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6" r:id="rId1"/>
    <p:sldMasterId id="2147483674" r:id="rId2"/>
    <p:sldMasterId id="2147483679" r:id="rId3"/>
  </p:sldMasterIdLst>
  <p:notesMasterIdLst>
    <p:notesMasterId r:id="rId15"/>
  </p:notesMasterIdLst>
  <p:sldIdLst>
    <p:sldId id="259" r:id="rId4"/>
    <p:sldId id="258" r:id="rId5"/>
    <p:sldId id="343" r:id="rId6"/>
    <p:sldId id="341" r:id="rId7"/>
    <p:sldId id="340" r:id="rId8"/>
    <p:sldId id="345" r:id="rId9"/>
    <p:sldId id="346" r:id="rId10"/>
    <p:sldId id="337" r:id="rId11"/>
    <p:sldId id="266" r:id="rId12"/>
    <p:sldId id="347" r:id="rId13"/>
    <p:sldId id="36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isa Laudi" initials="EL" lastIdx="6" clrIdx="0">
    <p:extLst>
      <p:ext uri="{19B8F6BF-5375-455C-9EA6-DF929625EA0E}">
        <p15:presenceInfo xmlns:p15="http://schemas.microsoft.com/office/powerpoint/2012/main" userId="S-1-5-21-1526224874-1540688658-1361462980-16160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  <a:srgbClr val="FF66FF"/>
    <a:srgbClr val="001C57"/>
    <a:srgbClr val="CC99FF"/>
    <a:srgbClr val="000000"/>
    <a:srgbClr val="33CC33"/>
    <a:srgbClr val="00FF00"/>
    <a:srgbClr val="3333FF"/>
    <a:srgbClr val="FFCC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3" autoAdjust="0"/>
    <p:restoredTop sz="96623" autoAdjust="0"/>
  </p:normalViewPr>
  <p:slideViewPr>
    <p:cSldViewPr snapToGrid="0" showGuides="1">
      <p:cViewPr varScale="1">
        <p:scale>
          <a:sx n="107" d="100"/>
          <a:sy n="107" d="100"/>
        </p:scale>
        <p:origin x="624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81D354-2D1B-4766-A29D-19E69507266E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63739A-4F3B-45BB-B50C-60089932BF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319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BDA7B28-23B0-4498-B2CB-BD4EBF652C9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28874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63739A-4F3B-45BB-B50C-60089932BFF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374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7" b="63901"/>
          <a:stretch/>
        </p:blipFill>
        <p:spPr>
          <a:xfrm>
            <a:off x="2578" y="0"/>
            <a:ext cx="12204000" cy="487308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9" b="74712"/>
          <a:stretch/>
        </p:blipFill>
        <p:spPr>
          <a:xfrm flipV="1">
            <a:off x="2578" y="2952946"/>
            <a:ext cx="12204000" cy="3905054"/>
          </a:xfrm>
          <a:prstGeom prst="rect">
            <a:avLst/>
          </a:prstGeom>
        </p:spPr>
      </p:pic>
      <p:sp>
        <p:nvSpPr>
          <p:cNvPr id="7" name="Rectangle 6"/>
          <p:cNvSpPr/>
          <p:nvPr userDrawn="1"/>
        </p:nvSpPr>
        <p:spPr>
          <a:xfrm>
            <a:off x="0" y="2120474"/>
            <a:ext cx="12206578" cy="1828800"/>
          </a:xfrm>
          <a:prstGeom prst="rect">
            <a:avLst/>
          </a:prstGeom>
          <a:solidFill>
            <a:schemeClr val="tx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60" y="2166366"/>
            <a:ext cx="11471565" cy="1739347"/>
          </a:xfrm>
          <a:prstGeom prst="rect">
            <a:avLst/>
          </a:prstGeo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5400" spc="151" baseline="0">
                <a:solidFill>
                  <a:schemeClr val="bg2"/>
                </a:solidFill>
                <a:latin typeface="Bahnschrift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9542" y="4491552"/>
            <a:ext cx="9144000" cy="1309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>
                <a:solidFill>
                  <a:schemeClr val="tx1"/>
                </a:solidFill>
                <a:latin typeface="Bahnschrift" panose="020B0502040204020203" pitchFamily="34" charset="0"/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2000"/>
            </a:lvl3pPr>
            <a:lvl4pPr marL="1371566" indent="0" algn="ctr">
              <a:buNone/>
              <a:defRPr sz="2000"/>
            </a:lvl4pPr>
            <a:lvl5pPr marL="1828754" indent="0" algn="ctr">
              <a:buNone/>
              <a:defRPr sz="2000"/>
            </a:lvl5pPr>
            <a:lvl6pPr marL="2285943" indent="0" algn="ctr">
              <a:buNone/>
              <a:defRPr sz="2000"/>
            </a:lvl6pPr>
            <a:lvl7pPr marL="2743131" indent="0" algn="ctr">
              <a:buNone/>
              <a:defRPr sz="2000"/>
            </a:lvl7pPr>
            <a:lvl8pPr marL="3200320" indent="0" algn="ctr">
              <a:buNone/>
              <a:defRPr sz="2000"/>
            </a:lvl8pPr>
            <a:lvl9pPr marL="3657509" indent="0" algn="ctr">
              <a:buNone/>
              <a:defRPr sz="20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02266" y="6422856"/>
            <a:ext cx="300089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Bahnschrift" panose="020B0502040204020203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96471" y="6422856"/>
            <a:ext cx="504444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  <a:latin typeface="Bahnschrift" panose="020B0502040204020203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>
                <a:solidFill>
                  <a:schemeClr val="tx1"/>
                </a:solidFill>
                <a:latin typeface="Bahnschrift" panose="020B0502040204020203" pitchFamily="34" charset="0"/>
              </a:defRPr>
            </a:lvl1pPr>
          </a:lstStyle>
          <a:p>
            <a:fld id="{EDBD5182-7E1B-4017-AE32-D935BD7875A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99523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598915E-2772-4391-9DC5-7A8EE0EC98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843"/>
          <a:stretch/>
        </p:blipFill>
        <p:spPr>
          <a:xfrm>
            <a:off x="0" y="0"/>
            <a:ext cx="12193058" cy="756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E09CA4-64F6-41AA-8797-D946970D5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832" y="-9059"/>
            <a:ext cx="10869167" cy="76505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39897-555F-4C83-BDCD-9D3F7B69F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56001"/>
            <a:ext cx="12192000" cy="529752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CC925-F798-4349-9BF5-26494730E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99ED2-D78A-4EEB-BD13-ED57F0500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R&amp;D WP4 | Activity 1a Lightweight mechanics for Trackers | Massimo Angeletti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74402-8442-47E7-82F3-5CED2D590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AB7E-37F5-46E8-B622-74515EB4CF12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A97690C6-4F8E-4B58-BE1D-7ADC5D0D49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0" y="6114484"/>
            <a:ext cx="12192000" cy="369332"/>
          </a:xfrm>
          <a:prstGeom prst="rect">
            <a:avLst/>
          </a:prstGeom>
          <a:gradFill flip="none" rotWithShape="1">
            <a:gsLst>
              <a:gs pos="79000">
                <a:srgbClr val="001C57"/>
              </a:gs>
              <a:gs pos="100000">
                <a:srgbClr val="0343BC"/>
              </a:gs>
            </a:gsLst>
            <a:lin ang="0" scaled="1"/>
            <a:tileRect/>
          </a:gradFill>
        </p:spPr>
        <p:txBody>
          <a:bodyPr anchor="b" anchorCtr="0">
            <a:spAutoFit/>
          </a:bodyPr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→"/>
              <a:defRPr lang="en-US" sz="1800" b="1" u="none" kern="1200" dirty="0" smtClean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4pPr>
            <a:lvl5pPr>
              <a:defRPr lang="en-GB" sz="1800" kern="1200" dirty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16192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598915E-2772-4391-9DC5-7A8EE0EC98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843"/>
          <a:stretch/>
        </p:blipFill>
        <p:spPr>
          <a:xfrm>
            <a:off x="0" y="0"/>
            <a:ext cx="12193058" cy="756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E09CA4-64F6-41AA-8797-D946970D5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832" y="-9059"/>
            <a:ext cx="10869167" cy="76505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CC925-F798-4349-9BF5-26494730E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99ED2-D78A-4EEB-BD13-ED57F0500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R&amp;D WP4 | Activity 1a Lightweight mechanics for Trackers | Massimo Angeletti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74402-8442-47E7-82F3-5CED2D590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AB7E-37F5-46E8-B622-74515EB4C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40680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2517C9-46B4-44D4-A58D-537AFDE47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DC393C-23CD-452E-85EE-FA89F6E35B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AE6327-3EB6-487D-837F-5E72C71AA6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C2EC-7F85-4F30-B0DD-9F916EBC538A}" type="datetimeFigureOut">
              <a:rPr lang="en-GB" smtClean="0"/>
              <a:t>20/02/2023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2EE139-A652-4467-AD38-DB2A17F64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BF5C48-E62E-4CCA-A921-73CF308785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E7DC-DA8B-4F29-B1BF-DD50B133A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34118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D2D703-A961-41C5-AF06-CF7698919B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912503-D2D2-4312-AC5D-9158259E87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4D87B5-D11F-40CA-9401-C90424500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C2EC-7F85-4F30-B0DD-9F916EBC538A}" type="datetimeFigureOut">
              <a:rPr lang="en-GB" smtClean="0"/>
              <a:t>20/02/2023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DA1215-C3E1-42E7-8BBE-16A4F597F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B3FCA5-DB3B-434D-ACC9-7DF846C89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E7DC-DA8B-4F29-B1BF-DD50B133A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642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4AB18E-2538-4A9E-86F4-A444009D8C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5ABCE8-ADE3-4153-9F72-AB214C2C63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AC8DD-9CEB-4DCF-B731-3CE84BC01C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C2EC-7F85-4F30-B0DD-9F916EBC538A}" type="datetimeFigureOut">
              <a:rPr lang="en-GB" smtClean="0"/>
              <a:t>20/02/2023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84A397-65BC-453C-BDAB-319C4BB7C1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A548D-1C6A-4D0E-8F52-CED4BD019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E7DC-DA8B-4F29-B1BF-DD50B133A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43684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EDF6C-D6C8-46A8-BCCE-6008E8367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9EA2B3-CD4B-4CC6-82CC-69D8D8C510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9B241C-3600-43AE-96C5-D265567205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A5932AE-9F18-4B06-802A-01AA36B86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C2EC-7F85-4F30-B0DD-9F916EBC538A}" type="datetimeFigureOut">
              <a:rPr lang="en-GB" smtClean="0"/>
              <a:t>20/02/2023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943F58-F862-4B9D-9C4D-6DAAE64529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9E3068-E749-4E75-AFD3-6A92A574C0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E7DC-DA8B-4F29-B1BF-DD50B133A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87548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4861F6-2F3C-42A7-B88F-B82D35D7AD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470F0D-9230-4354-9A15-C01F8B18BB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20DD8AF-BB18-4FC6-A129-C5FB8EF0E5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05BFA9-BCAD-4323-9BA3-2467AEB198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A40702-4480-4EA2-B10F-33103F2DE93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AEE6CE-B711-423A-8421-5DF618F3D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C2EC-7F85-4F30-B0DD-9F916EBC538A}" type="datetimeFigureOut">
              <a:rPr lang="en-GB" smtClean="0"/>
              <a:t>20/02/2023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A9440C-70E6-4F74-8EE7-456DD457FC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46AE46A-7587-4AE5-9C8C-6F480ABB05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E7DC-DA8B-4F29-B1BF-DD50B133A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8437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D9045-F0F5-4F21-A8E0-DFF2C72892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C528F-D172-482C-A4B5-0E5A06E7CC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C2EC-7F85-4F30-B0DD-9F916EBC538A}" type="datetimeFigureOut">
              <a:rPr lang="en-GB" smtClean="0"/>
              <a:t>20/02/2023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B673A3-F425-40E6-A86C-510CB1329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4DFF36-72FE-45CD-840D-2A2E7A429B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E7DC-DA8B-4F29-B1BF-DD50B133A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27387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C78475-0517-49F1-B5C0-28BE73A00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C2EC-7F85-4F30-B0DD-9F916EBC538A}" type="datetimeFigureOut">
              <a:rPr lang="en-GB" smtClean="0"/>
              <a:t>20/02/2023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2F5622-0969-4C66-BE51-B9219B49A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3C94C9-B25E-4B46-8118-14F3695EA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E7DC-DA8B-4F29-B1BF-DD50B133A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9948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28B38F-FE0C-4AFB-B5F4-9DD1F3B4A6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2316C2-97F3-4E47-B8E4-6C136FBF92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751449-A301-49AF-877E-935EC4B9D4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9BEFD6-B256-44F3-8A40-E46B53F56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C2EC-7F85-4F30-B0DD-9F916EBC538A}" type="datetimeFigureOut">
              <a:rPr lang="en-GB" smtClean="0"/>
              <a:t>20/02/2023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B2F31D-66CD-45C7-8BD7-9F926E131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560B3B-A814-4170-AD25-13F50DAA6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E7DC-DA8B-4F29-B1BF-DD50B133A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742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59" b="63901"/>
          <a:stretch/>
        </p:blipFill>
        <p:spPr>
          <a:xfrm>
            <a:off x="-6845" y="-9832"/>
            <a:ext cx="12198845" cy="388780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7" name="Rectangle 6"/>
          <p:cNvSpPr/>
          <p:nvPr userDrawn="1"/>
        </p:nvSpPr>
        <p:spPr>
          <a:xfrm>
            <a:off x="-6844" y="2049173"/>
            <a:ext cx="12195668" cy="1828800"/>
          </a:xfrm>
          <a:prstGeom prst="rect">
            <a:avLst/>
          </a:prstGeom>
          <a:solidFill>
            <a:schemeClr val="tx2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668000" y="2465159"/>
            <a:ext cx="8856000" cy="152269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4"/>
          <a:srcRect t="5889" b="-1"/>
          <a:stretch/>
        </p:blipFill>
        <p:spPr>
          <a:xfrm>
            <a:off x="1668000" y="3877974"/>
            <a:ext cx="8856000" cy="139959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02266" y="6422856"/>
            <a:ext cx="3000895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96471" y="6422856"/>
            <a:ext cx="504444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42560" y="6477094"/>
            <a:ext cx="946264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EDBD5182-7E1B-4017-AE32-D935BD7875A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96064" y="3947224"/>
            <a:ext cx="8799873" cy="1261843"/>
          </a:xfrm>
          <a:prstGeom prst="rect">
            <a:avLst/>
          </a:prstGeom>
          <a:ln w="76200">
            <a:noFill/>
            <a:miter lim="800000"/>
          </a:ln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000" u="none" kern="1200" spc="-100" baseline="0">
                <a:solidFill>
                  <a:schemeClr val="tx2"/>
                </a:solidFill>
                <a:latin typeface="Bahnschrift" panose="020B0502040204020203" pitchFamily="34" charset="0"/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endParaRPr lang="en-US" dirty="0"/>
          </a:p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4000" y="2507225"/>
            <a:ext cx="8784000" cy="1440000"/>
          </a:xfrm>
          <a:prstGeom prst="rect">
            <a:avLst/>
          </a:prstGeom>
          <a:noFill/>
          <a:ln w="762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ctr">
            <a:noAutofit/>
          </a:bodyPr>
          <a:lstStyle>
            <a:lvl1pPr algn="ctr">
              <a:lnSpc>
                <a:spcPct val="80000"/>
              </a:lnSpc>
              <a:defRPr sz="4800" b="0" spc="151" baseline="0">
                <a:solidFill>
                  <a:schemeClr val="bg1"/>
                </a:solidFill>
                <a:latin typeface="Bahnschrift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2798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C2B500-9D1D-4391-A44B-1BB6FE5263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87298EB-EAF6-44C6-8DB7-F674AC33EC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D4B4F5-67A5-41F6-8259-5D647C0DD8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5F28590-2A34-49FC-BBFE-83622590B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C2EC-7F85-4F30-B0DD-9F916EBC538A}" type="datetimeFigureOut">
              <a:rPr lang="en-GB" smtClean="0"/>
              <a:t>20/02/2023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24ADFE-87E4-4944-B156-AFE0B1A2F5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9C1EC3-80ED-4918-8503-BF9C142421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E7DC-DA8B-4F29-B1BF-DD50B133A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1616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C0DCE-1C7D-409F-B057-54B90B9A8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6C9BF5-824F-4E8C-B33A-F4014FCDC0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EA09D1-34CD-4ECF-9A04-7D22211DA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C2EC-7F85-4F30-B0DD-9F916EBC538A}" type="datetimeFigureOut">
              <a:rPr lang="en-GB" smtClean="0"/>
              <a:t>20/02/2023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4D6D50-DB75-4773-9AD5-025D09345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E77BAC-F170-4D35-9F55-D94BBAC35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E7DC-DA8B-4F29-B1BF-DD50B133A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2937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22B656D-9F77-43E3-B8BF-EBB7AB7EAB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E0ADBF-0CEB-49BE-A067-66D072EF72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5FF429-C695-4D37-BDD8-C998AEE82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0C2EC-7F85-4F30-B0DD-9F916EBC538A}" type="datetimeFigureOut">
              <a:rPr lang="en-GB" smtClean="0"/>
              <a:t>20/02/2023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AAE979-EB01-4981-8F1F-79083C8F8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F5A0F-DC0E-4087-8DDC-A4ABFB6C56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AE7DC-DA8B-4F29-B1BF-DD50B133A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19432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598915E-2772-4391-9DC5-7A8EE0EC984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4843"/>
          <a:stretch/>
        </p:blipFill>
        <p:spPr>
          <a:xfrm>
            <a:off x="0" y="0"/>
            <a:ext cx="12193058" cy="756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DE09CA4-64F6-41AA-8797-D946970D59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2832" y="-9059"/>
            <a:ext cx="10869167" cy="765059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39897-555F-4C83-BDCD-9D3F7B69F4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756001"/>
            <a:ext cx="12192000" cy="529752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CC925-F798-4349-9BF5-26494730E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11/11/2021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99ED2-D78A-4EEB-BD13-ED57F0500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Lightweight mechanics for future silicon detectors | Massimo Angeletti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C74402-8442-47E7-82F3-5CED2D590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AB7E-37F5-46E8-B622-74515EB4CF12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A97690C6-4F8E-4B58-BE1D-7ADC5D0D49B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0" y="6114484"/>
            <a:ext cx="12192000" cy="369332"/>
          </a:xfrm>
          <a:prstGeom prst="rect">
            <a:avLst/>
          </a:prstGeom>
          <a:gradFill flip="none" rotWithShape="1">
            <a:gsLst>
              <a:gs pos="79000">
                <a:srgbClr val="001C57"/>
              </a:gs>
              <a:gs pos="100000">
                <a:srgbClr val="0343BC"/>
              </a:gs>
            </a:gsLst>
            <a:lin ang="0" scaled="1"/>
            <a:tileRect/>
          </a:gradFill>
        </p:spPr>
        <p:txBody>
          <a:bodyPr anchor="b" anchorCtr="0">
            <a:spAutoFit/>
          </a:bodyPr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Char char="→"/>
              <a:defRPr lang="en-US" sz="1800" b="1" u="none" kern="1200" dirty="0" smtClean="0">
                <a:ln>
                  <a:noFill/>
                </a:ln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4pPr>
            <a:lvl5pPr>
              <a:defRPr lang="en-GB" sz="1800" kern="1200" dirty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13935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e_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736" y="6492875"/>
            <a:ext cx="946264" cy="365125"/>
          </a:xfrm>
        </p:spPr>
        <p:txBody>
          <a:bodyPr/>
          <a:lstStyle>
            <a:lvl1pPr algn="r">
              <a:defRPr/>
            </a:lvl1pPr>
          </a:lstStyle>
          <a:p>
            <a:fld id="{EDBD5182-7E1B-4017-AE32-D935BD7875A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838200" y="324933"/>
            <a:ext cx="11353800" cy="45858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>
                <a:latin typeface="Bahnschrift" panose="020B0502040204020203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0" y="803293"/>
            <a:ext cx="12192000" cy="369332"/>
          </a:xfrm>
          <a:prstGeom prst="rect">
            <a:avLst/>
          </a:prstGeom>
        </p:spPr>
        <p:txBody>
          <a:bodyPr>
            <a:spAutoFit/>
          </a:bodyPr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 lang="en-US" sz="1800" b="0" u="none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4pPr>
            <a:lvl5pPr>
              <a:defRPr lang="en-GB" sz="1800" kern="1200" dirty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0" y="0"/>
            <a:ext cx="12192000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lang="en-US" sz="1600" b="1" kern="1200" cap="all" baseline="0" dirty="0" smtClean="0">
                <a:ln>
                  <a:noFill/>
                </a:ln>
                <a:solidFill>
                  <a:schemeClr val="tx1"/>
                </a:solidFill>
                <a:latin typeface="Bahnschrift" panose="020B0502040204020203" pitchFamily="34" charset="0"/>
                <a:ea typeface="+mn-ea"/>
                <a:cs typeface="+mn-cs"/>
              </a:defRPr>
            </a:lvl1pPr>
            <a:lvl2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4pPr>
            <a:lvl5pPr>
              <a:defRPr lang="en-GB" sz="1800" kern="1200" dirty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89334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e_up_dow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736" y="6492875"/>
            <a:ext cx="946264" cy="365125"/>
          </a:xfrm>
        </p:spPr>
        <p:txBody>
          <a:bodyPr/>
          <a:lstStyle>
            <a:lvl1pPr algn="r">
              <a:defRPr/>
            </a:lvl1pPr>
          </a:lstStyle>
          <a:p>
            <a:fld id="{EDBD5182-7E1B-4017-AE32-D935BD7875A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/>
          </p:nvPr>
        </p:nvSpPr>
        <p:spPr>
          <a:xfrm>
            <a:off x="0" y="803293"/>
            <a:ext cx="12192000" cy="369332"/>
          </a:xfrm>
          <a:prstGeom prst="rect">
            <a:avLst/>
          </a:prstGeom>
        </p:spPr>
        <p:txBody>
          <a:bodyPr>
            <a:spAutoFit/>
          </a:bodyPr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 lang="en-US" sz="1800" b="0" u="none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4pPr>
            <a:lvl5pPr>
              <a:defRPr lang="en-GB" sz="1800" kern="1200" dirty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0" y="6488668"/>
            <a:ext cx="12192000" cy="369332"/>
          </a:xfrm>
          <a:prstGeom prst="rect">
            <a:avLst/>
          </a:prstGeom>
        </p:spPr>
        <p:txBody>
          <a:bodyPr>
            <a:spAutoFit/>
          </a:bodyPr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 lang="en-US" sz="1800" b="0" u="none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4pPr>
            <a:lvl5pPr>
              <a:defRPr lang="en-GB" sz="1800" kern="1200" dirty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6" name="Title 3"/>
          <p:cNvSpPr>
            <a:spLocks noGrp="1"/>
          </p:cNvSpPr>
          <p:nvPr>
            <p:ph type="title"/>
          </p:nvPr>
        </p:nvSpPr>
        <p:spPr>
          <a:xfrm>
            <a:off x="838200" y="324933"/>
            <a:ext cx="11353800" cy="458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0" y="0"/>
            <a:ext cx="12192000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lang="en-US" sz="1600" b="1" kern="1200" cap="all" baseline="0" dirty="0" smtClean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4pPr>
            <a:lvl5pPr>
              <a:defRPr lang="en-GB" sz="1800" kern="1200" dirty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94896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e_dow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736" y="6492875"/>
            <a:ext cx="946264" cy="365125"/>
          </a:xfrm>
        </p:spPr>
        <p:txBody>
          <a:bodyPr/>
          <a:lstStyle>
            <a:lvl1pPr algn="r">
              <a:defRPr/>
            </a:lvl1pPr>
          </a:lstStyle>
          <a:p>
            <a:fld id="{EDBD5182-7E1B-4017-AE32-D935BD7875A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0" y="6488668"/>
            <a:ext cx="12192000" cy="369332"/>
          </a:xfrm>
          <a:prstGeom prst="rect">
            <a:avLst/>
          </a:prstGeom>
        </p:spPr>
        <p:txBody>
          <a:bodyPr>
            <a:spAutoFit/>
          </a:bodyPr>
          <a:lstStyle>
            <a:lvl1pPr marL="28575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  <a:defRPr lang="en-US" sz="1800" b="0" u="none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4pPr>
            <a:lvl5pPr>
              <a:defRPr lang="en-GB" sz="1800" kern="1200" dirty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Title 3"/>
          <p:cNvSpPr>
            <a:spLocks noGrp="1"/>
          </p:cNvSpPr>
          <p:nvPr>
            <p:ph type="title"/>
          </p:nvPr>
        </p:nvSpPr>
        <p:spPr>
          <a:xfrm>
            <a:off x="838200" y="324933"/>
            <a:ext cx="11353800" cy="458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0" y="0"/>
            <a:ext cx="12192000" cy="338554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lang="en-US" sz="1600" b="1" kern="1200" cap="all" baseline="0" dirty="0" smtClean="0">
                <a:ln>
                  <a:noFill/>
                </a:ln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4pPr>
            <a:lvl5pPr>
              <a:defRPr lang="en-GB" sz="1800" kern="1200" dirty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60958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736" y="6492875"/>
            <a:ext cx="946264" cy="365125"/>
          </a:xfrm>
        </p:spPr>
        <p:txBody>
          <a:bodyPr/>
          <a:lstStyle>
            <a:lvl1pPr algn="r">
              <a:defRPr/>
            </a:lvl1pPr>
          </a:lstStyle>
          <a:p>
            <a:fld id="{EDBD5182-7E1B-4017-AE32-D935BD7875A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838200" y="324933"/>
            <a:ext cx="11353800" cy="4585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1090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Top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174019" y="2428"/>
            <a:ext cx="946264" cy="365125"/>
          </a:xfrm>
        </p:spPr>
        <p:txBody>
          <a:bodyPr/>
          <a:lstStyle>
            <a:lvl1pPr algn="r">
              <a:defRPr sz="2000" b="1">
                <a:solidFill>
                  <a:schemeClr val="tx1"/>
                </a:solidFill>
                <a:latin typeface="Bahnschrift" panose="020B0502040204020203" pitchFamily="34" charset="0"/>
              </a:defRPr>
            </a:lvl1pPr>
          </a:lstStyle>
          <a:p>
            <a:fld id="{EDBD5182-7E1B-4017-AE32-D935BD7875A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3"/>
          <p:cNvSpPr>
            <a:spLocks noGrp="1"/>
          </p:cNvSpPr>
          <p:nvPr>
            <p:ph type="title" hasCustomPrompt="1"/>
          </p:nvPr>
        </p:nvSpPr>
        <p:spPr>
          <a:xfrm>
            <a:off x="1776548" y="30409"/>
            <a:ext cx="4223658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>
              <a:defRPr sz="2400" cap="none" baseline="0">
                <a:latin typeface="Bahnschrift Light" panose="020B0502040204020203" pitchFamily="34" charset="0"/>
              </a:defRPr>
            </a:lvl1pPr>
          </a:lstStyle>
          <a:p>
            <a:r>
              <a:rPr lang="en-US" dirty="0"/>
              <a:t>Click to edit </a:t>
            </a:r>
            <a:br>
              <a:rPr lang="en-US" dirty="0"/>
            </a:br>
            <a:r>
              <a:rPr lang="en-US" dirty="0"/>
              <a:t>Master title style</a:t>
            </a:r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7"/>
          </p:nvPr>
        </p:nvSpPr>
        <p:spPr>
          <a:xfrm>
            <a:off x="1" y="0"/>
            <a:ext cx="1776548" cy="646331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lang="en-US" sz="3600" b="1" u="none" kern="1200" cap="none" baseline="0" dirty="0" smtClean="0">
                <a:ln>
                  <a:noFill/>
                </a:ln>
                <a:solidFill>
                  <a:schemeClr val="tx1"/>
                </a:solidFill>
                <a:latin typeface="Bahnschrift" panose="020B0502040204020203" pitchFamily="34" charset="0"/>
                <a:ea typeface="+mn-ea"/>
                <a:cs typeface="+mn-cs"/>
              </a:defRPr>
            </a:lvl1pPr>
            <a:lvl2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1800" kern="1200" dirty="0" smtClean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4pPr>
            <a:lvl5pPr>
              <a:defRPr lang="en-GB" sz="1800" kern="1200" dirty="0">
                <a:ln>
                  <a:solidFill>
                    <a:schemeClr val="bg1"/>
                  </a:solidFill>
                </a:ln>
                <a:solidFill>
                  <a:srgbClr val="03CBFF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22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A9D61F1-8C37-43FE-99F3-4E1F99EC546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57" b="63901"/>
          <a:stretch/>
        </p:blipFill>
        <p:spPr>
          <a:xfrm>
            <a:off x="0" y="0"/>
            <a:ext cx="12206578" cy="48730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3B877C5-5103-4555-AEF9-240CEDBC05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9" b="74712"/>
          <a:stretch/>
        </p:blipFill>
        <p:spPr>
          <a:xfrm flipV="1">
            <a:off x="0" y="2952946"/>
            <a:ext cx="12206578" cy="390505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72C53FC2-BBE3-4491-9E06-4EB117FB3898}"/>
              </a:ext>
            </a:extLst>
          </p:cNvPr>
          <p:cNvSpPr/>
          <p:nvPr userDrawn="1"/>
        </p:nvSpPr>
        <p:spPr>
          <a:xfrm>
            <a:off x="0" y="2120474"/>
            <a:ext cx="12206578" cy="1828800"/>
          </a:xfrm>
          <a:prstGeom prst="rect">
            <a:avLst/>
          </a:prstGeom>
          <a:solidFill>
            <a:sysClr val="window" lastClr="FFFFFF">
              <a:alpha val="93000"/>
            </a:sysClr>
          </a:solidFill>
          <a:ln w="12700" cap="flat" cmpd="sng" algn="ctr">
            <a:noFill/>
            <a:prstDash val="solid"/>
          </a:ln>
          <a:effectLst/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AB6722F-C053-4090-B5F4-A90FD127EC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86100" y="2120473"/>
            <a:ext cx="6334626" cy="1828800"/>
          </a:xfrm>
          <a:prstGeom prst="rect">
            <a:avLst/>
          </a:prstGeom>
        </p:spPr>
        <p:txBody>
          <a:bodyPr tIns="45720" bIns="45720" anchor="ctr">
            <a:normAutofit/>
          </a:bodyPr>
          <a:lstStyle>
            <a:lvl1pPr algn="ctr">
              <a:defRPr lang="en-GB" sz="4000" cap="none" spc="151" baseline="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 algn="ctr" defTabSz="914377">
              <a:lnSpc>
                <a:spcPct val="80000"/>
              </a:lnSpc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0A346DA-6957-45F7-AE00-41E8877EF8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32925" y="4071217"/>
            <a:ext cx="4759075" cy="39514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38D6011-FCC9-46D7-BFD3-B4D77ECDF04E}"/>
              </a:ext>
            </a:extLst>
          </p:cNvPr>
          <p:cNvSpPr txBox="1"/>
          <p:nvPr userDrawn="1"/>
        </p:nvSpPr>
        <p:spPr>
          <a:xfrm>
            <a:off x="67730" y="67730"/>
            <a:ext cx="47883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prstClr val="white"/>
                </a:solidFill>
                <a:cs typeface="Calibri" panose="020F0502020204030204" pitchFamily="34" charset="0"/>
              </a:rPr>
              <a:t>EP R&amp;D DAY February 2023</a:t>
            </a:r>
            <a:br>
              <a:rPr lang="en-US" sz="2400" dirty="0">
                <a:solidFill>
                  <a:prstClr val="white"/>
                </a:solidFill>
                <a:cs typeface="Calibri" panose="020F0502020204030204" pitchFamily="34" charset="0"/>
              </a:rPr>
            </a:br>
            <a:r>
              <a:rPr lang="en-US" sz="2400" dirty="0">
                <a:solidFill>
                  <a:prstClr val="white"/>
                </a:solidFill>
                <a:cs typeface="Calibri" panose="020F0502020204030204" pitchFamily="34" charset="0"/>
              </a:rPr>
              <a:t>Work Package 4: Detector mechanics</a:t>
            </a:r>
            <a:endParaRPr lang="en-GB" sz="2400" dirty="0" err="1">
              <a:solidFill>
                <a:prstClr val="white"/>
              </a:solidFill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5F59FC-3D66-4FD0-9909-E52CB39834D3}"/>
              </a:ext>
            </a:extLst>
          </p:cNvPr>
          <p:cNvSpPr txBox="1"/>
          <p:nvPr userDrawn="1"/>
        </p:nvSpPr>
        <p:spPr>
          <a:xfrm>
            <a:off x="9164323" y="67730"/>
            <a:ext cx="29745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sz="3200"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CERN 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20</a:t>
            </a:r>
            <a:r>
              <a:rPr kumimoji="0" lang="en-GB" sz="2400" b="0" i="0" u="none" strike="noStrike" kern="1200" cap="none" spc="0" normalizeH="0" baseline="3000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th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  February 2023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1FEC437-93DC-4C29-81EC-22E975B9C4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98" y="5171021"/>
            <a:ext cx="1460692" cy="144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D5D4112-3E77-4421-B00C-751CCE6A5B9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3550" y="5481175"/>
            <a:ext cx="1640052" cy="101351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42481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C17491C-8F5A-4DB4-B599-0D96AD9DC06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59" b="63901"/>
          <a:stretch/>
        </p:blipFill>
        <p:spPr>
          <a:xfrm>
            <a:off x="-6845" y="-9832"/>
            <a:ext cx="12198845" cy="3887805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4E4113E-CDDB-4CCE-A5EC-D60CD2E09E2A}"/>
              </a:ext>
            </a:extLst>
          </p:cNvPr>
          <p:cNvSpPr/>
          <p:nvPr userDrawn="1"/>
        </p:nvSpPr>
        <p:spPr>
          <a:xfrm>
            <a:off x="-6844" y="2049173"/>
            <a:ext cx="12195668" cy="1828800"/>
          </a:xfrm>
          <a:prstGeom prst="rect">
            <a:avLst/>
          </a:prstGeom>
          <a:solidFill>
            <a:schemeClr val="tx2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533E4B3-C08D-42B3-B5F6-08523467000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5889" b="-1"/>
          <a:stretch/>
        </p:blipFill>
        <p:spPr>
          <a:xfrm>
            <a:off x="1668000" y="3877974"/>
            <a:ext cx="8856000" cy="1399597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9BCCE41-BFF8-483F-AC59-BD1F9B09EC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4824" y="2508584"/>
            <a:ext cx="8856000" cy="1369389"/>
          </a:xfrm>
          <a:prstGeom prst="rect">
            <a:avLst/>
          </a:prstGeom>
          <a:noFill/>
          <a:ln w="76200" cap="flat" cmpd="sng" algn="ctr">
            <a:noFill/>
            <a:prstDash val="solid"/>
            <a:miter lim="800000"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anchor="ctr">
            <a:noAutofit/>
          </a:bodyPr>
          <a:lstStyle>
            <a:lvl1pPr>
              <a:defRPr lang="en-GB" sz="4800" b="0" cap="none" spc="151" baseline="0">
                <a:solidFill>
                  <a:schemeClr val="bg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</a:lstStyle>
          <a:p>
            <a:pPr lvl="0" algn="ctr" defTabSz="914377">
              <a:lnSpc>
                <a:spcPct val="80000"/>
              </a:lnSpc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BF5695-4239-4F52-9693-723D964F3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4824" y="3877973"/>
            <a:ext cx="8856000" cy="139959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9D56CF-29AD-41BF-958B-7595EDAF2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21/06/2022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76FC21-31C9-43C8-901B-90C463628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GB"/>
              <a:t>EP R&amp;D WP4 | Activity 1a Lightweight mechanics for Trackers | Massimo Angeletti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9E63F-2A4C-4CED-AF7A-CCFD58882E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DAB7E-37F5-46E8-B622-74515EB4CF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2586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9"/>
          <a:srcRect r="4843"/>
          <a:stretch/>
        </p:blipFill>
        <p:spPr>
          <a:xfrm flipH="1">
            <a:off x="0" y="0"/>
            <a:ext cx="12193058" cy="75600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74399" y="6422856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800" b="0">
                <a:solidFill>
                  <a:schemeClr val="bg2"/>
                </a:solidFill>
                <a:latin typeface="Bahnschrift" panose="020B0502040204020203" pitchFamily="34" charset="0"/>
              </a:defRPr>
            </a:lvl1pPr>
          </a:lstStyle>
          <a:p>
            <a:fld id="{EDBD5182-7E1B-4017-AE32-D935BD7875A1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-6844" y="2049173"/>
            <a:ext cx="12195668" cy="1828800"/>
          </a:xfrm>
          <a:prstGeom prst="rect">
            <a:avLst/>
          </a:prstGeom>
          <a:solidFill>
            <a:schemeClr val="tx2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47240888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</p:sldLayoutIdLst>
  <p:hf hdr="0" ftr="0" dt="0"/>
  <p:txStyles>
    <p:titleStyle>
      <a:lvl1pPr algn="r" defTabSz="914377" rtl="0" eaLnBrk="1" latinLnBrk="0" hangingPunct="1">
        <a:lnSpc>
          <a:spcPct val="85000"/>
        </a:lnSpc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Tx/>
        <a:buFont typeface="Wingdings" pitchFamily="2" charset="2"/>
        <a:buNone/>
        <a:defRPr sz="1600" u="sng" kern="1200">
          <a:solidFill>
            <a:schemeClr val="tx1"/>
          </a:solidFill>
          <a:latin typeface="+mn-lt"/>
          <a:ea typeface="+mn-ea"/>
          <a:cs typeface="+mn-cs"/>
        </a:defRPr>
      </a:lvl1pPr>
      <a:lvl2pPr marL="228595" indent="0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" pitchFamily="2" charset="2"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2pPr>
      <a:lvl3pPr marL="457189" indent="0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" pitchFamily="2" charset="2"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3pPr>
      <a:lvl4pPr marL="685783" indent="0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" pitchFamily="2" charset="2"/>
        <a:buNone/>
        <a:defRPr sz="1200" kern="1200">
          <a:solidFill>
            <a:schemeClr val="bg1"/>
          </a:solidFill>
          <a:latin typeface="+mn-lt"/>
          <a:ea typeface="+mn-ea"/>
          <a:cs typeface="+mn-cs"/>
        </a:defRPr>
      </a:lvl4pPr>
      <a:lvl5pPr marL="914378" indent="0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Tx/>
        <a:buFont typeface="Wingdings" pitchFamily="2" charset="2"/>
        <a:buNone/>
        <a:defRPr sz="1100" kern="1200">
          <a:solidFill>
            <a:schemeClr val="bg1"/>
          </a:solidFill>
          <a:latin typeface="+mn-lt"/>
          <a:ea typeface="+mn-ea"/>
          <a:cs typeface="+mn-cs"/>
        </a:defRPr>
      </a:lvl5pPr>
      <a:lvl6pPr marL="1284568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763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8959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155" indent="-228594" algn="l" defTabSz="914377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74B87-3F18-439A-851C-E7DD237CC4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21/06/2022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6BB7A-9A39-451C-B1F2-4BDB56294F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43200" y="6492875"/>
            <a:ext cx="857707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EP R&amp;D WP4 | Activity 1a Lightweight mechanics for Trackers | Massimo Angeletti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0DF12D-1BF2-43CF-91C9-764A15206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20272" y="6492875"/>
            <a:ext cx="87172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4B8DAB7E-37F5-46E8-B622-74515EB4CF1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1610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E0A0D2-9FB6-4A7F-958A-28E08FEA9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268F18-DA50-4426-B1AD-20958817E3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41BF2-8F61-42CE-B222-7F972B65C4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00C2EC-7F85-4F30-B0DD-9F916EBC538A}" type="datetimeFigureOut">
              <a:rPr lang="en-GB" smtClean="0"/>
              <a:t>20/02/2023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18C0A-4ECA-4B6A-A106-CA2F5B6DD5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777796-E852-4E17-A65F-5F2CB4AD13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AE7DC-DA8B-4F29-B1BF-DD50B133A0C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650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3.png"/><Relationship Id="rId7" Type="http://schemas.openxmlformats.org/officeDocument/2006/relationships/image" Target="../media/image4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4.png"/><Relationship Id="rId11" Type="http://schemas.openxmlformats.org/officeDocument/2006/relationships/hyperlink" Target="https://indico.cern.ch/event/775863/contributions/3413707/" TargetMode="External"/><Relationship Id="rId5" Type="http://schemas.openxmlformats.org/officeDocument/2006/relationships/image" Target="../media/image430.png"/><Relationship Id="rId10" Type="http://schemas.openxmlformats.org/officeDocument/2006/relationships/image" Target="../media/image48.png"/><Relationship Id="rId4" Type="http://schemas.openxmlformats.org/officeDocument/2006/relationships/hyperlink" Target="https://indico.cern.ch/event/853861/timetable/#20220608" TargetMode="External"/><Relationship Id="rId9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13" Type="http://schemas.openxmlformats.org/officeDocument/2006/relationships/image" Target="../media/image19.jpeg"/><Relationship Id="rId3" Type="http://schemas.openxmlformats.org/officeDocument/2006/relationships/image" Target="../media/image10.png"/><Relationship Id="rId7" Type="http://schemas.openxmlformats.org/officeDocument/2006/relationships/image" Target="../media/image13.jpeg"/><Relationship Id="rId12" Type="http://schemas.openxmlformats.org/officeDocument/2006/relationships/image" Target="../media/image18.jpeg"/><Relationship Id="rId2" Type="http://schemas.openxmlformats.org/officeDocument/2006/relationships/image" Target="../media/image9.png"/><Relationship Id="rId16" Type="http://schemas.microsoft.com/office/2007/relationships/hdphoto" Target="../media/hdphoto3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11" Type="http://schemas.openxmlformats.org/officeDocument/2006/relationships/image" Target="../media/image17.jpeg"/><Relationship Id="rId5" Type="http://schemas.openxmlformats.org/officeDocument/2006/relationships/image" Target="../media/image11.png"/><Relationship Id="rId15" Type="http://schemas.openxmlformats.org/officeDocument/2006/relationships/image" Target="../media/image21.png"/><Relationship Id="rId10" Type="http://schemas.openxmlformats.org/officeDocument/2006/relationships/image" Target="../media/image16.jpeg"/><Relationship Id="rId4" Type="http://schemas.microsoft.com/office/2007/relationships/hdphoto" Target="../media/hdphoto2.wdp"/><Relationship Id="rId9" Type="http://schemas.openxmlformats.org/officeDocument/2006/relationships/image" Target="../media/image15.jpeg"/><Relationship Id="rId1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22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microsoft.com/office/2007/relationships/hdphoto" Target="../media/hdphoto4.wdp"/><Relationship Id="rId9" Type="http://schemas.openxmlformats.org/officeDocument/2006/relationships/image" Target="../media/image2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8.png"/><Relationship Id="rId7" Type="http://schemas.microsoft.com/office/2007/relationships/hdphoto" Target="../media/hdphoto7.wdp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jpg"/><Relationship Id="rId4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7" Type="http://schemas.openxmlformats.org/officeDocument/2006/relationships/image" Target="../media/image41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0508B7-BBB9-4825-9895-A3025602C7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WP4</a:t>
            </a:r>
            <a:br>
              <a:rPr lang="en-US" dirty="0"/>
            </a:br>
            <a:r>
              <a:rPr lang="en-US" sz="3600" b="1" dirty="0">
                <a:latin typeface="+mj-lt"/>
              </a:rPr>
              <a:t>Mechanics</a:t>
            </a:r>
            <a:br>
              <a:rPr lang="en-US" sz="3600" dirty="0">
                <a:latin typeface="+mj-lt"/>
              </a:rPr>
            </a:br>
            <a:r>
              <a:rPr lang="en-US" sz="2800" dirty="0">
                <a:latin typeface="+mj-lt"/>
              </a:rPr>
              <a:t>Introduction, status and plan</a:t>
            </a:r>
            <a:endParaRPr lang="en-GB" dirty="0"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03D4A1E-7FF2-4260-B13D-675B1E42B7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63064" y="4171814"/>
            <a:ext cx="3497411" cy="698502"/>
          </a:xfrm>
        </p:spPr>
        <p:txBody>
          <a:bodyPr>
            <a:normAutofit/>
          </a:bodyPr>
          <a:lstStyle/>
          <a:p>
            <a:pPr algn="l"/>
            <a:r>
              <a:rPr lang="en-US" sz="2400" dirty="0"/>
              <a:t>Corrado Gargiulo for WP4</a:t>
            </a:r>
          </a:p>
        </p:txBody>
      </p:sp>
    </p:spTree>
    <p:extLst>
      <p:ext uri="{BB962C8B-B14F-4D97-AF65-F5344CB8AC3E}">
        <p14:creationId xmlns:p14="http://schemas.microsoft.com/office/powerpoint/2010/main" val="3811254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8AEF1-3DE9-02E0-1CB8-3DBC22936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E4B9F-1D47-5527-56E7-C5E7071A62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64CF8F-E312-FE0A-9B6C-4CD1D5C5FA2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1EF8C0E-F746-E7BA-51BD-9DD5846F3C9B}"/>
              </a:ext>
            </a:extLst>
          </p:cNvPr>
          <p:cNvSpPr txBox="1"/>
          <p:nvPr/>
        </p:nvSpPr>
        <p:spPr>
          <a:xfrm>
            <a:off x="5328458" y="3695961"/>
            <a:ext cx="2593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3692050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D797B-727F-463D-8310-6D0B7E7EA9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Activity 3: </a:t>
            </a:r>
            <a:br>
              <a:rPr lang="en-US" b="1" dirty="0"/>
            </a:br>
            <a:r>
              <a:rPr lang="en-US" b="1" dirty="0"/>
              <a:t>New Coolants </a:t>
            </a:r>
            <a:r>
              <a:rPr lang="en-US" b="0" dirty="0"/>
              <a:t>for future CERN infrastructure  </a:t>
            </a:r>
            <a:endParaRPr lang="en-GB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AD269B-017D-4298-918B-E01A96766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21/06/2022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931A5F-F292-41A3-A527-CFED51AC8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EP R&amp;D WP4 | Activity 1a Lightweight mechanics for Trackers | Massimo Angeletti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D9AAD7-6A37-411C-AF94-A50C97B97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B8DAB7E-37F5-46E8-B622-74515EB4CF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72AF006C-245D-45CA-BE99-70663AEEF6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0272" y="1102721"/>
            <a:ext cx="747797" cy="415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2E43CC76-8162-4D2F-99AB-7A4E094EF7A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09" b="51606"/>
          <a:stretch/>
        </p:blipFill>
        <p:spPr bwMode="auto">
          <a:xfrm>
            <a:off x="9097789" y="857715"/>
            <a:ext cx="3087051" cy="30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6603236-DD31-4FCD-9144-11DBBDA4D8A1}"/>
              </a:ext>
            </a:extLst>
          </p:cNvPr>
          <p:cNvSpPr txBox="1"/>
          <p:nvPr/>
        </p:nvSpPr>
        <p:spPr>
          <a:xfrm>
            <a:off x="7892691" y="2078370"/>
            <a:ext cx="4172499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202020"/>
                </a:solidFill>
                <a:effectLst/>
                <a:uLnTx/>
                <a:uFillTx/>
                <a:latin typeface="Liberation Sans"/>
                <a:ea typeface="+mn-ea"/>
                <a:cs typeface="+mn-cs"/>
              </a:rPr>
              <a:t>*[11] FTDM 2022 Frascati – Hybrid cycle with Krypton for cooling of future silicon detectors in HEP – Luca </a:t>
            </a:r>
            <a:r>
              <a:rPr kumimoji="0" lang="en-GB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202020"/>
                </a:solidFill>
                <a:effectLst/>
                <a:uLnTx/>
                <a:uFillTx/>
                <a:latin typeface="Liberation Sans"/>
                <a:ea typeface="+mn-ea"/>
                <a:cs typeface="+mn-cs"/>
              </a:rPr>
              <a:t>Contiero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202020"/>
                </a:solidFill>
                <a:effectLst/>
                <a:uLnTx/>
                <a:uFillTx/>
                <a:latin typeface="Liberation Sans"/>
                <a:ea typeface="+mn-ea"/>
                <a:cs typeface="+mn-cs"/>
              </a:rPr>
              <a:t> – 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202020"/>
                </a:solidFill>
                <a:effectLst/>
                <a:uLnTx/>
                <a:uFillTx/>
                <a:latin typeface="Liberation Sans"/>
                <a:ea typeface="+mn-ea"/>
                <a:cs typeface="+mn-cs"/>
                <a:hlinkClick r:id="rId4"/>
              </a:rPr>
              <a:t>link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B5B7C2-0B68-4389-915C-7D89FF2A4C8F}"/>
              </a:ext>
            </a:extLst>
          </p:cNvPr>
          <p:cNvSpPr txBox="1"/>
          <p:nvPr/>
        </p:nvSpPr>
        <p:spPr>
          <a:xfrm>
            <a:off x="1610546" y="888474"/>
            <a:ext cx="882636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temperature domain for future detectors is expected to be 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around -60 to -80°C 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[9]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Current CO</a:t>
            </a:r>
            <a:r>
              <a:rPr kumimoji="0" lang="en-US" sz="1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coolant limit -45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°C</a:t>
            </a: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(around -50°C on the primary chiller side)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New environmental-friendly refrigerant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24D519E-EF73-4FDA-8C29-895B134B1AE8}"/>
              </a:ext>
            </a:extLst>
          </p:cNvPr>
          <p:cNvGrpSpPr/>
          <p:nvPr/>
        </p:nvGrpSpPr>
        <p:grpSpPr>
          <a:xfrm rot="5400000">
            <a:off x="-60788" y="868304"/>
            <a:ext cx="1355040" cy="1233464"/>
            <a:chOff x="461702" y="893133"/>
            <a:chExt cx="1901491" cy="1233464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37F06CBF-9045-4BF4-BFD5-1F592CD25927}"/>
                </a:ext>
              </a:extLst>
            </p:cNvPr>
            <p:cNvSpPr/>
            <p:nvPr/>
          </p:nvSpPr>
          <p:spPr>
            <a:xfrm rot="10800000">
              <a:off x="1026134" y="1118296"/>
              <a:ext cx="404144" cy="861495"/>
            </a:xfrm>
            <a:prstGeom prst="rect">
              <a:avLst/>
            </a:prstGeom>
            <a:solidFill>
              <a:srgbClr val="005DBA">
                <a:lumMod val="60000"/>
                <a:lumOff val="40000"/>
              </a:srgbClr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5DBA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endParaRPr>
            </a:p>
          </p:txBody>
        </p:sp>
        <p:sp>
          <p:nvSpPr>
            <p:cNvPr id="31" name="Down Arrow 70">
              <a:extLst>
                <a:ext uri="{FF2B5EF4-FFF2-40B4-BE49-F238E27FC236}">
                  <a16:creationId xmlns:a16="http://schemas.microsoft.com/office/drawing/2014/main" id="{813C90EB-4146-485A-B1EF-8AAA7056F48D}"/>
                </a:ext>
              </a:extLst>
            </p:cNvPr>
            <p:cNvSpPr/>
            <p:nvPr/>
          </p:nvSpPr>
          <p:spPr>
            <a:xfrm rot="16200000">
              <a:off x="1353061" y="1116465"/>
              <a:ext cx="1143389" cy="876875"/>
            </a:xfrm>
            <a:prstGeom prst="downArrow">
              <a:avLst>
                <a:gd name="adj1" fmla="val 75425"/>
                <a:gd name="adj2" fmla="val 50000"/>
              </a:avLst>
            </a:prstGeom>
            <a:solidFill>
              <a:srgbClr val="005DBA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5DBA"/>
                </a:solidFill>
                <a:effectLst/>
                <a:uLnTx/>
                <a:uFillTx/>
                <a:latin typeface="Corbel" panose="020B0503020204020204"/>
                <a:ea typeface="+mn-ea"/>
                <a:cs typeface="+mn-cs"/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F855CECC-B24B-48DB-BC1C-08A463051591}"/>
                </a:ext>
              </a:extLst>
            </p:cNvPr>
            <p:cNvGrpSpPr/>
            <p:nvPr/>
          </p:nvGrpSpPr>
          <p:grpSpPr>
            <a:xfrm rot="16200000">
              <a:off x="413203" y="941632"/>
              <a:ext cx="1100370" cy="1003371"/>
              <a:chOff x="4224370" y="2446583"/>
              <a:chExt cx="1145634" cy="1076276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C255FB8C-C73D-4D01-9E3F-BB84A356BD7E}"/>
                  </a:ext>
                </a:extLst>
              </p:cNvPr>
              <p:cNvSpPr txBox="1"/>
              <p:nvPr/>
            </p:nvSpPr>
            <p:spPr>
              <a:xfrm>
                <a:off x="4224370" y="2920598"/>
                <a:ext cx="1012167" cy="602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0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orbel" panose="020B0503020204020204"/>
                    <a:ea typeface="+mn-ea"/>
                    <a:cs typeface="+mn-cs"/>
                  </a:rPr>
                  <a:t>-45 °C</a:t>
                </a: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CB2FB3CF-95AC-4495-9754-2EAF9EA907B4}"/>
                  </a:ext>
                </a:extLst>
              </p:cNvPr>
              <p:cNvSpPr/>
              <p:nvPr/>
            </p:nvSpPr>
            <p:spPr>
              <a:xfrm>
                <a:off x="4256950" y="2485343"/>
                <a:ext cx="860325" cy="507926"/>
              </a:xfrm>
              <a:prstGeom prst="rect">
                <a:avLst/>
              </a:prstGeom>
              <a:solidFill>
                <a:srgbClr val="005DBA">
                  <a:lumMod val="40000"/>
                  <a:lumOff val="60000"/>
                </a:srgbClr>
              </a:solidFill>
              <a:ln w="12700" cap="flat" cmpd="sng" algn="ctr">
                <a:solidFill>
                  <a:srgbClr val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5DBA"/>
                  </a:solidFill>
                  <a:effectLst/>
                  <a:uLnTx/>
                  <a:uFillTx/>
                  <a:latin typeface="Corbel" panose="020B0503020204020204"/>
                  <a:ea typeface="+mn-ea"/>
                  <a:cs typeface="+mn-cs"/>
                </a:endParaRP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3BC1F92C-E872-4E0B-B6B0-B474ACF1426C}"/>
                  </a:ext>
                </a:extLst>
              </p:cNvPr>
              <p:cNvSpPr txBox="1"/>
              <p:nvPr/>
            </p:nvSpPr>
            <p:spPr>
              <a:xfrm>
                <a:off x="4260215" y="2446583"/>
                <a:ext cx="1109789" cy="5559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C7B"/>
                    </a:solidFill>
                    <a:effectLst/>
                    <a:uLnTx/>
                    <a:uFillTx/>
                    <a:latin typeface="Corbel" panose="020B0503020204020204"/>
                    <a:ea typeface="+mn-ea"/>
                    <a:cs typeface="+mn-cs"/>
                  </a:rPr>
                  <a:t>-35 °C</a:t>
                </a: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B8F32F1F-302B-4944-8424-D83C25282ADA}"/>
                </a:ext>
              </a:extLst>
            </p:cNvPr>
            <p:cNvSpPr txBox="1"/>
            <p:nvPr/>
          </p:nvSpPr>
          <p:spPr>
            <a:xfrm rot="16200000">
              <a:off x="1462632" y="1236729"/>
              <a:ext cx="694505" cy="561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rbel" panose="020B0503020204020204"/>
                  <a:ea typeface="+mn-ea"/>
                  <a:cs typeface="+mn-cs"/>
                </a:rPr>
                <a:t>-? °C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8E20B6B1-CF6E-41A0-A4AF-3995CF663FF0}"/>
              </a:ext>
            </a:extLst>
          </p:cNvPr>
          <p:cNvSpPr txBox="1"/>
          <p:nvPr/>
        </p:nvSpPr>
        <p:spPr>
          <a:xfrm>
            <a:off x="6710379" y="3025704"/>
            <a:ext cx="389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b="0" i="0" u="none" strike="noStrike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Purpose of the research: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srgbClr val="202020"/>
                </a:solidFill>
                <a:effectLst/>
                <a:uLnTx/>
                <a:uFillTx/>
                <a:latin typeface="Liberation Sans"/>
                <a:ea typeface="+mn-ea"/>
                <a:cs typeface="+mn-cs"/>
              </a:rPr>
              <a:t>*[11] 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3">
                <a:extLst>
                  <a:ext uri="{FF2B5EF4-FFF2-40B4-BE49-F238E27FC236}">
                    <a16:creationId xmlns:a16="http://schemas.microsoft.com/office/drawing/2014/main" id="{87B66075-5FBE-4A64-9788-617B40174097}"/>
                  </a:ext>
                </a:extLst>
              </p:cNvPr>
              <p:cNvSpPr txBox="1"/>
              <p:nvPr/>
            </p:nvSpPr>
            <p:spPr>
              <a:xfrm>
                <a:off x="113517" y="2959342"/>
                <a:ext cx="4350944" cy="3794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nb-NO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Volumetric Heat Transfer </a:t>
                </a:r>
                <a:r>
                  <a:rPr kumimoji="0" lang="nb-NO" sz="1200" b="1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Coefficient</a:t>
                </a:r>
                <a:r>
                  <a:rPr kumimoji="0" lang="nb-NO" sz="12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(VHTC)</a:t>
                </a:r>
                <a14:m>
                  <m:oMath xmlns:m="http://schemas.openxmlformats.org/officeDocument/2006/math">
                    <m:r>
                      <a:rPr kumimoji="0" lang="en-US" sz="12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= </m:t>
                    </m:r>
                    <m:f>
                      <m:fPr>
                        <m:ctrlPr>
                          <a:rPr kumimoji="0" lang="nb-NO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r>
                          <a:rPr kumimoji="0" lang="nb-NO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𝑄</m:t>
                        </m:r>
                      </m:num>
                      <m:den>
                        <m:r>
                          <a:rPr kumimoji="0" lang="nb-NO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𝑉𝑜𝑙𝑢𝑚𝑒</m:t>
                        </m:r>
                        <m:r>
                          <a:rPr kumimoji="0" lang="nb-NO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∗</m:t>
                        </m:r>
                        <m:r>
                          <a:rPr kumimoji="0" lang="nb-NO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𝐷𝑇</m:t>
                        </m:r>
                        <m:r>
                          <a:rPr kumimoji="0" lang="nb-NO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(</m:t>
                        </m:r>
                        <m:r>
                          <a:rPr kumimoji="0" lang="nb-NO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𝐻𝑇𝐶</m:t>
                        </m:r>
                        <m:r>
                          <a:rPr kumimoji="0" lang="nb-NO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</m:t>
                        </m:r>
                        <m:r>
                          <a:rPr kumimoji="0" lang="nb-NO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𝐷𝑃</m:t>
                        </m:r>
                        <m:r>
                          <a:rPr kumimoji="0" lang="nb-NO" sz="12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)</m:t>
                        </m:r>
                      </m:den>
                    </m:f>
                  </m:oMath>
                </a14:m>
                <a:endParaRPr kumimoji="0" lang="nb-NO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27" name="TextBox 3">
                <a:extLst>
                  <a:ext uri="{FF2B5EF4-FFF2-40B4-BE49-F238E27FC236}">
                    <a16:creationId xmlns:a16="http://schemas.microsoft.com/office/drawing/2014/main" id="{87B66075-5FBE-4A64-9788-617B401740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517" y="2959342"/>
                <a:ext cx="4350944" cy="379463"/>
              </a:xfrm>
              <a:prstGeom prst="rect">
                <a:avLst/>
              </a:prstGeom>
              <a:blipFill>
                <a:blip r:embed="rId5"/>
                <a:stretch>
                  <a:fillRect l="-140" b="-15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1">
            <a:extLst>
              <a:ext uri="{FF2B5EF4-FFF2-40B4-BE49-F238E27FC236}">
                <a16:creationId xmlns:a16="http://schemas.microsoft.com/office/drawing/2014/main" id="{CB20AB62-94C1-4E6A-B2FA-3EFD870A4383}"/>
              </a:ext>
            </a:extLst>
          </p:cNvPr>
          <p:cNvSpPr txBox="1"/>
          <p:nvPr/>
        </p:nvSpPr>
        <p:spPr>
          <a:xfrm>
            <a:off x="1510711" y="1773848"/>
            <a:ext cx="64165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a detector cooling application the choice of the coolant is twofold: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Having the best thermal performance with the smallest possible cooling pipe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Avoid an uneven temperature distribution along the silicon sensors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C2D336-EE3B-369C-74DC-C11AAC175CF8}"/>
              </a:ext>
            </a:extLst>
          </p:cNvPr>
          <p:cNvSpPr/>
          <p:nvPr/>
        </p:nvSpPr>
        <p:spPr>
          <a:xfrm>
            <a:off x="4524512" y="3057517"/>
            <a:ext cx="7604293" cy="324279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3" name="Picture 42" descr="Chart, histogram&#10;&#10;Description automatically generated">
            <a:extLst>
              <a:ext uri="{FF2B5EF4-FFF2-40B4-BE49-F238E27FC236}">
                <a16:creationId xmlns:a16="http://schemas.microsoft.com/office/drawing/2014/main" id="{1D13779C-D587-462D-B176-4DC59D05AF8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278" y="3346381"/>
            <a:ext cx="3367547" cy="2380884"/>
          </a:xfrm>
          <a:prstGeom prst="rect">
            <a:avLst/>
          </a:prstGeom>
          <a:noFill/>
        </p:spPr>
      </p:pic>
      <p:sp>
        <p:nvSpPr>
          <p:cNvPr id="44" name="TextBox 4">
            <a:extLst>
              <a:ext uri="{FF2B5EF4-FFF2-40B4-BE49-F238E27FC236}">
                <a16:creationId xmlns:a16="http://schemas.microsoft.com/office/drawing/2014/main" id="{69A80D99-EAA0-4F2E-BAB3-8B58176DB1DE}"/>
              </a:ext>
            </a:extLst>
          </p:cNvPr>
          <p:cNvSpPr txBox="1"/>
          <p:nvPr/>
        </p:nvSpPr>
        <p:spPr>
          <a:xfrm>
            <a:off x="123216" y="5749591"/>
            <a:ext cx="42794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Length</a:t>
            </a:r>
            <a:r>
              <a:rPr kumimoji="0" lang="nb-NO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2 [m]; Q = 200 [W] ; </a:t>
            </a:r>
            <a:r>
              <a:rPr kumimoji="0" lang="nb-NO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Vapor</a:t>
            </a:r>
            <a:r>
              <a:rPr kumimoji="0" lang="nb-NO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b-NO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quality</a:t>
            </a:r>
            <a:r>
              <a:rPr kumimoji="0" lang="nb-NO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b-NO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change</a:t>
            </a:r>
            <a:r>
              <a:rPr kumimoji="0" lang="nb-NO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0-35%; T = -80 [°C]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658EDB28-610D-383A-2DA5-8B3A50F6884D}"/>
              </a:ext>
            </a:extLst>
          </p:cNvPr>
          <p:cNvSpPr txBox="1"/>
          <p:nvPr/>
        </p:nvSpPr>
        <p:spPr>
          <a:xfrm>
            <a:off x="5220825" y="2502484"/>
            <a:ext cx="684724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Krypton</a:t>
            </a:r>
            <a:r>
              <a:rPr kumimoji="0" lang="nb-NO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b-NO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 a possible option </a:t>
            </a:r>
            <a:r>
              <a:rPr kumimoji="0" lang="nb-NO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 consideration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Same </a:t>
            </a:r>
            <a:r>
              <a:rPr kumimoji="0" lang="nb-NO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pressure level of CO</a:t>
            </a:r>
            <a:r>
              <a:rPr kumimoji="0" lang="nb-NO" sz="1400" b="1" i="0" u="none" strike="noStrike" kern="1200" cap="none" spc="0" normalizeH="0" baseline="-25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  <a:r>
              <a:rPr kumimoji="0" lang="nb-NO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diameter expected to be in the same range</a:t>
            </a:r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D1F1CF98-9FC9-723A-EE03-A80B4E94E52D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srgbClr val="08CC78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6" t="22286"/>
          <a:stretch/>
        </p:blipFill>
        <p:spPr>
          <a:xfrm rot="6636171" flipV="1">
            <a:off x="1694703" y="2373228"/>
            <a:ext cx="443131" cy="480037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78DCEFF3-3CCF-2977-3AF5-562AC1EDBB9E}"/>
              </a:ext>
            </a:extLst>
          </p:cNvPr>
          <p:cNvSpPr txBox="1"/>
          <p:nvPr/>
        </p:nvSpPr>
        <p:spPr>
          <a:xfrm>
            <a:off x="2171975" y="2508889"/>
            <a:ext cx="19398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Fluid comparison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[10]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25959B8-A6AA-EBAF-D720-271BDF834069}"/>
              </a:ext>
            </a:extLst>
          </p:cNvPr>
          <p:cNvSpPr/>
          <p:nvPr/>
        </p:nvSpPr>
        <p:spPr>
          <a:xfrm>
            <a:off x="109506" y="2858606"/>
            <a:ext cx="4358966" cy="324279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52174FCF-FBE1-097B-FECF-9DDD2BB4D4F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duotone>
              <a:srgbClr val="08CC78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96" t="22286"/>
          <a:stretch/>
        </p:blipFill>
        <p:spPr>
          <a:xfrm rot="5596447" flipH="1" flipV="1">
            <a:off x="4571690" y="2411998"/>
            <a:ext cx="425423" cy="61659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FDD612CD-1B27-4CE1-89A1-367B2359D26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86549" y="3757550"/>
            <a:ext cx="3368176" cy="2424089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22A4726E-7C36-8BC1-7448-237E3E48E57A}"/>
              </a:ext>
            </a:extLst>
          </p:cNvPr>
          <p:cNvSpPr txBox="1"/>
          <p:nvPr/>
        </p:nvSpPr>
        <p:spPr>
          <a:xfrm>
            <a:off x="6459334" y="3369555"/>
            <a:ext cx="46747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 a special hybrid cycle with Krypton (Kr)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80AC7E8-624D-2B9B-53C1-0F36DE996E9B}"/>
              </a:ext>
            </a:extLst>
          </p:cNvPr>
          <p:cNvSpPr txBox="1"/>
          <p:nvPr/>
        </p:nvSpPr>
        <p:spPr>
          <a:xfrm>
            <a:off x="1130202" y="790338"/>
            <a:ext cx="6554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Why?</a:t>
            </a:r>
            <a:endParaRPr kumimoji="0" lang="en-GB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6EDE7E4F-AFF0-6A25-EF71-1AA5C7B2352E}"/>
              </a:ext>
            </a:extLst>
          </p:cNvPr>
          <p:cNvSpPr txBox="1"/>
          <p:nvPr/>
        </p:nvSpPr>
        <p:spPr>
          <a:xfrm>
            <a:off x="1145732" y="1543522"/>
            <a:ext cx="1026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Selection?</a:t>
            </a:r>
            <a:endParaRPr kumimoji="0" lang="en-GB" sz="16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C6F56C3A-1328-C0B5-E9C7-728AA7EE1E40}"/>
              </a:ext>
            </a:extLst>
          </p:cNvPr>
          <p:cNvSpPr/>
          <p:nvPr/>
        </p:nvSpPr>
        <p:spPr>
          <a:xfrm>
            <a:off x="2326432" y="3429000"/>
            <a:ext cx="1190727" cy="176226"/>
          </a:xfrm>
          <a:prstGeom prst="ellipse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b-N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0" name="Picture 59">
            <a:extLst>
              <a:ext uri="{FF2B5EF4-FFF2-40B4-BE49-F238E27FC236}">
                <a16:creationId xmlns:a16="http://schemas.microsoft.com/office/drawing/2014/main" id="{11BA492F-51E4-ABC7-D07A-50126C290011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20516" t="5950" r="1132" b="7873"/>
          <a:stretch/>
        </p:blipFill>
        <p:spPr>
          <a:xfrm>
            <a:off x="2131128" y="4239251"/>
            <a:ext cx="2246209" cy="76362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1" name="TextBox 14">
            <a:extLst>
              <a:ext uri="{FF2B5EF4-FFF2-40B4-BE49-F238E27FC236}">
                <a16:creationId xmlns:a16="http://schemas.microsoft.com/office/drawing/2014/main" id="{8D129A88-C29B-4DF0-A9B0-1E788481ED41}"/>
              </a:ext>
            </a:extLst>
          </p:cNvPr>
          <p:cNvSpPr txBox="1"/>
          <p:nvPr/>
        </p:nvSpPr>
        <p:spPr>
          <a:xfrm>
            <a:off x="8062231" y="3784431"/>
            <a:ext cx="399728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1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Starting in gas phase </a:t>
            </a:r>
            <a:r>
              <a:rPr kumimoji="0" lang="nb-NO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(room temperature) requires a special cycle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1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Supercritical cooldown to avoid thermal shock inside the detector</a:t>
            </a:r>
            <a:endParaRPr kumimoji="0" lang="nb-NO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Delicate components must be cooled down slowly  </a:t>
            </a:r>
            <a:r>
              <a:rPr kumimoji="0" lang="nb-NO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at high pressure nearly vertical isothermal lines.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Oil-free machine must be used (turbocompressors)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nb-NO" sz="1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Transcritical-subcritical cycle</a:t>
            </a:r>
            <a:endParaRPr kumimoji="0" lang="nb-NO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b-NO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b-NO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b-NO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b-NO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b-NO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b-NO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 </a:t>
            </a:r>
            <a:r>
              <a:rPr kumimoji="0" lang="nb-NO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Test on supercritical Kr will be performed at NTNU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 (</a:t>
            </a:r>
            <a:r>
              <a:rPr kumimoji="0" lang="nb-NO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End 2022) design and procurement of a test rig to compare supercritical CO2 and supercritical Kr thermal performances </a:t>
            </a:r>
          </a:p>
          <a:p>
            <a:pPr marL="285750" marR="0" lvl="0" indent="-2857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nb-NO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6796B13-6C0F-F82C-73B2-1174B858BE65}"/>
              </a:ext>
            </a:extLst>
          </p:cNvPr>
          <p:cNvGrpSpPr/>
          <p:nvPr/>
        </p:nvGrpSpPr>
        <p:grpSpPr>
          <a:xfrm>
            <a:off x="9011907" y="1483505"/>
            <a:ext cx="2990464" cy="390965"/>
            <a:chOff x="9035430" y="6038449"/>
            <a:chExt cx="2990464" cy="390965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725AC19-EAFF-8DD9-0B60-757E6EB28495}"/>
                </a:ext>
              </a:extLst>
            </p:cNvPr>
            <p:cNvSpPr txBox="1"/>
            <p:nvPr/>
          </p:nvSpPr>
          <p:spPr>
            <a:xfrm>
              <a:off x="9035430" y="6049067"/>
              <a:ext cx="2097928" cy="369332"/>
            </a:xfrm>
            <a:prstGeom prst="rect">
              <a:avLst/>
            </a:prstGeom>
            <a:gradFill flip="none" rotWithShape="1">
              <a:gsLst>
                <a:gs pos="100000">
                  <a:schemeClr val="bg1"/>
                </a:gs>
                <a:gs pos="58000">
                  <a:srgbClr val="44A7AB"/>
                </a:gs>
                <a:gs pos="0">
                  <a:srgbClr val="44A7AB"/>
                </a:gs>
              </a:gsLst>
              <a:lin ang="0" scaled="1"/>
              <a:tileRect/>
            </a:gradFill>
            <a:ln>
              <a:noFill/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→collaboration with</a:t>
              </a:r>
              <a:endPara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65" name="Picture 64">
              <a:extLst>
                <a:ext uri="{FF2B5EF4-FFF2-40B4-BE49-F238E27FC236}">
                  <a16:creationId xmlns:a16="http://schemas.microsoft.com/office/drawing/2014/main" id="{F257C16C-3F38-1225-48CE-1D735DED5F0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57617" y="6038449"/>
              <a:ext cx="868277" cy="390965"/>
            </a:xfrm>
            <a:prstGeom prst="rect">
              <a:avLst/>
            </a:prstGeom>
          </p:spPr>
        </p:pic>
      </p:grpSp>
      <p:sp>
        <p:nvSpPr>
          <p:cNvPr id="68" name="TextBox 13">
            <a:extLst>
              <a:ext uri="{FF2B5EF4-FFF2-40B4-BE49-F238E27FC236}">
                <a16:creationId xmlns:a16="http://schemas.microsoft.com/office/drawing/2014/main" id="{F822847F-A178-BBAE-2331-2244A3A7F0A1}"/>
              </a:ext>
            </a:extLst>
          </p:cNvPr>
          <p:cNvSpPr txBox="1"/>
          <p:nvPr/>
        </p:nvSpPr>
        <p:spPr>
          <a:xfrm>
            <a:off x="4804227" y="3543607"/>
            <a:ext cx="103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Krypton P-h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D2CC5CA-EF93-DDFA-81D4-7C7FF7D83229}"/>
              </a:ext>
            </a:extLst>
          </p:cNvPr>
          <p:cNvSpPr txBox="1"/>
          <p:nvPr/>
        </p:nvSpPr>
        <p:spPr>
          <a:xfrm>
            <a:off x="63195" y="6132710"/>
            <a:ext cx="435896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202020"/>
                </a:solidFill>
                <a:effectLst/>
                <a:uLnTx/>
                <a:uFillTx/>
                <a:latin typeface="Liberation Sans"/>
                <a:ea typeface="+mn-ea"/>
                <a:cs typeface="+mn-cs"/>
              </a:rPr>
              <a:t>*[10] FTDM 2019 Cornell – R&amp;D for a colder future in HEP– </a:t>
            </a:r>
            <a:r>
              <a:rPr kumimoji="0" lang="en-GB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202020"/>
                </a:solidFill>
                <a:effectLst/>
                <a:uLnTx/>
                <a:uFillTx/>
                <a:latin typeface="Liberation Sans"/>
                <a:ea typeface="+mn-ea"/>
                <a:cs typeface="+mn-cs"/>
              </a:rPr>
              <a:t>B.Verlaat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202020"/>
                </a:solidFill>
                <a:effectLst/>
                <a:uLnTx/>
                <a:uFillTx/>
                <a:latin typeface="Liberation Sans"/>
                <a:ea typeface="+mn-ea"/>
                <a:cs typeface="+mn-cs"/>
              </a:rPr>
              <a:t>, </a:t>
            </a:r>
            <a:r>
              <a:rPr kumimoji="0" lang="en-GB" sz="1050" b="0" i="0" u="none" strike="noStrike" kern="1200" cap="none" spc="0" normalizeH="0" baseline="0" noProof="0" dirty="0" err="1">
                <a:ln>
                  <a:noFill/>
                </a:ln>
                <a:solidFill>
                  <a:srgbClr val="202020"/>
                </a:solidFill>
                <a:effectLst/>
                <a:uLnTx/>
                <a:uFillTx/>
                <a:latin typeface="Liberation Sans"/>
                <a:ea typeface="+mn-ea"/>
                <a:cs typeface="+mn-cs"/>
              </a:rPr>
              <a:t>P.Petagna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202020"/>
                </a:solidFill>
                <a:effectLst/>
                <a:uLnTx/>
                <a:uFillTx/>
                <a:latin typeface="Liberation Sans"/>
                <a:ea typeface="+mn-ea"/>
                <a:cs typeface="+mn-cs"/>
              </a:rPr>
              <a:t>– 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srgbClr val="202020"/>
                </a:solidFill>
                <a:effectLst/>
                <a:uLnTx/>
                <a:uFillTx/>
                <a:latin typeface="Liberation Sans"/>
                <a:ea typeface="+mn-ea"/>
                <a:cs typeface="+mn-cs"/>
                <a:hlinkClick r:id="rId11"/>
              </a:rPr>
              <a:t>link</a:t>
            </a:r>
            <a:endParaRPr kumimoji="0" lang="en-GB" sz="105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E064CF3-507A-E69E-054C-6BC1D8455CCB}"/>
              </a:ext>
            </a:extLst>
          </p:cNvPr>
          <p:cNvSpPr/>
          <p:nvPr/>
        </p:nvSpPr>
        <p:spPr>
          <a:xfrm>
            <a:off x="6703223" y="3817906"/>
            <a:ext cx="382772" cy="2115879"/>
          </a:xfrm>
          <a:custGeom>
            <a:avLst/>
            <a:gdLst>
              <a:gd name="connsiteX0" fmla="*/ 382772 w 382772"/>
              <a:gd name="connsiteY0" fmla="*/ 2115879 h 2115879"/>
              <a:gd name="connsiteX1" fmla="*/ 303028 w 382772"/>
              <a:gd name="connsiteY1" fmla="*/ 1642730 h 2115879"/>
              <a:gd name="connsiteX2" fmla="*/ 260497 w 382772"/>
              <a:gd name="connsiteY2" fmla="*/ 1339702 h 2115879"/>
              <a:gd name="connsiteX3" fmla="*/ 228600 w 382772"/>
              <a:gd name="connsiteY3" fmla="*/ 1158948 h 2115879"/>
              <a:gd name="connsiteX4" fmla="*/ 202018 w 382772"/>
              <a:gd name="connsiteY4" fmla="*/ 1020725 h 2115879"/>
              <a:gd name="connsiteX5" fmla="*/ 127590 w 382772"/>
              <a:gd name="connsiteY5" fmla="*/ 680483 h 2115879"/>
              <a:gd name="connsiteX6" fmla="*/ 69111 w 382772"/>
              <a:gd name="connsiteY6" fmla="*/ 350874 h 2115879"/>
              <a:gd name="connsiteX7" fmla="*/ 10632 w 382772"/>
              <a:gd name="connsiteY7" fmla="*/ 69111 h 2115879"/>
              <a:gd name="connsiteX8" fmla="*/ 0 w 382772"/>
              <a:gd name="connsiteY8" fmla="*/ 0 h 2115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82772" h="2115879">
                <a:moveTo>
                  <a:pt x="382772" y="2115879"/>
                </a:moveTo>
                <a:lnTo>
                  <a:pt x="303028" y="1642730"/>
                </a:lnTo>
                <a:lnTo>
                  <a:pt x="260497" y="1339702"/>
                </a:lnTo>
                <a:lnTo>
                  <a:pt x="228600" y="1158948"/>
                </a:lnTo>
                <a:lnTo>
                  <a:pt x="202018" y="1020725"/>
                </a:lnTo>
                <a:lnTo>
                  <a:pt x="127590" y="680483"/>
                </a:lnTo>
                <a:lnTo>
                  <a:pt x="69111" y="350874"/>
                </a:lnTo>
                <a:lnTo>
                  <a:pt x="10632" y="69111"/>
                </a:lnTo>
                <a:lnTo>
                  <a:pt x="0" y="0"/>
                </a:lnTo>
              </a:path>
            </a:pathLst>
          </a:custGeom>
          <a:ln w="12700">
            <a:solidFill>
              <a:srgbClr val="389D38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9" name="TextBox 13">
            <a:extLst>
              <a:ext uri="{FF2B5EF4-FFF2-40B4-BE49-F238E27FC236}">
                <a16:creationId xmlns:a16="http://schemas.microsoft.com/office/drawing/2014/main" id="{B9C4AF2D-4251-DA08-A79F-D36AAD6D94BB}"/>
              </a:ext>
            </a:extLst>
          </p:cNvPr>
          <p:cNvSpPr txBox="1"/>
          <p:nvPr/>
        </p:nvSpPr>
        <p:spPr>
          <a:xfrm>
            <a:off x="5910206" y="3814686"/>
            <a:ext cx="20170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Transcritical-subcritical cycle</a:t>
            </a:r>
          </a:p>
        </p:txBody>
      </p:sp>
      <p:sp>
        <p:nvSpPr>
          <p:cNvPr id="62" name="TextBox 13">
            <a:extLst>
              <a:ext uri="{FF2B5EF4-FFF2-40B4-BE49-F238E27FC236}">
                <a16:creationId xmlns:a16="http://schemas.microsoft.com/office/drawing/2014/main" id="{50BABA93-B269-4F68-85D9-1A2968BE91BA}"/>
              </a:ext>
            </a:extLst>
          </p:cNvPr>
          <p:cNvSpPr txBox="1"/>
          <p:nvPr/>
        </p:nvSpPr>
        <p:spPr>
          <a:xfrm>
            <a:off x="6617816" y="4976938"/>
            <a:ext cx="145632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100" b="0" i="0" u="none" strike="noStrike" kern="1200" cap="none" spc="0" normalizeH="0" baseline="0" noProof="0" dirty="0">
                <a:ln>
                  <a:noFill/>
                </a:ln>
                <a:solidFill>
                  <a:srgbClr val="389D3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(Supercritical cooldown is required)</a:t>
            </a:r>
          </a:p>
        </p:txBody>
      </p:sp>
      <p:sp>
        <p:nvSpPr>
          <p:cNvPr id="71" name="TextBox 13">
            <a:extLst>
              <a:ext uri="{FF2B5EF4-FFF2-40B4-BE49-F238E27FC236}">
                <a16:creationId xmlns:a16="http://schemas.microsoft.com/office/drawing/2014/main" id="{AC8DAAFA-1F76-7B1B-72F4-BABCD94E5C41}"/>
              </a:ext>
            </a:extLst>
          </p:cNvPr>
          <p:cNvSpPr txBox="1"/>
          <p:nvPr/>
        </p:nvSpPr>
        <p:spPr>
          <a:xfrm>
            <a:off x="6567995" y="4648144"/>
            <a:ext cx="103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050" b="0" i="0" u="none" strike="noStrike" kern="1200" cap="none" spc="0" normalizeH="0" baseline="0" noProof="0" dirty="0">
                <a:ln>
                  <a:noFill/>
                </a:ln>
                <a:solidFill>
                  <a:srgbClr val="389D3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20°C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79CC0F4-8682-44BA-38D0-6A41B152BFEB}"/>
              </a:ext>
            </a:extLst>
          </p:cNvPr>
          <p:cNvCxnSpPr/>
          <p:nvPr/>
        </p:nvCxnSpPr>
        <p:spPr>
          <a:xfrm flipH="1">
            <a:off x="6674692" y="4875845"/>
            <a:ext cx="529428" cy="54654"/>
          </a:xfrm>
          <a:prstGeom prst="straightConnector1">
            <a:avLst/>
          </a:prstGeom>
          <a:ln>
            <a:solidFill>
              <a:srgbClr val="389D38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956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1" grpId="0"/>
      <p:bldP spid="27" grpId="0"/>
      <p:bldP spid="7" grpId="0" animBg="1"/>
      <p:bldP spid="44" grpId="0"/>
      <p:bldP spid="45" grpId="0"/>
      <p:bldP spid="50" grpId="0"/>
      <p:bldP spid="51" grpId="0" animBg="1"/>
      <p:bldP spid="54" grpId="0"/>
      <p:bldP spid="57" grpId="0" animBg="1"/>
      <p:bldP spid="61" grpId="0"/>
      <p:bldP spid="68" grpId="0"/>
      <p:bldP spid="70" grpId="0"/>
      <p:bldP spid="23" grpId="0" animBg="1"/>
      <p:bldP spid="69" grpId="0"/>
      <p:bldP spid="62" grpId="0"/>
      <p:bldP spid="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9673" y="-297"/>
            <a:ext cx="12211346" cy="6858594"/>
          </a:xfrm>
          <a:prstGeom prst="rect">
            <a:avLst/>
          </a:prstGeom>
          <a:solidFill>
            <a:schemeClr val="tx1"/>
          </a:solidFill>
          <a:effectLst>
            <a:glow>
              <a:schemeClr val="accent1"/>
            </a:glow>
          </a:effectLst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r="4843"/>
          <a:stretch/>
        </p:blipFill>
        <p:spPr>
          <a:xfrm flipH="1">
            <a:off x="-1058" y="0"/>
            <a:ext cx="12193058" cy="75600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BD5182-7E1B-4017-AE32-D935BD7875A1}" type="slidenum">
              <a:rPr kumimoji="0" lang="en-GB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hnschrift" panose="020B05020402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2000" b="1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ahnschrift" panose="020B0502040204020203" pitchFamily="34" charset="0"/>
              <a:ea typeface="+mn-ea"/>
              <a:cs typeface="+mn-cs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185568" y="160126"/>
            <a:ext cx="1929699" cy="458587"/>
          </a:xfrm>
        </p:spPr>
        <p:txBody>
          <a:bodyPr/>
          <a:lstStyle/>
          <a:p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hnschrift" panose="020B0502040204020203" pitchFamily="34" charset="0"/>
                <a:ea typeface="+mn-ea"/>
                <a:cs typeface="+mn-cs"/>
              </a:rPr>
              <a:t>Activities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/>
              <a:t>WP4.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236327" y="854197"/>
            <a:ext cx="11700000" cy="1880103"/>
          </a:xfrm>
          <a:prstGeom prst="rect">
            <a:avLst/>
          </a:prstGeom>
          <a:solidFill>
            <a:srgbClr val="EBF5FF"/>
          </a:solidFill>
          <a:ln>
            <a:solidFill>
              <a:schemeClr val="bg1"/>
            </a:solidFill>
          </a:ln>
        </p:spPr>
        <p:txBody>
          <a:bodyPr wrap="square" tIns="108000" bIns="108000">
            <a:sp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1800"/>
              </a:spcBef>
              <a:spcAft>
                <a:spcPts val="6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3200" b="1" i="0" u="none" strike="noStrike" kern="1200" cap="none" spc="80" normalizeH="0" baseline="0" noProof="0" dirty="0">
                <a:ln w="19050" cmpd="sng">
                  <a:solidFill>
                    <a:srgbClr val="005DBA"/>
                  </a:solidFill>
                </a:ln>
                <a:solidFill>
                  <a:srgbClr val="005DBD"/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Activity n.1</a:t>
            </a:r>
            <a:r>
              <a:rPr kumimoji="0" lang="en-US" sz="3200" b="0" i="0" u="none" strike="noStrike" kern="1200" cap="none" spc="0" normalizeH="0" baseline="0" noProof="0" dirty="0">
                <a:ln>
                  <a:solidFill>
                    <a:srgbClr val="005DBA"/>
                  </a:solidFill>
                </a:ln>
                <a:solidFill>
                  <a:srgbClr val="03CBFF"/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	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5DBA"/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Low mass mechanics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E0E11"/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	</a:t>
            </a:r>
            <a:r>
              <a:rPr kumimoji="0" lang="en-US" sz="2400" b="1" i="0" u="none" strike="noStrike" kern="1200" cap="none" spc="80" normalizeH="0" baseline="0" noProof="0" dirty="0">
                <a:ln w="19050" cmpd="sng">
                  <a:solidFill>
                    <a:srgbClr val="005DBA"/>
                  </a:solidFill>
                </a:ln>
                <a:solidFill>
                  <a:srgbClr val="005DBD"/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Task-a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E0E11"/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	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5DBA">
                    <a:lumMod val="60000"/>
                    <a:lumOff val="40000"/>
                  </a:srgbClr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for future Tracking Detectors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E0E11"/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	</a:t>
            </a:r>
            <a:r>
              <a:rPr kumimoji="0" lang="en-US" sz="2400" b="1" i="0" u="none" strike="noStrike" kern="1200" cap="none" spc="80" normalizeH="0" baseline="0" noProof="0" dirty="0">
                <a:ln w="19050" cmpd="sng">
                  <a:solidFill>
                    <a:srgbClr val="005DBA"/>
                  </a:solidFill>
                </a:ln>
                <a:solidFill>
                  <a:srgbClr val="005DBD"/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Task-b</a:t>
            </a:r>
            <a:r>
              <a:rPr kumimoji="0" lang="en-US" sz="2400" b="0" i="0" u="none" strike="noStrike" kern="1200" cap="none" spc="0" normalizeH="0" baseline="0" noProof="0" dirty="0">
                <a:ln>
                  <a:solidFill>
                    <a:srgbClr val="005DBA"/>
                  </a:solidFill>
                </a:ln>
                <a:solidFill>
                  <a:srgbClr val="03CBFF"/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E0E11"/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	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5DBA">
                    <a:lumMod val="60000"/>
                    <a:lumOff val="40000"/>
                  </a:srgbClr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for future Cryostats of Calorimeters and Detector Magnets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245471" y="2854958"/>
            <a:ext cx="11700000" cy="1653952"/>
          </a:xfrm>
          <a:prstGeom prst="rect">
            <a:avLst/>
          </a:prstGeom>
          <a:solidFill>
            <a:srgbClr val="EBF5FF"/>
          </a:solidFill>
          <a:ln>
            <a:solidFill>
              <a:schemeClr val="bg1"/>
            </a:solidFill>
          </a:ln>
        </p:spPr>
        <p:txBody>
          <a:bodyPr wrap="square" tIns="108000" bIns="108000">
            <a:sp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3200" b="1" i="0" u="none" strike="noStrike" kern="1200" cap="none" spc="80" normalizeH="0" baseline="0" noProof="0" dirty="0">
                <a:ln w="19050" cmpd="sng">
                  <a:solidFill>
                    <a:srgbClr val="005DBA"/>
                  </a:solidFill>
                </a:ln>
                <a:solidFill>
                  <a:srgbClr val="005DBD"/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Activity n.2 </a:t>
            </a:r>
            <a:r>
              <a:rPr kumimoji="0" lang="en-US" sz="3200" b="0" i="0" u="none" strike="noStrike" kern="1200" cap="none" spc="0" normalizeH="0" baseline="0" noProof="0" dirty="0">
                <a:ln>
                  <a:solidFill>
                    <a:srgbClr val="005DBA"/>
                  </a:solidFill>
                </a:ln>
                <a:solidFill>
                  <a:srgbClr val="03CBFF"/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	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5DBA"/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Robotics</a:t>
            </a:r>
          </a:p>
          <a:p>
            <a:pPr marL="2743200" marR="0" lvl="6" indent="0" algn="l" defTabSz="914400" rtl="0" eaLnBrk="1" fontAlgn="auto" latinLnBrk="0" hangingPunct="1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005DBA">
                    <a:lumMod val="60000"/>
                    <a:lumOff val="40000"/>
                  </a:srgbClr>
                </a:solidFill>
                <a:latin typeface="Bahnschrift Light" panose="020B0502040204020203" pitchFamily="34" charset="0"/>
              </a:rPr>
              <a:t>f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5DBA">
                    <a:lumMod val="60000"/>
                    <a:lumOff val="40000"/>
                  </a:srgbClr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or automated detector inspection,</a:t>
            </a:r>
            <a:r>
              <a:rPr kumimoji="0" lang="en-US" sz="2400" b="1" i="0" u="none" strike="noStrike" kern="1200" cap="none" spc="0" normalizeH="0" noProof="0" dirty="0">
                <a:ln>
                  <a:noFill/>
                </a:ln>
                <a:solidFill>
                  <a:srgbClr val="005DBA">
                    <a:lumMod val="60000"/>
                    <a:lumOff val="40000"/>
                  </a:srgbClr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 in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5DBA">
                    <a:lumMod val="60000"/>
                    <a:lumOff val="40000"/>
                  </a:srgbClr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stallation and maintainability in future HEP Experiments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253853" y="4673971"/>
            <a:ext cx="11700000" cy="1413501"/>
          </a:xfrm>
          <a:prstGeom prst="rect">
            <a:avLst/>
          </a:prstGeom>
          <a:solidFill>
            <a:srgbClr val="EBF5FF"/>
          </a:solidFill>
          <a:ln>
            <a:solidFill>
              <a:schemeClr val="bg1"/>
            </a:solidFill>
          </a:ln>
        </p:spPr>
        <p:txBody>
          <a:bodyPr wrap="square" tIns="108000" bIns="108000">
            <a:spAutoFit/>
          </a:bodyPr>
          <a:lstStyle/>
          <a:p>
            <a:pPr marL="457200" marR="0" lvl="0" indent="-457200" algn="just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kumimoji="0" lang="en-US" sz="3200" b="1" i="0" u="none" strike="noStrike" kern="1200" cap="none" spc="80" normalizeH="0" baseline="0" noProof="0" dirty="0">
                <a:ln w="19050" cmpd="sng">
                  <a:solidFill>
                    <a:srgbClr val="005DBA"/>
                  </a:solidFill>
                </a:ln>
                <a:solidFill>
                  <a:srgbClr val="005DBD"/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Activity n.3 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5DBA"/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New Coolants </a:t>
            </a:r>
          </a:p>
          <a:p>
            <a:pPr marL="2743200" marR="0" lvl="6" indent="0" algn="just" defTabSz="914400" rtl="0" eaLnBrk="1" fontAlgn="auto" latinLnBrk="0" hangingPunct="1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>
                <a:solidFill>
                  <a:srgbClr val="005DBA">
                    <a:lumMod val="60000"/>
                    <a:lumOff val="40000"/>
                  </a:srgbClr>
                </a:solidFill>
                <a:latin typeface="Bahnschrift Light" panose="020B0502040204020203" pitchFamily="34" charset="0"/>
              </a:rPr>
              <a:t>f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5DBA">
                    <a:lumMod val="60000"/>
                    <a:lumOff val="40000"/>
                  </a:srgbClr>
                </a:solidFill>
                <a:effectLst/>
                <a:uLnTx/>
                <a:uFillTx/>
                <a:latin typeface="Bahnschrift Light" panose="020B0502040204020203" pitchFamily="34" charset="0"/>
                <a:ea typeface="+mn-ea"/>
                <a:cs typeface="+mn-cs"/>
              </a:rPr>
              <a:t>or high-performance cooling for future detectors</a:t>
            </a:r>
          </a:p>
        </p:txBody>
      </p:sp>
    </p:spTree>
    <p:extLst>
      <p:ext uri="{BB962C8B-B14F-4D97-AF65-F5344CB8AC3E}">
        <p14:creationId xmlns:p14="http://schemas.microsoft.com/office/powerpoint/2010/main" val="35107589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366C3F-74BA-7FE6-9E89-DBF649B18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5182-7E1B-4017-AE32-D935BD7875A1}" type="slidenum">
              <a:rPr lang="en-GB" smtClean="0"/>
              <a:pPr/>
              <a:t>3</a:t>
            </a:fld>
            <a:endParaRPr lang="en-GB" dirty="0"/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F3444263-C5ED-AB63-2512-2920E2E6A0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490880"/>
              </p:ext>
            </p:extLst>
          </p:nvPr>
        </p:nvGraphicFramePr>
        <p:xfrm>
          <a:off x="155261" y="845523"/>
          <a:ext cx="11963833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21898">
                  <a:extLst>
                    <a:ext uri="{9D8B030D-6E8A-4147-A177-3AD203B41FA5}">
                      <a16:colId xmlns:a16="http://schemas.microsoft.com/office/drawing/2014/main" val="1829620561"/>
                    </a:ext>
                  </a:extLst>
                </a:gridCol>
                <a:gridCol w="11241935">
                  <a:extLst>
                    <a:ext uri="{9D8B030D-6E8A-4147-A177-3AD203B41FA5}">
                      <a16:colId xmlns:a16="http://schemas.microsoft.com/office/drawing/2014/main" val="1955950323"/>
                    </a:ext>
                  </a:extLst>
                </a:gridCol>
              </a:tblGrid>
              <a:tr h="490842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0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4.1a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-30" normalizeH="0" baseline="0" noProof="0" dirty="0">
                          <a:ln>
                            <a:noFill/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Develop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60000"/>
                              <a:lumOff val="40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ultra lightweight mechanics and cooling  substrates </a:t>
                      </a:r>
                      <a:r>
                        <a:rPr kumimoji="0" lang="en-GB" sz="1600" b="0" i="0" u="none" strike="noStrike" kern="1200" cap="none" spc="-30" normalizeH="0" baseline="0" noProof="0" dirty="0">
                          <a:ln>
                            <a:noFill/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tracking detectors. </a:t>
                      </a:r>
                    </a:p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-30" normalizeH="0" baseline="0" noProof="0" dirty="0">
                          <a:ln>
                            <a:noFill/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Substrate design options: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 Chip integrated microchannel/ 3D printed microchannel/ microvascular  carbon/ air cool </a:t>
                      </a:r>
                      <a:endParaRPr kumimoji="0" lang="en-US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855952"/>
                  </a:ext>
                </a:extLst>
              </a:tr>
            </a:tbl>
          </a:graphicData>
        </a:graphic>
      </p:graphicFrame>
      <p:graphicFrame>
        <p:nvGraphicFramePr>
          <p:cNvPr id="6" name="Table 3">
            <a:extLst>
              <a:ext uri="{FF2B5EF4-FFF2-40B4-BE49-F238E27FC236}">
                <a16:creationId xmlns:a16="http://schemas.microsoft.com/office/drawing/2014/main" id="{FB81F560-AF42-F755-EF50-ADF4982F5F9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598635"/>
              </p:ext>
            </p:extLst>
          </p:nvPr>
        </p:nvGraphicFramePr>
        <p:xfrm>
          <a:off x="155261" y="1432222"/>
          <a:ext cx="11963833" cy="459773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33739">
                  <a:extLst>
                    <a:ext uri="{9D8B030D-6E8A-4147-A177-3AD203B41FA5}">
                      <a16:colId xmlns:a16="http://schemas.microsoft.com/office/drawing/2014/main" val="4217644823"/>
                    </a:ext>
                  </a:extLst>
                </a:gridCol>
                <a:gridCol w="10826795">
                  <a:extLst>
                    <a:ext uri="{9D8B030D-6E8A-4147-A177-3AD203B41FA5}">
                      <a16:colId xmlns:a16="http://schemas.microsoft.com/office/drawing/2014/main" val="1829620561"/>
                    </a:ext>
                  </a:extLst>
                </a:gridCol>
                <a:gridCol w="403299">
                  <a:extLst>
                    <a:ext uri="{9D8B030D-6E8A-4147-A177-3AD203B41FA5}">
                      <a16:colId xmlns:a16="http://schemas.microsoft.com/office/drawing/2014/main" val="20655507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Year</a:t>
                      </a:r>
                      <a:endParaRPr kumimoji="0" lang="en-US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Milestones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C99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D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C99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eliverables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399386"/>
                  </a:ext>
                </a:extLst>
              </a:tr>
              <a:tr h="648257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Investigation of suitable designs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supported by FE &amp; CFD analysis and test samples </a:t>
                      </a:r>
                      <a:b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-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</a:t>
                      </a: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sensor cooling substrates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</a:t>
                      </a:r>
                      <a:r>
                        <a:rPr kumimoji="0" lang="en-GB" sz="16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Si microchannel, 3D print microchannel, Carbon vascular, Carbon foam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</a:t>
                      </a:r>
                      <a:b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-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for </a:t>
                      </a: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ultralight mechanical integrated support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(carbon structure)</a:t>
                      </a:r>
                      <a:b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DBA">
                              <a:lumMod val="50000"/>
                            </a:srgb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Report on identified technologies and materials for mechanics-cooling substrate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  <a:r>
                        <a:rPr kumimoji="0" lang="en-US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Bahnschrift Light" panose="020B0502040204020203" pitchFamily="34" charset="0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</a:t>
                      </a:r>
                      <a:endParaRPr kumimoji="0" lang="en-US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Bahnschrift Ligh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9399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Identification of the </a:t>
                      </a: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most promising design options 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  <a:endParaRPr kumimoji="0" lang="en-US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uLnTx/>
                        <a:uFillTx/>
                        <a:latin typeface="Bahnschrift Ligh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294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Integrated mechanics-cooling substrate 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bases on identified design option</a:t>
                      </a:r>
                    </a:p>
                    <a:p>
                      <a:pPr marL="0" marR="0" lvl="0" indent="0" algn="just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Breadboard model    (BM) prototype 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fr-FR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microchannel</a:t>
                      </a:r>
                      <a:r>
                        <a:rPr kumimoji="0" lang="fr-FR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(3D </a:t>
                      </a:r>
                      <a:r>
                        <a:rPr kumimoji="0" lang="fr-FR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print</a:t>
                      </a:r>
                      <a:r>
                        <a:rPr kumimoji="0" lang="fr-FR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Si) Carbon </a:t>
                      </a:r>
                      <a:r>
                        <a:rPr kumimoji="0" lang="fr-FR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vascular</a:t>
                      </a:r>
                      <a:r>
                        <a:rPr kumimoji="0" lang="fr-FR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Carbon </a:t>
                      </a:r>
                      <a:r>
                        <a:rPr kumimoji="0" lang="fr-FR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foam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766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Engineering model    (EM) non-final grade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0" lang="fr-FR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microchannel</a:t>
                      </a:r>
                      <a:r>
                        <a:rPr kumimoji="0" lang="fr-FR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(3D </a:t>
                      </a:r>
                      <a:r>
                        <a:rPr kumimoji="0" lang="fr-FR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print</a:t>
                      </a:r>
                      <a:r>
                        <a:rPr kumimoji="0" lang="fr-FR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), Carbon </a:t>
                      </a:r>
                      <a:r>
                        <a:rPr kumimoji="0" lang="fr-FR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vascular</a:t>
                      </a:r>
                      <a:r>
                        <a:rPr kumimoji="0" lang="fr-FR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</a:t>
                      </a:r>
                      <a:r>
                        <a:rPr kumimoji="0" lang="fr-FR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Carbon </a:t>
                      </a:r>
                      <a:r>
                        <a:rPr kumimoji="0" lang="fr-FR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foam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8864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</a:t>
                      </a: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Qualiﬁcation model   (QM) final grade 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AIR COOLING Carbon foam (ITS3) </a:t>
                      </a:r>
                      <a:r>
                        <a:rPr kumimoji="0" lang="en-GB" sz="16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DEMONSTRATOR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855952"/>
                  </a:ext>
                </a:extLst>
              </a:tr>
              <a:tr h="391498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 w="12700">
                            <a:solidFill>
                              <a:srgbClr val="005DBA"/>
                            </a:solidFill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Qualiﬁcation model   (QM) final grade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solidFill>
                              <a:srgbClr val="005DBA"/>
                            </a:solidFill>
                          </a:ln>
                          <a:solidFill>
                            <a:srgbClr val="005DBA">
                              <a:lumMod val="60000"/>
                              <a:lumOff val="40000"/>
                            </a:srgb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Microchannel and INTERCONNECTIVITY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 </a:t>
                      </a:r>
                      <a:r>
                        <a:rPr kumimoji="0" lang="en-GB" sz="16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DEMONSTRATOR</a:t>
                      </a:r>
                      <a:endParaRPr kumimoji="0" lang="en-GB" sz="1600" b="1" i="0" u="sng" strike="noStrike" kern="1200" cap="none" spc="0" normalizeH="0" baseline="0" dirty="0">
                        <a:ln w="12700">
                          <a:solidFill>
                            <a:srgbClr val="005DBA"/>
                          </a:solidFill>
                        </a:ln>
                        <a:solidFill>
                          <a:srgbClr val="005DBA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57359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377" rtl="0" eaLnBrk="1" fontAlgn="b" latinLnBrk="0" hangingPunct="1"/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Qualiﬁcation model   (QM) final grade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Ultrathin Mech &amp; Cool for Vertex in primary Vacuum </a:t>
                      </a:r>
                      <a:r>
                        <a:rPr kumimoji="0" lang="en-GB" sz="16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DEMONSTRATOR</a:t>
                      </a:r>
                      <a:endParaRPr kumimoji="0" lang="en-GB" sz="1600" b="1" i="0" u="sng" strike="noStrike" kern="1200" cap="none" spc="0" normalizeH="0" baseline="0" dirty="0">
                        <a:ln w="12700">
                          <a:solidFill>
                            <a:srgbClr val="005DBA"/>
                          </a:solidFill>
                        </a:ln>
                        <a:solidFill>
                          <a:srgbClr val="005DBA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553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377" rtl="0" eaLnBrk="1" fontAlgn="b" latinLnBrk="0" hangingPunct="1"/>
                      <a:r>
                        <a:rPr kumimoji="0" lang="en-GB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Components level characterisation test campaign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tx1">
                              <a:lumMod val="8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9605898"/>
                  </a:ext>
                </a:extLst>
              </a:tr>
              <a:tr h="314666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377" rtl="0" eaLnBrk="1" fontAlgn="b" latinLnBrk="0" hangingPunct="1"/>
                      <a:r>
                        <a:rPr kumimoji="0" lang="en-GB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System level characterisation test campaign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kern="1200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528932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C122571C-9674-0422-8C57-A58E13938EE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l="22576" t="32831" r="16595" b="18907"/>
          <a:stretch/>
        </p:blipFill>
        <p:spPr>
          <a:xfrm>
            <a:off x="2837435" y="6159665"/>
            <a:ext cx="2505817" cy="426865"/>
          </a:xfrm>
          <a:prstGeom prst="rect">
            <a:avLst/>
          </a:prstGeom>
          <a:effectLst>
            <a:softEdge rad="50800"/>
          </a:effectLst>
        </p:spPr>
      </p:pic>
      <p:pic>
        <p:nvPicPr>
          <p:cNvPr id="38" name="Picture 37" descr="A picture containing silhouette&#10;&#10;Description automatically generated">
            <a:extLst>
              <a:ext uri="{FF2B5EF4-FFF2-40B4-BE49-F238E27FC236}">
                <a16:creationId xmlns:a16="http://schemas.microsoft.com/office/drawing/2014/main" id="{6B19D604-7873-5D28-0EE5-AEACCBEA83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8831" t="35336" r="28479" b="5105"/>
          <a:stretch/>
        </p:blipFill>
        <p:spPr>
          <a:xfrm rot="10800000">
            <a:off x="8043854" y="5662682"/>
            <a:ext cx="770992" cy="1053553"/>
          </a:xfrm>
          <a:prstGeom prst="rect">
            <a:avLst/>
          </a:prstGeom>
        </p:spPr>
      </p:pic>
      <p:pic>
        <p:nvPicPr>
          <p:cNvPr id="39" name="Picture 38" descr="A picture containing silhouette&#10;&#10;Description automatically generated">
            <a:extLst>
              <a:ext uri="{FF2B5EF4-FFF2-40B4-BE49-F238E27FC236}">
                <a16:creationId xmlns:a16="http://schemas.microsoft.com/office/drawing/2014/main" id="{AA230CEE-7A95-1307-4A27-10CCC1E4DEF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43974" t="35336" r="25053" b="5105"/>
          <a:stretch/>
        </p:blipFill>
        <p:spPr>
          <a:xfrm rot="10800000">
            <a:off x="7403334" y="5798412"/>
            <a:ext cx="730489" cy="1053553"/>
          </a:xfrm>
          <a:prstGeom prst="rect">
            <a:avLst/>
          </a:prstGeom>
        </p:spPr>
      </p:pic>
      <p:pic>
        <p:nvPicPr>
          <p:cNvPr id="40" name="Picture 39" descr="A picture containing silhouette&#10;&#10;Description automatically generated">
            <a:extLst>
              <a:ext uri="{FF2B5EF4-FFF2-40B4-BE49-F238E27FC236}">
                <a16:creationId xmlns:a16="http://schemas.microsoft.com/office/drawing/2014/main" id="{CB368EF5-7A21-02FA-C479-2C6A8E537E5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9698" t="35336" r="32591" b="5105"/>
          <a:stretch/>
        </p:blipFill>
        <p:spPr>
          <a:xfrm rot="10800000">
            <a:off x="8734843" y="5541442"/>
            <a:ext cx="889420" cy="1053553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20EA4B18-AAAB-2A2C-B4CD-1969C3D74865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955" y="6098199"/>
            <a:ext cx="2176144" cy="565374"/>
          </a:xfrm>
          <a:prstGeom prst="rect">
            <a:avLst/>
          </a:prstGeom>
        </p:spPr>
      </p:pic>
      <p:sp>
        <p:nvSpPr>
          <p:cNvPr id="55" name="Title 2">
            <a:extLst>
              <a:ext uri="{FF2B5EF4-FFF2-40B4-BE49-F238E27FC236}">
                <a16:creationId xmlns:a16="http://schemas.microsoft.com/office/drawing/2014/main" id="{5523B335-FB7E-28F2-096F-84A918C63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0429" y="184990"/>
            <a:ext cx="5422905" cy="406265"/>
          </a:xfrm>
        </p:spPr>
        <p:txBody>
          <a:bodyPr/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Low mass mechanics for tracker</a:t>
            </a:r>
          </a:p>
        </p:txBody>
      </p:sp>
      <p:sp>
        <p:nvSpPr>
          <p:cNvPr id="56" name="Text Placeholder 6">
            <a:extLst>
              <a:ext uri="{FF2B5EF4-FFF2-40B4-BE49-F238E27FC236}">
                <a16:creationId xmlns:a16="http://schemas.microsoft.com/office/drawing/2014/main" id="{730B4394-D34B-E5A1-0BDB-9F78825B01B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0" y="1"/>
            <a:ext cx="2298699" cy="655366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WP4.1.a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Picture 16" descr="Chart&#10;&#10;Description automatically generated with medium confidence">
            <a:extLst>
              <a:ext uri="{FF2B5EF4-FFF2-40B4-BE49-F238E27FC236}">
                <a16:creationId xmlns:a16="http://schemas.microsoft.com/office/drawing/2014/main" id="{DEDF9158-CB88-6734-0EAB-612C9DA815E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844"/>
          <a:stretch/>
        </p:blipFill>
        <p:spPr>
          <a:xfrm>
            <a:off x="9530344" y="5516549"/>
            <a:ext cx="1928232" cy="1207155"/>
          </a:xfrm>
          <a:prstGeom prst="rect">
            <a:avLst/>
          </a:prstGeom>
        </p:spPr>
      </p:pic>
      <p:pic>
        <p:nvPicPr>
          <p:cNvPr id="18" name="Picture 17" descr="Chart&#10;&#10;Description automatically generated with low confidence">
            <a:extLst>
              <a:ext uri="{FF2B5EF4-FFF2-40B4-BE49-F238E27FC236}">
                <a16:creationId xmlns:a16="http://schemas.microsoft.com/office/drawing/2014/main" id="{5EBCFE8E-EEF0-251F-095C-18AF05016BC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844"/>
          <a:stretch/>
        </p:blipFill>
        <p:spPr>
          <a:xfrm>
            <a:off x="9530343" y="5516549"/>
            <a:ext cx="1928233" cy="120715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DC59AFE0-2424-3705-5E2F-A9F44E4FC2A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844"/>
          <a:stretch/>
        </p:blipFill>
        <p:spPr>
          <a:xfrm>
            <a:off x="9530343" y="5516549"/>
            <a:ext cx="1928233" cy="120715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E1A94D7-9580-5CEC-E67D-B3F7E1625D0D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844"/>
          <a:stretch/>
        </p:blipFill>
        <p:spPr>
          <a:xfrm>
            <a:off x="9530344" y="5516549"/>
            <a:ext cx="1928232" cy="1207155"/>
          </a:xfrm>
          <a:prstGeom prst="rect">
            <a:avLst/>
          </a:prstGeom>
        </p:spPr>
      </p:pic>
      <p:pic>
        <p:nvPicPr>
          <p:cNvPr id="21" name="Picture 20" descr="Circle&#10;&#10;Description automatically generated with low confidence">
            <a:extLst>
              <a:ext uri="{FF2B5EF4-FFF2-40B4-BE49-F238E27FC236}">
                <a16:creationId xmlns:a16="http://schemas.microsoft.com/office/drawing/2014/main" id="{6F0F904E-CD1D-DB8F-69CF-B8DC203F910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844"/>
          <a:stretch/>
        </p:blipFill>
        <p:spPr>
          <a:xfrm>
            <a:off x="9530343" y="5516549"/>
            <a:ext cx="1928233" cy="120715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A6E570BB-D1B6-72D5-0555-F07B37266DDE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844"/>
          <a:stretch/>
        </p:blipFill>
        <p:spPr>
          <a:xfrm>
            <a:off x="9530344" y="5516549"/>
            <a:ext cx="1928232" cy="1207155"/>
          </a:xfrm>
          <a:prstGeom prst="rect">
            <a:avLst/>
          </a:prstGeom>
        </p:spPr>
      </p:pic>
      <p:pic>
        <p:nvPicPr>
          <p:cNvPr id="23" name="Picture 22" descr="Circle&#10;&#10;Description automatically generated with low confidence">
            <a:extLst>
              <a:ext uri="{FF2B5EF4-FFF2-40B4-BE49-F238E27FC236}">
                <a16:creationId xmlns:a16="http://schemas.microsoft.com/office/drawing/2014/main" id="{1FA73B64-B6BE-37C8-15AF-9CBD2EBA8A1A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844"/>
          <a:stretch/>
        </p:blipFill>
        <p:spPr>
          <a:xfrm>
            <a:off x="9530343" y="5516549"/>
            <a:ext cx="1928233" cy="1207155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B32820F9-1924-20EE-781F-8CF81C4C0031}"/>
              </a:ext>
            </a:extLst>
          </p:cNvPr>
          <p:cNvPicPr>
            <a:picLocks noChangeAspect="1"/>
          </p:cNvPicPr>
          <p:nvPr/>
        </p:nvPicPr>
        <p:blipFill rotWithShape="1">
          <a:blip r:embed="rId1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844"/>
          <a:stretch/>
        </p:blipFill>
        <p:spPr>
          <a:xfrm>
            <a:off x="9530344" y="5516549"/>
            <a:ext cx="1928232" cy="1207155"/>
          </a:xfrm>
          <a:prstGeom prst="rect">
            <a:avLst/>
          </a:prstGeom>
        </p:spPr>
      </p:pic>
      <p:pic>
        <p:nvPicPr>
          <p:cNvPr id="25" name="Picture 24" descr="A picture containing icon&#10;&#10;Description automatically generated">
            <a:extLst>
              <a:ext uri="{FF2B5EF4-FFF2-40B4-BE49-F238E27FC236}">
                <a16:creationId xmlns:a16="http://schemas.microsoft.com/office/drawing/2014/main" id="{B930D457-EA6A-B090-6D89-B286F1A957BD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844"/>
          <a:stretch/>
        </p:blipFill>
        <p:spPr>
          <a:xfrm>
            <a:off x="9530344" y="5516549"/>
            <a:ext cx="1928232" cy="120715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D3CB8A-6C7A-5E84-736E-2FC3116688DB}"/>
              </a:ext>
            </a:extLst>
          </p:cNvPr>
          <p:cNvSpPr txBox="1"/>
          <p:nvPr/>
        </p:nvSpPr>
        <p:spPr>
          <a:xfrm>
            <a:off x="11027551" y="6513412"/>
            <a:ext cx="6787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IRIS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363F0A-F766-550B-490C-73B76B7AB9CE}"/>
              </a:ext>
            </a:extLst>
          </p:cNvPr>
          <p:cNvSpPr txBox="1"/>
          <p:nvPr/>
        </p:nvSpPr>
        <p:spPr>
          <a:xfrm>
            <a:off x="5663513" y="6503733"/>
            <a:ext cx="14800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interconnection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E43BC8C-FAB2-B184-BB25-283124B45D87}"/>
              </a:ext>
            </a:extLst>
          </p:cNvPr>
          <p:cNvSpPr txBox="1"/>
          <p:nvPr/>
        </p:nvSpPr>
        <p:spPr>
          <a:xfrm>
            <a:off x="3167108" y="6523774"/>
            <a:ext cx="217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Ceramic Microchannels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F4DDB7-3556-93CA-8624-ED62C24F11EA}"/>
              </a:ext>
            </a:extLst>
          </p:cNvPr>
          <p:cNvSpPr txBox="1"/>
          <p:nvPr/>
        </p:nvSpPr>
        <p:spPr>
          <a:xfrm>
            <a:off x="341238" y="6586530"/>
            <a:ext cx="217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Carbon vascular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42584B7-3D23-2BC4-12CD-A01D115D7D28}"/>
              </a:ext>
            </a:extLst>
          </p:cNvPr>
          <p:cNvSpPr txBox="1"/>
          <p:nvPr/>
        </p:nvSpPr>
        <p:spPr>
          <a:xfrm>
            <a:off x="8115613" y="6561449"/>
            <a:ext cx="2176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Carbon foam radiator</a:t>
            </a:r>
          </a:p>
        </p:txBody>
      </p:sp>
      <p:pic>
        <p:nvPicPr>
          <p:cNvPr id="16" name="Picture 15" descr="A picture containing screw&#10;&#10;Description automatically generated">
            <a:extLst>
              <a:ext uri="{FF2B5EF4-FFF2-40B4-BE49-F238E27FC236}">
                <a16:creationId xmlns:a16="http://schemas.microsoft.com/office/drawing/2014/main" id="{2B89429F-8527-7394-19F9-8200AB38C2CD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 l="1827" t="28443" r="2150" b="23110"/>
          <a:stretch/>
        </p:blipFill>
        <p:spPr>
          <a:xfrm>
            <a:off x="5696352" y="6037539"/>
            <a:ext cx="1414411" cy="569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263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76547" y="30409"/>
            <a:ext cx="5422905" cy="720197"/>
          </a:xfrm>
        </p:spPr>
        <p:txBody>
          <a:bodyPr/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Low mass composite cryostats for</a:t>
            </a:r>
            <a:b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Calorimeters and Detector Magnets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/>
          </p:nvPr>
        </p:nvSpPr>
        <p:spPr>
          <a:xfrm>
            <a:off x="1" y="0"/>
            <a:ext cx="1776548" cy="1200329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WP4.1.b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Slide Number Placeholder 1">
            <a:extLst>
              <a:ext uri="{FF2B5EF4-FFF2-40B4-BE49-F238E27FC236}">
                <a16:creationId xmlns:a16="http://schemas.microsoft.com/office/drawing/2014/main" id="{F602E345-A19B-42E4-A32A-6E4FFE80444E}"/>
              </a:ext>
            </a:extLst>
          </p:cNvPr>
          <p:cNvSpPr txBox="1">
            <a:spLocks/>
          </p:cNvSpPr>
          <p:nvPr/>
        </p:nvSpPr>
        <p:spPr>
          <a:xfrm>
            <a:off x="11174019" y="2428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000" b="1" kern="1200">
                <a:solidFill>
                  <a:schemeClr val="tx1"/>
                </a:solidFill>
                <a:latin typeface="Bahnschrift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DBD5182-7E1B-4017-AE32-D935BD7875A1}" type="slidenum">
              <a:rPr kumimoji="0" lang="en-GB" sz="2000" b="1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Bahnschrift" panose="020B05020402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Bahnschrift" panose="020B0502040204020203" pitchFamily="34" charset="0"/>
              <a:ea typeface="+mn-ea"/>
              <a:cs typeface="+mn-cs"/>
            </a:endParaRPr>
          </a:p>
        </p:txBody>
      </p:sp>
      <p:graphicFrame>
        <p:nvGraphicFramePr>
          <p:cNvPr id="8" name="Table 3">
            <a:extLst>
              <a:ext uri="{FF2B5EF4-FFF2-40B4-BE49-F238E27FC236}">
                <a16:creationId xmlns:a16="http://schemas.microsoft.com/office/drawing/2014/main" id="{D6AF4C20-B764-F8A6-73F7-4543E60826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559922"/>
              </p:ext>
            </p:extLst>
          </p:nvPr>
        </p:nvGraphicFramePr>
        <p:xfrm>
          <a:off x="145108" y="840514"/>
          <a:ext cx="11958944" cy="579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5614">
                  <a:extLst>
                    <a:ext uri="{9D8B030D-6E8A-4147-A177-3AD203B41FA5}">
                      <a16:colId xmlns:a16="http://schemas.microsoft.com/office/drawing/2014/main" val="1829620561"/>
                    </a:ext>
                  </a:extLst>
                </a:gridCol>
                <a:gridCol w="11273330">
                  <a:extLst>
                    <a:ext uri="{9D8B030D-6E8A-4147-A177-3AD203B41FA5}">
                      <a16:colId xmlns:a16="http://schemas.microsoft.com/office/drawing/2014/main" val="1955950323"/>
                    </a:ext>
                  </a:extLst>
                </a:gridCol>
              </a:tblGrid>
              <a:tr h="480094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4.1b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Cryostats</a:t>
                      </a:r>
                      <a:r>
                        <a:rPr kumimoji="0" lang="en-GB" sz="1600" b="0" i="0" u="none" strike="noStrike" kern="1200" cap="none" spc="-40" normalizeH="0" baseline="0" noProof="0" dirty="0">
                          <a:ln>
                            <a:noFill/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in HEP are still the purview of metals. New detectors design aims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to Ultra </a:t>
                      </a:r>
                      <a:r>
                        <a:rPr kumimoji="0" lang="en-GB" sz="16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LightWeight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0" i="0" u="none" strike="noStrike" kern="1200" cap="none" spc="-40" normalizeH="0" baseline="0" noProof="0" dirty="0">
                          <a:ln>
                            <a:noFill/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(ULW) cryostats for both magnets and calorimeters.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Carbon Fibre Reinforced Plastic </a:t>
                      </a:r>
                      <a:r>
                        <a:rPr kumimoji="0" lang="en-GB" sz="1600" b="0" i="0" u="none" strike="noStrike" kern="1200" cap="none" spc="-40" normalizeH="0" baseline="0" noProof="0" dirty="0">
                          <a:ln>
                            <a:noFill/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(CFRP) will be explored and compared to metal</a:t>
                      </a:r>
                      <a:endParaRPr lang="en-US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855952"/>
                  </a:ext>
                </a:extLst>
              </a:tr>
            </a:tbl>
          </a:graphicData>
        </a:graphic>
      </p:graphicFrame>
      <p:graphicFrame>
        <p:nvGraphicFramePr>
          <p:cNvPr id="11" name="Table 3">
            <a:extLst>
              <a:ext uri="{FF2B5EF4-FFF2-40B4-BE49-F238E27FC236}">
                <a16:creationId xmlns:a16="http://schemas.microsoft.com/office/drawing/2014/main" id="{98F7397E-51D4-AF26-5FF1-0A9A4568BF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710132"/>
              </p:ext>
            </p:extLst>
          </p:nvPr>
        </p:nvGraphicFramePr>
        <p:xfrm>
          <a:off x="145593" y="1419634"/>
          <a:ext cx="11974689" cy="3810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1413">
                  <a:extLst>
                    <a:ext uri="{9D8B030D-6E8A-4147-A177-3AD203B41FA5}">
                      <a16:colId xmlns:a16="http://schemas.microsoft.com/office/drawing/2014/main" val="4217644823"/>
                    </a:ext>
                  </a:extLst>
                </a:gridCol>
                <a:gridCol w="10806223">
                  <a:extLst>
                    <a:ext uri="{9D8B030D-6E8A-4147-A177-3AD203B41FA5}">
                      <a16:colId xmlns:a16="http://schemas.microsoft.com/office/drawing/2014/main" val="1829620561"/>
                    </a:ext>
                  </a:extLst>
                </a:gridCol>
                <a:gridCol w="487053">
                  <a:extLst>
                    <a:ext uri="{9D8B030D-6E8A-4147-A177-3AD203B41FA5}">
                      <a16:colId xmlns:a16="http://schemas.microsoft.com/office/drawing/2014/main" val="20655507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Year</a:t>
                      </a:r>
                      <a:endParaRPr kumimoji="0" lang="en-US" sz="16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Milestones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D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eliverables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399386"/>
                  </a:ext>
                </a:extLst>
              </a:tr>
              <a:tr h="199409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</a:t>
                      </a: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nvestigate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0" i="0" u="none" strike="noStrike" kern="1200" cap="none" spc="-2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status </a:t>
                      </a: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CFRP </a:t>
                      </a:r>
                      <a:r>
                        <a:rPr lang="en-GB" sz="1600" b="1" kern="1200" noProof="0" dirty="0" err="1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cryo</a:t>
                      </a: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tank </a:t>
                      </a:r>
                      <a:r>
                        <a:rPr kumimoji="0" lang="en-GB" sz="1600" b="0" i="0" u="none" strike="noStrike" kern="1200" cap="none" spc="-2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erospace</a:t>
                      </a:r>
                      <a:r>
                        <a:rPr kumimoji="0" lang="en-GB" sz="1600" b="0" i="0" u="none" strike="noStrike" kern="1200" cap="none" spc="-2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LH2 and LOX</a:t>
                      </a:r>
                      <a:r>
                        <a:rPr kumimoji="0" lang="en-GB" sz="1600" b="1" i="0" u="none" strike="noStrike" kern="1200" cap="none" spc="-2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.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Report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9399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Preliminary Design of HEP CFRP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cryostats and technology choices </a:t>
                      </a:r>
                      <a:r>
                        <a:rPr kumimoji="0" lang="en-GB" sz="1600" b="0" i="0" u="none" strike="noStrike" kern="1200" cap="none" spc="-2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based on FEA and test </a:t>
                      </a:r>
                    </a:p>
                    <a:p>
                      <a:pPr marL="0" marR="0" lvl="0" indent="0" algn="l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BM design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E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 design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  <a:endParaRPr lang="en-US" sz="1600" b="0" i="0" kern="1200" noProof="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294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Cryostat’s scaled sections prototypes (BM-EM) of specific features and interfaces (flanges, sealing, wall,..)</a:t>
                      </a:r>
                    </a:p>
                    <a:p>
                      <a:pPr marL="285750" marR="0" lvl="0" indent="-285750" algn="l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à"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Report on CFRP Cryostat design assessment and comparison to Al solution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  <a:endParaRPr lang="en-US" sz="1600" b="0" i="0" kern="1200" noProof="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766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just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EA36A"/>
                        </a:solidFill>
                        <a:effectLst/>
                        <a:uLnTx/>
                        <a:uFillTx/>
                        <a:latin typeface="Bahnschrift Light" panose="020B0502040204020203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chemeClr val="accent3">
                              <a:lumMod val="75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  <a:endParaRPr lang="en-US" sz="1600" b="0" i="0" kern="1200" noProof="0" dirty="0">
                        <a:solidFill>
                          <a:schemeClr val="accent3">
                            <a:lumMod val="7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8864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2024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Qualiﬁcation model (QM) final grade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1m3 CFRP </a:t>
                      </a:r>
                      <a:r>
                        <a:rPr kumimoji="0" lang="en-GB" sz="16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DEMONSTRATOR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for </a:t>
                      </a:r>
                      <a:r>
                        <a:rPr kumimoji="0" lang="en-GB" sz="16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SC Magnet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; experimental test setup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  <a:endParaRPr lang="en-US" sz="1600" b="0" i="0" kern="1200" noProof="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8559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2025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Qualiﬁcation model (QM) final grade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1m3 CFRP </a:t>
                      </a:r>
                      <a:r>
                        <a:rPr kumimoji="0" lang="en-GB" sz="16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DEMONSTRTAOR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for </a:t>
                      </a:r>
                      <a:r>
                        <a:rPr kumimoji="0" lang="en-GB" sz="1600" b="1" i="0" u="sng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LAr</a:t>
                      </a:r>
                      <a:r>
                        <a:rPr kumimoji="0" lang="en-GB" sz="16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Cal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; experimental test setup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kern="1200" noProof="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5682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2026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Qualiﬁcation model (QM) final grade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transparent Carbon </a:t>
                      </a:r>
                      <a:r>
                        <a:rPr kumimoji="0" lang="en-GB" sz="1600" b="1" i="0" u="sng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bempipe</a:t>
                      </a:r>
                      <a:r>
                        <a:rPr kumimoji="0" lang="en-GB" sz="16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 primary-secondary vacuum)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kern="1200" noProof="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67289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2027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Qualification Tests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cryo-temp, helium leak tightness, </a:t>
                      </a:r>
                      <a:r>
                        <a:rPr kumimoji="0" lang="en-GB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LAr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permeability, vacuum, long term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	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kern="1200" noProof="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6796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2028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33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Design of full scale CFRP Cryostats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</a:t>
                      </a:r>
                      <a:r>
                        <a:rPr kumimoji="0" lang="en-GB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LAr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33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for SC Magnet and of beampipe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kern="1200" noProof="0" dirty="0">
                        <a:solidFill>
                          <a:srgbClr val="FFC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307505"/>
                  </a:ext>
                </a:extLst>
              </a:tr>
            </a:tbl>
          </a:graphicData>
        </a:graphic>
      </p:graphicFrame>
      <p:pic>
        <p:nvPicPr>
          <p:cNvPr id="52" name="Picture 51">
            <a:extLst>
              <a:ext uri="{FF2B5EF4-FFF2-40B4-BE49-F238E27FC236}">
                <a16:creationId xmlns:a16="http://schemas.microsoft.com/office/drawing/2014/main" id="{A8E000C6-1EDB-E3DF-015F-A5F7368154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53124" y="5567038"/>
            <a:ext cx="1355256" cy="1135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ysClr val="window" lastClr="FFFFFF">
                <a:alpha val="65000"/>
              </a:sysClr>
            </a:outerShdw>
            <a:softEdge rad="50800"/>
          </a:effectLst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FB5355AB-D666-0985-E32E-F5CE3FB8FF0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789354" y="4280898"/>
            <a:ext cx="727366" cy="2385152"/>
          </a:xfrm>
          <a:prstGeom prst="rect">
            <a:avLst/>
          </a:prstGeom>
          <a:effectLst>
            <a:softEdge rad="0"/>
          </a:effectLst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6D422505-7543-C6C4-9ACD-FE145BE0CF08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2001" b="2024"/>
          <a:stretch/>
        </p:blipFill>
        <p:spPr>
          <a:xfrm>
            <a:off x="8160182" y="4947092"/>
            <a:ext cx="2104736" cy="1925131"/>
          </a:xfrm>
          <a:prstGeom prst="rect">
            <a:avLst/>
          </a:prstGeom>
          <a:effectLst>
            <a:softEdge rad="1270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ADBD3FA-192E-7D1A-A586-89BE20872CDF}"/>
              </a:ext>
            </a:extLst>
          </p:cNvPr>
          <p:cNvSpPr txBox="1"/>
          <p:nvPr/>
        </p:nvSpPr>
        <p:spPr>
          <a:xfrm>
            <a:off x="5003078" y="6251193"/>
            <a:ext cx="21047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Wall </a:t>
            </a:r>
          </a:p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Carbon sandwich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27310B6-FEED-EC4B-19FB-8FA68FD41342}"/>
              </a:ext>
            </a:extLst>
          </p:cNvPr>
          <p:cNvSpPr txBox="1"/>
          <p:nvPr/>
        </p:nvSpPr>
        <p:spPr>
          <a:xfrm>
            <a:off x="6802754" y="6490273"/>
            <a:ext cx="1471255" cy="338554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ATLAS Cryostat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A3CD22F-EF41-E23C-880F-CD88BAAEA658}"/>
              </a:ext>
            </a:extLst>
          </p:cNvPr>
          <p:cNvSpPr txBox="1"/>
          <p:nvPr/>
        </p:nvSpPr>
        <p:spPr>
          <a:xfrm>
            <a:off x="10264918" y="6525555"/>
            <a:ext cx="18862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Low mass beampipe</a:t>
            </a:r>
          </a:p>
        </p:txBody>
      </p:sp>
      <p:pic>
        <p:nvPicPr>
          <p:cNvPr id="6" name="F03BFF02-DFBB-4D58-BD47-88A6C06580FB">
            <a:extLst>
              <a:ext uri="{FF2B5EF4-FFF2-40B4-BE49-F238E27FC236}">
                <a16:creationId xmlns:a16="http://schemas.microsoft.com/office/drawing/2014/main" id="{3BDF41F8-1058-C6DD-56B6-766E1F31910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4364" t="22225" b="14301"/>
          <a:stretch/>
        </p:blipFill>
        <p:spPr bwMode="auto">
          <a:xfrm flipH="1">
            <a:off x="3222945" y="5468859"/>
            <a:ext cx="1057695" cy="1135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50163BE-F20F-2783-98BC-FEEB8792652C}"/>
              </a:ext>
            </a:extLst>
          </p:cNvPr>
          <p:cNvSpPr txBox="1"/>
          <p:nvPr/>
        </p:nvSpPr>
        <p:spPr>
          <a:xfrm>
            <a:off x="2917885" y="6519446"/>
            <a:ext cx="2104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Sealed flanges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B6B8E9A-EC64-5C08-E6C5-54CBA04F1BDC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5919793">
            <a:off x="1089438" y="4620501"/>
            <a:ext cx="1356683" cy="259633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4B7A8E85-A0B8-2E79-B43C-CD3158F45769}"/>
              </a:ext>
            </a:extLst>
          </p:cNvPr>
          <p:cNvSpPr txBox="1"/>
          <p:nvPr/>
        </p:nvSpPr>
        <p:spPr>
          <a:xfrm>
            <a:off x="802255" y="6489037"/>
            <a:ext cx="21047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Leak tight winding</a:t>
            </a:r>
          </a:p>
        </p:txBody>
      </p:sp>
    </p:spTree>
    <p:extLst>
      <p:ext uri="{BB962C8B-B14F-4D97-AF65-F5344CB8AC3E}">
        <p14:creationId xmlns:p14="http://schemas.microsoft.com/office/powerpoint/2010/main" val="2952112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72CECC-07A0-3088-D9FC-EBFEA1BE9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5182-7E1B-4017-AE32-D935BD7875A1}" type="slidenum">
              <a:rPr lang="en-GB" smtClean="0"/>
              <a:pPr/>
              <a:t>5</a:t>
            </a:fld>
            <a:endParaRPr lang="en-GB" dirty="0"/>
          </a:p>
        </p:txBody>
      </p:sp>
      <p:graphicFrame>
        <p:nvGraphicFramePr>
          <p:cNvPr id="12" name="Table 3">
            <a:extLst>
              <a:ext uri="{FF2B5EF4-FFF2-40B4-BE49-F238E27FC236}">
                <a16:creationId xmlns:a16="http://schemas.microsoft.com/office/drawing/2014/main" id="{D90E024F-982A-01A5-1B88-96D1680C2D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9830702"/>
              </p:ext>
            </p:extLst>
          </p:nvPr>
        </p:nvGraphicFramePr>
        <p:xfrm>
          <a:off x="136041" y="826419"/>
          <a:ext cx="11917414" cy="670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32639">
                  <a:extLst>
                    <a:ext uri="{9D8B030D-6E8A-4147-A177-3AD203B41FA5}">
                      <a16:colId xmlns:a16="http://schemas.microsoft.com/office/drawing/2014/main" val="1829620561"/>
                    </a:ext>
                  </a:extLst>
                </a:gridCol>
                <a:gridCol w="11184775">
                  <a:extLst>
                    <a:ext uri="{9D8B030D-6E8A-4147-A177-3AD203B41FA5}">
                      <a16:colId xmlns:a16="http://schemas.microsoft.com/office/drawing/2014/main" val="1955950323"/>
                    </a:ext>
                  </a:extLst>
                </a:gridCol>
              </a:tblGrid>
              <a:tr h="604207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4.2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Bahnschrift Light" panose="020B0502040204020203" pitchFamily="34" charset="0"/>
                          <a:ea typeface="+mn-ea"/>
                          <a:cs typeface="+mn-cs"/>
                        </a:rPr>
                        <a:t>New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solidFill>
                              <a:srgbClr val="005DBA"/>
                            </a:solidFill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Bahnschrift Light" panose="020B0502040204020203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 w="12700">
                            <a:solidFill>
                              <a:srgbClr val="005DBA"/>
                            </a:solidFill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Bahnschrift Light" panose="020B0502040204020203" pitchFamily="34" charset="0"/>
                          <a:ea typeface="+mn-ea"/>
                          <a:cs typeface="+mn-cs"/>
                        </a:rPr>
                        <a:t>HEP detectors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Bahnschrift Light" panose="020B0502040204020203" pitchFamily="34" charset="0"/>
                          <a:ea typeface="+mn-ea"/>
                          <a:cs typeface="+mn-cs"/>
                        </a:rPr>
                        <a:t>must be designed to be easily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 w="12700">
                            <a:solidFill>
                              <a:srgbClr val="005DBA"/>
                            </a:solidFill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Bahnschrift Light" panose="020B0502040204020203" pitchFamily="34" charset="0"/>
                          <a:ea typeface="+mn-ea"/>
                          <a:cs typeface="+mn-cs"/>
                        </a:rPr>
                        <a:t>maintained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Bahnschrift Light" panose="020B0502040204020203" pitchFamily="34" charset="0"/>
                          <a:ea typeface="+mn-ea"/>
                          <a:cs typeface="+mn-cs"/>
                        </a:rPr>
                        <a:t> and possibly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 w="12700">
                            <a:solidFill>
                              <a:srgbClr val="005DBA"/>
                            </a:solidFill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Bahnschrift Light" panose="020B0502040204020203" pitchFamily="34" charset="0"/>
                          <a:ea typeface="+mn-ea"/>
                          <a:cs typeface="+mn-cs"/>
                        </a:rPr>
                        <a:t>robot friendly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Bahnschrift Light" panose="020B0502040204020203" pitchFamily="34" charset="0"/>
                          <a:ea typeface="+mn-ea"/>
                          <a:cs typeface="+mn-cs"/>
                        </a:rPr>
                        <a:t>to maximize detector accessibility and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 w="12700">
                            <a:solidFill>
                              <a:srgbClr val="005DBA"/>
                            </a:solidFill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Bahnschrift Light" panose="020B0502040204020203" pitchFamily="34" charset="0"/>
                          <a:ea typeface="+mn-ea"/>
                          <a:cs typeface="+mn-cs"/>
                        </a:rPr>
                        <a:t>decrease personnel exposures to hazards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E0E11"/>
                          </a:solidFill>
                          <a:effectLst/>
                          <a:uLnTx/>
                          <a:uFillTx/>
                          <a:latin typeface="Bahnschrift Light" panose="020B0502040204020203" pitchFamily="34" charset="0"/>
                          <a:ea typeface="+mn-ea"/>
                          <a:cs typeface="+mn-cs"/>
                        </a:rPr>
                        <a:t>.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Bahnschrift Light" panose="020B0502040204020203" pitchFamily="34" charset="0"/>
                          <a:ea typeface="+mn-ea"/>
                          <a:cs typeface="+mn-cs"/>
                        </a:rPr>
                        <a:t>Development of Interfaces (for Hands-on, Move,  Match)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855952"/>
                  </a:ext>
                </a:extLst>
              </a:tr>
            </a:tbl>
          </a:graphicData>
        </a:graphic>
      </p:graphicFrame>
      <p:graphicFrame>
        <p:nvGraphicFramePr>
          <p:cNvPr id="13" name="Table 3">
            <a:extLst>
              <a:ext uri="{FF2B5EF4-FFF2-40B4-BE49-F238E27FC236}">
                <a16:creationId xmlns:a16="http://schemas.microsoft.com/office/drawing/2014/main" id="{D84ED0A8-DB29-2FBC-C475-9006DB4DFD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309599"/>
              </p:ext>
            </p:extLst>
          </p:nvPr>
        </p:nvGraphicFramePr>
        <p:xfrm>
          <a:off x="141937" y="1430847"/>
          <a:ext cx="11901150" cy="4391558"/>
        </p:xfrm>
        <a:graphic>
          <a:graphicData uri="http://schemas.openxmlformats.org/drawingml/2006/table">
            <a:tbl>
              <a:tblPr firstRow="1" bandRow="1">
                <a:effectLst/>
                <a:tableStyleId>{2D5ABB26-0587-4C30-8999-92F81FD0307C}</a:tableStyleId>
              </a:tblPr>
              <a:tblGrid>
                <a:gridCol w="729044">
                  <a:extLst>
                    <a:ext uri="{9D8B030D-6E8A-4147-A177-3AD203B41FA5}">
                      <a16:colId xmlns:a16="http://schemas.microsoft.com/office/drawing/2014/main" val="4217644823"/>
                    </a:ext>
                  </a:extLst>
                </a:gridCol>
                <a:gridCol w="10824513">
                  <a:extLst>
                    <a:ext uri="{9D8B030D-6E8A-4147-A177-3AD203B41FA5}">
                      <a16:colId xmlns:a16="http://schemas.microsoft.com/office/drawing/2014/main" val="1829620561"/>
                    </a:ext>
                  </a:extLst>
                </a:gridCol>
                <a:gridCol w="347593">
                  <a:extLst>
                    <a:ext uri="{9D8B030D-6E8A-4147-A177-3AD203B41FA5}">
                      <a16:colId xmlns:a16="http://schemas.microsoft.com/office/drawing/2014/main" val="20655507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Year</a:t>
                      </a:r>
                      <a:endParaRPr lang="en-US" b="1" dirty="0">
                        <a:solidFill>
                          <a:srgbClr val="00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Milestones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D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eliverables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399386"/>
                  </a:ext>
                </a:extLst>
              </a:tr>
              <a:tr h="601878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Detector requirements for Remote handling/access </a:t>
                      </a:r>
                      <a:r>
                        <a:rPr kumimoji="0" lang="en-GB" sz="1600" b="0" i="0" u="none" strike="noStrike" kern="1200" cap="none" spc="-6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 LS3, HL, and beyond). </a:t>
                      </a:r>
                    </a:p>
                    <a:p>
                      <a:pPr marL="0" marR="0" lvl="0" indent="0" algn="just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spc="-110" baseline="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"Best Practice Design for HEP Detector Interfaces to Robotic Systems“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Report, Best practice design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93996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Identification of industrial solutions  </a:t>
                      </a:r>
                      <a:r>
                        <a:rPr lang="en-GB" sz="1600" kern="200" spc="-110" baseline="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robotic system for detector’s remote handling and maintenance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Report</a:t>
                      </a:r>
                    </a:p>
                    <a:p>
                      <a:pPr marL="0" marR="0" lvl="0" indent="0" algn="just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u="sng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Identification of Cavern specific requirements (magnetic field)</a:t>
                      </a:r>
                    </a:p>
                    <a:p>
                      <a:pPr marL="0" marR="0" lvl="0" indent="0" algn="just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Principle Design 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Hands-on, Move, Match      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BM design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  <a:endParaRPr lang="en-US" sz="1600" b="0" i="0" kern="1200" noProof="0" dirty="0">
                        <a:solidFill>
                          <a:srgbClr val="00B05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294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Engineering Design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Hands-on, Move, Match 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EM design </a:t>
                      </a:r>
                      <a:r>
                        <a:rPr kumimoji="0" lang="en-GB" sz="1600" b="1" i="0" u="sng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Aerial-BLIMPS, Confined- Mini-QUADRUPEDS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766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</a:t>
                      </a: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Design Development for Aerial platform, Design Development for ground platformer, Robotic Arm and I/F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rgbClr val="FFC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8864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2024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3366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Flying robotic platform, blimps, </a:t>
                      </a:r>
                      <a:r>
                        <a:rPr lang="en-US" sz="1800" b="0" kern="1200" dirty="0">
                          <a:solidFill>
                            <a:srgbClr val="3366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aerial motion in Exp cavern</a:t>
                      </a:r>
                      <a:r>
                        <a:rPr lang="en-US" sz="1800" b="1" kern="1200" dirty="0">
                          <a:solidFill>
                            <a:srgbClr val="3366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0" lang="en-US" sz="1600" b="1" i="0" u="sng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BLIMPS DEMONSTRATOR</a:t>
                      </a:r>
                      <a:endParaRPr kumimoji="0" lang="en-GB" sz="1600" b="1" i="0" u="sng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kern="1200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855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2025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3366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Motion robotic platform, ground based, </a:t>
                      </a:r>
                      <a:r>
                        <a:rPr lang="en-US" sz="1800" b="0" kern="1200" dirty="0">
                          <a:solidFill>
                            <a:srgbClr val="3366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motion in Exp cavern</a:t>
                      </a:r>
                      <a:r>
                        <a:rPr lang="en-US" sz="1800" b="1" kern="1200" dirty="0">
                          <a:solidFill>
                            <a:srgbClr val="3366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0" lang="en-US" sz="1600" b="1" i="0" u="sng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QUADRUPED DEMONSTRATOR</a:t>
                      </a:r>
                      <a:endParaRPr kumimoji="0" lang="en-GB" sz="1600" b="1" i="0" u="sng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kern="1200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7052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3366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Payloads </a:t>
                      </a:r>
                      <a:r>
                        <a:rPr lang="en-US" sz="1800" b="0" kern="1200" dirty="0">
                          <a:solidFill>
                            <a:srgbClr val="3366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 the robotic platforms </a:t>
                      </a:r>
                      <a:r>
                        <a:rPr lang="en-US" sz="1800" b="1" kern="1200" dirty="0">
                          <a:solidFill>
                            <a:srgbClr val="3366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inspection/manipulation (robotic harm)</a:t>
                      </a:r>
                      <a:endParaRPr lang="en-GB" sz="1800" b="1" kern="1200" noProof="0" dirty="0">
                        <a:solidFill>
                          <a:srgbClr val="3366FF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kern="1200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911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3366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Automated Vertex </a:t>
                      </a:r>
                      <a:r>
                        <a:rPr lang="en-US" sz="1800" b="0" kern="1200" dirty="0">
                          <a:solidFill>
                            <a:srgbClr val="3366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detectors in </a:t>
                      </a:r>
                      <a:r>
                        <a:rPr lang="en-US" sz="1800" b="1" kern="1200" dirty="0">
                          <a:solidFill>
                            <a:srgbClr val="3366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Primary vacuum </a:t>
                      </a:r>
                      <a:r>
                        <a:rPr kumimoji="0" lang="en-US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0" lang="en-US" sz="1600" b="1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Retractable VERTEX Demonstrator 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kern="1200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216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33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rgbClr val="3366FF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Motion/inspection robotic platforms implemented in a LHC Exp cavern</a:t>
                      </a:r>
                      <a:endParaRPr lang="en-GB" sz="1800" b="1" kern="1200" noProof="0" dirty="0">
                        <a:solidFill>
                          <a:srgbClr val="3366FF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kern="1200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72111573"/>
                  </a:ext>
                </a:extLst>
              </a:tr>
            </a:tbl>
          </a:graphicData>
        </a:graphic>
      </p:graphicFrame>
      <p:pic>
        <p:nvPicPr>
          <p:cNvPr id="17" name="Picture 16">
            <a:extLst>
              <a:ext uri="{FF2B5EF4-FFF2-40B4-BE49-F238E27FC236}">
                <a16:creationId xmlns:a16="http://schemas.microsoft.com/office/drawing/2014/main" id="{97882B40-16DC-CE6F-D145-9E9D7F25755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grayscl/>
          </a:blip>
          <a:srcRect l="9224" t="34816" r="8888" b="35422"/>
          <a:stretch/>
        </p:blipFill>
        <p:spPr>
          <a:xfrm>
            <a:off x="10208668" y="1430847"/>
            <a:ext cx="1405044" cy="817053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64CD965-4D82-BFAB-480F-5A8FD08A4ED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344" t="7342" r="12554" b="13099"/>
          <a:stretch/>
        </p:blipFill>
        <p:spPr>
          <a:xfrm>
            <a:off x="8376688" y="5591443"/>
            <a:ext cx="1812855" cy="1112632"/>
          </a:xfrm>
          <a:prstGeom prst="rect">
            <a:avLst/>
          </a:prstGeom>
        </p:spPr>
      </p:pic>
      <p:pic>
        <p:nvPicPr>
          <p:cNvPr id="25" name="Picture 24" descr="A picture containing appliance&#10;&#10;Description automatically generated">
            <a:extLst>
              <a:ext uri="{FF2B5EF4-FFF2-40B4-BE49-F238E27FC236}">
                <a16:creationId xmlns:a16="http://schemas.microsoft.com/office/drawing/2014/main" id="{6DAD2A3E-1060-FD00-2391-C8690334C9D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971"/>
          <a:stretch/>
        </p:blipFill>
        <p:spPr>
          <a:xfrm flipH="1">
            <a:off x="10150698" y="4396936"/>
            <a:ext cx="1781060" cy="2458636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66CDA3F2-1068-5D15-EF9E-5039610D9CA1}"/>
              </a:ext>
            </a:extLst>
          </p:cNvPr>
          <p:cNvSpPr txBox="1"/>
          <p:nvPr/>
        </p:nvSpPr>
        <p:spPr>
          <a:xfrm>
            <a:off x="888274" y="5863884"/>
            <a:ext cx="7397575" cy="369332"/>
          </a:xfrm>
          <a:prstGeom prst="rect">
            <a:avLst/>
          </a:prstGeom>
          <a:solidFill>
            <a:srgbClr val="33CC33"/>
          </a:solidFill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Collaboration with CERN-BE-CEM-MRO   1 Million </a:t>
            </a:r>
            <a:r>
              <a:rPr kumimoji="0" lang="en-GB" sz="18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Eur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includes 2 FTE</a:t>
            </a:r>
          </a:p>
        </p:txBody>
      </p:sp>
      <p:sp>
        <p:nvSpPr>
          <p:cNvPr id="31" name="Arrow: Down 30">
            <a:extLst>
              <a:ext uri="{FF2B5EF4-FFF2-40B4-BE49-F238E27FC236}">
                <a16:creationId xmlns:a16="http://schemas.microsoft.com/office/drawing/2014/main" id="{C26B930F-DD5B-0FE8-B98D-C49F1D84896F}"/>
              </a:ext>
            </a:extLst>
          </p:cNvPr>
          <p:cNvSpPr/>
          <p:nvPr/>
        </p:nvSpPr>
        <p:spPr>
          <a:xfrm rot="10800000">
            <a:off x="339562" y="5654458"/>
            <a:ext cx="266700" cy="418851"/>
          </a:xfrm>
          <a:prstGeom prst="downArrow">
            <a:avLst/>
          </a:prstGeom>
          <a:solidFill>
            <a:srgbClr val="33CC33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BC9CE50-A972-1B5D-9861-14E642229D43}"/>
              </a:ext>
            </a:extLst>
          </p:cNvPr>
          <p:cNvSpPr txBox="1"/>
          <p:nvPr/>
        </p:nvSpPr>
        <p:spPr>
          <a:xfrm>
            <a:off x="888275" y="6303389"/>
            <a:ext cx="3628641" cy="369332"/>
          </a:xfrm>
          <a:prstGeom prst="rect">
            <a:avLst/>
          </a:prstGeom>
          <a:solidFill>
            <a:schemeClr val="tx1">
              <a:lumMod val="75000"/>
            </a:schemeClr>
          </a:solidFill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MoU with University of Arizona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27D712B-0E5C-B692-B95F-14E9BBD5C613}"/>
              </a:ext>
            </a:extLst>
          </p:cNvPr>
          <p:cNvSpPr/>
          <p:nvPr/>
        </p:nvSpPr>
        <p:spPr>
          <a:xfrm>
            <a:off x="414338" y="6016034"/>
            <a:ext cx="473937" cy="94932"/>
          </a:xfrm>
          <a:prstGeom prst="rect">
            <a:avLst/>
          </a:prstGeom>
          <a:solidFill>
            <a:srgbClr val="33CC33"/>
          </a:solidFill>
          <a:ln>
            <a:noFill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itle 2">
            <a:extLst>
              <a:ext uri="{FF2B5EF4-FFF2-40B4-BE49-F238E27FC236}">
                <a16:creationId xmlns:a16="http://schemas.microsoft.com/office/drawing/2014/main" id="{79E32587-EEA9-CDC3-F635-BCF272D80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3247" y="98390"/>
            <a:ext cx="5422905" cy="458587"/>
          </a:xfrm>
        </p:spPr>
        <p:txBody>
          <a:bodyPr/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Robots for HEP Experiments</a:t>
            </a:r>
          </a:p>
        </p:txBody>
      </p:sp>
      <p:sp>
        <p:nvSpPr>
          <p:cNvPr id="37" name="Text Placeholder 6">
            <a:extLst>
              <a:ext uri="{FF2B5EF4-FFF2-40B4-BE49-F238E27FC236}">
                <a16:creationId xmlns:a16="http://schemas.microsoft.com/office/drawing/2014/main" id="{4A618655-38CE-3835-5873-3079EA2B74A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0" y="1"/>
            <a:ext cx="2298699" cy="655366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WP4.2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777CEC6-263F-9717-8CE8-A2674C3A245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250" b="92500" l="8875" r="90938">
                        <a14:foregroundMark x1="21063" y1="14583" x2="22938" y2="17000"/>
                        <a14:foregroundMark x1="22938" y1="10250" x2="24688" y2="12917"/>
                        <a14:foregroundMark x1="26500" y1="50917" x2="28750" y2="53083"/>
                        <a14:foregroundMark x1="34125" y1="54583" x2="36500" y2="56500"/>
                        <a14:foregroundMark x1="32750" y1="63083" x2="30062" y2="72083"/>
                        <a14:foregroundMark x1="30062" y1="72083" x2="25063" y2="70333"/>
                        <a14:foregroundMark x1="36500" y1="56750" x2="32313" y2="60917"/>
                        <a14:foregroundMark x1="34938" y1="59583" x2="35625" y2="59167"/>
                        <a14:foregroundMark x1="40000" y1="9917" x2="40188" y2="8750"/>
                        <a14:foregroundMark x1="63813" y1="21083" x2="62875" y2="21500"/>
                        <a14:foregroundMark x1="31313" y1="7333" x2="32000" y2="8667"/>
                        <a14:foregroundMark x1="18125" y1="7333" x2="16875" y2="8167"/>
                        <a14:foregroundMark x1="9125" y1="66417" x2="8875" y2="68833"/>
                        <a14:foregroundMark x1="81813" y1="91167" x2="85250" y2="92583"/>
                        <a14:foregroundMark x1="90875" y1="73667" x2="90938" y2="7591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6593910" y="6308784"/>
            <a:ext cx="534039" cy="40052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BC0D1241-DF5D-9EB4-1CEE-A7558B29FC2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250" b="92500" l="8875" r="90938">
                        <a14:foregroundMark x1="21063" y1="14583" x2="22938" y2="17000"/>
                        <a14:foregroundMark x1="22938" y1="10250" x2="24688" y2="12917"/>
                        <a14:foregroundMark x1="26500" y1="50917" x2="28750" y2="53083"/>
                        <a14:foregroundMark x1="34125" y1="54583" x2="36500" y2="56500"/>
                        <a14:foregroundMark x1="32750" y1="63083" x2="30062" y2="72083"/>
                        <a14:foregroundMark x1="30062" y1="72083" x2="25063" y2="70333"/>
                        <a14:foregroundMark x1="36500" y1="56750" x2="32313" y2="60917"/>
                        <a14:foregroundMark x1="34938" y1="59583" x2="35625" y2="59167"/>
                        <a14:foregroundMark x1="40000" y1="9917" x2="40188" y2="8750"/>
                        <a14:foregroundMark x1="63813" y1="21083" x2="62875" y2="21500"/>
                        <a14:foregroundMark x1="31313" y1="7333" x2="32000" y2="8667"/>
                        <a14:foregroundMark x1="18125" y1="7333" x2="16875" y2="8167"/>
                        <a14:foregroundMark x1="9125" y1="66417" x2="8875" y2="68833"/>
                        <a14:foregroundMark x1="81813" y1="91167" x2="85250" y2="92583"/>
                        <a14:foregroundMark x1="90875" y1="73667" x2="90938" y2="7591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flipH="1">
            <a:off x="5877388" y="6346862"/>
            <a:ext cx="534039" cy="40052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5F5801B-826C-E6EB-127B-8107BC6261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250" b="92500" l="8875" r="90938">
                        <a14:foregroundMark x1="21063" y1="14583" x2="22938" y2="17000"/>
                        <a14:foregroundMark x1="22938" y1="10250" x2="24688" y2="12917"/>
                        <a14:foregroundMark x1="26500" y1="50917" x2="28750" y2="53083"/>
                        <a14:foregroundMark x1="34125" y1="54583" x2="36500" y2="56500"/>
                        <a14:foregroundMark x1="32750" y1="63083" x2="30062" y2="72083"/>
                        <a14:foregroundMark x1="30062" y1="72083" x2="25063" y2="70333"/>
                        <a14:foregroundMark x1="36500" y1="56750" x2="32313" y2="60917"/>
                        <a14:foregroundMark x1="34938" y1="59583" x2="35625" y2="59167"/>
                        <a14:foregroundMark x1="40000" y1="9917" x2="40188" y2="8750"/>
                        <a14:foregroundMark x1="63813" y1="21083" x2="62875" y2="21500"/>
                        <a14:foregroundMark x1="31313" y1="7333" x2="32000" y2="8667"/>
                        <a14:foregroundMark x1="18125" y1="7333" x2="16875" y2="8167"/>
                        <a14:foregroundMark x1="9125" y1="66417" x2="8875" y2="68833"/>
                        <a14:foregroundMark x1="81813" y1="91167" x2="85250" y2="92583"/>
                        <a14:foregroundMark x1="90875" y1="73667" x2="90938" y2="7591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155336" flipH="1">
            <a:off x="5068139" y="6305083"/>
            <a:ext cx="534039" cy="400529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35BCFF58-54AD-9888-1AAA-22B1549D085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7250" b="92500" l="8875" r="90938">
                        <a14:foregroundMark x1="21063" y1="14583" x2="22938" y2="17000"/>
                        <a14:foregroundMark x1="22938" y1="10250" x2="24688" y2="12917"/>
                        <a14:foregroundMark x1="26500" y1="50917" x2="28750" y2="53083"/>
                        <a14:foregroundMark x1="34125" y1="54583" x2="36500" y2="56500"/>
                        <a14:foregroundMark x1="32750" y1="63083" x2="30062" y2="72083"/>
                        <a14:foregroundMark x1="30062" y1="72083" x2="25063" y2="70333"/>
                        <a14:foregroundMark x1="36500" y1="56750" x2="32313" y2="60917"/>
                        <a14:foregroundMark x1="34938" y1="59583" x2="35625" y2="59167"/>
                        <a14:foregroundMark x1="40000" y1="9917" x2="40188" y2="8750"/>
                        <a14:foregroundMark x1="63813" y1="21083" x2="62875" y2="21500"/>
                        <a14:foregroundMark x1="31313" y1="7333" x2="32000" y2="8667"/>
                        <a14:foregroundMark x1="18125" y1="7333" x2="16875" y2="8167"/>
                        <a14:foregroundMark x1="9125" y1="66417" x2="8875" y2="68833"/>
                        <a14:foregroundMark x1="81813" y1="91167" x2="85250" y2="92583"/>
                        <a14:foregroundMark x1="90875" y1="73667" x2="90938" y2="7591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331243" y="6317353"/>
            <a:ext cx="534039" cy="40052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CABAE59-8AF7-9CFC-213C-52619750582A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49376"/>
          <a:stretch/>
        </p:blipFill>
        <p:spPr>
          <a:xfrm>
            <a:off x="10117287" y="4749106"/>
            <a:ext cx="1901133" cy="2033362"/>
          </a:xfrm>
          <a:prstGeom prst="rect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23864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BB98FD4-B4E5-83EC-F276-55A2385C1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5182-7E1B-4017-AE32-D935BD7875A1}" type="slidenum">
              <a:rPr lang="en-GB" smtClean="0"/>
              <a:pPr/>
              <a:t>6</a:t>
            </a:fld>
            <a:endParaRPr lang="en-GB" dirty="0"/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6CAFA268-CF2B-DA79-4A09-A844DB95ED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9583386"/>
              </p:ext>
            </p:extLst>
          </p:nvPr>
        </p:nvGraphicFramePr>
        <p:xfrm>
          <a:off x="134331" y="811680"/>
          <a:ext cx="11918691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2931">
                  <a:extLst>
                    <a:ext uri="{9D8B030D-6E8A-4147-A177-3AD203B41FA5}">
                      <a16:colId xmlns:a16="http://schemas.microsoft.com/office/drawing/2014/main" val="1829620561"/>
                    </a:ext>
                  </a:extLst>
                </a:gridCol>
                <a:gridCol w="11225760">
                  <a:extLst>
                    <a:ext uri="{9D8B030D-6E8A-4147-A177-3AD203B41FA5}">
                      <a16:colId xmlns:a16="http://schemas.microsoft.com/office/drawing/2014/main" val="1955950323"/>
                    </a:ext>
                  </a:extLst>
                </a:gridCol>
              </a:tblGrid>
              <a:tr h="604207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80" normalizeH="0" baseline="0" dirty="0">
                          <a:ln w="19050" cap="flat" cmpd="sng" algn="ctr">
                            <a:solidFill>
                              <a:srgbClr val="005DBA"/>
                            </a:solidFill>
                            <a:prstDash val="solid"/>
                            <a:round/>
                          </a:ln>
                          <a:solidFill>
                            <a:srgbClr val="005DBD"/>
                          </a:solidFill>
                          <a:effectLst/>
                          <a:uLnTx/>
                          <a:uFillTx/>
                          <a:latin typeface="Bahnschrift Light" panose="020B0502040204020203" pitchFamily="34" charset="0"/>
                          <a:ea typeface="+mn-ea"/>
                          <a:cs typeface="+mn-cs"/>
                        </a:rPr>
                        <a:t>4.3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Environmental friendly, radiation resistant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E0E1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, single-phase and phase-changing coolants for </a:t>
                      </a:r>
                      <a:r>
                        <a:rPr lang="en-GB" sz="1800" b="1" kern="1200" noProof="0" dirty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new operative requirements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 w="12700">
                            <a:solidFill>
                              <a:srgbClr val="005DBA"/>
                            </a:solidFill>
                          </a:ln>
                          <a:solidFill>
                            <a:srgbClr val="005DBA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E0E1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 future detectors &lt;-45⁰C (CO2 limit)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4855952"/>
                  </a:ext>
                </a:extLst>
              </a:tr>
            </a:tbl>
          </a:graphicData>
        </a:graphic>
      </p:graphicFrame>
      <p:graphicFrame>
        <p:nvGraphicFramePr>
          <p:cNvPr id="6" name="Table 3">
            <a:extLst>
              <a:ext uri="{FF2B5EF4-FFF2-40B4-BE49-F238E27FC236}">
                <a16:creationId xmlns:a16="http://schemas.microsoft.com/office/drawing/2014/main" id="{A4B9E739-748C-4252-903A-4D4852CCC2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331734"/>
              </p:ext>
            </p:extLst>
          </p:nvPr>
        </p:nvGraphicFramePr>
        <p:xfrm>
          <a:off x="136654" y="1451561"/>
          <a:ext cx="11918691" cy="47221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85671">
                  <a:extLst>
                    <a:ext uri="{9D8B030D-6E8A-4147-A177-3AD203B41FA5}">
                      <a16:colId xmlns:a16="http://schemas.microsoft.com/office/drawing/2014/main" val="4217644823"/>
                    </a:ext>
                  </a:extLst>
                </a:gridCol>
                <a:gridCol w="10724294">
                  <a:extLst>
                    <a:ext uri="{9D8B030D-6E8A-4147-A177-3AD203B41FA5}">
                      <a16:colId xmlns:a16="http://schemas.microsoft.com/office/drawing/2014/main" val="1829620561"/>
                    </a:ext>
                  </a:extLst>
                </a:gridCol>
                <a:gridCol w="508726">
                  <a:extLst>
                    <a:ext uri="{9D8B030D-6E8A-4147-A177-3AD203B41FA5}">
                      <a16:colId xmlns:a16="http://schemas.microsoft.com/office/drawing/2014/main" val="2065550761"/>
                    </a:ext>
                  </a:extLst>
                </a:gridCol>
              </a:tblGrid>
              <a:tr h="335283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8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Year</a:t>
                      </a:r>
                      <a:endParaRPr kumimoji="0" lang="en-US" sz="1800" b="1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Milestones</a:t>
                      </a:r>
                      <a:r>
                        <a:rPr kumimoji="0" lang="en-GB" sz="1600" b="1" i="0" u="none" strike="noStrike" kern="1200" cap="none" spc="110" normalizeH="0" baseline="0" noProof="0" dirty="0">
                          <a:ln w="19050" cmpd="sng">
                            <a:solidFill>
                              <a:srgbClr val="005DBA"/>
                            </a:solidFill>
                          </a:ln>
                          <a:solidFill>
                            <a:srgbClr val="005DBD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D</a:t>
                      </a: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eliverables</a:t>
                      </a: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9399386"/>
                  </a:ext>
                </a:extLst>
              </a:tr>
              <a:tr h="558805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Investigation of candidate fluids  </a:t>
                      </a:r>
                      <a:r>
                        <a:rPr kumimoji="0" lang="en-GB" sz="1600" b="0" i="0" u="none" strike="noStrike" kern="1200" cap="none" spc="-3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for single-phase and phase-changing applications</a:t>
                      </a:r>
                    </a:p>
                    <a:p>
                      <a:pPr marL="0" marR="0" lvl="0" indent="0" algn="l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66FF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  <a:sym typeface="Wingdings" panose="05000000000000000000" pitchFamily="2" charset="2"/>
                        </a:rPr>
                        <a:t></a:t>
                      </a:r>
                      <a:r>
                        <a:rPr lang="en-US" sz="1800" b="1" kern="1200" dirty="0">
                          <a:solidFill>
                            <a:srgbClr val="FF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precision measurements of thermal-fluidic properties of supercritical carbon dioxide (sCO2)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9399685"/>
                  </a:ext>
                </a:extLst>
              </a:tr>
              <a:tr h="558805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Selection of most promising fluids </a:t>
                      </a:r>
                      <a:r>
                        <a:rPr kumimoji="0" lang="en-GB" sz="1600" b="0" i="0" u="none" strike="noStrike" kern="1200" cap="none" spc="-3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(synthetic and natural) for single-phase and </a:t>
                      </a:r>
                      <a:br>
                        <a:rPr kumimoji="0" lang="en-GB" sz="1600" b="0" i="0" u="none" strike="noStrike" kern="1200" cap="none" spc="-3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</a:br>
                      <a:r>
                        <a:rPr kumimoji="0" lang="en-GB" sz="1600" b="0" i="0" u="none" strike="noStrike" kern="1200" cap="none" spc="-3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phase-changing  </a:t>
                      </a:r>
                      <a:r>
                        <a:rPr lang="en-US" sz="1800" b="1" kern="1200" dirty="0">
                          <a:solidFill>
                            <a:srgbClr val="FF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 of supercritical fluids at lower temperatures than subcritical carbon dioxide, in particular exploring the possible use supercritical Krypton (</a:t>
                      </a:r>
                      <a:r>
                        <a:rPr lang="en-US" sz="1800" b="1" kern="1200" dirty="0" err="1">
                          <a:solidFill>
                            <a:srgbClr val="FF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sKr</a:t>
                      </a:r>
                      <a:r>
                        <a:rPr lang="en-US" sz="1800" b="1" kern="1200" dirty="0">
                          <a:solidFill>
                            <a:srgbClr val="FF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 (&lt;-55</a:t>
                      </a:r>
                      <a:r>
                        <a:rPr lang="en-US" sz="1800" b="1" kern="1200" dirty="0">
                          <a:solidFill>
                            <a:srgbClr val="FF66FF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°</a:t>
                      </a:r>
                      <a:r>
                        <a:rPr lang="en-US" sz="1800" b="1" kern="1200" dirty="0">
                          <a:solidFill>
                            <a:srgbClr val="FF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C)</a:t>
                      </a:r>
                      <a:endParaRPr kumimoji="0" lang="en-GB" sz="16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66FF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294970"/>
                  </a:ext>
                </a:extLst>
              </a:tr>
              <a:tr h="810268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Understanding and modelling </a:t>
                      </a:r>
                      <a:r>
                        <a:rPr kumimoji="0" lang="en-GB" sz="1600" b="0" i="0" u="none" strike="noStrike" kern="1200" cap="none" spc="-6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of thermo-fluid properties of the </a:t>
                      </a:r>
                      <a:r>
                        <a:rPr lang="en-GB" sz="1600" b="1" kern="1200" noProof="0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new (selected) natural refrigerant 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development of </a:t>
                      </a:r>
                      <a:r>
                        <a:rPr lang="en-US" sz="1800" b="1" kern="1200" dirty="0">
                          <a:solidFill>
                            <a:srgbClr val="FF66FF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Design an innovative thermodynamic cycle capable of bringing Kr in its supercritical region starting from standard conditions while being connected to a detector without causing thermal shocks</a:t>
                      </a:r>
                      <a:endParaRPr lang="en-GB" sz="1600" b="1" kern="1200" noProof="0" dirty="0">
                        <a:solidFill>
                          <a:srgbClr val="FF66FF"/>
                        </a:solidFill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kern="1200" dirty="0">
                          <a:solidFill>
                            <a:srgbClr val="00B05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✔</a:t>
                      </a: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766484"/>
                  </a:ext>
                </a:extLst>
              </a:tr>
              <a:tr h="558805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</a:t>
                      </a: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24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Validate the Design of hybrid cycle with Krypton (Kr)</a:t>
                      </a:r>
                    </a:p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Readiness of test rig to be used for the new coolants characterization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kern="1200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8864460"/>
                  </a:ext>
                </a:extLst>
              </a:tr>
              <a:tr h="307343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2025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Modelling and characterization of thermo-fluid properties of </a:t>
                      </a:r>
                      <a:r>
                        <a:rPr kumimoji="0" lang="en-GB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skr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kern="1200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49148135"/>
                  </a:ext>
                </a:extLst>
              </a:tr>
              <a:tr h="307343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2026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Comparative studies of CO2 and </a:t>
                      </a:r>
                      <a:r>
                        <a:rPr kumimoji="0" lang="en-GB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sKr</a:t>
                      </a: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cooling performances	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kern="1200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2566809"/>
                  </a:ext>
                </a:extLst>
              </a:tr>
              <a:tr h="307343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2027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Build reduced scale prototypes of the future advanced cooling systems	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kern="1200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51752"/>
                  </a:ext>
                </a:extLst>
              </a:tr>
              <a:tr h="363534"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2028</a:t>
                      </a:r>
                      <a:endParaRPr kumimoji="0" lang="en-GB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BlToT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Completed irradiation campaigns on new classes of synthetic refrigerants			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37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i="0" kern="1200" dirty="0">
                        <a:solidFill>
                          <a:schemeClr val="tx1">
                            <a:lumMod val="85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177897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792F459-C69C-0E33-CC8D-17E9000D497E}"/>
              </a:ext>
            </a:extLst>
          </p:cNvPr>
          <p:cNvSpPr txBox="1"/>
          <p:nvPr/>
        </p:nvSpPr>
        <p:spPr>
          <a:xfrm>
            <a:off x="866645" y="6193314"/>
            <a:ext cx="6829344" cy="584775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Extension program 2024-2028 postponed</a:t>
            </a:r>
          </a:p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due to Group commitment with CO2 planned  for LS3 Upgrade. </a:t>
            </a:r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9BD8F898-60EE-9FE6-B84E-E39882415C7B}"/>
              </a:ext>
            </a:extLst>
          </p:cNvPr>
          <p:cNvSpPr/>
          <p:nvPr/>
        </p:nvSpPr>
        <p:spPr>
          <a:xfrm rot="10800000">
            <a:off x="368300" y="5983889"/>
            <a:ext cx="266700" cy="418851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275F2EE5-1941-40CB-C082-EABAC599E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3247" y="98390"/>
            <a:ext cx="5422905" cy="458587"/>
          </a:xfrm>
        </p:spPr>
        <p:txBody>
          <a:bodyPr/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New Coolants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319FB141-2FF0-C1CB-A551-2D8A0204701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0" y="1"/>
            <a:ext cx="2298699" cy="655366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WP4.3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18ADAB-E036-C9DC-08C1-49BD52D551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6037" y="4573649"/>
            <a:ext cx="3017664" cy="2284351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8127287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D95B654-B93F-409C-62E1-339CC7572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5182-7E1B-4017-AE32-D935BD7875A1}" type="slidenum">
              <a:rPr lang="en-GB" smtClean="0"/>
              <a:pPr/>
              <a:t>7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9A4373E-6866-48EF-B0CB-70E85A9E0B0A}"/>
              </a:ext>
            </a:extLst>
          </p:cNvPr>
          <p:cNvGrpSpPr>
            <a:grpSpLocks noChangeAspect="1"/>
          </p:cNvGrpSpPr>
          <p:nvPr/>
        </p:nvGrpSpPr>
        <p:grpSpPr>
          <a:xfrm>
            <a:off x="1" y="805758"/>
            <a:ext cx="7677230" cy="6027505"/>
            <a:chOff x="2401442" y="781015"/>
            <a:chExt cx="7546141" cy="592458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9452897-B7AD-C614-59C3-9DF98D54A4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4416"/>
            <a:stretch/>
          </p:blipFill>
          <p:spPr>
            <a:xfrm>
              <a:off x="2401442" y="781015"/>
              <a:ext cx="7546141" cy="5924585"/>
            </a:xfrm>
            <a:prstGeom prst="rect">
              <a:avLst/>
            </a:prstGeom>
          </p:spPr>
        </p:pic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3ED7082B-3A11-5CC1-E717-335AF68B23AE}"/>
                </a:ext>
              </a:extLst>
            </p:cNvPr>
            <p:cNvSpPr/>
            <p:nvPr/>
          </p:nvSpPr>
          <p:spPr>
            <a:xfrm>
              <a:off x="3017520" y="2865120"/>
              <a:ext cx="1417320" cy="137160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F5AE2B4-B8C5-6A28-48B5-7823D947459C}"/>
                </a:ext>
              </a:extLst>
            </p:cNvPr>
            <p:cNvSpPr/>
            <p:nvPr/>
          </p:nvSpPr>
          <p:spPr>
            <a:xfrm>
              <a:off x="3017520" y="3154680"/>
              <a:ext cx="1417320" cy="137160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0B32E490-21EF-9737-83CA-6BA8D3183437}"/>
                </a:ext>
              </a:extLst>
            </p:cNvPr>
            <p:cNvSpPr/>
            <p:nvPr/>
          </p:nvSpPr>
          <p:spPr>
            <a:xfrm>
              <a:off x="3017520" y="3307080"/>
              <a:ext cx="1417320" cy="137160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D7CF76DA-07E1-6DDE-786D-EF0E87549882}"/>
                </a:ext>
              </a:extLst>
            </p:cNvPr>
            <p:cNvSpPr/>
            <p:nvPr/>
          </p:nvSpPr>
          <p:spPr>
            <a:xfrm>
              <a:off x="3048000" y="3901440"/>
              <a:ext cx="1417320" cy="137160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86B3A98E-11E5-F047-832D-8AD0AB2B92A5}"/>
                </a:ext>
              </a:extLst>
            </p:cNvPr>
            <p:cNvSpPr/>
            <p:nvPr/>
          </p:nvSpPr>
          <p:spPr>
            <a:xfrm>
              <a:off x="3048000" y="4053840"/>
              <a:ext cx="1417320" cy="137160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3D290600-82F6-9A81-1E9D-4B1B90F2BB72}"/>
                </a:ext>
              </a:extLst>
            </p:cNvPr>
            <p:cNvSpPr/>
            <p:nvPr/>
          </p:nvSpPr>
          <p:spPr>
            <a:xfrm>
              <a:off x="3048000" y="4358640"/>
              <a:ext cx="1417320" cy="137160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5CB0DEE5-9971-A1F4-99E6-8BF3118CC489}"/>
                </a:ext>
              </a:extLst>
            </p:cNvPr>
            <p:cNvSpPr/>
            <p:nvPr/>
          </p:nvSpPr>
          <p:spPr>
            <a:xfrm>
              <a:off x="3048000" y="4518660"/>
              <a:ext cx="1417320" cy="137160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CAF92477-B134-E7F8-84AB-208ACC4A46C1}"/>
                </a:ext>
              </a:extLst>
            </p:cNvPr>
            <p:cNvSpPr/>
            <p:nvPr/>
          </p:nvSpPr>
          <p:spPr>
            <a:xfrm>
              <a:off x="3048000" y="3756660"/>
              <a:ext cx="1417320" cy="137160"/>
            </a:xfrm>
            <a:prstGeom prst="roundRect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E1A3916E-1680-FF96-B15B-87887282F9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1085" y="149135"/>
            <a:ext cx="2691413" cy="449485"/>
          </a:xfrm>
          <a:prstGeom prst="roundRect">
            <a:avLst/>
          </a:prstGeom>
          <a:solidFill>
            <a:schemeClr val="tx1"/>
          </a:solidFill>
          <a:ln w="38100">
            <a:solidFill>
              <a:srgbClr val="FF0000"/>
            </a:solidFill>
          </a:ln>
        </p:spPr>
        <p:txBody>
          <a:bodyPr/>
          <a:lstStyle/>
          <a:p>
            <a:r>
              <a:rPr lang="en-US" b="1" dirty="0">
                <a:solidFill>
                  <a:srgbClr val="001C57"/>
                </a:solidFill>
              </a:rPr>
              <a:t>Shared objectives</a:t>
            </a:r>
          </a:p>
        </p:txBody>
      </p:sp>
      <p:pic>
        <p:nvPicPr>
          <p:cNvPr id="18" name="Picture 17" descr="Logo&#10;&#10;Description automatically generated">
            <a:extLst>
              <a:ext uri="{FF2B5EF4-FFF2-40B4-BE49-F238E27FC236}">
                <a16:creationId xmlns:a16="http://schemas.microsoft.com/office/drawing/2014/main" id="{F38FB99C-A131-CC79-3B9D-B02930160E0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28" b="28278"/>
          <a:stretch/>
        </p:blipFill>
        <p:spPr>
          <a:xfrm>
            <a:off x="7641615" y="1286071"/>
            <a:ext cx="1615580" cy="665516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168E3A5-8F55-9D95-8330-A793B432CF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77231" y="2078516"/>
            <a:ext cx="4306007" cy="228428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B219515-4D07-6555-0CCF-B1B68E2C56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448" y="1422652"/>
            <a:ext cx="1494625" cy="597850"/>
          </a:xfrm>
          <a:prstGeom prst="rect">
            <a:avLst/>
          </a:prstGeom>
        </p:spPr>
      </p:pic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236BFE3C-4E76-3468-F077-FCFE74544B10}"/>
              </a:ext>
            </a:extLst>
          </p:cNvPr>
          <p:cNvSpPr/>
          <p:nvPr/>
        </p:nvSpPr>
        <p:spPr>
          <a:xfrm>
            <a:off x="8556107" y="2875373"/>
            <a:ext cx="3168130" cy="240930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FAE645C1-A933-B04C-D6F4-E652F3CC94B5}"/>
              </a:ext>
            </a:extLst>
          </p:cNvPr>
          <p:cNvSpPr/>
          <p:nvPr/>
        </p:nvSpPr>
        <p:spPr>
          <a:xfrm>
            <a:off x="8556107" y="3233733"/>
            <a:ext cx="1529453" cy="240930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7E2579F-5231-3D61-B51E-8F7A38BDE47C}"/>
              </a:ext>
            </a:extLst>
          </p:cNvPr>
          <p:cNvSpPr/>
          <p:nvPr/>
        </p:nvSpPr>
        <p:spPr>
          <a:xfrm>
            <a:off x="8556107" y="3621233"/>
            <a:ext cx="2407640" cy="240930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F73AC736-3DCB-7BF1-2DDE-26E64C845829}"/>
              </a:ext>
            </a:extLst>
          </p:cNvPr>
          <p:cNvSpPr/>
          <p:nvPr/>
        </p:nvSpPr>
        <p:spPr>
          <a:xfrm>
            <a:off x="8556107" y="3990139"/>
            <a:ext cx="2869366" cy="240930"/>
          </a:xfrm>
          <a:prstGeom prst="roundRect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4171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86685B8-3FFC-6EAB-6D66-E36A95D04A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D5182-7E1B-4017-AE32-D935BD7875A1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18E66E-2C23-2BC0-BB0E-E8551DDB3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380" y="147709"/>
            <a:ext cx="5682739" cy="510909"/>
          </a:xfrm>
        </p:spPr>
        <p:txBody>
          <a:bodyPr/>
          <a:lstStyle/>
          <a:p>
            <a:r>
              <a:rPr lang="en-US" sz="3200" b="1" dirty="0"/>
              <a:t>RESOURCES 2020-20</a:t>
            </a:r>
            <a:r>
              <a:rPr lang="en-US" sz="3200" b="1" dirty="0">
                <a:solidFill>
                  <a:schemeClr val="bg1">
                    <a:lumMod val="40000"/>
                    <a:lumOff val="60000"/>
                  </a:schemeClr>
                </a:solidFill>
              </a:rPr>
              <a:t>24</a:t>
            </a:r>
            <a:r>
              <a:rPr lang="en-US" sz="3200" b="1" dirty="0"/>
              <a:t>-</a:t>
            </a:r>
            <a:r>
              <a:rPr lang="en-US" sz="3200" b="1" dirty="0">
                <a:solidFill>
                  <a:srgbClr val="3366FF"/>
                </a:solidFill>
              </a:rPr>
              <a:t>2028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7D5056B-92C7-BCA4-2EAD-83A6BE968F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397986"/>
              </p:ext>
            </p:extLst>
          </p:nvPr>
        </p:nvGraphicFramePr>
        <p:xfrm>
          <a:off x="103380" y="2032040"/>
          <a:ext cx="11937256" cy="4678251"/>
        </p:xfrm>
        <a:graphic>
          <a:graphicData uri="http://schemas.openxmlformats.org/drawingml/2006/table">
            <a:tbl>
              <a:tblPr/>
              <a:tblGrid>
                <a:gridCol w="497408">
                  <a:extLst>
                    <a:ext uri="{9D8B030D-6E8A-4147-A177-3AD203B41FA5}">
                      <a16:colId xmlns:a16="http://schemas.microsoft.com/office/drawing/2014/main" val="2316398503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3697104077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2288157008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4249385364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2993790764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1736652877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2632674724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3762582791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2217521316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4220620638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4153012108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2505920330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797277454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921964897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2522152878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3514130413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3429247918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1396298524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180587098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424704489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2914249605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2407765362"/>
                    </a:ext>
                  </a:extLst>
                </a:gridCol>
                <a:gridCol w="555376">
                  <a:extLst>
                    <a:ext uri="{9D8B030D-6E8A-4147-A177-3AD203B41FA5}">
                      <a16:colId xmlns:a16="http://schemas.microsoft.com/office/drawing/2014/main" val="1300395032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432853627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1601060200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1383337783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1113414426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2643286750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1740969807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3882790902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3165791849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360579440"/>
                    </a:ext>
                  </a:extLst>
                </a:gridCol>
                <a:gridCol w="351112">
                  <a:extLst>
                    <a:ext uri="{9D8B030D-6E8A-4147-A177-3AD203B41FA5}">
                      <a16:colId xmlns:a16="http://schemas.microsoft.com/office/drawing/2014/main" val="3122930408"/>
                    </a:ext>
                  </a:extLst>
                </a:gridCol>
              </a:tblGrid>
              <a:tr h="1412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 dirty="0">
                          <a:solidFill>
                            <a:srgbClr val="2F75B5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TRACKER   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CRYOTANK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ROBOTICS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NEW COOLANTS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5971865"/>
                  </a:ext>
                </a:extLst>
              </a:tr>
              <a:tr h="47447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Year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Fell 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Stud </a:t>
                      </a:r>
                    </a:p>
                  </a:txBody>
                  <a:tcPr marL="8744" marR="8744" marT="87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Good &amp;</a:t>
                      </a:r>
                    </a:p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Cons</a:t>
                      </a:r>
                    </a:p>
                  </a:txBody>
                  <a:tcPr marL="8744" marR="8744" marT="87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Long term inv</a:t>
                      </a:r>
                    </a:p>
                  </a:txBody>
                  <a:tcPr marL="8744" marR="8744" marT="87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Fell 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Stud </a:t>
                      </a:r>
                    </a:p>
                  </a:txBody>
                  <a:tcPr marL="8744" marR="8744" marT="87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Good &amp;</a:t>
                      </a:r>
                    </a:p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 Cons</a:t>
                      </a:r>
                    </a:p>
                  </a:txBody>
                  <a:tcPr marL="8744" marR="8744" marT="87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Long term inv</a:t>
                      </a:r>
                    </a:p>
                  </a:txBody>
                  <a:tcPr marL="8744" marR="8744" marT="87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Fell 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Stud </a:t>
                      </a:r>
                    </a:p>
                  </a:txBody>
                  <a:tcPr marL="8744" marR="8744" marT="87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Good &amp;</a:t>
                      </a:r>
                    </a:p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Cons</a:t>
                      </a:r>
                    </a:p>
                  </a:txBody>
                  <a:tcPr marL="8744" marR="8744" marT="87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Long term inv</a:t>
                      </a:r>
                    </a:p>
                  </a:txBody>
                  <a:tcPr marL="8744" marR="8744" marT="87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Fell 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Stud </a:t>
                      </a:r>
                    </a:p>
                  </a:txBody>
                  <a:tcPr marL="8744" marR="8744" marT="87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Good &amp;</a:t>
                      </a:r>
                    </a:p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Cons</a:t>
                      </a:r>
                    </a:p>
                  </a:txBody>
                  <a:tcPr marL="8744" marR="8744" marT="87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Long term inv</a:t>
                      </a:r>
                    </a:p>
                  </a:txBody>
                  <a:tcPr marL="8744" marR="8744" marT="874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8561256"/>
                  </a:ext>
                </a:extLst>
              </a:tr>
              <a:tr h="24585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2020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Bahnschrift Condensed" panose="020B0502040204020203" pitchFamily="34" charset="0"/>
                        </a:rPr>
                        <a:t>xx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25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Bahnschrift Condensed" panose="020B0502040204020203" pitchFamily="34" charset="0"/>
                        </a:rPr>
                        <a:t>xx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25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Bahnschrift Condensed" panose="020B0502040204020203" pitchFamily="34" charset="0"/>
                        </a:rPr>
                        <a:t>xx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Bahnschrift Condensed" panose="020B0502040204020203" pitchFamily="34" charset="0"/>
                        </a:rPr>
                        <a:t>xx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Bahnschrift Condensed" panose="020B0502040204020203" pitchFamily="34" charset="0"/>
                        </a:rPr>
                        <a:t>xx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FFFF"/>
                          </a:solidFill>
                          <a:effectLst/>
                          <a:latin typeface="Bahnschrift Condensed" panose="020B0502040204020203" pitchFamily="34" charset="0"/>
                        </a:rPr>
                        <a:t>xx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4297282"/>
                  </a:ext>
                </a:extLst>
              </a:tr>
              <a:tr h="24585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2021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200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75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2918700"/>
                  </a:ext>
                </a:extLst>
              </a:tr>
              <a:tr h="24585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2022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200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75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75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25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1647081"/>
                  </a:ext>
                </a:extLst>
              </a:tr>
              <a:tr h="24585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2023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75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2523315"/>
                  </a:ext>
                </a:extLst>
              </a:tr>
              <a:tr h="24585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2024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25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125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6326220"/>
                  </a:ext>
                </a:extLst>
              </a:tr>
              <a:tr h="24585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2025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200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20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75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7307088"/>
                  </a:ext>
                </a:extLst>
              </a:tr>
              <a:tr h="24585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2026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200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20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80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119845"/>
                  </a:ext>
                </a:extLst>
              </a:tr>
              <a:tr h="24585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2027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80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4923953"/>
                  </a:ext>
                </a:extLst>
              </a:tr>
              <a:tr h="2560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2028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80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9204846"/>
                  </a:ext>
                </a:extLst>
              </a:tr>
              <a:tr h="256095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total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400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250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200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750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650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400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400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250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525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500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400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200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200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350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340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200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200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200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FF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0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F0000"/>
                          </a:solidFill>
                          <a:effectLst/>
                          <a:latin typeface="Bahnschrift Condensed" panose="020B0502040204020203" pitchFamily="34" charset="0"/>
                        </a:rPr>
                        <a:t>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1676838"/>
                  </a:ext>
                </a:extLst>
              </a:tr>
              <a:tr h="3175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FBC2A2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3057307"/>
                  </a:ext>
                </a:extLst>
              </a:tr>
              <a:tr h="31755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8744" marR="8744" marT="874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total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1500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1350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total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700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1025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total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1050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1140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total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400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Bahnschrift Condensed" panose="020B0502040204020203" pitchFamily="34" charset="0"/>
                        </a:rPr>
                        <a:t>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8348552"/>
                  </a:ext>
                </a:extLst>
              </a:tr>
              <a:tr h="20487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6110216"/>
                  </a:ext>
                </a:extLst>
              </a:tr>
              <a:tr h="204876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33160545"/>
                  </a:ext>
                </a:extLst>
              </a:tr>
              <a:tr h="25609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B05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8744" marR="8744" marT="874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>
                          <a:solidFill>
                            <a:srgbClr val="2F75B5"/>
                          </a:solidFill>
                          <a:effectLst/>
                          <a:latin typeface="Bahnschrift Condensed" panose="020B0502040204020203" pitchFamily="34" charset="0"/>
                        </a:rPr>
                        <a:t>TOTAL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080808"/>
                          </a:solidFill>
                          <a:effectLst/>
                          <a:latin typeface="Bahnschrift Condensed" panose="020B0502040204020203" pitchFamily="34" charset="0"/>
                        </a:rPr>
                        <a:t>3650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rgbClr val="3366FF"/>
                          </a:solidFill>
                          <a:effectLst/>
                          <a:latin typeface="Bahnschrift Condensed" panose="020B0502040204020203" pitchFamily="34" charset="0"/>
                        </a:rPr>
                        <a:t>3515</a:t>
                      </a:r>
                    </a:p>
                  </a:txBody>
                  <a:tcPr marL="8744" marR="8744" marT="874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4824666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D3AA5CD-1200-582F-3A5A-37C289A6B9AE}"/>
              </a:ext>
            </a:extLst>
          </p:cNvPr>
          <p:cNvSpPr txBox="1"/>
          <p:nvPr/>
        </p:nvSpPr>
        <p:spPr>
          <a:xfrm>
            <a:off x="765252" y="886439"/>
            <a:ext cx="1066149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WP4 Mechanics  	</a:t>
            </a:r>
            <a:r>
              <a:rPr lang="en-US" sz="2000" b="1" dirty="0">
                <a:solidFill>
                  <a:srgbClr val="001C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2020-2024</a:t>
            </a:r>
            <a:r>
              <a:rPr lang="en-US" sz="2000" b="1" dirty="0">
                <a:solidFill>
                  <a:srgbClr val="001C57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 </a:t>
            </a:r>
            <a:r>
              <a:rPr lang="en-US" sz="2000" b="1" dirty="0">
                <a:solidFill>
                  <a:srgbClr val="001C57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3.650,00  CHF  includes 6 FTE</a:t>
            </a:r>
          </a:p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			</a:t>
            </a:r>
            <a:r>
              <a:rPr lang="en-US" sz="2000" b="1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2024-2028</a:t>
            </a:r>
            <a:r>
              <a:rPr lang="en-US" sz="2000" b="1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 </a:t>
            </a:r>
            <a:r>
              <a:rPr lang="en-US" sz="2000" b="1" dirty="0">
                <a:solidFill>
                  <a:srgbClr val="336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3.515,00  CHF includes 6 FTE</a:t>
            </a:r>
          </a:p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</a:t>
            </a:r>
            <a:r>
              <a:rPr lang="en-US" sz="2000" b="1" dirty="0">
                <a:solidFill>
                  <a:srgbClr val="33CC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2023-2026 </a:t>
            </a:r>
            <a:r>
              <a:rPr lang="en-US" sz="2000" b="1" dirty="0">
                <a:solidFill>
                  <a:srgbClr val="33CC33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US" sz="2000" b="1" dirty="0">
                <a:solidFill>
                  <a:srgbClr val="33CC3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1.000,00  CHF  includes 2 FTE (from Directorate)</a:t>
            </a:r>
            <a:endParaRPr 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4763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EF7266A5-3C3A-4AD9-8F2F-0152BA05793E}"/>
              </a:ext>
            </a:extLst>
          </p:cNvPr>
          <p:cNvSpPr/>
          <p:nvPr/>
        </p:nvSpPr>
        <p:spPr>
          <a:xfrm>
            <a:off x="115619" y="2825765"/>
            <a:ext cx="11953658" cy="1938327"/>
          </a:xfrm>
          <a:prstGeom prst="rect">
            <a:avLst/>
          </a:prstGeom>
          <a:solidFill>
            <a:srgbClr val="FFCCFF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31134CA-4B36-45B4-9C9E-17387BCEA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0766" y="-9059"/>
            <a:ext cx="12061233" cy="765059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dirty="0"/>
              <a:t>EP R&amp;D 					WP4  Detector Mechanics  Progress report 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80F473-3B04-481D-8B0D-94982B48A971}"/>
              </a:ext>
            </a:extLst>
          </p:cNvPr>
          <p:cNvSpPr txBox="1"/>
          <p:nvPr/>
        </p:nvSpPr>
        <p:spPr>
          <a:xfrm>
            <a:off x="338965" y="3094108"/>
            <a:ext cx="9324278" cy="15234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WP3, WP8; 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CERN-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Cryolab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–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pressure tests at cryo-temperature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EP-DT Composite lab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,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engineer assessment, 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EN-MME-NN –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CT laminate characterization at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cryo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temp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Connova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Filament winding and engineering assessment;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Workshape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-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CFRP production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Composite Technology Development (CTD)–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Toughened epoxy resin systems at cryogenics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RUAG 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– Engineering assessment on early stage of the project in order to scale up the production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Leichtbau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0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Zentrum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Sachsen GmbH (LZS)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–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Functionally integrative systematic lightweight construction in multi material design.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Institute of Lightweight Engineering and Polymer Technology (ILK</a:t>
            </a:r>
            <a:r>
              <a:rPr kumimoji="0" lang="en-US" sz="10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)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of </a:t>
            </a:r>
            <a:r>
              <a:rPr kumimoji="0" lang="en-US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TUDresden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- Mechanical characterization of material at low temperature..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Technetics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Large metallic seals …</a:t>
            </a:r>
          </a:p>
        </p:txBody>
      </p:sp>
      <p:pic>
        <p:nvPicPr>
          <p:cNvPr id="1026" name="0E8B5A23-634D-4598-B022-7FA692743E9D">
            <a:extLst>
              <a:ext uri="{FF2B5EF4-FFF2-40B4-BE49-F238E27FC236}">
                <a16:creationId xmlns:a16="http://schemas.microsoft.com/office/drawing/2014/main" id="{37DB6037-BC33-4031-B9B6-79480A49861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984" t="1" r="14053" b="36380"/>
          <a:stretch/>
        </p:blipFill>
        <p:spPr bwMode="auto">
          <a:xfrm>
            <a:off x="10069759" y="3180519"/>
            <a:ext cx="1880158" cy="1424804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B8824E74-4F94-41E5-83C4-DBD36035B774}"/>
              </a:ext>
            </a:extLst>
          </p:cNvPr>
          <p:cNvSpPr txBox="1"/>
          <p:nvPr/>
        </p:nvSpPr>
        <p:spPr>
          <a:xfrm>
            <a:off x="236065" y="2758371"/>
            <a:ext cx="118047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CARBON COMPOSITE CRYOSTAT for HEP Experiment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		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        	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E184C5C-1D92-43AF-B5EE-75F2B6E5FE59}"/>
              </a:ext>
            </a:extLst>
          </p:cNvPr>
          <p:cNvSpPr txBox="1"/>
          <p:nvPr/>
        </p:nvSpPr>
        <p:spPr>
          <a:xfrm>
            <a:off x="10623347" y="4562924"/>
            <a:ext cx="13684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EP R&amp;D fellow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A7F44A6-D936-44BC-A193-B756E37664E2}"/>
              </a:ext>
            </a:extLst>
          </p:cNvPr>
          <p:cNvSpPr/>
          <p:nvPr/>
        </p:nvSpPr>
        <p:spPr>
          <a:xfrm>
            <a:off x="101749" y="809991"/>
            <a:ext cx="11942063" cy="1938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Rectangle 1">
            <a:extLst>
              <a:ext uri="{FF2B5EF4-FFF2-40B4-BE49-F238E27FC236}">
                <a16:creationId xmlns:a16="http://schemas.microsoft.com/office/drawing/2014/main" id="{E7A9E8EA-DCA7-4689-AD3B-4F218DDB4F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065" y="780813"/>
            <a:ext cx="1194206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Low mass mechanics for </a:t>
            </a:r>
            <a:r>
              <a:rPr kumimoji="0" lang="en-US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TRACKERS 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	  	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Massimo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Angeletti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    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Desiree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Hellenschmidt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,  </a:t>
            </a:r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Matheo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Dias</a:t>
            </a:r>
            <a:endParaRPr kumimoji="0" lang="en-US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27" name="Picture 8">
            <a:extLst>
              <a:ext uri="{FF2B5EF4-FFF2-40B4-BE49-F238E27FC236}">
                <a16:creationId xmlns:a16="http://schemas.microsoft.com/office/drawing/2014/main" id="{7D9E92B7-2FC3-495E-A976-95C713A80F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513" y="1194165"/>
            <a:ext cx="1632440" cy="1333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9">
            <a:extLst>
              <a:ext uri="{FF2B5EF4-FFF2-40B4-BE49-F238E27FC236}">
                <a16:creationId xmlns:a16="http://schemas.microsoft.com/office/drawing/2014/main" id="{201D5FA2-0AB7-4604-B937-60706698A0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587" y="1194165"/>
            <a:ext cx="1794133" cy="135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11">
            <a:extLst>
              <a:ext uri="{FF2B5EF4-FFF2-40B4-BE49-F238E27FC236}">
                <a16:creationId xmlns:a16="http://schemas.microsoft.com/office/drawing/2014/main" id="{457FD58B-9897-4E62-9B74-FD0534287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3897" y="1190014"/>
            <a:ext cx="1658659" cy="1326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9E79B088-7D55-4AE3-8E57-F753A6ED0849}"/>
              </a:ext>
            </a:extLst>
          </p:cNvPr>
          <p:cNvSpPr txBox="1"/>
          <p:nvPr/>
        </p:nvSpPr>
        <p:spPr>
          <a:xfrm>
            <a:off x="7073209" y="2511009"/>
            <a:ext cx="1031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EP R&amp;D fellow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7D3DCC41-7F79-4E0B-89DC-4C8F3846199C}"/>
              </a:ext>
            </a:extLst>
          </p:cNvPr>
          <p:cNvSpPr txBox="1"/>
          <p:nvPr/>
        </p:nvSpPr>
        <p:spPr>
          <a:xfrm>
            <a:off x="8908203" y="2509414"/>
            <a:ext cx="1031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EP R&amp;D fellow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CE8A18F-0B38-421D-8BCA-99937D4B732D}"/>
              </a:ext>
            </a:extLst>
          </p:cNvPr>
          <p:cNvSpPr txBox="1"/>
          <p:nvPr/>
        </p:nvSpPr>
        <p:spPr>
          <a:xfrm>
            <a:off x="10562324" y="2503428"/>
            <a:ext cx="13684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EP R&amp;D PhD student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ACBD65B1-CF9D-487F-9A83-4B5260219B17}"/>
              </a:ext>
            </a:extLst>
          </p:cNvPr>
          <p:cNvSpPr txBox="1"/>
          <p:nvPr/>
        </p:nvSpPr>
        <p:spPr>
          <a:xfrm>
            <a:off x="277812" y="1118393"/>
            <a:ext cx="6421775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WP1, ALICE, AIDA Innova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CERN-EP-DT-EO 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/CO 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prod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/Composite lab 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sample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/FS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cooling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/TFG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PV Deposition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/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MPT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micropattern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EN-MME-MA 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Wingdings" panose="05000000000000000000" pitchFamily="2" charset="2"/>
              </a:rPr>
              <a:t>tomography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/MM 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material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TE-VSC </a:t>
            </a:r>
            <a:r>
              <a:rPr kumimoji="0" lang="en-GB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permebility</a:t>
            </a:r>
            <a:endParaRPr kumimoji="0" lang="en-GB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  <a:sym typeface="Wingdings" panose="05000000000000000000" pitchFamily="2" charset="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EPFL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-</a:t>
            </a:r>
            <a:r>
              <a:rPr kumimoji="0" lang="en-GB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Wingdings" panose="05000000000000000000" pitchFamily="2" charset="2"/>
              </a:rPr>
              <a:t>CMi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Wingdings" panose="05000000000000000000" pitchFamily="2" charset="2"/>
              </a:rPr>
              <a:t>microfabrication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, </a:t>
            </a: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Institut Clement Ader/ UPS Toulouse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- </a:t>
            </a:r>
            <a:r>
              <a:rPr kumimoji="0" lang="fr-FR" sz="11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microvascular</a:t>
            </a:r>
            <a:r>
              <a:rPr kumimoji="0" lang="fr-FR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Utrecht Uni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- 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ITS3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Wigner Inst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–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Wingdings" panose="05000000000000000000" pitchFamily="2" charset="2"/>
              </a:rPr>
              <a:t>CFD analysis,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 St. Pietersburg Uni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– 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Wingdings" panose="05000000000000000000" pitchFamily="2" charset="2"/>
              </a:rPr>
              <a:t>gas test cooling, </a:t>
            </a:r>
            <a:r>
              <a: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JINR</a:t>
            </a:r>
            <a:r>
              <a:rPr kumimoji="0" lang="en-GB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Wingdings" panose="05000000000000000000" pitchFamily="2" charset="2"/>
              </a:rPr>
              <a:t>- radiation test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DiscoEurope</a:t>
            </a: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GB" sz="10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wafer dicing,</a:t>
            </a: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SIRRIS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laser etching,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ERG/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Allcomp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carbon foam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Alphacam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,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Xjet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, IKTS Fraunhofer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3d print </a:t>
            </a:r>
            <a:endParaRPr kumimoji="0" lang="fr-FR" sz="12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Detakta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, Microlumen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polyimide tubes…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94C83DF-125F-E566-692C-597F40DE08F8}"/>
              </a:ext>
            </a:extLst>
          </p:cNvPr>
          <p:cNvSpPr/>
          <p:nvPr/>
        </p:nvSpPr>
        <p:spPr>
          <a:xfrm>
            <a:off x="130766" y="4831486"/>
            <a:ext cx="11947385" cy="1931719"/>
          </a:xfrm>
          <a:prstGeom prst="rect">
            <a:avLst/>
          </a:prstGeom>
          <a:solidFill>
            <a:srgbClr val="FFFF99">
              <a:alpha val="31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481835-8964-DE47-0D3B-B86A5448BE53}"/>
              </a:ext>
            </a:extLst>
          </p:cNvPr>
          <p:cNvSpPr txBox="1"/>
          <p:nvPr/>
        </p:nvSpPr>
        <p:spPr>
          <a:xfrm>
            <a:off x="354112" y="4798918"/>
            <a:ext cx="4063652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alt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ROBOTICS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for HEP experiments </a:t>
            </a:r>
            <a:endParaRPr kumimoji="0" lang="en-US" altLang="en-US" sz="16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24FEE6-D928-2740-AC5C-AE0F829C96B8}"/>
              </a:ext>
            </a:extLst>
          </p:cNvPr>
          <p:cNvSpPr txBox="1"/>
          <p:nvPr/>
        </p:nvSpPr>
        <p:spPr>
          <a:xfrm>
            <a:off x="381709" y="5171038"/>
            <a:ext cx="8364811" cy="155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CERN-EP-DT; EO, EP-DT-DI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Petoi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BITTLE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– provided small quadruped robots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, JJ Robot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– provided blimps,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Boston Dynamics,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AnyBotics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– support for the use of quadruped robot in the detector cavern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University of Rome La Sapienza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–robotic arm and blimps control and dynamics;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University of Zurich, ETH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–market survey on flying robot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San Jorge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Tecnologicas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– Collaboration for the design of a non-magnetic blimp/quadcopter;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University of Arizona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: Robotic student exchange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Coppelia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Sim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– Support for robotic simulations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100" b="1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</a:rPr>
              <a:t>NASA, SpaceX: </a:t>
            </a:r>
            <a:r>
              <a:rPr lang="en-US" sz="1100" dirty="0">
                <a:solidFill>
                  <a:prstClr val="black">
                    <a:lumMod val="50000"/>
                    <a:lumOff val="50000"/>
                  </a:prstClr>
                </a:solidFill>
                <a:latin typeface="Calibri" panose="020F0502020204030204" pitchFamily="34" charset="0"/>
              </a:rPr>
              <a:t>Robotics standard Interfaces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CERN-BE-CEM-MRO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– collaboration under definition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+mn-cs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F419BCD-02F4-38E8-05E2-CED53D1FD2EB}"/>
              </a:ext>
            </a:extLst>
          </p:cNvPr>
          <p:cNvSpPr txBox="1"/>
          <p:nvPr/>
        </p:nvSpPr>
        <p:spPr>
          <a:xfrm>
            <a:off x="10623347" y="4790800"/>
            <a:ext cx="149825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Lorenzo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Teofili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D65512-E072-AF2E-0C19-709786360086}"/>
              </a:ext>
            </a:extLst>
          </p:cNvPr>
          <p:cNvSpPr txBox="1"/>
          <p:nvPr/>
        </p:nvSpPr>
        <p:spPr>
          <a:xfrm>
            <a:off x="8681214" y="4778846"/>
            <a:ext cx="181227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Francesco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Mazzei</a:t>
            </a:r>
            <a:endParaRPr lang="en-US" dirty="0"/>
          </a:p>
        </p:txBody>
      </p:sp>
      <p:pic>
        <p:nvPicPr>
          <p:cNvPr id="15" name="Picture 14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C5EBCA60-7890-CEEA-1275-50F0FCF90B1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10357"/>
          <a:stretch/>
        </p:blipFill>
        <p:spPr>
          <a:xfrm>
            <a:off x="8990650" y="5078410"/>
            <a:ext cx="2756849" cy="1646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4DB3C46-B980-2D1B-4EC2-CCFE1A961468}"/>
              </a:ext>
            </a:extLst>
          </p:cNvPr>
          <p:cNvSpPr txBox="1"/>
          <p:nvPr/>
        </p:nvSpPr>
        <p:spPr>
          <a:xfrm>
            <a:off x="10749619" y="6504386"/>
            <a:ext cx="11158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EP R&amp;D fellow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76500C-890E-8DBC-DB5D-0733D860CCC8}"/>
              </a:ext>
            </a:extLst>
          </p:cNvPr>
          <p:cNvSpPr txBox="1"/>
          <p:nvPr/>
        </p:nvSpPr>
        <p:spPr>
          <a:xfrm>
            <a:off x="8959197" y="6504259"/>
            <a:ext cx="171551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EP R&amp;D Technical Student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3D94E92-6219-2156-87D8-6EC89E925B34}"/>
              </a:ext>
            </a:extLst>
          </p:cNvPr>
          <p:cNvSpPr txBox="1"/>
          <p:nvPr/>
        </p:nvSpPr>
        <p:spPr>
          <a:xfrm>
            <a:off x="9315047" y="2765038"/>
            <a:ext cx="3168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Maria</a:t>
            </a:r>
            <a:r>
              <a:rPr kumimoji="0" lang="en-US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Soledad</a:t>
            </a:r>
            <a:r>
              <a:rPr kumimoji="0" lang="en-US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Molina Gonzalez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7E7B7E1-3AF5-2542-2E86-28B1B0493484}"/>
              </a:ext>
            </a:extLst>
          </p:cNvPr>
          <p:cNvSpPr txBox="1"/>
          <p:nvPr/>
        </p:nvSpPr>
        <p:spPr>
          <a:xfrm>
            <a:off x="6451652" y="6386756"/>
            <a:ext cx="23697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sz="1600" b="1" dirty="0">
                <a:solidFill>
                  <a:srgbClr val="4472C4">
                    <a:lumMod val="75000"/>
                  </a:srgbClr>
                </a:solidFill>
                <a:latin typeface="Arial" panose="020B0604020202020204" pitchFamily="34" charset="0"/>
              </a:rPr>
              <a:t>Luca</a:t>
            </a:r>
            <a:r>
              <a:rPr kumimoji="0" lang="en-US" alt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kumimoji="0" lang="en-US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Bernardi (Just Joined)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2935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anded">
  <a:themeElements>
    <a:clrScheme name="Custom 3">
      <a:dk1>
        <a:srgbClr val="005DBA"/>
      </a:dk1>
      <a:lt1>
        <a:srgbClr val="FFFFFF"/>
      </a:lt1>
      <a:dk2>
        <a:srgbClr val="005DBA"/>
      </a:dk2>
      <a:lt2>
        <a:srgbClr val="FFFFFF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anded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1">
          <a:schemeClr val="accent3"/>
        </a:lnRef>
        <a:fillRef idx="0">
          <a:schemeClr val="accent3"/>
        </a:fillRef>
        <a:effectRef idx="0">
          <a:schemeClr val="accent3"/>
        </a:effectRef>
        <a:fontRef idx="minor">
          <a:schemeClr val="tx1"/>
        </a:fontRef>
      </a:style>
    </a:spDef>
    <a:txDef>
      <a:spPr>
        <a:noFill/>
      </a:spPr>
      <a:bodyPr wrap="none" rtlCol="0">
        <a:spAutoFit/>
      </a:bodyPr>
      <a:lstStyle>
        <a:defPPr>
          <a:defRPr sz="1600" i="1" dirty="0" err="1"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10928</TotalTime>
  <Words>2331</Words>
  <Application>Microsoft Office PowerPoint</Application>
  <PresentationFormat>Widescreen</PresentationFormat>
  <Paragraphs>770</Paragraphs>
  <Slides>11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11</vt:i4>
      </vt:variant>
    </vt:vector>
  </HeadingPairs>
  <TitlesOfParts>
    <vt:vector size="25" baseType="lpstr">
      <vt:lpstr>Arial</vt:lpstr>
      <vt:lpstr>Bahnschrift</vt:lpstr>
      <vt:lpstr>Bahnschrift Condensed</vt:lpstr>
      <vt:lpstr>Bahnschrift Light</vt:lpstr>
      <vt:lpstr>Calibri</vt:lpstr>
      <vt:lpstr>Calibri Light</vt:lpstr>
      <vt:lpstr>Cambria Math</vt:lpstr>
      <vt:lpstr>Corbel</vt:lpstr>
      <vt:lpstr>Courier New</vt:lpstr>
      <vt:lpstr>Liberation Sans</vt:lpstr>
      <vt:lpstr>Wingdings</vt:lpstr>
      <vt:lpstr>Banded</vt:lpstr>
      <vt:lpstr>1_Office Theme</vt:lpstr>
      <vt:lpstr>Office Theme</vt:lpstr>
      <vt:lpstr>WP4 Mechanics Introduction, status and plan</vt:lpstr>
      <vt:lpstr>Activities</vt:lpstr>
      <vt:lpstr>Low mass mechanics for tracker</vt:lpstr>
      <vt:lpstr>Low mass composite cryostats for Calorimeters and Detector Magnets</vt:lpstr>
      <vt:lpstr>Robots for HEP Experiments</vt:lpstr>
      <vt:lpstr>New Coolants</vt:lpstr>
      <vt:lpstr>Shared objectives</vt:lpstr>
      <vt:lpstr>RESOURCES 2020-2024-2028</vt:lpstr>
      <vt:lpstr>EP R&amp;D      WP4  Detector Mechanics  Progress report  </vt:lpstr>
      <vt:lpstr>PowerPoint Presentation</vt:lpstr>
      <vt:lpstr>Activity 3:  New Coolants for future CERN infrastructure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Activity 1a: Low mass mechanics for trackers</dc:title>
  <dc:creator>Massimo Angeletti</dc:creator>
  <cp:lastModifiedBy>Corrado Gargiulo</cp:lastModifiedBy>
  <cp:revision>278</cp:revision>
  <dcterms:created xsi:type="dcterms:W3CDTF">2021-11-06T09:55:26Z</dcterms:created>
  <dcterms:modified xsi:type="dcterms:W3CDTF">2023-02-20T10:50:53Z</dcterms:modified>
</cp:coreProperties>
</file>