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662" r:id="rId2"/>
    <p:sldId id="795" r:id="rId3"/>
    <p:sldId id="84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962"/>
    <a:srgbClr val="0000FF"/>
    <a:srgbClr val="DBD600"/>
    <a:srgbClr val="FFE44C"/>
    <a:srgbClr val="00FF00"/>
    <a:srgbClr val="FFFFFF"/>
    <a:srgbClr val="3162AD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>
      <p:cViewPr varScale="1">
        <p:scale>
          <a:sx n="97" d="100"/>
          <a:sy n="97" d="100"/>
        </p:scale>
        <p:origin x="77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9574823161824452E-2"/>
          <c:y val="2.2957391935102722E-2"/>
          <c:w val="0.93607494482270615"/>
          <c:h val="0.6300136101016468"/>
        </c:manualLayout>
      </c:layout>
      <c:scatterChart>
        <c:scatterStyle val="smoothMarker"/>
        <c:varyColors val="0"/>
        <c:ser>
          <c:idx val="1"/>
          <c:order val="0"/>
          <c:tx>
            <c:v>Emission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Sheet1!$A$2:$A$102</c:f>
              <c:numCache>
                <c:formatCode>General</c:formatCode>
                <c:ptCount val="10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</c:numCache>
            </c:numRef>
          </c:xVal>
          <c:yVal>
            <c:numRef>
              <c:f>Sheet1!$D$2:$D$102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0.15</c:v>
                </c:pt>
                <c:pt idx="66">
                  <c:v>0.17</c:v>
                </c:pt>
                <c:pt idx="67">
                  <c:v>0.26</c:v>
                </c:pt>
                <c:pt idx="68">
                  <c:v>0.4</c:v>
                </c:pt>
                <c:pt idx="69">
                  <c:v>0.7</c:v>
                </c:pt>
                <c:pt idx="70">
                  <c:v>0.9</c:v>
                </c:pt>
                <c:pt idx="71">
                  <c:v>0.96</c:v>
                </c:pt>
                <c:pt idx="72">
                  <c:v>0.99</c:v>
                </c:pt>
                <c:pt idx="73">
                  <c:v>1</c:v>
                </c:pt>
                <c:pt idx="74">
                  <c:v>1</c:v>
                </c:pt>
                <c:pt idx="75">
                  <c:v>0.95</c:v>
                </c:pt>
                <c:pt idx="76">
                  <c:v>0.9</c:v>
                </c:pt>
                <c:pt idx="77">
                  <c:v>0.85</c:v>
                </c:pt>
                <c:pt idx="78">
                  <c:v>0.8</c:v>
                </c:pt>
                <c:pt idx="79">
                  <c:v>0.7</c:v>
                </c:pt>
                <c:pt idx="80">
                  <c:v>0.4</c:v>
                </c:pt>
                <c:pt idx="81">
                  <c:v>0.25</c:v>
                </c:pt>
                <c:pt idx="82">
                  <c:v>0.15</c:v>
                </c:pt>
                <c:pt idx="83">
                  <c:v>0.1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BE4-4D72-A9DE-61CD4764F517}"/>
            </c:ext>
          </c:extLst>
        </c:ser>
        <c:ser>
          <c:idx val="0"/>
          <c:order val="1"/>
          <c:tx>
            <c:v>Absorption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Sheet1!$A$2:$A$102</c:f>
              <c:numCache>
                <c:formatCode>General</c:formatCode>
                <c:ptCount val="101"/>
                <c:pt idx="0">
                  <c:v>300</c:v>
                </c:pt>
                <c:pt idx="1">
                  <c:v>305</c:v>
                </c:pt>
                <c:pt idx="2">
                  <c:v>310</c:v>
                </c:pt>
                <c:pt idx="3">
                  <c:v>315</c:v>
                </c:pt>
                <c:pt idx="4">
                  <c:v>320</c:v>
                </c:pt>
                <c:pt idx="5">
                  <c:v>325</c:v>
                </c:pt>
                <c:pt idx="6">
                  <c:v>330</c:v>
                </c:pt>
                <c:pt idx="7">
                  <c:v>335</c:v>
                </c:pt>
                <c:pt idx="8">
                  <c:v>340</c:v>
                </c:pt>
                <c:pt idx="9">
                  <c:v>345</c:v>
                </c:pt>
                <c:pt idx="10">
                  <c:v>350</c:v>
                </c:pt>
                <c:pt idx="11">
                  <c:v>355</c:v>
                </c:pt>
                <c:pt idx="12">
                  <c:v>360</c:v>
                </c:pt>
                <c:pt idx="13">
                  <c:v>365</c:v>
                </c:pt>
                <c:pt idx="14">
                  <c:v>370</c:v>
                </c:pt>
                <c:pt idx="15">
                  <c:v>375</c:v>
                </c:pt>
                <c:pt idx="16">
                  <c:v>380</c:v>
                </c:pt>
                <c:pt idx="17">
                  <c:v>385</c:v>
                </c:pt>
                <c:pt idx="18">
                  <c:v>390</c:v>
                </c:pt>
                <c:pt idx="19">
                  <c:v>395</c:v>
                </c:pt>
                <c:pt idx="20">
                  <c:v>400</c:v>
                </c:pt>
                <c:pt idx="21">
                  <c:v>405</c:v>
                </c:pt>
                <c:pt idx="22">
                  <c:v>410</c:v>
                </c:pt>
                <c:pt idx="23">
                  <c:v>415</c:v>
                </c:pt>
                <c:pt idx="24">
                  <c:v>420</c:v>
                </c:pt>
                <c:pt idx="25">
                  <c:v>425</c:v>
                </c:pt>
                <c:pt idx="26">
                  <c:v>430</c:v>
                </c:pt>
                <c:pt idx="27">
                  <c:v>435</c:v>
                </c:pt>
                <c:pt idx="28">
                  <c:v>440</c:v>
                </c:pt>
                <c:pt idx="29">
                  <c:v>445</c:v>
                </c:pt>
                <c:pt idx="30">
                  <c:v>450</c:v>
                </c:pt>
                <c:pt idx="31">
                  <c:v>455</c:v>
                </c:pt>
                <c:pt idx="32">
                  <c:v>460</c:v>
                </c:pt>
                <c:pt idx="33">
                  <c:v>465</c:v>
                </c:pt>
                <c:pt idx="34">
                  <c:v>470</c:v>
                </c:pt>
                <c:pt idx="35">
                  <c:v>475</c:v>
                </c:pt>
                <c:pt idx="36">
                  <c:v>480</c:v>
                </c:pt>
                <c:pt idx="37">
                  <c:v>485</c:v>
                </c:pt>
                <c:pt idx="38">
                  <c:v>490</c:v>
                </c:pt>
                <c:pt idx="39">
                  <c:v>495</c:v>
                </c:pt>
                <c:pt idx="40">
                  <c:v>500</c:v>
                </c:pt>
                <c:pt idx="41">
                  <c:v>505</c:v>
                </c:pt>
                <c:pt idx="42">
                  <c:v>510</c:v>
                </c:pt>
                <c:pt idx="43">
                  <c:v>515</c:v>
                </c:pt>
                <c:pt idx="44">
                  <c:v>520</c:v>
                </c:pt>
                <c:pt idx="45">
                  <c:v>525</c:v>
                </c:pt>
                <c:pt idx="46">
                  <c:v>530</c:v>
                </c:pt>
                <c:pt idx="47">
                  <c:v>535</c:v>
                </c:pt>
                <c:pt idx="48">
                  <c:v>540</c:v>
                </c:pt>
                <c:pt idx="49">
                  <c:v>545</c:v>
                </c:pt>
                <c:pt idx="50">
                  <c:v>550</c:v>
                </c:pt>
                <c:pt idx="51">
                  <c:v>555</c:v>
                </c:pt>
                <c:pt idx="52">
                  <c:v>560</c:v>
                </c:pt>
                <c:pt idx="53">
                  <c:v>565</c:v>
                </c:pt>
                <c:pt idx="54">
                  <c:v>570</c:v>
                </c:pt>
                <c:pt idx="55">
                  <c:v>575</c:v>
                </c:pt>
                <c:pt idx="56">
                  <c:v>580</c:v>
                </c:pt>
                <c:pt idx="57">
                  <c:v>585</c:v>
                </c:pt>
                <c:pt idx="58">
                  <c:v>590</c:v>
                </c:pt>
                <c:pt idx="59">
                  <c:v>595</c:v>
                </c:pt>
                <c:pt idx="60">
                  <c:v>600</c:v>
                </c:pt>
                <c:pt idx="61">
                  <c:v>605</c:v>
                </c:pt>
                <c:pt idx="62">
                  <c:v>610</c:v>
                </c:pt>
                <c:pt idx="63">
                  <c:v>615</c:v>
                </c:pt>
                <c:pt idx="64">
                  <c:v>620</c:v>
                </c:pt>
                <c:pt idx="65">
                  <c:v>625</c:v>
                </c:pt>
                <c:pt idx="66">
                  <c:v>630</c:v>
                </c:pt>
                <c:pt idx="67">
                  <c:v>635</c:v>
                </c:pt>
                <c:pt idx="68">
                  <c:v>640</c:v>
                </c:pt>
                <c:pt idx="69">
                  <c:v>645</c:v>
                </c:pt>
                <c:pt idx="70">
                  <c:v>650</c:v>
                </c:pt>
                <c:pt idx="71">
                  <c:v>655</c:v>
                </c:pt>
                <c:pt idx="72">
                  <c:v>660</c:v>
                </c:pt>
                <c:pt idx="73">
                  <c:v>665</c:v>
                </c:pt>
                <c:pt idx="74">
                  <c:v>670</c:v>
                </c:pt>
                <c:pt idx="75">
                  <c:v>675</c:v>
                </c:pt>
                <c:pt idx="76">
                  <c:v>680</c:v>
                </c:pt>
                <c:pt idx="77">
                  <c:v>685</c:v>
                </c:pt>
                <c:pt idx="78">
                  <c:v>690</c:v>
                </c:pt>
                <c:pt idx="79">
                  <c:v>695</c:v>
                </c:pt>
                <c:pt idx="80">
                  <c:v>700</c:v>
                </c:pt>
                <c:pt idx="81">
                  <c:v>705</c:v>
                </c:pt>
                <c:pt idx="82">
                  <c:v>710</c:v>
                </c:pt>
                <c:pt idx="83">
                  <c:v>715</c:v>
                </c:pt>
                <c:pt idx="84">
                  <c:v>720</c:v>
                </c:pt>
                <c:pt idx="85">
                  <c:v>725</c:v>
                </c:pt>
                <c:pt idx="86">
                  <c:v>730</c:v>
                </c:pt>
                <c:pt idx="87">
                  <c:v>735</c:v>
                </c:pt>
                <c:pt idx="88">
                  <c:v>740</c:v>
                </c:pt>
                <c:pt idx="89">
                  <c:v>745</c:v>
                </c:pt>
                <c:pt idx="90">
                  <c:v>750</c:v>
                </c:pt>
                <c:pt idx="91">
                  <c:v>755</c:v>
                </c:pt>
                <c:pt idx="92">
                  <c:v>760</c:v>
                </c:pt>
                <c:pt idx="93">
                  <c:v>765</c:v>
                </c:pt>
                <c:pt idx="94">
                  <c:v>770</c:v>
                </c:pt>
                <c:pt idx="95">
                  <c:v>775</c:v>
                </c:pt>
                <c:pt idx="96">
                  <c:v>780</c:v>
                </c:pt>
                <c:pt idx="97">
                  <c:v>785</c:v>
                </c:pt>
                <c:pt idx="98">
                  <c:v>790</c:v>
                </c:pt>
                <c:pt idx="99">
                  <c:v>795</c:v>
                </c:pt>
                <c:pt idx="100">
                  <c:v>800</c:v>
                </c:pt>
              </c:numCache>
            </c:numRef>
          </c:xVal>
          <c:yVal>
            <c:numRef>
              <c:f>Sheet1!$C$2:$C$102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-0.05</c:v>
                </c:pt>
                <c:pt idx="41">
                  <c:v>-0.15</c:v>
                </c:pt>
                <c:pt idx="42">
                  <c:v>-0.25</c:v>
                </c:pt>
                <c:pt idx="43">
                  <c:v>-0.4</c:v>
                </c:pt>
                <c:pt idx="44">
                  <c:v>-0.7</c:v>
                </c:pt>
                <c:pt idx="45">
                  <c:v>-0.8</c:v>
                </c:pt>
                <c:pt idx="46">
                  <c:v>-0.85</c:v>
                </c:pt>
                <c:pt idx="47">
                  <c:v>-0.9</c:v>
                </c:pt>
                <c:pt idx="48">
                  <c:v>-0.95</c:v>
                </c:pt>
                <c:pt idx="49">
                  <c:v>-1</c:v>
                </c:pt>
                <c:pt idx="50">
                  <c:v>-0.98</c:v>
                </c:pt>
                <c:pt idx="51">
                  <c:v>-0.95</c:v>
                </c:pt>
                <c:pt idx="52">
                  <c:v>-0.85</c:v>
                </c:pt>
                <c:pt idx="53">
                  <c:v>-0.83</c:v>
                </c:pt>
                <c:pt idx="54">
                  <c:v>-0.8</c:v>
                </c:pt>
                <c:pt idx="55">
                  <c:v>-0.7</c:v>
                </c:pt>
                <c:pt idx="56">
                  <c:v>-0.6</c:v>
                </c:pt>
                <c:pt idx="57">
                  <c:v>-0.5</c:v>
                </c:pt>
                <c:pt idx="58">
                  <c:v>-0.45</c:v>
                </c:pt>
                <c:pt idx="59">
                  <c:v>-0.4</c:v>
                </c:pt>
                <c:pt idx="60">
                  <c:v>-0.38</c:v>
                </c:pt>
                <c:pt idx="61">
                  <c:v>-0.3</c:v>
                </c:pt>
                <c:pt idx="62">
                  <c:v>-0.25</c:v>
                </c:pt>
                <c:pt idx="63">
                  <c:v>-0.22</c:v>
                </c:pt>
                <c:pt idx="64">
                  <c:v>-0.15</c:v>
                </c:pt>
                <c:pt idx="65">
                  <c:v>-0.1</c:v>
                </c:pt>
                <c:pt idx="66">
                  <c:v>-0.05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BE4-4D72-A9DE-61CD4764F5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8786480"/>
        <c:axId val="1908780656"/>
      </c:scatterChart>
      <c:valAx>
        <c:axId val="1908786480"/>
        <c:scaling>
          <c:orientation val="minMax"/>
          <c:max val="800"/>
          <c:min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a-DK"/>
                  <a:t>Wavelengh [nm]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DK"/>
          </a:p>
        </c:txPr>
        <c:crossAx val="1908780656"/>
        <c:crossesAt val="-1"/>
        <c:crossBetween val="midCat"/>
      </c:valAx>
      <c:valAx>
        <c:axId val="1908780656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DK"/>
          </a:p>
        </c:txPr>
        <c:crossAx val="19087864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741529996028542"/>
          <c:y val="0.27703292516408196"/>
          <c:w val="0.18821501572532104"/>
          <c:h val="0.132227405178332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K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32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79320" y="0"/>
            <a:ext cx="328032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GB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32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GB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4D7A648A-21B4-43A2-9FDB-58B0178F41B4}" type="slidenum">
              <a:rPr lang="en-GB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968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1634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1536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Billed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38" name="Billede 3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9D5D-02DB-4711-822A-78073F245839}" type="datetimeFigureOut">
              <a:rPr lang="da-DK"/>
              <a:pPr>
                <a:defRPr/>
              </a:pPr>
              <a:t>19-02-2023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DABE0-03DF-4C36-86A9-B3C33309EFAD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76459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da-DK" sz="4400">
                <a:solidFill>
                  <a:srgbClr val="000000"/>
                </a:solidFill>
                <a:latin typeface="Calibri"/>
              </a:rPr>
              <a:t>Click to edit the title text formatKlik for at redigere titeltypografi i masteren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sz="1200">
                <a:solidFill>
                  <a:srgbClr val="8B8B8B"/>
                </a:solidFill>
                <a:latin typeface="Calibri"/>
              </a:rPr>
              <a:t>21/01/16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AFE0E329-56DA-4687-8CE6-5D3EF4ADA7E1}" type="slidenum">
              <a:rPr lang="en-GB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a-DK" sz="32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a-DK" sz="2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a-DK" sz="20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a-DK" sz="20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a-DK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a-DK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a-DK" sz="2000">
                <a:latin typeface="Calibri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ktangel 18"/>
          <p:cNvSpPr/>
          <p:nvPr/>
        </p:nvSpPr>
        <p:spPr>
          <a:xfrm>
            <a:off x="611560" y="0"/>
            <a:ext cx="7920880" cy="616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2" name="Rektangel 11"/>
          <p:cNvSpPr/>
          <p:nvPr/>
        </p:nvSpPr>
        <p:spPr>
          <a:xfrm>
            <a:off x="2843808" y="6453336"/>
            <a:ext cx="3427126" cy="4012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6456759"/>
            <a:ext cx="9144000" cy="4286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000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EP R&amp;D Day 2023-1</a:t>
            </a:r>
          </a:p>
        </p:txBody>
      </p:sp>
      <p:sp>
        <p:nvSpPr>
          <p:cNvPr id="18" name="Rektangel 17"/>
          <p:cNvSpPr/>
          <p:nvPr/>
        </p:nvSpPr>
        <p:spPr>
          <a:xfrm>
            <a:off x="1835696" y="6165303"/>
            <a:ext cx="5472608" cy="2880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cxnSp>
        <p:nvCxnSpPr>
          <p:cNvPr id="3" name="Lige forbindelse 2"/>
          <p:cNvCxnSpPr/>
          <p:nvPr/>
        </p:nvCxnSpPr>
        <p:spPr>
          <a:xfrm>
            <a:off x="0" y="6453336"/>
            <a:ext cx="914057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23" y="5805264"/>
            <a:ext cx="9135153" cy="28803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0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Sune Jakobsen (CERN EP-DT-TP)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20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on behalf of EP R&amp;D WP 3.5 (CERN and EPFL) 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4609728"/>
            <a:ext cx="9135153" cy="28803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0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20-02-2023</a:t>
            </a:r>
          </a:p>
        </p:txBody>
      </p:sp>
      <p:pic>
        <p:nvPicPr>
          <p:cNvPr id="14" name="Picture 5" descr="CERN_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5257800"/>
            <a:ext cx="1142310" cy="111723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5424" y="2929504"/>
            <a:ext cx="9138576" cy="571504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WG 3.5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36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Novel High Light Yield Scintillating Fibers</a:t>
            </a:r>
            <a:endParaRPr lang="en-US" sz="2000" b="1" dirty="0">
              <a:solidFill>
                <a:srgbClr val="183962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15028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714240" y="306360"/>
            <a:ext cx="8679600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600" i="1" dirty="0">
                <a:solidFill>
                  <a:srgbClr val="1839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Novel High Light Yield Scintillating Fibers</a:t>
            </a:r>
          </a:p>
        </p:txBody>
      </p:sp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pic>
        <p:nvPicPr>
          <p:cNvPr id="49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0" y="214200"/>
            <a:ext cx="583920" cy="571320"/>
          </a:xfrm>
          <a:prstGeom prst="rect">
            <a:avLst/>
          </a:prstGeom>
          <a:ln>
            <a:noFill/>
          </a:ln>
        </p:spPr>
      </p:pic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26" name="CustomShape 8"/>
          <p:cNvSpPr/>
          <p:nvPr/>
        </p:nvSpPr>
        <p:spPr>
          <a:xfrm>
            <a:off x="398958" y="2421280"/>
            <a:ext cx="8640960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rgbClr val="183962"/>
                </a:solidFill>
                <a:latin typeface="Calibri"/>
              </a:rPr>
              <a:t>GIANT4 simulations shows a gain in light yield up to 85 %.</a:t>
            </a:r>
            <a:endParaRPr sz="1600" dirty="0"/>
          </a:p>
        </p:txBody>
      </p:sp>
      <p:sp>
        <p:nvSpPr>
          <p:cNvPr id="43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EP R&amp;D Day 2023-1                         WG3.5: Novel High Light Yield Scintillating Fibers                        20-02-2023                          </a:t>
            </a:r>
          </a:p>
        </p:txBody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2/3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stomShape 16">
            <a:extLst>
              <a:ext uri="{FF2B5EF4-FFF2-40B4-BE49-F238E27FC236}">
                <a16:creationId xmlns:a16="http://schemas.microsoft.com/office/drawing/2014/main" id="{0B4CD803-FCB0-4CE5-8DAE-30492EA94DA7}"/>
              </a:ext>
            </a:extLst>
          </p:cNvPr>
          <p:cNvSpPr/>
          <p:nvPr/>
        </p:nvSpPr>
        <p:spPr>
          <a:xfrm>
            <a:off x="395536" y="837104"/>
            <a:ext cx="5142968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1839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novel concept has been proposed to significantly increase the light yield in scintillating fibers.</a:t>
            </a:r>
          </a:p>
        </p:txBody>
      </p:sp>
      <p:sp>
        <p:nvSpPr>
          <p:cNvPr id="22" name="Tekstboks 28">
            <a:extLst>
              <a:ext uri="{FF2B5EF4-FFF2-40B4-BE49-F238E27FC236}">
                <a16:creationId xmlns:a16="http://schemas.microsoft.com/office/drawing/2014/main" id="{8D1B37F3-6529-4634-B0B5-E69E7E40BD33}"/>
              </a:ext>
            </a:extLst>
          </p:cNvPr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>
                <a:solidFill>
                  <a:srgbClr val="3161AB"/>
                </a:solidFill>
                <a:latin typeface="Calibri" panose="020F0502020204030204" pitchFamily="34" charset="0"/>
              </a:rPr>
              <a:t>Novel High Light Yield Scintillating Fibers</a:t>
            </a:r>
            <a:r>
              <a:rPr lang="en-US" sz="1000" dirty="0">
                <a:solidFill>
                  <a:srgbClr val="3161AB"/>
                </a:solidFill>
                <a:latin typeface="Calibri" panose="020F0502020204030204" pitchFamily="34" charset="0"/>
              </a:rPr>
              <a:t>                                                                                                                                                                      Wanted wavelength shifter</a:t>
            </a:r>
            <a:endParaRPr lang="en-US" sz="1000" u="sng" dirty="0">
              <a:solidFill>
                <a:srgbClr val="3161AB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CustomShape 16">
            <a:extLst>
              <a:ext uri="{FF2B5EF4-FFF2-40B4-BE49-F238E27FC236}">
                <a16:creationId xmlns:a16="http://schemas.microsoft.com/office/drawing/2014/main" id="{16AEB91F-B123-CB30-38A8-B858293B6A20}"/>
              </a:ext>
            </a:extLst>
          </p:cNvPr>
          <p:cNvSpPr/>
          <p:nvPr/>
        </p:nvSpPr>
        <p:spPr>
          <a:xfrm>
            <a:off x="395536" y="1773208"/>
            <a:ext cx="5040560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rgbClr val="1839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concept is still confidential: The aim is to only publish it after the concept has been proven on a protype </a:t>
            </a:r>
            <a:r>
              <a:rPr lang="en-GB" sz="1600" dirty="0" err="1">
                <a:solidFill>
                  <a:srgbClr val="1839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fiber</a:t>
            </a:r>
            <a:r>
              <a:rPr lang="en-GB" sz="1600" dirty="0">
                <a:solidFill>
                  <a:srgbClr val="1839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CustomShape 8">
            <a:extLst>
              <a:ext uri="{FF2B5EF4-FFF2-40B4-BE49-F238E27FC236}">
                <a16:creationId xmlns:a16="http://schemas.microsoft.com/office/drawing/2014/main" id="{BC2BF201-39F8-6F8A-9597-81856C3D33AC}"/>
              </a:ext>
            </a:extLst>
          </p:cNvPr>
          <p:cNvSpPr/>
          <p:nvPr/>
        </p:nvSpPr>
        <p:spPr>
          <a:xfrm>
            <a:off x="395536" y="2925336"/>
            <a:ext cx="5142967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rgbClr val="183962"/>
                </a:solidFill>
                <a:latin typeface="Calibri"/>
              </a:rPr>
              <a:t>The </a:t>
            </a:r>
            <a:r>
              <a:rPr lang="en-GB" sz="1600" dirty="0" err="1">
                <a:solidFill>
                  <a:srgbClr val="183962"/>
                </a:solidFill>
                <a:latin typeface="Calibri"/>
              </a:rPr>
              <a:t>fiber</a:t>
            </a:r>
            <a:r>
              <a:rPr lang="en-GB" sz="1600" dirty="0">
                <a:solidFill>
                  <a:srgbClr val="183962"/>
                </a:solidFill>
                <a:latin typeface="Calibri"/>
              </a:rPr>
              <a:t> producer Kuraray is interested in the concept and has agreed to prototype it. </a:t>
            </a:r>
            <a:endParaRPr sz="1600" dirty="0"/>
          </a:p>
        </p:txBody>
      </p:sp>
      <p:sp>
        <p:nvSpPr>
          <p:cNvPr id="24" name="CustomShape 8">
            <a:extLst>
              <a:ext uri="{FF2B5EF4-FFF2-40B4-BE49-F238E27FC236}">
                <a16:creationId xmlns:a16="http://schemas.microsoft.com/office/drawing/2014/main" id="{1D5BDCBB-3DAD-CAB0-DFCB-5C54526BB0C0}"/>
              </a:ext>
            </a:extLst>
          </p:cNvPr>
          <p:cNvSpPr/>
          <p:nvPr/>
        </p:nvSpPr>
        <p:spPr>
          <a:xfrm>
            <a:off x="398958" y="3429392"/>
            <a:ext cx="8565530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rgbClr val="183962"/>
                </a:solidFill>
                <a:latin typeface="Calibri"/>
              </a:rPr>
              <a:t>Before the prototyping can start, a wavelength shifter, </a:t>
            </a:r>
            <a:r>
              <a:rPr lang="en-GB" sz="1600" dirty="0" err="1">
                <a:solidFill>
                  <a:srgbClr val="183962"/>
                </a:solidFill>
                <a:latin typeface="Calibri"/>
              </a:rPr>
              <a:t>wls</a:t>
            </a:r>
            <a:r>
              <a:rPr lang="en-GB" sz="1600" dirty="0">
                <a:solidFill>
                  <a:srgbClr val="183962"/>
                </a:solidFill>
                <a:latin typeface="Calibri"/>
              </a:rPr>
              <a:t>, with specific properties need to be identified (see next slide).</a:t>
            </a:r>
            <a:endParaRPr sz="1600" dirty="0">
              <a:solidFill>
                <a:srgbClr val="00B050"/>
              </a:solidFill>
            </a:endParaRPr>
          </a:p>
        </p:txBody>
      </p:sp>
      <p:sp>
        <p:nvSpPr>
          <p:cNvPr id="25" name="CustomShape 8">
            <a:extLst>
              <a:ext uri="{FF2B5EF4-FFF2-40B4-BE49-F238E27FC236}">
                <a16:creationId xmlns:a16="http://schemas.microsoft.com/office/drawing/2014/main" id="{61BCF94E-0B05-7AA0-13A0-029D0871A6EB}"/>
              </a:ext>
            </a:extLst>
          </p:cNvPr>
          <p:cNvSpPr/>
          <p:nvPr/>
        </p:nvSpPr>
        <p:spPr>
          <a:xfrm>
            <a:off x="395536" y="4077072"/>
            <a:ext cx="8679600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rgbClr val="183962"/>
                </a:solidFill>
                <a:latin typeface="Calibri"/>
              </a:rPr>
              <a:t>We are collaborating with Copenhagen University chemistry department to find/make the needed </a:t>
            </a:r>
            <a:r>
              <a:rPr lang="en-GB" sz="1600" dirty="0" err="1">
                <a:solidFill>
                  <a:srgbClr val="183962"/>
                </a:solidFill>
                <a:latin typeface="Calibri"/>
              </a:rPr>
              <a:t>wls</a:t>
            </a:r>
            <a:r>
              <a:rPr lang="en-GB" sz="1600" dirty="0">
                <a:solidFill>
                  <a:srgbClr val="183962"/>
                </a:solidFill>
                <a:latin typeface="Calibri"/>
              </a:rPr>
              <a:t>.</a:t>
            </a:r>
            <a:endParaRPr sz="1600" dirty="0">
              <a:solidFill>
                <a:srgbClr val="FF0000"/>
              </a:solidFill>
            </a:endParaRPr>
          </a:p>
        </p:txBody>
      </p:sp>
      <p:sp>
        <p:nvSpPr>
          <p:cNvPr id="2" name="CustomShape 8">
            <a:extLst>
              <a:ext uri="{FF2B5EF4-FFF2-40B4-BE49-F238E27FC236}">
                <a16:creationId xmlns:a16="http://schemas.microsoft.com/office/drawing/2014/main" id="{2AFD704D-5B2C-0EE8-2166-8DC0137F8269}"/>
              </a:ext>
            </a:extLst>
          </p:cNvPr>
          <p:cNvSpPr/>
          <p:nvPr/>
        </p:nvSpPr>
        <p:spPr>
          <a:xfrm>
            <a:off x="681800" y="4437112"/>
            <a:ext cx="8498712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GB" sz="1300" dirty="0">
                <a:solidFill>
                  <a:srgbClr val="183962"/>
                </a:solidFill>
                <a:latin typeface="Calibri"/>
              </a:rPr>
              <a:t>A sub-optimal </a:t>
            </a:r>
            <a:r>
              <a:rPr lang="en-GB" sz="1300" dirty="0" err="1">
                <a:solidFill>
                  <a:srgbClr val="183962"/>
                </a:solidFill>
                <a:latin typeface="Calibri"/>
              </a:rPr>
              <a:t>wls</a:t>
            </a:r>
            <a:r>
              <a:rPr lang="en-GB" sz="1300" dirty="0">
                <a:solidFill>
                  <a:srgbClr val="183962"/>
                </a:solidFill>
                <a:latin typeface="Calibri"/>
              </a:rPr>
              <a:t> has been identified (gain of ~40 % light yield), but so far Copenhagen University has not agreed to make sufficient quantities for a </a:t>
            </a:r>
            <a:r>
              <a:rPr lang="en-GB" sz="1300" dirty="0" err="1">
                <a:solidFill>
                  <a:srgbClr val="183962"/>
                </a:solidFill>
                <a:latin typeface="Calibri"/>
              </a:rPr>
              <a:t>fiber</a:t>
            </a:r>
            <a:r>
              <a:rPr lang="en-GB" sz="1300" dirty="0">
                <a:solidFill>
                  <a:srgbClr val="183962"/>
                </a:solidFill>
                <a:latin typeface="Calibri"/>
              </a:rPr>
              <a:t> prototype and it still has to be proven that the </a:t>
            </a:r>
            <a:r>
              <a:rPr lang="en-GB" sz="1300" dirty="0" err="1">
                <a:solidFill>
                  <a:srgbClr val="183962"/>
                </a:solidFill>
                <a:latin typeface="Calibri"/>
              </a:rPr>
              <a:t>wls</a:t>
            </a:r>
            <a:r>
              <a:rPr lang="en-GB" sz="1300" dirty="0">
                <a:solidFill>
                  <a:srgbClr val="183962"/>
                </a:solidFill>
                <a:latin typeface="Calibri"/>
              </a:rPr>
              <a:t> is compatible with the base material.</a:t>
            </a:r>
            <a:endParaRPr sz="1300" dirty="0">
              <a:solidFill>
                <a:srgbClr val="FF0000"/>
              </a:solidFill>
            </a:endParaRPr>
          </a:p>
        </p:txBody>
      </p:sp>
      <p:sp>
        <p:nvSpPr>
          <p:cNvPr id="3" name="CustomShape 8">
            <a:extLst>
              <a:ext uri="{FF2B5EF4-FFF2-40B4-BE49-F238E27FC236}">
                <a16:creationId xmlns:a16="http://schemas.microsoft.com/office/drawing/2014/main" id="{68FF74FA-0BE4-AB5B-C08F-DF4EF78C8408}"/>
              </a:ext>
            </a:extLst>
          </p:cNvPr>
          <p:cNvSpPr/>
          <p:nvPr/>
        </p:nvSpPr>
        <p:spPr>
          <a:xfrm>
            <a:off x="395536" y="5013568"/>
            <a:ext cx="8679600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rgbClr val="183962"/>
                </a:solidFill>
                <a:latin typeface="Calibri"/>
              </a:rPr>
              <a:t>We are therefore looking for other sources for the </a:t>
            </a:r>
            <a:r>
              <a:rPr lang="en-GB" sz="1600" dirty="0" err="1">
                <a:solidFill>
                  <a:srgbClr val="183962"/>
                </a:solidFill>
                <a:latin typeface="Calibri"/>
              </a:rPr>
              <a:t>wls</a:t>
            </a:r>
            <a:r>
              <a:rPr lang="en-GB" sz="1600" dirty="0">
                <a:solidFill>
                  <a:srgbClr val="183962"/>
                </a:solidFill>
                <a:latin typeface="Calibri"/>
              </a:rPr>
              <a:t> (see next slide).</a:t>
            </a:r>
            <a:endParaRPr sz="1600" dirty="0">
              <a:solidFill>
                <a:srgbClr val="FF0000"/>
              </a:solidFill>
            </a:endParaRPr>
          </a:p>
        </p:txBody>
      </p:sp>
      <p:sp>
        <p:nvSpPr>
          <p:cNvPr id="4" name="CustomShape 8">
            <a:extLst>
              <a:ext uri="{FF2B5EF4-FFF2-40B4-BE49-F238E27FC236}">
                <a16:creationId xmlns:a16="http://schemas.microsoft.com/office/drawing/2014/main" id="{EE72C075-706A-6ED4-4643-05A0D50311EF}"/>
              </a:ext>
            </a:extLst>
          </p:cNvPr>
          <p:cNvSpPr/>
          <p:nvPr/>
        </p:nvSpPr>
        <p:spPr>
          <a:xfrm>
            <a:off x="395536" y="5373216"/>
            <a:ext cx="8679600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GB" sz="1600">
                <a:solidFill>
                  <a:srgbClr val="183962"/>
                </a:solidFill>
                <a:latin typeface="Calibri"/>
              </a:rPr>
              <a:t>When </a:t>
            </a:r>
            <a:r>
              <a:rPr lang="en-GB" sz="1600" dirty="0">
                <a:solidFill>
                  <a:srgbClr val="183962"/>
                </a:solidFill>
                <a:latin typeface="Calibri"/>
              </a:rPr>
              <a:t>a </a:t>
            </a:r>
            <a:r>
              <a:rPr lang="en-GB" sz="1600" dirty="0" err="1">
                <a:solidFill>
                  <a:srgbClr val="183962"/>
                </a:solidFill>
                <a:latin typeface="Calibri"/>
              </a:rPr>
              <a:t>wls</a:t>
            </a:r>
            <a:r>
              <a:rPr lang="en-GB" sz="1600" dirty="0">
                <a:solidFill>
                  <a:srgbClr val="183962"/>
                </a:solidFill>
                <a:latin typeface="Calibri"/>
              </a:rPr>
              <a:t> is identified and a prototype </a:t>
            </a:r>
            <a:r>
              <a:rPr lang="en-GB" sz="1600" dirty="0" err="1">
                <a:solidFill>
                  <a:srgbClr val="183962"/>
                </a:solidFill>
                <a:latin typeface="Calibri"/>
              </a:rPr>
              <a:t>fibers</a:t>
            </a:r>
            <a:r>
              <a:rPr lang="en-GB" sz="1600" dirty="0">
                <a:solidFill>
                  <a:srgbClr val="183962"/>
                </a:solidFill>
                <a:latin typeface="Calibri"/>
              </a:rPr>
              <a:t> made (likely over several iterations), the plan is to:</a:t>
            </a:r>
            <a:endParaRPr sz="1600" dirty="0">
              <a:solidFill>
                <a:srgbClr val="FF0000"/>
              </a:solidFill>
            </a:endParaRPr>
          </a:p>
        </p:txBody>
      </p:sp>
      <p:sp>
        <p:nvSpPr>
          <p:cNvPr id="6" name="CustomShape 8">
            <a:extLst>
              <a:ext uri="{FF2B5EF4-FFF2-40B4-BE49-F238E27FC236}">
                <a16:creationId xmlns:a16="http://schemas.microsoft.com/office/drawing/2014/main" id="{350BA963-8D62-F510-C000-0FD055E8E9F2}"/>
              </a:ext>
            </a:extLst>
          </p:cNvPr>
          <p:cNvSpPr/>
          <p:nvPr/>
        </p:nvSpPr>
        <p:spPr>
          <a:xfrm>
            <a:off x="681800" y="5733256"/>
            <a:ext cx="8498712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GB" sz="1300" dirty="0">
                <a:solidFill>
                  <a:srgbClr val="183962"/>
                </a:solidFill>
                <a:latin typeface="Calibri"/>
              </a:rPr>
              <a:t>Characterize the raw </a:t>
            </a:r>
            <a:r>
              <a:rPr lang="en-GB" sz="1300" dirty="0" err="1">
                <a:solidFill>
                  <a:srgbClr val="183962"/>
                </a:solidFill>
                <a:latin typeface="Calibri"/>
              </a:rPr>
              <a:t>fiber</a:t>
            </a:r>
            <a:r>
              <a:rPr lang="en-GB" sz="1300" dirty="0">
                <a:solidFill>
                  <a:srgbClr val="183962"/>
                </a:solidFill>
                <a:latin typeface="Calibri"/>
              </a:rPr>
              <a:t> (light yield, attenuation length, radiation tolerance, mechanical properties etc.)</a:t>
            </a:r>
            <a:endParaRPr sz="1300" dirty="0">
              <a:solidFill>
                <a:srgbClr val="FF0000"/>
              </a:solidFill>
            </a:endParaRPr>
          </a:p>
        </p:txBody>
      </p:sp>
      <p:sp>
        <p:nvSpPr>
          <p:cNvPr id="7" name="CustomShape 8">
            <a:extLst>
              <a:ext uri="{FF2B5EF4-FFF2-40B4-BE49-F238E27FC236}">
                <a16:creationId xmlns:a16="http://schemas.microsoft.com/office/drawing/2014/main" id="{DF4F8859-35ED-FE72-0BC9-7B34D4E39773}"/>
              </a:ext>
            </a:extLst>
          </p:cNvPr>
          <p:cNvSpPr/>
          <p:nvPr/>
        </p:nvSpPr>
        <p:spPr>
          <a:xfrm>
            <a:off x="683568" y="1413168"/>
            <a:ext cx="4896544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GB" sz="1300" dirty="0">
                <a:solidFill>
                  <a:srgbClr val="183962"/>
                </a:solidFill>
                <a:latin typeface="Calibri"/>
              </a:rPr>
              <a:t>The concept is also expected to lead to additional radiation tolerance.</a:t>
            </a:r>
            <a:endParaRPr sz="1300" dirty="0">
              <a:solidFill>
                <a:srgbClr val="FF0000"/>
              </a:solidFill>
            </a:endParaRPr>
          </a:p>
        </p:txBody>
      </p:sp>
      <p:sp>
        <p:nvSpPr>
          <p:cNvPr id="8" name="CustomShape 8">
            <a:extLst>
              <a:ext uri="{FF2B5EF4-FFF2-40B4-BE49-F238E27FC236}">
                <a16:creationId xmlns:a16="http://schemas.microsoft.com/office/drawing/2014/main" id="{342DC4BC-E835-6482-EFD0-66F1D1E3DE6E}"/>
              </a:ext>
            </a:extLst>
          </p:cNvPr>
          <p:cNvSpPr/>
          <p:nvPr/>
        </p:nvSpPr>
        <p:spPr>
          <a:xfrm>
            <a:off x="683568" y="6021288"/>
            <a:ext cx="8498712" cy="28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GB" sz="1300" dirty="0">
                <a:solidFill>
                  <a:srgbClr val="183962"/>
                </a:solidFill>
                <a:latin typeface="Calibri"/>
              </a:rPr>
              <a:t>Produce small prototype detectors and characterize the performance.</a:t>
            </a:r>
            <a:endParaRPr sz="1300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E3600E4-DAB3-57EF-D0BE-493C451FA4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26" b="13250"/>
          <a:stretch/>
        </p:blipFill>
        <p:spPr>
          <a:xfrm>
            <a:off x="5538863" y="876915"/>
            <a:ext cx="3259696" cy="226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06789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5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5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5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0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5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9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0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0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5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0" grpId="0"/>
      <p:bldP spid="20" grpId="1"/>
      <p:bldP spid="21" grpId="0"/>
      <p:bldP spid="21" grpId="1"/>
      <p:bldP spid="23" grpId="0"/>
      <p:bldP spid="23" grpId="1"/>
      <p:bldP spid="24" grpId="0"/>
      <p:bldP spid="24" grpId="1"/>
      <p:bldP spid="25" grpId="0"/>
      <p:bldP spid="25" grpId="1"/>
      <p:bldP spid="2" grpId="0"/>
      <p:bldP spid="2" grpId="1"/>
      <p:bldP spid="3" grpId="0"/>
      <p:bldP spid="3" grpId="1"/>
      <p:bldP spid="4" grpId="0"/>
      <p:bldP spid="4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ED7AF5B-A8B1-F88D-0DE3-0F1BA8825A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4879"/>
          <a:stretch/>
        </p:blipFill>
        <p:spPr>
          <a:xfrm>
            <a:off x="970020" y="333759"/>
            <a:ext cx="7283140" cy="53994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366A42-D656-075B-5244-EC40374930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68557"/>
          <a:stretch/>
        </p:blipFill>
        <p:spPr>
          <a:xfrm rot="10800000" flipH="1">
            <a:off x="970010" y="3381966"/>
            <a:ext cx="7283140" cy="3080045"/>
          </a:xfrm>
          <a:prstGeom prst="rect">
            <a:avLst/>
          </a:prstGeom>
        </p:spPr>
      </p:pic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pic>
        <p:nvPicPr>
          <p:cNvPr id="49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0" y="214200"/>
            <a:ext cx="583920" cy="571320"/>
          </a:xfrm>
          <a:prstGeom prst="rect">
            <a:avLst/>
          </a:prstGeom>
          <a:ln>
            <a:noFill/>
          </a:ln>
        </p:spPr>
      </p:pic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43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EP R&amp;D Day 2023-1                         WG3.5: Novel High Light Yield Scintillating Fibers                        20-02-2023                          </a:t>
            </a:r>
          </a:p>
        </p:txBody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3/3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764B85BB-EB61-4061-5015-B625F274B12E}"/>
              </a:ext>
            </a:extLst>
          </p:cNvPr>
          <p:cNvSpPr/>
          <p:nvPr/>
        </p:nvSpPr>
        <p:spPr>
          <a:xfrm>
            <a:off x="1115616" y="402641"/>
            <a:ext cx="7056784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tencil" panose="040409050D0802020404" pitchFamily="82" charset="0"/>
              </a:rPr>
              <a:t>WANTED</a:t>
            </a:r>
          </a:p>
        </p:txBody>
      </p:sp>
      <p:sp>
        <p:nvSpPr>
          <p:cNvPr id="10" name="CustomShape 1">
            <a:extLst>
              <a:ext uri="{FF2B5EF4-FFF2-40B4-BE49-F238E27FC236}">
                <a16:creationId xmlns:a16="http://schemas.microsoft.com/office/drawing/2014/main" id="{D684EA1C-D6F8-0D63-03AF-E379D4F24650}"/>
              </a:ext>
            </a:extLst>
          </p:cNvPr>
          <p:cNvSpPr/>
          <p:nvPr/>
        </p:nvSpPr>
        <p:spPr>
          <a:xfrm>
            <a:off x="1691680" y="1848104"/>
            <a:ext cx="59046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500" i="1" dirty="0">
                <a:latin typeface="Sitka Text" panose="02000505000000020004" pitchFamily="2" charset="0"/>
              </a:rPr>
              <a:t>Published or unpublished</a:t>
            </a:r>
          </a:p>
        </p:txBody>
      </p:sp>
      <p:sp>
        <p:nvSpPr>
          <p:cNvPr id="11" name="CustomShape 1">
            <a:extLst>
              <a:ext uri="{FF2B5EF4-FFF2-40B4-BE49-F238E27FC236}">
                <a16:creationId xmlns:a16="http://schemas.microsoft.com/office/drawing/2014/main" id="{34637110-32C2-AA9B-C2A0-02D6383AA743}"/>
              </a:ext>
            </a:extLst>
          </p:cNvPr>
          <p:cNvSpPr/>
          <p:nvPr/>
        </p:nvSpPr>
        <p:spPr>
          <a:xfrm>
            <a:off x="1691680" y="2280152"/>
            <a:ext cx="59046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500" i="1" dirty="0">
                <a:latin typeface="Sitka Text" panose="02000505000000020004" pitchFamily="2" charset="0"/>
              </a:rPr>
              <a:t>Have you seen this wavelength shifter?</a:t>
            </a:r>
          </a:p>
        </p:txBody>
      </p:sp>
      <p:sp>
        <p:nvSpPr>
          <p:cNvPr id="16" name="CustomShape 8">
            <a:extLst>
              <a:ext uri="{FF2B5EF4-FFF2-40B4-BE49-F238E27FC236}">
                <a16:creationId xmlns:a16="http://schemas.microsoft.com/office/drawing/2014/main" id="{E2AB4D91-9658-297B-A7B7-AF74D587C5C6}"/>
              </a:ext>
            </a:extLst>
          </p:cNvPr>
          <p:cNvSpPr/>
          <p:nvPr/>
        </p:nvSpPr>
        <p:spPr>
          <a:xfrm>
            <a:off x="969649" y="6140222"/>
            <a:ext cx="7274759" cy="21452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n-GB" sz="800" dirty="0">
                <a:latin typeface="Calibri"/>
              </a:rPr>
              <a:t>Background from studentposters.co.uk</a:t>
            </a:r>
            <a:endParaRPr sz="800" dirty="0"/>
          </a:p>
        </p:txBody>
      </p:sp>
      <p:sp>
        <p:nvSpPr>
          <p:cNvPr id="12" name="CustomShape 1">
            <a:extLst>
              <a:ext uri="{FF2B5EF4-FFF2-40B4-BE49-F238E27FC236}">
                <a16:creationId xmlns:a16="http://schemas.microsoft.com/office/drawing/2014/main" id="{DFB69AE6-2349-0E7F-7A10-5AED3CD83347}"/>
              </a:ext>
            </a:extLst>
          </p:cNvPr>
          <p:cNvSpPr/>
          <p:nvPr/>
        </p:nvSpPr>
        <p:spPr>
          <a:xfrm>
            <a:off x="1150830" y="5376498"/>
            <a:ext cx="69863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500" i="1" dirty="0">
                <a:latin typeface="Sitka Text" panose="02000505000000020004" pitchFamily="2" charset="0"/>
              </a:rPr>
              <a:t>Big </a:t>
            </a:r>
            <a:r>
              <a:rPr lang="en-US" sz="2500" b="1" i="1" dirty="0">
                <a:latin typeface="Sitka Text" panose="02000505000000020004" pitchFamily="2" charset="0"/>
              </a:rPr>
              <a:t>REWARD</a:t>
            </a:r>
            <a:r>
              <a:rPr lang="en-US" sz="2500" i="1" dirty="0">
                <a:latin typeface="Sitka Text" panose="02000505000000020004" pitchFamily="2" charset="0"/>
              </a:rPr>
              <a:t> (for the HEP community): Novel high light yield scintillating fibers</a:t>
            </a:r>
          </a:p>
        </p:txBody>
      </p:sp>
      <p:sp>
        <p:nvSpPr>
          <p:cNvPr id="27" name="Tekstboks 28">
            <a:extLst>
              <a:ext uri="{FF2B5EF4-FFF2-40B4-BE49-F238E27FC236}">
                <a16:creationId xmlns:a16="http://schemas.microsoft.com/office/drawing/2014/main" id="{43B1C923-D4B1-5EDA-F794-27595143D9F0}"/>
              </a:ext>
            </a:extLst>
          </p:cNvPr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3161AB"/>
                </a:solidFill>
                <a:latin typeface="Calibri" panose="020F0502020204030204" pitchFamily="34" charset="0"/>
              </a:rPr>
              <a:t>Novel High Light Yield Scintillating Fibers                                                                                                                                                                      </a:t>
            </a:r>
            <a:r>
              <a:rPr lang="en-US" sz="1000" u="sng" dirty="0">
                <a:solidFill>
                  <a:srgbClr val="3161AB"/>
                </a:solidFill>
                <a:latin typeface="Calibri" panose="020F0502020204030204" pitchFamily="34" charset="0"/>
              </a:rPr>
              <a:t>Wanted wavelength shifter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DE6A0E1B-F0B3-C13F-4F2C-63BEBE3C2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555767"/>
              </p:ext>
            </p:extLst>
          </p:nvPr>
        </p:nvGraphicFramePr>
        <p:xfrm>
          <a:off x="1475656" y="2663725"/>
          <a:ext cx="6264696" cy="3272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3438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72482</TotalTime>
  <Words>364</Words>
  <Application>Microsoft Office PowerPoint</Application>
  <PresentationFormat>On-screen Show (4:3)</PresentationFormat>
  <Paragraphs>35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Sitka Text</vt:lpstr>
      <vt:lpstr>StarSymbol</vt:lpstr>
      <vt:lpstr>Stencil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Sune Jakobsen</dc:creator>
  <cp:lastModifiedBy>Sune Jakobsen</cp:lastModifiedBy>
  <cp:revision>478</cp:revision>
  <dcterms:modified xsi:type="dcterms:W3CDTF">2023-02-19T20:56:02Z</dcterms:modified>
</cp:coreProperties>
</file>