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342" r:id="rId3"/>
    <p:sldId id="366" r:id="rId4"/>
    <p:sldId id="368" r:id="rId5"/>
    <p:sldId id="361" r:id="rId6"/>
    <p:sldId id="369" r:id="rId7"/>
    <p:sldId id="351" r:id="rId8"/>
    <p:sldId id="267" r:id="rId9"/>
    <p:sldId id="349" r:id="rId10"/>
    <p:sldId id="350" r:id="rId11"/>
    <p:sldId id="338" r:id="rId12"/>
    <p:sldId id="352" r:id="rId13"/>
    <p:sldId id="271" r:id="rId14"/>
    <p:sldId id="364" r:id="rId15"/>
    <p:sldId id="367" r:id="rId16"/>
    <p:sldId id="28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53" autoAdjust="0"/>
    <p:restoredTop sz="86620" autoAdjust="0"/>
  </p:normalViewPr>
  <p:slideViewPr>
    <p:cSldViewPr snapToGrid="0">
      <p:cViewPr varScale="1">
        <p:scale>
          <a:sx n="106" d="100"/>
          <a:sy n="106" d="100"/>
        </p:scale>
        <p:origin x="10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A2515-F336-4BE3-8ED7-1CE9C9AE31BE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73CBC-1619-4C9E-AB4F-2607AB2749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365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541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traffic using the now-not-so-new BELLA link is nicely constant too.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5000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u="none" dirty="0"/>
              <a:t>The traffic to JISC has massively increased in the last few days of March, possibly linked to the </a:t>
            </a:r>
            <a:r>
              <a:rPr lang="en-US" i="0" u="none"/>
              <a:t>change at RAL?</a:t>
            </a:r>
            <a:endParaRPr lang="en-US" i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6209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u="none" dirty="0"/>
              <a:t>A demonstration of why we engineer our capacity the way we do: peaks on the </a:t>
            </a:r>
            <a:r>
              <a:rPr lang="en-US" i="0" u="none" dirty="0" err="1"/>
              <a:t>Eenet</a:t>
            </a:r>
            <a:r>
              <a:rPr lang="en-US" i="0" u="none" dirty="0"/>
              <a:t> access port reaching almost 35Gbps, which justifies the upgrade to 100G access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978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087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big changes in the last period. Mostly visualization tweaks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341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monit-grafana-open.cern.ch</a:t>
            </a:r>
            <a:endParaRPr lang="en-US" dirty="0"/>
          </a:p>
          <a:p>
            <a:r>
              <a:rPr lang="en-US" dirty="0"/>
              <a:t>Quite an increment in the last 3 months of the traffic to/from GÉANT.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371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Massive increase in traffic in the last 3 months. With a peak over 1Tbps!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585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http://stats.nordu.net/connections.html</a:t>
            </a:r>
          </a:p>
          <a:p>
            <a:r>
              <a:rPr lang="en-GB" dirty="0"/>
              <a:t>The graph shows total LHCONE</a:t>
            </a:r>
            <a:r>
              <a:rPr lang="en-GB" baseline="0" dirty="0"/>
              <a:t> traffic in </a:t>
            </a:r>
            <a:r>
              <a:rPr lang="en-GB" baseline="0" dirty="0" err="1"/>
              <a:t>NORDUnet</a:t>
            </a:r>
            <a:r>
              <a:rPr lang="en-GB" baseline="0" dirty="0"/>
              <a:t> which include links to CERN, GÉANT, </a:t>
            </a:r>
            <a:r>
              <a:rPr lang="en-GB" baseline="0" dirty="0" err="1"/>
              <a:t>Esnet</a:t>
            </a:r>
            <a:r>
              <a:rPr lang="en-GB" baseline="0" dirty="0"/>
              <a:t> and other connectors, in the last year.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7561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https://my.es.net/traffic-volume?t=6M&amp;scale=linear</a:t>
            </a:r>
          </a:p>
          <a:p>
            <a:r>
              <a:rPr lang="en-GB" dirty="0"/>
              <a:t>Here also a remarkable increase in LHCONE traffic. +15.5% YoY (and was 48% the previous period)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228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https://snapp-portal.net.internet2.edu/</a:t>
            </a:r>
            <a:r>
              <a:rPr lang="en-GB" dirty="0" err="1"/>
              <a:t>grafana</a:t>
            </a:r>
            <a:r>
              <a:rPr lang="en-GB" dirty="0"/>
              <a:t>/d/86accab5aab6402a726547024df93fbf2/</a:t>
            </a:r>
            <a:r>
              <a:rPr lang="en-GB" dirty="0" err="1"/>
              <a:t>browse-interfaces?orgId</a:t>
            </a:r>
            <a:r>
              <a:rPr lang="en-GB" dirty="0"/>
              <a:t>=2&amp;from=now-6M&amp;to=</a:t>
            </a:r>
            <a:r>
              <a:rPr lang="en-GB" dirty="0" err="1"/>
              <a:t>now&amp;var-POP</a:t>
            </a:r>
            <a:r>
              <a:rPr lang="en-GB" dirty="0"/>
              <a:t>=</a:t>
            </a:r>
            <a:r>
              <a:rPr lang="en-GB" dirty="0" err="1"/>
              <a:t>All&amp;var-Node</a:t>
            </a:r>
            <a:r>
              <a:rPr lang="en-GB" dirty="0"/>
              <a:t>=</a:t>
            </a:r>
            <a:r>
              <a:rPr lang="en-GB" dirty="0" err="1"/>
              <a:t>All&amp;var-Search</a:t>
            </a:r>
            <a:r>
              <a:rPr lang="en-GB" dirty="0"/>
              <a:t>=</a:t>
            </a:r>
            <a:r>
              <a:rPr lang="en-GB" dirty="0" err="1"/>
              <a:t>lhcone&amp;var-identifier</a:t>
            </a:r>
            <a:r>
              <a:rPr lang="en-GB" dirty="0"/>
              <a:t>=</a:t>
            </a:r>
            <a:r>
              <a:rPr lang="en-GB" dirty="0" err="1"/>
              <a:t>All&amp;var-Metrics</a:t>
            </a:r>
            <a:r>
              <a:rPr lang="en-GB" dirty="0"/>
              <a:t>=</a:t>
            </a:r>
            <a:r>
              <a:rPr lang="en-GB" dirty="0" err="1"/>
              <a:t>input&amp;var-Metrics</a:t>
            </a:r>
            <a:r>
              <a:rPr lang="en-GB" dirty="0"/>
              <a:t>=</a:t>
            </a:r>
            <a:r>
              <a:rPr lang="en-GB" dirty="0" err="1"/>
              <a:t>output&amp;var-Aggregation</a:t>
            </a:r>
            <a:r>
              <a:rPr lang="en-GB" dirty="0"/>
              <a:t>=average</a:t>
            </a:r>
          </a:p>
          <a:p>
            <a:r>
              <a:rPr lang="en-GB" dirty="0"/>
              <a:t>There’s a slight increase in the average traffic of I2 but nothing substantial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1934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traffic between EU and US has been pretty constantly high, on average. There’s a substantial decrease between </a:t>
            </a:r>
            <a:r>
              <a:rPr lang="en-GB" dirty="0" err="1"/>
              <a:t>NORDUnet</a:t>
            </a:r>
            <a:r>
              <a:rPr lang="en-GB" dirty="0"/>
              <a:t> and </a:t>
            </a:r>
            <a:r>
              <a:rPr lang="en-GB" dirty="0" err="1"/>
              <a:t>Esnet</a:t>
            </a:r>
            <a:r>
              <a:rPr lang="en-GB" dirty="0"/>
              <a:t> in the last 4 months, although conversely there’s an increase in the CERN-</a:t>
            </a:r>
            <a:r>
              <a:rPr lang="en-GB" dirty="0" err="1"/>
              <a:t>Esnet</a:t>
            </a:r>
            <a:r>
              <a:rPr lang="en-GB" dirty="0"/>
              <a:t> traffic, and also a slight increase of the data to/from CANARIE.</a:t>
            </a:r>
          </a:p>
          <a:p>
            <a:r>
              <a:rPr lang="en-GB" dirty="0" err="1"/>
              <a:t>NORDUnet</a:t>
            </a:r>
            <a:r>
              <a:rPr lang="en-GB" dirty="0"/>
              <a:t> traffic to </a:t>
            </a:r>
            <a:r>
              <a:rPr lang="en-GB" dirty="0" err="1"/>
              <a:t>Esnet</a:t>
            </a:r>
            <a:r>
              <a:rPr lang="en-GB" dirty="0"/>
              <a:t> has been strangely low, according to their own monitoring.</a:t>
            </a:r>
          </a:p>
          <a:p>
            <a:r>
              <a:rPr lang="en-GB" dirty="0"/>
              <a:t>As expected, given the previous slide on I2, the traffic there is pretty low.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435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59267" y="2128672"/>
            <a:ext cx="12310533" cy="472932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5559" y="272717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1184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2" y="2448122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5"/>
            <a:ext cx="5003271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2" y="1830668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2" y="1331495"/>
            <a:ext cx="5012795" cy="473243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5"/>
            <a:ext cx="5003271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2" y="2821102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7"/>
            <a:ext cx="6706556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3" y="3682168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161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8"/>
            <a:ext cx="617220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716837"/>
            <a:ext cx="4314825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2288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89285" y="304801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3F5D"/>
                </a:solidFill>
              </a:rPr>
              <a:t>Style</a:t>
            </a:r>
            <a:r>
              <a:rPr lang="en-GB" sz="2400" b="1" baseline="0" dirty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273" y="1331500"/>
            <a:ext cx="10476539" cy="583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dirty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867" baseline="0" dirty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baseline="0" dirty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867" baseline="0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867" baseline="0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="1" baseline="0" dirty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867" b="0" baseline="0" dirty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742932" marR="0" lvl="1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742932" marR="0" lvl="1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867" baseline="0" dirty="0">
              <a:solidFill>
                <a:srgbClr val="003F5D"/>
              </a:solidFill>
            </a:endParaRP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baseline="0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67" baseline="0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867" baseline="0" dirty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867" baseline="0" dirty="0" err="1">
                <a:solidFill>
                  <a:srgbClr val="003F5D"/>
                </a:solidFill>
              </a:rPr>
              <a:t>eyedrop</a:t>
            </a:r>
            <a:r>
              <a:rPr lang="en-GB" sz="1867" baseline="0" dirty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867" baseline="0" dirty="0">
              <a:solidFill>
                <a:srgbClr val="ED1556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867" baseline="0" dirty="0">
              <a:solidFill>
                <a:srgbClr val="ED1556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867" baseline="0" dirty="0">
              <a:solidFill>
                <a:srgbClr val="003F5D"/>
              </a:solidFill>
            </a:endParaRPr>
          </a:p>
          <a:p>
            <a:pPr marL="457189" lvl="1" indent="0">
              <a:buFont typeface="Arial" panose="020B0604020202020204" pitchFamily="34" charset="0"/>
              <a:buNone/>
            </a:pPr>
            <a:r>
              <a:rPr lang="en-GB" sz="1867" baseline="0" dirty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/>
        </p:nvSpPr>
        <p:spPr>
          <a:xfrm>
            <a:off x="11140252" y="5632575"/>
            <a:ext cx="662581" cy="643095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0" name="Oval 9"/>
          <p:cNvSpPr/>
          <p:nvPr/>
        </p:nvSpPr>
        <p:spPr>
          <a:xfrm>
            <a:off x="11140252" y="4782803"/>
            <a:ext cx="662581" cy="643095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</p:spTree>
    <p:extLst>
      <p:ext uri="{BB962C8B-B14F-4D97-AF65-F5344CB8AC3E}">
        <p14:creationId xmlns:p14="http://schemas.microsoft.com/office/powerpoint/2010/main" val="3547585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26" name="Rectangle 25"/>
          <p:cNvSpPr/>
          <p:nvPr userDrawn="1"/>
        </p:nvSpPr>
        <p:spPr>
          <a:xfrm>
            <a:off x="3294576" y="979921"/>
            <a:ext cx="5602848" cy="3984691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29" name="Group 28"/>
          <p:cNvGrpSpPr/>
          <p:nvPr/>
        </p:nvGrpSpPr>
        <p:grpSpPr>
          <a:xfrm>
            <a:off x="4018845" y="4773548"/>
            <a:ext cx="4154312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/>
        </p:nvSpPr>
        <p:spPr>
          <a:xfrm>
            <a:off x="2118282" y="6201843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 (GN4-1).</a:t>
            </a:r>
          </a:p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745" y="6190066"/>
            <a:ext cx="578233" cy="392885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4090834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4" y="321733"/>
            <a:ext cx="11347749" cy="4456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895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0" y="-7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12" name="Rectangle 11"/>
          <p:cNvSpPr/>
          <p:nvPr/>
        </p:nvSpPr>
        <p:spPr>
          <a:xfrm>
            <a:off x="0" y="857251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0" y="2320545"/>
            <a:ext cx="12192000" cy="589228"/>
          </a:xfrm>
          <a:prstGeom prst="rect">
            <a:avLst/>
          </a:prstGeom>
        </p:spPr>
        <p:txBody>
          <a:bodyPr vert="horz" lIns="68580" tIns="34291" rIns="68580" bIns="3429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294576" y="1080649"/>
            <a:ext cx="5602848" cy="3984691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4" name="Group 3"/>
          <p:cNvGrpSpPr/>
          <p:nvPr/>
        </p:nvGrpSpPr>
        <p:grpSpPr>
          <a:xfrm>
            <a:off x="4018844" y="5126472"/>
            <a:ext cx="4154312" cy="1167623"/>
            <a:chOff x="4003396" y="5126471"/>
            <a:chExt cx="4154312" cy="1167623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9" y="4218058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4" y="321733"/>
            <a:ext cx="11347749" cy="4456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8765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9" tIns="60955" rIns="121909" bIns="60955" rtlCol="0" anchor="ctr"/>
          <a:lstStyle/>
          <a:p>
            <a:pPr algn="ctr"/>
            <a:endParaRPr lang="en-GB" sz="1467" dirty="0"/>
          </a:p>
        </p:txBody>
      </p:sp>
      <p:sp>
        <p:nvSpPr>
          <p:cNvPr id="26" name="Rectangle 25"/>
          <p:cNvSpPr/>
          <p:nvPr userDrawn="1"/>
        </p:nvSpPr>
        <p:spPr>
          <a:xfrm>
            <a:off x="3494505" y="998251"/>
            <a:ext cx="5602848" cy="3984691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9" tIns="60955" rIns="121909" bIns="60955" rtlCol="0" anchor="ctr"/>
          <a:lstStyle/>
          <a:p>
            <a:pPr algn="ctr"/>
            <a:endParaRPr lang="en-GB" sz="1467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4018845" y="4773556"/>
            <a:ext cx="4154312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 userDrawn="1"/>
        </p:nvSpPr>
        <p:spPr>
          <a:xfrm>
            <a:off x="2118286" y="6254095"/>
            <a:ext cx="7847639" cy="369322"/>
          </a:xfrm>
          <a:prstGeom prst="rect">
            <a:avLst/>
          </a:prstGeom>
          <a:noFill/>
        </p:spPr>
        <p:txBody>
          <a:bodyPr wrap="none" lIns="121909" tIns="60955" rIns="121909" bIns="60955" rtlCol="0">
            <a:spAutoFit/>
          </a:bodyPr>
          <a:lstStyle/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 (GN4-1).</a:t>
            </a:r>
          </a:p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393" y="6304272"/>
            <a:ext cx="350587" cy="238209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60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81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33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3483557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35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9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59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5" y="1681163"/>
            <a:ext cx="55149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6"/>
            <a:ext cx="5553075" cy="3700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8275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4"/>
            <a:ext cx="7864123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602125" y="1532466"/>
            <a:ext cx="3" cy="468206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521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366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0" y="1676401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3" y="4083051"/>
            <a:ext cx="11208083" cy="2181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58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0" y="3858127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5"/>
            <a:ext cx="11315924" cy="21009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06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9"/>
            <a:ext cx="617220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642188"/>
            <a:ext cx="4314825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1105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3" y="1524004"/>
            <a:ext cx="109093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21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569169" y="6413247"/>
            <a:ext cx="11150083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74132" y="6457891"/>
            <a:ext cx="4154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rgbClr val="003F5E"/>
                </a:solidFill>
              </a:rPr>
              <a:t>Networks </a:t>
            </a:r>
            <a:r>
              <a:rPr lang="en-GB" sz="1000" baseline="0" dirty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53" y="1015679"/>
            <a:ext cx="11571704" cy="3140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526" y="219648"/>
            <a:ext cx="1691439" cy="75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635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13" Type="http://schemas.openxmlformats.org/officeDocument/2006/relationships/image" Target="../media/image70.jpeg"/><Relationship Id="rId3" Type="http://schemas.openxmlformats.org/officeDocument/2006/relationships/image" Target="../media/image62.png"/><Relationship Id="rId7" Type="http://schemas.openxmlformats.org/officeDocument/2006/relationships/image" Target="../media/image65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11" Type="http://schemas.openxmlformats.org/officeDocument/2006/relationships/image" Target="../media/image69.jpeg"/><Relationship Id="rId5" Type="http://schemas.openxmlformats.org/officeDocument/2006/relationships/image" Target="../media/image63.jpeg"/><Relationship Id="rId10" Type="http://schemas.openxmlformats.org/officeDocument/2006/relationships/image" Target="../media/image68.jpeg"/><Relationship Id="rId4" Type="http://schemas.openxmlformats.org/officeDocument/2006/relationships/image" Target="../media/image53.jpg"/><Relationship Id="rId9" Type="http://schemas.openxmlformats.org/officeDocument/2006/relationships/image" Target="../media/image6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tif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9" Type="http://schemas.openxmlformats.org/officeDocument/2006/relationships/image" Target="../media/image45.png"/><Relationship Id="rId21" Type="http://schemas.openxmlformats.org/officeDocument/2006/relationships/image" Target="../media/image27.png"/><Relationship Id="rId34" Type="http://schemas.openxmlformats.org/officeDocument/2006/relationships/image" Target="../media/image40.jpeg"/><Relationship Id="rId42" Type="http://schemas.openxmlformats.org/officeDocument/2006/relationships/image" Target="../media/image48.jp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2.jpeg"/><Relationship Id="rId20" Type="http://schemas.openxmlformats.org/officeDocument/2006/relationships/image" Target="../media/image26.jpeg"/><Relationship Id="rId29" Type="http://schemas.openxmlformats.org/officeDocument/2006/relationships/image" Target="../media/image35.png"/><Relationship Id="rId41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11" Type="http://schemas.openxmlformats.org/officeDocument/2006/relationships/image" Target="../media/image17.gif"/><Relationship Id="rId24" Type="http://schemas.openxmlformats.org/officeDocument/2006/relationships/image" Target="../media/image30.jpeg"/><Relationship Id="rId32" Type="http://schemas.openxmlformats.org/officeDocument/2006/relationships/image" Target="../media/image38.jpeg"/><Relationship Id="rId37" Type="http://schemas.openxmlformats.org/officeDocument/2006/relationships/image" Target="../media/image43.jpeg"/><Relationship Id="rId40" Type="http://schemas.openxmlformats.org/officeDocument/2006/relationships/image" Target="../media/image46.svg"/><Relationship Id="rId5" Type="http://schemas.openxmlformats.org/officeDocument/2006/relationships/image" Target="../media/image11.jpg"/><Relationship Id="rId15" Type="http://schemas.openxmlformats.org/officeDocument/2006/relationships/image" Target="../media/image21.jpg"/><Relationship Id="rId23" Type="http://schemas.openxmlformats.org/officeDocument/2006/relationships/image" Target="../media/image29.png"/><Relationship Id="rId28" Type="http://schemas.openxmlformats.org/officeDocument/2006/relationships/image" Target="../media/image34.jpeg"/><Relationship Id="rId36" Type="http://schemas.openxmlformats.org/officeDocument/2006/relationships/image" Target="../media/image42.png"/><Relationship Id="rId10" Type="http://schemas.openxmlformats.org/officeDocument/2006/relationships/image" Target="../media/image16.png"/><Relationship Id="rId19" Type="http://schemas.openxmlformats.org/officeDocument/2006/relationships/image" Target="../media/image25.jpg"/><Relationship Id="rId31" Type="http://schemas.openxmlformats.org/officeDocument/2006/relationships/image" Target="../media/image37.jpe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jpeg"/><Relationship Id="rId27" Type="http://schemas.openxmlformats.org/officeDocument/2006/relationships/image" Target="../media/image33.jpeg"/><Relationship Id="rId30" Type="http://schemas.openxmlformats.org/officeDocument/2006/relationships/image" Target="../media/image36.jpeg"/><Relationship Id="rId35" Type="http://schemas.openxmlformats.org/officeDocument/2006/relationships/image" Target="../media/image41.jpeg"/><Relationship Id="rId8" Type="http://schemas.openxmlformats.org/officeDocument/2006/relationships/image" Target="../media/image14.png"/><Relationship Id="rId3" Type="http://schemas.openxmlformats.org/officeDocument/2006/relationships/image" Target="../media/image9.gif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33" Type="http://schemas.openxmlformats.org/officeDocument/2006/relationships/image" Target="../media/image39.jpg"/><Relationship Id="rId38" Type="http://schemas.openxmlformats.org/officeDocument/2006/relationships/image" Target="../media/image4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g"/><Relationship Id="rId5" Type="http://schemas.openxmlformats.org/officeDocument/2006/relationships/image" Target="../media/image34.jpe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930192" y="2448122"/>
            <a:ext cx="5096933" cy="958018"/>
          </a:xfrm>
        </p:spPr>
        <p:txBody>
          <a:bodyPr>
            <a:normAutofit/>
          </a:bodyPr>
          <a:lstStyle/>
          <a:p>
            <a:r>
              <a:rPr lang="en-GB" dirty="0"/>
              <a:t>Enzo Capone</a:t>
            </a:r>
          </a:p>
          <a:p>
            <a:r>
              <a:rPr lang="en-GB" b="0" i="1" dirty="0"/>
              <a:t>Head of Research Engagement and Support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i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30192" y="1331495"/>
            <a:ext cx="5436318" cy="473243"/>
          </a:xfrm>
        </p:spPr>
        <p:txBody>
          <a:bodyPr/>
          <a:lstStyle/>
          <a:p>
            <a:r>
              <a:rPr lang="en-GB" dirty="0"/>
              <a:t>LHCONE L3VPN status update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18</a:t>
            </a:r>
            <a:r>
              <a:rPr lang="en-GB" baseline="30000" dirty="0"/>
              <a:t>th</a:t>
            </a:r>
            <a:r>
              <a:rPr lang="en-GB" dirty="0"/>
              <a:t> March 2023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LHCONE-OPN Meeting</a:t>
            </a:r>
          </a:p>
        </p:txBody>
      </p:sp>
    </p:spTree>
    <p:extLst>
      <p:ext uri="{BB962C8B-B14F-4D97-AF65-F5344CB8AC3E}">
        <p14:creationId xmlns:p14="http://schemas.microsoft.com/office/powerpoint/2010/main" val="1648607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ESnet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10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9400" y="1257537"/>
            <a:ext cx="11573462" cy="552581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39138" y="5720154"/>
            <a:ext cx="9612087" cy="34455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858" y="184041"/>
            <a:ext cx="804330" cy="96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09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647" y="59299"/>
            <a:ext cx="9612087" cy="1325563"/>
          </a:xfrm>
        </p:spPr>
        <p:txBody>
          <a:bodyPr/>
          <a:lstStyle/>
          <a:p>
            <a:r>
              <a:rPr lang="en-GB" dirty="0"/>
              <a:t>Internet2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371" y="59299"/>
            <a:ext cx="1469320" cy="10907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5C8538-32D3-79E6-4F58-241DC0B89A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6681" y="3906283"/>
            <a:ext cx="11493127" cy="289241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76BEBA1-C664-4A29-B89B-A7934695DF8A}"/>
              </a:ext>
            </a:extLst>
          </p:cNvPr>
          <p:cNvSpPr/>
          <p:nvPr/>
        </p:nvSpPr>
        <p:spPr>
          <a:xfrm>
            <a:off x="10869622" y="6018610"/>
            <a:ext cx="1130188" cy="895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 descr="Chart&#10;&#10;Description automatically generated">
            <a:extLst>
              <a:ext uri="{FF2B5EF4-FFF2-40B4-BE49-F238E27FC236}">
                <a16:creationId xmlns:a16="http://schemas.microsoft.com/office/drawing/2014/main" id="{C019ABC3-3437-5D45-5B30-0511B0189A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80" y="1098434"/>
            <a:ext cx="11493128" cy="2807849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3A16058-FA28-4DF7-869D-7B57CB1641D4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11434716" y="3906283"/>
            <a:ext cx="0" cy="211232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046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EU &lt;-&gt; North America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A471E4-F808-4FC4-9CA5-1ED153D7A3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81856" y="1245926"/>
            <a:ext cx="3074354" cy="21830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2FE0AE-2705-4139-92FC-D4374A96B3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63649" y="1241787"/>
            <a:ext cx="4019924" cy="24813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6FC74E-29E2-4AD1-B302-B97AC0AAADB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27" y="1295400"/>
            <a:ext cx="5141335" cy="12422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314773E-3C7B-45B2-905C-578AB14B65E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27" y="2565777"/>
            <a:ext cx="5092922" cy="12526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E4AC961-8802-46AC-96FB-8DB3405D7C3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257" y="2229458"/>
            <a:ext cx="548277" cy="65718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759F518-7C90-4880-BF32-7D6CB0F4F0C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27" y="3846609"/>
            <a:ext cx="5073429" cy="139519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D7E10E7-DD9F-4AC6-8237-A6295D77659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27" y="5322780"/>
            <a:ext cx="5073428" cy="153522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11CD239-80A2-461A-BF65-839EA326221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736" y="3723183"/>
            <a:ext cx="4914837" cy="147462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EF2BAF7-E615-4A80-A4DD-BAFAE328E9F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25111" y="5197807"/>
            <a:ext cx="4958462" cy="166915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DE08B21-F1C1-4C5A-897D-8215CC0DF3C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796" y="4911279"/>
            <a:ext cx="1580147" cy="5101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4B4217-B187-4B9D-85AC-34E00D9952F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546" y="5046838"/>
            <a:ext cx="665069" cy="49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35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65" y="4479350"/>
            <a:ext cx="1568023" cy="82714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EU &lt;-&gt; Latin America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4" y="3720573"/>
            <a:ext cx="1958242" cy="758777"/>
          </a:xfrm>
          <a:prstGeom prst="rect">
            <a:avLst/>
          </a:prstGeom>
        </p:spPr>
      </p:pic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D467E652-2DAC-4D9F-8C78-980E659E77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46" y="5340839"/>
            <a:ext cx="1104345" cy="700834"/>
          </a:xfrm>
          <a:prstGeom prst="rect">
            <a:avLst/>
          </a:prstGeom>
        </p:spPr>
      </p:pic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CAC02109-6B90-4279-B802-C2741951794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4" t="7987" r="11570" b="14649"/>
          <a:stretch/>
        </p:blipFill>
        <p:spPr>
          <a:xfrm>
            <a:off x="773044" y="1715057"/>
            <a:ext cx="1281043" cy="1325563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FB644D2E-7A7E-EF0D-FD7D-D00033A2A6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505" y="1251284"/>
            <a:ext cx="9324328" cy="560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080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F0081C-9C05-3E71-011E-0F3AC1BA2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14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9F6C30-AFB5-E549-F36A-BAF773F41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 of the year</a:t>
            </a:r>
          </a:p>
        </p:txBody>
      </p:sp>
      <p:pic>
        <p:nvPicPr>
          <p:cNvPr id="13" name="Content Placeholder 12" descr="Chart, histogram&#10;&#10;Description automatically generated">
            <a:extLst>
              <a:ext uri="{FF2B5EF4-FFF2-40B4-BE49-F238E27FC236}">
                <a16:creationId xmlns:a16="http://schemas.microsoft.com/office/drawing/2014/main" id="{03EE6C66-0CA3-3C7F-30C2-48FA089360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27" y="1912884"/>
            <a:ext cx="11564946" cy="4213146"/>
          </a:xfr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277D3F9-306F-0946-43BF-F5829A14B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82" y="488625"/>
            <a:ext cx="834326" cy="48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854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F0081C-9C05-3E71-011E-0F3AC1BA2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15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9F6C30-AFB5-E549-F36A-BAF773F41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3" y="324269"/>
            <a:ext cx="9612087" cy="1325563"/>
          </a:xfrm>
        </p:spPr>
        <p:txBody>
          <a:bodyPr/>
          <a:lstStyle/>
          <a:p>
            <a:r>
              <a:rPr lang="en-US" dirty="0"/>
              <a:t>Highlight of the year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C8F23F-2AEA-0162-3D6F-809D6914D2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17" r="18506" b="14117"/>
          <a:stretch/>
        </p:blipFill>
        <p:spPr>
          <a:xfrm>
            <a:off x="3496186" y="476889"/>
            <a:ext cx="1454715" cy="510162"/>
          </a:xfrm>
          <a:prstGeom prst="rect">
            <a:avLst/>
          </a:prstGeom>
        </p:spPr>
      </p:pic>
      <p:pic>
        <p:nvPicPr>
          <p:cNvPr id="8" name="Picture 7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1F5F5347-0EEF-A588-F6DF-8444E7D04A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8077"/>
            <a:ext cx="12267178" cy="4113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6831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7599DD-FA20-6949-8738-FF5A13A085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B34561-7B40-E648-9206-A374AE8E15E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20159A8-24A6-124B-99E8-B5512E573A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353D7627-B625-49AA-BEB6-B8D2FCC10009}"/>
              </a:ext>
            </a:extLst>
          </p:cNvPr>
          <p:cNvSpPr txBox="1">
            <a:spLocks/>
          </p:cNvSpPr>
          <p:nvPr/>
        </p:nvSpPr>
        <p:spPr>
          <a:xfrm>
            <a:off x="1194151" y="1189649"/>
            <a:ext cx="6201131" cy="7934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867" dirty="0">
                <a:solidFill>
                  <a:schemeClr val="bg1"/>
                </a:solidFill>
              </a:rPr>
              <a:t>Thank you!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8C0A80C6-FA0E-4043-ACC8-6917D2B9FA9E}"/>
              </a:ext>
            </a:extLst>
          </p:cNvPr>
          <p:cNvSpPr txBox="1">
            <a:spLocks/>
          </p:cNvSpPr>
          <p:nvPr/>
        </p:nvSpPr>
        <p:spPr>
          <a:xfrm>
            <a:off x="1348794" y="4418364"/>
            <a:ext cx="3611745" cy="11563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67" dirty="0" err="1">
                <a:solidFill>
                  <a:schemeClr val="bg1"/>
                </a:solidFill>
              </a:rPr>
              <a:t>www.geant.org</a:t>
            </a:r>
            <a:endParaRPr lang="en-US" sz="2667" dirty="0">
              <a:solidFill>
                <a:schemeClr val="bg1"/>
              </a:solidFill>
            </a:endParaRPr>
          </a:p>
          <a:p>
            <a:r>
              <a:rPr lang="en-US" sz="2667" dirty="0">
                <a:solidFill>
                  <a:schemeClr val="bg1"/>
                </a:solidFill>
              </a:rPr>
              <a:t>@</a:t>
            </a:r>
            <a:r>
              <a:rPr lang="en-US" sz="2667" dirty="0" err="1">
                <a:solidFill>
                  <a:schemeClr val="bg1"/>
                </a:solidFill>
              </a:rPr>
              <a:t>GEANTnews</a:t>
            </a:r>
            <a:endParaRPr lang="en-GB" sz="2667" dirty="0">
              <a:solidFill>
                <a:schemeClr val="bg1"/>
              </a:solidFill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1E89EE97-8386-4434-8313-C72D625C31AA}"/>
              </a:ext>
            </a:extLst>
          </p:cNvPr>
          <p:cNvSpPr txBox="1">
            <a:spLocks/>
          </p:cNvSpPr>
          <p:nvPr/>
        </p:nvSpPr>
        <p:spPr>
          <a:xfrm>
            <a:off x="1348795" y="2080014"/>
            <a:ext cx="6671027" cy="195405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33" dirty="0" err="1">
                <a:solidFill>
                  <a:schemeClr val="bg1"/>
                </a:solidFill>
              </a:rPr>
              <a:t>vincenzo.capone@geant.org</a:t>
            </a:r>
            <a:endParaRPr lang="en-US" sz="2133" dirty="0">
              <a:solidFill>
                <a:schemeClr val="bg1"/>
              </a:solidFill>
            </a:endParaRPr>
          </a:p>
          <a:p>
            <a:r>
              <a:rPr lang="en-US" sz="2133" dirty="0">
                <a:solidFill>
                  <a:schemeClr val="bg1"/>
                </a:solidFill>
              </a:rPr>
              <a:t>@</a:t>
            </a:r>
            <a:r>
              <a:rPr lang="en-US" sz="2133" dirty="0" err="1">
                <a:solidFill>
                  <a:schemeClr val="bg1"/>
                </a:solidFill>
              </a:rPr>
              <a:t>EnzinoCapone</a:t>
            </a:r>
            <a:r>
              <a:rPr lang="en-US" sz="2133" dirty="0">
                <a:solidFill>
                  <a:schemeClr val="bg1"/>
                </a:solidFill>
              </a:rPr>
              <a:t> </a:t>
            </a:r>
            <a:endParaRPr lang="en-GB" sz="2133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59B6041-379D-442C-85C7-0927B49DB6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0066" y="2515964"/>
            <a:ext cx="456177" cy="45617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14E1419-CD4B-459D-B0DB-29B94CABA8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145" y="4830023"/>
            <a:ext cx="650891" cy="65089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4217C5E-6C16-C140-907E-813F64638A13}"/>
              </a:ext>
            </a:extLst>
          </p:cNvPr>
          <p:cNvGrpSpPr/>
          <p:nvPr/>
        </p:nvGrpSpPr>
        <p:grpSpPr>
          <a:xfrm>
            <a:off x="1300560" y="5988615"/>
            <a:ext cx="2916820" cy="553998"/>
            <a:chOff x="3977522" y="5079667"/>
            <a:chExt cx="2916820" cy="55399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89B2974-4B59-684B-92B5-E228EF1F0271}"/>
                </a:ext>
              </a:extLst>
            </p:cNvPr>
            <p:cNvSpPr txBox="1"/>
            <p:nvPr/>
          </p:nvSpPr>
          <p:spPr>
            <a:xfrm>
              <a:off x="4546191" y="5079667"/>
              <a:ext cx="234815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As part of the GÉANT 2020 Framework Partnership Agreement (FPA), the project receives funding from the European Union's Horizon 2020 research and innovation programme under Grant Agreement No. 856726 (GN4-3).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D5BDA41-63BC-8A4F-9D8B-DD9236C01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9376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5867" y="208267"/>
            <a:ext cx="9040688" cy="927768"/>
          </a:xfrm>
        </p:spPr>
        <p:txBody>
          <a:bodyPr/>
          <a:lstStyle/>
          <a:p>
            <a:r>
              <a:rPr lang="en-GB" dirty="0"/>
              <a:t>LHCONE around the world</a:t>
            </a:r>
            <a:endParaRPr lang="en-GB" sz="1800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F721C9-F8F0-284C-B69A-D171889E47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548" y="4081307"/>
            <a:ext cx="845662" cy="2850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C55D28-3C15-7A4F-A6CD-293B16173A2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16"/>
          <a:stretch/>
        </p:blipFill>
        <p:spPr>
          <a:xfrm>
            <a:off x="5633141" y="2149573"/>
            <a:ext cx="1046622" cy="4466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6D8D02-5A93-BC45-A78E-9DEC81FBCD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697" y="3415195"/>
            <a:ext cx="666112" cy="6661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BDE727-B87C-B748-A1C2-EF76EC7E96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550" y="2522114"/>
            <a:ext cx="855089" cy="3750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EF9166-AD08-2544-A692-1AD72AA8FB8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108" y="4174666"/>
            <a:ext cx="1135609" cy="4128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3247FBF-FC43-8B44-A0B9-E3467D68BA5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851" y="2001978"/>
            <a:ext cx="547609" cy="3194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69836AC-9940-BA4D-996C-678D27FFBFD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593" y="3671699"/>
            <a:ext cx="1251407" cy="30983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9DA1003-AB77-B843-8283-F1EA64E960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42702" y="2910286"/>
            <a:ext cx="1124485" cy="387185"/>
          </a:xfrm>
          <a:prstGeom prst="rect">
            <a:avLst/>
          </a:prstGeom>
        </p:spPr>
      </p:pic>
      <p:pic>
        <p:nvPicPr>
          <p:cNvPr id="16" name="Picture 6" descr="https://colloque-ipv6.greyc.fr/Logos/Renater.gif">
            <a:extLst>
              <a:ext uri="{FF2B5EF4-FFF2-40B4-BE49-F238E27FC236}">
                <a16:creationId xmlns:a16="http://schemas.microsoft.com/office/drawing/2014/main" id="{41A97CAF-B704-9C40-BD3D-12516071B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6155" y="3009994"/>
            <a:ext cx="1218268" cy="464784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6C861E2-A69B-2944-A04B-156C11108C1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33" y="4653392"/>
            <a:ext cx="1046621" cy="45256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A165706-9F2C-DF41-A2A2-0663CB93EF8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398" y="2378974"/>
            <a:ext cx="1046622" cy="37503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0BC52C8-F4D0-A14D-9122-8C1DF823F5D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09859" y="2909369"/>
            <a:ext cx="845662" cy="55793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3E58C3F-D267-8946-A6DF-2A0DCB9F012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187" y="2378974"/>
            <a:ext cx="1375398" cy="38338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AF64F21-B31E-A845-A13B-C46A2C17764F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663" y="1751769"/>
            <a:ext cx="490392" cy="48920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CB12F13-E730-3D4B-BB6A-37C821E39BA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423" y="1541410"/>
            <a:ext cx="1518010" cy="37503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E0FA7FA-BCC0-43DA-8AE7-EE23FD234D30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17" r="18506" b="14117"/>
          <a:stretch/>
        </p:blipFill>
        <p:spPr>
          <a:xfrm>
            <a:off x="6660491" y="1638624"/>
            <a:ext cx="1454715" cy="5101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92F4A4-AADB-4B48-BE22-FC9B1F39AFFE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0" t="15546" r="13264" b="17860"/>
          <a:stretch/>
        </p:blipFill>
        <p:spPr>
          <a:xfrm>
            <a:off x="11220644" y="5238494"/>
            <a:ext cx="666113" cy="59520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452559E-CBCE-4A55-943D-26BC438AFF80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1358" y="2130332"/>
            <a:ext cx="1209492" cy="35553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218194D-FDBE-40E8-8723-820EE782358F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" t="33928" r="5238" b="35296"/>
          <a:stretch/>
        </p:blipFill>
        <p:spPr>
          <a:xfrm>
            <a:off x="9588832" y="2994030"/>
            <a:ext cx="1423304" cy="3670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C596A95-04EB-4924-8181-0483ABD35504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642" y="3724150"/>
            <a:ext cx="597454" cy="66284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0E1FF12-100C-4DEF-830F-72CF18391208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775" y="5158184"/>
            <a:ext cx="936797" cy="562577"/>
          </a:xfrm>
          <a:prstGeom prst="rect">
            <a:avLst/>
          </a:prstGeom>
        </p:spPr>
      </p:pic>
      <p:pic>
        <p:nvPicPr>
          <p:cNvPr id="36" name="Picture 35" descr="A close up of a logo&#10;&#10;Description automatically generated">
            <a:extLst>
              <a:ext uri="{FF2B5EF4-FFF2-40B4-BE49-F238E27FC236}">
                <a16:creationId xmlns:a16="http://schemas.microsoft.com/office/drawing/2014/main" id="{7EEAFB4A-D65E-4CE8-938C-66A5CE90D0F5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8" t="6852" r="8659" b="11357"/>
          <a:stretch/>
        </p:blipFill>
        <p:spPr>
          <a:xfrm>
            <a:off x="9067775" y="4395183"/>
            <a:ext cx="719897" cy="64422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AFBC78A-2106-4463-9904-84C77B710367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668" y="2982113"/>
            <a:ext cx="598245" cy="7170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C065CA5-E328-449F-BEAB-0F65A3E77D5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55" y="1770514"/>
            <a:ext cx="1580147" cy="510162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F38820DE-EA7C-4C3A-9847-B1E9939FF233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500" y="2263771"/>
            <a:ext cx="812507" cy="603138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022EED65-567C-4941-A8A2-2622F86263AE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807" y="2792823"/>
            <a:ext cx="1124485" cy="562243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849053E-08AD-4D36-A5C8-BF84A8CA1D8B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843" y="5241775"/>
            <a:ext cx="967118" cy="510162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66CE4932-6122-4EDD-9E56-7A5E218F8686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895" y="4677746"/>
            <a:ext cx="1264224" cy="489860"/>
          </a:xfrm>
          <a:prstGeom prst="rect">
            <a:avLst/>
          </a:prstGeom>
        </p:spPr>
      </p:pic>
      <p:pic>
        <p:nvPicPr>
          <p:cNvPr id="52" name="Picture 51" descr="A picture containing drawing&#10;&#10;Description automatically generated">
            <a:extLst>
              <a:ext uri="{FF2B5EF4-FFF2-40B4-BE49-F238E27FC236}">
                <a16:creationId xmlns:a16="http://schemas.microsoft.com/office/drawing/2014/main" id="{7375CF4C-85E9-4782-B2F6-5B2726227F9B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96" y="5004295"/>
            <a:ext cx="738082" cy="468398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E9D193B0-A578-4A56-BD74-C255D8100BEC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680" y="3451792"/>
            <a:ext cx="1341830" cy="650584"/>
          </a:xfrm>
          <a:prstGeom prst="rect">
            <a:avLst/>
          </a:prstGeom>
        </p:spPr>
      </p:pic>
      <p:pic>
        <p:nvPicPr>
          <p:cNvPr id="56" name="Picture 5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43CC4D6-B3BD-4842-BD27-959650EF017A}"/>
              </a:ext>
            </a:extLst>
          </p:cNvPr>
          <p:cNvPicPr>
            <a:picLocks noChangeAspect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0" r="17820"/>
          <a:stretch/>
        </p:blipFill>
        <p:spPr>
          <a:xfrm>
            <a:off x="9988404" y="4499862"/>
            <a:ext cx="1103793" cy="560572"/>
          </a:xfrm>
          <a:prstGeom prst="rect">
            <a:avLst/>
          </a:prstGeom>
        </p:spPr>
      </p:pic>
      <p:pic>
        <p:nvPicPr>
          <p:cNvPr id="58" name="Picture 57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6A5695C7-EF31-485D-B9CC-6947C9E638F2}"/>
              </a:ext>
            </a:extLst>
          </p:cNvPr>
          <p:cNvPicPr>
            <a:picLocks noChangeAspect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67" b="27760"/>
          <a:stretch/>
        </p:blipFill>
        <p:spPr>
          <a:xfrm>
            <a:off x="10690377" y="2618259"/>
            <a:ext cx="863323" cy="278894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1F46E66-7D7F-42A7-9B7C-17074659A9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9" t="14196" r="13524" b="11378"/>
          <a:stretch/>
        </p:blipFill>
        <p:spPr bwMode="auto">
          <a:xfrm>
            <a:off x="11332392" y="2958948"/>
            <a:ext cx="584820" cy="60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59" descr="A picture containing drawing&#10;&#10;Description automatically generated">
            <a:extLst>
              <a:ext uri="{FF2B5EF4-FFF2-40B4-BE49-F238E27FC236}">
                <a16:creationId xmlns:a16="http://schemas.microsoft.com/office/drawing/2014/main" id="{975A4369-40CF-4A72-BEC8-DA495BF60028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80" y="2967891"/>
            <a:ext cx="1110535" cy="321119"/>
          </a:xfrm>
          <a:prstGeom prst="rect">
            <a:avLst/>
          </a:prstGeom>
        </p:spPr>
      </p:pic>
      <p:pic>
        <p:nvPicPr>
          <p:cNvPr id="5" name="Picture 2" descr="Media Kit – Research Education Collaboration">
            <a:extLst>
              <a:ext uri="{FF2B5EF4-FFF2-40B4-BE49-F238E27FC236}">
                <a16:creationId xmlns:a16="http://schemas.microsoft.com/office/drawing/2014/main" id="{DBB31C5C-E50C-4879-9906-1258ABB35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283" y="3833615"/>
            <a:ext cx="524434" cy="8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70" descr="http://www.geant.org/Projects/GEANT_Project_GN4/PublishingImages/ulakbim.gif">
            <a:extLst>
              <a:ext uri="{FF2B5EF4-FFF2-40B4-BE49-F238E27FC236}">
                <a16:creationId xmlns:a16="http://schemas.microsoft.com/office/drawing/2014/main" id="{B90E1A59-C455-429C-ABA9-26671DACA5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4131" y="3606394"/>
            <a:ext cx="1013305" cy="70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2D1CD49E-7822-48F5-9657-21C9094991FB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4721242" y="2040500"/>
            <a:ext cx="785771" cy="408601"/>
          </a:xfrm>
          <a:prstGeom prst="rect">
            <a:avLst/>
          </a:prstGeom>
        </p:spPr>
      </p:pic>
      <p:pic>
        <p:nvPicPr>
          <p:cNvPr id="6" name="Picture 5" descr="A close-up of a calculator&#10;&#10;Description automatically generated with medium confidence">
            <a:extLst>
              <a:ext uri="{FF2B5EF4-FFF2-40B4-BE49-F238E27FC236}">
                <a16:creationId xmlns:a16="http://schemas.microsoft.com/office/drawing/2014/main" id="{4DA0966A-9C0A-92B3-EA27-0C2CE9027D94}"/>
              </a:ext>
            </a:extLst>
          </p:cNvPr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1553" y="3833846"/>
            <a:ext cx="719897" cy="602096"/>
          </a:xfrm>
          <a:prstGeom prst="rect">
            <a:avLst/>
          </a:prstGeom>
        </p:spPr>
      </p:pic>
      <p:pic>
        <p:nvPicPr>
          <p:cNvPr id="25" name="Picture 24" descr="A picture containing logo&#10;&#10;Description automatically generated">
            <a:extLst>
              <a:ext uri="{FF2B5EF4-FFF2-40B4-BE49-F238E27FC236}">
                <a16:creationId xmlns:a16="http://schemas.microsoft.com/office/drawing/2014/main" id="{3A0CB63A-5B6E-CC57-0184-CD48E2B94E65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489" y="3355066"/>
            <a:ext cx="778450" cy="71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41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CA7E27-7133-3A43-A65F-531F2F7B5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3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680C9A-F629-7D46-AF3F-BFDA605B3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AD3DFB9-3DD8-834B-A95B-6107785718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2191999" cy="6858001"/>
          </a:xfrm>
        </p:spPr>
      </p:pic>
    </p:spTree>
    <p:extLst>
      <p:ext uri="{BB962C8B-B14F-4D97-AF65-F5344CB8AC3E}">
        <p14:creationId xmlns:p14="http://schemas.microsoft.com/office/powerpoint/2010/main" val="6586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CA7E27-7133-3A43-A65F-531F2F7B5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4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680C9A-F629-7D46-AF3F-BFDA605B3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AD3DFB9-3DD8-834B-A95B-6107785718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2191999" cy="6858001"/>
          </a:xfrm>
        </p:spPr>
      </p:pic>
    </p:spTree>
    <p:extLst>
      <p:ext uri="{BB962C8B-B14F-4D97-AF65-F5344CB8AC3E}">
        <p14:creationId xmlns:p14="http://schemas.microsoft.com/office/powerpoint/2010/main" val="690963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945E5D-838E-46B7-8E39-FF1D36C66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085" y="1871563"/>
            <a:ext cx="10267728" cy="2134954"/>
          </a:xfrm>
        </p:spPr>
        <p:txBody>
          <a:bodyPr>
            <a:normAutofit/>
          </a:bodyPr>
          <a:lstStyle/>
          <a:p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CERN upgraded LHCONE access to 2 x 400G</a:t>
            </a:r>
          </a:p>
          <a:p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RAL expanded the announced IP prefixes</a:t>
            </a:r>
          </a:p>
          <a:p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Lawrence Berkeley National Laboratory (</a:t>
            </a:r>
            <a:r>
              <a:rPr lang="en-GB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ESnet</a:t>
            </a: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)</a:t>
            </a:r>
          </a:p>
          <a:p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University of Massachusetts – Amherst (</a:t>
            </a:r>
            <a:r>
              <a:rPr lang="en-GB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ESnet</a:t>
            </a: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)</a:t>
            </a:r>
          </a:p>
          <a:p>
            <a:endParaRPr lang="en-GB" sz="24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C6BCE9-2174-4748-9D46-61014AAD8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5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62852B-D2F5-40BD-B3BC-7A4F04FDB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NRENs and sites news</a:t>
            </a:r>
          </a:p>
        </p:txBody>
      </p:sp>
    </p:spTree>
    <p:extLst>
      <p:ext uri="{BB962C8B-B14F-4D97-AF65-F5344CB8AC3E}">
        <p14:creationId xmlns:p14="http://schemas.microsoft.com/office/powerpoint/2010/main" val="1040579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945E5D-838E-46B7-8E39-FF1D36C66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168" y="1233889"/>
            <a:ext cx="11347185" cy="1665722"/>
          </a:xfrm>
        </p:spPr>
        <p:txBody>
          <a:bodyPr>
            <a:normAutofit/>
          </a:bodyPr>
          <a:lstStyle/>
          <a:p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New </a:t>
            </a:r>
            <a:r>
              <a:rPr lang="en-GB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NORDUnet</a:t>
            </a: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peering in AMS</a:t>
            </a:r>
          </a:p>
          <a:p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KIFU joins LHCONE</a:t>
            </a:r>
          </a:p>
          <a:p>
            <a:pPr lvl="1"/>
            <a:r>
              <a:rPr lang="en-GB" sz="1900" dirty="0">
                <a:latin typeface="Calibri" panose="020F0502020204030204" pitchFamily="34" charset="0"/>
                <a:ea typeface="Times New Roman" panose="02020603050405020304" pitchFamily="18" charset="0"/>
              </a:rPr>
              <a:t>HU-HGCC-T2 (ALICE and CMS)</a:t>
            </a:r>
          </a:p>
          <a:p>
            <a:pPr lvl="1"/>
            <a:r>
              <a:rPr lang="en-GB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T3-HU-Debrecen (CMS)</a:t>
            </a:r>
          </a:p>
          <a:p>
            <a:endParaRPr lang="en-GB" sz="24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C6BCE9-2174-4748-9D46-61014AAD8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6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62852B-D2F5-40BD-B3BC-7A4F04FDB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NRENs and sites news</a:t>
            </a:r>
          </a:p>
        </p:txBody>
      </p:sp>
      <p:pic>
        <p:nvPicPr>
          <p:cNvPr id="6" name="Picture 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AF4D6B8C-329D-0C66-4B05-C7C0D7ED4C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795" y="3016374"/>
            <a:ext cx="9063930" cy="327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17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A5DC9F7-A5A9-4EE6-81DB-308C776D3D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764" y="1241347"/>
            <a:ext cx="5144698" cy="372779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7</a:t>
            </a:fld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550" y="330200"/>
            <a:ext cx="806450" cy="8064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551" y="1307938"/>
            <a:ext cx="787883" cy="3939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39641D9-810F-477B-AE10-B7AD45395D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61607" y="2708532"/>
            <a:ext cx="5144698" cy="36974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597" y="2767477"/>
            <a:ext cx="454658" cy="54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528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GÉANT overall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6D9949C8-DE2D-D351-74C1-EFFDD67648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76" y="1208454"/>
            <a:ext cx="10718248" cy="515659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E5930B99-D109-8574-FA8C-DA13F9515472}"/>
              </a:ext>
            </a:extLst>
          </p:cNvPr>
          <p:cNvSpPr/>
          <p:nvPr/>
        </p:nvSpPr>
        <p:spPr>
          <a:xfrm>
            <a:off x="8791578" y="1732808"/>
            <a:ext cx="442510" cy="27986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78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NORDUNet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529" y="336428"/>
            <a:ext cx="2834527" cy="70029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22476" y="1302853"/>
            <a:ext cx="5869276" cy="510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480012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template 16 9 format</Template>
  <TotalTime>11648</TotalTime>
  <Words>526</Words>
  <Application>Microsoft Macintosh PowerPoint</Application>
  <PresentationFormat>Widescreen</PresentationFormat>
  <Paragraphs>75</Paragraphs>
  <Slides>16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GEANT Association</vt:lpstr>
      <vt:lpstr>PowerPoint Presentation</vt:lpstr>
      <vt:lpstr>LHCONE around the world</vt:lpstr>
      <vt:lpstr>PowerPoint Presentation</vt:lpstr>
      <vt:lpstr>PowerPoint Presentation</vt:lpstr>
      <vt:lpstr>NRENs and sites news</vt:lpstr>
      <vt:lpstr>NRENs and sites news</vt:lpstr>
      <vt:lpstr>CERN</vt:lpstr>
      <vt:lpstr>GÉANT overall</vt:lpstr>
      <vt:lpstr>NORDUNet</vt:lpstr>
      <vt:lpstr>ESnet</vt:lpstr>
      <vt:lpstr>Internet2</vt:lpstr>
      <vt:lpstr>EU &lt;-&gt; North America</vt:lpstr>
      <vt:lpstr>EU &lt;-&gt; Latin America</vt:lpstr>
      <vt:lpstr>Highlight of the year</vt:lpstr>
      <vt:lpstr>Highlight of the year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Vincenzo Capone</dc:creator>
  <cp:lastModifiedBy>Enzo Capone</cp:lastModifiedBy>
  <cp:revision>333</cp:revision>
  <dcterms:created xsi:type="dcterms:W3CDTF">2015-05-19T09:36:56Z</dcterms:created>
  <dcterms:modified xsi:type="dcterms:W3CDTF">2023-04-18T11:46:59Z</dcterms:modified>
</cp:coreProperties>
</file>