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9.jpg" ContentType="image/jpg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30"/>
  </p:notesMasterIdLst>
  <p:handoutMasterIdLst>
    <p:handoutMasterId r:id="rId31"/>
  </p:handoutMasterIdLst>
  <p:sldIdLst>
    <p:sldId id="294" r:id="rId2"/>
    <p:sldId id="334" r:id="rId3"/>
    <p:sldId id="322" r:id="rId4"/>
    <p:sldId id="308" r:id="rId5"/>
    <p:sldId id="326" r:id="rId6"/>
    <p:sldId id="320" r:id="rId7"/>
    <p:sldId id="313" r:id="rId8"/>
    <p:sldId id="335" r:id="rId9"/>
    <p:sldId id="330" r:id="rId10"/>
    <p:sldId id="332" r:id="rId11"/>
    <p:sldId id="331" r:id="rId12"/>
    <p:sldId id="333" r:id="rId13"/>
    <p:sldId id="337" r:id="rId14"/>
    <p:sldId id="338" r:id="rId15"/>
    <p:sldId id="341" r:id="rId16"/>
    <p:sldId id="342" r:id="rId17"/>
    <p:sldId id="345" r:id="rId18"/>
    <p:sldId id="344" r:id="rId19"/>
    <p:sldId id="346" r:id="rId20"/>
    <p:sldId id="336" r:id="rId21"/>
    <p:sldId id="328" r:id="rId22"/>
    <p:sldId id="321" r:id="rId23"/>
    <p:sldId id="318" r:id="rId24"/>
    <p:sldId id="310" r:id="rId25"/>
    <p:sldId id="323" r:id="rId26"/>
    <p:sldId id="329" r:id="rId27"/>
    <p:sldId id="327" r:id="rId28"/>
    <p:sldId id="343" r:id="rId29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FFCC00"/>
    <a:srgbClr val="FFFF00"/>
    <a:srgbClr val="000000"/>
    <a:srgbClr val="CC9900"/>
    <a:srgbClr val="FF7619"/>
    <a:srgbClr val="50504E"/>
    <a:srgbClr val="4E4E4E"/>
    <a:srgbClr val="404040"/>
    <a:srgbClr val="004C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249" autoAdjust="0"/>
  </p:normalViewPr>
  <p:slideViewPr>
    <p:cSldViewPr snapToGrid="0" snapToObjects="1" showGuides="1">
      <p:cViewPr varScale="1">
        <p:scale>
          <a:sx n="72" d="100"/>
          <a:sy n="72" d="100"/>
        </p:scale>
        <p:origin x="1344" y="66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8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E77B63-1138-49E5-86F1-0B20D72D3AC4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7103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E77B63-1138-49E5-86F1-0B20D72D3AC4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075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 dirty="0"/>
              <a:t>Phil </a:t>
            </a:r>
            <a:r>
              <a:rPr lang="en-US" b="1" dirty="0" err="1"/>
              <a:t>DeMar</a:t>
            </a:r>
            <a:r>
              <a:rPr lang="en-US" b="1" dirty="0"/>
              <a:t> | DUNE Working Group meeting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3C7E1B65-1920-CF40-87B8-818D6517E0EA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10/03/2017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 b="1"/>
              <a:t>A. Bobyshev | FNAL Site Report ESCC Fall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E072F5A-6E15-41CB-83A6-8AC5DCDB669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3212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EF4938-6162-EE4E-9ED3-73016E21644A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3" r:id="rId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dunescience.org/cgi-bin/sso/ShowDocument?docid=27500" TargetMode="External"/><Relationship Id="rId2" Type="http://schemas.openxmlformats.org/officeDocument/2006/relationships/hyperlink" Target="https://arxiv.org/abs/2210.1566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ustin.dune.hep.ac.uk/dashboard/?method=awt-results" TargetMode="External"/><Relationship Id="rId4" Type="http://schemas.openxmlformats.org/officeDocument/2006/relationships/hyperlink" Target="https://lbnf-dune.fnal.gov/about/countries-and-institutions-participating-in-dune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D4C483-26D3-4678-BDF0-0455B7993A32}"/>
              </a:ext>
            </a:extLst>
          </p:cNvPr>
          <p:cNvSpPr txBox="1"/>
          <p:nvPr/>
        </p:nvSpPr>
        <p:spPr>
          <a:xfrm>
            <a:off x="1558682" y="4187689"/>
            <a:ext cx="6026650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/>
              <a:t>DUNE Use of LHCONE</a:t>
            </a:r>
          </a:p>
          <a:p>
            <a:pPr algn="ctr"/>
            <a:endParaRPr lang="en-US" sz="1600" dirty="0"/>
          </a:p>
          <a:p>
            <a:pPr algn="ctr"/>
            <a:r>
              <a:rPr lang="en-US" dirty="0"/>
              <a:t>Phil DeMar (FNAL) / Peter Clarke (Edinburgh) </a:t>
            </a:r>
          </a:p>
          <a:p>
            <a:pPr algn="ctr"/>
            <a:r>
              <a:rPr lang="en-US" dirty="0"/>
              <a:t>Prague LHCOPN/LHCONE Meeting</a:t>
            </a:r>
          </a:p>
          <a:p>
            <a:pPr algn="ctr"/>
            <a:r>
              <a:rPr lang="en-US" dirty="0"/>
              <a:t>April 19, 2023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8411816" cy="4581112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RUCIO/FTS3 used for dataset transfer and replication</a:t>
            </a:r>
          </a:p>
          <a:p>
            <a:pPr>
              <a:spcBef>
                <a:spcPts val="1800"/>
              </a:spcBef>
            </a:pPr>
            <a:r>
              <a:rPr lang="en-US" dirty="0"/>
              <a:t>Current RSE sites:</a:t>
            </a:r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0E5439E-CE4D-1956-5CB8-E52E786D9045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6589" y="2209491"/>
            <a:ext cx="3630612" cy="3343171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CERN EOS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PIC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CCIN2P3</a:t>
            </a:r>
          </a:p>
          <a:p>
            <a:pPr marL="0" marR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FZU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TIFR </a:t>
            </a: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(not commissioned yet)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JINR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(not commissioned yet)</a:t>
            </a:r>
          </a:p>
          <a:p>
            <a:pPr marL="0" marR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BNL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NERSC</a:t>
            </a:r>
          </a:p>
          <a:p>
            <a:pPr marL="0" marR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</a:t>
            </a:r>
            <a:r>
              <a:rPr lang="en-US" dirty="0" err="1"/>
              <a:t>Rucio</a:t>
            </a:r>
            <a:r>
              <a:rPr lang="en-US" dirty="0"/>
              <a:t> Storage Element (RSE) Sites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F5A0D2C4-A9DF-7E01-E39B-97E4C87A51F0}"/>
              </a:ext>
            </a:extLst>
          </p:cNvPr>
          <p:cNvSpPr txBox="1">
            <a:spLocks/>
          </p:cNvSpPr>
          <p:nvPr/>
        </p:nvSpPr>
        <p:spPr>
          <a:xfrm>
            <a:off x="4572000" y="2209491"/>
            <a:ext cx="3630612" cy="3343171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NIKHEF</a:t>
            </a:r>
          </a:p>
          <a:p>
            <a:pPr marL="0" marR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SURFSARA</a:t>
            </a:r>
            <a:endParaRPr lang="en-US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300"/>
              </a:spcAft>
              <a:buFont typeface="Calibri" panose="020F0502020204030204" pitchFamily="34" charset="0"/>
              <a:buChar char="-"/>
            </a:pPr>
            <a:r>
              <a:rPr lang="en-US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GridPP</a:t>
            </a: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(UK):</a:t>
            </a:r>
          </a:p>
          <a:p>
            <a:pPr marL="457200" lvl="1" indent="-342900">
              <a:spcBef>
                <a:spcPts val="0"/>
              </a:spcBef>
              <a:spcAft>
                <a:spcPts val="300"/>
              </a:spcAft>
              <a:buSzPct val="65000"/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LANCASTER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1" indent="-342900">
              <a:spcBef>
                <a:spcPts val="0"/>
              </a:spcBef>
              <a:spcAft>
                <a:spcPts val="300"/>
              </a:spcAft>
              <a:buSzPct val="65000"/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MANCHESTER</a:t>
            </a:r>
          </a:p>
          <a:p>
            <a:pPr marL="457200" lvl="1" indent="-342900">
              <a:spcBef>
                <a:spcPts val="0"/>
              </a:spcBef>
              <a:spcAft>
                <a:spcPts val="300"/>
              </a:spcAft>
              <a:buSzPct val="65000"/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QMUL</a:t>
            </a:r>
          </a:p>
          <a:p>
            <a:pPr marL="457200" lvl="1" indent="-342900">
              <a:spcBef>
                <a:spcPts val="0"/>
              </a:spcBef>
              <a:spcAft>
                <a:spcPts val="300"/>
              </a:spcAft>
              <a:buSzPct val="65000"/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RAL_ECHO 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alibri" panose="020F0502020204030204" pitchFamily="34" charset="0"/>
              </a:rPr>
              <a:t>ral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tier-1)</a:t>
            </a:r>
          </a:p>
          <a:p>
            <a:pPr marL="457200" lvl="1" indent="-342900">
              <a:spcBef>
                <a:spcPts val="0"/>
              </a:spcBef>
              <a:spcAft>
                <a:spcPts val="300"/>
              </a:spcAft>
              <a:buSzPct val="65000"/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RAL-PP 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alibri" panose="020F0502020204030204" pitchFamily="34" charset="0"/>
              </a:rPr>
              <a:t>ral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tier-2)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AE49149-99C0-0075-C0E3-65150CF38370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51AA005-5DFA-6215-44B7-08112532A068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34432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Computing Sites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4" name="Picture 3" descr="Chart, sunburst chart&#10;&#10;Description automatically generated">
            <a:extLst>
              <a:ext uri="{FF2B5EF4-FFF2-40B4-BE49-F238E27FC236}">
                <a16:creationId xmlns:a16="http://schemas.microsoft.com/office/drawing/2014/main" id="{7C034983-EEE4-7303-510E-0886C52AC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6308" y="520120"/>
            <a:ext cx="4096322" cy="563006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9417" y="1261022"/>
            <a:ext cx="4632913" cy="466179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Globally distributed: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&gt;50% of production (2022) wall hours from outside the US</a:t>
            </a:r>
          </a:p>
          <a:p>
            <a:pPr>
              <a:spcBef>
                <a:spcPts val="1800"/>
              </a:spcBef>
            </a:pPr>
            <a:r>
              <a:rPr lang="en-US" dirty="0"/>
              <a:t>Currently, 35 sites distributed across 11 nations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Nearly all are LHC sites</a:t>
            </a:r>
          </a:p>
          <a:p>
            <a:pPr>
              <a:spcBef>
                <a:spcPts val="1200"/>
              </a:spcBef>
            </a:pPr>
            <a:r>
              <a:rPr lang="en-US" dirty="0"/>
              <a:t>Opportunistic use of HPC or grid resources as well</a:t>
            </a:r>
          </a:p>
          <a:p>
            <a:pPr>
              <a:spcBef>
                <a:spcPts val="1800"/>
              </a:spcBef>
            </a:pPr>
            <a:r>
              <a:rPr lang="en-US" dirty="0"/>
              <a:t>Mostly data </a:t>
            </a:r>
            <a:r>
              <a:rPr lang="en-US" dirty="0">
                <a:sym typeface="Wingdings" panose="05000000000000000000" pitchFamily="2" charset="2"/>
              </a:rPr>
              <a:t> jobs at this point</a:t>
            </a:r>
          </a:p>
          <a:p>
            <a:pPr lvl="1">
              <a:spcBef>
                <a:spcPts val="300"/>
              </a:spcBef>
            </a:pPr>
            <a:r>
              <a:rPr lang="en-US" dirty="0">
                <a:sym typeface="Wingdings" panose="05000000000000000000" pitchFamily="2" charset="2"/>
              </a:rPr>
              <a:t>Planning on jobs  data capability as well</a:t>
            </a: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67B94B7-2462-DD96-BB32-6CE3F6768EB6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23EAA23-59BC-7E10-3508-1DA7FFC594EF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58180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7565" y="1171575"/>
            <a:ext cx="8269357" cy="4553364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DUNE projects</a:t>
            </a:r>
            <a:r>
              <a:rPr lang="en-US" sz="2000" dirty="0"/>
              <a:t>(*)</a:t>
            </a:r>
            <a:r>
              <a:rPr lang="en-US" dirty="0"/>
              <a:t> its data volumes to be ~5-10% of a large LHC experiment: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For the short term = 5-10PB/</a:t>
            </a:r>
            <a:r>
              <a:rPr lang="en-US" dirty="0" err="1"/>
              <a:t>yr</a:t>
            </a:r>
            <a:endParaRPr lang="en-US" dirty="0"/>
          </a:p>
          <a:p>
            <a:pPr lvl="2">
              <a:spcBef>
                <a:spcPts val="300"/>
              </a:spcBef>
            </a:pPr>
            <a:r>
              <a:rPr lang="en-US" dirty="0"/>
              <a:t>Projects to 6-12Gb/s aggregate data movement average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Experiment ramp-up/commissioning = 30PB/</a:t>
            </a:r>
            <a:r>
              <a:rPr lang="en-US" dirty="0" err="1"/>
              <a:t>yr</a:t>
            </a:r>
            <a:r>
              <a:rPr lang="en-US" dirty="0"/>
              <a:t> (capped)</a:t>
            </a:r>
          </a:p>
          <a:p>
            <a:pPr lvl="2">
              <a:spcBef>
                <a:spcPts val="300"/>
              </a:spcBef>
            </a:pPr>
            <a:r>
              <a:rPr lang="en-US" dirty="0"/>
              <a:t>Roughly equivalent to </a:t>
            </a:r>
            <a:r>
              <a:rPr lang="en-US" u="sng" dirty="0"/>
              <a:t>LHC/CMS Run2 data</a:t>
            </a:r>
          </a:p>
          <a:p>
            <a:pPr lvl="2">
              <a:spcBef>
                <a:spcPts val="300"/>
              </a:spcBef>
            </a:pPr>
            <a:r>
              <a:rPr lang="en-US" dirty="0"/>
              <a:t>Projects to ~50Gb/s aggregate data movement average</a:t>
            </a:r>
            <a:endParaRPr lang="en-US" u="sng" dirty="0"/>
          </a:p>
          <a:p>
            <a:pPr>
              <a:spcBef>
                <a:spcPts val="1800"/>
              </a:spcBef>
            </a:pPr>
            <a:r>
              <a:rPr lang="en-US" dirty="0"/>
              <a:t>Data placement strategies will include popular data samples on both sides of the Atlantic</a:t>
            </a:r>
          </a:p>
          <a:p>
            <a:pPr>
              <a:spcBef>
                <a:spcPts val="1800"/>
              </a:spcBef>
            </a:pPr>
            <a:r>
              <a:rPr lang="en-US" dirty="0"/>
              <a:t>DUNE planning to participate in LHC DC-2</a:t>
            </a:r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114300" indent="0">
              <a:buNone/>
            </a:pPr>
            <a:r>
              <a:rPr lang="en-US" sz="1800" dirty="0"/>
              <a:t>(*) DUNE Conceptual Design Report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Data Movement Expectations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FE1764-74ED-7F89-EC7C-B425CD49586A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D3D14B5-D69B-AD85-5DA6-80417F6FEBC2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1923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C1B90-3ADF-B9E2-E4BD-E0989E2C5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125A9-DB9D-8E54-89E3-1071854A4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9FA0A4-04EF-410D-E6A4-B1ED4B5AF663}"/>
              </a:ext>
            </a:extLst>
          </p:cNvPr>
          <p:cNvSpPr txBox="1"/>
          <p:nvPr/>
        </p:nvSpPr>
        <p:spPr>
          <a:xfrm>
            <a:off x="3508626" y="3198167"/>
            <a:ext cx="2304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DUNE &amp; LHCONE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8725DFD-9B4B-0744-5FF9-363B09F72A2F}"/>
              </a:ext>
            </a:extLst>
          </p:cNvPr>
          <p:cNvSpPr txBox="1">
            <a:spLocks/>
          </p:cNvSpPr>
          <p:nvPr/>
        </p:nvSpPr>
        <p:spPr>
          <a:xfrm>
            <a:off x="1530602" y="6477709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</p:spTree>
    <p:extLst>
      <p:ext uri="{BB962C8B-B14F-4D97-AF65-F5344CB8AC3E}">
        <p14:creationId xmlns:p14="http://schemas.microsoft.com/office/powerpoint/2010/main" val="3177341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9419" y="971550"/>
            <a:ext cx="8237503" cy="5111198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err="1"/>
              <a:t>NOvA</a:t>
            </a:r>
            <a:r>
              <a:rPr lang="en-US" dirty="0"/>
              <a:t> = NUMI Off-axis </a:t>
            </a:r>
            <a:r>
              <a:rPr lang="en-US" dirty="0" err="1"/>
              <a:t>ve</a:t>
            </a:r>
            <a:r>
              <a:rPr lang="en-US" dirty="0"/>
              <a:t> Appearance experiment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Based at FNAL; far detector in Ash River, Minnesota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In </a:t>
            </a:r>
            <a:r>
              <a:rPr lang="en-US" u="sng" dirty="0"/>
              <a:t>2016</a:t>
            </a:r>
            <a:r>
              <a:rPr lang="en-US" dirty="0"/>
              <a:t>, </a:t>
            </a:r>
            <a:r>
              <a:rPr lang="en-US" dirty="0" err="1"/>
              <a:t>NOvA</a:t>
            </a:r>
            <a:r>
              <a:rPr lang="en-US" dirty="0"/>
              <a:t> approved for LHCONE use for FZU </a:t>
            </a:r>
            <a:r>
              <a:rPr lang="en-US" dirty="0">
                <a:sym typeface="Wingdings" panose="05000000000000000000" pitchFamily="2" charset="2"/>
              </a:rPr>
              <a:t>&lt;-&gt; FNAL data movement</a:t>
            </a:r>
          </a:p>
          <a:p>
            <a:pPr lvl="1">
              <a:spcBef>
                <a:spcPts val="300"/>
              </a:spcBef>
            </a:pPr>
            <a:r>
              <a:rPr lang="en-US" dirty="0" err="1">
                <a:sym typeface="Wingdings" panose="05000000000000000000" pitchFamily="2" charset="2"/>
              </a:rPr>
              <a:t>NOvA’s</a:t>
            </a:r>
            <a:r>
              <a:rPr lang="en-US" dirty="0">
                <a:sym typeface="Wingdings" panose="05000000000000000000" pitchFamily="2" charset="2"/>
              </a:rPr>
              <a:t> raw data stored on FNAL public </a:t>
            </a:r>
            <a:r>
              <a:rPr lang="en-US" dirty="0" err="1">
                <a:sym typeface="Wingdings" panose="05000000000000000000" pitchFamily="2" charset="2"/>
              </a:rPr>
              <a:t>dCache</a:t>
            </a:r>
            <a:r>
              <a:rPr lang="en-US" dirty="0">
                <a:sym typeface="Wingdings" panose="05000000000000000000" pitchFamily="2" charset="2"/>
              </a:rPr>
              <a:t> facility:</a:t>
            </a:r>
          </a:p>
          <a:p>
            <a:pPr lvl="2">
              <a:spcBef>
                <a:spcPts val="300"/>
              </a:spcBef>
            </a:pPr>
            <a:r>
              <a:rPr lang="en-US" dirty="0">
                <a:sym typeface="Wingdings" panose="05000000000000000000" pitchFamily="2" charset="2"/>
              </a:rPr>
              <a:t>Different subnet block from FNAL CMS T1</a:t>
            </a:r>
          </a:p>
          <a:p>
            <a:pPr lvl="2">
              <a:spcBef>
                <a:spcPts val="300"/>
              </a:spcBef>
            </a:pPr>
            <a:r>
              <a:rPr lang="en-US" dirty="0">
                <a:sym typeface="Wingdings" panose="05000000000000000000" pitchFamily="2" charset="2"/>
              </a:rPr>
              <a:t>Public </a:t>
            </a:r>
            <a:r>
              <a:rPr lang="en-US" dirty="0" err="1">
                <a:sym typeface="Wingdings" panose="05000000000000000000" pitchFamily="2" charset="2"/>
              </a:rPr>
              <a:t>dCache</a:t>
            </a:r>
            <a:r>
              <a:rPr lang="en-US" dirty="0">
                <a:sym typeface="Wingdings" panose="05000000000000000000" pitchFamily="2" charset="2"/>
              </a:rPr>
              <a:t> subnet </a:t>
            </a:r>
            <a:r>
              <a:rPr lang="en-US" sz="1800" dirty="0">
                <a:sym typeface="Wingdings" panose="05000000000000000000" pitchFamily="2" charset="2"/>
              </a:rPr>
              <a:t>(131.225.69.0/24)</a:t>
            </a:r>
            <a:r>
              <a:rPr lang="en-US" dirty="0">
                <a:sym typeface="Wingdings" panose="05000000000000000000" pitchFamily="2" charset="2"/>
              </a:rPr>
              <a:t> advertised on LHCONE</a:t>
            </a:r>
          </a:p>
          <a:p>
            <a:pPr lvl="2">
              <a:spcBef>
                <a:spcPts val="300"/>
              </a:spcBef>
            </a:pPr>
            <a:r>
              <a:rPr lang="en-US" dirty="0">
                <a:sym typeface="Wingdings" panose="05000000000000000000" pitchFamily="2" charset="2"/>
              </a:rPr>
              <a:t>FNAL policy-routed </a:t>
            </a:r>
            <a:r>
              <a:rPr lang="en-US" dirty="0" err="1">
                <a:sym typeface="Wingdings" panose="05000000000000000000" pitchFamily="2" charset="2"/>
              </a:rPr>
              <a:t>NOvA</a:t>
            </a:r>
            <a:r>
              <a:rPr lang="en-US" dirty="0">
                <a:sym typeface="Wingdings" panose="05000000000000000000" pitchFamily="2" charset="2"/>
              </a:rPr>
              <a:t> traffic for FZU only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DUNE now uses FNAL public </a:t>
            </a:r>
            <a:r>
              <a:rPr lang="en-US" dirty="0" err="1"/>
              <a:t>dCache</a:t>
            </a:r>
            <a:r>
              <a:rPr lang="en-US" dirty="0"/>
              <a:t> facility as well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UK DUNE sites recently noted path asymmetry for their DUNE traffic with FNAL:</a:t>
            </a:r>
          </a:p>
          <a:p>
            <a:pPr lvl="2">
              <a:spcBef>
                <a:spcPts val="300"/>
              </a:spcBef>
            </a:pPr>
            <a:r>
              <a:rPr lang="en-US" dirty="0"/>
              <a:t>UK </a:t>
            </a:r>
            <a:r>
              <a:rPr lang="en-US" dirty="0">
                <a:sym typeface="Wingdings" panose="05000000000000000000" pitchFamily="2" charset="2"/>
              </a:rPr>
              <a:t> FNAL via LHCONE (</a:t>
            </a:r>
            <a:r>
              <a:rPr lang="en-US" dirty="0"/>
              <a:t>131.225.69.0/24 advertisement)</a:t>
            </a:r>
          </a:p>
          <a:p>
            <a:pPr lvl="2">
              <a:spcBef>
                <a:spcPts val="300"/>
              </a:spcBef>
            </a:pPr>
            <a:r>
              <a:rPr lang="en-US" dirty="0"/>
              <a:t>FNAL </a:t>
            </a:r>
            <a:r>
              <a:rPr lang="en-US" dirty="0">
                <a:sym typeface="Wingdings" panose="05000000000000000000" pitchFamily="2" charset="2"/>
              </a:rPr>
              <a:t>UK via general R&amp;E path (no policy route)</a:t>
            </a: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NOvA</a:t>
            </a:r>
            <a:r>
              <a:rPr lang="en-US" dirty="0"/>
              <a:t> &amp; LHCONE </a:t>
            </a:r>
            <a:r>
              <a:rPr lang="en-US" sz="2400" b="0" dirty="0"/>
              <a:t>(&amp; DUNE...)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DC3316D-D34A-FE2F-6E06-175B7826C7EC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5BA63F5-615D-97FC-593F-28F1BB0E3FCC}"/>
              </a:ext>
            </a:extLst>
          </p:cNvPr>
          <p:cNvSpPr txBox="1">
            <a:spLocks/>
          </p:cNvSpPr>
          <p:nvPr/>
        </p:nvSpPr>
        <p:spPr>
          <a:xfrm>
            <a:off x="636588" y="6504213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79961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9419" y="971550"/>
            <a:ext cx="8485981" cy="5111198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Traffic from other DUNE sites observed using LHCONE to get to FNAL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With corresponding asymmetry via general R&amp;E paths</a:t>
            </a:r>
          </a:p>
          <a:p>
            <a:pPr>
              <a:spcBef>
                <a:spcPts val="1200"/>
              </a:spcBef>
            </a:pPr>
            <a:r>
              <a:rPr lang="en-US" dirty="0"/>
              <a:t>Highly likely DUNE traffic on LHCONE is also occurring between WLCG sites with shared storage facilities 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&amp; LHCONE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7A1D17C-4A0D-8501-7B53-A8C0EAA573E7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BAA4BC-CCD9-5C97-C8F6-118C5FB768CF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02144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9419" y="1196834"/>
            <a:ext cx="8485981" cy="4713633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DUNE traffic is already traversing LHCONE: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Natural byproduct of WLCG sites with shared storage facilities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Also a consequence of </a:t>
            </a:r>
            <a:r>
              <a:rPr lang="en-US" dirty="0" err="1"/>
              <a:t>NOvA’s</a:t>
            </a:r>
            <a:r>
              <a:rPr lang="en-US" dirty="0"/>
              <a:t> use of LHCONE</a:t>
            </a:r>
          </a:p>
          <a:p>
            <a:pPr lvl="2">
              <a:spcBef>
                <a:spcPts val="300"/>
              </a:spcBef>
            </a:pPr>
            <a:r>
              <a:rPr lang="en-US" dirty="0"/>
              <a:t>With messy LHCONE/non-LHCONE traffic asymmetry at FNAL</a:t>
            </a:r>
          </a:p>
          <a:p>
            <a:pPr>
              <a:spcBef>
                <a:spcPts val="1800"/>
              </a:spcBef>
            </a:pPr>
            <a:r>
              <a:rPr lang="en-US" dirty="0"/>
              <a:t>DUNE site footprint overlays the existing LHCONE footprint: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Most current or looming DUNE sites are already connected to LHCONE</a:t>
            </a:r>
          </a:p>
          <a:p>
            <a:pPr lvl="2">
              <a:spcBef>
                <a:spcPts val="0"/>
              </a:spcBef>
            </a:pPr>
            <a:r>
              <a:rPr lang="en-US" dirty="0"/>
              <a:t>LHCONE’s security risk profile should be minimally affected by inclusion of DUNE</a:t>
            </a:r>
          </a:p>
          <a:p>
            <a:pPr>
              <a:spcBef>
                <a:spcPts val="1800"/>
              </a:spcBef>
            </a:pPr>
            <a:r>
              <a:rPr lang="en-US" dirty="0"/>
              <a:t>Projected DUNE data traffic should not have significant impact on network resources scaled to LHC support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114300" indent="0">
              <a:spcBef>
                <a:spcPts val="1800"/>
              </a:spcBef>
              <a:buNone/>
            </a:pP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Rationale for DUNE use of LHCONE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071EFC1-090D-A5CF-93E8-8514E0169D3B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DC7AA93-BAF4-B33A-7AB0-0E964CF9B1B9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46272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9419" y="971550"/>
            <a:ext cx="8485981" cy="4342572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It would be </a:t>
            </a:r>
            <a:r>
              <a:rPr lang="en-US" u="sng" dirty="0"/>
              <a:t>extremely</a:t>
            </a:r>
            <a:r>
              <a:rPr lang="en-US" dirty="0"/>
              <a:t> difficult to disentangle DUNE/LHC traffic today: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Current options for doing so are cumbersome and/or complex, requiring extreme effort and constant diligence</a:t>
            </a:r>
          </a:p>
          <a:p>
            <a:pPr lvl="2">
              <a:spcBef>
                <a:spcPts val="300"/>
              </a:spcBef>
            </a:pPr>
            <a:r>
              <a:rPr lang="en-US" dirty="0"/>
              <a:t>This level of effort could impact the willingness of sites to contribute to DUNE computing</a:t>
            </a:r>
          </a:p>
          <a:p>
            <a:pPr>
              <a:spcBef>
                <a:spcPts val="1800"/>
              </a:spcBef>
            </a:pPr>
            <a:r>
              <a:rPr lang="en-US" dirty="0"/>
              <a:t>DUNE inclusion into LHCONE does not preclude a </a:t>
            </a:r>
            <a:r>
              <a:rPr lang="en-US" dirty="0" err="1"/>
              <a:t>DUNEone</a:t>
            </a:r>
            <a:r>
              <a:rPr lang="en-US" dirty="0"/>
              <a:t> type of implementation, as technologies evolve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CERN &lt;-&gt; FNAL point-to-point circuit for </a:t>
            </a:r>
            <a:r>
              <a:rPr lang="en-US" dirty="0" err="1"/>
              <a:t>ProtoDUNE</a:t>
            </a:r>
            <a:r>
              <a:rPr lang="en-US" dirty="0"/>
              <a:t> traffic to remain in place and could provide a development environment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Rationale for Allowing DUNE to use LHCONE </a:t>
            </a:r>
            <a:r>
              <a:rPr lang="en-US" sz="2400" b="0" dirty="0"/>
              <a:t>(</a:t>
            </a:r>
            <a:r>
              <a:rPr lang="en-US" sz="2400" b="0" dirty="0" err="1"/>
              <a:t>cont</a:t>
            </a:r>
            <a:r>
              <a:rPr lang="en-US" sz="2400" b="0" dirty="0"/>
              <a:t>)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F74CD54-C607-608C-72BA-CCCE0276A82C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DF09820-7D98-BEA1-D930-B8AA657CEA14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37311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9420" y="971550"/>
            <a:ext cx="8370024" cy="5111198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FNAL would default to sending its public </a:t>
            </a:r>
            <a:r>
              <a:rPr lang="en-US" dirty="0" err="1"/>
              <a:t>dCache</a:t>
            </a:r>
            <a:r>
              <a:rPr lang="en-US" dirty="0"/>
              <a:t> traffic to LHCONE-connected sites via LHCONE: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Any DUNE sites (PIC...) currently using a general internet path for FNAL DUNE traffic may reconfigure locally to use their LHCONE path</a:t>
            </a:r>
          </a:p>
          <a:p>
            <a:pPr marL="457200" lvl="1" indent="0">
              <a:spcBef>
                <a:spcPts val="600"/>
              </a:spcBef>
              <a:buNone/>
            </a:pPr>
            <a:endParaRPr lang="en-US" dirty="0"/>
          </a:p>
          <a:p>
            <a:pPr marL="857250" lvl="2" indent="0">
              <a:spcBef>
                <a:spcPts val="1200"/>
              </a:spcBef>
              <a:buNone/>
            </a:pPr>
            <a:r>
              <a:rPr lang="en-US" u="sng" dirty="0"/>
              <a:t>Full disclosure</a:t>
            </a:r>
            <a:r>
              <a:rPr lang="en-US" dirty="0"/>
              <a:t>: there are a number of other FNAL-based experiments </a:t>
            </a:r>
            <a:r>
              <a:rPr lang="en-US" sz="1600" dirty="0"/>
              <a:t>(Minerva, Mu2e, Muon-G2, </a:t>
            </a:r>
            <a:r>
              <a:rPr lang="en-US" sz="1600" dirty="0" err="1"/>
              <a:t>MicroBoone</a:t>
            </a:r>
            <a:r>
              <a:rPr lang="en-US" sz="1600" dirty="0"/>
              <a:t>, Icarus) </a:t>
            </a:r>
            <a:r>
              <a:rPr lang="en-US" dirty="0"/>
              <a:t>also</a:t>
            </a:r>
            <a:r>
              <a:rPr lang="en-US" sz="1600" dirty="0"/>
              <a:t> </a:t>
            </a:r>
            <a:r>
              <a:rPr lang="en-US" dirty="0"/>
              <a:t>using public </a:t>
            </a:r>
            <a:r>
              <a:rPr lang="en-US" dirty="0" err="1"/>
              <a:t>dCache</a:t>
            </a:r>
            <a:r>
              <a:rPr lang="en-US" dirty="0"/>
              <a:t>. However, their storage is modest and kept local with small exceptions.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Outcome of DUNE Approved for LHCONE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62F0854C-BB91-933B-D80C-622FCC444C8B}"/>
              </a:ext>
            </a:extLst>
          </p:cNvPr>
          <p:cNvSpPr/>
          <p:nvPr/>
        </p:nvSpPr>
        <p:spPr>
          <a:xfrm>
            <a:off x="745435" y="3472073"/>
            <a:ext cx="407988" cy="53009"/>
          </a:xfrm>
          <a:prstGeom prst="rightArrow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B641DC2-D3D0-4E51-B584-2DC7621B4897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E35F5-FF08-E393-60EE-F0B083F2404B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7032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9419" y="971550"/>
            <a:ext cx="8595311" cy="4342572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DUNE traffic is already intermingled with LHCONE traffic</a:t>
            </a:r>
          </a:p>
          <a:p>
            <a:pPr>
              <a:spcBef>
                <a:spcPts val="1800"/>
              </a:spcBef>
            </a:pPr>
            <a:r>
              <a:rPr lang="en-US" dirty="0"/>
              <a:t>DUNE sites overlay the LHCONE footprint</a:t>
            </a:r>
          </a:p>
          <a:p>
            <a:pPr>
              <a:spcBef>
                <a:spcPts val="1800"/>
              </a:spcBef>
            </a:pPr>
            <a:r>
              <a:rPr lang="en-US" dirty="0"/>
              <a:t>DUNE’s projected traffic loads are modest by LHC standards</a:t>
            </a:r>
          </a:p>
          <a:p>
            <a:pPr>
              <a:spcBef>
                <a:spcPts val="1800"/>
              </a:spcBef>
            </a:pPr>
            <a:r>
              <a:rPr lang="en-US" dirty="0"/>
              <a:t>Today, disentangling DUNE traffic from LHCONE would be very difficult from an effort perspective</a:t>
            </a:r>
          </a:p>
          <a:p>
            <a:pPr>
              <a:spcBef>
                <a:spcPts val="1800"/>
              </a:spcBef>
            </a:pPr>
            <a:r>
              <a:rPr lang="en-US" dirty="0"/>
              <a:t>DUNE use of LHCONE does not preclude a </a:t>
            </a:r>
            <a:r>
              <a:rPr lang="en-US" dirty="0" err="1"/>
              <a:t>DUNEone</a:t>
            </a:r>
            <a:r>
              <a:rPr lang="en-US" dirty="0"/>
              <a:t> / </a:t>
            </a:r>
            <a:r>
              <a:rPr lang="en-US" dirty="0" err="1"/>
              <a:t>MultiOne</a:t>
            </a:r>
            <a:r>
              <a:rPr lang="en-US" dirty="0"/>
              <a:t> type of overlay network in the future</a:t>
            </a:r>
          </a:p>
          <a:p>
            <a:pPr>
              <a:spcBef>
                <a:spcPts val="1800"/>
              </a:spcBef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36588" y="251752"/>
            <a:ext cx="7788965" cy="427877"/>
          </a:xfrm>
        </p:spPr>
        <p:txBody>
          <a:bodyPr/>
          <a:lstStyle/>
          <a:p>
            <a:r>
              <a:rPr lang="en-US" dirty="0"/>
              <a:t>Summary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62DABB-56A5-1EE1-5A57-1B1163B67EFA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D4570CA-913A-7D3F-77CF-A57F35AD4F78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3594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C1B90-3ADF-B9E2-E4BD-E0989E2C5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71D15-CFD9-CDA8-CA69-4D4AA12A1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Phil DeMar | LHCOPN/LHCONE Meeting (Prague)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125A9-DB9D-8E54-89E3-1071854A4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9FA0A4-04EF-410D-E6A4-B1ED4B5AF663}"/>
              </a:ext>
            </a:extLst>
          </p:cNvPr>
          <p:cNvSpPr txBox="1"/>
          <p:nvPr/>
        </p:nvSpPr>
        <p:spPr>
          <a:xfrm>
            <a:off x="3358206" y="3198167"/>
            <a:ext cx="2427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DUNE Experiment</a:t>
            </a:r>
          </a:p>
        </p:txBody>
      </p:sp>
    </p:spTree>
    <p:extLst>
      <p:ext uri="{BB962C8B-B14F-4D97-AF65-F5344CB8AC3E}">
        <p14:creationId xmlns:p14="http://schemas.microsoft.com/office/powerpoint/2010/main" val="14141562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C1B90-3ADF-B9E2-E4BD-E0989E2C5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125A9-DB9D-8E54-89E3-1071854A4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9FA0A4-04EF-410D-E6A4-B1ED4B5AF663}"/>
              </a:ext>
            </a:extLst>
          </p:cNvPr>
          <p:cNvSpPr txBox="1"/>
          <p:nvPr/>
        </p:nvSpPr>
        <p:spPr>
          <a:xfrm>
            <a:off x="3768222" y="3198167"/>
            <a:ext cx="1607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 Slides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C27C917-E1A0-94FE-B500-D8AAE0A6E9DB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</p:spTree>
    <p:extLst>
      <p:ext uri="{BB962C8B-B14F-4D97-AF65-F5344CB8AC3E}">
        <p14:creationId xmlns:p14="http://schemas.microsoft.com/office/powerpoint/2010/main" val="10200022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71550"/>
            <a:ext cx="8795479" cy="5309980"/>
          </a:xfrm>
        </p:spPr>
        <p:txBody>
          <a:bodyPr/>
          <a:lstStyle/>
          <a:p>
            <a:pPr marL="457200">
              <a:spcBef>
                <a:spcPts val="300"/>
              </a:spcBef>
            </a:pPr>
            <a:r>
              <a:rPr lang="en-US" dirty="0"/>
              <a:t>DUNE Conceptual Design Report:</a:t>
            </a:r>
          </a:p>
          <a:p>
            <a:pPr marL="514350" lvl="1" indent="0">
              <a:spcBef>
                <a:spcPts val="300"/>
              </a:spcBef>
              <a:buNone/>
            </a:pPr>
            <a:r>
              <a:rPr lang="en-US" sz="1800" dirty="0">
                <a:hlinkClick r:id="rId2"/>
              </a:rPr>
              <a:t>https://arxiv.org/abs/2210.15665</a:t>
            </a:r>
            <a:endParaRPr lang="en-US" sz="1800" dirty="0"/>
          </a:p>
          <a:p>
            <a:pPr marL="457200">
              <a:spcBef>
                <a:spcPts val="1200"/>
              </a:spcBef>
            </a:pPr>
            <a:r>
              <a:rPr lang="en-US" dirty="0"/>
              <a:t>DUNE Use of LHCONE Memorandum:</a:t>
            </a:r>
          </a:p>
          <a:p>
            <a:pPr marL="514350" lvl="1" indent="0">
              <a:spcBef>
                <a:spcPts val="1200"/>
              </a:spcBef>
              <a:buNone/>
            </a:pPr>
            <a:r>
              <a:rPr lang="en-US" sz="20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https://docs.dunescience.org/cgi-bin/sso/ShowDocument?docid=27500</a:t>
            </a:r>
            <a:endParaRPr lang="en-US" sz="2800" dirty="0">
              <a:solidFill>
                <a:srgbClr val="FF0000"/>
              </a:solidFill>
            </a:endParaRPr>
          </a:p>
          <a:p>
            <a:pPr marL="457200">
              <a:spcBef>
                <a:spcPts val="1200"/>
              </a:spcBef>
            </a:pPr>
            <a:r>
              <a:rPr lang="en-US" dirty="0"/>
              <a:t>DUNE Collaboration sites:</a:t>
            </a:r>
          </a:p>
          <a:p>
            <a:pPr marL="514350" lvl="1" indent="0">
              <a:spcBef>
                <a:spcPts val="300"/>
              </a:spcBef>
              <a:buNone/>
            </a:pPr>
            <a:r>
              <a:rPr lang="en-US" sz="1800" dirty="0">
                <a:hlinkClick r:id="rId4"/>
              </a:rPr>
              <a:t>https://lbnf-dune.fnal.gov/about/countries-and-institutions-participating-in-dune/</a:t>
            </a:r>
            <a:endParaRPr lang="en-US" sz="1800" dirty="0"/>
          </a:p>
          <a:p>
            <a:pPr marL="457200">
              <a:spcBef>
                <a:spcPts val="2400"/>
              </a:spcBef>
            </a:pPr>
            <a:r>
              <a:rPr lang="en-US" dirty="0"/>
              <a:t>DUNE Automated Workflow Tests dashboard:</a:t>
            </a:r>
          </a:p>
          <a:p>
            <a:pPr marL="514350" lvl="1" indent="0">
              <a:spcBef>
                <a:spcPts val="600"/>
              </a:spcBef>
              <a:buNone/>
            </a:pPr>
            <a:r>
              <a:rPr lang="en-US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https://justin.dune.hep.ac.uk/dashboard/?method=awt-results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Info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0F74358-DCAF-CA99-01C5-D0265D43F025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F00514C-7A68-E25D-8EAF-C389AB52A4BA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44105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UNEicon-Blackhole.jpg">
            <a:extLst>
              <a:ext uri="{FF2B5EF4-FFF2-40B4-BE49-F238E27FC236}">
                <a16:creationId xmlns:a16="http://schemas.microsoft.com/office/drawing/2014/main" id="{F7654A1A-DE94-4DC1-B58D-3FFD4553A8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19" y="4643445"/>
            <a:ext cx="1451837" cy="139854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B0727D-425B-9346-A5CD-06580707495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0D3637D-DFD6-46C2-AF6F-6C9671625850}"/>
              </a:ext>
            </a:extLst>
          </p:cNvPr>
          <p:cNvSpPr txBox="1">
            <a:spLocks/>
          </p:cNvSpPr>
          <p:nvPr/>
        </p:nvSpPr>
        <p:spPr>
          <a:xfrm>
            <a:off x="2497955" y="1899904"/>
            <a:ext cx="5420349" cy="4222599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r>
              <a:rPr lang="en-US" sz="2000" b="1" dirty="0">
                <a:cs typeface="Helvetica"/>
              </a:rPr>
              <a:t>Origin of matter </a:t>
            </a:r>
            <a:br>
              <a:rPr lang="en-US" sz="2000" b="1" dirty="0">
                <a:cs typeface="Helvetica"/>
              </a:rPr>
            </a:br>
            <a:r>
              <a:rPr lang="en-US" sz="2000" dirty="0">
                <a:cs typeface="Helvetica"/>
              </a:rPr>
              <a:t>Are neutrinos the reason the universe is made of matter?</a:t>
            </a:r>
          </a:p>
          <a:p>
            <a:endParaRPr lang="en-US" sz="2000" dirty="0">
              <a:solidFill>
                <a:srgbClr val="003087"/>
              </a:solidFill>
              <a:cs typeface="Helvetica"/>
            </a:endParaRPr>
          </a:p>
          <a:p>
            <a:endParaRPr lang="en-US" sz="2000" dirty="0">
              <a:solidFill>
                <a:srgbClr val="003087"/>
              </a:solidFill>
              <a:cs typeface="Helvetica"/>
            </a:endParaRPr>
          </a:p>
          <a:p>
            <a:r>
              <a:rPr lang="en-US" sz="2000" b="1" dirty="0">
                <a:cs typeface="Helvetica"/>
              </a:rPr>
              <a:t>Unification of forces</a:t>
            </a:r>
            <a:br>
              <a:rPr lang="en-US" sz="2000" b="1" dirty="0">
                <a:solidFill>
                  <a:srgbClr val="000090"/>
                </a:solidFill>
                <a:cs typeface="Helvetica"/>
              </a:rPr>
            </a:br>
            <a:r>
              <a:rPr lang="en-US" sz="2000" dirty="0">
                <a:cs typeface="Helvetica"/>
              </a:rPr>
              <a:t>Einstein’s dream of a unified theory of matter and energy</a:t>
            </a:r>
          </a:p>
          <a:p>
            <a:pPr marL="342900" indent="-342900"/>
            <a:endParaRPr lang="en-US" sz="2000" dirty="0">
              <a:solidFill>
                <a:srgbClr val="003087"/>
              </a:solidFill>
              <a:cs typeface="Helvetica"/>
            </a:endParaRPr>
          </a:p>
          <a:p>
            <a:pPr marL="342900" indent="-342900"/>
            <a:endParaRPr lang="en-US" sz="2000" dirty="0">
              <a:solidFill>
                <a:srgbClr val="003087"/>
              </a:solidFill>
              <a:cs typeface="Helvetica"/>
            </a:endParaRPr>
          </a:p>
          <a:p>
            <a:r>
              <a:rPr lang="en-US" sz="2000" b="1" dirty="0">
                <a:cs typeface="Helvetica"/>
              </a:rPr>
              <a:t>Black hole formation</a:t>
            </a:r>
            <a:br>
              <a:rPr lang="en-US" sz="2000" b="1" dirty="0">
                <a:solidFill>
                  <a:srgbClr val="000090"/>
                </a:solidFill>
                <a:cs typeface="Helvetica"/>
              </a:rPr>
            </a:br>
            <a:r>
              <a:rPr lang="en-US" sz="2000" dirty="0">
                <a:cs typeface="Helvetica"/>
              </a:rPr>
              <a:t>Detection of neutron star and black hole formations in “real” time</a:t>
            </a:r>
          </a:p>
          <a:p>
            <a:endParaRPr lang="en-US" dirty="0"/>
          </a:p>
        </p:txBody>
      </p:sp>
      <p:pic>
        <p:nvPicPr>
          <p:cNvPr id="10" name="Picture 9" descr="DUNEicon-BigBang.jpg">
            <a:extLst>
              <a:ext uri="{FF2B5EF4-FFF2-40B4-BE49-F238E27FC236}">
                <a16:creationId xmlns:a16="http://schemas.microsoft.com/office/drawing/2014/main" id="{0BFC57A3-58D4-490A-8385-866C5294A2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19" y="1339229"/>
            <a:ext cx="1974436" cy="1901962"/>
          </a:xfrm>
          <a:prstGeom prst="rect">
            <a:avLst/>
          </a:prstGeom>
        </p:spPr>
      </p:pic>
      <p:pic>
        <p:nvPicPr>
          <p:cNvPr id="12" name="Picture 11" descr="DUNEicons-FourForces.jpg">
            <a:extLst>
              <a:ext uri="{FF2B5EF4-FFF2-40B4-BE49-F238E27FC236}">
                <a16:creationId xmlns:a16="http://schemas.microsoft.com/office/drawing/2014/main" id="{1F8D19D2-0230-49C9-9F14-7AA4637587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19" y="2906074"/>
            <a:ext cx="1938395" cy="186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264287-07D7-4E07-95F2-3FBFF71A1C2C}"/>
              </a:ext>
            </a:extLst>
          </p:cNvPr>
          <p:cNvSpPr txBox="1"/>
          <p:nvPr/>
        </p:nvSpPr>
        <p:spPr>
          <a:xfrm rot="18659346">
            <a:off x="7724569" y="1944124"/>
            <a:ext cx="13035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Neutrino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Science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BEDC07-1CCB-4C68-9F21-B28A1550FD5D}"/>
              </a:ext>
            </a:extLst>
          </p:cNvPr>
          <p:cNvSpPr txBox="1"/>
          <p:nvPr/>
        </p:nvSpPr>
        <p:spPr>
          <a:xfrm rot="18659346">
            <a:off x="7655778" y="3559960"/>
            <a:ext cx="12234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Nucleon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Decay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79F74E-CA53-4F12-A17B-AE2A1956BFA2}"/>
              </a:ext>
            </a:extLst>
          </p:cNvPr>
          <p:cNvSpPr txBox="1"/>
          <p:nvPr/>
        </p:nvSpPr>
        <p:spPr>
          <a:xfrm rot="18659346">
            <a:off x="7570914" y="5086457"/>
            <a:ext cx="15526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FF0000"/>
                </a:solidFill>
              </a:rPr>
              <a:t>SuperNova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Physics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C9FACD-B392-AE92-6D45-63498106C5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084" y="80150"/>
            <a:ext cx="7960863" cy="1300273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C1DCDCD-648A-5785-48A2-4A62CB439A77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81628E8-E75F-4DE4-E222-FA624B577C35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725995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E13FD8-6AF1-4D43-9A40-6EB722038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19262"/>
            <a:ext cx="8686800" cy="550946"/>
          </a:xfrm>
        </p:spPr>
        <p:txBody>
          <a:bodyPr/>
          <a:lstStyle/>
          <a:p>
            <a:pPr algn="ctr"/>
            <a:r>
              <a:rPr lang="en-US" dirty="0"/>
              <a:t>The Long Baseline Neutrino Facility (LBNF)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068A2-F3C6-4135-9212-BA9BE896B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974E14C-E3B8-3849-1E4B-C50B4D1387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3694" y="971550"/>
            <a:ext cx="6942325" cy="5059363"/>
          </a:xfr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7C3DDE0-7803-C58F-330D-4FE892D0ED45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B0BBA-2B62-6AA1-6FEB-7DDC296285EC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881831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8912240-F814-4550-A9AB-D62D8AEAE3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060" y="2237668"/>
            <a:ext cx="8686800" cy="382828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6915CEC-0031-4FC4-A99F-A99317F0F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Far Detector Site @ SURF</a:t>
            </a:r>
            <a:r>
              <a:rPr lang="en-US" sz="2000" b="0" dirty="0"/>
              <a:t>(*)</a:t>
            </a:r>
            <a:endParaRPr lang="en-US" b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2793-3A81-4DC0-84A4-F9E1170A47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FBBC6-F935-41FA-85A7-BC1EAE31059E}"/>
              </a:ext>
            </a:extLst>
          </p:cNvPr>
          <p:cNvSpPr txBox="1"/>
          <p:nvPr/>
        </p:nvSpPr>
        <p:spPr>
          <a:xfrm>
            <a:off x="6206504" y="5474773"/>
            <a:ext cx="2526679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DUNE Cavern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87A43C2A-EE39-4257-95AB-4BB56EF2661F}"/>
              </a:ext>
            </a:extLst>
          </p:cNvPr>
          <p:cNvSpPr txBox="1">
            <a:spLocks/>
          </p:cNvSpPr>
          <p:nvPr/>
        </p:nvSpPr>
        <p:spPr>
          <a:xfrm>
            <a:off x="429419" y="891389"/>
            <a:ext cx="8485981" cy="1425142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Ross Campus at 4850’ level</a:t>
            </a:r>
          </a:p>
          <a:p>
            <a:r>
              <a:rPr lang="en-US" dirty="0"/>
              <a:t>DUNE FD DAQ system extends across cavern and surface</a:t>
            </a:r>
          </a:p>
          <a:p>
            <a:pPr lvl="1"/>
            <a:r>
              <a:rPr lang="en-US" dirty="0"/>
              <a:t>Fiber up both Ross &amp; Yates shafts for resiliency</a:t>
            </a:r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114300" indent="0">
              <a:buFont typeface="Arial" charset="0"/>
              <a:buNone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264494-18E1-4264-B852-5FF28F84864C}"/>
              </a:ext>
            </a:extLst>
          </p:cNvPr>
          <p:cNvSpPr txBox="1"/>
          <p:nvPr/>
        </p:nvSpPr>
        <p:spPr>
          <a:xfrm rot="20253297">
            <a:off x="5145067" y="3851714"/>
            <a:ext cx="105459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Ross shaft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BA06A3-1F9C-4605-B702-B592337FF42C}"/>
              </a:ext>
            </a:extLst>
          </p:cNvPr>
          <p:cNvSpPr txBox="1"/>
          <p:nvPr/>
        </p:nvSpPr>
        <p:spPr>
          <a:xfrm>
            <a:off x="2552704" y="3199939"/>
            <a:ext cx="11023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Yates shaft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45EC3BD-2A4B-4330-88D9-C99D5E99D00C}"/>
              </a:ext>
            </a:extLst>
          </p:cNvPr>
          <p:cNvSpPr/>
          <p:nvPr/>
        </p:nvSpPr>
        <p:spPr>
          <a:xfrm>
            <a:off x="4752974" y="3112607"/>
            <a:ext cx="600075" cy="295275"/>
          </a:xfrm>
          <a:prstGeom prst="ellipse">
            <a:avLst/>
          </a:prstGeom>
          <a:noFill/>
          <a:ln w="28575">
            <a:solidFill>
              <a:srgbClr val="CC00CC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93AA46B-FDEC-4D6E-AFE0-C1D558494DD6}"/>
              </a:ext>
            </a:extLst>
          </p:cNvPr>
          <p:cNvSpPr/>
          <p:nvPr/>
        </p:nvSpPr>
        <p:spPr>
          <a:xfrm rot="20473189">
            <a:off x="3335916" y="2454582"/>
            <a:ext cx="600075" cy="295275"/>
          </a:xfrm>
          <a:prstGeom prst="ellipse">
            <a:avLst/>
          </a:prstGeom>
          <a:noFill/>
          <a:ln w="28575">
            <a:solidFill>
              <a:srgbClr val="CC00CC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A6189F-7414-4F14-94B2-AE8786DF510E}"/>
              </a:ext>
            </a:extLst>
          </p:cNvPr>
          <p:cNvSpPr txBox="1"/>
          <p:nvPr/>
        </p:nvSpPr>
        <p:spPr>
          <a:xfrm>
            <a:off x="5656036" y="2307890"/>
            <a:ext cx="1710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C00CC"/>
                </a:solidFill>
              </a:rPr>
              <a:t>Ross Complex </a:t>
            </a:r>
          </a:p>
          <a:p>
            <a:pPr algn="ctr"/>
            <a:r>
              <a:rPr lang="en-US" sz="2000" b="1" dirty="0">
                <a:solidFill>
                  <a:srgbClr val="CC00CC"/>
                </a:solidFill>
              </a:rPr>
              <a:t>(surface)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4414B5-7C9A-4F16-AEBD-72F8749E30B6}"/>
              </a:ext>
            </a:extLst>
          </p:cNvPr>
          <p:cNvSpPr txBox="1"/>
          <p:nvPr/>
        </p:nvSpPr>
        <p:spPr>
          <a:xfrm>
            <a:off x="691567" y="2397991"/>
            <a:ext cx="17846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C00CC"/>
                </a:solidFill>
              </a:rPr>
              <a:t>Yates Complex </a:t>
            </a:r>
          </a:p>
          <a:p>
            <a:pPr algn="ctr"/>
            <a:r>
              <a:rPr lang="en-US" sz="2000" b="1" dirty="0">
                <a:solidFill>
                  <a:srgbClr val="CC00CC"/>
                </a:solidFill>
              </a:rPr>
              <a:t>(surface)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957F389-17B8-4EFB-B797-26A18B3C1868}"/>
              </a:ext>
            </a:extLst>
          </p:cNvPr>
          <p:cNvCxnSpPr>
            <a:cxnSpLocks/>
          </p:cNvCxnSpPr>
          <p:nvPr/>
        </p:nvCxnSpPr>
        <p:spPr>
          <a:xfrm flipV="1">
            <a:off x="2371725" y="2616519"/>
            <a:ext cx="860652" cy="13111"/>
          </a:xfrm>
          <a:prstGeom prst="straightConnector1">
            <a:avLst/>
          </a:prstGeom>
          <a:ln>
            <a:solidFill>
              <a:srgbClr val="CC00CC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97C1CE6-F089-4DA4-932F-BFAC01BFC4FC}"/>
              </a:ext>
            </a:extLst>
          </p:cNvPr>
          <p:cNvCxnSpPr>
            <a:cxnSpLocks/>
          </p:cNvCxnSpPr>
          <p:nvPr/>
        </p:nvCxnSpPr>
        <p:spPr>
          <a:xfrm flipH="1">
            <a:off x="5353049" y="2668217"/>
            <a:ext cx="627985" cy="444390"/>
          </a:xfrm>
          <a:prstGeom prst="straightConnector1">
            <a:avLst/>
          </a:prstGeom>
          <a:ln>
            <a:solidFill>
              <a:srgbClr val="CC00CC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EEB8E1B-D7AC-B2BF-B2D8-2D1222EB782A}"/>
              </a:ext>
            </a:extLst>
          </p:cNvPr>
          <p:cNvSpPr txBox="1"/>
          <p:nvPr/>
        </p:nvSpPr>
        <p:spPr>
          <a:xfrm>
            <a:off x="243891" y="5976733"/>
            <a:ext cx="43130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(*) SURF = Sanford Underground Research Facility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A1C1047-EE36-4A90-150B-5BDDD4473C57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F7ACC76-E49D-81D3-540B-B0F861E40983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036329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Diagram&#10;&#10;Description automatically generated">
            <a:extLst>
              <a:ext uri="{FF2B5EF4-FFF2-40B4-BE49-F238E27FC236}">
                <a16:creationId xmlns:a16="http://schemas.microsoft.com/office/drawing/2014/main" id="{3FD21CC0-8925-491B-BA5B-48348F6D8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6588" y="809857"/>
            <a:ext cx="7765290" cy="513686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636B3B0-A0AC-40BB-AB37-F1D8C069B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</p:spPr>
        <p:txBody>
          <a:bodyPr/>
          <a:lstStyle/>
          <a:p>
            <a:r>
              <a:rPr lang="en-US" dirty="0"/>
              <a:t>DUNE Far Detector Module (x2)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4D28A-9C97-481F-A50A-13C78CE842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FE1C41-C000-4079-A236-2BB11A17087A}"/>
              </a:ext>
            </a:extLst>
          </p:cNvPr>
          <p:cNvSpPr txBox="1"/>
          <p:nvPr/>
        </p:nvSpPr>
        <p:spPr>
          <a:xfrm>
            <a:off x="1765292" y="5811797"/>
            <a:ext cx="5792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External Dimensions: 19.1m x 18.0m x 66.0m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62848D-CA72-42DF-88C2-D321524E3EC3}"/>
              </a:ext>
            </a:extLst>
          </p:cNvPr>
          <p:cNvSpPr txBox="1"/>
          <p:nvPr/>
        </p:nvSpPr>
        <p:spPr>
          <a:xfrm>
            <a:off x="7353699" y="3482009"/>
            <a:ext cx="1007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C00CC"/>
                </a:solidFill>
              </a:rPr>
              <a:t>(for scale)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C63BF46-AAED-4D33-81BF-F2AE80A663CA}"/>
              </a:ext>
            </a:extLst>
          </p:cNvPr>
          <p:cNvSpPr/>
          <p:nvPr/>
        </p:nvSpPr>
        <p:spPr>
          <a:xfrm>
            <a:off x="6493565" y="3495261"/>
            <a:ext cx="212035" cy="338554"/>
          </a:xfrm>
          <a:prstGeom prst="ellipse">
            <a:avLst/>
          </a:prstGeom>
          <a:noFill/>
          <a:ln>
            <a:solidFill>
              <a:srgbClr val="CC00CC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A0D4541-C8D5-4003-B0E3-1BF5DAB63425}"/>
              </a:ext>
            </a:extLst>
          </p:cNvPr>
          <p:cNvCxnSpPr/>
          <p:nvPr/>
        </p:nvCxnSpPr>
        <p:spPr>
          <a:xfrm flipH="1">
            <a:off x="6798365" y="3670852"/>
            <a:ext cx="555334" cy="0"/>
          </a:xfrm>
          <a:prstGeom prst="straightConnector1">
            <a:avLst/>
          </a:prstGeom>
          <a:ln w="9525">
            <a:solidFill>
              <a:srgbClr val="CC00CC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912B4-4B82-4D25-9AD4-C1CE0C5575B3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6C74408-C783-DF00-5DA3-E9D682F87DB8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33554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9AAB2-B5F4-AFBA-7AA7-C23636D1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BC359-80D0-C2FA-27B3-DB085AA12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FB880F2C-6AAE-C7C0-720E-72E4BCDE4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2" y="801077"/>
            <a:ext cx="9099185" cy="508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B895E24-FF7B-4764-7D4B-6BCB5CF42A32}"/>
              </a:ext>
            </a:extLst>
          </p:cNvPr>
          <p:cNvSpPr txBox="1">
            <a:spLocks/>
          </p:cNvSpPr>
          <p:nvPr/>
        </p:nvSpPr>
        <p:spPr>
          <a:xfrm>
            <a:off x="1530602" y="6451205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200" dirty="0"/>
              <a:t>Phil DeMar (FNAL) | LHCOPN/LHCONE Meeting (Prague)</a:t>
            </a:r>
          </a:p>
        </p:txBody>
      </p:sp>
    </p:spTree>
    <p:extLst>
      <p:ext uri="{BB962C8B-B14F-4D97-AF65-F5344CB8AC3E}">
        <p14:creationId xmlns:p14="http://schemas.microsoft.com/office/powerpoint/2010/main" val="3291593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30DAE4-8CF9-384E-94BC-E8CAC9285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74" y="1272146"/>
            <a:ext cx="8945217" cy="4399784"/>
          </a:xfrm>
        </p:spPr>
        <p:txBody>
          <a:bodyPr/>
          <a:lstStyle/>
          <a:p>
            <a:r>
              <a:rPr lang="en-US" dirty="0"/>
              <a:t>Current projections of DUNE WAN service timelines:</a:t>
            </a:r>
          </a:p>
          <a:p>
            <a:endParaRPr lang="en-US" sz="1000" dirty="0"/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spcBef>
                <a:spcPts val="1800"/>
              </a:spcBef>
            </a:pPr>
            <a:endParaRPr lang="en-US" dirty="0"/>
          </a:p>
          <a:p>
            <a:pPr>
              <a:spcBef>
                <a:spcPts val="1800"/>
              </a:spcBef>
            </a:pPr>
            <a:endParaRPr lang="en-US" sz="200" dirty="0"/>
          </a:p>
          <a:p>
            <a:pPr>
              <a:spcBef>
                <a:spcPts val="1200"/>
              </a:spcBef>
            </a:pP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REED 10GE vLAN service already deployed and in use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984DF7-8AB6-324C-A2A0-41062F0D0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91508"/>
            <a:ext cx="8686800" cy="427877"/>
          </a:xfrm>
        </p:spPr>
        <p:txBody>
          <a:bodyPr/>
          <a:lstStyle/>
          <a:p>
            <a:r>
              <a:rPr lang="en-US" dirty="0"/>
              <a:t>Timelines for DUNE FD WAN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5B05C-36F4-6543-8B52-715CFB6E08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C1102B9D-CAE2-F11D-DAB9-731365F2C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79" y="1969337"/>
            <a:ext cx="6992606" cy="30054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78F1D0-9D7C-4306-7A1A-B1F9592B9C2F}"/>
              </a:ext>
            </a:extLst>
          </p:cNvPr>
          <p:cNvSpPr txBox="1"/>
          <p:nvPr/>
        </p:nvSpPr>
        <p:spPr>
          <a:xfrm>
            <a:off x="323403" y="5960464"/>
            <a:ext cx="4256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REED = South Dakota’s higher education network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E01D957-AF30-FB04-4CA1-EA32E1D41FA3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D1B146A-F5D6-64B0-C221-92A3CFB48552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525158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9419" y="971550"/>
            <a:ext cx="8582059" cy="5111198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Supernova events are rare, but top priority when they occur: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Beam physics is stopped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Supernova data transferred immediately to FNAL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Alerts issued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False supernova triggers or planned trials expected </a:t>
            </a:r>
            <a:r>
              <a:rPr lang="en-US" sz="2000" dirty="0"/>
              <a:t>(O)</a:t>
            </a:r>
            <a:r>
              <a:rPr lang="en-US" dirty="0"/>
              <a:t>monthly</a:t>
            </a:r>
          </a:p>
          <a:p>
            <a:pPr>
              <a:spcBef>
                <a:spcPts val="1200"/>
              </a:spcBef>
            </a:pPr>
            <a:r>
              <a:rPr lang="en-US" dirty="0"/>
              <a:t>Supernova events expected to require spontaneous &amp; very rapid computation: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Expecting 200-400TB (uncompressed) readout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Equivalent of 10k-40k CPUs needed for timely computation:</a:t>
            </a:r>
          </a:p>
          <a:p>
            <a:pPr lvl="2">
              <a:spcBef>
                <a:spcPts val="300"/>
              </a:spcBef>
            </a:pPr>
            <a:r>
              <a:rPr lang="en-US" dirty="0"/>
              <a:t>FNAL local computing won’t be sufficient</a:t>
            </a:r>
          </a:p>
          <a:p>
            <a:pPr lvl="2">
              <a:spcBef>
                <a:spcPts val="300"/>
              </a:spcBef>
            </a:pPr>
            <a:r>
              <a:rPr lang="en-US" dirty="0"/>
              <a:t>Distributed computing options still being discussed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Potential impact on LHCONE is unclear, but unlikely</a:t>
            </a:r>
          </a:p>
          <a:p>
            <a:pPr lvl="2">
              <a:spcBef>
                <a:spcPts val="300"/>
              </a:spcBef>
            </a:pPr>
            <a:r>
              <a:rPr lang="en-US" dirty="0"/>
              <a:t>In any case, duration would be (O)hours</a:t>
            </a:r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Supernova Computing &amp; Data Movement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F6E7635-2729-F8DF-7791-A29ADBEF0491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215D8DA-590B-5FF5-E315-3DE5B4F7510D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35998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47EB1A9-E668-3D8D-54DA-64DA516FC838}"/>
              </a:ext>
            </a:extLst>
          </p:cNvPr>
          <p:cNvGrpSpPr/>
          <p:nvPr/>
        </p:nvGrpSpPr>
        <p:grpSpPr>
          <a:xfrm>
            <a:off x="1699811" y="788266"/>
            <a:ext cx="6112116" cy="5481566"/>
            <a:chOff x="1699811" y="788266"/>
            <a:chExt cx="6112116" cy="5481566"/>
          </a:xfrm>
        </p:grpSpPr>
        <p:pic>
          <p:nvPicPr>
            <p:cNvPr id="3" name="Picture 2" descr="Map&#10;&#10;Description automatically generated">
              <a:extLst>
                <a:ext uri="{FF2B5EF4-FFF2-40B4-BE49-F238E27FC236}">
                  <a16:creationId xmlns:a16="http://schemas.microsoft.com/office/drawing/2014/main" id="{3B41F1F7-EDA6-AC5F-DACC-F9038F8C99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9811" y="1754352"/>
              <a:ext cx="5744377" cy="4515480"/>
            </a:xfrm>
            <a:prstGeom prst="rect">
              <a:avLst/>
            </a:prstGeom>
          </p:spPr>
        </p:pic>
        <p:pic>
          <p:nvPicPr>
            <p:cNvPr id="14" name="Picture 13" descr="Map&#10;&#10;Description automatically generated">
              <a:extLst>
                <a:ext uri="{FF2B5EF4-FFF2-40B4-BE49-F238E27FC236}">
                  <a16:creationId xmlns:a16="http://schemas.microsoft.com/office/drawing/2014/main" id="{05E7CB9B-03A3-66BE-0340-EFBC0296A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99811" y="788266"/>
              <a:ext cx="6112116" cy="3629068"/>
            </a:xfrm>
            <a:prstGeom prst="rect">
              <a:avLst/>
            </a:prstGeom>
          </p:spPr>
        </p:pic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62618" y="202403"/>
            <a:ext cx="8371484" cy="591373"/>
          </a:xfrm>
        </p:spPr>
        <p:txBody>
          <a:bodyPr/>
          <a:lstStyle/>
          <a:p>
            <a:r>
              <a:rPr lang="en-US" sz="3600" b="0" dirty="0"/>
              <a:t>DUNE Collaboration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B0727D-425B-9346-A5CD-06580707495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E39AE1-8926-4C6E-E6F0-0CB292F6DC8F}"/>
              </a:ext>
            </a:extLst>
          </p:cNvPr>
          <p:cNvSpPr txBox="1"/>
          <p:nvPr/>
        </p:nvSpPr>
        <p:spPr>
          <a:xfrm rot="20547734">
            <a:off x="429419" y="2879418"/>
            <a:ext cx="2130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34 Countries</a:t>
            </a:r>
          </a:p>
          <a:p>
            <a:pPr algn="ctr"/>
            <a:r>
              <a:rPr lang="en-US" dirty="0"/>
              <a:t>207 Institutions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FA89166-B890-2A74-EEF0-33790D326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50CF7D6-4EF3-812A-8B69-510CD63E8A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729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643604-BC18-48C1-9C08-3C6C130C2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4679255"/>
            <a:ext cx="8901113" cy="1668534"/>
          </a:xfrm>
        </p:spPr>
        <p:txBody>
          <a:bodyPr/>
          <a:lstStyle/>
          <a:p>
            <a:r>
              <a:rPr lang="en-US" dirty="0">
                <a:solidFill>
                  <a:srgbClr val="FF7619"/>
                </a:solidFill>
              </a:rPr>
              <a:t>Long-Baseline Neutrino Facility (LBNF):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DOE project to provide facility infrastructure for neutrino R&amp;D</a:t>
            </a:r>
          </a:p>
          <a:p>
            <a:pPr>
              <a:spcBef>
                <a:spcPts val="1200"/>
              </a:spcBef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Deep Underground Neutrino Experiment (DUNE):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Constructs ND &amp; FD detectors and runs the experiment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AD4FA8-4F4C-4391-8B74-6244F6038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LBNF &amp; DUNE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29504-A455-490D-BC39-FAD105CA75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2250" y="6509801"/>
            <a:ext cx="414338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>
                <a:latin typeface="+mj-lt"/>
              </a:rPr>
              <a:pPr>
                <a:defRPr/>
              </a:pPr>
              <a:t>4</a:t>
            </a:fld>
            <a:endParaRPr lang="en-US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846AE3-457E-4E91-AC88-9FF43747D8FD}"/>
              </a:ext>
            </a:extLst>
          </p:cNvPr>
          <p:cNvSpPr txBox="1"/>
          <p:nvPr/>
        </p:nvSpPr>
        <p:spPr>
          <a:xfrm>
            <a:off x="3130792" y="2610681"/>
            <a:ext cx="12978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Far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Detector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16BBBB-ECB8-4463-BE7C-8806BCD344F4}"/>
              </a:ext>
            </a:extLst>
          </p:cNvPr>
          <p:cNvSpPr txBox="1"/>
          <p:nvPr/>
        </p:nvSpPr>
        <p:spPr>
          <a:xfrm>
            <a:off x="4992722" y="2676261"/>
            <a:ext cx="12978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Near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Detector</a:t>
            </a:r>
          </a:p>
        </p:txBody>
      </p:sp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54069C63-9968-DD2C-F72B-C175F8E49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639" y="736390"/>
            <a:ext cx="6704018" cy="3886103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924E4CB-C2ED-8DB5-5F0A-EAF53F5E0531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200" dirty="0">
                <a:latin typeface="+mj-lt"/>
              </a:rPr>
              <a:t>Phil DeMar (FNAL) | LHCOPN/LHCONE Meeting (Prague)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9F65EE3-DA18-04B0-D2E8-5CF1E8C2EEC2}"/>
              </a:ext>
            </a:extLst>
          </p:cNvPr>
          <p:cNvSpPr txBox="1">
            <a:spLocks/>
          </p:cNvSpPr>
          <p:nvPr/>
        </p:nvSpPr>
        <p:spPr>
          <a:xfrm>
            <a:off x="736826" y="6501805"/>
            <a:ext cx="919695" cy="13926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>
                <a:latin typeface="+mj-lt"/>
              </a:rPr>
              <a:pPr>
                <a:defRPr/>
              </a:pPr>
              <a:t>4/19/2023</a:t>
            </a:fld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1642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B80EA284-AB43-4AB5-B248-EEAE3E409B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7852" y="971550"/>
            <a:ext cx="6634008" cy="50593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1DC7E0-0A60-4D52-8F43-727618F8F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719798"/>
          </a:xfrm>
        </p:spPr>
        <p:txBody>
          <a:bodyPr/>
          <a:lstStyle/>
          <a:p>
            <a:pPr algn="ctr"/>
            <a:r>
              <a:rPr lang="en-US" dirty="0"/>
              <a:t>WAN Connectivity for DUNE Far Detector </a:t>
            </a:r>
            <a:br>
              <a:rPr lang="en-US" dirty="0"/>
            </a:br>
            <a:r>
              <a:rPr lang="en-US" sz="2400" b="0" dirty="0"/>
              <a:t>(planned deployment ~2026-2028)</a:t>
            </a:r>
            <a:endParaRPr lang="en-US" b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5FE29C-F08D-4503-88CF-BDF045AEB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7DC464-C8A6-F766-EDC3-BC20D3698646}"/>
              </a:ext>
            </a:extLst>
          </p:cNvPr>
          <p:cNvSpPr txBox="1"/>
          <p:nvPr/>
        </p:nvSpPr>
        <p:spPr>
          <a:xfrm>
            <a:off x="429419" y="1099932"/>
            <a:ext cx="264264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cs typeface="Aldhabi" panose="020B0604020202020204" pitchFamily="2" charset="-78"/>
              </a:rPr>
              <a:t>Geographically-diverse paths from different service providers</a:t>
            </a: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147F5799-CD74-FB53-9A50-BC348E3C52E3}"/>
              </a:ext>
            </a:extLst>
          </p:cNvPr>
          <p:cNvSpPr/>
          <p:nvPr/>
        </p:nvSpPr>
        <p:spPr>
          <a:xfrm>
            <a:off x="2502220" y="1647409"/>
            <a:ext cx="903590" cy="1015662"/>
          </a:xfrm>
          <a:prstGeom prst="arc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  <a:prstDash val="sysDash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F510E121-2226-FCEC-8A1D-A3DE5F6C40B3}"/>
              </a:ext>
            </a:extLst>
          </p:cNvPr>
          <p:cNvSpPr/>
          <p:nvPr/>
        </p:nvSpPr>
        <p:spPr>
          <a:xfrm rot="16200000" flipH="1">
            <a:off x="1756422" y="1003215"/>
            <a:ext cx="1984512" cy="2867059"/>
          </a:xfrm>
          <a:prstGeom prst="arc">
            <a:avLst>
              <a:gd name="adj1" fmla="val 15472664"/>
              <a:gd name="adj2" fmla="val 0"/>
            </a:avLst>
          </a:prstGeom>
          <a:ln w="19050">
            <a:solidFill>
              <a:schemeClr val="accent6">
                <a:lumMod val="60000"/>
                <a:lumOff val="40000"/>
              </a:schemeClr>
            </a:solidFill>
            <a:prstDash val="sysDash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8E3D4A-5D03-EEC6-07EF-657151746EC3}"/>
              </a:ext>
            </a:extLst>
          </p:cNvPr>
          <p:cNvSpPr txBox="1"/>
          <p:nvPr/>
        </p:nvSpPr>
        <p:spPr>
          <a:xfrm>
            <a:off x="649355" y="6004099"/>
            <a:ext cx="652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Note:  These are dedicated/private circuits (unrelated to LHCONE...)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B592DA66-197C-7880-1727-5BEF791FFA84}"/>
              </a:ext>
            </a:extLst>
          </p:cNvPr>
          <p:cNvSpPr/>
          <p:nvPr/>
        </p:nvSpPr>
        <p:spPr>
          <a:xfrm>
            <a:off x="228600" y="6162261"/>
            <a:ext cx="407988" cy="53009"/>
          </a:xfrm>
          <a:prstGeom prst="rightArrow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58BA3C0-B97F-EF48-AC77-B5B189860576}"/>
              </a:ext>
            </a:extLst>
          </p:cNvPr>
          <p:cNvSpPr txBox="1">
            <a:spLocks/>
          </p:cNvSpPr>
          <p:nvPr/>
        </p:nvSpPr>
        <p:spPr>
          <a:xfrm>
            <a:off x="1530602" y="6464457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200" dirty="0"/>
              <a:t>Phil DeMar (FNAL) | LHCOPN/LHCONE Meeting (Prague)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FDA872C4-732A-2DF7-A4E0-7B1A0F73B410}"/>
              </a:ext>
            </a:extLst>
          </p:cNvPr>
          <p:cNvSpPr txBox="1">
            <a:spLocks/>
          </p:cNvSpPr>
          <p:nvPr/>
        </p:nvSpPr>
        <p:spPr>
          <a:xfrm>
            <a:off x="636588" y="6464457"/>
            <a:ext cx="894013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17933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0E61142-65E1-4C5F-BE58-ECF6FC7573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24281" y="3807513"/>
            <a:ext cx="3433349" cy="228848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F69DE85-41F3-466D-904C-8A3445B63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16502"/>
            <a:ext cx="8686800" cy="855048"/>
          </a:xfrm>
        </p:spPr>
        <p:txBody>
          <a:bodyPr/>
          <a:lstStyle/>
          <a:p>
            <a:pPr algn="ctr"/>
            <a:r>
              <a:rPr lang="en-US" dirty="0" err="1"/>
              <a:t>ProtoDUNE</a:t>
            </a:r>
            <a:r>
              <a:rPr lang="en-US" dirty="0"/>
              <a:t> - “Small” Prototype Detector(s) </a:t>
            </a:r>
            <a:br>
              <a:rPr lang="en-US" dirty="0"/>
            </a:br>
            <a:r>
              <a:rPr lang="en-US" dirty="0"/>
              <a:t>Constructed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84CB9-24F2-4E09-B0DB-02AE070AE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" name="object 14">
            <a:extLst>
              <a:ext uri="{FF2B5EF4-FFF2-40B4-BE49-F238E27FC236}">
                <a16:creationId xmlns:a16="http://schemas.microsoft.com/office/drawing/2014/main" id="{5A3EB208-CDF4-3760-BAD9-D04DA4493C4A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4281" y="1216475"/>
            <a:ext cx="3458462" cy="23063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2DFE36-276A-E453-DE5D-2E6066D13805}"/>
              </a:ext>
            </a:extLst>
          </p:cNvPr>
          <p:cNvSpPr txBox="1"/>
          <p:nvPr/>
        </p:nvSpPr>
        <p:spPr>
          <a:xfrm>
            <a:off x="443154" y="1683026"/>
            <a:ext cx="4687693" cy="3350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7495" indent="-264795">
              <a:lnSpc>
                <a:spcPct val="100000"/>
              </a:lnSpc>
              <a:spcBef>
                <a:spcPts val="1165"/>
              </a:spcBef>
              <a:buFont typeface="Arial" charset="0"/>
              <a:buChar char="•"/>
              <a:tabLst>
                <a:tab pos="277495" algn="l"/>
                <a:tab pos="278130" algn="l"/>
              </a:tabLst>
            </a:pPr>
            <a:r>
              <a:rPr lang="en-US" dirty="0">
                <a:solidFill>
                  <a:srgbClr val="505050"/>
                </a:solidFill>
                <a:latin typeface="Helvetica"/>
              </a:rPr>
              <a:t>Detector prototype(s) built at CERN:</a:t>
            </a:r>
          </a:p>
          <a:p>
            <a:pPr marL="553720" marR="109855" lvl="1" indent="-266065">
              <a:lnSpc>
                <a:spcPct val="89500"/>
              </a:lnSpc>
              <a:spcBef>
                <a:spcPts val="300"/>
              </a:spcBef>
              <a:buSzPct val="90000"/>
              <a:buFont typeface="Arial" charset="0"/>
              <a:buChar char="-"/>
              <a:tabLst>
                <a:tab pos="553720" algn="l"/>
                <a:tab pos="554355" algn="l"/>
              </a:tabLst>
            </a:pPr>
            <a:r>
              <a:rPr lang="en-US" dirty="0">
                <a:solidFill>
                  <a:srgbClr val="505050"/>
                </a:solidFill>
                <a:latin typeface="Helvetica"/>
              </a:rPr>
              <a:t>Scale is ~1:25</a:t>
            </a:r>
          </a:p>
          <a:p>
            <a:pPr marL="553720" marR="109855" lvl="1" indent="-266065">
              <a:lnSpc>
                <a:spcPct val="89500"/>
              </a:lnSpc>
              <a:spcBef>
                <a:spcPts val="300"/>
              </a:spcBef>
              <a:buSzPct val="90000"/>
              <a:buFont typeface="Arial" charset="0"/>
              <a:buChar char="-"/>
              <a:tabLst>
                <a:tab pos="553720" algn="l"/>
                <a:tab pos="554355" algn="l"/>
              </a:tabLst>
            </a:pPr>
            <a:r>
              <a:rPr lang="en-US" dirty="0">
                <a:solidFill>
                  <a:srgbClr val="505050"/>
                </a:solidFill>
                <a:latin typeface="Helvetica"/>
              </a:rPr>
              <a:t>Beam run in 2018:</a:t>
            </a:r>
          </a:p>
          <a:p>
            <a:pPr marL="1010920" marR="109855" lvl="2" indent="-266065">
              <a:lnSpc>
                <a:spcPct val="89500"/>
              </a:lnSpc>
              <a:spcBef>
                <a:spcPts val="300"/>
              </a:spcBef>
              <a:buSzPct val="90000"/>
              <a:buFont typeface="Arial" charset="0"/>
              <a:buChar char="-"/>
              <a:tabLst>
                <a:tab pos="553720" algn="l"/>
                <a:tab pos="554355" algn="l"/>
              </a:tabLst>
            </a:pPr>
            <a:r>
              <a:rPr lang="en-US" dirty="0">
                <a:solidFill>
                  <a:srgbClr val="505050"/>
                </a:solidFill>
                <a:latin typeface="Helvetica"/>
              </a:rPr>
              <a:t>7 million events; ~2 PB of raw data in 6 weeks</a:t>
            </a:r>
          </a:p>
          <a:p>
            <a:pPr marL="553720" marR="109855" lvl="1" indent="-266065">
              <a:lnSpc>
                <a:spcPct val="89500"/>
              </a:lnSpc>
              <a:spcBef>
                <a:spcPts val="300"/>
              </a:spcBef>
              <a:buSzPct val="90000"/>
              <a:buFont typeface="Arial" charset="0"/>
              <a:buChar char="-"/>
              <a:tabLst>
                <a:tab pos="553720" algn="l"/>
                <a:tab pos="554355" algn="l"/>
              </a:tabLst>
            </a:pPr>
            <a:r>
              <a:rPr lang="en-US" dirty="0">
                <a:solidFill>
                  <a:srgbClr val="505050"/>
                </a:solidFill>
                <a:latin typeface="Helvetica"/>
              </a:rPr>
              <a:t>ProtoDUNE-2 beam to be run in 2023ish: </a:t>
            </a:r>
          </a:p>
          <a:p>
            <a:pPr marL="1010920" marR="109855" lvl="2" indent="-266065">
              <a:lnSpc>
                <a:spcPct val="89500"/>
              </a:lnSpc>
              <a:spcBef>
                <a:spcPts val="300"/>
              </a:spcBef>
              <a:buSzPct val="90000"/>
              <a:buFont typeface="Arial" charset="0"/>
              <a:buChar char="-"/>
              <a:tabLst>
                <a:tab pos="553720" algn="l"/>
                <a:tab pos="554355" algn="l"/>
              </a:tabLst>
            </a:pPr>
            <a:r>
              <a:rPr lang="en-US" dirty="0">
                <a:solidFill>
                  <a:srgbClr val="505050"/>
                </a:solidFill>
                <a:latin typeface="Helvetica"/>
              </a:rPr>
              <a:t>With upgraded detectors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ACE0C-755C-07A1-DAC2-452BF042B4EF}"/>
              </a:ext>
            </a:extLst>
          </p:cNvPr>
          <p:cNvSpPr txBox="1">
            <a:spLocks/>
          </p:cNvSpPr>
          <p:nvPr/>
        </p:nvSpPr>
        <p:spPr>
          <a:xfrm>
            <a:off x="1688106" y="6477709"/>
            <a:ext cx="7189576" cy="2655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200" dirty="0"/>
              <a:t>Phil DeMar (FNAL) | LHCOPN/LHCONE Meeting (Prague)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BF6653C-D62F-7AD9-0893-0920628B07A5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85974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1EBEC5F-EE58-6877-B7BD-A77D70F41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951" y="867834"/>
            <a:ext cx="6761190" cy="508239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DUNE Experiment Timelines: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1" name="Graphic 10" descr="Checkmark">
            <a:extLst>
              <a:ext uri="{FF2B5EF4-FFF2-40B4-BE49-F238E27FC236}">
                <a16:creationId xmlns:a16="http://schemas.microsoft.com/office/drawing/2014/main" id="{4E7AECCB-E183-49E5-8D20-B78E7EFCE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40693" y="1308168"/>
            <a:ext cx="271046" cy="271046"/>
          </a:xfrm>
          <a:prstGeom prst="rect">
            <a:avLst/>
          </a:prstGeom>
        </p:spPr>
      </p:pic>
      <p:pic>
        <p:nvPicPr>
          <p:cNvPr id="12" name="Graphic 11" descr="Checkmark">
            <a:extLst>
              <a:ext uri="{FF2B5EF4-FFF2-40B4-BE49-F238E27FC236}">
                <a16:creationId xmlns:a16="http://schemas.microsoft.com/office/drawing/2014/main" id="{A890664E-4145-4E55-8373-266025243A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40693" y="1648275"/>
            <a:ext cx="271046" cy="271046"/>
          </a:xfrm>
          <a:prstGeom prst="rect">
            <a:avLst/>
          </a:prstGeom>
        </p:spPr>
      </p:pic>
      <p:pic>
        <p:nvPicPr>
          <p:cNvPr id="10" name="Graphic 9" descr="Checkmark">
            <a:extLst>
              <a:ext uri="{FF2B5EF4-FFF2-40B4-BE49-F238E27FC236}">
                <a16:creationId xmlns:a16="http://schemas.microsoft.com/office/drawing/2014/main" id="{5C102791-518A-5301-F964-6F9E235319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34069" y="2357266"/>
            <a:ext cx="271046" cy="271046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039B726-9A63-78D8-0582-E4300F070192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16A850D-2411-9CAD-0C26-603790FCD797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  <p:pic>
        <p:nvPicPr>
          <p:cNvPr id="15" name="Graphic 14" descr="Checkmark">
            <a:extLst>
              <a:ext uri="{FF2B5EF4-FFF2-40B4-BE49-F238E27FC236}">
                <a16:creationId xmlns:a16="http://schemas.microsoft.com/office/drawing/2014/main" id="{409530F4-4450-5EF9-BCB1-8A9321653E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34069" y="1991210"/>
            <a:ext cx="271046" cy="27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868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C1B90-3ADF-B9E2-E4BD-E0989E2C5F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6827" y="6504999"/>
            <a:ext cx="675368" cy="241300"/>
          </a:xfrm>
        </p:spPr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4/19/2023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125A9-DB9D-8E54-89E3-1071854A4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2250" y="6507007"/>
            <a:ext cx="414338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9FA0A4-04EF-410D-E6A4-B1ED4B5AF663}"/>
              </a:ext>
            </a:extLst>
          </p:cNvPr>
          <p:cNvSpPr txBox="1"/>
          <p:nvPr/>
        </p:nvSpPr>
        <p:spPr>
          <a:xfrm>
            <a:off x="3358206" y="3198167"/>
            <a:ext cx="2363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DUNE Computing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B6C8CBA-42FE-11B6-502E-2507B24F77A3}"/>
              </a:ext>
            </a:extLst>
          </p:cNvPr>
          <p:cNvSpPr txBox="1">
            <a:spLocks/>
          </p:cNvSpPr>
          <p:nvPr/>
        </p:nvSpPr>
        <p:spPr>
          <a:xfrm>
            <a:off x="1530602" y="6464457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200" dirty="0"/>
              <a:t>Phil DeMar (FNAL) | LHCOPN/LHCONE Meeting (Prague)</a:t>
            </a:r>
          </a:p>
        </p:txBody>
      </p:sp>
    </p:spTree>
    <p:extLst>
      <p:ext uri="{BB962C8B-B14F-4D97-AF65-F5344CB8AC3E}">
        <p14:creationId xmlns:p14="http://schemas.microsoft.com/office/powerpoint/2010/main" val="2981176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9420" y="905290"/>
            <a:ext cx="3784772" cy="5362989"/>
          </a:xfrm>
        </p:spPr>
        <p:txBody>
          <a:bodyPr/>
          <a:lstStyle/>
          <a:p>
            <a:pPr marL="457200">
              <a:spcBef>
                <a:spcPts val="1800"/>
              </a:spcBef>
            </a:pPr>
            <a:r>
              <a:rPr lang="en-US" dirty="0"/>
              <a:t>Similar to LHC, but service-based</a:t>
            </a:r>
          </a:p>
          <a:p>
            <a:pPr marL="457200">
              <a:spcBef>
                <a:spcPts val="1200"/>
              </a:spcBef>
            </a:pPr>
            <a:r>
              <a:rPr lang="en-US" dirty="0"/>
              <a:t>Archival (raw data):</a:t>
            </a:r>
          </a:p>
          <a:p>
            <a:pPr marL="857250" lvl="1">
              <a:spcBef>
                <a:spcPts val="300"/>
              </a:spcBef>
            </a:pPr>
            <a:r>
              <a:rPr lang="en-US" dirty="0"/>
              <a:t>1 copy kept at FNAL</a:t>
            </a:r>
          </a:p>
          <a:p>
            <a:pPr marL="857250" lvl="1">
              <a:spcBef>
                <a:spcPts val="300"/>
              </a:spcBef>
              <a:spcAft>
                <a:spcPts val="0"/>
              </a:spcAft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copy shared at other archival sites</a:t>
            </a:r>
          </a:p>
          <a:p>
            <a:pPr marL="457200">
              <a:spcBef>
                <a:spcPts val="1200"/>
              </a:spcBef>
            </a:pPr>
            <a:r>
              <a:rPr lang="en-US" dirty="0"/>
              <a:t>Production processing:</a:t>
            </a:r>
          </a:p>
          <a:p>
            <a:pPr marL="857250" lvl="1">
              <a:spcBef>
                <a:spcPts val="300"/>
              </a:spcBef>
            </a:pPr>
            <a:r>
              <a:rPr lang="en-US" dirty="0" err="1"/>
              <a:t>Rucio</a:t>
            </a:r>
            <a:r>
              <a:rPr lang="en-US" dirty="0"/>
              <a:t>-driven between data/compute centers</a:t>
            </a:r>
          </a:p>
          <a:p>
            <a:pPr marL="857250" lvl="1">
              <a:spcBef>
                <a:spcPts val="300"/>
              </a:spcBef>
              <a:spcAft>
                <a:spcPts val="0"/>
              </a:spcAft>
            </a:pPr>
            <a:r>
              <a:rPr lang="en-US" dirty="0"/>
              <a:t>Streaming between CPU-only sites and nearby data centers</a:t>
            </a:r>
          </a:p>
          <a:p>
            <a:pPr marL="857250" lvl="1">
              <a:spcBef>
                <a:spcPts val="300"/>
              </a:spcBef>
              <a:spcAft>
                <a:spcPts val="0"/>
              </a:spcAft>
            </a:pPr>
            <a:r>
              <a:rPr lang="en-US" dirty="0"/>
              <a:t>Opportunistic use of HPC/grid resources</a:t>
            </a:r>
          </a:p>
          <a:p>
            <a:pPr marL="571500" indent="-457200">
              <a:spcBef>
                <a:spcPts val="1800"/>
              </a:spcBef>
              <a:buFont typeface="Courier New" panose="02070309020205020404" pitchFamily="49" charset="0"/>
              <a:buChar char="o"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Computing Model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998394D-4ACA-C95F-F0BE-10440FE21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697" y="1210089"/>
            <a:ext cx="4837680" cy="427631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54DC723-6D12-E8DE-75B8-FD8DC61AC724}"/>
              </a:ext>
            </a:extLst>
          </p:cNvPr>
          <p:cNvSpPr txBox="1">
            <a:spLocks/>
          </p:cNvSpPr>
          <p:nvPr/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z="1100" dirty="0"/>
              <a:t>Phil DeMar (FNAL) | LHCOPN/LHCONE Meeting (Prague)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36B740-B57E-E400-F136-4C28CEA09956}"/>
              </a:ext>
            </a:extLst>
          </p:cNvPr>
          <p:cNvSpPr txBox="1">
            <a:spLocks/>
          </p:cNvSpPr>
          <p:nvPr/>
        </p:nvSpPr>
        <p:spPr>
          <a:xfrm>
            <a:off x="636588" y="6490961"/>
            <a:ext cx="887412" cy="2372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1200" smtClean="0"/>
              <a:pPr>
                <a:defRPr/>
              </a:pPr>
              <a:t>4/19/2023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45994776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Fermilab_PPT_090815</Template>
  <TotalTime>24310</TotalTime>
  <Words>1654</Words>
  <Application>Microsoft Office PowerPoint</Application>
  <PresentationFormat>On-screen Show (4:3)</PresentationFormat>
  <Paragraphs>279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Courier New</vt:lpstr>
      <vt:lpstr>Helvetica</vt:lpstr>
      <vt:lpstr>Fermilab_PPT_090815</vt:lpstr>
      <vt:lpstr>PowerPoint Presentation</vt:lpstr>
      <vt:lpstr>PowerPoint Presentation</vt:lpstr>
      <vt:lpstr>DUNE Collaboration</vt:lpstr>
      <vt:lpstr>LBNF &amp; DUNE Overview</vt:lpstr>
      <vt:lpstr>WAN Connectivity for DUNE Far Detector  (planned deployment ~2026-2028)</vt:lpstr>
      <vt:lpstr>ProtoDUNE - “Small” Prototype Detector(s)  Constructed at CERN</vt:lpstr>
      <vt:lpstr>Current DUNE Experiment Timelines:</vt:lpstr>
      <vt:lpstr>PowerPoint Presentation</vt:lpstr>
      <vt:lpstr>DUNE Computing Model</vt:lpstr>
      <vt:lpstr>DUNE Rucio Storage Element (RSE) Sites</vt:lpstr>
      <vt:lpstr>DUNE Computing Sites</vt:lpstr>
      <vt:lpstr>DUNE Data Movement Expectations</vt:lpstr>
      <vt:lpstr>PowerPoint Presentation</vt:lpstr>
      <vt:lpstr>NOvA &amp; LHCONE (&amp; DUNE...)</vt:lpstr>
      <vt:lpstr>DUNE &amp; LHCONE</vt:lpstr>
      <vt:lpstr>Rationale for DUNE use of LHCONE</vt:lpstr>
      <vt:lpstr>Rationale for Allowing DUNE to use LHCONE (cont)</vt:lpstr>
      <vt:lpstr>Practical Outcome of DUNE Approved for LHCONE</vt:lpstr>
      <vt:lpstr>Summary</vt:lpstr>
      <vt:lpstr>PowerPoint Presentation</vt:lpstr>
      <vt:lpstr>DUNE Info</vt:lpstr>
      <vt:lpstr>PowerPoint Presentation</vt:lpstr>
      <vt:lpstr>The Long Baseline Neutrino Facility (LBNF)</vt:lpstr>
      <vt:lpstr>DUNE Far Detector Site @ SURF(*)</vt:lpstr>
      <vt:lpstr>DUNE Far Detector Module (x2)</vt:lpstr>
      <vt:lpstr>PowerPoint Presentation</vt:lpstr>
      <vt:lpstr>Timelines for DUNE FD WAN Services</vt:lpstr>
      <vt:lpstr>Supernova Computing &amp; Data Movement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Ramon C. Pasetes</dc:creator>
  <cp:lastModifiedBy>PJD</cp:lastModifiedBy>
  <cp:revision>149</cp:revision>
  <cp:lastPrinted>2023-04-13T19:16:16Z</cp:lastPrinted>
  <dcterms:created xsi:type="dcterms:W3CDTF">2018-09-10T16:45:59Z</dcterms:created>
  <dcterms:modified xsi:type="dcterms:W3CDTF">2023-04-19T08:52:55Z</dcterms:modified>
</cp:coreProperties>
</file>