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360" r:id="rId3"/>
    <p:sldId id="295" r:id="rId4"/>
    <p:sldId id="361" r:id="rId5"/>
    <p:sldId id="362" r:id="rId6"/>
    <p:sldId id="363" r:id="rId7"/>
    <p:sldId id="364" r:id="rId8"/>
    <p:sldId id="365" r:id="rId9"/>
    <p:sldId id="366" r:id="rId10"/>
    <p:sldId id="367" r:id="rId11"/>
    <p:sldId id="308" r:id="rId12"/>
    <p:sldId id="371" r:id="rId13"/>
    <p:sldId id="368" r:id="rId14"/>
    <p:sldId id="338" r:id="rId1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54">
          <p15:clr>
            <a:srgbClr val="A4A3A4"/>
          </p15:clr>
        </p15:guide>
        <p15:guide id="2" orient="horz" pos="1665">
          <p15:clr>
            <a:srgbClr val="A4A3A4"/>
          </p15:clr>
        </p15:guide>
        <p15:guide id="3" orient="horz" pos="380">
          <p15:clr>
            <a:srgbClr val="A4A3A4"/>
          </p15:clr>
        </p15:guide>
        <p15:guide id="4" pos="5466">
          <p15:clr>
            <a:srgbClr val="A4A3A4"/>
          </p15:clr>
        </p15:guide>
        <p15:guide id="5" pos="2874">
          <p15:clr>
            <a:srgbClr val="A4A3A4"/>
          </p15:clr>
        </p15:guide>
        <p15:guide id="6" pos="31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FFFF"/>
    <a:srgbClr val="D2E9EE"/>
    <a:srgbClr val="9DBA3B"/>
    <a:srgbClr val="266782"/>
    <a:srgbClr val="2DB2CF"/>
    <a:srgbClr val="A7A9AB"/>
    <a:srgbClr val="58585B"/>
    <a:srgbClr val="9A9A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07"/>
    <p:restoredTop sz="88285" autoAdjust="0"/>
  </p:normalViewPr>
  <p:slideViewPr>
    <p:cSldViewPr snapToGrid="0" snapToObjects="1" showGuides="1">
      <p:cViewPr varScale="1">
        <p:scale>
          <a:sx n="102" d="100"/>
          <a:sy n="102" d="100"/>
        </p:scale>
        <p:origin x="176" y="1280"/>
      </p:cViewPr>
      <p:guideLst>
        <p:guide orient="horz" pos="2454"/>
        <p:guide orient="horz" pos="1665"/>
        <p:guide orient="horz" pos="380"/>
        <p:guide pos="5466"/>
        <p:guide pos="2874"/>
        <p:guide pos="31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25" d="100"/>
          <a:sy n="125" d="100"/>
        </p:scale>
        <p:origin x="-3920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FC6163-EDEA-0546-AF8B-90BCB7258165}" type="datetimeFigureOut">
              <a:rPr lang="en-US" smtClean="0"/>
              <a:pPr/>
              <a:t>4/17/23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E03296-974C-BA4E-96B6-8AAD18ECE7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9414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  <a:cs typeface="Arial"/>
              </a:defRPr>
            </a:lvl1pPr>
          </a:lstStyle>
          <a:p>
            <a:fld id="{EBA3999B-581F-244C-A4ED-F2A64C4B4C60}" type="datetimeFigureOut">
              <a:rPr lang="en-US" smtClean="0"/>
              <a:pPr/>
              <a:t>4/17/23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  <a:cs typeface="Arial"/>
              </a:defRPr>
            </a:lvl1pPr>
          </a:lstStyle>
          <a:p>
            <a:fld id="{203C2CCC-44D0-4B40-9343-1A28B1A2D9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1417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Arial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Arial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Arial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Arial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Arial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  <a:p>
            <a:r>
              <a:rPr lang="en-US" baseline="0" dirty="0"/>
              <a:t>On a 10 Gb/s  LAN  path the impact of low packet loss rates is minimal</a:t>
            </a:r>
          </a:p>
          <a:p>
            <a:r>
              <a:rPr lang="en-US" baseline="0" dirty="0"/>
              <a:t>On a 10 Gb/s WAN path the impact of low packet loss rates is enormous</a:t>
            </a: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Beyond</a:t>
            </a:r>
            <a:r>
              <a:rPr lang="en-US" baseline="0" dirty="0"/>
              <a:t> your metro area, zero loss is essentially required for performance</a:t>
            </a:r>
            <a:endParaRPr lang="en-US" dirty="0"/>
          </a:p>
          <a:p>
            <a:r>
              <a:rPr lang="en-US" dirty="0"/>
              <a:t>When</a:t>
            </a:r>
            <a:r>
              <a:rPr lang="en-US" baseline="0" dirty="0"/>
              <a:t> global collaboration is the norm</a:t>
            </a:r>
            <a:r>
              <a:rPr lang="en-US" dirty="0"/>
              <a:t>, nobod</a:t>
            </a:r>
            <a:r>
              <a:rPr lang="en-US" baseline="0" dirty="0"/>
              <a:t>y can afford to be a local-only resource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AF03E7-0DA5-084C-A73B-84F898909E97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7462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11</a:t>
            </a:fld>
            <a:endParaRPr lang="en-US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19389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 8 in paper</a:t>
            </a:r>
          </a:p>
          <a:p>
            <a:r>
              <a:rPr lang="en-US" dirty="0"/>
              <a:t>similar results from the testbed, but not quite as dramatic: 4x vs 20x, possibly due to more buffering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12</a:t>
            </a:fld>
            <a:endParaRPr lang="en-US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149061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597819"/>
            <a:ext cx="7762875" cy="1102519"/>
          </a:xfrm>
        </p:spPr>
        <p:txBody>
          <a:bodyPr/>
          <a:lstStyle>
            <a:lvl1pPr>
              <a:defRPr sz="4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1" y="2901951"/>
            <a:ext cx="3597275" cy="993775"/>
          </a:xfrm>
        </p:spPr>
        <p:txBody>
          <a:bodyPr anchor="b" anchorCtr="0"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FCC22-31A9-5F4D-8313-F772C1EE39BB}" type="datetime1">
              <a:rPr lang="en-US" smtClean="0"/>
              <a:pPr/>
              <a:t>4/17/23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710A0-C33E-CC45-8305-B897475A1C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116514" y="2901553"/>
            <a:ext cx="3570287" cy="994172"/>
          </a:xfrm>
        </p:spPr>
        <p:txBody>
          <a:bodyPr anchor="b" anchorCtr="0">
            <a:noAutofit/>
          </a:bodyPr>
          <a:lstStyle>
            <a:lvl1pPr marL="0" indent="0">
              <a:buNone/>
              <a:defRPr sz="1400"/>
            </a:lvl1pPr>
            <a:lvl2pPr marL="230188" indent="0">
              <a:buNone/>
              <a:defRPr sz="1400"/>
            </a:lvl2pPr>
            <a:lvl3pPr marL="458787" indent="0">
              <a:buNone/>
              <a:defRPr sz="1400"/>
            </a:lvl3pPr>
            <a:lvl4pPr marL="684212" indent="0">
              <a:buNone/>
              <a:defRPr sz="1400"/>
            </a:lvl4pPr>
            <a:lvl5pPr marL="912812" indent="0">
              <a:buNone/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2" name="Picture 11" descr="ESnet_Logo_Header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333" y="651933"/>
            <a:ext cx="3288792" cy="960120"/>
          </a:xfrm>
          <a:prstGeom prst="rect">
            <a:avLst/>
          </a:prstGeom>
        </p:spPr>
      </p:pic>
      <p:pic>
        <p:nvPicPr>
          <p:cNvPr id="13" name="Picture 12" descr="DOE_logo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1038" y="4219194"/>
            <a:ext cx="1572768" cy="524256"/>
          </a:xfrm>
          <a:prstGeom prst="rect">
            <a:avLst/>
          </a:prstGeom>
        </p:spPr>
      </p:pic>
      <p:pic>
        <p:nvPicPr>
          <p:cNvPr id="14" name="Picture 13" descr="Lab_Logo.png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8971" y="4054602"/>
            <a:ext cx="908304" cy="688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860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BEA20-4296-1F41-B5C0-947026B7619C}" type="datetime1">
              <a:rPr lang="en-US" smtClean="0"/>
              <a:pPr/>
              <a:t>4/17/23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710A0-C33E-CC45-8305-B897475A1C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87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2922985"/>
            <a:ext cx="7772400" cy="1021556"/>
          </a:xfrm>
        </p:spPr>
        <p:txBody>
          <a:bodyPr anchor="t"/>
          <a:lstStyle>
            <a:lvl1pPr algn="l">
              <a:defRPr sz="44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593058"/>
            <a:ext cx="7772400" cy="1125140"/>
          </a:xfrm>
        </p:spPr>
        <p:txBody>
          <a:bodyPr tIns="45720" bIns="182880" anchor="b">
            <a:no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CAC24-F311-C548-8BA4-8A2499F6EF02}" type="datetime1">
              <a:rPr lang="en-US" smtClean="0"/>
              <a:pPr/>
              <a:t>4/17/23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710A0-C33E-CC45-8305-B897475A1C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37160" cy="51363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chemeClr val="accent1"/>
              </a:solidFill>
            </a:endParaRPr>
          </a:p>
        </p:txBody>
      </p:sp>
      <p:pic>
        <p:nvPicPr>
          <p:cNvPr id="9" name="Picture 8" descr="ESnet_Logo_Footer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9144" y="4499805"/>
            <a:ext cx="1210056" cy="362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177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261122"/>
          </a:xfrm>
        </p:spPr>
        <p:txBody>
          <a:bodyPr/>
          <a:lstStyle>
            <a:lvl1pPr marL="228600" indent="-228600">
              <a:defRPr sz="2000"/>
            </a:lvl1pPr>
            <a:lvl2pPr marL="457200" indent="-228600">
              <a:buClr>
                <a:schemeClr val="tx1"/>
              </a:buClr>
              <a:defRPr sz="1800"/>
            </a:lvl2pPr>
            <a:lvl3pPr marL="685800" indent="-228600">
              <a:buClr>
                <a:schemeClr val="tx1"/>
              </a:buClr>
              <a:defRPr sz="1600"/>
            </a:lvl3pPr>
            <a:lvl4pPr marL="914400" indent="-228600">
              <a:buClr>
                <a:schemeClr val="tx1"/>
              </a:buClr>
              <a:defRPr sz="1200"/>
            </a:lvl4pPr>
            <a:lvl5pPr marL="1143000" indent="-228600">
              <a:buClr>
                <a:schemeClr val="tx1"/>
              </a:buCl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261122"/>
          </a:xfrm>
        </p:spPr>
        <p:txBody>
          <a:bodyPr/>
          <a:lstStyle>
            <a:lvl1pPr marL="228600" indent="-228600">
              <a:defRPr sz="2000"/>
            </a:lvl1pPr>
            <a:lvl2pPr marL="457200" indent="-228600">
              <a:buClr>
                <a:schemeClr val="tx1"/>
              </a:buClr>
              <a:defRPr sz="1800"/>
            </a:lvl2pPr>
            <a:lvl3pPr marL="685800" indent="-228600">
              <a:buClr>
                <a:schemeClr val="tx1"/>
              </a:buClr>
              <a:defRPr sz="1600"/>
            </a:lvl3pPr>
            <a:lvl4pPr marL="914400" indent="-228600">
              <a:buClr>
                <a:schemeClr val="tx1"/>
              </a:buClr>
              <a:defRPr sz="1200"/>
            </a:lvl4pPr>
            <a:lvl5pPr marL="1143000" indent="-228600">
              <a:buClr>
                <a:schemeClr val="tx1"/>
              </a:buCl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92CCB-F61C-654B-AF4D-73C61C68761F}" type="datetime1">
              <a:rPr lang="en-US" smtClean="0"/>
              <a:pPr/>
              <a:t>4/17/23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710A0-C33E-CC45-8305-B897475A1C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669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830116"/>
          </a:xfrm>
        </p:spPr>
        <p:txBody>
          <a:bodyPr/>
          <a:lstStyle>
            <a:lvl1pPr>
              <a:defRPr sz="2000"/>
            </a:lvl1pPr>
            <a:lvl2pPr marL="457200" indent="-228600">
              <a:defRPr sz="1800"/>
            </a:lvl2pPr>
            <a:lvl3pPr marL="685800" indent="-228600">
              <a:defRPr sz="1600"/>
            </a:lvl3pPr>
            <a:lvl4pPr marL="914400" indent="-228600">
              <a:defRPr sz="1200"/>
            </a:lvl4pPr>
            <a:lvl5pPr marL="1143000" indent="-228600"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830116"/>
          </a:xfrm>
        </p:spPr>
        <p:txBody>
          <a:bodyPr/>
          <a:lstStyle>
            <a:lvl1pPr>
              <a:defRPr sz="2000"/>
            </a:lvl1pPr>
            <a:lvl2pPr marL="457200" indent="-228600">
              <a:defRPr sz="1800"/>
            </a:lvl2pPr>
            <a:lvl3pPr marL="685800" indent="-228600">
              <a:defRPr sz="1600"/>
            </a:lvl3pPr>
            <a:lvl4pPr marL="914400" indent="-228600">
              <a:defRPr sz="1200"/>
            </a:lvl4pPr>
            <a:lvl5pPr marL="1143000" indent="-228600"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3FF4A-E192-594D-85D2-961A895021F6}" type="datetime1">
              <a:rPr lang="en-US" smtClean="0"/>
              <a:pPr/>
              <a:t>4/17/23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710A0-C33E-CC45-8305-B897475A1C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816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01F21-67A6-0545-9EC8-D77229149F1E}" type="datetime1">
              <a:rPr lang="en-US" smtClean="0"/>
              <a:pPr/>
              <a:t>4/17/23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710A0-C33E-CC45-8305-B897475A1C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972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AB53A-4226-394C-9866-06ECB09BE5AD}" type="datetime1">
              <a:rPr lang="en-US" smtClean="0"/>
              <a:pPr/>
              <a:t>4/17/23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710A0-C33E-CC45-8305-B897475A1C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633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342900" lvl="0" indent="-257175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685800" lvl="1" indent="-238125">
              <a:spcBef>
                <a:spcPts val="1200"/>
              </a:spcBef>
              <a:spcAft>
                <a:spcPts val="0"/>
              </a:spcAft>
              <a:buSzPts val="1400"/>
              <a:buChar char="○"/>
              <a:defRPr/>
            </a:lvl2pPr>
            <a:lvl3pPr marL="1028700" lvl="2" indent="-238125">
              <a:spcBef>
                <a:spcPts val="120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lvl="3" indent="-238125">
              <a:spcBef>
                <a:spcPts val="1200"/>
              </a:spcBef>
              <a:spcAft>
                <a:spcPts val="0"/>
              </a:spcAft>
              <a:buSzPts val="1400"/>
              <a:buChar char="●"/>
              <a:defRPr/>
            </a:lvl4pPr>
            <a:lvl5pPr marL="1714500" lvl="4" indent="-238125">
              <a:spcBef>
                <a:spcPts val="1200"/>
              </a:spcBef>
              <a:spcAft>
                <a:spcPts val="0"/>
              </a:spcAft>
              <a:buSzPts val="1400"/>
              <a:buChar char="○"/>
              <a:defRPr/>
            </a:lvl5pPr>
            <a:lvl6pPr marL="2057400" lvl="5" indent="-238125">
              <a:spcBef>
                <a:spcPts val="1200"/>
              </a:spcBef>
              <a:spcAft>
                <a:spcPts val="0"/>
              </a:spcAft>
              <a:buSzPts val="1400"/>
              <a:buChar char="■"/>
              <a:defRPr/>
            </a:lvl6pPr>
            <a:lvl7pPr marL="2400300" lvl="6" indent="-238125">
              <a:spcBef>
                <a:spcPts val="1200"/>
              </a:spcBef>
              <a:spcAft>
                <a:spcPts val="0"/>
              </a:spcAft>
              <a:buSzPts val="1400"/>
              <a:buChar char="●"/>
              <a:defRPr/>
            </a:lvl7pPr>
            <a:lvl8pPr marL="2743200" lvl="7" indent="-238125">
              <a:spcBef>
                <a:spcPts val="1200"/>
              </a:spcBef>
              <a:spcAft>
                <a:spcPts val="0"/>
              </a:spcAft>
              <a:buSzPts val="1400"/>
              <a:buChar char="○"/>
              <a:defRPr/>
            </a:lvl8pPr>
            <a:lvl9pPr marL="3086100" lvl="8" indent="-238125">
              <a:spcBef>
                <a:spcPts val="1200"/>
              </a:spcBef>
              <a:spcAft>
                <a:spcPts val="12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algn="r"/>
            <a:fld id="{00000000-1234-1234-1234-123412341234}" type="slidenum">
              <a:rPr lang="en" smtClean="0"/>
              <a:pPr algn="r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769082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258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0275" y="4862517"/>
            <a:ext cx="168592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lumMod val="50000"/>
                  </a:schemeClr>
                </a:solidFill>
                <a:latin typeface="Calibri"/>
                <a:cs typeface="Calibri"/>
              </a:defRPr>
            </a:lvl1pPr>
          </a:lstStyle>
          <a:p>
            <a:fld id="{FCE69097-F061-2345-96E4-2074114512F2}" type="datetime1">
              <a:rPr lang="en-US" smtClean="0"/>
              <a:pPr/>
              <a:t>4/17/23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4862517"/>
            <a:ext cx="41148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</a:schemeClr>
                </a:solidFill>
                <a:latin typeface="Calibri"/>
                <a:cs typeface="Calibri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1" y="4862517"/>
            <a:ext cx="44767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lumMod val="50000"/>
                  </a:schemeClr>
                </a:solidFill>
                <a:latin typeface="Calibri"/>
                <a:cs typeface="Calibri"/>
              </a:defRPr>
            </a:lvl1pPr>
          </a:lstStyle>
          <a:p>
            <a:fld id="{487710A0-C33E-CC45-8305-B897475A1CD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37160" cy="51363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chemeClr val="accent1"/>
              </a:solidFill>
            </a:endParaRPr>
          </a:p>
        </p:txBody>
      </p:sp>
      <p:pic>
        <p:nvPicPr>
          <p:cNvPr id="9" name="Picture 8" descr="ESnet_Logo_Footer.png"/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3744" y="4458514"/>
            <a:ext cx="1210056" cy="362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3886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7" r:id="rId8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spcBef>
          <a:spcPts val="88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8788" indent="-228600" algn="l" defTabSz="457200" rtl="0" eaLnBrk="1" latinLnBrk="0" hangingPunct="1">
        <a:spcBef>
          <a:spcPct val="20000"/>
        </a:spcBef>
        <a:buClr>
          <a:schemeClr val="tx1">
            <a:lumMod val="50000"/>
          </a:schemeClr>
        </a:buClr>
        <a:buSzPct val="85000"/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88975" indent="-230188" algn="l" defTabSz="457200" rtl="0" eaLnBrk="1" latinLnBrk="0" hangingPunct="1">
        <a:spcBef>
          <a:spcPct val="20000"/>
        </a:spcBef>
        <a:buClr>
          <a:schemeClr val="tx1">
            <a:lumMod val="50000"/>
          </a:schemeClr>
        </a:buClr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69962" indent="-285750" algn="l" defTabSz="457200" rtl="0" eaLnBrk="1" latinLnBrk="0" hangingPunct="1">
        <a:spcBef>
          <a:spcPct val="20000"/>
        </a:spcBef>
        <a:buClr>
          <a:schemeClr val="tx1">
            <a:lumMod val="50000"/>
          </a:schemeClr>
        </a:buClr>
        <a:buFont typeface="Lucida Grande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230188" algn="l" defTabSz="457200" rtl="0" eaLnBrk="1" latinLnBrk="0" hangingPunct="1">
        <a:spcBef>
          <a:spcPct val="20000"/>
        </a:spcBef>
        <a:buClr>
          <a:schemeClr val="tx1">
            <a:lumMod val="50000"/>
          </a:schemeClr>
        </a:buClr>
        <a:buFont typeface="Arial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fasterdata.es.net/" TargetMode="External"/><Relationship Id="rId2" Type="http://schemas.openxmlformats.org/officeDocument/2006/relationships/hyperlink" Target="mailto:dart@es.net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es.net/" TargetMode="External"/><Relationship Id="rId4" Type="http://schemas.openxmlformats.org/officeDocument/2006/relationships/hyperlink" Target="http://my.es.net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579880"/>
            <a:ext cx="7762875" cy="1562100"/>
          </a:xfrm>
        </p:spPr>
        <p:txBody>
          <a:bodyPr/>
          <a:lstStyle/>
          <a:p>
            <a:r>
              <a:rPr lang="en-US" sz="3200" dirty="0"/>
              <a:t>Packet Pacing for TCP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142107"/>
            <a:ext cx="3912903" cy="993775"/>
          </a:xfrm>
        </p:spPr>
        <p:txBody>
          <a:bodyPr>
            <a:no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1800" dirty="0"/>
              <a:t>Eli Dart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1800" dirty="0"/>
              <a:t>Energy Sciences Network (ESnet)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1800" dirty="0"/>
              <a:t>Lawrence Berkeley National Laboratory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5116514" y="3141709"/>
            <a:ext cx="3570287" cy="994172"/>
          </a:xfrm>
        </p:spPr>
        <p:txBody>
          <a:bodyPr/>
          <a:lstStyle/>
          <a:p>
            <a:r>
              <a:rPr lang="en-US" dirty="0"/>
              <a:t>LHCONE #50</a:t>
            </a:r>
          </a:p>
          <a:p>
            <a:r>
              <a:rPr lang="en-US" dirty="0"/>
              <a:t>Prague, CZ</a:t>
            </a:r>
          </a:p>
          <a:p>
            <a:r>
              <a:rPr lang="en-US" dirty="0"/>
              <a:t>19 April, 2023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4827303" y="3149036"/>
            <a:ext cx="0" cy="963216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83549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5A9F1A-BC30-4A50-45E7-46590F6D08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Smooth Out The Bursts: Pacing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C0A4CE-DEDE-839D-CC71-D485C585F4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/>
              <a:t>Goal of pacing is to limit the burst rate of a TCP flow</a:t>
            </a:r>
          </a:p>
          <a:p>
            <a:r>
              <a:rPr lang="en-US" sz="2800" dirty="0"/>
              <a:t>Reduce the impact of bursts on buffers, receivers, etc.</a:t>
            </a:r>
          </a:p>
          <a:p>
            <a:r>
              <a:rPr lang="en-US" sz="2800" dirty="0"/>
              <a:t>It can sound backwards, but it works</a:t>
            </a:r>
          </a:p>
          <a:p>
            <a:pPr lvl="1"/>
            <a:r>
              <a:rPr lang="en-US" sz="2800" dirty="0"/>
              <a:t>Reduce the available bandwidth to achieve performance</a:t>
            </a:r>
          </a:p>
          <a:p>
            <a:pPr lvl="1"/>
            <a:r>
              <a:rPr lang="en-US" sz="2800" dirty="0"/>
              <a:t>This works because the performance impact from packet loss is so large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DB69C8-1027-8E84-874D-B117379D5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BEA20-4296-1F41-B5C0-947026B7619C}" type="datetime1">
              <a:rPr lang="en-US" smtClean="0"/>
              <a:pPr/>
              <a:t>4/17/23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866DD0-D132-3AC9-8FBC-FC451E705D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B7849A-4C07-458A-B4D2-2BB3F76B91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710A0-C33E-CC45-8305-B897475A1CD7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2853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D7697-FFF9-4745-8B19-211A52771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BBR TCP has built-in pacing</a:t>
            </a:r>
            <a:br>
              <a:rPr lang="en-US" sz="2400" dirty="0"/>
            </a:br>
            <a:r>
              <a:rPr lang="en-US" sz="2400" dirty="0"/>
              <a:t> (slide from Matt Mathis presentation, March 2020)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45025E-EBE8-844F-B5C4-E9EAAC710F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041847"/>
            <a:ext cx="8229600" cy="3780264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BBR: new first principles for Congestion Control</a:t>
            </a:r>
          </a:p>
          <a:p>
            <a:pPr lvl="1">
              <a:spcBef>
                <a:spcPts val="0"/>
              </a:spcBef>
            </a:pPr>
            <a:r>
              <a:rPr lang="en-US" dirty="0"/>
              <a:t>BBR builds an explicit model of the network </a:t>
            </a:r>
          </a:p>
          <a:p>
            <a:pPr lvl="2">
              <a:spcBef>
                <a:spcPts val="0"/>
              </a:spcBef>
            </a:pPr>
            <a:r>
              <a:rPr lang="en-US" dirty="0"/>
              <a:t>Estimate </a:t>
            </a:r>
            <a:r>
              <a:rPr lang="en-US" dirty="0" err="1"/>
              <a:t>max_BW</a:t>
            </a:r>
            <a:r>
              <a:rPr lang="en-US" dirty="0"/>
              <a:t> and </a:t>
            </a:r>
            <a:r>
              <a:rPr lang="en-US" dirty="0" err="1"/>
              <a:t>min_RTT</a:t>
            </a:r>
            <a:endParaRPr lang="en-US" dirty="0"/>
          </a:p>
          <a:p>
            <a:r>
              <a:rPr lang="en-US" dirty="0"/>
              <a:t> The BBR core algorithm:</a:t>
            </a:r>
          </a:p>
          <a:p>
            <a:pPr lvl="1">
              <a:spcBef>
                <a:spcPts val="0"/>
              </a:spcBef>
            </a:pPr>
            <a:r>
              <a:rPr lang="en-US" dirty="0"/>
              <a:t>By default pace at a previously measured </a:t>
            </a:r>
            <a:r>
              <a:rPr lang="en-US" dirty="0" err="1"/>
              <a:t>Max_BW</a:t>
            </a:r>
            <a:endParaRPr lang="en-US" dirty="0"/>
          </a:p>
          <a:p>
            <a:pPr lvl="2">
              <a:spcBef>
                <a:spcPts val="0"/>
              </a:spcBef>
            </a:pPr>
            <a:r>
              <a:rPr lang="en-US" b="1" dirty="0"/>
              <a:t>Transmit based on a clock</a:t>
            </a:r>
            <a:r>
              <a:rPr lang="en-US" dirty="0"/>
              <a:t>, not ACKs</a:t>
            </a:r>
          </a:p>
          <a:p>
            <a:pPr lvl="1">
              <a:spcBef>
                <a:spcPts val="0"/>
              </a:spcBef>
            </a:pPr>
            <a:r>
              <a:rPr lang="en-US" dirty="0"/>
              <a:t>Vary the pacing rate to measure model parameters</a:t>
            </a:r>
          </a:p>
          <a:p>
            <a:pPr lvl="2">
              <a:spcBef>
                <a:spcPts val="0"/>
              </a:spcBef>
            </a:pPr>
            <a:r>
              <a:rPr lang="en-US" dirty="0"/>
              <a:t>increase to observe new max rates</a:t>
            </a:r>
          </a:p>
          <a:p>
            <a:pPr lvl="2">
              <a:spcBef>
                <a:spcPts val="0"/>
              </a:spcBef>
            </a:pPr>
            <a:r>
              <a:rPr lang="en-US" dirty="0"/>
              <a:t>decrease to observe the min RTT</a:t>
            </a:r>
          </a:p>
          <a:p>
            <a:pPr lvl="2">
              <a:spcBef>
                <a:spcPts val="0"/>
              </a:spcBef>
            </a:pPr>
            <a:r>
              <a:rPr lang="en-US" dirty="0"/>
              <a:t>gather other signals such as ECN (bbr2)</a:t>
            </a:r>
          </a:p>
          <a:p>
            <a:r>
              <a:rPr lang="en-US" dirty="0"/>
              <a:t>BBR's "personality" is determined by the heuristics used to vary the rates and perform the measurements</a:t>
            </a:r>
          </a:p>
          <a:p>
            <a:pPr lvl="1">
              <a:spcBef>
                <a:spcPts val="0"/>
              </a:spcBef>
            </a:pPr>
            <a:r>
              <a:rPr lang="en-US" dirty="0"/>
              <a:t>These heuristics are completely unspecified by the core algorithm</a:t>
            </a:r>
          </a:p>
          <a:p>
            <a:pPr lvl="1">
              <a:spcBef>
                <a:spcPts val="0"/>
              </a:spcBef>
            </a:pPr>
            <a:r>
              <a:rPr lang="en-US" dirty="0"/>
              <a:t>Relatively easy to extend or adapt</a:t>
            </a:r>
          </a:p>
          <a:p>
            <a:pPr lvl="1">
              <a:spcBef>
                <a:spcPts val="0"/>
              </a:spcBef>
            </a:pPr>
            <a:r>
              <a:rPr lang="en-US" dirty="0"/>
              <a:t>Many different heuristics algorithms can work together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8C0F7C-688F-CD4B-9C6A-6038C41E236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en" smtClean="0"/>
              <a:pPr algn="r"/>
              <a:t>11</a:t>
            </a:fld>
            <a:endParaRPr lang="en"/>
          </a:p>
        </p:txBody>
      </p:sp>
      <p:pic>
        <p:nvPicPr>
          <p:cNvPr id="1025" name="Picture 1" descr="page16image35776640">
            <a:extLst>
              <a:ext uri="{FF2B5EF4-FFF2-40B4-BE49-F238E27FC236}">
                <a16:creationId xmlns:a16="http://schemas.microsoft.com/office/drawing/2014/main" id="{3D5919F1-8BFA-6A4A-9C8A-93520E8165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1722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21219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C08AF8-7E8E-E145-88D1-32F7C3C1F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251750"/>
            <a:ext cx="8520600" cy="554765"/>
          </a:xfrm>
        </p:spPr>
        <p:txBody>
          <a:bodyPr/>
          <a:lstStyle/>
          <a:p>
            <a:r>
              <a:rPr lang="en-US" dirty="0"/>
              <a:t>Pacing Used In BBRv2 Testing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B4DD2C-1658-204A-BC3C-6634D6158E1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en" smtClean="0"/>
              <a:pPr algn="r"/>
              <a:t>12</a:t>
            </a:fld>
            <a:endParaRPr lang="en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8F8CC80-E2F3-2546-AB3F-6E6BC8290631}"/>
              </a:ext>
            </a:extLst>
          </p:cNvPr>
          <p:cNvSpPr txBox="1"/>
          <p:nvPr/>
        </p:nvSpPr>
        <p:spPr>
          <a:xfrm>
            <a:off x="387047" y="4209837"/>
            <a:ext cx="691421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accent5"/>
                </a:solidFill>
              </a:rPr>
              <a:t>No speed mismatch = No packet loss = CUBIC and BBRv2 are equivalent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accent5"/>
                </a:solidFill>
              </a:rPr>
              <a:t>But BBRv2 does much better when sender is faster than receiver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BD3CED6-8772-6C4D-94E8-E35197E1F2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700" y="1054864"/>
            <a:ext cx="4286250" cy="24955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A5BBC81-089D-1442-82B9-8A5FBCC3A3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7950" y="1054864"/>
            <a:ext cx="4286250" cy="249555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C2E017B-679F-3947-926F-C8637AB2D677}"/>
              </a:ext>
            </a:extLst>
          </p:cNvPr>
          <p:cNvSpPr txBox="1"/>
          <p:nvPr/>
        </p:nvSpPr>
        <p:spPr>
          <a:xfrm>
            <a:off x="789866" y="3710619"/>
            <a:ext cx="301675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10G sender (620 </a:t>
            </a:r>
            <a:r>
              <a:rPr lang="en-US" sz="1350" dirty="0" err="1"/>
              <a:t>Mbps</a:t>
            </a:r>
            <a:r>
              <a:rPr lang="en-US" sz="1350" dirty="0"/>
              <a:t> pacing/flow, 9.9G total) </a:t>
            </a:r>
          </a:p>
          <a:p>
            <a:endParaRPr lang="en-US" sz="135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9161518-650E-1148-94CE-4BB8B5C0DEB9}"/>
              </a:ext>
            </a:extLst>
          </p:cNvPr>
          <p:cNvSpPr txBox="1"/>
          <p:nvPr/>
        </p:nvSpPr>
        <p:spPr>
          <a:xfrm>
            <a:off x="5175330" y="3657217"/>
            <a:ext cx="322990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40G sender (2.4 Gbps pacing/flow, 38.4G total) </a:t>
            </a:r>
          </a:p>
          <a:p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22982733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7020C-DFB7-DFEB-8720-61402D7051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Ideas to Explore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1AF714-F661-0F42-3FB4-CA64332AD8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Can we come up with a simple pacing configuration for WLCG DTNs that improves performance?</a:t>
            </a:r>
          </a:p>
          <a:p>
            <a:r>
              <a:rPr lang="en-US" dirty="0"/>
              <a:t>What is the mix of host and network interface speeds in WLCG, and how might that affect a global pacing configuration?</a:t>
            </a:r>
          </a:p>
          <a:p>
            <a:r>
              <a:rPr lang="en-US" dirty="0"/>
              <a:t>What per-flow data rate do we need in WLCG? Is it different for different workflows? What does this mean for pacing config?</a:t>
            </a:r>
          </a:p>
          <a:p>
            <a:r>
              <a:rPr lang="en-US" dirty="0"/>
              <a:t>BBRv2 will probably </a:t>
            </a:r>
            <a:r>
              <a:rPr lang="en-US"/>
              <a:t>make manual pacing configurations </a:t>
            </a:r>
            <a:r>
              <a:rPr lang="en-US" dirty="0"/>
              <a:t>obsolete, but BBRv2 is years away (Google </a:t>
            </a:r>
            <a:r>
              <a:rPr lang="en-US"/>
              <a:t>has not yet </a:t>
            </a:r>
            <a:r>
              <a:rPr lang="en-US" dirty="0"/>
              <a:t>merged it upstream, so it hasn’t even begun the path to production distro kernels)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646E20-CD71-95F5-8CB9-C2B6874422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BEA20-4296-1F41-B5C0-947026B7619C}" type="datetime1">
              <a:rPr lang="en-US" smtClean="0"/>
              <a:pPr/>
              <a:t>4/17/23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064B9F-D95A-67E5-5237-78744E357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563DAD-69D2-4AC4-8C76-4C4FF19A5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710A0-C33E-CC45-8305-B897475A1CD7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9711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734206"/>
            <a:ext cx="7762875" cy="1077573"/>
          </a:xfrm>
        </p:spPr>
        <p:txBody>
          <a:bodyPr/>
          <a:lstStyle/>
          <a:p>
            <a:r>
              <a:rPr lang="en-US" dirty="0"/>
              <a:t>Thanks!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103743"/>
            <a:ext cx="3912903" cy="993775"/>
          </a:xfrm>
        </p:spPr>
        <p:txBody>
          <a:bodyPr>
            <a:no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1800" dirty="0"/>
              <a:t>Eli Dart (</a:t>
            </a:r>
            <a:r>
              <a:rPr lang="en-US" sz="1800" dirty="0">
                <a:hlinkClick r:id="rId2"/>
              </a:rPr>
              <a:t>dart@es.net</a:t>
            </a:r>
            <a:r>
              <a:rPr lang="en-US" sz="1800" dirty="0"/>
              <a:t>) 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1800" dirty="0"/>
              <a:t>Energy Sciences Network (ESnet)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1800" dirty="0"/>
              <a:t>Lawrence Berkeley National Laboratory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5116514" y="3103345"/>
            <a:ext cx="3570287" cy="994172"/>
          </a:xfrm>
        </p:spPr>
        <p:txBody>
          <a:bodyPr/>
          <a:lstStyle/>
          <a:p>
            <a:r>
              <a:rPr lang="en-US" dirty="0">
                <a:hlinkClick r:id="rId3"/>
              </a:rPr>
              <a:t>http://fasterdata.es.net/</a:t>
            </a:r>
            <a:endParaRPr lang="en-US" dirty="0"/>
          </a:p>
          <a:p>
            <a:r>
              <a:rPr lang="en-US" dirty="0">
                <a:hlinkClick r:id="rId4"/>
              </a:rPr>
              <a:t>http://my.es.net/</a:t>
            </a:r>
            <a:endParaRPr lang="en-US" dirty="0"/>
          </a:p>
          <a:p>
            <a:r>
              <a:rPr lang="en-US" dirty="0">
                <a:hlinkClick r:id="rId5"/>
              </a:rPr>
              <a:t>http://www.es.net/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4827303" y="3110672"/>
            <a:ext cx="0" cy="963216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2070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D7BEED-527B-56E2-930A-9537D45EC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Framing and Context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1A1813-0FCE-6670-88C6-39A2790CE1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TCP has been and continues to be the workhorse protocol used by data transfer applications</a:t>
            </a:r>
          </a:p>
          <a:p>
            <a:pPr lvl="1"/>
            <a:r>
              <a:rPr lang="en-US" dirty="0"/>
              <a:t>Internet’s Reliable byte-stream delivery protocol (in contrast to UDP)</a:t>
            </a:r>
          </a:p>
          <a:p>
            <a:pPr lvl="1"/>
            <a:r>
              <a:rPr lang="en-US" dirty="0"/>
              <a:t>Underlying mechanism used by HTTP, Globus, FTP, etc.</a:t>
            </a:r>
          </a:p>
          <a:p>
            <a:r>
              <a:rPr lang="en-US" dirty="0"/>
              <a:t>TCP performance is badly impacted by even minor packet loss</a:t>
            </a:r>
          </a:p>
          <a:p>
            <a:r>
              <a:rPr lang="en-US" dirty="0"/>
              <a:t>TCP’s </a:t>
            </a:r>
            <a:r>
              <a:rPr lang="en-US" dirty="0" err="1"/>
              <a:t>bursty</a:t>
            </a:r>
            <a:r>
              <a:rPr lang="en-US" dirty="0"/>
              <a:t> behavior contributes to packet loss</a:t>
            </a:r>
          </a:p>
          <a:p>
            <a:pPr lvl="1"/>
            <a:r>
              <a:rPr lang="en-US" dirty="0"/>
              <a:t>This is why we deploy deep buffers</a:t>
            </a:r>
          </a:p>
          <a:p>
            <a:pPr lvl="1"/>
            <a:r>
              <a:rPr lang="en-US" dirty="0"/>
              <a:t>Deep buffers are expensive, and will go away in the future</a:t>
            </a:r>
          </a:p>
          <a:p>
            <a:r>
              <a:rPr lang="en-US" dirty="0"/>
              <a:t>Is there something we can do about all this?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330299-A5D1-6E92-6D49-69C38930C2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BEA20-4296-1F41-B5C0-947026B7619C}" type="datetime1">
              <a:rPr lang="en-US" smtClean="0"/>
              <a:pPr/>
              <a:t>4/17/23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249235-3C20-6A19-9191-C0AFF040F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6829C7-7F44-D332-EC47-C4A14CA70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710A0-C33E-CC45-8305-B897475A1CD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4287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316" y="356"/>
            <a:ext cx="7777398" cy="857250"/>
          </a:xfrm>
        </p:spPr>
        <p:txBody>
          <a:bodyPr>
            <a:noAutofit/>
          </a:bodyPr>
          <a:lstStyle/>
          <a:p>
            <a:r>
              <a:rPr lang="en-US" sz="2700" dirty="0"/>
              <a:t>A small amount of packet loss makes a huge difference in TCP performance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3606" y="1252877"/>
            <a:ext cx="6172200" cy="2966042"/>
          </a:xfrm>
        </p:spPr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315" y="875463"/>
            <a:ext cx="6848391" cy="4051913"/>
          </a:xfrm>
          <a:prstGeom prst="rect">
            <a:avLst/>
          </a:prstGeom>
        </p:spPr>
      </p:pic>
      <p:sp>
        <p:nvSpPr>
          <p:cNvPr id="7" name="Rounded Rectangular Callout 6"/>
          <p:cNvSpPr/>
          <p:nvPr/>
        </p:nvSpPr>
        <p:spPr>
          <a:xfrm>
            <a:off x="2050021" y="2645110"/>
            <a:ext cx="627572" cy="349370"/>
          </a:xfrm>
          <a:prstGeom prst="wedgeRoundRectCallout">
            <a:avLst>
              <a:gd name="adj1" fmla="val -143822"/>
              <a:gd name="adj2" fmla="val -40114"/>
              <a:gd name="adj3" fmla="val 16667"/>
            </a:avLst>
          </a:prstGeom>
          <a:ln w="12700">
            <a:solidFill>
              <a:schemeClr val="tx1"/>
            </a:solidFill>
          </a:ln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900" dirty="0">
                <a:cs typeface="Arial" charset="0"/>
              </a:rPr>
              <a:t>Metro Area</a:t>
            </a:r>
          </a:p>
        </p:txBody>
      </p:sp>
      <p:sp>
        <p:nvSpPr>
          <p:cNvPr id="8" name="Rounded Rectangular Callout 7"/>
          <p:cNvSpPr/>
          <p:nvPr/>
        </p:nvSpPr>
        <p:spPr>
          <a:xfrm>
            <a:off x="2243737" y="1932865"/>
            <a:ext cx="627572" cy="474695"/>
          </a:xfrm>
          <a:prstGeom prst="wedgeRoundRectCallout">
            <a:avLst>
              <a:gd name="adj1" fmla="val -227975"/>
              <a:gd name="adj2" fmla="val -85359"/>
              <a:gd name="adj3" fmla="val 16667"/>
            </a:avLst>
          </a:prstGeom>
          <a:ln w="12700">
            <a:solidFill>
              <a:schemeClr val="tx1"/>
            </a:solidFill>
          </a:ln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900" dirty="0">
                <a:cs typeface="Arial" charset="0"/>
              </a:rPr>
              <a:t>Local</a:t>
            </a:r>
          </a:p>
          <a:p>
            <a:pPr algn="ctr" eaLnBrk="0" hangingPunct="0"/>
            <a:r>
              <a:rPr lang="en-US" sz="900" dirty="0">
                <a:cs typeface="Arial" charset="0"/>
              </a:rPr>
              <a:t>(LAN)</a:t>
            </a:r>
          </a:p>
        </p:txBody>
      </p:sp>
      <p:sp>
        <p:nvSpPr>
          <p:cNvPr id="9" name="Rounded Rectangular Callout 8"/>
          <p:cNvSpPr/>
          <p:nvPr/>
        </p:nvSpPr>
        <p:spPr>
          <a:xfrm>
            <a:off x="2965381" y="2652694"/>
            <a:ext cx="627572" cy="349370"/>
          </a:xfrm>
          <a:prstGeom prst="wedgeRoundRectCallout">
            <a:avLst>
              <a:gd name="adj1" fmla="val -204254"/>
              <a:gd name="adj2" fmla="val 221554"/>
              <a:gd name="adj3" fmla="val 16667"/>
            </a:avLst>
          </a:prstGeom>
          <a:ln w="12700">
            <a:solidFill>
              <a:schemeClr val="tx1"/>
            </a:solidFill>
          </a:ln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900" dirty="0">
                <a:cs typeface="Arial" charset="0"/>
              </a:rPr>
              <a:t>Regional</a:t>
            </a:r>
          </a:p>
        </p:txBody>
      </p:sp>
      <p:sp>
        <p:nvSpPr>
          <p:cNvPr id="10" name="Rounded Rectangular Callout 9"/>
          <p:cNvSpPr/>
          <p:nvPr/>
        </p:nvSpPr>
        <p:spPr>
          <a:xfrm>
            <a:off x="4203128" y="2895756"/>
            <a:ext cx="696272" cy="349370"/>
          </a:xfrm>
          <a:prstGeom prst="wedgeRoundRectCallout">
            <a:avLst>
              <a:gd name="adj1" fmla="val 162253"/>
              <a:gd name="adj2" fmla="val 205386"/>
              <a:gd name="adj3" fmla="val 16667"/>
            </a:avLst>
          </a:prstGeom>
          <a:ln w="12700">
            <a:solidFill>
              <a:schemeClr val="tx1"/>
            </a:solidFill>
          </a:ln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900" dirty="0">
                <a:cs typeface="Arial" charset="0"/>
              </a:rPr>
              <a:t>Continental</a:t>
            </a:r>
          </a:p>
        </p:txBody>
      </p:sp>
      <p:sp>
        <p:nvSpPr>
          <p:cNvPr id="11" name="Rounded Rectangular Callout 10"/>
          <p:cNvSpPr/>
          <p:nvPr/>
        </p:nvSpPr>
        <p:spPr>
          <a:xfrm>
            <a:off x="5534758" y="2390995"/>
            <a:ext cx="961002" cy="349370"/>
          </a:xfrm>
          <a:prstGeom prst="wedgeRoundRectCallout">
            <a:avLst>
              <a:gd name="adj1" fmla="val 105870"/>
              <a:gd name="adj2" fmla="val 348839"/>
              <a:gd name="adj3" fmla="val 16667"/>
            </a:avLst>
          </a:prstGeom>
          <a:ln w="12700">
            <a:solidFill>
              <a:schemeClr val="tx1"/>
            </a:solidFill>
          </a:ln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900" dirty="0">
                <a:cs typeface="Arial" charset="0"/>
              </a:rPr>
              <a:t>International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63606" y="4456638"/>
            <a:ext cx="6262688" cy="32406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9" name="Straight Connector 18"/>
          <p:cNvCxnSpPr/>
          <p:nvPr/>
        </p:nvCxnSpPr>
        <p:spPr>
          <a:xfrm>
            <a:off x="6065292" y="4694973"/>
            <a:ext cx="961002" cy="0"/>
          </a:xfrm>
          <a:prstGeom prst="line">
            <a:avLst/>
          </a:prstGeom>
          <a:ln w="76200"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307600" y="4699340"/>
            <a:ext cx="961002" cy="0"/>
          </a:xfrm>
          <a:prstGeom prst="line">
            <a:avLst/>
          </a:prstGeom>
          <a:ln w="76200">
            <a:solidFill>
              <a:srgbClr val="9FC244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2488481" y="4694973"/>
            <a:ext cx="961002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92170" y="4464485"/>
            <a:ext cx="13340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Measured (TCP Reno)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416312" y="4462798"/>
            <a:ext cx="117211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Measured (HTCP)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232125" y="4462799"/>
            <a:ext cx="14881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Theoretical (TCP Reno)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989862" y="4462011"/>
            <a:ext cx="12999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Measured (no loss)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06758" y="1939177"/>
            <a:ext cx="2540379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/>
              <a:t>With loss, high performance  beyond metro distances is essentially impossible</a:t>
            </a:r>
          </a:p>
        </p:txBody>
      </p:sp>
      <p:cxnSp>
        <p:nvCxnSpPr>
          <p:cNvPr id="30" name="Straight Connector 29"/>
          <p:cNvCxnSpPr/>
          <p:nvPr/>
        </p:nvCxnSpPr>
        <p:spPr>
          <a:xfrm>
            <a:off x="890607" y="4699340"/>
            <a:ext cx="961002" cy="0"/>
          </a:xfrm>
          <a:prstGeom prst="line">
            <a:avLst/>
          </a:prstGeom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Date Placeholder 3"/>
          <p:cNvSpPr txBox="1">
            <a:spLocks/>
          </p:cNvSpPr>
          <p:nvPr/>
        </p:nvSpPr>
        <p:spPr>
          <a:xfrm>
            <a:off x="1296203" y="4963089"/>
            <a:ext cx="2234804" cy="136922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lumMod val="50000"/>
                  </a:schemeClr>
                </a:solidFill>
                <a:latin typeface="Calibri"/>
                <a:ea typeface="+mn-ea"/>
                <a:cs typeface="Calibri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US" sz="600" dirty="0">
              <a:solidFill>
                <a:prstClr val="black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4A31AB6-0D8A-AF47-9342-F8836D5A5C45}"/>
              </a:ext>
            </a:extLst>
          </p:cNvPr>
          <p:cNvSpPr txBox="1"/>
          <p:nvPr/>
        </p:nvSpPr>
        <p:spPr>
          <a:xfrm>
            <a:off x="8207713" y="472764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2219254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49"/>
    </mc:Choice>
    <mc:Fallback xmlns="">
      <p:transition spd="slow" advTm="1449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8B9F12-A9BD-1BDC-6C94-D2C64791D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TCP is “</a:t>
            </a:r>
            <a:r>
              <a:rPr lang="en-US" dirty="0" err="1"/>
              <a:t>bursty</a:t>
            </a:r>
            <a:r>
              <a:rPr lang="en-US" dirty="0"/>
              <a:t>” – what does that mean?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92F128-2D5F-5219-94A5-3E160969B0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TCP sends data when two conditions are true</a:t>
            </a:r>
          </a:p>
          <a:p>
            <a:pPr lvl="1"/>
            <a:r>
              <a:rPr lang="en-US" dirty="0"/>
              <a:t>TCP has data to send, e.g. the application wrote to the socket</a:t>
            </a:r>
          </a:p>
          <a:p>
            <a:pPr lvl="1"/>
            <a:r>
              <a:rPr lang="en-US" dirty="0"/>
              <a:t>The receiver has advertised available window space</a:t>
            </a:r>
          </a:p>
          <a:p>
            <a:pPr lvl="1"/>
            <a:r>
              <a:rPr lang="en-US" dirty="0"/>
              <a:t>TCP sends data until one of these conditions is not true</a:t>
            </a:r>
          </a:p>
          <a:p>
            <a:r>
              <a:rPr lang="en-US" dirty="0"/>
              <a:t>Most host interfaces can send at wire speed</a:t>
            </a:r>
          </a:p>
          <a:p>
            <a:pPr lvl="1"/>
            <a:r>
              <a:rPr lang="en-US" dirty="0"/>
              <a:t>This means that if TCP has data to send, and it hands the data off to the host NIC, the NIC will send packets at wire speed until done</a:t>
            </a:r>
          </a:p>
          <a:p>
            <a:pPr lvl="1"/>
            <a:r>
              <a:rPr lang="en-US" dirty="0"/>
              <a:t>10G NICs send data at 10G, 100G NICs send data at 100G</a:t>
            </a:r>
          </a:p>
          <a:p>
            <a:r>
              <a:rPr lang="en-US" dirty="0"/>
              <a:t>On average the rate may be lower, but the instantaneous rate is wire speed</a:t>
            </a:r>
          </a:p>
          <a:p>
            <a:pPr lvl="1"/>
            <a:r>
              <a:rPr lang="en-US" dirty="0"/>
              <a:t>A host that runs at 50% of wire speed on average might actually send at wire speed 50% of the time and sit idle 50% of the time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C8C8F8-AC16-BF40-B791-C14AE6F27B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BEA20-4296-1F41-B5C0-947026B7619C}" type="datetime1">
              <a:rPr lang="en-US" smtClean="0"/>
              <a:pPr/>
              <a:t>4/17/23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EE31EB-3E97-CE7F-AEE4-DA3F3F461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FCB86C-02B9-7618-D741-A9AE617D3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710A0-C33E-CC45-8305-B897475A1CD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3047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0585C-C054-AF72-EC07-02AAA2A0B6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Consequences of TCP Burstiness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0C3500-7A27-48C5-F731-C2BE752FC3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wire-speed burst has no spare room in it (by definition)</a:t>
            </a:r>
          </a:p>
          <a:p>
            <a:pPr lvl="1"/>
            <a:r>
              <a:rPr lang="en-US" dirty="0"/>
              <a:t>If a device can’t process the burst at wire speed, it must buffer or drop</a:t>
            </a:r>
          </a:p>
          <a:p>
            <a:pPr lvl="1"/>
            <a:r>
              <a:rPr lang="en-US" dirty="0"/>
              <a:t>If the device can handle the burst, then it passes the burst on to the next device which must also handle it, buffer, or drop</a:t>
            </a:r>
          </a:p>
          <a:p>
            <a:r>
              <a:rPr lang="en-US" dirty="0"/>
              <a:t>This goes bad in several common ways</a:t>
            </a:r>
          </a:p>
          <a:p>
            <a:pPr lvl="1"/>
            <a:r>
              <a:rPr lang="en-US" dirty="0"/>
              <a:t>Shallow switch buffers</a:t>
            </a:r>
          </a:p>
          <a:p>
            <a:pPr lvl="1"/>
            <a:r>
              <a:rPr lang="en-US" dirty="0"/>
              <a:t>Slower receivers</a:t>
            </a:r>
          </a:p>
          <a:p>
            <a:pPr lvl="1"/>
            <a:r>
              <a:rPr lang="en-US" dirty="0"/>
              <a:t>Speed mismatch on the path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0BA297-A969-354F-98E0-DB554B4BF0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BEA20-4296-1F41-B5C0-947026B7619C}" type="datetime1">
              <a:rPr lang="en-US" smtClean="0"/>
              <a:pPr/>
              <a:t>4/17/23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519E0F-03EB-7B91-3070-4DD16E688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7A4D58-8C74-9FDE-7820-6BA806D0F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710A0-C33E-CC45-8305-B897475A1CD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5248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6AD172-BAEF-D9AC-E2AC-6899B4C08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Shallow Switch Buffers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827B311-8347-F3B1-30E4-B7029857D9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5442" t="24669" r="24450" b="23445"/>
          <a:stretch/>
        </p:blipFill>
        <p:spPr>
          <a:xfrm>
            <a:off x="4935254" y="413357"/>
            <a:ext cx="3995803" cy="3995805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9400ED-105F-AC32-1797-CBEFAA21A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BEA20-4296-1F41-B5C0-947026B7619C}" type="datetime1">
              <a:rPr lang="en-US" smtClean="0"/>
              <a:pPr/>
              <a:t>4/17/23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484B43-E9D6-3B39-8989-52BB95D53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45E3B1-70B8-B2A2-B0FF-497769100D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710A0-C33E-CC45-8305-B897475A1CD7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EA06DF8-44CC-5B4A-F118-7501E60F440E}"/>
              </a:ext>
            </a:extLst>
          </p:cNvPr>
          <p:cNvSpPr txBox="1">
            <a:spLocks/>
          </p:cNvSpPr>
          <p:nvPr/>
        </p:nvSpPr>
        <p:spPr>
          <a:xfrm>
            <a:off x="457200" y="1200151"/>
            <a:ext cx="5217090" cy="3258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457200" rtl="0" eaLnBrk="1" latinLnBrk="0" hangingPunct="1">
              <a:spcBef>
                <a:spcPts val="88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8788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8975" indent="-230188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69962" indent="-28575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Lucida Grande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30188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The figure shows a switch with more egress traffic than it can instantaneously support</a:t>
            </a:r>
          </a:p>
          <a:p>
            <a:r>
              <a:rPr lang="en-US" dirty="0"/>
              <a:t>On average, the traffic from the two ingress interfaces will fit into the egress interface</a:t>
            </a:r>
          </a:p>
          <a:p>
            <a:r>
              <a:rPr lang="en-US" dirty="0"/>
              <a:t>In a given instant, the load may be greater than the speed of the egress interface</a:t>
            </a:r>
          </a:p>
          <a:p>
            <a:pPr lvl="1"/>
            <a:r>
              <a:rPr lang="en-US" dirty="0"/>
              <a:t>The switch must buffer or drop</a:t>
            </a:r>
          </a:p>
          <a:p>
            <a:pPr lvl="1"/>
            <a:r>
              <a:rPr lang="en-US" dirty="0"/>
              <a:t>If the switch cannot buffer the extra, the result is packet loss </a:t>
            </a:r>
            <a:r>
              <a:rPr lang="en-US" dirty="0">
                <a:sym typeface="Wingdings" pitchFamily="2" charset="2"/>
              </a:rPr>
              <a:t> poor performance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822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B52B72-1EC3-09C2-00B0-A2D75EE27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Slow Receive Host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36060D-6889-A276-6F67-865FC748C3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662366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If the host cannot receive packets at wire speed, it will drop them unless flow control is enabled</a:t>
            </a:r>
          </a:p>
          <a:p>
            <a:pPr lvl="1"/>
            <a:r>
              <a:rPr lang="en-US" dirty="0"/>
              <a:t>Ethernet flow control (“pause frames”) allows the host to ask its first-hop switch to buffer on its behalf</a:t>
            </a:r>
          </a:p>
          <a:p>
            <a:pPr lvl="1"/>
            <a:r>
              <a:rPr lang="en-US" dirty="0"/>
              <a:t>This immediately returns us to the shallow buffer switch problem</a:t>
            </a:r>
          </a:p>
          <a:p>
            <a:pPr lvl="2"/>
            <a:r>
              <a:rPr lang="en-US" dirty="0"/>
              <a:t>If the switch can’t buffer the rest of the burst, it drops packets</a:t>
            </a:r>
          </a:p>
          <a:p>
            <a:pPr lvl="2"/>
            <a:r>
              <a:rPr lang="en-US" dirty="0"/>
              <a:t>Deep buffer switches are better able to support receive hosts</a:t>
            </a:r>
          </a:p>
          <a:p>
            <a:r>
              <a:rPr lang="en-US" dirty="0"/>
              <a:t>Some ways to help</a:t>
            </a:r>
          </a:p>
          <a:p>
            <a:pPr lvl="1"/>
            <a:r>
              <a:rPr lang="en-US" dirty="0"/>
              <a:t>NIC tuning (e.g. LRO)</a:t>
            </a:r>
          </a:p>
          <a:p>
            <a:pPr lvl="1"/>
            <a:r>
              <a:rPr lang="en-US" dirty="0"/>
              <a:t>High CPU clock rate on the host</a:t>
            </a:r>
          </a:p>
          <a:p>
            <a:pPr lvl="1"/>
            <a:r>
              <a:rPr lang="en-US" dirty="0"/>
              <a:t>Flow control + deep switch buffers</a:t>
            </a:r>
          </a:p>
          <a:p>
            <a:pPr lvl="1"/>
            <a:r>
              <a:rPr lang="en-US" dirty="0"/>
              <a:t>But: we must engineer for this, and it can be costly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E25193-7814-104E-A1A3-1728575356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BEA20-4296-1F41-B5C0-947026B7619C}" type="datetime1">
              <a:rPr lang="en-US" smtClean="0"/>
              <a:pPr/>
              <a:t>4/17/23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B99622-FDBE-6FB4-C062-9D9B1CD8A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C51859-47DB-B04B-691D-2ED7237AA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710A0-C33E-CC45-8305-B897475A1CD7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6466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B8CA8C-E949-EDD5-9EE8-E500ACABE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Speed Mismatch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179015-9FE9-9693-6A5F-3B1118F022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can be thought of as a variant of the fan-in problem</a:t>
            </a:r>
          </a:p>
          <a:p>
            <a:pPr lvl="1"/>
            <a:r>
              <a:rPr lang="en-US" dirty="0"/>
              <a:t>Instead of background traffic reducing capacity, slower link speed reduces capacity</a:t>
            </a:r>
          </a:p>
          <a:p>
            <a:pPr lvl="1"/>
            <a:r>
              <a:rPr lang="en-US" dirty="0"/>
              <a:t>The other semantics are very similar – buffer or drop</a:t>
            </a:r>
          </a:p>
          <a:p>
            <a:r>
              <a:rPr lang="en-US" dirty="0"/>
              <a:t>This can happen in many devices</a:t>
            </a:r>
          </a:p>
          <a:p>
            <a:pPr lvl="1"/>
            <a:r>
              <a:rPr lang="en-US" dirty="0"/>
              <a:t>Routers, switches</a:t>
            </a:r>
          </a:p>
          <a:p>
            <a:pPr lvl="1"/>
            <a:r>
              <a:rPr lang="en-US" dirty="0"/>
              <a:t>Hosts (slow receiver looks a lot like a speed mismatch)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A4A42A-52B7-7F6F-9D74-0470B7653E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BEA20-4296-1F41-B5C0-947026B7619C}" type="datetime1">
              <a:rPr lang="en-US" smtClean="0"/>
              <a:pPr/>
              <a:t>4/17/23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C72C4A-2551-44D0-A79E-4151CAD3FD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B934AE-CCD6-652F-490A-1DA33429B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710A0-C33E-CC45-8305-B897475A1CD7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3070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E366E-D95C-3F5F-B952-8D872448E4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Theme: Bursts Cause Problems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ECE577-3E52-4552-90F9-F08E713143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800" dirty="0"/>
              <a:t>The fundamental issue is that, because of the way TCP behaves, we have to engineer for the instantaneous rate instead of the average rate</a:t>
            </a:r>
          </a:p>
          <a:p>
            <a:r>
              <a:rPr lang="en-US" sz="2800" dirty="0"/>
              <a:t>All of this is just so we can provide TCP with a loss-free IP layer to maintain performance</a:t>
            </a:r>
          </a:p>
          <a:p>
            <a:r>
              <a:rPr lang="en-US" sz="2800" dirty="0"/>
              <a:t>If we don’t engineer for peaks, TCP will underperform the average it could have achieved – because of packet loss caused by bursts</a:t>
            </a:r>
          </a:p>
          <a:p>
            <a:r>
              <a:rPr lang="en-US" sz="2800" dirty="0"/>
              <a:t>Is there a better way?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F4708B-195B-7C86-7A0F-A130FFC735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BEA20-4296-1F41-B5C0-947026B7619C}" type="datetime1">
              <a:rPr lang="en-US" smtClean="0"/>
              <a:pPr/>
              <a:t>4/17/23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07DD15-65A3-58C7-23DC-C10D97AC7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C0C356-C487-DD34-88DC-F1DF1B5D3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710A0-C33E-CC45-8305-B897475A1CD7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4343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Snet 1">
      <a:dk1>
        <a:srgbClr val="58585B"/>
      </a:dk1>
      <a:lt1>
        <a:sysClr val="window" lastClr="FFFFFF"/>
      </a:lt1>
      <a:dk2>
        <a:srgbClr val="58585B"/>
      </a:dk2>
      <a:lt2>
        <a:srgbClr val="A7A9AB"/>
      </a:lt2>
      <a:accent1>
        <a:srgbClr val="2DB2CF"/>
      </a:accent1>
      <a:accent2>
        <a:srgbClr val="266782"/>
      </a:accent2>
      <a:accent3>
        <a:srgbClr val="9DBA3B"/>
      </a:accent3>
      <a:accent4>
        <a:srgbClr val="A7A9AB"/>
      </a:accent4>
      <a:accent5>
        <a:srgbClr val="58585B"/>
      </a:accent5>
      <a:accent6>
        <a:srgbClr val="D2E9EE"/>
      </a:accent6>
      <a:hlink>
        <a:srgbClr val="266782"/>
      </a:hlink>
      <a:folHlink>
        <a:srgbClr val="504F8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marL="228600" indent="-228600">
          <a:spcBef>
            <a:spcPts val="880"/>
          </a:spcBef>
          <a:buClr>
            <a:srgbClr val="2DB2CF"/>
          </a:buClr>
          <a:defRPr sz="2000" dirty="0" smtClean="0">
            <a:solidFill>
              <a:srgbClr val="58585B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1278</TotalTime>
  <Words>1219</Words>
  <Application>Microsoft Macintosh PowerPoint</Application>
  <PresentationFormat>On-screen Show (16:9)</PresentationFormat>
  <Paragraphs>144</Paragraphs>
  <Slides>14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Lucida Grande</vt:lpstr>
      <vt:lpstr>Office Theme</vt:lpstr>
      <vt:lpstr>Packet Pacing for TCP</vt:lpstr>
      <vt:lpstr>Framing and Context</vt:lpstr>
      <vt:lpstr>A small amount of packet loss makes a huge difference in TCP performance</vt:lpstr>
      <vt:lpstr>TCP is “bursty” – what does that mean?</vt:lpstr>
      <vt:lpstr>Consequences of TCP Burstiness</vt:lpstr>
      <vt:lpstr>Shallow Switch Buffers</vt:lpstr>
      <vt:lpstr>Slow Receive Host</vt:lpstr>
      <vt:lpstr>Speed Mismatch</vt:lpstr>
      <vt:lpstr>Common Theme: Bursts Cause Problems</vt:lpstr>
      <vt:lpstr>Smooth Out The Bursts: Pacing</vt:lpstr>
      <vt:lpstr>BBR TCP has built-in pacing  (slide from Matt Mathis presentation, March 2020)</vt:lpstr>
      <vt:lpstr>Pacing Used In BBRv2 Testing</vt:lpstr>
      <vt:lpstr>Ideas to Explore</vt:lpstr>
      <vt:lpstr>Thanks!</vt:lpstr>
    </vt:vector>
  </TitlesOfParts>
  <Manager/>
  <Company>Lawrence Berkekley Nationl Lab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teid05</dc:creator>
  <cp:keywords/>
  <dc:description/>
  <cp:lastModifiedBy>Eli Dart</cp:lastModifiedBy>
  <cp:revision>123</cp:revision>
  <cp:lastPrinted>2014-05-19T17:57:32Z</cp:lastPrinted>
  <dcterms:created xsi:type="dcterms:W3CDTF">2014-07-28T21:57:32Z</dcterms:created>
  <dcterms:modified xsi:type="dcterms:W3CDTF">2023-04-17T06:50:11Z</dcterms:modified>
  <cp:category/>
</cp:coreProperties>
</file>