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2"/>
  </p:notesMasterIdLst>
  <p:sldIdLst>
    <p:sldId id="257" r:id="rId6"/>
    <p:sldId id="304" r:id="rId7"/>
    <p:sldId id="320" r:id="rId8"/>
    <p:sldId id="321" r:id="rId9"/>
    <p:sldId id="322" r:id="rId10"/>
    <p:sldId id="263" r:id="rId11"/>
    <p:sldId id="279" r:id="rId12"/>
    <p:sldId id="287" r:id="rId13"/>
    <p:sldId id="264" r:id="rId14"/>
    <p:sldId id="267" r:id="rId15"/>
    <p:sldId id="288" r:id="rId16"/>
    <p:sldId id="270" r:id="rId17"/>
    <p:sldId id="271" r:id="rId18"/>
    <p:sldId id="272" r:id="rId19"/>
    <p:sldId id="273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F6900"/>
    <a:srgbClr val="003088"/>
    <a:srgbClr val="F08900"/>
    <a:srgbClr val="1E5DF8"/>
    <a:srgbClr val="626262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F284D2-5CD7-503F-E3CB-93957564A58F}" v="138" dt="2022-12-20T17:25:03.342"/>
    <p1510:client id="{FBFC0B1E-81EF-FF49-243D-AAA6F8A491D4}" v="6" dt="2022-12-20T17:41:50.0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1"/>
    <p:restoredTop sz="94422"/>
  </p:normalViewPr>
  <p:slideViewPr>
    <p:cSldViewPr snapToGrid="0" snapToObjects="1">
      <p:cViewPr varScale="1">
        <p:scale>
          <a:sx n="121" d="100"/>
          <a:sy n="121" d="100"/>
        </p:scale>
        <p:origin x="800" y="168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562" y="273422"/>
            <a:ext cx="10971684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5321" b="0" strike="noStrike" spc="-1">
              <a:solidFill>
                <a:srgbClr val="3465A4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562" y="1604399"/>
            <a:ext cx="5354133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GB" sz="3870" b="0" strike="noStrike" spc="-1">
              <a:solidFill>
                <a:srgbClr val="EEEEEC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03" y="1604399"/>
            <a:ext cx="5354133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GB" sz="3870" b="0" strike="noStrike" spc="-1">
              <a:solidFill>
                <a:srgbClr val="EEEEEC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2706C9F-BA81-4CD6-AE56-328DEE8511A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887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189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562" y="273422"/>
            <a:ext cx="10971684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GB" sz="5321" b="0" strike="noStrike" spc="-1">
              <a:solidFill>
                <a:srgbClr val="3465A4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562" y="1604399"/>
            <a:ext cx="10971684" cy="39768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GB" sz="3870" b="0" strike="noStrike" spc="-1">
              <a:solidFill>
                <a:srgbClr val="EEEEEC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1ABBBCA-BDBD-4C7B-8063-CA078A680B4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2731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242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  <p:sldLayoutId id="2147483715" r:id="rId13"/>
    <p:sldLayoutId id="2147483728" r:id="rId14"/>
    <p:sldLayoutId id="2147483729" r:id="rId15"/>
    <p:sldLayoutId id="2147483742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10493567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/>
                <a:cs typeface="Arial"/>
              </a:rPr>
              <a:t>RAL Tier 1 &amp; LHCONE update</a:t>
            </a:r>
          </a:p>
          <a:p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7446229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LHCOPN-LHCONE #50</a:t>
            </a: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FZU</a:t>
            </a: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18 April 2023</a:t>
            </a:r>
          </a:p>
          <a:p>
            <a:r>
              <a:rPr lang="en-GB" sz="2400">
                <a:solidFill>
                  <a:srgbClr val="626262"/>
                </a:solidFill>
                <a:latin typeface="Arial"/>
                <a:cs typeface="Arial"/>
              </a:rPr>
              <a:t>Ian 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Collier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1085" y="54423"/>
            <a:ext cx="12190382" cy="6748488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r>
              <a:rPr lang="en-GB" sz="2177" spc="-1" dirty="0">
                <a:solidFill>
                  <a:schemeClr val="bg1"/>
                </a:solidFill>
                <a:latin typeface="Arial"/>
              </a:rPr>
              <a:t>Legacy Network — March 2023</a:t>
            </a:r>
          </a:p>
          <a:p>
            <a:pPr algn="ctr">
              <a:lnSpc>
                <a:spcPct val="100000"/>
              </a:lnSpc>
              <a:buNone/>
            </a:pPr>
            <a:r>
              <a:rPr lang="en-GB" sz="1693" spc="-1" dirty="0">
                <a:solidFill>
                  <a:schemeClr val="bg1"/>
                </a:solidFill>
                <a:latin typeface="Arial"/>
              </a:rPr>
              <a:t>(Mixed 40/100Gbps)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10635826" cy="328487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200" b="0" strike="noStrike" spc="-1" dirty="0">
                <a:latin typeface="Arial"/>
              </a:rPr>
              <a:t>Four leaves of workers (almost)	</a:t>
            </a:r>
            <a:r>
              <a:rPr lang="en-GB" sz="3200" b="0" strike="noStrike" spc="-1" dirty="0">
                <a:solidFill>
                  <a:srgbClr val="73D216"/>
                </a:solidFill>
                <a:latin typeface="Arial"/>
              </a:rPr>
              <a:t>+1</a:t>
            </a:r>
            <a:endParaRPr lang="en-GB" sz="3200" b="0" strike="noStrike" spc="-1" dirty="0">
              <a:solidFill>
                <a:srgbClr val="EEEEEC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800" b="0" strike="noStrike" spc="-1" dirty="0">
                <a:solidFill>
                  <a:schemeClr val="accent1"/>
                </a:solidFill>
                <a:latin typeface="Arial"/>
                <a:ea typeface="Noto Sans CJK SC"/>
              </a:rPr>
              <a:t>104% of 2023 CPU pledge (146% soon)</a:t>
            </a:r>
            <a:endParaRPr lang="en-GB" sz="2800" b="0" strike="noStrike" spc="-1" dirty="0">
              <a:solidFill>
                <a:schemeClr val="accent1"/>
              </a:solidFill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200" b="0" strike="noStrike" spc="-1" dirty="0">
                <a:latin typeface="Arial"/>
                <a:ea typeface="Noto Sans CJK SC"/>
              </a:rPr>
              <a:t>Eleven leaves of storage in production</a:t>
            </a:r>
            <a:r>
              <a:rPr lang="en-GB" sz="3200" b="0" strike="noStrike" spc="-1" dirty="0">
                <a:solidFill>
                  <a:srgbClr val="EEEEEC"/>
                </a:solidFill>
                <a:latin typeface="Arial"/>
                <a:ea typeface="Noto Sans CJK SC"/>
              </a:rPr>
              <a:t>	</a:t>
            </a:r>
            <a:r>
              <a:rPr lang="en-GB" sz="3200" b="0" strike="noStrike" spc="-1" dirty="0">
                <a:solidFill>
                  <a:srgbClr val="73D216"/>
                </a:solidFill>
                <a:latin typeface="Arial"/>
              </a:rPr>
              <a:t>+6</a:t>
            </a:r>
            <a:endParaRPr lang="en-GB" sz="3200" b="0" strike="noStrike" spc="-1" dirty="0">
              <a:solidFill>
                <a:srgbClr val="EEEEEC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800" b="0" strike="noStrike" spc="-1" dirty="0">
                <a:solidFill>
                  <a:schemeClr val="accent1"/>
                </a:solidFill>
                <a:latin typeface="Arial"/>
              </a:rPr>
              <a:t>33% of Echo capacity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tabLst>
                <a:tab pos="3933720" algn="l"/>
              </a:tabLst>
            </a:pPr>
            <a:r>
              <a:rPr lang="en-GB" sz="2800" b="0" strike="noStrike" spc="-1" dirty="0">
                <a:solidFill>
                  <a:schemeClr val="accent1"/>
                </a:solidFill>
                <a:latin typeface="Arial"/>
              </a:rPr>
              <a:t>FY2022 nodes currently being deployed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rial"/>
                <a:cs typeface="Arial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New network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563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649" y="54423"/>
            <a:ext cx="12190382" cy="6748488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177" spc="-1" dirty="0">
                <a:solidFill>
                  <a:srgbClr val="FFFFFF"/>
                </a:solidFill>
                <a:latin typeface="Arial"/>
                <a:ea typeface="Noto Sans CJK SC"/>
              </a:rPr>
              <a:t>New Network — August 2022</a:t>
            </a:r>
            <a:br>
              <a:rPr sz="2177" dirty="0">
                <a:solidFill>
                  <a:srgbClr val="FFFFFF"/>
                </a:solidFill>
              </a:rPr>
            </a:br>
            <a:r>
              <a:rPr lang="en-GB" sz="1693" spc="-1" dirty="0">
                <a:solidFill>
                  <a:srgbClr val="FFFFFF"/>
                </a:solidFill>
                <a:latin typeface="Arial"/>
              </a:rPr>
              <a:t>(All links 100Gbps)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79"/>
          <p:cNvSpPr txBox="1"/>
          <p:nvPr/>
        </p:nvSpPr>
        <p:spPr>
          <a:xfrm>
            <a:off x="649" y="54423"/>
            <a:ext cx="12190382" cy="6748488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177" spc="-1" dirty="0">
                <a:solidFill>
                  <a:srgbClr val="FFFFFF"/>
                </a:solidFill>
                <a:latin typeface="Arial"/>
                <a:ea typeface="Noto Sans CJK SC"/>
              </a:rPr>
              <a:t>New Network — March 2023</a:t>
            </a:r>
            <a:br>
              <a:rPr sz="2177" dirty="0">
                <a:solidFill>
                  <a:srgbClr val="FFFFFF"/>
                </a:solidFill>
              </a:rPr>
            </a:br>
            <a:r>
              <a:rPr lang="en-GB" sz="1693" spc="-1" dirty="0">
                <a:solidFill>
                  <a:srgbClr val="FFFFFF"/>
                </a:solidFill>
                <a:latin typeface="Arial"/>
              </a:rPr>
              <a:t>(All links 100Gbps)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649" y="4571557"/>
            <a:ext cx="12190382" cy="2285778"/>
          </a:xfrm>
          <a:prstGeom prst="rect">
            <a:avLst/>
          </a:prstGeom>
          <a:solidFill>
            <a:srgbClr val="B2B2B2"/>
          </a:solidFill>
          <a:ln w="0"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3" name="Picture 82"/>
          <p:cNvPicPr/>
          <p:nvPr/>
        </p:nvPicPr>
        <p:blipFill>
          <a:blip r:embed="rId2"/>
          <a:stretch/>
        </p:blipFill>
        <p:spPr>
          <a:xfrm>
            <a:off x="649" y="1618331"/>
            <a:ext cx="5353946" cy="2953226"/>
          </a:xfrm>
          <a:prstGeom prst="rect">
            <a:avLst/>
          </a:prstGeom>
          <a:ln w="0">
            <a:noFill/>
          </a:ln>
        </p:spPr>
      </p:pic>
      <p:pic>
        <p:nvPicPr>
          <p:cNvPr id="85" name="Picture 84"/>
          <p:cNvPicPr/>
          <p:nvPr/>
        </p:nvPicPr>
        <p:blipFill>
          <a:blip r:embed="rId3"/>
          <a:stretch/>
        </p:blipFill>
        <p:spPr>
          <a:xfrm>
            <a:off x="649" y="4571557"/>
            <a:ext cx="12190382" cy="2285778"/>
          </a:xfrm>
          <a:prstGeom prst="rect">
            <a:avLst/>
          </a:prstGeom>
          <a:ln w="0">
            <a:noFill/>
          </a:ln>
        </p:spPr>
      </p:pic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en-GB" sz="5321" b="0" spc="-1" dirty="0">
                <a:solidFill>
                  <a:srgbClr val="3465A4"/>
                </a:solidFill>
                <a:latin typeface="Arial"/>
              </a:rPr>
              <a:t>LHCONE</a:t>
            </a: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529620" y="1785084"/>
            <a:ext cx="6443718" cy="2612318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>
            <a:normAutofit fontScale="77500" lnSpcReduction="20000"/>
          </a:bodyPr>
          <a:lstStyle/>
          <a:p>
            <a:pPr marL="522461" indent="-391846">
              <a:spcBef>
                <a:spcPts val="171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870" b="0" spc="-1" dirty="0">
                <a:latin typeface="Arial"/>
              </a:rPr>
              <a:t>Peering with both Exit Routers</a:t>
            </a:r>
          </a:p>
          <a:p>
            <a:pPr marL="522461" indent="-391846">
              <a:spcBef>
                <a:spcPts val="171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870" b="0" spc="-1" dirty="0">
                <a:latin typeface="Arial"/>
              </a:rPr>
              <a:t>Everything on new network now advertised</a:t>
            </a:r>
          </a:p>
          <a:p>
            <a:pPr marL="1044922" lvl="1" indent="-391846">
              <a:spcBef>
                <a:spcPts val="1371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3386" spc="-1" dirty="0">
                <a:solidFill>
                  <a:schemeClr val="tx1"/>
                </a:solidFill>
                <a:latin typeface="Arial"/>
              </a:rPr>
              <a:t>2020+ Worker nodes</a:t>
            </a:r>
          </a:p>
          <a:p>
            <a:pPr marL="1044922" lvl="1" indent="-391846">
              <a:spcBef>
                <a:spcPts val="1371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3386" spc="-1" dirty="0">
                <a:solidFill>
                  <a:schemeClr val="tx1"/>
                </a:solidFill>
                <a:latin typeface="Arial"/>
              </a:rPr>
              <a:t>2019+ Storage</a:t>
            </a:r>
          </a:p>
          <a:p>
            <a:pPr marL="1567382" lvl="2" indent="-348307">
              <a:spcBef>
                <a:spcPts val="1028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903" spc="-1" dirty="0">
                <a:solidFill>
                  <a:schemeClr val="tx1"/>
                </a:solidFill>
                <a:latin typeface="Arial"/>
              </a:rPr>
              <a:t>No echo gateways (yet)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/>
          </p:nvPr>
        </p:nvSpPr>
        <p:spPr>
          <a:xfrm>
            <a:off x="2830225" y="1604399"/>
            <a:ext cx="6966181" cy="4708703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>
            <a:normAutofit fontScale="95000"/>
          </a:bodyPr>
          <a:lstStyle/>
          <a:p>
            <a:pPr marL="522461" indent="-391846">
              <a:spcBef>
                <a:spcPts val="171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870" b="0" spc="-1" dirty="0">
                <a:solidFill>
                  <a:srgbClr val="EEEEEC"/>
                </a:solidFill>
                <a:latin typeface="Arial"/>
              </a:rPr>
              <a:t>Still peering with legacy OPNR via RAL Border Router 6.</a:t>
            </a:r>
          </a:p>
          <a:p>
            <a:pPr marL="522461" indent="-391846">
              <a:spcBef>
                <a:spcPts val="171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870" b="0" spc="-1" dirty="0">
                <a:solidFill>
                  <a:srgbClr val="EEEEEC"/>
                </a:solidFill>
                <a:latin typeface="Arial"/>
              </a:rPr>
              <a:t>Second 100Gbps link now provisioned!</a:t>
            </a:r>
          </a:p>
          <a:p>
            <a:pPr marL="1044922" lvl="1" indent="-391846">
              <a:spcBef>
                <a:spcPts val="1371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3386" spc="-1" dirty="0">
                <a:solidFill>
                  <a:srgbClr val="D3D7CF"/>
                </a:solidFill>
                <a:latin typeface="Arial"/>
              </a:rPr>
              <a:t>Will connect directly to</a:t>
            </a:r>
            <a:br>
              <a:rPr sz="3386" dirty="0"/>
            </a:br>
            <a:r>
              <a:rPr lang="en-GB" sz="3386" spc="-1" dirty="0">
                <a:solidFill>
                  <a:srgbClr val="D3D7CF"/>
                </a:solidFill>
                <a:latin typeface="Arial"/>
              </a:rPr>
              <a:t>Exit Router 2.</a:t>
            </a:r>
          </a:p>
          <a:p>
            <a:pPr marL="522461" indent="-391846">
              <a:spcBef>
                <a:spcPts val="171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870" b="0" spc="-1" dirty="0">
                <a:solidFill>
                  <a:srgbClr val="EEEEEC"/>
                </a:solidFill>
                <a:latin typeface="Arial"/>
              </a:rPr>
              <a:t>Then move existing link to</a:t>
            </a:r>
            <a:br>
              <a:rPr sz="3870" dirty="0"/>
            </a:br>
            <a:r>
              <a:rPr lang="en-GB" sz="3870" b="0" spc="-1" dirty="0">
                <a:solidFill>
                  <a:srgbClr val="EEEEEC"/>
                </a:solidFill>
                <a:latin typeface="Arial"/>
              </a:rPr>
              <a:t>Exit Router 1.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/>
          <a:p>
            <a:pPr algn="ctr">
              <a:buNone/>
            </a:pPr>
            <a:r>
              <a:rPr lang="en-GB" sz="5321" b="0" spc="-1" dirty="0">
                <a:solidFill>
                  <a:srgbClr val="3465A4"/>
                </a:solidFill>
                <a:latin typeface="Arial"/>
              </a:rPr>
              <a:t>LHCOPN</a:t>
            </a:r>
          </a:p>
        </p:txBody>
      </p:sp>
      <p:pic>
        <p:nvPicPr>
          <p:cNvPr id="88" name="Picture 87"/>
          <p:cNvPicPr/>
          <p:nvPr/>
        </p:nvPicPr>
        <p:blipFill>
          <a:blip r:embed="rId2"/>
          <a:stretch/>
        </p:blipFill>
        <p:spPr>
          <a:xfrm>
            <a:off x="10449486" y="653080"/>
            <a:ext cx="1741545" cy="1741545"/>
          </a:xfrm>
          <a:prstGeom prst="rect">
            <a:avLst/>
          </a:prstGeom>
          <a:ln w="0">
            <a:noFill/>
          </a:ln>
        </p:spPr>
      </p:pic>
      <p:pic>
        <p:nvPicPr>
          <p:cNvPr id="89" name="Picture 88"/>
          <p:cNvPicPr/>
          <p:nvPr/>
        </p:nvPicPr>
        <p:blipFill>
          <a:blip r:embed="rId3"/>
          <a:stretch/>
        </p:blipFill>
        <p:spPr>
          <a:xfrm>
            <a:off x="9578713" y="3047704"/>
            <a:ext cx="2612318" cy="2612318"/>
          </a:xfrm>
          <a:prstGeom prst="rect">
            <a:avLst/>
          </a:prstGeom>
          <a:ln w="0">
            <a:noFill/>
          </a:ln>
        </p:spPr>
      </p:pic>
      <p:sp>
        <p:nvSpPr>
          <p:cNvPr id="90" name="Freeform 89"/>
          <p:cNvSpPr/>
          <p:nvPr/>
        </p:nvSpPr>
        <p:spPr>
          <a:xfrm>
            <a:off x="9839945" y="1604399"/>
            <a:ext cx="217693" cy="108846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cubicBezTo>
                  <a:pt x="5400" y="0"/>
                  <a:pt x="10800" y="900"/>
                  <a:pt x="10800" y="1800"/>
                </a:cubicBezTo>
                <a:lnTo>
                  <a:pt x="10800" y="9000"/>
                </a:lnTo>
                <a:cubicBezTo>
                  <a:pt x="10800" y="9900"/>
                  <a:pt x="16200" y="10800"/>
                  <a:pt x="21600" y="10800"/>
                </a:cubicBezTo>
                <a:cubicBezTo>
                  <a:pt x="16200" y="10800"/>
                  <a:pt x="10800" y="11700"/>
                  <a:pt x="10800" y="12600"/>
                </a:cubicBezTo>
                <a:lnTo>
                  <a:pt x="10800" y="19800"/>
                </a:lnTo>
                <a:cubicBezTo>
                  <a:pt x="10800" y="20700"/>
                  <a:pt x="5400" y="21600"/>
                  <a:pt x="0" y="21600"/>
                </a:cubicBezTo>
              </a:path>
            </a:pathLst>
          </a:custGeom>
          <a:noFill/>
          <a:ln w="0">
            <a:solidFill>
              <a:srgbClr val="EDD4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91" name="Curved Connector 90"/>
          <p:cNvCxnSpPr>
            <a:stCxn id="90" idx="2"/>
          </p:cNvCxnSpPr>
          <p:nvPr/>
        </p:nvCxnSpPr>
        <p:spPr>
          <a:xfrm flipV="1">
            <a:off x="10057639" y="1436775"/>
            <a:ext cx="1306594" cy="712292"/>
          </a:xfrm>
          <a:prstGeom prst="curvedConnector3">
            <a:avLst/>
          </a:prstGeom>
          <a:ln w="0">
            <a:solidFill>
              <a:srgbClr val="EDD400"/>
            </a:solidFill>
            <a:tailEnd type="triangle" w="med" len="med"/>
          </a:ln>
        </p:spPr>
      </p:cxnSp>
      <p:sp>
        <p:nvSpPr>
          <p:cNvPr id="92" name="Oval 91"/>
          <p:cNvSpPr/>
          <p:nvPr/>
        </p:nvSpPr>
        <p:spPr>
          <a:xfrm>
            <a:off x="11363798" y="1349697"/>
            <a:ext cx="435386" cy="174155"/>
          </a:xfrm>
          <a:prstGeom prst="ellipse">
            <a:avLst/>
          </a:prstGeom>
          <a:noFill/>
          <a:ln w="0">
            <a:solidFill>
              <a:srgbClr val="EDD4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Freeform 92"/>
          <p:cNvSpPr/>
          <p:nvPr/>
        </p:nvSpPr>
        <p:spPr>
          <a:xfrm>
            <a:off x="7880707" y="3918477"/>
            <a:ext cx="217693" cy="87077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cubicBezTo>
                  <a:pt x="5400" y="0"/>
                  <a:pt x="10800" y="900"/>
                  <a:pt x="10800" y="1800"/>
                </a:cubicBezTo>
                <a:lnTo>
                  <a:pt x="10800" y="9000"/>
                </a:lnTo>
                <a:cubicBezTo>
                  <a:pt x="10800" y="9900"/>
                  <a:pt x="16200" y="10800"/>
                  <a:pt x="21600" y="10800"/>
                </a:cubicBezTo>
                <a:cubicBezTo>
                  <a:pt x="16200" y="10800"/>
                  <a:pt x="10800" y="11700"/>
                  <a:pt x="10800" y="12600"/>
                </a:cubicBezTo>
                <a:lnTo>
                  <a:pt x="10800" y="19800"/>
                </a:lnTo>
                <a:cubicBezTo>
                  <a:pt x="10800" y="20700"/>
                  <a:pt x="5400" y="21600"/>
                  <a:pt x="0" y="21600"/>
                </a:cubicBezTo>
              </a:path>
            </a:pathLst>
          </a:custGeom>
          <a:noFill/>
          <a:ln w="0">
            <a:solidFill>
              <a:srgbClr val="EDD4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94" name="Curved Connector 93"/>
          <p:cNvCxnSpPr>
            <a:stCxn id="93" idx="2"/>
          </p:cNvCxnSpPr>
          <p:nvPr/>
        </p:nvCxnSpPr>
        <p:spPr>
          <a:xfrm flipV="1">
            <a:off x="8098400" y="3308936"/>
            <a:ext cx="3099080" cy="1045363"/>
          </a:xfrm>
          <a:prstGeom prst="curvedConnector3">
            <a:avLst/>
          </a:prstGeom>
          <a:ln w="0">
            <a:solidFill>
              <a:srgbClr val="EDD400"/>
            </a:solidFill>
            <a:tailEnd type="triangle" w="med" len="med"/>
          </a:ln>
        </p:spPr>
      </p:cxnSp>
      <p:sp>
        <p:nvSpPr>
          <p:cNvPr id="95" name="Oval 94"/>
          <p:cNvSpPr/>
          <p:nvPr/>
        </p:nvSpPr>
        <p:spPr>
          <a:xfrm>
            <a:off x="10870504" y="3308936"/>
            <a:ext cx="653080" cy="435386"/>
          </a:xfrm>
          <a:prstGeom prst="ellipse">
            <a:avLst/>
          </a:prstGeom>
          <a:noFill/>
          <a:ln w="0">
            <a:solidFill>
              <a:srgbClr val="EDD4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Freeform 95"/>
          <p:cNvSpPr/>
          <p:nvPr/>
        </p:nvSpPr>
        <p:spPr>
          <a:xfrm>
            <a:off x="8751479" y="5050481"/>
            <a:ext cx="217693" cy="87077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cubicBezTo>
                  <a:pt x="5400" y="0"/>
                  <a:pt x="10800" y="900"/>
                  <a:pt x="10800" y="1800"/>
                </a:cubicBezTo>
                <a:lnTo>
                  <a:pt x="10800" y="9000"/>
                </a:lnTo>
                <a:cubicBezTo>
                  <a:pt x="10800" y="9900"/>
                  <a:pt x="16200" y="10800"/>
                  <a:pt x="21600" y="10800"/>
                </a:cubicBezTo>
                <a:cubicBezTo>
                  <a:pt x="16200" y="10800"/>
                  <a:pt x="10800" y="11700"/>
                  <a:pt x="10800" y="12600"/>
                </a:cubicBezTo>
                <a:lnTo>
                  <a:pt x="10800" y="19800"/>
                </a:lnTo>
                <a:cubicBezTo>
                  <a:pt x="10800" y="20700"/>
                  <a:pt x="5400" y="21600"/>
                  <a:pt x="0" y="21600"/>
                </a:cubicBezTo>
              </a:path>
            </a:pathLst>
          </a:custGeom>
          <a:noFill/>
          <a:ln w="0">
            <a:solidFill>
              <a:srgbClr val="EDD4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97" name="Curved Connector 96"/>
          <p:cNvCxnSpPr>
            <a:stCxn id="96" idx="2"/>
          </p:cNvCxnSpPr>
          <p:nvPr/>
        </p:nvCxnSpPr>
        <p:spPr>
          <a:xfrm flipV="1">
            <a:off x="8969172" y="3744322"/>
            <a:ext cx="1570439" cy="1741981"/>
          </a:xfrm>
          <a:prstGeom prst="curvedConnector3">
            <a:avLst/>
          </a:prstGeom>
          <a:ln w="0">
            <a:solidFill>
              <a:srgbClr val="EDD400"/>
            </a:solidFill>
            <a:tailEnd type="triangle" w="med" len="med"/>
          </a:ln>
        </p:spPr>
      </p:cxnSp>
      <p:sp>
        <p:nvSpPr>
          <p:cNvPr id="98" name="Oval 97"/>
          <p:cNvSpPr/>
          <p:nvPr/>
        </p:nvSpPr>
        <p:spPr>
          <a:xfrm>
            <a:off x="10212636" y="3308936"/>
            <a:ext cx="653080" cy="435386"/>
          </a:xfrm>
          <a:prstGeom prst="ellipse">
            <a:avLst/>
          </a:prstGeom>
          <a:noFill/>
          <a:ln w="0">
            <a:solidFill>
              <a:srgbClr val="EDD4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9" name="Picture 98"/>
          <p:cNvPicPr/>
          <p:nvPr/>
        </p:nvPicPr>
        <p:blipFill>
          <a:blip r:embed="rId4"/>
          <a:stretch/>
        </p:blipFill>
        <p:spPr>
          <a:xfrm>
            <a:off x="214" y="1732837"/>
            <a:ext cx="2830011" cy="3709492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969D5D6-9CBF-2F47-ABA6-C44F092862B7}"/>
              </a:ext>
            </a:extLst>
          </p:cNvPr>
          <p:cNvSpPr/>
          <p:nvPr/>
        </p:nvSpPr>
        <p:spPr>
          <a:xfrm>
            <a:off x="973969" y="5904254"/>
            <a:ext cx="3556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Facebook: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D539E4-64DB-C141-80BC-DC0282462C17}"/>
              </a:ext>
            </a:extLst>
          </p:cNvPr>
          <p:cNvSpPr/>
          <p:nvPr/>
        </p:nvSpPr>
        <p:spPr>
          <a:xfrm>
            <a:off x="4286723" y="5904254"/>
            <a:ext cx="2734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Twitter:@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EB0994-2D52-2647-9C24-1B83B0A77782}"/>
              </a:ext>
            </a:extLst>
          </p:cNvPr>
          <p:cNvSpPr/>
          <p:nvPr/>
        </p:nvSpPr>
        <p:spPr>
          <a:xfrm>
            <a:off x="7265120" y="5904254"/>
            <a:ext cx="3319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YouTube: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E2B9F-FB96-AB41-8300-9FBF9F353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RAL Tier-1 network design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B06E-8D7A-3849-B27A-DBF364429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 dirty="0"/>
          </a:p>
        </p:txBody>
      </p:sp>
      <p:pic>
        <p:nvPicPr>
          <p:cNvPr id="1026" name="Picture 2" descr="Router diagram icon vector drawing | Free SVG">
            <a:extLst>
              <a:ext uri="{FF2B5EF4-FFF2-40B4-BE49-F238E27FC236}">
                <a16:creationId xmlns:a16="http://schemas.microsoft.com/office/drawing/2014/main" id="{CA987B10-1DED-0D4C-B7F0-735CB11BE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661" y="4313948"/>
            <a:ext cx="904047" cy="66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78B6B9A-6F32-D545-8E70-C513521AC80D}"/>
              </a:ext>
            </a:extLst>
          </p:cNvPr>
          <p:cNvCxnSpPr>
            <a:cxnSpLocks/>
          </p:cNvCxnSpPr>
          <p:nvPr/>
        </p:nvCxnSpPr>
        <p:spPr>
          <a:xfrm>
            <a:off x="1285594" y="1612899"/>
            <a:ext cx="650697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1D9024-D643-C642-B589-2DA4D73E360E}"/>
              </a:ext>
            </a:extLst>
          </p:cNvPr>
          <p:cNvCxnSpPr>
            <a:cxnSpLocks/>
          </p:cNvCxnSpPr>
          <p:nvPr/>
        </p:nvCxnSpPr>
        <p:spPr>
          <a:xfrm flipH="1">
            <a:off x="1592494" y="1612900"/>
            <a:ext cx="7705" cy="5241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EAE9581-A5F1-6A4E-B9B6-242F59D8A74C}"/>
              </a:ext>
            </a:extLst>
          </p:cNvPr>
          <p:cNvCxnSpPr>
            <a:cxnSpLocks/>
          </p:cNvCxnSpPr>
          <p:nvPr/>
        </p:nvCxnSpPr>
        <p:spPr>
          <a:xfrm flipH="1">
            <a:off x="2969231" y="1612899"/>
            <a:ext cx="7705" cy="5241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D5E2A82-5FAB-2B4B-93C6-8DA3D59B495C}"/>
              </a:ext>
            </a:extLst>
          </p:cNvPr>
          <p:cNvSpPr txBox="1"/>
          <p:nvPr/>
        </p:nvSpPr>
        <p:spPr>
          <a:xfrm>
            <a:off x="1372157" y="2212065"/>
            <a:ext cx="189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Other Services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302998-0B2C-BD41-B972-D09A62F7A7F6}"/>
              </a:ext>
            </a:extLst>
          </p:cNvPr>
          <p:cNvSpPr txBox="1"/>
          <p:nvPr/>
        </p:nvSpPr>
        <p:spPr>
          <a:xfrm>
            <a:off x="3618846" y="111845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Super Spine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C831ACA-2AD0-C048-9449-AC80B51D3AEF}"/>
              </a:ext>
            </a:extLst>
          </p:cNvPr>
          <p:cNvCxnSpPr>
            <a:cxnSpLocks/>
          </p:cNvCxnSpPr>
          <p:nvPr/>
        </p:nvCxnSpPr>
        <p:spPr>
          <a:xfrm flipH="1">
            <a:off x="4345968" y="1614003"/>
            <a:ext cx="7705" cy="524125"/>
          </a:xfrm>
          <a:prstGeom prst="straightConnector1">
            <a:avLst/>
          </a:prstGeom>
          <a:ln w="762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F573907-2D5A-B340-BBF2-EF623179E2ED}"/>
              </a:ext>
            </a:extLst>
          </p:cNvPr>
          <p:cNvSpPr txBox="1"/>
          <p:nvPr/>
        </p:nvSpPr>
        <p:spPr>
          <a:xfrm>
            <a:off x="3838147" y="2250824"/>
            <a:ext cx="629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CTA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4CA7F710-9F58-B74E-8F2E-5532B3DCCD74}"/>
              </a:ext>
            </a:extLst>
          </p:cNvPr>
          <p:cNvSpPr/>
          <p:nvPr/>
        </p:nvSpPr>
        <p:spPr>
          <a:xfrm>
            <a:off x="4353673" y="2928134"/>
            <a:ext cx="6855433" cy="2589085"/>
          </a:xfrm>
          <a:prstGeom prst="roundRect">
            <a:avLst/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34E73C7-6294-8242-9D86-9FFC41911151}"/>
              </a:ext>
            </a:extLst>
          </p:cNvPr>
          <p:cNvCxnSpPr>
            <a:cxnSpLocks/>
          </p:cNvCxnSpPr>
          <p:nvPr/>
        </p:nvCxnSpPr>
        <p:spPr>
          <a:xfrm>
            <a:off x="4858015" y="3560709"/>
            <a:ext cx="584674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219F725-3AF0-3748-A896-DB821AA895A4}"/>
              </a:ext>
            </a:extLst>
          </p:cNvPr>
          <p:cNvCxnSpPr>
            <a:cxnSpLocks/>
          </p:cNvCxnSpPr>
          <p:nvPr/>
        </p:nvCxnSpPr>
        <p:spPr>
          <a:xfrm flipH="1">
            <a:off x="7792572" y="1582879"/>
            <a:ext cx="2" cy="1969411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E201171-ECE4-8940-A6BE-C896CCFBE3F0}"/>
              </a:ext>
            </a:extLst>
          </p:cNvPr>
          <p:cNvSpPr txBox="1"/>
          <p:nvPr/>
        </p:nvSpPr>
        <p:spPr>
          <a:xfrm>
            <a:off x="7893433" y="216493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1600Gb/s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0979F67-3B25-C849-A911-32A9EE61A51E}"/>
              </a:ext>
            </a:extLst>
          </p:cNvPr>
          <p:cNvSpPr txBox="1"/>
          <p:nvPr/>
        </p:nvSpPr>
        <p:spPr>
          <a:xfrm>
            <a:off x="4858015" y="3152282"/>
            <a:ext cx="143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Tier-1 Spine</a:t>
            </a:r>
          </a:p>
        </p:txBody>
      </p:sp>
      <p:pic>
        <p:nvPicPr>
          <p:cNvPr id="1028" name="Picture 4" descr="Index of /htcondor/logos/htcondor_logos/PNG">
            <a:extLst>
              <a:ext uri="{FF2B5EF4-FFF2-40B4-BE49-F238E27FC236}">
                <a16:creationId xmlns:a16="http://schemas.microsoft.com/office/drawing/2014/main" id="{CD0B64DE-8DAE-DC47-B4A2-D1C30FEDD8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541" y="4310951"/>
            <a:ext cx="2101938" cy="63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D7C507B-352E-5341-89DE-00356C1138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293" y="4313948"/>
            <a:ext cx="1463040" cy="701040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83466C3-B74A-2440-940B-40306DE11AA6}"/>
              </a:ext>
            </a:extLst>
          </p:cNvPr>
          <p:cNvCxnSpPr>
            <a:cxnSpLocks/>
            <a:stCxn id="1026" idx="1"/>
          </p:cNvCxnSpPr>
          <p:nvPr/>
        </p:nvCxnSpPr>
        <p:spPr>
          <a:xfrm flipH="1" flipV="1">
            <a:off x="3333804" y="4005969"/>
            <a:ext cx="1356857" cy="64066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6E56EEF-D0A4-A34E-9183-0914D0B0EEC1}"/>
              </a:ext>
            </a:extLst>
          </p:cNvPr>
          <p:cNvCxnSpPr>
            <a:cxnSpLocks/>
            <a:stCxn id="1026" idx="1"/>
          </p:cNvCxnSpPr>
          <p:nvPr/>
        </p:nvCxnSpPr>
        <p:spPr>
          <a:xfrm flipH="1">
            <a:off x="3333804" y="4646637"/>
            <a:ext cx="135685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1C91C2F-A139-9346-8333-E56C6B962375}"/>
              </a:ext>
            </a:extLst>
          </p:cNvPr>
          <p:cNvCxnSpPr>
            <a:cxnSpLocks/>
            <a:stCxn id="1026" idx="1"/>
          </p:cNvCxnSpPr>
          <p:nvPr/>
        </p:nvCxnSpPr>
        <p:spPr>
          <a:xfrm flipH="1" flipV="1">
            <a:off x="3368455" y="3429000"/>
            <a:ext cx="1322206" cy="121763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4394698-1900-A14F-BC63-EE9571297D79}"/>
              </a:ext>
            </a:extLst>
          </p:cNvPr>
          <p:cNvSpPr txBox="1"/>
          <p:nvPr/>
        </p:nvSpPr>
        <p:spPr>
          <a:xfrm>
            <a:off x="1027202" y="38769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200Gb/s to CERN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437969-65BA-9047-BBEA-3431259A5585}"/>
              </a:ext>
            </a:extLst>
          </p:cNvPr>
          <p:cNvSpPr txBox="1"/>
          <p:nvPr/>
        </p:nvSpPr>
        <p:spPr>
          <a:xfrm>
            <a:off x="1027202" y="4436919"/>
            <a:ext cx="2217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200Gb/s to JANET</a:t>
            </a:r>
          </a:p>
          <a:p>
            <a:r>
              <a:rPr lang="en-US" dirty="0"/>
              <a:t>(+ 200Gb/s backup)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27A1C7-AAC4-0B4B-A0CB-0E42E5CF2C4B}"/>
              </a:ext>
            </a:extLst>
          </p:cNvPr>
          <p:cNvSpPr txBox="1"/>
          <p:nvPr/>
        </p:nvSpPr>
        <p:spPr>
          <a:xfrm>
            <a:off x="1029263" y="3267558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400Gb/s to Site Core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32691D2-3F90-B14C-AB02-FE09F9CFF8BD}"/>
              </a:ext>
            </a:extLst>
          </p:cNvPr>
          <p:cNvCxnSpPr>
            <a:cxnSpLocks/>
          </p:cNvCxnSpPr>
          <p:nvPr/>
        </p:nvCxnSpPr>
        <p:spPr>
          <a:xfrm>
            <a:off x="5120616" y="3560709"/>
            <a:ext cx="1" cy="753239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18FC37A-0BA4-A245-A1BB-B7E925C7BC0F}"/>
              </a:ext>
            </a:extLst>
          </p:cNvPr>
          <p:cNvCxnSpPr>
            <a:cxnSpLocks/>
          </p:cNvCxnSpPr>
          <p:nvPr/>
        </p:nvCxnSpPr>
        <p:spPr>
          <a:xfrm>
            <a:off x="6783317" y="3569129"/>
            <a:ext cx="1" cy="753239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C8A34E65-F854-1549-BF53-39FB5D071F3A}"/>
              </a:ext>
            </a:extLst>
          </p:cNvPr>
          <p:cNvCxnSpPr>
            <a:cxnSpLocks/>
          </p:cNvCxnSpPr>
          <p:nvPr/>
        </p:nvCxnSpPr>
        <p:spPr>
          <a:xfrm>
            <a:off x="7159588" y="3577955"/>
            <a:ext cx="1" cy="753239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F031C4D-70C3-4A40-BD42-865EF046646C}"/>
              </a:ext>
            </a:extLst>
          </p:cNvPr>
          <p:cNvCxnSpPr>
            <a:cxnSpLocks/>
          </p:cNvCxnSpPr>
          <p:nvPr/>
        </p:nvCxnSpPr>
        <p:spPr>
          <a:xfrm>
            <a:off x="7540400" y="3552290"/>
            <a:ext cx="1" cy="753239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4F65F10-821B-3D4D-939C-7533C45A09D3}"/>
              </a:ext>
            </a:extLst>
          </p:cNvPr>
          <p:cNvCxnSpPr>
            <a:cxnSpLocks/>
          </p:cNvCxnSpPr>
          <p:nvPr/>
        </p:nvCxnSpPr>
        <p:spPr>
          <a:xfrm>
            <a:off x="7916671" y="3543463"/>
            <a:ext cx="1" cy="753239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1DD32CE-4A8D-764C-A847-2637F48F6913}"/>
              </a:ext>
            </a:extLst>
          </p:cNvPr>
          <p:cNvCxnSpPr>
            <a:cxnSpLocks/>
          </p:cNvCxnSpPr>
          <p:nvPr/>
        </p:nvCxnSpPr>
        <p:spPr>
          <a:xfrm>
            <a:off x="9319106" y="3594795"/>
            <a:ext cx="1" cy="753239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F6C6698-0393-2E4B-A823-BCC8BB144016}"/>
              </a:ext>
            </a:extLst>
          </p:cNvPr>
          <p:cNvCxnSpPr>
            <a:cxnSpLocks/>
          </p:cNvCxnSpPr>
          <p:nvPr/>
        </p:nvCxnSpPr>
        <p:spPr>
          <a:xfrm>
            <a:off x="9695377" y="3603621"/>
            <a:ext cx="1" cy="753239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EC54E71-2813-EB42-920A-584078D24BF3}"/>
              </a:ext>
            </a:extLst>
          </p:cNvPr>
          <p:cNvCxnSpPr>
            <a:cxnSpLocks/>
          </p:cNvCxnSpPr>
          <p:nvPr/>
        </p:nvCxnSpPr>
        <p:spPr>
          <a:xfrm>
            <a:off x="10076189" y="3577956"/>
            <a:ext cx="1" cy="753239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2F972FD-48B9-3647-93D2-E654F6A74200}"/>
              </a:ext>
            </a:extLst>
          </p:cNvPr>
          <p:cNvCxnSpPr>
            <a:cxnSpLocks/>
          </p:cNvCxnSpPr>
          <p:nvPr/>
        </p:nvCxnSpPr>
        <p:spPr>
          <a:xfrm>
            <a:off x="10452460" y="3569129"/>
            <a:ext cx="1" cy="753239"/>
          </a:xfrm>
          <a:prstGeom prst="straightConnector1">
            <a:avLst/>
          </a:prstGeom>
          <a:ln w="762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25DB5057-99BB-4640-9A24-D41533D1BD4B}"/>
              </a:ext>
            </a:extLst>
          </p:cNvPr>
          <p:cNvSpPr txBox="1"/>
          <p:nvPr/>
        </p:nvSpPr>
        <p:spPr>
          <a:xfrm>
            <a:off x="5127435" y="371975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400Gb/s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2C0E1CE-C106-9548-A428-E6FC8B6AA1A3}"/>
              </a:ext>
            </a:extLst>
          </p:cNvPr>
          <p:cNvSpPr txBox="1"/>
          <p:nvPr/>
        </p:nvSpPr>
        <p:spPr>
          <a:xfrm>
            <a:off x="6470244" y="5035767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~40PB storage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F2FFD1C-2B0D-9B40-93BC-48BA2E57188E}"/>
              </a:ext>
            </a:extLst>
          </p:cNvPr>
          <p:cNvSpPr txBox="1"/>
          <p:nvPr/>
        </p:nvSpPr>
        <p:spPr>
          <a:xfrm>
            <a:off x="9119323" y="5047351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42k CPU cores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C806D5A-D58E-754F-B486-718E446AF110}"/>
              </a:ext>
            </a:extLst>
          </p:cNvPr>
          <p:cNvCxnSpPr>
            <a:cxnSpLocks/>
          </p:cNvCxnSpPr>
          <p:nvPr/>
        </p:nvCxnSpPr>
        <p:spPr>
          <a:xfrm flipH="1">
            <a:off x="5722705" y="1612898"/>
            <a:ext cx="7705" cy="524125"/>
          </a:xfrm>
          <a:prstGeom prst="straightConnector1">
            <a:avLst/>
          </a:prstGeom>
          <a:ln w="762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0D590F3-0DCA-2548-A154-4405CAC82C78}"/>
              </a:ext>
            </a:extLst>
          </p:cNvPr>
          <p:cNvSpPr txBox="1"/>
          <p:nvPr/>
        </p:nvSpPr>
        <p:spPr>
          <a:xfrm>
            <a:off x="5248339" y="2109784"/>
            <a:ext cx="958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Legacy</a:t>
            </a:r>
          </a:p>
          <a:p>
            <a:pPr algn="ctr"/>
            <a:r>
              <a:rPr lang="en-US" dirty="0"/>
              <a:t>Tier-1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C5357939-19E6-81D3-FAA2-594C3A3FF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18</a:t>
            </a:r>
            <a:r>
              <a:rPr lang="en-US" baseline="30000" dirty="0"/>
              <a:t>th</a:t>
            </a:r>
            <a:r>
              <a:rPr lang="en-US" dirty="0"/>
              <a:t> April 2023</a:t>
            </a:r>
          </a:p>
        </p:txBody>
      </p:sp>
    </p:spTree>
    <p:extLst>
      <p:ext uri="{BB962C8B-B14F-4D97-AF65-F5344CB8AC3E}">
        <p14:creationId xmlns:p14="http://schemas.microsoft.com/office/powerpoint/2010/main" val="1881085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E2B9F-FB96-AB41-8300-9FBF9F353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Joining the LHCONE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A32A8-5DCC-0544-BDC6-B08835935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85874"/>
            <a:ext cx="10515599" cy="3104823"/>
          </a:xfrm>
        </p:spPr>
        <p:txBody>
          <a:bodyPr>
            <a:normAutofit/>
          </a:bodyPr>
          <a:lstStyle/>
          <a:p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The legacy RAL tier-1 network had been designed back in 2009.</a:t>
            </a:r>
          </a:p>
          <a:p>
            <a:pPr lvl="1"/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Storage bypassed the site firewall and could make use of the LHCOPN link.</a:t>
            </a:r>
          </a:p>
          <a:p>
            <a:pPr lvl="1"/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Services and Worker Nodes were not.</a:t>
            </a:r>
          </a:p>
          <a:p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Moving the WN on to the LHCONE involved taking them outside the firewall which required careful consideration.</a:t>
            </a:r>
          </a:p>
          <a:p>
            <a:pPr lvl="1"/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Various problems with </a:t>
            </a:r>
            <a:r>
              <a:rPr lang="en-GB" dirty="0" err="1">
                <a:highlight>
                  <a:scrgbClr r="0" g="0" b="0">
                    <a:alpha val="0"/>
                  </a:scrgbClr>
                </a:highlight>
                <a:latin typeface="+mn-lt"/>
              </a:rPr>
              <a:t>IPtables</a:t>
            </a:r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 and Docker needed to be resolved.</a:t>
            </a:r>
          </a:p>
          <a:p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On 27</a:t>
            </a:r>
            <a:r>
              <a:rPr lang="en-GB" baseline="30000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th</a:t>
            </a:r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 March we added ~520k HS06 of CPU capacity to the LHCONE.</a:t>
            </a:r>
          </a:p>
        </p:txBody>
      </p:sp>
      <p:sp>
        <p:nvSpPr>
          <p:cNvPr id="42" name="Footer Placeholder 3">
            <a:extLst>
              <a:ext uri="{FF2B5EF4-FFF2-40B4-BE49-F238E27FC236}">
                <a16:creationId xmlns:a16="http://schemas.microsoft.com/office/drawing/2014/main" id="{AF6430F9-9D12-794E-85AE-1B2B34538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18</a:t>
            </a:r>
            <a:r>
              <a:rPr lang="en-US" baseline="30000" dirty="0"/>
              <a:t>th</a:t>
            </a:r>
            <a:r>
              <a:rPr lang="en-US" dirty="0"/>
              <a:t> April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B06E-8D7A-3849-B27A-DBF364429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  <p:sp>
        <p:nvSpPr>
          <p:cNvPr id="65" name="Content Placeholder 2">
            <a:extLst>
              <a:ext uri="{FF2B5EF4-FFF2-40B4-BE49-F238E27FC236}">
                <a16:creationId xmlns:a16="http://schemas.microsoft.com/office/drawing/2014/main" id="{2E260BDC-E141-434C-BC1A-FF716A8B3ECA}"/>
              </a:ext>
            </a:extLst>
          </p:cNvPr>
          <p:cNvSpPr txBox="1">
            <a:spLocks/>
          </p:cNvSpPr>
          <p:nvPr/>
        </p:nvSpPr>
        <p:spPr>
          <a:xfrm>
            <a:off x="838199" y="5764499"/>
            <a:ext cx="10515599" cy="4124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B063C15-0127-CE5F-FCFF-0DBB6FA7A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712" y="4342150"/>
            <a:ext cx="11234188" cy="162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2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E2B9F-FB96-AB41-8300-9FBF9F353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 successful?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A32A8-5DCC-0544-BDC6-B08835935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85874"/>
            <a:ext cx="10515599" cy="2143125"/>
          </a:xfrm>
        </p:spPr>
        <p:txBody>
          <a:bodyPr>
            <a:normAutofit/>
          </a:bodyPr>
          <a:lstStyle/>
          <a:p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Since moving the WN, we have noticed several periods where the 200Gb/s site link to JANET is saturated!</a:t>
            </a:r>
          </a:p>
          <a:p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We believe this is CMS jobs performing remote reads.</a:t>
            </a:r>
          </a:p>
          <a:p>
            <a:pPr lvl="1"/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We may need to limit the amount temporarily.</a:t>
            </a:r>
          </a:p>
          <a:p>
            <a:endParaRPr lang="en-GB" dirty="0">
              <a:highlight>
                <a:scrgbClr r="0" g="0" b="0">
                  <a:alpha val="0"/>
                </a:scrgbClr>
              </a:highlight>
              <a:latin typeface="+mn-lt"/>
            </a:endParaRPr>
          </a:p>
        </p:txBody>
      </p:sp>
      <p:sp>
        <p:nvSpPr>
          <p:cNvPr id="42" name="Footer Placeholder 3">
            <a:extLst>
              <a:ext uri="{FF2B5EF4-FFF2-40B4-BE49-F238E27FC236}">
                <a16:creationId xmlns:a16="http://schemas.microsoft.com/office/drawing/2014/main" id="{AF6430F9-9D12-794E-85AE-1B2B34538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18</a:t>
            </a:r>
            <a:r>
              <a:rPr lang="en-US" baseline="30000" dirty="0"/>
              <a:t>th</a:t>
            </a:r>
            <a:r>
              <a:rPr lang="en-US" dirty="0"/>
              <a:t> April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B06E-8D7A-3849-B27A-DBF364429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 dirty="0"/>
          </a:p>
        </p:txBody>
      </p:sp>
      <p:sp>
        <p:nvSpPr>
          <p:cNvPr id="65" name="Content Placeholder 2">
            <a:extLst>
              <a:ext uri="{FF2B5EF4-FFF2-40B4-BE49-F238E27FC236}">
                <a16:creationId xmlns:a16="http://schemas.microsoft.com/office/drawing/2014/main" id="{2E260BDC-E141-434C-BC1A-FF716A8B3ECA}"/>
              </a:ext>
            </a:extLst>
          </p:cNvPr>
          <p:cNvSpPr txBox="1">
            <a:spLocks/>
          </p:cNvSpPr>
          <p:nvPr/>
        </p:nvSpPr>
        <p:spPr>
          <a:xfrm>
            <a:off x="838199" y="5764499"/>
            <a:ext cx="10515599" cy="4124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08E837-1825-B2B7-001B-5F6B912DCE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6" y="3429001"/>
            <a:ext cx="10538441" cy="261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66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E2B9F-FB96-AB41-8300-9FBF9F353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LHCOPN to the rescue..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A32A8-5DCC-0544-BDC6-B08835935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85874"/>
            <a:ext cx="10515599" cy="4799616"/>
          </a:xfrm>
        </p:spPr>
        <p:txBody>
          <a:bodyPr>
            <a:normAutofit/>
          </a:bodyPr>
          <a:lstStyle/>
          <a:p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We recently (March 2023) upgraded our OPN link from 100Gb/s to 200Gb/s although this second link is not yet connected.</a:t>
            </a:r>
          </a:p>
          <a:p>
            <a:pPr lvl="1"/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The other 100Gb/s link is still attached to the old network.</a:t>
            </a:r>
          </a:p>
          <a:p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In the next few weeks we plan to connect the two 100Gb/s LHCOPN links to the new network providing us with 400Gb/s total capacity.</a:t>
            </a:r>
          </a:p>
          <a:p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We will also be adding Echo (Disk) gateways to the LHCONE.</a:t>
            </a:r>
          </a:p>
          <a:p>
            <a:r>
              <a:rPr lang="en-GB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Antares (Tape) will follow although this will require a bit of work as it was originally intended to be internal only so we didn’t setup things like IPv6.</a:t>
            </a:r>
          </a:p>
          <a:p>
            <a:endParaRPr lang="en-GB" dirty="0">
              <a:highlight>
                <a:scrgbClr r="0" g="0" b="0">
                  <a:alpha val="0"/>
                </a:scrgbClr>
              </a:highlight>
              <a:latin typeface="+mn-lt"/>
            </a:endParaRPr>
          </a:p>
        </p:txBody>
      </p:sp>
      <p:sp>
        <p:nvSpPr>
          <p:cNvPr id="42" name="Footer Placeholder 3">
            <a:extLst>
              <a:ext uri="{FF2B5EF4-FFF2-40B4-BE49-F238E27FC236}">
                <a16:creationId xmlns:a16="http://schemas.microsoft.com/office/drawing/2014/main" id="{AF6430F9-9D12-794E-85AE-1B2B34538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18</a:t>
            </a:r>
            <a:r>
              <a:rPr lang="en-US" baseline="30000" dirty="0"/>
              <a:t>th</a:t>
            </a:r>
            <a:r>
              <a:rPr lang="en-US" dirty="0"/>
              <a:t> April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3B06E-8D7A-3849-B27A-DBF364429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 dirty="0"/>
          </a:p>
        </p:txBody>
      </p:sp>
      <p:sp>
        <p:nvSpPr>
          <p:cNvPr id="65" name="Content Placeholder 2">
            <a:extLst>
              <a:ext uri="{FF2B5EF4-FFF2-40B4-BE49-F238E27FC236}">
                <a16:creationId xmlns:a16="http://schemas.microsoft.com/office/drawing/2014/main" id="{2E260BDC-E141-434C-BC1A-FF716A8B3ECA}"/>
              </a:ext>
            </a:extLst>
          </p:cNvPr>
          <p:cNvSpPr txBox="1">
            <a:spLocks/>
          </p:cNvSpPr>
          <p:nvPr/>
        </p:nvSpPr>
        <p:spPr>
          <a:xfrm>
            <a:off x="838199" y="5764499"/>
            <a:ext cx="10515599" cy="4124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36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649" y="54423"/>
            <a:ext cx="12190382" cy="6748488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buNone/>
            </a:pPr>
            <a:endParaRPr lang="en-GB" sz="2177" spc="-1" dirty="0">
              <a:latin typeface="Arial"/>
            </a:endParaRPr>
          </a:p>
          <a:p>
            <a:pPr algn="ctr">
              <a:buNone/>
            </a:pPr>
            <a:endParaRPr lang="en-GB" sz="2177" spc="-1" dirty="0">
              <a:latin typeface="Arial"/>
            </a:endParaRPr>
          </a:p>
          <a:p>
            <a:pPr algn="ctr">
              <a:buNone/>
            </a:pPr>
            <a:endParaRPr lang="en-GB" sz="2177" spc="-1" dirty="0">
              <a:latin typeface="Arial"/>
            </a:endParaRPr>
          </a:p>
          <a:p>
            <a:pPr algn="ctr">
              <a:buNone/>
            </a:pPr>
            <a:endParaRPr lang="en-GB" sz="2177" spc="-1" dirty="0">
              <a:latin typeface="Arial"/>
            </a:endParaRPr>
          </a:p>
          <a:p>
            <a:pPr algn="ctr">
              <a:buNone/>
            </a:pPr>
            <a:endParaRPr lang="en-GB" sz="2177" spc="-1" dirty="0">
              <a:latin typeface="Arial"/>
            </a:endParaRPr>
          </a:p>
          <a:p>
            <a:pPr algn="ctr">
              <a:buNone/>
            </a:pPr>
            <a:r>
              <a:rPr lang="en-GB" sz="2177" spc="-1" dirty="0">
                <a:solidFill>
                  <a:srgbClr val="FFFFFF"/>
                </a:solidFill>
                <a:latin typeface="Arial"/>
              </a:rPr>
              <a:t>Where we started</a:t>
            </a:r>
          </a:p>
          <a:p>
            <a:pPr algn="ctr">
              <a:buNone/>
            </a:pPr>
            <a:r>
              <a:rPr lang="en-GB" sz="2177" spc="-1" dirty="0">
                <a:solidFill>
                  <a:srgbClr val="FFFFFF"/>
                </a:solidFill>
                <a:latin typeface="Arial"/>
              </a:rPr>
              <a:t>Legacy Network — August 2022</a:t>
            </a:r>
          </a:p>
          <a:p>
            <a:pPr algn="ctr">
              <a:lnSpc>
                <a:spcPct val="100000"/>
              </a:lnSpc>
              <a:buNone/>
            </a:pPr>
            <a:r>
              <a:rPr lang="en-GB" sz="1693" spc="-1" dirty="0">
                <a:solidFill>
                  <a:srgbClr val="FFFFFF"/>
                </a:solidFill>
                <a:latin typeface="Arial"/>
              </a:rPr>
              <a:t>(Mixed 10/40/100Gbps)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79"/>
          <p:cNvSpPr txBox="1"/>
          <p:nvPr/>
        </p:nvSpPr>
        <p:spPr>
          <a:xfrm>
            <a:off x="649" y="54423"/>
            <a:ext cx="12190382" cy="6748488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2177" spc="-1" dirty="0">
                <a:solidFill>
                  <a:srgbClr val="FFFFFF"/>
                </a:solidFill>
                <a:latin typeface="Arial"/>
                <a:ea typeface="Noto Sans CJK SC"/>
              </a:rPr>
              <a:t>Where we’re heading…New Network — March 2023</a:t>
            </a:r>
            <a:br>
              <a:rPr sz="2177" dirty="0">
                <a:solidFill>
                  <a:srgbClr val="FFFFFF"/>
                </a:solidFill>
              </a:rPr>
            </a:br>
            <a:r>
              <a:rPr lang="en-GB" sz="1693" spc="-1" dirty="0">
                <a:solidFill>
                  <a:srgbClr val="FFFFFF"/>
                </a:solidFill>
                <a:latin typeface="Arial"/>
              </a:rPr>
              <a:t>(All links 100Gbps)</a:t>
            </a:r>
          </a:p>
        </p:txBody>
      </p:sp>
    </p:spTree>
    <p:extLst>
      <p:ext uri="{BB962C8B-B14F-4D97-AF65-F5344CB8AC3E}">
        <p14:creationId xmlns:p14="http://schemas.microsoft.com/office/powerpoint/2010/main" val="2859389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649" y="54423"/>
            <a:ext cx="12190382" cy="6748488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r>
              <a:rPr lang="en-GB" sz="2177" spc="-1" dirty="0">
                <a:solidFill>
                  <a:schemeClr val="bg1"/>
                </a:solidFill>
                <a:latin typeface="Arial"/>
              </a:rPr>
              <a:t>Legacy Network — August 2022</a:t>
            </a:r>
          </a:p>
          <a:p>
            <a:pPr algn="ctr">
              <a:lnSpc>
                <a:spcPct val="100000"/>
              </a:lnSpc>
              <a:buNone/>
            </a:pPr>
            <a:r>
              <a:rPr lang="en-GB" sz="1693" spc="-1" dirty="0">
                <a:solidFill>
                  <a:schemeClr val="bg1"/>
                </a:solidFill>
                <a:latin typeface="Arial"/>
              </a:rPr>
              <a:t>(Mixed 10/40/100Gbps)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649" y="54423"/>
            <a:ext cx="12190382" cy="6748488"/>
          </a:xfrm>
          <a:prstGeom prst="rect">
            <a:avLst/>
          </a:prstGeom>
          <a:blipFill rotWithShape="0">
            <a:blip r:embed="rId2"/>
            <a:stretch/>
          </a:blipFill>
          <a:ln w="0">
            <a:noFill/>
          </a:ln>
        </p:spPr>
        <p:txBody>
          <a:bodyPr lIns="108847" tIns="54423" rIns="108847" bIns="54423" anchor="t" anchorCtr="1">
            <a:noAutofit/>
          </a:bodyPr>
          <a:lstStyle/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endParaRPr lang="en-GB" sz="2177" spc="-1" dirty="0">
              <a:solidFill>
                <a:schemeClr val="bg1"/>
              </a:solidFill>
              <a:latin typeface="Arial"/>
            </a:endParaRPr>
          </a:p>
          <a:p>
            <a:pPr algn="ctr">
              <a:buNone/>
            </a:pPr>
            <a:r>
              <a:rPr lang="en-GB" sz="2177" spc="-1" dirty="0">
                <a:solidFill>
                  <a:schemeClr val="bg1"/>
                </a:solidFill>
                <a:latin typeface="Arial"/>
              </a:rPr>
              <a:t>Legacy Network — October 2022</a:t>
            </a:r>
          </a:p>
          <a:p>
            <a:pPr algn="ctr">
              <a:lnSpc>
                <a:spcPct val="100000"/>
              </a:lnSpc>
              <a:buNone/>
            </a:pPr>
            <a:r>
              <a:rPr lang="en-GB" sz="1693" spc="-1" dirty="0">
                <a:solidFill>
                  <a:schemeClr val="bg1"/>
                </a:solidFill>
                <a:latin typeface="Arial"/>
              </a:rPr>
              <a:t>(Mixed 10/40/100Gbps)</a:t>
            </a:r>
          </a:p>
        </p:txBody>
      </p:sp>
      <p:sp>
        <p:nvSpPr>
          <p:cNvPr id="58" name="Freeform 57"/>
          <p:cNvSpPr/>
          <p:nvPr/>
        </p:nvSpPr>
        <p:spPr>
          <a:xfrm>
            <a:off x="2960841" y="2133393"/>
            <a:ext cx="1088466" cy="87077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Freeform 58"/>
          <p:cNvSpPr/>
          <p:nvPr/>
        </p:nvSpPr>
        <p:spPr>
          <a:xfrm>
            <a:off x="522678" y="3004166"/>
            <a:ext cx="914311" cy="43538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Freeform 59"/>
          <p:cNvSpPr/>
          <p:nvPr/>
        </p:nvSpPr>
        <p:spPr>
          <a:xfrm>
            <a:off x="8055296" y="2133828"/>
            <a:ext cx="1088466" cy="87077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Freeform 60"/>
          <p:cNvSpPr/>
          <p:nvPr/>
        </p:nvSpPr>
        <p:spPr>
          <a:xfrm>
            <a:off x="8055732" y="3353345"/>
            <a:ext cx="1088466" cy="87077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" name="Freeform 61"/>
          <p:cNvSpPr/>
          <p:nvPr/>
        </p:nvSpPr>
        <p:spPr>
          <a:xfrm>
            <a:off x="9709329" y="1132005"/>
            <a:ext cx="914311" cy="43538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1464" y="4340"/>
                </a:moveTo>
                <a:lnTo>
                  <a:pt x="9722" y="1887"/>
                </a:lnTo>
                <a:lnTo>
                  <a:pt x="8548" y="6383"/>
                </a:lnTo>
                <a:lnTo>
                  <a:pt x="4503" y="3626"/>
                </a:lnTo>
                <a:lnTo>
                  <a:pt x="5373" y="7816"/>
                </a:lnTo>
                <a:lnTo>
                  <a:pt x="1174" y="8270"/>
                </a:lnTo>
                <a:lnTo>
                  <a:pt x="3934" y="11592"/>
                </a:lnTo>
                <a:lnTo>
                  <a:pt x="0" y="12875"/>
                </a:lnTo>
                <a:lnTo>
                  <a:pt x="3329" y="15372"/>
                </a:lnTo>
                <a:lnTo>
                  <a:pt x="1283" y="17824"/>
                </a:lnTo>
                <a:lnTo>
                  <a:pt x="4804" y="18239"/>
                </a:lnTo>
                <a:lnTo>
                  <a:pt x="4918" y="21600"/>
                </a:lnTo>
                <a:lnTo>
                  <a:pt x="7525" y="18125"/>
                </a:lnTo>
                <a:lnTo>
                  <a:pt x="8698" y="19712"/>
                </a:lnTo>
                <a:lnTo>
                  <a:pt x="9871" y="17371"/>
                </a:lnTo>
                <a:lnTo>
                  <a:pt x="11614" y="18844"/>
                </a:lnTo>
                <a:lnTo>
                  <a:pt x="12178" y="15937"/>
                </a:lnTo>
                <a:lnTo>
                  <a:pt x="14943" y="17371"/>
                </a:lnTo>
                <a:lnTo>
                  <a:pt x="14640" y="14348"/>
                </a:lnTo>
                <a:lnTo>
                  <a:pt x="18878" y="15632"/>
                </a:lnTo>
                <a:lnTo>
                  <a:pt x="16382" y="12311"/>
                </a:lnTo>
                <a:lnTo>
                  <a:pt x="18270" y="11292"/>
                </a:lnTo>
                <a:lnTo>
                  <a:pt x="16986" y="9404"/>
                </a:lnTo>
                <a:lnTo>
                  <a:pt x="21600" y="6646"/>
                </a:lnTo>
                <a:lnTo>
                  <a:pt x="16382" y="6533"/>
                </a:lnTo>
                <a:lnTo>
                  <a:pt x="18005" y="3172"/>
                </a:lnTo>
                <a:lnTo>
                  <a:pt x="14524" y="5778"/>
                </a:lnTo>
                <a:lnTo>
                  <a:pt x="14789" y="0"/>
                </a:lnTo>
                <a:lnTo>
                  <a:pt x="11464" y="4340"/>
                </a:lnTo>
                <a:close/>
              </a:path>
            </a:pathLst>
          </a:custGeom>
          <a:solidFill>
            <a:srgbClr val="FCAF3E"/>
          </a:solidFill>
          <a:ln w="0">
            <a:solidFill>
              <a:srgbClr val="F579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2e696916cb5eb299c606c488704fba07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7c5a0c85d3b3ca82c6f0644b3efe9d0b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3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2023"/>
          <xsd:enumeration value="2024"/>
          <xsd:enumeration value="2025"/>
          <xsd:enumeration value="2026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5FE28F-E808-4D13-89A4-C40B1B8D9C60}">
  <ds:schemaRefs>
    <ds:schemaRef ds:uri="http://schemas.microsoft.com/office/2006/metadata/properties"/>
    <ds:schemaRef ds:uri="http://schemas.microsoft.com/office/infopath/2007/PartnerControls"/>
    <ds:schemaRef ds:uri="1e0c0f35-d0b2-43fb-b8b8-147d937ebf45"/>
    <ds:schemaRef ds:uri="2e24dfb7-a69e-40eb-b94f-44b9ca9c25ed"/>
  </ds:schemaRefs>
</ds:datastoreItem>
</file>

<file path=customXml/itemProps2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F69100-78D3-456B-A8CF-D1B5819B59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3761</TotalTime>
  <Words>526</Words>
  <Application>Microsoft Macintosh PowerPoint</Application>
  <PresentationFormat>Widescreen</PresentationFormat>
  <Paragraphs>101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Regular</vt:lpstr>
      <vt:lpstr>Calibri</vt:lpstr>
      <vt:lpstr>Symbol</vt:lpstr>
      <vt:lpstr>Wingdings</vt:lpstr>
      <vt:lpstr>Font and logo master</vt:lpstr>
      <vt:lpstr>Font WITHOUT logo master</vt:lpstr>
      <vt:lpstr>PowerPoint Presentation</vt:lpstr>
      <vt:lpstr>RAL Tier-1 network design</vt:lpstr>
      <vt:lpstr>Joining the LHCONE</vt:lpstr>
      <vt:lpstr>Too successful?</vt:lpstr>
      <vt:lpstr>LHCOPN to the rescue..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LHCONE</vt:lpstr>
      <vt:lpstr>LHCOPN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Collier, Ian (STFC,RAL,SC)</cp:lastModifiedBy>
  <cp:revision>233</cp:revision>
  <cp:lastPrinted>2019-10-02T08:27:37Z</cp:lastPrinted>
  <dcterms:created xsi:type="dcterms:W3CDTF">2019-09-17T08:04:08Z</dcterms:created>
  <dcterms:modified xsi:type="dcterms:W3CDTF">2023-04-18T14:47:38Z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