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8" r:id="rId2"/>
    <p:sldId id="405" r:id="rId3"/>
    <p:sldId id="418" r:id="rId4"/>
    <p:sldId id="406" r:id="rId5"/>
    <p:sldId id="426" r:id="rId6"/>
    <p:sldId id="434" r:id="rId7"/>
    <p:sldId id="432" r:id="rId8"/>
    <p:sldId id="433" r:id="rId9"/>
    <p:sldId id="429" r:id="rId10"/>
    <p:sldId id="430" r:id="rId11"/>
    <p:sldId id="407" r:id="rId12"/>
    <p:sldId id="435" r:id="rId13"/>
    <p:sldId id="436" r:id="rId14"/>
    <p:sldId id="437" r:id="rId15"/>
    <p:sldId id="420" r:id="rId16"/>
    <p:sldId id="425" r:id="rId17"/>
    <p:sldId id="410" r:id="rId18"/>
    <p:sldId id="421" r:id="rId19"/>
    <p:sldId id="427" r:id="rId20"/>
    <p:sldId id="428" r:id="rId21"/>
    <p:sldId id="409" r:id="rId22"/>
    <p:sldId id="411" r:id="rId23"/>
    <p:sldId id="431" r:id="rId24"/>
    <p:sldId id="412" r:id="rId25"/>
    <p:sldId id="416" r:id="rId26"/>
    <p:sldId id="417" r:id="rId27"/>
    <p:sldId id="413" r:id="rId28"/>
    <p:sldId id="414" r:id="rId29"/>
    <p:sldId id="415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139BBB-A7A0-4BC9-A64C-401D41E0FFAB}" v="78" dt="2021-06-17T01:53:07.1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65" autoAdjust="0"/>
  </p:normalViewPr>
  <p:slideViewPr>
    <p:cSldViewPr snapToGrid="0">
      <p:cViewPr>
        <p:scale>
          <a:sx n="87" d="100"/>
          <a:sy n="87" d="100"/>
        </p:scale>
        <p:origin x="180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青木 俊太朗" userId="14895f35aff1fbf3" providerId="LiveId" clId="{69139BBB-A7A0-4BC9-A64C-401D41E0FFAB}"/>
    <pc:docChg chg="undo custSel addSld delSld modSld">
      <pc:chgData name="青木 俊太朗" userId="14895f35aff1fbf3" providerId="LiveId" clId="{69139BBB-A7A0-4BC9-A64C-401D41E0FFAB}" dt="2021-06-17T01:53:38.379" v="494" actId="6549"/>
      <pc:docMkLst>
        <pc:docMk/>
      </pc:docMkLst>
      <pc:sldChg chg="modNotesTx">
        <pc:chgData name="青木 俊太朗" userId="14895f35aff1fbf3" providerId="LiveId" clId="{69139BBB-A7A0-4BC9-A64C-401D41E0FFAB}" dt="2021-06-17T01:52:55.775" v="486" actId="6549"/>
        <pc:sldMkLst>
          <pc:docMk/>
          <pc:sldMk cId="3361185223" sldId="258"/>
        </pc:sldMkLst>
      </pc:sldChg>
      <pc:sldChg chg="modSp">
        <pc:chgData name="青木 俊太朗" userId="14895f35aff1fbf3" providerId="LiveId" clId="{69139BBB-A7A0-4BC9-A64C-401D41E0FFAB}" dt="2021-06-17T00:18:56.317" v="485" actId="20577"/>
        <pc:sldMkLst>
          <pc:docMk/>
          <pc:sldMk cId="603023936" sldId="275"/>
        </pc:sldMkLst>
        <pc:spChg chg="mod">
          <ac:chgData name="青木 俊太朗" userId="14895f35aff1fbf3" providerId="LiveId" clId="{69139BBB-A7A0-4BC9-A64C-401D41E0FFAB}" dt="2021-06-17T00:18:56.317" v="485" actId="20577"/>
          <ac:spMkLst>
            <pc:docMk/>
            <pc:sldMk cId="603023936" sldId="275"/>
            <ac:spMk id="29" creationId="{BEDB12AE-2C71-4B14-AF7E-1486F974ED36}"/>
          </ac:spMkLst>
        </pc:spChg>
      </pc:sldChg>
      <pc:sldChg chg="modNotesTx">
        <pc:chgData name="青木 俊太朗" userId="14895f35aff1fbf3" providerId="LiveId" clId="{69139BBB-A7A0-4BC9-A64C-401D41E0FFAB}" dt="2021-06-17T01:53:26.263" v="492" actId="6549"/>
        <pc:sldMkLst>
          <pc:docMk/>
          <pc:sldMk cId="3985341972" sldId="363"/>
        </pc:sldMkLst>
      </pc:sldChg>
      <pc:sldChg chg="modNotesTx">
        <pc:chgData name="青木 俊太朗" userId="14895f35aff1fbf3" providerId="LiveId" clId="{69139BBB-A7A0-4BC9-A64C-401D41E0FFAB}" dt="2021-06-17T01:53:12.162" v="489" actId="6549"/>
        <pc:sldMkLst>
          <pc:docMk/>
          <pc:sldMk cId="539897473" sldId="377"/>
        </pc:sldMkLst>
      </pc:sldChg>
      <pc:sldChg chg="modNotesTx">
        <pc:chgData name="青木 俊太朗" userId="14895f35aff1fbf3" providerId="LiveId" clId="{69139BBB-A7A0-4BC9-A64C-401D41E0FFAB}" dt="2021-06-17T01:53:22.925" v="491" actId="6549"/>
        <pc:sldMkLst>
          <pc:docMk/>
          <pc:sldMk cId="3957296453" sldId="380"/>
        </pc:sldMkLst>
      </pc:sldChg>
      <pc:sldChg chg="del">
        <pc:chgData name="青木 俊太朗" userId="14895f35aff1fbf3" providerId="LiveId" clId="{69139BBB-A7A0-4BC9-A64C-401D41E0FFAB}" dt="2021-06-16T05:56:19.027" v="292" actId="47"/>
        <pc:sldMkLst>
          <pc:docMk/>
          <pc:sldMk cId="1690652581" sldId="389"/>
        </pc:sldMkLst>
      </pc:sldChg>
      <pc:sldChg chg="delSp modSp mod modNotesTx">
        <pc:chgData name="青木 俊太朗" userId="14895f35aff1fbf3" providerId="LiveId" clId="{69139BBB-A7A0-4BC9-A64C-401D41E0FFAB}" dt="2021-06-17T01:53:15.700" v="490" actId="6549"/>
        <pc:sldMkLst>
          <pc:docMk/>
          <pc:sldMk cId="2614199044" sldId="391"/>
        </pc:sldMkLst>
        <pc:spChg chg="mod">
          <ac:chgData name="青木 俊太朗" userId="14895f35aff1fbf3" providerId="LiveId" clId="{69139BBB-A7A0-4BC9-A64C-401D41E0FFAB}" dt="2021-06-16T13:35:19.516" v="464" actId="1076"/>
          <ac:spMkLst>
            <pc:docMk/>
            <pc:sldMk cId="2614199044" sldId="391"/>
            <ac:spMk id="20" creationId="{A2E2C189-D97B-4149-8D0F-A6DC28DF1B1E}"/>
          </ac:spMkLst>
        </pc:spChg>
        <pc:spChg chg="del">
          <ac:chgData name="青木 俊太朗" userId="14895f35aff1fbf3" providerId="LiveId" clId="{69139BBB-A7A0-4BC9-A64C-401D41E0FFAB}" dt="2021-06-16T13:35:06.718" v="462" actId="478"/>
          <ac:spMkLst>
            <pc:docMk/>
            <pc:sldMk cId="2614199044" sldId="391"/>
            <ac:spMk id="22" creationId="{FA182649-52DC-48FB-93AF-AFC0514A989C}"/>
          </ac:spMkLst>
        </pc:spChg>
        <pc:spChg chg="mod">
          <ac:chgData name="青木 俊太朗" userId="14895f35aff1fbf3" providerId="LiveId" clId="{69139BBB-A7A0-4BC9-A64C-401D41E0FFAB}" dt="2021-06-16T13:35:23.515" v="465" actId="1076"/>
          <ac:spMkLst>
            <pc:docMk/>
            <pc:sldMk cId="2614199044" sldId="391"/>
            <ac:spMk id="23" creationId="{3FED9AF4-5941-462D-B790-58A9EE3954E0}"/>
          </ac:spMkLst>
        </pc:spChg>
      </pc:sldChg>
      <pc:sldChg chg="modNotesTx">
        <pc:chgData name="青木 俊太朗" userId="14895f35aff1fbf3" providerId="LiveId" clId="{69139BBB-A7A0-4BC9-A64C-401D41E0FFAB}" dt="2021-06-17T01:53:29.944" v="493" actId="6549"/>
        <pc:sldMkLst>
          <pc:docMk/>
          <pc:sldMk cId="1360786084" sldId="393"/>
        </pc:sldMkLst>
      </pc:sldChg>
      <pc:sldChg chg="modNotesTx">
        <pc:chgData name="青木 俊太朗" userId="14895f35aff1fbf3" providerId="LiveId" clId="{69139BBB-A7A0-4BC9-A64C-401D41E0FFAB}" dt="2021-06-17T01:53:38.379" v="494" actId="6549"/>
        <pc:sldMkLst>
          <pc:docMk/>
          <pc:sldMk cId="3419929599" sldId="395"/>
        </pc:sldMkLst>
      </pc:sldChg>
      <pc:sldChg chg="modNotesTx">
        <pc:chgData name="青木 俊太朗" userId="14895f35aff1fbf3" providerId="LiveId" clId="{69139BBB-A7A0-4BC9-A64C-401D41E0FFAB}" dt="2021-06-17T01:53:03.221" v="488" actId="6549"/>
        <pc:sldMkLst>
          <pc:docMk/>
          <pc:sldMk cId="1598553090" sldId="398"/>
        </pc:sldMkLst>
      </pc:sldChg>
      <pc:sldChg chg="del">
        <pc:chgData name="青木 俊太朗" userId="14895f35aff1fbf3" providerId="LiveId" clId="{69139BBB-A7A0-4BC9-A64C-401D41E0FFAB}" dt="2021-06-16T05:31:55.191" v="0" actId="47"/>
        <pc:sldMkLst>
          <pc:docMk/>
          <pc:sldMk cId="2062894488" sldId="402"/>
        </pc:sldMkLst>
      </pc:sldChg>
      <pc:sldChg chg="delSp add del setBg delDesignElem">
        <pc:chgData name="青木 俊太朗" userId="14895f35aff1fbf3" providerId="LiveId" clId="{69139BBB-A7A0-4BC9-A64C-401D41E0FFAB}" dt="2021-06-16T05:56:21.180" v="293" actId="47"/>
        <pc:sldMkLst>
          <pc:docMk/>
          <pc:sldMk cId="3917083534" sldId="402"/>
        </pc:sldMkLst>
        <pc:picChg chg="del">
          <ac:chgData name="青木 俊太朗" userId="14895f35aff1fbf3" providerId="LiveId" clId="{69139BBB-A7A0-4BC9-A64C-401D41E0FFAB}" dt="2021-06-16T05:32:30.190" v="2"/>
          <ac:picMkLst>
            <pc:docMk/>
            <pc:sldMk cId="3917083534" sldId="402"/>
            <ac:picMk id="16" creationId="{61D8AC3F-2A0E-4940-A609-B35F8679A5BA}"/>
          </ac:picMkLst>
        </pc:picChg>
      </pc:sldChg>
      <pc:sldChg chg="addSp delSp modSp new del mod setBg">
        <pc:chgData name="青木 俊太朗" userId="14895f35aff1fbf3" providerId="LiveId" clId="{69139BBB-A7A0-4BC9-A64C-401D41E0FFAB}" dt="2021-06-16T05:56:16.528" v="291" actId="47"/>
        <pc:sldMkLst>
          <pc:docMk/>
          <pc:sldMk cId="537966824" sldId="403"/>
        </pc:sldMkLst>
        <pc:spChg chg="mod ord">
          <ac:chgData name="青木 俊太朗" userId="14895f35aff1fbf3" providerId="LiveId" clId="{69139BBB-A7A0-4BC9-A64C-401D41E0FFAB}" dt="2021-06-16T05:36:36.136" v="25" actId="26606"/>
          <ac:spMkLst>
            <pc:docMk/>
            <pc:sldMk cId="537966824" sldId="403"/>
            <ac:spMk id="2" creationId="{87A354D6-4B85-4493-874F-49DA2D6B1DBC}"/>
          </ac:spMkLst>
        </pc:spChg>
        <pc:spChg chg="mod ord">
          <ac:chgData name="青木 俊太朗" userId="14895f35aff1fbf3" providerId="LiveId" clId="{69139BBB-A7A0-4BC9-A64C-401D41E0FFAB}" dt="2021-06-16T05:36:36.136" v="25" actId="26606"/>
          <ac:spMkLst>
            <pc:docMk/>
            <pc:sldMk cId="537966824" sldId="403"/>
            <ac:spMk id="3" creationId="{0536A83D-6821-4C86-B021-77579FFC9436}"/>
          </ac:spMkLst>
        </pc:spChg>
        <pc:spChg chg="add del">
          <ac:chgData name="青木 俊太朗" userId="14895f35aff1fbf3" providerId="LiveId" clId="{69139BBB-A7A0-4BC9-A64C-401D41E0FFAB}" dt="2021-06-16T05:34:03.410" v="8" actId="26606"/>
          <ac:spMkLst>
            <pc:docMk/>
            <pc:sldMk cId="537966824" sldId="403"/>
            <ac:spMk id="11" creationId="{63DBA5AD-10C8-4C9E-A2E4-37834152A093}"/>
          </ac:spMkLst>
        </pc:spChg>
        <pc:spChg chg="add del">
          <ac:chgData name="青木 俊太朗" userId="14895f35aff1fbf3" providerId="LiveId" clId="{69139BBB-A7A0-4BC9-A64C-401D41E0FFAB}" dt="2021-06-16T05:34:03.410" v="8" actId="26606"/>
          <ac:spMkLst>
            <pc:docMk/>
            <pc:sldMk cId="537966824" sldId="403"/>
            <ac:spMk id="13" creationId="{FEF67420-C2EF-496D-8511-54DA2D6E3B40}"/>
          </ac:spMkLst>
        </pc:spChg>
        <pc:spChg chg="add del">
          <ac:chgData name="青木 俊太朗" userId="14895f35aff1fbf3" providerId="LiveId" clId="{69139BBB-A7A0-4BC9-A64C-401D41E0FFAB}" dt="2021-06-16T05:34:03.410" v="8" actId="26606"/>
          <ac:spMkLst>
            <pc:docMk/>
            <pc:sldMk cId="537966824" sldId="403"/>
            <ac:spMk id="15" creationId="{3926F8AF-45D6-46BD-B4AF-64E8AA6877E5}"/>
          </ac:spMkLst>
        </pc:spChg>
        <pc:spChg chg="add del">
          <ac:chgData name="青木 俊太朗" userId="14895f35aff1fbf3" providerId="LiveId" clId="{69139BBB-A7A0-4BC9-A64C-401D41E0FFAB}" dt="2021-06-16T05:35:34.540" v="14" actId="26606"/>
          <ac:spMkLst>
            <pc:docMk/>
            <pc:sldMk cId="537966824" sldId="403"/>
            <ac:spMk id="21" creationId="{D9D9D0AB-1E2F-44A8-B9C6-FA4098301883}"/>
          </ac:spMkLst>
        </pc:spChg>
        <pc:spChg chg="add del">
          <ac:chgData name="青木 俊太朗" userId="14895f35aff1fbf3" providerId="LiveId" clId="{69139BBB-A7A0-4BC9-A64C-401D41E0FFAB}" dt="2021-06-16T05:35:34.540" v="14" actId="26606"/>
          <ac:spMkLst>
            <pc:docMk/>
            <pc:sldMk cId="537966824" sldId="403"/>
            <ac:spMk id="22" creationId="{A44F45F2-707C-48E1-8864-6B816A93B389}"/>
          </ac:spMkLst>
        </pc:spChg>
        <pc:spChg chg="add del">
          <ac:chgData name="青木 俊太朗" userId="14895f35aff1fbf3" providerId="LiveId" clId="{69139BBB-A7A0-4BC9-A64C-401D41E0FFAB}" dt="2021-06-16T05:35:34.540" v="14" actId="26606"/>
          <ac:spMkLst>
            <pc:docMk/>
            <pc:sldMk cId="537966824" sldId="403"/>
            <ac:spMk id="23" creationId="{490B787F-2030-4934-B211-B0A9DE4CBDDA}"/>
          </ac:spMkLst>
        </pc:spChg>
        <pc:spChg chg="add del">
          <ac:chgData name="青木 俊太朗" userId="14895f35aff1fbf3" providerId="LiveId" clId="{69139BBB-A7A0-4BC9-A64C-401D41E0FFAB}" dt="2021-06-16T05:35:34.540" v="14" actId="26606"/>
          <ac:spMkLst>
            <pc:docMk/>
            <pc:sldMk cId="537966824" sldId="403"/>
            <ac:spMk id="24" creationId="{797388D1-14F3-496A-A8D5-C753CA4B03F7}"/>
          </ac:spMkLst>
        </pc:spChg>
        <pc:spChg chg="add del">
          <ac:chgData name="青木 俊太朗" userId="14895f35aff1fbf3" providerId="LiveId" clId="{69139BBB-A7A0-4BC9-A64C-401D41E0FFAB}" dt="2021-06-16T05:35:50.424" v="16" actId="26606"/>
          <ac:spMkLst>
            <pc:docMk/>
            <pc:sldMk cId="537966824" sldId="403"/>
            <ac:spMk id="26" creationId="{604CD510-02D6-4E6B-8CC5-E085B5EB2D0F}"/>
          </ac:spMkLst>
        </pc:spChg>
        <pc:spChg chg="add del">
          <ac:chgData name="青木 俊太朗" userId="14895f35aff1fbf3" providerId="LiveId" clId="{69139BBB-A7A0-4BC9-A64C-401D41E0FFAB}" dt="2021-06-16T05:35:59.552" v="18" actId="26606"/>
          <ac:spMkLst>
            <pc:docMk/>
            <pc:sldMk cId="537966824" sldId="403"/>
            <ac:spMk id="28" creationId="{6D043292-708B-4F69-AE72-8FB56C6E8E85}"/>
          </ac:spMkLst>
        </pc:spChg>
        <pc:spChg chg="add del">
          <ac:chgData name="青木 俊太朗" userId="14895f35aff1fbf3" providerId="LiveId" clId="{69139BBB-A7A0-4BC9-A64C-401D41E0FFAB}" dt="2021-06-16T05:35:59.552" v="18" actId="26606"/>
          <ac:spMkLst>
            <pc:docMk/>
            <pc:sldMk cId="537966824" sldId="403"/>
            <ac:spMk id="29" creationId="{9F01DDB9-C75C-44C2-9331-356EAF9C0578}"/>
          </ac:spMkLst>
        </pc:spChg>
        <pc:spChg chg="add del">
          <ac:chgData name="青木 俊太朗" userId="14895f35aff1fbf3" providerId="LiveId" clId="{69139BBB-A7A0-4BC9-A64C-401D41E0FFAB}" dt="2021-06-16T05:35:59.552" v="18" actId="26606"/>
          <ac:spMkLst>
            <pc:docMk/>
            <pc:sldMk cId="537966824" sldId="403"/>
            <ac:spMk id="30" creationId="{72C017B3-7B7A-4C5A-A3E9-09EC1428BCA0}"/>
          </ac:spMkLst>
        </pc:spChg>
        <pc:spChg chg="add del">
          <ac:chgData name="青木 俊太朗" userId="14895f35aff1fbf3" providerId="LiveId" clId="{69139BBB-A7A0-4BC9-A64C-401D41E0FFAB}" dt="2021-06-16T05:36:02.773" v="20" actId="26606"/>
          <ac:spMkLst>
            <pc:docMk/>
            <pc:sldMk cId="537966824" sldId="403"/>
            <ac:spMk id="33" creationId="{0EAD4726-4343-49C7-94B5-CEA4A3C0134F}"/>
          </ac:spMkLst>
        </pc:spChg>
        <pc:spChg chg="add del">
          <ac:chgData name="青木 俊太朗" userId="14895f35aff1fbf3" providerId="LiveId" clId="{69139BBB-A7A0-4BC9-A64C-401D41E0FFAB}" dt="2021-06-16T05:36:36.136" v="25" actId="26606"/>
          <ac:spMkLst>
            <pc:docMk/>
            <pc:sldMk cId="537966824" sldId="403"/>
            <ac:spMk id="35" creationId="{833F5045-5779-4E8F-9507-636D7A19E1B8}"/>
          </ac:spMkLst>
        </pc:spChg>
        <pc:spChg chg="add del">
          <ac:chgData name="青木 俊太朗" userId="14895f35aff1fbf3" providerId="LiveId" clId="{69139BBB-A7A0-4BC9-A64C-401D41E0FFAB}" dt="2021-06-16T05:36:36.136" v="25" actId="26606"/>
          <ac:spMkLst>
            <pc:docMk/>
            <pc:sldMk cId="537966824" sldId="403"/>
            <ac:spMk id="36" creationId="{2C8C8ED6-A932-44F5-83A5-5793DDA44921}"/>
          </ac:spMkLst>
        </pc:spChg>
        <pc:spChg chg="add del">
          <ac:chgData name="青木 俊太朗" userId="14895f35aff1fbf3" providerId="LiveId" clId="{69139BBB-A7A0-4BC9-A64C-401D41E0FFAB}" dt="2021-06-16T05:36:36.126" v="24" actId="26606"/>
          <ac:spMkLst>
            <pc:docMk/>
            <pc:sldMk cId="537966824" sldId="403"/>
            <ac:spMk id="41" creationId="{A7A59776-5948-400C-9935-7464561E876A}"/>
          </ac:spMkLst>
        </pc:spChg>
        <pc:picChg chg="add mod ord">
          <ac:chgData name="青木 俊太朗" userId="14895f35aff1fbf3" providerId="LiveId" clId="{69139BBB-A7A0-4BC9-A64C-401D41E0FFAB}" dt="2021-06-16T05:36:36.136" v="25" actId="26606"/>
          <ac:picMkLst>
            <pc:docMk/>
            <pc:sldMk cId="537966824" sldId="403"/>
            <ac:picMk id="4" creationId="{E1B1C185-882A-4464-BDC9-F433C061B187}"/>
          </ac:picMkLst>
        </pc:picChg>
        <pc:picChg chg="add mod ord">
          <ac:chgData name="青木 俊太朗" userId="14895f35aff1fbf3" providerId="LiveId" clId="{69139BBB-A7A0-4BC9-A64C-401D41E0FFAB}" dt="2021-06-16T05:36:36.136" v="25" actId="26606"/>
          <ac:picMkLst>
            <pc:docMk/>
            <pc:sldMk cId="537966824" sldId="403"/>
            <ac:picMk id="5" creationId="{1804638E-4DD6-4A36-B1D1-B062BCF5CB97}"/>
          </ac:picMkLst>
        </pc:picChg>
        <pc:picChg chg="add mod ord">
          <ac:chgData name="青木 俊太朗" userId="14895f35aff1fbf3" providerId="LiveId" clId="{69139BBB-A7A0-4BC9-A64C-401D41E0FFAB}" dt="2021-06-16T05:36:36.136" v="25" actId="26606"/>
          <ac:picMkLst>
            <pc:docMk/>
            <pc:sldMk cId="537966824" sldId="403"/>
            <ac:picMk id="6" creationId="{3D38B4D8-1786-4423-8687-70407E45D0D9}"/>
          </ac:picMkLst>
        </pc:picChg>
        <pc:picChg chg="add del">
          <ac:chgData name="青木 俊太朗" userId="14895f35aff1fbf3" providerId="LiveId" clId="{69139BBB-A7A0-4BC9-A64C-401D41E0FFAB}" dt="2021-06-16T05:34:58.478" v="10" actId="26606"/>
          <ac:picMkLst>
            <pc:docMk/>
            <pc:sldMk cId="537966824" sldId="403"/>
            <ac:picMk id="17" creationId="{7AA41F59-BAF0-4CFD-A9FA-ED4C838B5450}"/>
          </ac:picMkLst>
        </pc:picChg>
        <pc:picChg chg="add del">
          <ac:chgData name="青木 俊太朗" userId="14895f35aff1fbf3" providerId="LiveId" clId="{69139BBB-A7A0-4BC9-A64C-401D41E0FFAB}" dt="2021-06-16T05:35:21.037" v="12" actId="26606"/>
          <ac:picMkLst>
            <pc:docMk/>
            <pc:sldMk cId="537966824" sldId="403"/>
            <ac:picMk id="19" creationId="{0D78F8DF-3E28-42C3-B1C8-5A591036A6EE}"/>
          </ac:picMkLst>
        </pc:picChg>
        <pc:picChg chg="add del">
          <ac:chgData name="青木 俊太朗" userId="14895f35aff1fbf3" providerId="LiveId" clId="{69139BBB-A7A0-4BC9-A64C-401D41E0FFAB}" dt="2021-06-16T05:36:02.773" v="20" actId="26606"/>
          <ac:picMkLst>
            <pc:docMk/>
            <pc:sldMk cId="537966824" sldId="403"/>
            <ac:picMk id="32" creationId="{FA5B6B2C-C44F-441A-B6EE-80D965ACA48D}"/>
          </ac:picMkLst>
        </pc:picChg>
        <pc:picChg chg="add">
          <ac:chgData name="青木 俊太朗" userId="14895f35aff1fbf3" providerId="LiveId" clId="{69139BBB-A7A0-4BC9-A64C-401D41E0FFAB}" dt="2021-06-16T05:36:36.136" v="25" actId="26606"/>
          <ac:picMkLst>
            <pc:docMk/>
            <pc:sldMk cId="537966824" sldId="403"/>
            <ac:picMk id="43" creationId="{7AA41F59-BAF0-4CFD-A9FA-ED4C838B5450}"/>
          </ac:picMkLst>
        </pc:picChg>
      </pc:sldChg>
      <pc:sldChg chg="addSp delSp modSp add mod setBg delDesignElem modNotesTx">
        <pc:chgData name="青木 俊太朗" userId="14895f35aff1fbf3" providerId="LiveId" clId="{69139BBB-A7A0-4BC9-A64C-401D41E0FFAB}" dt="2021-06-17T01:52:59.827" v="487" actId="6549"/>
        <pc:sldMkLst>
          <pc:docMk/>
          <pc:sldMk cId="3832736700" sldId="404"/>
        </pc:sldMkLst>
        <pc:spChg chg="del mod ord">
          <ac:chgData name="青木 俊太朗" userId="14895f35aff1fbf3" providerId="LiveId" clId="{69139BBB-A7A0-4BC9-A64C-401D41E0FFAB}" dt="2021-06-16T05:47:11.764" v="58" actId="478"/>
          <ac:spMkLst>
            <pc:docMk/>
            <pc:sldMk cId="3832736700" sldId="404"/>
            <ac:spMk id="2" creationId="{87A354D6-4B85-4493-874F-49DA2D6B1DBC}"/>
          </ac:spMkLst>
        </pc:spChg>
        <pc:spChg chg="del mod">
          <ac:chgData name="青木 俊太朗" userId="14895f35aff1fbf3" providerId="LiveId" clId="{69139BBB-A7A0-4BC9-A64C-401D41E0FFAB}" dt="2021-06-16T05:40:35.452" v="40" actId="478"/>
          <ac:spMkLst>
            <pc:docMk/>
            <pc:sldMk cId="3832736700" sldId="404"/>
            <ac:spMk id="3" creationId="{0536A83D-6821-4C86-B021-77579FFC9436}"/>
          </ac:spMkLst>
        </pc:spChg>
        <pc:spChg chg="add mod">
          <ac:chgData name="青木 俊太朗" userId="14895f35aff1fbf3" providerId="LiveId" clId="{69139BBB-A7A0-4BC9-A64C-401D41E0FFAB}" dt="2021-06-16T06:11:52.404" v="370" actId="1076"/>
          <ac:spMkLst>
            <pc:docMk/>
            <pc:sldMk cId="3832736700" sldId="404"/>
            <ac:spMk id="7" creationId="{4CB003D5-56E6-4944-BE60-E683EBD67060}"/>
          </ac:spMkLst>
        </pc:spChg>
        <pc:spChg chg="add">
          <ac:chgData name="青木 俊太朗" userId="14895f35aff1fbf3" providerId="LiveId" clId="{69139BBB-A7A0-4BC9-A64C-401D41E0FFAB}" dt="2021-06-16T05:37:22.092" v="29" actId="26606"/>
          <ac:spMkLst>
            <pc:docMk/>
            <pc:sldMk cId="3832736700" sldId="404"/>
            <ac:spMk id="11" creationId="{0EF2A0DA-AE81-4A45-972E-646AC2870C2F}"/>
          </ac:spMkLst>
        </pc:spChg>
        <pc:spChg chg="add mod">
          <ac:chgData name="青木 俊太朗" userId="14895f35aff1fbf3" providerId="LiveId" clId="{69139BBB-A7A0-4BC9-A64C-401D41E0FFAB}" dt="2021-06-16T05:39:30.333" v="39" actId="1076"/>
          <ac:spMkLst>
            <pc:docMk/>
            <pc:sldMk cId="3832736700" sldId="404"/>
            <ac:spMk id="14" creationId="{A36F50CC-2134-4409-82CC-D0D9F15BDC89}"/>
          </ac:spMkLst>
        </pc:spChg>
        <pc:spChg chg="add mod">
          <ac:chgData name="青木 俊太朗" userId="14895f35aff1fbf3" providerId="LiveId" clId="{69139BBB-A7A0-4BC9-A64C-401D41E0FFAB}" dt="2021-06-16T05:45:35.682" v="57" actId="688"/>
          <ac:spMkLst>
            <pc:docMk/>
            <pc:sldMk cId="3832736700" sldId="404"/>
            <ac:spMk id="15" creationId="{10824956-29F2-4E85-AD40-28950507EFF9}"/>
          </ac:spMkLst>
        </pc:spChg>
        <pc:spChg chg="add mod">
          <ac:chgData name="青木 俊太朗" userId="14895f35aff1fbf3" providerId="LiveId" clId="{69139BBB-A7A0-4BC9-A64C-401D41E0FFAB}" dt="2021-06-16T05:39:30.333" v="39" actId="1076"/>
          <ac:spMkLst>
            <pc:docMk/>
            <pc:sldMk cId="3832736700" sldId="404"/>
            <ac:spMk id="16" creationId="{63DB5F91-24F0-4559-851C-22EEFF1803E7}"/>
          </ac:spMkLst>
        </pc:spChg>
        <pc:spChg chg="add mod">
          <ac:chgData name="青木 俊太朗" userId="14895f35aff1fbf3" providerId="LiveId" clId="{69139BBB-A7A0-4BC9-A64C-401D41E0FFAB}" dt="2021-06-16T05:39:30.333" v="39" actId="1076"/>
          <ac:spMkLst>
            <pc:docMk/>
            <pc:sldMk cId="3832736700" sldId="404"/>
            <ac:spMk id="17" creationId="{4CEBEC0C-D4A4-4B9A-B43A-88C7CB162C13}"/>
          </ac:spMkLst>
        </pc:spChg>
        <pc:spChg chg="add mod">
          <ac:chgData name="青木 俊太朗" userId="14895f35aff1fbf3" providerId="LiveId" clId="{69139BBB-A7A0-4BC9-A64C-401D41E0FFAB}" dt="2021-06-16T05:39:30.333" v="39" actId="1076"/>
          <ac:spMkLst>
            <pc:docMk/>
            <pc:sldMk cId="3832736700" sldId="404"/>
            <ac:spMk id="18" creationId="{5782011F-2634-4D50-85E2-AEE64890C5EF}"/>
          </ac:spMkLst>
        </pc:spChg>
        <pc:spChg chg="add mod">
          <ac:chgData name="青木 俊太朗" userId="14895f35aff1fbf3" providerId="LiveId" clId="{69139BBB-A7A0-4BC9-A64C-401D41E0FFAB}" dt="2021-06-16T05:39:30.333" v="39" actId="1076"/>
          <ac:spMkLst>
            <pc:docMk/>
            <pc:sldMk cId="3832736700" sldId="404"/>
            <ac:spMk id="19" creationId="{A74F7E5F-9D7A-4CA2-8799-330CCA5EE0B5}"/>
          </ac:spMkLst>
        </pc:spChg>
        <pc:spChg chg="add mod">
          <ac:chgData name="青木 俊太朗" userId="14895f35aff1fbf3" providerId="LiveId" clId="{69139BBB-A7A0-4BC9-A64C-401D41E0FFAB}" dt="2021-06-16T05:39:30.333" v="39" actId="1076"/>
          <ac:spMkLst>
            <pc:docMk/>
            <pc:sldMk cId="3832736700" sldId="404"/>
            <ac:spMk id="20" creationId="{46E8D856-315E-490D-A531-88624B33FB6C}"/>
          </ac:spMkLst>
        </pc:spChg>
        <pc:spChg chg="add mod">
          <ac:chgData name="青木 俊太朗" userId="14895f35aff1fbf3" providerId="LiveId" clId="{69139BBB-A7A0-4BC9-A64C-401D41E0FFAB}" dt="2021-06-16T05:39:30.333" v="39" actId="1076"/>
          <ac:spMkLst>
            <pc:docMk/>
            <pc:sldMk cId="3832736700" sldId="404"/>
            <ac:spMk id="21" creationId="{A00F2CB7-D025-40E5-897D-E92071040C24}"/>
          </ac:spMkLst>
        </pc:spChg>
        <pc:spChg chg="add mod">
          <ac:chgData name="青木 俊太朗" userId="14895f35aff1fbf3" providerId="LiveId" clId="{69139BBB-A7A0-4BC9-A64C-401D41E0FFAB}" dt="2021-06-16T05:39:30.333" v="39" actId="1076"/>
          <ac:spMkLst>
            <pc:docMk/>
            <pc:sldMk cId="3832736700" sldId="404"/>
            <ac:spMk id="22" creationId="{E413CA53-AF08-4946-AD69-8B3CD99C5D06}"/>
          </ac:spMkLst>
        </pc:spChg>
        <pc:spChg chg="add mod">
          <ac:chgData name="青木 俊太朗" userId="14895f35aff1fbf3" providerId="LiveId" clId="{69139BBB-A7A0-4BC9-A64C-401D41E0FFAB}" dt="2021-06-16T05:39:30.333" v="39" actId="1076"/>
          <ac:spMkLst>
            <pc:docMk/>
            <pc:sldMk cId="3832736700" sldId="404"/>
            <ac:spMk id="23" creationId="{053AC269-75BC-4D8B-863E-EE2E7CBDEDD9}"/>
          </ac:spMkLst>
        </pc:spChg>
        <pc:spChg chg="add mod">
          <ac:chgData name="青木 俊太朗" userId="14895f35aff1fbf3" providerId="LiveId" clId="{69139BBB-A7A0-4BC9-A64C-401D41E0FFAB}" dt="2021-06-16T05:39:30.333" v="39" actId="1076"/>
          <ac:spMkLst>
            <pc:docMk/>
            <pc:sldMk cId="3832736700" sldId="404"/>
            <ac:spMk id="24" creationId="{3A2A3B16-C3A5-4F60-A593-6A93BFD17DB7}"/>
          </ac:spMkLst>
        </pc:spChg>
        <pc:spChg chg="add mod">
          <ac:chgData name="青木 俊太朗" userId="14895f35aff1fbf3" providerId="LiveId" clId="{69139BBB-A7A0-4BC9-A64C-401D41E0FFAB}" dt="2021-06-16T05:39:30.333" v="39" actId="1076"/>
          <ac:spMkLst>
            <pc:docMk/>
            <pc:sldMk cId="3832736700" sldId="404"/>
            <ac:spMk id="25" creationId="{8396EFB8-6D5D-48F0-A645-084852C60B81}"/>
          </ac:spMkLst>
        </pc:spChg>
        <pc:spChg chg="add mod">
          <ac:chgData name="青木 俊太朗" userId="14895f35aff1fbf3" providerId="LiveId" clId="{69139BBB-A7A0-4BC9-A64C-401D41E0FFAB}" dt="2021-06-16T05:39:30.333" v="39" actId="1076"/>
          <ac:spMkLst>
            <pc:docMk/>
            <pc:sldMk cId="3832736700" sldId="404"/>
            <ac:spMk id="26" creationId="{84306B28-6051-469B-ABCE-D1F529D9AB78}"/>
          </ac:spMkLst>
        </pc:spChg>
        <pc:spChg chg="add mod">
          <ac:chgData name="青木 俊太朗" userId="14895f35aff1fbf3" providerId="LiveId" clId="{69139BBB-A7A0-4BC9-A64C-401D41E0FFAB}" dt="2021-06-16T06:11:45.471" v="369" actId="1076"/>
          <ac:spMkLst>
            <pc:docMk/>
            <pc:sldMk cId="3832736700" sldId="404"/>
            <ac:spMk id="27" creationId="{F8CE5ACA-ADD9-412D-9C80-AD61BC68AF28}"/>
          </ac:spMkLst>
        </pc:spChg>
        <pc:spChg chg="add mod">
          <ac:chgData name="青木 俊太朗" userId="14895f35aff1fbf3" providerId="LiveId" clId="{69139BBB-A7A0-4BC9-A64C-401D41E0FFAB}" dt="2021-06-16T06:11:41.707" v="368" actId="1076"/>
          <ac:spMkLst>
            <pc:docMk/>
            <pc:sldMk cId="3832736700" sldId="404"/>
            <ac:spMk id="28" creationId="{E6AF8593-E418-4F23-82D7-8489F2431760}"/>
          </ac:spMkLst>
        </pc:spChg>
        <pc:spChg chg="add del mod">
          <ac:chgData name="青木 俊太朗" userId="14895f35aff1fbf3" providerId="LiveId" clId="{69139BBB-A7A0-4BC9-A64C-401D41E0FFAB}" dt="2021-06-16T05:54:47.791" v="274" actId="478"/>
          <ac:spMkLst>
            <pc:docMk/>
            <pc:sldMk cId="3832736700" sldId="404"/>
            <ac:spMk id="29" creationId="{7ED64963-D376-4257-9C04-3561D92E4D6E}"/>
          </ac:spMkLst>
        </pc:spChg>
        <pc:spChg chg="add mod">
          <ac:chgData name="青木 俊太朗" userId="14895f35aff1fbf3" providerId="LiveId" clId="{69139BBB-A7A0-4BC9-A64C-401D41E0FFAB}" dt="2021-06-16T06:11:52.404" v="370" actId="1076"/>
          <ac:spMkLst>
            <pc:docMk/>
            <pc:sldMk cId="3832736700" sldId="404"/>
            <ac:spMk id="30" creationId="{8AA25BF7-AEEC-4152-A74E-7EDE0164E639}"/>
          </ac:spMkLst>
        </pc:spChg>
        <pc:spChg chg="add mod">
          <ac:chgData name="青木 俊太朗" userId="14895f35aff1fbf3" providerId="LiveId" clId="{69139BBB-A7A0-4BC9-A64C-401D41E0FFAB}" dt="2021-06-16T06:27:03.498" v="388"/>
          <ac:spMkLst>
            <pc:docMk/>
            <pc:sldMk cId="3832736700" sldId="404"/>
            <ac:spMk id="31" creationId="{2E868E0E-D91E-41A1-A1AA-165D193B9927}"/>
          </ac:spMkLst>
        </pc:spChg>
        <pc:spChg chg="add mod">
          <ac:chgData name="青木 俊太朗" userId="14895f35aff1fbf3" providerId="LiveId" clId="{69139BBB-A7A0-4BC9-A64C-401D41E0FFAB}" dt="2021-06-16T06:11:52.404" v="370" actId="1076"/>
          <ac:spMkLst>
            <pc:docMk/>
            <pc:sldMk cId="3832736700" sldId="404"/>
            <ac:spMk id="32" creationId="{F2AF269B-3B2B-4B18-85FE-53132DC1E425}"/>
          </ac:spMkLst>
        </pc:spChg>
        <pc:spChg chg="add del mod">
          <ac:chgData name="青木 俊太朗" userId="14895f35aff1fbf3" providerId="LiveId" clId="{69139BBB-A7A0-4BC9-A64C-401D41E0FFAB}" dt="2021-06-16T05:52:43.927" v="205"/>
          <ac:spMkLst>
            <pc:docMk/>
            <pc:sldMk cId="3832736700" sldId="404"/>
            <ac:spMk id="33" creationId="{DF21F54A-5EC6-40B3-BC1E-F7277D6315FA}"/>
          </ac:spMkLst>
        </pc:spChg>
        <pc:spChg chg="add mod">
          <ac:chgData name="青木 俊太朗" userId="14895f35aff1fbf3" providerId="LiveId" clId="{69139BBB-A7A0-4BC9-A64C-401D41E0FFAB}" dt="2021-06-16T06:11:52.404" v="370" actId="1076"/>
          <ac:spMkLst>
            <pc:docMk/>
            <pc:sldMk cId="3832736700" sldId="404"/>
            <ac:spMk id="34" creationId="{6C9C63A5-31CF-4044-8887-2EFD6A71A034}"/>
          </ac:spMkLst>
        </pc:spChg>
        <pc:spChg chg="add mod">
          <ac:chgData name="青木 俊太朗" userId="14895f35aff1fbf3" providerId="LiveId" clId="{69139BBB-A7A0-4BC9-A64C-401D41E0FFAB}" dt="2021-06-16T06:11:52.404" v="370" actId="1076"/>
          <ac:spMkLst>
            <pc:docMk/>
            <pc:sldMk cId="3832736700" sldId="404"/>
            <ac:spMk id="35" creationId="{13DA91E7-9426-48F4-AD62-3F4B99CA10E0}"/>
          </ac:spMkLst>
        </pc:spChg>
        <pc:spChg chg="add mod">
          <ac:chgData name="青木 俊太朗" userId="14895f35aff1fbf3" providerId="LiveId" clId="{69139BBB-A7A0-4BC9-A64C-401D41E0FFAB}" dt="2021-06-16T06:05:21.586" v="337" actId="1035"/>
          <ac:spMkLst>
            <pc:docMk/>
            <pc:sldMk cId="3832736700" sldId="404"/>
            <ac:spMk id="38" creationId="{E0CB379E-8D5D-4A5B-B7DF-7F6F1C22220E}"/>
          </ac:spMkLst>
        </pc:spChg>
        <pc:picChg chg="add del mod ord">
          <ac:chgData name="青木 俊太朗" userId="14895f35aff1fbf3" providerId="LiveId" clId="{69139BBB-A7A0-4BC9-A64C-401D41E0FFAB}" dt="2021-06-16T05:57:40.308" v="309" actId="478"/>
          <ac:picMkLst>
            <pc:docMk/>
            <pc:sldMk cId="3832736700" sldId="404"/>
            <ac:picMk id="4" creationId="{E1B1C185-882A-4464-BDC9-F433C061B187}"/>
          </ac:picMkLst>
        </pc:picChg>
        <pc:picChg chg="del">
          <ac:chgData name="青木 俊太朗" userId="14895f35aff1fbf3" providerId="LiveId" clId="{69139BBB-A7A0-4BC9-A64C-401D41E0FFAB}" dt="2021-06-16T05:37:17.013" v="28" actId="478"/>
          <ac:picMkLst>
            <pc:docMk/>
            <pc:sldMk cId="3832736700" sldId="404"/>
            <ac:picMk id="5" creationId="{1804638E-4DD6-4A36-B1D1-B062BCF5CB97}"/>
          </ac:picMkLst>
        </pc:picChg>
        <pc:picChg chg="mod">
          <ac:chgData name="青木 俊太朗" userId="14895f35aff1fbf3" providerId="LiveId" clId="{69139BBB-A7A0-4BC9-A64C-401D41E0FFAB}" dt="2021-06-16T05:37:22.092" v="29" actId="26606"/>
          <ac:picMkLst>
            <pc:docMk/>
            <pc:sldMk cId="3832736700" sldId="404"/>
            <ac:picMk id="6" creationId="{3D38B4D8-1786-4423-8687-70407E45D0D9}"/>
          </ac:picMkLst>
        </pc:picChg>
        <pc:picChg chg="add del mod">
          <ac:chgData name="青木 俊太朗" userId="14895f35aff1fbf3" providerId="LiveId" clId="{69139BBB-A7A0-4BC9-A64C-401D41E0FFAB}" dt="2021-06-16T05:38:58.450" v="37" actId="478"/>
          <ac:picMkLst>
            <pc:docMk/>
            <pc:sldMk cId="3832736700" sldId="404"/>
            <ac:picMk id="10" creationId="{66640E30-B970-4C24-B86D-6607E3A16300}"/>
          </ac:picMkLst>
        </pc:picChg>
        <pc:picChg chg="add">
          <ac:chgData name="青木 俊太朗" userId="14895f35aff1fbf3" providerId="LiveId" clId="{69139BBB-A7A0-4BC9-A64C-401D41E0FFAB}" dt="2021-06-16T05:37:22.092" v="29" actId="26606"/>
          <ac:picMkLst>
            <pc:docMk/>
            <pc:sldMk cId="3832736700" sldId="404"/>
            <ac:picMk id="13" creationId="{B536FA4E-0152-4E27-91DA-0FC22D1846BB}"/>
          </ac:picMkLst>
        </pc:picChg>
        <pc:picChg chg="add del mod ord">
          <ac:chgData name="青木 俊太朗" userId="14895f35aff1fbf3" providerId="LiveId" clId="{69139BBB-A7A0-4BC9-A64C-401D41E0FFAB}" dt="2021-06-16T05:57:39.008" v="308" actId="478"/>
          <ac:picMkLst>
            <pc:docMk/>
            <pc:sldMk cId="3832736700" sldId="404"/>
            <ac:picMk id="36" creationId="{820160EC-77E0-4C87-8663-DB47EC7FB7B8}"/>
          </ac:picMkLst>
        </pc:picChg>
        <pc:picChg chg="add mod">
          <ac:chgData name="青木 俊太朗" userId="14895f35aff1fbf3" providerId="LiveId" clId="{69139BBB-A7A0-4BC9-A64C-401D41E0FFAB}" dt="2021-06-16T06:05:16.757" v="319" actId="1076"/>
          <ac:picMkLst>
            <pc:docMk/>
            <pc:sldMk cId="3832736700" sldId="404"/>
            <ac:picMk id="37" creationId="{B28C006F-88F3-4FC0-A660-4B04C59AD3D4}"/>
          </ac:picMkLst>
        </pc:picChg>
        <pc:picChg chg="del">
          <ac:chgData name="青木 俊太朗" userId="14895f35aff1fbf3" providerId="LiveId" clId="{69139BBB-A7A0-4BC9-A64C-401D41E0FFAB}" dt="2021-06-16T05:37:14.587" v="27"/>
          <ac:picMkLst>
            <pc:docMk/>
            <pc:sldMk cId="3832736700" sldId="404"/>
            <ac:picMk id="43" creationId="{7AA41F59-BAF0-4CFD-A9FA-ED4C838B5450}"/>
          </ac:picMkLst>
        </pc:picChg>
        <pc:cxnChg chg="add mod">
          <ac:chgData name="青木 俊太朗" userId="14895f35aff1fbf3" providerId="LiveId" clId="{69139BBB-A7A0-4BC9-A64C-401D41E0FFAB}" dt="2021-06-16T05:39:30.333" v="39" actId="1076"/>
          <ac:cxnSpMkLst>
            <pc:docMk/>
            <pc:sldMk cId="3832736700" sldId="404"/>
            <ac:cxnSpMk id="12" creationId="{AD479A93-92B7-48D9-A167-E20846D608C2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F491F-4EEE-47F1-9B1B-942356CABA19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A4143-BEDB-4EB0-A8C5-2A70E091B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9220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71A9A9-1DB5-4D3B-AB1A-6052F7200737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0595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ノート プレースホルダー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kumimoji="1" lang="ja-JP" altLang="en-US" dirty="0"/>
              </a:p>
            </p:txBody>
          </p:sp>
        </mc:Choice>
        <mc:Fallback xmlns="">
          <p:sp>
            <p:nvSpPr>
              <p:cNvPr id="3" name="ノート プレースホルダー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kumimoji="1" lang="en-US" altLang="ja-JP" dirty="0"/>
                  <a:t>This open up new possibility to </a:t>
                </a:r>
                <a:r>
                  <a:rPr lang="en-US" altLang="ja-JP" sz="1200" dirty="0"/>
                  <a:t>Explore very high scale since the Hubble scale during inflation can be </a:t>
                </a:r>
                <a:r>
                  <a:rPr lang="en-US" altLang="ja-JP" sz="1200" i="0" dirty="0">
                    <a:solidFill>
                      <a:srgbClr val="FFFF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10^13</a:t>
                </a:r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GeV,</a:t>
                </a:r>
                <a:r>
                  <a:rPr kumimoji="1" lang="en-US" altLang="ja-JP" baseline="0" dirty="0"/>
                  <a:t> which is much higher than….</a:t>
                </a:r>
                <a:endParaRPr kumimoji="1" lang="ja-JP" altLang="en-US" dirty="0"/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8A4143-BEDB-4EB0-A8C5-2A70E091BC53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0059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8A4143-BEDB-4EB0-A8C5-2A70E091BC53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886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020" y="1769541"/>
            <a:ext cx="7080026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020" y="3598339"/>
            <a:ext cx="7080026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6263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95" y="540085"/>
            <a:ext cx="7656010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4" y="4565255"/>
            <a:ext cx="7766495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6217" y="695010"/>
            <a:ext cx="7285600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6532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448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8437"/>
            <a:ext cx="776532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295180"/>
            <a:ext cx="7765322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7680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3"/>
            <a:ext cx="6564224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304353"/>
            <a:ext cx="7765322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27459" y="87391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28359" y="293324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47264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2126943"/>
            <a:ext cx="7765322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9" y="4650556"/>
            <a:ext cx="776414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560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5033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7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4929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4929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044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39" y="1826045"/>
            <a:ext cx="2529046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13" y="1826045"/>
            <a:ext cx="2529046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15" y="1826045"/>
            <a:ext cx="2529046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6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63577" y="1938918"/>
            <a:ext cx="2319276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6" y="4480369"/>
            <a:ext cx="2475738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91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09307" y="1939094"/>
            <a:ext cx="2319276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75" y="4480368"/>
            <a:ext cx="2476753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5023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56774" y="1934432"/>
            <a:ext cx="2319276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4929" y="4480366"/>
            <a:ext cx="2475738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693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287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7302" y="609600"/>
            <a:ext cx="1713365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7" y="609600"/>
            <a:ext cx="5937654" cy="5181601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903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839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1761068"/>
            <a:ext cx="7192913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589879"/>
            <a:ext cx="7192913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0270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7" y="1732449"/>
            <a:ext cx="3795373" cy="4058750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169" y="1732450"/>
            <a:ext cx="3798499" cy="4058751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637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5" y="1770323"/>
            <a:ext cx="3787423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45" y="1770323"/>
            <a:ext cx="3787423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404" y="1835254"/>
            <a:ext cx="3657258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404" y="2380138"/>
            <a:ext cx="365725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835255"/>
            <a:ext cx="3671498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2380138"/>
            <a:ext cx="367149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166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36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004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0"/>
            <a:ext cx="2780167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5" y="609600"/>
            <a:ext cx="4808943" cy="5181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1518"/>
            <a:ext cx="2780167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0758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987" y="609923"/>
            <a:ext cx="3428146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923"/>
            <a:ext cx="3924676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76728" y="743989"/>
            <a:ext cx="3165375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9261"/>
            <a:ext cx="3924676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4185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1732450"/>
            <a:ext cx="776532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2DFED767-143B-4550-818F-9EF00BC59D37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7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1FFEA36E-56B7-47A7-9F7C-D4E060B146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72426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kumimoji="1"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0.png"/><Relationship Id="rId7" Type="http://schemas.openxmlformats.org/officeDocument/2006/relationships/image" Target="../media/image3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9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pn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1.png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44239F-87E0-4491-8699-C456C3E226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ja-JP" sz="4000" dirty="0"/>
              <a:t>Continuous spectrum on cosmological collider</a:t>
            </a:r>
            <a:endParaRPr kumimoji="1" lang="ja-JP" altLang="en-US" sz="40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753D774-C5E8-430E-B241-4F5D50BD36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err="1">
                <a:solidFill>
                  <a:srgbClr val="FFC000"/>
                </a:solidFill>
              </a:rPr>
              <a:t>Shuntaro</a:t>
            </a:r>
            <a:r>
              <a:rPr kumimoji="1" lang="en-US" altLang="ja-JP" sz="3200" dirty="0">
                <a:solidFill>
                  <a:srgbClr val="FFC000"/>
                </a:solidFill>
              </a:rPr>
              <a:t> Aoki</a:t>
            </a:r>
            <a:r>
              <a:rPr kumimoji="1" lang="en-US" altLang="ja-JP" sz="3200" dirty="0">
                <a:solidFill>
                  <a:srgbClr val="00B0F0"/>
                </a:solidFill>
              </a:rPr>
              <a:t> </a:t>
            </a:r>
          </a:p>
          <a:p>
            <a:r>
              <a:rPr lang="en-US" altLang="ja-JP" dirty="0"/>
              <a:t>(Chung-Ang University)</a:t>
            </a:r>
            <a:endParaRPr kumimoji="1" lang="en-US" altLang="ja-JP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9D14459-D1AA-4E99-8A03-59652059B26E}"/>
              </a:ext>
            </a:extLst>
          </p:cNvPr>
          <p:cNvSpPr txBox="1"/>
          <p:nvPr/>
        </p:nvSpPr>
        <p:spPr>
          <a:xfrm>
            <a:off x="6238200" y="6017723"/>
            <a:ext cx="2518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t>CAU BSM workshop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dirty="0">
                <a:solidFill>
                  <a:prstClr val="white"/>
                </a:solidFill>
              </a:rPr>
              <a:t>23/2/2023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8" name="図 7" descr="円&#10;&#10;自動的に生成された説明">
            <a:extLst>
              <a:ext uri="{FF2B5EF4-FFF2-40B4-BE49-F238E27FC236}">
                <a16:creationId xmlns:a16="http://schemas.microsoft.com/office/drawing/2014/main" id="{BCBDE5F1-72F2-44C7-9821-57B305D35E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47" y="4734826"/>
            <a:ext cx="1941560" cy="1990783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445EE73-84C0-5676-AB26-9291F1D07A05}"/>
              </a:ext>
            </a:extLst>
          </p:cNvPr>
          <p:cNvSpPr txBox="1"/>
          <p:nvPr/>
        </p:nvSpPr>
        <p:spPr>
          <a:xfrm>
            <a:off x="2956882" y="4910240"/>
            <a:ext cx="32223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dirty="0"/>
              <a:t> </a:t>
            </a:r>
            <a:r>
              <a:rPr lang="en-US" altLang="ja-JP" sz="2400" dirty="0"/>
              <a:t>based on </a:t>
            </a:r>
            <a:r>
              <a:rPr lang="ja-JP" altLang="en-US" sz="2400" dirty="0">
                <a:solidFill>
                  <a:srgbClr val="92D050"/>
                </a:solidFill>
              </a:rPr>
              <a:t>2301.07920 </a:t>
            </a:r>
          </a:p>
        </p:txBody>
      </p:sp>
    </p:spTree>
    <p:extLst>
      <p:ext uri="{BB962C8B-B14F-4D97-AF65-F5344CB8AC3E}">
        <p14:creationId xmlns:p14="http://schemas.microsoft.com/office/powerpoint/2010/main" val="3361185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C1A145-91C3-67FF-AAC4-E45DE32FF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/>
              <a:t>NG from self-interaction</a:t>
            </a:r>
            <a:endParaRPr kumimoji="1" lang="ja-JP" altLang="en-US" dirty="0"/>
          </a:p>
        </p:txBody>
      </p:sp>
      <p:sp>
        <p:nvSpPr>
          <p:cNvPr id="15" name="フローチャート: データ 14">
            <a:extLst>
              <a:ext uri="{FF2B5EF4-FFF2-40B4-BE49-F238E27FC236}">
                <a16:creationId xmlns:a16="http://schemas.microsoft.com/office/drawing/2014/main" id="{6AE76E83-B989-98C9-89B3-20707320E140}"/>
              </a:ext>
            </a:extLst>
          </p:cNvPr>
          <p:cNvSpPr/>
          <p:nvPr/>
        </p:nvSpPr>
        <p:spPr>
          <a:xfrm>
            <a:off x="2628214" y="2158808"/>
            <a:ext cx="4440591" cy="623211"/>
          </a:xfrm>
          <a:prstGeom prst="flowChartInputOutpu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608FAFC3-145A-1DCC-8888-E40905166F3D}"/>
              </a:ext>
            </a:extLst>
          </p:cNvPr>
          <p:cNvCxnSpPr>
            <a:cxnSpLocks/>
          </p:cNvCxnSpPr>
          <p:nvPr/>
        </p:nvCxnSpPr>
        <p:spPr>
          <a:xfrm flipV="1">
            <a:off x="2392772" y="2158808"/>
            <a:ext cx="0" cy="202591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6598036C-7A55-FC59-06C5-FF5928D2F26B}"/>
                  </a:ext>
                </a:extLst>
              </p:cNvPr>
              <p:cNvSpPr txBox="1"/>
              <p:nvPr/>
            </p:nvSpPr>
            <p:spPr>
              <a:xfrm>
                <a:off x="2226988" y="1635588"/>
                <a:ext cx="4012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kumimoji="1" lang="ja-JP" altLang="en-US" sz="28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6598036C-7A55-FC59-06C5-FF5928D2F2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6988" y="1635588"/>
                <a:ext cx="401227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3D4FDBA-AFBF-520D-71F6-01B21D7A6900}"/>
              </a:ext>
            </a:extLst>
          </p:cNvPr>
          <p:cNvGrpSpPr/>
          <p:nvPr/>
        </p:nvGrpSpPr>
        <p:grpSpPr>
          <a:xfrm rot="450188">
            <a:off x="3397956" y="2214569"/>
            <a:ext cx="2078445" cy="350429"/>
            <a:chOff x="3165915" y="2852220"/>
            <a:chExt cx="1828990" cy="805441"/>
          </a:xfrm>
        </p:grpSpPr>
        <p:sp>
          <p:nvSpPr>
            <p:cNvPr id="19" name="二等辺三角形 18">
              <a:extLst>
                <a:ext uri="{FF2B5EF4-FFF2-40B4-BE49-F238E27FC236}">
                  <a16:creationId xmlns:a16="http://schemas.microsoft.com/office/drawing/2014/main" id="{1B48E7E6-3CE7-9211-CF87-26A0B5C03082}"/>
                </a:ext>
              </a:extLst>
            </p:cNvPr>
            <p:cNvSpPr/>
            <p:nvPr/>
          </p:nvSpPr>
          <p:spPr>
            <a:xfrm>
              <a:off x="3206833" y="2890031"/>
              <a:ext cx="1719376" cy="720621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FF3B59E8-5A85-438C-4254-09EBC128BD5B}"/>
                </a:ext>
              </a:extLst>
            </p:cNvPr>
            <p:cNvSpPr/>
            <p:nvPr/>
          </p:nvSpPr>
          <p:spPr>
            <a:xfrm>
              <a:off x="3165915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53D9351C-3C20-D554-687D-B696B90FCDB3}"/>
                </a:ext>
              </a:extLst>
            </p:cNvPr>
            <p:cNvSpPr/>
            <p:nvPr/>
          </p:nvSpPr>
          <p:spPr>
            <a:xfrm>
              <a:off x="4893240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C282C311-8EF8-7FCC-0C75-18AF3B5CD146}"/>
                </a:ext>
              </a:extLst>
            </p:cNvPr>
            <p:cNvSpPr/>
            <p:nvPr/>
          </p:nvSpPr>
          <p:spPr>
            <a:xfrm>
              <a:off x="4008502" y="2852220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54FE6785-6832-10A4-62FE-81BBB7FE13EC}"/>
              </a:ext>
            </a:extLst>
          </p:cNvPr>
          <p:cNvCxnSpPr>
            <a:cxnSpLocks/>
          </p:cNvCxnSpPr>
          <p:nvPr/>
        </p:nvCxnSpPr>
        <p:spPr>
          <a:xfrm>
            <a:off x="3432744" y="2470413"/>
            <a:ext cx="71115" cy="328669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818F6B0-0FA3-8B2B-C159-F3F3E6FF20D4}"/>
              </a:ext>
            </a:extLst>
          </p:cNvPr>
          <p:cNvCxnSpPr>
            <a:cxnSpLocks/>
          </p:cNvCxnSpPr>
          <p:nvPr/>
        </p:nvCxnSpPr>
        <p:spPr>
          <a:xfrm flipH="1">
            <a:off x="3717686" y="2699200"/>
            <a:ext cx="1693153" cy="98500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37B0ECA-A515-C86F-239C-1834878032B0}"/>
              </a:ext>
            </a:extLst>
          </p:cNvPr>
          <p:cNvCxnSpPr>
            <a:cxnSpLocks/>
          </p:cNvCxnSpPr>
          <p:nvPr/>
        </p:nvCxnSpPr>
        <p:spPr>
          <a:xfrm>
            <a:off x="3501132" y="2794040"/>
            <a:ext cx="215139" cy="912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63A2FAE-93E5-5745-894C-E503D4E4CAD3}"/>
              </a:ext>
            </a:extLst>
          </p:cNvPr>
          <p:cNvCxnSpPr>
            <a:cxnSpLocks/>
            <a:stCxn id="22" idx="4"/>
          </p:cNvCxnSpPr>
          <p:nvPr/>
        </p:nvCxnSpPr>
        <p:spPr>
          <a:xfrm flipH="1">
            <a:off x="4200068" y="2253497"/>
            <a:ext cx="230904" cy="540543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690525E8-6D6C-C863-502A-007AE4254F8A}"/>
              </a:ext>
            </a:extLst>
          </p:cNvPr>
          <p:cNvCxnSpPr>
            <a:cxnSpLocks/>
          </p:cNvCxnSpPr>
          <p:nvPr/>
        </p:nvCxnSpPr>
        <p:spPr>
          <a:xfrm flipH="1">
            <a:off x="3714959" y="2770256"/>
            <a:ext cx="501249" cy="9360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楕円 31">
            <a:extLst>
              <a:ext uri="{FF2B5EF4-FFF2-40B4-BE49-F238E27FC236}">
                <a16:creationId xmlns:a16="http://schemas.microsoft.com/office/drawing/2014/main" id="{03061579-644A-0692-2DC9-504D6153B064}"/>
              </a:ext>
            </a:extLst>
          </p:cNvPr>
          <p:cNvSpPr/>
          <p:nvPr/>
        </p:nvSpPr>
        <p:spPr>
          <a:xfrm>
            <a:off x="3641973" y="3570500"/>
            <a:ext cx="169734" cy="16934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FBC339C-D49D-0911-6BB8-94A8132E6584}"/>
              </a:ext>
            </a:extLst>
          </p:cNvPr>
          <p:cNvSpPr txBox="1"/>
          <p:nvPr/>
        </p:nvSpPr>
        <p:spPr>
          <a:xfrm>
            <a:off x="1574249" y="5081549"/>
            <a:ext cx="6876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FFFF00"/>
                </a:solidFill>
              </a:rPr>
              <a:t>NG </a:t>
            </a:r>
            <a:r>
              <a:rPr kumimoji="1" lang="ja-JP" altLang="en-US" sz="2400" dirty="0">
                <a:solidFill>
                  <a:srgbClr val="FFFF00"/>
                </a:solidFill>
              </a:rPr>
              <a:t>→ </a:t>
            </a:r>
            <a:r>
              <a:rPr kumimoji="1" lang="en-US" altLang="ja-JP" sz="2400" dirty="0">
                <a:solidFill>
                  <a:srgbClr val="FFFF00"/>
                </a:solidFill>
              </a:rPr>
              <a:t>strong restrictions on inflation models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AF2B1D5-38AC-B380-DE78-28CDBDADF886}"/>
              </a:ext>
            </a:extLst>
          </p:cNvPr>
          <p:cNvSpPr txBox="1"/>
          <p:nvPr/>
        </p:nvSpPr>
        <p:spPr>
          <a:xfrm>
            <a:off x="1574248" y="5808546"/>
            <a:ext cx="6189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F20ED1"/>
                </a:solidFill>
              </a:rPr>
              <a:t>There’s more: Cosmological collider (CC)</a:t>
            </a:r>
            <a:endParaRPr kumimoji="1" lang="ja-JP" altLang="en-US" sz="2400" dirty="0">
              <a:solidFill>
                <a:srgbClr val="F20ED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399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735C76-566B-9B11-77A1-D24775F24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Cosmological collider (CC)</a:t>
            </a:r>
            <a:endParaRPr kumimoji="1" lang="ja-JP" altLang="en-US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E6942D9-4415-8970-7986-57AF1D543A13}"/>
              </a:ext>
            </a:extLst>
          </p:cNvPr>
          <p:cNvSpPr txBox="1"/>
          <p:nvPr/>
        </p:nvSpPr>
        <p:spPr>
          <a:xfrm>
            <a:off x="5598753" y="3491079"/>
            <a:ext cx="33317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rgbClr val="92D050"/>
                </a:solidFill>
              </a:rPr>
              <a:t>Chen, Wang, ’10</a:t>
            </a:r>
          </a:p>
          <a:p>
            <a:r>
              <a:rPr kumimoji="1" lang="en-US" altLang="ja-JP" sz="1400" dirty="0">
                <a:solidFill>
                  <a:srgbClr val="92D050"/>
                </a:solidFill>
              </a:rPr>
              <a:t>Baumann, Green, ’12</a:t>
            </a:r>
          </a:p>
          <a:p>
            <a:r>
              <a:rPr kumimoji="1" lang="en-US" altLang="ja-JP" sz="1400" dirty="0" err="1">
                <a:solidFill>
                  <a:srgbClr val="92D050"/>
                </a:solidFill>
              </a:rPr>
              <a:t>Noumi</a:t>
            </a:r>
            <a:r>
              <a:rPr kumimoji="1" lang="en-US" altLang="ja-JP" sz="1400" dirty="0">
                <a:solidFill>
                  <a:srgbClr val="92D050"/>
                </a:solidFill>
              </a:rPr>
              <a:t>, Yamaguchi, Yokoyama, ’13</a:t>
            </a:r>
          </a:p>
          <a:p>
            <a:r>
              <a:rPr kumimoji="1" lang="en-US" altLang="ja-JP" sz="1400" dirty="0" err="1">
                <a:solidFill>
                  <a:srgbClr val="92D050"/>
                </a:solidFill>
              </a:rPr>
              <a:t>Arkani</a:t>
            </a:r>
            <a:r>
              <a:rPr kumimoji="1" lang="en-US" altLang="ja-JP" sz="1400" dirty="0">
                <a:solidFill>
                  <a:srgbClr val="92D050"/>
                </a:solidFill>
              </a:rPr>
              <a:t>-Hamed, Maldacena, ’15</a:t>
            </a:r>
          </a:p>
        </p:txBody>
      </p:sp>
      <p:sp>
        <p:nvSpPr>
          <p:cNvPr id="52" name="フローチャート: データ 51">
            <a:extLst>
              <a:ext uri="{FF2B5EF4-FFF2-40B4-BE49-F238E27FC236}">
                <a16:creationId xmlns:a16="http://schemas.microsoft.com/office/drawing/2014/main" id="{E65C9F8F-4DEE-4626-44DC-E3D9018D0682}"/>
              </a:ext>
            </a:extLst>
          </p:cNvPr>
          <p:cNvSpPr/>
          <p:nvPr/>
        </p:nvSpPr>
        <p:spPr>
          <a:xfrm>
            <a:off x="1456468" y="2399718"/>
            <a:ext cx="4440591" cy="623211"/>
          </a:xfrm>
          <a:prstGeom prst="flowChartInputOutpu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75C470A8-65A1-0F07-9730-F01336AF00FA}"/>
              </a:ext>
            </a:extLst>
          </p:cNvPr>
          <p:cNvCxnSpPr>
            <a:cxnSpLocks/>
          </p:cNvCxnSpPr>
          <p:nvPr/>
        </p:nvCxnSpPr>
        <p:spPr>
          <a:xfrm flipV="1">
            <a:off x="1221026" y="2399718"/>
            <a:ext cx="0" cy="202591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CA40D33D-1E08-4014-0DE4-D543540C95FF}"/>
                  </a:ext>
                </a:extLst>
              </p:cNvPr>
              <p:cNvSpPr txBox="1"/>
              <p:nvPr/>
            </p:nvSpPr>
            <p:spPr>
              <a:xfrm>
                <a:off x="1055242" y="1876498"/>
                <a:ext cx="4012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kumimoji="1" lang="ja-JP" altLang="en-US" sz="28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CA40D33D-1E08-4014-0DE4-D543540C9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242" y="1876498"/>
                <a:ext cx="401227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4E538958-83F3-C96D-EE11-E95AB6067D1E}"/>
              </a:ext>
            </a:extLst>
          </p:cNvPr>
          <p:cNvGrpSpPr/>
          <p:nvPr/>
        </p:nvGrpSpPr>
        <p:grpSpPr>
          <a:xfrm rot="450188">
            <a:off x="2226210" y="2455479"/>
            <a:ext cx="2078445" cy="350429"/>
            <a:chOff x="3165915" y="2852220"/>
            <a:chExt cx="1828990" cy="805441"/>
          </a:xfrm>
        </p:grpSpPr>
        <p:sp>
          <p:nvSpPr>
            <p:cNvPr id="55" name="二等辺三角形 54">
              <a:extLst>
                <a:ext uri="{FF2B5EF4-FFF2-40B4-BE49-F238E27FC236}">
                  <a16:creationId xmlns:a16="http://schemas.microsoft.com/office/drawing/2014/main" id="{BF135AA7-389B-E519-6230-DB2DEEC46F3E}"/>
                </a:ext>
              </a:extLst>
            </p:cNvPr>
            <p:cNvSpPr/>
            <p:nvPr/>
          </p:nvSpPr>
          <p:spPr>
            <a:xfrm>
              <a:off x="3206833" y="2890031"/>
              <a:ext cx="1719376" cy="720621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1C169CF3-7175-2A43-1D7A-6885DBFDDE69}"/>
                </a:ext>
              </a:extLst>
            </p:cNvPr>
            <p:cNvSpPr/>
            <p:nvPr/>
          </p:nvSpPr>
          <p:spPr>
            <a:xfrm>
              <a:off x="3165915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F5BFFBBC-AF7D-AD5E-C383-DC2E154F5422}"/>
                </a:ext>
              </a:extLst>
            </p:cNvPr>
            <p:cNvSpPr/>
            <p:nvPr/>
          </p:nvSpPr>
          <p:spPr>
            <a:xfrm>
              <a:off x="4893240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2CD3E4B6-3641-0BD3-243F-E48650C1EC09}"/>
                </a:ext>
              </a:extLst>
            </p:cNvPr>
            <p:cNvSpPr/>
            <p:nvPr/>
          </p:nvSpPr>
          <p:spPr>
            <a:xfrm>
              <a:off x="4008502" y="2852220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74C36D9B-8BE4-4F52-F482-B868F998C753}"/>
              </a:ext>
            </a:extLst>
          </p:cNvPr>
          <p:cNvCxnSpPr>
            <a:cxnSpLocks/>
          </p:cNvCxnSpPr>
          <p:nvPr/>
        </p:nvCxnSpPr>
        <p:spPr>
          <a:xfrm>
            <a:off x="2260998" y="2711323"/>
            <a:ext cx="71115" cy="328669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2776B9C0-9FA8-C540-7ECE-226E68FC5EA0}"/>
              </a:ext>
            </a:extLst>
          </p:cNvPr>
          <p:cNvCxnSpPr>
            <a:cxnSpLocks/>
          </p:cNvCxnSpPr>
          <p:nvPr/>
        </p:nvCxnSpPr>
        <p:spPr>
          <a:xfrm>
            <a:off x="4239093" y="2940110"/>
            <a:ext cx="113889" cy="107887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0D04CB9E-4835-F9C5-380A-1D14AA322E39}"/>
              </a:ext>
            </a:extLst>
          </p:cNvPr>
          <p:cNvCxnSpPr>
            <a:cxnSpLocks/>
          </p:cNvCxnSpPr>
          <p:nvPr/>
        </p:nvCxnSpPr>
        <p:spPr>
          <a:xfrm>
            <a:off x="2329386" y="3034950"/>
            <a:ext cx="215139" cy="912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663DF71A-CA5C-760F-B330-29F3EF79BB18}"/>
              </a:ext>
            </a:extLst>
          </p:cNvPr>
          <p:cNvCxnSpPr>
            <a:cxnSpLocks/>
            <a:stCxn id="58" idx="4"/>
          </p:cNvCxnSpPr>
          <p:nvPr/>
        </p:nvCxnSpPr>
        <p:spPr>
          <a:xfrm flipH="1">
            <a:off x="3028322" y="2494407"/>
            <a:ext cx="230904" cy="540543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8000DEBF-34A0-C9CB-8230-06251451D32F}"/>
              </a:ext>
            </a:extLst>
          </p:cNvPr>
          <p:cNvCxnSpPr>
            <a:cxnSpLocks/>
          </p:cNvCxnSpPr>
          <p:nvPr/>
        </p:nvCxnSpPr>
        <p:spPr>
          <a:xfrm flipH="1">
            <a:off x="2543213" y="3011166"/>
            <a:ext cx="501249" cy="9360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7FE40161-2F97-76A3-8327-DAFA4F692A59}"/>
              </a:ext>
            </a:extLst>
          </p:cNvPr>
          <p:cNvSpPr/>
          <p:nvPr/>
        </p:nvSpPr>
        <p:spPr>
          <a:xfrm>
            <a:off x="2543213" y="3944340"/>
            <a:ext cx="1149844" cy="635152"/>
          </a:xfrm>
          <a:custGeom>
            <a:avLst/>
            <a:gdLst>
              <a:gd name="connsiteX0" fmla="*/ 0 w 1149844"/>
              <a:gd name="connsiteY0" fmla="*/ 0 h 635152"/>
              <a:gd name="connsiteX1" fmla="*/ 153313 w 1149844"/>
              <a:gd name="connsiteY1" fmla="*/ 38328 h 635152"/>
              <a:gd name="connsiteX2" fmla="*/ 191641 w 1149844"/>
              <a:gd name="connsiteY2" fmla="*/ 87607 h 635152"/>
              <a:gd name="connsiteX3" fmla="*/ 197116 w 1149844"/>
              <a:gd name="connsiteY3" fmla="*/ 109509 h 635152"/>
              <a:gd name="connsiteX4" fmla="*/ 405183 w 1149844"/>
              <a:gd name="connsiteY4" fmla="*/ 268297 h 635152"/>
              <a:gd name="connsiteX5" fmla="*/ 443511 w 1149844"/>
              <a:gd name="connsiteY5" fmla="*/ 262821 h 635152"/>
              <a:gd name="connsiteX6" fmla="*/ 459938 w 1149844"/>
              <a:gd name="connsiteY6" fmla="*/ 251870 h 635152"/>
              <a:gd name="connsiteX7" fmla="*/ 514692 w 1149844"/>
              <a:gd name="connsiteY7" fmla="*/ 257346 h 635152"/>
              <a:gd name="connsiteX8" fmla="*/ 525643 w 1149844"/>
              <a:gd name="connsiteY8" fmla="*/ 279248 h 635152"/>
              <a:gd name="connsiteX9" fmla="*/ 542070 w 1149844"/>
              <a:gd name="connsiteY9" fmla="*/ 295674 h 635152"/>
              <a:gd name="connsiteX10" fmla="*/ 569447 w 1149844"/>
              <a:gd name="connsiteY10" fmla="*/ 503741 h 635152"/>
              <a:gd name="connsiteX11" fmla="*/ 695382 w 1149844"/>
              <a:gd name="connsiteY11" fmla="*/ 498266 h 635152"/>
              <a:gd name="connsiteX12" fmla="*/ 761088 w 1149844"/>
              <a:gd name="connsiteY12" fmla="*/ 487315 h 635152"/>
              <a:gd name="connsiteX13" fmla="*/ 832268 w 1149844"/>
              <a:gd name="connsiteY13" fmla="*/ 503741 h 635152"/>
              <a:gd name="connsiteX14" fmla="*/ 843219 w 1149844"/>
              <a:gd name="connsiteY14" fmla="*/ 531118 h 635152"/>
              <a:gd name="connsiteX15" fmla="*/ 870596 w 1149844"/>
              <a:gd name="connsiteY15" fmla="*/ 618725 h 635152"/>
              <a:gd name="connsiteX16" fmla="*/ 870596 w 1149844"/>
              <a:gd name="connsiteY16" fmla="*/ 618725 h 635152"/>
              <a:gd name="connsiteX17" fmla="*/ 941777 w 1149844"/>
              <a:gd name="connsiteY17" fmla="*/ 635152 h 635152"/>
              <a:gd name="connsiteX18" fmla="*/ 1040335 w 1149844"/>
              <a:gd name="connsiteY18" fmla="*/ 607775 h 635152"/>
              <a:gd name="connsiteX19" fmla="*/ 1067713 w 1149844"/>
              <a:gd name="connsiteY19" fmla="*/ 591348 h 635152"/>
              <a:gd name="connsiteX20" fmla="*/ 1149844 w 1149844"/>
              <a:gd name="connsiteY20" fmla="*/ 591348 h 635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149844" h="635152">
                <a:moveTo>
                  <a:pt x="0" y="0"/>
                </a:moveTo>
                <a:cubicBezTo>
                  <a:pt x="46846" y="9369"/>
                  <a:pt x="125928" y="24635"/>
                  <a:pt x="153313" y="38328"/>
                </a:cubicBezTo>
                <a:cubicBezTo>
                  <a:pt x="171926" y="47634"/>
                  <a:pt x="191641" y="87607"/>
                  <a:pt x="191641" y="87607"/>
                </a:cubicBezTo>
                <a:cubicBezTo>
                  <a:pt x="193466" y="94908"/>
                  <a:pt x="194428" y="102480"/>
                  <a:pt x="197116" y="109509"/>
                </a:cubicBezTo>
                <a:cubicBezTo>
                  <a:pt x="276835" y="318004"/>
                  <a:pt x="206812" y="275926"/>
                  <a:pt x="405183" y="268297"/>
                </a:cubicBezTo>
                <a:cubicBezTo>
                  <a:pt x="417959" y="266472"/>
                  <a:pt x="431150" y="266530"/>
                  <a:pt x="443511" y="262821"/>
                </a:cubicBezTo>
                <a:cubicBezTo>
                  <a:pt x="449814" y="260930"/>
                  <a:pt x="453377" y="252375"/>
                  <a:pt x="459938" y="251870"/>
                </a:cubicBezTo>
                <a:cubicBezTo>
                  <a:pt x="478226" y="250463"/>
                  <a:pt x="496441" y="255521"/>
                  <a:pt x="514692" y="257346"/>
                </a:cubicBezTo>
                <a:cubicBezTo>
                  <a:pt x="518342" y="264647"/>
                  <a:pt x="520899" y="272606"/>
                  <a:pt x="525643" y="279248"/>
                </a:cubicBezTo>
                <a:cubicBezTo>
                  <a:pt x="530144" y="285549"/>
                  <a:pt x="540587" y="288074"/>
                  <a:pt x="542070" y="295674"/>
                </a:cubicBezTo>
                <a:cubicBezTo>
                  <a:pt x="555467" y="364333"/>
                  <a:pt x="560321" y="434385"/>
                  <a:pt x="569447" y="503741"/>
                </a:cubicBezTo>
                <a:cubicBezTo>
                  <a:pt x="611425" y="501916"/>
                  <a:pt x="653457" y="501061"/>
                  <a:pt x="695382" y="498266"/>
                </a:cubicBezTo>
                <a:cubicBezTo>
                  <a:pt x="715747" y="496908"/>
                  <a:pt x="740652" y="491402"/>
                  <a:pt x="761088" y="487315"/>
                </a:cubicBezTo>
                <a:cubicBezTo>
                  <a:pt x="784815" y="492790"/>
                  <a:pt x="810782" y="492282"/>
                  <a:pt x="832268" y="503741"/>
                </a:cubicBezTo>
                <a:cubicBezTo>
                  <a:pt x="840940" y="508366"/>
                  <a:pt x="840111" y="521794"/>
                  <a:pt x="843219" y="531118"/>
                </a:cubicBezTo>
                <a:cubicBezTo>
                  <a:pt x="852894" y="560143"/>
                  <a:pt x="861470" y="589523"/>
                  <a:pt x="870596" y="618725"/>
                </a:cubicBezTo>
                <a:lnTo>
                  <a:pt x="870596" y="618725"/>
                </a:lnTo>
                <a:cubicBezTo>
                  <a:pt x="915692" y="633757"/>
                  <a:pt x="892022" y="628043"/>
                  <a:pt x="941777" y="635152"/>
                </a:cubicBezTo>
                <a:cubicBezTo>
                  <a:pt x="974630" y="626026"/>
                  <a:pt x="1008131" y="618976"/>
                  <a:pt x="1040335" y="607775"/>
                </a:cubicBezTo>
                <a:cubicBezTo>
                  <a:pt x="1050387" y="604279"/>
                  <a:pt x="1057188" y="592927"/>
                  <a:pt x="1067713" y="591348"/>
                </a:cubicBezTo>
                <a:cubicBezTo>
                  <a:pt x="1094787" y="587287"/>
                  <a:pt x="1122467" y="591348"/>
                  <a:pt x="1149844" y="591348"/>
                </a:cubicBez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1A1FFC2E-103D-CF32-6B36-F7154ADBF143}"/>
              </a:ext>
            </a:extLst>
          </p:cNvPr>
          <p:cNvSpPr/>
          <p:nvPr/>
        </p:nvSpPr>
        <p:spPr>
          <a:xfrm>
            <a:off x="3695928" y="3997078"/>
            <a:ext cx="662824" cy="547545"/>
          </a:xfrm>
          <a:custGeom>
            <a:avLst/>
            <a:gdLst>
              <a:gd name="connsiteX0" fmla="*/ 0 w 662824"/>
              <a:gd name="connsiteY0" fmla="*/ 547545 h 547545"/>
              <a:gd name="connsiteX1" fmla="*/ 16426 w 662824"/>
              <a:gd name="connsiteY1" fmla="*/ 520168 h 547545"/>
              <a:gd name="connsiteX2" fmla="*/ 32853 w 662824"/>
              <a:gd name="connsiteY2" fmla="*/ 514692 h 547545"/>
              <a:gd name="connsiteX3" fmla="*/ 54755 w 662824"/>
              <a:gd name="connsiteY3" fmla="*/ 487315 h 547545"/>
              <a:gd name="connsiteX4" fmla="*/ 76656 w 662824"/>
              <a:gd name="connsiteY4" fmla="*/ 470888 h 547545"/>
              <a:gd name="connsiteX5" fmla="*/ 158788 w 662824"/>
              <a:gd name="connsiteY5" fmla="*/ 459938 h 547545"/>
              <a:gd name="connsiteX6" fmla="*/ 191641 w 662824"/>
              <a:gd name="connsiteY6" fmla="*/ 481839 h 547545"/>
              <a:gd name="connsiteX7" fmla="*/ 251871 w 662824"/>
              <a:gd name="connsiteY7" fmla="*/ 542069 h 547545"/>
              <a:gd name="connsiteX8" fmla="*/ 295674 w 662824"/>
              <a:gd name="connsiteY8" fmla="*/ 509217 h 547545"/>
              <a:gd name="connsiteX9" fmla="*/ 301150 w 662824"/>
              <a:gd name="connsiteY9" fmla="*/ 487315 h 547545"/>
              <a:gd name="connsiteX10" fmla="*/ 317576 w 662824"/>
              <a:gd name="connsiteY10" fmla="*/ 448987 h 547545"/>
              <a:gd name="connsiteX11" fmla="*/ 355904 w 662824"/>
              <a:gd name="connsiteY11" fmla="*/ 279248 h 547545"/>
              <a:gd name="connsiteX12" fmla="*/ 388757 w 662824"/>
              <a:gd name="connsiteY12" fmla="*/ 268297 h 547545"/>
              <a:gd name="connsiteX13" fmla="*/ 405183 w 662824"/>
              <a:gd name="connsiteY13" fmla="*/ 257346 h 547545"/>
              <a:gd name="connsiteX14" fmla="*/ 432561 w 662824"/>
              <a:gd name="connsiteY14" fmla="*/ 251871 h 547545"/>
              <a:gd name="connsiteX15" fmla="*/ 558496 w 662824"/>
              <a:gd name="connsiteY15" fmla="*/ 279248 h 547545"/>
              <a:gd name="connsiteX16" fmla="*/ 591349 w 662824"/>
              <a:gd name="connsiteY16" fmla="*/ 268297 h 547545"/>
              <a:gd name="connsiteX17" fmla="*/ 618726 w 662824"/>
              <a:gd name="connsiteY17" fmla="*/ 197116 h 547545"/>
              <a:gd name="connsiteX18" fmla="*/ 635152 w 662824"/>
              <a:gd name="connsiteY18" fmla="*/ 180690 h 547545"/>
              <a:gd name="connsiteX19" fmla="*/ 646103 w 662824"/>
              <a:gd name="connsiteY19" fmla="*/ 71181 h 547545"/>
              <a:gd name="connsiteX20" fmla="*/ 657054 w 662824"/>
              <a:gd name="connsiteY20" fmla="*/ 49279 h 547545"/>
              <a:gd name="connsiteX21" fmla="*/ 662529 w 662824"/>
              <a:gd name="connsiteY21" fmla="*/ 0 h 54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62824" h="547545">
                <a:moveTo>
                  <a:pt x="0" y="547545"/>
                </a:moveTo>
                <a:cubicBezTo>
                  <a:pt x="5475" y="538419"/>
                  <a:pt x="8901" y="527693"/>
                  <a:pt x="16426" y="520168"/>
                </a:cubicBezTo>
                <a:cubicBezTo>
                  <a:pt x="20507" y="516087"/>
                  <a:pt x="28471" y="518448"/>
                  <a:pt x="32853" y="514692"/>
                </a:cubicBezTo>
                <a:cubicBezTo>
                  <a:pt x="41726" y="507086"/>
                  <a:pt x="46491" y="495579"/>
                  <a:pt x="54755" y="487315"/>
                </a:cubicBezTo>
                <a:cubicBezTo>
                  <a:pt x="61208" y="480862"/>
                  <a:pt x="69356" y="476364"/>
                  <a:pt x="76656" y="470888"/>
                </a:cubicBezTo>
                <a:cubicBezTo>
                  <a:pt x="89213" y="433220"/>
                  <a:pt x="80904" y="440467"/>
                  <a:pt x="158788" y="459938"/>
                </a:cubicBezTo>
                <a:cubicBezTo>
                  <a:pt x="171556" y="463130"/>
                  <a:pt x="181209" y="473814"/>
                  <a:pt x="191641" y="481839"/>
                </a:cubicBezTo>
                <a:cubicBezTo>
                  <a:pt x="230209" y="511506"/>
                  <a:pt x="225453" y="509047"/>
                  <a:pt x="251871" y="542069"/>
                </a:cubicBezTo>
                <a:cubicBezTo>
                  <a:pt x="274511" y="534523"/>
                  <a:pt x="277698" y="536181"/>
                  <a:pt x="295674" y="509217"/>
                </a:cubicBezTo>
                <a:cubicBezTo>
                  <a:pt x="299848" y="502956"/>
                  <a:pt x="298578" y="494387"/>
                  <a:pt x="301150" y="487315"/>
                </a:cubicBezTo>
                <a:cubicBezTo>
                  <a:pt x="305900" y="474252"/>
                  <a:pt x="312101" y="461763"/>
                  <a:pt x="317576" y="448987"/>
                </a:cubicBezTo>
                <a:cubicBezTo>
                  <a:pt x="322083" y="397162"/>
                  <a:pt x="309437" y="321490"/>
                  <a:pt x="355904" y="279248"/>
                </a:cubicBezTo>
                <a:cubicBezTo>
                  <a:pt x="364445" y="271483"/>
                  <a:pt x="377806" y="271947"/>
                  <a:pt x="388757" y="268297"/>
                </a:cubicBezTo>
                <a:cubicBezTo>
                  <a:pt x="394232" y="264647"/>
                  <a:pt x="399021" y="259657"/>
                  <a:pt x="405183" y="257346"/>
                </a:cubicBezTo>
                <a:cubicBezTo>
                  <a:pt x="413897" y="254078"/>
                  <a:pt x="423293" y="251028"/>
                  <a:pt x="432561" y="251871"/>
                </a:cubicBezTo>
                <a:cubicBezTo>
                  <a:pt x="500147" y="258015"/>
                  <a:pt x="509259" y="262836"/>
                  <a:pt x="558496" y="279248"/>
                </a:cubicBezTo>
                <a:cubicBezTo>
                  <a:pt x="569447" y="275598"/>
                  <a:pt x="582237" y="275384"/>
                  <a:pt x="591349" y="268297"/>
                </a:cubicBezTo>
                <a:cubicBezTo>
                  <a:pt x="612522" y="251829"/>
                  <a:pt x="609431" y="217564"/>
                  <a:pt x="618726" y="197116"/>
                </a:cubicBezTo>
                <a:cubicBezTo>
                  <a:pt x="621930" y="190067"/>
                  <a:pt x="629677" y="186165"/>
                  <a:pt x="635152" y="180690"/>
                </a:cubicBezTo>
                <a:cubicBezTo>
                  <a:pt x="638802" y="144187"/>
                  <a:pt x="640072" y="107367"/>
                  <a:pt x="646103" y="71181"/>
                </a:cubicBezTo>
                <a:cubicBezTo>
                  <a:pt x="647445" y="63130"/>
                  <a:pt x="654188" y="56922"/>
                  <a:pt x="657054" y="49279"/>
                </a:cubicBezTo>
                <a:cubicBezTo>
                  <a:pt x="664742" y="28777"/>
                  <a:pt x="662529" y="22469"/>
                  <a:pt x="662529" y="0"/>
                </a:cubicBez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E81B7A5A-0358-28CB-50C0-07080A9E4F5E}"/>
                  </a:ext>
                </a:extLst>
              </p:cNvPr>
              <p:cNvSpPr txBox="1"/>
              <p:nvPr/>
            </p:nvSpPr>
            <p:spPr>
              <a:xfrm>
                <a:off x="4040589" y="4322991"/>
                <a:ext cx="7446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ja-JP" sz="3200" dirty="0">
                    <a:solidFill>
                      <a:srgbClr val="FFFF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ja-JP" altLang="en-US" sz="32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altLang="ja-JP" sz="3200" dirty="0">
                    <a:solidFill>
                      <a:srgbClr val="FFFF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E81B7A5A-0358-28CB-50C0-07080A9E4F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0589" y="4322991"/>
                <a:ext cx="744661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3216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735C76-566B-9B11-77A1-D24775F24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Cosmological collider (CC)</a:t>
            </a:r>
            <a:endParaRPr kumimoji="1" lang="ja-JP" altLang="en-US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E6942D9-4415-8970-7986-57AF1D543A13}"/>
              </a:ext>
            </a:extLst>
          </p:cNvPr>
          <p:cNvSpPr txBox="1"/>
          <p:nvPr/>
        </p:nvSpPr>
        <p:spPr>
          <a:xfrm>
            <a:off x="5598753" y="3491079"/>
            <a:ext cx="33317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rgbClr val="92D050"/>
                </a:solidFill>
              </a:rPr>
              <a:t>Chen, Wang, ’10</a:t>
            </a:r>
          </a:p>
          <a:p>
            <a:r>
              <a:rPr kumimoji="1" lang="en-US" altLang="ja-JP" sz="1400" dirty="0">
                <a:solidFill>
                  <a:srgbClr val="92D050"/>
                </a:solidFill>
              </a:rPr>
              <a:t>Baumann, Green, ’12</a:t>
            </a:r>
          </a:p>
          <a:p>
            <a:r>
              <a:rPr kumimoji="1" lang="en-US" altLang="ja-JP" sz="1400" dirty="0" err="1">
                <a:solidFill>
                  <a:srgbClr val="92D050"/>
                </a:solidFill>
              </a:rPr>
              <a:t>Noumi</a:t>
            </a:r>
            <a:r>
              <a:rPr kumimoji="1" lang="en-US" altLang="ja-JP" sz="1400" dirty="0">
                <a:solidFill>
                  <a:srgbClr val="92D050"/>
                </a:solidFill>
              </a:rPr>
              <a:t>, Yamaguchi, Yokoyama, ’13</a:t>
            </a:r>
          </a:p>
          <a:p>
            <a:r>
              <a:rPr kumimoji="1" lang="en-US" altLang="ja-JP" sz="1400" dirty="0" err="1">
                <a:solidFill>
                  <a:srgbClr val="92D050"/>
                </a:solidFill>
              </a:rPr>
              <a:t>Arkani</a:t>
            </a:r>
            <a:r>
              <a:rPr kumimoji="1" lang="en-US" altLang="ja-JP" sz="1400" dirty="0">
                <a:solidFill>
                  <a:srgbClr val="92D050"/>
                </a:solidFill>
              </a:rPr>
              <a:t>-Hamed, Maldacena, ’15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C678E622-9993-E64B-9060-53FF04724B16}"/>
                  </a:ext>
                </a:extLst>
              </p:cNvPr>
              <p:cNvSpPr txBox="1"/>
              <p:nvPr/>
            </p:nvSpPr>
            <p:spPr>
              <a:xfrm>
                <a:off x="884128" y="5268289"/>
                <a:ext cx="790250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・ 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NG can contain </a:t>
                </a:r>
                <a:r>
                  <a:rPr kumimoji="0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information of</a:t>
                </a:r>
                <a:r>
                  <a:rPr lang="en-US" altLang="ja-JP" sz="2000" noProof="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 </a:t>
                </a:r>
                <a:r>
                  <a:rPr kumimoji="0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heavy (new) particle </a:t>
                </a:r>
                <a14:m>
                  <m:oMath xmlns:m="http://schemas.openxmlformats.org/officeDocument/2006/math">
                    <m:r>
                      <a:rPr kumimoji="0" lang="ja-JP" alt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r>
                  <a:rPr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 with specific   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   </a:t>
                </a:r>
                <a:r>
                  <a:rPr lang="en-US" altLang="ja-JP" sz="2000" dirty="0">
                    <a:solidFill>
                      <a:srgbClr val="FFFF00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oscillation</a:t>
                </a:r>
                <a:r>
                  <a:rPr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 signal</a:t>
                </a:r>
                <a:endParaRPr kumimoji="0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sto MT" panose="02040603050505030304"/>
                  <a:ea typeface="ＭＳ Ｐゴシック" panose="020B0600070205080204" pitchFamily="50" charset="-128"/>
                  <a:cs typeface="+mn-cs"/>
                </a:endParaRPr>
              </a:p>
            </p:txBody>
          </p:sp>
        </mc:Choice>
        <mc:Fallback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C678E622-9993-E64B-9060-53FF04724B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128" y="5268289"/>
                <a:ext cx="7902506" cy="707886"/>
              </a:xfrm>
              <a:prstGeom prst="rect">
                <a:avLst/>
              </a:prstGeom>
              <a:blipFill>
                <a:blip r:embed="rId2"/>
                <a:stretch>
                  <a:fillRect l="-772" t="-6034" r="-617" b="-146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フローチャート: データ 51">
            <a:extLst>
              <a:ext uri="{FF2B5EF4-FFF2-40B4-BE49-F238E27FC236}">
                <a16:creationId xmlns:a16="http://schemas.microsoft.com/office/drawing/2014/main" id="{E65C9F8F-4DEE-4626-44DC-E3D9018D0682}"/>
              </a:ext>
            </a:extLst>
          </p:cNvPr>
          <p:cNvSpPr/>
          <p:nvPr/>
        </p:nvSpPr>
        <p:spPr>
          <a:xfrm>
            <a:off x="1456468" y="2399718"/>
            <a:ext cx="4440591" cy="623211"/>
          </a:xfrm>
          <a:prstGeom prst="flowChartInputOutpu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75C470A8-65A1-0F07-9730-F01336AF00FA}"/>
              </a:ext>
            </a:extLst>
          </p:cNvPr>
          <p:cNvCxnSpPr>
            <a:cxnSpLocks/>
          </p:cNvCxnSpPr>
          <p:nvPr/>
        </p:nvCxnSpPr>
        <p:spPr>
          <a:xfrm flipV="1">
            <a:off x="1221026" y="2399718"/>
            <a:ext cx="0" cy="202591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CA40D33D-1E08-4014-0DE4-D543540C95FF}"/>
                  </a:ext>
                </a:extLst>
              </p:cNvPr>
              <p:cNvSpPr txBox="1"/>
              <p:nvPr/>
            </p:nvSpPr>
            <p:spPr>
              <a:xfrm>
                <a:off x="1055242" y="1876498"/>
                <a:ext cx="4012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kumimoji="1" lang="ja-JP" altLang="en-US" sz="28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CA40D33D-1E08-4014-0DE4-D543540C9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242" y="1876498"/>
                <a:ext cx="401227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4E538958-83F3-C96D-EE11-E95AB6067D1E}"/>
              </a:ext>
            </a:extLst>
          </p:cNvPr>
          <p:cNvGrpSpPr/>
          <p:nvPr/>
        </p:nvGrpSpPr>
        <p:grpSpPr>
          <a:xfrm rot="450188">
            <a:off x="2226210" y="2455479"/>
            <a:ext cx="2078445" cy="350429"/>
            <a:chOff x="3165915" y="2852220"/>
            <a:chExt cx="1828990" cy="805441"/>
          </a:xfrm>
        </p:grpSpPr>
        <p:sp>
          <p:nvSpPr>
            <p:cNvPr id="55" name="二等辺三角形 54">
              <a:extLst>
                <a:ext uri="{FF2B5EF4-FFF2-40B4-BE49-F238E27FC236}">
                  <a16:creationId xmlns:a16="http://schemas.microsoft.com/office/drawing/2014/main" id="{BF135AA7-389B-E519-6230-DB2DEEC46F3E}"/>
                </a:ext>
              </a:extLst>
            </p:cNvPr>
            <p:cNvSpPr/>
            <p:nvPr/>
          </p:nvSpPr>
          <p:spPr>
            <a:xfrm>
              <a:off x="3206833" y="2890031"/>
              <a:ext cx="1719376" cy="720621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1C169CF3-7175-2A43-1D7A-6885DBFDDE69}"/>
                </a:ext>
              </a:extLst>
            </p:cNvPr>
            <p:cNvSpPr/>
            <p:nvPr/>
          </p:nvSpPr>
          <p:spPr>
            <a:xfrm>
              <a:off x="3165915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F5BFFBBC-AF7D-AD5E-C383-DC2E154F5422}"/>
                </a:ext>
              </a:extLst>
            </p:cNvPr>
            <p:cNvSpPr/>
            <p:nvPr/>
          </p:nvSpPr>
          <p:spPr>
            <a:xfrm>
              <a:off x="4893240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2CD3E4B6-3641-0BD3-243F-E48650C1EC09}"/>
                </a:ext>
              </a:extLst>
            </p:cNvPr>
            <p:cNvSpPr/>
            <p:nvPr/>
          </p:nvSpPr>
          <p:spPr>
            <a:xfrm>
              <a:off x="4008502" y="2852220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74C36D9B-8BE4-4F52-F482-B868F998C753}"/>
              </a:ext>
            </a:extLst>
          </p:cNvPr>
          <p:cNvCxnSpPr>
            <a:cxnSpLocks/>
          </p:cNvCxnSpPr>
          <p:nvPr/>
        </p:nvCxnSpPr>
        <p:spPr>
          <a:xfrm>
            <a:off x="2260998" y="2711323"/>
            <a:ext cx="71115" cy="328669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2776B9C0-9FA8-C540-7ECE-226E68FC5EA0}"/>
              </a:ext>
            </a:extLst>
          </p:cNvPr>
          <p:cNvCxnSpPr>
            <a:cxnSpLocks/>
          </p:cNvCxnSpPr>
          <p:nvPr/>
        </p:nvCxnSpPr>
        <p:spPr>
          <a:xfrm>
            <a:off x="4239093" y="2940110"/>
            <a:ext cx="113889" cy="107887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0D04CB9E-4835-F9C5-380A-1D14AA322E39}"/>
              </a:ext>
            </a:extLst>
          </p:cNvPr>
          <p:cNvCxnSpPr>
            <a:cxnSpLocks/>
          </p:cNvCxnSpPr>
          <p:nvPr/>
        </p:nvCxnSpPr>
        <p:spPr>
          <a:xfrm>
            <a:off x="2329386" y="3034950"/>
            <a:ext cx="215139" cy="912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663DF71A-CA5C-760F-B330-29F3EF79BB18}"/>
              </a:ext>
            </a:extLst>
          </p:cNvPr>
          <p:cNvCxnSpPr>
            <a:cxnSpLocks/>
            <a:stCxn id="58" idx="4"/>
          </p:cNvCxnSpPr>
          <p:nvPr/>
        </p:nvCxnSpPr>
        <p:spPr>
          <a:xfrm flipH="1">
            <a:off x="3028322" y="2494407"/>
            <a:ext cx="230904" cy="540543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8000DEBF-34A0-C9CB-8230-06251451D32F}"/>
              </a:ext>
            </a:extLst>
          </p:cNvPr>
          <p:cNvCxnSpPr>
            <a:cxnSpLocks/>
          </p:cNvCxnSpPr>
          <p:nvPr/>
        </p:nvCxnSpPr>
        <p:spPr>
          <a:xfrm flipH="1">
            <a:off x="2543213" y="3011166"/>
            <a:ext cx="501249" cy="9360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7FE40161-2F97-76A3-8327-DAFA4F692A59}"/>
              </a:ext>
            </a:extLst>
          </p:cNvPr>
          <p:cNvSpPr/>
          <p:nvPr/>
        </p:nvSpPr>
        <p:spPr>
          <a:xfrm>
            <a:off x="2543213" y="3944340"/>
            <a:ext cx="1149844" cy="635152"/>
          </a:xfrm>
          <a:custGeom>
            <a:avLst/>
            <a:gdLst>
              <a:gd name="connsiteX0" fmla="*/ 0 w 1149844"/>
              <a:gd name="connsiteY0" fmla="*/ 0 h 635152"/>
              <a:gd name="connsiteX1" fmla="*/ 153313 w 1149844"/>
              <a:gd name="connsiteY1" fmla="*/ 38328 h 635152"/>
              <a:gd name="connsiteX2" fmla="*/ 191641 w 1149844"/>
              <a:gd name="connsiteY2" fmla="*/ 87607 h 635152"/>
              <a:gd name="connsiteX3" fmla="*/ 197116 w 1149844"/>
              <a:gd name="connsiteY3" fmla="*/ 109509 h 635152"/>
              <a:gd name="connsiteX4" fmla="*/ 405183 w 1149844"/>
              <a:gd name="connsiteY4" fmla="*/ 268297 h 635152"/>
              <a:gd name="connsiteX5" fmla="*/ 443511 w 1149844"/>
              <a:gd name="connsiteY5" fmla="*/ 262821 h 635152"/>
              <a:gd name="connsiteX6" fmla="*/ 459938 w 1149844"/>
              <a:gd name="connsiteY6" fmla="*/ 251870 h 635152"/>
              <a:gd name="connsiteX7" fmla="*/ 514692 w 1149844"/>
              <a:gd name="connsiteY7" fmla="*/ 257346 h 635152"/>
              <a:gd name="connsiteX8" fmla="*/ 525643 w 1149844"/>
              <a:gd name="connsiteY8" fmla="*/ 279248 h 635152"/>
              <a:gd name="connsiteX9" fmla="*/ 542070 w 1149844"/>
              <a:gd name="connsiteY9" fmla="*/ 295674 h 635152"/>
              <a:gd name="connsiteX10" fmla="*/ 569447 w 1149844"/>
              <a:gd name="connsiteY10" fmla="*/ 503741 h 635152"/>
              <a:gd name="connsiteX11" fmla="*/ 695382 w 1149844"/>
              <a:gd name="connsiteY11" fmla="*/ 498266 h 635152"/>
              <a:gd name="connsiteX12" fmla="*/ 761088 w 1149844"/>
              <a:gd name="connsiteY12" fmla="*/ 487315 h 635152"/>
              <a:gd name="connsiteX13" fmla="*/ 832268 w 1149844"/>
              <a:gd name="connsiteY13" fmla="*/ 503741 h 635152"/>
              <a:gd name="connsiteX14" fmla="*/ 843219 w 1149844"/>
              <a:gd name="connsiteY14" fmla="*/ 531118 h 635152"/>
              <a:gd name="connsiteX15" fmla="*/ 870596 w 1149844"/>
              <a:gd name="connsiteY15" fmla="*/ 618725 h 635152"/>
              <a:gd name="connsiteX16" fmla="*/ 870596 w 1149844"/>
              <a:gd name="connsiteY16" fmla="*/ 618725 h 635152"/>
              <a:gd name="connsiteX17" fmla="*/ 941777 w 1149844"/>
              <a:gd name="connsiteY17" fmla="*/ 635152 h 635152"/>
              <a:gd name="connsiteX18" fmla="*/ 1040335 w 1149844"/>
              <a:gd name="connsiteY18" fmla="*/ 607775 h 635152"/>
              <a:gd name="connsiteX19" fmla="*/ 1067713 w 1149844"/>
              <a:gd name="connsiteY19" fmla="*/ 591348 h 635152"/>
              <a:gd name="connsiteX20" fmla="*/ 1149844 w 1149844"/>
              <a:gd name="connsiteY20" fmla="*/ 591348 h 635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149844" h="635152">
                <a:moveTo>
                  <a:pt x="0" y="0"/>
                </a:moveTo>
                <a:cubicBezTo>
                  <a:pt x="46846" y="9369"/>
                  <a:pt x="125928" y="24635"/>
                  <a:pt x="153313" y="38328"/>
                </a:cubicBezTo>
                <a:cubicBezTo>
                  <a:pt x="171926" y="47634"/>
                  <a:pt x="191641" y="87607"/>
                  <a:pt x="191641" y="87607"/>
                </a:cubicBezTo>
                <a:cubicBezTo>
                  <a:pt x="193466" y="94908"/>
                  <a:pt x="194428" y="102480"/>
                  <a:pt x="197116" y="109509"/>
                </a:cubicBezTo>
                <a:cubicBezTo>
                  <a:pt x="276835" y="318004"/>
                  <a:pt x="206812" y="275926"/>
                  <a:pt x="405183" y="268297"/>
                </a:cubicBezTo>
                <a:cubicBezTo>
                  <a:pt x="417959" y="266472"/>
                  <a:pt x="431150" y="266530"/>
                  <a:pt x="443511" y="262821"/>
                </a:cubicBezTo>
                <a:cubicBezTo>
                  <a:pt x="449814" y="260930"/>
                  <a:pt x="453377" y="252375"/>
                  <a:pt x="459938" y="251870"/>
                </a:cubicBezTo>
                <a:cubicBezTo>
                  <a:pt x="478226" y="250463"/>
                  <a:pt x="496441" y="255521"/>
                  <a:pt x="514692" y="257346"/>
                </a:cubicBezTo>
                <a:cubicBezTo>
                  <a:pt x="518342" y="264647"/>
                  <a:pt x="520899" y="272606"/>
                  <a:pt x="525643" y="279248"/>
                </a:cubicBezTo>
                <a:cubicBezTo>
                  <a:pt x="530144" y="285549"/>
                  <a:pt x="540587" y="288074"/>
                  <a:pt x="542070" y="295674"/>
                </a:cubicBezTo>
                <a:cubicBezTo>
                  <a:pt x="555467" y="364333"/>
                  <a:pt x="560321" y="434385"/>
                  <a:pt x="569447" y="503741"/>
                </a:cubicBezTo>
                <a:cubicBezTo>
                  <a:pt x="611425" y="501916"/>
                  <a:pt x="653457" y="501061"/>
                  <a:pt x="695382" y="498266"/>
                </a:cubicBezTo>
                <a:cubicBezTo>
                  <a:pt x="715747" y="496908"/>
                  <a:pt x="740652" y="491402"/>
                  <a:pt x="761088" y="487315"/>
                </a:cubicBezTo>
                <a:cubicBezTo>
                  <a:pt x="784815" y="492790"/>
                  <a:pt x="810782" y="492282"/>
                  <a:pt x="832268" y="503741"/>
                </a:cubicBezTo>
                <a:cubicBezTo>
                  <a:pt x="840940" y="508366"/>
                  <a:pt x="840111" y="521794"/>
                  <a:pt x="843219" y="531118"/>
                </a:cubicBezTo>
                <a:cubicBezTo>
                  <a:pt x="852894" y="560143"/>
                  <a:pt x="861470" y="589523"/>
                  <a:pt x="870596" y="618725"/>
                </a:cubicBezTo>
                <a:lnTo>
                  <a:pt x="870596" y="618725"/>
                </a:lnTo>
                <a:cubicBezTo>
                  <a:pt x="915692" y="633757"/>
                  <a:pt x="892022" y="628043"/>
                  <a:pt x="941777" y="635152"/>
                </a:cubicBezTo>
                <a:cubicBezTo>
                  <a:pt x="974630" y="626026"/>
                  <a:pt x="1008131" y="618976"/>
                  <a:pt x="1040335" y="607775"/>
                </a:cubicBezTo>
                <a:cubicBezTo>
                  <a:pt x="1050387" y="604279"/>
                  <a:pt x="1057188" y="592927"/>
                  <a:pt x="1067713" y="591348"/>
                </a:cubicBezTo>
                <a:cubicBezTo>
                  <a:pt x="1094787" y="587287"/>
                  <a:pt x="1122467" y="591348"/>
                  <a:pt x="1149844" y="591348"/>
                </a:cubicBez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1A1FFC2E-103D-CF32-6B36-F7154ADBF143}"/>
              </a:ext>
            </a:extLst>
          </p:cNvPr>
          <p:cNvSpPr/>
          <p:nvPr/>
        </p:nvSpPr>
        <p:spPr>
          <a:xfrm>
            <a:off x="3695928" y="3997078"/>
            <a:ext cx="662824" cy="547545"/>
          </a:xfrm>
          <a:custGeom>
            <a:avLst/>
            <a:gdLst>
              <a:gd name="connsiteX0" fmla="*/ 0 w 662824"/>
              <a:gd name="connsiteY0" fmla="*/ 547545 h 547545"/>
              <a:gd name="connsiteX1" fmla="*/ 16426 w 662824"/>
              <a:gd name="connsiteY1" fmla="*/ 520168 h 547545"/>
              <a:gd name="connsiteX2" fmla="*/ 32853 w 662824"/>
              <a:gd name="connsiteY2" fmla="*/ 514692 h 547545"/>
              <a:gd name="connsiteX3" fmla="*/ 54755 w 662824"/>
              <a:gd name="connsiteY3" fmla="*/ 487315 h 547545"/>
              <a:gd name="connsiteX4" fmla="*/ 76656 w 662824"/>
              <a:gd name="connsiteY4" fmla="*/ 470888 h 547545"/>
              <a:gd name="connsiteX5" fmla="*/ 158788 w 662824"/>
              <a:gd name="connsiteY5" fmla="*/ 459938 h 547545"/>
              <a:gd name="connsiteX6" fmla="*/ 191641 w 662824"/>
              <a:gd name="connsiteY6" fmla="*/ 481839 h 547545"/>
              <a:gd name="connsiteX7" fmla="*/ 251871 w 662824"/>
              <a:gd name="connsiteY7" fmla="*/ 542069 h 547545"/>
              <a:gd name="connsiteX8" fmla="*/ 295674 w 662824"/>
              <a:gd name="connsiteY8" fmla="*/ 509217 h 547545"/>
              <a:gd name="connsiteX9" fmla="*/ 301150 w 662824"/>
              <a:gd name="connsiteY9" fmla="*/ 487315 h 547545"/>
              <a:gd name="connsiteX10" fmla="*/ 317576 w 662824"/>
              <a:gd name="connsiteY10" fmla="*/ 448987 h 547545"/>
              <a:gd name="connsiteX11" fmla="*/ 355904 w 662824"/>
              <a:gd name="connsiteY11" fmla="*/ 279248 h 547545"/>
              <a:gd name="connsiteX12" fmla="*/ 388757 w 662824"/>
              <a:gd name="connsiteY12" fmla="*/ 268297 h 547545"/>
              <a:gd name="connsiteX13" fmla="*/ 405183 w 662824"/>
              <a:gd name="connsiteY13" fmla="*/ 257346 h 547545"/>
              <a:gd name="connsiteX14" fmla="*/ 432561 w 662824"/>
              <a:gd name="connsiteY14" fmla="*/ 251871 h 547545"/>
              <a:gd name="connsiteX15" fmla="*/ 558496 w 662824"/>
              <a:gd name="connsiteY15" fmla="*/ 279248 h 547545"/>
              <a:gd name="connsiteX16" fmla="*/ 591349 w 662824"/>
              <a:gd name="connsiteY16" fmla="*/ 268297 h 547545"/>
              <a:gd name="connsiteX17" fmla="*/ 618726 w 662824"/>
              <a:gd name="connsiteY17" fmla="*/ 197116 h 547545"/>
              <a:gd name="connsiteX18" fmla="*/ 635152 w 662824"/>
              <a:gd name="connsiteY18" fmla="*/ 180690 h 547545"/>
              <a:gd name="connsiteX19" fmla="*/ 646103 w 662824"/>
              <a:gd name="connsiteY19" fmla="*/ 71181 h 547545"/>
              <a:gd name="connsiteX20" fmla="*/ 657054 w 662824"/>
              <a:gd name="connsiteY20" fmla="*/ 49279 h 547545"/>
              <a:gd name="connsiteX21" fmla="*/ 662529 w 662824"/>
              <a:gd name="connsiteY21" fmla="*/ 0 h 54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62824" h="547545">
                <a:moveTo>
                  <a:pt x="0" y="547545"/>
                </a:moveTo>
                <a:cubicBezTo>
                  <a:pt x="5475" y="538419"/>
                  <a:pt x="8901" y="527693"/>
                  <a:pt x="16426" y="520168"/>
                </a:cubicBezTo>
                <a:cubicBezTo>
                  <a:pt x="20507" y="516087"/>
                  <a:pt x="28471" y="518448"/>
                  <a:pt x="32853" y="514692"/>
                </a:cubicBezTo>
                <a:cubicBezTo>
                  <a:pt x="41726" y="507086"/>
                  <a:pt x="46491" y="495579"/>
                  <a:pt x="54755" y="487315"/>
                </a:cubicBezTo>
                <a:cubicBezTo>
                  <a:pt x="61208" y="480862"/>
                  <a:pt x="69356" y="476364"/>
                  <a:pt x="76656" y="470888"/>
                </a:cubicBezTo>
                <a:cubicBezTo>
                  <a:pt x="89213" y="433220"/>
                  <a:pt x="80904" y="440467"/>
                  <a:pt x="158788" y="459938"/>
                </a:cubicBezTo>
                <a:cubicBezTo>
                  <a:pt x="171556" y="463130"/>
                  <a:pt x="181209" y="473814"/>
                  <a:pt x="191641" y="481839"/>
                </a:cubicBezTo>
                <a:cubicBezTo>
                  <a:pt x="230209" y="511506"/>
                  <a:pt x="225453" y="509047"/>
                  <a:pt x="251871" y="542069"/>
                </a:cubicBezTo>
                <a:cubicBezTo>
                  <a:pt x="274511" y="534523"/>
                  <a:pt x="277698" y="536181"/>
                  <a:pt x="295674" y="509217"/>
                </a:cubicBezTo>
                <a:cubicBezTo>
                  <a:pt x="299848" y="502956"/>
                  <a:pt x="298578" y="494387"/>
                  <a:pt x="301150" y="487315"/>
                </a:cubicBezTo>
                <a:cubicBezTo>
                  <a:pt x="305900" y="474252"/>
                  <a:pt x="312101" y="461763"/>
                  <a:pt x="317576" y="448987"/>
                </a:cubicBezTo>
                <a:cubicBezTo>
                  <a:pt x="322083" y="397162"/>
                  <a:pt x="309437" y="321490"/>
                  <a:pt x="355904" y="279248"/>
                </a:cubicBezTo>
                <a:cubicBezTo>
                  <a:pt x="364445" y="271483"/>
                  <a:pt x="377806" y="271947"/>
                  <a:pt x="388757" y="268297"/>
                </a:cubicBezTo>
                <a:cubicBezTo>
                  <a:pt x="394232" y="264647"/>
                  <a:pt x="399021" y="259657"/>
                  <a:pt x="405183" y="257346"/>
                </a:cubicBezTo>
                <a:cubicBezTo>
                  <a:pt x="413897" y="254078"/>
                  <a:pt x="423293" y="251028"/>
                  <a:pt x="432561" y="251871"/>
                </a:cubicBezTo>
                <a:cubicBezTo>
                  <a:pt x="500147" y="258015"/>
                  <a:pt x="509259" y="262836"/>
                  <a:pt x="558496" y="279248"/>
                </a:cubicBezTo>
                <a:cubicBezTo>
                  <a:pt x="569447" y="275598"/>
                  <a:pt x="582237" y="275384"/>
                  <a:pt x="591349" y="268297"/>
                </a:cubicBezTo>
                <a:cubicBezTo>
                  <a:pt x="612522" y="251829"/>
                  <a:pt x="609431" y="217564"/>
                  <a:pt x="618726" y="197116"/>
                </a:cubicBezTo>
                <a:cubicBezTo>
                  <a:pt x="621930" y="190067"/>
                  <a:pt x="629677" y="186165"/>
                  <a:pt x="635152" y="180690"/>
                </a:cubicBezTo>
                <a:cubicBezTo>
                  <a:pt x="638802" y="144187"/>
                  <a:pt x="640072" y="107367"/>
                  <a:pt x="646103" y="71181"/>
                </a:cubicBezTo>
                <a:cubicBezTo>
                  <a:pt x="647445" y="63130"/>
                  <a:pt x="654188" y="56922"/>
                  <a:pt x="657054" y="49279"/>
                </a:cubicBezTo>
                <a:cubicBezTo>
                  <a:pt x="664742" y="28777"/>
                  <a:pt x="662529" y="22469"/>
                  <a:pt x="662529" y="0"/>
                </a:cubicBez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E81B7A5A-0358-28CB-50C0-07080A9E4F5E}"/>
                  </a:ext>
                </a:extLst>
              </p:cNvPr>
              <p:cNvSpPr txBox="1"/>
              <p:nvPr/>
            </p:nvSpPr>
            <p:spPr>
              <a:xfrm>
                <a:off x="4040589" y="4322991"/>
                <a:ext cx="7446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ja-JP" sz="3200" dirty="0">
                    <a:solidFill>
                      <a:srgbClr val="FFFF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ja-JP" altLang="en-US" sz="32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altLang="ja-JP" sz="3200" dirty="0">
                    <a:solidFill>
                      <a:srgbClr val="FFFF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E81B7A5A-0358-28CB-50C0-07080A9E4F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0589" y="4322991"/>
                <a:ext cx="744661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0319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735C76-566B-9B11-77A1-D24775F24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Cosmological collider (CC)</a:t>
            </a:r>
            <a:endParaRPr kumimoji="1" lang="ja-JP" altLang="en-US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E6942D9-4415-8970-7986-57AF1D543A13}"/>
              </a:ext>
            </a:extLst>
          </p:cNvPr>
          <p:cNvSpPr txBox="1"/>
          <p:nvPr/>
        </p:nvSpPr>
        <p:spPr>
          <a:xfrm>
            <a:off x="5598753" y="3491079"/>
            <a:ext cx="33317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rgbClr val="92D050"/>
                </a:solidFill>
              </a:rPr>
              <a:t>Chen, Wang, ’10</a:t>
            </a:r>
          </a:p>
          <a:p>
            <a:r>
              <a:rPr kumimoji="1" lang="en-US" altLang="ja-JP" sz="1400" dirty="0">
                <a:solidFill>
                  <a:srgbClr val="92D050"/>
                </a:solidFill>
              </a:rPr>
              <a:t>Baumann, Green, ’12</a:t>
            </a:r>
          </a:p>
          <a:p>
            <a:r>
              <a:rPr kumimoji="1" lang="en-US" altLang="ja-JP" sz="1400" dirty="0" err="1">
                <a:solidFill>
                  <a:srgbClr val="92D050"/>
                </a:solidFill>
              </a:rPr>
              <a:t>Noumi</a:t>
            </a:r>
            <a:r>
              <a:rPr kumimoji="1" lang="en-US" altLang="ja-JP" sz="1400" dirty="0">
                <a:solidFill>
                  <a:srgbClr val="92D050"/>
                </a:solidFill>
              </a:rPr>
              <a:t>, Yamaguchi, Yokoyama, ’13</a:t>
            </a:r>
          </a:p>
          <a:p>
            <a:r>
              <a:rPr kumimoji="1" lang="en-US" altLang="ja-JP" sz="1400" dirty="0" err="1">
                <a:solidFill>
                  <a:srgbClr val="92D050"/>
                </a:solidFill>
              </a:rPr>
              <a:t>Arkani</a:t>
            </a:r>
            <a:r>
              <a:rPr kumimoji="1" lang="en-US" altLang="ja-JP" sz="1400" dirty="0">
                <a:solidFill>
                  <a:srgbClr val="92D050"/>
                </a:solidFill>
              </a:rPr>
              <a:t>-Hamed, Maldacena, ’15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C678E622-9993-E64B-9060-53FF04724B16}"/>
                  </a:ext>
                </a:extLst>
              </p:cNvPr>
              <p:cNvSpPr txBox="1"/>
              <p:nvPr/>
            </p:nvSpPr>
            <p:spPr>
              <a:xfrm>
                <a:off x="884128" y="5268289"/>
                <a:ext cx="790250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・ 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NG can contain </a:t>
                </a:r>
                <a:r>
                  <a:rPr kumimoji="0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information of</a:t>
                </a:r>
                <a:r>
                  <a:rPr lang="en-US" altLang="ja-JP" sz="2000" noProof="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 </a:t>
                </a:r>
                <a:r>
                  <a:rPr kumimoji="0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heavy (new) particle </a:t>
                </a:r>
                <a14:m>
                  <m:oMath xmlns:m="http://schemas.openxmlformats.org/officeDocument/2006/math">
                    <m:r>
                      <a:rPr kumimoji="0" lang="ja-JP" alt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r>
                  <a:rPr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 with specific   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   </a:t>
                </a:r>
                <a:r>
                  <a:rPr lang="en-US" altLang="ja-JP" sz="2000" dirty="0">
                    <a:solidFill>
                      <a:srgbClr val="FFFF00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oscillation</a:t>
                </a:r>
                <a:r>
                  <a:rPr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 signal</a:t>
                </a:r>
                <a:endParaRPr kumimoji="0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sto MT" panose="02040603050505030304"/>
                  <a:ea typeface="ＭＳ Ｐゴシック" panose="020B0600070205080204" pitchFamily="50" charset="-128"/>
                  <a:cs typeface="+mn-cs"/>
                </a:endParaRPr>
              </a:p>
              <a:p>
                <a:pPr lvl="0">
                  <a:defRPr/>
                </a:pPr>
                <a:r>
                  <a:rPr kumimoji="1" lang="ja-JP" altLang="en-US" sz="2000" dirty="0">
                    <a:solidFill>
                      <a:prstClr val="white"/>
                    </a:solidFill>
                  </a:rPr>
                  <a:t>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ja-JP" altLang="en-US" sz="20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  <m:r>
                      <a:rPr lang="en-US" altLang="ja-JP" sz="2000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ja-JP" altLang="en-US" sz="2000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ja-JP" sz="2000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ja-JP" sz="20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0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US" altLang="ja-JP" sz="2000" dirty="0">
                    <a:solidFill>
                      <a:srgbClr val="FFFF00"/>
                    </a:solidFill>
                  </a:rPr>
                  <a:t>(GeV)</a:t>
                </a:r>
                <a:r>
                  <a:rPr lang="en-US" altLang="ja-JP" sz="2000" dirty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en-US" altLang="ja-JP" sz="2000" dirty="0">
                    <a:solidFill>
                      <a:prstClr val="white"/>
                    </a:solidFill>
                  </a:rPr>
                  <a:t> energy scale of terrestrial experiment</a:t>
                </a:r>
              </a:p>
            </p:txBody>
          </p:sp>
        </mc:Choice>
        <mc:Fallback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C678E622-9993-E64B-9060-53FF04724B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128" y="5268289"/>
                <a:ext cx="7902506" cy="1015663"/>
              </a:xfrm>
              <a:prstGeom prst="rect">
                <a:avLst/>
              </a:prstGeom>
              <a:blipFill>
                <a:blip r:embed="rId2"/>
                <a:stretch>
                  <a:fillRect l="-772" t="-4192" r="-617" b="-1018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フローチャート: データ 51">
            <a:extLst>
              <a:ext uri="{FF2B5EF4-FFF2-40B4-BE49-F238E27FC236}">
                <a16:creationId xmlns:a16="http://schemas.microsoft.com/office/drawing/2014/main" id="{E65C9F8F-4DEE-4626-44DC-E3D9018D0682}"/>
              </a:ext>
            </a:extLst>
          </p:cNvPr>
          <p:cNvSpPr/>
          <p:nvPr/>
        </p:nvSpPr>
        <p:spPr>
          <a:xfrm>
            <a:off x="1456468" y="2399718"/>
            <a:ext cx="4440591" cy="623211"/>
          </a:xfrm>
          <a:prstGeom prst="flowChartInputOutpu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75C470A8-65A1-0F07-9730-F01336AF00FA}"/>
              </a:ext>
            </a:extLst>
          </p:cNvPr>
          <p:cNvCxnSpPr>
            <a:cxnSpLocks/>
          </p:cNvCxnSpPr>
          <p:nvPr/>
        </p:nvCxnSpPr>
        <p:spPr>
          <a:xfrm flipV="1">
            <a:off x="1221026" y="2399718"/>
            <a:ext cx="0" cy="202591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CA40D33D-1E08-4014-0DE4-D543540C95FF}"/>
                  </a:ext>
                </a:extLst>
              </p:cNvPr>
              <p:cNvSpPr txBox="1"/>
              <p:nvPr/>
            </p:nvSpPr>
            <p:spPr>
              <a:xfrm>
                <a:off x="1055242" y="1876498"/>
                <a:ext cx="4012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kumimoji="1" lang="ja-JP" altLang="en-US" sz="28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CA40D33D-1E08-4014-0DE4-D543540C9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242" y="1876498"/>
                <a:ext cx="401227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4E538958-83F3-C96D-EE11-E95AB6067D1E}"/>
              </a:ext>
            </a:extLst>
          </p:cNvPr>
          <p:cNvGrpSpPr/>
          <p:nvPr/>
        </p:nvGrpSpPr>
        <p:grpSpPr>
          <a:xfrm rot="450188">
            <a:off x="2226210" y="2455479"/>
            <a:ext cx="2078445" cy="350429"/>
            <a:chOff x="3165915" y="2852220"/>
            <a:chExt cx="1828990" cy="805441"/>
          </a:xfrm>
        </p:grpSpPr>
        <p:sp>
          <p:nvSpPr>
            <p:cNvPr id="55" name="二等辺三角形 54">
              <a:extLst>
                <a:ext uri="{FF2B5EF4-FFF2-40B4-BE49-F238E27FC236}">
                  <a16:creationId xmlns:a16="http://schemas.microsoft.com/office/drawing/2014/main" id="{BF135AA7-389B-E519-6230-DB2DEEC46F3E}"/>
                </a:ext>
              </a:extLst>
            </p:cNvPr>
            <p:cNvSpPr/>
            <p:nvPr/>
          </p:nvSpPr>
          <p:spPr>
            <a:xfrm>
              <a:off x="3206833" y="2890031"/>
              <a:ext cx="1719376" cy="720621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1C169CF3-7175-2A43-1D7A-6885DBFDDE69}"/>
                </a:ext>
              </a:extLst>
            </p:cNvPr>
            <p:cNvSpPr/>
            <p:nvPr/>
          </p:nvSpPr>
          <p:spPr>
            <a:xfrm>
              <a:off x="3165915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F5BFFBBC-AF7D-AD5E-C383-DC2E154F5422}"/>
                </a:ext>
              </a:extLst>
            </p:cNvPr>
            <p:cNvSpPr/>
            <p:nvPr/>
          </p:nvSpPr>
          <p:spPr>
            <a:xfrm>
              <a:off x="4893240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2CD3E4B6-3641-0BD3-243F-E48650C1EC09}"/>
                </a:ext>
              </a:extLst>
            </p:cNvPr>
            <p:cNvSpPr/>
            <p:nvPr/>
          </p:nvSpPr>
          <p:spPr>
            <a:xfrm>
              <a:off x="4008502" y="2852220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74C36D9B-8BE4-4F52-F482-B868F998C753}"/>
              </a:ext>
            </a:extLst>
          </p:cNvPr>
          <p:cNvCxnSpPr>
            <a:cxnSpLocks/>
          </p:cNvCxnSpPr>
          <p:nvPr/>
        </p:nvCxnSpPr>
        <p:spPr>
          <a:xfrm>
            <a:off x="2260998" y="2711323"/>
            <a:ext cx="71115" cy="328669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2776B9C0-9FA8-C540-7ECE-226E68FC5EA0}"/>
              </a:ext>
            </a:extLst>
          </p:cNvPr>
          <p:cNvCxnSpPr>
            <a:cxnSpLocks/>
          </p:cNvCxnSpPr>
          <p:nvPr/>
        </p:nvCxnSpPr>
        <p:spPr>
          <a:xfrm>
            <a:off x="4239093" y="2940110"/>
            <a:ext cx="113889" cy="107887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0D04CB9E-4835-F9C5-380A-1D14AA322E39}"/>
              </a:ext>
            </a:extLst>
          </p:cNvPr>
          <p:cNvCxnSpPr>
            <a:cxnSpLocks/>
          </p:cNvCxnSpPr>
          <p:nvPr/>
        </p:nvCxnSpPr>
        <p:spPr>
          <a:xfrm>
            <a:off x="2329386" y="3034950"/>
            <a:ext cx="215139" cy="912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663DF71A-CA5C-760F-B330-29F3EF79BB18}"/>
              </a:ext>
            </a:extLst>
          </p:cNvPr>
          <p:cNvCxnSpPr>
            <a:cxnSpLocks/>
            <a:stCxn id="58" idx="4"/>
          </p:cNvCxnSpPr>
          <p:nvPr/>
        </p:nvCxnSpPr>
        <p:spPr>
          <a:xfrm flipH="1">
            <a:off x="3028322" y="2494407"/>
            <a:ext cx="230904" cy="540543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8000DEBF-34A0-C9CB-8230-06251451D32F}"/>
              </a:ext>
            </a:extLst>
          </p:cNvPr>
          <p:cNvCxnSpPr>
            <a:cxnSpLocks/>
          </p:cNvCxnSpPr>
          <p:nvPr/>
        </p:nvCxnSpPr>
        <p:spPr>
          <a:xfrm flipH="1">
            <a:off x="2543213" y="3011166"/>
            <a:ext cx="501249" cy="9360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7FE40161-2F97-76A3-8327-DAFA4F692A59}"/>
              </a:ext>
            </a:extLst>
          </p:cNvPr>
          <p:cNvSpPr/>
          <p:nvPr/>
        </p:nvSpPr>
        <p:spPr>
          <a:xfrm>
            <a:off x="2543213" y="3944340"/>
            <a:ext cx="1149844" cy="635152"/>
          </a:xfrm>
          <a:custGeom>
            <a:avLst/>
            <a:gdLst>
              <a:gd name="connsiteX0" fmla="*/ 0 w 1149844"/>
              <a:gd name="connsiteY0" fmla="*/ 0 h 635152"/>
              <a:gd name="connsiteX1" fmla="*/ 153313 w 1149844"/>
              <a:gd name="connsiteY1" fmla="*/ 38328 h 635152"/>
              <a:gd name="connsiteX2" fmla="*/ 191641 w 1149844"/>
              <a:gd name="connsiteY2" fmla="*/ 87607 h 635152"/>
              <a:gd name="connsiteX3" fmla="*/ 197116 w 1149844"/>
              <a:gd name="connsiteY3" fmla="*/ 109509 h 635152"/>
              <a:gd name="connsiteX4" fmla="*/ 405183 w 1149844"/>
              <a:gd name="connsiteY4" fmla="*/ 268297 h 635152"/>
              <a:gd name="connsiteX5" fmla="*/ 443511 w 1149844"/>
              <a:gd name="connsiteY5" fmla="*/ 262821 h 635152"/>
              <a:gd name="connsiteX6" fmla="*/ 459938 w 1149844"/>
              <a:gd name="connsiteY6" fmla="*/ 251870 h 635152"/>
              <a:gd name="connsiteX7" fmla="*/ 514692 w 1149844"/>
              <a:gd name="connsiteY7" fmla="*/ 257346 h 635152"/>
              <a:gd name="connsiteX8" fmla="*/ 525643 w 1149844"/>
              <a:gd name="connsiteY8" fmla="*/ 279248 h 635152"/>
              <a:gd name="connsiteX9" fmla="*/ 542070 w 1149844"/>
              <a:gd name="connsiteY9" fmla="*/ 295674 h 635152"/>
              <a:gd name="connsiteX10" fmla="*/ 569447 w 1149844"/>
              <a:gd name="connsiteY10" fmla="*/ 503741 h 635152"/>
              <a:gd name="connsiteX11" fmla="*/ 695382 w 1149844"/>
              <a:gd name="connsiteY11" fmla="*/ 498266 h 635152"/>
              <a:gd name="connsiteX12" fmla="*/ 761088 w 1149844"/>
              <a:gd name="connsiteY12" fmla="*/ 487315 h 635152"/>
              <a:gd name="connsiteX13" fmla="*/ 832268 w 1149844"/>
              <a:gd name="connsiteY13" fmla="*/ 503741 h 635152"/>
              <a:gd name="connsiteX14" fmla="*/ 843219 w 1149844"/>
              <a:gd name="connsiteY14" fmla="*/ 531118 h 635152"/>
              <a:gd name="connsiteX15" fmla="*/ 870596 w 1149844"/>
              <a:gd name="connsiteY15" fmla="*/ 618725 h 635152"/>
              <a:gd name="connsiteX16" fmla="*/ 870596 w 1149844"/>
              <a:gd name="connsiteY16" fmla="*/ 618725 h 635152"/>
              <a:gd name="connsiteX17" fmla="*/ 941777 w 1149844"/>
              <a:gd name="connsiteY17" fmla="*/ 635152 h 635152"/>
              <a:gd name="connsiteX18" fmla="*/ 1040335 w 1149844"/>
              <a:gd name="connsiteY18" fmla="*/ 607775 h 635152"/>
              <a:gd name="connsiteX19" fmla="*/ 1067713 w 1149844"/>
              <a:gd name="connsiteY19" fmla="*/ 591348 h 635152"/>
              <a:gd name="connsiteX20" fmla="*/ 1149844 w 1149844"/>
              <a:gd name="connsiteY20" fmla="*/ 591348 h 635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149844" h="635152">
                <a:moveTo>
                  <a:pt x="0" y="0"/>
                </a:moveTo>
                <a:cubicBezTo>
                  <a:pt x="46846" y="9369"/>
                  <a:pt x="125928" y="24635"/>
                  <a:pt x="153313" y="38328"/>
                </a:cubicBezTo>
                <a:cubicBezTo>
                  <a:pt x="171926" y="47634"/>
                  <a:pt x="191641" y="87607"/>
                  <a:pt x="191641" y="87607"/>
                </a:cubicBezTo>
                <a:cubicBezTo>
                  <a:pt x="193466" y="94908"/>
                  <a:pt x="194428" y="102480"/>
                  <a:pt x="197116" y="109509"/>
                </a:cubicBezTo>
                <a:cubicBezTo>
                  <a:pt x="276835" y="318004"/>
                  <a:pt x="206812" y="275926"/>
                  <a:pt x="405183" y="268297"/>
                </a:cubicBezTo>
                <a:cubicBezTo>
                  <a:pt x="417959" y="266472"/>
                  <a:pt x="431150" y="266530"/>
                  <a:pt x="443511" y="262821"/>
                </a:cubicBezTo>
                <a:cubicBezTo>
                  <a:pt x="449814" y="260930"/>
                  <a:pt x="453377" y="252375"/>
                  <a:pt x="459938" y="251870"/>
                </a:cubicBezTo>
                <a:cubicBezTo>
                  <a:pt x="478226" y="250463"/>
                  <a:pt x="496441" y="255521"/>
                  <a:pt x="514692" y="257346"/>
                </a:cubicBezTo>
                <a:cubicBezTo>
                  <a:pt x="518342" y="264647"/>
                  <a:pt x="520899" y="272606"/>
                  <a:pt x="525643" y="279248"/>
                </a:cubicBezTo>
                <a:cubicBezTo>
                  <a:pt x="530144" y="285549"/>
                  <a:pt x="540587" y="288074"/>
                  <a:pt x="542070" y="295674"/>
                </a:cubicBezTo>
                <a:cubicBezTo>
                  <a:pt x="555467" y="364333"/>
                  <a:pt x="560321" y="434385"/>
                  <a:pt x="569447" y="503741"/>
                </a:cubicBezTo>
                <a:cubicBezTo>
                  <a:pt x="611425" y="501916"/>
                  <a:pt x="653457" y="501061"/>
                  <a:pt x="695382" y="498266"/>
                </a:cubicBezTo>
                <a:cubicBezTo>
                  <a:pt x="715747" y="496908"/>
                  <a:pt x="740652" y="491402"/>
                  <a:pt x="761088" y="487315"/>
                </a:cubicBezTo>
                <a:cubicBezTo>
                  <a:pt x="784815" y="492790"/>
                  <a:pt x="810782" y="492282"/>
                  <a:pt x="832268" y="503741"/>
                </a:cubicBezTo>
                <a:cubicBezTo>
                  <a:pt x="840940" y="508366"/>
                  <a:pt x="840111" y="521794"/>
                  <a:pt x="843219" y="531118"/>
                </a:cubicBezTo>
                <a:cubicBezTo>
                  <a:pt x="852894" y="560143"/>
                  <a:pt x="861470" y="589523"/>
                  <a:pt x="870596" y="618725"/>
                </a:cubicBezTo>
                <a:lnTo>
                  <a:pt x="870596" y="618725"/>
                </a:lnTo>
                <a:cubicBezTo>
                  <a:pt x="915692" y="633757"/>
                  <a:pt x="892022" y="628043"/>
                  <a:pt x="941777" y="635152"/>
                </a:cubicBezTo>
                <a:cubicBezTo>
                  <a:pt x="974630" y="626026"/>
                  <a:pt x="1008131" y="618976"/>
                  <a:pt x="1040335" y="607775"/>
                </a:cubicBezTo>
                <a:cubicBezTo>
                  <a:pt x="1050387" y="604279"/>
                  <a:pt x="1057188" y="592927"/>
                  <a:pt x="1067713" y="591348"/>
                </a:cubicBezTo>
                <a:cubicBezTo>
                  <a:pt x="1094787" y="587287"/>
                  <a:pt x="1122467" y="591348"/>
                  <a:pt x="1149844" y="591348"/>
                </a:cubicBez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1A1FFC2E-103D-CF32-6B36-F7154ADBF143}"/>
              </a:ext>
            </a:extLst>
          </p:cNvPr>
          <p:cNvSpPr/>
          <p:nvPr/>
        </p:nvSpPr>
        <p:spPr>
          <a:xfrm>
            <a:off x="3695928" y="3997078"/>
            <a:ext cx="662824" cy="547545"/>
          </a:xfrm>
          <a:custGeom>
            <a:avLst/>
            <a:gdLst>
              <a:gd name="connsiteX0" fmla="*/ 0 w 662824"/>
              <a:gd name="connsiteY0" fmla="*/ 547545 h 547545"/>
              <a:gd name="connsiteX1" fmla="*/ 16426 w 662824"/>
              <a:gd name="connsiteY1" fmla="*/ 520168 h 547545"/>
              <a:gd name="connsiteX2" fmla="*/ 32853 w 662824"/>
              <a:gd name="connsiteY2" fmla="*/ 514692 h 547545"/>
              <a:gd name="connsiteX3" fmla="*/ 54755 w 662824"/>
              <a:gd name="connsiteY3" fmla="*/ 487315 h 547545"/>
              <a:gd name="connsiteX4" fmla="*/ 76656 w 662824"/>
              <a:gd name="connsiteY4" fmla="*/ 470888 h 547545"/>
              <a:gd name="connsiteX5" fmla="*/ 158788 w 662824"/>
              <a:gd name="connsiteY5" fmla="*/ 459938 h 547545"/>
              <a:gd name="connsiteX6" fmla="*/ 191641 w 662824"/>
              <a:gd name="connsiteY6" fmla="*/ 481839 h 547545"/>
              <a:gd name="connsiteX7" fmla="*/ 251871 w 662824"/>
              <a:gd name="connsiteY7" fmla="*/ 542069 h 547545"/>
              <a:gd name="connsiteX8" fmla="*/ 295674 w 662824"/>
              <a:gd name="connsiteY8" fmla="*/ 509217 h 547545"/>
              <a:gd name="connsiteX9" fmla="*/ 301150 w 662824"/>
              <a:gd name="connsiteY9" fmla="*/ 487315 h 547545"/>
              <a:gd name="connsiteX10" fmla="*/ 317576 w 662824"/>
              <a:gd name="connsiteY10" fmla="*/ 448987 h 547545"/>
              <a:gd name="connsiteX11" fmla="*/ 355904 w 662824"/>
              <a:gd name="connsiteY11" fmla="*/ 279248 h 547545"/>
              <a:gd name="connsiteX12" fmla="*/ 388757 w 662824"/>
              <a:gd name="connsiteY12" fmla="*/ 268297 h 547545"/>
              <a:gd name="connsiteX13" fmla="*/ 405183 w 662824"/>
              <a:gd name="connsiteY13" fmla="*/ 257346 h 547545"/>
              <a:gd name="connsiteX14" fmla="*/ 432561 w 662824"/>
              <a:gd name="connsiteY14" fmla="*/ 251871 h 547545"/>
              <a:gd name="connsiteX15" fmla="*/ 558496 w 662824"/>
              <a:gd name="connsiteY15" fmla="*/ 279248 h 547545"/>
              <a:gd name="connsiteX16" fmla="*/ 591349 w 662824"/>
              <a:gd name="connsiteY16" fmla="*/ 268297 h 547545"/>
              <a:gd name="connsiteX17" fmla="*/ 618726 w 662824"/>
              <a:gd name="connsiteY17" fmla="*/ 197116 h 547545"/>
              <a:gd name="connsiteX18" fmla="*/ 635152 w 662824"/>
              <a:gd name="connsiteY18" fmla="*/ 180690 h 547545"/>
              <a:gd name="connsiteX19" fmla="*/ 646103 w 662824"/>
              <a:gd name="connsiteY19" fmla="*/ 71181 h 547545"/>
              <a:gd name="connsiteX20" fmla="*/ 657054 w 662824"/>
              <a:gd name="connsiteY20" fmla="*/ 49279 h 547545"/>
              <a:gd name="connsiteX21" fmla="*/ 662529 w 662824"/>
              <a:gd name="connsiteY21" fmla="*/ 0 h 54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62824" h="547545">
                <a:moveTo>
                  <a:pt x="0" y="547545"/>
                </a:moveTo>
                <a:cubicBezTo>
                  <a:pt x="5475" y="538419"/>
                  <a:pt x="8901" y="527693"/>
                  <a:pt x="16426" y="520168"/>
                </a:cubicBezTo>
                <a:cubicBezTo>
                  <a:pt x="20507" y="516087"/>
                  <a:pt x="28471" y="518448"/>
                  <a:pt x="32853" y="514692"/>
                </a:cubicBezTo>
                <a:cubicBezTo>
                  <a:pt x="41726" y="507086"/>
                  <a:pt x="46491" y="495579"/>
                  <a:pt x="54755" y="487315"/>
                </a:cubicBezTo>
                <a:cubicBezTo>
                  <a:pt x="61208" y="480862"/>
                  <a:pt x="69356" y="476364"/>
                  <a:pt x="76656" y="470888"/>
                </a:cubicBezTo>
                <a:cubicBezTo>
                  <a:pt x="89213" y="433220"/>
                  <a:pt x="80904" y="440467"/>
                  <a:pt x="158788" y="459938"/>
                </a:cubicBezTo>
                <a:cubicBezTo>
                  <a:pt x="171556" y="463130"/>
                  <a:pt x="181209" y="473814"/>
                  <a:pt x="191641" y="481839"/>
                </a:cubicBezTo>
                <a:cubicBezTo>
                  <a:pt x="230209" y="511506"/>
                  <a:pt x="225453" y="509047"/>
                  <a:pt x="251871" y="542069"/>
                </a:cubicBezTo>
                <a:cubicBezTo>
                  <a:pt x="274511" y="534523"/>
                  <a:pt x="277698" y="536181"/>
                  <a:pt x="295674" y="509217"/>
                </a:cubicBezTo>
                <a:cubicBezTo>
                  <a:pt x="299848" y="502956"/>
                  <a:pt x="298578" y="494387"/>
                  <a:pt x="301150" y="487315"/>
                </a:cubicBezTo>
                <a:cubicBezTo>
                  <a:pt x="305900" y="474252"/>
                  <a:pt x="312101" y="461763"/>
                  <a:pt x="317576" y="448987"/>
                </a:cubicBezTo>
                <a:cubicBezTo>
                  <a:pt x="322083" y="397162"/>
                  <a:pt x="309437" y="321490"/>
                  <a:pt x="355904" y="279248"/>
                </a:cubicBezTo>
                <a:cubicBezTo>
                  <a:pt x="364445" y="271483"/>
                  <a:pt x="377806" y="271947"/>
                  <a:pt x="388757" y="268297"/>
                </a:cubicBezTo>
                <a:cubicBezTo>
                  <a:pt x="394232" y="264647"/>
                  <a:pt x="399021" y="259657"/>
                  <a:pt x="405183" y="257346"/>
                </a:cubicBezTo>
                <a:cubicBezTo>
                  <a:pt x="413897" y="254078"/>
                  <a:pt x="423293" y="251028"/>
                  <a:pt x="432561" y="251871"/>
                </a:cubicBezTo>
                <a:cubicBezTo>
                  <a:pt x="500147" y="258015"/>
                  <a:pt x="509259" y="262836"/>
                  <a:pt x="558496" y="279248"/>
                </a:cubicBezTo>
                <a:cubicBezTo>
                  <a:pt x="569447" y="275598"/>
                  <a:pt x="582237" y="275384"/>
                  <a:pt x="591349" y="268297"/>
                </a:cubicBezTo>
                <a:cubicBezTo>
                  <a:pt x="612522" y="251829"/>
                  <a:pt x="609431" y="217564"/>
                  <a:pt x="618726" y="197116"/>
                </a:cubicBezTo>
                <a:cubicBezTo>
                  <a:pt x="621930" y="190067"/>
                  <a:pt x="629677" y="186165"/>
                  <a:pt x="635152" y="180690"/>
                </a:cubicBezTo>
                <a:cubicBezTo>
                  <a:pt x="638802" y="144187"/>
                  <a:pt x="640072" y="107367"/>
                  <a:pt x="646103" y="71181"/>
                </a:cubicBezTo>
                <a:cubicBezTo>
                  <a:pt x="647445" y="63130"/>
                  <a:pt x="654188" y="56922"/>
                  <a:pt x="657054" y="49279"/>
                </a:cubicBezTo>
                <a:cubicBezTo>
                  <a:pt x="664742" y="28777"/>
                  <a:pt x="662529" y="22469"/>
                  <a:pt x="662529" y="0"/>
                </a:cubicBez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E81B7A5A-0358-28CB-50C0-07080A9E4F5E}"/>
                  </a:ext>
                </a:extLst>
              </p:cNvPr>
              <p:cNvSpPr txBox="1"/>
              <p:nvPr/>
            </p:nvSpPr>
            <p:spPr>
              <a:xfrm>
                <a:off x="4040589" y="4322991"/>
                <a:ext cx="7446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ja-JP" sz="3200" dirty="0">
                    <a:solidFill>
                      <a:srgbClr val="FFFF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ja-JP" altLang="en-US" sz="32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altLang="ja-JP" sz="3200" dirty="0">
                    <a:solidFill>
                      <a:srgbClr val="FFFF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E81B7A5A-0358-28CB-50C0-07080A9E4F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0589" y="4322991"/>
                <a:ext cx="744661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8850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735C76-566B-9B11-77A1-D24775F24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Cosmological collider (CC)</a:t>
            </a:r>
            <a:endParaRPr kumimoji="1" lang="ja-JP" altLang="en-US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E6942D9-4415-8970-7986-57AF1D543A13}"/>
              </a:ext>
            </a:extLst>
          </p:cNvPr>
          <p:cNvSpPr txBox="1"/>
          <p:nvPr/>
        </p:nvSpPr>
        <p:spPr>
          <a:xfrm>
            <a:off x="5598753" y="3491079"/>
            <a:ext cx="33317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rgbClr val="92D050"/>
                </a:solidFill>
              </a:rPr>
              <a:t>Chen, Wang, ’10</a:t>
            </a:r>
          </a:p>
          <a:p>
            <a:r>
              <a:rPr kumimoji="1" lang="en-US" altLang="ja-JP" sz="1400" dirty="0">
                <a:solidFill>
                  <a:srgbClr val="92D050"/>
                </a:solidFill>
              </a:rPr>
              <a:t>Baumann, Green, ’12</a:t>
            </a:r>
          </a:p>
          <a:p>
            <a:r>
              <a:rPr kumimoji="1" lang="en-US" altLang="ja-JP" sz="1400" dirty="0" err="1">
                <a:solidFill>
                  <a:srgbClr val="92D050"/>
                </a:solidFill>
              </a:rPr>
              <a:t>Noumi</a:t>
            </a:r>
            <a:r>
              <a:rPr kumimoji="1" lang="en-US" altLang="ja-JP" sz="1400" dirty="0">
                <a:solidFill>
                  <a:srgbClr val="92D050"/>
                </a:solidFill>
              </a:rPr>
              <a:t>, Yamaguchi, Yokoyama, ’13</a:t>
            </a:r>
          </a:p>
          <a:p>
            <a:r>
              <a:rPr kumimoji="1" lang="en-US" altLang="ja-JP" sz="1400" dirty="0" err="1">
                <a:solidFill>
                  <a:srgbClr val="92D050"/>
                </a:solidFill>
              </a:rPr>
              <a:t>Arkani</a:t>
            </a:r>
            <a:r>
              <a:rPr kumimoji="1" lang="en-US" altLang="ja-JP" sz="1400" dirty="0">
                <a:solidFill>
                  <a:srgbClr val="92D050"/>
                </a:solidFill>
              </a:rPr>
              <a:t>-Hamed, Maldacena, ’15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C678E622-9993-E64B-9060-53FF04724B16}"/>
                  </a:ext>
                </a:extLst>
              </p:cNvPr>
              <p:cNvSpPr txBox="1"/>
              <p:nvPr/>
            </p:nvSpPr>
            <p:spPr>
              <a:xfrm>
                <a:off x="884128" y="5268289"/>
                <a:ext cx="7902506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・ 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NG can contain </a:t>
                </a:r>
                <a:r>
                  <a:rPr kumimoji="0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information of</a:t>
                </a:r>
                <a:r>
                  <a:rPr lang="en-US" altLang="ja-JP" sz="2000" noProof="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 </a:t>
                </a:r>
                <a:r>
                  <a:rPr kumimoji="0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heavy (new) particle </a:t>
                </a:r>
                <a14:m>
                  <m:oMath xmlns:m="http://schemas.openxmlformats.org/officeDocument/2006/math">
                    <m:r>
                      <a:rPr kumimoji="0" lang="ja-JP" alt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r>
                  <a:rPr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 with specific   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   </a:t>
                </a:r>
                <a:r>
                  <a:rPr lang="en-US" altLang="ja-JP" sz="2000" dirty="0">
                    <a:solidFill>
                      <a:srgbClr val="FFFF00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oscillation</a:t>
                </a:r>
                <a:r>
                  <a:rPr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 signal</a:t>
                </a:r>
                <a:endParaRPr kumimoji="0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sto MT" panose="02040603050505030304"/>
                  <a:ea typeface="ＭＳ Ｐゴシック" panose="020B0600070205080204" pitchFamily="50" charset="-128"/>
                  <a:cs typeface="+mn-cs"/>
                </a:endParaRPr>
              </a:p>
              <a:p>
                <a:pPr lvl="0">
                  <a:defRPr/>
                </a:pPr>
                <a:r>
                  <a:rPr kumimoji="1" lang="ja-JP" altLang="en-US" sz="2000" dirty="0">
                    <a:solidFill>
                      <a:prstClr val="white"/>
                    </a:solidFill>
                  </a:rPr>
                  <a:t>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ja-JP" altLang="en-US" sz="20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  <m:r>
                      <a:rPr lang="en-US" altLang="ja-JP" sz="2000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ja-JP" altLang="en-US" sz="2000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ja-JP" sz="2000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ja-JP" sz="20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0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US" altLang="ja-JP" sz="2000" dirty="0">
                    <a:solidFill>
                      <a:srgbClr val="FFFF00"/>
                    </a:solidFill>
                  </a:rPr>
                  <a:t>(GeV)</a:t>
                </a:r>
                <a:r>
                  <a:rPr lang="en-US" altLang="ja-JP" sz="2000" dirty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en-US" altLang="ja-JP" sz="2000" dirty="0">
                    <a:solidFill>
                      <a:prstClr val="white"/>
                    </a:solidFill>
                  </a:rPr>
                  <a:t> energy scale of terrestrial experiment</a:t>
                </a:r>
              </a:p>
              <a:p>
                <a:pPr lvl="0">
                  <a:defRPr/>
                </a:pPr>
                <a:r>
                  <a:rPr lang="ja-JP" altLang="en-US" sz="2000" dirty="0">
                    <a:solidFill>
                      <a:prstClr val="white"/>
                    </a:solidFill>
                  </a:rPr>
                  <a:t>・ </a:t>
                </a:r>
                <a:r>
                  <a:rPr lang="en-US" altLang="ja-JP" sz="2000" dirty="0">
                    <a:solidFill>
                      <a:prstClr val="white"/>
                    </a:solidFill>
                  </a:rPr>
                  <a:t>Signal can be large!!</a:t>
                </a:r>
              </a:p>
            </p:txBody>
          </p:sp>
        </mc:Choice>
        <mc:Fallback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C678E622-9993-E64B-9060-53FF04724B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128" y="5268289"/>
                <a:ext cx="7902506" cy="1323439"/>
              </a:xfrm>
              <a:prstGeom prst="rect">
                <a:avLst/>
              </a:prstGeom>
              <a:blipFill>
                <a:blip r:embed="rId2"/>
                <a:stretch>
                  <a:fillRect l="-772" t="-3226" r="-617" b="-783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フローチャート: データ 51">
            <a:extLst>
              <a:ext uri="{FF2B5EF4-FFF2-40B4-BE49-F238E27FC236}">
                <a16:creationId xmlns:a16="http://schemas.microsoft.com/office/drawing/2014/main" id="{E65C9F8F-4DEE-4626-44DC-E3D9018D0682}"/>
              </a:ext>
            </a:extLst>
          </p:cNvPr>
          <p:cNvSpPr/>
          <p:nvPr/>
        </p:nvSpPr>
        <p:spPr>
          <a:xfrm>
            <a:off x="1456468" y="2399718"/>
            <a:ext cx="4440591" cy="623211"/>
          </a:xfrm>
          <a:prstGeom prst="flowChartInputOutpu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75C470A8-65A1-0F07-9730-F01336AF00FA}"/>
              </a:ext>
            </a:extLst>
          </p:cNvPr>
          <p:cNvCxnSpPr>
            <a:cxnSpLocks/>
          </p:cNvCxnSpPr>
          <p:nvPr/>
        </p:nvCxnSpPr>
        <p:spPr>
          <a:xfrm flipV="1">
            <a:off x="1221026" y="2399718"/>
            <a:ext cx="0" cy="202591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CA40D33D-1E08-4014-0DE4-D543540C95FF}"/>
                  </a:ext>
                </a:extLst>
              </p:cNvPr>
              <p:cNvSpPr txBox="1"/>
              <p:nvPr/>
            </p:nvSpPr>
            <p:spPr>
              <a:xfrm>
                <a:off x="1055242" y="1876498"/>
                <a:ext cx="4012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kumimoji="1" lang="ja-JP" altLang="en-US" sz="28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CA40D33D-1E08-4014-0DE4-D543540C9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242" y="1876498"/>
                <a:ext cx="401227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4E538958-83F3-C96D-EE11-E95AB6067D1E}"/>
              </a:ext>
            </a:extLst>
          </p:cNvPr>
          <p:cNvGrpSpPr/>
          <p:nvPr/>
        </p:nvGrpSpPr>
        <p:grpSpPr>
          <a:xfrm rot="450188">
            <a:off x="2226210" y="2455479"/>
            <a:ext cx="2078445" cy="350429"/>
            <a:chOff x="3165915" y="2852220"/>
            <a:chExt cx="1828990" cy="805441"/>
          </a:xfrm>
        </p:grpSpPr>
        <p:sp>
          <p:nvSpPr>
            <p:cNvPr id="55" name="二等辺三角形 54">
              <a:extLst>
                <a:ext uri="{FF2B5EF4-FFF2-40B4-BE49-F238E27FC236}">
                  <a16:creationId xmlns:a16="http://schemas.microsoft.com/office/drawing/2014/main" id="{BF135AA7-389B-E519-6230-DB2DEEC46F3E}"/>
                </a:ext>
              </a:extLst>
            </p:cNvPr>
            <p:cNvSpPr/>
            <p:nvPr/>
          </p:nvSpPr>
          <p:spPr>
            <a:xfrm>
              <a:off x="3206833" y="2890031"/>
              <a:ext cx="1719376" cy="720621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1C169CF3-7175-2A43-1D7A-6885DBFDDE69}"/>
                </a:ext>
              </a:extLst>
            </p:cNvPr>
            <p:cNvSpPr/>
            <p:nvPr/>
          </p:nvSpPr>
          <p:spPr>
            <a:xfrm>
              <a:off x="3165915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F5BFFBBC-AF7D-AD5E-C383-DC2E154F5422}"/>
                </a:ext>
              </a:extLst>
            </p:cNvPr>
            <p:cNvSpPr/>
            <p:nvPr/>
          </p:nvSpPr>
          <p:spPr>
            <a:xfrm>
              <a:off x="4893240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2CD3E4B6-3641-0BD3-243F-E48650C1EC09}"/>
                </a:ext>
              </a:extLst>
            </p:cNvPr>
            <p:cNvSpPr/>
            <p:nvPr/>
          </p:nvSpPr>
          <p:spPr>
            <a:xfrm>
              <a:off x="4008502" y="2852220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74C36D9B-8BE4-4F52-F482-B868F998C753}"/>
              </a:ext>
            </a:extLst>
          </p:cNvPr>
          <p:cNvCxnSpPr>
            <a:cxnSpLocks/>
          </p:cNvCxnSpPr>
          <p:nvPr/>
        </p:nvCxnSpPr>
        <p:spPr>
          <a:xfrm>
            <a:off x="2260998" y="2711323"/>
            <a:ext cx="71115" cy="328669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2776B9C0-9FA8-C540-7ECE-226E68FC5EA0}"/>
              </a:ext>
            </a:extLst>
          </p:cNvPr>
          <p:cNvCxnSpPr>
            <a:cxnSpLocks/>
          </p:cNvCxnSpPr>
          <p:nvPr/>
        </p:nvCxnSpPr>
        <p:spPr>
          <a:xfrm>
            <a:off x="4239093" y="2940110"/>
            <a:ext cx="113889" cy="107887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0D04CB9E-4835-F9C5-380A-1D14AA322E39}"/>
              </a:ext>
            </a:extLst>
          </p:cNvPr>
          <p:cNvCxnSpPr>
            <a:cxnSpLocks/>
          </p:cNvCxnSpPr>
          <p:nvPr/>
        </p:nvCxnSpPr>
        <p:spPr>
          <a:xfrm>
            <a:off x="2329386" y="3034950"/>
            <a:ext cx="215139" cy="912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663DF71A-CA5C-760F-B330-29F3EF79BB18}"/>
              </a:ext>
            </a:extLst>
          </p:cNvPr>
          <p:cNvCxnSpPr>
            <a:cxnSpLocks/>
            <a:stCxn id="58" idx="4"/>
          </p:cNvCxnSpPr>
          <p:nvPr/>
        </p:nvCxnSpPr>
        <p:spPr>
          <a:xfrm flipH="1">
            <a:off x="3028322" y="2494407"/>
            <a:ext cx="230904" cy="540543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8000DEBF-34A0-C9CB-8230-06251451D32F}"/>
              </a:ext>
            </a:extLst>
          </p:cNvPr>
          <p:cNvCxnSpPr>
            <a:cxnSpLocks/>
          </p:cNvCxnSpPr>
          <p:nvPr/>
        </p:nvCxnSpPr>
        <p:spPr>
          <a:xfrm flipH="1">
            <a:off x="2543213" y="3011166"/>
            <a:ext cx="501249" cy="9360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7FE40161-2F97-76A3-8327-DAFA4F692A59}"/>
              </a:ext>
            </a:extLst>
          </p:cNvPr>
          <p:cNvSpPr/>
          <p:nvPr/>
        </p:nvSpPr>
        <p:spPr>
          <a:xfrm>
            <a:off x="2543213" y="3944340"/>
            <a:ext cx="1149844" cy="635152"/>
          </a:xfrm>
          <a:custGeom>
            <a:avLst/>
            <a:gdLst>
              <a:gd name="connsiteX0" fmla="*/ 0 w 1149844"/>
              <a:gd name="connsiteY0" fmla="*/ 0 h 635152"/>
              <a:gd name="connsiteX1" fmla="*/ 153313 w 1149844"/>
              <a:gd name="connsiteY1" fmla="*/ 38328 h 635152"/>
              <a:gd name="connsiteX2" fmla="*/ 191641 w 1149844"/>
              <a:gd name="connsiteY2" fmla="*/ 87607 h 635152"/>
              <a:gd name="connsiteX3" fmla="*/ 197116 w 1149844"/>
              <a:gd name="connsiteY3" fmla="*/ 109509 h 635152"/>
              <a:gd name="connsiteX4" fmla="*/ 405183 w 1149844"/>
              <a:gd name="connsiteY4" fmla="*/ 268297 h 635152"/>
              <a:gd name="connsiteX5" fmla="*/ 443511 w 1149844"/>
              <a:gd name="connsiteY5" fmla="*/ 262821 h 635152"/>
              <a:gd name="connsiteX6" fmla="*/ 459938 w 1149844"/>
              <a:gd name="connsiteY6" fmla="*/ 251870 h 635152"/>
              <a:gd name="connsiteX7" fmla="*/ 514692 w 1149844"/>
              <a:gd name="connsiteY7" fmla="*/ 257346 h 635152"/>
              <a:gd name="connsiteX8" fmla="*/ 525643 w 1149844"/>
              <a:gd name="connsiteY8" fmla="*/ 279248 h 635152"/>
              <a:gd name="connsiteX9" fmla="*/ 542070 w 1149844"/>
              <a:gd name="connsiteY9" fmla="*/ 295674 h 635152"/>
              <a:gd name="connsiteX10" fmla="*/ 569447 w 1149844"/>
              <a:gd name="connsiteY10" fmla="*/ 503741 h 635152"/>
              <a:gd name="connsiteX11" fmla="*/ 695382 w 1149844"/>
              <a:gd name="connsiteY11" fmla="*/ 498266 h 635152"/>
              <a:gd name="connsiteX12" fmla="*/ 761088 w 1149844"/>
              <a:gd name="connsiteY12" fmla="*/ 487315 h 635152"/>
              <a:gd name="connsiteX13" fmla="*/ 832268 w 1149844"/>
              <a:gd name="connsiteY13" fmla="*/ 503741 h 635152"/>
              <a:gd name="connsiteX14" fmla="*/ 843219 w 1149844"/>
              <a:gd name="connsiteY14" fmla="*/ 531118 h 635152"/>
              <a:gd name="connsiteX15" fmla="*/ 870596 w 1149844"/>
              <a:gd name="connsiteY15" fmla="*/ 618725 h 635152"/>
              <a:gd name="connsiteX16" fmla="*/ 870596 w 1149844"/>
              <a:gd name="connsiteY16" fmla="*/ 618725 h 635152"/>
              <a:gd name="connsiteX17" fmla="*/ 941777 w 1149844"/>
              <a:gd name="connsiteY17" fmla="*/ 635152 h 635152"/>
              <a:gd name="connsiteX18" fmla="*/ 1040335 w 1149844"/>
              <a:gd name="connsiteY18" fmla="*/ 607775 h 635152"/>
              <a:gd name="connsiteX19" fmla="*/ 1067713 w 1149844"/>
              <a:gd name="connsiteY19" fmla="*/ 591348 h 635152"/>
              <a:gd name="connsiteX20" fmla="*/ 1149844 w 1149844"/>
              <a:gd name="connsiteY20" fmla="*/ 591348 h 635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149844" h="635152">
                <a:moveTo>
                  <a:pt x="0" y="0"/>
                </a:moveTo>
                <a:cubicBezTo>
                  <a:pt x="46846" y="9369"/>
                  <a:pt x="125928" y="24635"/>
                  <a:pt x="153313" y="38328"/>
                </a:cubicBezTo>
                <a:cubicBezTo>
                  <a:pt x="171926" y="47634"/>
                  <a:pt x="191641" y="87607"/>
                  <a:pt x="191641" y="87607"/>
                </a:cubicBezTo>
                <a:cubicBezTo>
                  <a:pt x="193466" y="94908"/>
                  <a:pt x="194428" y="102480"/>
                  <a:pt x="197116" y="109509"/>
                </a:cubicBezTo>
                <a:cubicBezTo>
                  <a:pt x="276835" y="318004"/>
                  <a:pt x="206812" y="275926"/>
                  <a:pt x="405183" y="268297"/>
                </a:cubicBezTo>
                <a:cubicBezTo>
                  <a:pt x="417959" y="266472"/>
                  <a:pt x="431150" y="266530"/>
                  <a:pt x="443511" y="262821"/>
                </a:cubicBezTo>
                <a:cubicBezTo>
                  <a:pt x="449814" y="260930"/>
                  <a:pt x="453377" y="252375"/>
                  <a:pt x="459938" y="251870"/>
                </a:cubicBezTo>
                <a:cubicBezTo>
                  <a:pt x="478226" y="250463"/>
                  <a:pt x="496441" y="255521"/>
                  <a:pt x="514692" y="257346"/>
                </a:cubicBezTo>
                <a:cubicBezTo>
                  <a:pt x="518342" y="264647"/>
                  <a:pt x="520899" y="272606"/>
                  <a:pt x="525643" y="279248"/>
                </a:cubicBezTo>
                <a:cubicBezTo>
                  <a:pt x="530144" y="285549"/>
                  <a:pt x="540587" y="288074"/>
                  <a:pt x="542070" y="295674"/>
                </a:cubicBezTo>
                <a:cubicBezTo>
                  <a:pt x="555467" y="364333"/>
                  <a:pt x="560321" y="434385"/>
                  <a:pt x="569447" y="503741"/>
                </a:cubicBezTo>
                <a:cubicBezTo>
                  <a:pt x="611425" y="501916"/>
                  <a:pt x="653457" y="501061"/>
                  <a:pt x="695382" y="498266"/>
                </a:cubicBezTo>
                <a:cubicBezTo>
                  <a:pt x="715747" y="496908"/>
                  <a:pt x="740652" y="491402"/>
                  <a:pt x="761088" y="487315"/>
                </a:cubicBezTo>
                <a:cubicBezTo>
                  <a:pt x="784815" y="492790"/>
                  <a:pt x="810782" y="492282"/>
                  <a:pt x="832268" y="503741"/>
                </a:cubicBezTo>
                <a:cubicBezTo>
                  <a:pt x="840940" y="508366"/>
                  <a:pt x="840111" y="521794"/>
                  <a:pt x="843219" y="531118"/>
                </a:cubicBezTo>
                <a:cubicBezTo>
                  <a:pt x="852894" y="560143"/>
                  <a:pt x="861470" y="589523"/>
                  <a:pt x="870596" y="618725"/>
                </a:cubicBezTo>
                <a:lnTo>
                  <a:pt x="870596" y="618725"/>
                </a:lnTo>
                <a:cubicBezTo>
                  <a:pt x="915692" y="633757"/>
                  <a:pt x="892022" y="628043"/>
                  <a:pt x="941777" y="635152"/>
                </a:cubicBezTo>
                <a:cubicBezTo>
                  <a:pt x="974630" y="626026"/>
                  <a:pt x="1008131" y="618976"/>
                  <a:pt x="1040335" y="607775"/>
                </a:cubicBezTo>
                <a:cubicBezTo>
                  <a:pt x="1050387" y="604279"/>
                  <a:pt x="1057188" y="592927"/>
                  <a:pt x="1067713" y="591348"/>
                </a:cubicBezTo>
                <a:cubicBezTo>
                  <a:pt x="1094787" y="587287"/>
                  <a:pt x="1122467" y="591348"/>
                  <a:pt x="1149844" y="591348"/>
                </a:cubicBez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1A1FFC2E-103D-CF32-6B36-F7154ADBF143}"/>
              </a:ext>
            </a:extLst>
          </p:cNvPr>
          <p:cNvSpPr/>
          <p:nvPr/>
        </p:nvSpPr>
        <p:spPr>
          <a:xfrm>
            <a:off x="3695928" y="3997078"/>
            <a:ext cx="662824" cy="547545"/>
          </a:xfrm>
          <a:custGeom>
            <a:avLst/>
            <a:gdLst>
              <a:gd name="connsiteX0" fmla="*/ 0 w 662824"/>
              <a:gd name="connsiteY0" fmla="*/ 547545 h 547545"/>
              <a:gd name="connsiteX1" fmla="*/ 16426 w 662824"/>
              <a:gd name="connsiteY1" fmla="*/ 520168 h 547545"/>
              <a:gd name="connsiteX2" fmla="*/ 32853 w 662824"/>
              <a:gd name="connsiteY2" fmla="*/ 514692 h 547545"/>
              <a:gd name="connsiteX3" fmla="*/ 54755 w 662824"/>
              <a:gd name="connsiteY3" fmla="*/ 487315 h 547545"/>
              <a:gd name="connsiteX4" fmla="*/ 76656 w 662824"/>
              <a:gd name="connsiteY4" fmla="*/ 470888 h 547545"/>
              <a:gd name="connsiteX5" fmla="*/ 158788 w 662824"/>
              <a:gd name="connsiteY5" fmla="*/ 459938 h 547545"/>
              <a:gd name="connsiteX6" fmla="*/ 191641 w 662824"/>
              <a:gd name="connsiteY6" fmla="*/ 481839 h 547545"/>
              <a:gd name="connsiteX7" fmla="*/ 251871 w 662824"/>
              <a:gd name="connsiteY7" fmla="*/ 542069 h 547545"/>
              <a:gd name="connsiteX8" fmla="*/ 295674 w 662824"/>
              <a:gd name="connsiteY8" fmla="*/ 509217 h 547545"/>
              <a:gd name="connsiteX9" fmla="*/ 301150 w 662824"/>
              <a:gd name="connsiteY9" fmla="*/ 487315 h 547545"/>
              <a:gd name="connsiteX10" fmla="*/ 317576 w 662824"/>
              <a:gd name="connsiteY10" fmla="*/ 448987 h 547545"/>
              <a:gd name="connsiteX11" fmla="*/ 355904 w 662824"/>
              <a:gd name="connsiteY11" fmla="*/ 279248 h 547545"/>
              <a:gd name="connsiteX12" fmla="*/ 388757 w 662824"/>
              <a:gd name="connsiteY12" fmla="*/ 268297 h 547545"/>
              <a:gd name="connsiteX13" fmla="*/ 405183 w 662824"/>
              <a:gd name="connsiteY13" fmla="*/ 257346 h 547545"/>
              <a:gd name="connsiteX14" fmla="*/ 432561 w 662824"/>
              <a:gd name="connsiteY14" fmla="*/ 251871 h 547545"/>
              <a:gd name="connsiteX15" fmla="*/ 558496 w 662824"/>
              <a:gd name="connsiteY15" fmla="*/ 279248 h 547545"/>
              <a:gd name="connsiteX16" fmla="*/ 591349 w 662824"/>
              <a:gd name="connsiteY16" fmla="*/ 268297 h 547545"/>
              <a:gd name="connsiteX17" fmla="*/ 618726 w 662824"/>
              <a:gd name="connsiteY17" fmla="*/ 197116 h 547545"/>
              <a:gd name="connsiteX18" fmla="*/ 635152 w 662824"/>
              <a:gd name="connsiteY18" fmla="*/ 180690 h 547545"/>
              <a:gd name="connsiteX19" fmla="*/ 646103 w 662824"/>
              <a:gd name="connsiteY19" fmla="*/ 71181 h 547545"/>
              <a:gd name="connsiteX20" fmla="*/ 657054 w 662824"/>
              <a:gd name="connsiteY20" fmla="*/ 49279 h 547545"/>
              <a:gd name="connsiteX21" fmla="*/ 662529 w 662824"/>
              <a:gd name="connsiteY21" fmla="*/ 0 h 54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62824" h="547545">
                <a:moveTo>
                  <a:pt x="0" y="547545"/>
                </a:moveTo>
                <a:cubicBezTo>
                  <a:pt x="5475" y="538419"/>
                  <a:pt x="8901" y="527693"/>
                  <a:pt x="16426" y="520168"/>
                </a:cubicBezTo>
                <a:cubicBezTo>
                  <a:pt x="20507" y="516087"/>
                  <a:pt x="28471" y="518448"/>
                  <a:pt x="32853" y="514692"/>
                </a:cubicBezTo>
                <a:cubicBezTo>
                  <a:pt x="41726" y="507086"/>
                  <a:pt x="46491" y="495579"/>
                  <a:pt x="54755" y="487315"/>
                </a:cubicBezTo>
                <a:cubicBezTo>
                  <a:pt x="61208" y="480862"/>
                  <a:pt x="69356" y="476364"/>
                  <a:pt x="76656" y="470888"/>
                </a:cubicBezTo>
                <a:cubicBezTo>
                  <a:pt x="89213" y="433220"/>
                  <a:pt x="80904" y="440467"/>
                  <a:pt x="158788" y="459938"/>
                </a:cubicBezTo>
                <a:cubicBezTo>
                  <a:pt x="171556" y="463130"/>
                  <a:pt x="181209" y="473814"/>
                  <a:pt x="191641" y="481839"/>
                </a:cubicBezTo>
                <a:cubicBezTo>
                  <a:pt x="230209" y="511506"/>
                  <a:pt x="225453" y="509047"/>
                  <a:pt x="251871" y="542069"/>
                </a:cubicBezTo>
                <a:cubicBezTo>
                  <a:pt x="274511" y="534523"/>
                  <a:pt x="277698" y="536181"/>
                  <a:pt x="295674" y="509217"/>
                </a:cubicBezTo>
                <a:cubicBezTo>
                  <a:pt x="299848" y="502956"/>
                  <a:pt x="298578" y="494387"/>
                  <a:pt x="301150" y="487315"/>
                </a:cubicBezTo>
                <a:cubicBezTo>
                  <a:pt x="305900" y="474252"/>
                  <a:pt x="312101" y="461763"/>
                  <a:pt x="317576" y="448987"/>
                </a:cubicBezTo>
                <a:cubicBezTo>
                  <a:pt x="322083" y="397162"/>
                  <a:pt x="309437" y="321490"/>
                  <a:pt x="355904" y="279248"/>
                </a:cubicBezTo>
                <a:cubicBezTo>
                  <a:pt x="364445" y="271483"/>
                  <a:pt x="377806" y="271947"/>
                  <a:pt x="388757" y="268297"/>
                </a:cubicBezTo>
                <a:cubicBezTo>
                  <a:pt x="394232" y="264647"/>
                  <a:pt x="399021" y="259657"/>
                  <a:pt x="405183" y="257346"/>
                </a:cubicBezTo>
                <a:cubicBezTo>
                  <a:pt x="413897" y="254078"/>
                  <a:pt x="423293" y="251028"/>
                  <a:pt x="432561" y="251871"/>
                </a:cubicBezTo>
                <a:cubicBezTo>
                  <a:pt x="500147" y="258015"/>
                  <a:pt x="509259" y="262836"/>
                  <a:pt x="558496" y="279248"/>
                </a:cubicBezTo>
                <a:cubicBezTo>
                  <a:pt x="569447" y="275598"/>
                  <a:pt x="582237" y="275384"/>
                  <a:pt x="591349" y="268297"/>
                </a:cubicBezTo>
                <a:cubicBezTo>
                  <a:pt x="612522" y="251829"/>
                  <a:pt x="609431" y="217564"/>
                  <a:pt x="618726" y="197116"/>
                </a:cubicBezTo>
                <a:cubicBezTo>
                  <a:pt x="621930" y="190067"/>
                  <a:pt x="629677" y="186165"/>
                  <a:pt x="635152" y="180690"/>
                </a:cubicBezTo>
                <a:cubicBezTo>
                  <a:pt x="638802" y="144187"/>
                  <a:pt x="640072" y="107367"/>
                  <a:pt x="646103" y="71181"/>
                </a:cubicBezTo>
                <a:cubicBezTo>
                  <a:pt x="647445" y="63130"/>
                  <a:pt x="654188" y="56922"/>
                  <a:pt x="657054" y="49279"/>
                </a:cubicBezTo>
                <a:cubicBezTo>
                  <a:pt x="664742" y="28777"/>
                  <a:pt x="662529" y="22469"/>
                  <a:pt x="662529" y="0"/>
                </a:cubicBez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E81B7A5A-0358-28CB-50C0-07080A9E4F5E}"/>
                  </a:ext>
                </a:extLst>
              </p:cNvPr>
              <p:cNvSpPr txBox="1"/>
              <p:nvPr/>
            </p:nvSpPr>
            <p:spPr>
              <a:xfrm>
                <a:off x="4040589" y="4322991"/>
                <a:ext cx="7446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ja-JP" sz="3200" dirty="0">
                    <a:solidFill>
                      <a:srgbClr val="FFFF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ja-JP" altLang="en-US" sz="32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altLang="ja-JP" sz="3200" dirty="0">
                    <a:solidFill>
                      <a:srgbClr val="FFFF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E81B7A5A-0358-28CB-50C0-07080A9E4F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0589" y="4322991"/>
                <a:ext cx="744661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1529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テキスト&#10;&#10;自動的に生成された説明">
            <a:extLst>
              <a:ext uri="{FF2B5EF4-FFF2-40B4-BE49-F238E27FC236}">
                <a16:creationId xmlns:a16="http://schemas.microsoft.com/office/drawing/2014/main" id="{2E1ACA2E-35F1-47AD-8FEB-B85507D36C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216" y="2034347"/>
            <a:ext cx="3705252" cy="7858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AB949E88-8DA0-468D-8F31-EF900C24388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ja-JP" dirty="0">
                    <a:ln>
                      <a:noFill/>
                    </a:ln>
                    <a:solidFill>
                      <a:prstClr val="white"/>
                    </a:solidFill>
                    <a:effectLst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Example: </a:t>
                </a:r>
                <a:r>
                  <a:rPr kumimoji="1" lang="en-US" altLang="ja-JP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scalar </a:t>
                </a:r>
                <a14:m>
                  <m:oMath xmlns:m="http://schemas.openxmlformats.org/officeDocument/2006/math">
                    <m:r>
                      <a:rPr kumimoji="0" lang="ja-JP" altLang="en-US" sz="4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r>
                  <a:rPr kumimoji="1" lang="ja-JP" altLang="en-US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 　</a:t>
                </a:r>
                <a:r>
                  <a:rPr kumimoji="1" lang="en-US" altLang="ja-JP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AB949E88-8DA0-468D-8F31-EF900C2438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190A9529-4C78-4D1F-8702-3B1831945F96}"/>
              </a:ext>
            </a:extLst>
          </p:cNvPr>
          <p:cNvSpPr txBox="1"/>
          <p:nvPr/>
        </p:nvSpPr>
        <p:spPr>
          <a:xfrm>
            <a:off x="7338903" y="1645198"/>
            <a:ext cx="152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t>oscillation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B025820-8C04-4B1F-AE49-A7E02B339DB0}"/>
              </a:ext>
            </a:extLst>
          </p:cNvPr>
          <p:cNvSpPr/>
          <p:nvPr/>
        </p:nvSpPr>
        <p:spPr>
          <a:xfrm>
            <a:off x="904976" y="2042234"/>
            <a:ext cx="3083815" cy="19351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62" name="図 61" descr="夜に光っている電子&#10;&#10;自動的に生成された説明">
            <a:extLst>
              <a:ext uri="{FF2B5EF4-FFF2-40B4-BE49-F238E27FC236}">
                <a16:creationId xmlns:a16="http://schemas.microsoft.com/office/drawing/2014/main" id="{986BD364-35A2-4CBF-94F0-E315A97F90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656" y="2166378"/>
            <a:ext cx="2724225" cy="1566847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012EDD86-A69D-454C-ADDD-98A01D77A5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402" y="2998261"/>
            <a:ext cx="2190766" cy="766768"/>
          </a:xfrm>
          <a:prstGeom prst="rect">
            <a:avLst/>
          </a:prstGeom>
        </p:spPr>
      </p:pic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2980C69-A8F2-4C14-8405-939AB1FED3BA}"/>
              </a:ext>
            </a:extLst>
          </p:cNvPr>
          <p:cNvSpPr/>
          <p:nvPr/>
        </p:nvSpPr>
        <p:spPr>
          <a:xfrm>
            <a:off x="7601434" y="2040032"/>
            <a:ext cx="432098" cy="253885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矢印: 右 2">
            <a:extLst>
              <a:ext uri="{FF2B5EF4-FFF2-40B4-BE49-F238E27FC236}">
                <a16:creationId xmlns:a16="http://schemas.microsoft.com/office/drawing/2014/main" id="{169EC375-9A57-412F-9311-D3709655BFD3}"/>
              </a:ext>
            </a:extLst>
          </p:cNvPr>
          <p:cNvSpPr/>
          <p:nvPr/>
        </p:nvSpPr>
        <p:spPr>
          <a:xfrm>
            <a:off x="4207555" y="2667280"/>
            <a:ext cx="504117" cy="4087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A652FF5-2B53-415D-B82D-A25BE0D526FD}"/>
              </a:ext>
            </a:extLst>
          </p:cNvPr>
          <p:cNvSpPr txBox="1"/>
          <p:nvPr/>
        </p:nvSpPr>
        <p:spPr>
          <a:xfrm>
            <a:off x="1062238" y="5644778"/>
            <a:ext cx="7556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t>Can read off the mass of a new particle from frequency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104A295D-C1F7-495A-9980-89A014F6EB10}"/>
                  </a:ext>
                </a:extLst>
              </p:cNvPr>
              <p:cNvSpPr txBox="1"/>
              <p:nvPr/>
            </p:nvSpPr>
            <p:spPr>
              <a:xfrm>
                <a:off x="2648851" y="4552679"/>
                <a:ext cx="4012742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b="0" dirty="0"/>
                  <a:t>squeezed limit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kumimoji="1" lang="en-US" altLang="ja-JP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kumimoji="1" lang="en-US" altLang="ja-JP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kumimoji="1"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kumimoji="1" lang="en-US" altLang="ja-JP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kumimoji="1" lang="en-US" altLang="ja-JP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1" lang="en-US" altLang="ja-JP" b="0" dirty="0"/>
                  <a:t>) </a:t>
                </a:r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104A295D-C1F7-495A-9980-89A014F6EB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8851" y="4552679"/>
                <a:ext cx="4012742" cy="381515"/>
              </a:xfrm>
              <a:prstGeom prst="rect">
                <a:avLst/>
              </a:prstGeom>
              <a:blipFill>
                <a:blip r:embed="rId7"/>
                <a:stretch>
                  <a:fillRect l="-1368" t="-9677" b="-225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099E7579-98B3-436D-87DE-28FE9DB0F539}"/>
              </a:ext>
            </a:extLst>
          </p:cNvPr>
          <p:cNvCxnSpPr>
            <a:cxnSpLocks/>
          </p:cNvCxnSpPr>
          <p:nvPr/>
        </p:nvCxnSpPr>
        <p:spPr>
          <a:xfrm flipV="1">
            <a:off x="4410416" y="3117884"/>
            <a:ext cx="0" cy="1194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88ED860D-5A9C-40A6-8E7B-CB6132812FFC}"/>
              </a:ext>
            </a:extLst>
          </p:cNvPr>
          <p:cNvSpPr/>
          <p:nvPr/>
        </p:nvSpPr>
        <p:spPr>
          <a:xfrm>
            <a:off x="2469306" y="4487531"/>
            <a:ext cx="4092032" cy="5380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F6B710D3-82CB-7447-67DF-3D3E3687D675}"/>
              </a:ext>
            </a:extLst>
          </p:cNvPr>
          <p:cNvCxnSpPr>
            <a:cxnSpLocks/>
          </p:cNvCxnSpPr>
          <p:nvPr/>
        </p:nvCxnSpPr>
        <p:spPr>
          <a:xfrm flipV="1">
            <a:off x="525193" y="2427988"/>
            <a:ext cx="0" cy="154942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98416168-CA80-36FC-74E6-836FF4316008}"/>
                  </a:ext>
                </a:extLst>
              </p:cNvPr>
              <p:cNvSpPr txBox="1"/>
              <p:nvPr/>
            </p:nvSpPr>
            <p:spPr>
              <a:xfrm>
                <a:off x="359409" y="1904768"/>
                <a:ext cx="4012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kumimoji="1" lang="ja-JP" altLang="en-US" sz="28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98416168-CA80-36FC-74E6-836FF43160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409" y="1904768"/>
                <a:ext cx="401227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8542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9F109D-641E-4446-B821-9D75214BE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339" y="631502"/>
            <a:ext cx="7765322" cy="970450"/>
          </a:xfrm>
        </p:spPr>
        <p:txBody>
          <a:bodyPr/>
          <a:lstStyle/>
          <a:p>
            <a:r>
              <a:rPr lang="en-US" altLang="ja-JP" dirty="0"/>
              <a:t>Many works</a:t>
            </a:r>
            <a:endParaRPr kumimoji="1" lang="ja-JP" altLang="en-US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7FB495A-2250-2E5F-94C0-AB1141E0C9F8}"/>
              </a:ext>
            </a:extLst>
          </p:cNvPr>
          <p:cNvSpPr txBox="1"/>
          <p:nvPr/>
        </p:nvSpPr>
        <p:spPr>
          <a:xfrm>
            <a:off x="1326772" y="2535229"/>
            <a:ext cx="724927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✓</a:t>
            </a:r>
            <a:r>
              <a:rPr kumimoji="1" lang="en-US" altLang="ja-JP" sz="2000" dirty="0"/>
              <a:t>SUSY (</a:t>
            </a:r>
            <a:r>
              <a:rPr kumimoji="1" lang="en-US" altLang="ja-JP" sz="2000" dirty="0">
                <a:solidFill>
                  <a:srgbClr val="92D050"/>
                </a:solidFill>
              </a:rPr>
              <a:t>Baumann, Green, ’12</a:t>
            </a:r>
            <a:r>
              <a:rPr kumimoji="1" lang="en-US" altLang="ja-JP" sz="2000" dirty="0"/>
              <a:t>)</a:t>
            </a:r>
          </a:p>
          <a:p>
            <a:r>
              <a:rPr kumimoji="1" lang="ja-JP" altLang="en-US" sz="2000" dirty="0"/>
              <a:t>✓</a:t>
            </a:r>
            <a:r>
              <a:rPr kumimoji="1" lang="en-US" altLang="ja-JP" sz="2000" dirty="0"/>
              <a:t>General interactions for a massive scalar by EFT approach </a:t>
            </a:r>
          </a:p>
          <a:p>
            <a:r>
              <a:rPr kumimoji="1" lang="en-US" altLang="ja-JP" sz="2000" dirty="0"/>
              <a:t>    (</a:t>
            </a:r>
            <a:r>
              <a:rPr kumimoji="1" lang="en-US" altLang="ja-JP" sz="2000" dirty="0" err="1">
                <a:solidFill>
                  <a:srgbClr val="92D050"/>
                </a:solidFill>
              </a:rPr>
              <a:t>Noumi</a:t>
            </a:r>
            <a:r>
              <a:rPr kumimoji="1" lang="en-US" altLang="ja-JP" sz="2000" dirty="0">
                <a:solidFill>
                  <a:srgbClr val="92D050"/>
                </a:solidFill>
              </a:rPr>
              <a:t>, Yamaguchi, Yokoyama, ’13</a:t>
            </a:r>
            <a:r>
              <a:rPr kumimoji="1" lang="en-US" altLang="ja-JP" sz="2000" dirty="0"/>
              <a:t>)</a:t>
            </a:r>
          </a:p>
          <a:p>
            <a:r>
              <a:rPr kumimoji="1" lang="ja-JP" altLang="en-US" sz="2000" dirty="0"/>
              <a:t>✓</a:t>
            </a:r>
            <a:r>
              <a:rPr kumimoji="1" lang="en-US" altLang="ja-JP" sz="2000" dirty="0"/>
              <a:t>Higher spin (</a:t>
            </a:r>
            <a:r>
              <a:rPr kumimoji="1" lang="en-US" altLang="ja-JP" sz="2000" dirty="0">
                <a:solidFill>
                  <a:srgbClr val="92D050"/>
                </a:solidFill>
              </a:rPr>
              <a:t>H. Lee, D. Baumann, and G. L. Pimentel, ’16</a:t>
            </a:r>
            <a:r>
              <a:rPr kumimoji="1" lang="en-US" altLang="ja-JP" sz="2000" dirty="0"/>
              <a:t>) </a:t>
            </a:r>
          </a:p>
          <a:p>
            <a:r>
              <a:rPr kumimoji="1" lang="ja-JP" altLang="en-US" sz="2000" dirty="0"/>
              <a:t>✓</a:t>
            </a:r>
            <a:r>
              <a:rPr kumimoji="1" lang="en-US" altLang="ja-JP" sz="2000" dirty="0"/>
              <a:t>Standard model particles, Neutrino (</a:t>
            </a:r>
            <a:r>
              <a:rPr kumimoji="1" lang="en-US" altLang="ja-JP" sz="2000" dirty="0">
                <a:solidFill>
                  <a:srgbClr val="92D050"/>
                </a:solidFill>
              </a:rPr>
              <a:t>Chen, Wang, </a:t>
            </a:r>
            <a:r>
              <a:rPr kumimoji="1" lang="en-US" altLang="ja-JP" sz="2000" dirty="0" err="1">
                <a:solidFill>
                  <a:srgbClr val="92D050"/>
                </a:solidFill>
              </a:rPr>
              <a:t>Xianyu</a:t>
            </a:r>
            <a:r>
              <a:rPr kumimoji="1" lang="en-US" altLang="ja-JP" sz="2000" dirty="0">
                <a:solidFill>
                  <a:srgbClr val="92D050"/>
                </a:solidFill>
              </a:rPr>
              <a:t>, ’16</a:t>
            </a:r>
            <a:r>
              <a:rPr kumimoji="1" lang="en-US" altLang="ja-JP" sz="2000" dirty="0"/>
              <a:t>)</a:t>
            </a:r>
          </a:p>
          <a:p>
            <a:r>
              <a:rPr kumimoji="1" lang="ja-JP" altLang="en-US" sz="2000" dirty="0"/>
              <a:t>✓</a:t>
            </a:r>
            <a:r>
              <a:rPr kumimoji="1" lang="en-US" altLang="ja-JP" sz="2000" dirty="0"/>
              <a:t>Leptogenesis (</a:t>
            </a:r>
            <a:r>
              <a:rPr kumimoji="1" lang="en-US" altLang="ja-JP" sz="2000" dirty="0">
                <a:solidFill>
                  <a:srgbClr val="92D050"/>
                </a:solidFill>
              </a:rPr>
              <a:t>Cui, </a:t>
            </a:r>
            <a:r>
              <a:rPr kumimoji="1" lang="en-US" altLang="ja-JP" sz="2000" dirty="0" err="1">
                <a:solidFill>
                  <a:srgbClr val="92D050"/>
                </a:solidFill>
              </a:rPr>
              <a:t>Xianyu</a:t>
            </a:r>
            <a:r>
              <a:rPr kumimoji="1" lang="en-US" altLang="ja-JP" sz="2000" dirty="0">
                <a:solidFill>
                  <a:srgbClr val="92D050"/>
                </a:solidFill>
              </a:rPr>
              <a:t> ’21</a:t>
            </a:r>
            <a:r>
              <a:rPr kumimoji="1" lang="en-US" altLang="ja-JP" sz="2000" dirty="0"/>
              <a:t>)</a:t>
            </a:r>
          </a:p>
          <a:p>
            <a:r>
              <a:rPr kumimoji="1" lang="ja-JP" altLang="en-US" sz="2000" dirty="0"/>
              <a:t>✓</a:t>
            </a:r>
            <a:r>
              <a:rPr kumimoji="1" lang="en-US" altLang="ja-JP" sz="2000" dirty="0"/>
              <a:t>GUT (</a:t>
            </a:r>
            <a:r>
              <a:rPr kumimoji="1" lang="en-US" altLang="ja-JP" sz="2000" dirty="0">
                <a:solidFill>
                  <a:srgbClr val="92D050"/>
                </a:solidFill>
              </a:rPr>
              <a:t>Maru, Okawa, ’21</a:t>
            </a:r>
            <a:r>
              <a:rPr kumimoji="1" lang="en-US" altLang="ja-JP" sz="2000" dirty="0"/>
              <a:t>)</a:t>
            </a:r>
          </a:p>
          <a:p>
            <a:r>
              <a:rPr kumimoji="1" lang="en-US" altLang="ja-JP" sz="2000" dirty="0"/>
              <a:t>…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1DDDAD4-AF0C-DD86-2806-090D4FFE42B2}"/>
              </a:ext>
            </a:extLst>
          </p:cNvPr>
          <p:cNvSpPr txBox="1"/>
          <p:nvPr/>
        </p:nvSpPr>
        <p:spPr>
          <a:xfrm>
            <a:off x="639888" y="5421026"/>
            <a:ext cx="3718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Bootstrapping approach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BD8D0A3-ECB9-5F2E-A744-964379E5B94F}"/>
              </a:ext>
            </a:extLst>
          </p:cNvPr>
          <p:cNvSpPr txBox="1"/>
          <p:nvPr/>
        </p:nvSpPr>
        <p:spPr>
          <a:xfrm>
            <a:off x="639888" y="1942018"/>
            <a:ext cx="4193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On search for new physics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E6640FB-38FD-0A3C-B529-1EDC94634B79}"/>
              </a:ext>
            </a:extLst>
          </p:cNvPr>
          <p:cNvSpPr txBox="1"/>
          <p:nvPr/>
        </p:nvSpPr>
        <p:spPr>
          <a:xfrm>
            <a:off x="1905775" y="6023051"/>
            <a:ext cx="6091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fi-FI" altLang="ja-JP" sz="2000" dirty="0">
                <a:solidFill>
                  <a:srgbClr val="92D050"/>
                </a:solidFill>
              </a:rPr>
              <a:t>Arkani-Hamed, Baumann, Lee, Pimentel ’18, ...</a:t>
            </a:r>
            <a:endParaRPr kumimoji="1"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3523467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AFB413-83D5-A190-6DA9-0114D2E6A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Question</a:t>
            </a:r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52C199A-24BD-A888-ADE7-76D20211FCE9}"/>
              </a:ext>
            </a:extLst>
          </p:cNvPr>
          <p:cNvSpPr/>
          <p:nvPr/>
        </p:nvSpPr>
        <p:spPr>
          <a:xfrm>
            <a:off x="1159635" y="3730333"/>
            <a:ext cx="4163209" cy="276823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757029C-CA16-AC04-FA08-947AB1221FBC}"/>
              </a:ext>
            </a:extLst>
          </p:cNvPr>
          <p:cNvSpPr txBox="1"/>
          <p:nvPr/>
        </p:nvSpPr>
        <p:spPr>
          <a:xfrm>
            <a:off x="3780751" y="5951948"/>
            <a:ext cx="1235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>
                <a:solidFill>
                  <a:schemeClr val="bg1"/>
                </a:solidFill>
              </a:rPr>
              <a:t>inflaton</a:t>
            </a:r>
            <a:endParaRPr kumimoji="1" lang="en-US" altLang="ja-JP" dirty="0"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6A07F86-C147-ED4E-8355-9836C51BBE4B}"/>
              </a:ext>
            </a:extLst>
          </p:cNvPr>
          <p:cNvSpPr txBox="1"/>
          <p:nvPr/>
        </p:nvSpPr>
        <p:spPr>
          <a:xfrm>
            <a:off x="3780751" y="4771781"/>
            <a:ext cx="1772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heavy particles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8366CE7-F3DF-D94D-4F96-726E168874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318" y="3730333"/>
            <a:ext cx="2375750" cy="264114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DED2B3B0-5328-2A4F-401A-E4FEE6401EBE}"/>
                  </a:ext>
                </a:extLst>
              </p:cNvPr>
              <p:cNvSpPr txBox="1"/>
              <p:nvPr/>
            </p:nvSpPr>
            <p:spPr>
              <a:xfrm>
                <a:off x="5445527" y="5244062"/>
                <a:ext cx="3463029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Natural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 setup for UV theory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(e.g., soft masses ~</a:t>
                </a:r>
                <a14:m>
                  <m:oMath xmlns:m="http://schemas.openxmlformats.org/officeDocument/2006/math">
                    <m:r>
                      <a:rPr kumimoji="1" lang="en-US" altLang="ja-JP" sz="2000" i="1" dirty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ＭＳ Ｐゴシック" panose="020B0600070205080204" pitchFamily="50" charset="-128"/>
                      </a:rPr>
                      <m:t>𝐻</m:t>
                    </m:r>
                  </m:oMath>
                </a14:m>
                <a:r>
                  <a:rPr kumimoji="1"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 in supergravity)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 </a:t>
                </a:r>
              </a:p>
            </p:txBody>
          </p:sp>
        </mc:Choice>
        <mc:Fallback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DED2B3B0-5328-2A4F-401A-E4FEE6401E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5527" y="5244062"/>
                <a:ext cx="3463029" cy="1015663"/>
              </a:xfrm>
              <a:prstGeom prst="rect">
                <a:avLst/>
              </a:prstGeom>
              <a:blipFill>
                <a:blip r:embed="rId3"/>
                <a:stretch>
                  <a:fillRect l="-1761" t="-2994" b="-95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00DF0C0-D408-3CA4-E214-068D55D38A5E}"/>
              </a:ext>
            </a:extLst>
          </p:cNvPr>
          <p:cNvSpPr txBox="1"/>
          <p:nvPr/>
        </p:nvSpPr>
        <p:spPr>
          <a:xfrm>
            <a:off x="868694" y="1924285"/>
            <a:ext cx="75561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t>✓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t>single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t> particle with a definite mass and spin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C2F0912-AF70-0282-E1D5-2C6EF90AC832}"/>
              </a:ext>
            </a:extLst>
          </p:cNvPr>
          <p:cNvSpPr txBox="1"/>
          <p:nvPr/>
        </p:nvSpPr>
        <p:spPr>
          <a:xfrm>
            <a:off x="868694" y="3122815"/>
            <a:ext cx="7005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t>Q. What about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t>multiple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t> particles case? </a:t>
            </a:r>
          </a:p>
        </p:txBody>
      </p:sp>
      <p:sp>
        <p:nvSpPr>
          <p:cNvPr id="13" name="矢印: 下 12">
            <a:extLst>
              <a:ext uri="{FF2B5EF4-FFF2-40B4-BE49-F238E27FC236}">
                <a16:creationId xmlns:a16="http://schemas.microsoft.com/office/drawing/2014/main" id="{5E809B32-B24F-C551-2118-76DB76EBCC43}"/>
              </a:ext>
            </a:extLst>
          </p:cNvPr>
          <p:cNvSpPr/>
          <p:nvPr/>
        </p:nvSpPr>
        <p:spPr>
          <a:xfrm>
            <a:off x="3940802" y="2458591"/>
            <a:ext cx="422367" cy="5061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7953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CB78A2-0A25-7C59-ADBD-53B0A2F09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Multifiled</a:t>
            </a:r>
            <a:r>
              <a:rPr kumimoji="1" lang="en-US" altLang="ja-JP" dirty="0"/>
              <a:t> on CC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75CEB7A-1B84-B953-6325-D742A4AEF603}"/>
              </a:ext>
            </a:extLst>
          </p:cNvPr>
          <p:cNvSpPr txBox="1"/>
          <p:nvPr/>
        </p:nvSpPr>
        <p:spPr>
          <a:xfrm>
            <a:off x="3550828" y="3276350"/>
            <a:ext cx="54343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F20ED1"/>
                </a:solidFill>
              </a:rPr>
              <a:t>SA</a:t>
            </a:r>
            <a:r>
              <a:rPr lang="ja-JP" altLang="en-US" sz="1600" dirty="0">
                <a:solidFill>
                  <a:srgbClr val="92D050"/>
                </a:solidFill>
              </a:rPr>
              <a:t>, M</a:t>
            </a:r>
            <a:r>
              <a:rPr lang="en-US" altLang="ja-JP" sz="1600" dirty="0">
                <a:solidFill>
                  <a:srgbClr val="92D050"/>
                </a:solidFill>
              </a:rPr>
              <a:t>.</a:t>
            </a:r>
            <a:r>
              <a:rPr lang="ja-JP" altLang="en-US" sz="1600" dirty="0">
                <a:solidFill>
                  <a:srgbClr val="92D050"/>
                </a:solidFill>
              </a:rPr>
              <a:t> Yamaguchi</a:t>
            </a:r>
            <a:r>
              <a:rPr lang="en-US" altLang="ja-JP" sz="1600" dirty="0">
                <a:solidFill>
                  <a:srgbClr val="92D050"/>
                </a:solidFill>
              </a:rPr>
              <a:t>,</a:t>
            </a:r>
            <a:r>
              <a:rPr lang="ja-JP" altLang="en-US" sz="1600" dirty="0">
                <a:solidFill>
                  <a:srgbClr val="92D050"/>
                </a:solidFill>
              </a:rPr>
              <a:t> JHEP 04 (2021) 127 </a:t>
            </a:r>
            <a:endParaRPr lang="en-US" altLang="ja-JP" sz="1600" dirty="0">
              <a:solidFill>
                <a:srgbClr val="92D050"/>
              </a:solidFill>
            </a:endParaRPr>
          </a:p>
          <a:p>
            <a:r>
              <a:rPr lang="en-US" altLang="ja-JP" sz="1600" dirty="0">
                <a:solidFill>
                  <a:srgbClr val="92D050"/>
                </a:solidFill>
              </a:rPr>
              <a:t>L. </a:t>
            </a:r>
            <a:r>
              <a:rPr lang="en-US" altLang="ja-JP" sz="1600" dirty="0" err="1">
                <a:solidFill>
                  <a:srgbClr val="92D050"/>
                </a:solidFill>
              </a:rPr>
              <a:t>Pinol</a:t>
            </a:r>
            <a:r>
              <a:rPr lang="en-US" altLang="ja-JP" sz="1600" dirty="0">
                <a:solidFill>
                  <a:srgbClr val="92D050"/>
                </a:solidFill>
              </a:rPr>
              <a:t>, </a:t>
            </a:r>
            <a:r>
              <a:rPr lang="en-US" altLang="ja-JP" sz="1600" dirty="0">
                <a:solidFill>
                  <a:srgbClr val="F20ED1"/>
                </a:solidFill>
              </a:rPr>
              <a:t>SA</a:t>
            </a:r>
            <a:r>
              <a:rPr lang="en-US" altLang="ja-JP" sz="1600" dirty="0">
                <a:solidFill>
                  <a:srgbClr val="92D050"/>
                </a:solidFill>
              </a:rPr>
              <a:t>, S. </a:t>
            </a:r>
            <a:r>
              <a:rPr lang="en-US" altLang="ja-JP" sz="1600" dirty="0" err="1">
                <a:solidFill>
                  <a:srgbClr val="92D050"/>
                </a:solidFill>
              </a:rPr>
              <a:t>Renaux-Petel</a:t>
            </a:r>
            <a:r>
              <a:rPr lang="en-US" altLang="ja-JP" sz="1600" dirty="0">
                <a:solidFill>
                  <a:srgbClr val="92D050"/>
                </a:solidFill>
              </a:rPr>
              <a:t>, M. Yamaguchi, 2112.05710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EC5FBB41-FCA3-C1CA-0F13-F7A365C72062}"/>
                  </a:ext>
                </a:extLst>
              </p:cNvPr>
              <p:cNvSpPr txBox="1"/>
              <p:nvPr/>
            </p:nvSpPr>
            <p:spPr>
              <a:xfrm>
                <a:off x="945349" y="1852459"/>
                <a:ext cx="6227489" cy="734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✓</a:t>
                </a:r>
                <a:r>
                  <a:rPr kumimoji="1"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Whole signal is governed by lightest particle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    due to Boltzmann suppression 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00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𝑒</m:t>
                        </m:r>
                      </m:e>
                      <m:sup>
                        <m:r>
                          <a:rPr kumimoji="1" lang="en-US" altLang="ja-JP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−</m:t>
                        </m:r>
                        <m:r>
                          <a:rPr kumimoji="1" lang="ja-JP" alt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𝜋</m:t>
                        </m:r>
                        <m:r>
                          <a:rPr kumimoji="1" lang="en-US" altLang="ja-JP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𝑚</m:t>
                        </m:r>
                        <m:r>
                          <a:rPr kumimoji="1" lang="en-US" altLang="ja-JP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/</m:t>
                        </m:r>
                        <m:r>
                          <a:rPr kumimoji="1" lang="en-US" altLang="ja-JP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𝐻</m:t>
                        </m:r>
                      </m:sup>
                    </m:sSup>
                  </m:oMath>
                </a14:m>
                <a:endPara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sto MT" panose="02040603050505030304"/>
                  <a:ea typeface="ＭＳ Ｐゴシック" panose="020B0600070205080204" pitchFamily="50" charset="-128"/>
                  <a:cs typeface="+mn-cs"/>
                </a:endParaRPr>
              </a:p>
            </p:txBody>
          </p:sp>
        </mc:Choice>
        <mc:Fallback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EC5FBB41-FCA3-C1CA-0F13-F7A365C720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349" y="1852459"/>
                <a:ext cx="6227489" cy="734240"/>
              </a:xfrm>
              <a:prstGeom prst="rect">
                <a:avLst/>
              </a:prstGeom>
              <a:blipFill>
                <a:blip r:embed="rId2"/>
                <a:stretch>
                  <a:fillRect l="-978" t="-6667" b="-12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2C1C537-CA7A-5DF8-A893-841D395137BB}"/>
              </a:ext>
            </a:extLst>
          </p:cNvPr>
          <p:cNvSpPr txBox="1"/>
          <p:nvPr/>
        </p:nvSpPr>
        <p:spPr>
          <a:xfrm>
            <a:off x="945349" y="2810852"/>
            <a:ext cx="7005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dirty="0">
                <a:solidFill>
                  <a:prstClr val="white"/>
                </a:solidFill>
                <a:latin typeface="Calisto MT" panose="02040603050505030304"/>
                <a:ea typeface="ＭＳ Ｐゴシック" panose="020B0600070205080204" pitchFamily="50" charset="-128"/>
              </a:rPr>
              <a:t>✓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t>Non-trivial signal for (almost) degenerate masses</a:t>
            </a:r>
          </a:p>
        </p:txBody>
      </p:sp>
    </p:spTree>
    <p:extLst>
      <p:ext uri="{BB962C8B-B14F-4D97-AF65-F5344CB8AC3E}">
        <p14:creationId xmlns:p14="http://schemas.microsoft.com/office/powerpoint/2010/main" val="32805225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CB78A2-0A25-7C59-ADBD-53B0A2F09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Multifiled</a:t>
            </a:r>
            <a:r>
              <a:rPr kumimoji="1" lang="en-US" altLang="ja-JP" dirty="0"/>
              <a:t> on CC</a:t>
            </a:r>
            <a:endParaRPr kumimoji="1" lang="ja-JP" altLang="en-US" dirty="0"/>
          </a:p>
        </p:txBody>
      </p:sp>
      <p:pic>
        <p:nvPicPr>
          <p:cNvPr id="3" name="図 2" descr="文字が書かれている&#10;&#10;低い精度で自動的に生成された説明">
            <a:extLst>
              <a:ext uri="{FF2B5EF4-FFF2-40B4-BE49-F238E27FC236}">
                <a16:creationId xmlns:a16="http://schemas.microsoft.com/office/drawing/2014/main" id="{38E9E101-C5F0-B42A-8167-DB4AAA7983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55" y="4795665"/>
            <a:ext cx="5140801" cy="1203254"/>
          </a:xfrm>
          <a:prstGeom prst="rect">
            <a:avLst/>
          </a:prstGeom>
        </p:spPr>
      </p:pic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B3C8E7F-87C0-E7C1-8285-40C7CF9D1476}"/>
              </a:ext>
            </a:extLst>
          </p:cNvPr>
          <p:cNvGrpSpPr/>
          <p:nvPr/>
        </p:nvGrpSpPr>
        <p:grpSpPr>
          <a:xfrm>
            <a:off x="5752281" y="4555574"/>
            <a:ext cx="2975264" cy="1692826"/>
            <a:chOff x="5752281" y="4555574"/>
            <a:chExt cx="2975264" cy="1692826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8C08DE0F-9F8C-D510-55D8-ACCBFCB4C4DB}"/>
                </a:ext>
              </a:extLst>
            </p:cNvPr>
            <p:cNvSpPr/>
            <p:nvPr/>
          </p:nvSpPr>
          <p:spPr>
            <a:xfrm>
              <a:off x="5875156" y="4555574"/>
              <a:ext cx="2852389" cy="169282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8" name="図 7" descr="ダイアグラム&#10;&#10;自動的に生成された説明">
              <a:extLst>
                <a:ext uri="{FF2B5EF4-FFF2-40B4-BE49-F238E27FC236}">
                  <a16:creationId xmlns:a16="http://schemas.microsoft.com/office/drawing/2014/main" id="{923B791C-B1F5-C17D-0415-697E8D3F6F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2281" y="4672300"/>
              <a:ext cx="2830161" cy="1449984"/>
            </a:xfrm>
            <a:prstGeom prst="rect">
              <a:avLst/>
            </a:prstGeom>
          </p:spPr>
        </p:pic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EB66FEC-251E-0E68-969A-71A91DAC7497}"/>
              </a:ext>
            </a:extLst>
          </p:cNvPr>
          <p:cNvSpPr txBox="1"/>
          <p:nvPr/>
        </p:nvSpPr>
        <p:spPr>
          <a:xfrm>
            <a:off x="3550828" y="3276350"/>
            <a:ext cx="54343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F20ED1"/>
                </a:solidFill>
              </a:rPr>
              <a:t>SA</a:t>
            </a:r>
            <a:r>
              <a:rPr lang="ja-JP" altLang="en-US" sz="1600" dirty="0">
                <a:solidFill>
                  <a:srgbClr val="92D050"/>
                </a:solidFill>
              </a:rPr>
              <a:t>, M</a:t>
            </a:r>
            <a:r>
              <a:rPr lang="en-US" altLang="ja-JP" sz="1600" dirty="0">
                <a:solidFill>
                  <a:srgbClr val="92D050"/>
                </a:solidFill>
              </a:rPr>
              <a:t>.</a:t>
            </a:r>
            <a:r>
              <a:rPr lang="ja-JP" altLang="en-US" sz="1600" dirty="0">
                <a:solidFill>
                  <a:srgbClr val="92D050"/>
                </a:solidFill>
              </a:rPr>
              <a:t> Yamaguchi</a:t>
            </a:r>
            <a:r>
              <a:rPr lang="en-US" altLang="ja-JP" sz="1600" dirty="0">
                <a:solidFill>
                  <a:srgbClr val="92D050"/>
                </a:solidFill>
              </a:rPr>
              <a:t>,</a:t>
            </a:r>
            <a:r>
              <a:rPr lang="ja-JP" altLang="en-US" sz="1600" dirty="0">
                <a:solidFill>
                  <a:srgbClr val="92D050"/>
                </a:solidFill>
              </a:rPr>
              <a:t> JHEP 04 (2021) 127 </a:t>
            </a:r>
            <a:endParaRPr lang="en-US" altLang="ja-JP" sz="1600" dirty="0">
              <a:solidFill>
                <a:srgbClr val="92D050"/>
              </a:solidFill>
            </a:endParaRPr>
          </a:p>
          <a:p>
            <a:r>
              <a:rPr lang="en-US" altLang="ja-JP" sz="1600" dirty="0">
                <a:solidFill>
                  <a:srgbClr val="92D050"/>
                </a:solidFill>
              </a:rPr>
              <a:t>L. </a:t>
            </a:r>
            <a:r>
              <a:rPr lang="en-US" altLang="ja-JP" sz="1600" dirty="0" err="1">
                <a:solidFill>
                  <a:srgbClr val="92D050"/>
                </a:solidFill>
              </a:rPr>
              <a:t>Pinol</a:t>
            </a:r>
            <a:r>
              <a:rPr lang="en-US" altLang="ja-JP" sz="1600" dirty="0">
                <a:solidFill>
                  <a:srgbClr val="92D050"/>
                </a:solidFill>
              </a:rPr>
              <a:t>, </a:t>
            </a:r>
            <a:r>
              <a:rPr lang="en-US" altLang="ja-JP" sz="1600" dirty="0">
                <a:solidFill>
                  <a:srgbClr val="F20ED1"/>
                </a:solidFill>
              </a:rPr>
              <a:t>SA</a:t>
            </a:r>
            <a:r>
              <a:rPr lang="en-US" altLang="ja-JP" sz="1600" dirty="0">
                <a:solidFill>
                  <a:srgbClr val="92D050"/>
                </a:solidFill>
              </a:rPr>
              <a:t>, S. </a:t>
            </a:r>
            <a:r>
              <a:rPr lang="en-US" altLang="ja-JP" sz="1600" dirty="0" err="1">
                <a:solidFill>
                  <a:srgbClr val="92D050"/>
                </a:solidFill>
              </a:rPr>
              <a:t>Renaux-Petel</a:t>
            </a:r>
            <a:r>
              <a:rPr lang="en-US" altLang="ja-JP" sz="1600" dirty="0">
                <a:solidFill>
                  <a:srgbClr val="92D050"/>
                </a:solidFill>
              </a:rPr>
              <a:t>, M. Yamaguchi, 2112.05710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3891A736-D3A2-07E7-BE48-2BD6C925CF6D}"/>
                  </a:ext>
                </a:extLst>
              </p:cNvPr>
              <p:cNvSpPr txBox="1"/>
              <p:nvPr/>
            </p:nvSpPr>
            <p:spPr>
              <a:xfrm>
                <a:off x="945349" y="1852459"/>
                <a:ext cx="6227489" cy="734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✓</a:t>
                </a:r>
                <a:r>
                  <a:rPr kumimoji="1"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Whole signal is governed by lightest particle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    due to Boltzmann suppression 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00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𝑒</m:t>
                        </m:r>
                      </m:e>
                      <m:sup>
                        <m:r>
                          <a:rPr kumimoji="1" lang="en-US" altLang="ja-JP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−</m:t>
                        </m:r>
                        <m:r>
                          <a:rPr kumimoji="1" lang="ja-JP" alt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𝜋</m:t>
                        </m:r>
                        <m:r>
                          <a:rPr kumimoji="1" lang="en-US" altLang="ja-JP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𝑚</m:t>
                        </m:r>
                        <m:r>
                          <a:rPr kumimoji="1" lang="en-US" altLang="ja-JP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/</m:t>
                        </m:r>
                        <m:r>
                          <a:rPr kumimoji="1" lang="en-US" altLang="ja-JP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𝐻</m:t>
                        </m:r>
                      </m:sup>
                    </m:sSup>
                  </m:oMath>
                </a14:m>
                <a:endPara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sto MT" panose="02040603050505030304"/>
                  <a:ea typeface="ＭＳ Ｐゴシック" panose="020B0600070205080204" pitchFamily="50" charset="-128"/>
                  <a:cs typeface="+mn-cs"/>
                </a:endParaRPr>
              </a:p>
            </p:txBody>
          </p:sp>
        </mc:Choice>
        <mc:Fallback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3891A736-D3A2-07E7-BE48-2BD6C925CF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349" y="1852459"/>
                <a:ext cx="6227489" cy="734240"/>
              </a:xfrm>
              <a:prstGeom prst="rect">
                <a:avLst/>
              </a:prstGeom>
              <a:blipFill>
                <a:blip r:embed="rId4"/>
                <a:stretch>
                  <a:fillRect l="-978" t="-6667" b="-12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03D1589-E3C0-54A2-33C0-D925809F56BB}"/>
              </a:ext>
            </a:extLst>
          </p:cNvPr>
          <p:cNvSpPr txBox="1"/>
          <p:nvPr/>
        </p:nvSpPr>
        <p:spPr>
          <a:xfrm>
            <a:off x="945349" y="2810852"/>
            <a:ext cx="7005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dirty="0">
                <a:solidFill>
                  <a:prstClr val="white"/>
                </a:solidFill>
                <a:latin typeface="Calisto MT" panose="02040603050505030304"/>
                <a:ea typeface="ＭＳ Ｐゴシック" panose="020B0600070205080204" pitchFamily="50" charset="-128"/>
              </a:rPr>
              <a:t>✓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t>Non-trivial signal for (almost) degenerate masses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6CCB517-0C7F-7702-63E8-E07D743BA2C6}"/>
              </a:ext>
            </a:extLst>
          </p:cNvPr>
          <p:cNvSpPr txBox="1"/>
          <p:nvPr/>
        </p:nvSpPr>
        <p:spPr>
          <a:xfrm>
            <a:off x="1764010" y="6248400"/>
            <a:ext cx="1346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dirty="0">
                <a:solidFill>
                  <a:prstClr val="white"/>
                </a:solidFill>
                <a:latin typeface="Calisto MT" panose="02040603050505030304"/>
                <a:ea typeface="ＭＳ Ｐゴシック" panose="020B0600070205080204" pitchFamily="50" charset="-128"/>
              </a:rPr>
              <a:t>tree level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270B8BC-BFA8-2137-059D-DFC8FC29B57F}"/>
              </a:ext>
            </a:extLst>
          </p:cNvPr>
          <p:cNvSpPr txBox="1"/>
          <p:nvPr/>
        </p:nvSpPr>
        <p:spPr>
          <a:xfrm>
            <a:off x="6628327" y="6318669"/>
            <a:ext cx="1346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dirty="0">
                <a:solidFill>
                  <a:prstClr val="white"/>
                </a:solidFill>
                <a:latin typeface="Calisto MT" panose="02040603050505030304"/>
                <a:ea typeface="ＭＳ Ｐゴシック" panose="020B0600070205080204" pitchFamily="50" charset="-128"/>
              </a:rPr>
              <a:t>loop level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6683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4B9B99-E92E-77EF-68EF-4715A8E87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Inflationary observable</a:t>
            </a:r>
            <a:endParaRPr kumimoji="1" lang="ja-JP" altLang="en-US" dirty="0"/>
          </a:p>
        </p:txBody>
      </p:sp>
      <p:pic>
        <p:nvPicPr>
          <p:cNvPr id="3" name="図 2" descr="テーブル, ブルー, コンパクトディスク が含まれている画像&#10;&#10;自動的に生成された説明">
            <a:extLst>
              <a:ext uri="{FF2B5EF4-FFF2-40B4-BE49-F238E27FC236}">
                <a16:creationId xmlns:a16="http://schemas.microsoft.com/office/drawing/2014/main" id="{86BDC556-DFC6-DC23-BFA2-D0E435DB24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3" r="18414" b="1"/>
          <a:stretch/>
        </p:blipFill>
        <p:spPr>
          <a:xfrm>
            <a:off x="2188445" y="1709988"/>
            <a:ext cx="4832084" cy="3575732"/>
          </a:xfrm>
          <a:prstGeom prst="rect">
            <a:avLst/>
          </a:prstGeom>
        </p:spPr>
      </p:pic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D11BE6BC-5FD8-F416-58E1-2D09DD4941A7}"/>
              </a:ext>
            </a:extLst>
          </p:cNvPr>
          <p:cNvCxnSpPr/>
          <p:nvPr/>
        </p:nvCxnSpPr>
        <p:spPr>
          <a:xfrm>
            <a:off x="3587431" y="3075281"/>
            <a:ext cx="641896" cy="88412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C29C06E6-1D32-C394-1638-2A6D317DC10E}"/>
                  </a:ext>
                </a:extLst>
              </p:cNvPr>
              <p:cNvSpPr txBox="1"/>
              <p:nvPr/>
            </p:nvSpPr>
            <p:spPr>
              <a:xfrm>
                <a:off x="3234955" y="2707815"/>
                <a:ext cx="3751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sz="24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𝜻</m:t>
                    </m:r>
                  </m:oMath>
                </a14:m>
                <a:r>
                  <a:rPr lang="en-US" altLang="ja-JP" sz="2400" b="1" dirty="0">
                    <a:solidFill>
                      <a:schemeClr val="bg2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C29C06E6-1D32-C394-1638-2A6D317DC1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4955" y="2707815"/>
                <a:ext cx="375160" cy="461665"/>
              </a:xfrm>
              <a:prstGeom prst="rect">
                <a:avLst/>
              </a:prstGeom>
              <a:blipFill>
                <a:blip r:embed="rId3"/>
                <a:stretch>
                  <a:fillRect l="-13115" r="-4918" b="-184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A40509D6-0774-F03B-B2C9-8BBD31F64018}"/>
                  </a:ext>
                </a:extLst>
              </p:cNvPr>
              <p:cNvSpPr txBox="1"/>
              <p:nvPr/>
            </p:nvSpPr>
            <p:spPr>
              <a:xfrm>
                <a:off x="4229327" y="3748977"/>
                <a:ext cx="3751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2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𝜻</m:t>
                      </m:r>
                      <m:r>
                        <a:rPr kumimoji="1" lang="en-US" altLang="ja-JP" sz="2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altLang="ja-JP" sz="24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A40509D6-0774-F03B-B2C9-8BBD31F640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327" y="3748977"/>
                <a:ext cx="375160" cy="461665"/>
              </a:xfrm>
              <a:prstGeom prst="rect">
                <a:avLst/>
              </a:prstGeom>
              <a:blipFill>
                <a:blip r:embed="rId4"/>
                <a:stretch>
                  <a:fillRect l="-13115" r="-19672" b="-171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楕円 25">
            <a:extLst>
              <a:ext uri="{FF2B5EF4-FFF2-40B4-BE49-F238E27FC236}">
                <a16:creationId xmlns:a16="http://schemas.microsoft.com/office/drawing/2014/main" id="{89CC3865-4FA6-AFCC-6ADF-70A58C162496}"/>
              </a:ext>
            </a:extLst>
          </p:cNvPr>
          <p:cNvSpPr/>
          <p:nvPr/>
        </p:nvSpPr>
        <p:spPr>
          <a:xfrm>
            <a:off x="3526684" y="3000062"/>
            <a:ext cx="101665" cy="9401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965E08AA-F3EC-B3FE-65AE-2B17B0C57F68}"/>
              </a:ext>
            </a:extLst>
          </p:cNvPr>
          <p:cNvSpPr/>
          <p:nvPr/>
        </p:nvSpPr>
        <p:spPr>
          <a:xfrm>
            <a:off x="4186814" y="3932800"/>
            <a:ext cx="101665" cy="9401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0B50F8B4-9BB4-3ECB-58D6-9D05B05EA801}"/>
              </a:ext>
            </a:extLst>
          </p:cNvPr>
          <p:cNvCxnSpPr>
            <a:cxnSpLocks/>
          </p:cNvCxnSpPr>
          <p:nvPr/>
        </p:nvCxnSpPr>
        <p:spPr>
          <a:xfrm flipH="1">
            <a:off x="5646595" y="2807786"/>
            <a:ext cx="291729" cy="94119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B63B3237-82BC-E676-8829-08FEA613523C}"/>
                  </a:ext>
                </a:extLst>
              </p:cNvPr>
              <p:cNvSpPr txBox="1"/>
              <p:nvPr/>
            </p:nvSpPr>
            <p:spPr>
              <a:xfrm>
                <a:off x="5792459" y="2142781"/>
                <a:ext cx="375160" cy="4966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ja-JP" altLang="en-US" sz="24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𝒊𝒋</m:t>
                          </m:r>
                        </m:sub>
                      </m:sSub>
                    </m:oMath>
                  </m:oMathPara>
                </a14:m>
                <a:endParaRPr lang="en-US" altLang="ja-JP" sz="24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B63B3237-82BC-E676-8829-08FEA61352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2459" y="2142781"/>
                <a:ext cx="375160" cy="496674"/>
              </a:xfrm>
              <a:prstGeom prst="rect">
                <a:avLst/>
              </a:prstGeom>
              <a:blipFill>
                <a:blip r:embed="rId5"/>
                <a:stretch>
                  <a:fillRect l="-4839" r="-45161" b="-111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31AD6456-7BA5-4F52-A98E-3806B52FFDDE}"/>
                  </a:ext>
                </a:extLst>
              </p:cNvPr>
              <p:cNvSpPr txBox="1"/>
              <p:nvPr/>
            </p:nvSpPr>
            <p:spPr>
              <a:xfrm>
                <a:off x="5259296" y="3816391"/>
                <a:ext cx="375160" cy="4966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ja-JP" altLang="en-US" sz="24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kumimoji="1" lang="en-US" altLang="ja-JP" sz="24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𝒊𝒋</m:t>
                          </m:r>
                        </m:sub>
                      </m:sSub>
                      <m:r>
                        <a:rPr kumimoji="1" lang="en-US" altLang="ja-JP" sz="2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altLang="ja-JP" sz="24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31AD6456-7BA5-4F52-A98E-3806B52FF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9296" y="3816391"/>
                <a:ext cx="375160" cy="496674"/>
              </a:xfrm>
              <a:prstGeom prst="rect">
                <a:avLst/>
              </a:prstGeom>
              <a:blipFill>
                <a:blip r:embed="rId6"/>
                <a:stretch>
                  <a:fillRect l="-4918" r="-75410" b="-1097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楕円 31">
            <a:extLst>
              <a:ext uri="{FF2B5EF4-FFF2-40B4-BE49-F238E27FC236}">
                <a16:creationId xmlns:a16="http://schemas.microsoft.com/office/drawing/2014/main" id="{16ECDCF9-9D84-9776-5D63-79E97F09A3E0}"/>
              </a:ext>
            </a:extLst>
          </p:cNvPr>
          <p:cNvSpPr/>
          <p:nvPr/>
        </p:nvSpPr>
        <p:spPr>
          <a:xfrm>
            <a:off x="5920090" y="2689015"/>
            <a:ext cx="101665" cy="9401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楕円 32">
            <a:extLst>
              <a:ext uri="{FF2B5EF4-FFF2-40B4-BE49-F238E27FC236}">
                <a16:creationId xmlns:a16="http://schemas.microsoft.com/office/drawing/2014/main" id="{11DACAAF-D087-6427-948C-556806DF0215}"/>
              </a:ext>
            </a:extLst>
          </p:cNvPr>
          <p:cNvSpPr/>
          <p:nvPr/>
        </p:nvSpPr>
        <p:spPr>
          <a:xfrm>
            <a:off x="5593132" y="3716899"/>
            <a:ext cx="101665" cy="9401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8C08B515-BE9B-7675-6B15-07229E1FDF5D}"/>
                  </a:ext>
                </a:extLst>
              </p:cNvPr>
              <p:cNvSpPr txBox="1"/>
              <p:nvPr/>
            </p:nvSpPr>
            <p:spPr>
              <a:xfrm>
                <a:off x="2835968" y="5395203"/>
                <a:ext cx="3940061" cy="12315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b="0" dirty="0"/>
                  <a:t>scalar power spectrum: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kumimoji="1" lang="ja-JP" altLang="en-US" sz="2000" i="1">
                            <a:latin typeface="Cambria Math" panose="02040503050406030204" pitchFamily="18" charset="0"/>
                          </a:rPr>
                          <m:t>𝜁</m:t>
                        </m:r>
                      </m:sub>
                    </m:sSub>
                    <m:r>
                      <a:rPr kumimoji="1" lang="ja-JP" alt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altLang="ja-JP" sz="2000" b="0" dirty="0"/>
                  <a:t>~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kumimoji="1" lang="en-US" altLang="ja-JP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2000" i="1">
                            <a:latin typeface="Cambria Math" panose="02040503050406030204" pitchFamily="18" charset="0"/>
                          </a:rPr>
                          <m:t>𝜁𝜁</m:t>
                        </m:r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d>
                  </m:oMath>
                </a14:m>
                <a:endParaRPr kumimoji="1" lang="en-US" altLang="ja-JP" sz="2000" dirty="0"/>
              </a:p>
              <a:p>
                <a:r>
                  <a:rPr kumimoji="1" lang="en-US" altLang="ja-JP" sz="2000" dirty="0"/>
                  <a:t>tensor power spectrum: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kumimoji="1" lang="ja-JP" altLang="en-US" sz="2000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kumimoji="1" lang="ja-JP" alt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altLang="ja-JP" sz="2000" dirty="0"/>
                  <a:t>~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kumimoji="1" lang="en-US" altLang="ja-JP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2000" i="1">
                            <a:latin typeface="Cambria Math" panose="02040503050406030204" pitchFamily="18" charset="0"/>
                          </a:rPr>
                          <m:t>𝛾𝛾</m:t>
                        </m:r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d>
                  </m:oMath>
                </a14:m>
                <a:endParaRPr kumimoji="1" lang="en-US" altLang="ja-JP" sz="2000" dirty="0"/>
              </a:p>
              <a:p>
                <a:r>
                  <a:rPr kumimoji="1" lang="en-US" altLang="ja-JP" sz="2000" dirty="0"/>
                  <a:t>spectral tilt: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−1=</m:t>
                    </m:r>
                    <m:f>
                      <m:f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kumimoji="1" lang="en-US" altLang="ja-JP" sz="2000" b="0" i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sSub>
                              <m:sSubPr>
                                <m:ctrlPr>
                                  <a:rPr kumimoji="1" lang="en-US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2000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kumimoji="1" lang="ja-JP" altLang="en-US" sz="2000" i="1">
                                    <a:latin typeface="Cambria Math" panose="02040503050406030204" pitchFamily="18" charset="0"/>
                                  </a:rPr>
                                  <m:t>𝜁</m:t>
                                </m:r>
                              </m:sub>
                            </m:sSub>
                          </m:e>
                        </m:func>
                      </m:num>
                      <m:den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kumimoji="1"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kumimoji="1" lang="en-US" altLang="ja-JP" sz="200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func>
                      </m:den>
                    </m:f>
                  </m:oMath>
                </a14:m>
                <a:r>
                  <a:rPr kumimoji="1" lang="en-US" altLang="ja-JP" sz="2000" dirty="0"/>
                  <a:t>, …</a:t>
                </a:r>
              </a:p>
            </p:txBody>
          </p:sp>
        </mc:Choice>
        <mc:Fallback xmlns="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8C08B515-BE9B-7675-6B15-07229E1FDF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5968" y="5395203"/>
                <a:ext cx="3940061" cy="1231556"/>
              </a:xfrm>
              <a:prstGeom prst="rect">
                <a:avLst/>
              </a:prstGeom>
              <a:blipFill>
                <a:blip r:embed="rId7"/>
                <a:stretch>
                  <a:fillRect l="-1546" t="-2475" b="-24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4455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CB78A2-0A25-7C59-ADBD-53B0A2F09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Multifiled</a:t>
            </a:r>
            <a:r>
              <a:rPr kumimoji="1" lang="en-US" altLang="ja-JP" dirty="0"/>
              <a:t> on CC</a:t>
            </a:r>
            <a:endParaRPr kumimoji="1" lang="ja-JP" altLang="en-US" dirty="0"/>
          </a:p>
        </p:txBody>
      </p:sp>
      <p:pic>
        <p:nvPicPr>
          <p:cNvPr id="7" name="図 6" descr="電子機器, 回路 が含まれている画像&#10;&#10;自動的に生成された説明">
            <a:extLst>
              <a:ext uri="{FF2B5EF4-FFF2-40B4-BE49-F238E27FC236}">
                <a16:creationId xmlns:a16="http://schemas.microsoft.com/office/drawing/2014/main" id="{09A3ED9A-CB53-8FF0-051B-9E07575D39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2" r="13793" b="3"/>
          <a:stretch/>
        </p:blipFill>
        <p:spPr>
          <a:xfrm>
            <a:off x="6825012" y="4401898"/>
            <a:ext cx="1943840" cy="1457409"/>
          </a:xfrm>
          <a:prstGeom prst="rect">
            <a:avLst/>
          </a:prstGeom>
        </p:spPr>
      </p:pic>
      <p:pic>
        <p:nvPicPr>
          <p:cNvPr id="11" name="図 10" descr="グラフ, ダイアグラム&#10;&#10;自動的に生成された説明">
            <a:extLst>
              <a:ext uri="{FF2B5EF4-FFF2-40B4-BE49-F238E27FC236}">
                <a16:creationId xmlns:a16="http://schemas.microsoft.com/office/drawing/2014/main" id="{978D9FC4-FB75-ED6D-85E2-487CCFCBA8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32" r="11150"/>
          <a:stretch/>
        </p:blipFill>
        <p:spPr>
          <a:xfrm>
            <a:off x="2738784" y="4388063"/>
            <a:ext cx="1947672" cy="1464284"/>
          </a:xfrm>
          <a:prstGeom prst="rect">
            <a:avLst/>
          </a:prstGeom>
        </p:spPr>
      </p:pic>
      <p:pic>
        <p:nvPicPr>
          <p:cNvPr id="12" name="図 11" descr="グラフ, ヒストグラム&#10;&#10;自動的に生成された説明">
            <a:extLst>
              <a:ext uri="{FF2B5EF4-FFF2-40B4-BE49-F238E27FC236}">
                <a16:creationId xmlns:a16="http://schemas.microsoft.com/office/drawing/2014/main" id="{C6B3CBFD-6762-CA7B-FBFA-5BF5F99E261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5" r="18393" b="1"/>
          <a:stretch/>
        </p:blipFill>
        <p:spPr>
          <a:xfrm>
            <a:off x="685346" y="4397476"/>
            <a:ext cx="1945194" cy="1459380"/>
          </a:xfrm>
          <a:prstGeom prst="rect">
            <a:avLst/>
          </a:prstGeom>
        </p:spPr>
      </p:pic>
      <p:pic>
        <p:nvPicPr>
          <p:cNvPr id="13" name="図 12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7106027D-12EF-61EA-DAB6-E3E0A34FE13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3" r="7310" b="-2"/>
          <a:stretch/>
        </p:blipFill>
        <p:spPr>
          <a:xfrm>
            <a:off x="4778165" y="4396558"/>
            <a:ext cx="1944954" cy="146121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9E754867-82C2-F5CE-9504-48DB27BF5038}"/>
                  </a:ext>
                </a:extLst>
              </p:cNvPr>
              <p:cNvSpPr txBox="1"/>
              <p:nvPr/>
            </p:nvSpPr>
            <p:spPr>
              <a:xfrm>
                <a:off x="2692107" y="5963956"/>
                <a:ext cx="413290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dirty="0">
                    <a:solidFill>
                      <a:srgbClr val="FFFF00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Specific signal by superposition</a:t>
                </a:r>
              </a:p>
              <a:p>
                <a:pPr>
                  <a:defRPr/>
                </a:pPr>
                <a:r>
                  <a:rPr kumimoji="1" lang="en-US" altLang="ja-JP" sz="2000" dirty="0"/>
                  <a:t>e.g., wavelength with </a:t>
                </a:r>
                <a14:m>
                  <m:oMath xmlns:m="http://schemas.openxmlformats.org/officeDocument/2006/math">
                    <m:r>
                      <a:rPr kumimoji="1" lang="en-US" altLang="ja-JP" sz="2000" b="0" i="0" smtClean="0">
                        <a:solidFill>
                          <a:srgbClr val="F20ED1"/>
                        </a:solidFill>
                        <a:latin typeface="Cambria Math" panose="02040503050406030204" pitchFamily="18" charset="0"/>
                      </a:rPr>
                      <m:t>1/</m:t>
                    </m:r>
                    <m:r>
                      <a:rPr kumimoji="1" lang="en-US" altLang="ja-JP" sz="2000" i="1">
                        <a:solidFill>
                          <a:srgbClr val="F20ED1"/>
                        </a:solidFill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kumimoji="1" lang="en-US" altLang="ja-JP" sz="2000" i="1" smtClean="0">
                            <a:solidFill>
                              <a:srgbClr val="F20ED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solidFill>
                              <a:srgbClr val="F20ED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ja-JP" sz="2000" b="0" i="1" smtClean="0">
                            <a:solidFill>
                              <a:srgbClr val="F20ED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kumimoji="1" lang="en-US" altLang="ja-JP" sz="2000" i="1">
                        <a:solidFill>
                          <a:srgbClr val="F20ED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kumimoji="1" lang="en-US" altLang="ja-JP" sz="2000" i="1">
                            <a:solidFill>
                              <a:srgbClr val="F20ED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i="1">
                            <a:solidFill>
                              <a:srgbClr val="F20ED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ja-JP" sz="2000" b="0" i="1" smtClean="0">
                            <a:solidFill>
                              <a:srgbClr val="F20ED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kumimoji="1" lang="en-US" altLang="ja-JP" sz="2000" i="1">
                        <a:solidFill>
                          <a:srgbClr val="F20ED1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kumimoji="1" lang="en-US" altLang="ja-JP" sz="2000" dirty="0"/>
              </a:p>
            </p:txBody>
          </p:sp>
        </mc:Choice>
        <mc:Fallback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9E754867-82C2-F5CE-9504-48DB27BF50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2107" y="5963956"/>
                <a:ext cx="4132905" cy="707886"/>
              </a:xfrm>
              <a:prstGeom prst="rect">
                <a:avLst/>
              </a:prstGeom>
              <a:blipFill>
                <a:blip r:embed="rId6"/>
                <a:stretch>
                  <a:fillRect l="-1622" t="-4310" b="-146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8DEEB8A-19B3-2C24-DF9E-51796A606CD2}"/>
              </a:ext>
            </a:extLst>
          </p:cNvPr>
          <p:cNvSpPr txBox="1"/>
          <p:nvPr/>
        </p:nvSpPr>
        <p:spPr>
          <a:xfrm>
            <a:off x="3550828" y="3276350"/>
            <a:ext cx="54343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F20ED1"/>
                </a:solidFill>
              </a:rPr>
              <a:t>SA</a:t>
            </a:r>
            <a:r>
              <a:rPr lang="ja-JP" altLang="en-US" sz="1600" dirty="0">
                <a:solidFill>
                  <a:srgbClr val="92D050"/>
                </a:solidFill>
              </a:rPr>
              <a:t>, M</a:t>
            </a:r>
            <a:r>
              <a:rPr lang="en-US" altLang="ja-JP" sz="1600" dirty="0">
                <a:solidFill>
                  <a:srgbClr val="92D050"/>
                </a:solidFill>
              </a:rPr>
              <a:t>.</a:t>
            </a:r>
            <a:r>
              <a:rPr lang="ja-JP" altLang="en-US" sz="1600" dirty="0">
                <a:solidFill>
                  <a:srgbClr val="92D050"/>
                </a:solidFill>
              </a:rPr>
              <a:t> Yamaguchi</a:t>
            </a:r>
            <a:r>
              <a:rPr lang="en-US" altLang="ja-JP" sz="1600" dirty="0">
                <a:solidFill>
                  <a:srgbClr val="92D050"/>
                </a:solidFill>
              </a:rPr>
              <a:t>,</a:t>
            </a:r>
            <a:r>
              <a:rPr lang="ja-JP" altLang="en-US" sz="1600" dirty="0">
                <a:solidFill>
                  <a:srgbClr val="92D050"/>
                </a:solidFill>
              </a:rPr>
              <a:t> JHEP 04 (2021) 127 </a:t>
            </a:r>
            <a:endParaRPr lang="en-US" altLang="ja-JP" sz="1600" dirty="0">
              <a:solidFill>
                <a:srgbClr val="92D050"/>
              </a:solidFill>
            </a:endParaRPr>
          </a:p>
          <a:p>
            <a:r>
              <a:rPr lang="en-US" altLang="ja-JP" sz="1600" dirty="0">
                <a:solidFill>
                  <a:srgbClr val="92D050"/>
                </a:solidFill>
              </a:rPr>
              <a:t>L. </a:t>
            </a:r>
            <a:r>
              <a:rPr lang="en-US" altLang="ja-JP" sz="1600" dirty="0" err="1">
                <a:solidFill>
                  <a:srgbClr val="92D050"/>
                </a:solidFill>
              </a:rPr>
              <a:t>Pinol</a:t>
            </a:r>
            <a:r>
              <a:rPr lang="en-US" altLang="ja-JP" sz="1600" dirty="0">
                <a:solidFill>
                  <a:srgbClr val="92D050"/>
                </a:solidFill>
              </a:rPr>
              <a:t>, </a:t>
            </a:r>
            <a:r>
              <a:rPr lang="en-US" altLang="ja-JP" sz="1600" dirty="0">
                <a:solidFill>
                  <a:srgbClr val="F20ED1"/>
                </a:solidFill>
              </a:rPr>
              <a:t>SA</a:t>
            </a:r>
            <a:r>
              <a:rPr lang="en-US" altLang="ja-JP" sz="1600" dirty="0">
                <a:solidFill>
                  <a:srgbClr val="92D050"/>
                </a:solidFill>
              </a:rPr>
              <a:t>, S. </a:t>
            </a:r>
            <a:r>
              <a:rPr lang="en-US" altLang="ja-JP" sz="1600" dirty="0" err="1">
                <a:solidFill>
                  <a:srgbClr val="92D050"/>
                </a:solidFill>
              </a:rPr>
              <a:t>Renaux-Petel</a:t>
            </a:r>
            <a:r>
              <a:rPr lang="en-US" altLang="ja-JP" sz="1600" dirty="0">
                <a:solidFill>
                  <a:srgbClr val="92D050"/>
                </a:solidFill>
              </a:rPr>
              <a:t>, M. Yamaguchi, 2112.05710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5A3CF04F-E580-2B16-C141-8D5F14327598}"/>
                  </a:ext>
                </a:extLst>
              </p:cNvPr>
              <p:cNvSpPr txBox="1"/>
              <p:nvPr/>
            </p:nvSpPr>
            <p:spPr>
              <a:xfrm>
                <a:off x="945349" y="1852459"/>
                <a:ext cx="6227489" cy="734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✓</a:t>
                </a:r>
                <a:r>
                  <a:rPr kumimoji="1"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Whole signal is governed by lightest particle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dirty="0">
                    <a:solidFill>
                      <a:prstClr val="white"/>
                    </a:solidFill>
                    <a:latin typeface="Calisto MT" panose="02040603050505030304"/>
                    <a:ea typeface="ＭＳ Ｐゴシック" panose="020B0600070205080204" pitchFamily="50" charset="-128"/>
                  </a:rPr>
                  <a:t>    due to Boltzmann suppression 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00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𝑒</m:t>
                        </m:r>
                      </m:e>
                      <m:sup>
                        <m:r>
                          <a:rPr kumimoji="1" lang="en-US" altLang="ja-JP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−</m:t>
                        </m:r>
                        <m:r>
                          <a:rPr kumimoji="1" lang="ja-JP" altLang="en-US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𝜋</m:t>
                        </m:r>
                        <m:r>
                          <a:rPr kumimoji="1" lang="en-US" altLang="ja-JP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𝑚</m:t>
                        </m:r>
                        <m:r>
                          <a:rPr kumimoji="1" lang="en-US" altLang="ja-JP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/</m:t>
                        </m:r>
                        <m:r>
                          <a:rPr kumimoji="1" lang="en-US" altLang="ja-JP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</a:rPr>
                          <m:t>𝐻</m:t>
                        </m:r>
                      </m:sup>
                    </m:sSup>
                  </m:oMath>
                </a14:m>
                <a:endPara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sto MT" panose="02040603050505030304"/>
                  <a:ea typeface="ＭＳ Ｐゴシック" panose="020B0600070205080204" pitchFamily="50" charset="-128"/>
                  <a:cs typeface="+mn-cs"/>
                </a:endParaRPr>
              </a:p>
            </p:txBody>
          </p:sp>
        </mc:Choice>
        <mc:Fallback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5A3CF04F-E580-2B16-C141-8D5F143275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349" y="1852459"/>
                <a:ext cx="6227489" cy="734240"/>
              </a:xfrm>
              <a:prstGeom prst="rect">
                <a:avLst/>
              </a:prstGeom>
              <a:blipFill>
                <a:blip r:embed="rId7"/>
                <a:stretch>
                  <a:fillRect l="-978" t="-6667" b="-12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F6F1FBE-AF5E-1745-F138-B30AD3823491}"/>
              </a:ext>
            </a:extLst>
          </p:cNvPr>
          <p:cNvSpPr txBox="1"/>
          <p:nvPr/>
        </p:nvSpPr>
        <p:spPr>
          <a:xfrm>
            <a:off x="945349" y="2810852"/>
            <a:ext cx="7005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dirty="0">
                <a:solidFill>
                  <a:prstClr val="white"/>
                </a:solidFill>
                <a:latin typeface="Calisto MT" panose="02040603050505030304"/>
                <a:ea typeface="ＭＳ Ｐゴシック" panose="020B0600070205080204" pitchFamily="50" charset="-128"/>
              </a:rPr>
              <a:t>✓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t>Non-trivial signal for (almost) degenerate masses</a:t>
            </a:r>
          </a:p>
        </p:txBody>
      </p:sp>
    </p:spTree>
    <p:extLst>
      <p:ext uri="{BB962C8B-B14F-4D97-AF65-F5344CB8AC3E}">
        <p14:creationId xmlns:p14="http://schemas.microsoft.com/office/powerpoint/2010/main" val="42062592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A91866D-A14F-94E9-80D8-8F9A340C37D3}"/>
              </a:ext>
            </a:extLst>
          </p:cNvPr>
          <p:cNvSpPr/>
          <p:nvPr/>
        </p:nvSpPr>
        <p:spPr>
          <a:xfrm>
            <a:off x="976038" y="2140496"/>
            <a:ext cx="7382955" cy="424894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BAFB413-83D5-A190-6DA9-0114D2E6A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200" dirty="0"/>
              <a:t>Today: </a:t>
            </a:r>
            <a:r>
              <a:rPr lang="en-US" altLang="ja-JP" sz="3200" dirty="0">
                <a:solidFill>
                  <a:prstClr val="white"/>
                </a:solidFill>
                <a:latin typeface="Calisto MT" panose="02040603050505030304"/>
                <a:ea typeface="ＭＳ Ｐゴシック" panose="020B0600070205080204" pitchFamily="50" charset="-128"/>
              </a:rPr>
              <a:t>w</a:t>
            </a:r>
            <a:r>
              <a:rPr kumimoji="1" lang="en-US" altLang="ja-JP" sz="3200" dirty="0">
                <a:solidFill>
                  <a:prstClr val="white"/>
                </a:solidFill>
                <a:latin typeface="Calisto MT" panose="02040603050505030304"/>
                <a:ea typeface="ＭＳ Ｐゴシック" panose="020B0600070205080204" pitchFamily="50" charset="-128"/>
              </a:rPr>
              <a:t>hat about continuous spectrum?</a:t>
            </a:r>
            <a:endParaRPr kumimoji="1" lang="ja-JP" altLang="en-US" sz="3200" dirty="0"/>
          </a:p>
        </p:txBody>
      </p:sp>
      <p:pic>
        <p:nvPicPr>
          <p:cNvPr id="4" name="図 3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30BEF409-3F69-6224-BB57-9864595D5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024" y="2491463"/>
            <a:ext cx="6697885" cy="369398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1008A1C6-DFB8-701E-E4D5-A0CF3442943F}"/>
                  </a:ext>
                </a:extLst>
              </p:cNvPr>
              <p:cNvSpPr txBox="1"/>
              <p:nvPr/>
            </p:nvSpPr>
            <p:spPr>
              <a:xfrm>
                <a:off x="5635021" y="6372400"/>
                <a:ext cx="19156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kumimoji="1" lang="en-US" altLang="ja-JP" sz="2000" b="0" dirty="0"/>
                  <a:t>: gap scale</a:t>
                </a:r>
              </a:p>
            </p:txBody>
          </p:sp>
        </mc:Choice>
        <mc:Fallback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1008A1C6-DFB8-701E-E4D5-A0CF344294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5021" y="6372400"/>
                <a:ext cx="1915624" cy="400110"/>
              </a:xfrm>
              <a:prstGeom prst="rect">
                <a:avLst/>
              </a:prstGeom>
              <a:blipFill>
                <a:blip r:embed="rId3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05A78D7-B447-8DBC-34FF-C204C0D56B8C}"/>
              </a:ext>
            </a:extLst>
          </p:cNvPr>
          <p:cNvSpPr txBox="1"/>
          <p:nvPr/>
        </p:nvSpPr>
        <p:spPr>
          <a:xfrm>
            <a:off x="3669335" y="1557376"/>
            <a:ext cx="4927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t>Motivated by some extra-dimension model</a:t>
            </a: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8324E602-0A52-E695-3814-1D786B05F690}"/>
              </a:ext>
            </a:extLst>
          </p:cNvPr>
          <p:cNvCxnSpPr>
            <a:cxnSpLocks/>
          </p:cNvCxnSpPr>
          <p:nvPr/>
        </p:nvCxnSpPr>
        <p:spPr>
          <a:xfrm flipV="1">
            <a:off x="5563840" y="1349209"/>
            <a:ext cx="0" cy="276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5561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05AA64-63A8-3ACD-FB3B-59D628089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Setup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B94F2D6-1F50-F39F-4C48-6F3196013C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87" y="2085399"/>
            <a:ext cx="7062839" cy="7905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EFFF4EB1-0FC0-F7E9-5062-F5275B5B03D4}"/>
                  </a:ext>
                </a:extLst>
              </p:cNvPr>
              <p:cNvSpPr txBox="1"/>
              <p:nvPr/>
            </p:nvSpPr>
            <p:spPr>
              <a:xfrm>
                <a:off x="2735368" y="3121044"/>
                <a:ext cx="401274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kumimoji="1" lang="en-US" altLang="ja-JP" sz="2000" b="0" dirty="0"/>
                  <a:t>: </a:t>
                </a:r>
                <a:r>
                  <a:rPr kumimoji="1" lang="en-US" altLang="ja-JP" sz="2000" b="0" dirty="0" err="1"/>
                  <a:t>inflaton</a:t>
                </a:r>
                <a:endParaRPr kumimoji="1" lang="en-US" altLang="ja-JP" sz="2000" dirty="0"/>
              </a:p>
              <a:p>
                <a14:m>
                  <m:oMath xmlns:m="http://schemas.openxmlformats.org/officeDocument/2006/math">
                    <m:r>
                      <a:rPr kumimoji="1" lang="ja-JP" alt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kumimoji="1" lang="en-US" altLang="ja-JP" sz="2000" b="0" dirty="0">
                    <a:solidFill>
                      <a:srgbClr val="FFFF00"/>
                    </a:solidFill>
                  </a:rPr>
                  <a:t>: field with continuous spectrum</a:t>
                </a:r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EFFF4EB1-0FC0-F7E9-5062-F5275B5B0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368" y="3121044"/>
                <a:ext cx="4012742" cy="707886"/>
              </a:xfrm>
              <a:prstGeom prst="rect">
                <a:avLst/>
              </a:prstGeom>
              <a:blipFill>
                <a:blip r:embed="rId3"/>
                <a:stretch>
                  <a:fillRect l="-608" t="-5172" b="-146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9276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05AA64-63A8-3ACD-FB3B-59D628089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Setup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B94F2D6-1F50-F39F-4C48-6F3196013C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87" y="2085399"/>
            <a:ext cx="7062839" cy="7905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EFFF4EB1-0FC0-F7E9-5062-F5275B5B03D4}"/>
                  </a:ext>
                </a:extLst>
              </p:cNvPr>
              <p:cNvSpPr txBox="1"/>
              <p:nvPr/>
            </p:nvSpPr>
            <p:spPr>
              <a:xfrm>
                <a:off x="2735368" y="3121044"/>
                <a:ext cx="401274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kumimoji="1" lang="en-US" altLang="ja-JP" sz="2000" b="0" dirty="0"/>
                  <a:t>: </a:t>
                </a:r>
                <a:r>
                  <a:rPr kumimoji="1" lang="en-US" altLang="ja-JP" sz="2000" b="0" dirty="0" err="1"/>
                  <a:t>inflaton</a:t>
                </a:r>
                <a:endParaRPr kumimoji="1" lang="en-US" altLang="ja-JP" sz="2000" dirty="0"/>
              </a:p>
              <a:p>
                <a14:m>
                  <m:oMath xmlns:m="http://schemas.openxmlformats.org/officeDocument/2006/math">
                    <m:r>
                      <a:rPr kumimoji="1" lang="ja-JP" alt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kumimoji="1" lang="en-US" altLang="ja-JP" sz="2000" b="0" dirty="0">
                    <a:solidFill>
                      <a:srgbClr val="FFFF00"/>
                    </a:solidFill>
                  </a:rPr>
                  <a:t>: field with continuous spectrum</a:t>
                </a:r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EFFF4EB1-0FC0-F7E9-5062-F5275B5B0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368" y="3121044"/>
                <a:ext cx="4012742" cy="707886"/>
              </a:xfrm>
              <a:prstGeom prst="rect">
                <a:avLst/>
              </a:prstGeom>
              <a:blipFill>
                <a:blip r:embed="rId3"/>
                <a:stretch>
                  <a:fillRect l="-608" t="-5172" b="-146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図 6">
            <a:extLst>
              <a:ext uri="{FF2B5EF4-FFF2-40B4-BE49-F238E27FC236}">
                <a16:creationId xmlns:a16="http://schemas.microsoft.com/office/drawing/2014/main" id="{AFF3A4CF-2317-FB1F-0E91-3F7A8E4BE5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944" y="5191763"/>
            <a:ext cx="6319884" cy="690568"/>
          </a:xfrm>
          <a:prstGeom prst="rect">
            <a:avLst/>
          </a:prstGeom>
        </p:spPr>
      </p:pic>
      <p:pic>
        <p:nvPicPr>
          <p:cNvPr id="6" name="図 5" descr="テキスト, 手紙&#10;&#10;自動的に生成された説明">
            <a:extLst>
              <a:ext uri="{FF2B5EF4-FFF2-40B4-BE49-F238E27FC236}">
                <a16:creationId xmlns:a16="http://schemas.microsoft.com/office/drawing/2014/main" id="{48B5F27C-BB67-2A88-4C41-666E4CAB4E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944" y="4486908"/>
            <a:ext cx="3800503" cy="704855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3404B5C-B2F8-3CB6-CAA5-A8898D5C31CA}"/>
              </a:ext>
            </a:extLst>
          </p:cNvPr>
          <p:cNvSpPr txBox="1"/>
          <p:nvPr/>
        </p:nvSpPr>
        <p:spPr>
          <a:xfrm>
            <a:off x="905176" y="4020831"/>
            <a:ext cx="3327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dirty="0"/>
              <a:t>Quantization of fluctuations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5A8942B-B55F-D220-CCE2-BB2D32E26B1A}"/>
              </a:ext>
            </a:extLst>
          </p:cNvPr>
          <p:cNvSpPr/>
          <p:nvPr/>
        </p:nvSpPr>
        <p:spPr>
          <a:xfrm>
            <a:off x="2173416" y="5212625"/>
            <a:ext cx="1757956" cy="629679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9086594A-0831-59DB-B0D8-63A6D82D8E0F}"/>
                  </a:ext>
                </a:extLst>
              </p:cNvPr>
              <p:cNvSpPr txBox="1"/>
              <p:nvPr/>
            </p:nvSpPr>
            <p:spPr>
              <a:xfrm>
                <a:off x="2360666" y="6314452"/>
                <a:ext cx="2988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sz="2000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en-US" altLang="ja-JP" sz="2000" b="0" dirty="0"/>
                  <a:t>: spectral density</a:t>
                </a:r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9086594A-0831-59DB-B0D8-63A6D82D8E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0666" y="6314452"/>
                <a:ext cx="2988781" cy="400110"/>
              </a:xfrm>
              <a:prstGeom prst="rect">
                <a:avLst/>
              </a:prstGeom>
              <a:blipFill>
                <a:blip r:embed="rId6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E135C85C-0BE4-C3B4-6048-3E90DF826F0C}"/>
              </a:ext>
            </a:extLst>
          </p:cNvPr>
          <p:cNvCxnSpPr>
            <a:cxnSpLocks/>
          </p:cNvCxnSpPr>
          <p:nvPr/>
        </p:nvCxnSpPr>
        <p:spPr>
          <a:xfrm flipV="1">
            <a:off x="3090723" y="5882331"/>
            <a:ext cx="0" cy="432121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829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0D1167-22CD-9367-8F85-70D3A3F73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Interactions</a:t>
            </a:r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6FD6A8C-BB3B-4C27-FD01-BAA0823C5748}"/>
              </a:ext>
            </a:extLst>
          </p:cNvPr>
          <p:cNvSpPr/>
          <p:nvPr/>
        </p:nvSpPr>
        <p:spPr>
          <a:xfrm>
            <a:off x="1260760" y="2770577"/>
            <a:ext cx="6793625" cy="386566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 descr="図形, 矢印&#10;&#10;自動的に生成された説明">
            <a:extLst>
              <a:ext uri="{FF2B5EF4-FFF2-40B4-BE49-F238E27FC236}">
                <a16:creationId xmlns:a16="http://schemas.microsoft.com/office/drawing/2014/main" id="{258BEA22-CCA3-9EC7-63C4-BD80FB03C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968" y="3109182"/>
            <a:ext cx="5832215" cy="3185477"/>
          </a:xfrm>
          <a:prstGeom prst="rect">
            <a:avLst/>
          </a:prstGeom>
        </p:spPr>
      </p:pic>
      <p:pic>
        <p:nvPicPr>
          <p:cNvPr id="7" name="図 6" descr="テキスト, 手紙&#10;&#10;自動的に生成された説明">
            <a:extLst>
              <a:ext uri="{FF2B5EF4-FFF2-40B4-BE49-F238E27FC236}">
                <a16:creationId xmlns:a16="http://schemas.microsoft.com/office/drawing/2014/main" id="{10BAD787-D865-1D48-649D-73A0E1791E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073" y="1516506"/>
            <a:ext cx="4033867" cy="115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6409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C03A3B-A055-21B7-8D52-88483A8C6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Observable: 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D997C28-215A-8E3F-A6F9-2BF43B8797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533" y="3429000"/>
            <a:ext cx="6438947" cy="661992"/>
          </a:xfrm>
          <a:prstGeom prst="rect">
            <a:avLst/>
          </a:prstGeom>
        </p:spPr>
      </p:pic>
      <p:pic>
        <p:nvPicPr>
          <p:cNvPr id="6" name="図 5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69E75C13-6703-6323-EA36-732BA19556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493" y="1968678"/>
            <a:ext cx="1430923" cy="480701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B8A3516-7E91-9315-1A4E-3F8D3DDA2301}"/>
              </a:ext>
            </a:extLst>
          </p:cNvPr>
          <p:cNvSpPr txBox="1"/>
          <p:nvPr/>
        </p:nvSpPr>
        <p:spPr>
          <a:xfrm>
            <a:off x="891233" y="1891942"/>
            <a:ext cx="2848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dirty="0"/>
              <a:t>Curvature perturbation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E6BE43A9-EC4A-80B0-848B-D80835304D25}"/>
                  </a:ext>
                </a:extLst>
              </p:cNvPr>
              <p:cNvSpPr txBox="1"/>
              <p:nvPr/>
            </p:nvSpPr>
            <p:spPr>
              <a:xfrm>
                <a:off x="891233" y="2871563"/>
                <a:ext cx="384503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b="0" dirty="0"/>
                  <a:t>def. of shape function (~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latin typeface="Cambria Math" panose="02040503050406030204" pitchFamily="18" charset="0"/>
                          </a:rPr>
                          <m:t>NL</m:t>
                        </m:r>
                      </m:sub>
                    </m:sSub>
                  </m:oMath>
                </a14:m>
                <a:r>
                  <a:rPr kumimoji="1" lang="en-US" altLang="ja-JP" sz="2000" b="0" dirty="0"/>
                  <a:t>)</a:t>
                </a: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E6BE43A9-EC4A-80B0-848B-D80835304D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233" y="2871563"/>
                <a:ext cx="3845030" cy="400110"/>
              </a:xfrm>
              <a:prstGeom prst="rect">
                <a:avLst/>
              </a:prstGeom>
              <a:blipFill>
                <a:blip r:embed="rId4"/>
                <a:stretch>
                  <a:fillRect l="-1585" t="-7576" b="-257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802E2B7-8019-7C85-B6A0-D60AED772CAA}"/>
              </a:ext>
            </a:extLst>
          </p:cNvPr>
          <p:cNvSpPr/>
          <p:nvPr/>
        </p:nvSpPr>
        <p:spPr>
          <a:xfrm>
            <a:off x="6422702" y="3487323"/>
            <a:ext cx="1275779" cy="45446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70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7CF529-1A0C-5CAD-1AED-6BF8266E6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Result</a:t>
            </a:r>
            <a:endParaRPr kumimoji="1"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B5448C2-DEAD-4E69-69CC-CCC58A05FF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27" y="2698508"/>
            <a:ext cx="7823480" cy="6905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352CEE22-F27B-25EE-E1FA-2D1BD730F8BA}"/>
                  </a:ext>
                </a:extLst>
              </p:cNvPr>
              <p:cNvSpPr txBox="1"/>
              <p:nvPr/>
            </p:nvSpPr>
            <p:spPr>
              <a:xfrm>
                <a:off x="1099299" y="2086184"/>
                <a:ext cx="6741543" cy="413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b="0" dirty="0">
                    <a:solidFill>
                      <a:schemeClr val="tx1"/>
                    </a:solidFill>
                  </a:rPr>
                  <a:t>Result in squeezed limit (</a:t>
                </a:r>
                <a14:m>
                  <m:oMath xmlns:m="http://schemas.openxmlformats.org/officeDocument/2006/math">
                    <m:r>
                      <a:rPr kumimoji="1" lang="ja-JP" alt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𝜅</m:t>
                    </m:r>
                    <m:r>
                      <a:rPr kumimoji="1" lang="ja-JP" alt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kumimoji="1" lang="en-US" altLang="ja-JP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kumimoji="1"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kumimoji="1" lang="en-US" altLang="ja-JP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kumimoji="1" lang="en-US" altLang="ja-JP" sz="2000" b="0" dirty="0">
                    <a:solidFill>
                      <a:schemeClr val="tx1"/>
                    </a:solidFill>
                  </a:rPr>
                  <a:t>) </a:t>
                </a:r>
              </a:p>
            </p:txBody>
          </p:sp>
        </mc:Choice>
        <mc:Fallback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352CEE22-F27B-25EE-E1FA-2D1BD730F8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9299" y="2086184"/>
                <a:ext cx="6741543" cy="413511"/>
              </a:xfrm>
              <a:prstGeom prst="rect">
                <a:avLst/>
              </a:prstGeom>
              <a:blipFill>
                <a:blip r:embed="rId3"/>
                <a:stretch>
                  <a:fillRect l="-904" t="-7353" b="-2205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5121158-8AE8-611C-3A07-574BA4AEC38B}"/>
              </a:ext>
            </a:extLst>
          </p:cNvPr>
          <p:cNvSpPr/>
          <p:nvPr/>
        </p:nvSpPr>
        <p:spPr>
          <a:xfrm>
            <a:off x="3356450" y="2717346"/>
            <a:ext cx="1423617" cy="671712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pic>
        <p:nvPicPr>
          <p:cNvPr id="9" name="図 8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275BBE01-BE42-162B-B434-E618E2A053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857" y="5336081"/>
            <a:ext cx="6819950" cy="117158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3D2BF-A233-D255-C3D8-893EB27BDAA6}"/>
              </a:ext>
            </a:extLst>
          </p:cNvPr>
          <p:cNvSpPr txBox="1"/>
          <p:nvPr/>
        </p:nvSpPr>
        <p:spPr>
          <a:xfrm>
            <a:off x="3712357" y="3899778"/>
            <a:ext cx="106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dirty="0">
                <a:solidFill>
                  <a:srgbClr val="FFFF00"/>
                </a:solidFill>
              </a:rPr>
              <a:t>New !!</a:t>
            </a: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348341B3-20C0-3B82-1BD4-048BD0753F12}"/>
              </a:ext>
            </a:extLst>
          </p:cNvPr>
          <p:cNvCxnSpPr>
            <a:cxnSpLocks/>
          </p:cNvCxnSpPr>
          <p:nvPr/>
        </p:nvCxnSpPr>
        <p:spPr>
          <a:xfrm flipV="1">
            <a:off x="4086507" y="3467657"/>
            <a:ext cx="0" cy="432121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8661864-B517-A4B7-B347-6DBDA79F1665}"/>
              </a:ext>
            </a:extLst>
          </p:cNvPr>
          <p:cNvSpPr txBox="1"/>
          <p:nvPr/>
        </p:nvSpPr>
        <p:spPr>
          <a:xfrm>
            <a:off x="1176175" y="4856953"/>
            <a:ext cx="4031197" cy="413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dirty="0">
                <a:solidFill>
                  <a:schemeClr val="tx1"/>
                </a:solidFill>
              </a:rPr>
              <a:t>coefficient (analytic expression) </a:t>
            </a:r>
          </a:p>
        </p:txBody>
      </p:sp>
      <p:pic>
        <p:nvPicPr>
          <p:cNvPr id="12" name="図 11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1A167A63-E9C8-D971-F1AC-199F370EE7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987" y="3622093"/>
            <a:ext cx="1743088" cy="528641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BD1F4CD-ADA0-C25B-F742-FE089C59054B}"/>
              </a:ext>
            </a:extLst>
          </p:cNvPr>
          <p:cNvSpPr/>
          <p:nvPr/>
        </p:nvSpPr>
        <p:spPr>
          <a:xfrm>
            <a:off x="676218" y="1924834"/>
            <a:ext cx="8207698" cy="2587335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6248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A81488-1B08-B506-12C8-6F7B53CEC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Result</a:t>
            </a:r>
            <a:endParaRPr kumimoji="1" lang="ja-JP" altLang="en-US" dirty="0"/>
          </a:p>
        </p:txBody>
      </p:sp>
      <p:pic>
        <p:nvPicPr>
          <p:cNvPr id="6" name="図 5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79612402-1DEF-8A62-13AD-85BCAF5E46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050" y="2677586"/>
            <a:ext cx="5629316" cy="71914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31D9CCC-1726-5551-2659-D2F4CD1B0A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262" y="6055530"/>
            <a:ext cx="4510120" cy="471491"/>
          </a:xfrm>
          <a:prstGeom prst="rect">
            <a:avLst/>
          </a:prstGeom>
        </p:spPr>
      </p:pic>
      <p:sp>
        <p:nvSpPr>
          <p:cNvPr id="9" name="矢印: 上下 8">
            <a:extLst>
              <a:ext uri="{FF2B5EF4-FFF2-40B4-BE49-F238E27FC236}">
                <a16:creationId xmlns:a16="http://schemas.microsoft.com/office/drawing/2014/main" id="{2C21B888-FDEC-EEFB-7778-060054FBA165}"/>
              </a:ext>
            </a:extLst>
          </p:cNvPr>
          <p:cNvSpPr/>
          <p:nvPr/>
        </p:nvSpPr>
        <p:spPr>
          <a:xfrm>
            <a:off x="4306441" y="4846619"/>
            <a:ext cx="432561" cy="719143"/>
          </a:xfrm>
          <a:prstGeom prst="up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979AA50C-9E53-5AEE-2B13-7236ED20FF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176" y="1791535"/>
            <a:ext cx="3162323" cy="504829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6C8F3CC-6A6F-ADA5-A7D1-C5217021F32E}"/>
              </a:ext>
            </a:extLst>
          </p:cNvPr>
          <p:cNvSpPr txBox="1"/>
          <p:nvPr/>
        </p:nvSpPr>
        <p:spPr>
          <a:xfrm>
            <a:off x="685346" y="2593383"/>
            <a:ext cx="2047704" cy="413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dirty="0">
                <a:solidFill>
                  <a:srgbClr val="FFFF00"/>
                </a:solidFill>
              </a:rPr>
              <a:t>Continuous case: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89564EC-B86D-94A3-2B24-2DA33F76872E}"/>
              </a:ext>
            </a:extLst>
          </p:cNvPr>
          <p:cNvSpPr txBox="1"/>
          <p:nvPr/>
        </p:nvSpPr>
        <p:spPr>
          <a:xfrm>
            <a:off x="638715" y="5680774"/>
            <a:ext cx="25425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dirty="0">
                <a:solidFill>
                  <a:schemeClr val="tx1"/>
                </a:solidFill>
              </a:rPr>
              <a:t>Usual case</a:t>
            </a:r>
          </a:p>
          <a:p>
            <a:r>
              <a:rPr kumimoji="1" lang="en-US" altLang="ja-JP" sz="2000" dirty="0"/>
              <a:t>(single particle with definite mass)</a:t>
            </a:r>
            <a:r>
              <a:rPr kumimoji="1" lang="en-US" altLang="ja-JP" sz="2000" b="0" dirty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463BC13-B57B-046B-7839-569E3F91D332}"/>
              </a:ext>
            </a:extLst>
          </p:cNvPr>
          <p:cNvSpPr/>
          <p:nvPr/>
        </p:nvSpPr>
        <p:spPr>
          <a:xfrm>
            <a:off x="3652291" y="2701301"/>
            <a:ext cx="1654497" cy="671712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 descr="民衆 が含まれている画像&#10;&#10;自動的に生成された説明">
            <a:extLst>
              <a:ext uri="{FF2B5EF4-FFF2-40B4-BE49-F238E27FC236}">
                <a16:creationId xmlns:a16="http://schemas.microsoft.com/office/drawing/2014/main" id="{064CC2D2-66AB-BC31-6153-EEBDB24F00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050" y="3677391"/>
            <a:ext cx="5178332" cy="81318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12B0781-FB84-CD69-9225-9BFDB09859CF}"/>
              </a:ext>
            </a:extLst>
          </p:cNvPr>
          <p:cNvSpPr/>
          <p:nvPr/>
        </p:nvSpPr>
        <p:spPr>
          <a:xfrm>
            <a:off x="498266" y="2493479"/>
            <a:ext cx="8207698" cy="2237896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1B13452-BC4C-5719-E3FE-532932EE1D32}"/>
              </a:ext>
            </a:extLst>
          </p:cNvPr>
          <p:cNvSpPr/>
          <p:nvPr/>
        </p:nvSpPr>
        <p:spPr>
          <a:xfrm>
            <a:off x="498266" y="5680773"/>
            <a:ext cx="8207698" cy="1070455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18533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DAA078-17C0-18CD-B276-E23D2D5CF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Result</a:t>
            </a:r>
            <a:endParaRPr kumimoji="1" lang="ja-JP" altLang="en-US" dirty="0"/>
          </a:p>
        </p:txBody>
      </p:sp>
      <p:pic>
        <p:nvPicPr>
          <p:cNvPr id="4" name="図 3" descr="グラフ, 折れ線グラフ&#10;&#10;自動的に生成された説明">
            <a:extLst>
              <a:ext uri="{FF2B5EF4-FFF2-40B4-BE49-F238E27FC236}">
                <a16:creationId xmlns:a16="http://schemas.microsoft.com/office/drawing/2014/main" id="{14F03551-F9C0-B4EA-64CB-0C97819B6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99" y="3055098"/>
            <a:ext cx="3699504" cy="2587451"/>
          </a:xfrm>
          <a:prstGeom prst="rect">
            <a:avLst/>
          </a:prstGeom>
        </p:spPr>
      </p:pic>
      <p:pic>
        <p:nvPicPr>
          <p:cNvPr id="6" name="図 5" descr="グラフ, 折れ線グラフ&#10;&#10;自動的に生成された説明">
            <a:extLst>
              <a:ext uri="{FF2B5EF4-FFF2-40B4-BE49-F238E27FC236}">
                <a16:creationId xmlns:a16="http://schemas.microsoft.com/office/drawing/2014/main" id="{FE8DCBBB-FDF0-075D-6F40-15CC3D6F13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529" y="3055098"/>
            <a:ext cx="3699506" cy="2587452"/>
          </a:xfrm>
          <a:prstGeom prst="rect">
            <a:avLst/>
          </a:prstGeom>
        </p:spPr>
      </p:pic>
      <p:pic>
        <p:nvPicPr>
          <p:cNvPr id="8" name="図 7" descr="文字が書かれている&#10;&#10;中程度の精度で自動的に生成された説明">
            <a:extLst>
              <a:ext uri="{FF2B5EF4-FFF2-40B4-BE49-F238E27FC236}">
                <a16:creationId xmlns:a16="http://schemas.microsoft.com/office/drawing/2014/main" id="{063731E6-B60A-50E2-8069-68A1443C9F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333" y="1476395"/>
            <a:ext cx="2069951" cy="711908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917B4B-8972-FB03-598E-F428103E205F}"/>
              </a:ext>
            </a:extLst>
          </p:cNvPr>
          <p:cNvSpPr txBox="1"/>
          <p:nvPr/>
        </p:nvSpPr>
        <p:spPr>
          <a:xfrm>
            <a:off x="1161441" y="1632294"/>
            <a:ext cx="44235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dirty="0">
                <a:solidFill>
                  <a:schemeClr val="tx1"/>
                </a:solidFill>
              </a:rPr>
              <a:t>choose a specific spectral density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F8257E7D-AA78-32B3-9D49-C68B1309F2BC}"/>
                  </a:ext>
                </a:extLst>
              </p:cNvPr>
              <p:cNvSpPr txBox="1"/>
              <p:nvPr/>
            </p:nvSpPr>
            <p:spPr>
              <a:xfrm>
                <a:off x="1633671" y="5894849"/>
                <a:ext cx="7014364" cy="7554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✓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Damping amplitude = signal of continuous spectrum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✓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kumimoji="1" lang="ja-JP" alt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  <a:cs typeface="+mn-cs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sty m:val="p"/>
                          </m:rPr>
                          <a:rPr kumimoji="1" lang="en-US" altLang="ja-JP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  <a:cs typeface="+mn-cs"/>
                          </a:rPr>
                          <m:t>d</m:t>
                        </m:r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ＭＳ Ｐゴシック" panose="020B0600070205080204" pitchFamily="50" charset="-128"/>
                            <a:cs typeface="+mn-cs"/>
                          </a:rPr>
                          <m:t>𝑚</m:t>
                        </m:r>
                      </m:e>
                    </m:nary>
                  </m:oMath>
                </a14:m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 sin</a:t>
                </a:r>
                <a:r>
                  <a:rPr kumimoji="1" lang="en-US" altLang="ja-JP" sz="2000" b="0" i="0" u="none" strike="noStrike" kern="1200" cap="none" spc="0" normalizeH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 (</a:t>
                </a:r>
                <a14:m>
                  <m:oMath xmlns:m="http://schemas.openxmlformats.org/officeDocument/2006/math">
                    <m:r>
                      <a:rPr kumimoji="1" lang="en-US" altLang="ja-JP" sz="2000" b="0" i="1" u="none" strike="noStrike" kern="1200" cap="none" spc="0" normalizeH="0" noProof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ＭＳ Ｐゴシック" panose="020B0600070205080204" pitchFamily="50" charset="-128"/>
                        <a:cs typeface="+mn-cs"/>
                      </a:rPr>
                      <m:t>𝑚</m:t>
                    </m:r>
                    <m:r>
                      <a:rPr kumimoji="1" lang="ja-JP" altLang="en-US" sz="2000" b="0" i="1" u="none" strike="noStrike" kern="1200" cap="none" spc="0" normalizeH="0" noProof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ＭＳ Ｐゴシック" panose="020B0600070205080204" pitchFamily="50" charset="-128"/>
                      </a:rPr>
                      <m:t>𝜅</m:t>
                    </m:r>
                  </m:oMath>
                </a14:m>
                <a:r>
                  <a:rPr kumimoji="1" lang="en-US" altLang="ja-JP" sz="2000" b="0" i="0" u="none" strike="noStrike" kern="1200" cap="none" spc="0" normalizeH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) </a:t>
                </a:r>
                <a:r>
                  <a:rPr kumimoji="1" lang="ja-JP" altLang="en-US" sz="2000" b="0" i="0" u="none" strike="noStrike" kern="1200" cap="none" spc="0" normalizeH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→ </a:t>
                </a:r>
                <a14:m>
                  <m:oMath xmlns:m="http://schemas.openxmlformats.org/officeDocument/2006/math">
                    <m:r>
                      <a:rPr kumimoji="1" lang="en-US" altLang="ja-JP" sz="2000" b="0" i="0" u="none" strike="noStrike" kern="1200" cap="none" spc="0" normalizeH="0" noProof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ＭＳ Ｐゴシック" panose="020B0600070205080204" pitchFamily="50" charset="-128"/>
                      </a:rPr>
                      <m:t>1/</m:t>
                    </m:r>
                    <m:r>
                      <a:rPr kumimoji="1" lang="ja-JP" altLang="en-US" sz="2000" b="0" i="1" u="none" strike="noStrike" kern="1200" cap="none" spc="0" normalizeH="0" noProof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ＭＳ Ｐゴシック" panose="020B0600070205080204" pitchFamily="50" charset="-128"/>
                      </a:rPr>
                      <m:t>𝜅</m:t>
                    </m:r>
                  </m:oMath>
                </a14:m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sto MT" panose="02040603050505030304"/>
                    <a:ea typeface="ＭＳ Ｐゴシック" panose="020B0600070205080204" pitchFamily="50" charset="-128"/>
                    <a:cs typeface="+mn-cs"/>
                  </a:rPr>
                  <a:t> factor (consequence of integration)</a:t>
                </a:r>
              </a:p>
            </p:txBody>
          </p:sp>
        </mc:Choice>
        <mc:Fallback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F8257E7D-AA78-32B3-9D49-C68B1309F2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3671" y="5894849"/>
                <a:ext cx="7014364" cy="755463"/>
              </a:xfrm>
              <a:prstGeom prst="rect">
                <a:avLst/>
              </a:prstGeom>
              <a:blipFill>
                <a:blip r:embed="rId5"/>
                <a:stretch>
                  <a:fillRect l="-3128" t="-42742" b="-11774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D3C18B0-E920-FD6B-250A-8AC021EB425C}"/>
              </a:ext>
            </a:extLst>
          </p:cNvPr>
          <p:cNvSpPr txBox="1"/>
          <p:nvPr/>
        </p:nvSpPr>
        <p:spPr>
          <a:xfrm>
            <a:off x="2828714" y="2253721"/>
            <a:ext cx="57683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92D050"/>
                </a:solidFill>
              </a:rPr>
              <a:t>E. Megıas</a:t>
            </a:r>
            <a:r>
              <a:rPr lang="en-US" altLang="ja-JP" sz="1400" dirty="0">
                <a:solidFill>
                  <a:srgbClr val="92D050"/>
                </a:solidFill>
              </a:rPr>
              <a:t>, </a:t>
            </a:r>
            <a:r>
              <a:rPr lang="ja-JP" altLang="en-US" sz="1400" dirty="0">
                <a:solidFill>
                  <a:srgbClr val="92D050"/>
                </a:solidFill>
              </a:rPr>
              <a:t>M. Quir</a:t>
            </a:r>
            <a:r>
              <a:rPr lang="en-US" altLang="ja-JP" sz="1400" dirty="0">
                <a:solidFill>
                  <a:srgbClr val="92D050"/>
                </a:solidFill>
              </a:rPr>
              <a:t>s</a:t>
            </a:r>
            <a:r>
              <a:rPr lang="ja-JP" altLang="en-US" sz="1400" dirty="0">
                <a:solidFill>
                  <a:srgbClr val="92D050"/>
                </a:solidFill>
              </a:rPr>
              <a:t>os,</a:t>
            </a:r>
            <a:r>
              <a:rPr lang="en-US" altLang="ja-JP" sz="1400" dirty="0">
                <a:solidFill>
                  <a:srgbClr val="92D050"/>
                </a:solidFill>
              </a:rPr>
              <a:t>’19</a:t>
            </a:r>
          </a:p>
          <a:p>
            <a:r>
              <a:rPr lang="ja-JP" altLang="en-US" sz="1400" dirty="0">
                <a:solidFill>
                  <a:srgbClr val="92D050"/>
                </a:solidFill>
              </a:rPr>
              <a:t>C. Csaki, S. Hong, G. Kurup, S. J. Lee, M. Perelstein, W. Xue</a:t>
            </a:r>
            <a:r>
              <a:rPr lang="en-US" altLang="ja-JP" sz="1400" dirty="0">
                <a:solidFill>
                  <a:srgbClr val="92D050"/>
                </a:solidFill>
              </a:rPr>
              <a:t>, ‘22</a:t>
            </a:r>
            <a:endParaRPr lang="ja-JP" altLang="en-US" sz="1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7315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ADC16D-72B6-61C1-00C8-84A232636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DDF26C-72B3-04F7-C423-F876A211B1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Cosmological collider (CC) is</a:t>
            </a:r>
            <a:r>
              <a:rPr lang="ja-JP" altLang="en-US" dirty="0"/>
              <a:t> </a:t>
            </a:r>
            <a:r>
              <a:rPr lang="en-US" altLang="ja-JP" dirty="0"/>
              <a:t>a</a:t>
            </a:r>
            <a:r>
              <a:rPr lang="ja-JP" altLang="en-US" dirty="0"/>
              <a:t> </a:t>
            </a:r>
            <a:r>
              <a:rPr lang="en-US" altLang="ja-JP" dirty="0"/>
              <a:t>new</a:t>
            </a:r>
            <a:r>
              <a:rPr lang="ja-JP" altLang="en-US" dirty="0"/>
              <a:t> </a:t>
            </a:r>
            <a:r>
              <a:rPr lang="en-US" altLang="ja-JP" dirty="0"/>
              <a:t>attractive</a:t>
            </a:r>
            <a:r>
              <a:rPr lang="ja-JP" altLang="en-US" dirty="0"/>
              <a:t> </a:t>
            </a:r>
            <a:r>
              <a:rPr lang="en-US" altLang="ja-JP" dirty="0"/>
              <a:t>tool</a:t>
            </a:r>
            <a:r>
              <a:rPr lang="ja-JP" altLang="en-US" dirty="0"/>
              <a:t> </a:t>
            </a:r>
            <a:r>
              <a:rPr lang="en-US" altLang="ja-JP" dirty="0"/>
              <a:t>for</a:t>
            </a:r>
            <a:r>
              <a:rPr lang="ja-JP" altLang="en-US" dirty="0"/>
              <a:t> </a:t>
            </a:r>
            <a:r>
              <a:rPr lang="en-US" altLang="ja-JP" dirty="0"/>
              <a:t>exploring</a:t>
            </a:r>
            <a:r>
              <a:rPr lang="ja-JP" altLang="en-US" dirty="0"/>
              <a:t> </a:t>
            </a:r>
            <a:r>
              <a:rPr lang="en-US" altLang="ja-JP" dirty="0"/>
              <a:t>high</a:t>
            </a:r>
            <a:r>
              <a:rPr lang="ja-JP" altLang="en-US" dirty="0"/>
              <a:t> </a:t>
            </a:r>
            <a:r>
              <a:rPr lang="en-US" altLang="ja-JP" dirty="0"/>
              <a:t>energy</a:t>
            </a:r>
            <a:endParaRPr kumimoji="1" lang="en-US" altLang="ja-JP" dirty="0"/>
          </a:p>
          <a:p>
            <a:r>
              <a:rPr kumimoji="1" lang="en-US" altLang="ja-JP" dirty="0"/>
              <a:t>Multiple field signature on CC (motivated by e.g., supergravity)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Continuous spectrum on CC </a:t>
            </a:r>
            <a:r>
              <a:rPr kumimoji="1" lang="en-US" altLang="ja-JP" dirty="0"/>
              <a:t>(motivated by some extra dimensional models)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>
                <a:solidFill>
                  <a:srgbClr val="F20ED1"/>
                </a:solidFill>
              </a:rPr>
              <a:t>These signals c</a:t>
            </a:r>
            <a:r>
              <a:rPr kumimoji="1" lang="en-US" altLang="ja-JP" sz="2000" dirty="0">
                <a:solidFill>
                  <a:srgbClr val="F20ED1"/>
                </a:solidFill>
              </a:rPr>
              <a:t>annot be mimicked by single particle with a definite mass </a:t>
            </a:r>
            <a:r>
              <a:rPr kumimoji="1" lang="ja-JP" altLang="en-US" sz="2000" dirty="0">
                <a:solidFill>
                  <a:schemeClr val="tx1"/>
                </a:solidFill>
              </a:rPr>
              <a:t>→</a:t>
            </a:r>
            <a:r>
              <a:rPr kumimoji="1" lang="ja-JP" altLang="en-US" sz="2000" dirty="0">
                <a:solidFill>
                  <a:srgbClr val="F20ED1"/>
                </a:solidFill>
              </a:rPr>
              <a:t> </a:t>
            </a:r>
            <a:r>
              <a:rPr kumimoji="1" lang="en-US" altLang="ja-JP" sz="2000" dirty="0">
                <a:solidFill>
                  <a:srgbClr val="FFFF00"/>
                </a:solidFill>
              </a:rPr>
              <a:t>Strong evidence of multi particles &amp; continuous spectrum  </a:t>
            </a:r>
            <a:endParaRPr lang="en-US" altLang="ja-JP" dirty="0">
              <a:solidFill>
                <a:srgbClr val="FFFF00"/>
              </a:solidFill>
            </a:endParaRPr>
          </a:p>
          <a:p>
            <a:r>
              <a:rPr kumimoji="1" lang="en-US" altLang="ja-JP" dirty="0"/>
              <a:t>Interesting to </a:t>
            </a:r>
            <a:r>
              <a:rPr lang="en-US" altLang="ja-JP" dirty="0"/>
              <a:t>think about embedding</a:t>
            </a:r>
            <a:r>
              <a:rPr kumimoji="1" lang="en-US" altLang="ja-JP" dirty="0"/>
              <a:t> into concrete UV setup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DF0AD33-FF74-33F7-5A29-BC94B1BC78DF}"/>
              </a:ext>
            </a:extLst>
          </p:cNvPr>
          <p:cNvSpPr txBox="1"/>
          <p:nvPr/>
        </p:nvSpPr>
        <p:spPr>
          <a:xfrm>
            <a:off x="1721403" y="2902955"/>
            <a:ext cx="63207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FFFF00"/>
                </a:solidFill>
              </a:rPr>
              <a:t>✓</a:t>
            </a:r>
            <a:r>
              <a:rPr kumimoji="1" lang="en-US" altLang="ja-JP" sz="2000" dirty="0">
                <a:solidFill>
                  <a:srgbClr val="FFFF00"/>
                </a:solidFill>
              </a:rPr>
              <a:t>non-trivial superposition for almost degenerate masses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6D95F7C-7584-FE7D-3029-65E545E1901D}"/>
              </a:ext>
            </a:extLst>
          </p:cNvPr>
          <p:cNvSpPr txBox="1"/>
          <p:nvPr/>
        </p:nvSpPr>
        <p:spPr>
          <a:xfrm>
            <a:off x="1721403" y="4073460"/>
            <a:ext cx="46254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FFFF00"/>
                </a:solidFill>
              </a:rPr>
              <a:t>✓</a:t>
            </a:r>
            <a:r>
              <a:rPr kumimoji="1" lang="en-US" altLang="ja-JP" sz="2000" dirty="0">
                <a:solidFill>
                  <a:srgbClr val="FFFF00"/>
                </a:solidFill>
              </a:rPr>
              <a:t>damping effects in deep squeezed limit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14597CB-DA4E-A357-8844-7CFC6B7F2058}"/>
              </a:ext>
            </a:extLst>
          </p:cNvPr>
          <p:cNvSpPr txBox="1"/>
          <p:nvPr/>
        </p:nvSpPr>
        <p:spPr>
          <a:xfrm>
            <a:off x="5355635" y="6302851"/>
            <a:ext cx="37883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dirty="0">
                <a:solidFill>
                  <a:schemeClr val="tx1"/>
                </a:solidFill>
              </a:rPr>
              <a:t>Thank you for your attention !!</a:t>
            </a:r>
          </a:p>
        </p:txBody>
      </p:sp>
    </p:spTree>
    <p:extLst>
      <p:ext uri="{BB962C8B-B14F-4D97-AF65-F5344CB8AC3E}">
        <p14:creationId xmlns:p14="http://schemas.microsoft.com/office/powerpoint/2010/main" val="2220242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 descr="グラフ&#10;&#10;自動的に生成された説明">
            <a:extLst>
              <a:ext uri="{FF2B5EF4-FFF2-40B4-BE49-F238E27FC236}">
                <a16:creationId xmlns:a16="http://schemas.microsoft.com/office/drawing/2014/main" id="{2F72FF46-BB21-DAC2-3296-1CFD7A27E2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279" y="2722083"/>
            <a:ext cx="4975074" cy="3731306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B4B9B99-E92E-77EF-68EF-4715A8E87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Restrictions on </a:t>
            </a:r>
            <a:r>
              <a:rPr kumimoji="1" lang="en-US" altLang="ja-JP" dirty="0" err="1"/>
              <a:t>inflaton</a:t>
            </a:r>
            <a:r>
              <a:rPr kumimoji="1" lang="en-US" altLang="ja-JP" dirty="0"/>
              <a:t> potential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37558E8-581A-AE39-FE78-05D22C5CFE27}"/>
              </a:ext>
            </a:extLst>
          </p:cNvPr>
          <p:cNvSpPr/>
          <p:nvPr/>
        </p:nvSpPr>
        <p:spPr>
          <a:xfrm>
            <a:off x="4962308" y="6176390"/>
            <a:ext cx="19678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ja-JP" sz="1200" dirty="0">
                <a:solidFill>
                  <a:srgbClr val="92D050"/>
                </a:solidFill>
                <a:latin typeface="CMR10"/>
              </a:rPr>
              <a:t>Y. Akrami </a:t>
            </a:r>
            <a:r>
              <a:rPr lang="fr-FR" altLang="ja-JP" sz="1200" dirty="0">
                <a:solidFill>
                  <a:srgbClr val="92D050"/>
                </a:solidFill>
                <a:latin typeface="CMTI10"/>
              </a:rPr>
              <a:t>et al.</a:t>
            </a:r>
            <a:r>
              <a:rPr lang="fr-FR" altLang="ja-JP" sz="1200" dirty="0">
                <a:solidFill>
                  <a:srgbClr val="92D050"/>
                </a:solidFill>
                <a:latin typeface="CMR10"/>
              </a:rPr>
              <a:t>, Planck 2018 </a:t>
            </a:r>
            <a:endParaRPr lang="ja-JP" altLang="en-US" sz="1200" dirty="0">
              <a:solidFill>
                <a:srgbClr val="92D050"/>
              </a:solidFill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3795188-802D-22DF-0760-CD23CE9EF736}"/>
              </a:ext>
            </a:extLst>
          </p:cNvPr>
          <p:cNvGrpSpPr/>
          <p:nvPr/>
        </p:nvGrpSpPr>
        <p:grpSpPr>
          <a:xfrm>
            <a:off x="1031369" y="1791713"/>
            <a:ext cx="4193389" cy="718707"/>
            <a:chOff x="3765571" y="5688852"/>
            <a:chExt cx="4193389" cy="718707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B21FE540-6E4C-8E86-60C6-8710B426BB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6933" y="5688852"/>
              <a:ext cx="3082027" cy="718707"/>
            </a:xfrm>
            <a:prstGeom prst="rect">
              <a:avLst/>
            </a:prstGeom>
          </p:spPr>
        </p:pic>
        <p:pic>
          <p:nvPicPr>
            <p:cNvPr id="5" name="図 4" descr="時計, オレンジ, 部屋, 男 が含まれている画像&#10;&#10;自動的に生成された説明">
              <a:extLst>
                <a:ext uri="{FF2B5EF4-FFF2-40B4-BE49-F238E27FC236}">
                  <a16:creationId xmlns:a16="http://schemas.microsoft.com/office/drawing/2014/main" id="{02FC68D1-A37D-F89B-2E1D-9F0B2EB902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5571" y="5688852"/>
              <a:ext cx="1891392" cy="718707"/>
            </a:xfrm>
            <a:prstGeom prst="rect">
              <a:avLst/>
            </a:prstGeom>
          </p:spPr>
        </p:pic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3EA652F-EE8A-2DDA-44E9-FD560F76E332}"/>
              </a:ext>
            </a:extLst>
          </p:cNvPr>
          <p:cNvGrpSpPr/>
          <p:nvPr/>
        </p:nvGrpSpPr>
        <p:grpSpPr>
          <a:xfrm>
            <a:off x="5619795" y="1791713"/>
            <a:ext cx="2103534" cy="685009"/>
            <a:chOff x="199101" y="3330774"/>
            <a:chExt cx="2103534" cy="685009"/>
          </a:xfrm>
        </p:grpSpPr>
        <p:pic>
          <p:nvPicPr>
            <p:cNvPr id="9" name="図 8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5323B20C-4A18-F737-391D-9407036DF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6331" y="3330774"/>
              <a:ext cx="1376304" cy="685009"/>
            </a:xfrm>
            <a:prstGeom prst="rect">
              <a:avLst/>
            </a:prstGeom>
          </p:spPr>
        </p:pic>
        <p:pic>
          <p:nvPicPr>
            <p:cNvPr id="6" name="図 5" descr="テキスト&#10;&#10;自動的に生成された説明">
              <a:extLst>
                <a:ext uri="{FF2B5EF4-FFF2-40B4-BE49-F238E27FC236}">
                  <a16:creationId xmlns:a16="http://schemas.microsoft.com/office/drawing/2014/main" id="{6AF399D3-F451-639B-1D2E-CF0FEC524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101" y="3330774"/>
              <a:ext cx="941614" cy="685009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55A07EF2-F026-367C-68FB-02F2976F6BF2}"/>
                  </a:ext>
                </a:extLst>
              </p:cNvPr>
              <p:cNvSpPr txBox="1"/>
              <p:nvPr/>
            </p:nvSpPr>
            <p:spPr>
              <a:xfrm>
                <a:off x="3866804" y="6428288"/>
                <a:ext cx="62977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1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1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kumimoji="1" lang="en-US" altLang="ja-JP" sz="2000" b="1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kumimoji="1" lang="ja-JP" altLang="en-US" sz="2000" b="1" dirty="0">
                    <a:solidFill>
                      <a:srgbClr val="FFFF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55A07EF2-F026-367C-68FB-02F2976F6B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6804" y="6428288"/>
                <a:ext cx="629777" cy="4001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DB5676A2-B9AF-92F7-0024-070CDD55D449}"/>
                  </a:ext>
                </a:extLst>
              </p:cNvPr>
              <p:cNvSpPr txBox="1"/>
              <p:nvPr/>
            </p:nvSpPr>
            <p:spPr>
              <a:xfrm>
                <a:off x="1378591" y="4387681"/>
                <a:ext cx="4118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2000" b="1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r>
                  <a:rPr kumimoji="1" lang="ja-JP" altLang="en-US" sz="2000" b="1" dirty="0">
                    <a:solidFill>
                      <a:srgbClr val="FFFF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DB5676A2-B9AF-92F7-0024-070CDD55D4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591" y="4387681"/>
                <a:ext cx="411882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1261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29DF46-AE3B-BF92-97CC-C68EF979F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2800" dirty="0"/>
              <a:t>Beyond 2-pt. function: non-</a:t>
            </a:r>
            <a:r>
              <a:rPr kumimoji="1" lang="en-US" altLang="ja-JP" sz="2800" dirty="0" err="1"/>
              <a:t>Gaussianity</a:t>
            </a:r>
            <a:r>
              <a:rPr kumimoji="1" lang="en-US" altLang="ja-JP" sz="2800" dirty="0"/>
              <a:t> (NG)</a:t>
            </a:r>
            <a:endParaRPr kumimoji="1" lang="ja-JP" altLang="en-US" sz="2800" dirty="0"/>
          </a:p>
        </p:txBody>
      </p:sp>
      <p:pic>
        <p:nvPicPr>
          <p:cNvPr id="6" name="図 5" descr="テーブル, ブルー, コンパクトディスク が含まれている画像&#10;&#10;自動的に生成された説明">
            <a:extLst>
              <a:ext uri="{FF2B5EF4-FFF2-40B4-BE49-F238E27FC236}">
                <a16:creationId xmlns:a16="http://schemas.microsoft.com/office/drawing/2014/main" id="{24273BAF-0F90-BFEC-24AF-A4160D7B9A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3" r="18414" b="1"/>
          <a:stretch/>
        </p:blipFill>
        <p:spPr>
          <a:xfrm>
            <a:off x="1966845" y="2267484"/>
            <a:ext cx="4832084" cy="3575732"/>
          </a:xfrm>
          <a:prstGeom prst="rect">
            <a:avLst/>
          </a:prstGeom>
        </p:spPr>
      </p:pic>
      <p:sp>
        <p:nvSpPr>
          <p:cNvPr id="22" name="二等辺三角形 21">
            <a:extLst>
              <a:ext uri="{FF2B5EF4-FFF2-40B4-BE49-F238E27FC236}">
                <a16:creationId xmlns:a16="http://schemas.microsoft.com/office/drawing/2014/main" id="{F4106995-1BF4-1693-F27E-A605413BD1AB}"/>
              </a:ext>
            </a:extLst>
          </p:cNvPr>
          <p:cNvSpPr/>
          <p:nvPr/>
        </p:nvSpPr>
        <p:spPr>
          <a:xfrm>
            <a:off x="3206833" y="2890031"/>
            <a:ext cx="1719376" cy="720621"/>
          </a:xfrm>
          <a:prstGeom prst="triangl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台形 22">
            <a:extLst>
              <a:ext uri="{FF2B5EF4-FFF2-40B4-BE49-F238E27FC236}">
                <a16:creationId xmlns:a16="http://schemas.microsoft.com/office/drawing/2014/main" id="{5218D3FA-33EB-2F43-2987-7BF0AF8AFAF9}"/>
              </a:ext>
            </a:extLst>
          </p:cNvPr>
          <p:cNvSpPr/>
          <p:nvPr/>
        </p:nvSpPr>
        <p:spPr>
          <a:xfrm>
            <a:off x="3939313" y="4385223"/>
            <a:ext cx="805399" cy="542585"/>
          </a:xfrm>
          <a:prstGeom prst="trapezoid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AAFB20F6-188B-FE53-DFA9-4A52F24721FA}"/>
              </a:ext>
            </a:extLst>
          </p:cNvPr>
          <p:cNvSpPr/>
          <p:nvPr/>
        </p:nvSpPr>
        <p:spPr>
          <a:xfrm>
            <a:off x="4035966" y="4338213"/>
            <a:ext cx="101665" cy="9401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0CAB1F9A-F094-1357-1850-9BC3A7CA4A69}"/>
              </a:ext>
            </a:extLst>
          </p:cNvPr>
          <p:cNvSpPr/>
          <p:nvPr/>
        </p:nvSpPr>
        <p:spPr>
          <a:xfrm>
            <a:off x="4565364" y="4338212"/>
            <a:ext cx="101665" cy="9401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F7DA2510-6FCF-054C-7E85-1737580DF67A}"/>
              </a:ext>
            </a:extLst>
          </p:cNvPr>
          <p:cNvSpPr/>
          <p:nvPr/>
        </p:nvSpPr>
        <p:spPr>
          <a:xfrm>
            <a:off x="3906837" y="4880799"/>
            <a:ext cx="101665" cy="9401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978A6289-A39F-4EC3-9EE0-7EF46110BDF1}"/>
              </a:ext>
            </a:extLst>
          </p:cNvPr>
          <p:cNvSpPr/>
          <p:nvPr/>
        </p:nvSpPr>
        <p:spPr>
          <a:xfrm>
            <a:off x="4675523" y="4880798"/>
            <a:ext cx="101665" cy="9401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楕円 27">
            <a:extLst>
              <a:ext uri="{FF2B5EF4-FFF2-40B4-BE49-F238E27FC236}">
                <a16:creationId xmlns:a16="http://schemas.microsoft.com/office/drawing/2014/main" id="{64B07F26-2503-6473-4431-9A38CC6895C3}"/>
              </a:ext>
            </a:extLst>
          </p:cNvPr>
          <p:cNvSpPr/>
          <p:nvPr/>
        </p:nvSpPr>
        <p:spPr>
          <a:xfrm>
            <a:off x="3165915" y="3563644"/>
            <a:ext cx="101665" cy="9401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楕円 28">
            <a:extLst>
              <a:ext uri="{FF2B5EF4-FFF2-40B4-BE49-F238E27FC236}">
                <a16:creationId xmlns:a16="http://schemas.microsoft.com/office/drawing/2014/main" id="{3CE2E977-4246-AC12-6D61-EA037B478616}"/>
              </a:ext>
            </a:extLst>
          </p:cNvPr>
          <p:cNvSpPr/>
          <p:nvPr/>
        </p:nvSpPr>
        <p:spPr>
          <a:xfrm>
            <a:off x="4893240" y="3563644"/>
            <a:ext cx="101665" cy="9401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楕円 29">
            <a:extLst>
              <a:ext uri="{FF2B5EF4-FFF2-40B4-BE49-F238E27FC236}">
                <a16:creationId xmlns:a16="http://schemas.microsoft.com/office/drawing/2014/main" id="{D211A309-B32F-7599-5539-E2688FE390AA}"/>
              </a:ext>
            </a:extLst>
          </p:cNvPr>
          <p:cNvSpPr/>
          <p:nvPr/>
        </p:nvSpPr>
        <p:spPr>
          <a:xfrm>
            <a:off x="4008502" y="2852220"/>
            <a:ext cx="101665" cy="9401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0DE65B9B-CF35-5104-F0AF-F0DC198C53CD}"/>
                  </a:ext>
                </a:extLst>
              </p:cNvPr>
              <p:cNvSpPr txBox="1"/>
              <p:nvPr/>
            </p:nvSpPr>
            <p:spPr>
              <a:xfrm>
                <a:off x="2349518" y="1661773"/>
                <a:ext cx="5866558" cy="4368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kumimoji="1" lang="en-US" altLang="ja-JP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ja-JP" altLang="en-US" sz="2000" i="1" smtClean="0">
                                <a:latin typeface="Cambria Math" panose="02040503050406030204" pitchFamily="18" charset="0"/>
                              </a:rPr>
                              <m:t>𝜁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r>
                  <a:rPr kumimoji="1" lang="en-US" altLang="ja-JP" sz="2000" dirty="0"/>
                  <a:t> : </a:t>
                </a:r>
                <a:r>
                  <a:rPr kumimoji="1" lang="en-US" altLang="ja-JP" sz="2000" dirty="0" err="1"/>
                  <a:t>Bispectrum</a:t>
                </a:r>
                <a:r>
                  <a:rPr kumimoji="1" lang="en-US" altLang="ja-JP" sz="2000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kumimoji="1" lang="en-US" altLang="ja-JP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kumimoji="1"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ja-JP" altLang="en-US" sz="2000" i="1">
                                <a:latin typeface="Cambria Math" panose="02040503050406030204" pitchFamily="18" charset="0"/>
                              </a:rPr>
                              <m:t>𝜁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e>
                    </m:d>
                  </m:oMath>
                </a14:m>
                <a:r>
                  <a:rPr kumimoji="1" lang="en-US" altLang="ja-JP" sz="2000" dirty="0"/>
                  <a:t> : </a:t>
                </a:r>
                <a:r>
                  <a:rPr kumimoji="1" lang="en-US" altLang="ja-JP" sz="2000" dirty="0" err="1"/>
                  <a:t>trispectrum</a:t>
                </a:r>
                <a:r>
                  <a:rPr kumimoji="1" lang="en-US" altLang="ja-JP" sz="2000" dirty="0"/>
                  <a:t>,… 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0DE65B9B-CF35-5104-F0AF-F0DC198C53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518" y="1661773"/>
                <a:ext cx="5866558" cy="436851"/>
              </a:xfrm>
              <a:prstGeom prst="rect">
                <a:avLst/>
              </a:prstGeom>
              <a:blipFill>
                <a:blip r:embed="rId3"/>
                <a:stretch>
                  <a:fillRect t="-4225" b="-2112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0607DF0D-711E-C995-5F00-A1D475E7C09D}"/>
              </a:ext>
            </a:extLst>
          </p:cNvPr>
          <p:cNvSpPr/>
          <p:nvPr/>
        </p:nvSpPr>
        <p:spPr>
          <a:xfrm rot="2737507">
            <a:off x="5629241" y="3270794"/>
            <a:ext cx="1232361" cy="720621"/>
          </a:xfrm>
          <a:prstGeom prst="triangl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E61191EC-FEF7-7925-4665-3B4EDEF59C9D}"/>
              </a:ext>
            </a:extLst>
          </p:cNvPr>
          <p:cNvSpPr/>
          <p:nvPr/>
        </p:nvSpPr>
        <p:spPr>
          <a:xfrm rot="2737507">
            <a:off x="5525489" y="3400726"/>
            <a:ext cx="72868" cy="9401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EA6809F6-8EA9-F507-2816-0D83B36EE313}"/>
              </a:ext>
            </a:extLst>
          </p:cNvPr>
          <p:cNvSpPr/>
          <p:nvPr/>
        </p:nvSpPr>
        <p:spPr>
          <a:xfrm rot="2737507">
            <a:off x="6391325" y="4285665"/>
            <a:ext cx="72868" cy="9401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5BC957E4-8787-892C-E383-771FF5192367}"/>
              </a:ext>
            </a:extLst>
          </p:cNvPr>
          <p:cNvSpPr/>
          <p:nvPr/>
        </p:nvSpPr>
        <p:spPr>
          <a:xfrm rot="2737507">
            <a:off x="6456354" y="3334863"/>
            <a:ext cx="72868" cy="9401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836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C1A145-91C3-67FF-AAC4-E45DE32FF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/>
              <a:t>NG from self-interaction</a:t>
            </a:r>
            <a:endParaRPr kumimoji="1" lang="ja-JP" altLang="en-US" dirty="0"/>
          </a:p>
        </p:txBody>
      </p:sp>
      <p:sp>
        <p:nvSpPr>
          <p:cNvPr id="4" name="フローチャート: データ 3">
            <a:extLst>
              <a:ext uri="{FF2B5EF4-FFF2-40B4-BE49-F238E27FC236}">
                <a16:creationId xmlns:a16="http://schemas.microsoft.com/office/drawing/2014/main" id="{AB477F9B-6EE7-D39D-3B6F-F17E3BEB6B28}"/>
              </a:ext>
            </a:extLst>
          </p:cNvPr>
          <p:cNvSpPr/>
          <p:nvPr/>
        </p:nvSpPr>
        <p:spPr>
          <a:xfrm>
            <a:off x="2628214" y="2158808"/>
            <a:ext cx="4440591" cy="623211"/>
          </a:xfrm>
          <a:prstGeom prst="flowChartInputOutpu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BC5D95E3-5594-2554-5443-DBC8EC94AA6F}"/>
              </a:ext>
            </a:extLst>
          </p:cNvPr>
          <p:cNvCxnSpPr>
            <a:cxnSpLocks/>
          </p:cNvCxnSpPr>
          <p:nvPr/>
        </p:nvCxnSpPr>
        <p:spPr>
          <a:xfrm flipV="1">
            <a:off x="2392772" y="2158808"/>
            <a:ext cx="0" cy="202591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92C9B715-E9D7-DCF1-958A-B140657E4694}"/>
                  </a:ext>
                </a:extLst>
              </p:cNvPr>
              <p:cNvSpPr txBox="1"/>
              <p:nvPr/>
            </p:nvSpPr>
            <p:spPr>
              <a:xfrm>
                <a:off x="2226988" y="1635588"/>
                <a:ext cx="4012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kumimoji="1" lang="ja-JP" altLang="en-US" sz="28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92C9B715-E9D7-DCF1-958A-B140657E46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6988" y="1635588"/>
                <a:ext cx="401227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7417FED-99A7-5256-FC33-FF113A200F02}"/>
              </a:ext>
            </a:extLst>
          </p:cNvPr>
          <p:cNvGrpSpPr/>
          <p:nvPr/>
        </p:nvGrpSpPr>
        <p:grpSpPr>
          <a:xfrm rot="450188">
            <a:off x="3397956" y="2214569"/>
            <a:ext cx="2078445" cy="350429"/>
            <a:chOff x="3165915" y="2852220"/>
            <a:chExt cx="1828990" cy="805441"/>
          </a:xfrm>
        </p:grpSpPr>
        <p:sp>
          <p:nvSpPr>
            <p:cNvPr id="8" name="二等辺三角形 7">
              <a:extLst>
                <a:ext uri="{FF2B5EF4-FFF2-40B4-BE49-F238E27FC236}">
                  <a16:creationId xmlns:a16="http://schemas.microsoft.com/office/drawing/2014/main" id="{BBBEBF2C-E72C-0FDB-E655-CA5013EE5895}"/>
                </a:ext>
              </a:extLst>
            </p:cNvPr>
            <p:cNvSpPr/>
            <p:nvPr/>
          </p:nvSpPr>
          <p:spPr>
            <a:xfrm>
              <a:off x="3206833" y="2890031"/>
              <a:ext cx="1719376" cy="720621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EACB0008-420D-6BF2-54D4-8ECF5E02544E}"/>
                </a:ext>
              </a:extLst>
            </p:cNvPr>
            <p:cNvSpPr/>
            <p:nvPr/>
          </p:nvSpPr>
          <p:spPr>
            <a:xfrm>
              <a:off x="3165915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C471DB2B-58C7-FBC1-BBA4-92658DC6ADEE}"/>
                </a:ext>
              </a:extLst>
            </p:cNvPr>
            <p:cNvSpPr/>
            <p:nvPr/>
          </p:nvSpPr>
          <p:spPr>
            <a:xfrm>
              <a:off x="4893240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7EA5AB68-EC56-E239-E3FA-CB7892FE5F76}"/>
                </a:ext>
              </a:extLst>
            </p:cNvPr>
            <p:cNvSpPr/>
            <p:nvPr/>
          </p:nvSpPr>
          <p:spPr>
            <a:xfrm>
              <a:off x="4008502" y="2852220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AA7C6B24-4BF3-B37B-A68D-337AC70B73CB}"/>
              </a:ext>
            </a:extLst>
          </p:cNvPr>
          <p:cNvCxnSpPr>
            <a:cxnSpLocks/>
          </p:cNvCxnSpPr>
          <p:nvPr/>
        </p:nvCxnSpPr>
        <p:spPr>
          <a:xfrm>
            <a:off x="3432744" y="2470413"/>
            <a:ext cx="71115" cy="328669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D68552-0B52-241D-0A46-731452AB67D2}"/>
              </a:ext>
            </a:extLst>
          </p:cNvPr>
          <p:cNvCxnSpPr>
            <a:cxnSpLocks/>
          </p:cNvCxnSpPr>
          <p:nvPr/>
        </p:nvCxnSpPr>
        <p:spPr>
          <a:xfrm flipH="1">
            <a:off x="3717686" y="2699200"/>
            <a:ext cx="1693153" cy="98500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92CFA6A5-7B5F-0B0E-55D3-6F6C384813CA}"/>
              </a:ext>
            </a:extLst>
          </p:cNvPr>
          <p:cNvCxnSpPr>
            <a:cxnSpLocks/>
          </p:cNvCxnSpPr>
          <p:nvPr/>
        </p:nvCxnSpPr>
        <p:spPr>
          <a:xfrm>
            <a:off x="3501132" y="2794040"/>
            <a:ext cx="215139" cy="912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3F5BE7B6-D9BC-35B2-0688-9803A872F880}"/>
              </a:ext>
            </a:extLst>
          </p:cNvPr>
          <p:cNvCxnSpPr>
            <a:cxnSpLocks/>
            <a:stCxn id="11" idx="4"/>
          </p:cNvCxnSpPr>
          <p:nvPr/>
        </p:nvCxnSpPr>
        <p:spPr>
          <a:xfrm flipH="1">
            <a:off x="4200068" y="2253497"/>
            <a:ext cx="230904" cy="540543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DE3B3926-9CCE-F42A-C502-643B37339286}"/>
              </a:ext>
            </a:extLst>
          </p:cNvPr>
          <p:cNvCxnSpPr>
            <a:cxnSpLocks/>
          </p:cNvCxnSpPr>
          <p:nvPr/>
        </p:nvCxnSpPr>
        <p:spPr>
          <a:xfrm flipH="1">
            <a:off x="3714959" y="2770256"/>
            <a:ext cx="501249" cy="9360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楕円 29">
            <a:extLst>
              <a:ext uri="{FF2B5EF4-FFF2-40B4-BE49-F238E27FC236}">
                <a16:creationId xmlns:a16="http://schemas.microsoft.com/office/drawing/2014/main" id="{B0F0FC96-6F13-7920-A5E1-40610DF7724A}"/>
              </a:ext>
            </a:extLst>
          </p:cNvPr>
          <p:cNvSpPr/>
          <p:nvPr/>
        </p:nvSpPr>
        <p:spPr>
          <a:xfrm>
            <a:off x="3641973" y="3570500"/>
            <a:ext cx="169734" cy="16934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6505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C1A145-91C3-67FF-AAC4-E45DE32FF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/>
              <a:t>NG from self-interaction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B779BE36-934A-A67B-BF54-D0653046C41D}"/>
                  </a:ext>
                </a:extLst>
              </p:cNvPr>
              <p:cNvSpPr txBox="1"/>
              <p:nvPr/>
            </p:nvSpPr>
            <p:spPr>
              <a:xfrm>
                <a:off x="855826" y="4322211"/>
                <a:ext cx="47400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/>
                  <a:t>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latin typeface="Cambria Math" panose="02040503050406030204" pitchFamily="18" charset="0"/>
                          </a:rPr>
                          <m:t>NL</m:t>
                        </m:r>
                      </m:sub>
                    </m:sSub>
                    <m:r>
                      <a:rPr kumimoji="1" lang="en-US" altLang="ja-JP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kumimoji="1" lang="ja-JP" alt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ja-JP" altLang="en-US" sz="2000" dirty="0"/>
                  <a:t> </a:t>
                </a:r>
                <a:r>
                  <a:rPr kumimoji="1" lang="en-US" altLang="ja-JP" sz="2000" dirty="0"/>
                  <a:t>for </a:t>
                </a:r>
                <a:r>
                  <a:rPr kumimoji="1" lang="en-US" altLang="ja-JP" sz="2000" u="sng" dirty="0"/>
                  <a:t>simple</a:t>
                </a:r>
                <a:r>
                  <a:rPr kumimoji="1" lang="en-US" altLang="ja-JP" sz="2000" dirty="0"/>
                  <a:t> model </a:t>
                </a:r>
                <a:endParaRPr kumimoji="1" lang="ja-JP" altLang="en-US" sz="2000" dirty="0"/>
              </a:p>
            </p:txBody>
          </p:sp>
        </mc:Choice>
        <mc:Fallback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B779BE36-934A-A67B-BF54-D0653046C4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826" y="4322211"/>
                <a:ext cx="4740016" cy="400110"/>
              </a:xfrm>
              <a:prstGeom prst="rect">
                <a:avLst/>
              </a:prstGeom>
              <a:blipFill>
                <a:blip r:embed="rId2"/>
                <a:stretch>
                  <a:fillRect l="-1285" t="-10606" b="-272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971A6E6-1E41-A55C-66CF-1630D618BE94}"/>
              </a:ext>
            </a:extLst>
          </p:cNvPr>
          <p:cNvSpPr/>
          <p:nvPr/>
        </p:nvSpPr>
        <p:spPr>
          <a:xfrm>
            <a:off x="4288384" y="4362754"/>
            <a:ext cx="14093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ja-JP" sz="1600" dirty="0">
                <a:solidFill>
                  <a:srgbClr val="92D050"/>
                </a:solidFill>
                <a:latin typeface="CMR10"/>
              </a:rPr>
              <a:t>Maldacena ’03</a:t>
            </a:r>
            <a:endParaRPr lang="ja-JP" altLang="en-US" sz="1600" dirty="0">
              <a:solidFill>
                <a:srgbClr val="92D050"/>
              </a:solidFill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FBC339C-D49D-0911-6BB8-94A8132E6584}"/>
              </a:ext>
            </a:extLst>
          </p:cNvPr>
          <p:cNvSpPr txBox="1"/>
          <p:nvPr/>
        </p:nvSpPr>
        <p:spPr>
          <a:xfrm>
            <a:off x="1400208" y="4838953"/>
            <a:ext cx="7708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simple : single scalar + Einstein gravity + canonical kinetic term + slow-roll</a:t>
            </a:r>
            <a:endParaRPr kumimoji="1" lang="ja-JP" altLang="en-US" dirty="0"/>
          </a:p>
        </p:txBody>
      </p:sp>
      <p:sp>
        <p:nvSpPr>
          <p:cNvPr id="4" name="フローチャート: データ 3">
            <a:extLst>
              <a:ext uri="{FF2B5EF4-FFF2-40B4-BE49-F238E27FC236}">
                <a16:creationId xmlns:a16="http://schemas.microsoft.com/office/drawing/2014/main" id="{AB477F9B-6EE7-D39D-3B6F-F17E3BEB6B28}"/>
              </a:ext>
            </a:extLst>
          </p:cNvPr>
          <p:cNvSpPr/>
          <p:nvPr/>
        </p:nvSpPr>
        <p:spPr>
          <a:xfrm>
            <a:off x="2628214" y="2158808"/>
            <a:ext cx="4440591" cy="623211"/>
          </a:xfrm>
          <a:prstGeom prst="flowChartInputOutpu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BC5D95E3-5594-2554-5443-DBC8EC94AA6F}"/>
              </a:ext>
            </a:extLst>
          </p:cNvPr>
          <p:cNvCxnSpPr>
            <a:cxnSpLocks/>
          </p:cNvCxnSpPr>
          <p:nvPr/>
        </p:nvCxnSpPr>
        <p:spPr>
          <a:xfrm flipV="1">
            <a:off x="2392772" y="2158808"/>
            <a:ext cx="0" cy="202591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92C9B715-E9D7-DCF1-958A-B140657E4694}"/>
                  </a:ext>
                </a:extLst>
              </p:cNvPr>
              <p:cNvSpPr txBox="1"/>
              <p:nvPr/>
            </p:nvSpPr>
            <p:spPr>
              <a:xfrm>
                <a:off x="2226988" y="1635588"/>
                <a:ext cx="4012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kumimoji="1" lang="ja-JP" altLang="en-US" sz="28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92C9B715-E9D7-DCF1-958A-B140657E46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6988" y="1635588"/>
                <a:ext cx="401227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7417FED-99A7-5256-FC33-FF113A200F02}"/>
              </a:ext>
            </a:extLst>
          </p:cNvPr>
          <p:cNvGrpSpPr/>
          <p:nvPr/>
        </p:nvGrpSpPr>
        <p:grpSpPr>
          <a:xfrm rot="450188">
            <a:off x="3397956" y="2214569"/>
            <a:ext cx="2078445" cy="350429"/>
            <a:chOff x="3165915" y="2852220"/>
            <a:chExt cx="1828990" cy="805441"/>
          </a:xfrm>
        </p:grpSpPr>
        <p:sp>
          <p:nvSpPr>
            <p:cNvPr id="8" name="二等辺三角形 7">
              <a:extLst>
                <a:ext uri="{FF2B5EF4-FFF2-40B4-BE49-F238E27FC236}">
                  <a16:creationId xmlns:a16="http://schemas.microsoft.com/office/drawing/2014/main" id="{BBBEBF2C-E72C-0FDB-E655-CA5013EE5895}"/>
                </a:ext>
              </a:extLst>
            </p:cNvPr>
            <p:cNvSpPr/>
            <p:nvPr/>
          </p:nvSpPr>
          <p:spPr>
            <a:xfrm>
              <a:off x="3206833" y="2890031"/>
              <a:ext cx="1719376" cy="720621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EACB0008-420D-6BF2-54D4-8ECF5E02544E}"/>
                </a:ext>
              </a:extLst>
            </p:cNvPr>
            <p:cNvSpPr/>
            <p:nvPr/>
          </p:nvSpPr>
          <p:spPr>
            <a:xfrm>
              <a:off x="3165915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C471DB2B-58C7-FBC1-BBA4-92658DC6ADEE}"/>
                </a:ext>
              </a:extLst>
            </p:cNvPr>
            <p:cNvSpPr/>
            <p:nvPr/>
          </p:nvSpPr>
          <p:spPr>
            <a:xfrm>
              <a:off x="4893240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7EA5AB68-EC56-E239-E3FA-CB7892FE5F76}"/>
                </a:ext>
              </a:extLst>
            </p:cNvPr>
            <p:cNvSpPr/>
            <p:nvPr/>
          </p:nvSpPr>
          <p:spPr>
            <a:xfrm>
              <a:off x="4008502" y="2852220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AA7C6B24-4BF3-B37B-A68D-337AC70B73CB}"/>
              </a:ext>
            </a:extLst>
          </p:cNvPr>
          <p:cNvCxnSpPr>
            <a:cxnSpLocks/>
          </p:cNvCxnSpPr>
          <p:nvPr/>
        </p:nvCxnSpPr>
        <p:spPr>
          <a:xfrm>
            <a:off x="3432744" y="2470413"/>
            <a:ext cx="71115" cy="328669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D68552-0B52-241D-0A46-731452AB67D2}"/>
              </a:ext>
            </a:extLst>
          </p:cNvPr>
          <p:cNvCxnSpPr>
            <a:cxnSpLocks/>
          </p:cNvCxnSpPr>
          <p:nvPr/>
        </p:nvCxnSpPr>
        <p:spPr>
          <a:xfrm flipH="1">
            <a:off x="3717686" y="2699200"/>
            <a:ext cx="1693153" cy="98500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92CFA6A5-7B5F-0B0E-55D3-6F6C384813CA}"/>
              </a:ext>
            </a:extLst>
          </p:cNvPr>
          <p:cNvCxnSpPr>
            <a:cxnSpLocks/>
          </p:cNvCxnSpPr>
          <p:nvPr/>
        </p:nvCxnSpPr>
        <p:spPr>
          <a:xfrm>
            <a:off x="3501132" y="2794040"/>
            <a:ext cx="215139" cy="912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3F5BE7B6-D9BC-35B2-0688-9803A872F880}"/>
              </a:ext>
            </a:extLst>
          </p:cNvPr>
          <p:cNvCxnSpPr>
            <a:cxnSpLocks/>
            <a:stCxn id="11" idx="4"/>
          </p:cNvCxnSpPr>
          <p:nvPr/>
        </p:nvCxnSpPr>
        <p:spPr>
          <a:xfrm flipH="1">
            <a:off x="4200068" y="2253497"/>
            <a:ext cx="230904" cy="540543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DE3B3926-9CCE-F42A-C502-643B37339286}"/>
              </a:ext>
            </a:extLst>
          </p:cNvPr>
          <p:cNvCxnSpPr>
            <a:cxnSpLocks/>
          </p:cNvCxnSpPr>
          <p:nvPr/>
        </p:nvCxnSpPr>
        <p:spPr>
          <a:xfrm flipH="1">
            <a:off x="3714959" y="2770256"/>
            <a:ext cx="501249" cy="9360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楕円 29">
            <a:extLst>
              <a:ext uri="{FF2B5EF4-FFF2-40B4-BE49-F238E27FC236}">
                <a16:creationId xmlns:a16="http://schemas.microsoft.com/office/drawing/2014/main" id="{B0F0FC96-6F13-7920-A5E1-40610DF7724A}"/>
              </a:ext>
            </a:extLst>
          </p:cNvPr>
          <p:cNvSpPr/>
          <p:nvPr/>
        </p:nvSpPr>
        <p:spPr>
          <a:xfrm>
            <a:off x="3641973" y="3570500"/>
            <a:ext cx="169734" cy="16934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4992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C1A145-91C3-67FF-AAC4-E45DE32FF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/>
              <a:t>NG from self-interaction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B779BE36-934A-A67B-BF54-D0653046C41D}"/>
                  </a:ext>
                </a:extLst>
              </p:cNvPr>
              <p:cNvSpPr txBox="1"/>
              <p:nvPr/>
            </p:nvSpPr>
            <p:spPr>
              <a:xfrm>
                <a:off x="855826" y="4322211"/>
                <a:ext cx="47400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/>
                  <a:t>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latin typeface="Cambria Math" panose="02040503050406030204" pitchFamily="18" charset="0"/>
                          </a:rPr>
                          <m:t>NL</m:t>
                        </m:r>
                      </m:sub>
                    </m:sSub>
                    <m:r>
                      <a:rPr kumimoji="1" lang="en-US" altLang="ja-JP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kumimoji="1" lang="ja-JP" alt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ja-JP" altLang="en-US" sz="2000" dirty="0"/>
                  <a:t> </a:t>
                </a:r>
                <a:r>
                  <a:rPr kumimoji="1" lang="en-US" altLang="ja-JP" sz="2000" dirty="0"/>
                  <a:t>for </a:t>
                </a:r>
                <a:r>
                  <a:rPr kumimoji="1" lang="en-US" altLang="ja-JP" sz="2000" u="sng" dirty="0"/>
                  <a:t>simple</a:t>
                </a:r>
                <a:r>
                  <a:rPr kumimoji="1" lang="en-US" altLang="ja-JP" sz="2000" dirty="0"/>
                  <a:t> model </a:t>
                </a:r>
                <a:endParaRPr kumimoji="1" lang="ja-JP" altLang="en-US" sz="2000" dirty="0"/>
              </a:p>
            </p:txBody>
          </p:sp>
        </mc:Choice>
        <mc:Fallback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B779BE36-934A-A67B-BF54-D0653046C4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826" y="4322211"/>
                <a:ext cx="4740016" cy="400110"/>
              </a:xfrm>
              <a:prstGeom prst="rect">
                <a:avLst/>
              </a:prstGeom>
              <a:blipFill>
                <a:blip r:embed="rId2"/>
                <a:stretch>
                  <a:fillRect l="-1285" t="-10606" b="-272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971A6E6-1E41-A55C-66CF-1630D618BE94}"/>
              </a:ext>
            </a:extLst>
          </p:cNvPr>
          <p:cNvSpPr/>
          <p:nvPr/>
        </p:nvSpPr>
        <p:spPr>
          <a:xfrm>
            <a:off x="4288384" y="4362754"/>
            <a:ext cx="14093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ja-JP" sz="1600" dirty="0">
                <a:solidFill>
                  <a:srgbClr val="92D050"/>
                </a:solidFill>
                <a:latin typeface="CMR10"/>
              </a:rPr>
              <a:t>Maldacena ’03</a:t>
            </a:r>
            <a:endParaRPr lang="ja-JP" altLang="en-US" sz="1600" dirty="0">
              <a:solidFill>
                <a:srgbClr val="92D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070F91E8-FFE8-1839-B81C-AC6B07D41515}"/>
                  </a:ext>
                </a:extLst>
              </p:cNvPr>
              <p:cNvSpPr txBox="1"/>
              <p:nvPr/>
            </p:nvSpPr>
            <p:spPr>
              <a:xfrm>
                <a:off x="855826" y="5299666"/>
                <a:ext cx="604316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/>
                  <a:t>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>
                            <a:latin typeface="Cambria Math" panose="02040503050406030204" pitchFamily="18" charset="0"/>
                          </a:rPr>
                          <m:t>NL</m:t>
                        </m:r>
                      </m:sub>
                    </m:sSub>
                    <m:r>
                      <a:rPr kumimoji="1" lang="en-US" altLang="ja-JP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kumimoji="1" lang="ja-JP" altLang="en-US" sz="2000" dirty="0"/>
                  <a:t> </a:t>
                </a:r>
                <a:r>
                  <a:rPr kumimoji="1" lang="en-US" altLang="ja-JP" sz="2000" dirty="0"/>
                  <a:t>for more general class of inflation models</a:t>
                </a:r>
                <a:endParaRPr kumimoji="1" lang="ja-JP" altLang="en-US" sz="2000" dirty="0"/>
              </a:p>
            </p:txBody>
          </p:sp>
        </mc:Choice>
        <mc:Fallback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070F91E8-FFE8-1839-B81C-AC6B07D415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826" y="5299666"/>
                <a:ext cx="6043166" cy="400110"/>
              </a:xfrm>
              <a:prstGeom prst="rect">
                <a:avLst/>
              </a:prstGeom>
              <a:blipFill>
                <a:blip r:embed="rId3"/>
                <a:stretch>
                  <a:fillRect l="-1008" t="-10606" b="-272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FBC339C-D49D-0911-6BB8-94A8132E6584}"/>
              </a:ext>
            </a:extLst>
          </p:cNvPr>
          <p:cNvSpPr txBox="1"/>
          <p:nvPr/>
        </p:nvSpPr>
        <p:spPr>
          <a:xfrm>
            <a:off x="1400208" y="4838953"/>
            <a:ext cx="7708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simple : single scalar + Einstein gravity + canonical kinetic term + slow-roll</a:t>
            </a:r>
            <a:endParaRPr kumimoji="1" lang="ja-JP" altLang="en-US" dirty="0"/>
          </a:p>
        </p:txBody>
      </p:sp>
      <p:sp>
        <p:nvSpPr>
          <p:cNvPr id="4" name="フローチャート: データ 3">
            <a:extLst>
              <a:ext uri="{FF2B5EF4-FFF2-40B4-BE49-F238E27FC236}">
                <a16:creationId xmlns:a16="http://schemas.microsoft.com/office/drawing/2014/main" id="{AB477F9B-6EE7-D39D-3B6F-F17E3BEB6B28}"/>
              </a:ext>
            </a:extLst>
          </p:cNvPr>
          <p:cNvSpPr/>
          <p:nvPr/>
        </p:nvSpPr>
        <p:spPr>
          <a:xfrm>
            <a:off x="2628214" y="2158808"/>
            <a:ext cx="4440591" cy="623211"/>
          </a:xfrm>
          <a:prstGeom prst="flowChartInputOutpu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BC5D95E3-5594-2554-5443-DBC8EC94AA6F}"/>
              </a:ext>
            </a:extLst>
          </p:cNvPr>
          <p:cNvCxnSpPr>
            <a:cxnSpLocks/>
          </p:cNvCxnSpPr>
          <p:nvPr/>
        </p:nvCxnSpPr>
        <p:spPr>
          <a:xfrm flipV="1">
            <a:off x="2392772" y="2158808"/>
            <a:ext cx="0" cy="202591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92C9B715-E9D7-DCF1-958A-B140657E4694}"/>
                  </a:ext>
                </a:extLst>
              </p:cNvPr>
              <p:cNvSpPr txBox="1"/>
              <p:nvPr/>
            </p:nvSpPr>
            <p:spPr>
              <a:xfrm>
                <a:off x="2226988" y="1635588"/>
                <a:ext cx="4012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kumimoji="1" lang="ja-JP" altLang="en-US" sz="28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92C9B715-E9D7-DCF1-958A-B140657E46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6988" y="1635588"/>
                <a:ext cx="401227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7417FED-99A7-5256-FC33-FF113A200F02}"/>
              </a:ext>
            </a:extLst>
          </p:cNvPr>
          <p:cNvGrpSpPr/>
          <p:nvPr/>
        </p:nvGrpSpPr>
        <p:grpSpPr>
          <a:xfrm rot="450188">
            <a:off x="3397956" y="2214569"/>
            <a:ext cx="2078445" cy="350429"/>
            <a:chOff x="3165915" y="2852220"/>
            <a:chExt cx="1828990" cy="805441"/>
          </a:xfrm>
        </p:grpSpPr>
        <p:sp>
          <p:nvSpPr>
            <p:cNvPr id="8" name="二等辺三角形 7">
              <a:extLst>
                <a:ext uri="{FF2B5EF4-FFF2-40B4-BE49-F238E27FC236}">
                  <a16:creationId xmlns:a16="http://schemas.microsoft.com/office/drawing/2014/main" id="{BBBEBF2C-E72C-0FDB-E655-CA5013EE5895}"/>
                </a:ext>
              </a:extLst>
            </p:cNvPr>
            <p:cNvSpPr/>
            <p:nvPr/>
          </p:nvSpPr>
          <p:spPr>
            <a:xfrm>
              <a:off x="3206833" y="2890031"/>
              <a:ext cx="1719376" cy="720621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EACB0008-420D-6BF2-54D4-8ECF5E02544E}"/>
                </a:ext>
              </a:extLst>
            </p:cNvPr>
            <p:cNvSpPr/>
            <p:nvPr/>
          </p:nvSpPr>
          <p:spPr>
            <a:xfrm>
              <a:off x="3165915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C471DB2B-58C7-FBC1-BBA4-92658DC6ADEE}"/>
                </a:ext>
              </a:extLst>
            </p:cNvPr>
            <p:cNvSpPr/>
            <p:nvPr/>
          </p:nvSpPr>
          <p:spPr>
            <a:xfrm>
              <a:off x="4893240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7EA5AB68-EC56-E239-E3FA-CB7892FE5F76}"/>
                </a:ext>
              </a:extLst>
            </p:cNvPr>
            <p:cNvSpPr/>
            <p:nvPr/>
          </p:nvSpPr>
          <p:spPr>
            <a:xfrm>
              <a:off x="4008502" y="2852220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AA7C6B24-4BF3-B37B-A68D-337AC70B73CB}"/>
              </a:ext>
            </a:extLst>
          </p:cNvPr>
          <p:cNvCxnSpPr>
            <a:cxnSpLocks/>
          </p:cNvCxnSpPr>
          <p:nvPr/>
        </p:nvCxnSpPr>
        <p:spPr>
          <a:xfrm>
            <a:off x="3432744" y="2470413"/>
            <a:ext cx="71115" cy="328669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D68552-0B52-241D-0A46-731452AB67D2}"/>
              </a:ext>
            </a:extLst>
          </p:cNvPr>
          <p:cNvCxnSpPr>
            <a:cxnSpLocks/>
          </p:cNvCxnSpPr>
          <p:nvPr/>
        </p:nvCxnSpPr>
        <p:spPr>
          <a:xfrm flipH="1">
            <a:off x="3717686" y="2699200"/>
            <a:ext cx="1693153" cy="98500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92CFA6A5-7B5F-0B0E-55D3-6F6C384813CA}"/>
              </a:ext>
            </a:extLst>
          </p:cNvPr>
          <p:cNvCxnSpPr>
            <a:cxnSpLocks/>
          </p:cNvCxnSpPr>
          <p:nvPr/>
        </p:nvCxnSpPr>
        <p:spPr>
          <a:xfrm>
            <a:off x="3501132" y="2794040"/>
            <a:ext cx="215139" cy="912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3F5BE7B6-D9BC-35B2-0688-9803A872F880}"/>
              </a:ext>
            </a:extLst>
          </p:cNvPr>
          <p:cNvCxnSpPr>
            <a:cxnSpLocks/>
            <a:stCxn id="11" idx="4"/>
          </p:cNvCxnSpPr>
          <p:nvPr/>
        </p:nvCxnSpPr>
        <p:spPr>
          <a:xfrm flipH="1">
            <a:off x="4200068" y="2253497"/>
            <a:ext cx="230904" cy="540543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DE3B3926-9CCE-F42A-C502-643B37339286}"/>
              </a:ext>
            </a:extLst>
          </p:cNvPr>
          <p:cNvCxnSpPr>
            <a:cxnSpLocks/>
          </p:cNvCxnSpPr>
          <p:nvPr/>
        </p:nvCxnSpPr>
        <p:spPr>
          <a:xfrm flipH="1">
            <a:off x="3714959" y="2770256"/>
            <a:ext cx="501249" cy="9360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楕円 29">
            <a:extLst>
              <a:ext uri="{FF2B5EF4-FFF2-40B4-BE49-F238E27FC236}">
                <a16:creationId xmlns:a16="http://schemas.microsoft.com/office/drawing/2014/main" id="{B0F0FC96-6F13-7920-A5E1-40610DF7724A}"/>
              </a:ext>
            </a:extLst>
          </p:cNvPr>
          <p:cNvSpPr/>
          <p:nvPr/>
        </p:nvSpPr>
        <p:spPr>
          <a:xfrm>
            <a:off x="3641973" y="3570500"/>
            <a:ext cx="169734" cy="16934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7873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C1A145-91C3-67FF-AAC4-E45DE32FF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/>
              <a:t>NG from self-interaction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B779BE36-934A-A67B-BF54-D0653046C41D}"/>
                  </a:ext>
                </a:extLst>
              </p:cNvPr>
              <p:cNvSpPr txBox="1"/>
              <p:nvPr/>
            </p:nvSpPr>
            <p:spPr>
              <a:xfrm>
                <a:off x="855826" y="4322211"/>
                <a:ext cx="47400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/>
                  <a:t>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latin typeface="Cambria Math" panose="02040503050406030204" pitchFamily="18" charset="0"/>
                          </a:rPr>
                          <m:t>NL</m:t>
                        </m:r>
                      </m:sub>
                    </m:sSub>
                    <m:r>
                      <a:rPr kumimoji="1" lang="en-US" altLang="ja-JP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kumimoji="1" lang="ja-JP" alt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ja-JP" altLang="en-US" sz="2000" dirty="0"/>
                  <a:t> </a:t>
                </a:r>
                <a:r>
                  <a:rPr kumimoji="1" lang="en-US" altLang="ja-JP" sz="2000" dirty="0"/>
                  <a:t>for </a:t>
                </a:r>
                <a:r>
                  <a:rPr kumimoji="1" lang="en-US" altLang="ja-JP" sz="2000" u="sng" dirty="0"/>
                  <a:t>simple</a:t>
                </a:r>
                <a:r>
                  <a:rPr kumimoji="1" lang="en-US" altLang="ja-JP" sz="2000" dirty="0"/>
                  <a:t> model </a:t>
                </a:r>
                <a:endParaRPr kumimoji="1" lang="ja-JP" altLang="en-US" sz="2000" dirty="0"/>
              </a:p>
            </p:txBody>
          </p:sp>
        </mc:Choice>
        <mc:Fallback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B779BE36-934A-A67B-BF54-D0653046C4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826" y="4322211"/>
                <a:ext cx="4740016" cy="400110"/>
              </a:xfrm>
              <a:prstGeom prst="rect">
                <a:avLst/>
              </a:prstGeom>
              <a:blipFill>
                <a:blip r:embed="rId2"/>
                <a:stretch>
                  <a:fillRect l="-1285" t="-10606" b="-272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971A6E6-1E41-A55C-66CF-1630D618BE94}"/>
              </a:ext>
            </a:extLst>
          </p:cNvPr>
          <p:cNvSpPr/>
          <p:nvPr/>
        </p:nvSpPr>
        <p:spPr>
          <a:xfrm>
            <a:off x="4288384" y="4362754"/>
            <a:ext cx="14093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ja-JP" sz="1600" dirty="0">
                <a:solidFill>
                  <a:srgbClr val="92D050"/>
                </a:solidFill>
                <a:latin typeface="CMR10"/>
              </a:rPr>
              <a:t>Maldacena ’03</a:t>
            </a:r>
            <a:endParaRPr lang="ja-JP" altLang="en-US" sz="1600" dirty="0">
              <a:solidFill>
                <a:srgbClr val="92D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070F91E8-FFE8-1839-B81C-AC6B07D41515}"/>
                  </a:ext>
                </a:extLst>
              </p:cNvPr>
              <p:cNvSpPr txBox="1"/>
              <p:nvPr/>
            </p:nvSpPr>
            <p:spPr>
              <a:xfrm>
                <a:off x="855826" y="5299666"/>
                <a:ext cx="604316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/>
                  <a:t>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>
                            <a:latin typeface="Cambria Math" panose="02040503050406030204" pitchFamily="18" charset="0"/>
                          </a:rPr>
                          <m:t>NL</m:t>
                        </m:r>
                      </m:sub>
                    </m:sSub>
                    <m:r>
                      <a:rPr kumimoji="1" lang="en-US" altLang="ja-JP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kumimoji="1" lang="ja-JP" altLang="en-US" sz="2000" dirty="0"/>
                  <a:t> </a:t>
                </a:r>
                <a:r>
                  <a:rPr kumimoji="1" lang="en-US" altLang="ja-JP" sz="2000" dirty="0"/>
                  <a:t>for more general class of inflation models</a:t>
                </a:r>
                <a:endParaRPr kumimoji="1" lang="ja-JP" altLang="en-US" sz="2000" dirty="0"/>
              </a:p>
            </p:txBody>
          </p:sp>
        </mc:Choice>
        <mc:Fallback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070F91E8-FFE8-1839-B81C-AC6B07D415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826" y="5299666"/>
                <a:ext cx="6043166" cy="400110"/>
              </a:xfrm>
              <a:prstGeom prst="rect">
                <a:avLst/>
              </a:prstGeom>
              <a:blipFill>
                <a:blip r:embed="rId3"/>
                <a:stretch>
                  <a:fillRect l="-1008" t="-10606" b="-272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FBC339C-D49D-0911-6BB8-94A8132E6584}"/>
              </a:ext>
            </a:extLst>
          </p:cNvPr>
          <p:cNvSpPr txBox="1"/>
          <p:nvPr/>
        </p:nvSpPr>
        <p:spPr>
          <a:xfrm>
            <a:off x="1400208" y="4838953"/>
            <a:ext cx="7708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simple : single scalar + Einstein gravity + canonical kinetic term + slow-roll</a:t>
            </a:r>
            <a:endParaRPr kumimoji="1" lang="ja-JP" altLang="en-US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FC2AFC4-0651-4697-7A62-1B907AEB3098}"/>
              </a:ext>
            </a:extLst>
          </p:cNvPr>
          <p:cNvSpPr txBox="1"/>
          <p:nvPr/>
        </p:nvSpPr>
        <p:spPr>
          <a:xfrm>
            <a:off x="855826" y="5811181"/>
            <a:ext cx="53684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・ </a:t>
            </a:r>
            <a:r>
              <a:rPr kumimoji="1" lang="en-US" altLang="ja-JP" sz="2000" dirty="0"/>
              <a:t>Observational constraints :</a:t>
            </a:r>
            <a:endParaRPr kumimoji="1" lang="ja-JP" altLang="en-US" sz="2000" dirty="0"/>
          </a:p>
        </p:txBody>
      </p:sp>
      <p:sp>
        <p:nvSpPr>
          <p:cNvPr id="4" name="フローチャート: データ 3">
            <a:extLst>
              <a:ext uri="{FF2B5EF4-FFF2-40B4-BE49-F238E27FC236}">
                <a16:creationId xmlns:a16="http://schemas.microsoft.com/office/drawing/2014/main" id="{AB477F9B-6EE7-D39D-3B6F-F17E3BEB6B28}"/>
              </a:ext>
            </a:extLst>
          </p:cNvPr>
          <p:cNvSpPr/>
          <p:nvPr/>
        </p:nvSpPr>
        <p:spPr>
          <a:xfrm>
            <a:off x="2628214" y="2158808"/>
            <a:ext cx="4440591" cy="623211"/>
          </a:xfrm>
          <a:prstGeom prst="flowChartInputOutpu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BC5D95E3-5594-2554-5443-DBC8EC94AA6F}"/>
              </a:ext>
            </a:extLst>
          </p:cNvPr>
          <p:cNvCxnSpPr>
            <a:cxnSpLocks/>
          </p:cNvCxnSpPr>
          <p:nvPr/>
        </p:nvCxnSpPr>
        <p:spPr>
          <a:xfrm flipV="1">
            <a:off x="2392772" y="2158808"/>
            <a:ext cx="0" cy="202591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92C9B715-E9D7-DCF1-958A-B140657E4694}"/>
                  </a:ext>
                </a:extLst>
              </p:cNvPr>
              <p:cNvSpPr txBox="1"/>
              <p:nvPr/>
            </p:nvSpPr>
            <p:spPr>
              <a:xfrm>
                <a:off x="2226988" y="1635588"/>
                <a:ext cx="4012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kumimoji="1" lang="ja-JP" altLang="en-US" sz="28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92C9B715-E9D7-DCF1-958A-B140657E46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6988" y="1635588"/>
                <a:ext cx="401227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7417FED-99A7-5256-FC33-FF113A200F02}"/>
              </a:ext>
            </a:extLst>
          </p:cNvPr>
          <p:cNvGrpSpPr/>
          <p:nvPr/>
        </p:nvGrpSpPr>
        <p:grpSpPr>
          <a:xfrm rot="450188">
            <a:off x="3397956" y="2214569"/>
            <a:ext cx="2078445" cy="350429"/>
            <a:chOff x="3165915" y="2852220"/>
            <a:chExt cx="1828990" cy="805441"/>
          </a:xfrm>
        </p:grpSpPr>
        <p:sp>
          <p:nvSpPr>
            <p:cNvPr id="8" name="二等辺三角形 7">
              <a:extLst>
                <a:ext uri="{FF2B5EF4-FFF2-40B4-BE49-F238E27FC236}">
                  <a16:creationId xmlns:a16="http://schemas.microsoft.com/office/drawing/2014/main" id="{BBBEBF2C-E72C-0FDB-E655-CA5013EE5895}"/>
                </a:ext>
              </a:extLst>
            </p:cNvPr>
            <p:cNvSpPr/>
            <p:nvPr/>
          </p:nvSpPr>
          <p:spPr>
            <a:xfrm>
              <a:off x="3206833" y="2890031"/>
              <a:ext cx="1719376" cy="720621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EACB0008-420D-6BF2-54D4-8ECF5E02544E}"/>
                </a:ext>
              </a:extLst>
            </p:cNvPr>
            <p:cNvSpPr/>
            <p:nvPr/>
          </p:nvSpPr>
          <p:spPr>
            <a:xfrm>
              <a:off x="3165915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C471DB2B-58C7-FBC1-BBA4-92658DC6ADEE}"/>
                </a:ext>
              </a:extLst>
            </p:cNvPr>
            <p:cNvSpPr/>
            <p:nvPr/>
          </p:nvSpPr>
          <p:spPr>
            <a:xfrm>
              <a:off x="4893240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7EA5AB68-EC56-E239-E3FA-CB7892FE5F76}"/>
                </a:ext>
              </a:extLst>
            </p:cNvPr>
            <p:cNvSpPr/>
            <p:nvPr/>
          </p:nvSpPr>
          <p:spPr>
            <a:xfrm>
              <a:off x="4008502" y="2852220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AA7C6B24-4BF3-B37B-A68D-337AC70B73CB}"/>
              </a:ext>
            </a:extLst>
          </p:cNvPr>
          <p:cNvCxnSpPr>
            <a:cxnSpLocks/>
          </p:cNvCxnSpPr>
          <p:nvPr/>
        </p:nvCxnSpPr>
        <p:spPr>
          <a:xfrm>
            <a:off x="3432744" y="2470413"/>
            <a:ext cx="71115" cy="328669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D68552-0B52-241D-0A46-731452AB67D2}"/>
              </a:ext>
            </a:extLst>
          </p:cNvPr>
          <p:cNvCxnSpPr>
            <a:cxnSpLocks/>
          </p:cNvCxnSpPr>
          <p:nvPr/>
        </p:nvCxnSpPr>
        <p:spPr>
          <a:xfrm flipH="1">
            <a:off x="3717686" y="2699200"/>
            <a:ext cx="1693153" cy="98500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92CFA6A5-7B5F-0B0E-55D3-6F6C384813CA}"/>
              </a:ext>
            </a:extLst>
          </p:cNvPr>
          <p:cNvCxnSpPr>
            <a:cxnSpLocks/>
          </p:cNvCxnSpPr>
          <p:nvPr/>
        </p:nvCxnSpPr>
        <p:spPr>
          <a:xfrm>
            <a:off x="3501132" y="2794040"/>
            <a:ext cx="215139" cy="912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3F5BE7B6-D9BC-35B2-0688-9803A872F880}"/>
              </a:ext>
            </a:extLst>
          </p:cNvPr>
          <p:cNvCxnSpPr>
            <a:cxnSpLocks/>
            <a:stCxn id="11" idx="4"/>
          </p:cNvCxnSpPr>
          <p:nvPr/>
        </p:nvCxnSpPr>
        <p:spPr>
          <a:xfrm flipH="1">
            <a:off x="4200068" y="2253497"/>
            <a:ext cx="230904" cy="540543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DE3B3926-9CCE-F42A-C502-643B37339286}"/>
              </a:ext>
            </a:extLst>
          </p:cNvPr>
          <p:cNvCxnSpPr>
            <a:cxnSpLocks/>
          </p:cNvCxnSpPr>
          <p:nvPr/>
        </p:nvCxnSpPr>
        <p:spPr>
          <a:xfrm flipH="1">
            <a:off x="3714959" y="2770256"/>
            <a:ext cx="501249" cy="9360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楕円 29">
            <a:extLst>
              <a:ext uri="{FF2B5EF4-FFF2-40B4-BE49-F238E27FC236}">
                <a16:creationId xmlns:a16="http://schemas.microsoft.com/office/drawing/2014/main" id="{B0F0FC96-6F13-7920-A5E1-40610DF7724A}"/>
              </a:ext>
            </a:extLst>
          </p:cNvPr>
          <p:cNvSpPr/>
          <p:nvPr/>
        </p:nvSpPr>
        <p:spPr>
          <a:xfrm>
            <a:off x="3641973" y="3570500"/>
            <a:ext cx="169734" cy="16934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ECED626C-C251-74DB-05F8-927D16DF41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678" y="6214417"/>
            <a:ext cx="6123059" cy="423904"/>
          </a:xfrm>
          <a:prstGeom prst="rect">
            <a:avLst/>
          </a:prstGeom>
        </p:spPr>
      </p:pic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095A0C8-D33E-2D37-BE5A-AE6B0E8EEBCE}"/>
              </a:ext>
            </a:extLst>
          </p:cNvPr>
          <p:cNvSpPr/>
          <p:nvPr/>
        </p:nvSpPr>
        <p:spPr>
          <a:xfrm>
            <a:off x="7256367" y="6299767"/>
            <a:ext cx="18876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ja-JP" sz="1600" dirty="0">
                <a:solidFill>
                  <a:srgbClr val="92D050"/>
                </a:solidFill>
                <a:latin typeface="CMR10"/>
              </a:rPr>
              <a:t>From Shellard’s slide</a:t>
            </a:r>
            <a:endParaRPr lang="ja-JP" altLang="en-US" sz="16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346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C1A145-91C3-67FF-AAC4-E45DE32FF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/>
              <a:t>NG from self-interaction</a:t>
            </a:r>
            <a:endParaRPr kumimoji="1"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FBC339C-D49D-0911-6BB8-94A8132E6584}"/>
              </a:ext>
            </a:extLst>
          </p:cNvPr>
          <p:cNvSpPr txBox="1"/>
          <p:nvPr/>
        </p:nvSpPr>
        <p:spPr>
          <a:xfrm>
            <a:off x="1574249" y="5081549"/>
            <a:ext cx="6189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FFFF00"/>
                </a:solidFill>
              </a:rPr>
              <a:t>NG </a:t>
            </a:r>
            <a:r>
              <a:rPr kumimoji="1" lang="ja-JP" altLang="en-US" sz="2400" dirty="0">
                <a:solidFill>
                  <a:srgbClr val="FFFF00"/>
                </a:solidFill>
              </a:rPr>
              <a:t>→ </a:t>
            </a:r>
            <a:r>
              <a:rPr kumimoji="1" lang="en-US" altLang="ja-JP" sz="2400" dirty="0">
                <a:solidFill>
                  <a:srgbClr val="FFFF00"/>
                </a:solidFill>
              </a:rPr>
              <a:t>strong restrictions on inflation models 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5" name="フローチャート: データ 4">
            <a:extLst>
              <a:ext uri="{FF2B5EF4-FFF2-40B4-BE49-F238E27FC236}">
                <a16:creationId xmlns:a16="http://schemas.microsoft.com/office/drawing/2014/main" id="{5F32AEE8-0D28-4D32-2444-35DC7FEE486E}"/>
              </a:ext>
            </a:extLst>
          </p:cNvPr>
          <p:cNvSpPr/>
          <p:nvPr/>
        </p:nvSpPr>
        <p:spPr>
          <a:xfrm>
            <a:off x="2628214" y="2158808"/>
            <a:ext cx="4440591" cy="623211"/>
          </a:xfrm>
          <a:prstGeom prst="flowChartInputOutpu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D1AB2FEA-80CF-46CB-C3A7-A962CD0B1E5B}"/>
              </a:ext>
            </a:extLst>
          </p:cNvPr>
          <p:cNvCxnSpPr>
            <a:cxnSpLocks/>
          </p:cNvCxnSpPr>
          <p:nvPr/>
        </p:nvCxnSpPr>
        <p:spPr>
          <a:xfrm flipV="1">
            <a:off x="2392772" y="2158808"/>
            <a:ext cx="0" cy="202591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2F5D930A-674A-8949-626C-AD3F5541EDB7}"/>
                  </a:ext>
                </a:extLst>
              </p:cNvPr>
              <p:cNvSpPr txBox="1"/>
              <p:nvPr/>
            </p:nvSpPr>
            <p:spPr>
              <a:xfrm>
                <a:off x="2226988" y="1635588"/>
                <a:ext cx="4012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kumimoji="1" lang="ja-JP" altLang="en-US" sz="28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2F5D930A-674A-8949-626C-AD3F5541ED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6988" y="1635588"/>
                <a:ext cx="401227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9072FFF-55A0-CFE1-B7BF-6A6EFC0E4808}"/>
              </a:ext>
            </a:extLst>
          </p:cNvPr>
          <p:cNvGrpSpPr/>
          <p:nvPr/>
        </p:nvGrpSpPr>
        <p:grpSpPr>
          <a:xfrm rot="450188">
            <a:off x="3397956" y="2214569"/>
            <a:ext cx="2078445" cy="350429"/>
            <a:chOff x="3165915" y="2852220"/>
            <a:chExt cx="1828990" cy="805441"/>
          </a:xfrm>
        </p:grpSpPr>
        <p:sp>
          <p:nvSpPr>
            <p:cNvPr id="9" name="二等辺三角形 8">
              <a:extLst>
                <a:ext uri="{FF2B5EF4-FFF2-40B4-BE49-F238E27FC236}">
                  <a16:creationId xmlns:a16="http://schemas.microsoft.com/office/drawing/2014/main" id="{95D79B14-58B3-369C-1C44-E787E4716F93}"/>
                </a:ext>
              </a:extLst>
            </p:cNvPr>
            <p:cNvSpPr/>
            <p:nvPr/>
          </p:nvSpPr>
          <p:spPr>
            <a:xfrm>
              <a:off x="3206833" y="2890031"/>
              <a:ext cx="1719376" cy="720621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5D2B3815-8EFB-B99F-87A8-639DC99D28A0}"/>
                </a:ext>
              </a:extLst>
            </p:cNvPr>
            <p:cNvSpPr/>
            <p:nvPr/>
          </p:nvSpPr>
          <p:spPr>
            <a:xfrm>
              <a:off x="3165915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36AE1997-C43E-B3DF-1940-023340686C15}"/>
                </a:ext>
              </a:extLst>
            </p:cNvPr>
            <p:cNvSpPr/>
            <p:nvPr/>
          </p:nvSpPr>
          <p:spPr>
            <a:xfrm>
              <a:off x="4893240" y="3563644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B58455CE-09CC-63F7-D58A-6AB3A2D996A7}"/>
                </a:ext>
              </a:extLst>
            </p:cNvPr>
            <p:cNvSpPr/>
            <p:nvPr/>
          </p:nvSpPr>
          <p:spPr>
            <a:xfrm>
              <a:off x="4008502" y="2852220"/>
              <a:ext cx="101665" cy="9401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864C7F5B-2AD9-0B42-64CC-0237F729B932}"/>
              </a:ext>
            </a:extLst>
          </p:cNvPr>
          <p:cNvCxnSpPr>
            <a:cxnSpLocks/>
          </p:cNvCxnSpPr>
          <p:nvPr/>
        </p:nvCxnSpPr>
        <p:spPr>
          <a:xfrm>
            <a:off x="3432744" y="2470413"/>
            <a:ext cx="71115" cy="328669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EC030257-A21D-9CED-5946-1ADF197BC308}"/>
              </a:ext>
            </a:extLst>
          </p:cNvPr>
          <p:cNvCxnSpPr>
            <a:cxnSpLocks/>
          </p:cNvCxnSpPr>
          <p:nvPr/>
        </p:nvCxnSpPr>
        <p:spPr>
          <a:xfrm flipH="1">
            <a:off x="3717686" y="2699200"/>
            <a:ext cx="1693153" cy="98500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C4D3DA81-6F1F-67D2-E072-2CCF8F9B3F11}"/>
              </a:ext>
            </a:extLst>
          </p:cNvPr>
          <p:cNvCxnSpPr>
            <a:cxnSpLocks/>
          </p:cNvCxnSpPr>
          <p:nvPr/>
        </p:nvCxnSpPr>
        <p:spPr>
          <a:xfrm>
            <a:off x="3501132" y="2794040"/>
            <a:ext cx="215139" cy="912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0B085196-FEF8-295D-F145-924170F4F585}"/>
              </a:ext>
            </a:extLst>
          </p:cNvPr>
          <p:cNvCxnSpPr>
            <a:cxnSpLocks/>
            <a:stCxn id="12" idx="4"/>
          </p:cNvCxnSpPr>
          <p:nvPr/>
        </p:nvCxnSpPr>
        <p:spPr>
          <a:xfrm flipH="1">
            <a:off x="4200068" y="2253497"/>
            <a:ext cx="230904" cy="540543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5D41AC61-1A9E-D27F-080F-75AA647B5818}"/>
              </a:ext>
            </a:extLst>
          </p:cNvPr>
          <p:cNvCxnSpPr>
            <a:cxnSpLocks/>
          </p:cNvCxnSpPr>
          <p:nvPr/>
        </p:nvCxnSpPr>
        <p:spPr>
          <a:xfrm flipH="1">
            <a:off x="3714959" y="2770256"/>
            <a:ext cx="501249" cy="9360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楕円 30">
            <a:extLst>
              <a:ext uri="{FF2B5EF4-FFF2-40B4-BE49-F238E27FC236}">
                <a16:creationId xmlns:a16="http://schemas.microsoft.com/office/drawing/2014/main" id="{CED53826-EBD7-8853-2AE3-195E8F9C4A78}"/>
              </a:ext>
            </a:extLst>
          </p:cNvPr>
          <p:cNvSpPr/>
          <p:nvPr/>
        </p:nvSpPr>
        <p:spPr>
          <a:xfrm>
            <a:off x="3641973" y="3570500"/>
            <a:ext cx="169734" cy="16934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1268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石版">
  <a:themeElements>
    <a:clrScheme name="石版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石版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石版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20134</TotalTime>
  <Words>1040</Words>
  <Application>Microsoft Office PowerPoint</Application>
  <PresentationFormat>画面に合わせる (4:3)</PresentationFormat>
  <Paragraphs>174</Paragraphs>
  <Slides>29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6" baseType="lpstr">
      <vt:lpstr>CMR10</vt:lpstr>
      <vt:lpstr>CMTI10</vt:lpstr>
      <vt:lpstr>游ゴシック</vt:lpstr>
      <vt:lpstr>Calisto MT</vt:lpstr>
      <vt:lpstr>Cambria Math</vt:lpstr>
      <vt:lpstr>Wingdings 2</vt:lpstr>
      <vt:lpstr>石版</vt:lpstr>
      <vt:lpstr>Continuous spectrum on cosmological collider</vt:lpstr>
      <vt:lpstr>Inflationary observable</vt:lpstr>
      <vt:lpstr>Restrictions on inflaton potential</vt:lpstr>
      <vt:lpstr>Beyond 2-pt. function: non-Gaussianity (NG)</vt:lpstr>
      <vt:lpstr>NG from self-interaction</vt:lpstr>
      <vt:lpstr>NG from self-interaction</vt:lpstr>
      <vt:lpstr>NG from self-interaction</vt:lpstr>
      <vt:lpstr>NG from self-interaction</vt:lpstr>
      <vt:lpstr>NG from self-interaction</vt:lpstr>
      <vt:lpstr>NG from self-interaction</vt:lpstr>
      <vt:lpstr>Cosmological collider (CC)</vt:lpstr>
      <vt:lpstr>Cosmological collider (CC)</vt:lpstr>
      <vt:lpstr>Cosmological collider (CC)</vt:lpstr>
      <vt:lpstr>Cosmological collider (CC)</vt:lpstr>
      <vt:lpstr>Example: scalar σ 　 </vt:lpstr>
      <vt:lpstr>Many works</vt:lpstr>
      <vt:lpstr>Question</vt:lpstr>
      <vt:lpstr>Multifiled on CC</vt:lpstr>
      <vt:lpstr>Multifiled on CC</vt:lpstr>
      <vt:lpstr>Multifiled on CC</vt:lpstr>
      <vt:lpstr>Today: what about continuous spectrum?</vt:lpstr>
      <vt:lpstr>Setup</vt:lpstr>
      <vt:lpstr>Setup</vt:lpstr>
      <vt:lpstr>Interactions</vt:lpstr>
      <vt:lpstr>Observable: </vt:lpstr>
      <vt:lpstr>Result</vt:lpstr>
      <vt:lpstr>Result</vt:lpstr>
      <vt:lpstr>Result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Disentangling mass spectra of multiple fields  in cosmological collider</dc:title>
  <dc:creator>青木 俊太朗</dc:creator>
  <cp:lastModifiedBy>青木俊太朗</cp:lastModifiedBy>
  <cp:revision>179</cp:revision>
  <dcterms:created xsi:type="dcterms:W3CDTF">2021-06-01T01:34:50Z</dcterms:created>
  <dcterms:modified xsi:type="dcterms:W3CDTF">2023-02-22T02:21:21Z</dcterms:modified>
</cp:coreProperties>
</file>