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32"/>
  </p:notesMasterIdLst>
  <p:handoutMasterIdLst>
    <p:handoutMasterId r:id="rId33"/>
  </p:handoutMasterIdLst>
  <p:sldIdLst>
    <p:sldId id="257" r:id="rId3"/>
    <p:sldId id="288" r:id="rId4"/>
    <p:sldId id="304" r:id="rId5"/>
    <p:sldId id="311" r:id="rId6"/>
    <p:sldId id="310" r:id="rId7"/>
    <p:sldId id="290" r:id="rId8"/>
    <p:sldId id="305" r:id="rId9"/>
    <p:sldId id="289" r:id="rId10"/>
    <p:sldId id="306" r:id="rId11"/>
    <p:sldId id="307" r:id="rId12"/>
    <p:sldId id="312" r:id="rId13"/>
    <p:sldId id="293" r:id="rId14"/>
    <p:sldId id="294" r:id="rId15"/>
    <p:sldId id="295" r:id="rId16"/>
    <p:sldId id="313" r:id="rId17"/>
    <p:sldId id="315" r:id="rId18"/>
    <p:sldId id="314" r:id="rId19"/>
    <p:sldId id="317" r:id="rId20"/>
    <p:sldId id="316" r:id="rId21"/>
    <p:sldId id="309" r:id="rId22"/>
    <p:sldId id="302" r:id="rId23"/>
    <p:sldId id="267" r:id="rId24"/>
    <p:sldId id="256" r:id="rId25"/>
    <p:sldId id="259" r:id="rId26"/>
    <p:sldId id="300" r:id="rId27"/>
    <p:sldId id="296" r:id="rId28"/>
    <p:sldId id="301" r:id="rId29"/>
    <p:sldId id="297" r:id="rId30"/>
    <p:sldId id="308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996633"/>
    <a:srgbClr val="E5F4D4"/>
    <a:srgbClr val="F2F2F2"/>
    <a:srgbClr val="F3D7E1"/>
    <a:srgbClr val="F0D1FF"/>
    <a:srgbClr val="CBE9A9"/>
    <a:srgbClr val="FFFFE1"/>
    <a:srgbClr val="FFFFCC"/>
    <a:srgbClr val="FE85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558" autoAdjust="0"/>
  </p:normalViewPr>
  <p:slideViewPr>
    <p:cSldViewPr snapToObjects="1" showGuides="1">
      <p:cViewPr varScale="1">
        <p:scale>
          <a:sx n="150" d="100"/>
          <a:sy n="150" d="100"/>
        </p:scale>
        <p:origin x="132" y="1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31/01/2023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31/01/2023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BEB79-B4ED-A71C-890B-44933A6FE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6F1F7-06EC-4BA0-B1AD-BE83CCC24142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A360E9-8C89-1C4C-55A1-C39739228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872B6-5BB8-505D-700F-E159D8869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7B44-0BC2-40F3-84B9-C9F57246E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4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CB76F-6EEE-0F3C-EFE4-C240C0D81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EC1C28-3FF3-0398-AFF3-069281612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395E7-C75F-57DE-17C0-3E1429121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6F1F7-06EC-4BA0-B1AD-BE83CCC24142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5AC54-A276-3624-E6D5-BB28E3EB3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022B7-4272-5231-19C5-CBEF6A2C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7B44-0BC2-40F3-84B9-C9F57246E1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0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2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6034/contributions/4939053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37101/contributions/5204412/attachments/2575066/4440149/angle_dpa_updateJan23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indico.cern.ch/event/1175126/contributions/5024013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3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4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75126/contributions/5055295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347864" y="3516690"/>
            <a:ext cx="5186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</a:t>
            </a:r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Rui Franqueira Ximenes (CERN-SY-STI-TCD)</a:t>
            </a:r>
          </a:p>
          <a:p>
            <a:pPr algn="r"/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Marco Calviani, Francisco Javier Saura</a:t>
            </a:r>
          </a:p>
          <a:p>
            <a:pPr algn="r"/>
            <a:r>
              <a:rPr lang="de-DE" sz="1600" b="1" dirty="0">
                <a:solidFill>
                  <a:schemeClr val="bg1"/>
                </a:solidFill>
                <a:latin typeface="Arial Narrow"/>
                <a:cs typeface="Arial Narrow"/>
              </a:rPr>
              <a:t>Anton Lechner, </a:t>
            </a:r>
            <a:r>
              <a:rPr lang="it-IT" sz="1600" b="1" dirty="0">
                <a:solidFill>
                  <a:schemeClr val="bg1"/>
                </a:solidFill>
                <a:latin typeface="Arial Narrow"/>
                <a:cs typeface="Arial Narrow"/>
              </a:rPr>
              <a:t>Daniele Calzolari,</a:t>
            </a:r>
            <a:b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CERN – Systems Department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Sources Targets Interaction (STI)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Targets Collimators Dumps (TCD)</a:t>
            </a:r>
          </a:p>
        </p:txBody>
      </p:sp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MuC</a:t>
            </a:r>
            <a:r>
              <a:rPr lang="en-GB" dirty="0"/>
              <a:t> Target Design Overview</a:t>
            </a:r>
            <a:br>
              <a:rPr lang="en-GB" dirty="0"/>
            </a:br>
            <a: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Discussion of shared </a:t>
            </a:r>
            <a:r>
              <a:rPr lang="en-GB" sz="1800" i="0" dirty="0" err="1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targetry</a:t>
            </a:r>
            <a: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 needs between </a:t>
            </a:r>
            <a:r>
              <a:rPr lang="en-GB" sz="1800" i="0" dirty="0" err="1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MuCol</a:t>
            </a:r>
            <a: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 and mu2e</a:t>
            </a:r>
            <a:b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</a:b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" name="ZoneTexte 86">
            <a:extLst>
              <a:ext uri="{FF2B5EF4-FFF2-40B4-BE49-F238E27FC236}">
                <a16:creationId xmlns:a16="http://schemas.microsoft.com/office/drawing/2014/main" id="{14B01FEF-2568-6FA8-8D42-C655D74E04EF}"/>
              </a:ext>
            </a:extLst>
          </p:cNvPr>
          <p:cNvSpPr txBox="1"/>
          <p:nvPr/>
        </p:nvSpPr>
        <p:spPr>
          <a:xfrm>
            <a:off x="152729" y="4747796"/>
            <a:ext cx="107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2023/01/31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3198918"/>
            <a:ext cx="6203033" cy="1732341"/>
          </a:xfrm>
        </p:spPr>
        <p:txBody>
          <a:bodyPr/>
          <a:lstStyle/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structural considerations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/>
              <a:t>1 single shot @(</a:t>
            </a:r>
            <a:r>
              <a:rPr lang="en-US" sz="1800" dirty="0">
                <a:solidFill>
                  <a:schemeClr val="accent5"/>
                </a:solidFill>
              </a:rPr>
              <a:t>5GeV,1</a:t>
            </a:r>
            <a:r>
              <a:rPr lang="el-GR" sz="1800" dirty="0">
                <a:solidFill>
                  <a:schemeClr val="accent5"/>
                </a:solidFill>
              </a:rPr>
              <a:t>σ</a:t>
            </a:r>
            <a:r>
              <a:rPr lang="en-US" sz="1800" dirty="0">
                <a:solidFill>
                  <a:schemeClr val="accent5"/>
                </a:solidFill>
              </a:rPr>
              <a:t>=5mm,5Hz,1.5MW</a:t>
            </a:r>
            <a:r>
              <a:rPr lang="en-US" sz="1800" dirty="0"/>
              <a:t>)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GB" sz="1400" dirty="0">
                <a:solidFill>
                  <a:schemeClr val="accent1"/>
                </a:solidFill>
              </a:rPr>
              <a:t>Max energy density = 95 J/g/pulse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 showstopper in the structural point of view.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Considered parameters results in a similar dynamic load as the CNGS target → Future dismantling/PIE to provide important data.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engineering feasibility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EF9984BD-6937-1C9E-A280-80328A2F2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612" y="2328976"/>
            <a:ext cx="3396281" cy="21118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FDD55-7836-178C-BCE5-9034CD757F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659" t="39965" r="4293" b="23821"/>
          <a:stretch/>
        </p:blipFill>
        <p:spPr>
          <a:xfrm>
            <a:off x="1175718" y="1049998"/>
            <a:ext cx="2208721" cy="188209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76220F-6AE9-6DCD-0136-C9B6EE39B243}"/>
              </a:ext>
            </a:extLst>
          </p:cNvPr>
          <p:cNvSpPr txBox="1"/>
          <p:nvPr/>
        </p:nvSpPr>
        <p:spPr>
          <a:xfrm>
            <a:off x="1241147" y="2708345"/>
            <a:ext cx="183671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i="1" dirty="0">
                <a:solidFill>
                  <a:schemeClr val="tx2"/>
                </a:solidFill>
              </a:rPr>
              <a:t>Quadrilateral mesh, 2 mm</a:t>
            </a:r>
          </a:p>
          <a:p>
            <a:r>
              <a:rPr lang="sv-SE" sz="1050" i="1" dirty="0">
                <a:solidFill>
                  <a:schemeClr val="tx2"/>
                </a:solidFill>
              </a:rPr>
              <a:t>160.000 elements</a:t>
            </a:r>
          </a:p>
          <a:p>
            <a:r>
              <a:rPr lang="sv-SE" sz="1050" i="1" dirty="0">
                <a:solidFill>
                  <a:schemeClr val="tx2"/>
                </a:solidFill>
              </a:rPr>
              <a:t>Avg. skewness 0.08</a:t>
            </a:r>
            <a:endParaRPr lang="en-GB" sz="1050" i="1" dirty="0">
              <a:solidFill>
                <a:schemeClr val="tx2"/>
              </a:solidFill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7AEF2B00-6C3A-534C-2487-E8C053DF11CD}"/>
              </a:ext>
            </a:extLst>
          </p:cNvPr>
          <p:cNvSpPr/>
          <p:nvPr/>
        </p:nvSpPr>
        <p:spPr>
          <a:xfrm>
            <a:off x="815679" y="1492067"/>
            <a:ext cx="2160239" cy="2348937"/>
          </a:xfrm>
          <a:prstGeom prst="arc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43B571-5FE2-3A7B-EA2E-4761927034B9}"/>
              </a:ext>
            </a:extLst>
          </p:cNvPr>
          <p:cNvSpPr txBox="1"/>
          <p:nvPr/>
        </p:nvSpPr>
        <p:spPr>
          <a:xfrm>
            <a:off x="2452868" y="1071249"/>
            <a:ext cx="139295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i="1" dirty="0">
                <a:solidFill>
                  <a:schemeClr val="tx2"/>
                </a:solidFill>
              </a:rPr>
              <a:t>HTC (from CFD calculation) + Radiative b.c</a:t>
            </a:r>
            <a:endParaRPr lang="en-GB" sz="1050" i="1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848E17-A10E-57A7-E267-C9A73036C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53068" y="914989"/>
            <a:ext cx="3996096" cy="1223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154399-57CB-6973-F6D3-65AA601B0BAC}"/>
              </a:ext>
            </a:extLst>
          </p:cNvPr>
          <p:cNvSpPr txBox="1"/>
          <p:nvPr/>
        </p:nvSpPr>
        <p:spPr>
          <a:xfrm>
            <a:off x="3657917" y="2146527"/>
            <a:ext cx="166463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LS Dyna explicit structural simulation with time step resolution of stress waves speed propagation in graphite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5BA08D-ADD7-ECFA-250A-15AD32717498}"/>
              </a:ext>
            </a:extLst>
          </p:cNvPr>
          <p:cNvSpPr txBox="1"/>
          <p:nvPr/>
        </p:nvSpPr>
        <p:spPr>
          <a:xfrm>
            <a:off x="5654843" y="2866607"/>
            <a:ext cx="15808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Maximum 1st Principal Stress @ 1.06 e-05 s</a:t>
            </a:r>
          </a:p>
        </p:txBody>
      </p:sp>
    </p:spTree>
    <p:extLst>
      <p:ext uri="{BB962C8B-B14F-4D97-AF65-F5344CB8AC3E}">
        <p14:creationId xmlns:p14="http://schemas.microsoft.com/office/powerpoint/2010/main" val="358452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/>
          <a:lstStyle/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these beam parameters, C-Target seems feasible. </a:t>
            </a:r>
          </a:p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However: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Fatigue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extensive load cycles to be experienced by the target (10</a:t>
            </a:r>
            <a:r>
              <a:rPr lang="en-US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/y) at very high temperature.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DPA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&gt;1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dpa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levels on the beam windows. Strategy to be defined. E.g. windowless, blown-up beam somewhere upstream, rotating window “dilution”, frequent window exchange.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power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 2 MW or  more </a:t>
            </a:r>
          </a:p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stringent beam parameters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engineering feasibility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A89B5D9-18B1-E2C2-071B-7283B8355C8C}"/>
              </a:ext>
            </a:extLst>
          </p:cNvPr>
          <p:cNvSpPr/>
          <p:nvPr/>
        </p:nvSpPr>
        <p:spPr>
          <a:xfrm>
            <a:off x="2960736" y="987574"/>
            <a:ext cx="2223246" cy="2160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Carbon Target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E77689-2A04-9FBB-B868-1C91E2524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314830"/>
            <a:ext cx="4248472" cy="18048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FABFEBB-AF11-6D00-8538-A2956423DE9D}"/>
              </a:ext>
            </a:extLst>
          </p:cNvPr>
          <p:cNvSpPr txBox="1"/>
          <p:nvPr/>
        </p:nvSpPr>
        <p:spPr>
          <a:xfrm>
            <a:off x="3203848" y="4401749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DPA on windows for 1 MW 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6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762872" cy="3536156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chemeClr val="tx2"/>
                </a:solidFill>
              </a:rPr>
              <a:t>Energy deposition</a:t>
            </a:r>
          </a:p>
          <a:p>
            <a:r>
              <a:rPr lang="en-GB" sz="2000" dirty="0">
                <a:solidFill>
                  <a:schemeClr val="tx2"/>
                </a:solidFill>
              </a:rPr>
              <a:t>The energy deposited on the target is only 5.5 % (D30xL800 mm) of the total beam power</a:t>
            </a:r>
          </a:p>
          <a:p>
            <a:r>
              <a:rPr lang="en-GB" sz="2000" dirty="0">
                <a:solidFill>
                  <a:schemeClr val="tx2"/>
                </a:solidFill>
              </a:rPr>
              <a:t>Most of the thermal energy is deposited on the shielding (35.3 %).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BA1916-5ECA-3D05-413B-C0D4498F5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4"/>
          <a:stretch/>
        </p:blipFill>
        <p:spPr>
          <a:xfrm>
            <a:off x="5220072" y="1570836"/>
            <a:ext cx="3398912" cy="24077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034AD4-798E-79CE-49E2-2006D7FABDCB}"/>
              </a:ext>
            </a:extLst>
          </p:cNvPr>
          <p:cNvSpPr txBox="1"/>
          <p:nvPr/>
        </p:nvSpPr>
        <p:spPr>
          <a:xfrm>
            <a:off x="5465671" y="3963928"/>
            <a:ext cx="338372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Power deposition provided by Daniele Calzolari SY-STI-BMI</a:t>
            </a:r>
          </a:p>
          <a:p>
            <a:r>
              <a:rPr lang="en-GB" sz="900" dirty="0">
                <a:solidFill>
                  <a:schemeClr val="accent6">
                    <a:lumMod val="60000"/>
                    <a:lumOff val="40000"/>
                  </a:schemeClr>
                </a:solidFill>
                <a:hlinkClick r:id="rId3"/>
              </a:rPr>
              <a:t>https://indico.cern.ch/event/1176034/contributions/4939053</a:t>
            </a:r>
            <a:r>
              <a:rPr lang="en-GB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en-GB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0" name="Table 7">
            <a:extLst>
              <a:ext uri="{FF2B5EF4-FFF2-40B4-BE49-F238E27FC236}">
                <a16:creationId xmlns:a16="http://schemas.microsoft.com/office/drawing/2014/main" id="{523CD084-EFAD-C419-F4BA-77103C93FD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534473"/>
              </p:ext>
            </p:extLst>
          </p:nvPr>
        </p:nvGraphicFramePr>
        <p:xfrm>
          <a:off x="1061848" y="3256311"/>
          <a:ext cx="3409560" cy="153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635">
                  <a:extLst>
                    <a:ext uri="{9D8B030D-6E8A-4147-A177-3AD203B41FA5}">
                      <a16:colId xmlns:a16="http://schemas.microsoft.com/office/drawing/2014/main" val="2330246377"/>
                    </a:ext>
                  </a:extLst>
                </a:gridCol>
                <a:gridCol w="1163125">
                  <a:extLst>
                    <a:ext uri="{9D8B030D-6E8A-4147-A177-3AD203B41FA5}">
                      <a16:colId xmlns:a16="http://schemas.microsoft.com/office/drawing/2014/main" val="3568669698"/>
                    </a:ext>
                  </a:extLst>
                </a:gridCol>
                <a:gridCol w="1356800">
                  <a:extLst>
                    <a:ext uri="{9D8B030D-6E8A-4147-A177-3AD203B41FA5}">
                      <a16:colId xmlns:a16="http://schemas.microsoft.com/office/drawing/2014/main" val="476088231"/>
                    </a:ext>
                  </a:extLst>
                </a:gridCol>
              </a:tblGrid>
              <a:tr h="211981">
                <a:tc>
                  <a:txBody>
                    <a:bodyPr/>
                    <a:lstStyle/>
                    <a:p>
                      <a:r>
                        <a:rPr lang="en-US" sz="1200" dirty="0"/>
                        <a:t>Parameter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Thermal power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% of Beam Power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202929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Shielding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530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35.3 %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2496437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Target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84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5.5 %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122195077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Al Vessel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0.7 %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1060445981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Water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0.5 %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242854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Helium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~0 kW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~0 %</a:t>
                      </a:r>
                      <a:endParaRPr lang="en-GB" sz="1200" dirty="0"/>
                    </a:p>
                  </a:txBody>
                  <a:tcPr marL="18000" marR="18000" marT="18000" marB="18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739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~634 kW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~42 %</a:t>
                      </a:r>
                      <a:endParaRPr lang="en-GB" sz="1200" dirty="0"/>
                    </a:p>
                  </a:txBody>
                  <a:tcPr marL="18000" marR="18000" marT="18000" marB="18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18636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42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47484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Shielding not cooled</a:t>
            </a:r>
          </a:p>
          <a:p>
            <a:r>
              <a:rPr lang="en-US" sz="2000" dirty="0">
                <a:solidFill>
                  <a:schemeClr val="tx2"/>
                </a:solidFill>
              </a:rPr>
              <a:t>Despite thermally possible, it would be far from conceivable with a SC Solenoid  in the surroundings</a:t>
            </a:r>
          </a:p>
          <a:p>
            <a:r>
              <a:rPr lang="en-US" sz="2000" dirty="0">
                <a:solidFill>
                  <a:schemeClr val="tx2"/>
                </a:solidFill>
              </a:rPr>
              <a:t>Shared shielding-target water cooling circuit would be very challenging</a:t>
            </a:r>
          </a:p>
          <a:p>
            <a:r>
              <a:rPr lang="en-US" sz="2000" dirty="0">
                <a:solidFill>
                  <a:schemeClr val="tx2"/>
                </a:solidFill>
              </a:rPr>
              <a:t>Large target vessel is mostly to reduce temperature in the vessel – to be fined tune.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shielding: no cooling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3780868-9660-DC7B-DF86-FD092916F1BF}"/>
              </a:ext>
            </a:extLst>
          </p:cNvPr>
          <p:cNvGrpSpPr/>
          <p:nvPr/>
        </p:nvGrpSpPr>
        <p:grpSpPr>
          <a:xfrm>
            <a:off x="5364088" y="1117552"/>
            <a:ext cx="3873273" cy="3627790"/>
            <a:chOff x="5364088" y="1117552"/>
            <a:chExt cx="3873273" cy="36277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59E281-20CC-8009-9077-5A61179461BC}"/>
                </a:ext>
              </a:extLst>
            </p:cNvPr>
            <p:cNvSpPr txBox="1"/>
            <p:nvPr/>
          </p:nvSpPr>
          <p:spPr>
            <a:xfrm>
              <a:off x="7374237" y="1117552"/>
              <a:ext cx="18631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accent3"/>
                  </a:solidFill>
                </a:rPr>
                <a:t>Adiabatic</a:t>
              </a:r>
              <a:endParaRPr lang="en-GB" sz="9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1D80525-84E0-B37E-E4B0-E7128AF29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4088" y="1654402"/>
              <a:ext cx="3639627" cy="3090940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929D362-9BD0-20B6-55C7-9991E07606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80312" y="1419622"/>
              <a:ext cx="360040" cy="25154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643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762872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Shielding water cooled</a:t>
            </a:r>
          </a:p>
          <a:p>
            <a:r>
              <a:rPr lang="en-US" sz="1800" b="1" dirty="0">
                <a:solidFill>
                  <a:schemeClr val="tx2"/>
                </a:solidFill>
              </a:rPr>
              <a:t>Cooling of the shielding is required but not a showstopper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Example of reasonable parameters: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2"/>
                </a:solidFill>
              </a:rPr>
              <a:t>Shielding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Cooling: 26 pipes w/ RT water @ 3m/s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max T = 350 °C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External max T = 80 °C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2"/>
                </a:solidFill>
              </a:rPr>
              <a:t>Target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Cooling: Annular RT water @ 3m/s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Max T = 2530 °C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Al vessel max T: of  = 40 °C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chemeClr val="tx2"/>
                </a:solidFill>
              </a:rPr>
              <a:t>He pressure ~1.5 bar</a:t>
            </a:r>
          </a:p>
          <a:p>
            <a:pPr marL="0" indent="0">
              <a:buNone/>
            </a:pP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shielding: water cooled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F017AF-2B33-60BD-8111-BEE33BCF6744}"/>
              </a:ext>
            </a:extLst>
          </p:cNvPr>
          <p:cNvGrpSpPr/>
          <p:nvPr/>
        </p:nvGrpSpPr>
        <p:grpSpPr>
          <a:xfrm>
            <a:off x="5344740" y="1410903"/>
            <a:ext cx="3456384" cy="3092302"/>
            <a:chOff x="5344740" y="1410903"/>
            <a:chExt cx="3456384" cy="309230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A7F6413-CFC0-8193-190D-09B58ACA8C62}"/>
                </a:ext>
              </a:extLst>
            </p:cNvPr>
            <p:cNvGrpSpPr/>
            <p:nvPr/>
          </p:nvGrpSpPr>
          <p:grpSpPr>
            <a:xfrm>
              <a:off x="5344740" y="1410903"/>
              <a:ext cx="3456384" cy="3092302"/>
              <a:chOff x="5364088" y="1131590"/>
              <a:chExt cx="3456384" cy="3092302"/>
            </a:xfrm>
          </p:grpSpPr>
          <p:pic>
            <p:nvPicPr>
              <p:cNvPr id="6" name="Picture 5" descr="A screenshot of a computer&#10;&#10;Description automatically generated with medium confidence">
                <a:extLst>
                  <a:ext uri="{FF2B5EF4-FFF2-40B4-BE49-F238E27FC236}">
                    <a16:creationId xmlns:a16="http://schemas.microsoft.com/office/drawing/2014/main" id="{0A283337-925D-7DBA-B835-2940FD47B8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4" t="8692" r="34635" b="6340"/>
              <a:stretch/>
            </p:blipFill>
            <p:spPr>
              <a:xfrm>
                <a:off x="5364088" y="1131590"/>
                <a:ext cx="3456384" cy="2088232"/>
              </a:xfrm>
              <a:prstGeom prst="rect">
                <a:avLst/>
              </a:prstGeom>
            </p:spPr>
          </p:pic>
          <p:pic>
            <p:nvPicPr>
              <p:cNvPr id="8" name="Picture 7" descr="A screenshot of a computer&#10;&#10;Description automatically generated with medium confidence">
                <a:extLst>
                  <a:ext uri="{FF2B5EF4-FFF2-40B4-BE49-F238E27FC236}">
                    <a16:creationId xmlns:a16="http://schemas.microsoft.com/office/drawing/2014/main" id="{873F24F9-50CF-1FA9-E6D6-E0EF5EE04D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213" t="8351" r="4719" b="52816"/>
              <a:stretch/>
            </p:blipFill>
            <p:spPr>
              <a:xfrm>
                <a:off x="5794096" y="3215781"/>
                <a:ext cx="1656184" cy="954409"/>
              </a:xfrm>
              <a:prstGeom prst="rect">
                <a:avLst/>
              </a:prstGeom>
            </p:spPr>
          </p:pic>
          <p:pic>
            <p:nvPicPr>
              <p:cNvPr id="9" name="Picture 8" descr="A screenshot of a computer&#10;&#10;Description automatically generated with medium confidence">
                <a:extLst>
                  <a:ext uri="{FF2B5EF4-FFF2-40B4-BE49-F238E27FC236}">
                    <a16:creationId xmlns:a16="http://schemas.microsoft.com/office/drawing/2014/main" id="{08650223-FA9E-2D96-D6C9-7719DB820C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213" t="50114" r="23552" b="9613"/>
              <a:stretch/>
            </p:blipFill>
            <p:spPr>
              <a:xfrm>
                <a:off x="7522288" y="3234085"/>
                <a:ext cx="618840" cy="989807"/>
              </a:xfrm>
              <a:prstGeom prst="rect">
                <a:avLst/>
              </a:prstGeom>
            </p:spPr>
          </p:pic>
        </p:grpSp>
        <p:pic>
          <p:nvPicPr>
            <p:cNvPr id="10" name="Picture 9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9EEC33C0-EA6D-7EE3-95CF-AF4822127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89" t="50114" r="6179" b="9613"/>
            <a:stretch/>
          </p:blipFill>
          <p:spPr>
            <a:xfrm>
              <a:off x="8085540" y="3513398"/>
              <a:ext cx="497520" cy="989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438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258816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Shielding He cooled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Looks feasible (for 2 MW facility):</a:t>
            </a:r>
          </a:p>
          <a:p>
            <a:r>
              <a:rPr lang="en-GB" sz="1800" dirty="0">
                <a:solidFill>
                  <a:schemeClr val="tx2"/>
                </a:solidFill>
              </a:rPr>
              <a:t>He (gas cooled, 5kg/s at 1 bar)</a:t>
            </a:r>
          </a:p>
          <a:p>
            <a:r>
              <a:rPr lang="en-GB" sz="1800" dirty="0">
                <a:solidFill>
                  <a:schemeClr val="tx2"/>
                </a:solidFill>
              </a:rPr>
              <a:t>Conceptual frame with 40 mm square SS profiles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Temperatures below 100 °C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2"/>
                </a:solidFill>
              </a:rPr>
              <a:t>First structural analysis suggest tensions around 150 </a:t>
            </a:r>
            <a:r>
              <a:rPr lang="en-GB" sz="1800" dirty="0" err="1">
                <a:solidFill>
                  <a:schemeClr val="tx2"/>
                </a:solidFill>
              </a:rPr>
              <a:t>Mpa</a:t>
            </a:r>
            <a:r>
              <a:rPr lang="en-GB" sz="1800" dirty="0">
                <a:solidFill>
                  <a:schemeClr val="tx2"/>
                </a:solidFill>
              </a:rPr>
              <a:t> (actually due to constrains from the supporting assembly). This value falls under the yield strength and fatigue limit of 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shielding: He cooled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13185FF-54DB-A8DD-5DC6-3497542EB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00" y="844203"/>
            <a:ext cx="4299965" cy="26228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9FB293-2B99-BDCE-CC74-4745B72DB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557704"/>
            <a:ext cx="2743393" cy="126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561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75240" cy="353615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Possible optimization to reduce radiation damage in HTS coils:</a:t>
            </a:r>
          </a:p>
          <a:p>
            <a:r>
              <a:rPr lang="en-GB" sz="1800" dirty="0">
                <a:solidFill>
                  <a:schemeClr val="tx2"/>
                </a:solidFill>
              </a:rPr>
              <a:t>With neutron absorber, DPA reaches values of 8×10</a:t>
            </a:r>
            <a:r>
              <a:rPr lang="en-GB" sz="1800" baseline="30000" dirty="0">
                <a:solidFill>
                  <a:schemeClr val="tx2"/>
                </a:solidFill>
              </a:rPr>
              <a:t>-4</a:t>
            </a:r>
            <a:r>
              <a:rPr lang="en-GB" sz="1800" dirty="0">
                <a:solidFill>
                  <a:schemeClr val="tx2"/>
                </a:solidFill>
              </a:rPr>
              <a:t> DPA after 1 year</a:t>
            </a:r>
          </a:p>
          <a:p>
            <a:r>
              <a:rPr lang="en-GB" sz="1800" dirty="0">
                <a:solidFill>
                  <a:schemeClr val="tx2"/>
                </a:solidFill>
              </a:rPr>
              <a:t>However, due to less W the Ionizing dose increases: &gt;70 </a:t>
            </a:r>
            <a:r>
              <a:rPr lang="en-GB" sz="1800" dirty="0" err="1">
                <a:solidFill>
                  <a:schemeClr val="tx2"/>
                </a:solidFill>
              </a:rPr>
              <a:t>MGy</a:t>
            </a:r>
            <a:r>
              <a:rPr lang="en-GB" sz="1800" dirty="0">
                <a:solidFill>
                  <a:schemeClr val="tx2"/>
                </a:solidFill>
              </a:rPr>
              <a:t> after 10 years (3 cm H2O)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shielding: </a:t>
            </a:r>
            <a:r>
              <a:rPr lang="en-GB" dirty="0" err="1"/>
              <a:t>dpa</a:t>
            </a:r>
            <a:r>
              <a:rPr lang="en-GB" dirty="0"/>
              <a:t> optimization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CA73D7-1E12-7B21-74A4-A3595C0CF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760110"/>
            <a:ext cx="2619670" cy="2214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90A30B-9E5F-80F1-F2BD-A6CDCE447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230" y="2848822"/>
            <a:ext cx="5350210" cy="210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Energy deposition/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dpa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studies until the chicane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Pion/Muon yield parameterization study as a function of: 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Proton energy (3 – 10 GeV)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Proton beam size (0.5 – 1.4 cm)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diameter (1 – 9 beam sizes)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length (50 – 150cm)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angle with the solenoid axis (0 – 6deg)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Shielding aperture (r 7 – 19 cm)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pion/muon yield parameterization &amp; energy deposition studies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0BF6B-CD54-D2AD-DDA8-E031B38A9F8E}"/>
              </a:ext>
            </a:extLst>
          </p:cNvPr>
          <p:cNvSpPr txBox="1"/>
          <p:nvPr/>
        </p:nvSpPr>
        <p:spPr>
          <a:xfrm>
            <a:off x="1187624" y="3939902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 Daniele Calzolari and Anton Lechner </a:t>
            </a:r>
            <a:r>
              <a:rPr lang="en-GB" sz="1400" i="1" dirty="0">
                <a:solidFill>
                  <a:schemeClr val="accent3"/>
                </a:solidFill>
                <a:hlinkClick r:id="rId2"/>
              </a:rPr>
              <a:t>https://indico.cern.ch/event/1237101/contributions/5204412/attachments/2575066/4440149/angle_dpa_updateJan23.pdf</a:t>
            </a:r>
            <a:r>
              <a:rPr lang="en-GB" sz="1400" i="1" dirty="0">
                <a:solidFill>
                  <a:schemeClr val="accent3"/>
                </a:solidFill>
              </a:rPr>
              <a:t> 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144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Energy deposition/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dpa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studies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pion/muon yield parameterization &amp; energy deposition studies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01B6EE-9626-05BB-D129-9D5826A22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604" y="2787774"/>
            <a:ext cx="3779767" cy="2116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B2284F-66CC-847E-4114-90935EEDE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91133"/>
            <a:ext cx="3773580" cy="2116411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4AB33040-74E0-4994-DB52-CA9AB7DCD7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650"/>
          <a:stretch/>
        </p:blipFill>
        <p:spPr>
          <a:xfrm>
            <a:off x="1070898" y="2108170"/>
            <a:ext cx="2962672" cy="7347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74A9F3-3979-66D4-7337-A99025A53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764" y="1276350"/>
            <a:ext cx="2576276" cy="128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3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EF9FD6-CECC-9307-7B61-7FB09C6DBBC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02493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Heavy liquid metal target (e.g. Liquid Pb or </a:t>
            </a:r>
            <a:r>
              <a:rPr lang="en-US" sz="1600" b="1" dirty="0" err="1">
                <a:solidFill>
                  <a:schemeClr val="tx2"/>
                </a:solidFill>
              </a:rPr>
              <a:t>PbBi</a:t>
            </a:r>
            <a:r>
              <a:rPr lang="en-US" sz="1600" b="1" dirty="0">
                <a:solidFill>
                  <a:schemeClr val="tx2"/>
                </a:solidFill>
              </a:rPr>
              <a:t>):</a:t>
            </a:r>
          </a:p>
          <a:p>
            <a:r>
              <a:rPr lang="en-US" sz="1600" dirty="0">
                <a:solidFill>
                  <a:schemeClr val="tx2"/>
                </a:solidFill>
              </a:rPr>
              <a:t>Likely allows higher beam power (&gt; 2-3 MW)</a:t>
            </a:r>
          </a:p>
          <a:p>
            <a:r>
              <a:rPr lang="en-US" sz="1600" dirty="0">
                <a:solidFill>
                  <a:schemeClr val="tx2"/>
                </a:solidFill>
              </a:rPr>
              <a:t>Eventually advantageous in terms of waste disposal (e.g. can be poured into container)</a:t>
            </a:r>
          </a:p>
          <a:p>
            <a:r>
              <a:rPr lang="en-US" sz="1600" dirty="0">
                <a:solidFill>
                  <a:schemeClr val="tx2"/>
                </a:solidFill>
              </a:rPr>
              <a:t>Low radiation damage</a:t>
            </a:r>
          </a:p>
          <a:p>
            <a:r>
              <a:rPr lang="en-US" sz="1600" dirty="0">
                <a:solidFill>
                  <a:schemeClr val="tx2"/>
                </a:solidFill>
              </a:rPr>
              <a:t>No need for target cooling services</a:t>
            </a:r>
          </a:p>
          <a:p>
            <a:r>
              <a:rPr lang="en-US" sz="1600" dirty="0">
                <a:solidFill>
                  <a:schemeClr val="tx2"/>
                </a:solidFill>
              </a:rPr>
              <a:t>Challenging integration &amp; remote handling</a:t>
            </a:r>
          </a:p>
          <a:p>
            <a:r>
              <a:rPr lang="en-US" sz="1600" dirty="0">
                <a:solidFill>
                  <a:schemeClr val="tx2"/>
                </a:solidFill>
              </a:rPr>
              <a:t>Risk of lead vaporization and/or pressure wave</a:t>
            </a:r>
          </a:p>
          <a:p>
            <a:r>
              <a:rPr lang="en-US" sz="1600" dirty="0">
                <a:solidFill>
                  <a:schemeClr val="tx2"/>
                </a:solidFill>
              </a:rPr>
              <a:t>Influence in the magnetic field </a:t>
            </a:r>
          </a:p>
          <a:p>
            <a:r>
              <a:rPr lang="en-US" sz="1600" dirty="0">
                <a:solidFill>
                  <a:schemeClr val="tx2"/>
                </a:solidFill>
              </a:rPr>
              <a:t>Beam windows design challenging (depending on concept (Pb curtain, jet, tubular flow).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Ongoing collaboration and assessments between CERN and ENEA (see </a:t>
            </a:r>
            <a:r>
              <a:rPr lang="en-US" sz="1600" b="1" dirty="0">
                <a:solidFill>
                  <a:schemeClr val="tx2"/>
                </a:solidFill>
                <a:hlinkClick r:id="rId2"/>
              </a:rPr>
              <a:t>Carlo Carrelli talk</a:t>
            </a:r>
            <a:r>
              <a:rPr lang="en-US" sz="1600" b="1" dirty="0">
                <a:solidFill>
                  <a:schemeClr val="tx2"/>
                </a:solidFill>
              </a:rPr>
              <a:t>)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84A591-BB6C-EE13-E551-88BF57D8A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484F54-CB2A-288A-92EE-92920FAFC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HLM Target - a possibility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1139EC-26B7-B3C9-6F23-190C819D0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338" y="2503347"/>
            <a:ext cx="2331396" cy="1101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3A98BE-AAB3-9DD5-E7DD-A2B41E879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3632451"/>
            <a:ext cx="2005608" cy="10579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A6F088-D14B-B465-A2C2-E223D6E248F9}"/>
              </a:ext>
            </a:extLst>
          </p:cNvPr>
          <p:cNvSpPr txBox="1"/>
          <p:nvPr/>
        </p:nvSpPr>
        <p:spPr>
          <a:xfrm>
            <a:off x="5581278" y="4666506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3"/>
                </a:solidFill>
              </a:rPr>
              <a:t>Possible HLM Target concepts </a:t>
            </a:r>
            <a:endParaRPr lang="en-GB" sz="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6D75854-F7C7-E23A-2139-14895C58E438}"/>
              </a:ext>
            </a:extLst>
          </p:cNvPr>
          <p:cNvGrpSpPr/>
          <p:nvPr/>
        </p:nvGrpSpPr>
        <p:grpSpPr>
          <a:xfrm>
            <a:off x="5307450" y="627534"/>
            <a:ext cx="3556228" cy="1875813"/>
            <a:chOff x="5307450" y="627534"/>
            <a:chExt cx="3556228" cy="187581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9A0CF4C-8A9A-40D5-B2FB-C636B254C2BE}"/>
                </a:ext>
              </a:extLst>
            </p:cNvPr>
            <p:cNvGrpSpPr/>
            <p:nvPr/>
          </p:nvGrpSpPr>
          <p:grpSpPr>
            <a:xfrm>
              <a:off x="5307450" y="627534"/>
              <a:ext cx="3556228" cy="1875813"/>
              <a:chOff x="5307450" y="627534"/>
              <a:chExt cx="3556228" cy="187581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12F7A6B-4A08-6429-460C-C4BDC41341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07450" y="627534"/>
                <a:ext cx="3556228" cy="187581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62A4ED7-7BA0-1D74-8B72-8CAA74E3DD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lum/>
                <a:alphaModFix amt="50000"/>
              </a:blip>
              <a:srcRect l="20812" t="22348" r="28433" b="19117"/>
              <a:stretch/>
            </p:blipFill>
            <p:spPr>
              <a:xfrm>
                <a:off x="5810101" y="1441551"/>
                <a:ext cx="1800200" cy="1282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587E3BB-3BA2-7926-FCE1-2D6FF1E052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lum/>
                <a:alphaModFix amt="50000"/>
              </a:blip>
              <a:srcRect l="20812" t="22348" r="28433" b="19117"/>
              <a:stretch/>
            </p:blipFill>
            <p:spPr>
              <a:xfrm flipV="1">
                <a:off x="5813028" y="1565439"/>
                <a:ext cx="1800200" cy="12823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24B058A-AF20-02D6-FAB6-9AE2DB724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/>
              <a:alphaModFix/>
            </a:blip>
            <a:srcRect l="80540" t="17291" r="1752" b="16154"/>
            <a:stretch/>
          </p:blipFill>
          <p:spPr>
            <a:xfrm rot="5400000">
              <a:off x="7421765" y="472721"/>
              <a:ext cx="382925" cy="107937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32321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57200" y="1491630"/>
            <a:ext cx="8305800" cy="3320876"/>
          </a:xfrm>
        </p:spPr>
        <p:txBody>
          <a:bodyPr/>
          <a:lstStyle/>
          <a:p>
            <a:r>
              <a:rPr lang="en-US" dirty="0"/>
              <a:t>Carbon target &amp; target systems considerations</a:t>
            </a:r>
          </a:p>
          <a:p>
            <a:r>
              <a:rPr lang="en-US" dirty="0"/>
              <a:t>Design overview</a:t>
            </a:r>
          </a:p>
          <a:p>
            <a:r>
              <a:rPr lang="en-US" dirty="0"/>
              <a:t>Carbon Target &amp; shielding feasibility studies</a:t>
            </a:r>
          </a:p>
          <a:p>
            <a:r>
              <a:rPr lang="en-US" dirty="0"/>
              <a:t>HLM Target - a possibility</a:t>
            </a:r>
          </a:p>
          <a:p>
            <a:r>
              <a:rPr lang="en-US" dirty="0"/>
              <a:t>Final remarks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657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EF9FD6-CECC-9307-7B61-7FB09C6DBBC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02493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Heavy liquid metal target (e.g. Liquid Pb or </a:t>
            </a:r>
            <a:r>
              <a:rPr lang="en-US" sz="1600" b="1" dirty="0" err="1">
                <a:solidFill>
                  <a:schemeClr val="tx2"/>
                </a:solidFill>
              </a:rPr>
              <a:t>PbBi</a:t>
            </a:r>
            <a:r>
              <a:rPr lang="en-US" sz="1600" b="1" dirty="0">
                <a:solidFill>
                  <a:schemeClr val="tx2"/>
                </a:solidFill>
              </a:rPr>
              <a:t>):</a:t>
            </a:r>
          </a:p>
          <a:p>
            <a:r>
              <a:rPr lang="en-GB" sz="1600" dirty="0">
                <a:solidFill>
                  <a:schemeClr val="tx2"/>
                </a:solidFill>
              </a:rPr>
              <a:t>2ns every 0.2s, 2 MW beam power</a:t>
            </a:r>
          </a:p>
          <a:p>
            <a:r>
              <a:rPr lang="en-GB" sz="1600" dirty="0">
                <a:solidFill>
                  <a:schemeClr val="tx2"/>
                </a:solidFill>
              </a:rPr>
              <a:t>Target volume: D30 x L509 mm (identical interaction length as C-Target</a:t>
            </a:r>
          </a:p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First assessment:</a:t>
            </a:r>
          </a:p>
          <a:p>
            <a:r>
              <a:rPr lang="en-US" sz="1600" dirty="0">
                <a:solidFill>
                  <a:schemeClr val="tx2"/>
                </a:solidFill>
              </a:rPr>
              <a:t>Around 2000K reached in pulse (near boiling T). </a:t>
            </a:r>
          </a:p>
          <a:p>
            <a:r>
              <a:rPr lang="en-GB" sz="1600" dirty="0">
                <a:solidFill>
                  <a:schemeClr val="tx2"/>
                </a:solidFill>
              </a:rPr>
              <a:t>Vessel subjected to intense temperature gradient and values</a:t>
            </a:r>
          </a:p>
          <a:p>
            <a:r>
              <a:rPr lang="en-GB" sz="1600" dirty="0">
                <a:solidFill>
                  <a:schemeClr val="tx2"/>
                </a:solidFill>
              </a:rPr>
              <a:t>Worrying pressure waves and vibrations due to quick lead thermal expansion.</a:t>
            </a:r>
          </a:p>
          <a:p>
            <a:r>
              <a:rPr lang="en-GB" sz="1600" dirty="0">
                <a:solidFill>
                  <a:schemeClr val="tx2"/>
                </a:solidFill>
              </a:rPr>
              <a:t>Beam window gets too hot for common vessel materials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chemeClr val="tx2"/>
                </a:solidFill>
              </a:rPr>
              <a:t>Different design concept under discussion </a:t>
            </a:r>
            <a:endParaRPr lang="en-US" sz="1600" b="1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84A591-BB6C-EE13-E551-88BF57D8A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484F54-CB2A-288A-92EE-92920FAFC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HLM Target - a possibility</a:t>
            </a:r>
            <a:endParaRPr lang="en-GB" dirty="0"/>
          </a:p>
        </p:txBody>
      </p:sp>
      <p:pic>
        <p:nvPicPr>
          <p:cNvPr id="14" name="Transient_0.2s_lead_temperature">
            <a:hlinkClick r:id="" action="ppaction://media"/>
            <a:extLst>
              <a:ext uri="{FF2B5EF4-FFF2-40B4-BE49-F238E27FC236}">
                <a16:creationId xmlns:a16="http://schemas.microsoft.com/office/drawing/2014/main" id="{28028FE6-DB11-6824-EBDE-BD58A1BF91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64087" y="725778"/>
            <a:ext cx="3477348" cy="1956008"/>
          </a:xfrm>
          <a:prstGeom prst="rect">
            <a:avLst/>
          </a:prstGeom>
        </p:spPr>
      </p:pic>
      <p:pic>
        <p:nvPicPr>
          <p:cNvPr id="15" name="Transient_0.2s_innerWall_T">
            <a:hlinkClick r:id="" action="ppaction://media"/>
            <a:extLst>
              <a:ext uri="{FF2B5EF4-FFF2-40B4-BE49-F238E27FC236}">
                <a16:creationId xmlns:a16="http://schemas.microsoft.com/office/drawing/2014/main" id="{D8A3C714-143A-9043-9917-BA64EE5E2D6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64087" y="2841303"/>
            <a:ext cx="3477347" cy="195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7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7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36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4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F88935-83BC-9E5B-CE61-E4F30654F2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Interaction between different groups (proton driver, magnets, target, muon cooling, service groups) is key for efficient feasibility studies and optimization. </a:t>
            </a:r>
          </a:p>
          <a:p>
            <a:r>
              <a:rPr lang="en-US" sz="1800" dirty="0">
                <a:solidFill>
                  <a:schemeClr val="tx2"/>
                </a:solidFill>
              </a:rPr>
              <a:t>Possible to select range of beam parameters compatible with C-Target (both thermally and structurally) but coupling with physics performance is required.</a:t>
            </a:r>
          </a:p>
          <a:p>
            <a:r>
              <a:rPr lang="en-US" sz="1800" dirty="0">
                <a:solidFill>
                  <a:schemeClr val="tx2"/>
                </a:solidFill>
              </a:rPr>
              <a:t>Fatigue and radiation damage will be a major challenge of a solid target and of the beam windows. Topic to be discussed in the framework of the </a:t>
            </a:r>
            <a:r>
              <a:rPr lang="en-US" sz="1800" dirty="0" err="1">
                <a:solidFill>
                  <a:schemeClr val="tx2"/>
                </a:solidFill>
              </a:rPr>
              <a:t>RaDIATE</a:t>
            </a:r>
            <a:r>
              <a:rPr lang="en-US" sz="1800" dirty="0">
                <a:solidFill>
                  <a:schemeClr val="tx2"/>
                </a:solidFill>
              </a:rPr>
              <a:t> Collaboration</a:t>
            </a:r>
          </a:p>
          <a:p>
            <a:r>
              <a:rPr lang="en-US" sz="1800" dirty="0">
                <a:solidFill>
                  <a:schemeClr val="tx2"/>
                </a:solidFill>
              </a:rPr>
              <a:t>Operational experience and lessons learnt from CNGS PIE should strongly support the Muon Collider studies.</a:t>
            </a:r>
          </a:p>
          <a:p>
            <a:r>
              <a:rPr lang="en-US" sz="1800" dirty="0">
                <a:solidFill>
                  <a:schemeClr val="tx2"/>
                </a:solidFill>
              </a:rPr>
              <a:t>Shielding design highly coupled with Target/solenoid design and with (O)600kW cooling needs. P+ dump to be foreseen and integrated.</a:t>
            </a:r>
          </a:p>
          <a:p>
            <a:r>
              <a:rPr lang="en-US" sz="1800" dirty="0">
                <a:solidFill>
                  <a:schemeClr val="tx2"/>
                </a:solidFill>
              </a:rPr>
              <a:t>Feasibility of liquid lead target to be further studied (ongoing collaboration between CERN-STI &amp; ENEA) but likely to by an alternative for &gt; 2MW range operation</a:t>
            </a:r>
          </a:p>
          <a:p>
            <a:pPr marL="0" indent="0">
              <a:buNone/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7A470A-B432-CB22-7544-BEE65F524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441826-399C-D8EF-8EBF-8D00EEFA5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72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Thank you</a:t>
            </a:r>
            <a:b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</a:br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very much for your attention </a:t>
            </a:r>
            <a:endParaRPr lang="en-US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3F8846-104D-4C1F-9B63-C81D4BFF1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1590"/>
            <a:ext cx="8307321" cy="190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82AF93-CEC6-4547-B286-D1CA9540A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02013"/>
            <a:ext cx="5566424" cy="181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860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75D326-7937-7856-672D-6C1174E9F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50" y="1203598"/>
            <a:ext cx="4919600" cy="30730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2DDFBD-D05A-E57F-75B2-E760EE59E739}"/>
              </a:ext>
            </a:extLst>
          </p:cNvPr>
          <p:cNvSpPr txBox="1"/>
          <p:nvPr/>
        </p:nvSpPr>
        <p:spPr>
          <a:xfrm>
            <a:off x="458955" y="4226749"/>
            <a:ext cx="42403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Change of thermal conductivity with DPA and Temperature</a:t>
            </a:r>
            <a:endParaRPr lang="en-GB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251721-12C9-B110-C940-82A99EFB6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640761"/>
            <a:ext cx="411999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73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347614"/>
            <a:ext cx="3796135" cy="349933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Muon Collider vs CNGS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Collider vs CNGS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78623D0-0079-0555-FC26-80F013662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896417"/>
              </p:ext>
            </p:extLst>
          </p:nvPr>
        </p:nvGraphicFramePr>
        <p:xfrm>
          <a:off x="1043608" y="1923678"/>
          <a:ext cx="3960440" cy="248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33024637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56866969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76088231"/>
                    </a:ext>
                  </a:extLst>
                </a:gridCol>
              </a:tblGrid>
              <a:tr h="211981">
                <a:tc>
                  <a:txBody>
                    <a:bodyPr/>
                    <a:lstStyle/>
                    <a:p>
                      <a:r>
                        <a:rPr lang="en-US" sz="1200" dirty="0"/>
                        <a:t>Parameter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CNGS Target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MuC</a:t>
                      </a:r>
                      <a:r>
                        <a:rPr lang="en-US" sz="1200" dirty="0"/>
                        <a:t> Target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202929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Beam energy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400 GeV/c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 GeV/c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122195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Beam cycle</a:t>
                      </a:r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 s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 0.2 s (5Hz)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2540163915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r>
                        <a:rPr lang="en-US" sz="1200" b="1" dirty="0"/>
                        <a:t>Bunch length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ns (4</a:t>
                      </a:r>
                      <a:r>
                        <a:rPr lang="el-GR" sz="1200" dirty="0"/>
                        <a:t>σ</a:t>
                      </a:r>
                      <a:r>
                        <a:rPr lang="en-US" sz="1200" dirty="0"/>
                        <a:t>)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ns 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1060445981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r>
                        <a:rPr lang="en-US" sz="1200" b="1" dirty="0"/>
                        <a:t>Batch length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10.5 us (2100, 5ns spaced bunches)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ns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242854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P+/extraction</a:t>
                      </a:r>
                    </a:p>
                    <a:p>
                      <a:endParaRPr lang="en-GB" sz="1200" b="1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2.0, 2.4, 3.5 x10</a:t>
                      </a:r>
                      <a:r>
                        <a:rPr lang="en-US" sz="1200" baseline="30000" dirty="0"/>
                        <a:t>13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(2 </a:t>
                      </a:r>
                      <a:r>
                        <a:rPr lang="en-US" sz="1200" baseline="0" dirty="0" err="1"/>
                        <a:t>extr</a:t>
                      </a:r>
                      <a:r>
                        <a:rPr lang="en-US" sz="1200" baseline="0" dirty="0"/>
                        <a:t>/cycle </a:t>
                      </a:r>
                      <a:r>
                        <a:rPr lang="en-US" sz="1200" dirty="0"/>
                        <a:t>50 msec apart</a:t>
                      </a:r>
                      <a:r>
                        <a:rPr lang="en-US" sz="1200" baseline="0" dirty="0"/>
                        <a:t>)</a:t>
                      </a:r>
                      <a:endParaRPr lang="en-GB" sz="1200" baseline="300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3.77 </a:t>
                      </a:r>
                      <a:r>
                        <a:rPr lang="en-US" sz="1200" dirty="0"/>
                        <a:t>x 10</a:t>
                      </a:r>
                      <a:r>
                        <a:rPr lang="en-US" sz="1200" baseline="30000" dirty="0"/>
                        <a:t>14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540419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Beam size on target (1</a:t>
                      </a:r>
                      <a:r>
                        <a:rPr lang="el-GR" sz="1200" b="1" dirty="0"/>
                        <a:t>σ</a:t>
                      </a:r>
                      <a:r>
                        <a:rPr lang="en-US" sz="1200" b="1" dirty="0"/>
                        <a:t>)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0.53 mm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 mm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1756739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Average Power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520 kW (designed for 750 kW)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MW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418636299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36EFB40B-B506-2D05-C0D7-EBB73C0CF0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23"/>
          <a:stretch/>
        </p:blipFill>
        <p:spPr>
          <a:xfrm>
            <a:off x="5216748" y="2073686"/>
            <a:ext cx="3073648" cy="218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6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419622"/>
            <a:ext cx="4300190" cy="342733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Dynamic response</a:t>
            </a:r>
          </a:p>
          <a:p>
            <a:r>
              <a:rPr lang="en-US" sz="2000" dirty="0">
                <a:solidFill>
                  <a:schemeClr val="tx2"/>
                </a:solidFill>
              </a:rPr>
              <a:t>Dynamic structural calculations show that the </a:t>
            </a:r>
            <a:r>
              <a:rPr lang="en-US" sz="2000" dirty="0" err="1">
                <a:solidFill>
                  <a:schemeClr val="tx2"/>
                </a:solidFill>
              </a:rPr>
              <a:t>MuC</a:t>
            </a:r>
            <a:r>
              <a:rPr lang="en-US" sz="2000" dirty="0">
                <a:solidFill>
                  <a:schemeClr val="tx2"/>
                </a:solidFill>
              </a:rPr>
              <a:t> target “instantaneous survivability” seems possible. </a:t>
            </a:r>
          </a:p>
          <a:p>
            <a:r>
              <a:rPr lang="en-US" sz="2000" dirty="0" err="1">
                <a:solidFill>
                  <a:schemeClr val="tx2"/>
                </a:solidFill>
              </a:rPr>
              <a:t>MuC</a:t>
            </a:r>
            <a:r>
              <a:rPr lang="en-US" sz="2000" dirty="0">
                <a:solidFill>
                  <a:schemeClr val="tx2"/>
                </a:solidFill>
              </a:rPr>
              <a:t> target is likely to stay in an identical dynamic response regime as the CNGS target</a:t>
            </a:r>
          </a:p>
          <a:p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</a:rPr>
              <a:t>How about long-term effects?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Collider vs CNGS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5E0CD1-139D-997F-841B-1728D7FD7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927" y="697198"/>
            <a:ext cx="3114873" cy="165618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A909BF7-8628-BE8E-2C94-1AD8F5657494}"/>
              </a:ext>
            </a:extLst>
          </p:cNvPr>
          <p:cNvGrpSpPr/>
          <p:nvPr/>
        </p:nvGrpSpPr>
        <p:grpSpPr>
          <a:xfrm>
            <a:off x="5497488" y="2511118"/>
            <a:ext cx="2923727" cy="2112030"/>
            <a:chOff x="784177" y="2792155"/>
            <a:chExt cx="2923727" cy="211203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94930DC-75DD-841C-94DD-F98CF4F41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9592" y="2792155"/>
              <a:ext cx="2808312" cy="197434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D0C93D-0659-DFA1-3721-CB52B4F2D7E3}"/>
                </a:ext>
              </a:extLst>
            </p:cNvPr>
            <p:cNvSpPr txBox="1"/>
            <p:nvPr/>
          </p:nvSpPr>
          <p:spPr>
            <a:xfrm rot="16200000">
              <a:off x="-6712" y="3587038"/>
              <a:ext cx="18126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Max deposited power [W/cm3]</a:t>
              </a:r>
              <a:endParaRPr lang="en-GB" sz="3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6FFCB2-E8D9-667D-F1AF-B7A5651F8F17}"/>
                </a:ext>
              </a:extLst>
            </p:cNvPr>
            <p:cNvSpPr txBox="1"/>
            <p:nvPr/>
          </p:nvSpPr>
          <p:spPr>
            <a:xfrm>
              <a:off x="1895295" y="4673353"/>
              <a:ext cx="18126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Deposition time [s]</a:t>
              </a:r>
              <a:endParaRPr lang="en-GB" sz="3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4EAB67E-B4A2-4318-9335-C0E01D2EFB11}"/>
              </a:ext>
            </a:extLst>
          </p:cNvPr>
          <p:cNvSpPr txBox="1"/>
          <p:nvPr/>
        </p:nvSpPr>
        <p:spPr>
          <a:xfrm>
            <a:off x="5382072" y="2298241"/>
            <a:ext cx="3653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accent3"/>
                </a:solidFill>
              </a:rPr>
              <a:t>MuC</a:t>
            </a:r>
            <a:r>
              <a:rPr lang="en-GB" sz="1200" dirty="0">
                <a:solidFill>
                  <a:schemeClr val="accent3"/>
                </a:solidFill>
              </a:rPr>
              <a:t> Target @ 5mm (1</a:t>
            </a:r>
            <a:r>
              <a:rPr lang="el-GR" sz="1200" dirty="0">
                <a:solidFill>
                  <a:schemeClr val="accent3"/>
                </a:solidFill>
              </a:rPr>
              <a:t>σ</a:t>
            </a:r>
            <a:r>
              <a:rPr lang="en-US" sz="1200" dirty="0">
                <a:solidFill>
                  <a:schemeClr val="accent3"/>
                </a:solidFill>
              </a:rPr>
              <a:t>)</a:t>
            </a:r>
            <a:r>
              <a:rPr lang="en-GB" sz="1200" dirty="0">
                <a:solidFill>
                  <a:schemeClr val="accent3"/>
                </a:solidFill>
              </a:rPr>
              <a:t>, 5 Hz, 1.5MW</a:t>
            </a:r>
            <a:endParaRPr lang="en-GB" sz="700" dirty="0">
              <a:solidFill>
                <a:schemeClr val="accent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122301-6B78-F293-AC5C-34BB5641752C}"/>
              </a:ext>
            </a:extLst>
          </p:cNvPr>
          <p:cNvSpPr txBox="1"/>
          <p:nvPr/>
        </p:nvSpPr>
        <p:spPr>
          <a:xfrm>
            <a:off x="4788024" y="4523775"/>
            <a:ext cx="4679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Dynamic regime comparison. </a:t>
            </a:r>
            <a:r>
              <a:rPr lang="en-US" sz="1200" i="1" dirty="0">
                <a:solidFill>
                  <a:schemeClr val="accent3"/>
                </a:solidFill>
              </a:rPr>
              <a:t>A</a:t>
            </a:r>
            <a:r>
              <a:rPr lang="en-GB" sz="1200" i="1" dirty="0" err="1">
                <a:solidFill>
                  <a:schemeClr val="accent3"/>
                </a:solidFill>
              </a:rPr>
              <a:t>dapted</a:t>
            </a:r>
            <a:r>
              <a:rPr lang="en-GB" sz="1200" i="1" dirty="0">
                <a:solidFill>
                  <a:schemeClr val="accent3"/>
                </a:solidFill>
              </a:rPr>
              <a:t> from A. Bertarelli</a:t>
            </a:r>
            <a:endParaRPr lang="en-GB" sz="7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67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347614"/>
            <a:ext cx="8260630" cy="349933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Fatigue</a:t>
            </a:r>
          </a:p>
          <a:p>
            <a:r>
              <a:rPr lang="en-GB" sz="1600" dirty="0">
                <a:solidFill>
                  <a:schemeClr val="tx2"/>
                </a:solidFill>
              </a:rPr>
              <a:t>*Literature indicates possible increase in fatigue strength under neutron irradiation (1.9-3.2E20 n/cm2) at 575-650 ˚C (IG110).  </a:t>
            </a:r>
          </a:p>
          <a:p>
            <a:r>
              <a:rPr lang="en-GB" sz="1600" dirty="0">
                <a:solidFill>
                  <a:schemeClr val="tx2"/>
                </a:solidFill>
              </a:rPr>
              <a:t>Manufacturing: considerations may play a role. E.g. Higher strength if machined along longitudinal axis.</a:t>
            </a:r>
          </a:p>
          <a:p>
            <a:r>
              <a:rPr lang="en-GB" sz="1600" dirty="0">
                <a:solidFill>
                  <a:schemeClr val="tx2"/>
                </a:solidFill>
              </a:rPr>
              <a:t>Different C-based materials? 3D CC composite are good to prevent crack propagation but inferior in terms of T and radiation damage</a:t>
            </a:r>
          </a:p>
          <a:p>
            <a:pPr marL="0" indent="0" algn="ctr">
              <a:buNone/>
            </a:pPr>
            <a:r>
              <a:rPr lang="en-GB" sz="1600" u="sng" dirty="0" err="1">
                <a:solidFill>
                  <a:schemeClr val="tx2"/>
                </a:solidFill>
              </a:rPr>
              <a:t>MuC</a:t>
            </a:r>
            <a:r>
              <a:rPr lang="en-GB" sz="1600" u="sng" dirty="0">
                <a:solidFill>
                  <a:schemeClr val="tx2"/>
                </a:solidFill>
              </a:rPr>
              <a:t> Target, amplitude of stress waves is small (2 MPa)</a:t>
            </a:r>
          </a:p>
          <a:p>
            <a:pPr marL="0" indent="0">
              <a:buNone/>
            </a:pPr>
            <a:r>
              <a:rPr lang="en-GB" sz="1600" b="1" dirty="0">
                <a:solidFill>
                  <a:schemeClr val="tx2"/>
                </a:solidFill>
              </a:rPr>
              <a:t>Goodman criteria </a:t>
            </a:r>
            <a:r>
              <a:rPr lang="en-GB" sz="1600" dirty="0">
                <a:solidFill>
                  <a:schemeClr val="tx2"/>
                </a:solidFill>
              </a:rPr>
              <a:t>(Goodman criteria is not suitable, only indicative)</a:t>
            </a:r>
          </a:p>
          <a:p>
            <a:pPr marL="0" indent="0">
              <a:buNone/>
            </a:pPr>
            <a:endParaRPr lang="en-GB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chemeClr val="accent2"/>
                </a:solidFill>
              </a:rPr>
              <a:t>A multiaxial &amp; non-proportional loading suited criteria would be best. → </a:t>
            </a:r>
            <a:r>
              <a:rPr lang="en-GB" sz="1600" i="1" dirty="0">
                <a:solidFill>
                  <a:schemeClr val="accent2"/>
                </a:solidFill>
              </a:rPr>
              <a:t>Sines</a:t>
            </a:r>
            <a:r>
              <a:rPr lang="en-GB" sz="1600" dirty="0">
                <a:solidFill>
                  <a:schemeClr val="accent2"/>
                </a:solidFill>
              </a:rPr>
              <a:t> or </a:t>
            </a:r>
            <a:r>
              <a:rPr lang="en-GB" sz="1600" i="1" dirty="0">
                <a:solidFill>
                  <a:schemeClr val="accent2"/>
                </a:solidFill>
              </a:rPr>
              <a:t>Dan Van criteria</a:t>
            </a:r>
            <a:r>
              <a:rPr lang="en-GB" sz="1600" dirty="0">
                <a:solidFill>
                  <a:schemeClr val="accent2"/>
                </a:solidFill>
              </a:rPr>
              <a:t> w/ data of torsional resistance of graphite for 1.0E08 cycles, high T (2500 ˚C) and irradiated can improve estimation.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 feasibility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C65046-CBFC-470D-1F41-9EC4A550698A}"/>
              </a:ext>
            </a:extLst>
          </p:cNvPr>
          <p:cNvSpPr txBox="1"/>
          <p:nvPr/>
        </p:nvSpPr>
        <p:spPr>
          <a:xfrm>
            <a:off x="65999" y="4814014"/>
            <a:ext cx="6336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accent3"/>
                </a:solidFill>
              </a:rPr>
              <a:t>*</a:t>
            </a:r>
            <a:r>
              <a:rPr lang="en-GB" sz="1000" i="1" dirty="0">
                <a:solidFill>
                  <a:schemeClr val="accent3"/>
                </a:solidFill>
              </a:rPr>
              <a:t>Fatigue Failure and Fracture Mechanics of </a:t>
            </a:r>
            <a:r>
              <a:rPr lang="en-GB" sz="1000" i="1" dirty="0" err="1">
                <a:solidFill>
                  <a:schemeClr val="accent3"/>
                </a:solidFill>
              </a:rPr>
              <a:t>Graphites</a:t>
            </a:r>
            <a:r>
              <a:rPr lang="en-GB" sz="1000" i="1" dirty="0">
                <a:solidFill>
                  <a:schemeClr val="accent3"/>
                </a:solidFill>
              </a:rPr>
              <a:t> for Hight Temperature Engineering Testing Reactor</a:t>
            </a:r>
            <a:endParaRPr lang="en-GB" sz="400" i="1" dirty="0">
              <a:solidFill>
                <a:schemeClr val="accent3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1EDECA-3877-2DCF-79C2-CBF311F8FB55}"/>
              </a:ext>
            </a:extLst>
          </p:cNvPr>
          <p:cNvGrpSpPr/>
          <p:nvPr/>
        </p:nvGrpSpPr>
        <p:grpSpPr>
          <a:xfrm>
            <a:off x="1476946" y="3723878"/>
            <a:ext cx="6336704" cy="617799"/>
            <a:chOff x="1488319" y="3716766"/>
            <a:chExt cx="6653369" cy="64867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93E688D-DDCE-6F25-0F83-CE3410EF0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8319" y="4120222"/>
              <a:ext cx="3528392" cy="24521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DBD6497-5287-7E6E-BE82-281EA1B84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7721" y="3796108"/>
              <a:ext cx="1388722" cy="53376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6B078B0-54C5-F4B7-90B9-A4655D44D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8319" y="3716766"/>
              <a:ext cx="1157019" cy="40345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2EED322-1320-EA4B-8545-9F71DE29B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60232" y="3816078"/>
              <a:ext cx="1481456" cy="493819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6D4984D-BBC6-35BF-CD68-4F3456085DDA}"/>
                </a:ext>
              </a:extLst>
            </p:cNvPr>
            <p:cNvCxnSpPr>
              <a:stCxn id="7" idx="3"/>
              <a:endCxn id="17" idx="1"/>
            </p:cNvCxnSpPr>
            <p:nvPr/>
          </p:nvCxnSpPr>
          <p:spPr>
            <a:xfrm flipV="1">
              <a:off x="6336443" y="4062988"/>
              <a:ext cx="251781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E91090-B52B-047A-0B8A-BD36B6A76BA1}"/>
              </a:ext>
            </a:extLst>
          </p:cNvPr>
          <p:cNvCxnSpPr>
            <a:cxnSpLocks/>
          </p:cNvCxnSpPr>
          <p:nvPr/>
        </p:nvCxnSpPr>
        <p:spPr>
          <a:xfrm>
            <a:off x="2483768" y="3265670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5803AA-6CD9-27D3-FCF1-718D9F4CA914}"/>
              </a:ext>
            </a:extLst>
          </p:cNvPr>
          <p:cNvCxnSpPr>
            <a:cxnSpLocks/>
          </p:cNvCxnSpPr>
          <p:nvPr/>
        </p:nvCxnSpPr>
        <p:spPr>
          <a:xfrm>
            <a:off x="6732240" y="3291830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7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D59414E-3B3F-6EE7-4415-C7CDD71608A1}"/>
              </a:ext>
            </a:extLst>
          </p:cNvPr>
          <p:cNvGrpSpPr/>
          <p:nvPr/>
        </p:nvGrpSpPr>
        <p:grpSpPr>
          <a:xfrm>
            <a:off x="4540600" y="611461"/>
            <a:ext cx="4115567" cy="2003343"/>
            <a:chOff x="4608197" y="-99311"/>
            <a:chExt cx="4115567" cy="200334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A769A5-572D-4AE4-3DB5-343712AA744E}"/>
                </a:ext>
              </a:extLst>
            </p:cNvPr>
            <p:cNvSpPr txBox="1"/>
            <p:nvPr/>
          </p:nvSpPr>
          <p:spPr>
            <a:xfrm>
              <a:off x="4608197" y="1075531"/>
              <a:ext cx="15435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>
                  <a:solidFill>
                    <a:schemeClr val="accent3"/>
                  </a:solidFill>
                </a:rPr>
                <a:t>MuC</a:t>
              </a:r>
              <a:r>
                <a:rPr lang="en-GB" sz="1400" dirty="0">
                  <a:solidFill>
                    <a:schemeClr val="accent3"/>
                  </a:solidFill>
                </a:rPr>
                <a:t> Target DPA normalized for 200days @1MW</a:t>
              </a:r>
              <a:endParaRPr lang="en-GB" sz="8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87AA42-9803-C54E-394D-43BA7F953F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l="9076" t="9887" r="4706" b="2717"/>
            <a:stretch/>
          </p:blipFill>
          <p:spPr>
            <a:xfrm>
              <a:off x="6085442" y="-99311"/>
              <a:ext cx="2638322" cy="20033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347614"/>
            <a:ext cx="3796135" cy="349933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Radiation damage</a:t>
            </a:r>
          </a:p>
          <a:p>
            <a:pPr marL="0" indent="0">
              <a:buNone/>
            </a:pPr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Example comparing with CNGS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GB" sz="1600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GB" sz="1600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1600" b="1" dirty="0">
                <a:solidFill>
                  <a:schemeClr val="tx2"/>
                </a:solidFill>
              </a:rPr>
              <a:t>Radiation damage may drive target life (target replacement)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 feasibility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F3FF2CA-D9A3-31E1-92AD-6F32697106B4}"/>
              </a:ext>
            </a:extLst>
          </p:cNvPr>
          <p:cNvSpPr/>
          <p:nvPr/>
        </p:nvSpPr>
        <p:spPr>
          <a:xfrm>
            <a:off x="3995936" y="2295187"/>
            <a:ext cx="551986" cy="2520278"/>
          </a:xfrm>
          <a:prstGeom prst="leftBrace">
            <a:avLst>
              <a:gd name="adj1" fmla="val 8333"/>
              <a:gd name="adj2" fmla="val 27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C04385-9617-C4E1-1523-85A74CB8A1F2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411760" y="1575933"/>
            <a:ext cx="1584176" cy="789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6BDC60C-9FF4-A29D-4DC2-FB9EFCFD4A8A}"/>
              </a:ext>
            </a:extLst>
          </p:cNvPr>
          <p:cNvSpPr txBox="1">
            <a:spLocks/>
          </p:cNvSpPr>
          <p:nvPr/>
        </p:nvSpPr>
        <p:spPr>
          <a:xfrm>
            <a:off x="4239246" y="2561261"/>
            <a:ext cx="4731854" cy="24294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tx2"/>
                </a:solidFill>
              </a:rPr>
              <a:t>*Literature indicates a lifetime for graphite of 1E21-1E22 p+/cm2 </a:t>
            </a:r>
          </a:p>
          <a:p>
            <a:r>
              <a:rPr lang="en-GB" sz="1400" dirty="0">
                <a:solidFill>
                  <a:schemeClr val="tx2"/>
                </a:solidFill>
              </a:rPr>
              <a:t>Radiation induced creep</a:t>
            </a:r>
          </a:p>
          <a:p>
            <a:r>
              <a:rPr lang="en-GB" sz="1400" dirty="0">
                <a:solidFill>
                  <a:schemeClr val="tx2"/>
                </a:solidFill>
              </a:rPr>
              <a:t>Radiation swelling</a:t>
            </a:r>
          </a:p>
          <a:p>
            <a:r>
              <a:rPr lang="en-GB" sz="1400" dirty="0">
                <a:solidFill>
                  <a:schemeClr val="tx2"/>
                </a:solidFill>
              </a:rPr>
              <a:t>Thermal conductivity loss (from 0.01 DPA, but loss is reduced with increased T)</a:t>
            </a:r>
          </a:p>
          <a:p>
            <a:r>
              <a:rPr lang="en-GB" sz="1400" dirty="0">
                <a:solidFill>
                  <a:schemeClr val="tx2"/>
                </a:solidFill>
              </a:rPr>
              <a:t>Thermal diffusivity loss</a:t>
            </a:r>
          </a:p>
          <a:p>
            <a:r>
              <a:rPr lang="en-GB" sz="1400" dirty="0">
                <a:solidFill>
                  <a:schemeClr val="tx2"/>
                </a:solidFill>
              </a:rPr>
              <a:t>Increase of stiffness and mechanical strength</a:t>
            </a:r>
          </a:p>
          <a:p>
            <a:r>
              <a:rPr lang="en-GB" sz="1400" dirty="0">
                <a:solidFill>
                  <a:schemeClr val="tx2"/>
                </a:solidFill>
              </a:rPr>
              <a:t>High temperature may help recovering damage</a:t>
            </a:r>
          </a:p>
          <a:p>
            <a:r>
              <a:rPr lang="en-GB" sz="1400" dirty="0">
                <a:solidFill>
                  <a:schemeClr val="tx2"/>
                </a:solidFill>
              </a:rPr>
              <a:t>Increase of fatigue resistance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1DDB2D-1362-B77F-F8FF-85DE0CC47274}"/>
              </a:ext>
            </a:extLst>
          </p:cNvPr>
          <p:cNvSpPr txBox="1"/>
          <p:nvPr/>
        </p:nvSpPr>
        <p:spPr>
          <a:xfrm>
            <a:off x="395536" y="4813782"/>
            <a:ext cx="6464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*Radiation damage study of graphite and carbon-carbon composite target materials</a:t>
            </a:r>
            <a:endParaRPr lang="en-GB" sz="600" i="1" dirty="0">
              <a:solidFill>
                <a:schemeClr val="accent3"/>
              </a:solidFill>
            </a:endParaRPr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CE3D3BA4-4203-78BC-27F9-8691C5EB0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159296"/>
              </p:ext>
            </p:extLst>
          </p:nvPr>
        </p:nvGraphicFramePr>
        <p:xfrm>
          <a:off x="487834" y="2283718"/>
          <a:ext cx="338813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33024637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93180507"/>
                    </a:ext>
                  </a:extLst>
                </a:gridCol>
                <a:gridCol w="723840">
                  <a:extLst>
                    <a:ext uri="{9D8B030D-6E8A-4147-A177-3AD203B41FA5}">
                      <a16:colId xmlns:a16="http://schemas.microsoft.com/office/drawing/2014/main" val="35686696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Parameter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CNGS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Muon </a:t>
                      </a:r>
                      <a:r>
                        <a:rPr lang="en-US" sz="1400" dirty="0" err="1">
                          <a:latin typeface="Arial Narrow" panose="020B0606020202030204" pitchFamily="34" charset="0"/>
                        </a:rPr>
                        <a:t>Colider</a:t>
                      </a:r>
                      <a:r>
                        <a:rPr lang="en-US" sz="1400" dirty="0">
                          <a:latin typeface="Arial Narrow" panose="020B0606020202030204" pitchFamily="34" charset="0"/>
                        </a:rPr>
                        <a:t> 1.5MW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2929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Proton fluence [p+/cm</a:t>
                      </a:r>
                      <a:r>
                        <a:rPr lang="en-US" sz="1400" b="0" baseline="30000" dirty="0">
                          <a:latin typeface="Arial Narrow" panose="020B0606020202030204" pitchFamily="34" charset="0"/>
                        </a:rPr>
                        <a:t>2]</a:t>
                      </a:r>
                      <a:endParaRPr lang="en-GB" sz="1400" b="0" baseline="300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5.77E+22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1.70E+21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195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Arial Narrow" panose="020B0606020202030204" pitchFamily="34" charset="0"/>
                        </a:rPr>
                        <a:t>PoT</a:t>
                      </a:r>
                      <a:endParaRPr lang="en-US" sz="1400" b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1.27E+20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1.32E+21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0163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Beam size [mm]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0.53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5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9239590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Arial Narrow" panose="020B0606020202030204" pitchFamily="34" charset="0"/>
                        </a:rPr>
                        <a:t>Extractions</a:t>
                      </a:r>
                      <a:endParaRPr lang="en-GB" sz="1400" b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5.29E+06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 Narrow" panose="020B0606020202030204" pitchFamily="34" charset="0"/>
                        </a:rPr>
                        <a:t>5.51E+07</a:t>
                      </a:r>
                      <a:endParaRPr lang="en-GB" sz="14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60445981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 Narrow" panose="020B0606020202030204" pitchFamily="34" charset="0"/>
                        </a:rPr>
                        <a:t>Integrated Op time [days]  </a:t>
                      </a:r>
                      <a:endParaRPr lang="en-GB" sz="14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 Narrow" panose="020B0606020202030204" pitchFamily="34" charset="0"/>
                        </a:rPr>
                        <a:t>183</a:t>
                      </a:r>
                      <a:endParaRPr lang="en-GB" sz="14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 Narrow" panose="020B0606020202030204" pitchFamily="34" charset="0"/>
                        </a:rPr>
                        <a:t>128</a:t>
                      </a:r>
                      <a:endParaRPr lang="en-GB" sz="14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2854591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 Narrow" panose="020B0606020202030204" pitchFamily="34" charset="0"/>
                        </a:rPr>
                        <a:t>DPA</a:t>
                      </a:r>
                      <a:endParaRPr lang="en-GB" sz="14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 Narrow" panose="020B0606020202030204" pitchFamily="34" charset="0"/>
                        </a:rPr>
                        <a:t>1.5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 Narrow" panose="020B0606020202030204" pitchFamily="34" charset="0"/>
                        </a:rPr>
                        <a:t>1.5</a:t>
                      </a:r>
                      <a:endParaRPr lang="en-GB" sz="14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3235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28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347614"/>
            <a:ext cx="8116614" cy="349933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Beam windows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/>
                </a:solidFill>
              </a:rPr>
              <a:t>Activities discussed in the framework of </a:t>
            </a:r>
            <a:r>
              <a:rPr lang="en-GB" sz="2400" dirty="0" err="1">
                <a:solidFill>
                  <a:schemeClr val="tx2"/>
                </a:solidFill>
              </a:rPr>
              <a:t>RaDIATE</a:t>
            </a:r>
            <a:r>
              <a:rPr lang="en-GB" sz="2400" dirty="0">
                <a:solidFill>
                  <a:schemeClr val="tx2"/>
                </a:solidFill>
              </a:rPr>
              <a:t> Collaboration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Preliminary energy deposition studies show very high DPA/y in the Muon Collider p+ beam windows.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+ info in </a:t>
            </a:r>
            <a:r>
              <a:rPr lang="it-IT" sz="2000" dirty="0">
                <a:solidFill>
                  <a:schemeClr val="tx2"/>
                </a:solidFill>
              </a:rPr>
              <a:t>Daniele Calzolari’s talk </a:t>
            </a:r>
            <a:r>
              <a:rPr lang="it-IT" sz="2000" dirty="0">
                <a:solidFill>
                  <a:schemeClr val="tx2"/>
                </a:solidFill>
                <a:hlinkClick r:id="rId2"/>
              </a:rPr>
              <a:t>https://indico.cern.ch/event/1175126/contributions/5055295/</a:t>
            </a:r>
            <a:endParaRPr lang="it-IT" sz="20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2"/>
                </a:solidFill>
              </a:rPr>
              <a:t>Will be a critical point in the design of the target</a:t>
            </a:r>
            <a:r>
              <a:rPr lang="en-US" sz="2400" dirty="0">
                <a:solidFill>
                  <a:schemeClr val="tx2"/>
                </a:solidFill>
              </a:rPr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</a:rPr>
              <a:t>Engineering studies will follow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windows</a:t>
            </a:r>
          </a:p>
        </p:txBody>
      </p:sp>
    </p:spTree>
    <p:extLst>
      <p:ext uri="{BB962C8B-B14F-4D97-AF65-F5344CB8AC3E}">
        <p14:creationId xmlns:p14="http://schemas.microsoft.com/office/powerpoint/2010/main" val="196179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829BCA0-E269-105F-A83A-D22DA0EF7DA4}"/>
              </a:ext>
            </a:extLst>
          </p:cNvPr>
          <p:cNvSpPr/>
          <p:nvPr/>
        </p:nvSpPr>
        <p:spPr>
          <a:xfrm>
            <a:off x="984797" y="2497573"/>
            <a:ext cx="7584302" cy="2630859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r"/>
            <a:r>
              <a:rPr lang="en-US" sz="1400" b="1" dirty="0">
                <a:solidFill>
                  <a:srgbClr val="996633"/>
                </a:solidFill>
                <a:latin typeface="Arial Narrow" panose="020B0606020202030204" pitchFamily="34" charset="0"/>
              </a:rPr>
              <a:t>++ Other requirements</a:t>
            </a:r>
          </a:p>
          <a:p>
            <a:pPr algn="r"/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B39591D-53F1-A191-C552-EA317BCD9018}"/>
              </a:ext>
            </a:extLst>
          </p:cNvPr>
          <p:cNvSpPr/>
          <p:nvPr/>
        </p:nvSpPr>
        <p:spPr>
          <a:xfrm>
            <a:off x="2231654" y="728616"/>
            <a:ext cx="3744416" cy="2091133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Target Physics requirements</a:t>
            </a:r>
            <a:endParaRPr lang="en-GB" sz="1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F9E0A1E-C172-2E5D-59BC-4FFAEF9FD027}"/>
              </a:ext>
            </a:extLst>
          </p:cNvPr>
          <p:cNvSpPr/>
          <p:nvPr/>
        </p:nvSpPr>
        <p:spPr>
          <a:xfrm>
            <a:off x="484009" y="1565150"/>
            <a:ext cx="1897306" cy="1355770"/>
          </a:xfrm>
          <a:custGeom>
            <a:avLst/>
            <a:gdLst>
              <a:gd name="connsiteX0" fmla="*/ 0 w 1474743"/>
              <a:gd name="connsiteY0" fmla="*/ 0 h 1134097"/>
              <a:gd name="connsiteX1" fmla="*/ 0 w 1474743"/>
              <a:gd name="connsiteY1" fmla="*/ 0 h 1134097"/>
              <a:gd name="connsiteX2" fmla="*/ 1474743 w 1474743"/>
              <a:gd name="connsiteY2" fmla="*/ 0 h 1134097"/>
              <a:gd name="connsiteX3" fmla="*/ 1474743 w 1474743"/>
              <a:gd name="connsiteY3" fmla="*/ 0 h 1134097"/>
              <a:gd name="connsiteX4" fmla="*/ 1474743 w 1474743"/>
              <a:gd name="connsiteY4" fmla="*/ 1134097 h 1134097"/>
              <a:gd name="connsiteX5" fmla="*/ 1474743 w 1474743"/>
              <a:gd name="connsiteY5" fmla="*/ 1134097 h 1134097"/>
              <a:gd name="connsiteX6" fmla="*/ 0 w 1474743"/>
              <a:gd name="connsiteY6" fmla="*/ 1134097 h 1134097"/>
              <a:gd name="connsiteX7" fmla="*/ 0 w 1474743"/>
              <a:gd name="connsiteY7" fmla="*/ 1134097 h 1134097"/>
              <a:gd name="connsiteX8" fmla="*/ 0 w 1474743"/>
              <a:gd name="connsiteY8" fmla="*/ 0 h 1134097"/>
              <a:gd name="connsiteX0" fmla="*/ 228600 w 1474743"/>
              <a:gd name="connsiteY0" fmla="*/ 0 h 1321133"/>
              <a:gd name="connsiteX1" fmla="*/ 0 w 1474743"/>
              <a:gd name="connsiteY1" fmla="*/ 187036 h 1321133"/>
              <a:gd name="connsiteX2" fmla="*/ 1474743 w 1474743"/>
              <a:gd name="connsiteY2" fmla="*/ 187036 h 1321133"/>
              <a:gd name="connsiteX3" fmla="*/ 1474743 w 1474743"/>
              <a:gd name="connsiteY3" fmla="*/ 187036 h 1321133"/>
              <a:gd name="connsiteX4" fmla="*/ 1474743 w 1474743"/>
              <a:gd name="connsiteY4" fmla="*/ 1321133 h 1321133"/>
              <a:gd name="connsiteX5" fmla="*/ 1474743 w 1474743"/>
              <a:gd name="connsiteY5" fmla="*/ 1321133 h 1321133"/>
              <a:gd name="connsiteX6" fmla="*/ 0 w 1474743"/>
              <a:gd name="connsiteY6" fmla="*/ 1321133 h 1321133"/>
              <a:gd name="connsiteX7" fmla="*/ 0 w 1474743"/>
              <a:gd name="connsiteY7" fmla="*/ 1321133 h 1321133"/>
              <a:gd name="connsiteX8" fmla="*/ 228600 w 1474743"/>
              <a:gd name="connsiteY8" fmla="*/ 0 h 1321133"/>
              <a:gd name="connsiteX0" fmla="*/ 609600 w 1855743"/>
              <a:gd name="connsiteY0" fmla="*/ 0 h 1321133"/>
              <a:gd name="connsiteX1" fmla="*/ 381000 w 1855743"/>
              <a:gd name="connsiteY1" fmla="*/ 187036 h 1321133"/>
              <a:gd name="connsiteX2" fmla="*/ 1855743 w 1855743"/>
              <a:gd name="connsiteY2" fmla="*/ 187036 h 1321133"/>
              <a:gd name="connsiteX3" fmla="*/ 1855743 w 1855743"/>
              <a:gd name="connsiteY3" fmla="*/ 187036 h 1321133"/>
              <a:gd name="connsiteX4" fmla="*/ 1855743 w 1855743"/>
              <a:gd name="connsiteY4" fmla="*/ 1321133 h 1321133"/>
              <a:gd name="connsiteX5" fmla="*/ 1855743 w 1855743"/>
              <a:gd name="connsiteY5" fmla="*/ 1321133 h 1321133"/>
              <a:gd name="connsiteX6" fmla="*/ 381000 w 1855743"/>
              <a:gd name="connsiteY6" fmla="*/ 1321133 h 1321133"/>
              <a:gd name="connsiteX7" fmla="*/ 0 w 1855743"/>
              <a:gd name="connsiteY7" fmla="*/ 212769 h 1321133"/>
              <a:gd name="connsiteX8" fmla="*/ 609600 w 1855743"/>
              <a:gd name="connsiteY8" fmla="*/ 0 h 1321133"/>
              <a:gd name="connsiteX0" fmla="*/ 609600 w 1855743"/>
              <a:gd name="connsiteY0" fmla="*/ 0 h 1321133"/>
              <a:gd name="connsiteX1" fmla="*/ 1855743 w 1855743"/>
              <a:gd name="connsiteY1" fmla="*/ 187036 h 1321133"/>
              <a:gd name="connsiteX2" fmla="*/ 1855743 w 1855743"/>
              <a:gd name="connsiteY2" fmla="*/ 187036 h 1321133"/>
              <a:gd name="connsiteX3" fmla="*/ 1855743 w 1855743"/>
              <a:gd name="connsiteY3" fmla="*/ 1321133 h 1321133"/>
              <a:gd name="connsiteX4" fmla="*/ 1855743 w 1855743"/>
              <a:gd name="connsiteY4" fmla="*/ 1321133 h 1321133"/>
              <a:gd name="connsiteX5" fmla="*/ 381000 w 1855743"/>
              <a:gd name="connsiteY5" fmla="*/ 1321133 h 1321133"/>
              <a:gd name="connsiteX6" fmla="*/ 0 w 1855743"/>
              <a:gd name="connsiteY6" fmla="*/ 212769 h 1321133"/>
              <a:gd name="connsiteX7" fmla="*/ 609600 w 1855743"/>
              <a:gd name="connsiteY7" fmla="*/ 0 h 1321133"/>
              <a:gd name="connsiteX0" fmla="*/ 609600 w 1855743"/>
              <a:gd name="connsiteY0" fmla="*/ 0 h 1355769"/>
              <a:gd name="connsiteX1" fmla="*/ 1855743 w 1855743"/>
              <a:gd name="connsiteY1" fmla="*/ 187036 h 1355769"/>
              <a:gd name="connsiteX2" fmla="*/ 1855743 w 1855743"/>
              <a:gd name="connsiteY2" fmla="*/ 187036 h 1355769"/>
              <a:gd name="connsiteX3" fmla="*/ 1855743 w 1855743"/>
              <a:gd name="connsiteY3" fmla="*/ 1321133 h 1355769"/>
              <a:gd name="connsiteX4" fmla="*/ 1412397 w 1855743"/>
              <a:gd name="connsiteY4" fmla="*/ 1355769 h 1355769"/>
              <a:gd name="connsiteX5" fmla="*/ 381000 w 1855743"/>
              <a:gd name="connsiteY5" fmla="*/ 1321133 h 1355769"/>
              <a:gd name="connsiteX6" fmla="*/ 0 w 1855743"/>
              <a:gd name="connsiteY6" fmla="*/ 212769 h 1355769"/>
              <a:gd name="connsiteX7" fmla="*/ 609600 w 1855743"/>
              <a:gd name="connsiteY7" fmla="*/ 0 h 1355769"/>
              <a:gd name="connsiteX0" fmla="*/ 609600 w 1855743"/>
              <a:gd name="connsiteY0" fmla="*/ 0 h 1321133"/>
              <a:gd name="connsiteX1" fmla="*/ 1855743 w 1855743"/>
              <a:gd name="connsiteY1" fmla="*/ 187036 h 1321133"/>
              <a:gd name="connsiteX2" fmla="*/ 1855743 w 1855743"/>
              <a:gd name="connsiteY2" fmla="*/ 187036 h 1321133"/>
              <a:gd name="connsiteX3" fmla="*/ 1855743 w 1855743"/>
              <a:gd name="connsiteY3" fmla="*/ 1321133 h 1321133"/>
              <a:gd name="connsiteX4" fmla="*/ 381000 w 1855743"/>
              <a:gd name="connsiteY4" fmla="*/ 1321133 h 1321133"/>
              <a:gd name="connsiteX5" fmla="*/ 0 w 1855743"/>
              <a:gd name="connsiteY5" fmla="*/ 212769 h 1321133"/>
              <a:gd name="connsiteX6" fmla="*/ 609600 w 1855743"/>
              <a:gd name="connsiteY6" fmla="*/ 0 h 1321133"/>
              <a:gd name="connsiteX0" fmla="*/ 609600 w 1855743"/>
              <a:gd name="connsiteY0" fmla="*/ 0 h 1355770"/>
              <a:gd name="connsiteX1" fmla="*/ 1855743 w 1855743"/>
              <a:gd name="connsiteY1" fmla="*/ 187036 h 1355770"/>
              <a:gd name="connsiteX2" fmla="*/ 1855743 w 1855743"/>
              <a:gd name="connsiteY2" fmla="*/ 187036 h 1355770"/>
              <a:gd name="connsiteX3" fmla="*/ 1426252 w 1855743"/>
              <a:gd name="connsiteY3" fmla="*/ 1355770 h 1355770"/>
              <a:gd name="connsiteX4" fmla="*/ 381000 w 1855743"/>
              <a:gd name="connsiteY4" fmla="*/ 1321133 h 1355770"/>
              <a:gd name="connsiteX5" fmla="*/ 0 w 1855743"/>
              <a:gd name="connsiteY5" fmla="*/ 212769 h 1355770"/>
              <a:gd name="connsiteX6" fmla="*/ 609600 w 1855743"/>
              <a:gd name="connsiteY6" fmla="*/ 0 h 1355770"/>
              <a:gd name="connsiteX0" fmla="*/ 609600 w 1855743"/>
              <a:gd name="connsiteY0" fmla="*/ 0 h 1355770"/>
              <a:gd name="connsiteX1" fmla="*/ 1855743 w 1855743"/>
              <a:gd name="connsiteY1" fmla="*/ 187036 h 1355770"/>
              <a:gd name="connsiteX2" fmla="*/ 1855743 w 1855743"/>
              <a:gd name="connsiteY2" fmla="*/ 187036 h 1355770"/>
              <a:gd name="connsiteX3" fmla="*/ 1426252 w 1855743"/>
              <a:gd name="connsiteY3" fmla="*/ 1355770 h 1355770"/>
              <a:gd name="connsiteX4" fmla="*/ 0 w 1855743"/>
              <a:gd name="connsiteY4" fmla="*/ 212769 h 1355770"/>
              <a:gd name="connsiteX5" fmla="*/ 609600 w 1855743"/>
              <a:gd name="connsiteY5" fmla="*/ 0 h 1355770"/>
              <a:gd name="connsiteX0" fmla="*/ 651163 w 1897306"/>
              <a:gd name="connsiteY0" fmla="*/ 0 h 1355770"/>
              <a:gd name="connsiteX1" fmla="*/ 1897306 w 1897306"/>
              <a:gd name="connsiteY1" fmla="*/ 187036 h 1355770"/>
              <a:gd name="connsiteX2" fmla="*/ 1897306 w 1897306"/>
              <a:gd name="connsiteY2" fmla="*/ 187036 h 1355770"/>
              <a:gd name="connsiteX3" fmla="*/ 1467815 w 1897306"/>
              <a:gd name="connsiteY3" fmla="*/ 1355770 h 1355770"/>
              <a:gd name="connsiteX4" fmla="*/ 0 w 1897306"/>
              <a:gd name="connsiteY4" fmla="*/ 261260 h 1355770"/>
              <a:gd name="connsiteX5" fmla="*/ 651163 w 1897306"/>
              <a:gd name="connsiteY5" fmla="*/ 0 h 1355770"/>
              <a:gd name="connsiteX0" fmla="*/ 651163 w 1897306"/>
              <a:gd name="connsiteY0" fmla="*/ 0 h 1355770"/>
              <a:gd name="connsiteX1" fmla="*/ 1897306 w 1897306"/>
              <a:gd name="connsiteY1" fmla="*/ 187036 h 1355770"/>
              <a:gd name="connsiteX2" fmla="*/ 1855742 w 1897306"/>
              <a:gd name="connsiteY2" fmla="*/ 166254 h 1355770"/>
              <a:gd name="connsiteX3" fmla="*/ 1467815 w 1897306"/>
              <a:gd name="connsiteY3" fmla="*/ 1355770 h 1355770"/>
              <a:gd name="connsiteX4" fmla="*/ 0 w 1897306"/>
              <a:gd name="connsiteY4" fmla="*/ 261260 h 1355770"/>
              <a:gd name="connsiteX5" fmla="*/ 651163 w 1897306"/>
              <a:gd name="connsiteY5" fmla="*/ 0 h 135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7306" h="1355770">
                <a:moveTo>
                  <a:pt x="651163" y="0"/>
                </a:moveTo>
                <a:lnTo>
                  <a:pt x="1897306" y="187036"/>
                </a:lnTo>
                <a:lnTo>
                  <a:pt x="1855742" y="166254"/>
                </a:lnTo>
                <a:lnTo>
                  <a:pt x="1467815" y="1355770"/>
                </a:lnTo>
                <a:lnTo>
                  <a:pt x="0" y="261260"/>
                </a:lnTo>
                <a:lnTo>
                  <a:pt x="651163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rgbClr val="86AFFF">
                  <a:lumMod val="70000"/>
                  <a:lumOff val="30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14C487-01E7-CCB2-04A1-1E2CAA5D403E}"/>
              </a:ext>
            </a:extLst>
          </p:cNvPr>
          <p:cNvSpPr/>
          <p:nvPr/>
        </p:nvSpPr>
        <p:spPr>
          <a:xfrm>
            <a:off x="2759254" y="969010"/>
            <a:ext cx="2568743" cy="1296144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 Narrow" panose="020B0606020202030204" pitchFamily="34" charset="0"/>
              </a:rPr>
              <a:t>Solenoid / Double Horn</a:t>
            </a:r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A56A5B-D88C-A93B-1155-6987DE6D22EA}"/>
              </a:ext>
            </a:extLst>
          </p:cNvPr>
          <p:cNvSpPr/>
          <p:nvPr/>
        </p:nvSpPr>
        <p:spPr>
          <a:xfrm>
            <a:off x="2663703" y="1257042"/>
            <a:ext cx="2736303" cy="7690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 Narrow" panose="020B0606020202030204" pitchFamily="34" charset="0"/>
              </a:rPr>
              <a:t>Shielding</a:t>
            </a:r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6EDBC9-F301-EDB5-88A3-7F492FEB9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36A75A-F1B4-B7B7-181D-0B248ABF3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target &amp; target systems considerations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4BB2D7-E4B3-0850-F670-7357E15C99E4}"/>
              </a:ext>
            </a:extLst>
          </p:cNvPr>
          <p:cNvSpPr txBox="1"/>
          <p:nvPr/>
        </p:nvSpPr>
        <p:spPr>
          <a:xfrm>
            <a:off x="2286000" y="-5809388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A13D25-8654-4A61-C312-8E14BC3ED815}"/>
              </a:ext>
            </a:extLst>
          </p:cNvPr>
          <p:cNvSpPr/>
          <p:nvPr/>
        </p:nvSpPr>
        <p:spPr>
          <a:xfrm>
            <a:off x="2960736" y="1545074"/>
            <a:ext cx="2223246" cy="2160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Carbon Target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728018-29B8-4921-9612-7BE3D963DB21}"/>
              </a:ext>
            </a:extLst>
          </p:cNvPr>
          <p:cNvGrpSpPr/>
          <p:nvPr/>
        </p:nvGrpSpPr>
        <p:grpSpPr>
          <a:xfrm>
            <a:off x="7164063" y="2966086"/>
            <a:ext cx="1325297" cy="1573127"/>
            <a:chOff x="7289735" y="2489353"/>
            <a:chExt cx="1325297" cy="1573127"/>
          </a:xfrm>
          <a:solidFill>
            <a:srgbClr val="996633"/>
          </a:solidFill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9D0623E9-E1C7-E6E9-8381-B6D80CAC16CB}"/>
                </a:ext>
              </a:extLst>
            </p:cNvPr>
            <p:cNvSpPr/>
            <p:nvPr/>
          </p:nvSpPr>
          <p:spPr>
            <a:xfrm>
              <a:off x="7289735" y="2489353"/>
              <a:ext cx="1318160" cy="236801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Integration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106122F6-AA3B-0F6D-2212-ADBB2D07561E}"/>
                </a:ext>
              </a:extLst>
            </p:cNvPr>
            <p:cNvSpPr/>
            <p:nvPr/>
          </p:nvSpPr>
          <p:spPr>
            <a:xfrm>
              <a:off x="7296872" y="2789710"/>
              <a:ext cx="1318160" cy="690881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Operation / Maintenance / Disposal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22A4C94A-21AD-0A4B-39DF-FEEE84ADBE8D}"/>
                </a:ext>
              </a:extLst>
            </p:cNvPr>
            <p:cNvSpPr/>
            <p:nvPr/>
          </p:nvSpPr>
          <p:spPr>
            <a:xfrm>
              <a:off x="7296872" y="3536602"/>
              <a:ext cx="1318160" cy="236801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Radio Protection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9F5908F-D15A-2DAB-1081-00E894D3AA59}"/>
                </a:ext>
              </a:extLst>
            </p:cNvPr>
            <p:cNvSpPr/>
            <p:nvPr/>
          </p:nvSpPr>
          <p:spPr>
            <a:xfrm>
              <a:off x="7296872" y="3825679"/>
              <a:ext cx="1318160" cy="236801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Services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944742D-F510-3976-843C-221997E85749}"/>
              </a:ext>
            </a:extLst>
          </p:cNvPr>
          <p:cNvSpPr/>
          <p:nvPr/>
        </p:nvSpPr>
        <p:spPr>
          <a:xfrm>
            <a:off x="1119309" y="1493055"/>
            <a:ext cx="5812900" cy="3585057"/>
          </a:xfrm>
          <a:custGeom>
            <a:avLst/>
            <a:gdLst>
              <a:gd name="connsiteX0" fmla="*/ 0 w 2595578"/>
              <a:gd name="connsiteY0" fmla="*/ 0 h 2594457"/>
              <a:gd name="connsiteX1" fmla="*/ 0 w 2595578"/>
              <a:gd name="connsiteY1" fmla="*/ 0 h 2594457"/>
              <a:gd name="connsiteX2" fmla="*/ 2595578 w 2595578"/>
              <a:gd name="connsiteY2" fmla="*/ 0 h 2594457"/>
              <a:gd name="connsiteX3" fmla="*/ 2595578 w 2595578"/>
              <a:gd name="connsiteY3" fmla="*/ 0 h 2594457"/>
              <a:gd name="connsiteX4" fmla="*/ 2595578 w 2595578"/>
              <a:gd name="connsiteY4" fmla="*/ 2594457 h 2594457"/>
              <a:gd name="connsiteX5" fmla="*/ 2595578 w 2595578"/>
              <a:gd name="connsiteY5" fmla="*/ 2594457 h 2594457"/>
              <a:gd name="connsiteX6" fmla="*/ 0 w 2595578"/>
              <a:gd name="connsiteY6" fmla="*/ 2594457 h 2594457"/>
              <a:gd name="connsiteX7" fmla="*/ 0 w 2595578"/>
              <a:gd name="connsiteY7" fmla="*/ 2594457 h 2594457"/>
              <a:gd name="connsiteX8" fmla="*/ 0 w 2595578"/>
              <a:gd name="connsiteY8" fmla="*/ 0 h 2594457"/>
              <a:gd name="connsiteX0" fmla="*/ 0 w 2597026"/>
              <a:gd name="connsiteY0" fmla="*/ 0 h 2594457"/>
              <a:gd name="connsiteX1" fmla="*/ 0 w 2597026"/>
              <a:gd name="connsiteY1" fmla="*/ 0 h 2594457"/>
              <a:gd name="connsiteX2" fmla="*/ 2595578 w 2597026"/>
              <a:gd name="connsiteY2" fmla="*/ 0 h 2594457"/>
              <a:gd name="connsiteX3" fmla="*/ 2595578 w 2597026"/>
              <a:gd name="connsiteY3" fmla="*/ 0 h 2594457"/>
              <a:gd name="connsiteX4" fmla="*/ 2597026 w 2597026"/>
              <a:gd name="connsiteY4" fmla="*/ 1464890 h 2594457"/>
              <a:gd name="connsiteX5" fmla="*/ 2595578 w 2597026"/>
              <a:gd name="connsiteY5" fmla="*/ 2594457 h 2594457"/>
              <a:gd name="connsiteX6" fmla="*/ 2595578 w 2597026"/>
              <a:gd name="connsiteY6" fmla="*/ 2594457 h 2594457"/>
              <a:gd name="connsiteX7" fmla="*/ 0 w 2597026"/>
              <a:gd name="connsiteY7" fmla="*/ 2594457 h 2594457"/>
              <a:gd name="connsiteX8" fmla="*/ 0 w 2597026"/>
              <a:gd name="connsiteY8" fmla="*/ 2594457 h 2594457"/>
              <a:gd name="connsiteX9" fmla="*/ 0 w 2597026"/>
              <a:gd name="connsiteY9" fmla="*/ 0 h 2594457"/>
              <a:gd name="connsiteX0" fmla="*/ 7629 w 2604655"/>
              <a:gd name="connsiteY0" fmla="*/ 0 h 2594457"/>
              <a:gd name="connsiteX1" fmla="*/ 7629 w 2604655"/>
              <a:gd name="connsiteY1" fmla="*/ 0 h 2594457"/>
              <a:gd name="connsiteX2" fmla="*/ 2603207 w 2604655"/>
              <a:gd name="connsiteY2" fmla="*/ 0 h 2594457"/>
              <a:gd name="connsiteX3" fmla="*/ 2603207 w 2604655"/>
              <a:gd name="connsiteY3" fmla="*/ 0 h 2594457"/>
              <a:gd name="connsiteX4" fmla="*/ 2604655 w 2604655"/>
              <a:gd name="connsiteY4" fmla="*/ 1464890 h 2594457"/>
              <a:gd name="connsiteX5" fmla="*/ 2603207 w 2604655"/>
              <a:gd name="connsiteY5" fmla="*/ 2594457 h 2594457"/>
              <a:gd name="connsiteX6" fmla="*/ 2603207 w 2604655"/>
              <a:gd name="connsiteY6" fmla="*/ 2594457 h 2594457"/>
              <a:gd name="connsiteX7" fmla="*/ 7629 w 2604655"/>
              <a:gd name="connsiteY7" fmla="*/ 2594457 h 2594457"/>
              <a:gd name="connsiteX8" fmla="*/ 7629 w 2604655"/>
              <a:gd name="connsiteY8" fmla="*/ 2594457 h 2594457"/>
              <a:gd name="connsiteX9" fmla="*/ 0 w 2604655"/>
              <a:gd name="connsiteY9" fmla="*/ 1437181 h 2594457"/>
              <a:gd name="connsiteX10" fmla="*/ 7629 w 2604655"/>
              <a:gd name="connsiteY10" fmla="*/ 0 h 2594457"/>
              <a:gd name="connsiteX0" fmla="*/ 7629 w 2604655"/>
              <a:gd name="connsiteY0" fmla="*/ 0 h 2594457"/>
              <a:gd name="connsiteX1" fmla="*/ 7629 w 2604655"/>
              <a:gd name="connsiteY1" fmla="*/ 0 h 2594457"/>
              <a:gd name="connsiteX2" fmla="*/ 2603207 w 2604655"/>
              <a:gd name="connsiteY2" fmla="*/ 0 h 2594457"/>
              <a:gd name="connsiteX3" fmla="*/ 2603207 w 2604655"/>
              <a:gd name="connsiteY3" fmla="*/ 0 h 2594457"/>
              <a:gd name="connsiteX4" fmla="*/ 2604655 w 2604655"/>
              <a:gd name="connsiteY4" fmla="*/ 1464890 h 2594457"/>
              <a:gd name="connsiteX5" fmla="*/ 2597728 w 2604655"/>
              <a:gd name="connsiteY5" fmla="*/ 1721200 h 2594457"/>
              <a:gd name="connsiteX6" fmla="*/ 2603207 w 2604655"/>
              <a:gd name="connsiteY6" fmla="*/ 2594457 h 2594457"/>
              <a:gd name="connsiteX7" fmla="*/ 2603207 w 2604655"/>
              <a:gd name="connsiteY7" fmla="*/ 2594457 h 2594457"/>
              <a:gd name="connsiteX8" fmla="*/ 7629 w 2604655"/>
              <a:gd name="connsiteY8" fmla="*/ 2594457 h 2594457"/>
              <a:gd name="connsiteX9" fmla="*/ 7629 w 2604655"/>
              <a:gd name="connsiteY9" fmla="*/ 2594457 h 2594457"/>
              <a:gd name="connsiteX10" fmla="*/ 0 w 2604655"/>
              <a:gd name="connsiteY10" fmla="*/ 1437181 h 2594457"/>
              <a:gd name="connsiteX11" fmla="*/ 7629 w 2604655"/>
              <a:gd name="connsiteY11" fmla="*/ 0 h 2594457"/>
              <a:gd name="connsiteX0" fmla="*/ 14555 w 2611581"/>
              <a:gd name="connsiteY0" fmla="*/ 0 h 2594457"/>
              <a:gd name="connsiteX1" fmla="*/ 14555 w 2611581"/>
              <a:gd name="connsiteY1" fmla="*/ 0 h 2594457"/>
              <a:gd name="connsiteX2" fmla="*/ 2610133 w 2611581"/>
              <a:gd name="connsiteY2" fmla="*/ 0 h 2594457"/>
              <a:gd name="connsiteX3" fmla="*/ 2610133 w 2611581"/>
              <a:gd name="connsiteY3" fmla="*/ 0 h 2594457"/>
              <a:gd name="connsiteX4" fmla="*/ 2611581 w 2611581"/>
              <a:gd name="connsiteY4" fmla="*/ 1464890 h 2594457"/>
              <a:gd name="connsiteX5" fmla="*/ 2604654 w 2611581"/>
              <a:gd name="connsiteY5" fmla="*/ 1721200 h 2594457"/>
              <a:gd name="connsiteX6" fmla="*/ 2610133 w 2611581"/>
              <a:gd name="connsiteY6" fmla="*/ 2594457 h 2594457"/>
              <a:gd name="connsiteX7" fmla="*/ 2610133 w 2611581"/>
              <a:gd name="connsiteY7" fmla="*/ 2594457 h 2594457"/>
              <a:gd name="connsiteX8" fmla="*/ 14555 w 2611581"/>
              <a:gd name="connsiteY8" fmla="*/ 2594457 h 2594457"/>
              <a:gd name="connsiteX9" fmla="*/ 14555 w 2611581"/>
              <a:gd name="connsiteY9" fmla="*/ 2594457 h 2594457"/>
              <a:gd name="connsiteX10" fmla="*/ 0 w 2611581"/>
              <a:gd name="connsiteY10" fmla="*/ 1700418 h 2594457"/>
              <a:gd name="connsiteX11" fmla="*/ 6926 w 2611581"/>
              <a:gd name="connsiteY11" fmla="*/ 1437181 h 2594457"/>
              <a:gd name="connsiteX12" fmla="*/ 14555 w 2611581"/>
              <a:gd name="connsiteY12" fmla="*/ 0 h 2594457"/>
              <a:gd name="connsiteX0" fmla="*/ 1614755 w 4211781"/>
              <a:gd name="connsiteY0" fmla="*/ 0 h 2594457"/>
              <a:gd name="connsiteX1" fmla="*/ 1614755 w 4211781"/>
              <a:gd name="connsiteY1" fmla="*/ 0 h 2594457"/>
              <a:gd name="connsiteX2" fmla="*/ 4210333 w 4211781"/>
              <a:gd name="connsiteY2" fmla="*/ 0 h 2594457"/>
              <a:gd name="connsiteX3" fmla="*/ 4210333 w 4211781"/>
              <a:gd name="connsiteY3" fmla="*/ 0 h 2594457"/>
              <a:gd name="connsiteX4" fmla="*/ 4211781 w 4211781"/>
              <a:gd name="connsiteY4" fmla="*/ 1464890 h 2594457"/>
              <a:gd name="connsiteX5" fmla="*/ 4204854 w 4211781"/>
              <a:gd name="connsiteY5" fmla="*/ 1721200 h 2594457"/>
              <a:gd name="connsiteX6" fmla="*/ 4210333 w 4211781"/>
              <a:gd name="connsiteY6" fmla="*/ 2594457 h 2594457"/>
              <a:gd name="connsiteX7" fmla="*/ 4210333 w 4211781"/>
              <a:gd name="connsiteY7" fmla="*/ 2594457 h 2594457"/>
              <a:gd name="connsiteX8" fmla="*/ 1614755 w 4211781"/>
              <a:gd name="connsiteY8" fmla="*/ 2594457 h 2594457"/>
              <a:gd name="connsiteX9" fmla="*/ 1614755 w 4211781"/>
              <a:gd name="connsiteY9" fmla="*/ 2594457 h 2594457"/>
              <a:gd name="connsiteX10" fmla="*/ 0 w 4211781"/>
              <a:gd name="connsiteY10" fmla="*/ 1894381 h 2594457"/>
              <a:gd name="connsiteX11" fmla="*/ 1607126 w 4211781"/>
              <a:gd name="connsiteY11" fmla="*/ 1437181 h 2594457"/>
              <a:gd name="connsiteX12" fmla="*/ 1614755 w 4211781"/>
              <a:gd name="connsiteY12" fmla="*/ 0 h 2594457"/>
              <a:gd name="connsiteX0" fmla="*/ 1614755 w 5811981"/>
              <a:gd name="connsiteY0" fmla="*/ 0 h 2594457"/>
              <a:gd name="connsiteX1" fmla="*/ 1614755 w 5811981"/>
              <a:gd name="connsiteY1" fmla="*/ 0 h 2594457"/>
              <a:gd name="connsiteX2" fmla="*/ 4210333 w 5811981"/>
              <a:gd name="connsiteY2" fmla="*/ 0 h 2594457"/>
              <a:gd name="connsiteX3" fmla="*/ 4210333 w 5811981"/>
              <a:gd name="connsiteY3" fmla="*/ 0 h 2594457"/>
              <a:gd name="connsiteX4" fmla="*/ 4211781 w 5811981"/>
              <a:gd name="connsiteY4" fmla="*/ 1464890 h 2594457"/>
              <a:gd name="connsiteX5" fmla="*/ 5811981 w 5811981"/>
              <a:gd name="connsiteY5" fmla="*/ 1873600 h 2594457"/>
              <a:gd name="connsiteX6" fmla="*/ 4210333 w 5811981"/>
              <a:gd name="connsiteY6" fmla="*/ 2594457 h 2594457"/>
              <a:gd name="connsiteX7" fmla="*/ 4210333 w 5811981"/>
              <a:gd name="connsiteY7" fmla="*/ 2594457 h 2594457"/>
              <a:gd name="connsiteX8" fmla="*/ 1614755 w 5811981"/>
              <a:gd name="connsiteY8" fmla="*/ 2594457 h 2594457"/>
              <a:gd name="connsiteX9" fmla="*/ 1614755 w 5811981"/>
              <a:gd name="connsiteY9" fmla="*/ 2594457 h 2594457"/>
              <a:gd name="connsiteX10" fmla="*/ 0 w 5811981"/>
              <a:gd name="connsiteY10" fmla="*/ 1894381 h 2594457"/>
              <a:gd name="connsiteX11" fmla="*/ 1607126 w 5811981"/>
              <a:gd name="connsiteY11" fmla="*/ 1437181 h 2594457"/>
              <a:gd name="connsiteX12" fmla="*/ 1614755 w 5811981"/>
              <a:gd name="connsiteY12" fmla="*/ 0 h 2594457"/>
              <a:gd name="connsiteX0" fmla="*/ 1614755 w 5811981"/>
              <a:gd name="connsiteY0" fmla="*/ 0 h 3585057"/>
              <a:gd name="connsiteX1" fmla="*/ 1614755 w 5811981"/>
              <a:gd name="connsiteY1" fmla="*/ 0 h 3585057"/>
              <a:gd name="connsiteX2" fmla="*/ 4210333 w 5811981"/>
              <a:gd name="connsiteY2" fmla="*/ 0 h 3585057"/>
              <a:gd name="connsiteX3" fmla="*/ 4210333 w 5811981"/>
              <a:gd name="connsiteY3" fmla="*/ 0 h 3585057"/>
              <a:gd name="connsiteX4" fmla="*/ 4211781 w 5811981"/>
              <a:gd name="connsiteY4" fmla="*/ 1464890 h 3585057"/>
              <a:gd name="connsiteX5" fmla="*/ 5811981 w 5811981"/>
              <a:gd name="connsiteY5" fmla="*/ 1873600 h 3585057"/>
              <a:gd name="connsiteX6" fmla="*/ 4210333 w 5811981"/>
              <a:gd name="connsiteY6" fmla="*/ 2594457 h 3585057"/>
              <a:gd name="connsiteX7" fmla="*/ 4210333 w 5811981"/>
              <a:gd name="connsiteY7" fmla="*/ 2594457 h 3585057"/>
              <a:gd name="connsiteX8" fmla="*/ 1614755 w 5811981"/>
              <a:gd name="connsiteY8" fmla="*/ 2594457 h 3585057"/>
              <a:gd name="connsiteX9" fmla="*/ 21482 w 5811981"/>
              <a:gd name="connsiteY9" fmla="*/ 3585057 h 3585057"/>
              <a:gd name="connsiteX10" fmla="*/ 0 w 5811981"/>
              <a:gd name="connsiteY10" fmla="*/ 1894381 h 3585057"/>
              <a:gd name="connsiteX11" fmla="*/ 1607126 w 5811981"/>
              <a:gd name="connsiteY11" fmla="*/ 1437181 h 3585057"/>
              <a:gd name="connsiteX12" fmla="*/ 1614755 w 5811981"/>
              <a:gd name="connsiteY12" fmla="*/ 0 h 3585057"/>
              <a:gd name="connsiteX0" fmla="*/ 1614755 w 6073770"/>
              <a:gd name="connsiteY0" fmla="*/ 0 h 3682039"/>
              <a:gd name="connsiteX1" fmla="*/ 1614755 w 6073770"/>
              <a:gd name="connsiteY1" fmla="*/ 0 h 3682039"/>
              <a:gd name="connsiteX2" fmla="*/ 4210333 w 6073770"/>
              <a:gd name="connsiteY2" fmla="*/ 0 h 3682039"/>
              <a:gd name="connsiteX3" fmla="*/ 4210333 w 6073770"/>
              <a:gd name="connsiteY3" fmla="*/ 0 h 3682039"/>
              <a:gd name="connsiteX4" fmla="*/ 4211781 w 6073770"/>
              <a:gd name="connsiteY4" fmla="*/ 1464890 h 3682039"/>
              <a:gd name="connsiteX5" fmla="*/ 5811981 w 6073770"/>
              <a:gd name="connsiteY5" fmla="*/ 1873600 h 3682039"/>
              <a:gd name="connsiteX6" fmla="*/ 4210333 w 6073770"/>
              <a:gd name="connsiteY6" fmla="*/ 2594457 h 3682039"/>
              <a:gd name="connsiteX7" fmla="*/ 6073770 w 6073770"/>
              <a:gd name="connsiteY7" fmla="*/ 3682039 h 3682039"/>
              <a:gd name="connsiteX8" fmla="*/ 1614755 w 6073770"/>
              <a:gd name="connsiteY8" fmla="*/ 2594457 h 3682039"/>
              <a:gd name="connsiteX9" fmla="*/ 21482 w 6073770"/>
              <a:gd name="connsiteY9" fmla="*/ 3585057 h 3682039"/>
              <a:gd name="connsiteX10" fmla="*/ 0 w 6073770"/>
              <a:gd name="connsiteY10" fmla="*/ 1894381 h 3682039"/>
              <a:gd name="connsiteX11" fmla="*/ 1607126 w 6073770"/>
              <a:gd name="connsiteY11" fmla="*/ 1437181 h 3682039"/>
              <a:gd name="connsiteX12" fmla="*/ 1614755 w 6073770"/>
              <a:gd name="connsiteY12" fmla="*/ 0 h 3682039"/>
              <a:gd name="connsiteX0" fmla="*/ 1614755 w 6385925"/>
              <a:gd name="connsiteY0" fmla="*/ 0 h 3682039"/>
              <a:gd name="connsiteX1" fmla="*/ 1614755 w 6385925"/>
              <a:gd name="connsiteY1" fmla="*/ 0 h 3682039"/>
              <a:gd name="connsiteX2" fmla="*/ 4210333 w 6385925"/>
              <a:gd name="connsiteY2" fmla="*/ 0 h 3682039"/>
              <a:gd name="connsiteX3" fmla="*/ 4210333 w 6385925"/>
              <a:gd name="connsiteY3" fmla="*/ 0 h 3682039"/>
              <a:gd name="connsiteX4" fmla="*/ 4211781 w 6385925"/>
              <a:gd name="connsiteY4" fmla="*/ 1464890 h 3682039"/>
              <a:gd name="connsiteX5" fmla="*/ 5811981 w 6385925"/>
              <a:gd name="connsiteY5" fmla="*/ 1873600 h 3682039"/>
              <a:gd name="connsiteX6" fmla="*/ 6073770 w 6385925"/>
              <a:gd name="connsiteY6" fmla="*/ 3682039 h 3682039"/>
              <a:gd name="connsiteX7" fmla="*/ 1614755 w 6385925"/>
              <a:gd name="connsiteY7" fmla="*/ 2594457 h 3682039"/>
              <a:gd name="connsiteX8" fmla="*/ 21482 w 6385925"/>
              <a:gd name="connsiteY8" fmla="*/ 3585057 h 3682039"/>
              <a:gd name="connsiteX9" fmla="*/ 0 w 6385925"/>
              <a:gd name="connsiteY9" fmla="*/ 1894381 h 3682039"/>
              <a:gd name="connsiteX10" fmla="*/ 1607126 w 6385925"/>
              <a:gd name="connsiteY10" fmla="*/ 1437181 h 3682039"/>
              <a:gd name="connsiteX11" fmla="*/ 1614755 w 6385925"/>
              <a:gd name="connsiteY11" fmla="*/ 0 h 3682039"/>
              <a:gd name="connsiteX0" fmla="*/ 1614755 w 6385925"/>
              <a:gd name="connsiteY0" fmla="*/ 0 h 3682039"/>
              <a:gd name="connsiteX1" fmla="*/ 1614755 w 6385925"/>
              <a:gd name="connsiteY1" fmla="*/ 0 h 3682039"/>
              <a:gd name="connsiteX2" fmla="*/ 4210333 w 6385925"/>
              <a:gd name="connsiteY2" fmla="*/ 0 h 3682039"/>
              <a:gd name="connsiteX3" fmla="*/ 4210333 w 6385925"/>
              <a:gd name="connsiteY3" fmla="*/ 0 h 3682039"/>
              <a:gd name="connsiteX4" fmla="*/ 4211781 w 6385925"/>
              <a:gd name="connsiteY4" fmla="*/ 1464890 h 3682039"/>
              <a:gd name="connsiteX5" fmla="*/ 5811981 w 6385925"/>
              <a:gd name="connsiteY5" fmla="*/ 1873600 h 3682039"/>
              <a:gd name="connsiteX6" fmla="*/ 6073770 w 6385925"/>
              <a:gd name="connsiteY6" fmla="*/ 3682039 h 3682039"/>
              <a:gd name="connsiteX7" fmla="*/ 21482 w 6385925"/>
              <a:gd name="connsiteY7" fmla="*/ 3585057 h 3682039"/>
              <a:gd name="connsiteX8" fmla="*/ 0 w 6385925"/>
              <a:gd name="connsiteY8" fmla="*/ 1894381 h 3682039"/>
              <a:gd name="connsiteX9" fmla="*/ 1607126 w 6385925"/>
              <a:gd name="connsiteY9" fmla="*/ 1437181 h 3682039"/>
              <a:gd name="connsiteX10" fmla="*/ 1614755 w 6385925"/>
              <a:gd name="connsiteY10" fmla="*/ 0 h 3682039"/>
              <a:gd name="connsiteX0" fmla="*/ 1614755 w 6189986"/>
              <a:gd name="connsiteY0" fmla="*/ 0 h 3585057"/>
              <a:gd name="connsiteX1" fmla="*/ 1614755 w 6189986"/>
              <a:gd name="connsiteY1" fmla="*/ 0 h 3585057"/>
              <a:gd name="connsiteX2" fmla="*/ 4210333 w 6189986"/>
              <a:gd name="connsiteY2" fmla="*/ 0 h 3585057"/>
              <a:gd name="connsiteX3" fmla="*/ 4210333 w 6189986"/>
              <a:gd name="connsiteY3" fmla="*/ 0 h 3585057"/>
              <a:gd name="connsiteX4" fmla="*/ 4211781 w 6189986"/>
              <a:gd name="connsiteY4" fmla="*/ 1464890 h 3585057"/>
              <a:gd name="connsiteX5" fmla="*/ 5811981 w 6189986"/>
              <a:gd name="connsiteY5" fmla="*/ 1873600 h 3585057"/>
              <a:gd name="connsiteX6" fmla="*/ 5789752 w 6189986"/>
              <a:gd name="connsiteY6" fmla="*/ 3578130 h 3585057"/>
              <a:gd name="connsiteX7" fmla="*/ 21482 w 6189986"/>
              <a:gd name="connsiteY7" fmla="*/ 3585057 h 3585057"/>
              <a:gd name="connsiteX8" fmla="*/ 0 w 6189986"/>
              <a:gd name="connsiteY8" fmla="*/ 1894381 h 3585057"/>
              <a:gd name="connsiteX9" fmla="*/ 1607126 w 6189986"/>
              <a:gd name="connsiteY9" fmla="*/ 1437181 h 3585057"/>
              <a:gd name="connsiteX10" fmla="*/ 1614755 w 6189986"/>
              <a:gd name="connsiteY10" fmla="*/ 0 h 3585057"/>
              <a:gd name="connsiteX0" fmla="*/ 1614755 w 5945791"/>
              <a:gd name="connsiteY0" fmla="*/ 0 h 3585057"/>
              <a:gd name="connsiteX1" fmla="*/ 1614755 w 5945791"/>
              <a:gd name="connsiteY1" fmla="*/ 0 h 3585057"/>
              <a:gd name="connsiteX2" fmla="*/ 4210333 w 5945791"/>
              <a:gd name="connsiteY2" fmla="*/ 0 h 3585057"/>
              <a:gd name="connsiteX3" fmla="*/ 4210333 w 5945791"/>
              <a:gd name="connsiteY3" fmla="*/ 0 h 3585057"/>
              <a:gd name="connsiteX4" fmla="*/ 4211781 w 5945791"/>
              <a:gd name="connsiteY4" fmla="*/ 1464890 h 3585057"/>
              <a:gd name="connsiteX5" fmla="*/ 5811981 w 5945791"/>
              <a:gd name="connsiteY5" fmla="*/ 1873600 h 3585057"/>
              <a:gd name="connsiteX6" fmla="*/ 5789752 w 5945791"/>
              <a:gd name="connsiteY6" fmla="*/ 3578130 h 3585057"/>
              <a:gd name="connsiteX7" fmla="*/ 21482 w 5945791"/>
              <a:gd name="connsiteY7" fmla="*/ 3585057 h 3585057"/>
              <a:gd name="connsiteX8" fmla="*/ 0 w 5945791"/>
              <a:gd name="connsiteY8" fmla="*/ 1894381 h 3585057"/>
              <a:gd name="connsiteX9" fmla="*/ 1607126 w 5945791"/>
              <a:gd name="connsiteY9" fmla="*/ 1437181 h 3585057"/>
              <a:gd name="connsiteX10" fmla="*/ 1614755 w 5945791"/>
              <a:gd name="connsiteY10" fmla="*/ 0 h 3585057"/>
              <a:gd name="connsiteX0" fmla="*/ 1614755 w 5812900"/>
              <a:gd name="connsiteY0" fmla="*/ 0 h 3585057"/>
              <a:gd name="connsiteX1" fmla="*/ 1614755 w 5812900"/>
              <a:gd name="connsiteY1" fmla="*/ 0 h 3585057"/>
              <a:gd name="connsiteX2" fmla="*/ 4210333 w 5812900"/>
              <a:gd name="connsiteY2" fmla="*/ 0 h 3585057"/>
              <a:gd name="connsiteX3" fmla="*/ 4210333 w 5812900"/>
              <a:gd name="connsiteY3" fmla="*/ 0 h 3585057"/>
              <a:gd name="connsiteX4" fmla="*/ 4211781 w 5812900"/>
              <a:gd name="connsiteY4" fmla="*/ 1464890 h 3585057"/>
              <a:gd name="connsiteX5" fmla="*/ 5811981 w 5812900"/>
              <a:gd name="connsiteY5" fmla="*/ 1873600 h 3585057"/>
              <a:gd name="connsiteX6" fmla="*/ 5789752 w 5812900"/>
              <a:gd name="connsiteY6" fmla="*/ 3578130 h 3585057"/>
              <a:gd name="connsiteX7" fmla="*/ 21482 w 5812900"/>
              <a:gd name="connsiteY7" fmla="*/ 3585057 h 3585057"/>
              <a:gd name="connsiteX8" fmla="*/ 0 w 5812900"/>
              <a:gd name="connsiteY8" fmla="*/ 1894381 h 3585057"/>
              <a:gd name="connsiteX9" fmla="*/ 1607126 w 5812900"/>
              <a:gd name="connsiteY9" fmla="*/ 1437181 h 3585057"/>
              <a:gd name="connsiteX10" fmla="*/ 1614755 w 5812900"/>
              <a:gd name="connsiteY10" fmla="*/ 0 h 3585057"/>
              <a:gd name="connsiteX0" fmla="*/ 1614755 w 5812900"/>
              <a:gd name="connsiteY0" fmla="*/ 0 h 3585057"/>
              <a:gd name="connsiteX1" fmla="*/ 1614755 w 5812900"/>
              <a:gd name="connsiteY1" fmla="*/ 0 h 3585057"/>
              <a:gd name="connsiteX2" fmla="*/ 4210333 w 5812900"/>
              <a:gd name="connsiteY2" fmla="*/ 0 h 3585057"/>
              <a:gd name="connsiteX3" fmla="*/ 4210333 w 5812900"/>
              <a:gd name="connsiteY3" fmla="*/ 0 h 3585057"/>
              <a:gd name="connsiteX4" fmla="*/ 4211781 w 5812900"/>
              <a:gd name="connsiteY4" fmla="*/ 1464890 h 3585057"/>
              <a:gd name="connsiteX5" fmla="*/ 5811981 w 5812900"/>
              <a:gd name="connsiteY5" fmla="*/ 1873600 h 3585057"/>
              <a:gd name="connsiteX6" fmla="*/ 5789752 w 5812900"/>
              <a:gd name="connsiteY6" fmla="*/ 3578130 h 3585057"/>
              <a:gd name="connsiteX7" fmla="*/ 21482 w 5812900"/>
              <a:gd name="connsiteY7" fmla="*/ 3585057 h 3585057"/>
              <a:gd name="connsiteX8" fmla="*/ 0 w 5812900"/>
              <a:gd name="connsiteY8" fmla="*/ 1894381 h 3585057"/>
              <a:gd name="connsiteX9" fmla="*/ 1607126 w 5812900"/>
              <a:gd name="connsiteY9" fmla="*/ 1437181 h 3585057"/>
              <a:gd name="connsiteX10" fmla="*/ 1614755 w 5812900"/>
              <a:gd name="connsiteY10" fmla="*/ 0 h 3585057"/>
              <a:gd name="connsiteX0" fmla="*/ 1614755 w 5812900"/>
              <a:gd name="connsiteY0" fmla="*/ 0 h 3585057"/>
              <a:gd name="connsiteX1" fmla="*/ 1614755 w 5812900"/>
              <a:gd name="connsiteY1" fmla="*/ 0 h 3585057"/>
              <a:gd name="connsiteX2" fmla="*/ 4210333 w 5812900"/>
              <a:gd name="connsiteY2" fmla="*/ 0 h 3585057"/>
              <a:gd name="connsiteX3" fmla="*/ 4210333 w 5812900"/>
              <a:gd name="connsiteY3" fmla="*/ 0 h 3585057"/>
              <a:gd name="connsiteX4" fmla="*/ 4211781 w 5812900"/>
              <a:gd name="connsiteY4" fmla="*/ 1464890 h 3585057"/>
              <a:gd name="connsiteX5" fmla="*/ 5811981 w 5812900"/>
              <a:gd name="connsiteY5" fmla="*/ 1873600 h 3585057"/>
              <a:gd name="connsiteX6" fmla="*/ 5789752 w 5812900"/>
              <a:gd name="connsiteY6" fmla="*/ 3578130 h 3585057"/>
              <a:gd name="connsiteX7" fmla="*/ 21482 w 5812900"/>
              <a:gd name="connsiteY7" fmla="*/ 3585057 h 3585057"/>
              <a:gd name="connsiteX8" fmla="*/ 0 w 5812900"/>
              <a:gd name="connsiteY8" fmla="*/ 1894381 h 3585057"/>
              <a:gd name="connsiteX9" fmla="*/ 1607126 w 5812900"/>
              <a:gd name="connsiteY9" fmla="*/ 1437181 h 3585057"/>
              <a:gd name="connsiteX10" fmla="*/ 1614755 w 5812900"/>
              <a:gd name="connsiteY10" fmla="*/ 0 h 358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12900" h="3585057">
                <a:moveTo>
                  <a:pt x="1614755" y="0"/>
                </a:moveTo>
                <a:lnTo>
                  <a:pt x="1614755" y="0"/>
                </a:lnTo>
                <a:lnTo>
                  <a:pt x="4210333" y="0"/>
                </a:lnTo>
                <a:lnTo>
                  <a:pt x="4210333" y="0"/>
                </a:lnTo>
                <a:cubicBezTo>
                  <a:pt x="4210816" y="488297"/>
                  <a:pt x="4211298" y="976593"/>
                  <a:pt x="4211781" y="1464890"/>
                </a:cubicBezTo>
                <a:cubicBezTo>
                  <a:pt x="5062923" y="1661702"/>
                  <a:pt x="4995959" y="1656475"/>
                  <a:pt x="5811981" y="1873600"/>
                </a:cubicBezTo>
                <a:cubicBezTo>
                  <a:pt x="5817513" y="2229270"/>
                  <a:pt x="5796562" y="3173969"/>
                  <a:pt x="5789752" y="3578130"/>
                </a:cubicBezTo>
                <a:lnTo>
                  <a:pt x="21482" y="3585057"/>
                </a:lnTo>
                <a:lnTo>
                  <a:pt x="0" y="1894381"/>
                </a:lnTo>
                <a:lnTo>
                  <a:pt x="1607126" y="1437181"/>
                </a:lnTo>
                <a:lnTo>
                  <a:pt x="1614755" y="0"/>
                </a:lnTo>
                <a:close/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US" sz="1400" b="1" dirty="0">
                <a:solidFill>
                  <a:srgbClr val="00B050"/>
                </a:solidFill>
                <a:latin typeface="Arial Narrow" panose="020B0606020202030204" pitchFamily="34" charset="0"/>
              </a:rPr>
              <a:t>Target Engineering requirements</a:t>
            </a: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4" name="Rectangle: Rounded Corners 62">
            <a:extLst>
              <a:ext uri="{FF2B5EF4-FFF2-40B4-BE49-F238E27FC236}">
                <a16:creationId xmlns:a16="http://schemas.microsoft.com/office/drawing/2014/main" id="{EE4D4868-25BB-FDCE-50F5-6A1B703832EB}"/>
              </a:ext>
            </a:extLst>
          </p:cNvPr>
          <p:cNvSpPr/>
          <p:nvPr/>
        </p:nvSpPr>
        <p:spPr>
          <a:xfrm>
            <a:off x="5708824" y="1447703"/>
            <a:ext cx="2666234" cy="1141024"/>
          </a:xfrm>
          <a:custGeom>
            <a:avLst/>
            <a:gdLst>
              <a:gd name="connsiteX0" fmla="*/ 0 w 1474743"/>
              <a:gd name="connsiteY0" fmla="*/ 0 h 1134097"/>
              <a:gd name="connsiteX1" fmla="*/ 0 w 1474743"/>
              <a:gd name="connsiteY1" fmla="*/ 0 h 1134097"/>
              <a:gd name="connsiteX2" fmla="*/ 1474743 w 1474743"/>
              <a:gd name="connsiteY2" fmla="*/ 0 h 1134097"/>
              <a:gd name="connsiteX3" fmla="*/ 1474743 w 1474743"/>
              <a:gd name="connsiteY3" fmla="*/ 0 h 1134097"/>
              <a:gd name="connsiteX4" fmla="*/ 1474743 w 1474743"/>
              <a:gd name="connsiteY4" fmla="*/ 1134097 h 1134097"/>
              <a:gd name="connsiteX5" fmla="*/ 1474743 w 1474743"/>
              <a:gd name="connsiteY5" fmla="*/ 1134097 h 1134097"/>
              <a:gd name="connsiteX6" fmla="*/ 0 w 1474743"/>
              <a:gd name="connsiteY6" fmla="*/ 1134097 h 1134097"/>
              <a:gd name="connsiteX7" fmla="*/ 0 w 1474743"/>
              <a:gd name="connsiteY7" fmla="*/ 1134097 h 1134097"/>
              <a:gd name="connsiteX8" fmla="*/ 0 w 1474743"/>
              <a:gd name="connsiteY8" fmla="*/ 0 h 1134097"/>
              <a:gd name="connsiteX0" fmla="*/ 228600 w 1474743"/>
              <a:gd name="connsiteY0" fmla="*/ 0 h 1321133"/>
              <a:gd name="connsiteX1" fmla="*/ 0 w 1474743"/>
              <a:gd name="connsiteY1" fmla="*/ 187036 h 1321133"/>
              <a:gd name="connsiteX2" fmla="*/ 1474743 w 1474743"/>
              <a:gd name="connsiteY2" fmla="*/ 187036 h 1321133"/>
              <a:gd name="connsiteX3" fmla="*/ 1474743 w 1474743"/>
              <a:gd name="connsiteY3" fmla="*/ 187036 h 1321133"/>
              <a:gd name="connsiteX4" fmla="*/ 1474743 w 1474743"/>
              <a:gd name="connsiteY4" fmla="*/ 1321133 h 1321133"/>
              <a:gd name="connsiteX5" fmla="*/ 1474743 w 1474743"/>
              <a:gd name="connsiteY5" fmla="*/ 1321133 h 1321133"/>
              <a:gd name="connsiteX6" fmla="*/ 0 w 1474743"/>
              <a:gd name="connsiteY6" fmla="*/ 1321133 h 1321133"/>
              <a:gd name="connsiteX7" fmla="*/ 0 w 1474743"/>
              <a:gd name="connsiteY7" fmla="*/ 1321133 h 1321133"/>
              <a:gd name="connsiteX8" fmla="*/ 228600 w 1474743"/>
              <a:gd name="connsiteY8" fmla="*/ 0 h 1321133"/>
              <a:gd name="connsiteX0" fmla="*/ 609600 w 1855743"/>
              <a:gd name="connsiteY0" fmla="*/ 0 h 1321133"/>
              <a:gd name="connsiteX1" fmla="*/ 381000 w 1855743"/>
              <a:gd name="connsiteY1" fmla="*/ 187036 h 1321133"/>
              <a:gd name="connsiteX2" fmla="*/ 1855743 w 1855743"/>
              <a:gd name="connsiteY2" fmla="*/ 187036 h 1321133"/>
              <a:gd name="connsiteX3" fmla="*/ 1855743 w 1855743"/>
              <a:gd name="connsiteY3" fmla="*/ 187036 h 1321133"/>
              <a:gd name="connsiteX4" fmla="*/ 1855743 w 1855743"/>
              <a:gd name="connsiteY4" fmla="*/ 1321133 h 1321133"/>
              <a:gd name="connsiteX5" fmla="*/ 1855743 w 1855743"/>
              <a:gd name="connsiteY5" fmla="*/ 1321133 h 1321133"/>
              <a:gd name="connsiteX6" fmla="*/ 381000 w 1855743"/>
              <a:gd name="connsiteY6" fmla="*/ 1321133 h 1321133"/>
              <a:gd name="connsiteX7" fmla="*/ 0 w 1855743"/>
              <a:gd name="connsiteY7" fmla="*/ 212769 h 1321133"/>
              <a:gd name="connsiteX8" fmla="*/ 609600 w 1855743"/>
              <a:gd name="connsiteY8" fmla="*/ 0 h 1321133"/>
              <a:gd name="connsiteX0" fmla="*/ 609600 w 1855743"/>
              <a:gd name="connsiteY0" fmla="*/ 0 h 1321133"/>
              <a:gd name="connsiteX1" fmla="*/ 1855743 w 1855743"/>
              <a:gd name="connsiteY1" fmla="*/ 187036 h 1321133"/>
              <a:gd name="connsiteX2" fmla="*/ 1855743 w 1855743"/>
              <a:gd name="connsiteY2" fmla="*/ 187036 h 1321133"/>
              <a:gd name="connsiteX3" fmla="*/ 1855743 w 1855743"/>
              <a:gd name="connsiteY3" fmla="*/ 1321133 h 1321133"/>
              <a:gd name="connsiteX4" fmla="*/ 1855743 w 1855743"/>
              <a:gd name="connsiteY4" fmla="*/ 1321133 h 1321133"/>
              <a:gd name="connsiteX5" fmla="*/ 381000 w 1855743"/>
              <a:gd name="connsiteY5" fmla="*/ 1321133 h 1321133"/>
              <a:gd name="connsiteX6" fmla="*/ 0 w 1855743"/>
              <a:gd name="connsiteY6" fmla="*/ 212769 h 1321133"/>
              <a:gd name="connsiteX7" fmla="*/ 609600 w 1855743"/>
              <a:gd name="connsiteY7" fmla="*/ 0 h 1321133"/>
              <a:gd name="connsiteX0" fmla="*/ 609600 w 1855743"/>
              <a:gd name="connsiteY0" fmla="*/ 0 h 1355769"/>
              <a:gd name="connsiteX1" fmla="*/ 1855743 w 1855743"/>
              <a:gd name="connsiteY1" fmla="*/ 187036 h 1355769"/>
              <a:gd name="connsiteX2" fmla="*/ 1855743 w 1855743"/>
              <a:gd name="connsiteY2" fmla="*/ 187036 h 1355769"/>
              <a:gd name="connsiteX3" fmla="*/ 1855743 w 1855743"/>
              <a:gd name="connsiteY3" fmla="*/ 1321133 h 1355769"/>
              <a:gd name="connsiteX4" fmla="*/ 1412397 w 1855743"/>
              <a:gd name="connsiteY4" fmla="*/ 1355769 h 1355769"/>
              <a:gd name="connsiteX5" fmla="*/ 381000 w 1855743"/>
              <a:gd name="connsiteY5" fmla="*/ 1321133 h 1355769"/>
              <a:gd name="connsiteX6" fmla="*/ 0 w 1855743"/>
              <a:gd name="connsiteY6" fmla="*/ 212769 h 1355769"/>
              <a:gd name="connsiteX7" fmla="*/ 609600 w 1855743"/>
              <a:gd name="connsiteY7" fmla="*/ 0 h 1355769"/>
              <a:gd name="connsiteX0" fmla="*/ 609600 w 1855743"/>
              <a:gd name="connsiteY0" fmla="*/ 0 h 1321133"/>
              <a:gd name="connsiteX1" fmla="*/ 1855743 w 1855743"/>
              <a:gd name="connsiteY1" fmla="*/ 187036 h 1321133"/>
              <a:gd name="connsiteX2" fmla="*/ 1855743 w 1855743"/>
              <a:gd name="connsiteY2" fmla="*/ 187036 h 1321133"/>
              <a:gd name="connsiteX3" fmla="*/ 1855743 w 1855743"/>
              <a:gd name="connsiteY3" fmla="*/ 1321133 h 1321133"/>
              <a:gd name="connsiteX4" fmla="*/ 381000 w 1855743"/>
              <a:gd name="connsiteY4" fmla="*/ 1321133 h 1321133"/>
              <a:gd name="connsiteX5" fmla="*/ 0 w 1855743"/>
              <a:gd name="connsiteY5" fmla="*/ 212769 h 1321133"/>
              <a:gd name="connsiteX6" fmla="*/ 609600 w 1855743"/>
              <a:gd name="connsiteY6" fmla="*/ 0 h 1321133"/>
              <a:gd name="connsiteX0" fmla="*/ 609600 w 1855743"/>
              <a:gd name="connsiteY0" fmla="*/ 0 h 1355770"/>
              <a:gd name="connsiteX1" fmla="*/ 1855743 w 1855743"/>
              <a:gd name="connsiteY1" fmla="*/ 187036 h 1355770"/>
              <a:gd name="connsiteX2" fmla="*/ 1855743 w 1855743"/>
              <a:gd name="connsiteY2" fmla="*/ 187036 h 1355770"/>
              <a:gd name="connsiteX3" fmla="*/ 1426252 w 1855743"/>
              <a:gd name="connsiteY3" fmla="*/ 1355770 h 1355770"/>
              <a:gd name="connsiteX4" fmla="*/ 381000 w 1855743"/>
              <a:gd name="connsiteY4" fmla="*/ 1321133 h 1355770"/>
              <a:gd name="connsiteX5" fmla="*/ 0 w 1855743"/>
              <a:gd name="connsiteY5" fmla="*/ 212769 h 1355770"/>
              <a:gd name="connsiteX6" fmla="*/ 609600 w 1855743"/>
              <a:gd name="connsiteY6" fmla="*/ 0 h 1355770"/>
              <a:gd name="connsiteX0" fmla="*/ 609600 w 1855743"/>
              <a:gd name="connsiteY0" fmla="*/ 0 h 1355770"/>
              <a:gd name="connsiteX1" fmla="*/ 1855743 w 1855743"/>
              <a:gd name="connsiteY1" fmla="*/ 187036 h 1355770"/>
              <a:gd name="connsiteX2" fmla="*/ 1855743 w 1855743"/>
              <a:gd name="connsiteY2" fmla="*/ 187036 h 1355770"/>
              <a:gd name="connsiteX3" fmla="*/ 1426252 w 1855743"/>
              <a:gd name="connsiteY3" fmla="*/ 1355770 h 1355770"/>
              <a:gd name="connsiteX4" fmla="*/ 0 w 1855743"/>
              <a:gd name="connsiteY4" fmla="*/ 212769 h 1355770"/>
              <a:gd name="connsiteX5" fmla="*/ 609600 w 1855743"/>
              <a:gd name="connsiteY5" fmla="*/ 0 h 1355770"/>
              <a:gd name="connsiteX0" fmla="*/ 651163 w 1897306"/>
              <a:gd name="connsiteY0" fmla="*/ 0 h 1355770"/>
              <a:gd name="connsiteX1" fmla="*/ 1897306 w 1897306"/>
              <a:gd name="connsiteY1" fmla="*/ 187036 h 1355770"/>
              <a:gd name="connsiteX2" fmla="*/ 1897306 w 1897306"/>
              <a:gd name="connsiteY2" fmla="*/ 187036 h 1355770"/>
              <a:gd name="connsiteX3" fmla="*/ 1467815 w 1897306"/>
              <a:gd name="connsiteY3" fmla="*/ 1355770 h 1355770"/>
              <a:gd name="connsiteX4" fmla="*/ 0 w 1897306"/>
              <a:gd name="connsiteY4" fmla="*/ 261260 h 1355770"/>
              <a:gd name="connsiteX5" fmla="*/ 651163 w 1897306"/>
              <a:gd name="connsiteY5" fmla="*/ 0 h 1355770"/>
              <a:gd name="connsiteX0" fmla="*/ 651163 w 1897306"/>
              <a:gd name="connsiteY0" fmla="*/ 0 h 1355770"/>
              <a:gd name="connsiteX1" fmla="*/ 1897306 w 1897306"/>
              <a:gd name="connsiteY1" fmla="*/ 187036 h 1355770"/>
              <a:gd name="connsiteX2" fmla="*/ 1855742 w 1897306"/>
              <a:gd name="connsiteY2" fmla="*/ 166254 h 1355770"/>
              <a:gd name="connsiteX3" fmla="*/ 1467815 w 1897306"/>
              <a:gd name="connsiteY3" fmla="*/ 1355770 h 1355770"/>
              <a:gd name="connsiteX4" fmla="*/ 0 w 1897306"/>
              <a:gd name="connsiteY4" fmla="*/ 261260 h 1355770"/>
              <a:gd name="connsiteX5" fmla="*/ 651163 w 1897306"/>
              <a:gd name="connsiteY5" fmla="*/ 0 h 1355770"/>
              <a:gd name="connsiteX0" fmla="*/ 651163 w 2479197"/>
              <a:gd name="connsiteY0" fmla="*/ 0 h 1355770"/>
              <a:gd name="connsiteX1" fmla="*/ 1897306 w 2479197"/>
              <a:gd name="connsiteY1" fmla="*/ 187036 h 1355770"/>
              <a:gd name="connsiteX2" fmla="*/ 2479197 w 2479197"/>
              <a:gd name="connsiteY2" fmla="*/ 180109 h 1355770"/>
              <a:gd name="connsiteX3" fmla="*/ 1467815 w 2479197"/>
              <a:gd name="connsiteY3" fmla="*/ 1355770 h 1355770"/>
              <a:gd name="connsiteX4" fmla="*/ 0 w 2479197"/>
              <a:gd name="connsiteY4" fmla="*/ 261260 h 1355770"/>
              <a:gd name="connsiteX5" fmla="*/ 651163 w 2479197"/>
              <a:gd name="connsiteY5" fmla="*/ 0 h 1355770"/>
              <a:gd name="connsiteX0" fmla="*/ 651163 w 2617742"/>
              <a:gd name="connsiteY0" fmla="*/ 318655 h 1674425"/>
              <a:gd name="connsiteX1" fmla="*/ 2617742 w 2617742"/>
              <a:gd name="connsiteY1" fmla="*/ 0 h 1674425"/>
              <a:gd name="connsiteX2" fmla="*/ 2479197 w 2617742"/>
              <a:gd name="connsiteY2" fmla="*/ 498764 h 1674425"/>
              <a:gd name="connsiteX3" fmla="*/ 1467815 w 2617742"/>
              <a:gd name="connsiteY3" fmla="*/ 1674425 h 1674425"/>
              <a:gd name="connsiteX4" fmla="*/ 0 w 2617742"/>
              <a:gd name="connsiteY4" fmla="*/ 579915 h 1674425"/>
              <a:gd name="connsiteX5" fmla="*/ 651163 w 2617742"/>
              <a:gd name="connsiteY5" fmla="*/ 318655 h 1674425"/>
              <a:gd name="connsiteX0" fmla="*/ 651163 w 2617742"/>
              <a:gd name="connsiteY0" fmla="*/ 318655 h 1674425"/>
              <a:gd name="connsiteX1" fmla="*/ 2617742 w 2617742"/>
              <a:gd name="connsiteY1" fmla="*/ 0 h 1674425"/>
              <a:gd name="connsiteX2" fmla="*/ 1467815 w 2617742"/>
              <a:gd name="connsiteY2" fmla="*/ 1674425 h 1674425"/>
              <a:gd name="connsiteX3" fmla="*/ 0 w 2617742"/>
              <a:gd name="connsiteY3" fmla="*/ 579915 h 1674425"/>
              <a:gd name="connsiteX4" fmla="*/ 651163 w 2617742"/>
              <a:gd name="connsiteY4" fmla="*/ 318655 h 1674425"/>
              <a:gd name="connsiteX0" fmla="*/ 651163 w 4134815"/>
              <a:gd name="connsiteY0" fmla="*/ 318655 h 579915"/>
              <a:gd name="connsiteX1" fmla="*/ 2617742 w 4134815"/>
              <a:gd name="connsiteY1" fmla="*/ 0 h 579915"/>
              <a:gd name="connsiteX2" fmla="*/ 4134815 w 4134815"/>
              <a:gd name="connsiteY2" fmla="*/ 302825 h 579915"/>
              <a:gd name="connsiteX3" fmla="*/ 0 w 4134815"/>
              <a:gd name="connsiteY3" fmla="*/ 579915 h 579915"/>
              <a:gd name="connsiteX4" fmla="*/ 651163 w 4134815"/>
              <a:gd name="connsiteY4" fmla="*/ 318655 h 579915"/>
              <a:gd name="connsiteX0" fmla="*/ 0 w 3483652"/>
              <a:gd name="connsiteY0" fmla="*/ 318655 h 919351"/>
              <a:gd name="connsiteX1" fmla="*/ 1966579 w 3483652"/>
              <a:gd name="connsiteY1" fmla="*/ 0 h 919351"/>
              <a:gd name="connsiteX2" fmla="*/ 3483652 w 3483652"/>
              <a:gd name="connsiteY2" fmla="*/ 302825 h 919351"/>
              <a:gd name="connsiteX3" fmla="*/ 2085109 w 3483652"/>
              <a:gd name="connsiteY3" fmla="*/ 919351 h 919351"/>
              <a:gd name="connsiteX4" fmla="*/ 0 w 3483652"/>
              <a:gd name="connsiteY4" fmla="*/ 318655 h 919351"/>
              <a:gd name="connsiteX0" fmla="*/ 0 w 2666234"/>
              <a:gd name="connsiteY0" fmla="*/ 318655 h 919351"/>
              <a:gd name="connsiteX1" fmla="*/ 1966579 w 2666234"/>
              <a:gd name="connsiteY1" fmla="*/ 0 h 919351"/>
              <a:gd name="connsiteX2" fmla="*/ 2666234 w 2666234"/>
              <a:gd name="connsiteY2" fmla="*/ 496788 h 919351"/>
              <a:gd name="connsiteX3" fmla="*/ 2085109 w 2666234"/>
              <a:gd name="connsiteY3" fmla="*/ 919351 h 919351"/>
              <a:gd name="connsiteX4" fmla="*/ 0 w 2666234"/>
              <a:gd name="connsiteY4" fmla="*/ 318655 h 919351"/>
              <a:gd name="connsiteX0" fmla="*/ 0 w 2666234"/>
              <a:gd name="connsiteY0" fmla="*/ 318655 h 1141024"/>
              <a:gd name="connsiteX1" fmla="*/ 1966579 w 2666234"/>
              <a:gd name="connsiteY1" fmla="*/ 0 h 1141024"/>
              <a:gd name="connsiteX2" fmla="*/ 2666234 w 2666234"/>
              <a:gd name="connsiteY2" fmla="*/ 496788 h 1141024"/>
              <a:gd name="connsiteX3" fmla="*/ 1212272 w 2666234"/>
              <a:gd name="connsiteY3" fmla="*/ 1141024 h 1141024"/>
              <a:gd name="connsiteX4" fmla="*/ 0 w 2666234"/>
              <a:gd name="connsiteY4" fmla="*/ 318655 h 1141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6234" h="1141024">
                <a:moveTo>
                  <a:pt x="0" y="318655"/>
                </a:moveTo>
                <a:lnTo>
                  <a:pt x="1966579" y="0"/>
                </a:lnTo>
                <a:lnTo>
                  <a:pt x="2666234" y="496788"/>
                </a:lnTo>
                <a:lnTo>
                  <a:pt x="1212272" y="1141024"/>
                </a:lnTo>
                <a:lnTo>
                  <a:pt x="0" y="318655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rgbClr val="FE858E">
                  <a:lumMod val="70000"/>
                  <a:lumOff val="3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0F0020E-80B5-A9E1-AD89-0C59203CA46F}"/>
              </a:ext>
            </a:extLst>
          </p:cNvPr>
          <p:cNvSpPr/>
          <p:nvPr/>
        </p:nvSpPr>
        <p:spPr>
          <a:xfrm>
            <a:off x="1129433" y="1522092"/>
            <a:ext cx="1260000" cy="27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Proton driver</a:t>
            </a:r>
            <a:endParaRPr lang="en-GB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B7E83FB-8EEC-8D07-2255-FB297A02E05B}"/>
              </a:ext>
            </a:extLst>
          </p:cNvPr>
          <p:cNvSpPr/>
          <p:nvPr/>
        </p:nvSpPr>
        <p:spPr>
          <a:xfrm>
            <a:off x="5832055" y="1405064"/>
            <a:ext cx="1872208" cy="5040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 anchorCtr="0"/>
          <a:lstStyle/>
          <a:p>
            <a:pPr algn="r"/>
            <a:r>
              <a:rPr lang="en-US" sz="1400" dirty="0">
                <a:solidFill>
                  <a:schemeClr val="tx1"/>
                </a:solidFill>
                <a:latin typeface="Arial Narrow" panose="020B0606020202030204" pitchFamily="34" charset="0"/>
              </a:rPr>
              <a:t>Cooling &amp; 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  <a:latin typeface="Arial Narrow" panose="020B0606020202030204" pitchFamily="34" charset="0"/>
              </a:rPr>
              <a:t>Capture</a:t>
            </a:r>
            <a:endParaRPr lang="en-GB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5C40503-5D6E-2A8F-1FBE-7B34F780DCE7}"/>
              </a:ext>
            </a:extLst>
          </p:cNvPr>
          <p:cNvSpPr/>
          <p:nvPr/>
        </p:nvSpPr>
        <p:spPr>
          <a:xfrm>
            <a:off x="5684749" y="1519785"/>
            <a:ext cx="1085843" cy="27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Production</a:t>
            </a:r>
            <a:endParaRPr lang="en-GB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9EA5D7E-DB27-872C-5937-B55A8820EE85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 flipV="1">
            <a:off x="2389433" y="1653086"/>
            <a:ext cx="571303" cy="4006"/>
          </a:xfrm>
          <a:prstGeom prst="straightConnector1">
            <a:avLst/>
          </a:prstGeom>
          <a:ln w="57150">
            <a:solidFill>
              <a:srgbClr val="C00000"/>
            </a:soli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239C764-15AE-4033-C64D-FA35FB494EC0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>
            <a:off x="5183982" y="1653086"/>
            <a:ext cx="500767" cy="1699"/>
          </a:xfrm>
          <a:prstGeom prst="straightConnector1">
            <a:avLst/>
          </a:prstGeom>
          <a:ln w="57150">
            <a:solidFill>
              <a:srgbClr val="C00000"/>
            </a:soli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44DC9B3-C601-DFAA-AD8D-503E54B93B09}"/>
              </a:ext>
            </a:extLst>
          </p:cNvPr>
          <p:cNvSpPr/>
          <p:nvPr/>
        </p:nvSpPr>
        <p:spPr>
          <a:xfrm>
            <a:off x="2769920" y="2730970"/>
            <a:ext cx="2545612" cy="992239"/>
          </a:xfrm>
          <a:custGeom>
            <a:avLst/>
            <a:gdLst>
              <a:gd name="connsiteX0" fmla="*/ 0 w 1728192"/>
              <a:gd name="connsiteY0" fmla="*/ 0 h 900100"/>
              <a:gd name="connsiteX1" fmla="*/ 0 w 1728192"/>
              <a:gd name="connsiteY1" fmla="*/ 0 h 900100"/>
              <a:gd name="connsiteX2" fmla="*/ 1728192 w 1728192"/>
              <a:gd name="connsiteY2" fmla="*/ 0 h 900100"/>
              <a:gd name="connsiteX3" fmla="*/ 1728192 w 1728192"/>
              <a:gd name="connsiteY3" fmla="*/ 0 h 900100"/>
              <a:gd name="connsiteX4" fmla="*/ 1728192 w 1728192"/>
              <a:gd name="connsiteY4" fmla="*/ 900100 h 900100"/>
              <a:gd name="connsiteX5" fmla="*/ 1728192 w 1728192"/>
              <a:gd name="connsiteY5" fmla="*/ 900100 h 900100"/>
              <a:gd name="connsiteX6" fmla="*/ 0 w 1728192"/>
              <a:gd name="connsiteY6" fmla="*/ 900100 h 900100"/>
              <a:gd name="connsiteX7" fmla="*/ 0 w 1728192"/>
              <a:gd name="connsiteY7" fmla="*/ 900100 h 900100"/>
              <a:gd name="connsiteX8" fmla="*/ 0 w 1728192"/>
              <a:gd name="connsiteY8" fmla="*/ 0 h 900100"/>
              <a:gd name="connsiteX0" fmla="*/ 0 w 2039920"/>
              <a:gd name="connsiteY0" fmla="*/ 13854 h 900100"/>
              <a:gd name="connsiteX1" fmla="*/ 311728 w 2039920"/>
              <a:gd name="connsiteY1" fmla="*/ 0 h 900100"/>
              <a:gd name="connsiteX2" fmla="*/ 2039920 w 2039920"/>
              <a:gd name="connsiteY2" fmla="*/ 0 h 900100"/>
              <a:gd name="connsiteX3" fmla="*/ 2039920 w 2039920"/>
              <a:gd name="connsiteY3" fmla="*/ 0 h 900100"/>
              <a:gd name="connsiteX4" fmla="*/ 2039920 w 2039920"/>
              <a:gd name="connsiteY4" fmla="*/ 900100 h 900100"/>
              <a:gd name="connsiteX5" fmla="*/ 2039920 w 2039920"/>
              <a:gd name="connsiteY5" fmla="*/ 900100 h 900100"/>
              <a:gd name="connsiteX6" fmla="*/ 311728 w 2039920"/>
              <a:gd name="connsiteY6" fmla="*/ 900100 h 900100"/>
              <a:gd name="connsiteX7" fmla="*/ 311728 w 2039920"/>
              <a:gd name="connsiteY7" fmla="*/ 900100 h 900100"/>
              <a:gd name="connsiteX8" fmla="*/ 0 w 2039920"/>
              <a:gd name="connsiteY8" fmla="*/ 13854 h 900100"/>
              <a:gd name="connsiteX0" fmla="*/ 0 w 2427848"/>
              <a:gd name="connsiteY0" fmla="*/ 27709 h 913955"/>
              <a:gd name="connsiteX1" fmla="*/ 311728 w 2427848"/>
              <a:gd name="connsiteY1" fmla="*/ 13855 h 913955"/>
              <a:gd name="connsiteX2" fmla="*/ 2039920 w 2427848"/>
              <a:gd name="connsiteY2" fmla="*/ 13855 h 913955"/>
              <a:gd name="connsiteX3" fmla="*/ 2427848 w 2427848"/>
              <a:gd name="connsiteY3" fmla="*/ 0 h 913955"/>
              <a:gd name="connsiteX4" fmla="*/ 2039920 w 2427848"/>
              <a:gd name="connsiteY4" fmla="*/ 913955 h 913955"/>
              <a:gd name="connsiteX5" fmla="*/ 2039920 w 2427848"/>
              <a:gd name="connsiteY5" fmla="*/ 913955 h 913955"/>
              <a:gd name="connsiteX6" fmla="*/ 311728 w 2427848"/>
              <a:gd name="connsiteY6" fmla="*/ 913955 h 913955"/>
              <a:gd name="connsiteX7" fmla="*/ 311728 w 2427848"/>
              <a:gd name="connsiteY7" fmla="*/ 913955 h 913955"/>
              <a:gd name="connsiteX8" fmla="*/ 0 w 2427848"/>
              <a:gd name="connsiteY8" fmla="*/ 27709 h 913955"/>
              <a:gd name="connsiteX0" fmla="*/ 0 w 2427848"/>
              <a:gd name="connsiteY0" fmla="*/ 27709 h 913955"/>
              <a:gd name="connsiteX1" fmla="*/ 311728 w 2427848"/>
              <a:gd name="connsiteY1" fmla="*/ 13855 h 913955"/>
              <a:gd name="connsiteX2" fmla="*/ 2427848 w 2427848"/>
              <a:gd name="connsiteY2" fmla="*/ 0 h 913955"/>
              <a:gd name="connsiteX3" fmla="*/ 2039920 w 2427848"/>
              <a:gd name="connsiteY3" fmla="*/ 913955 h 913955"/>
              <a:gd name="connsiteX4" fmla="*/ 2039920 w 2427848"/>
              <a:gd name="connsiteY4" fmla="*/ 913955 h 913955"/>
              <a:gd name="connsiteX5" fmla="*/ 311728 w 2427848"/>
              <a:gd name="connsiteY5" fmla="*/ 913955 h 913955"/>
              <a:gd name="connsiteX6" fmla="*/ 311728 w 2427848"/>
              <a:gd name="connsiteY6" fmla="*/ 913955 h 913955"/>
              <a:gd name="connsiteX7" fmla="*/ 0 w 2427848"/>
              <a:gd name="connsiteY7" fmla="*/ 27709 h 913955"/>
              <a:gd name="connsiteX0" fmla="*/ 0 w 2545612"/>
              <a:gd name="connsiteY0" fmla="*/ 6927 h 913955"/>
              <a:gd name="connsiteX1" fmla="*/ 429492 w 2545612"/>
              <a:gd name="connsiteY1" fmla="*/ 13855 h 913955"/>
              <a:gd name="connsiteX2" fmla="*/ 2545612 w 2545612"/>
              <a:gd name="connsiteY2" fmla="*/ 0 h 913955"/>
              <a:gd name="connsiteX3" fmla="*/ 2157684 w 2545612"/>
              <a:gd name="connsiteY3" fmla="*/ 913955 h 913955"/>
              <a:gd name="connsiteX4" fmla="*/ 2157684 w 2545612"/>
              <a:gd name="connsiteY4" fmla="*/ 913955 h 913955"/>
              <a:gd name="connsiteX5" fmla="*/ 429492 w 2545612"/>
              <a:gd name="connsiteY5" fmla="*/ 913955 h 913955"/>
              <a:gd name="connsiteX6" fmla="*/ 429492 w 2545612"/>
              <a:gd name="connsiteY6" fmla="*/ 913955 h 913955"/>
              <a:gd name="connsiteX7" fmla="*/ 0 w 2545612"/>
              <a:gd name="connsiteY7" fmla="*/ 6927 h 913955"/>
              <a:gd name="connsiteX0" fmla="*/ 0 w 2545612"/>
              <a:gd name="connsiteY0" fmla="*/ 6927 h 913955"/>
              <a:gd name="connsiteX1" fmla="*/ 2545612 w 2545612"/>
              <a:gd name="connsiteY1" fmla="*/ 0 h 913955"/>
              <a:gd name="connsiteX2" fmla="*/ 2157684 w 2545612"/>
              <a:gd name="connsiteY2" fmla="*/ 913955 h 913955"/>
              <a:gd name="connsiteX3" fmla="*/ 2157684 w 2545612"/>
              <a:gd name="connsiteY3" fmla="*/ 913955 h 913955"/>
              <a:gd name="connsiteX4" fmla="*/ 429492 w 2545612"/>
              <a:gd name="connsiteY4" fmla="*/ 913955 h 913955"/>
              <a:gd name="connsiteX5" fmla="*/ 429492 w 2545612"/>
              <a:gd name="connsiteY5" fmla="*/ 913955 h 913955"/>
              <a:gd name="connsiteX6" fmla="*/ 0 w 2545612"/>
              <a:gd name="connsiteY6" fmla="*/ 6927 h 913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5612" h="913955">
                <a:moveTo>
                  <a:pt x="0" y="6927"/>
                </a:moveTo>
                <a:lnTo>
                  <a:pt x="2545612" y="0"/>
                </a:lnTo>
                <a:lnTo>
                  <a:pt x="2157684" y="913955"/>
                </a:lnTo>
                <a:lnTo>
                  <a:pt x="2157684" y="913955"/>
                </a:lnTo>
                <a:lnTo>
                  <a:pt x="429492" y="913955"/>
                </a:lnTo>
                <a:lnTo>
                  <a:pt x="429492" y="913955"/>
                </a:lnTo>
                <a:lnTo>
                  <a:pt x="0" y="6927"/>
                </a:lnTo>
                <a:close/>
              </a:path>
            </a:pathLst>
          </a:custGeom>
          <a:gradFill flip="none" rotWithShape="1">
            <a:gsLst>
              <a:gs pos="43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400" dirty="0">
                <a:solidFill>
                  <a:srgbClr val="007434"/>
                </a:solidFill>
                <a:latin typeface="Arial Narrow" panose="020B0606020202030204" pitchFamily="34" charset="0"/>
              </a:rPr>
              <a:t>Dynamic load</a:t>
            </a:r>
          </a:p>
          <a:p>
            <a:pPr algn="ctr"/>
            <a:r>
              <a:rPr lang="en-US" sz="1400" dirty="0">
                <a:solidFill>
                  <a:srgbClr val="007434"/>
                </a:solidFill>
                <a:latin typeface="Arial Narrow" panose="020B0606020202030204" pitchFamily="34" charset="0"/>
              </a:rPr>
              <a:t>High temperature &amp; average power</a:t>
            </a:r>
          </a:p>
          <a:p>
            <a:pPr algn="ctr"/>
            <a:r>
              <a:rPr lang="en-US" sz="1400" dirty="0">
                <a:solidFill>
                  <a:srgbClr val="007434"/>
                </a:solidFill>
                <a:latin typeface="Arial Narrow" panose="020B0606020202030204" pitchFamily="34" charset="0"/>
              </a:rPr>
              <a:t>Fatigue</a:t>
            </a:r>
          </a:p>
          <a:p>
            <a:pPr algn="ctr"/>
            <a:r>
              <a:rPr lang="en-US" sz="1400" dirty="0">
                <a:solidFill>
                  <a:srgbClr val="007434"/>
                </a:solidFill>
                <a:latin typeface="Arial Narrow" panose="020B0606020202030204" pitchFamily="34" charset="0"/>
              </a:rPr>
              <a:t>Radiation damage</a:t>
            </a:r>
            <a:endParaRPr lang="en-GB" sz="1400" dirty="0">
              <a:solidFill>
                <a:srgbClr val="007434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1BB0373-8B95-1D57-D893-48479A88E57F}"/>
              </a:ext>
            </a:extLst>
          </p:cNvPr>
          <p:cNvGrpSpPr/>
          <p:nvPr/>
        </p:nvGrpSpPr>
        <p:grpSpPr>
          <a:xfrm>
            <a:off x="1209587" y="3387472"/>
            <a:ext cx="1728192" cy="1535081"/>
            <a:chOff x="920002" y="2522999"/>
            <a:chExt cx="1728192" cy="1535081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BD8B7F4D-9078-03A6-42A6-FEE5D8798ED2}"/>
                </a:ext>
              </a:extLst>
            </p:cNvPr>
            <p:cNvSpPr/>
            <p:nvPr/>
          </p:nvSpPr>
          <p:spPr>
            <a:xfrm>
              <a:off x="920002" y="2759288"/>
              <a:ext cx="1728192" cy="129879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Sing/multiple rods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Length / λ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Diameter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Tilt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Target vessel size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Beam windows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232221B9-1D8E-5CC4-B248-6509437F4A59}"/>
                </a:ext>
              </a:extLst>
            </p:cNvPr>
            <p:cNvSpPr/>
            <p:nvPr/>
          </p:nvSpPr>
          <p:spPr>
            <a:xfrm>
              <a:off x="920002" y="2522999"/>
              <a:ext cx="1728192" cy="236801"/>
            </a:xfrm>
            <a:prstGeom prst="roundRect">
              <a:avLst>
                <a:gd name="adj" fmla="val 0"/>
              </a:avLst>
            </a:prstGeom>
            <a:solidFill>
              <a:srgbClr val="00743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</a:t>
              </a:r>
              <a:r>
                <a:rPr lang="en-GB" sz="1400" dirty="0" err="1">
                  <a:solidFill>
                    <a:schemeClr val="bg1"/>
                  </a:solidFill>
                  <a:latin typeface="Arial Narrow" panose="020B0606020202030204" pitchFamily="34" charset="0"/>
                </a:rPr>
                <a:t>esign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58ED92-CA29-DBFA-63CF-A10727A46F5E}"/>
              </a:ext>
            </a:extLst>
          </p:cNvPr>
          <p:cNvGrpSpPr/>
          <p:nvPr/>
        </p:nvGrpSpPr>
        <p:grpSpPr>
          <a:xfrm>
            <a:off x="3189376" y="3885807"/>
            <a:ext cx="1728192" cy="1134215"/>
            <a:chOff x="3491880" y="3628168"/>
            <a:chExt cx="1728192" cy="1134215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175C40B8-144E-39D3-6404-280919E7FAFD}"/>
                </a:ext>
              </a:extLst>
            </p:cNvPr>
            <p:cNvSpPr/>
            <p:nvPr/>
          </p:nvSpPr>
          <p:spPr>
            <a:xfrm>
              <a:off x="3491880" y="3862283"/>
              <a:ext cx="1728192" cy="90010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Material / alloy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Availability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Properties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Radiation damage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15EE8363-DB4F-1581-6EFB-35D020B464C7}"/>
                </a:ext>
              </a:extLst>
            </p:cNvPr>
            <p:cNvSpPr/>
            <p:nvPr/>
          </p:nvSpPr>
          <p:spPr>
            <a:xfrm>
              <a:off x="3491880" y="3628168"/>
              <a:ext cx="1728192" cy="236801"/>
            </a:xfrm>
            <a:prstGeom prst="roundRect">
              <a:avLst>
                <a:gd name="adj" fmla="val 0"/>
              </a:avLst>
            </a:prstGeom>
            <a:solidFill>
              <a:srgbClr val="00743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Material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EB01B74-35D7-6C78-EB7A-D2F95A848335}"/>
              </a:ext>
            </a:extLst>
          </p:cNvPr>
          <p:cNvGrpSpPr/>
          <p:nvPr/>
        </p:nvGrpSpPr>
        <p:grpSpPr>
          <a:xfrm>
            <a:off x="5098225" y="3385803"/>
            <a:ext cx="1728192" cy="1334922"/>
            <a:chOff x="5292081" y="2821003"/>
            <a:chExt cx="1728192" cy="1334922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5F6BF92E-D433-97B9-486B-0E2EA25362F6}"/>
                </a:ext>
              </a:extLst>
            </p:cNvPr>
            <p:cNvSpPr/>
            <p:nvPr/>
          </p:nvSpPr>
          <p:spPr>
            <a:xfrm>
              <a:off x="5292081" y="3050244"/>
              <a:ext cx="1728192" cy="1105681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Type of cooling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Passive/active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Parameters</a:t>
              </a:r>
            </a:p>
            <a:p>
              <a:r>
                <a:rPr lang="en-GB" sz="1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Dedicated/shared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CA719CE-4798-34BC-18FC-BD81EE527351}"/>
                </a:ext>
              </a:extLst>
            </p:cNvPr>
            <p:cNvSpPr/>
            <p:nvPr/>
          </p:nvSpPr>
          <p:spPr>
            <a:xfrm>
              <a:off x="5292081" y="2821003"/>
              <a:ext cx="1728192" cy="236801"/>
            </a:xfrm>
            <a:prstGeom prst="roundRect">
              <a:avLst>
                <a:gd name="adj" fmla="val 0"/>
              </a:avLst>
            </a:prstGeom>
            <a:solidFill>
              <a:srgbClr val="00743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Cooling</a:t>
              </a:r>
              <a:endParaRPr lang="en-GB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6C4E8B0-342A-C1EC-4C5D-0B80841FBCAE}"/>
              </a:ext>
            </a:extLst>
          </p:cNvPr>
          <p:cNvCxnSpPr>
            <a:cxnSpLocks/>
          </p:cNvCxnSpPr>
          <p:nvPr/>
        </p:nvCxnSpPr>
        <p:spPr>
          <a:xfrm flipH="1">
            <a:off x="2723922" y="3435846"/>
            <a:ext cx="477955" cy="637072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86C04A6-BF3A-17F8-360C-49CBF95D34D5}"/>
              </a:ext>
            </a:extLst>
          </p:cNvPr>
          <p:cNvCxnSpPr>
            <a:cxnSpLocks/>
          </p:cNvCxnSpPr>
          <p:nvPr/>
        </p:nvCxnSpPr>
        <p:spPr>
          <a:xfrm>
            <a:off x="4823943" y="3435846"/>
            <a:ext cx="309287" cy="422771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16DAB42-5D3B-4686-40EB-0641EE47E799}"/>
              </a:ext>
            </a:extLst>
          </p:cNvPr>
          <p:cNvCxnSpPr>
            <a:cxnSpLocks/>
          </p:cNvCxnSpPr>
          <p:nvPr/>
        </p:nvCxnSpPr>
        <p:spPr>
          <a:xfrm>
            <a:off x="3981763" y="3580605"/>
            <a:ext cx="194108" cy="376719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6A06406-7E96-E019-2461-B9492ED5EEFE}"/>
              </a:ext>
            </a:extLst>
          </p:cNvPr>
          <p:cNvSpPr/>
          <p:nvPr/>
        </p:nvSpPr>
        <p:spPr>
          <a:xfrm>
            <a:off x="467544" y="1789312"/>
            <a:ext cx="1474743" cy="1134097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r>
              <a:rPr lang="en-GB" sz="1400" dirty="0">
                <a:solidFill>
                  <a:schemeClr val="accent4"/>
                </a:solidFill>
                <a:latin typeface="Arial Narrow" panose="020B0606020202030204" pitchFamily="34" charset="0"/>
              </a:rPr>
              <a:t>Pulse intensity</a:t>
            </a:r>
          </a:p>
          <a:p>
            <a:r>
              <a:rPr lang="en-GB" sz="1400" dirty="0">
                <a:solidFill>
                  <a:schemeClr val="accent4"/>
                </a:solidFill>
                <a:latin typeface="Arial Narrow" panose="020B0606020202030204" pitchFamily="34" charset="0"/>
              </a:rPr>
              <a:t>Pulse length</a:t>
            </a:r>
          </a:p>
          <a:p>
            <a:r>
              <a:rPr lang="en-GB" sz="1400" dirty="0">
                <a:solidFill>
                  <a:schemeClr val="accent4"/>
                </a:solidFill>
                <a:latin typeface="Arial Narrow" panose="020B0606020202030204" pitchFamily="34" charset="0"/>
              </a:rPr>
              <a:t>Pulse frequency</a:t>
            </a:r>
          </a:p>
          <a:p>
            <a:r>
              <a:rPr lang="en-GB" sz="1400" dirty="0">
                <a:solidFill>
                  <a:schemeClr val="accent4"/>
                </a:solidFill>
                <a:latin typeface="Arial Narrow" panose="020B0606020202030204" pitchFamily="34" charset="0"/>
              </a:rPr>
              <a:t>Beam size</a:t>
            </a:r>
          </a:p>
          <a:p>
            <a:r>
              <a:rPr lang="en-GB" sz="1400" dirty="0">
                <a:solidFill>
                  <a:schemeClr val="accent4"/>
                </a:solidFill>
                <a:latin typeface="Arial Narrow" panose="020B0606020202030204" pitchFamily="34" charset="0"/>
              </a:rPr>
              <a:t>Beam energy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6D15B623-1365-D2C7-1C94-85693DA3C0C1}"/>
              </a:ext>
            </a:extLst>
          </p:cNvPr>
          <p:cNvSpPr/>
          <p:nvPr/>
        </p:nvSpPr>
        <p:spPr>
          <a:xfrm>
            <a:off x="6924518" y="1926660"/>
            <a:ext cx="1449515" cy="676987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r>
              <a:rPr lang="en-GB" sz="1400" dirty="0">
                <a:solidFill>
                  <a:schemeClr val="accent2"/>
                </a:solidFill>
                <a:latin typeface="Arial Narrow" panose="020B0606020202030204" pitchFamily="34" charset="0"/>
              </a:rPr>
              <a:t>Pion/Muon yield</a:t>
            </a:r>
          </a:p>
          <a:p>
            <a:r>
              <a:rPr lang="en-GB" sz="1400" dirty="0">
                <a:solidFill>
                  <a:schemeClr val="accent2"/>
                </a:solidFill>
                <a:latin typeface="Arial Narrow" panose="020B0606020202030204" pitchFamily="34" charset="0"/>
              </a:rPr>
              <a:t>Emittance</a:t>
            </a:r>
          </a:p>
          <a:p>
            <a:r>
              <a:rPr lang="en-GB" sz="1400" dirty="0">
                <a:solidFill>
                  <a:schemeClr val="accent2"/>
                </a:solidFill>
                <a:latin typeface="Arial Narrow" panose="020B0606020202030204" pitchFamily="34" charset="0"/>
              </a:rPr>
              <a:t>++…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7B2EAC-34C0-FBAB-AA4D-D3FF50C8F3FA}"/>
              </a:ext>
            </a:extLst>
          </p:cNvPr>
          <p:cNvSpPr/>
          <p:nvPr/>
        </p:nvSpPr>
        <p:spPr>
          <a:xfrm>
            <a:off x="2374279" y="1427067"/>
            <a:ext cx="288032" cy="2360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</a:rPr>
              <a:t>P+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9B5CE9-6BF5-6172-B53D-C2AF34A9CC62}"/>
              </a:ext>
            </a:extLst>
          </p:cNvPr>
          <p:cNvSpPr/>
          <p:nvPr/>
        </p:nvSpPr>
        <p:spPr>
          <a:xfrm>
            <a:off x="5353536" y="1363067"/>
            <a:ext cx="288032" cy="2360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i="1" dirty="0">
                <a:solidFill>
                  <a:schemeClr val="tx1"/>
                </a:solidFill>
              </a:rPr>
              <a:t>µ</a:t>
            </a:r>
            <a:endParaRPr lang="en-GB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7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22" grpId="0" animBg="1"/>
      <p:bldP spid="63" grpId="0" animBg="1"/>
      <p:bldP spid="9" grpId="0" animBg="1"/>
      <p:bldP spid="8" grpId="0" animBg="1"/>
      <p:bldP spid="7" grpId="0" animBg="1"/>
      <p:bldP spid="23" grpId="0" animBg="1"/>
      <p:bldP spid="64" grpId="0" animBg="1"/>
      <p:bldP spid="10" grpId="0" animBg="1"/>
      <p:bldP spid="11" grpId="0" animBg="1"/>
      <p:bldP spid="12" grpId="0" animBg="1"/>
      <p:bldP spid="33" grpId="0" animBg="1"/>
      <p:bldP spid="59" grpId="0" animBg="1"/>
      <p:bldP spid="60" grpId="0" animBg="1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405A698-6395-661E-8966-B952B7BF5A6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t="48650"/>
          <a:stretch/>
        </p:blipFill>
        <p:spPr>
          <a:xfrm>
            <a:off x="750404" y="3041610"/>
            <a:ext cx="7643192" cy="189551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9C3193-406E-F325-6CAF-DB4A07F5D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414506-EB9F-70B6-044B-612E623F7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target &amp; target systems considerations</a:t>
            </a:r>
            <a:br>
              <a:rPr lang="en-US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F3D9A45-2E98-B1A3-6B01-2FABFCF7002A}"/>
              </a:ext>
            </a:extLst>
          </p:cNvPr>
          <p:cNvSpPr txBox="1">
            <a:spLocks/>
          </p:cNvSpPr>
          <p:nvPr/>
        </p:nvSpPr>
        <p:spPr>
          <a:xfrm>
            <a:off x="457200" y="1276350"/>
            <a:ext cx="8305800" cy="374367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Energy deposition/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dpa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studies on the Target, windows, shielding, magnets, chicane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Parameterization study / optimization of beam parameters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(Conceptual) Engineering study of Target &amp; Target Systems, shielding, p+ dump -&gt; feasibility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5"/>
                </a:solidFill>
              </a:rPr>
              <a:t>++ iteration loops with p+ driver, magnets, cooling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5DBAC-E6C8-ECE1-203E-F9C7CA669BC0}"/>
              </a:ext>
            </a:extLst>
          </p:cNvPr>
          <p:cNvSpPr txBox="1"/>
          <p:nvPr/>
        </p:nvSpPr>
        <p:spPr>
          <a:xfrm>
            <a:off x="1224107" y="2719979"/>
            <a:ext cx="2167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Production target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CE95C3-5FB7-20F7-C868-342DFEAA2DF0}"/>
              </a:ext>
            </a:extLst>
          </p:cNvPr>
          <p:cNvSpPr txBox="1"/>
          <p:nvPr/>
        </p:nvSpPr>
        <p:spPr>
          <a:xfrm>
            <a:off x="3412026" y="2719979"/>
            <a:ext cx="1719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Tapering region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119FB2-CB69-18AF-C929-04D11174D1C7}"/>
              </a:ext>
            </a:extLst>
          </p:cNvPr>
          <p:cNvSpPr txBox="1"/>
          <p:nvPr/>
        </p:nvSpPr>
        <p:spPr>
          <a:xfrm>
            <a:off x="5760593" y="2882791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Chicane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5A634F-4DAB-45DF-5943-D4E099655B25}"/>
              </a:ext>
            </a:extLst>
          </p:cNvPr>
          <p:cNvSpPr txBox="1"/>
          <p:nvPr/>
        </p:nvSpPr>
        <p:spPr>
          <a:xfrm>
            <a:off x="7347972" y="3268581"/>
            <a:ext cx="1338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Eventually p+ dump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ABA83E-7722-7853-0C48-8E886719F1A2}"/>
              </a:ext>
            </a:extLst>
          </p:cNvPr>
          <p:cNvCxnSpPr/>
          <p:nvPr/>
        </p:nvCxnSpPr>
        <p:spPr>
          <a:xfrm flipH="1">
            <a:off x="1763688" y="3110156"/>
            <a:ext cx="363859" cy="450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812033F-BB29-BB2E-58F8-4DCE86F62266}"/>
              </a:ext>
            </a:extLst>
          </p:cNvPr>
          <p:cNvCxnSpPr>
            <a:cxnSpLocks/>
          </p:cNvCxnSpPr>
          <p:nvPr/>
        </p:nvCxnSpPr>
        <p:spPr>
          <a:xfrm flipH="1">
            <a:off x="6915725" y="3558664"/>
            <a:ext cx="467114" cy="88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6B176F8A-C411-402F-687F-4ED19371D527}"/>
              </a:ext>
            </a:extLst>
          </p:cNvPr>
          <p:cNvSpPr/>
          <p:nvPr/>
        </p:nvSpPr>
        <p:spPr>
          <a:xfrm>
            <a:off x="6622521" y="3519272"/>
            <a:ext cx="255493" cy="255493"/>
          </a:xfrm>
          <a:prstGeom prst="star5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80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347614"/>
            <a:ext cx="3796135" cy="3499338"/>
          </a:xfrm>
        </p:spPr>
        <p:txBody>
          <a:bodyPr/>
          <a:lstStyle/>
          <a:p>
            <a:pPr marL="0" indent="0">
              <a:buNone/>
            </a:pP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37426" y="3598071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 concept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0E0849-CB14-2FE2-8AC5-B1A2D2448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2378"/>
            <a:ext cx="6750286" cy="364060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88EB7A5-A0DB-1677-792C-FC230E856B30}"/>
              </a:ext>
            </a:extLst>
          </p:cNvPr>
          <p:cNvCxnSpPr>
            <a:cxnSpLocks/>
          </p:cNvCxnSpPr>
          <p:nvPr/>
        </p:nvCxnSpPr>
        <p:spPr bwMode="auto">
          <a:xfrm>
            <a:off x="1595476" y="1345479"/>
            <a:ext cx="106523" cy="2755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1303098-0384-9392-5742-82310F747767}"/>
              </a:ext>
            </a:extLst>
          </p:cNvPr>
          <p:cNvSpPr txBox="1"/>
          <p:nvPr/>
        </p:nvSpPr>
        <p:spPr bwMode="auto">
          <a:xfrm>
            <a:off x="3112054" y="1131768"/>
            <a:ext cx="129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Inner vessel (finned)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5184F3-1F93-A516-10D5-2EFC2D127B22}"/>
              </a:ext>
            </a:extLst>
          </p:cNvPr>
          <p:cNvCxnSpPr>
            <a:cxnSpLocks/>
          </p:cNvCxnSpPr>
          <p:nvPr/>
        </p:nvCxnSpPr>
        <p:spPr bwMode="auto">
          <a:xfrm>
            <a:off x="3769250" y="1345479"/>
            <a:ext cx="106523" cy="2755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0DD49E1-7D82-D1D7-F0D6-0F7E74E42E6E}"/>
              </a:ext>
            </a:extLst>
          </p:cNvPr>
          <p:cNvSpPr txBox="1"/>
          <p:nvPr/>
        </p:nvSpPr>
        <p:spPr bwMode="auto">
          <a:xfrm>
            <a:off x="896805" y="1149750"/>
            <a:ext cx="13973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Outer vessel</a:t>
            </a:r>
            <a:endParaRPr lang="en-GB" sz="525" dirty="0">
              <a:solidFill>
                <a:srgbClr val="0033A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B9F0E6-8649-2677-80A1-7F3F06F230B1}"/>
              </a:ext>
            </a:extLst>
          </p:cNvPr>
          <p:cNvSpPr txBox="1"/>
          <p:nvPr/>
        </p:nvSpPr>
        <p:spPr bwMode="auto">
          <a:xfrm>
            <a:off x="1223632" y="4444258"/>
            <a:ext cx="129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Vessel support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C6ACE4-B3C4-11AD-F91B-72C9F3CFBBA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489927" y="4112988"/>
            <a:ext cx="272276" cy="341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7F1EE7-8BBC-8491-5723-D9E25267F3D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489926" y="3932130"/>
            <a:ext cx="483682" cy="310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63BC8B8-7AB1-BB9D-4913-0BA9E23F4B01}"/>
              </a:ext>
            </a:extLst>
          </p:cNvPr>
          <p:cNvSpPr txBox="1"/>
          <p:nvPr/>
        </p:nvSpPr>
        <p:spPr bwMode="auto">
          <a:xfrm>
            <a:off x="1762203" y="4139039"/>
            <a:ext cx="129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33A0"/>
                </a:solidFill>
              </a:rPr>
              <a:t>Tube support</a:t>
            </a:r>
            <a:endParaRPr lang="en-GB" sz="525" dirty="0">
              <a:solidFill>
                <a:srgbClr val="0033A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AFC52-1C0B-0107-8625-CCEE1D6FE602}"/>
              </a:ext>
            </a:extLst>
          </p:cNvPr>
          <p:cNvSpPr txBox="1"/>
          <p:nvPr/>
        </p:nvSpPr>
        <p:spPr bwMode="auto">
          <a:xfrm>
            <a:off x="3379748" y="3905238"/>
            <a:ext cx="5752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Target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8AA162-2A24-1940-5407-B3F5DD658A6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57807" y="2756786"/>
            <a:ext cx="0" cy="1150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AF18AD2-A904-1BEB-C313-CCD6A32DA6DB}"/>
              </a:ext>
            </a:extLst>
          </p:cNvPr>
          <p:cNvSpPr txBox="1"/>
          <p:nvPr/>
        </p:nvSpPr>
        <p:spPr bwMode="auto">
          <a:xfrm>
            <a:off x="-29650" y="1473212"/>
            <a:ext cx="575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Beam window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289E02-00CA-B545-FD43-302636F2889C}"/>
              </a:ext>
            </a:extLst>
          </p:cNvPr>
          <p:cNvCxnSpPr>
            <a:cxnSpLocks/>
          </p:cNvCxnSpPr>
          <p:nvPr/>
        </p:nvCxnSpPr>
        <p:spPr bwMode="auto">
          <a:xfrm>
            <a:off x="316596" y="1777981"/>
            <a:ext cx="756421" cy="1188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89F1CD5-57E2-708F-9015-8456B69001F5}"/>
              </a:ext>
            </a:extLst>
          </p:cNvPr>
          <p:cNvSpPr txBox="1"/>
          <p:nvPr/>
        </p:nvSpPr>
        <p:spPr bwMode="auto">
          <a:xfrm>
            <a:off x="4981129" y="3932130"/>
            <a:ext cx="1267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Target support tube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EBE411-2521-FE4F-5029-68E03AE5C1C4}"/>
              </a:ext>
            </a:extLst>
          </p:cNvPr>
          <p:cNvCxnSpPr>
            <a:cxnSpLocks/>
          </p:cNvCxnSpPr>
          <p:nvPr/>
        </p:nvCxnSpPr>
        <p:spPr bwMode="auto">
          <a:xfrm flipV="1">
            <a:off x="5613110" y="3156704"/>
            <a:ext cx="0" cy="7754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781C88A-D2EC-6CA8-87B1-DBEAFB975623}"/>
              </a:ext>
            </a:extLst>
          </p:cNvPr>
          <p:cNvSpPr txBox="1"/>
          <p:nvPr/>
        </p:nvSpPr>
        <p:spPr bwMode="auto">
          <a:xfrm>
            <a:off x="7412511" y="2345874"/>
            <a:ext cx="126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33A0"/>
                </a:solidFill>
              </a:rPr>
              <a:t>Serpentine cooling version</a:t>
            </a:r>
            <a:endParaRPr lang="en-GB" sz="525" dirty="0">
              <a:solidFill>
                <a:srgbClr val="0033A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5065B5-E11C-6D9D-38CF-5AC9EE131145}"/>
              </a:ext>
            </a:extLst>
          </p:cNvPr>
          <p:cNvSpPr txBox="1"/>
          <p:nvPr/>
        </p:nvSpPr>
        <p:spPr bwMode="auto">
          <a:xfrm>
            <a:off x="5755866" y="660124"/>
            <a:ext cx="129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33A0"/>
                </a:solidFill>
              </a:rPr>
              <a:t>Water connections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5969D5-17A8-A117-043B-B2CCD74576A5}"/>
              </a:ext>
            </a:extLst>
          </p:cNvPr>
          <p:cNvCxnSpPr>
            <a:cxnSpLocks/>
          </p:cNvCxnSpPr>
          <p:nvPr/>
        </p:nvCxnSpPr>
        <p:spPr bwMode="auto">
          <a:xfrm>
            <a:off x="6413063" y="873835"/>
            <a:ext cx="0" cy="5993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4B64D85-4EF2-4D60-D1B6-02F41FEDC8B5}"/>
              </a:ext>
            </a:extLst>
          </p:cNvPr>
          <p:cNvCxnSpPr>
            <a:cxnSpLocks/>
          </p:cNvCxnSpPr>
          <p:nvPr/>
        </p:nvCxnSpPr>
        <p:spPr bwMode="auto">
          <a:xfrm>
            <a:off x="5564011" y="1391670"/>
            <a:ext cx="268249" cy="743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13CFBCC-869E-5A89-C50A-0B799AEA90EE}"/>
              </a:ext>
            </a:extLst>
          </p:cNvPr>
          <p:cNvSpPr txBox="1"/>
          <p:nvPr/>
        </p:nvSpPr>
        <p:spPr bwMode="auto">
          <a:xfrm>
            <a:off x="4814432" y="1066927"/>
            <a:ext cx="129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33A0"/>
                </a:solidFill>
              </a:rPr>
              <a:t>H</a:t>
            </a:r>
            <a:r>
              <a:rPr lang="en-GB" sz="900" dirty="0" err="1">
                <a:solidFill>
                  <a:srgbClr val="0033A0"/>
                </a:solidFill>
              </a:rPr>
              <a:t>elium</a:t>
            </a:r>
            <a:r>
              <a:rPr lang="en-GB" sz="900" dirty="0">
                <a:solidFill>
                  <a:srgbClr val="0033A0"/>
                </a:solidFill>
              </a:rPr>
              <a:t> filling</a:t>
            </a:r>
            <a:endParaRPr lang="en-GB" sz="525" dirty="0">
              <a:solidFill>
                <a:srgbClr val="0033A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E53BEB5-E306-7E53-2B76-AE1501A4F7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50"/>
          <a:stretch/>
        </p:blipFill>
        <p:spPr>
          <a:xfrm>
            <a:off x="6772219" y="1122990"/>
            <a:ext cx="2361866" cy="12570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8795AB6-4649-6DC0-2623-F5756D46F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1453" y="3632113"/>
            <a:ext cx="2587299" cy="1100890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D245D5-A427-EE1D-A23A-0C8F0EFBCBE9}"/>
              </a:ext>
            </a:extLst>
          </p:cNvPr>
          <p:cNvCxnSpPr>
            <a:cxnSpLocks/>
          </p:cNvCxnSpPr>
          <p:nvPr/>
        </p:nvCxnSpPr>
        <p:spPr>
          <a:xfrm flipH="1">
            <a:off x="6471578" y="1503328"/>
            <a:ext cx="254697" cy="3323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609CCA3-D9F8-4E0C-7D87-5AC31AB9FE8C}"/>
              </a:ext>
            </a:extLst>
          </p:cNvPr>
          <p:cNvCxnSpPr>
            <a:cxnSpLocks/>
          </p:cNvCxnSpPr>
          <p:nvPr/>
        </p:nvCxnSpPr>
        <p:spPr>
          <a:xfrm flipV="1">
            <a:off x="6415462" y="3360974"/>
            <a:ext cx="228605" cy="5975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A76C84B-F9FA-2AE5-03C6-280357AF7FE9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806" y="3032339"/>
            <a:ext cx="736146" cy="956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94C6854-AD23-F560-24A1-0000CBE6D189}"/>
              </a:ext>
            </a:extLst>
          </p:cNvPr>
          <p:cNvSpPr txBox="1"/>
          <p:nvPr/>
        </p:nvSpPr>
        <p:spPr bwMode="auto">
          <a:xfrm>
            <a:off x="-87775" y="3992472"/>
            <a:ext cx="129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33A0"/>
                </a:solidFill>
              </a:rPr>
              <a:t>Axial block</a:t>
            </a:r>
            <a:endParaRPr lang="en-GB" sz="525" dirty="0">
              <a:solidFill>
                <a:srgbClr val="0033A0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AE9FE03-775D-827D-94CC-3043D081AFC5}"/>
              </a:ext>
            </a:extLst>
          </p:cNvPr>
          <p:cNvCxnSpPr>
            <a:cxnSpLocks/>
          </p:cNvCxnSpPr>
          <p:nvPr/>
        </p:nvCxnSpPr>
        <p:spPr>
          <a:xfrm flipH="1">
            <a:off x="6231067" y="2453305"/>
            <a:ext cx="548870" cy="6655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6E850B9-7271-749E-6CB4-9F3DF6B7BE15}"/>
              </a:ext>
            </a:extLst>
          </p:cNvPr>
          <p:cNvSpPr txBox="1"/>
          <p:nvPr/>
        </p:nvSpPr>
        <p:spPr bwMode="auto">
          <a:xfrm rot="21208026">
            <a:off x="6252862" y="2255694"/>
            <a:ext cx="5752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FF0000"/>
                </a:solidFill>
              </a:rPr>
              <a:t>Beam</a:t>
            </a:r>
            <a:endParaRPr lang="en-GB" sz="525" dirty="0">
              <a:solidFill>
                <a:srgbClr val="FF0000"/>
              </a:solidFill>
            </a:endParaRP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0D3B7EDC-9FA2-6CBA-296C-5A3C78133CF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672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 concept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7B29D37-D556-1909-87B5-A907D89C59F8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58EF48B-56B9-AF8A-83B2-247FAB748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953" y="1304427"/>
            <a:ext cx="4575841" cy="36326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5B3D303-B069-A0E2-480E-57B525120460}"/>
              </a:ext>
            </a:extLst>
          </p:cNvPr>
          <p:cNvSpPr txBox="1"/>
          <p:nvPr/>
        </p:nvSpPr>
        <p:spPr>
          <a:xfrm>
            <a:off x="6156176" y="795778"/>
            <a:ext cx="223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Target &amp; shielding schematic (not at scale)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D5FC133-8523-C0FB-261C-FD643A4AD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466" y="3068494"/>
            <a:ext cx="3851920" cy="177845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CFD1B25-58AE-648E-A6A6-B912AF11EE46}"/>
              </a:ext>
            </a:extLst>
          </p:cNvPr>
          <p:cNvSpPr txBox="1"/>
          <p:nvPr/>
        </p:nvSpPr>
        <p:spPr>
          <a:xfrm>
            <a:off x="1475656" y="4733330"/>
            <a:ext cx="2627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Conceptual shielding design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B24E779-A971-8AF2-632C-BEA534EAA70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7834" y="1347614"/>
            <a:ext cx="4300190" cy="2016224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C-Target in static helium</a:t>
            </a:r>
          </a:p>
          <a:p>
            <a:r>
              <a:rPr lang="en-US" sz="2000" dirty="0">
                <a:solidFill>
                  <a:schemeClr val="tx2"/>
                </a:solidFill>
              </a:rPr>
              <a:t>Water cooled </a:t>
            </a:r>
            <a:r>
              <a:rPr lang="en-US" sz="2000" dirty="0" err="1">
                <a:solidFill>
                  <a:schemeClr val="tx2"/>
                </a:solidFill>
              </a:rPr>
              <a:t>Ti</a:t>
            </a:r>
            <a:r>
              <a:rPr lang="en-US" sz="2000" dirty="0">
                <a:solidFill>
                  <a:schemeClr val="tx2"/>
                </a:solidFill>
              </a:rPr>
              <a:t> vessel </a:t>
            </a:r>
          </a:p>
          <a:p>
            <a:r>
              <a:rPr lang="en-US" sz="2000" dirty="0">
                <a:solidFill>
                  <a:schemeClr val="tx2"/>
                </a:solidFill>
              </a:rPr>
              <a:t>Helium (gas) cooled W shielding</a:t>
            </a:r>
          </a:p>
          <a:p>
            <a:r>
              <a:rPr lang="en-US" sz="2000" dirty="0">
                <a:solidFill>
                  <a:schemeClr val="tx2"/>
                </a:solidFill>
              </a:rPr>
              <a:t>Moderator &amp; neutron absorber at outer radius with water &amp; Boron carbide 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516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Simple </a:t>
            </a:r>
            <a:r>
              <a:rPr lang="en-US" sz="2000" dirty="0">
                <a:solidFill>
                  <a:srgbClr val="007434"/>
                </a:solidFill>
              </a:rPr>
              <a:t>C-rod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z="2000" dirty="0">
                <a:solidFill>
                  <a:srgbClr val="007434"/>
                </a:solidFill>
              </a:rPr>
              <a:t>L800 mm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1.79 nuclear inelastic scattering lengths)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energy (</a:t>
            </a:r>
            <a:r>
              <a:rPr lang="en-US" sz="2000" dirty="0">
                <a:solidFill>
                  <a:schemeClr val="accent5"/>
                </a:solidFill>
              </a:rPr>
              <a:t>5 GeV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bunch length (</a:t>
            </a:r>
            <a:r>
              <a:rPr lang="en-US" sz="2000" dirty="0">
                <a:solidFill>
                  <a:schemeClr val="accent5"/>
                </a:solidFill>
              </a:rPr>
              <a:t>2ns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and average beam power (</a:t>
            </a:r>
            <a:r>
              <a:rPr lang="en-US" sz="2000" dirty="0">
                <a:solidFill>
                  <a:schemeClr val="accent5"/>
                </a:solidFill>
              </a:rPr>
              <a:t>1.5 – 3 MW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  <a:cs typeface="Arial Narrow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charset="2"/>
              <a:buChar char="u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  <a:cs typeface="Arial Narrow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Sensitivity study: thermal behavior as a function of </a:t>
            </a:r>
            <a:r>
              <a:rPr lang="en-US" sz="2000" dirty="0">
                <a:solidFill>
                  <a:schemeClr val="accent5"/>
                </a:solidFill>
                <a:latin typeface="Arial Narrow"/>
                <a:cs typeface="Arial Narrow"/>
              </a:rPr>
              <a:t>beam sigma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 and </a:t>
            </a:r>
            <a:r>
              <a:rPr lang="en-US" sz="2000" dirty="0">
                <a:solidFill>
                  <a:schemeClr val="accent5"/>
                </a:solidFill>
                <a:latin typeface="Arial Narrow"/>
                <a:cs typeface="Arial Narrow"/>
              </a:rPr>
              <a:t>frequency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  <a:cs typeface="Arial Narrow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Studied </a:t>
            </a:r>
            <a:r>
              <a:rPr lang="en-US" sz="2000" dirty="0">
                <a:solidFill>
                  <a:srgbClr val="007434"/>
                </a:solidFill>
                <a:latin typeface="Arial Narrow"/>
                <a:cs typeface="Arial Narrow"/>
              </a:rPr>
              <a:t>cooling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 concepts: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Only radiation cooling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Natural convection + radiation cooling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Forced convection cooling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Structural calculation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1800" dirty="0">
                <a:solidFill>
                  <a:schemeClr val="accent3"/>
                </a:solidFill>
              </a:rPr>
              <a:t>Note: Not coupled with any pion-muon physics optimization → purely thermo-mechanical feasibility assessment.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engineering feasibility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C78C76B4-AB66-C00F-A89D-1AF4A972BA81}"/>
              </a:ext>
            </a:extLst>
          </p:cNvPr>
          <p:cNvSpPr/>
          <p:nvPr/>
        </p:nvSpPr>
        <p:spPr>
          <a:xfrm>
            <a:off x="4499992" y="2067694"/>
            <a:ext cx="360040" cy="288032"/>
          </a:xfrm>
          <a:prstGeom prst="downArrow">
            <a:avLst>
              <a:gd name="adj1" fmla="val 29407"/>
              <a:gd name="adj2" fmla="val 50000"/>
            </a:avLst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355F3C67-15E2-66DF-E861-3456F0AC7250}"/>
              </a:ext>
            </a:extLst>
          </p:cNvPr>
          <p:cNvSpPr/>
          <p:nvPr/>
        </p:nvSpPr>
        <p:spPr>
          <a:xfrm rot="18304294">
            <a:off x="4992304" y="2647927"/>
            <a:ext cx="360040" cy="510371"/>
          </a:xfrm>
          <a:prstGeom prst="downArrow">
            <a:avLst>
              <a:gd name="adj1" fmla="val 29407"/>
              <a:gd name="adj2" fmla="val 50000"/>
            </a:avLst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C43C203-49D1-6F86-DC87-D43AB9450345}"/>
              </a:ext>
            </a:extLst>
          </p:cNvPr>
          <p:cNvSpPr/>
          <p:nvPr/>
        </p:nvSpPr>
        <p:spPr>
          <a:xfrm rot="16200000">
            <a:off x="4319972" y="3339307"/>
            <a:ext cx="360040" cy="576064"/>
          </a:xfrm>
          <a:prstGeom prst="downArrow">
            <a:avLst>
              <a:gd name="adj1" fmla="val 29407"/>
              <a:gd name="adj2" fmla="val 50000"/>
            </a:avLst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56115B7F-B5D9-9D91-45C3-1016426926C3}"/>
              </a:ext>
            </a:extLst>
          </p:cNvPr>
          <p:cNvSpPr/>
          <p:nvPr/>
        </p:nvSpPr>
        <p:spPr>
          <a:xfrm rot="16200000">
            <a:off x="3131840" y="3903420"/>
            <a:ext cx="360040" cy="504056"/>
          </a:xfrm>
          <a:prstGeom prst="downArrow">
            <a:avLst>
              <a:gd name="adj1" fmla="val 29407"/>
              <a:gd name="adj2" fmla="val 50000"/>
            </a:avLst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11B9CD-192B-7DE4-EC6D-6B95968D7710}"/>
              </a:ext>
            </a:extLst>
          </p:cNvPr>
          <p:cNvSpPr txBox="1"/>
          <p:nvPr/>
        </p:nvSpPr>
        <p:spPr>
          <a:xfrm>
            <a:off x="5448724" y="2746382"/>
            <a:ext cx="3559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How much do we gain by playing with these beam parameters?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C64A18-A0A8-CB60-96F0-B8C54E2C4985}"/>
              </a:ext>
            </a:extLst>
          </p:cNvPr>
          <p:cNvSpPr txBox="1"/>
          <p:nvPr/>
        </p:nvSpPr>
        <p:spPr>
          <a:xfrm>
            <a:off x="4788024" y="34622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How can we cool it?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899871-8953-3F66-964E-7C5651560D3C}"/>
              </a:ext>
            </a:extLst>
          </p:cNvPr>
          <p:cNvSpPr txBox="1"/>
          <p:nvPr/>
        </p:nvSpPr>
        <p:spPr>
          <a:xfrm>
            <a:off x="3635896" y="397078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Does it ‘survive’?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A89B5D9-18B1-E2C2-071B-7283B8355C8C}"/>
              </a:ext>
            </a:extLst>
          </p:cNvPr>
          <p:cNvSpPr/>
          <p:nvPr/>
        </p:nvSpPr>
        <p:spPr>
          <a:xfrm>
            <a:off x="2960736" y="987574"/>
            <a:ext cx="2223246" cy="2160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Carbon Target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42D293-339C-33D6-C89C-AD5D24C9055A}"/>
              </a:ext>
            </a:extLst>
          </p:cNvPr>
          <p:cNvSpPr txBox="1"/>
          <p:nvPr/>
        </p:nvSpPr>
        <p:spPr>
          <a:xfrm>
            <a:off x="5292080" y="892600"/>
            <a:ext cx="25565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Study considerations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1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AB2DE27E-E5D9-63FD-230F-4757985D1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56" y="2408447"/>
            <a:ext cx="4484992" cy="10273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3430781"/>
            <a:ext cx="8305800" cy="1589240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accent5"/>
                </a:solidFill>
              </a:rPr>
              <a:t>Beam size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driving parameter of target temperature (for a given average power)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However, larger target </a:t>
            </a:r>
            <a:r>
              <a:rPr lang="en-US" sz="1800" dirty="0">
                <a:solidFill>
                  <a:srgbClr val="007434"/>
                </a:solidFill>
              </a:rPr>
              <a:t>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increases </a:t>
            </a:r>
            <a:r>
              <a:rPr lang="en-US" sz="1800" dirty="0">
                <a:solidFill>
                  <a:srgbClr val="007434"/>
                </a:solidFill>
              </a:rPr>
              <a:t>cooling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requirements (for a given </a:t>
            </a:r>
            <a:r>
              <a:rPr lang="en-US" sz="1800" dirty="0">
                <a:solidFill>
                  <a:srgbClr val="007434"/>
                </a:solidFill>
              </a:rPr>
              <a:t>Radius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en-US" sz="1800" dirty="0">
                <a:solidFill>
                  <a:schemeClr val="accent5"/>
                </a:solidFill>
              </a:rPr>
              <a:t>beam </a:t>
            </a:r>
            <a:r>
              <a:rPr lang="el-GR" sz="1800" dirty="0">
                <a:solidFill>
                  <a:schemeClr val="accent5"/>
                </a:solidFill>
              </a:rPr>
              <a:t>σ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ratio)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accent5"/>
                </a:solidFill>
              </a:rPr>
              <a:t>Pulse frequency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(thus pulse intensity) driving parameter for thermal gradient and consequently dynamic stress of the target.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/>
              <a:t>Beam sizes of &gt;5mm (1</a:t>
            </a:r>
            <a:r>
              <a:rPr lang="el-GR" sz="1800" b="1" dirty="0"/>
              <a:t>σ</a:t>
            </a:r>
            <a:r>
              <a:rPr lang="en-US" sz="1800" b="1" dirty="0"/>
              <a:t>) recommended (on a thermal perspective. +info later)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engineering feasibility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C64A18-A0A8-CB60-96F0-B8C54E2C4985}"/>
              </a:ext>
            </a:extLst>
          </p:cNvPr>
          <p:cNvSpPr txBox="1"/>
          <p:nvPr/>
        </p:nvSpPr>
        <p:spPr>
          <a:xfrm>
            <a:off x="278491" y="1672626"/>
            <a:ext cx="1814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Maximum temperature and power deposition for </a:t>
            </a:r>
            <a:r>
              <a:rPr lang="en-GB" sz="1050" b="1" i="1" dirty="0">
                <a:solidFill>
                  <a:schemeClr val="tx2"/>
                </a:solidFill>
              </a:rPr>
              <a:t>1.5 MW </a:t>
            </a:r>
            <a:r>
              <a:rPr lang="en-GB" sz="1050" i="1" dirty="0">
                <a:solidFill>
                  <a:schemeClr val="tx2"/>
                </a:solidFill>
              </a:rPr>
              <a:t>as function of the beam sigma.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3AA7CE-82D5-0586-9043-8576D57E3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087" y="1170864"/>
            <a:ext cx="3616352" cy="22235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3BB6C0A-9C45-5C07-1E26-E4689B5E8242}"/>
              </a:ext>
            </a:extLst>
          </p:cNvPr>
          <p:cNvSpPr/>
          <p:nvPr/>
        </p:nvSpPr>
        <p:spPr>
          <a:xfrm>
            <a:off x="519056" y="3004392"/>
            <a:ext cx="4513372" cy="461076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3933EB1-7D7F-E203-4863-8DBA845F0EFA}"/>
              </a:ext>
            </a:extLst>
          </p:cNvPr>
          <p:cNvSpPr/>
          <p:nvPr/>
        </p:nvSpPr>
        <p:spPr>
          <a:xfrm>
            <a:off x="2960736" y="987574"/>
            <a:ext cx="2223246" cy="2160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Carbon Target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5AA4E3-3B92-5AB1-5F0D-32F59F129814}"/>
              </a:ext>
            </a:extLst>
          </p:cNvPr>
          <p:cNvSpPr txBox="1"/>
          <p:nvPr/>
        </p:nvSpPr>
        <p:spPr>
          <a:xfrm>
            <a:off x="2994426" y="2039454"/>
            <a:ext cx="18149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chemeClr val="tx2"/>
                </a:solidFill>
              </a:rPr>
              <a:t>C</a:t>
            </a:r>
            <a:r>
              <a:rPr lang="en-GB" sz="1050" i="1" dirty="0" err="1">
                <a:solidFill>
                  <a:schemeClr val="tx2"/>
                </a:solidFill>
              </a:rPr>
              <a:t>onsidering</a:t>
            </a:r>
            <a:r>
              <a:rPr lang="en-GB" sz="1050" i="1" dirty="0">
                <a:solidFill>
                  <a:schemeClr val="tx2"/>
                </a:solidFill>
              </a:rPr>
              <a:t> only radiative heat dissipation</a:t>
            </a:r>
          </a:p>
        </p:txBody>
      </p:sp>
    </p:spTree>
    <p:extLst>
      <p:ext uri="{BB962C8B-B14F-4D97-AF65-F5344CB8AC3E}">
        <p14:creationId xmlns:p14="http://schemas.microsoft.com/office/powerpoint/2010/main" val="15072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AB2DE27E-E5D9-63FD-230F-4757985D1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56" y="2408447"/>
            <a:ext cx="4484992" cy="10273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3430781"/>
            <a:ext cx="8305800" cy="1589240"/>
          </a:xfrm>
        </p:spPr>
        <p:txBody>
          <a:bodyPr/>
          <a:lstStyle/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Cooling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Due to high T and sublimation of graphite, an enclosed ‘pressurized’ atmosphere is required.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However, active cooling can be made indirectly. Heat dissipation mostly via radiation and natural convection. → target confinement / separation of cooling system is advantageous (maintenance, RP, disposal, cooling services requirements).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engineering feasibility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C64A18-A0A8-CB60-96F0-B8C54E2C4985}"/>
              </a:ext>
            </a:extLst>
          </p:cNvPr>
          <p:cNvSpPr txBox="1"/>
          <p:nvPr/>
        </p:nvSpPr>
        <p:spPr>
          <a:xfrm>
            <a:off x="278491" y="1672626"/>
            <a:ext cx="1814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Maximum temperature and power deposition for </a:t>
            </a:r>
            <a:r>
              <a:rPr lang="en-GB" sz="1050" b="1" i="1" dirty="0">
                <a:solidFill>
                  <a:schemeClr val="tx2"/>
                </a:solidFill>
              </a:rPr>
              <a:t>1.5 MW </a:t>
            </a:r>
            <a:r>
              <a:rPr lang="en-GB" sz="1050" i="1" dirty="0">
                <a:solidFill>
                  <a:schemeClr val="tx2"/>
                </a:solidFill>
              </a:rPr>
              <a:t>as function of the beam sigma.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EAB3EE-F070-3ECD-E0CE-984FD6FB6444}"/>
              </a:ext>
            </a:extLst>
          </p:cNvPr>
          <p:cNvSpPr/>
          <p:nvPr/>
        </p:nvSpPr>
        <p:spPr>
          <a:xfrm>
            <a:off x="519056" y="3004392"/>
            <a:ext cx="4513372" cy="461076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AA6659-1C4A-5169-FC1C-A633F2BBB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918" y="1293716"/>
            <a:ext cx="2944196" cy="942338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7C3B786-03E5-9AE4-2260-DA7B08E7A5F7}"/>
              </a:ext>
            </a:extLst>
          </p:cNvPr>
          <p:cNvSpPr/>
          <p:nvPr/>
        </p:nvSpPr>
        <p:spPr>
          <a:xfrm>
            <a:off x="1367171" y="2992685"/>
            <a:ext cx="432121" cy="180000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AFFBFF1-5938-EF81-C54C-F74768229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139" y="1078300"/>
            <a:ext cx="2670584" cy="123660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7482F5F-C99C-971E-AAEA-CFC40A3C54BE}"/>
              </a:ext>
            </a:extLst>
          </p:cNvPr>
          <p:cNvSpPr/>
          <p:nvPr/>
        </p:nvSpPr>
        <p:spPr>
          <a:xfrm>
            <a:off x="2134919" y="1703828"/>
            <a:ext cx="2944196" cy="288032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F71F632-BDA0-A30A-1705-48D71A81C5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0299" y="2388432"/>
            <a:ext cx="3359487" cy="1307312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9B482C0-4F0D-BF5E-2310-3878C08C1259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583232" y="2320517"/>
            <a:ext cx="734329" cy="67216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8B90557-FF7D-27E9-EC8C-11BC635723DA}"/>
              </a:ext>
            </a:extLst>
          </p:cNvPr>
          <p:cNvCxnSpPr>
            <a:cxnSpLocks/>
          </p:cNvCxnSpPr>
          <p:nvPr/>
        </p:nvCxnSpPr>
        <p:spPr>
          <a:xfrm>
            <a:off x="5079114" y="2006535"/>
            <a:ext cx="553460" cy="114510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36F3F5E-9503-1894-662E-A69B5D6A7C1C}"/>
              </a:ext>
            </a:extLst>
          </p:cNvPr>
          <p:cNvSpPr txBox="1"/>
          <p:nvPr/>
        </p:nvSpPr>
        <p:spPr>
          <a:xfrm>
            <a:off x="2761552" y="991301"/>
            <a:ext cx="24483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Direct cooling considerations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45BE69-2A4D-1514-8A98-788723367BC3}"/>
              </a:ext>
            </a:extLst>
          </p:cNvPr>
          <p:cNvSpPr txBox="1"/>
          <p:nvPr/>
        </p:nvSpPr>
        <p:spPr>
          <a:xfrm>
            <a:off x="7668345" y="33554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Old concepts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6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5" grpId="0"/>
    </p:bld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4098</TotalTime>
  <Words>2228</Words>
  <Application>Microsoft Office PowerPoint</Application>
  <PresentationFormat>On-screen Show (16:9)</PresentationFormat>
  <Paragraphs>377</Paragraphs>
  <Slides>29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Narrow</vt:lpstr>
      <vt:lpstr>ArialNarrow</vt:lpstr>
      <vt:lpstr>Calibri</vt:lpstr>
      <vt:lpstr>Roboto</vt:lpstr>
      <vt:lpstr>Wingdings</vt:lpstr>
      <vt:lpstr>IMCC - 1</vt:lpstr>
      <vt:lpstr>1_IMCC - 1</vt:lpstr>
      <vt:lpstr>MuC Target Design Overview Discussion of shared targetry needs between MuCol and mu2e </vt:lpstr>
      <vt:lpstr>Outline</vt:lpstr>
      <vt:lpstr>Carbon target &amp; target systems considerations</vt:lpstr>
      <vt:lpstr>Carbon target &amp; target systems considerations </vt:lpstr>
      <vt:lpstr>Carbon target concept</vt:lpstr>
      <vt:lpstr>Carbon target concept</vt:lpstr>
      <vt:lpstr>Carbon Target: engineering feasibility</vt:lpstr>
      <vt:lpstr>Carbon Target: engineering feasibility</vt:lpstr>
      <vt:lpstr>Carbon Target: engineering feasibility</vt:lpstr>
      <vt:lpstr>Carbon Target: engineering feasibility</vt:lpstr>
      <vt:lpstr>Carbon Target: engineering feasibility</vt:lpstr>
      <vt:lpstr>Target shielding</vt:lpstr>
      <vt:lpstr>Target shielding: no cooling</vt:lpstr>
      <vt:lpstr>Target shielding: water cooled </vt:lpstr>
      <vt:lpstr>Target shielding: He cooled</vt:lpstr>
      <vt:lpstr>Target shielding: dpa optimization</vt:lpstr>
      <vt:lpstr>Carbon Target: pion/muon yield parameterization &amp; energy deposition studies</vt:lpstr>
      <vt:lpstr>Carbon Target: pion/muon yield parameterization &amp; energy deposition studies</vt:lpstr>
      <vt:lpstr>HLM Target - a possibility</vt:lpstr>
      <vt:lpstr>HLM Target - a possibility</vt:lpstr>
      <vt:lpstr>Conclusions</vt:lpstr>
      <vt:lpstr>PowerPoint Presentation</vt:lpstr>
      <vt:lpstr>PowerPoint Presentation</vt:lpstr>
      <vt:lpstr>PowerPoint Presentation</vt:lpstr>
      <vt:lpstr>Muon Collider vs CNGS</vt:lpstr>
      <vt:lpstr>Muon Collider vs CNGS</vt:lpstr>
      <vt:lpstr>Carbon Target feasibility</vt:lpstr>
      <vt:lpstr>Carbon Target feasibility</vt:lpstr>
      <vt:lpstr>Beam windows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Rui Franqueira Ximenes</cp:lastModifiedBy>
  <cp:revision>275</cp:revision>
  <dcterms:created xsi:type="dcterms:W3CDTF">2021-05-17T12:13:58Z</dcterms:created>
  <dcterms:modified xsi:type="dcterms:W3CDTF">2023-01-31T15:41:42Z</dcterms:modified>
</cp:coreProperties>
</file>