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26"/>
  </p:notesMasterIdLst>
  <p:handoutMasterIdLst>
    <p:handoutMasterId r:id="rId27"/>
  </p:handoutMasterIdLst>
  <p:sldIdLst>
    <p:sldId id="256" r:id="rId3"/>
    <p:sldId id="914" r:id="rId4"/>
    <p:sldId id="924" r:id="rId5"/>
    <p:sldId id="883" r:id="rId6"/>
    <p:sldId id="926" r:id="rId7"/>
    <p:sldId id="927" r:id="rId8"/>
    <p:sldId id="912" r:id="rId9"/>
    <p:sldId id="934" r:id="rId10"/>
    <p:sldId id="935" r:id="rId11"/>
    <p:sldId id="936" r:id="rId12"/>
    <p:sldId id="975" r:id="rId13"/>
    <p:sldId id="976" r:id="rId14"/>
    <p:sldId id="956" r:id="rId15"/>
    <p:sldId id="913" r:id="rId16"/>
    <p:sldId id="938" r:id="rId17"/>
    <p:sldId id="939" r:id="rId18"/>
    <p:sldId id="937" r:id="rId19"/>
    <p:sldId id="971" r:id="rId20"/>
    <p:sldId id="945" r:id="rId21"/>
    <p:sldId id="950" r:id="rId22"/>
    <p:sldId id="951" r:id="rId23"/>
    <p:sldId id="923" r:id="rId24"/>
    <p:sldId id="922" r:id="rId25"/>
  </p:sldIdLst>
  <p:sldSz cx="10048875" cy="7543800"/>
  <p:notesSz cx="6858000" cy="9144000"/>
  <p:defaultTextStyle>
    <a:defPPr>
      <a:defRPr lang="en-US"/>
    </a:defPPr>
    <a:lvl1pPr marL="0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1915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03828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05744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07654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09567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11485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13397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15309" algn="l" defTabSz="50191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76">
          <p15:clr>
            <a:srgbClr val="A4A3A4"/>
          </p15:clr>
        </p15:guide>
        <p15:guide id="2" pos="316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915"/>
    <p:restoredTop sz="99632" autoAdjust="0"/>
  </p:normalViewPr>
  <p:slideViewPr>
    <p:cSldViewPr snapToGrid="0" snapToObjects="1">
      <p:cViewPr varScale="1">
        <p:scale>
          <a:sx n="112" d="100"/>
          <a:sy n="112" d="100"/>
        </p:scale>
        <p:origin x="1944" y="200"/>
      </p:cViewPr>
      <p:guideLst>
        <p:guide orient="horz" pos="2376"/>
        <p:guide pos="31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279ACA-DEC3-AA45-9F3D-711E8305F27A}" type="datetimeFigureOut">
              <a:rPr lang="en-US" smtClean="0"/>
              <a:pPr/>
              <a:t>1/31/23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2A23EF-28B7-D145-AC45-281AC1EA93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0758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5565F0-A2DE-4E4A-9848-BF0CECDED098}" type="datetimeFigureOut">
              <a:rPr lang="en-US" smtClean="0"/>
              <a:pPr/>
              <a:t>1/31/23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685800"/>
            <a:ext cx="4568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A009AB-2363-E749-A904-2C53126518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7776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501915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1003828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505744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2007654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509567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3011485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513397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4015309" algn="l" defTabSz="50191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3666" y="2343471"/>
            <a:ext cx="8541544" cy="1617028"/>
          </a:xfrm>
        </p:spPr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331" y="4274820"/>
            <a:ext cx="7034213" cy="19278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1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38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057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076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095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114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133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15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7306311"/>
            <a:ext cx="1549202" cy="293370"/>
          </a:xfrm>
          <a:prstGeom prst="rect">
            <a:avLst/>
          </a:prstGeom>
        </p:spPr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577116" y="7316804"/>
            <a:ext cx="5108178" cy="282893"/>
          </a:xfrm>
          <a:prstGeom prst="rect">
            <a:avLst/>
          </a:prstGeom>
        </p:spPr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Image 7" descr="MUON-SlideGraph-LogoBkgnd2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07569"/>
            <a:ext cx="10048875" cy="5655056"/>
          </a:xfrm>
          <a:prstGeom prst="rect">
            <a:avLst/>
          </a:prstGeom>
        </p:spPr>
      </p:pic>
      <p:pic>
        <p:nvPicPr>
          <p:cNvPr id="9" name="Image 85" descr="MCC-inernational-finalV01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06722" y="0"/>
            <a:ext cx="1242153" cy="124333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7306311"/>
            <a:ext cx="1549202" cy="293370"/>
          </a:xfrm>
          <a:prstGeom prst="rect">
            <a:avLst/>
          </a:prstGeom>
        </p:spPr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577116" y="7316804"/>
            <a:ext cx="5108178" cy="282893"/>
          </a:xfrm>
          <a:prstGeom prst="rect">
            <a:avLst/>
          </a:prstGeom>
        </p:spPr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85434" y="302102"/>
            <a:ext cx="2260997" cy="6436678"/>
          </a:xfrm>
        </p:spPr>
        <p:txBody>
          <a:bodyPr vert="eaVert"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445" y="302102"/>
            <a:ext cx="6615509" cy="6436678"/>
          </a:xfrm>
        </p:spPr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7306311"/>
            <a:ext cx="1549202" cy="293370"/>
          </a:xfrm>
          <a:prstGeom prst="rect">
            <a:avLst/>
          </a:prstGeom>
        </p:spPr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577116" y="7316804"/>
            <a:ext cx="5108178" cy="282893"/>
          </a:xfrm>
          <a:prstGeom prst="rect">
            <a:avLst/>
          </a:prstGeom>
        </p:spPr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507332" y="7058346"/>
            <a:ext cx="6950472" cy="401638"/>
          </a:xfrm>
          <a:prstGeom prst="rect">
            <a:avLst/>
          </a:prstGeom>
        </p:spPr>
        <p:txBody>
          <a:bodyPr lIns="0" tIns="0" rIns="0" bIns="0"/>
          <a:lstStyle>
            <a:lvl1pPr>
              <a:defRPr sz="1300">
                <a:latin typeface="Arial Narrow"/>
                <a:cs typeface="Arial Narrow"/>
              </a:defRPr>
            </a:lvl1pPr>
          </a:lstStyle>
          <a:p>
            <a:r>
              <a:rPr lang="fr-FR"/>
              <a:t>Muon Beams Panel, September 30, 2021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25300" y="7192810"/>
            <a:ext cx="502443" cy="401638"/>
          </a:xfrm>
          <a:prstGeom prst="rect">
            <a:avLst/>
          </a:prstGeom>
        </p:spPr>
        <p:txBody>
          <a:bodyPr vert="horz" lIns="100381" tIns="50191" rIns="100381" bIns="50191" rtlCol="0" anchor="ctr"/>
          <a:lstStyle>
            <a:lvl1pPr algn="r">
              <a:defRPr sz="13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423590" y="302684"/>
            <a:ext cx="7452916" cy="12573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01523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502443" y="1871997"/>
            <a:ext cx="9127728" cy="5186363"/>
          </a:xfrm>
          <a:prstGeom prst="rect">
            <a:avLst/>
          </a:prstGeom>
        </p:spPr>
        <p:txBody>
          <a:bodyPr lIns="100381" tIns="50191" rIns="100381" bIns="50191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507332" y="7058346"/>
            <a:ext cx="6950472" cy="401638"/>
          </a:xfrm>
          <a:prstGeom prst="rect">
            <a:avLst/>
          </a:prstGeom>
        </p:spPr>
        <p:txBody>
          <a:bodyPr lIns="0" tIns="0" rIns="0" bIns="0"/>
          <a:lstStyle>
            <a:lvl1pPr>
              <a:defRPr sz="1300">
                <a:latin typeface="Arial Narrow"/>
                <a:cs typeface="Arial Narrow"/>
              </a:defRPr>
            </a:lvl1pPr>
          </a:lstStyle>
          <a:p>
            <a:r>
              <a:rPr lang="fr-FR"/>
              <a:t>Muon Beams Panel, September 30, 2021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25300" y="7192810"/>
            <a:ext cx="502443" cy="401638"/>
          </a:xfrm>
          <a:prstGeom prst="rect">
            <a:avLst/>
          </a:prstGeom>
        </p:spPr>
        <p:txBody>
          <a:bodyPr vert="horz" lIns="100381" tIns="50191" rIns="100381" bIns="50191" rtlCol="0" anchor="ctr"/>
          <a:lstStyle>
            <a:lvl1pPr algn="r">
              <a:defRPr sz="13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423590" y="302684"/>
            <a:ext cx="7452916" cy="12573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727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502445" y="1871980"/>
            <a:ext cx="9043988" cy="5140960"/>
          </a:xfrm>
          <a:prstGeom prst="rect">
            <a:avLst/>
          </a:prstGeom>
        </p:spPr>
        <p:txBody>
          <a:bodyPr vert="horz" lIns="100381" tIns="50191" rIns="100381" bIns="50191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507332" y="7058346"/>
            <a:ext cx="6950472" cy="401638"/>
          </a:xfrm>
          <a:prstGeom prst="rect">
            <a:avLst/>
          </a:prstGeom>
        </p:spPr>
        <p:txBody>
          <a:bodyPr lIns="0" tIns="0" rIns="0" bIns="0"/>
          <a:lstStyle>
            <a:lvl1pPr>
              <a:defRPr sz="1300">
                <a:latin typeface="Arial Narrow"/>
                <a:cs typeface="Arial Narrow"/>
              </a:defRPr>
            </a:lvl1pPr>
          </a:lstStyle>
          <a:p>
            <a:r>
              <a:rPr lang="fr-FR"/>
              <a:t>Muon Beams Panel, September 30, 2021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25300" y="7192810"/>
            <a:ext cx="502443" cy="401638"/>
          </a:xfrm>
          <a:prstGeom prst="rect">
            <a:avLst/>
          </a:prstGeom>
        </p:spPr>
        <p:txBody>
          <a:bodyPr vert="horz" lIns="100381" tIns="50191" rIns="100381" bIns="50191" rtlCol="0" anchor="ctr"/>
          <a:lstStyle>
            <a:lvl1pPr algn="r">
              <a:defRPr sz="13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423590" y="302684"/>
            <a:ext cx="7452916" cy="12573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87158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423590" y="302684"/>
            <a:ext cx="7452916" cy="12573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502448" y="1871997"/>
            <a:ext cx="4103291" cy="4805681"/>
          </a:xfrm>
          <a:prstGeom prst="rect">
            <a:avLst/>
          </a:prstGeom>
        </p:spPr>
        <p:txBody>
          <a:bodyPr vert="horz" lIns="100381" tIns="50191" rIns="100381" bIns="50191"/>
          <a:lstStyle/>
          <a:p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773215" y="1871980"/>
            <a:ext cx="4856956" cy="4805680"/>
          </a:xfrm>
          <a:prstGeom prst="rect">
            <a:avLst/>
          </a:prstGeom>
        </p:spPr>
        <p:txBody>
          <a:bodyPr vert="horz" lIns="100381" tIns="50191" rIns="100381" bIns="50191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507332" y="7058346"/>
            <a:ext cx="6950472" cy="401638"/>
          </a:xfrm>
          <a:prstGeom prst="rect">
            <a:avLst/>
          </a:prstGeom>
        </p:spPr>
        <p:txBody>
          <a:bodyPr lIns="0" tIns="0" rIns="0" bIns="0"/>
          <a:lstStyle>
            <a:lvl1pPr>
              <a:defRPr sz="1300">
                <a:latin typeface="Arial Narrow"/>
                <a:cs typeface="Arial Narrow"/>
              </a:defRPr>
            </a:lvl1pPr>
          </a:lstStyle>
          <a:p>
            <a:r>
              <a:rPr lang="fr-FR"/>
              <a:t>Muon Beams Panel, September 30, 2021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25300" y="7192810"/>
            <a:ext cx="502443" cy="401638"/>
          </a:xfrm>
          <a:prstGeom prst="rect">
            <a:avLst/>
          </a:prstGeom>
        </p:spPr>
        <p:txBody>
          <a:bodyPr vert="horz" lIns="100381" tIns="50191" rIns="100381" bIns="50191" rtlCol="0" anchor="ctr"/>
          <a:lstStyle>
            <a:lvl1pPr algn="r">
              <a:defRPr sz="13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6167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8" descr="MUON-Slide-graphBase-pagebottom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901181"/>
            <a:ext cx="10034919" cy="64261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200" y="0"/>
            <a:ext cx="9043988" cy="985421"/>
          </a:xfrm>
        </p:spPr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445" y="1127464"/>
            <a:ext cx="9043988" cy="5611331"/>
          </a:xfrm>
        </p:spPr>
        <p:txBody>
          <a:bodyPr/>
          <a:lstStyle/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  <a:p>
            <a:pPr lvl="4"/>
            <a:r>
              <a:rPr lang="de-DE" dirty="0" err="1"/>
              <a:t>Fifth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64859" y="7219015"/>
            <a:ext cx="446616" cy="282893"/>
          </a:xfrm>
        </p:spPr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792" y="4847606"/>
            <a:ext cx="8541544" cy="1498283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3792" y="3197389"/>
            <a:ext cx="8541544" cy="1650206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191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0382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0574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200765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50956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301148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51339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401530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7306311"/>
            <a:ext cx="1549202" cy="293370"/>
          </a:xfrm>
          <a:prstGeom prst="rect">
            <a:avLst/>
          </a:prstGeom>
        </p:spPr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577116" y="7316804"/>
            <a:ext cx="5108178" cy="282893"/>
          </a:xfrm>
          <a:prstGeom prst="rect">
            <a:avLst/>
          </a:prstGeom>
        </p:spPr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446" y="1760236"/>
            <a:ext cx="4438253" cy="4978559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8178" y="1760236"/>
            <a:ext cx="4438253" cy="4978559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7306311"/>
            <a:ext cx="1549202" cy="293370"/>
          </a:xfrm>
          <a:prstGeom prst="rect">
            <a:avLst/>
          </a:prstGeom>
        </p:spPr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77116" y="7316804"/>
            <a:ext cx="5108178" cy="282893"/>
          </a:xfrm>
          <a:prstGeom prst="rect">
            <a:avLst/>
          </a:prstGeom>
        </p:spPr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444" y="1688626"/>
            <a:ext cx="4439998" cy="703738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1915" indent="0">
              <a:buNone/>
              <a:defRPr sz="2200" b="1"/>
            </a:lvl2pPr>
            <a:lvl3pPr marL="1003828" indent="0">
              <a:buNone/>
              <a:defRPr sz="2000" b="1"/>
            </a:lvl3pPr>
            <a:lvl4pPr marL="1505744" indent="0">
              <a:buNone/>
              <a:defRPr sz="1800" b="1"/>
            </a:lvl4pPr>
            <a:lvl5pPr marL="2007654" indent="0">
              <a:buNone/>
              <a:defRPr sz="1800" b="1"/>
            </a:lvl5pPr>
            <a:lvl6pPr marL="2509567" indent="0">
              <a:buNone/>
              <a:defRPr sz="1800" b="1"/>
            </a:lvl6pPr>
            <a:lvl7pPr marL="3011485" indent="0">
              <a:buNone/>
              <a:defRPr sz="1800" b="1"/>
            </a:lvl7pPr>
            <a:lvl8pPr marL="3513397" indent="0">
              <a:buNone/>
              <a:defRPr sz="1800" b="1"/>
            </a:lvl8pPr>
            <a:lvl9pPr marL="4015309" indent="0">
              <a:buNone/>
              <a:defRPr sz="18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444" y="2392369"/>
            <a:ext cx="4439998" cy="4346417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4689" y="1688626"/>
            <a:ext cx="4441743" cy="703738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1915" indent="0">
              <a:buNone/>
              <a:defRPr sz="2200" b="1"/>
            </a:lvl2pPr>
            <a:lvl3pPr marL="1003828" indent="0">
              <a:buNone/>
              <a:defRPr sz="2000" b="1"/>
            </a:lvl3pPr>
            <a:lvl4pPr marL="1505744" indent="0">
              <a:buNone/>
              <a:defRPr sz="1800" b="1"/>
            </a:lvl4pPr>
            <a:lvl5pPr marL="2007654" indent="0">
              <a:buNone/>
              <a:defRPr sz="1800" b="1"/>
            </a:lvl5pPr>
            <a:lvl6pPr marL="2509567" indent="0">
              <a:buNone/>
              <a:defRPr sz="1800" b="1"/>
            </a:lvl6pPr>
            <a:lvl7pPr marL="3011485" indent="0">
              <a:buNone/>
              <a:defRPr sz="1800" b="1"/>
            </a:lvl7pPr>
            <a:lvl8pPr marL="3513397" indent="0">
              <a:buNone/>
              <a:defRPr sz="1800" b="1"/>
            </a:lvl8pPr>
            <a:lvl9pPr marL="4015309" indent="0">
              <a:buNone/>
              <a:defRPr sz="18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4689" y="2392369"/>
            <a:ext cx="4441743" cy="4346417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0" y="7306311"/>
            <a:ext cx="1549202" cy="293370"/>
          </a:xfrm>
          <a:prstGeom prst="rect">
            <a:avLst/>
          </a:prstGeom>
        </p:spPr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577116" y="7316804"/>
            <a:ext cx="5108178" cy="282893"/>
          </a:xfrm>
          <a:prstGeom prst="rect">
            <a:avLst/>
          </a:prstGeom>
        </p:spPr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7306311"/>
            <a:ext cx="1549202" cy="293370"/>
          </a:xfrm>
          <a:prstGeom prst="rect">
            <a:avLst/>
          </a:prstGeom>
        </p:spPr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77116" y="7316804"/>
            <a:ext cx="5108178" cy="282893"/>
          </a:xfrm>
          <a:prstGeom prst="rect">
            <a:avLst/>
          </a:prstGeom>
        </p:spPr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0" y="7306311"/>
            <a:ext cx="1549202" cy="293370"/>
          </a:xfrm>
          <a:prstGeom prst="rect">
            <a:avLst/>
          </a:prstGeom>
        </p:spPr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577116" y="7316804"/>
            <a:ext cx="5108178" cy="282893"/>
          </a:xfrm>
          <a:prstGeom prst="rect">
            <a:avLst/>
          </a:prstGeom>
        </p:spPr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445" y="300355"/>
            <a:ext cx="3306010" cy="1278255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28832" y="300360"/>
            <a:ext cx="5617600" cy="6438424"/>
          </a:xfrm>
        </p:spPr>
        <p:txBody>
          <a:bodyPr/>
          <a:lstStyle>
            <a:lvl1pPr>
              <a:defRPr sz="3500"/>
            </a:lvl1pPr>
            <a:lvl2pPr>
              <a:defRPr sz="31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445" y="1578626"/>
            <a:ext cx="3306010" cy="5160169"/>
          </a:xfrm>
        </p:spPr>
        <p:txBody>
          <a:bodyPr/>
          <a:lstStyle>
            <a:lvl1pPr marL="0" indent="0">
              <a:buNone/>
              <a:defRPr sz="1500"/>
            </a:lvl1pPr>
            <a:lvl2pPr marL="501915" indent="0">
              <a:buNone/>
              <a:defRPr sz="1300"/>
            </a:lvl2pPr>
            <a:lvl3pPr marL="1003828" indent="0">
              <a:buNone/>
              <a:defRPr sz="1100"/>
            </a:lvl3pPr>
            <a:lvl4pPr marL="1505744" indent="0">
              <a:buNone/>
              <a:defRPr sz="1000"/>
            </a:lvl4pPr>
            <a:lvl5pPr marL="2007654" indent="0">
              <a:buNone/>
              <a:defRPr sz="1000"/>
            </a:lvl5pPr>
            <a:lvl6pPr marL="2509567" indent="0">
              <a:buNone/>
              <a:defRPr sz="1000"/>
            </a:lvl6pPr>
            <a:lvl7pPr marL="3011485" indent="0">
              <a:buNone/>
              <a:defRPr sz="1000"/>
            </a:lvl7pPr>
            <a:lvl8pPr marL="3513397" indent="0">
              <a:buNone/>
              <a:defRPr sz="1000"/>
            </a:lvl8pPr>
            <a:lvl9pPr marL="4015309" indent="0">
              <a:buNone/>
              <a:defRPr sz="10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7306311"/>
            <a:ext cx="1549202" cy="293370"/>
          </a:xfrm>
          <a:prstGeom prst="rect">
            <a:avLst/>
          </a:prstGeom>
        </p:spPr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77116" y="7316804"/>
            <a:ext cx="5108178" cy="282893"/>
          </a:xfrm>
          <a:prstGeom prst="rect">
            <a:avLst/>
          </a:prstGeom>
        </p:spPr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9652" y="5280660"/>
            <a:ext cx="6029325" cy="623412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69652" y="674053"/>
            <a:ext cx="6029325" cy="4526280"/>
          </a:xfrm>
        </p:spPr>
        <p:txBody>
          <a:bodyPr/>
          <a:lstStyle>
            <a:lvl1pPr marL="0" indent="0">
              <a:buNone/>
              <a:defRPr sz="3500"/>
            </a:lvl1pPr>
            <a:lvl2pPr marL="501915" indent="0">
              <a:buNone/>
              <a:defRPr sz="3100"/>
            </a:lvl2pPr>
            <a:lvl3pPr marL="1003828" indent="0">
              <a:buNone/>
              <a:defRPr sz="2600"/>
            </a:lvl3pPr>
            <a:lvl4pPr marL="1505744" indent="0">
              <a:buNone/>
              <a:defRPr sz="2200"/>
            </a:lvl4pPr>
            <a:lvl5pPr marL="2007654" indent="0">
              <a:buNone/>
              <a:defRPr sz="2200"/>
            </a:lvl5pPr>
            <a:lvl6pPr marL="2509567" indent="0">
              <a:buNone/>
              <a:defRPr sz="2200"/>
            </a:lvl6pPr>
            <a:lvl7pPr marL="3011485" indent="0">
              <a:buNone/>
              <a:defRPr sz="2200"/>
            </a:lvl7pPr>
            <a:lvl8pPr marL="3513397" indent="0">
              <a:buNone/>
              <a:defRPr sz="2200"/>
            </a:lvl8pPr>
            <a:lvl9pPr marL="4015309" indent="0">
              <a:buNone/>
              <a:defRPr sz="2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69652" y="5904072"/>
            <a:ext cx="6029325" cy="885348"/>
          </a:xfrm>
        </p:spPr>
        <p:txBody>
          <a:bodyPr/>
          <a:lstStyle>
            <a:lvl1pPr marL="0" indent="0">
              <a:buNone/>
              <a:defRPr sz="1500"/>
            </a:lvl1pPr>
            <a:lvl2pPr marL="501915" indent="0">
              <a:buNone/>
              <a:defRPr sz="1300"/>
            </a:lvl2pPr>
            <a:lvl3pPr marL="1003828" indent="0">
              <a:buNone/>
              <a:defRPr sz="1100"/>
            </a:lvl3pPr>
            <a:lvl4pPr marL="1505744" indent="0">
              <a:buNone/>
              <a:defRPr sz="1000"/>
            </a:lvl4pPr>
            <a:lvl5pPr marL="2007654" indent="0">
              <a:buNone/>
              <a:defRPr sz="1000"/>
            </a:lvl5pPr>
            <a:lvl6pPr marL="2509567" indent="0">
              <a:buNone/>
              <a:defRPr sz="1000"/>
            </a:lvl6pPr>
            <a:lvl7pPr marL="3011485" indent="0">
              <a:buNone/>
              <a:defRPr sz="1000"/>
            </a:lvl7pPr>
            <a:lvl8pPr marL="3513397" indent="0">
              <a:buNone/>
              <a:defRPr sz="1000"/>
            </a:lvl8pPr>
            <a:lvl9pPr marL="4015309" indent="0">
              <a:buNone/>
              <a:defRPr sz="10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7306311"/>
            <a:ext cx="1549202" cy="293370"/>
          </a:xfrm>
          <a:prstGeom prst="rect">
            <a:avLst/>
          </a:prstGeom>
        </p:spPr>
        <p:txBody>
          <a:bodyPr/>
          <a:lstStyle/>
          <a:p>
            <a:r>
              <a:rPr lang="de-CH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77116" y="7316804"/>
            <a:ext cx="5108178" cy="282893"/>
          </a:xfrm>
          <a:prstGeom prst="rect">
            <a:avLst/>
          </a:prstGeom>
        </p:spPr>
        <p:txBody>
          <a:bodyPr/>
          <a:lstStyle/>
          <a:p>
            <a:r>
              <a:rPr lang="en-US"/>
              <a:t>Muon Beams Panel, September 30, 2021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445" y="302103"/>
            <a:ext cx="9043988" cy="1257300"/>
          </a:xfrm>
          <a:prstGeom prst="rect">
            <a:avLst/>
          </a:prstGeom>
        </p:spPr>
        <p:txBody>
          <a:bodyPr vert="horz" lIns="100381" tIns="50191" rIns="100381" bIns="50191" rtlCol="0" anchor="ctr">
            <a:normAutofit/>
          </a:bodyPr>
          <a:lstStyle/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445" y="1760236"/>
            <a:ext cx="9043988" cy="4978559"/>
          </a:xfrm>
          <a:prstGeom prst="rect">
            <a:avLst/>
          </a:prstGeom>
        </p:spPr>
        <p:txBody>
          <a:bodyPr vert="horz" lIns="100381" tIns="50191" rIns="100381" bIns="50191" rtlCol="0">
            <a:normAutofit/>
          </a:bodyPr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99816" y="7306327"/>
            <a:ext cx="446616" cy="282893"/>
          </a:xfrm>
          <a:prstGeom prst="rect">
            <a:avLst/>
          </a:prstGeom>
        </p:spPr>
        <p:txBody>
          <a:bodyPr vert="horz" lIns="100381" tIns="50191" rIns="100381" bIns="50191" rtlCol="0" anchor="ctr"/>
          <a:lstStyle>
            <a:lvl1pPr algn="r">
              <a:defRPr sz="1300">
                <a:solidFill>
                  <a:schemeClr val="bg1"/>
                </a:solidFill>
              </a:defRPr>
            </a:lvl1pPr>
          </a:lstStyle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Image 85" descr="MCC-inernational-finalV01.png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99817" y="1"/>
            <a:ext cx="949062" cy="94996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501915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6435" indent="-376435" algn="l" defTabSz="501915" rtl="0" eaLnBrk="1" latinLnBrk="0" hangingPunct="1">
        <a:spcBef>
          <a:spcPct val="20000"/>
        </a:spcBef>
        <a:buFont typeface="Arial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15610" indent="-313697" algn="l" defTabSz="501915" rtl="0" eaLnBrk="1" latinLnBrk="0" hangingPunct="1">
        <a:spcBef>
          <a:spcPct val="20000"/>
        </a:spcBef>
        <a:buFont typeface="Arial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54782" indent="-250955" algn="l" defTabSz="501915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56699" indent="-250955" algn="l" defTabSz="501915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58613" indent="-250955" algn="l" defTabSz="501915" rtl="0" eaLnBrk="1" latinLnBrk="0" hangingPunct="1">
        <a:spcBef>
          <a:spcPct val="20000"/>
        </a:spcBef>
        <a:buFont typeface="Arial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60518" indent="-250955" algn="l" defTabSz="5019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62441" indent="-250955" algn="l" defTabSz="5019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64352" indent="-250955" algn="l" defTabSz="5019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66261" indent="-250955" algn="l" defTabSz="5019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1915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3828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05744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07654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09567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11485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13397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15309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6901181"/>
            <a:ext cx="10048875" cy="745067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003" y="195581"/>
            <a:ext cx="1114123" cy="1486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022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hf hdr="0"/>
  <p:txStyles>
    <p:titleStyle>
      <a:lvl1pPr algn="ctr" defTabSz="501915" rtl="0" eaLnBrk="1" latinLnBrk="0" hangingPunct="1">
        <a:spcBef>
          <a:spcPct val="0"/>
        </a:spcBef>
        <a:buNone/>
        <a:defRPr sz="31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76435" indent="-376435" algn="l" defTabSz="501915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31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815610" indent="-313697" algn="l" defTabSz="501915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6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254782" indent="-250955" algn="l" defTabSz="501915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2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756699" indent="-250955" algn="l" defTabSz="501915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2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258613" indent="-250955" algn="l" defTabSz="501915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2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760518" indent="-250955" algn="l" defTabSz="5019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62441" indent="-250955" algn="l" defTabSz="5019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64352" indent="-250955" algn="l" defTabSz="5019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66261" indent="-250955" algn="l" defTabSz="50191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1915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3828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05744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07654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09567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11485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13397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15309" algn="l" defTabSz="50191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38.png"/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category/13958/" TargetMode="External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muoncollider-magnets@cern.ch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45920" y="2357441"/>
            <a:ext cx="6492240" cy="1617028"/>
          </a:xfrm>
        </p:spPr>
        <p:txBody>
          <a:bodyPr>
            <a:normAutofit/>
          </a:bodyPr>
          <a:lstStyle/>
          <a:p>
            <a:r>
              <a:rPr lang="en-US" sz="4400" dirty="0"/>
              <a:t>Muon Collider </a:t>
            </a:r>
            <a:br>
              <a:rPr lang="en-US" sz="4400" dirty="0"/>
            </a:br>
            <a:r>
              <a:rPr lang="en-US" sz="2400" dirty="0"/>
              <a:t>(solenoid) </a:t>
            </a:r>
            <a:r>
              <a:rPr lang="en-US" sz="4400" dirty="0"/>
              <a:t>Magnets Studies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331" y="6132846"/>
            <a:ext cx="7034213" cy="1048242"/>
          </a:xfrm>
        </p:spPr>
        <p:txBody>
          <a:bodyPr>
            <a:normAutofit/>
          </a:bodyPr>
          <a:lstStyle/>
          <a:p>
            <a:r>
              <a:rPr lang="en-US" sz="1800" dirty="0"/>
              <a:t>Luca </a:t>
            </a:r>
            <a:r>
              <a:rPr lang="en-US" sz="1800" dirty="0" err="1"/>
              <a:t>Bottura</a:t>
            </a:r>
            <a:r>
              <a:rPr lang="en-US" sz="1800" dirty="0"/>
              <a:t>, F. </a:t>
            </a:r>
            <a:r>
              <a:rPr lang="en-US" sz="1800" dirty="0" err="1"/>
              <a:t>Boattini</a:t>
            </a:r>
            <a:r>
              <a:rPr lang="en-US" sz="1800" dirty="0"/>
              <a:t>, B. </a:t>
            </a:r>
            <a:r>
              <a:rPr lang="en-US" sz="1800" dirty="0" err="1"/>
              <a:t>Caiffi</a:t>
            </a:r>
            <a:r>
              <a:rPr lang="en-US" sz="1800" dirty="0"/>
              <a:t>, S. </a:t>
            </a:r>
            <a:r>
              <a:rPr lang="en-US" sz="1800" dirty="0" err="1"/>
              <a:t>Mariotto</a:t>
            </a:r>
            <a:r>
              <a:rPr lang="en-US" sz="1800" dirty="0"/>
              <a:t>, L. </a:t>
            </a:r>
            <a:r>
              <a:rPr lang="en-US" sz="1800" dirty="0" err="1"/>
              <a:t>Quettier</a:t>
            </a:r>
            <a:r>
              <a:rPr lang="en-US" sz="1800" dirty="0"/>
              <a:t>, M. </a:t>
            </a:r>
            <a:r>
              <a:rPr lang="en-US" sz="1800" dirty="0" err="1"/>
              <a:t>Statera</a:t>
            </a:r>
            <a:endParaRPr lang="en-US" sz="1800" dirty="0"/>
          </a:p>
          <a:p>
            <a:r>
              <a:rPr lang="en-US" sz="1800" dirty="0"/>
              <a:t>on behalf of the Muons Magnets Working Group</a:t>
            </a:r>
          </a:p>
          <a:p>
            <a:r>
              <a:rPr lang="en-US" sz="1800" dirty="0"/>
              <a:t>KIT 25/1/2023</a:t>
            </a:r>
          </a:p>
          <a:p>
            <a:pPr algn="l"/>
            <a:endParaRPr lang="en-US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D0A4C64-95B5-45B6-D692-426874FA22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Target and capture – 4/4</a:t>
            </a:r>
            <a:endParaRPr lang="it-IT" dirty="0"/>
          </a:p>
        </p:txBody>
      </p:sp>
      <p:sp>
        <p:nvSpPr>
          <p:cNvPr id="122" name="Content Placeholder 121">
            <a:extLst>
              <a:ext uri="{FF2B5EF4-FFF2-40B4-BE49-F238E27FC236}">
                <a16:creationId xmlns:a16="http://schemas.microsoft.com/office/drawing/2014/main" id="{7A813885-D45E-3F4F-AC08-BF415761CF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3935" y="5302741"/>
            <a:ext cx="9043988" cy="1977089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Under study (among others)</a:t>
            </a:r>
          </a:p>
          <a:p>
            <a:pPr lvl="1"/>
            <a:r>
              <a:rPr lang="en-US" dirty="0"/>
              <a:t>Magnetic configuration</a:t>
            </a:r>
          </a:p>
          <a:p>
            <a:pPr lvl="1"/>
            <a:r>
              <a:rPr lang="en-US" dirty="0"/>
              <a:t>M</a:t>
            </a:r>
            <a:r>
              <a:rPr lang="en-CH" dirty="0"/>
              <a:t>echanical support of coils and W-shield (195 tons)</a:t>
            </a:r>
          </a:p>
          <a:p>
            <a:pPr lvl="1"/>
            <a:r>
              <a:rPr lang="en-US" dirty="0"/>
              <a:t>I</a:t>
            </a:r>
            <a:r>
              <a:rPr lang="en-CH" dirty="0"/>
              <a:t>ntegration in a cryostat</a:t>
            </a:r>
          </a:p>
          <a:p>
            <a:pPr lvl="1"/>
            <a:r>
              <a:rPr lang="en-US" dirty="0"/>
              <a:t>C</a:t>
            </a:r>
            <a:r>
              <a:rPr lang="en-CH" dirty="0"/>
              <a:t>ooling and cryogenics</a:t>
            </a:r>
          </a:p>
          <a:p>
            <a:pPr lvl="1"/>
            <a:r>
              <a:rPr lang="en-CH" dirty="0"/>
              <a:t>….</a:t>
            </a:r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F54D93A-0C35-FE57-A6B8-9370234AFE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063A3D2-BA97-5726-FF8F-74BC2575631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59" t="23253" b="23484"/>
          <a:stretch/>
        </p:blipFill>
        <p:spPr>
          <a:xfrm>
            <a:off x="418684" y="2637238"/>
            <a:ext cx="9396419" cy="2617069"/>
          </a:xfrm>
          <a:prstGeom prst="rect">
            <a:avLst/>
          </a:prstGeom>
        </p:spPr>
      </p:pic>
      <p:pic>
        <p:nvPicPr>
          <p:cNvPr id="10" name="Picture 9" descr="Chart, histogram&#10;&#10;Description automatically generated">
            <a:extLst>
              <a:ext uri="{FF2B5EF4-FFF2-40B4-BE49-F238E27FC236}">
                <a16:creationId xmlns:a16="http://schemas.microsoft.com/office/drawing/2014/main" id="{EB582059-D852-F3AE-012A-423E5D3601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5334" y="813722"/>
            <a:ext cx="5911549" cy="204594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3FAE3A1-08D2-4F5D-C6BF-E67DE90B6014}"/>
              </a:ext>
            </a:extLst>
          </p:cNvPr>
          <p:cNvSpPr txBox="1"/>
          <p:nvPr/>
        </p:nvSpPr>
        <p:spPr>
          <a:xfrm>
            <a:off x="997681" y="2860093"/>
            <a:ext cx="12161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FF0000"/>
                </a:solidFill>
              </a:rPr>
              <a:t>2750 tons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C5CD98E-8966-B919-6C99-89A8DC635D92}"/>
              </a:ext>
            </a:extLst>
          </p:cNvPr>
          <p:cNvCxnSpPr/>
          <p:nvPr/>
        </p:nvCxnSpPr>
        <p:spPr>
          <a:xfrm>
            <a:off x="1037967" y="3215166"/>
            <a:ext cx="864973" cy="162172"/>
          </a:xfrm>
          <a:prstGeom prst="straightConnector1">
            <a:avLst/>
          </a:prstGeom>
          <a:ln w="53975">
            <a:solidFill>
              <a:srgbClr val="FF0000"/>
            </a:solidFill>
            <a:tailEnd type="triangle" w="sm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14107F3-5844-64F3-6A07-13C24D725EEB}"/>
              </a:ext>
            </a:extLst>
          </p:cNvPr>
          <p:cNvCxnSpPr>
            <a:cxnSpLocks/>
          </p:cNvCxnSpPr>
          <p:nvPr/>
        </p:nvCxnSpPr>
        <p:spPr>
          <a:xfrm flipH="1" flipV="1">
            <a:off x="2211859" y="3459979"/>
            <a:ext cx="864973" cy="162172"/>
          </a:xfrm>
          <a:prstGeom prst="straightConnector1">
            <a:avLst/>
          </a:prstGeom>
          <a:ln w="53975">
            <a:solidFill>
              <a:srgbClr val="FF0000"/>
            </a:solidFill>
            <a:tailEnd type="triangle" w="sm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6A27E1BE-44D4-5422-9ABC-E14C0B0EF226}"/>
              </a:ext>
            </a:extLst>
          </p:cNvPr>
          <p:cNvSpPr txBox="1"/>
          <p:nvPr/>
        </p:nvSpPr>
        <p:spPr>
          <a:xfrm>
            <a:off x="2154849" y="3088136"/>
            <a:ext cx="12161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FF0000"/>
                </a:solidFill>
              </a:rPr>
              <a:t>2750 tons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91DA5B8D-2E16-81DA-D0F3-99B1A78FED1C}"/>
              </a:ext>
            </a:extLst>
          </p:cNvPr>
          <p:cNvCxnSpPr>
            <a:cxnSpLocks/>
          </p:cNvCxnSpPr>
          <p:nvPr/>
        </p:nvCxnSpPr>
        <p:spPr>
          <a:xfrm>
            <a:off x="3585422" y="4248781"/>
            <a:ext cx="0" cy="591286"/>
          </a:xfrm>
          <a:prstGeom prst="straightConnector1">
            <a:avLst/>
          </a:prstGeom>
          <a:ln w="53975">
            <a:solidFill>
              <a:srgbClr val="FF0000"/>
            </a:solidFill>
            <a:tailEnd type="triangle" w="sm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A30B5474-5012-6938-134A-E706C0508C17}"/>
              </a:ext>
            </a:extLst>
          </p:cNvPr>
          <p:cNvSpPr txBox="1"/>
          <p:nvPr/>
        </p:nvSpPr>
        <p:spPr>
          <a:xfrm>
            <a:off x="3585422" y="4360813"/>
            <a:ext cx="10862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FF0000"/>
                </a:solidFill>
              </a:rPr>
              <a:t>100 tons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A66C40D0-7C9C-F476-D360-A92A587E2CA3}"/>
              </a:ext>
            </a:extLst>
          </p:cNvPr>
          <p:cNvCxnSpPr>
            <a:cxnSpLocks/>
          </p:cNvCxnSpPr>
          <p:nvPr/>
        </p:nvCxnSpPr>
        <p:spPr>
          <a:xfrm>
            <a:off x="626074" y="3710671"/>
            <a:ext cx="0" cy="576000"/>
          </a:xfrm>
          <a:prstGeom prst="straightConnector1">
            <a:avLst/>
          </a:prstGeom>
          <a:ln w="53975">
            <a:solidFill>
              <a:srgbClr val="FF0000"/>
            </a:solidFill>
            <a:tailEnd type="triangle" w="sm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4" name="TextBox 113">
            <a:extLst>
              <a:ext uri="{FF2B5EF4-FFF2-40B4-BE49-F238E27FC236}">
                <a16:creationId xmlns:a16="http://schemas.microsoft.com/office/drawing/2014/main" id="{80D0FE25-DE37-4526-E2AC-D455B01C91FA}"/>
              </a:ext>
            </a:extLst>
          </p:cNvPr>
          <p:cNvSpPr txBox="1"/>
          <p:nvPr/>
        </p:nvSpPr>
        <p:spPr>
          <a:xfrm>
            <a:off x="678312" y="3893726"/>
            <a:ext cx="10862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FF0000"/>
                </a:solidFill>
              </a:rPr>
              <a:t>100 tons</a:t>
            </a:r>
          </a:p>
        </p:txBody>
      </p:sp>
      <p:cxnSp>
        <p:nvCxnSpPr>
          <p:cNvPr id="115" name="Straight Arrow Connector 114">
            <a:extLst>
              <a:ext uri="{FF2B5EF4-FFF2-40B4-BE49-F238E27FC236}">
                <a16:creationId xmlns:a16="http://schemas.microsoft.com/office/drawing/2014/main" id="{8EC632DE-6E8A-1A76-AF93-F86D26CF8035}"/>
              </a:ext>
            </a:extLst>
          </p:cNvPr>
          <p:cNvCxnSpPr>
            <a:cxnSpLocks/>
          </p:cNvCxnSpPr>
          <p:nvPr/>
        </p:nvCxnSpPr>
        <p:spPr>
          <a:xfrm>
            <a:off x="6382178" y="4623607"/>
            <a:ext cx="0" cy="591286"/>
          </a:xfrm>
          <a:prstGeom prst="straightConnector1">
            <a:avLst/>
          </a:prstGeom>
          <a:ln w="53975">
            <a:solidFill>
              <a:srgbClr val="FF0000"/>
            </a:solidFill>
            <a:tailEnd type="triangle" w="sm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6" name="TextBox 115">
            <a:extLst>
              <a:ext uri="{FF2B5EF4-FFF2-40B4-BE49-F238E27FC236}">
                <a16:creationId xmlns:a16="http://schemas.microsoft.com/office/drawing/2014/main" id="{F0B78711-5070-4EE9-6917-33E9EBD2B5C8}"/>
              </a:ext>
            </a:extLst>
          </p:cNvPr>
          <p:cNvSpPr txBox="1"/>
          <p:nvPr/>
        </p:nvSpPr>
        <p:spPr>
          <a:xfrm>
            <a:off x="6382178" y="4785067"/>
            <a:ext cx="9564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FF0000"/>
                </a:solidFill>
              </a:rPr>
              <a:t>50 tons</a:t>
            </a:r>
          </a:p>
        </p:txBody>
      </p:sp>
      <p:cxnSp>
        <p:nvCxnSpPr>
          <p:cNvPr id="117" name="Straight Arrow Connector 116">
            <a:extLst>
              <a:ext uri="{FF2B5EF4-FFF2-40B4-BE49-F238E27FC236}">
                <a16:creationId xmlns:a16="http://schemas.microsoft.com/office/drawing/2014/main" id="{F8AE0E46-4414-A81F-546C-58294BDF5C40}"/>
              </a:ext>
            </a:extLst>
          </p:cNvPr>
          <p:cNvCxnSpPr>
            <a:cxnSpLocks/>
          </p:cNvCxnSpPr>
          <p:nvPr/>
        </p:nvCxnSpPr>
        <p:spPr>
          <a:xfrm>
            <a:off x="9317059" y="5028345"/>
            <a:ext cx="0" cy="591286"/>
          </a:xfrm>
          <a:prstGeom prst="straightConnector1">
            <a:avLst/>
          </a:prstGeom>
          <a:ln w="53975">
            <a:solidFill>
              <a:srgbClr val="FF0000"/>
            </a:solidFill>
            <a:tailEnd type="triangle" w="sm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8" name="TextBox 117">
            <a:extLst>
              <a:ext uri="{FF2B5EF4-FFF2-40B4-BE49-F238E27FC236}">
                <a16:creationId xmlns:a16="http://schemas.microsoft.com/office/drawing/2014/main" id="{5F1EEBE3-F955-49BA-171D-690E4DEFE25D}"/>
              </a:ext>
            </a:extLst>
          </p:cNvPr>
          <p:cNvSpPr txBox="1"/>
          <p:nvPr/>
        </p:nvSpPr>
        <p:spPr>
          <a:xfrm>
            <a:off x="8297604" y="5187836"/>
            <a:ext cx="9564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FF0000"/>
                </a:solidFill>
              </a:rPr>
              <a:t>50 tons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CF3B0D3F-1A49-5051-7C8E-9B99F23B745A}"/>
              </a:ext>
            </a:extLst>
          </p:cNvPr>
          <p:cNvSpPr txBox="1"/>
          <p:nvPr/>
        </p:nvSpPr>
        <p:spPr>
          <a:xfrm>
            <a:off x="7690867" y="2273543"/>
            <a:ext cx="21698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/>
              <a:t>A. Kohleimainen (CERN)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BC53612F-7499-4703-1D2B-54A6FA28A934}"/>
              </a:ext>
            </a:extLst>
          </p:cNvPr>
          <p:cNvSpPr txBox="1"/>
          <p:nvPr/>
        </p:nvSpPr>
        <p:spPr>
          <a:xfrm>
            <a:off x="5352333" y="1193443"/>
            <a:ext cx="2178802" cy="3207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84" dirty="0"/>
              <a:t>A. Portone, P. Testoni, F4E</a:t>
            </a:r>
          </a:p>
        </p:txBody>
      </p:sp>
    </p:spTree>
    <p:extLst>
      <p:ext uri="{BB962C8B-B14F-4D97-AF65-F5344CB8AC3E}">
        <p14:creationId xmlns:p14="http://schemas.microsoft.com/office/powerpoint/2010/main" val="17219168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D0A4C64-95B5-45B6-D692-426874FA22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Integration work – 1/2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F54D93A-0C35-FE57-A6B8-9370234AFE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7" name="Content Placeholder 7">
            <a:extLst>
              <a:ext uri="{FF2B5EF4-FFF2-40B4-BE49-F238E27FC236}">
                <a16:creationId xmlns:a16="http://schemas.microsoft.com/office/drawing/2014/main" id="{C3878ADD-840A-2036-D6F4-BB03B008382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/>
        </p:blipFill>
        <p:spPr>
          <a:xfrm>
            <a:off x="520200" y="1668780"/>
            <a:ext cx="4318572" cy="4117566"/>
          </a:xfr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A2C3F59-68BC-CA1B-FB40-650BF38C2E1C}"/>
              </a:ext>
            </a:extLst>
          </p:cNvPr>
          <p:cNvSpPr txBox="1"/>
          <p:nvPr/>
        </p:nvSpPr>
        <p:spPr>
          <a:xfrm>
            <a:off x="497629" y="730495"/>
            <a:ext cx="205169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H" dirty="0"/>
              <a:t>300 mm coil gap for supports and thermal shield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1CC81EF-F910-75A4-8E8E-2B701D4D85B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341977" y="1209404"/>
            <a:ext cx="3422882" cy="4253483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BBB89F8-E617-D80B-CC71-C13CE4E9AB67}"/>
              </a:ext>
            </a:extLst>
          </p:cNvPr>
          <p:cNvCxnSpPr>
            <a:cxnSpLocks/>
          </p:cNvCxnSpPr>
          <p:nvPr/>
        </p:nvCxnSpPr>
        <p:spPr>
          <a:xfrm flipV="1">
            <a:off x="2502630" y="1671840"/>
            <a:ext cx="0" cy="792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53990D0-6EA4-C2BE-F0E4-8046E5C0BE86}"/>
              </a:ext>
            </a:extLst>
          </p:cNvPr>
          <p:cNvCxnSpPr>
            <a:cxnSpLocks/>
          </p:cNvCxnSpPr>
          <p:nvPr/>
        </p:nvCxnSpPr>
        <p:spPr>
          <a:xfrm>
            <a:off x="520200" y="1746158"/>
            <a:ext cx="2736304" cy="159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8A389AC-E42B-C6DF-C291-82B8DB104EE9}"/>
              </a:ext>
            </a:extLst>
          </p:cNvPr>
          <p:cNvCxnSpPr>
            <a:cxnSpLocks/>
          </p:cNvCxnSpPr>
          <p:nvPr/>
        </p:nvCxnSpPr>
        <p:spPr>
          <a:xfrm flipV="1">
            <a:off x="2757900" y="1671840"/>
            <a:ext cx="0" cy="792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207C7DAA-558C-8D16-3A9F-932A1B0F5F61}"/>
              </a:ext>
            </a:extLst>
          </p:cNvPr>
          <p:cNvSpPr txBox="1"/>
          <p:nvPr/>
        </p:nvSpPr>
        <p:spPr>
          <a:xfrm>
            <a:off x="5210103" y="5140252"/>
            <a:ext cx="431857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Difficult </a:t>
            </a:r>
            <a:r>
              <a:rPr lang="en-CH" dirty="0"/>
              <a:t>access to inter-coil space</a:t>
            </a:r>
          </a:p>
          <a:p>
            <a:endParaRPr lang="en-CH" dirty="0"/>
          </a:p>
          <a:p>
            <a:r>
              <a:rPr lang="en-US" dirty="0"/>
              <a:t>L</a:t>
            </a:r>
            <a:r>
              <a:rPr lang="en-CH" dirty="0"/>
              <a:t>imit operations to: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intercoil support installation,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hydraulic connection, and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thermal shield closure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60FF4E6-DE35-CEAB-2034-745E2D7C95AF}"/>
              </a:ext>
            </a:extLst>
          </p:cNvPr>
          <p:cNvSpPr txBox="1"/>
          <p:nvPr/>
        </p:nvSpPr>
        <p:spPr>
          <a:xfrm>
            <a:off x="2000250" y="3086435"/>
            <a:ext cx="17947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</a:t>
            </a:r>
            <a:r>
              <a:rPr lang="en-CH" dirty="0">
                <a:solidFill>
                  <a:schemeClr val="bg1"/>
                </a:solidFill>
              </a:rPr>
              <a:t>onical fitting ?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46B3F71-6584-F23F-6CD8-B9A784BDB29B}"/>
              </a:ext>
            </a:extLst>
          </p:cNvPr>
          <p:cNvSpPr txBox="1"/>
          <p:nvPr/>
        </p:nvSpPr>
        <p:spPr>
          <a:xfrm rot="16200000">
            <a:off x="452254" y="6373256"/>
            <a:ext cx="15997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C</a:t>
            </a:r>
            <a:r>
              <a:rPr lang="en-CH" dirty="0"/>
              <a:t>old support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E68AF3B-2330-04FC-4F61-134B389C7FD7}"/>
              </a:ext>
            </a:extLst>
          </p:cNvPr>
          <p:cNvSpPr txBox="1"/>
          <p:nvPr/>
        </p:nvSpPr>
        <p:spPr>
          <a:xfrm rot="16200000">
            <a:off x="1009965" y="6323699"/>
            <a:ext cx="16988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Warm</a:t>
            </a:r>
            <a:r>
              <a:rPr lang="en-CH" dirty="0"/>
              <a:t> support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F525FAA-9975-A0DA-C63D-2320E7183AC4}"/>
              </a:ext>
            </a:extLst>
          </p:cNvPr>
          <p:cNvSpPr txBox="1"/>
          <p:nvPr/>
        </p:nvSpPr>
        <p:spPr>
          <a:xfrm rot="16200000">
            <a:off x="1513250" y="6217979"/>
            <a:ext cx="19102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W-shield</a:t>
            </a:r>
            <a:r>
              <a:rPr lang="en-CH" dirty="0"/>
              <a:t> upport</a:t>
            </a: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4E028105-9944-E61E-0786-5370837ACA9D}"/>
              </a:ext>
            </a:extLst>
          </p:cNvPr>
          <p:cNvCxnSpPr>
            <a:cxnSpLocks/>
          </p:cNvCxnSpPr>
          <p:nvPr/>
        </p:nvCxnSpPr>
        <p:spPr>
          <a:xfrm flipV="1">
            <a:off x="1424400" y="4714361"/>
            <a:ext cx="0" cy="2556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9C90360A-A529-57F4-57B7-30F35B459131}"/>
              </a:ext>
            </a:extLst>
          </p:cNvPr>
          <p:cNvCxnSpPr>
            <a:cxnSpLocks/>
          </p:cNvCxnSpPr>
          <p:nvPr/>
        </p:nvCxnSpPr>
        <p:spPr>
          <a:xfrm flipV="1">
            <a:off x="2041190" y="5523545"/>
            <a:ext cx="0" cy="17468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CF329EF8-8C6C-B159-23AD-139D666897AB}"/>
              </a:ext>
            </a:extLst>
          </p:cNvPr>
          <p:cNvCxnSpPr>
            <a:cxnSpLocks/>
          </p:cNvCxnSpPr>
          <p:nvPr/>
        </p:nvCxnSpPr>
        <p:spPr>
          <a:xfrm flipV="1">
            <a:off x="2667516" y="5146361"/>
            <a:ext cx="0" cy="2124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TextBox 122">
            <a:extLst>
              <a:ext uri="{FF2B5EF4-FFF2-40B4-BE49-F238E27FC236}">
                <a16:creationId xmlns:a16="http://schemas.microsoft.com/office/drawing/2014/main" id="{CF3B0D3F-1A49-5051-7C8E-9B99F23B745A}"/>
              </a:ext>
            </a:extLst>
          </p:cNvPr>
          <p:cNvSpPr txBox="1"/>
          <p:nvPr/>
        </p:nvSpPr>
        <p:spPr>
          <a:xfrm>
            <a:off x="7358786" y="988546"/>
            <a:ext cx="21698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/>
              <a:t>A. Kohleimainen (CERN)</a:t>
            </a:r>
          </a:p>
        </p:txBody>
      </p:sp>
    </p:spTree>
    <p:extLst>
      <p:ext uri="{BB962C8B-B14F-4D97-AF65-F5344CB8AC3E}">
        <p14:creationId xmlns:p14="http://schemas.microsoft.com/office/powerpoint/2010/main" val="41466280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D0A4C64-95B5-45B6-D692-426874FA22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Integration work – 2/2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F54D93A-0C35-FE57-A6B8-9370234AFE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CF3B0D3F-1A49-5051-7C8E-9B99F23B745A}"/>
              </a:ext>
            </a:extLst>
          </p:cNvPr>
          <p:cNvSpPr txBox="1"/>
          <p:nvPr/>
        </p:nvSpPr>
        <p:spPr>
          <a:xfrm>
            <a:off x="7358786" y="988546"/>
            <a:ext cx="21698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/>
              <a:t>A. Kohleimainen (CERN)</a:t>
            </a:r>
          </a:p>
        </p:txBody>
      </p:sp>
      <p:pic>
        <p:nvPicPr>
          <p:cNvPr id="6" name="Content Placeholder 7">
            <a:extLst>
              <a:ext uri="{FF2B5EF4-FFF2-40B4-BE49-F238E27FC236}">
                <a16:creationId xmlns:a16="http://schemas.microsoft.com/office/drawing/2014/main" id="{9D0567EE-99F8-1ECD-753F-F5C26E4B9AD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/>
        </p:blipFill>
        <p:spPr>
          <a:xfrm>
            <a:off x="1305725" y="1496407"/>
            <a:ext cx="7905750" cy="4869942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C4D13F3-7BE5-B0EB-26B6-C4FFF66F30F4}"/>
              </a:ext>
            </a:extLst>
          </p:cNvPr>
          <p:cNvSpPr txBox="1"/>
          <p:nvPr/>
        </p:nvSpPr>
        <p:spPr>
          <a:xfrm>
            <a:off x="640080" y="2766060"/>
            <a:ext cx="22893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</a:t>
            </a:r>
            <a:r>
              <a:rPr lang="en-CH" dirty="0"/>
              <a:t>ax diameter 3.2 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E032A0-BADD-803E-1A79-2F0060519EE7}"/>
              </a:ext>
            </a:extLst>
          </p:cNvPr>
          <p:cNvSpPr txBox="1"/>
          <p:nvPr/>
        </p:nvSpPr>
        <p:spPr>
          <a:xfrm>
            <a:off x="4534423" y="1838086"/>
            <a:ext cx="28243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  <a:r>
              <a:rPr lang="en-CH" dirty="0"/>
              <a:t>ellows for interconnects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5A07472-6862-86D4-547C-71775AAE40F3}"/>
              </a:ext>
            </a:extLst>
          </p:cNvPr>
          <p:cNvSpPr txBox="1"/>
          <p:nvPr/>
        </p:nvSpPr>
        <p:spPr>
          <a:xfrm>
            <a:off x="1764502" y="6250607"/>
            <a:ext cx="34940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</a:t>
            </a:r>
            <a:r>
              <a:rPr lang="en-CH" dirty="0"/>
              <a:t>acuum loads support (70 tons)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F284BE4-0A0C-4BC2-78F5-E44BF543FA2E}"/>
              </a:ext>
            </a:extLst>
          </p:cNvPr>
          <p:cNvSpPr txBox="1"/>
          <p:nvPr/>
        </p:nvSpPr>
        <p:spPr>
          <a:xfrm>
            <a:off x="1516864" y="1241018"/>
            <a:ext cx="23297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</a:t>
            </a:r>
            <a:r>
              <a:rPr lang="en-CH" dirty="0"/>
              <a:t>tray fields ?</a:t>
            </a:r>
          </a:p>
          <a:p>
            <a:r>
              <a:rPr lang="en-US" dirty="0"/>
              <a:t>M</a:t>
            </a:r>
            <a:r>
              <a:rPr lang="en-CH" dirty="0"/>
              <a:t>agnetic s</a:t>
            </a:r>
            <a:r>
              <a:rPr lang="en-US" dirty="0"/>
              <a:t>h</a:t>
            </a:r>
            <a:r>
              <a:rPr lang="en-CH" dirty="0"/>
              <a:t>ielding ?</a:t>
            </a:r>
          </a:p>
        </p:txBody>
      </p:sp>
    </p:spTree>
    <p:extLst>
      <p:ext uri="{BB962C8B-B14F-4D97-AF65-F5344CB8AC3E}">
        <p14:creationId xmlns:p14="http://schemas.microsoft.com/office/powerpoint/2010/main" val="35096833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B39F06-2CA0-F54A-C1FF-6483E902F0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Many questions still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82C77B-4560-8F59-D7CC-34C67C71A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9135E46-AD1D-FF07-4E40-80A47ACFE353}"/>
              </a:ext>
            </a:extLst>
          </p:cNvPr>
          <p:cNvSpPr txBox="1"/>
          <p:nvPr/>
        </p:nvSpPr>
        <p:spPr>
          <a:xfrm>
            <a:off x="759000" y="7050029"/>
            <a:ext cx="21698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/>
              <a:t>A. Kohleimainen (CERN)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FC34CAF-12B8-0FAA-06AF-9D0DA7CC4ED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6349" b="16088"/>
          <a:stretch/>
        </p:blipFill>
        <p:spPr>
          <a:xfrm>
            <a:off x="282435" y="2448636"/>
            <a:ext cx="9484004" cy="361229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270A15A-A71B-05A2-FE6F-8E271E9736F3}"/>
              </a:ext>
            </a:extLst>
          </p:cNvPr>
          <p:cNvSpPr txBox="1"/>
          <p:nvPr/>
        </p:nvSpPr>
        <p:spPr>
          <a:xfrm rot="16200000">
            <a:off x="4755942" y="5630591"/>
            <a:ext cx="8308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Target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D89194C-67BF-A13D-94FE-CC1EC1F4825E}"/>
              </a:ext>
            </a:extLst>
          </p:cNvPr>
          <p:cNvSpPr txBox="1"/>
          <p:nvPr/>
        </p:nvSpPr>
        <p:spPr>
          <a:xfrm rot="16200000">
            <a:off x="6172618" y="5631879"/>
            <a:ext cx="14285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</a:t>
            </a:r>
            <a:r>
              <a:rPr lang="en-CH" dirty="0"/>
              <a:t>oil module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DACE125-C311-71BA-DE4E-FABFA14AA2E1}"/>
              </a:ext>
            </a:extLst>
          </p:cNvPr>
          <p:cNvSpPr txBox="1"/>
          <p:nvPr/>
        </p:nvSpPr>
        <p:spPr>
          <a:xfrm rot="16200000">
            <a:off x="8913496" y="4824981"/>
            <a:ext cx="11047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W Shield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F0FD132-9739-CC0A-55FD-EF3EF78A4BAB}"/>
              </a:ext>
            </a:extLst>
          </p:cNvPr>
          <p:cNvSpPr txBox="1"/>
          <p:nvPr/>
        </p:nvSpPr>
        <p:spPr>
          <a:xfrm rot="16200000">
            <a:off x="8164068" y="5177918"/>
            <a:ext cx="11047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T</a:t>
            </a:r>
            <a:r>
              <a:rPr lang="en-CH" dirty="0"/>
              <a:t>hermal shield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0CD1C68-D750-1704-C159-61F540FA5324}"/>
              </a:ext>
            </a:extLst>
          </p:cNvPr>
          <p:cNvSpPr txBox="1"/>
          <p:nvPr/>
        </p:nvSpPr>
        <p:spPr>
          <a:xfrm rot="16200000">
            <a:off x="961427" y="6111320"/>
            <a:ext cx="11695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T</a:t>
            </a:r>
            <a:r>
              <a:rPr lang="en-CH" dirty="0"/>
              <a:t>hermal shield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C7954D1-808D-0595-AEDD-CA95E5AADC82}"/>
              </a:ext>
            </a:extLst>
          </p:cNvPr>
          <p:cNvSpPr txBox="1"/>
          <p:nvPr/>
        </p:nvSpPr>
        <p:spPr>
          <a:xfrm rot="16200000">
            <a:off x="7642983" y="874131"/>
            <a:ext cx="19824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Pre-compression structure</a:t>
            </a:r>
            <a:endParaRPr lang="en-CH" dirty="0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63083418-B34B-C002-5632-A27686A15CCE}"/>
              </a:ext>
            </a:extLst>
          </p:cNvPr>
          <p:cNvCxnSpPr>
            <a:endCxn id="13" idx="3"/>
          </p:cNvCxnSpPr>
          <p:nvPr/>
        </p:nvCxnSpPr>
        <p:spPr>
          <a:xfrm>
            <a:off x="5171376" y="4426108"/>
            <a:ext cx="0" cy="989104"/>
          </a:xfrm>
          <a:prstGeom prst="line">
            <a:avLst/>
          </a:prstGeom>
          <a:ln w="12700">
            <a:solidFill>
              <a:srgbClr val="FF0000"/>
            </a:solidFill>
            <a:head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D6C99318-5660-ED8A-08E5-9A38936A0822}"/>
              </a:ext>
            </a:extLst>
          </p:cNvPr>
          <p:cNvCxnSpPr>
            <a:cxnSpLocks/>
            <a:endCxn id="16" idx="3"/>
          </p:cNvCxnSpPr>
          <p:nvPr/>
        </p:nvCxnSpPr>
        <p:spPr>
          <a:xfrm>
            <a:off x="6886042" y="4818452"/>
            <a:ext cx="874" cy="299184"/>
          </a:xfrm>
          <a:prstGeom prst="line">
            <a:avLst/>
          </a:prstGeom>
          <a:ln w="12700">
            <a:solidFill>
              <a:srgbClr val="FF0000"/>
            </a:solidFill>
            <a:head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D1287721-83BE-F96A-8251-5F0DBCBD96B4}"/>
              </a:ext>
            </a:extLst>
          </p:cNvPr>
          <p:cNvCxnSpPr>
            <a:cxnSpLocks/>
            <a:endCxn id="23" idx="3"/>
          </p:cNvCxnSpPr>
          <p:nvPr/>
        </p:nvCxnSpPr>
        <p:spPr>
          <a:xfrm>
            <a:off x="1546193" y="5256976"/>
            <a:ext cx="0" cy="623521"/>
          </a:xfrm>
          <a:prstGeom prst="line">
            <a:avLst/>
          </a:prstGeom>
          <a:ln w="12700">
            <a:solidFill>
              <a:srgbClr val="FF0000"/>
            </a:solidFill>
            <a:head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59C8BF3A-AE07-7D58-7AFA-7781D301C47F}"/>
              </a:ext>
            </a:extLst>
          </p:cNvPr>
          <p:cNvCxnSpPr>
            <a:cxnSpLocks/>
            <a:endCxn id="22" idx="3"/>
          </p:cNvCxnSpPr>
          <p:nvPr/>
        </p:nvCxnSpPr>
        <p:spPr>
          <a:xfrm flipH="1">
            <a:off x="8716464" y="4469113"/>
            <a:ext cx="0" cy="510352"/>
          </a:xfrm>
          <a:prstGeom prst="line">
            <a:avLst/>
          </a:prstGeom>
          <a:ln w="12700">
            <a:solidFill>
              <a:srgbClr val="FF0000"/>
            </a:solidFill>
            <a:head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9A87B70A-D1DA-D584-0430-AB57AE9FF866}"/>
              </a:ext>
            </a:extLst>
          </p:cNvPr>
          <p:cNvCxnSpPr>
            <a:cxnSpLocks/>
            <a:endCxn id="21" idx="3"/>
          </p:cNvCxnSpPr>
          <p:nvPr/>
        </p:nvCxnSpPr>
        <p:spPr>
          <a:xfrm>
            <a:off x="9465891" y="3887719"/>
            <a:ext cx="0" cy="584922"/>
          </a:xfrm>
          <a:prstGeom prst="line">
            <a:avLst/>
          </a:prstGeom>
          <a:ln w="12700">
            <a:solidFill>
              <a:srgbClr val="FF0000"/>
            </a:solidFill>
            <a:head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F82747CE-1811-E806-1B6B-54F47A8B9249}"/>
              </a:ext>
            </a:extLst>
          </p:cNvPr>
          <p:cNvCxnSpPr>
            <a:cxnSpLocks/>
            <a:stCxn id="24" idx="1"/>
          </p:cNvCxnSpPr>
          <p:nvPr/>
        </p:nvCxnSpPr>
        <p:spPr>
          <a:xfrm>
            <a:off x="8634224" y="2219315"/>
            <a:ext cx="0" cy="521782"/>
          </a:xfrm>
          <a:prstGeom prst="line">
            <a:avLst/>
          </a:prstGeom>
          <a:ln w="12700">
            <a:solidFill>
              <a:srgbClr val="FF0000"/>
            </a:solidFill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7" name="Group 46">
            <a:extLst>
              <a:ext uri="{FF2B5EF4-FFF2-40B4-BE49-F238E27FC236}">
                <a16:creationId xmlns:a16="http://schemas.microsoft.com/office/drawing/2014/main" id="{A8342E8F-9A88-7C96-B653-F20F1E4EA883}"/>
              </a:ext>
            </a:extLst>
          </p:cNvPr>
          <p:cNvGrpSpPr/>
          <p:nvPr/>
        </p:nvGrpSpPr>
        <p:grpSpPr>
          <a:xfrm>
            <a:off x="1638556" y="3171227"/>
            <a:ext cx="8135493" cy="1714122"/>
            <a:chOff x="1638556" y="3171227"/>
            <a:chExt cx="8135493" cy="1714122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9CD8D284-158D-6D77-1796-5558F814A22D}"/>
                </a:ext>
              </a:extLst>
            </p:cNvPr>
            <p:cNvSpPr txBox="1"/>
            <p:nvPr/>
          </p:nvSpPr>
          <p:spPr>
            <a:xfrm rot="21028758">
              <a:off x="1638556" y="4485239"/>
              <a:ext cx="266829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V</a:t>
              </a:r>
              <a:r>
                <a:rPr lang="en-CH" dirty="0">
                  <a:solidFill>
                    <a:schemeClr val="bg1"/>
                  </a:solidFill>
                </a:rPr>
                <a:t>acuum requirements ?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E21D6B20-FD5D-57E4-3EC2-B9CD438B244D}"/>
                </a:ext>
              </a:extLst>
            </p:cNvPr>
            <p:cNvSpPr txBox="1"/>
            <p:nvPr/>
          </p:nvSpPr>
          <p:spPr>
            <a:xfrm rot="21000000">
              <a:off x="7220658" y="3171227"/>
              <a:ext cx="255339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C</a:t>
              </a:r>
              <a:r>
                <a:rPr lang="en-CH" dirty="0">
                  <a:solidFill>
                    <a:schemeClr val="bg1"/>
                  </a:solidFill>
                </a:rPr>
                <a:t>omposition, cooling ?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58160ED0-7639-D496-0CBA-4A94993EB8F9}"/>
                </a:ext>
              </a:extLst>
            </p:cNvPr>
            <p:cNvSpPr txBox="1"/>
            <p:nvPr/>
          </p:nvSpPr>
          <p:spPr>
            <a:xfrm rot="21000000">
              <a:off x="5980340" y="3759491"/>
              <a:ext cx="20746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B</a:t>
              </a:r>
              <a:r>
                <a:rPr lang="en-CH" dirty="0">
                  <a:solidFill>
                    <a:schemeClr val="bg1"/>
                  </a:solidFill>
                </a:rPr>
                <a:t>eam phisics OK ?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5EC93AE3-27B6-B46A-38F4-91744143F54E}"/>
                </a:ext>
              </a:extLst>
            </p:cNvPr>
            <p:cNvSpPr txBox="1"/>
            <p:nvPr/>
          </p:nvSpPr>
          <p:spPr>
            <a:xfrm rot="21000000">
              <a:off x="4202164" y="3740748"/>
              <a:ext cx="173765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Maintenance </a:t>
              </a:r>
              <a:r>
                <a:rPr lang="en-CH" dirty="0">
                  <a:solidFill>
                    <a:schemeClr val="bg1"/>
                  </a:solidFill>
                </a:rPr>
                <a:t>?</a:t>
              </a: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1CCDC540-F8BD-B548-73D2-ECB2159B6D10}"/>
              </a:ext>
            </a:extLst>
          </p:cNvPr>
          <p:cNvSpPr txBox="1"/>
          <p:nvPr/>
        </p:nvSpPr>
        <p:spPr>
          <a:xfrm>
            <a:off x="594716" y="1560321"/>
            <a:ext cx="57136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</a:t>
            </a:r>
            <a:r>
              <a:rPr lang="en-CH" dirty="0"/>
              <a:t>n-going discussions, feel free to participate !</a:t>
            </a:r>
          </a:p>
          <a:p>
            <a:r>
              <a:rPr lang="en-CH" dirty="0"/>
              <a:t>e.g. 2/2/2023 </a:t>
            </a:r>
            <a:r>
              <a:rPr lang="en-US" dirty="0"/>
              <a:t>https://</a:t>
            </a:r>
            <a:r>
              <a:rPr lang="en-US" dirty="0" err="1"/>
              <a:t>indico.cern.ch</a:t>
            </a:r>
            <a:r>
              <a:rPr lang="en-US" dirty="0"/>
              <a:t>/event/1239921/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633408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B39F06-2CA0-F54A-C1FF-6483E902F0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Final cooling – 1/3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8C845E-4300-37BD-11DF-2CE963416E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2445" y="966824"/>
            <a:ext cx="9043988" cy="153473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Probe the limits of UHF solenoid magnets for the final cooling (performance)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Make windings compact to reduce mass (CAPEX)</a:t>
            </a:r>
            <a:endParaRPr lang="en-CH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82C77B-4560-8F59-D7CC-34C67C71A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703B60A-6818-7FE7-47D5-E0053FC6D8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703" y="4310367"/>
            <a:ext cx="4829375" cy="264442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780AF4F-5D2E-23FF-08B9-8782EE932EE6}"/>
              </a:ext>
            </a:extLst>
          </p:cNvPr>
          <p:cNvSpPr txBox="1"/>
          <p:nvPr/>
        </p:nvSpPr>
        <p:spPr>
          <a:xfrm>
            <a:off x="644490" y="6874308"/>
            <a:ext cx="15208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/>
              <a:t>I. Dixon, NHMFL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25861F5E-DDC6-ED2A-375B-17E53BD8A5A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0391" b="11842"/>
          <a:stretch/>
        </p:blipFill>
        <p:spPr>
          <a:xfrm>
            <a:off x="5235898" y="4305522"/>
            <a:ext cx="1275281" cy="255600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E1749222-DA37-A355-09AA-5A3C204D262D}"/>
              </a:ext>
            </a:extLst>
          </p:cNvPr>
          <p:cNvSpPr txBox="1"/>
          <p:nvPr/>
        </p:nvSpPr>
        <p:spPr>
          <a:xfrm>
            <a:off x="2861134" y="2934501"/>
            <a:ext cx="223244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/>
              <a:t>C</a:t>
            </a:r>
            <a:r>
              <a:rPr lang="en-CH" i="1" dirty="0"/>
              <a:t>artoon design </a:t>
            </a:r>
            <a:r>
              <a:rPr lang="en-CH" dirty="0"/>
              <a:t>of 40 T, 32 mm user facility solenoid (developmental)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6A0AD7D-132E-A6AA-D2FD-A5F93842DD48}"/>
              </a:ext>
            </a:extLst>
          </p:cNvPr>
          <p:cNvSpPr txBox="1"/>
          <p:nvPr/>
        </p:nvSpPr>
        <p:spPr>
          <a:xfrm>
            <a:off x="478945" y="2934501"/>
            <a:ext cx="223244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Cross section </a:t>
            </a:r>
            <a:r>
              <a:rPr lang="en-CH" dirty="0"/>
              <a:t>of </a:t>
            </a:r>
          </a:p>
          <a:p>
            <a:pPr algn="ctr"/>
            <a:r>
              <a:rPr lang="en-CH" dirty="0"/>
              <a:t>32 T, 32 mm user facility solenoid </a:t>
            </a:r>
          </a:p>
          <a:p>
            <a:pPr algn="ctr"/>
            <a:r>
              <a:rPr lang="en-CH" dirty="0"/>
              <a:t>at NHMFL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D540E84-8779-14AD-49DD-622C3B5A8EC0}"/>
              </a:ext>
            </a:extLst>
          </p:cNvPr>
          <p:cNvSpPr txBox="1"/>
          <p:nvPr/>
        </p:nvSpPr>
        <p:spPr>
          <a:xfrm>
            <a:off x="4869197" y="3240431"/>
            <a:ext cx="19540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R&amp;D test</a:t>
            </a:r>
          </a:p>
          <a:p>
            <a:pPr algn="ctr"/>
            <a:r>
              <a:rPr lang="en-US" dirty="0"/>
              <a:t> achieved 25.4 T</a:t>
            </a:r>
          </a:p>
          <a:p>
            <a:pPr algn="ctr"/>
            <a:r>
              <a:rPr lang="en-US" dirty="0"/>
              <a:t>At NHMFL</a:t>
            </a:r>
            <a:endParaRPr lang="en-CH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FF7AF2D-7A09-A36D-5F27-DA353E184189}"/>
              </a:ext>
            </a:extLst>
          </p:cNvPr>
          <p:cNvSpPr txBox="1"/>
          <p:nvPr/>
        </p:nvSpPr>
        <p:spPr>
          <a:xfrm>
            <a:off x="3675563" y="2347880"/>
            <a:ext cx="28360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3200" dirty="0">
                <a:solidFill>
                  <a:srgbClr val="FF0000"/>
                </a:solidFill>
              </a:rPr>
              <a:t>LTS/HTS hybrids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2B0584D-6191-728B-B015-B5564E128CBA}"/>
              </a:ext>
            </a:extLst>
          </p:cNvPr>
          <p:cNvSpPr txBox="1"/>
          <p:nvPr/>
        </p:nvSpPr>
        <p:spPr>
          <a:xfrm>
            <a:off x="7257382" y="2932655"/>
            <a:ext cx="230680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Images of </a:t>
            </a:r>
          </a:p>
          <a:p>
            <a:pPr algn="ctr"/>
            <a:r>
              <a:rPr lang="en-US" dirty="0"/>
              <a:t>32.35 T, 21 mm user facility solenoid</a:t>
            </a:r>
          </a:p>
          <a:p>
            <a:pPr algn="ctr"/>
            <a:r>
              <a:rPr lang="en-US" dirty="0"/>
              <a:t>at CAS-IEE</a:t>
            </a:r>
            <a:endParaRPr lang="en-CH" dirty="0"/>
          </a:p>
        </p:txBody>
      </p:sp>
      <p:pic>
        <p:nvPicPr>
          <p:cNvPr id="29" name="Picture 28" descr="A picture containing indoor, vessel, bottle&#10;&#10;Description automatically generated">
            <a:extLst>
              <a:ext uri="{FF2B5EF4-FFF2-40B4-BE49-F238E27FC236}">
                <a16:creationId xmlns:a16="http://schemas.microsoft.com/office/drawing/2014/main" id="{20219E33-C19D-0D32-3B3B-6CC7546C1A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25335" y="4305522"/>
            <a:ext cx="1353176" cy="2556000"/>
          </a:xfrm>
          <a:prstGeom prst="rect">
            <a:avLst/>
          </a:prstGeom>
        </p:spPr>
      </p:pic>
      <p:pic>
        <p:nvPicPr>
          <p:cNvPr id="31" name="Picture 30" descr="A picture containing indoor&#10;&#10;Description automatically generated">
            <a:extLst>
              <a:ext uri="{FF2B5EF4-FFF2-40B4-BE49-F238E27FC236}">
                <a16:creationId xmlns:a16="http://schemas.microsoft.com/office/drawing/2014/main" id="{2DE76A7D-F90B-0738-6488-F73F989B408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60226" y="4305522"/>
            <a:ext cx="1709757" cy="255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55871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Diagram, schematic&#10;&#10;Description automatically generated">
            <a:extLst>
              <a:ext uri="{FF2B5EF4-FFF2-40B4-BE49-F238E27FC236}">
                <a16:creationId xmlns:a16="http://schemas.microsoft.com/office/drawing/2014/main" id="{0B93BA20-F7FD-6404-8E7D-67AAF9BF30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811" y="3957255"/>
            <a:ext cx="2296607" cy="312498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D4346E2-FC4F-6234-9C4E-DE5FD32709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69091" y="3955016"/>
            <a:ext cx="1365285" cy="312498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4B39F06-2CA0-F54A-C1FF-6483E902F0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Final cooling – 2/3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8C845E-4300-37BD-11DF-2CE963416E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2445" y="966824"/>
            <a:ext cx="9043988" cy="153473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Probe the limits of UHF solenoid magnets for the final cooling (performance)</a:t>
            </a:r>
            <a:endParaRPr lang="en-US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dirty="0"/>
              <a:t>Make windings compact to reduce mass (CAPEX)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82C77B-4560-8F59-D7CC-34C67C71A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780AF4F-5D2E-23FF-08B9-8782EE932EE6}"/>
              </a:ext>
            </a:extLst>
          </p:cNvPr>
          <p:cNvSpPr txBox="1"/>
          <p:nvPr/>
        </p:nvSpPr>
        <p:spPr>
          <a:xfrm>
            <a:off x="242878" y="7080001"/>
            <a:ext cx="11890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/>
              <a:t>B. Song, SST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1749222-DA37-A355-09AA-5A3C204D262D}"/>
              </a:ext>
            </a:extLst>
          </p:cNvPr>
          <p:cNvSpPr txBox="1"/>
          <p:nvPr/>
        </p:nvSpPr>
        <p:spPr>
          <a:xfrm>
            <a:off x="1150736" y="2957041"/>
            <a:ext cx="285336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REBCO insulated coil</a:t>
            </a:r>
          </a:p>
          <a:p>
            <a:pPr algn="ctr"/>
            <a:r>
              <a:rPr lang="en-US" dirty="0"/>
              <a:t>achieved 24.1 T </a:t>
            </a:r>
          </a:p>
          <a:p>
            <a:pPr algn="ctr"/>
            <a:r>
              <a:rPr lang="en-US" dirty="0"/>
              <a:t>at CAS-IPP</a:t>
            </a:r>
            <a:endParaRPr lang="en-CH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FF7AF2D-7A09-A36D-5F27-DA353E184189}"/>
              </a:ext>
            </a:extLst>
          </p:cNvPr>
          <p:cNvSpPr txBox="1"/>
          <p:nvPr/>
        </p:nvSpPr>
        <p:spPr>
          <a:xfrm>
            <a:off x="4334376" y="2356508"/>
            <a:ext cx="13801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3200" dirty="0">
                <a:solidFill>
                  <a:srgbClr val="FF0000"/>
                </a:solidFill>
              </a:rPr>
              <a:t>All-HTS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0DC9624-1044-93FD-D49C-80EBD2488F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47300" y="3941666"/>
            <a:ext cx="2673547" cy="178668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7F50F85-74B5-E1F0-F474-0DEC43F3B29D}"/>
              </a:ext>
            </a:extLst>
          </p:cNvPr>
          <p:cNvSpPr txBox="1"/>
          <p:nvPr/>
        </p:nvSpPr>
        <p:spPr>
          <a:xfrm>
            <a:off x="4569998" y="2957041"/>
            <a:ext cx="173347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R&amp;D NI </a:t>
            </a:r>
            <a:r>
              <a:rPr lang="en-US" i="1" dirty="0"/>
              <a:t>coil</a:t>
            </a:r>
            <a:r>
              <a:rPr lang="en-US" dirty="0"/>
              <a:t> achieved 18 T</a:t>
            </a:r>
          </a:p>
          <a:p>
            <a:pPr algn="ctr"/>
            <a:r>
              <a:rPr lang="en-US" dirty="0"/>
              <a:t>at PSI</a:t>
            </a:r>
            <a:endParaRPr lang="en-CH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0A417AE-8301-67CB-74CB-0015D160AF7D}"/>
              </a:ext>
            </a:extLst>
          </p:cNvPr>
          <p:cNvSpPr txBox="1"/>
          <p:nvPr/>
        </p:nvSpPr>
        <p:spPr>
          <a:xfrm>
            <a:off x="4427923" y="5761482"/>
            <a:ext cx="11714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/>
              <a:t>J. Kosse, PSI</a:t>
            </a:r>
          </a:p>
        </p:txBody>
      </p:sp>
      <p:pic>
        <p:nvPicPr>
          <p:cNvPr id="51" name="Picture 50">
            <a:extLst>
              <a:ext uri="{FF2B5EF4-FFF2-40B4-BE49-F238E27FC236}">
                <a16:creationId xmlns:a16="http://schemas.microsoft.com/office/drawing/2014/main" id="{C8159E4A-8A8E-2CC2-A73B-C6F96BE0546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4571"/>
          <a:stretch/>
        </p:blipFill>
        <p:spPr>
          <a:xfrm>
            <a:off x="7237076" y="3914348"/>
            <a:ext cx="2198242" cy="2592000"/>
          </a:xfrm>
          <a:prstGeom prst="rect">
            <a:avLst/>
          </a:pr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0B5201D2-9146-C29B-BF8E-3ED15E1625FE}"/>
              </a:ext>
            </a:extLst>
          </p:cNvPr>
          <p:cNvSpPr txBox="1"/>
          <p:nvPr/>
        </p:nvSpPr>
        <p:spPr>
          <a:xfrm>
            <a:off x="7192224" y="6452591"/>
            <a:ext cx="16229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/>
              <a:t>J.-B. Song, LNCMI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DDE61062-F201-01C0-AFAD-37084E328543}"/>
              </a:ext>
            </a:extLst>
          </p:cNvPr>
          <p:cNvSpPr txBox="1"/>
          <p:nvPr/>
        </p:nvSpPr>
        <p:spPr>
          <a:xfrm>
            <a:off x="7111010" y="2892868"/>
            <a:ext cx="24354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R&amp;D NI </a:t>
            </a:r>
            <a:r>
              <a:rPr lang="en-US" i="1" dirty="0"/>
              <a:t>insert coil</a:t>
            </a:r>
            <a:r>
              <a:rPr lang="en-US" dirty="0"/>
              <a:t> achieved 32.5 T </a:t>
            </a:r>
          </a:p>
          <a:p>
            <a:pPr algn="ctr"/>
            <a:r>
              <a:rPr lang="en-US" dirty="0"/>
              <a:t>at LNCMI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5800752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60371A95-9D67-6728-2F1F-21CD08812D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3880" y="1895382"/>
            <a:ext cx="3522855" cy="4932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4B39F06-2CA0-F54A-C1FF-6483E902F0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Final cooling (40 T) – 3/3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82C77B-4560-8F59-D7CC-34C67C71A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23D8B3C-3F53-5C5C-21E5-1190C9153F8A}"/>
              </a:ext>
            </a:extLst>
          </p:cNvPr>
          <p:cNvSpPr txBox="1"/>
          <p:nvPr/>
        </p:nvSpPr>
        <p:spPr>
          <a:xfrm>
            <a:off x="178670" y="6680606"/>
            <a:ext cx="15460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/>
              <a:t>B. Bordini, CERN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CB04A55-C8C0-AB4A-EE59-F8894CB683C4}"/>
              </a:ext>
            </a:extLst>
          </p:cNvPr>
          <p:cNvGrpSpPr>
            <a:grpSpLocks noChangeAspect="1"/>
          </p:cNvGrpSpPr>
          <p:nvPr/>
        </p:nvGrpSpPr>
        <p:grpSpPr>
          <a:xfrm>
            <a:off x="178670" y="2065791"/>
            <a:ext cx="4500451" cy="4608000"/>
            <a:chOff x="7806675" y="1838042"/>
            <a:chExt cx="4356295" cy="4460400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20D921D7-3F32-8E60-B4DC-075A5AAE2A45}"/>
                </a:ext>
              </a:extLst>
            </p:cNvPr>
            <p:cNvGrpSpPr/>
            <p:nvPr/>
          </p:nvGrpSpPr>
          <p:grpSpPr>
            <a:xfrm>
              <a:off x="7806675" y="1838042"/>
              <a:ext cx="4356295" cy="4460400"/>
              <a:chOff x="7806675" y="1838042"/>
              <a:chExt cx="4356295" cy="4460400"/>
            </a:xfrm>
          </p:grpSpPr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9E9C8072-6AAD-C12A-7A7B-38CD6BFF774F}"/>
                  </a:ext>
                </a:extLst>
              </p:cNvPr>
              <p:cNvGrpSpPr/>
              <p:nvPr/>
            </p:nvGrpSpPr>
            <p:grpSpPr>
              <a:xfrm>
                <a:off x="7806675" y="1838042"/>
                <a:ext cx="4356295" cy="4460400"/>
                <a:chOff x="7972146" y="2116716"/>
                <a:chExt cx="4356295" cy="4460400"/>
              </a:xfrm>
            </p:grpSpPr>
            <p:pic>
              <p:nvPicPr>
                <p:cNvPr id="38" name="Picture 37">
                  <a:extLst>
                    <a:ext uri="{FF2B5EF4-FFF2-40B4-BE49-F238E27FC236}">
                      <a16:creationId xmlns:a16="http://schemas.microsoft.com/office/drawing/2014/main" id="{EFAC68DD-2873-868A-F17B-8CA3A2B3DF3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/>
                <a:srcRect r="2334"/>
                <a:stretch/>
              </p:blipFill>
              <p:spPr>
                <a:xfrm>
                  <a:off x="7972146" y="2116716"/>
                  <a:ext cx="4356295" cy="4460400"/>
                </a:xfrm>
                <a:prstGeom prst="rect">
                  <a:avLst/>
                </a:prstGeom>
                <a:ln>
                  <a:solidFill>
                    <a:schemeClr val="tx1"/>
                  </a:solidFill>
                  <a:prstDash val="sysDash"/>
                </a:ln>
              </p:spPr>
            </p:pic>
            <p:grpSp>
              <p:nvGrpSpPr>
                <p:cNvPr id="39" name="Group 38">
                  <a:extLst>
                    <a:ext uri="{FF2B5EF4-FFF2-40B4-BE49-F238E27FC236}">
                      <a16:creationId xmlns:a16="http://schemas.microsoft.com/office/drawing/2014/main" id="{030E5D96-FBDA-0A16-DBDC-08324DF0511B}"/>
                    </a:ext>
                  </a:extLst>
                </p:cNvPr>
                <p:cNvGrpSpPr/>
                <p:nvPr/>
              </p:nvGrpSpPr>
              <p:grpSpPr>
                <a:xfrm>
                  <a:off x="8511218" y="2465430"/>
                  <a:ext cx="659259" cy="846485"/>
                  <a:chOff x="8424805" y="2479381"/>
                  <a:chExt cx="659259" cy="846485"/>
                </a:xfrm>
              </p:grpSpPr>
              <p:sp>
                <p:nvSpPr>
                  <p:cNvPr id="49" name="TextBox 48">
                    <a:extLst>
                      <a:ext uri="{FF2B5EF4-FFF2-40B4-BE49-F238E27FC236}">
                        <a16:creationId xmlns:a16="http://schemas.microsoft.com/office/drawing/2014/main" id="{1CFF0020-2D5A-5505-76C4-D13A13722C51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8140062" y="2764124"/>
                    <a:ext cx="846485" cy="276999"/>
                  </a:xfrm>
                  <a:prstGeom prst="rect">
                    <a:avLst/>
                  </a:prstGeom>
                  <a:noFill/>
                  <a:ln>
                    <a:noFill/>
                    <a:prstDash val="solid"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200" dirty="0"/>
                      <a:t>Inner Ring</a:t>
                    </a:r>
                    <a:endParaRPr lang="en-GB" sz="1200" dirty="0"/>
                  </a:p>
                </p:txBody>
              </p:sp>
              <p:cxnSp>
                <p:nvCxnSpPr>
                  <p:cNvPr id="50" name="Straight Arrow Connector 49">
                    <a:extLst>
                      <a:ext uri="{FF2B5EF4-FFF2-40B4-BE49-F238E27FC236}">
                        <a16:creationId xmlns:a16="http://schemas.microsoft.com/office/drawing/2014/main" id="{AF5BCA4A-7FA1-63F0-F2E5-D7C11BC0819B}"/>
                      </a:ext>
                    </a:extLst>
                  </p:cNvPr>
                  <p:cNvCxnSpPr>
                    <a:cxnSpLocks/>
                    <a:stCxn id="49" idx="2"/>
                  </p:cNvCxnSpPr>
                  <p:nvPr/>
                </p:nvCxnSpPr>
                <p:spPr bwMode="auto">
                  <a:xfrm>
                    <a:off x="8701804" y="2902623"/>
                    <a:ext cx="382260" cy="125432"/>
                  </a:xfrm>
                  <a:prstGeom prst="straightConnector1">
                    <a:avLst/>
                  </a:prstGeom>
                  <a:solidFill>
                    <a:srgbClr val="FFFFFF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oval" w="sm" len="sm"/>
                  </a:ln>
                  <a:effectLst/>
                </p:spPr>
              </p:cxnSp>
            </p:grpSp>
            <p:grpSp>
              <p:nvGrpSpPr>
                <p:cNvPr id="40" name="Group 39">
                  <a:extLst>
                    <a:ext uri="{FF2B5EF4-FFF2-40B4-BE49-F238E27FC236}">
                      <a16:creationId xmlns:a16="http://schemas.microsoft.com/office/drawing/2014/main" id="{4D285FC7-F533-E8D7-1853-57FB6CD7EEE0}"/>
                    </a:ext>
                  </a:extLst>
                </p:cNvPr>
                <p:cNvGrpSpPr/>
                <p:nvPr/>
              </p:nvGrpSpPr>
              <p:grpSpPr>
                <a:xfrm rot="10800000">
                  <a:off x="10124321" y="2972560"/>
                  <a:ext cx="1013480" cy="910211"/>
                  <a:chOff x="8632979" y="2596059"/>
                  <a:chExt cx="1013480" cy="910211"/>
                </a:xfrm>
              </p:grpSpPr>
              <p:sp>
                <p:nvSpPr>
                  <p:cNvPr id="47" name="TextBox 46">
                    <a:extLst>
                      <a:ext uri="{FF2B5EF4-FFF2-40B4-BE49-F238E27FC236}">
                        <a16:creationId xmlns:a16="http://schemas.microsoft.com/office/drawing/2014/main" id="{34D69B43-2225-03E6-07B2-A1BFB5D5A8D6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8316373" y="2912665"/>
                    <a:ext cx="910211" cy="276999"/>
                  </a:xfrm>
                  <a:prstGeom prst="rect">
                    <a:avLst/>
                  </a:prstGeom>
                  <a:noFill/>
                  <a:ln>
                    <a:noFill/>
                    <a:prstDash val="sysDash"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200" dirty="0"/>
                      <a:t>Outer Ring</a:t>
                    </a:r>
                    <a:endParaRPr lang="en-GB" sz="1200" dirty="0"/>
                  </a:p>
                </p:txBody>
              </p:sp>
              <p:cxnSp>
                <p:nvCxnSpPr>
                  <p:cNvPr id="48" name="Straight Arrow Connector 47">
                    <a:extLst>
                      <a:ext uri="{FF2B5EF4-FFF2-40B4-BE49-F238E27FC236}">
                        <a16:creationId xmlns:a16="http://schemas.microsoft.com/office/drawing/2014/main" id="{AA1DC05E-6E3B-15BF-6E73-D423015D86AA}"/>
                      </a:ext>
                    </a:extLst>
                  </p:cNvPr>
                  <p:cNvCxnSpPr>
                    <a:cxnSpLocks/>
                    <a:stCxn id="47" idx="2"/>
                  </p:cNvCxnSpPr>
                  <p:nvPr/>
                </p:nvCxnSpPr>
                <p:spPr bwMode="auto">
                  <a:xfrm rot="10800000" flipH="1" flipV="1">
                    <a:off x="8909978" y="3051164"/>
                    <a:ext cx="736481" cy="100749"/>
                  </a:xfrm>
                  <a:prstGeom prst="straightConnector1">
                    <a:avLst/>
                  </a:prstGeom>
                  <a:solidFill>
                    <a:srgbClr val="FFFFFF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oval" w="sm" len="sm"/>
                  </a:ln>
                  <a:effectLst/>
                </p:spPr>
              </p:cxnSp>
            </p:grpSp>
            <p:grpSp>
              <p:nvGrpSpPr>
                <p:cNvPr id="41" name="Group 40">
                  <a:extLst>
                    <a:ext uri="{FF2B5EF4-FFF2-40B4-BE49-F238E27FC236}">
                      <a16:creationId xmlns:a16="http://schemas.microsoft.com/office/drawing/2014/main" id="{7AF7E6E9-93C1-5093-D1CC-9B1FEC2C4EBD}"/>
                    </a:ext>
                  </a:extLst>
                </p:cNvPr>
                <p:cNvGrpSpPr/>
                <p:nvPr/>
              </p:nvGrpSpPr>
              <p:grpSpPr>
                <a:xfrm rot="10800000">
                  <a:off x="9701357" y="4063500"/>
                  <a:ext cx="1436443" cy="1183430"/>
                  <a:chOff x="8549643" y="2307323"/>
                  <a:chExt cx="1436443" cy="1183430"/>
                </a:xfrm>
              </p:grpSpPr>
              <p:sp>
                <p:nvSpPr>
                  <p:cNvPr id="45" name="TextBox 44">
                    <a:extLst>
                      <a:ext uri="{FF2B5EF4-FFF2-40B4-BE49-F238E27FC236}">
                        <a16:creationId xmlns:a16="http://schemas.microsoft.com/office/drawing/2014/main" id="{B6C5DD0F-63B8-145A-901D-8DFAE97C489A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8096428" y="2760538"/>
                    <a:ext cx="1183430" cy="276999"/>
                  </a:xfrm>
                  <a:prstGeom prst="rect">
                    <a:avLst/>
                  </a:prstGeom>
                  <a:noFill/>
                  <a:ln>
                    <a:noFill/>
                    <a:prstDash val="sysDash"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200" dirty="0"/>
                      <a:t>‘Modular’ Coil</a:t>
                    </a:r>
                    <a:endParaRPr lang="en-GB" sz="1200" dirty="0"/>
                  </a:p>
                </p:txBody>
              </p:sp>
              <p:cxnSp>
                <p:nvCxnSpPr>
                  <p:cNvPr id="46" name="Straight Arrow Connector 45">
                    <a:extLst>
                      <a:ext uri="{FF2B5EF4-FFF2-40B4-BE49-F238E27FC236}">
                        <a16:creationId xmlns:a16="http://schemas.microsoft.com/office/drawing/2014/main" id="{F7CFBE10-227B-F4BC-10D3-20373D4362F5}"/>
                      </a:ext>
                    </a:extLst>
                  </p:cNvPr>
                  <p:cNvCxnSpPr>
                    <a:cxnSpLocks/>
                    <a:stCxn id="45" idx="2"/>
                  </p:cNvCxnSpPr>
                  <p:nvPr/>
                </p:nvCxnSpPr>
                <p:spPr bwMode="auto">
                  <a:xfrm rot="10800000" flipH="1" flipV="1">
                    <a:off x="8826642" y="2899037"/>
                    <a:ext cx="1159444" cy="313637"/>
                  </a:xfrm>
                  <a:prstGeom prst="straightConnector1">
                    <a:avLst/>
                  </a:prstGeom>
                  <a:solidFill>
                    <a:srgbClr val="FFFFFF"/>
                  </a:solidFill>
                  <a:ln w="9525" cap="flat" cmpd="sng" algn="ctr">
                    <a:solidFill>
                      <a:srgbClr val="FFC000"/>
                    </a:solidFill>
                    <a:prstDash val="solid"/>
                    <a:round/>
                    <a:headEnd type="none" w="med" len="med"/>
                    <a:tailEnd type="oval" w="sm" len="sm"/>
                  </a:ln>
                  <a:effectLst/>
                </p:spPr>
              </p:cxnSp>
            </p:grpSp>
            <p:grpSp>
              <p:nvGrpSpPr>
                <p:cNvPr id="42" name="Group 41">
                  <a:extLst>
                    <a:ext uri="{FF2B5EF4-FFF2-40B4-BE49-F238E27FC236}">
                      <a16:creationId xmlns:a16="http://schemas.microsoft.com/office/drawing/2014/main" id="{FCDCE612-5CDF-AD49-18CA-A26F9D842C8F}"/>
                    </a:ext>
                  </a:extLst>
                </p:cNvPr>
                <p:cNvGrpSpPr/>
                <p:nvPr/>
              </p:nvGrpSpPr>
              <p:grpSpPr>
                <a:xfrm>
                  <a:off x="8511218" y="4276634"/>
                  <a:ext cx="441190" cy="1961205"/>
                  <a:chOff x="8415419" y="4276634"/>
                  <a:chExt cx="441190" cy="1961205"/>
                </a:xfrm>
              </p:grpSpPr>
              <p:sp>
                <p:nvSpPr>
                  <p:cNvPr id="43" name="TextBox 42">
                    <a:extLst>
                      <a:ext uri="{FF2B5EF4-FFF2-40B4-BE49-F238E27FC236}">
                        <a16:creationId xmlns:a16="http://schemas.microsoft.com/office/drawing/2014/main" id="{B275FC98-EFE9-58E4-B69B-B5D11E1F0C18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7573316" y="5118737"/>
                    <a:ext cx="1961205" cy="276999"/>
                  </a:xfrm>
                  <a:prstGeom prst="rect">
                    <a:avLst/>
                  </a:prstGeom>
                  <a:noFill/>
                  <a:ln>
                    <a:noFill/>
                    <a:prstDash val="solid"/>
                  </a:ln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200" dirty="0"/>
                      <a:t>1 %  Field Homogeneity</a:t>
                    </a:r>
                    <a:endParaRPr lang="en-GB" sz="1200" dirty="0"/>
                  </a:p>
                </p:txBody>
              </p:sp>
              <p:cxnSp>
                <p:nvCxnSpPr>
                  <p:cNvPr id="44" name="Straight Arrow Connector 43">
                    <a:extLst>
                      <a:ext uri="{FF2B5EF4-FFF2-40B4-BE49-F238E27FC236}">
                        <a16:creationId xmlns:a16="http://schemas.microsoft.com/office/drawing/2014/main" id="{B5E8AD3D-EA55-6FD3-D437-6CCF4CB8F06C}"/>
                      </a:ext>
                    </a:extLst>
                  </p:cNvPr>
                  <p:cNvCxnSpPr>
                    <a:cxnSpLocks/>
                    <a:stCxn id="43" idx="2"/>
                  </p:cNvCxnSpPr>
                  <p:nvPr/>
                </p:nvCxnSpPr>
                <p:spPr bwMode="auto">
                  <a:xfrm flipV="1">
                    <a:off x="8692418" y="5042261"/>
                    <a:ext cx="164191" cy="214975"/>
                  </a:xfrm>
                  <a:prstGeom prst="straightConnector1">
                    <a:avLst/>
                  </a:prstGeom>
                  <a:solidFill>
                    <a:srgbClr val="FFFFFF"/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oval" w="sm" len="sm"/>
                  </a:ln>
                  <a:effectLst/>
                </p:spPr>
              </p:cxnSp>
            </p:grpSp>
          </p:grpSp>
          <p:grpSp>
            <p:nvGrpSpPr>
              <p:cNvPr id="32" name="Group 31">
                <a:extLst>
                  <a:ext uri="{FF2B5EF4-FFF2-40B4-BE49-F238E27FC236}">
                    <a16:creationId xmlns:a16="http://schemas.microsoft.com/office/drawing/2014/main" id="{09172CBD-D867-0CFE-A266-6D4932BC3C08}"/>
                  </a:ext>
                </a:extLst>
              </p:cNvPr>
              <p:cNvGrpSpPr/>
              <p:nvPr/>
            </p:nvGrpSpPr>
            <p:grpSpPr>
              <a:xfrm>
                <a:off x="8338734" y="3077791"/>
                <a:ext cx="491137" cy="781777"/>
                <a:chOff x="8443241" y="3365184"/>
                <a:chExt cx="491137" cy="781777"/>
              </a:xfrm>
            </p:grpSpPr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616CD5B4-B7CD-D123-E7DD-6A064966F57A}"/>
                    </a:ext>
                  </a:extLst>
                </p:cNvPr>
                <p:cNvSpPr txBox="1"/>
                <p:nvPr/>
              </p:nvSpPr>
              <p:spPr>
                <a:xfrm rot="16200000">
                  <a:off x="8335730" y="3762451"/>
                  <a:ext cx="492021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200" dirty="0"/>
                    <a:t>Bore</a:t>
                  </a:r>
                </a:p>
              </p:txBody>
            </p:sp>
            <p:cxnSp>
              <p:nvCxnSpPr>
                <p:cNvPr id="36" name="Straight Arrow Connector 35">
                  <a:extLst>
                    <a:ext uri="{FF2B5EF4-FFF2-40B4-BE49-F238E27FC236}">
                      <a16:creationId xmlns:a16="http://schemas.microsoft.com/office/drawing/2014/main" id="{53B72E8A-67B5-B782-97EE-F9CE5E29FD38}"/>
                    </a:ext>
                  </a:extLst>
                </p:cNvPr>
                <p:cNvCxnSpPr>
                  <a:cxnSpLocks/>
                  <a:stCxn id="35" idx="2"/>
                </p:cNvCxnSpPr>
                <p:nvPr/>
              </p:nvCxnSpPr>
              <p:spPr bwMode="auto">
                <a:xfrm flipV="1">
                  <a:off x="8720240" y="3365184"/>
                  <a:ext cx="214138" cy="535766"/>
                </a:xfrm>
                <a:prstGeom prst="straightConnector1">
                  <a:avLst/>
                </a:prstGeom>
                <a:solidFill>
                  <a:srgbClr val="FFFFFF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oval" w="sm" len="sm"/>
                </a:ln>
                <a:effectLst/>
              </p:spPr>
            </p:cxnSp>
            <p:cxnSp>
              <p:nvCxnSpPr>
                <p:cNvPr id="37" name="Straight Arrow Connector 36">
                  <a:extLst>
                    <a:ext uri="{FF2B5EF4-FFF2-40B4-BE49-F238E27FC236}">
                      <a16:creationId xmlns:a16="http://schemas.microsoft.com/office/drawing/2014/main" id="{2DAC775B-0CE3-9E9C-8584-DE9BEFDB27BC}"/>
                    </a:ext>
                  </a:extLst>
                </p:cNvPr>
                <p:cNvCxnSpPr>
                  <a:cxnSpLocks/>
                  <a:stCxn id="35" idx="2"/>
                </p:cNvCxnSpPr>
                <p:nvPr/>
              </p:nvCxnSpPr>
              <p:spPr bwMode="auto">
                <a:xfrm>
                  <a:off x="8720240" y="3900950"/>
                  <a:ext cx="214138" cy="85973"/>
                </a:xfrm>
                <a:prstGeom prst="straightConnector1">
                  <a:avLst/>
                </a:prstGeom>
                <a:solidFill>
                  <a:srgbClr val="FFFFFF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oval" w="sm" len="sm"/>
                </a:ln>
                <a:effectLst/>
              </p:spPr>
            </p:cxnSp>
          </p:grp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0C2C61CD-03A6-941A-604A-EF5A0EF91E8E}"/>
                  </a:ext>
                </a:extLst>
              </p:cNvPr>
              <p:cNvSpPr txBox="1"/>
              <p:nvPr/>
            </p:nvSpPr>
            <p:spPr>
              <a:xfrm rot="5400000">
                <a:off x="10312864" y="5381671"/>
                <a:ext cx="1041930" cy="276999"/>
              </a:xfrm>
              <a:prstGeom prst="rect">
                <a:avLst/>
              </a:prstGeom>
              <a:noFill/>
              <a:ln>
                <a:noFill/>
                <a:prstDash val="sysDash"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/>
                  <a:t>Support Plate</a:t>
                </a:r>
                <a:endParaRPr lang="en-GB" sz="1200" dirty="0"/>
              </a:p>
            </p:txBody>
          </p:sp>
          <p:cxnSp>
            <p:nvCxnSpPr>
              <p:cNvPr id="34" name="Straight Arrow Connector 33">
                <a:extLst>
                  <a:ext uri="{FF2B5EF4-FFF2-40B4-BE49-F238E27FC236}">
                    <a16:creationId xmlns:a16="http://schemas.microsoft.com/office/drawing/2014/main" id="{227E2C11-069A-696B-6D67-EC2644E5820A}"/>
                  </a:ext>
                </a:extLst>
              </p:cNvPr>
              <p:cNvCxnSpPr>
                <a:cxnSpLocks/>
                <a:stCxn id="33" idx="2"/>
              </p:cNvCxnSpPr>
              <p:nvPr/>
            </p:nvCxnSpPr>
            <p:spPr bwMode="auto">
              <a:xfrm flipH="1" flipV="1">
                <a:off x="10026140" y="5111713"/>
                <a:ext cx="669190" cy="408458"/>
              </a:xfrm>
              <a:prstGeom prst="straightConnector1">
                <a:avLst/>
              </a:prstGeom>
              <a:solidFill>
                <a:srgbClr val="FFFF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oval" w="sm" len="sm"/>
              </a:ln>
              <a:effectLst/>
            </p:spPr>
          </p:cxnSp>
        </p:grp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7AB2FA52-79F4-B0B7-94CB-0F64629100C0}"/>
                </a:ext>
              </a:extLst>
            </p:cNvPr>
            <p:cNvSpPr txBox="1"/>
            <p:nvPr/>
          </p:nvSpPr>
          <p:spPr>
            <a:xfrm rot="5400000">
              <a:off x="10809924" y="2471498"/>
              <a:ext cx="1269645" cy="276999"/>
            </a:xfrm>
            <a:prstGeom prst="rect">
              <a:avLst/>
            </a:prstGeom>
            <a:noFill/>
            <a:ln>
              <a:noFill/>
              <a:prstDash val="sysDash"/>
            </a:ln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‘Correction’ Coil</a:t>
              </a:r>
              <a:endParaRPr lang="en-GB" sz="1200" dirty="0"/>
            </a:p>
          </p:txBody>
        </p: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AC6A6156-B1BD-96F6-0031-370BF215DE3C}"/>
                </a:ext>
              </a:extLst>
            </p:cNvPr>
            <p:cNvCxnSpPr>
              <a:cxnSpLocks/>
              <a:stCxn id="27" idx="2"/>
            </p:cNvCxnSpPr>
            <p:nvPr/>
          </p:nvCxnSpPr>
          <p:spPr bwMode="auto">
            <a:xfrm flipH="1" flipV="1">
              <a:off x="9535886" y="2472085"/>
              <a:ext cx="1770361" cy="137913"/>
            </a:xfrm>
            <a:prstGeom prst="straightConnector1">
              <a:avLst/>
            </a:prstGeom>
            <a:solidFill>
              <a:srgbClr val="FFFFFF"/>
            </a:solidFill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oval" w="sm" len="sm"/>
            </a:ln>
            <a:effectLst/>
          </p:spPr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76ADBD15-9FD1-4407-9ACF-FF26239CFCCF}"/>
                </a:ext>
              </a:extLst>
            </p:cNvPr>
            <p:cNvCxnSpPr>
              <a:cxnSpLocks/>
              <a:stCxn id="27" idx="2"/>
            </p:cNvCxnSpPr>
            <p:nvPr/>
          </p:nvCxnSpPr>
          <p:spPr bwMode="auto">
            <a:xfrm flipH="1" flipV="1">
              <a:off x="9535886" y="2337140"/>
              <a:ext cx="1770361" cy="272858"/>
            </a:xfrm>
            <a:prstGeom prst="straightConnector1">
              <a:avLst/>
            </a:prstGeom>
            <a:solidFill>
              <a:srgbClr val="FFFFFF"/>
            </a:solidFill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oval" w="sm" len="sm"/>
            </a:ln>
            <a:effectLst/>
          </p:spPr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A15648CC-E01D-9D16-7BF8-13A141329D67}"/>
                </a:ext>
              </a:extLst>
            </p:cNvPr>
            <p:cNvCxnSpPr>
              <a:cxnSpLocks/>
              <a:stCxn id="27" idx="2"/>
            </p:cNvCxnSpPr>
            <p:nvPr/>
          </p:nvCxnSpPr>
          <p:spPr bwMode="auto">
            <a:xfrm flipH="1">
              <a:off x="9493830" y="2609998"/>
              <a:ext cx="1812417" cy="10305"/>
            </a:xfrm>
            <a:prstGeom prst="straightConnector1">
              <a:avLst/>
            </a:prstGeom>
            <a:solidFill>
              <a:srgbClr val="FFFFFF"/>
            </a:solidFill>
            <a:ln w="9525" cap="flat" cmpd="sng" algn="ctr">
              <a:solidFill>
                <a:schemeClr val="accent4"/>
              </a:solidFill>
              <a:prstDash val="solid"/>
              <a:round/>
              <a:headEnd type="none" w="med" len="med"/>
              <a:tailEnd type="oval" w="sm" len="sm"/>
            </a:ln>
            <a:effectLst/>
          </p:spPr>
        </p:cxn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DD271C21-2ED7-F794-4247-D8F9191EC882}"/>
              </a:ext>
            </a:extLst>
          </p:cNvPr>
          <p:cNvSpPr txBox="1"/>
          <p:nvPr/>
        </p:nvSpPr>
        <p:spPr>
          <a:xfrm>
            <a:off x="7984380" y="6680606"/>
            <a:ext cx="15076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/>
              <a:t>T. Mulder, CERN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4C486DA-A683-F324-96B1-E6867DED961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1160" t="10050" r="37329" b="6573"/>
          <a:stretch/>
        </p:blipFill>
        <p:spPr>
          <a:xfrm>
            <a:off x="5093453" y="2006702"/>
            <a:ext cx="2129688" cy="3204000"/>
          </a:xfrm>
          <a:prstGeom prst="rect">
            <a:avLst/>
          </a:prstGeom>
        </p:spPr>
      </p:pic>
      <p:pic>
        <p:nvPicPr>
          <p:cNvPr id="23" name="Picture 22" descr="A picture containing text, measuring stick&#10;&#10;Description automatically generated">
            <a:extLst>
              <a:ext uri="{FF2B5EF4-FFF2-40B4-BE49-F238E27FC236}">
                <a16:creationId xmlns:a16="http://schemas.microsoft.com/office/drawing/2014/main" id="{7D583DF9-881A-998F-AA12-9565F44D157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5848" y="5137336"/>
            <a:ext cx="2806374" cy="1559097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7356C825-7079-4E3C-EDEB-B77C52B66C6E}"/>
              </a:ext>
            </a:extLst>
          </p:cNvPr>
          <p:cNvSpPr txBox="1"/>
          <p:nvPr/>
        </p:nvSpPr>
        <p:spPr>
          <a:xfrm>
            <a:off x="4824515" y="6680606"/>
            <a:ext cx="15460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/>
              <a:t>B. Bordini, CERN</a:t>
            </a:r>
          </a:p>
        </p:txBody>
      </p:sp>
      <p:pic>
        <p:nvPicPr>
          <p:cNvPr id="51" name="Picture 50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C90E9481-53AB-986C-8F25-121F857B103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3802" y="934495"/>
            <a:ext cx="3486315" cy="828000"/>
          </a:xfrm>
          <a:prstGeom prst="rect">
            <a:avLst/>
          </a:prstGeom>
        </p:spPr>
      </p:pic>
      <p:pic>
        <p:nvPicPr>
          <p:cNvPr id="53" name="Picture 52" descr="Logo, company name&#10;&#10;Description automatically generated">
            <a:extLst>
              <a:ext uri="{FF2B5EF4-FFF2-40B4-BE49-F238E27FC236}">
                <a16:creationId xmlns:a16="http://schemas.microsoft.com/office/drawing/2014/main" id="{E33BFA88-C6AA-7DF6-74F1-170B7369F6E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68759" y="962103"/>
            <a:ext cx="2392843" cy="828000"/>
          </a:xfrm>
          <a:prstGeom prst="rect">
            <a:avLst/>
          </a:prstGeom>
        </p:spPr>
      </p:pic>
      <p:sp>
        <p:nvSpPr>
          <p:cNvPr id="54" name="TextBox 53">
            <a:extLst>
              <a:ext uri="{FF2B5EF4-FFF2-40B4-BE49-F238E27FC236}">
                <a16:creationId xmlns:a16="http://schemas.microsoft.com/office/drawing/2014/main" id="{B1EFF03E-D703-862F-315A-BE462281363F}"/>
              </a:ext>
            </a:extLst>
          </p:cNvPr>
          <p:cNvSpPr txBox="1"/>
          <p:nvPr/>
        </p:nvSpPr>
        <p:spPr>
          <a:xfrm>
            <a:off x="520200" y="1632286"/>
            <a:ext cx="16426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/>
              <a:t>A. Dudarev, CERN</a:t>
            </a:r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F8301C29-D3FD-5E57-17CE-F4EA65029EAE}"/>
              </a:ext>
            </a:extLst>
          </p:cNvPr>
          <p:cNvCxnSpPr/>
          <p:nvPr/>
        </p:nvCxnSpPr>
        <p:spPr>
          <a:xfrm>
            <a:off x="4349578" y="1376103"/>
            <a:ext cx="1421027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sm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442B505D-C2D0-EF00-B715-82572FD2FEF8}"/>
              </a:ext>
            </a:extLst>
          </p:cNvPr>
          <p:cNvSpPr txBox="1"/>
          <p:nvPr/>
        </p:nvSpPr>
        <p:spPr>
          <a:xfrm>
            <a:off x="4180116" y="952574"/>
            <a:ext cx="17901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Symbol" pitchFamily="2" charset="2"/>
              </a:rPr>
              <a:t>s</a:t>
            </a:r>
            <a:r>
              <a:rPr lang="en-CH" baseline="-25000" dirty="0"/>
              <a:t>max</a:t>
            </a:r>
            <a:r>
              <a:rPr lang="en-CH" dirty="0"/>
              <a:t> = 600 MPa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C6CBA8D-9A5B-9412-0D4F-AC533AAFFA57}"/>
              </a:ext>
            </a:extLst>
          </p:cNvPr>
          <p:cNvSpPr txBox="1"/>
          <p:nvPr/>
        </p:nvSpPr>
        <p:spPr>
          <a:xfrm rot="16200000">
            <a:off x="2071620" y="4604742"/>
            <a:ext cx="31566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800" dirty="0">
                <a:solidFill>
                  <a:srgbClr val="0070C0"/>
                </a:solidFill>
              </a:rPr>
              <a:t>40 T solenoid design</a:t>
            </a:r>
          </a:p>
        </p:txBody>
      </p:sp>
    </p:spTree>
    <p:extLst>
      <p:ext uri="{BB962C8B-B14F-4D97-AF65-F5344CB8AC3E}">
        <p14:creationId xmlns:p14="http://schemas.microsoft.com/office/powerpoint/2010/main" val="37702629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B39F06-2CA0-F54A-C1FF-6483E902F0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6D cooling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8C845E-4300-37BD-11DF-2CE963416E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2445" y="1127464"/>
            <a:ext cx="9043988" cy="1695635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On-axis f</a:t>
            </a:r>
            <a:r>
              <a:rPr lang="en-CH" dirty="0"/>
              <a:t>ield and </a:t>
            </a:r>
            <a:r>
              <a:rPr lang="en-CH" dirty="0">
                <a:solidFill>
                  <a:srgbClr val="FF0000"/>
                </a:solidFill>
              </a:rPr>
              <a:t>field profile B(s)</a:t>
            </a:r>
          </a:p>
          <a:p>
            <a:r>
              <a:rPr lang="en-US" dirty="0"/>
              <a:t>A</a:t>
            </a:r>
            <a:r>
              <a:rPr lang="en-CH" dirty="0"/>
              <a:t>perture and </a:t>
            </a:r>
            <a:r>
              <a:rPr lang="en-CH" dirty="0">
                <a:solidFill>
                  <a:srgbClr val="FF0000"/>
                </a:solidFill>
              </a:rPr>
              <a:t>clearances</a:t>
            </a: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Energy deposition, radiation dose, DPA’s</a:t>
            </a:r>
            <a:endParaRPr lang="en-CH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82C77B-4560-8F59-D7CC-34C67C71A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5" name="Picture 4" descr="Table&#10;&#10;Description automatically generated">
            <a:extLst>
              <a:ext uri="{FF2B5EF4-FFF2-40B4-BE49-F238E27FC236}">
                <a16:creationId xmlns:a16="http://schemas.microsoft.com/office/drawing/2014/main" id="{6BF97833-5BC1-AA9B-EC9B-79F60AA67C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597" y="2814105"/>
            <a:ext cx="6338009" cy="385035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41BD2B0-7E18-EE65-6A73-FEC6219FF0DC}"/>
              </a:ext>
            </a:extLst>
          </p:cNvPr>
          <p:cNvSpPr txBox="1"/>
          <p:nvPr/>
        </p:nvSpPr>
        <p:spPr>
          <a:xfrm>
            <a:off x="187910" y="6738260"/>
            <a:ext cx="79884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Good starting point, </a:t>
            </a:r>
            <a:r>
              <a:rPr lang="en-US" b="1" dirty="0">
                <a:solidFill>
                  <a:srgbClr val="FF0000"/>
                </a:solidFill>
              </a:rPr>
              <a:t>magnet</a:t>
            </a:r>
            <a:r>
              <a:rPr lang="en-US" b="1" dirty="0">
                <a:solidFill>
                  <a:srgbClr val="0070C0"/>
                </a:solidFill>
              </a:rPr>
              <a:t> </a:t>
            </a:r>
            <a:r>
              <a:rPr lang="en-US" b="1" dirty="0">
                <a:solidFill>
                  <a:srgbClr val="FF0000"/>
                </a:solidFill>
              </a:rPr>
              <a:t>work </a:t>
            </a:r>
            <a:r>
              <a:rPr lang="en-US" b="1">
                <a:solidFill>
                  <a:srgbClr val="FF0000"/>
                </a:solidFill>
              </a:rPr>
              <a:t>is starting</a:t>
            </a:r>
            <a:endParaRPr lang="en-CH" b="1" dirty="0">
              <a:solidFill>
                <a:srgbClr val="FF0000"/>
              </a:solidFill>
            </a:endParaRPr>
          </a:p>
        </p:txBody>
      </p:sp>
      <p:pic>
        <p:nvPicPr>
          <p:cNvPr id="9" name="Picture 8" descr="Chart, box and whisker chart&#10;&#10;Description automatically generated">
            <a:extLst>
              <a:ext uri="{FF2B5EF4-FFF2-40B4-BE49-F238E27FC236}">
                <a16:creationId xmlns:a16="http://schemas.microsoft.com/office/drawing/2014/main" id="{F0878309-F6A5-4ECB-A2CE-4597884CB0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15098" y="2900470"/>
            <a:ext cx="2519999" cy="1800000"/>
          </a:xfrm>
          <a:prstGeom prst="rect">
            <a:avLst/>
          </a:prstGeom>
        </p:spPr>
      </p:pic>
      <p:pic>
        <p:nvPicPr>
          <p:cNvPr id="15" name="Picture 14" descr="Chart, box and whisker chart&#10;&#10;Description automatically generated">
            <a:extLst>
              <a:ext uri="{FF2B5EF4-FFF2-40B4-BE49-F238E27FC236}">
                <a16:creationId xmlns:a16="http://schemas.microsoft.com/office/drawing/2014/main" id="{00EB0A5A-3280-5230-9AFA-59312C750F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97444" y="4883889"/>
            <a:ext cx="2538170" cy="180000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C24B0C4F-7BF5-C3F0-12D1-C1B629BD46D9}"/>
              </a:ext>
            </a:extLst>
          </p:cNvPr>
          <p:cNvSpPr/>
          <p:nvPr/>
        </p:nvSpPr>
        <p:spPr>
          <a:xfrm>
            <a:off x="923278" y="2689934"/>
            <a:ext cx="3684233" cy="4021584"/>
          </a:xfrm>
          <a:prstGeom prst="rect">
            <a:avLst/>
          </a:prstGeom>
          <a:noFill/>
          <a:ln w="44450"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D391208-78F9-2F61-CB98-A4C5162B6418}"/>
              </a:ext>
            </a:extLst>
          </p:cNvPr>
          <p:cNvSpPr txBox="1"/>
          <p:nvPr/>
        </p:nvSpPr>
        <p:spPr>
          <a:xfrm>
            <a:off x="3016469" y="7025101"/>
            <a:ext cx="417260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sz="1200" dirty="0"/>
              <a:t>https://indico.cern.ch/event/1147941/contributions/4851978</a:t>
            </a:r>
          </a:p>
        </p:txBody>
      </p:sp>
    </p:spTree>
    <p:extLst>
      <p:ext uri="{BB962C8B-B14F-4D97-AF65-F5344CB8AC3E}">
        <p14:creationId xmlns:p14="http://schemas.microsoft.com/office/powerpoint/2010/main" val="37735373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105F67-D5D5-7017-1569-F943B8F937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</a:t>
            </a:r>
            <a:r>
              <a:rPr lang="en-CH" dirty="0"/>
              <a:t>cope of the talk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D9CF1C-42C6-62CD-1C4D-00A6449222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The four main magnet challenges for a muon collider</a:t>
            </a: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Technical advances</a:t>
            </a: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A digression on HTS</a:t>
            </a:r>
          </a:p>
          <a:p>
            <a:r>
              <a:rPr lang="en-US" dirty="0">
                <a:solidFill>
                  <a:srgbClr val="FF0000"/>
                </a:solidFill>
              </a:rPr>
              <a:t>Work organization</a:t>
            </a:r>
          </a:p>
          <a:p>
            <a:r>
              <a:rPr lang="en-US" dirty="0">
                <a:solidFill>
                  <a:schemeClr val="bg1">
                    <a:lumMod val="75000"/>
                  </a:schemeClr>
                </a:solidFill>
              </a:rPr>
              <a:t>Summary and plans</a:t>
            </a:r>
            <a:endParaRPr lang="en-CH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89C5E9-2464-6798-A8EE-0728C88A64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6176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105F67-D5D5-7017-1569-F943B8F937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Tasks</a:t>
            </a:r>
            <a:endParaRPr lang="en-CH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57F2044F-5CAA-C0E4-50C0-5AEA1C63EC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84132" y="1413917"/>
            <a:ext cx="5143640" cy="5409273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T</a:t>
            </a:r>
            <a:r>
              <a:rPr lang="en-CH" dirty="0"/>
              <a:t>he organization of the tasks overlaps with the EU MuCol study</a:t>
            </a:r>
          </a:p>
          <a:p>
            <a:endParaRPr lang="en-US" dirty="0"/>
          </a:p>
          <a:p>
            <a:r>
              <a:rPr lang="en-US" dirty="0"/>
              <a:t>The </a:t>
            </a:r>
            <a:r>
              <a:rPr lang="en-CH" dirty="0"/>
              <a:t>scope of the work in most tasks, however, </a:t>
            </a:r>
            <a:r>
              <a:rPr lang="en-CH" b="1" dirty="0">
                <a:solidFill>
                  <a:srgbClr val="FF0000"/>
                </a:solidFill>
              </a:rPr>
              <a:t>extends beyond the EU proposal </a:t>
            </a:r>
            <a:r>
              <a:rPr lang="en-CH" dirty="0"/>
              <a:t>(e.g. target solenoid study, HTS tape procurement and measurements, test of HTS pancakes, …)</a:t>
            </a:r>
          </a:p>
          <a:p>
            <a:endParaRPr lang="en-US" dirty="0"/>
          </a:p>
          <a:p>
            <a:r>
              <a:rPr lang="en-US" dirty="0"/>
              <a:t>M</a:t>
            </a:r>
            <a:r>
              <a:rPr lang="en-CH" dirty="0"/>
              <a:t>ost tasks activities also rely on advances and synergy with other projects and programs (e.g. HFM, UHF solenoid R&amp;D, HTS fusion magnets R&amp;D, HTS generators R&amp;D, …)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89C5E9-2464-6798-A8EE-0728C88A64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DA6C41B-C60B-6F42-801B-C9D93830747C}"/>
              </a:ext>
            </a:extLst>
          </p:cNvPr>
          <p:cNvSpPr txBox="1"/>
          <p:nvPr/>
        </p:nvSpPr>
        <p:spPr>
          <a:xfrm>
            <a:off x="1016470" y="1415010"/>
            <a:ext cx="3600000" cy="1200329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 anchorCtr="0">
            <a:spAutoFit/>
          </a:bodyPr>
          <a:lstStyle/>
          <a:p>
            <a:r>
              <a:rPr lang="en-CH" sz="2400" dirty="0">
                <a:solidFill>
                  <a:srgbClr val="0070C0"/>
                </a:solidFill>
              </a:rPr>
              <a:t>Task 1</a:t>
            </a:r>
          </a:p>
          <a:p>
            <a:r>
              <a:rPr lang="en-CH" sz="2400" dirty="0">
                <a:solidFill>
                  <a:srgbClr val="0070C0"/>
                </a:solidFill>
              </a:rPr>
              <a:t>Technical Coordination and Integration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9EE581D-AD58-85CA-8ACF-D46958DBF0A5}"/>
              </a:ext>
            </a:extLst>
          </p:cNvPr>
          <p:cNvSpPr txBox="1"/>
          <p:nvPr/>
        </p:nvSpPr>
        <p:spPr>
          <a:xfrm>
            <a:off x="1016470" y="2818137"/>
            <a:ext cx="3600000" cy="1200329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 anchorCtr="0">
            <a:spAutoFit/>
          </a:bodyPr>
          <a:lstStyle/>
          <a:p>
            <a:r>
              <a:rPr lang="en-CH" sz="2400" dirty="0">
                <a:solidFill>
                  <a:srgbClr val="0070C0"/>
                </a:solidFill>
              </a:rPr>
              <a:t>Task 2</a:t>
            </a:r>
          </a:p>
          <a:p>
            <a:r>
              <a:rPr lang="en-US" sz="2400" dirty="0">
                <a:solidFill>
                  <a:srgbClr val="0070C0"/>
                </a:solidFill>
              </a:rPr>
              <a:t>T</a:t>
            </a:r>
            <a:r>
              <a:rPr lang="en-CH" sz="2400" dirty="0">
                <a:solidFill>
                  <a:srgbClr val="0070C0"/>
                </a:solidFill>
              </a:rPr>
              <a:t>arget, Capture and Cooling Magnets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3001732-7106-4A03-6643-58BBEAB126F9}"/>
              </a:ext>
            </a:extLst>
          </p:cNvPr>
          <p:cNvSpPr txBox="1"/>
          <p:nvPr/>
        </p:nvSpPr>
        <p:spPr>
          <a:xfrm>
            <a:off x="1016470" y="4221264"/>
            <a:ext cx="3600000" cy="1200329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 anchorCtr="0">
            <a:spAutoFit/>
          </a:bodyPr>
          <a:lstStyle/>
          <a:p>
            <a:r>
              <a:rPr lang="en-CH" sz="2400" dirty="0">
                <a:solidFill>
                  <a:srgbClr val="0070C0"/>
                </a:solidFill>
              </a:rPr>
              <a:t>Task 3</a:t>
            </a:r>
          </a:p>
          <a:p>
            <a:r>
              <a:rPr lang="en-US" sz="2400" dirty="0">
                <a:solidFill>
                  <a:srgbClr val="0070C0"/>
                </a:solidFill>
              </a:rPr>
              <a:t>Fast Cycled Accelerator Magnets</a:t>
            </a:r>
            <a:endParaRPr lang="en-CH" sz="2400" dirty="0">
              <a:solidFill>
                <a:srgbClr val="0070C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B92E879-8DE4-1395-1F06-F6B4BCB0C704}"/>
              </a:ext>
            </a:extLst>
          </p:cNvPr>
          <p:cNvSpPr txBox="1"/>
          <p:nvPr/>
        </p:nvSpPr>
        <p:spPr>
          <a:xfrm>
            <a:off x="1016470" y="5624390"/>
            <a:ext cx="3600000" cy="1198800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 anchorCtr="0">
            <a:noAutofit/>
          </a:bodyPr>
          <a:lstStyle/>
          <a:p>
            <a:r>
              <a:rPr lang="en-CH" sz="2400" dirty="0">
                <a:solidFill>
                  <a:srgbClr val="0070C0"/>
                </a:solidFill>
              </a:rPr>
              <a:t>Task 4</a:t>
            </a:r>
          </a:p>
          <a:p>
            <a:r>
              <a:rPr lang="en-US" sz="2400" dirty="0">
                <a:solidFill>
                  <a:srgbClr val="0070C0"/>
                </a:solidFill>
              </a:rPr>
              <a:t>Collider Ring Magnets</a:t>
            </a:r>
            <a:endParaRPr lang="en-CH" sz="2400" dirty="0">
              <a:solidFill>
                <a:srgbClr val="0070C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9B6B607-E068-89B1-D416-2BA2EA6F8F7C}"/>
              </a:ext>
            </a:extLst>
          </p:cNvPr>
          <p:cNvSpPr txBox="1"/>
          <p:nvPr/>
        </p:nvSpPr>
        <p:spPr>
          <a:xfrm rot="16200000">
            <a:off x="-2086660" y="3888812"/>
            <a:ext cx="5409273" cy="461665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CH" sz="2400" dirty="0">
                <a:solidFill>
                  <a:srgbClr val="0070C0"/>
                </a:solidFill>
              </a:rPr>
              <a:t>Magnet Systems</a:t>
            </a:r>
          </a:p>
        </p:txBody>
      </p:sp>
    </p:spTree>
    <p:extLst>
      <p:ext uri="{BB962C8B-B14F-4D97-AF65-F5344CB8AC3E}">
        <p14:creationId xmlns:p14="http://schemas.microsoft.com/office/powerpoint/2010/main" val="39035522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105F67-D5D5-7017-1569-F943B8F937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</a:t>
            </a:r>
            <a:r>
              <a:rPr lang="en-CH" dirty="0"/>
              <a:t>cope of the talk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D9CF1C-42C6-62CD-1C4D-00A6449222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solenoid challenges for a muon collider</a:t>
            </a:r>
          </a:p>
          <a:p>
            <a:r>
              <a:rPr lang="en-US" dirty="0"/>
              <a:t>Technical advances</a:t>
            </a:r>
          </a:p>
          <a:p>
            <a:r>
              <a:rPr lang="en-US" dirty="0"/>
              <a:t>Work organization</a:t>
            </a:r>
          </a:p>
          <a:p>
            <a:r>
              <a:rPr lang="en-US" dirty="0"/>
              <a:t>Summary and plans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89C5E9-2464-6798-A8EE-0728C88A64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E4BD7EF-2357-C85C-F6E1-51D9D33CDFBA}"/>
              </a:ext>
            </a:extLst>
          </p:cNvPr>
          <p:cNvSpPr txBox="1"/>
          <p:nvPr/>
        </p:nvSpPr>
        <p:spPr>
          <a:xfrm>
            <a:off x="2269195" y="6031615"/>
            <a:ext cx="5510483" cy="769441"/>
          </a:xfrm>
          <a:prstGeom prst="rect">
            <a:avLst/>
          </a:prstGeom>
          <a:solidFill>
            <a:schemeClr val="bg1"/>
          </a:solidFill>
          <a:ln w="25400">
            <a:solidFill>
              <a:srgbClr val="FF0000"/>
            </a:solidFill>
          </a:ln>
          <a:effectLst>
            <a:outerShdw blurRad="50800" dist="1397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4400" dirty="0"/>
              <a:t>T</a:t>
            </a:r>
            <a:r>
              <a:rPr lang="en-CH" sz="4400" dirty="0"/>
              <a:t>his is work in progress</a:t>
            </a:r>
          </a:p>
        </p:txBody>
      </p:sp>
    </p:spTree>
    <p:extLst>
      <p:ext uri="{BB962C8B-B14F-4D97-AF65-F5344CB8AC3E}">
        <p14:creationId xmlns:p14="http://schemas.microsoft.com/office/powerpoint/2010/main" val="2240813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105F67-D5D5-7017-1569-F943B8F937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Team and the work – 1/2</a:t>
            </a:r>
            <a:endParaRPr lang="en-CH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57F2044F-5CAA-C0E4-50C0-5AEA1C63EC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84132" y="1413917"/>
            <a:ext cx="5143640" cy="5409273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Participants</a:t>
            </a:r>
            <a:r>
              <a:rPr lang="en-US" b="1" dirty="0"/>
              <a:t> </a:t>
            </a:r>
          </a:p>
          <a:p>
            <a:pPr lvl="1"/>
            <a:r>
              <a:rPr lang="en-US" b="1" dirty="0"/>
              <a:t>CERN</a:t>
            </a:r>
            <a:r>
              <a:rPr lang="en-US" dirty="0"/>
              <a:t> (LB, SF)</a:t>
            </a:r>
          </a:p>
          <a:p>
            <a:pPr lvl="1"/>
            <a:r>
              <a:rPr lang="en-US" dirty="0"/>
              <a:t>CEA (LQ)</a:t>
            </a:r>
          </a:p>
          <a:p>
            <a:r>
              <a:rPr lang="en-US" dirty="0"/>
              <a:t>Activities</a:t>
            </a:r>
          </a:p>
          <a:p>
            <a:pPr lvl="1"/>
            <a:r>
              <a:rPr lang="en-US" dirty="0"/>
              <a:t>Periodic meeting of the “muons magnets Working Group”</a:t>
            </a:r>
          </a:p>
          <a:p>
            <a:pPr lvl="1"/>
            <a:r>
              <a:rPr lang="en-US" dirty="0"/>
              <a:t>M</a:t>
            </a:r>
            <a:r>
              <a:rPr lang="en-CH" dirty="0"/>
              <a:t>achine configuration (“magnet catalogue”)</a:t>
            </a:r>
          </a:p>
          <a:p>
            <a:pPr lvl="1"/>
            <a:r>
              <a:rPr lang="en-US" dirty="0"/>
              <a:t>I</a:t>
            </a:r>
            <a:r>
              <a:rPr lang="en-CH" dirty="0"/>
              <a:t>nterface to physics, radiation, vacuum, cryogenics, safety and RP</a:t>
            </a:r>
          </a:p>
          <a:p>
            <a:pPr lvl="1"/>
            <a:r>
              <a:rPr lang="en-US" dirty="0"/>
              <a:t>R</a:t>
            </a:r>
            <a:r>
              <a:rPr lang="en-CH" dirty="0"/>
              <a:t>eview of radiation hardness of superconductors and insulation systems (joint activity with radiation studies)</a:t>
            </a:r>
          </a:p>
          <a:p>
            <a:pPr lvl="1"/>
            <a:r>
              <a:rPr lang="en-US" dirty="0"/>
              <a:t>D</a:t>
            </a:r>
            <a:r>
              <a:rPr lang="en-CH" dirty="0"/>
              <a:t>ocumentation and reporting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89C5E9-2464-6798-A8EE-0728C88A64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DA6C41B-C60B-6F42-801B-C9D93830747C}"/>
              </a:ext>
            </a:extLst>
          </p:cNvPr>
          <p:cNvSpPr txBox="1"/>
          <p:nvPr/>
        </p:nvSpPr>
        <p:spPr>
          <a:xfrm>
            <a:off x="1016470" y="1415010"/>
            <a:ext cx="3600000" cy="1200329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 anchorCtr="0">
            <a:spAutoFit/>
          </a:bodyPr>
          <a:lstStyle/>
          <a:p>
            <a:r>
              <a:rPr lang="en-CH" sz="2400" dirty="0">
                <a:solidFill>
                  <a:srgbClr val="0070C0"/>
                </a:solidFill>
              </a:rPr>
              <a:t>Task 1</a:t>
            </a:r>
          </a:p>
          <a:p>
            <a:r>
              <a:rPr lang="en-CH" sz="2400" dirty="0">
                <a:solidFill>
                  <a:srgbClr val="0070C0"/>
                </a:solidFill>
              </a:rPr>
              <a:t>Technical Coordination and Integration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9EE581D-AD58-85CA-8ACF-D46958DBF0A5}"/>
              </a:ext>
            </a:extLst>
          </p:cNvPr>
          <p:cNvSpPr txBox="1"/>
          <p:nvPr/>
        </p:nvSpPr>
        <p:spPr>
          <a:xfrm>
            <a:off x="1016470" y="2818137"/>
            <a:ext cx="3600000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 anchorCtr="0">
            <a:spAutoFit/>
          </a:bodyPr>
          <a:lstStyle/>
          <a:p>
            <a:r>
              <a:rPr lang="en-CH" sz="2400" dirty="0">
                <a:solidFill>
                  <a:schemeClr val="bg1">
                    <a:lumMod val="75000"/>
                  </a:schemeClr>
                </a:solidFill>
              </a:rPr>
              <a:t>Task 2</a:t>
            </a:r>
          </a:p>
          <a:p>
            <a:r>
              <a:rPr lang="en-US" sz="2400" dirty="0">
                <a:solidFill>
                  <a:schemeClr val="bg1">
                    <a:lumMod val="75000"/>
                  </a:schemeClr>
                </a:solidFill>
              </a:rPr>
              <a:t>T</a:t>
            </a:r>
            <a:r>
              <a:rPr lang="en-CH" sz="2400" dirty="0">
                <a:solidFill>
                  <a:schemeClr val="bg1">
                    <a:lumMod val="75000"/>
                  </a:schemeClr>
                </a:solidFill>
              </a:rPr>
              <a:t>arget, Capture and Cooling Magnets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3001732-7106-4A03-6643-58BBEAB126F9}"/>
              </a:ext>
            </a:extLst>
          </p:cNvPr>
          <p:cNvSpPr txBox="1"/>
          <p:nvPr/>
        </p:nvSpPr>
        <p:spPr>
          <a:xfrm>
            <a:off x="1016470" y="4221264"/>
            <a:ext cx="3600000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 anchorCtr="0">
            <a:spAutoFit/>
          </a:bodyPr>
          <a:lstStyle/>
          <a:p>
            <a:r>
              <a:rPr lang="en-CH" sz="2400" dirty="0">
                <a:solidFill>
                  <a:schemeClr val="bg1">
                    <a:lumMod val="75000"/>
                  </a:schemeClr>
                </a:solidFill>
              </a:rPr>
              <a:t>Task 3</a:t>
            </a:r>
          </a:p>
          <a:p>
            <a:r>
              <a:rPr lang="en-US" sz="2400" dirty="0">
                <a:solidFill>
                  <a:schemeClr val="bg1">
                    <a:lumMod val="75000"/>
                  </a:schemeClr>
                </a:solidFill>
              </a:rPr>
              <a:t>Fast Cycled Accelerator Magnets</a:t>
            </a:r>
            <a:endParaRPr lang="en-CH" sz="24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B92E879-8DE4-1395-1F06-F6B4BCB0C704}"/>
              </a:ext>
            </a:extLst>
          </p:cNvPr>
          <p:cNvSpPr txBox="1"/>
          <p:nvPr/>
        </p:nvSpPr>
        <p:spPr>
          <a:xfrm>
            <a:off x="1016470" y="5624390"/>
            <a:ext cx="3600000" cy="11988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 anchorCtr="0">
            <a:noAutofit/>
          </a:bodyPr>
          <a:lstStyle/>
          <a:p>
            <a:r>
              <a:rPr lang="en-CH" sz="2400" dirty="0">
                <a:solidFill>
                  <a:schemeClr val="bg1">
                    <a:lumMod val="75000"/>
                  </a:schemeClr>
                </a:solidFill>
              </a:rPr>
              <a:t>Task 4</a:t>
            </a:r>
          </a:p>
          <a:p>
            <a:r>
              <a:rPr lang="en-US" sz="2400" dirty="0">
                <a:solidFill>
                  <a:schemeClr val="bg1">
                    <a:lumMod val="75000"/>
                  </a:schemeClr>
                </a:solidFill>
              </a:rPr>
              <a:t>Collider Ring Magnets</a:t>
            </a:r>
            <a:endParaRPr lang="en-CH" sz="24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9B6B607-E068-89B1-D416-2BA2EA6F8F7C}"/>
              </a:ext>
            </a:extLst>
          </p:cNvPr>
          <p:cNvSpPr txBox="1"/>
          <p:nvPr/>
        </p:nvSpPr>
        <p:spPr>
          <a:xfrm rot="16200000">
            <a:off x="-2086660" y="3888812"/>
            <a:ext cx="5409273" cy="461665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CH" sz="2400" dirty="0">
                <a:solidFill>
                  <a:srgbClr val="0070C0"/>
                </a:solidFill>
              </a:rPr>
              <a:t>Magnet Systems</a:t>
            </a:r>
          </a:p>
        </p:txBody>
      </p:sp>
    </p:spTree>
    <p:extLst>
      <p:ext uri="{BB962C8B-B14F-4D97-AF65-F5344CB8AC3E}">
        <p14:creationId xmlns:p14="http://schemas.microsoft.com/office/powerpoint/2010/main" val="32761969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105F67-D5D5-7017-1569-F943B8F937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Team and the work – 2/2</a:t>
            </a:r>
            <a:endParaRPr lang="en-CH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57F2044F-5CAA-C0E4-50C0-5AEA1C63EC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84132" y="1413917"/>
            <a:ext cx="5143640" cy="5409273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Participants</a:t>
            </a:r>
          </a:p>
          <a:p>
            <a:pPr lvl="1"/>
            <a:r>
              <a:rPr lang="en-US" b="1" dirty="0"/>
              <a:t>INFN</a:t>
            </a:r>
            <a:r>
              <a:rPr lang="en-US" dirty="0"/>
              <a:t> (MS)</a:t>
            </a:r>
          </a:p>
          <a:p>
            <a:pPr lvl="1"/>
            <a:r>
              <a:rPr lang="en-US" dirty="0"/>
              <a:t>CEA (LQ, PhD)</a:t>
            </a:r>
          </a:p>
          <a:p>
            <a:pPr lvl="1"/>
            <a:r>
              <a:rPr lang="en-US" dirty="0"/>
              <a:t>CERN (AD, BB, TM, LB, AK, CA, AB)</a:t>
            </a:r>
          </a:p>
          <a:p>
            <a:pPr lvl="1"/>
            <a:r>
              <a:rPr lang="en-US" i="1" dirty="0">
                <a:solidFill>
                  <a:srgbClr val="0070C0"/>
                </a:solidFill>
              </a:rPr>
              <a:t>CNRS (XC)</a:t>
            </a:r>
          </a:p>
          <a:p>
            <a:pPr lvl="1"/>
            <a:r>
              <a:rPr lang="en-US" i="1" dirty="0">
                <a:solidFill>
                  <a:srgbClr val="7030A0"/>
                </a:solidFill>
              </a:rPr>
              <a:t>F4E (AP, PT)</a:t>
            </a:r>
          </a:p>
          <a:p>
            <a:pPr lvl="1"/>
            <a:r>
              <a:rPr lang="en-US" i="1" dirty="0">
                <a:solidFill>
                  <a:srgbClr val="0070C0"/>
                </a:solidFill>
              </a:rPr>
              <a:t>KIT (TA)</a:t>
            </a:r>
          </a:p>
          <a:p>
            <a:pPr lvl="1"/>
            <a:r>
              <a:rPr lang="en-US" i="1" dirty="0">
                <a:solidFill>
                  <a:srgbClr val="0070C0"/>
                </a:solidFill>
              </a:rPr>
              <a:t>PSI (JK)</a:t>
            </a:r>
          </a:p>
          <a:p>
            <a:pPr lvl="1"/>
            <a:r>
              <a:rPr lang="en-US" i="1" dirty="0">
                <a:solidFill>
                  <a:srgbClr val="0070C0"/>
                </a:solidFill>
              </a:rPr>
              <a:t>SOTON (YY, post-doc)</a:t>
            </a:r>
          </a:p>
          <a:p>
            <a:pPr lvl="1"/>
            <a:r>
              <a:rPr lang="en-US" i="1" dirty="0">
                <a:solidFill>
                  <a:srgbClr val="0070C0"/>
                </a:solidFill>
              </a:rPr>
              <a:t>UNIGE (CS)</a:t>
            </a:r>
          </a:p>
          <a:p>
            <a:pPr lvl="1"/>
            <a:r>
              <a:rPr lang="en-US" dirty="0"/>
              <a:t>TWENTE (HTK, AK, post-doc)</a:t>
            </a:r>
          </a:p>
          <a:p>
            <a:r>
              <a:rPr lang="en-US" dirty="0"/>
              <a:t>Activities (≈ 12 months)</a:t>
            </a:r>
          </a:p>
          <a:p>
            <a:pPr lvl="1"/>
            <a:r>
              <a:rPr lang="en-US" dirty="0"/>
              <a:t>Conductor review and specification</a:t>
            </a:r>
          </a:p>
          <a:p>
            <a:pPr lvl="1"/>
            <a:r>
              <a:rPr lang="en-US" dirty="0"/>
              <a:t>Design of target and capture channel solenoids</a:t>
            </a:r>
          </a:p>
          <a:p>
            <a:pPr lvl="1"/>
            <a:r>
              <a:rPr lang="en-US" dirty="0"/>
              <a:t>Design of final cooling solenoid</a:t>
            </a:r>
            <a:endParaRPr lang="en-CH" dirty="0"/>
          </a:p>
          <a:p>
            <a:pPr lvl="1"/>
            <a:r>
              <a:rPr lang="en-US" dirty="0"/>
              <a:t>Procurement and electro-mechanical characterization (UHF) of test HTS material</a:t>
            </a:r>
            <a:endParaRPr lang="en-CH" dirty="0"/>
          </a:p>
          <a:p>
            <a:pPr lvl="1"/>
            <a:r>
              <a:rPr lang="en-US" dirty="0"/>
              <a:t>Pancake model coils, engineering design, manufacturing solutions, mechanical and powering tests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89C5E9-2464-6798-A8EE-0728C88A64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DA6C41B-C60B-6F42-801B-C9D93830747C}"/>
              </a:ext>
            </a:extLst>
          </p:cNvPr>
          <p:cNvSpPr txBox="1"/>
          <p:nvPr/>
        </p:nvSpPr>
        <p:spPr>
          <a:xfrm>
            <a:off x="1016470" y="1415010"/>
            <a:ext cx="3600000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 anchorCtr="0">
            <a:spAutoFit/>
          </a:bodyPr>
          <a:lstStyle/>
          <a:p>
            <a:r>
              <a:rPr lang="en-CH" sz="2400" dirty="0">
                <a:solidFill>
                  <a:schemeClr val="bg1">
                    <a:lumMod val="75000"/>
                  </a:schemeClr>
                </a:solidFill>
              </a:rPr>
              <a:t>Task 1</a:t>
            </a:r>
          </a:p>
          <a:p>
            <a:r>
              <a:rPr lang="en-CH" sz="2400" dirty="0">
                <a:solidFill>
                  <a:schemeClr val="bg1">
                    <a:lumMod val="75000"/>
                  </a:schemeClr>
                </a:solidFill>
              </a:rPr>
              <a:t>Technical Coordination and Integration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9EE581D-AD58-85CA-8ACF-D46958DBF0A5}"/>
              </a:ext>
            </a:extLst>
          </p:cNvPr>
          <p:cNvSpPr txBox="1"/>
          <p:nvPr/>
        </p:nvSpPr>
        <p:spPr>
          <a:xfrm>
            <a:off x="1016470" y="2818137"/>
            <a:ext cx="3600000" cy="1200329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 anchorCtr="0">
            <a:spAutoFit/>
          </a:bodyPr>
          <a:lstStyle/>
          <a:p>
            <a:r>
              <a:rPr lang="en-CH" sz="2400" dirty="0">
                <a:solidFill>
                  <a:srgbClr val="0070C0"/>
                </a:solidFill>
              </a:rPr>
              <a:t>Task 2</a:t>
            </a:r>
          </a:p>
          <a:p>
            <a:r>
              <a:rPr lang="en-US" sz="2400" dirty="0">
                <a:solidFill>
                  <a:srgbClr val="0070C0"/>
                </a:solidFill>
              </a:rPr>
              <a:t>T</a:t>
            </a:r>
            <a:r>
              <a:rPr lang="en-CH" sz="2400" dirty="0">
                <a:solidFill>
                  <a:srgbClr val="0070C0"/>
                </a:solidFill>
              </a:rPr>
              <a:t>arget, Capture and Cooling Magnets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3001732-7106-4A03-6643-58BBEAB126F9}"/>
              </a:ext>
            </a:extLst>
          </p:cNvPr>
          <p:cNvSpPr txBox="1"/>
          <p:nvPr/>
        </p:nvSpPr>
        <p:spPr>
          <a:xfrm>
            <a:off x="1016470" y="4221264"/>
            <a:ext cx="3600000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 anchorCtr="0">
            <a:spAutoFit/>
          </a:bodyPr>
          <a:lstStyle/>
          <a:p>
            <a:r>
              <a:rPr lang="en-CH" sz="2400" dirty="0">
                <a:solidFill>
                  <a:schemeClr val="bg1">
                    <a:lumMod val="75000"/>
                  </a:schemeClr>
                </a:solidFill>
              </a:rPr>
              <a:t>Task 3</a:t>
            </a:r>
          </a:p>
          <a:p>
            <a:r>
              <a:rPr lang="en-US" sz="2400" dirty="0">
                <a:solidFill>
                  <a:schemeClr val="bg1">
                    <a:lumMod val="75000"/>
                  </a:schemeClr>
                </a:solidFill>
              </a:rPr>
              <a:t>Fast Cycled Accelerator Magnets</a:t>
            </a:r>
            <a:endParaRPr lang="en-CH" sz="24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B92E879-8DE4-1395-1F06-F6B4BCB0C704}"/>
              </a:ext>
            </a:extLst>
          </p:cNvPr>
          <p:cNvSpPr txBox="1"/>
          <p:nvPr/>
        </p:nvSpPr>
        <p:spPr>
          <a:xfrm>
            <a:off x="1016470" y="5624390"/>
            <a:ext cx="3600000" cy="11988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ctr" anchorCtr="0">
            <a:noAutofit/>
          </a:bodyPr>
          <a:lstStyle/>
          <a:p>
            <a:r>
              <a:rPr lang="en-CH" sz="2400" dirty="0">
                <a:solidFill>
                  <a:schemeClr val="bg1">
                    <a:lumMod val="75000"/>
                  </a:schemeClr>
                </a:solidFill>
              </a:rPr>
              <a:t>Task 4</a:t>
            </a:r>
          </a:p>
          <a:p>
            <a:r>
              <a:rPr lang="en-US" sz="2400" dirty="0">
                <a:solidFill>
                  <a:schemeClr val="bg1">
                    <a:lumMod val="75000"/>
                  </a:schemeClr>
                </a:solidFill>
              </a:rPr>
              <a:t>Collider Ring Magnets</a:t>
            </a:r>
            <a:endParaRPr lang="en-CH" sz="24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9B6B607-E068-89B1-D416-2BA2EA6F8F7C}"/>
              </a:ext>
            </a:extLst>
          </p:cNvPr>
          <p:cNvSpPr txBox="1"/>
          <p:nvPr/>
        </p:nvSpPr>
        <p:spPr>
          <a:xfrm rot="16200000">
            <a:off x="-2086660" y="3888812"/>
            <a:ext cx="5409273" cy="461665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CH" sz="2400" dirty="0">
                <a:solidFill>
                  <a:srgbClr val="0070C0"/>
                </a:solidFill>
              </a:rPr>
              <a:t>Magnet Systems</a:t>
            </a:r>
          </a:p>
        </p:txBody>
      </p:sp>
    </p:spTree>
    <p:extLst>
      <p:ext uri="{BB962C8B-B14F-4D97-AF65-F5344CB8AC3E}">
        <p14:creationId xmlns:p14="http://schemas.microsoft.com/office/powerpoint/2010/main" val="35622614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Muons Magnets WG</a:t>
            </a:r>
          </a:p>
        </p:txBody>
      </p:sp>
      <p:sp>
        <p:nvSpPr>
          <p:cNvPr id="18" name="Content Placeholder 17">
            <a:extLst>
              <a:ext uri="{FF2B5EF4-FFF2-40B4-BE49-F238E27FC236}">
                <a16:creationId xmlns:a16="http://schemas.microsoft.com/office/drawing/2014/main" id="{168DA9B7-5F2A-A48F-62F4-D29D371291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8941" y="1127463"/>
            <a:ext cx="4814047" cy="5206101"/>
          </a:xfrm>
        </p:spPr>
        <p:txBody>
          <a:bodyPr>
            <a:normAutofit fontScale="85000" lnSpcReduction="20000"/>
          </a:bodyPr>
          <a:lstStyle/>
          <a:p>
            <a:r>
              <a:rPr lang="en-CH" dirty="0"/>
              <a:t>Twenty-one meetings to date, with participants from m ost collaborating institutes and universities</a:t>
            </a:r>
          </a:p>
          <a:p>
            <a:r>
              <a:rPr lang="en-CH" dirty="0"/>
              <a:t>Since April we meet:</a:t>
            </a:r>
          </a:p>
          <a:p>
            <a:pPr lvl="1"/>
            <a:r>
              <a:rPr lang="en-CH" dirty="0"/>
              <a:t>to “learn” about the previous work (MAP) and advances in relevant fields,</a:t>
            </a:r>
          </a:p>
          <a:p>
            <a:pPr lvl="1"/>
            <a:r>
              <a:rPr lang="en-US" dirty="0"/>
              <a:t>t</a:t>
            </a:r>
            <a:r>
              <a:rPr lang="en-CH" dirty="0"/>
              <a:t>o discuss in an informal setting initial ideas and options, and </a:t>
            </a:r>
          </a:p>
          <a:p>
            <a:pPr lvl="1"/>
            <a:r>
              <a:rPr lang="en-US" dirty="0" err="1"/>
              <a:t>i</a:t>
            </a:r>
            <a:r>
              <a:rPr lang="en-CH" dirty="0"/>
              <a:t>n preparation of upcoming activities, in particular the EU MuCol</a:t>
            </a:r>
          </a:p>
        </p:txBody>
      </p:sp>
      <p:sp>
        <p:nvSpPr>
          <p:cNvPr id="35" name="Slide Number Placeholder 9">
            <a:extLst>
              <a:ext uri="{FF2B5EF4-FFF2-40B4-BE49-F238E27FC236}">
                <a16:creationId xmlns:a16="http://schemas.microsoft.com/office/drawing/2014/main" id="{303D1079-57C1-CF41-AF33-A526A0D850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15" name="Picture 14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DB475874-9399-FC16-9572-2EEEFA5705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2681" y="1135735"/>
            <a:ext cx="4629381" cy="5762958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2DA683F3-9845-BEB5-0F52-0BB7CF37D499}"/>
              </a:ext>
            </a:extLst>
          </p:cNvPr>
          <p:cNvSpPr txBox="1"/>
          <p:nvPr/>
        </p:nvSpPr>
        <p:spPr>
          <a:xfrm>
            <a:off x="147916" y="6427694"/>
            <a:ext cx="63604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S</a:t>
            </a:r>
            <a:r>
              <a:rPr lang="en-CH" sz="2400" dirty="0"/>
              <a:t>ite: </a:t>
            </a:r>
            <a:r>
              <a:rPr lang="en-US" sz="2400" dirty="0">
                <a:hlinkClick r:id="rId3"/>
              </a:rPr>
              <a:t>https://indico.cern.ch/category/13958/</a:t>
            </a:r>
            <a:endParaRPr lang="en-US" sz="2400" dirty="0"/>
          </a:p>
          <a:p>
            <a:r>
              <a:rPr lang="en-US" sz="2400" dirty="0"/>
              <a:t>Mailing list: </a:t>
            </a:r>
            <a:r>
              <a:rPr lang="en-US" sz="2400" dirty="0">
                <a:hlinkClick r:id="rId4"/>
              </a:rPr>
              <a:t>muoncollider-magnets@cern.ch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01265344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and Plans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A9B1AD9-F3AC-75F5-7632-45EB97CACF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924" y="985421"/>
            <a:ext cx="9798907" cy="6233593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The grand challenges have been identified</a:t>
            </a:r>
            <a:r>
              <a:rPr lang="en-US" dirty="0"/>
              <a:t>, they represent well the envelope of design and performance issues. Work has started to see what are the limits, propose technical solutions and associated R&amp;D</a:t>
            </a:r>
          </a:p>
          <a:p>
            <a:r>
              <a:rPr lang="en-US" dirty="0"/>
              <a:t>The challenges are aligned with the structure of </a:t>
            </a:r>
            <a:r>
              <a:rPr lang="en-US" dirty="0" err="1"/>
              <a:t>MuCol</a:t>
            </a:r>
            <a:r>
              <a:rPr lang="en-US" dirty="0"/>
              <a:t> (Tasks 7.2, 7.3 and 7.4). This simplifies the forming and coordination work with the team. </a:t>
            </a:r>
            <a:r>
              <a:rPr lang="en-US" b="1" dirty="0">
                <a:solidFill>
                  <a:srgbClr val="FF0000"/>
                </a:solidFill>
              </a:rPr>
              <a:t>We plan to continue along these lines</a:t>
            </a:r>
          </a:p>
          <a:p>
            <a:r>
              <a:rPr lang="en-US" dirty="0"/>
              <a:t>The interaction with the other ”specialties” has started, to discuss specifications, give and receive feedback on feasibility:</a:t>
            </a:r>
          </a:p>
          <a:p>
            <a:pPr lvl="1"/>
            <a:r>
              <a:rPr lang="en-US" dirty="0"/>
              <a:t>Beam optics</a:t>
            </a:r>
          </a:p>
          <a:p>
            <a:pPr lvl="1"/>
            <a:r>
              <a:rPr lang="en-US" dirty="0"/>
              <a:t>Impedance limitations</a:t>
            </a:r>
          </a:p>
          <a:p>
            <a:pPr lvl="1"/>
            <a:r>
              <a:rPr lang="en-US" dirty="0"/>
              <a:t>Radiation heat loads, dose and damage</a:t>
            </a:r>
          </a:p>
          <a:p>
            <a:pPr lvl="1"/>
            <a:r>
              <a:rPr lang="en-US" dirty="0"/>
              <a:t>Vacuum and cryogenics</a:t>
            </a:r>
          </a:p>
          <a:p>
            <a:endParaRPr lang="en-US" dirty="0"/>
          </a:p>
          <a:p>
            <a:r>
              <a:rPr lang="en-US" dirty="0"/>
              <a:t>It looks like </a:t>
            </a:r>
            <a:r>
              <a:rPr lang="en-US" b="1" dirty="0">
                <a:solidFill>
                  <a:srgbClr val="FF0000"/>
                </a:solidFill>
              </a:rPr>
              <a:t>HTS can make a huge difference </a:t>
            </a:r>
            <a:r>
              <a:rPr lang="en-US" dirty="0"/>
              <a:t>towards a compact, energy efficient and sustainable collider. Priority will be devoted to this R&amp;D</a:t>
            </a:r>
          </a:p>
        </p:txBody>
      </p:sp>
      <p:sp>
        <p:nvSpPr>
          <p:cNvPr id="35" name="Slide Number Placeholder 9">
            <a:extLst>
              <a:ext uri="{FF2B5EF4-FFF2-40B4-BE49-F238E27FC236}">
                <a16:creationId xmlns:a16="http://schemas.microsoft.com/office/drawing/2014/main" id="{303D1079-57C1-CF41-AF33-A526A0D850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4739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105F67-D5D5-7017-1569-F943B8F937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guidelines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D9CF1C-42C6-62CD-1C4D-00A6449222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924" y="1127464"/>
            <a:ext cx="9724767" cy="6091551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Magnets are </a:t>
            </a:r>
            <a:r>
              <a:rPr lang="en-US" u="sng" dirty="0"/>
              <a:t>relatively</a:t>
            </a:r>
            <a:r>
              <a:rPr lang="en-US" dirty="0"/>
              <a:t> </a:t>
            </a:r>
            <a:r>
              <a:rPr lang="en-US" b="1" dirty="0">
                <a:solidFill>
                  <a:srgbClr val="FF0000"/>
                </a:solidFill>
              </a:rPr>
              <a:t>power hungry</a:t>
            </a:r>
          </a:p>
          <a:p>
            <a:pPr lvl="1"/>
            <a:r>
              <a:rPr lang="en-US" dirty="0"/>
              <a:t>The main power consumption for superconducting magnets is for the </a:t>
            </a:r>
            <a:r>
              <a:rPr lang="en-US" b="1" dirty="0"/>
              <a:t>cryogenic</a:t>
            </a:r>
            <a:r>
              <a:rPr lang="en-US" dirty="0"/>
              <a:t> system</a:t>
            </a:r>
            <a:endParaRPr lang="en-US" b="1" dirty="0"/>
          </a:p>
          <a:p>
            <a:pPr lvl="1"/>
            <a:r>
              <a:rPr lang="en-US" dirty="0"/>
              <a:t>The main power consumption for resistive magnets is to overcome </a:t>
            </a:r>
            <a:r>
              <a:rPr lang="en-US" b="1" dirty="0"/>
              <a:t>resistive losses </a:t>
            </a:r>
            <a:r>
              <a:rPr lang="en-US" dirty="0"/>
              <a:t>(active power, needs to be cooled away)</a:t>
            </a:r>
            <a:r>
              <a:rPr lang="en-US" b="1" dirty="0"/>
              <a:t> and inductive voltages </a:t>
            </a:r>
            <a:r>
              <a:rPr lang="en-US" dirty="0"/>
              <a:t>(reactive power, can be partly retrieved)</a:t>
            </a:r>
            <a:endParaRPr lang="en-US" b="1" dirty="0"/>
          </a:p>
          <a:p>
            <a:r>
              <a:rPr lang="en-US" dirty="0"/>
              <a:t>Magnets are </a:t>
            </a:r>
            <a:r>
              <a:rPr lang="en-US" u="sng" dirty="0"/>
              <a:t>relatively</a:t>
            </a:r>
            <a:r>
              <a:rPr lang="en-US" dirty="0"/>
              <a:t> </a:t>
            </a:r>
            <a:r>
              <a:rPr lang="en-US" b="1" dirty="0">
                <a:solidFill>
                  <a:srgbClr val="FF0000"/>
                </a:solidFill>
              </a:rPr>
              <a:t>expensive infrastructure</a:t>
            </a:r>
            <a:endParaRPr lang="en-CH" b="1" dirty="0">
              <a:solidFill>
                <a:srgbClr val="FF0000"/>
              </a:solidFill>
            </a:endParaRPr>
          </a:p>
          <a:p>
            <a:pPr lvl="1"/>
            <a:r>
              <a:rPr lang="en-US" dirty="0"/>
              <a:t>Unit cost is large due to the combination of </a:t>
            </a:r>
            <a:r>
              <a:rPr lang="en-US" b="1" dirty="0"/>
              <a:t>costly materials</a:t>
            </a:r>
            <a:r>
              <a:rPr lang="en-US" dirty="0"/>
              <a:t>, </a:t>
            </a:r>
            <a:r>
              <a:rPr lang="en-US" b="1" dirty="0"/>
              <a:t>complex technology</a:t>
            </a:r>
            <a:r>
              <a:rPr lang="en-US" dirty="0"/>
              <a:t>, </a:t>
            </a:r>
            <a:r>
              <a:rPr lang="en-US" b="1" dirty="0"/>
              <a:t>large mass</a:t>
            </a:r>
          </a:p>
          <a:p>
            <a:pPr lvl="1"/>
            <a:r>
              <a:rPr lang="en-US" dirty="0"/>
              <a:t>Magnets tend to </a:t>
            </a:r>
            <a:r>
              <a:rPr lang="en-US" b="1" i="1" dirty="0"/>
              <a:t>pave </a:t>
            </a:r>
            <a:r>
              <a:rPr lang="en-US" b="1" dirty="0"/>
              <a:t>extensively </a:t>
            </a:r>
            <a:r>
              <a:rPr lang="en-US" dirty="0"/>
              <a:t>the whole accelerator complex</a:t>
            </a:r>
          </a:p>
          <a:p>
            <a:endParaRPr lang="en-US" dirty="0"/>
          </a:p>
          <a:p>
            <a:r>
              <a:rPr lang="en-US" dirty="0"/>
              <a:t>Seek for practical solutions to minimize capital investment (CAPEX) and operation costs (OPEX). It is unlikely that simple extrapolation of known technology will work, so we still require a </a:t>
            </a:r>
            <a:r>
              <a:rPr lang="en-US" b="1" dirty="0">
                <a:solidFill>
                  <a:srgbClr val="FF0000"/>
                </a:solidFill>
              </a:rPr>
              <a:t>large dose of innovation</a:t>
            </a:r>
            <a:endParaRPr lang="en-US" dirty="0"/>
          </a:p>
          <a:p>
            <a:r>
              <a:rPr lang="en-CH" dirty="0"/>
              <a:t>Produce a credible and affordable accelerator complex design: </a:t>
            </a:r>
            <a:r>
              <a:rPr lang="en-CH" b="1" dirty="0">
                <a:solidFill>
                  <a:srgbClr val="FF0000"/>
                </a:solidFill>
              </a:rPr>
              <a:t>technology is a mean, not t</a:t>
            </a:r>
            <a:r>
              <a:rPr lang="en-US" b="1" dirty="0">
                <a:solidFill>
                  <a:srgbClr val="FF0000"/>
                </a:solidFill>
              </a:rPr>
              <a:t>he</a:t>
            </a:r>
            <a:r>
              <a:rPr lang="en-CH" b="1" dirty="0">
                <a:solidFill>
                  <a:srgbClr val="FF0000"/>
                </a:solidFill>
              </a:rPr>
              <a:t> end of this work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89C5E9-2464-6798-A8EE-0728C88A64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7958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200" y="1"/>
            <a:ext cx="9043988" cy="663752"/>
          </a:xfrm>
        </p:spPr>
        <p:txBody>
          <a:bodyPr>
            <a:normAutofit fontScale="90000"/>
          </a:bodyPr>
          <a:lstStyle/>
          <a:p>
            <a:r>
              <a:rPr lang="en-US" dirty="0"/>
              <a:t>Magnet </a:t>
            </a:r>
            <a:r>
              <a:rPr lang="en-US" i="1" dirty="0"/>
              <a:t>specifications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4" name="Picture 3" descr="p4.tiff"/>
          <p:cNvPicPr>
            <a:picLocks noChangeAspect="1"/>
          </p:cNvPicPr>
          <p:nvPr/>
        </p:nvPicPr>
        <p:blipFill>
          <a:blip r:embed="rId2"/>
          <a:srcRect b="50107"/>
          <a:stretch>
            <a:fillRect/>
          </a:stretch>
        </p:blipFill>
        <p:spPr>
          <a:xfrm>
            <a:off x="-5614" y="2871125"/>
            <a:ext cx="10048875" cy="2485689"/>
          </a:xfrm>
          <a:prstGeom prst="rect">
            <a:avLst/>
          </a:prstGeom>
        </p:spPr>
      </p:pic>
      <p:grpSp>
        <p:nvGrpSpPr>
          <p:cNvPr id="45" name="Group 44">
            <a:extLst>
              <a:ext uri="{FF2B5EF4-FFF2-40B4-BE49-F238E27FC236}">
                <a16:creationId xmlns:a16="http://schemas.microsoft.com/office/drawing/2014/main" id="{49E6C3BC-3C51-0824-7E6A-E6B322C9887C}"/>
              </a:ext>
            </a:extLst>
          </p:cNvPr>
          <p:cNvGrpSpPr/>
          <p:nvPr/>
        </p:nvGrpSpPr>
        <p:grpSpPr>
          <a:xfrm>
            <a:off x="95969" y="3289700"/>
            <a:ext cx="5891143" cy="4115010"/>
            <a:chOff x="95969" y="3289700"/>
            <a:chExt cx="5891143" cy="4115010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63FEF7BC-3E85-0493-00F9-DA64D6E158C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21160" t="10050" r="37329" b="6573"/>
            <a:stretch/>
          </p:blipFill>
          <p:spPr>
            <a:xfrm rot="16200000">
              <a:off x="950491" y="5203828"/>
              <a:ext cx="1722244" cy="2591022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F3C3C87-5362-013C-CF5E-9030F63B5E10}"/>
                </a:ext>
              </a:extLst>
            </p:cNvPr>
            <p:cNvSpPr txBox="1"/>
            <p:nvPr/>
          </p:nvSpPr>
          <p:spPr>
            <a:xfrm>
              <a:off x="687923" y="5370816"/>
              <a:ext cx="1781193" cy="4305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198" dirty="0">
                  <a:solidFill>
                    <a:srgbClr val="FF0000"/>
                  </a:solidFill>
                </a:rPr>
                <a:t>&gt; 40 T, 60 mm</a:t>
              </a:r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7329CD96-90FE-D19B-EF1A-FD19002D9E3B}"/>
                </a:ext>
              </a:extLst>
            </p:cNvPr>
            <p:cNvGrpSpPr/>
            <p:nvPr/>
          </p:nvGrpSpPr>
          <p:grpSpPr>
            <a:xfrm>
              <a:off x="95969" y="3289700"/>
              <a:ext cx="5891143" cy="4115010"/>
              <a:chOff x="95969" y="3289700"/>
              <a:chExt cx="5891143" cy="4115010"/>
            </a:xfrm>
          </p:grpSpPr>
          <p:sp>
            <p:nvSpPr>
              <p:cNvPr id="28" name="Freeform 27">
                <a:extLst>
                  <a:ext uri="{FF2B5EF4-FFF2-40B4-BE49-F238E27FC236}">
                    <a16:creationId xmlns:a16="http://schemas.microsoft.com/office/drawing/2014/main" id="{33A35EC5-8046-ED63-BECA-55A79D6D9614}"/>
                  </a:ext>
                </a:extLst>
              </p:cNvPr>
              <p:cNvSpPr/>
              <p:nvPr/>
            </p:nvSpPr>
            <p:spPr>
              <a:xfrm>
                <a:off x="95969" y="4267754"/>
                <a:ext cx="5341004" cy="3136956"/>
              </a:xfrm>
              <a:custGeom>
                <a:avLst/>
                <a:gdLst>
                  <a:gd name="connsiteX0" fmla="*/ 3067362 w 5489286"/>
                  <a:gd name="connsiteY0" fmla="*/ 1495167 h 3129272"/>
                  <a:gd name="connsiteX1" fmla="*/ 2906724 w 5489286"/>
                  <a:gd name="connsiteY1" fmla="*/ 1173892 h 3129272"/>
                  <a:gd name="connsiteX2" fmla="*/ 361232 w 5489286"/>
                  <a:gd name="connsiteY2" fmla="*/ 1161535 h 3129272"/>
                  <a:gd name="connsiteX3" fmla="*/ 274735 w 5489286"/>
                  <a:gd name="connsiteY3" fmla="*/ 2829697 h 3129272"/>
                  <a:gd name="connsiteX4" fmla="*/ 2783156 w 5489286"/>
                  <a:gd name="connsiteY4" fmla="*/ 3015048 h 3129272"/>
                  <a:gd name="connsiteX5" fmla="*/ 3438064 w 5489286"/>
                  <a:gd name="connsiteY5" fmla="*/ 1581665 h 3129272"/>
                  <a:gd name="connsiteX6" fmla="*/ 5489286 w 5489286"/>
                  <a:gd name="connsiteY6" fmla="*/ 0 h 3129272"/>
                  <a:gd name="connsiteX0" fmla="*/ 2882010 w 5489286"/>
                  <a:gd name="connsiteY0" fmla="*/ 2323069 h 3129272"/>
                  <a:gd name="connsiteX1" fmla="*/ 2906724 w 5489286"/>
                  <a:gd name="connsiteY1" fmla="*/ 1173892 h 3129272"/>
                  <a:gd name="connsiteX2" fmla="*/ 361232 w 5489286"/>
                  <a:gd name="connsiteY2" fmla="*/ 1161535 h 3129272"/>
                  <a:gd name="connsiteX3" fmla="*/ 274735 w 5489286"/>
                  <a:gd name="connsiteY3" fmla="*/ 2829697 h 3129272"/>
                  <a:gd name="connsiteX4" fmla="*/ 2783156 w 5489286"/>
                  <a:gd name="connsiteY4" fmla="*/ 3015048 h 3129272"/>
                  <a:gd name="connsiteX5" fmla="*/ 3438064 w 5489286"/>
                  <a:gd name="connsiteY5" fmla="*/ 1581665 h 3129272"/>
                  <a:gd name="connsiteX6" fmla="*/ 5489286 w 5489286"/>
                  <a:gd name="connsiteY6" fmla="*/ 0 h 3129272"/>
                  <a:gd name="connsiteX0" fmla="*/ 2882010 w 5489286"/>
                  <a:gd name="connsiteY0" fmla="*/ 2323069 h 3129272"/>
                  <a:gd name="connsiteX1" fmla="*/ 2906724 w 5489286"/>
                  <a:gd name="connsiteY1" fmla="*/ 1173892 h 3129272"/>
                  <a:gd name="connsiteX2" fmla="*/ 361232 w 5489286"/>
                  <a:gd name="connsiteY2" fmla="*/ 1161535 h 3129272"/>
                  <a:gd name="connsiteX3" fmla="*/ 274735 w 5489286"/>
                  <a:gd name="connsiteY3" fmla="*/ 2829697 h 3129272"/>
                  <a:gd name="connsiteX4" fmla="*/ 2783156 w 5489286"/>
                  <a:gd name="connsiteY4" fmla="*/ 3015048 h 3129272"/>
                  <a:gd name="connsiteX5" fmla="*/ 3438064 w 5489286"/>
                  <a:gd name="connsiteY5" fmla="*/ 1581665 h 3129272"/>
                  <a:gd name="connsiteX6" fmla="*/ 5489286 w 5489286"/>
                  <a:gd name="connsiteY6" fmla="*/ 0 h 3129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489286" h="3129272">
                    <a:moveTo>
                      <a:pt x="2882010" y="2323069"/>
                    </a:moveTo>
                    <a:cubicBezTo>
                      <a:pt x="3138413" y="1868958"/>
                      <a:pt x="3326854" y="1367481"/>
                      <a:pt x="2906724" y="1173892"/>
                    </a:cubicBezTo>
                    <a:cubicBezTo>
                      <a:pt x="2486594" y="980303"/>
                      <a:pt x="799897" y="885568"/>
                      <a:pt x="361232" y="1161535"/>
                    </a:cubicBezTo>
                    <a:cubicBezTo>
                      <a:pt x="-77433" y="1437502"/>
                      <a:pt x="-128919" y="2520778"/>
                      <a:pt x="274735" y="2829697"/>
                    </a:cubicBezTo>
                    <a:cubicBezTo>
                      <a:pt x="678389" y="3138616"/>
                      <a:pt x="2255934" y="3223053"/>
                      <a:pt x="2783156" y="3015048"/>
                    </a:cubicBezTo>
                    <a:cubicBezTo>
                      <a:pt x="3310378" y="2807043"/>
                      <a:pt x="2987042" y="2084173"/>
                      <a:pt x="3438064" y="1581665"/>
                    </a:cubicBezTo>
                    <a:cubicBezTo>
                      <a:pt x="3889086" y="1079157"/>
                      <a:pt x="4689186" y="539578"/>
                      <a:pt x="5489286" y="0"/>
                    </a:cubicBezTo>
                  </a:path>
                </a:pathLst>
              </a:custGeom>
              <a:noFill/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A02D5E53-1DF1-1C50-672B-4F30DD8AAB4F}"/>
                  </a:ext>
                </a:extLst>
              </p:cNvPr>
              <p:cNvSpPr/>
              <p:nvPr/>
            </p:nvSpPr>
            <p:spPr>
              <a:xfrm>
                <a:off x="5436972" y="3289700"/>
                <a:ext cx="550140" cy="2149200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</p:grp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610293D1-662F-8CBE-E92B-AD2878622DE7}"/>
              </a:ext>
            </a:extLst>
          </p:cNvPr>
          <p:cNvGrpSpPr/>
          <p:nvPr/>
        </p:nvGrpSpPr>
        <p:grpSpPr>
          <a:xfrm>
            <a:off x="11483" y="407625"/>
            <a:ext cx="4313838" cy="5098697"/>
            <a:chOff x="11483" y="407625"/>
            <a:chExt cx="4313838" cy="5098697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892D48EF-ACE4-4F26-930A-86F51F150E1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637" t="39495" r="54307" b="41675"/>
            <a:stretch/>
          </p:blipFill>
          <p:spPr>
            <a:xfrm>
              <a:off x="66003" y="1628493"/>
              <a:ext cx="4259318" cy="1323439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05915EDD-2AF8-1143-B6A9-83AA571C50B1}"/>
                </a:ext>
              </a:extLst>
            </p:cNvPr>
            <p:cNvSpPr txBox="1"/>
            <p:nvPr/>
          </p:nvSpPr>
          <p:spPr>
            <a:xfrm>
              <a:off x="377485" y="588778"/>
              <a:ext cx="3744487" cy="11073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198" dirty="0">
                  <a:solidFill>
                    <a:srgbClr val="FF0000"/>
                  </a:solidFill>
                </a:rPr>
                <a:t>20 T, 200 mm</a:t>
              </a:r>
            </a:p>
            <a:p>
              <a:r>
                <a:rPr lang="en-US" sz="2200" dirty="0">
                  <a:solidFill>
                    <a:srgbClr val="FF0000"/>
                  </a:solidFill>
                </a:rPr>
                <a:t>Radiation heat load ≈ </a:t>
              </a:r>
              <a:r>
                <a:rPr lang="en-US" sz="2198" dirty="0">
                  <a:solidFill>
                    <a:srgbClr val="FF0000"/>
                  </a:solidFill>
                </a:rPr>
                <a:t>5…10 kW</a:t>
              </a:r>
            </a:p>
            <a:p>
              <a:r>
                <a:rPr lang="en-US" sz="2198" dirty="0">
                  <a:solidFill>
                    <a:srgbClr val="FF0000"/>
                  </a:solidFill>
                </a:rPr>
                <a:t>Radiation dose: &gt;&gt; 20 </a:t>
              </a:r>
              <a:r>
                <a:rPr lang="en-US" sz="2198" dirty="0" err="1">
                  <a:solidFill>
                    <a:srgbClr val="FF0000"/>
                  </a:solidFill>
                </a:rPr>
                <a:t>MGy</a:t>
              </a:r>
              <a:endParaRPr lang="en-US" sz="2198" dirty="0">
                <a:solidFill>
                  <a:srgbClr val="FF0000"/>
                </a:solidFill>
              </a:endParaRPr>
            </a:p>
          </p:txBody>
        </p: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35BDE28B-E368-A1C6-AA88-A8C347C50E30}"/>
                </a:ext>
              </a:extLst>
            </p:cNvPr>
            <p:cNvGrpSpPr/>
            <p:nvPr/>
          </p:nvGrpSpPr>
          <p:grpSpPr>
            <a:xfrm>
              <a:off x="11483" y="407625"/>
              <a:ext cx="4299670" cy="5098697"/>
              <a:chOff x="11483" y="407625"/>
              <a:chExt cx="4299670" cy="5098697"/>
            </a:xfrm>
          </p:grpSpPr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E30D8E3E-C209-C27D-4B36-45EB06F8DF0B}"/>
                  </a:ext>
                </a:extLst>
              </p:cNvPr>
              <p:cNvSpPr/>
              <p:nvPr/>
            </p:nvSpPr>
            <p:spPr>
              <a:xfrm>
                <a:off x="2365868" y="3357122"/>
                <a:ext cx="741256" cy="2149200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  <p:sp>
            <p:nvSpPr>
              <p:cNvPr id="35" name="Freeform 34">
                <a:extLst>
                  <a:ext uri="{FF2B5EF4-FFF2-40B4-BE49-F238E27FC236}">
                    <a16:creationId xmlns:a16="http://schemas.microsoft.com/office/drawing/2014/main" id="{CCAE8E9A-799B-DE1F-1E47-4E9ADDE715A3}"/>
                  </a:ext>
                </a:extLst>
              </p:cNvPr>
              <p:cNvSpPr/>
              <p:nvPr/>
            </p:nvSpPr>
            <p:spPr>
              <a:xfrm>
                <a:off x="11483" y="407625"/>
                <a:ext cx="4299670" cy="3929597"/>
              </a:xfrm>
              <a:custGeom>
                <a:avLst/>
                <a:gdLst>
                  <a:gd name="connsiteX0" fmla="*/ 4288668 w 4714285"/>
                  <a:gd name="connsiteY0" fmla="*/ 1127503 h 3932487"/>
                  <a:gd name="connsiteX1" fmla="*/ 4474020 w 4714285"/>
                  <a:gd name="connsiteY1" fmla="*/ 546735 h 3932487"/>
                  <a:gd name="connsiteX2" fmla="*/ 1409544 w 4714285"/>
                  <a:gd name="connsiteY2" fmla="*/ 3038 h 3932487"/>
                  <a:gd name="connsiteX3" fmla="*/ 235652 w 4714285"/>
                  <a:gd name="connsiteY3" fmla="*/ 410811 h 3932487"/>
                  <a:gd name="connsiteX4" fmla="*/ 112085 w 4714285"/>
                  <a:gd name="connsiteY4" fmla="*/ 1980119 h 3932487"/>
                  <a:gd name="connsiteX5" fmla="*/ 1520755 w 4714285"/>
                  <a:gd name="connsiteY5" fmla="*/ 2709168 h 3932487"/>
                  <a:gd name="connsiteX6" fmla="*/ 3979749 w 4714285"/>
                  <a:gd name="connsiteY6" fmla="*/ 2400249 h 3932487"/>
                  <a:gd name="connsiteX7" fmla="*/ 4622301 w 4714285"/>
                  <a:gd name="connsiteY7" fmla="*/ 2400249 h 3932487"/>
                  <a:gd name="connsiteX8" fmla="*/ 3102420 w 4714285"/>
                  <a:gd name="connsiteY8" fmla="*/ 3932487 h 3932487"/>
                  <a:gd name="connsiteX9" fmla="*/ 3102420 w 4714285"/>
                  <a:gd name="connsiteY9" fmla="*/ 3932487 h 3932487"/>
                  <a:gd name="connsiteX0" fmla="*/ 4288668 w 4661636"/>
                  <a:gd name="connsiteY0" fmla="*/ 1124613 h 3929597"/>
                  <a:gd name="connsiteX1" fmla="*/ 3584334 w 4661636"/>
                  <a:gd name="connsiteY1" fmla="*/ 370851 h 3929597"/>
                  <a:gd name="connsiteX2" fmla="*/ 1409544 w 4661636"/>
                  <a:gd name="connsiteY2" fmla="*/ 148 h 3929597"/>
                  <a:gd name="connsiteX3" fmla="*/ 235652 w 4661636"/>
                  <a:gd name="connsiteY3" fmla="*/ 407921 h 3929597"/>
                  <a:gd name="connsiteX4" fmla="*/ 112085 w 4661636"/>
                  <a:gd name="connsiteY4" fmla="*/ 1977229 h 3929597"/>
                  <a:gd name="connsiteX5" fmla="*/ 1520755 w 4661636"/>
                  <a:gd name="connsiteY5" fmla="*/ 2706278 h 3929597"/>
                  <a:gd name="connsiteX6" fmla="*/ 3979749 w 4661636"/>
                  <a:gd name="connsiteY6" fmla="*/ 2397359 h 3929597"/>
                  <a:gd name="connsiteX7" fmla="*/ 4622301 w 4661636"/>
                  <a:gd name="connsiteY7" fmla="*/ 2397359 h 3929597"/>
                  <a:gd name="connsiteX8" fmla="*/ 3102420 w 4661636"/>
                  <a:gd name="connsiteY8" fmla="*/ 3929597 h 3929597"/>
                  <a:gd name="connsiteX9" fmla="*/ 3102420 w 4661636"/>
                  <a:gd name="connsiteY9" fmla="*/ 3929597 h 3929597"/>
                  <a:gd name="connsiteX0" fmla="*/ 4288668 w 4661636"/>
                  <a:gd name="connsiteY0" fmla="*/ 1124613 h 3929597"/>
                  <a:gd name="connsiteX1" fmla="*/ 3584334 w 4661636"/>
                  <a:gd name="connsiteY1" fmla="*/ 370851 h 3929597"/>
                  <a:gd name="connsiteX2" fmla="*/ 1409544 w 4661636"/>
                  <a:gd name="connsiteY2" fmla="*/ 148 h 3929597"/>
                  <a:gd name="connsiteX3" fmla="*/ 235652 w 4661636"/>
                  <a:gd name="connsiteY3" fmla="*/ 407921 h 3929597"/>
                  <a:gd name="connsiteX4" fmla="*/ 112085 w 4661636"/>
                  <a:gd name="connsiteY4" fmla="*/ 1977229 h 3929597"/>
                  <a:gd name="connsiteX5" fmla="*/ 1520755 w 4661636"/>
                  <a:gd name="connsiteY5" fmla="*/ 2706278 h 3929597"/>
                  <a:gd name="connsiteX6" fmla="*/ 3979749 w 4661636"/>
                  <a:gd name="connsiteY6" fmla="*/ 2397359 h 3929597"/>
                  <a:gd name="connsiteX7" fmla="*/ 4622301 w 4661636"/>
                  <a:gd name="connsiteY7" fmla="*/ 2397359 h 3929597"/>
                  <a:gd name="connsiteX8" fmla="*/ 3102420 w 4661636"/>
                  <a:gd name="connsiteY8" fmla="*/ 3929597 h 3929597"/>
                  <a:gd name="connsiteX9" fmla="*/ 3102420 w 4661636"/>
                  <a:gd name="connsiteY9" fmla="*/ 3929597 h 3929597"/>
                  <a:gd name="connsiteX0" fmla="*/ 4288668 w 4299670"/>
                  <a:gd name="connsiteY0" fmla="*/ 1124613 h 3929597"/>
                  <a:gd name="connsiteX1" fmla="*/ 3584334 w 4299670"/>
                  <a:gd name="connsiteY1" fmla="*/ 370851 h 3929597"/>
                  <a:gd name="connsiteX2" fmla="*/ 1409544 w 4299670"/>
                  <a:gd name="connsiteY2" fmla="*/ 148 h 3929597"/>
                  <a:gd name="connsiteX3" fmla="*/ 235652 w 4299670"/>
                  <a:gd name="connsiteY3" fmla="*/ 407921 h 3929597"/>
                  <a:gd name="connsiteX4" fmla="*/ 112085 w 4299670"/>
                  <a:gd name="connsiteY4" fmla="*/ 1977229 h 3929597"/>
                  <a:gd name="connsiteX5" fmla="*/ 1520755 w 4299670"/>
                  <a:gd name="connsiteY5" fmla="*/ 2706278 h 3929597"/>
                  <a:gd name="connsiteX6" fmla="*/ 3979749 w 4299670"/>
                  <a:gd name="connsiteY6" fmla="*/ 2397359 h 3929597"/>
                  <a:gd name="connsiteX7" fmla="*/ 4115674 w 4299670"/>
                  <a:gd name="connsiteY7" fmla="*/ 3052267 h 3929597"/>
                  <a:gd name="connsiteX8" fmla="*/ 3102420 w 4299670"/>
                  <a:gd name="connsiteY8" fmla="*/ 3929597 h 3929597"/>
                  <a:gd name="connsiteX9" fmla="*/ 3102420 w 4299670"/>
                  <a:gd name="connsiteY9" fmla="*/ 3929597 h 3929597"/>
                  <a:gd name="connsiteX0" fmla="*/ 4288668 w 4299670"/>
                  <a:gd name="connsiteY0" fmla="*/ 1124613 h 3929597"/>
                  <a:gd name="connsiteX1" fmla="*/ 3584334 w 4299670"/>
                  <a:gd name="connsiteY1" fmla="*/ 370851 h 3929597"/>
                  <a:gd name="connsiteX2" fmla="*/ 1409544 w 4299670"/>
                  <a:gd name="connsiteY2" fmla="*/ 148 h 3929597"/>
                  <a:gd name="connsiteX3" fmla="*/ 235652 w 4299670"/>
                  <a:gd name="connsiteY3" fmla="*/ 407921 h 3929597"/>
                  <a:gd name="connsiteX4" fmla="*/ 112085 w 4299670"/>
                  <a:gd name="connsiteY4" fmla="*/ 1977229 h 3929597"/>
                  <a:gd name="connsiteX5" fmla="*/ 1520755 w 4299670"/>
                  <a:gd name="connsiteY5" fmla="*/ 2706278 h 3929597"/>
                  <a:gd name="connsiteX6" fmla="*/ 3979749 w 4299670"/>
                  <a:gd name="connsiteY6" fmla="*/ 2397359 h 3929597"/>
                  <a:gd name="connsiteX7" fmla="*/ 4115674 w 4299670"/>
                  <a:gd name="connsiteY7" fmla="*/ 3052267 h 3929597"/>
                  <a:gd name="connsiteX8" fmla="*/ 3102420 w 4299670"/>
                  <a:gd name="connsiteY8" fmla="*/ 3929597 h 3929597"/>
                  <a:gd name="connsiteX9" fmla="*/ 3646117 w 4299670"/>
                  <a:gd name="connsiteY9" fmla="*/ 3583608 h 39295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299670" h="3929597">
                    <a:moveTo>
                      <a:pt x="4288668" y="1124613"/>
                    </a:moveTo>
                    <a:cubicBezTo>
                      <a:pt x="4361779" y="730226"/>
                      <a:pt x="4064188" y="558262"/>
                      <a:pt x="3584334" y="370851"/>
                    </a:cubicBezTo>
                    <a:cubicBezTo>
                      <a:pt x="3104480" y="183440"/>
                      <a:pt x="1967658" y="-6030"/>
                      <a:pt x="1409544" y="148"/>
                    </a:cubicBezTo>
                    <a:cubicBezTo>
                      <a:pt x="851430" y="6326"/>
                      <a:pt x="451895" y="78407"/>
                      <a:pt x="235652" y="407921"/>
                    </a:cubicBezTo>
                    <a:cubicBezTo>
                      <a:pt x="19409" y="737434"/>
                      <a:pt x="-102099" y="1594170"/>
                      <a:pt x="112085" y="1977229"/>
                    </a:cubicBezTo>
                    <a:cubicBezTo>
                      <a:pt x="326269" y="2360288"/>
                      <a:pt x="876144" y="2636256"/>
                      <a:pt x="1520755" y="2706278"/>
                    </a:cubicBezTo>
                    <a:cubicBezTo>
                      <a:pt x="2165366" y="2776300"/>
                      <a:pt x="3547263" y="2339694"/>
                      <a:pt x="3979749" y="2397359"/>
                    </a:cubicBezTo>
                    <a:cubicBezTo>
                      <a:pt x="4412235" y="2455024"/>
                      <a:pt x="4261896" y="2796894"/>
                      <a:pt x="4115674" y="3052267"/>
                    </a:cubicBezTo>
                    <a:cubicBezTo>
                      <a:pt x="3969452" y="3307640"/>
                      <a:pt x="3102420" y="3929597"/>
                      <a:pt x="3102420" y="3929597"/>
                    </a:cubicBezTo>
                    <a:lnTo>
                      <a:pt x="3646117" y="3583608"/>
                    </a:lnTo>
                  </a:path>
                </a:pathLst>
              </a:custGeom>
              <a:noFill/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</p:grp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D407AEE9-67B4-C2DF-2AEA-B3E5731DB874}"/>
              </a:ext>
            </a:extLst>
          </p:cNvPr>
          <p:cNvGrpSpPr/>
          <p:nvPr/>
        </p:nvGrpSpPr>
        <p:grpSpPr>
          <a:xfrm>
            <a:off x="4253442" y="618295"/>
            <a:ext cx="5717099" cy="4709392"/>
            <a:chOff x="4253442" y="618295"/>
            <a:chExt cx="5717099" cy="4709392"/>
          </a:xfrm>
        </p:grpSpPr>
        <p:pic>
          <p:nvPicPr>
            <p:cNvPr id="8" name="Picture 7" descr="Chart, radar chart&#10;&#10;Description automatically generated">
              <a:extLst>
                <a:ext uri="{FF2B5EF4-FFF2-40B4-BE49-F238E27FC236}">
                  <a16:creationId xmlns:a16="http://schemas.microsoft.com/office/drawing/2014/main" id="{9B1AC109-801C-A34A-8C0B-1550B42CC31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121827" y="1199346"/>
              <a:ext cx="1848714" cy="1136299"/>
            </a:xfrm>
            <a:prstGeom prst="rect">
              <a:avLst/>
            </a:prstGeom>
          </p:spPr>
        </p:pic>
        <p:pic>
          <p:nvPicPr>
            <p:cNvPr id="11" name="Picture 10" descr="Timeline&#10;&#10;Description automatically generated with medium confidence">
              <a:extLst>
                <a:ext uri="{FF2B5EF4-FFF2-40B4-BE49-F238E27FC236}">
                  <a16:creationId xmlns:a16="http://schemas.microsoft.com/office/drawing/2014/main" id="{644A636D-0BC7-8648-9A60-AE63E922A8D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13008" r="1196"/>
            <a:stretch/>
          </p:blipFill>
          <p:spPr>
            <a:xfrm>
              <a:off x="5760025" y="2134993"/>
              <a:ext cx="2298700" cy="694124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F2EAC2C8-452E-2040-AA97-483AAC5E060E}"/>
                </a:ext>
              </a:extLst>
            </p:cNvPr>
            <p:cNvSpPr txBox="1"/>
            <p:nvPr/>
          </p:nvSpPr>
          <p:spPr>
            <a:xfrm>
              <a:off x="4469867" y="785863"/>
              <a:ext cx="5311006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200" dirty="0">
                  <a:solidFill>
                    <a:srgbClr val="FF0000"/>
                  </a:solidFill>
                </a:rPr>
                <a:t>		NC ±1.8 T, 400 Hz, 100 mm x 30 mm</a:t>
              </a:r>
            </a:p>
            <a:p>
              <a:r>
                <a:rPr lang="en-US" sz="2200" dirty="0">
                  <a:solidFill>
                    <a:srgbClr val="FF0000"/>
                  </a:solidFill>
                </a:rPr>
                <a:t>SC &lt; 10T, ≈ 100 mm</a:t>
              </a:r>
            </a:p>
          </p:txBody>
        </p:sp>
        <p:pic>
          <p:nvPicPr>
            <p:cNvPr id="22" name="Picture 21" descr="Icon&#10;&#10;Description automatically generated">
              <a:extLst>
                <a:ext uri="{FF2B5EF4-FFF2-40B4-BE49-F238E27FC236}">
                  <a16:creationId xmlns:a16="http://schemas.microsoft.com/office/drawing/2014/main" id="{61CDA91B-42E8-432F-1979-ED235DCCF85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493617" y="1519106"/>
              <a:ext cx="1262681" cy="1266767"/>
            </a:xfrm>
            <a:prstGeom prst="rect">
              <a:avLst/>
            </a:prstGeom>
          </p:spPr>
        </p:pic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E7372BAD-1E4A-4261-F039-B1DAA14A1DDC}"/>
                </a:ext>
              </a:extLst>
            </p:cNvPr>
            <p:cNvGrpSpPr/>
            <p:nvPr/>
          </p:nvGrpSpPr>
          <p:grpSpPr>
            <a:xfrm>
              <a:off x="4253442" y="618295"/>
              <a:ext cx="5707553" cy="4709392"/>
              <a:chOff x="4253442" y="618295"/>
              <a:chExt cx="5707553" cy="4709392"/>
            </a:xfrm>
          </p:grpSpPr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45C0596F-0DBE-B6C8-7234-47D6FACDBE4E}"/>
                  </a:ext>
                </a:extLst>
              </p:cNvPr>
              <p:cNvSpPr/>
              <p:nvPr/>
            </p:nvSpPr>
            <p:spPr>
              <a:xfrm>
                <a:off x="6924344" y="3130325"/>
                <a:ext cx="1700672" cy="2197362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  <p:sp>
            <p:nvSpPr>
              <p:cNvPr id="40" name="Freeform 39">
                <a:extLst>
                  <a:ext uri="{FF2B5EF4-FFF2-40B4-BE49-F238E27FC236}">
                    <a16:creationId xmlns:a16="http://schemas.microsoft.com/office/drawing/2014/main" id="{DFDBBBED-FF6E-D91B-109D-8D95AB753A8F}"/>
                  </a:ext>
                </a:extLst>
              </p:cNvPr>
              <p:cNvSpPr/>
              <p:nvPr/>
            </p:nvSpPr>
            <p:spPr>
              <a:xfrm>
                <a:off x="4253442" y="618295"/>
                <a:ext cx="5707553" cy="2829240"/>
              </a:xfrm>
              <a:custGeom>
                <a:avLst/>
                <a:gdLst>
                  <a:gd name="connsiteX0" fmla="*/ 5174763 w 5707553"/>
                  <a:gd name="connsiteY0" fmla="*/ 2087835 h 2829240"/>
                  <a:gd name="connsiteX1" fmla="*/ 5693747 w 5707553"/>
                  <a:gd name="connsiteY1" fmla="*/ 1124008 h 2829240"/>
                  <a:gd name="connsiteX2" fmla="*/ 4680493 w 5707553"/>
                  <a:gd name="connsiteY2" fmla="*/ 147824 h 2829240"/>
                  <a:gd name="connsiteX3" fmla="*/ 1344169 w 5707553"/>
                  <a:gd name="connsiteY3" fmla="*/ 98397 h 2829240"/>
                  <a:gd name="connsiteX4" fmla="*/ 71423 w 5707553"/>
                  <a:gd name="connsiteY4" fmla="*/ 1062224 h 2829240"/>
                  <a:gd name="connsiteX5" fmla="*/ 627477 w 5707553"/>
                  <a:gd name="connsiteY5" fmla="*/ 2273186 h 2829240"/>
                  <a:gd name="connsiteX6" fmla="*/ 4458072 w 5707553"/>
                  <a:gd name="connsiteY6" fmla="*/ 1865413 h 2829240"/>
                  <a:gd name="connsiteX7" fmla="*/ 4124439 w 5707553"/>
                  <a:gd name="connsiteY7" fmla="*/ 2829240 h 2829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07553" h="2829240">
                    <a:moveTo>
                      <a:pt x="5174763" y="2087835"/>
                    </a:moveTo>
                    <a:cubicBezTo>
                      <a:pt x="5475444" y="1767589"/>
                      <a:pt x="5776125" y="1447343"/>
                      <a:pt x="5693747" y="1124008"/>
                    </a:cubicBezTo>
                    <a:cubicBezTo>
                      <a:pt x="5611369" y="800673"/>
                      <a:pt x="5405423" y="318759"/>
                      <a:pt x="4680493" y="147824"/>
                    </a:cubicBezTo>
                    <a:cubicBezTo>
                      <a:pt x="3955563" y="-23111"/>
                      <a:pt x="2112347" y="-54003"/>
                      <a:pt x="1344169" y="98397"/>
                    </a:cubicBezTo>
                    <a:cubicBezTo>
                      <a:pt x="575991" y="250797"/>
                      <a:pt x="190872" y="699759"/>
                      <a:pt x="71423" y="1062224"/>
                    </a:cubicBezTo>
                    <a:cubicBezTo>
                      <a:pt x="-48026" y="1424689"/>
                      <a:pt x="-103631" y="2139321"/>
                      <a:pt x="627477" y="2273186"/>
                    </a:cubicBezTo>
                    <a:cubicBezTo>
                      <a:pt x="1358585" y="2407051"/>
                      <a:pt x="3875245" y="1772737"/>
                      <a:pt x="4458072" y="1865413"/>
                    </a:cubicBezTo>
                    <a:cubicBezTo>
                      <a:pt x="5040899" y="1958089"/>
                      <a:pt x="4582669" y="2393664"/>
                      <a:pt x="4124439" y="2829240"/>
                    </a:cubicBezTo>
                  </a:path>
                </a:pathLst>
              </a:custGeom>
              <a:noFill/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</p:grp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BDA362F2-FD9B-4586-1F0B-48C10D00DC8A}"/>
              </a:ext>
            </a:extLst>
          </p:cNvPr>
          <p:cNvGrpSpPr/>
          <p:nvPr/>
        </p:nvGrpSpPr>
        <p:grpSpPr>
          <a:xfrm>
            <a:off x="3565890" y="3374712"/>
            <a:ext cx="6379938" cy="4117731"/>
            <a:chOff x="3565890" y="3374712"/>
            <a:chExt cx="6379938" cy="4117731"/>
          </a:xfrm>
        </p:grpSpPr>
        <p:pic>
          <p:nvPicPr>
            <p:cNvPr id="19" name="Picture 18" descr="Chart, sunburst chart&#10;&#10;Description automatically generated">
              <a:extLst>
                <a:ext uri="{FF2B5EF4-FFF2-40B4-BE49-F238E27FC236}">
                  <a16:creationId xmlns:a16="http://schemas.microsoft.com/office/drawing/2014/main" id="{98BA4327-63D2-6C8D-1DCD-7E12E788173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780277" y="5356814"/>
              <a:ext cx="3162578" cy="1933519"/>
            </a:xfrm>
            <a:prstGeom prst="rect">
              <a:avLst/>
            </a:prstGeom>
          </p:spPr>
        </p:pic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327649B2-B738-8944-90C2-205C7BB179F0}"/>
                </a:ext>
              </a:extLst>
            </p:cNvPr>
            <p:cNvSpPr txBox="1"/>
            <p:nvPr/>
          </p:nvSpPr>
          <p:spPr>
            <a:xfrm>
              <a:off x="3566299" y="6104823"/>
              <a:ext cx="3473580" cy="11079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2200" dirty="0">
                  <a:solidFill>
                    <a:srgbClr val="FF0000"/>
                  </a:solidFill>
                </a:rPr>
                <a:t>16 T peak, 150 mm</a:t>
              </a:r>
            </a:p>
            <a:p>
              <a:pPr algn="r"/>
              <a:r>
                <a:rPr lang="en-US" sz="2200" dirty="0">
                  <a:solidFill>
                    <a:srgbClr val="FF0000"/>
                  </a:solidFill>
                </a:rPr>
                <a:t>Radiation heat load ≈ 5 W/m</a:t>
              </a:r>
            </a:p>
            <a:p>
              <a:pPr algn="r"/>
              <a:r>
                <a:rPr lang="en-US" sz="2200" dirty="0">
                  <a:solidFill>
                    <a:srgbClr val="FF0000"/>
                  </a:solidFill>
                </a:rPr>
                <a:t>Radiation dose ≈ 20…40 </a:t>
              </a:r>
              <a:r>
                <a:rPr lang="en-US" sz="2200" dirty="0" err="1">
                  <a:solidFill>
                    <a:srgbClr val="FF0000"/>
                  </a:solidFill>
                </a:rPr>
                <a:t>Mgy</a:t>
              </a:r>
              <a:endParaRPr lang="en-US" sz="2200" dirty="0">
                <a:solidFill>
                  <a:srgbClr val="FF0000"/>
                </a:solidFill>
              </a:endParaRPr>
            </a:p>
          </p:txBody>
        </p: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B546DD23-CCCC-5953-05FA-741EBF548255}"/>
                </a:ext>
              </a:extLst>
            </p:cNvPr>
            <p:cNvGrpSpPr/>
            <p:nvPr/>
          </p:nvGrpSpPr>
          <p:grpSpPr>
            <a:xfrm>
              <a:off x="3565890" y="3374712"/>
              <a:ext cx="6379938" cy="4117731"/>
              <a:chOff x="3565890" y="3374712"/>
              <a:chExt cx="6379938" cy="4117731"/>
            </a:xfrm>
          </p:grpSpPr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F5CADBF9-F618-BAEE-7208-5B66250975C2}"/>
                  </a:ext>
                </a:extLst>
              </p:cNvPr>
              <p:cNvSpPr/>
              <p:nvPr/>
            </p:nvSpPr>
            <p:spPr>
              <a:xfrm>
                <a:off x="8538518" y="3374712"/>
                <a:ext cx="1407310" cy="1414352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  <p:sp>
            <p:nvSpPr>
              <p:cNvPr id="42" name="Freeform 41">
                <a:extLst>
                  <a:ext uri="{FF2B5EF4-FFF2-40B4-BE49-F238E27FC236}">
                    <a16:creationId xmlns:a16="http://schemas.microsoft.com/office/drawing/2014/main" id="{6F9E7D26-4AC3-4D92-92BC-ED81294721FD}"/>
                  </a:ext>
                </a:extLst>
              </p:cNvPr>
              <p:cNvSpPr/>
              <p:nvPr/>
            </p:nvSpPr>
            <p:spPr>
              <a:xfrm>
                <a:off x="3565890" y="4757352"/>
                <a:ext cx="6336035" cy="2735091"/>
              </a:xfrm>
              <a:custGeom>
                <a:avLst/>
                <a:gdLst>
                  <a:gd name="connsiteX0" fmla="*/ 3566469 w 6969226"/>
                  <a:gd name="connsiteY0" fmla="*/ 1062681 h 2681337"/>
                  <a:gd name="connsiteX1" fmla="*/ 1255756 w 6969226"/>
                  <a:gd name="connsiteY1" fmla="*/ 1198606 h 2681337"/>
                  <a:gd name="connsiteX2" fmla="*/ 193075 w 6969226"/>
                  <a:gd name="connsiteY2" fmla="*/ 1878227 h 2681337"/>
                  <a:gd name="connsiteX3" fmla="*/ 662631 w 6969226"/>
                  <a:gd name="connsiteY3" fmla="*/ 2545492 h 2681337"/>
                  <a:gd name="connsiteX4" fmla="*/ 6445594 w 6969226"/>
                  <a:gd name="connsiteY4" fmla="*/ 2533135 h 2681337"/>
                  <a:gd name="connsiteX5" fmla="*/ 6606231 w 6969226"/>
                  <a:gd name="connsiteY5" fmla="*/ 988541 h 2681337"/>
                  <a:gd name="connsiteX6" fmla="*/ 5630048 w 6969226"/>
                  <a:gd name="connsiteY6" fmla="*/ 432487 h 2681337"/>
                  <a:gd name="connsiteX7" fmla="*/ 5765972 w 6969226"/>
                  <a:gd name="connsiteY7" fmla="*/ 0 h 2681337"/>
                  <a:gd name="connsiteX0" fmla="*/ 3422050 w 6824807"/>
                  <a:gd name="connsiteY0" fmla="*/ 1062681 h 2693904"/>
                  <a:gd name="connsiteX1" fmla="*/ 1111337 w 6824807"/>
                  <a:gd name="connsiteY1" fmla="*/ 1198606 h 2693904"/>
                  <a:gd name="connsiteX2" fmla="*/ 345218 w 6824807"/>
                  <a:gd name="connsiteY2" fmla="*/ 1643449 h 2693904"/>
                  <a:gd name="connsiteX3" fmla="*/ 518212 w 6824807"/>
                  <a:gd name="connsiteY3" fmla="*/ 2545492 h 2693904"/>
                  <a:gd name="connsiteX4" fmla="*/ 6301175 w 6824807"/>
                  <a:gd name="connsiteY4" fmla="*/ 2533135 h 2693904"/>
                  <a:gd name="connsiteX5" fmla="*/ 6461812 w 6824807"/>
                  <a:gd name="connsiteY5" fmla="*/ 988541 h 2693904"/>
                  <a:gd name="connsiteX6" fmla="*/ 5485629 w 6824807"/>
                  <a:gd name="connsiteY6" fmla="*/ 432487 h 2693904"/>
                  <a:gd name="connsiteX7" fmla="*/ 5621553 w 6824807"/>
                  <a:gd name="connsiteY7" fmla="*/ 0 h 2693904"/>
                  <a:gd name="connsiteX0" fmla="*/ 3454982 w 6857739"/>
                  <a:gd name="connsiteY0" fmla="*/ 1062681 h 2693904"/>
                  <a:gd name="connsiteX1" fmla="*/ 1811534 w 6857739"/>
                  <a:gd name="connsiteY1" fmla="*/ 1124465 h 2693904"/>
                  <a:gd name="connsiteX2" fmla="*/ 378150 w 6857739"/>
                  <a:gd name="connsiteY2" fmla="*/ 1643449 h 2693904"/>
                  <a:gd name="connsiteX3" fmla="*/ 551144 w 6857739"/>
                  <a:gd name="connsiteY3" fmla="*/ 2545492 h 2693904"/>
                  <a:gd name="connsiteX4" fmla="*/ 6334107 w 6857739"/>
                  <a:gd name="connsiteY4" fmla="*/ 2533135 h 2693904"/>
                  <a:gd name="connsiteX5" fmla="*/ 6494744 w 6857739"/>
                  <a:gd name="connsiteY5" fmla="*/ 988541 h 2693904"/>
                  <a:gd name="connsiteX6" fmla="*/ 5518561 w 6857739"/>
                  <a:gd name="connsiteY6" fmla="*/ 432487 h 2693904"/>
                  <a:gd name="connsiteX7" fmla="*/ 5654485 w 6857739"/>
                  <a:gd name="connsiteY7" fmla="*/ 0 h 2693904"/>
                  <a:gd name="connsiteX0" fmla="*/ 3373419 w 6776176"/>
                  <a:gd name="connsiteY0" fmla="*/ 1062681 h 2707369"/>
                  <a:gd name="connsiteX1" fmla="*/ 1729971 w 6776176"/>
                  <a:gd name="connsiteY1" fmla="*/ 1124465 h 2707369"/>
                  <a:gd name="connsiteX2" fmla="*/ 494295 w 6776176"/>
                  <a:gd name="connsiteY2" fmla="*/ 1408671 h 2707369"/>
                  <a:gd name="connsiteX3" fmla="*/ 469581 w 6776176"/>
                  <a:gd name="connsiteY3" fmla="*/ 2545492 h 2707369"/>
                  <a:gd name="connsiteX4" fmla="*/ 6252544 w 6776176"/>
                  <a:gd name="connsiteY4" fmla="*/ 2533135 h 2707369"/>
                  <a:gd name="connsiteX5" fmla="*/ 6413181 w 6776176"/>
                  <a:gd name="connsiteY5" fmla="*/ 988541 h 2707369"/>
                  <a:gd name="connsiteX6" fmla="*/ 5436998 w 6776176"/>
                  <a:gd name="connsiteY6" fmla="*/ 432487 h 2707369"/>
                  <a:gd name="connsiteX7" fmla="*/ 5572922 w 6776176"/>
                  <a:gd name="connsiteY7" fmla="*/ 0 h 2707369"/>
                  <a:gd name="connsiteX0" fmla="*/ 3373419 w 6776176"/>
                  <a:gd name="connsiteY0" fmla="*/ 1062681 h 2707369"/>
                  <a:gd name="connsiteX1" fmla="*/ 1729971 w 6776176"/>
                  <a:gd name="connsiteY1" fmla="*/ 902043 h 2707369"/>
                  <a:gd name="connsiteX2" fmla="*/ 494295 w 6776176"/>
                  <a:gd name="connsiteY2" fmla="*/ 1408671 h 2707369"/>
                  <a:gd name="connsiteX3" fmla="*/ 469581 w 6776176"/>
                  <a:gd name="connsiteY3" fmla="*/ 2545492 h 2707369"/>
                  <a:gd name="connsiteX4" fmla="*/ 6252544 w 6776176"/>
                  <a:gd name="connsiteY4" fmla="*/ 2533135 h 2707369"/>
                  <a:gd name="connsiteX5" fmla="*/ 6413181 w 6776176"/>
                  <a:gd name="connsiteY5" fmla="*/ 988541 h 2707369"/>
                  <a:gd name="connsiteX6" fmla="*/ 5436998 w 6776176"/>
                  <a:gd name="connsiteY6" fmla="*/ 432487 h 2707369"/>
                  <a:gd name="connsiteX7" fmla="*/ 5572922 w 6776176"/>
                  <a:gd name="connsiteY7" fmla="*/ 0 h 2707369"/>
                  <a:gd name="connsiteX0" fmla="*/ 3373419 w 6776176"/>
                  <a:gd name="connsiteY0" fmla="*/ 1062681 h 2707369"/>
                  <a:gd name="connsiteX1" fmla="*/ 1729971 w 6776176"/>
                  <a:gd name="connsiteY1" fmla="*/ 902043 h 2707369"/>
                  <a:gd name="connsiteX2" fmla="*/ 494295 w 6776176"/>
                  <a:gd name="connsiteY2" fmla="*/ 1408671 h 2707369"/>
                  <a:gd name="connsiteX3" fmla="*/ 469581 w 6776176"/>
                  <a:gd name="connsiteY3" fmla="*/ 2545492 h 2707369"/>
                  <a:gd name="connsiteX4" fmla="*/ 6252544 w 6776176"/>
                  <a:gd name="connsiteY4" fmla="*/ 2533135 h 2707369"/>
                  <a:gd name="connsiteX5" fmla="*/ 6413181 w 6776176"/>
                  <a:gd name="connsiteY5" fmla="*/ 988541 h 2707369"/>
                  <a:gd name="connsiteX6" fmla="*/ 5436998 w 6776176"/>
                  <a:gd name="connsiteY6" fmla="*/ 432487 h 2707369"/>
                  <a:gd name="connsiteX7" fmla="*/ 5572922 w 6776176"/>
                  <a:gd name="connsiteY7" fmla="*/ 0 h 2707369"/>
                  <a:gd name="connsiteX0" fmla="*/ 3208472 w 6594363"/>
                  <a:gd name="connsiteY0" fmla="*/ 1062681 h 2735091"/>
                  <a:gd name="connsiteX1" fmla="*/ 1565024 w 6594363"/>
                  <a:gd name="connsiteY1" fmla="*/ 902043 h 2735091"/>
                  <a:gd name="connsiteX2" fmla="*/ 329348 w 6594363"/>
                  <a:gd name="connsiteY2" fmla="*/ 1408671 h 2735091"/>
                  <a:gd name="connsiteX3" fmla="*/ 539413 w 6594363"/>
                  <a:gd name="connsiteY3" fmla="*/ 2594919 h 2735091"/>
                  <a:gd name="connsiteX4" fmla="*/ 6087597 w 6594363"/>
                  <a:gd name="connsiteY4" fmla="*/ 2533135 h 2735091"/>
                  <a:gd name="connsiteX5" fmla="*/ 6248234 w 6594363"/>
                  <a:gd name="connsiteY5" fmla="*/ 988541 h 2735091"/>
                  <a:gd name="connsiteX6" fmla="*/ 5272051 w 6594363"/>
                  <a:gd name="connsiteY6" fmla="*/ 432487 h 2735091"/>
                  <a:gd name="connsiteX7" fmla="*/ 5407975 w 6594363"/>
                  <a:gd name="connsiteY7" fmla="*/ 0 h 2735091"/>
                  <a:gd name="connsiteX0" fmla="*/ 3180901 w 6330896"/>
                  <a:gd name="connsiteY0" fmla="*/ 1062681 h 2735091"/>
                  <a:gd name="connsiteX1" fmla="*/ 1537453 w 6330896"/>
                  <a:gd name="connsiteY1" fmla="*/ 902043 h 2735091"/>
                  <a:gd name="connsiteX2" fmla="*/ 301777 w 6330896"/>
                  <a:gd name="connsiteY2" fmla="*/ 1408671 h 2735091"/>
                  <a:gd name="connsiteX3" fmla="*/ 511842 w 6330896"/>
                  <a:gd name="connsiteY3" fmla="*/ 2594919 h 2735091"/>
                  <a:gd name="connsiteX4" fmla="*/ 5664610 w 6330896"/>
                  <a:gd name="connsiteY4" fmla="*/ 2533135 h 2735091"/>
                  <a:gd name="connsiteX5" fmla="*/ 6220663 w 6330896"/>
                  <a:gd name="connsiteY5" fmla="*/ 988541 h 2735091"/>
                  <a:gd name="connsiteX6" fmla="*/ 5244480 w 6330896"/>
                  <a:gd name="connsiteY6" fmla="*/ 432487 h 2735091"/>
                  <a:gd name="connsiteX7" fmla="*/ 5380404 w 6330896"/>
                  <a:gd name="connsiteY7" fmla="*/ 0 h 2735091"/>
                  <a:gd name="connsiteX0" fmla="*/ 3180901 w 6336035"/>
                  <a:gd name="connsiteY0" fmla="*/ 1062681 h 2735091"/>
                  <a:gd name="connsiteX1" fmla="*/ 1537453 w 6336035"/>
                  <a:gd name="connsiteY1" fmla="*/ 902043 h 2735091"/>
                  <a:gd name="connsiteX2" fmla="*/ 301777 w 6336035"/>
                  <a:gd name="connsiteY2" fmla="*/ 1408671 h 2735091"/>
                  <a:gd name="connsiteX3" fmla="*/ 511842 w 6336035"/>
                  <a:gd name="connsiteY3" fmla="*/ 2594919 h 2735091"/>
                  <a:gd name="connsiteX4" fmla="*/ 5664610 w 6336035"/>
                  <a:gd name="connsiteY4" fmla="*/ 2533135 h 2735091"/>
                  <a:gd name="connsiteX5" fmla="*/ 6220663 w 6336035"/>
                  <a:gd name="connsiteY5" fmla="*/ 988541 h 2735091"/>
                  <a:gd name="connsiteX6" fmla="*/ 5170339 w 6336035"/>
                  <a:gd name="connsiteY6" fmla="*/ 518984 h 2735091"/>
                  <a:gd name="connsiteX7" fmla="*/ 5380404 w 6336035"/>
                  <a:gd name="connsiteY7" fmla="*/ 0 h 27350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336035" h="2735091">
                    <a:moveTo>
                      <a:pt x="3180901" y="1062681"/>
                    </a:moveTo>
                    <a:cubicBezTo>
                      <a:pt x="2356087" y="840260"/>
                      <a:pt x="2017307" y="844378"/>
                      <a:pt x="1537453" y="902043"/>
                    </a:cubicBezTo>
                    <a:cubicBezTo>
                      <a:pt x="1057599" y="959708"/>
                      <a:pt x="472712" y="1126525"/>
                      <a:pt x="301777" y="1408671"/>
                    </a:cubicBezTo>
                    <a:cubicBezTo>
                      <a:pt x="130842" y="1690817"/>
                      <a:pt x="-381963" y="2407508"/>
                      <a:pt x="511842" y="2594919"/>
                    </a:cubicBezTo>
                    <a:cubicBezTo>
                      <a:pt x="1405647" y="2782330"/>
                      <a:pt x="4713140" y="2800865"/>
                      <a:pt x="5664610" y="2533135"/>
                    </a:cubicBezTo>
                    <a:cubicBezTo>
                      <a:pt x="6616080" y="2265405"/>
                      <a:pt x="6303042" y="1324233"/>
                      <a:pt x="6220663" y="988541"/>
                    </a:cubicBezTo>
                    <a:cubicBezTo>
                      <a:pt x="6138285" y="652849"/>
                      <a:pt x="5310382" y="683741"/>
                      <a:pt x="5170339" y="518984"/>
                    </a:cubicBezTo>
                    <a:cubicBezTo>
                      <a:pt x="5030296" y="354227"/>
                      <a:pt x="5242420" y="133865"/>
                      <a:pt x="5380404" y="0"/>
                    </a:cubicBezTo>
                  </a:path>
                </a:pathLst>
              </a:custGeom>
              <a:noFill/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72942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200" y="1"/>
            <a:ext cx="9043988" cy="663752"/>
          </a:xfrm>
        </p:spPr>
        <p:txBody>
          <a:bodyPr>
            <a:normAutofit fontScale="90000"/>
          </a:bodyPr>
          <a:lstStyle/>
          <a:p>
            <a:r>
              <a:rPr lang="en-US" dirty="0"/>
              <a:t>The solenoid challenges – 1/2</a:t>
            </a:r>
            <a:endParaRPr lang="en-US" i="1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4" name="Picture 3" descr="p4.tiff"/>
          <p:cNvPicPr>
            <a:picLocks noChangeAspect="1"/>
          </p:cNvPicPr>
          <p:nvPr/>
        </p:nvPicPr>
        <p:blipFill>
          <a:blip r:embed="rId2"/>
          <a:srcRect b="50107"/>
          <a:stretch>
            <a:fillRect/>
          </a:stretch>
        </p:blipFill>
        <p:spPr>
          <a:xfrm>
            <a:off x="-5614" y="2871125"/>
            <a:ext cx="10048875" cy="248568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92D48EF-ACE4-4F26-930A-86F51F150E1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637" t="39495" r="54307" b="41675"/>
          <a:stretch/>
        </p:blipFill>
        <p:spPr>
          <a:xfrm>
            <a:off x="66003" y="1628493"/>
            <a:ext cx="4259318" cy="1323439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05915EDD-2AF8-1143-B6A9-83AA571C50B1}"/>
              </a:ext>
            </a:extLst>
          </p:cNvPr>
          <p:cNvSpPr txBox="1"/>
          <p:nvPr/>
        </p:nvSpPr>
        <p:spPr>
          <a:xfrm>
            <a:off x="377485" y="588778"/>
            <a:ext cx="3744487" cy="11073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98" dirty="0">
                <a:solidFill>
                  <a:srgbClr val="FF0000"/>
                </a:solidFill>
              </a:rPr>
              <a:t>20 T, 200 mm</a:t>
            </a:r>
          </a:p>
          <a:p>
            <a:r>
              <a:rPr lang="en-US" sz="2200" dirty="0">
                <a:solidFill>
                  <a:srgbClr val="FF0000"/>
                </a:solidFill>
              </a:rPr>
              <a:t>Radiation heat load ≈ </a:t>
            </a:r>
            <a:r>
              <a:rPr lang="en-US" sz="2198" dirty="0">
                <a:solidFill>
                  <a:srgbClr val="FF0000"/>
                </a:solidFill>
              </a:rPr>
              <a:t>5…10 kW</a:t>
            </a:r>
          </a:p>
          <a:p>
            <a:r>
              <a:rPr lang="en-US" sz="2198" dirty="0">
                <a:solidFill>
                  <a:srgbClr val="FF0000"/>
                </a:solidFill>
              </a:rPr>
              <a:t>Radiation dose: 80 </a:t>
            </a:r>
            <a:r>
              <a:rPr lang="en-US" sz="2198" dirty="0" err="1">
                <a:solidFill>
                  <a:srgbClr val="FF0000"/>
                </a:solidFill>
              </a:rPr>
              <a:t>MGy</a:t>
            </a:r>
            <a:endParaRPr lang="en-US" sz="2198" dirty="0">
              <a:solidFill>
                <a:srgbClr val="FF0000"/>
              </a:solidFill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35BDE28B-E368-A1C6-AA88-A8C347C50E30}"/>
              </a:ext>
            </a:extLst>
          </p:cNvPr>
          <p:cNvGrpSpPr/>
          <p:nvPr/>
        </p:nvGrpSpPr>
        <p:grpSpPr>
          <a:xfrm>
            <a:off x="11483" y="407625"/>
            <a:ext cx="4299670" cy="5098697"/>
            <a:chOff x="11483" y="407625"/>
            <a:chExt cx="4299670" cy="5098697"/>
          </a:xfrm>
        </p:grpSpPr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E30D8E3E-C209-C27D-4B36-45EB06F8DF0B}"/>
                </a:ext>
              </a:extLst>
            </p:cNvPr>
            <p:cNvSpPr/>
            <p:nvPr/>
          </p:nvSpPr>
          <p:spPr>
            <a:xfrm>
              <a:off x="2365868" y="3357122"/>
              <a:ext cx="741256" cy="2149200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5" name="Freeform 34">
              <a:extLst>
                <a:ext uri="{FF2B5EF4-FFF2-40B4-BE49-F238E27FC236}">
                  <a16:creationId xmlns:a16="http://schemas.microsoft.com/office/drawing/2014/main" id="{CCAE8E9A-799B-DE1F-1E47-4E9ADDE715A3}"/>
                </a:ext>
              </a:extLst>
            </p:cNvPr>
            <p:cNvSpPr/>
            <p:nvPr/>
          </p:nvSpPr>
          <p:spPr>
            <a:xfrm>
              <a:off x="11483" y="407625"/>
              <a:ext cx="4299670" cy="3929597"/>
            </a:xfrm>
            <a:custGeom>
              <a:avLst/>
              <a:gdLst>
                <a:gd name="connsiteX0" fmla="*/ 4288668 w 4714285"/>
                <a:gd name="connsiteY0" fmla="*/ 1127503 h 3932487"/>
                <a:gd name="connsiteX1" fmla="*/ 4474020 w 4714285"/>
                <a:gd name="connsiteY1" fmla="*/ 546735 h 3932487"/>
                <a:gd name="connsiteX2" fmla="*/ 1409544 w 4714285"/>
                <a:gd name="connsiteY2" fmla="*/ 3038 h 3932487"/>
                <a:gd name="connsiteX3" fmla="*/ 235652 w 4714285"/>
                <a:gd name="connsiteY3" fmla="*/ 410811 h 3932487"/>
                <a:gd name="connsiteX4" fmla="*/ 112085 w 4714285"/>
                <a:gd name="connsiteY4" fmla="*/ 1980119 h 3932487"/>
                <a:gd name="connsiteX5" fmla="*/ 1520755 w 4714285"/>
                <a:gd name="connsiteY5" fmla="*/ 2709168 h 3932487"/>
                <a:gd name="connsiteX6" fmla="*/ 3979749 w 4714285"/>
                <a:gd name="connsiteY6" fmla="*/ 2400249 h 3932487"/>
                <a:gd name="connsiteX7" fmla="*/ 4622301 w 4714285"/>
                <a:gd name="connsiteY7" fmla="*/ 2400249 h 3932487"/>
                <a:gd name="connsiteX8" fmla="*/ 3102420 w 4714285"/>
                <a:gd name="connsiteY8" fmla="*/ 3932487 h 3932487"/>
                <a:gd name="connsiteX9" fmla="*/ 3102420 w 4714285"/>
                <a:gd name="connsiteY9" fmla="*/ 3932487 h 3932487"/>
                <a:gd name="connsiteX0" fmla="*/ 4288668 w 4661636"/>
                <a:gd name="connsiteY0" fmla="*/ 1124613 h 3929597"/>
                <a:gd name="connsiteX1" fmla="*/ 3584334 w 4661636"/>
                <a:gd name="connsiteY1" fmla="*/ 370851 h 3929597"/>
                <a:gd name="connsiteX2" fmla="*/ 1409544 w 4661636"/>
                <a:gd name="connsiteY2" fmla="*/ 148 h 3929597"/>
                <a:gd name="connsiteX3" fmla="*/ 235652 w 4661636"/>
                <a:gd name="connsiteY3" fmla="*/ 407921 h 3929597"/>
                <a:gd name="connsiteX4" fmla="*/ 112085 w 4661636"/>
                <a:gd name="connsiteY4" fmla="*/ 1977229 h 3929597"/>
                <a:gd name="connsiteX5" fmla="*/ 1520755 w 4661636"/>
                <a:gd name="connsiteY5" fmla="*/ 2706278 h 3929597"/>
                <a:gd name="connsiteX6" fmla="*/ 3979749 w 4661636"/>
                <a:gd name="connsiteY6" fmla="*/ 2397359 h 3929597"/>
                <a:gd name="connsiteX7" fmla="*/ 4622301 w 4661636"/>
                <a:gd name="connsiteY7" fmla="*/ 2397359 h 3929597"/>
                <a:gd name="connsiteX8" fmla="*/ 3102420 w 4661636"/>
                <a:gd name="connsiteY8" fmla="*/ 3929597 h 3929597"/>
                <a:gd name="connsiteX9" fmla="*/ 3102420 w 4661636"/>
                <a:gd name="connsiteY9" fmla="*/ 3929597 h 3929597"/>
                <a:gd name="connsiteX0" fmla="*/ 4288668 w 4661636"/>
                <a:gd name="connsiteY0" fmla="*/ 1124613 h 3929597"/>
                <a:gd name="connsiteX1" fmla="*/ 3584334 w 4661636"/>
                <a:gd name="connsiteY1" fmla="*/ 370851 h 3929597"/>
                <a:gd name="connsiteX2" fmla="*/ 1409544 w 4661636"/>
                <a:gd name="connsiteY2" fmla="*/ 148 h 3929597"/>
                <a:gd name="connsiteX3" fmla="*/ 235652 w 4661636"/>
                <a:gd name="connsiteY3" fmla="*/ 407921 h 3929597"/>
                <a:gd name="connsiteX4" fmla="*/ 112085 w 4661636"/>
                <a:gd name="connsiteY4" fmla="*/ 1977229 h 3929597"/>
                <a:gd name="connsiteX5" fmla="*/ 1520755 w 4661636"/>
                <a:gd name="connsiteY5" fmla="*/ 2706278 h 3929597"/>
                <a:gd name="connsiteX6" fmla="*/ 3979749 w 4661636"/>
                <a:gd name="connsiteY6" fmla="*/ 2397359 h 3929597"/>
                <a:gd name="connsiteX7" fmla="*/ 4622301 w 4661636"/>
                <a:gd name="connsiteY7" fmla="*/ 2397359 h 3929597"/>
                <a:gd name="connsiteX8" fmla="*/ 3102420 w 4661636"/>
                <a:gd name="connsiteY8" fmla="*/ 3929597 h 3929597"/>
                <a:gd name="connsiteX9" fmla="*/ 3102420 w 4661636"/>
                <a:gd name="connsiteY9" fmla="*/ 3929597 h 3929597"/>
                <a:gd name="connsiteX0" fmla="*/ 4288668 w 4299670"/>
                <a:gd name="connsiteY0" fmla="*/ 1124613 h 3929597"/>
                <a:gd name="connsiteX1" fmla="*/ 3584334 w 4299670"/>
                <a:gd name="connsiteY1" fmla="*/ 370851 h 3929597"/>
                <a:gd name="connsiteX2" fmla="*/ 1409544 w 4299670"/>
                <a:gd name="connsiteY2" fmla="*/ 148 h 3929597"/>
                <a:gd name="connsiteX3" fmla="*/ 235652 w 4299670"/>
                <a:gd name="connsiteY3" fmla="*/ 407921 h 3929597"/>
                <a:gd name="connsiteX4" fmla="*/ 112085 w 4299670"/>
                <a:gd name="connsiteY4" fmla="*/ 1977229 h 3929597"/>
                <a:gd name="connsiteX5" fmla="*/ 1520755 w 4299670"/>
                <a:gd name="connsiteY5" fmla="*/ 2706278 h 3929597"/>
                <a:gd name="connsiteX6" fmla="*/ 3979749 w 4299670"/>
                <a:gd name="connsiteY6" fmla="*/ 2397359 h 3929597"/>
                <a:gd name="connsiteX7" fmla="*/ 4115674 w 4299670"/>
                <a:gd name="connsiteY7" fmla="*/ 3052267 h 3929597"/>
                <a:gd name="connsiteX8" fmla="*/ 3102420 w 4299670"/>
                <a:gd name="connsiteY8" fmla="*/ 3929597 h 3929597"/>
                <a:gd name="connsiteX9" fmla="*/ 3102420 w 4299670"/>
                <a:gd name="connsiteY9" fmla="*/ 3929597 h 3929597"/>
                <a:gd name="connsiteX0" fmla="*/ 4288668 w 4299670"/>
                <a:gd name="connsiteY0" fmla="*/ 1124613 h 3929597"/>
                <a:gd name="connsiteX1" fmla="*/ 3584334 w 4299670"/>
                <a:gd name="connsiteY1" fmla="*/ 370851 h 3929597"/>
                <a:gd name="connsiteX2" fmla="*/ 1409544 w 4299670"/>
                <a:gd name="connsiteY2" fmla="*/ 148 h 3929597"/>
                <a:gd name="connsiteX3" fmla="*/ 235652 w 4299670"/>
                <a:gd name="connsiteY3" fmla="*/ 407921 h 3929597"/>
                <a:gd name="connsiteX4" fmla="*/ 112085 w 4299670"/>
                <a:gd name="connsiteY4" fmla="*/ 1977229 h 3929597"/>
                <a:gd name="connsiteX5" fmla="*/ 1520755 w 4299670"/>
                <a:gd name="connsiteY5" fmla="*/ 2706278 h 3929597"/>
                <a:gd name="connsiteX6" fmla="*/ 3979749 w 4299670"/>
                <a:gd name="connsiteY6" fmla="*/ 2397359 h 3929597"/>
                <a:gd name="connsiteX7" fmla="*/ 4115674 w 4299670"/>
                <a:gd name="connsiteY7" fmla="*/ 3052267 h 3929597"/>
                <a:gd name="connsiteX8" fmla="*/ 3102420 w 4299670"/>
                <a:gd name="connsiteY8" fmla="*/ 3929597 h 3929597"/>
                <a:gd name="connsiteX9" fmla="*/ 3646117 w 4299670"/>
                <a:gd name="connsiteY9" fmla="*/ 3583608 h 39295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99670" h="3929597">
                  <a:moveTo>
                    <a:pt x="4288668" y="1124613"/>
                  </a:moveTo>
                  <a:cubicBezTo>
                    <a:pt x="4361779" y="730226"/>
                    <a:pt x="4064188" y="558262"/>
                    <a:pt x="3584334" y="370851"/>
                  </a:cubicBezTo>
                  <a:cubicBezTo>
                    <a:pt x="3104480" y="183440"/>
                    <a:pt x="1967658" y="-6030"/>
                    <a:pt x="1409544" y="148"/>
                  </a:cubicBezTo>
                  <a:cubicBezTo>
                    <a:pt x="851430" y="6326"/>
                    <a:pt x="451895" y="78407"/>
                    <a:pt x="235652" y="407921"/>
                  </a:cubicBezTo>
                  <a:cubicBezTo>
                    <a:pt x="19409" y="737434"/>
                    <a:pt x="-102099" y="1594170"/>
                    <a:pt x="112085" y="1977229"/>
                  </a:cubicBezTo>
                  <a:cubicBezTo>
                    <a:pt x="326269" y="2360288"/>
                    <a:pt x="876144" y="2636256"/>
                    <a:pt x="1520755" y="2706278"/>
                  </a:cubicBezTo>
                  <a:cubicBezTo>
                    <a:pt x="2165366" y="2776300"/>
                    <a:pt x="3547263" y="2339694"/>
                    <a:pt x="3979749" y="2397359"/>
                  </a:cubicBezTo>
                  <a:cubicBezTo>
                    <a:pt x="4412235" y="2455024"/>
                    <a:pt x="4261896" y="2796894"/>
                    <a:pt x="4115674" y="3052267"/>
                  </a:cubicBezTo>
                  <a:cubicBezTo>
                    <a:pt x="3969452" y="3307640"/>
                    <a:pt x="3102420" y="3929597"/>
                    <a:pt x="3102420" y="3929597"/>
                  </a:cubicBezTo>
                  <a:lnTo>
                    <a:pt x="3646117" y="3583608"/>
                  </a:ln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627446CF-A4C0-B542-3383-144A703AB480}"/>
              </a:ext>
            </a:extLst>
          </p:cNvPr>
          <p:cNvSpPr txBox="1"/>
          <p:nvPr/>
        </p:nvSpPr>
        <p:spPr>
          <a:xfrm>
            <a:off x="185935" y="5595417"/>
            <a:ext cx="9665776" cy="1384995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7030A0"/>
                </a:solidFill>
              </a:rPr>
              <a:t>Large stored energy o(1) GJ, mass o(300) tons, cost o(100) 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7030A0"/>
                </a:solidFill>
              </a:rPr>
              <a:t>Considerable RT and cryogenic heat load: RT power o(1) MW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7030A0"/>
                </a:solidFill>
              </a:rPr>
              <a:t>Radiation dose o(80) </a:t>
            </a:r>
            <a:r>
              <a:rPr lang="en-US" sz="2800" b="1" dirty="0" err="1">
                <a:solidFill>
                  <a:srgbClr val="7030A0"/>
                </a:solidFill>
              </a:rPr>
              <a:t>MGy</a:t>
            </a:r>
            <a:r>
              <a:rPr lang="en-US" sz="2800" b="1" dirty="0">
                <a:solidFill>
                  <a:srgbClr val="7030A0"/>
                </a:solidFill>
              </a:rPr>
              <a:t> and radiation damage o(10</a:t>
            </a:r>
            <a:r>
              <a:rPr lang="en-US" sz="2800" b="1" baseline="30000" dirty="0">
                <a:solidFill>
                  <a:srgbClr val="7030A0"/>
                </a:solidFill>
              </a:rPr>
              <a:t>-2</a:t>
            </a:r>
            <a:r>
              <a:rPr lang="en-US" sz="2800" b="1" dirty="0">
                <a:solidFill>
                  <a:srgbClr val="7030A0"/>
                </a:solidFill>
              </a:rPr>
              <a:t>) DPA</a:t>
            </a:r>
          </a:p>
        </p:txBody>
      </p:sp>
    </p:spTree>
    <p:extLst>
      <p:ext uri="{BB962C8B-B14F-4D97-AF65-F5344CB8AC3E}">
        <p14:creationId xmlns:p14="http://schemas.microsoft.com/office/powerpoint/2010/main" val="23124759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200" y="1"/>
            <a:ext cx="9043988" cy="663752"/>
          </a:xfrm>
        </p:spPr>
        <p:txBody>
          <a:bodyPr>
            <a:normAutofit fontScale="90000"/>
          </a:bodyPr>
          <a:lstStyle/>
          <a:p>
            <a:r>
              <a:rPr lang="en-US" dirty="0"/>
              <a:t>The solenoid challenges – 2/2</a:t>
            </a:r>
            <a:endParaRPr lang="en-US" i="1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4" name="Picture 3" descr="p4.tiff"/>
          <p:cNvPicPr>
            <a:picLocks noChangeAspect="1"/>
          </p:cNvPicPr>
          <p:nvPr/>
        </p:nvPicPr>
        <p:blipFill>
          <a:blip r:embed="rId2"/>
          <a:srcRect b="50107"/>
          <a:stretch>
            <a:fillRect/>
          </a:stretch>
        </p:blipFill>
        <p:spPr>
          <a:xfrm>
            <a:off x="-5614" y="2871125"/>
            <a:ext cx="10048875" cy="248568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3FEF7BC-3E85-0493-00F9-DA64D6E158C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160" t="10050" r="37329" b="6573"/>
          <a:stretch/>
        </p:blipFill>
        <p:spPr>
          <a:xfrm rot="16200000">
            <a:off x="950491" y="5203828"/>
            <a:ext cx="1722244" cy="2591022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EF3C3C87-5362-013C-CF5E-9030F63B5E10}"/>
              </a:ext>
            </a:extLst>
          </p:cNvPr>
          <p:cNvSpPr txBox="1"/>
          <p:nvPr/>
        </p:nvSpPr>
        <p:spPr>
          <a:xfrm>
            <a:off x="687923" y="5370816"/>
            <a:ext cx="1781193" cy="4305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98" dirty="0">
                <a:solidFill>
                  <a:srgbClr val="FF0000"/>
                </a:solidFill>
              </a:rPr>
              <a:t>&gt; 40 T, 60 mm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7329CD96-90FE-D19B-EF1A-FD19002D9E3B}"/>
              </a:ext>
            </a:extLst>
          </p:cNvPr>
          <p:cNvGrpSpPr/>
          <p:nvPr/>
        </p:nvGrpSpPr>
        <p:grpSpPr>
          <a:xfrm>
            <a:off x="95969" y="3289700"/>
            <a:ext cx="5891143" cy="4115010"/>
            <a:chOff x="95969" y="3289700"/>
            <a:chExt cx="5891143" cy="4115010"/>
          </a:xfrm>
        </p:grpSpPr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33A35EC5-8046-ED63-BECA-55A79D6D9614}"/>
                </a:ext>
              </a:extLst>
            </p:cNvPr>
            <p:cNvSpPr/>
            <p:nvPr/>
          </p:nvSpPr>
          <p:spPr>
            <a:xfrm>
              <a:off x="95969" y="4267754"/>
              <a:ext cx="5341004" cy="3136956"/>
            </a:xfrm>
            <a:custGeom>
              <a:avLst/>
              <a:gdLst>
                <a:gd name="connsiteX0" fmla="*/ 3067362 w 5489286"/>
                <a:gd name="connsiteY0" fmla="*/ 1495167 h 3129272"/>
                <a:gd name="connsiteX1" fmla="*/ 2906724 w 5489286"/>
                <a:gd name="connsiteY1" fmla="*/ 1173892 h 3129272"/>
                <a:gd name="connsiteX2" fmla="*/ 361232 w 5489286"/>
                <a:gd name="connsiteY2" fmla="*/ 1161535 h 3129272"/>
                <a:gd name="connsiteX3" fmla="*/ 274735 w 5489286"/>
                <a:gd name="connsiteY3" fmla="*/ 2829697 h 3129272"/>
                <a:gd name="connsiteX4" fmla="*/ 2783156 w 5489286"/>
                <a:gd name="connsiteY4" fmla="*/ 3015048 h 3129272"/>
                <a:gd name="connsiteX5" fmla="*/ 3438064 w 5489286"/>
                <a:gd name="connsiteY5" fmla="*/ 1581665 h 3129272"/>
                <a:gd name="connsiteX6" fmla="*/ 5489286 w 5489286"/>
                <a:gd name="connsiteY6" fmla="*/ 0 h 3129272"/>
                <a:gd name="connsiteX0" fmla="*/ 2882010 w 5489286"/>
                <a:gd name="connsiteY0" fmla="*/ 2323069 h 3129272"/>
                <a:gd name="connsiteX1" fmla="*/ 2906724 w 5489286"/>
                <a:gd name="connsiteY1" fmla="*/ 1173892 h 3129272"/>
                <a:gd name="connsiteX2" fmla="*/ 361232 w 5489286"/>
                <a:gd name="connsiteY2" fmla="*/ 1161535 h 3129272"/>
                <a:gd name="connsiteX3" fmla="*/ 274735 w 5489286"/>
                <a:gd name="connsiteY3" fmla="*/ 2829697 h 3129272"/>
                <a:gd name="connsiteX4" fmla="*/ 2783156 w 5489286"/>
                <a:gd name="connsiteY4" fmla="*/ 3015048 h 3129272"/>
                <a:gd name="connsiteX5" fmla="*/ 3438064 w 5489286"/>
                <a:gd name="connsiteY5" fmla="*/ 1581665 h 3129272"/>
                <a:gd name="connsiteX6" fmla="*/ 5489286 w 5489286"/>
                <a:gd name="connsiteY6" fmla="*/ 0 h 3129272"/>
                <a:gd name="connsiteX0" fmla="*/ 2882010 w 5489286"/>
                <a:gd name="connsiteY0" fmla="*/ 2323069 h 3129272"/>
                <a:gd name="connsiteX1" fmla="*/ 2906724 w 5489286"/>
                <a:gd name="connsiteY1" fmla="*/ 1173892 h 3129272"/>
                <a:gd name="connsiteX2" fmla="*/ 361232 w 5489286"/>
                <a:gd name="connsiteY2" fmla="*/ 1161535 h 3129272"/>
                <a:gd name="connsiteX3" fmla="*/ 274735 w 5489286"/>
                <a:gd name="connsiteY3" fmla="*/ 2829697 h 3129272"/>
                <a:gd name="connsiteX4" fmla="*/ 2783156 w 5489286"/>
                <a:gd name="connsiteY4" fmla="*/ 3015048 h 3129272"/>
                <a:gd name="connsiteX5" fmla="*/ 3438064 w 5489286"/>
                <a:gd name="connsiteY5" fmla="*/ 1581665 h 3129272"/>
                <a:gd name="connsiteX6" fmla="*/ 5489286 w 5489286"/>
                <a:gd name="connsiteY6" fmla="*/ 0 h 3129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89286" h="3129272">
                  <a:moveTo>
                    <a:pt x="2882010" y="2323069"/>
                  </a:moveTo>
                  <a:cubicBezTo>
                    <a:pt x="3138413" y="1868958"/>
                    <a:pt x="3326854" y="1367481"/>
                    <a:pt x="2906724" y="1173892"/>
                  </a:cubicBezTo>
                  <a:cubicBezTo>
                    <a:pt x="2486594" y="980303"/>
                    <a:pt x="799897" y="885568"/>
                    <a:pt x="361232" y="1161535"/>
                  </a:cubicBezTo>
                  <a:cubicBezTo>
                    <a:pt x="-77433" y="1437502"/>
                    <a:pt x="-128919" y="2520778"/>
                    <a:pt x="274735" y="2829697"/>
                  </a:cubicBezTo>
                  <a:cubicBezTo>
                    <a:pt x="678389" y="3138616"/>
                    <a:pt x="2255934" y="3223053"/>
                    <a:pt x="2783156" y="3015048"/>
                  </a:cubicBezTo>
                  <a:cubicBezTo>
                    <a:pt x="3310378" y="2807043"/>
                    <a:pt x="2987042" y="2084173"/>
                    <a:pt x="3438064" y="1581665"/>
                  </a:cubicBezTo>
                  <a:cubicBezTo>
                    <a:pt x="3889086" y="1079157"/>
                    <a:pt x="4689186" y="539578"/>
                    <a:pt x="5489286" y="0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A02D5E53-1DF1-1C50-672B-4F30DD8AAB4F}"/>
                </a:ext>
              </a:extLst>
            </p:cNvPr>
            <p:cNvSpPr/>
            <p:nvPr/>
          </p:nvSpPr>
          <p:spPr>
            <a:xfrm>
              <a:off x="5436972" y="3289700"/>
              <a:ext cx="550140" cy="2149200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AFDDDD11-2B78-24AA-383B-5217C3585784}"/>
              </a:ext>
            </a:extLst>
          </p:cNvPr>
          <p:cNvSpPr txBox="1"/>
          <p:nvPr/>
        </p:nvSpPr>
        <p:spPr>
          <a:xfrm>
            <a:off x="391197" y="991814"/>
            <a:ext cx="9210062" cy="1815882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7030A0"/>
                </a:solidFill>
              </a:rPr>
              <a:t>Total 1 km, o(1600) units of solenoid magnets up to o(20) T requires compact windings and careful cost optimization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7030A0"/>
                </a:solidFill>
              </a:rPr>
              <a:t>UHF solenoids, with field beyond state-of-the-art o(40…60) T, calls for novel HTS technology</a:t>
            </a:r>
          </a:p>
        </p:txBody>
      </p:sp>
    </p:spTree>
    <p:extLst>
      <p:ext uri="{BB962C8B-B14F-4D97-AF65-F5344CB8AC3E}">
        <p14:creationId xmlns:p14="http://schemas.microsoft.com/office/powerpoint/2010/main" val="1795956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B39F06-2CA0-F54A-C1FF-6483E902F0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Target and capture – 1/4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8C845E-4300-37BD-11DF-2CE963416E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2445" y="1127464"/>
            <a:ext cx="9043988" cy="1695635"/>
          </a:xfrm>
        </p:spPr>
        <p:txBody>
          <a:bodyPr>
            <a:normAutofit lnSpcReduction="10000"/>
          </a:bodyPr>
          <a:lstStyle/>
          <a:p>
            <a:r>
              <a:rPr lang="en-US" dirty="0"/>
              <a:t>Attempt to reduce the mass (CAPEX) of the system, and increase operating temperature to improve cryogenic CoP (OPEX)</a:t>
            </a:r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82C77B-4560-8F59-D7CC-34C67C71A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14" name="Picture 13" descr="Table&#10;&#10;Description automatically generated">
            <a:extLst>
              <a:ext uri="{FF2B5EF4-FFF2-40B4-BE49-F238E27FC236}">
                <a16:creationId xmlns:a16="http://schemas.microsoft.com/office/drawing/2014/main" id="{B7FDD332-B3C9-4CEE-F981-C37AA65D6F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2467" y="2248049"/>
            <a:ext cx="2482629" cy="3570105"/>
          </a:xfrm>
          <a:prstGeom prst="rect">
            <a:avLst/>
          </a:prstGeom>
        </p:spPr>
      </p:pic>
      <p:pic>
        <p:nvPicPr>
          <p:cNvPr id="7" name="Picture 6" descr="Graphical user interface, diagram&#10;&#10;Description automatically generated">
            <a:extLst>
              <a:ext uri="{FF2B5EF4-FFF2-40B4-BE49-F238E27FC236}">
                <a16:creationId xmlns:a16="http://schemas.microsoft.com/office/drawing/2014/main" id="{D0F4A328-B530-F43A-9CB2-38A025BEBBD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61059"/>
          <a:stretch/>
        </p:blipFill>
        <p:spPr>
          <a:xfrm>
            <a:off x="2624354" y="2555353"/>
            <a:ext cx="4283072" cy="124337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F89DA72-54DF-1DE0-9DF1-308726B39020}"/>
              </a:ext>
            </a:extLst>
          </p:cNvPr>
          <p:cNvSpPr txBox="1"/>
          <p:nvPr/>
        </p:nvSpPr>
        <p:spPr>
          <a:xfrm>
            <a:off x="649221" y="2782279"/>
            <a:ext cx="23603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H" dirty="0"/>
              <a:t>US-MAP </a:t>
            </a:r>
            <a:r>
              <a:rPr lang="en-CH" b="1" dirty="0"/>
              <a:t>2010</a:t>
            </a:r>
            <a:r>
              <a:rPr lang="en-CH" dirty="0"/>
              <a:t> design</a:t>
            </a:r>
          </a:p>
          <a:p>
            <a:pPr algn="r"/>
            <a:r>
              <a:rPr lang="en-CH" dirty="0"/>
              <a:t>LTS (14 T) + NC (6 T)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3A11270-CCCE-20C3-76AF-47C885316491}"/>
              </a:ext>
            </a:extLst>
          </p:cNvPr>
          <p:cNvSpPr txBox="1"/>
          <p:nvPr/>
        </p:nvSpPr>
        <p:spPr>
          <a:xfrm>
            <a:off x="649221" y="4368675"/>
            <a:ext cx="23603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H" dirty="0"/>
              <a:t>US-MAP </a:t>
            </a:r>
            <a:r>
              <a:rPr lang="en-CH" b="1" dirty="0"/>
              <a:t>2011</a:t>
            </a:r>
            <a:r>
              <a:rPr lang="en-CH" dirty="0"/>
              <a:t> design</a:t>
            </a:r>
          </a:p>
          <a:p>
            <a:pPr algn="r"/>
            <a:r>
              <a:rPr lang="en-CH" dirty="0"/>
              <a:t>LTS (14 T) + NC (6 T)</a:t>
            </a:r>
          </a:p>
        </p:txBody>
      </p:sp>
      <p:pic>
        <p:nvPicPr>
          <p:cNvPr id="17" name="Picture 16" descr="Graphical user interface, diagram&#10;&#10;Description automatically generated">
            <a:extLst>
              <a:ext uri="{FF2B5EF4-FFF2-40B4-BE49-F238E27FC236}">
                <a16:creationId xmlns:a16="http://schemas.microsoft.com/office/drawing/2014/main" id="{C26B6410-4F8D-C42D-C16C-C18953396A7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40610"/>
          <a:stretch/>
        </p:blipFill>
        <p:spPr>
          <a:xfrm>
            <a:off x="3004295" y="3690640"/>
            <a:ext cx="4283072" cy="1896296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191DBD02-8FDA-FA55-F56F-44420E677959}"/>
              </a:ext>
            </a:extLst>
          </p:cNvPr>
          <p:cNvSpPr txBox="1"/>
          <p:nvPr/>
        </p:nvSpPr>
        <p:spPr>
          <a:xfrm>
            <a:off x="759000" y="5902703"/>
            <a:ext cx="22452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H" dirty="0"/>
              <a:t>MuCol </a:t>
            </a:r>
            <a:r>
              <a:rPr lang="en-CH" b="1" dirty="0"/>
              <a:t>2022</a:t>
            </a:r>
            <a:r>
              <a:rPr lang="en-CH" dirty="0"/>
              <a:t> design</a:t>
            </a:r>
          </a:p>
          <a:p>
            <a:pPr algn="r"/>
            <a:r>
              <a:rPr lang="en-CH" dirty="0"/>
              <a:t>HTS (20 T, 20 K)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BD4D576-BFE4-D2D3-3CE1-86BDEF569232}"/>
              </a:ext>
            </a:extLst>
          </p:cNvPr>
          <p:cNvSpPr txBox="1"/>
          <p:nvPr/>
        </p:nvSpPr>
        <p:spPr>
          <a:xfrm>
            <a:off x="5359369" y="5531390"/>
            <a:ext cx="17849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600" dirty="0"/>
              <a:t>H.G. Kirk, PAC 2011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9135E46-AD1D-FF07-4E40-80A47ACFE353}"/>
              </a:ext>
            </a:extLst>
          </p:cNvPr>
          <p:cNvSpPr txBox="1"/>
          <p:nvPr/>
        </p:nvSpPr>
        <p:spPr>
          <a:xfrm>
            <a:off x="0" y="6775686"/>
            <a:ext cx="31203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CH" sz="1600" dirty="0"/>
              <a:t>A. Portone, P. Testoni (F4E) </a:t>
            </a:r>
          </a:p>
          <a:p>
            <a:pPr algn="r"/>
            <a:r>
              <a:rPr lang="en-CH" sz="1600" dirty="0"/>
              <a:t>L. Bottura, A. Kohleimainen (CERN)</a:t>
            </a:r>
          </a:p>
        </p:txBody>
      </p:sp>
      <p:pic>
        <p:nvPicPr>
          <p:cNvPr id="5" name="Content Placeholder 7" descr="A picture containing device&#10;&#10;Description automatically generated">
            <a:extLst>
              <a:ext uri="{FF2B5EF4-FFF2-40B4-BE49-F238E27FC236}">
                <a16:creationId xmlns:a16="http://schemas.microsoft.com/office/drawing/2014/main" id="{D089E247-FCCC-C582-41CB-7643ECFBA6E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</a:blip>
          <a:srcRect t="46828" r="32112" b="23196"/>
          <a:stretch/>
        </p:blipFill>
        <p:spPr>
          <a:xfrm>
            <a:off x="3004295" y="5846016"/>
            <a:ext cx="6368305" cy="158167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112502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D0A4C64-95B5-45B6-D692-426874FA22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Target and capture – 2/4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F54D93A-0C35-FE57-A6B8-9370234AFE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12F1136-400C-645D-828C-41C923A7C001}"/>
              </a:ext>
            </a:extLst>
          </p:cNvPr>
          <p:cNvSpPr txBox="1"/>
          <p:nvPr/>
        </p:nvSpPr>
        <p:spPr>
          <a:xfrm>
            <a:off x="5689907" y="6783411"/>
            <a:ext cx="2178802" cy="3207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84" dirty="0"/>
              <a:t>A. Portone, P. Testoni, F4E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76A95696-A42A-FF4C-5A50-44940CBE736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54" t="6057" r="30780" b="3011"/>
          <a:stretch/>
        </p:blipFill>
        <p:spPr>
          <a:xfrm>
            <a:off x="63206" y="1270007"/>
            <a:ext cx="7045708" cy="5086287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FA0A2C79-88D9-8FB2-FD83-005AD004B746}"/>
              </a:ext>
            </a:extLst>
          </p:cNvPr>
          <p:cNvSpPr txBox="1"/>
          <p:nvPr/>
        </p:nvSpPr>
        <p:spPr>
          <a:xfrm>
            <a:off x="3929114" y="2499022"/>
            <a:ext cx="1091068" cy="707886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tx2"/>
                </a:solidFill>
              </a:rPr>
              <a:t>US-MAP</a:t>
            </a:r>
          </a:p>
          <a:p>
            <a:r>
              <a:rPr lang="en-CH" dirty="0">
                <a:solidFill>
                  <a:srgbClr val="FF0000"/>
                </a:solidFill>
              </a:rPr>
              <a:t>Proposal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06564AA-2003-6075-577C-E121E98E1635}"/>
              </a:ext>
            </a:extLst>
          </p:cNvPr>
          <p:cNvSpPr txBox="1"/>
          <p:nvPr/>
        </p:nvSpPr>
        <p:spPr>
          <a:xfrm>
            <a:off x="7472887" y="884798"/>
            <a:ext cx="1935851" cy="161422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CH" sz="1978" dirty="0">
                <a:solidFill>
                  <a:schemeClr val="tx2"/>
                </a:solidFill>
              </a:rPr>
              <a:t>E</a:t>
            </a:r>
            <a:r>
              <a:rPr lang="en-CH" sz="1978" baseline="-25000" dirty="0">
                <a:solidFill>
                  <a:schemeClr val="tx2"/>
                </a:solidFill>
              </a:rPr>
              <a:t>M</a:t>
            </a:r>
            <a:r>
              <a:rPr lang="en-CH" sz="1978" dirty="0">
                <a:solidFill>
                  <a:schemeClr val="tx2"/>
                </a:solidFill>
              </a:rPr>
              <a:t> = 2.9 GJ</a:t>
            </a:r>
          </a:p>
          <a:p>
            <a:r>
              <a:rPr lang="en-CH" sz="1978" dirty="0">
                <a:solidFill>
                  <a:schemeClr val="tx2"/>
                </a:solidFill>
              </a:rPr>
              <a:t>T</a:t>
            </a:r>
            <a:r>
              <a:rPr lang="en-CH" sz="1978" baseline="-25000" dirty="0">
                <a:solidFill>
                  <a:schemeClr val="tx2"/>
                </a:solidFill>
              </a:rPr>
              <a:t>op</a:t>
            </a:r>
            <a:r>
              <a:rPr lang="en-CH" sz="1978" dirty="0">
                <a:solidFill>
                  <a:schemeClr val="tx2"/>
                </a:solidFill>
              </a:rPr>
              <a:t> = 4.2 K</a:t>
            </a:r>
          </a:p>
          <a:p>
            <a:r>
              <a:rPr lang="en-CH" sz="1978" dirty="0">
                <a:solidFill>
                  <a:schemeClr val="tx2"/>
                </a:solidFill>
              </a:rPr>
              <a:t>M</a:t>
            </a:r>
            <a:r>
              <a:rPr lang="en-CH" sz="1978" baseline="-25000" dirty="0">
                <a:solidFill>
                  <a:schemeClr val="tx2"/>
                </a:solidFill>
              </a:rPr>
              <a:t>coils</a:t>
            </a:r>
            <a:r>
              <a:rPr lang="en-CH" sz="1978" dirty="0">
                <a:solidFill>
                  <a:schemeClr val="tx2"/>
                </a:solidFill>
              </a:rPr>
              <a:t> = 200 tons</a:t>
            </a:r>
          </a:p>
          <a:p>
            <a:r>
              <a:rPr lang="en-CH" sz="1978" dirty="0">
                <a:solidFill>
                  <a:schemeClr val="tx2"/>
                </a:solidFill>
              </a:rPr>
              <a:t>M</a:t>
            </a:r>
            <a:r>
              <a:rPr lang="en-CH" sz="1978" baseline="-25000" dirty="0">
                <a:solidFill>
                  <a:schemeClr val="tx2"/>
                </a:solidFill>
              </a:rPr>
              <a:t>shield</a:t>
            </a:r>
            <a:r>
              <a:rPr lang="en-CH" sz="1978" dirty="0">
                <a:solidFill>
                  <a:schemeClr val="tx2"/>
                </a:solidFill>
              </a:rPr>
              <a:t> = 300 tons</a:t>
            </a:r>
          </a:p>
          <a:p>
            <a:r>
              <a:rPr lang="en-CH" sz="1978" dirty="0">
                <a:solidFill>
                  <a:schemeClr val="tx2"/>
                </a:solidFill>
              </a:rPr>
              <a:t>P = 12 MW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51E048F-B1B4-7614-2399-42EF39B3A57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79858" y="1816689"/>
            <a:ext cx="5186059" cy="2127614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9A3658A9-9154-F19B-CCF7-683A4166E399}"/>
              </a:ext>
            </a:extLst>
          </p:cNvPr>
          <p:cNvSpPr txBox="1"/>
          <p:nvPr/>
        </p:nvSpPr>
        <p:spPr>
          <a:xfrm>
            <a:off x="7472887" y="4676014"/>
            <a:ext cx="1935851" cy="161422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H" sz="1978" dirty="0">
                <a:solidFill>
                  <a:srgbClr val="FF0000"/>
                </a:solidFill>
              </a:rPr>
              <a:t>E</a:t>
            </a:r>
            <a:r>
              <a:rPr lang="en-CH" sz="1978" baseline="-25000" dirty="0">
                <a:solidFill>
                  <a:srgbClr val="FF0000"/>
                </a:solidFill>
              </a:rPr>
              <a:t>M</a:t>
            </a:r>
            <a:r>
              <a:rPr lang="en-CH" sz="1978" dirty="0">
                <a:solidFill>
                  <a:srgbClr val="FF0000"/>
                </a:solidFill>
              </a:rPr>
              <a:t> = 1 GJ</a:t>
            </a:r>
          </a:p>
          <a:p>
            <a:r>
              <a:rPr lang="en-CH" sz="1978" dirty="0">
                <a:solidFill>
                  <a:srgbClr val="FF0000"/>
                </a:solidFill>
              </a:rPr>
              <a:t>T</a:t>
            </a:r>
            <a:r>
              <a:rPr lang="en-CH" sz="1978" baseline="-25000" dirty="0">
                <a:solidFill>
                  <a:srgbClr val="FF0000"/>
                </a:solidFill>
              </a:rPr>
              <a:t>op</a:t>
            </a:r>
            <a:r>
              <a:rPr lang="en-CH" sz="1978" dirty="0">
                <a:solidFill>
                  <a:srgbClr val="FF0000"/>
                </a:solidFill>
              </a:rPr>
              <a:t> = 10…20 K</a:t>
            </a:r>
          </a:p>
          <a:p>
            <a:r>
              <a:rPr lang="en-CH" sz="1978" dirty="0">
                <a:solidFill>
                  <a:srgbClr val="FF0000"/>
                </a:solidFill>
              </a:rPr>
              <a:t>M</a:t>
            </a:r>
            <a:r>
              <a:rPr lang="en-CH" sz="1978" baseline="-25000" dirty="0">
                <a:solidFill>
                  <a:srgbClr val="FF0000"/>
                </a:solidFill>
              </a:rPr>
              <a:t>coils</a:t>
            </a:r>
            <a:r>
              <a:rPr lang="en-CH" sz="1978" dirty="0">
                <a:solidFill>
                  <a:srgbClr val="FF0000"/>
                </a:solidFill>
              </a:rPr>
              <a:t> = 110 tons</a:t>
            </a:r>
          </a:p>
          <a:p>
            <a:r>
              <a:rPr lang="en-CH" sz="1978" dirty="0">
                <a:solidFill>
                  <a:srgbClr val="FF0000"/>
                </a:solidFill>
              </a:rPr>
              <a:t>M</a:t>
            </a:r>
            <a:r>
              <a:rPr lang="en-CH" sz="1978" baseline="-25000" dirty="0">
                <a:solidFill>
                  <a:srgbClr val="FF0000"/>
                </a:solidFill>
              </a:rPr>
              <a:t>shield</a:t>
            </a:r>
            <a:r>
              <a:rPr lang="en-CH" sz="1978" dirty="0">
                <a:solidFill>
                  <a:srgbClr val="FF0000"/>
                </a:solidFill>
              </a:rPr>
              <a:t> = 196 tons</a:t>
            </a:r>
          </a:p>
          <a:p>
            <a:r>
              <a:rPr lang="en-CH" sz="1978" dirty="0">
                <a:solidFill>
                  <a:srgbClr val="FF0000"/>
                </a:solidFill>
              </a:rPr>
              <a:t>P = 1MW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21D8188-FEBF-4E5B-F338-F40671AF159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2822" b="23438"/>
          <a:stretch/>
        </p:blipFill>
        <p:spPr>
          <a:xfrm>
            <a:off x="4081569" y="3889241"/>
            <a:ext cx="5904100" cy="1455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94807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D0A4C64-95B5-45B6-D692-426874FA22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Target and capture – 3/4</a:t>
            </a: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4F54D93A-0C35-FE57-A6B8-9370234AFE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0AB249C-5ECA-50AA-6E64-A1FCD04B607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637" t="39495" b="41675"/>
          <a:stretch/>
        </p:blipFill>
        <p:spPr>
          <a:xfrm>
            <a:off x="242023" y="1161535"/>
            <a:ext cx="9806852" cy="132988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93C0696-64B4-6C04-7BC7-0CD7DC12FC78}"/>
              </a:ext>
            </a:extLst>
          </p:cNvPr>
          <p:cNvSpPr txBox="1"/>
          <p:nvPr/>
        </p:nvSpPr>
        <p:spPr>
          <a:xfrm>
            <a:off x="6747167" y="4763220"/>
            <a:ext cx="318010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Operating current: 58 kA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Operating field: 20 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Operating temperature: 20 K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0DDCFA48-3F03-84DA-20C6-C000279E011C}"/>
              </a:ext>
            </a:extLst>
          </p:cNvPr>
          <p:cNvSpPr txBox="1"/>
          <p:nvPr/>
        </p:nvSpPr>
        <p:spPr>
          <a:xfrm>
            <a:off x="6875617" y="4123392"/>
            <a:ext cx="22824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SOLDERED HTS STACK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3E9023F5-D983-23C9-C561-8ED5E8457A56}"/>
              </a:ext>
            </a:extLst>
          </p:cNvPr>
          <p:cNvSpPr txBox="1"/>
          <p:nvPr/>
        </p:nvSpPr>
        <p:spPr>
          <a:xfrm>
            <a:off x="6875617" y="3828796"/>
            <a:ext cx="18862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COPPER FORMER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81563D75-2402-4C3E-90D4-E9170FE385E5}"/>
              </a:ext>
            </a:extLst>
          </p:cNvPr>
          <p:cNvSpPr txBox="1"/>
          <p:nvPr/>
        </p:nvSpPr>
        <p:spPr>
          <a:xfrm>
            <a:off x="6875617" y="4417986"/>
            <a:ext cx="20845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COOLING CHANNEL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34C1DFFD-E5C1-82F0-DC50-DFD6EAAA6102}"/>
              </a:ext>
            </a:extLst>
          </p:cNvPr>
          <p:cNvSpPr txBox="1"/>
          <p:nvPr/>
        </p:nvSpPr>
        <p:spPr>
          <a:xfrm>
            <a:off x="6875617" y="3534200"/>
            <a:ext cx="1987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COPPER SLEEVE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5E56F0BE-9FC6-8D79-C90D-02642367D3CF}"/>
              </a:ext>
            </a:extLst>
          </p:cNvPr>
          <p:cNvSpPr txBox="1"/>
          <p:nvPr/>
        </p:nvSpPr>
        <p:spPr>
          <a:xfrm>
            <a:off x="6875617" y="3239604"/>
            <a:ext cx="252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STAINLESS STEEL JACKET</a:t>
            </a:r>
          </a:p>
        </p:txBody>
      </p: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05AE7895-C3C5-9A50-DCB8-FE132B13758D}"/>
              </a:ext>
            </a:extLst>
          </p:cNvPr>
          <p:cNvGrpSpPr/>
          <p:nvPr/>
        </p:nvGrpSpPr>
        <p:grpSpPr>
          <a:xfrm>
            <a:off x="3885476" y="3142724"/>
            <a:ext cx="2990141" cy="4067546"/>
            <a:chOff x="3885476" y="3142724"/>
            <a:chExt cx="2990141" cy="4067546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E991DA4-2F3D-6A33-DF69-8A9D785C022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885476" y="3142724"/>
              <a:ext cx="2700000" cy="2700000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H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9614A83A-A026-FCB9-FF84-2E799DF0ED1A}"/>
                </a:ext>
              </a:extLst>
            </p:cNvPr>
            <p:cNvGrpSpPr/>
            <p:nvPr/>
          </p:nvGrpSpPr>
          <p:grpSpPr>
            <a:xfrm>
              <a:off x="4344392" y="3615460"/>
              <a:ext cx="1800000" cy="1800000"/>
              <a:chOff x="2171182" y="2410549"/>
              <a:chExt cx="1800000" cy="1800000"/>
            </a:xfrm>
          </p:grpSpPr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3738D891-CF0E-CA3C-5206-8E6376107AE0}"/>
                  </a:ext>
                </a:extLst>
              </p:cNvPr>
              <p:cNvGrpSpPr/>
              <p:nvPr/>
            </p:nvGrpSpPr>
            <p:grpSpPr>
              <a:xfrm>
                <a:off x="2171182" y="2410549"/>
                <a:ext cx="1800000" cy="1800000"/>
                <a:chOff x="2135183" y="2363513"/>
                <a:chExt cx="1800000" cy="1800000"/>
              </a:xfrm>
            </p:grpSpPr>
            <p:sp>
              <p:nvSpPr>
                <p:cNvPr id="82" name="Oval 81">
                  <a:extLst>
                    <a:ext uri="{FF2B5EF4-FFF2-40B4-BE49-F238E27FC236}">
                      <a16:creationId xmlns:a16="http://schemas.microsoft.com/office/drawing/2014/main" id="{63F695D2-22AA-DF0F-0811-8722062E1071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2135183" y="2363513"/>
                  <a:ext cx="1800000" cy="1800000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 w="222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3" name="Oval 82">
                  <a:extLst>
                    <a:ext uri="{FF2B5EF4-FFF2-40B4-BE49-F238E27FC236}">
                      <a16:creationId xmlns:a16="http://schemas.microsoft.com/office/drawing/2014/main" id="{9D860D71-9283-6CAD-88BA-025D2C98153D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2225183" y="2453513"/>
                  <a:ext cx="1620000" cy="1620000"/>
                </a:xfrm>
                <a:prstGeom prst="ellipse">
                  <a:avLst/>
                </a:prstGeom>
                <a:solidFill>
                  <a:srgbClr val="FF6600"/>
                </a:solidFill>
                <a:ln w="222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4" name="Oval 83">
                  <a:extLst>
                    <a:ext uri="{FF2B5EF4-FFF2-40B4-BE49-F238E27FC236}">
                      <a16:creationId xmlns:a16="http://schemas.microsoft.com/office/drawing/2014/main" id="{435FB1E1-B0BB-3F6D-F641-7A87CD256B4E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2711183" y="2939513"/>
                  <a:ext cx="648000" cy="648000"/>
                </a:xfrm>
                <a:prstGeom prst="ellipse">
                  <a:avLst/>
                </a:prstGeom>
                <a:solidFill>
                  <a:schemeClr val="bg1"/>
                </a:solidFill>
                <a:ln w="222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CH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0CE34432-1543-D575-FF25-805E25B1FFA6}"/>
                  </a:ext>
                </a:extLst>
              </p:cNvPr>
              <p:cNvGrpSpPr/>
              <p:nvPr/>
            </p:nvGrpSpPr>
            <p:grpSpPr>
              <a:xfrm>
                <a:off x="2259538" y="2500549"/>
                <a:ext cx="1623288" cy="1620001"/>
                <a:chOff x="2257895" y="2489513"/>
                <a:chExt cx="1623288" cy="1620001"/>
              </a:xfrm>
            </p:grpSpPr>
            <p:grpSp>
              <p:nvGrpSpPr>
                <p:cNvPr id="15" name="Group 14">
                  <a:extLst>
                    <a:ext uri="{FF2B5EF4-FFF2-40B4-BE49-F238E27FC236}">
                      <a16:creationId xmlns:a16="http://schemas.microsoft.com/office/drawing/2014/main" id="{2DADA5B5-F704-56AA-28CC-D84744D601EA}"/>
                    </a:ext>
                  </a:extLst>
                </p:cNvPr>
                <p:cNvGrpSpPr/>
                <p:nvPr/>
              </p:nvGrpSpPr>
              <p:grpSpPr>
                <a:xfrm>
                  <a:off x="3487483" y="3058884"/>
                  <a:ext cx="393700" cy="480341"/>
                  <a:chOff x="6670143" y="1917335"/>
                  <a:chExt cx="393700" cy="480341"/>
                </a:xfrm>
              </p:grpSpPr>
              <p:sp>
                <p:nvSpPr>
                  <p:cNvPr id="68" name="Freeform 67">
                    <a:extLst>
                      <a:ext uri="{FF2B5EF4-FFF2-40B4-BE49-F238E27FC236}">
                        <a16:creationId xmlns:a16="http://schemas.microsoft.com/office/drawing/2014/main" id="{70EED24C-4245-0C98-89C7-305401671886}"/>
                      </a:ext>
                    </a:extLst>
                  </p:cNvPr>
                  <p:cNvSpPr/>
                  <p:nvPr/>
                </p:nvSpPr>
                <p:spPr>
                  <a:xfrm>
                    <a:off x="6670143" y="1917335"/>
                    <a:ext cx="393700" cy="480341"/>
                  </a:xfrm>
                  <a:custGeom>
                    <a:avLst/>
                    <a:gdLst>
                      <a:gd name="connsiteX0" fmla="*/ 0 w 393700"/>
                      <a:gd name="connsiteY0" fmla="*/ 0 h 479425"/>
                      <a:gd name="connsiteX1" fmla="*/ 3175 w 393700"/>
                      <a:gd name="connsiteY1" fmla="*/ 479425 h 479425"/>
                      <a:gd name="connsiteX2" fmla="*/ 361950 w 393700"/>
                      <a:gd name="connsiteY2" fmla="*/ 476250 h 479425"/>
                      <a:gd name="connsiteX3" fmla="*/ 384175 w 393700"/>
                      <a:gd name="connsiteY3" fmla="*/ 390525 h 479425"/>
                      <a:gd name="connsiteX4" fmla="*/ 393700 w 393700"/>
                      <a:gd name="connsiteY4" fmla="*/ 298450 h 479425"/>
                      <a:gd name="connsiteX5" fmla="*/ 393700 w 393700"/>
                      <a:gd name="connsiteY5" fmla="*/ 219075 h 479425"/>
                      <a:gd name="connsiteX6" fmla="*/ 387350 w 393700"/>
                      <a:gd name="connsiteY6" fmla="*/ 127000 h 479425"/>
                      <a:gd name="connsiteX7" fmla="*/ 371475 w 393700"/>
                      <a:gd name="connsiteY7" fmla="*/ 60325 h 479425"/>
                      <a:gd name="connsiteX8" fmla="*/ 355600 w 393700"/>
                      <a:gd name="connsiteY8" fmla="*/ 9525 h 479425"/>
                      <a:gd name="connsiteX9" fmla="*/ 0 w 393700"/>
                      <a:gd name="connsiteY9" fmla="*/ 0 h 479425"/>
                      <a:gd name="connsiteX0" fmla="*/ 0 w 393700"/>
                      <a:gd name="connsiteY0" fmla="*/ 916 h 480341"/>
                      <a:gd name="connsiteX1" fmla="*/ 3175 w 393700"/>
                      <a:gd name="connsiteY1" fmla="*/ 480341 h 480341"/>
                      <a:gd name="connsiteX2" fmla="*/ 361950 w 393700"/>
                      <a:gd name="connsiteY2" fmla="*/ 477166 h 480341"/>
                      <a:gd name="connsiteX3" fmla="*/ 384175 w 393700"/>
                      <a:gd name="connsiteY3" fmla="*/ 391441 h 480341"/>
                      <a:gd name="connsiteX4" fmla="*/ 393700 w 393700"/>
                      <a:gd name="connsiteY4" fmla="*/ 299366 h 480341"/>
                      <a:gd name="connsiteX5" fmla="*/ 393700 w 393700"/>
                      <a:gd name="connsiteY5" fmla="*/ 219991 h 480341"/>
                      <a:gd name="connsiteX6" fmla="*/ 387350 w 393700"/>
                      <a:gd name="connsiteY6" fmla="*/ 127916 h 480341"/>
                      <a:gd name="connsiteX7" fmla="*/ 371475 w 393700"/>
                      <a:gd name="connsiteY7" fmla="*/ 61241 h 480341"/>
                      <a:gd name="connsiteX8" fmla="*/ 352425 w 393700"/>
                      <a:gd name="connsiteY8" fmla="*/ 916 h 480341"/>
                      <a:gd name="connsiteX9" fmla="*/ 0 w 393700"/>
                      <a:gd name="connsiteY9" fmla="*/ 916 h 4803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393700" h="480341">
                        <a:moveTo>
                          <a:pt x="0" y="916"/>
                        </a:moveTo>
                        <a:cubicBezTo>
                          <a:pt x="1058" y="160724"/>
                          <a:pt x="2117" y="320533"/>
                          <a:pt x="3175" y="480341"/>
                        </a:cubicBezTo>
                        <a:lnTo>
                          <a:pt x="361950" y="477166"/>
                        </a:lnTo>
                        <a:lnTo>
                          <a:pt x="384175" y="391441"/>
                        </a:lnTo>
                        <a:lnTo>
                          <a:pt x="393700" y="299366"/>
                        </a:lnTo>
                        <a:lnTo>
                          <a:pt x="393700" y="219991"/>
                        </a:lnTo>
                        <a:lnTo>
                          <a:pt x="387350" y="127916"/>
                        </a:lnTo>
                        <a:lnTo>
                          <a:pt x="371475" y="61241"/>
                        </a:lnTo>
                        <a:lnTo>
                          <a:pt x="352425" y="916"/>
                        </a:lnTo>
                        <a:cubicBezTo>
                          <a:pt x="233892" y="-2259"/>
                          <a:pt x="118533" y="4091"/>
                          <a:pt x="0" y="916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CH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grpSp>
                <p:nvGrpSpPr>
                  <p:cNvPr id="69" name="Group 68">
                    <a:extLst>
                      <a:ext uri="{FF2B5EF4-FFF2-40B4-BE49-F238E27FC236}">
                        <a16:creationId xmlns:a16="http://schemas.microsoft.com/office/drawing/2014/main" id="{64FF50E4-D637-EEE9-B846-9984ED2E4A2D}"/>
                      </a:ext>
                    </a:extLst>
                  </p:cNvPr>
                  <p:cNvGrpSpPr/>
                  <p:nvPr/>
                </p:nvGrpSpPr>
                <p:grpSpPr>
                  <a:xfrm>
                    <a:off x="6699250" y="1941331"/>
                    <a:ext cx="310618" cy="432349"/>
                    <a:chOff x="6692900" y="1915625"/>
                    <a:chExt cx="310618" cy="482049"/>
                  </a:xfrm>
                </p:grpSpPr>
                <p:cxnSp>
                  <p:nvCxnSpPr>
                    <p:cNvPr id="70" name="Straight Connector 69">
                      <a:extLst>
                        <a:ext uri="{FF2B5EF4-FFF2-40B4-BE49-F238E27FC236}">
                          <a16:creationId xmlns:a16="http://schemas.microsoft.com/office/drawing/2014/main" id="{574A18AF-2649-2915-8FC6-17BF58366D77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692900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1" name="Straight Connector 70">
                      <a:extLst>
                        <a:ext uri="{FF2B5EF4-FFF2-40B4-BE49-F238E27FC236}">
                          <a16:creationId xmlns:a16="http://schemas.microsoft.com/office/drawing/2014/main" id="{96FE6A54-D81B-1474-A0AB-5568909EEA3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721138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2" name="Straight Connector 71">
                      <a:extLst>
                        <a:ext uri="{FF2B5EF4-FFF2-40B4-BE49-F238E27FC236}">
                          <a16:creationId xmlns:a16="http://schemas.microsoft.com/office/drawing/2014/main" id="{4AFE0068-2BE4-66A4-F507-802D9AE41BD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749376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3" name="Straight Connector 72">
                      <a:extLst>
                        <a:ext uri="{FF2B5EF4-FFF2-40B4-BE49-F238E27FC236}">
                          <a16:creationId xmlns:a16="http://schemas.microsoft.com/office/drawing/2014/main" id="{B304B524-0883-D803-7138-308B9A9B4025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777614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4" name="Straight Connector 73">
                      <a:extLst>
                        <a:ext uri="{FF2B5EF4-FFF2-40B4-BE49-F238E27FC236}">
                          <a16:creationId xmlns:a16="http://schemas.microsoft.com/office/drawing/2014/main" id="{43CB65B2-0181-CCDC-801B-52DE51F270CD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805852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5" name="Straight Connector 74">
                      <a:extLst>
                        <a:ext uri="{FF2B5EF4-FFF2-40B4-BE49-F238E27FC236}">
                          <a16:creationId xmlns:a16="http://schemas.microsoft.com/office/drawing/2014/main" id="{BCDC64F4-CCB2-7D58-F7C6-F969AA90B76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890566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6" name="Straight Connector 75">
                      <a:extLst>
                        <a:ext uri="{FF2B5EF4-FFF2-40B4-BE49-F238E27FC236}">
                          <a16:creationId xmlns:a16="http://schemas.microsoft.com/office/drawing/2014/main" id="{C96F1208-141F-8752-F89F-2BE318EA954B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918804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7" name="Straight Connector 76">
                      <a:extLst>
                        <a:ext uri="{FF2B5EF4-FFF2-40B4-BE49-F238E27FC236}">
                          <a16:creationId xmlns:a16="http://schemas.microsoft.com/office/drawing/2014/main" id="{4946E8D4-530E-99B6-E8B1-8E2B2D7E2B5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947042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8" name="Straight Connector 77">
                      <a:extLst>
                        <a:ext uri="{FF2B5EF4-FFF2-40B4-BE49-F238E27FC236}">
                          <a16:creationId xmlns:a16="http://schemas.microsoft.com/office/drawing/2014/main" id="{B267FB75-6A21-0A1A-0C73-F8FBE64E3C1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975280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9" name="Straight Connector 78">
                      <a:extLst>
                        <a:ext uri="{FF2B5EF4-FFF2-40B4-BE49-F238E27FC236}">
                          <a16:creationId xmlns:a16="http://schemas.microsoft.com/office/drawing/2014/main" id="{311A8358-BED1-3A97-B121-D73362B65F1D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7003518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0" name="Straight Connector 79">
                      <a:extLst>
                        <a:ext uri="{FF2B5EF4-FFF2-40B4-BE49-F238E27FC236}">
                          <a16:creationId xmlns:a16="http://schemas.microsoft.com/office/drawing/2014/main" id="{5EEAD957-D850-334A-3C25-2DC63652EB4D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834090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1" name="Straight Connector 80">
                      <a:extLst>
                        <a:ext uri="{FF2B5EF4-FFF2-40B4-BE49-F238E27FC236}">
                          <a16:creationId xmlns:a16="http://schemas.microsoft.com/office/drawing/2014/main" id="{C1A8346F-89A6-9675-5546-114887F9AD4C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862328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18" name="Group 17">
                  <a:extLst>
                    <a:ext uri="{FF2B5EF4-FFF2-40B4-BE49-F238E27FC236}">
                      <a16:creationId xmlns:a16="http://schemas.microsoft.com/office/drawing/2014/main" id="{38ED3F19-CEAD-5A7E-DB73-DB7AF8EB3933}"/>
                    </a:ext>
                  </a:extLst>
                </p:cNvPr>
                <p:cNvGrpSpPr/>
                <p:nvPr/>
              </p:nvGrpSpPr>
              <p:grpSpPr>
                <a:xfrm rot="5400000">
                  <a:off x="2874332" y="3672493"/>
                  <a:ext cx="393700" cy="480341"/>
                  <a:chOff x="6670143" y="1917335"/>
                  <a:chExt cx="393700" cy="480341"/>
                </a:xfrm>
              </p:grpSpPr>
              <p:sp>
                <p:nvSpPr>
                  <p:cNvPr id="54" name="Freeform 53">
                    <a:extLst>
                      <a:ext uri="{FF2B5EF4-FFF2-40B4-BE49-F238E27FC236}">
                        <a16:creationId xmlns:a16="http://schemas.microsoft.com/office/drawing/2014/main" id="{0E024892-446E-1199-89CD-74C3E9B17F79}"/>
                      </a:ext>
                    </a:extLst>
                  </p:cNvPr>
                  <p:cNvSpPr/>
                  <p:nvPr/>
                </p:nvSpPr>
                <p:spPr>
                  <a:xfrm>
                    <a:off x="6670143" y="1917335"/>
                    <a:ext cx="393700" cy="480341"/>
                  </a:xfrm>
                  <a:custGeom>
                    <a:avLst/>
                    <a:gdLst>
                      <a:gd name="connsiteX0" fmla="*/ 0 w 393700"/>
                      <a:gd name="connsiteY0" fmla="*/ 0 h 479425"/>
                      <a:gd name="connsiteX1" fmla="*/ 3175 w 393700"/>
                      <a:gd name="connsiteY1" fmla="*/ 479425 h 479425"/>
                      <a:gd name="connsiteX2" fmla="*/ 361950 w 393700"/>
                      <a:gd name="connsiteY2" fmla="*/ 476250 h 479425"/>
                      <a:gd name="connsiteX3" fmla="*/ 384175 w 393700"/>
                      <a:gd name="connsiteY3" fmla="*/ 390525 h 479425"/>
                      <a:gd name="connsiteX4" fmla="*/ 393700 w 393700"/>
                      <a:gd name="connsiteY4" fmla="*/ 298450 h 479425"/>
                      <a:gd name="connsiteX5" fmla="*/ 393700 w 393700"/>
                      <a:gd name="connsiteY5" fmla="*/ 219075 h 479425"/>
                      <a:gd name="connsiteX6" fmla="*/ 387350 w 393700"/>
                      <a:gd name="connsiteY6" fmla="*/ 127000 h 479425"/>
                      <a:gd name="connsiteX7" fmla="*/ 371475 w 393700"/>
                      <a:gd name="connsiteY7" fmla="*/ 60325 h 479425"/>
                      <a:gd name="connsiteX8" fmla="*/ 355600 w 393700"/>
                      <a:gd name="connsiteY8" fmla="*/ 9525 h 479425"/>
                      <a:gd name="connsiteX9" fmla="*/ 0 w 393700"/>
                      <a:gd name="connsiteY9" fmla="*/ 0 h 479425"/>
                      <a:gd name="connsiteX0" fmla="*/ 0 w 393700"/>
                      <a:gd name="connsiteY0" fmla="*/ 916 h 480341"/>
                      <a:gd name="connsiteX1" fmla="*/ 3175 w 393700"/>
                      <a:gd name="connsiteY1" fmla="*/ 480341 h 480341"/>
                      <a:gd name="connsiteX2" fmla="*/ 361950 w 393700"/>
                      <a:gd name="connsiteY2" fmla="*/ 477166 h 480341"/>
                      <a:gd name="connsiteX3" fmla="*/ 384175 w 393700"/>
                      <a:gd name="connsiteY3" fmla="*/ 391441 h 480341"/>
                      <a:gd name="connsiteX4" fmla="*/ 393700 w 393700"/>
                      <a:gd name="connsiteY4" fmla="*/ 299366 h 480341"/>
                      <a:gd name="connsiteX5" fmla="*/ 393700 w 393700"/>
                      <a:gd name="connsiteY5" fmla="*/ 219991 h 480341"/>
                      <a:gd name="connsiteX6" fmla="*/ 387350 w 393700"/>
                      <a:gd name="connsiteY6" fmla="*/ 127916 h 480341"/>
                      <a:gd name="connsiteX7" fmla="*/ 371475 w 393700"/>
                      <a:gd name="connsiteY7" fmla="*/ 61241 h 480341"/>
                      <a:gd name="connsiteX8" fmla="*/ 352425 w 393700"/>
                      <a:gd name="connsiteY8" fmla="*/ 916 h 480341"/>
                      <a:gd name="connsiteX9" fmla="*/ 0 w 393700"/>
                      <a:gd name="connsiteY9" fmla="*/ 916 h 4803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393700" h="480341">
                        <a:moveTo>
                          <a:pt x="0" y="916"/>
                        </a:moveTo>
                        <a:cubicBezTo>
                          <a:pt x="1058" y="160724"/>
                          <a:pt x="2117" y="320533"/>
                          <a:pt x="3175" y="480341"/>
                        </a:cubicBezTo>
                        <a:lnTo>
                          <a:pt x="361950" y="477166"/>
                        </a:lnTo>
                        <a:lnTo>
                          <a:pt x="384175" y="391441"/>
                        </a:lnTo>
                        <a:lnTo>
                          <a:pt x="393700" y="299366"/>
                        </a:lnTo>
                        <a:lnTo>
                          <a:pt x="393700" y="219991"/>
                        </a:lnTo>
                        <a:lnTo>
                          <a:pt x="387350" y="127916"/>
                        </a:lnTo>
                        <a:lnTo>
                          <a:pt x="371475" y="61241"/>
                        </a:lnTo>
                        <a:lnTo>
                          <a:pt x="352425" y="916"/>
                        </a:lnTo>
                        <a:cubicBezTo>
                          <a:pt x="233892" y="-2259"/>
                          <a:pt x="118533" y="4091"/>
                          <a:pt x="0" y="916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CH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grpSp>
                <p:nvGrpSpPr>
                  <p:cNvPr id="55" name="Group 54">
                    <a:extLst>
                      <a:ext uri="{FF2B5EF4-FFF2-40B4-BE49-F238E27FC236}">
                        <a16:creationId xmlns:a16="http://schemas.microsoft.com/office/drawing/2014/main" id="{4C739E03-0ABA-4DE2-9812-C32E511279E6}"/>
                      </a:ext>
                    </a:extLst>
                  </p:cNvPr>
                  <p:cNvGrpSpPr/>
                  <p:nvPr/>
                </p:nvGrpSpPr>
                <p:grpSpPr>
                  <a:xfrm>
                    <a:off x="6699250" y="1941331"/>
                    <a:ext cx="310618" cy="432349"/>
                    <a:chOff x="6692900" y="1915625"/>
                    <a:chExt cx="310618" cy="482049"/>
                  </a:xfrm>
                </p:grpSpPr>
                <p:cxnSp>
                  <p:nvCxnSpPr>
                    <p:cNvPr id="56" name="Straight Connector 55">
                      <a:extLst>
                        <a:ext uri="{FF2B5EF4-FFF2-40B4-BE49-F238E27FC236}">
                          <a16:creationId xmlns:a16="http://schemas.microsoft.com/office/drawing/2014/main" id="{D53F67CF-6032-8BF0-8D21-0F3949F9BE6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692900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7" name="Straight Connector 56">
                      <a:extLst>
                        <a:ext uri="{FF2B5EF4-FFF2-40B4-BE49-F238E27FC236}">
                          <a16:creationId xmlns:a16="http://schemas.microsoft.com/office/drawing/2014/main" id="{8E6A733A-2C39-D91D-DF89-6D67C59D0BC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721138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8" name="Straight Connector 57">
                      <a:extLst>
                        <a:ext uri="{FF2B5EF4-FFF2-40B4-BE49-F238E27FC236}">
                          <a16:creationId xmlns:a16="http://schemas.microsoft.com/office/drawing/2014/main" id="{E110C6DD-5CF3-D5D7-C4A7-62A3F6A7813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749376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9" name="Straight Connector 58">
                      <a:extLst>
                        <a:ext uri="{FF2B5EF4-FFF2-40B4-BE49-F238E27FC236}">
                          <a16:creationId xmlns:a16="http://schemas.microsoft.com/office/drawing/2014/main" id="{292C718D-F74B-58DA-C905-B847CA275BD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777614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0" name="Straight Connector 59">
                      <a:extLst>
                        <a:ext uri="{FF2B5EF4-FFF2-40B4-BE49-F238E27FC236}">
                          <a16:creationId xmlns:a16="http://schemas.microsoft.com/office/drawing/2014/main" id="{8F1A60A6-A21F-AC4D-5E72-B40B9A81106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805852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1" name="Straight Connector 60">
                      <a:extLst>
                        <a:ext uri="{FF2B5EF4-FFF2-40B4-BE49-F238E27FC236}">
                          <a16:creationId xmlns:a16="http://schemas.microsoft.com/office/drawing/2014/main" id="{DB5AEA42-2476-1BD6-BAF0-30730AE34D11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890566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2" name="Straight Connector 61">
                      <a:extLst>
                        <a:ext uri="{FF2B5EF4-FFF2-40B4-BE49-F238E27FC236}">
                          <a16:creationId xmlns:a16="http://schemas.microsoft.com/office/drawing/2014/main" id="{C64FF376-3969-A81E-8CB9-18D38D85335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918804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3" name="Straight Connector 62">
                      <a:extLst>
                        <a:ext uri="{FF2B5EF4-FFF2-40B4-BE49-F238E27FC236}">
                          <a16:creationId xmlns:a16="http://schemas.microsoft.com/office/drawing/2014/main" id="{23C86AC1-099B-D2C6-E89F-584460796341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947042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4" name="Straight Connector 63">
                      <a:extLst>
                        <a:ext uri="{FF2B5EF4-FFF2-40B4-BE49-F238E27FC236}">
                          <a16:creationId xmlns:a16="http://schemas.microsoft.com/office/drawing/2014/main" id="{DFAA7963-3B5D-D37D-64F0-E2351EC98A2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975280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5" name="Straight Connector 64">
                      <a:extLst>
                        <a:ext uri="{FF2B5EF4-FFF2-40B4-BE49-F238E27FC236}">
                          <a16:creationId xmlns:a16="http://schemas.microsoft.com/office/drawing/2014/main" id="{DB9D3E22-4DF9-72EA-355A-0D60113DB9B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7003518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6" name="Straight Connector 65">
                      <a:extLst>
                        <a:ext uri="{FF2B5EF4-FFF2-40B4-BE49-F238E27FC236}">
                          <a16:creationId xmlns:a16="http://schemas.microsoft.com/office/drawing/2014/main" id="{8C41C3EC-C80A-2172-4B8C-FA3CD0FF14A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834090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7" name="Straight Connector 66">
                      <a:extLst>
                        <a:ext uri="{FF2B5EF4-FFF2-40B4-BE49-F238E27FC236}">
                          <a16:creationId xmlns:a16="http://schemas.microsoft.com/office/drawing/2014/main" id="{48CAE364-7F5D-3149-0C3B-CB207DD1D75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862328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24" name="Group 23">
                  <a:extLst>
                    <a:ext uri="{FF2B5EF4-FFF2-40B4-BE49-F238E27FC236}">
                      <a16:creationId xmlns:a16="http://schemas.microsoft.com/office/drawing/2014/main" id="{5647D1B6-52D2-2687-E118-7A782632670F}"/>
                    </a:ext>
                  </a:extLst>
                </p:cNvPr>
                <p:cNvGrpSpPr/>
                <p:nvPr/>
              </p:nvGrpSpPr>
              <p:grpSpPr>
                <a:xfrm rot="16200000" flipV="1">
                  <a:off x="2874334" y="2446192"/>
                  <a:ext cx="393700" cy="480341"/>
                  <a:chOff x="6670143" y="1917335"/>
                  <a:chExt cx="393700" cy="480341"/>
                </a:xfrm>
              </p:grpSpPr>
              <p:sp>
                <p:nvSpPr>
                  <p:cNvPr id="40" name="Freeform 39">
                    <a:extLst>
                      <a:ext uri="{FF2B5EF4-FFF2-40B4-BE49-F238E27FC236}">
                        <a16:creationId xmlns:a16="http://schemas.microsoft.com/office/drawing/2014/main" id="{E800F02E-DE17-DF40-9888-867CE0DA3549}"/>
                      </a:ext>
                    </a:extLst>
                  </p:cNvPr>
                  <p:cNvSpPr/>
                  <p:nvPr/>
                </p:nvSpPr>
                <p:spPr>
                  <a:xfrm>
                    <a:off x="6670143" y="1917335"/>
                    <a:ext cx="393700" cy="480341"/>
                  </a:xfrm>
                  <a:custGeom>
                    <a:avLst/>
                    <a:gdLst>
                      <a:gd name="connsiteX0" fmla="*/ 0 w 393700"/>
                      <a:gd name="connsiteY0" fmla="*/ 0 h 479425"/>
                      <a:gd name="connsiteX1" fmla="*/ 3175 w 393700"/>
                      <a:gd name="connsiteY1" fmla="*/ 479425 h 479425"/>
                      <a:gd name="connsiteX2" fmla="*/ 361950 w 393700"/>
                      <a:gd name="connsiteY2" fmla="*/ 476250 h 479425"/>
                      <a:gd name="connsiteX3" fmla="*/ 384175 w 393700"/>
                      <a:gd name="connsiteY3" fmla="*/ 390525 h 479425"/>
                      <a:gd name="connsiteX4" fmla="*/ 393700 w 393700"/>
                      <a:gd name="connsiteY4" fmla="*/ 298450 h 479425"/>
                      <a:gd name="connsiteX5" fmla="*/ 393700 w 393700"/>
                      <a:gd name="connsiteY5" fmla="*/ 219075 h 479425"/>
                      <a:gd name="connsiteX6" fmla="*/ 387350 w 393700"/>
                      <a:gd name="connsiteY6" fmla="*/ 127000 h 479425"/>
                      <a:gd name="connsiteX7" fmla="*/ 371475 w 393700"/>
                      <a:gd name="connsiteY7" fmla="*/ 60325 h 479425"/>
                      <a:gd name="connsiteX8" fmla="*/ 355600 w 393700"/>
                      <a:gd name="connsiteY8" fmla="*/ 9525 h 479425"/>
                      <a:gd name="connsiteX9" fmla="*/ 0 w 393700"/>
                      <a:gd name="connsiteY9" fmla="*/ 0 h 479425"/>
                      <a:gd name="connsiteX0" fmla="*/ 0 w 393700"/>
                      <a:gd name="connsiteY0" fmla="*/ 916 h 480341"/>
                      <a:gd name="connsiteX1" fmla="*/ 3175 w 393700"/>
                      <a:gd name="connsiteY1" fmla="*/ 480341 h 480341"/>
                      <a:gd name="connsiteX2" fmla="*/ 361950 w 393700"/>
                      <a:gd name="connsiteY2" fmla="*/ 477166 h 480341"/>
                      <a:gd name="connsiteX3" fmla="*/ 384175 w 393700"/>
                      <a:gd name="connsiteY3" fmla="*/ 391441 h 480341"/>
                      <a:gd name="connsiteX4" fmla="*/ 393700 w 393700"/>
                      <a:gd name="connsiteY4" fmla="*/ 299366 h 480341"/>
                      <a:gd name="connsiteX5" fmla="*/ 393700 w 393700"/>
                      <a:gd name="connsiteY5" fmla="*/ 219991 h 480341"/>
                      <a:gd name="connsiteX6" fmla="*/ 387350 w 393700"/>
                      <a:gd name="connsiteY6" fmla="*/ 127916 h 480341"/>
                      <a:gd name="connsiteX7" fmla="*/ 371475 w 393700"/>
                      <a:gd name="connsiteY7" fmla="*/ 61241 h 480341"/>
                      <a:gd name="connsiteX8" fmla="*/ 352425 w 393700"/>
                      <a:gd name="connsiteY8" fmla="*/ 916 h 480341"/>
                      <a:gd name="connsiteX9" fmla="*/ 0 w 393700"/>
                      <a:gd name="connsiteY9" fmla="*/ 916 h 4803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393700" h="480341">
                        <a:moveTo>
                          <a:pt x="0" y="916"/>
                        </a:moveTo>
                        <a:cubicBezTo>
                          <a:pt x="1058" y="160724"/>
                          <a:pt x="2117" y="320533"/>
                          <a:pt x="3175" y="480341"/>
                        </a:cubicBezTo>
                        <a:lnTo>
                          <a:pt x="361950" y="477166"/>
                        </a:lnTo>
                        <a:lnTo>
                          <a:pt x="384175" y="391441"/>
                        </a:lnTo>
                        <a:lnTo>
                          <a:pt x="393700" y="299366"/>
                        </a:lnTo>
                        <a:lnTo>
                          <a:pt x="393700" y="219991"/>
                        </a:lnTo>
                        <a:lnTo>
                          <a:pt x="387350" y="127916"/>
                        </a:lnTo>
                        <a:lnTo>
                          <a:pt x="371475" y="61241"/>
                        </a:lnTo>
                        <a:lnTo>
                          <a:pt x="352425" y="916"/>
                        </a:lnTo>
                        <a:cubicBezTo>
                          <a:pt x="233892" y="-2259"/>
                          <a:pt x="118533" y="4091"/>
                          <a:pt x="0" y="916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CH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grpSp>
                <p:nvGrpSpPr>
                  <p:cNvPr id="41" name="Group 40">
                    <a:extLst>
                      <a:ext uri="{FF2B5EF4-FFF2-40B4-BE49-F238E27FC236}">
                        <a16:creationId xmlns:a16="http://schemas.microsoft.com/office/drawing/2014/main" id="{332FAE10-779D-E1A5-3321-28E1B4819AC7}"/>
                      </a:ext>
                    </a:extLst>
                  </p:cNvPr>
                  <p:cNvGrpSpPr/>
                  <p:nvPr/>
                </p:nvGrpSpPr>
                <p:grpSpPr>
                  <a:xfrm>
                    <a:off x="6699250" y="1941331"/>
                    <a:ext cx="310618" cy="432349"/>
                    <a:chOff x="6692900" y="1915625"/>
                    <a:chExt cx="310618" cy="482049"/>
                  </a:xfrm>
                </p:grpSpPr>
                <p:cxnSp>
                  <p:nvCxnSpPr>
                    <p:cNvPr id="42" name="Straight Connector 41">
                      <a:extLst>
                        <a:ext uri="{FF2B5EF4-FFF2-40B4-BE49-F238E27FC236}">
                          <a16:creationId xmlns:a16="http://schemas.microsoft.com/office/drawing/2014/main" id="{83809E7E-D879-4E4E-40CE-1ADFF1774FF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692900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3" name="Straight Connector 42">
                      <a:extLst>
                        <a:ext uri="{FF2B5EF4-FFF2-40B4-BE49-F238E27FC236}">
                          <a16:creationId xmlns:a16="http://schemas.microsoft.com/office/drawing/2014/main" id="{D2E321E2-AC39-CFDD-18E0-9EDE01810F5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721138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4" name="Straight Connector 43">
                      <a:extLst>
                        <a:ext uri="{FF2B5EF4-FFF2-40B4-BE49-F238E27FC236}">
                          <a16:creationId xmlns:a16="http://schemas.microsoft.com/office/drawing/2014/main" id="{42207670-419B-84CE-C634-B28C4A1415EF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749376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5" name="Straight Connector 44">
                      <a:extLst>
                        <a:ext uri="{FF2B5EF4-FFF2-40B4-BE49-F238E27FC236}">
                          <a16:creationId xmlns:a16="http://schemas.microsoft.com/office/drawing/2014/main" id="{C77D6451-5568-0AC6-4EF9-F080B267D0E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777614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6" name="Straight Connector 45">
                      <a:extLst>
                        <a:ext uri="{FF2B5EF4-FFF2-40B4-BE49-F238E27FC236}">
                          <a16:creationId xmlns:a16="http://schemas.microsoft.com/office/drawing/2014/main" id="{75770954-40F0-3044-A72D-9EBBAB8733D2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805852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7" name="Straight Connector 46">
                      <a:extLst>
                        <a:ext uri="{FF2B5EF4-FFF2-40B4-BE49-F238E27FC236}">
                          <a16:creationId xmlns:a16="http://schemas.microsoft.com/office/drawing/2014/main" id="{A43ACCD5-1484-1151-A3AB-427215CFCE88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890566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8" name="Straight Connector 47">
                      <a:extLst>
                        <a:ext uri="{FF2B5EF4-FFF2-40B4-BE49-F238E27FC236}">
                          <a16:creationId xmlns:a16="http://schemas.microsoft.com/office/drawing/2014/main" id="{8BC95B99-13E5-C403-EC7E-DF8DA7E8767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918804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9" name="Straight Connector 48">
                      <a:extLst>
                        <a:ext uri="{FF2B5EF4-FFF2-40B4-BE49-F238E27FC236}">
                          <a16:creationId xmlns:a16="http://schemas.microsoft.com/office/drawing/2014/main" id="{DE5D0430-D32C-44D7-D830-F14536BAFF76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947042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0" name="Straight Connector 49">
                      <a:extLst>
                        <a:ext uri="{FF2B5EF4-FFF2-40B4-BE49-F238E27FC236}">
                          <a16:creationId xmlns:a16="http://schemas.microsoft.com/office/drawing/2014/main" id="{3975B697-DAB9-3E15-901B-BDF458C3CF2C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975280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1" name="Straight Connector 50">
                      <a:extLst>
                        <a:ext uri="{FF2B5EF4-FFF2-40B4-BE49-F238E27FC236}">
                          <a16:creationId xmlns:a16="http://schemas.microsoft.com/office/drawing/2014/main" id="{257F1125-1D57-1273-5083-2877B14E33B9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7003518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2" name="Straight Connector 51">
                      <a:extLst>
                        <a:ext uri="{FF2B5EF4-FFF2-40B4-BE49-F238E27FC236}">
                          <a16:creationId xmlns:a16="http://schemas.microsoft.com/office/drawing/2014/main" id="{5EF0AF49-A466-0306-4363-5A7F84607F9B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834090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3" name="Straight Connector 52">
                      <a:extLst>
                        <a:ext uri="{FF2B5EF4-FFF2-40B4-BE49-F238E27FC236}">
                          <a16:creationId xmlns:a16="http://schemas.microsoft.com/office/drawing/2014/main" id="{D165327F-E432-86DC-B231-F8FB9F458489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862328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grpSp>
              <p:nvGrpSpPr>
                <p:cNvPr id="25" name="Group 24">
                  <a:extLst>
                    <a:ext uri="{FF2B5EF4-FFF2-40B4-BE49-F238E27FC236}">
                      <a16:creationId xmlns:a16="http://schemas.microsoft.com/office/drawing/2014/main" id="{AFF236B7-5A9F-F6FC-5A07-79071F63D68F}"/>
                    </a:ext>
                  </a:extLst>
                </p:cNvPr>
                <p:cNvGrpSpPr/>
                <p:nvPr/>
              </p:nvGrpSpPr>
              <p:grpSpPr>
                <a:xfrm flipH="1">
                  <a:off x="2257895" y="3058884"/>
                  <a:ext cx="393700" cy="480341"/>
                  <a:chOff x="6670143" y="1917335"/>
                  <a:chExt cx="393700" cy="480341"/>
                </a:xfrm>
              </p:grpSpPr>
              <p:sp>
                <p:nvSpPr>
                  <p:cNvPr id="26" name="Freeform 25">
                    <a:extLst>
                      <a:ext uri="{FF2B5EF4-FFF2-40B4-BE49-F238E27FC236}">
                        <a16:creationId xmlns:a16="http://schemas.microsoft.com/office/drawing/2014/main" id="{D553BC9C-57D2-DCAB-15B8-DD029AE0B677}"/>
                      </a:ext>
                    </a:extLst>
                  </p:cNvPr>
                  <p:cNvSpPr/>
                  <p:nvPr/>
                </p:nvSpPr>
                <p:spPr>
                  <a:xfrm>
                    <a:off x="6670143" y="1917335"/>
                    <a:ext cx="393700" cy="480341"/>
                  </a:xfrm>
                  <a:custGeom>
                    <a:avLst/>
                    <a:gdLst>
                      <a:gd name="connsiteX0" fmla="*/ 0 w 393700"/>
                      <a:gd name="connsiteY0" fmla="*/ 0 h 479425"/>
                      <a:gd name="connsiteX1" fmla="*/ 3175 w 393700"/>
                      <a:gd name="connsiteY1" fmla="*/ 479425 h 479425"/>
                      <a:gd name="connsiteX2" fmla="*/ 361950 w 393700"/>
                      <a:gd name="connsiteY2" fmla="*/ 476250 h 479425"/>
                      <a:gd name="connsiteX3" fmla="*/ 384175 w 393700"/>
                      <a:gd name="connsiteY3" fmla="*/ 390525 h 479425"/>
                      <a:gd name="connsiteX4" fmla="*/ 393700 w 393700"/>
                      <a:gd name="connsiteY4" fmla="*/ 298450 h 479425"/>
                      <a:gd name="connsiteX5" fmla="*/ 393700 w 393700"/>
                      <a:gd name="connsiteY5" fmla="*/ 219075 h 479425"/>
                      <a:gd name="connsiteX6" fmla="*/ 387350 w 393700"/>
                      <a:gd name="connsiteY6" fmla="*/ 127000 h 479425"/>
                      <a:gd name="connsiteX7" fmla="*/ 371475 w 393700"/>
                      <a:gd name="connsiteY7" fmla="*/ 60325 h 479425"/>
                      <a:gd name="connsiteX8" fmla="*/ 355600 w 393700"/>
                      <a:gd name="connsiteY8" fmla="*/ 9525 h 479425"/>
                      <a:gd name="connsiteX9" fmla="*/ 0 w 393700"/>
                      <a:gd name="connsiteY9" fmla="*/ 0 h 479425"/>
                      <a:gd name="connsiteX0" fmla="*/ 0 w 393700"/>
                      <a:gd name="connsiteY0" fmla="*/ 916 h 480341"/>
                      <a:gd name="connsiteX1" fmla="*/ 3175 w 393700"/>
                      <a:gd name="connsiteY1" fmla="*/ 480341 h 480341"/>
                      <a:gd name="connsiteX2" fmla="*/ 361950 w 393700"/>
                      <a:gd name="connsiteY2" fmla="*/ 477166 h 480341"/>
                      <a:gd name="connsiteX3" fmla="*/ 384175 w 393700"/>
                      <a:gd name="connsiteY3" fmla="*/ 391441 h 480341"/>
                      <a:gd name="connsiteX4" fmla="*/ 393700 w 393700"/>
                      <a:gd name="connsiteY4" fmla="*/ 299366 h 480341"/>
                      <a:gd name="connsiteX5" fmla="*/ 393700 w 393700"/>
                      <a:gd name="connsiteY5" fmla="*/ 219991 h 480341"/>
                      <a:gd name="connsiteX6" fmla="*/ 387350 w 393700"/>
                      <a:gd name="connsiteY6" fmla="*/ 127916 h 480341"/>
                      <a:gd name="connsiteX7" fmla="*/ 371475 w 393700"/>
                      <a:gd name="connsiteY7" fmla="*/ 61241 h 480341"/>
                      <a:gd name="connsiteX8" fmla="*/ 352425 w 393700"/>
                      <a:gd name="connsiteY8" fmla="*/ 916 h 480341"/>
                      <a:gd name="connsiteX9" fmla="*/ 0 w 393700"/>
                      <a:gd name="connsiteY9" fmla="*/ 916 h 4803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393700" h="480341">
                        <a:moveTo>
                          <a:pt x="0" y="916"/>
                        </a:moveTo>
                        <a:cubicBezTo>
                          <a:pt x="1058" y="160724"/>
                          <a:pt x="2117" y="320533"/>
                          <a:pt x="3175" y="480341"/>
                        </a:cubicBezTo>
                        <a:lnTo>
                          <a:pt x="361950" y="477166"/>
                        </a:lnTo>
                        <a:lnTo>
                          <a:pt x="384175" y="391441"/>
                        </a:lnTo>
                        <a:lnTo>
                          <a:pt x="393700" y="299366"/>
                        </a:lnTo>
                        <a:lnTo>
                          <a:pt x="393700" y="219991"/>
                        </a:lnTo>
                        <a:lnTo>
                          <a:pt x="387350" y="127916"/>
                        </a:lnTo>
                        <a:lnTo>
                          <a:pt x="371475" y="61241"/>
                        </a:lnTo>
                        <a:lnTo>
                          <a:pt x="352425" y="916"/>
                        </a:lnTo>
                        <a:cubicBezTo>
                          <a:pt x="233892" y="-2259"/>
                          <a:pt x="118533" y="4091"/>
                          <a:pt x="0" y="916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CH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grpSp>
                <p:nvGrpSpPr>
                  <p:cNvPr id="27" name="Group 26">
                    <a:extLst>
                      <a:ext uri="{FF2B5EF4-FFF2-40B4-BE49-F238E27FC236}">
                        <a16:creationId xmlns:a16="http://schemas.microsoft.com/office/drawing/2014/main" id="{732A2F56-9E64-05DB-1774-21706A376472}"/>
                      </a:ext>
                    </a:extLst>
                  </p:cNvPr>
                  <p:cNvGrpSpPr/>
                  <p:nvPr/>
                </p:nvGrpSpPr>
                <p:grpSpPr>
                  <a:xfrm>
                    <a:off x="6699250" y="1941331"/>
                    <a:ext cx="310618" cy="432349"/>
                    <a:chOff x="6692900" y="1915625"/>
                    <a:chExt cx="310618" cy="482049"/>
                  </a:xfrm>
                </p:grpSpPr>
                <p:cxnSp>
                  <p:nvCxnSpPr>
                    <p:cNvPr id="28" name="Straight Connector 27">
                      <a:extLst>
                        <a:ext uri="{FF2B5EF4-FFF2-40B4-BE49-F238E27FC236}">
                          <a16:creationId xmlns:a16="http://schemas.microsoft.com/office/drawing/2014/main" id="{9C85C957-E335-0B35-EC5A-52EDBF2AE42F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692900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9" name="Straight Connector 28">
                      <a:extLst>
                        <a:ext uri="{FF2B5EF4-FFF2-40B4-BE49-F238E27FC236}">
                          <a16:creationId xmlns:a16="http://schemas.microsoft.com/office/drawing/2014/main" id="{552B1CDC-3E11-35E0-EFE1-DEDDEC57B23D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721138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0" name="Straight Connector 29">
                      <a:extLst>
                        <a:ext uri="{FF2B5EF4-FFF2-40B4-BE49-F238E27FC236}">
                          <a16:creationId xmlns:a16="http://schemas.microsoft.com/office/drawing/2014/main" id="{A8CAE6F0-7048-54D4-BDC7-373B454AFD2B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749376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1" name="Straight Connector 30">
                      <a:extLst>
                        <a:ext uri="{FF2B5EF4-FFF2-40B4-BE49-F238E27FC236}">
                          <a16:creationId xmlns:a16="http://schemas.microsoft.com/office/drawing/2014/main" id="{A1F516F6-054A-F52A-6640-25CA5DE47DD1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777614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2" name="Straight Connector 31">
                      <a:extLst>
                        <a:ext uri="{FF2B5EF4-FFF2-40B4-BE49-F238E27FC236}">
                          <a16:creationId xmlns:a16="http://schemas.microsoft.com/office/drawing/2014/main" id="{35106F7F-617F-1B26-332F-46BAAADB442F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805852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3" name="Straight Connector 32">
                      <a:extLst>
                        <a:ext uri="{FF2B5EF4-FFF2-40B4-BE49-F238E27FC236}">
                          <a16:creationId xmlns:a16="http://schemas.microsoft.com/office/drawing/2014/main" id="{236F30C6-52EE-6628-280B-A92E04C5839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890566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4" name="Straight Connector 33">
                      <a:extLst>
                        <a:ext uri="{FF2B5EF4-FFF2-40B4-BE49-F238E27FC236}">
                          <a16:creationId xmlns:a16="http://schemas.microsoft.com/office/drawing/2014/main" id="{207F661E-2777-A79C-74CF-23F5DCB7C49B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918804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5" name="Straight Connector 34">
                      <a:extLst>
                        <a:ext uri="{FF2B5EF4-FFF2-40B4-BE49-F238E27FC236}">
                          <a16:creationId xmlns:a16="http://schemas.microsoft.com/office/drawing/2014/main" id="{98AB4C70-1F4A-3354-31BB-2182F5A6E9EF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947042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6" name="Straight Connector 35">
                      <a:extLst>
                        <a:ext uri="{FF2B5EF4-FFF2-40B4-BE49-F238E27FC236}">
                          <a16:creationId xmlns:a16="http://schemas.microsoft.com/office/drawing/2014/main" id="{507EC93C-022C-2AD3-0839-30D833F620AA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975280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7" name="Straight Connector 36">
                      <a:extLst>
                        <a:ext uri="{FF2B5EF4-FFF2-40B4-BE49-F238E27FC236}">
                          <a16:creationId xmlns:a16="http://schemas.microsoft.com/office/drawing/2014/main" id="{64036C4E-5907-3A74-B7EB-A4F5DE470533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7003518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8" name="Straight Connector 37">
                      <a:extLst>
                        <a:ext uri="{FF2B5EF4-FFF2-40B4-BE49-F238E27FC236}">
                          <a16:creationId xmlns:a16="http://schemas.microsoft.com/office/drawing/2014/main" id="{FEAC61A5-7FD0-E106-29B9-20BC6AC0222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834090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9" name="Straight Connector 38">
                      <a:extLst>
                        <a:ext uri="{FF2B5EF4-FFF2-40B4-BE49-F238E27FC236}">
                          <a16:creationId xmlns:a16="http://schemas.microsoft.com/office/drawing/2014/main" id="{8B7243DB-143D-B6FB-0183-7AB552F1C38F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6862328" y="1915625"/>
                      <a:ext cx="0" cy="482049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</p:grp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35E9A56A-11F0-8604-E228-67CDDC5FAB95}"/>
                </a:ext>
              </a:extLst>
            </p:cNvPr>
            <p:cNvCxnSpPr>
              <a:cxnSpLocks/>
              <a:endCxn id="89" idx="1"/>
            </p:cNvCxnSpPr>
            <p:nvPr/>
          </p:nvCxnSpPr>
          <p:spPr>
            <a:xfrm>
              <a:off x="6189725" y="3424270"/>
              <a:ext cx="685892" cy="0"/>
            </a:xfrm>
            <a:prstGeom prst="line">
              <a:avLst/>
            </a:prstGeom>
            <a:ln>
              <a:solidFill>
                <a:schemeClr val="tx1"/>
              </a:solidFill>
              <a:headEnd type="triangle" w="med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D37FAC78-9A22-9A74-7178-421683868927}"/>
                </a:ext>
              </a:extLst>
            </p:cNvPr>
            <p:cNvCxnSpPr>
              <a:cxnSpLocks/>
              <a:endCxn id="88" idx="1"/>
            </p:cNvCxnSpPr>
            <p:nvPr/>
          </p:nvCxnSpPr>
          <p:spPr>
            <a:xfrm>
              <a:off x="5568392" y="3718866"/>
              <a:ext cx="1307225" cy="0"/>
            </a:xfrm>
            <a:prstGeom prst="line">
              <a:avLst/>
            </a:prstGeom>
            <a:ln>
              <a:solidFill>
                <a:schemeClr val="tx1"/>
              </a:solidFill>
              <a:headEnd type="triangle" w="med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100C2D94-04E8-3671-0D45-E204DD908165}"/>
                </a:ext>
              </a:extLst>
            </p:cNvPr>
            <p:cNvCxnSpPr>
              <a:cxnSpLocks/>
              <a:endCxn id="86" idx="1"/>
            </p:cNvCxnSpPr>
            <p:nvPr/>
          </p:nvCxnSpPr>
          <p:spPr>
            <a:xfrm>
              <a:off x="5568392" y="4013461"/>
              <a:ext cx="1307225" cy="1"/>
            </a:xfrm>
            <a:prstGeom prst="line">
              <a:avLst/>
            </a:prstGeom>
            <a:ln>
              <a:solidFill>
                <a:schemeClr val="tx1"/>
              </a:solidFill>
              <a:headEnd type="triangle" w="med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9A96E371-0423-D6F7-2919-95FAAE778658}"/>
                </a:ext>
              </a:extLst>
            </p:cNvPr>
            <p:cNvCxnSpPr>
              <a:cxnSpLocks/>
              <a:endCxn id="85" idx="1"/>
            </p:cNvCxnSpPr>
            <p:nvPr/>
          </p:nvCxnSpPr>
          <p:spPr>
            <a:xfrm flipV="1">
              <a:off x="5862458" y="4308058"/>
              <a:ext cx="1013159" cy="0"/>
            </a:xfrm>
            <a:prstGeom prst="line">
              <a:avLst/>
            </a:prstGeom>
            <a:ln>
              <a:solidFill>
                <a:schemeClr val="tx1"/>
              </a:solidFill>
              <a:headEnd type="triangle" w="med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2ADF3863-A359-61AE-4752-11236FD8F7D9}"/>
                </a:ext>
              </a:extLst>
            </p:cNvPr>
            <p:cNvCxnSpPr>
              <a:cxnSpLocks/>
            </p:cNvCxnSpPr>
            <p:nvPr/>
          </p:nvCxnSpPr>
          <p:spPr>
            <a:xfrm>
              <a:off x="5228083" y="4590987"/>
              <a:ext cx="1647534" cy="0"/>
            </a:xfrm>
            <a:prstGeom prst="line">
              <a:avLst/>
            </a:prstGeom>
            <a:ln>
              <a:solidFill>
                <a:schemeClr val="tx1"/>
              </a:solidFill>
              <a:headEnd type="triangle" w="med" len="lg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6A40A9A4-D309-C48F-A0E9-9B64516C1FBE}"/>
                </a:ext>
              </a:extLst>
            </p:cNvPr>
            <p:cNvGrpSpPr/>
            <p:nvPr/>
          </p:nvGrpSpPr>
          <p:grpSpPr>
            <a:xfrm>
              <a:off x="3885476" y="5804464"/>
              <a:ext cx="2700000" cy="1405806"/>
              <a:chOff x="1571208" y="2747523"/>
              <a:chExt cx="2520000" cy="1551007"/>
            </a:xfrm>
          </p:grpSpPr>
          <p:cxnSp>
            <p:nvCxnSpPr>
              <p:cNvPr id="96" name="Straight Connector 95">
                <a:extLst>
                  <a:ext uri="{FF2B5EF4-FFF2-40B4-BE49-F238E27FC236}">
                    <a16:creationId xmlns:a16="http://schemas.microsoft.com/office/drawing/2014/main" id="{65AA1B80-24E2-EEC8-DF5C-167D65B967B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71208" y="2747523"/>
                <a:ext cx="0" cy="155100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96">
                <a:extLst>
                  <a:ext uri="{FF2B5EF4-FFF2-40B4-BE49-F238E27FC236}">
                    <a16:creationId xmlns:a16="http://schemas.microsoft.com/office/drawing/2014/main" id="{A7DE85D8-7F36-7060-D36A-CF15A96E349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91208" y="2747523"/>
                <a:ext cx="0" cy="155100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BF5752CE-8EA0-FEA8-9711-EA3FD20D761C}"/>
                </a:ext>
              </a:extLst>
            </p:cNvPr>
            <p:cNvCxnSpPr>
              <a:cxnSpLocks/>
            </p:cNvCxnSpPr>
            <p:nvPr/>
          </p:nvCxnSpPr>
          <p:spPr>
            <a:xfrm>
              <a:off x="3885476" y="7082012"/>
              <a:ext cx="270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530414DD-6555-BCE9-F96E-B6C4AF5B5064}"/>
                </a:ext>
              </a:extLst>
            </p:cNvPr>
            <p:cNvSpPr txBox="1"/>
            <p:nvPr/>
          </p:nvSpPr>
          <p:spPr>
            <a:xfrm>
              <a:off x="4958074" y="6712680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40</a:t>
              </a:r>
            </a:p>
          </p:txBody>
        </p:sp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E99625A7-B81E-8CCC-FC87-1E68644F7340}"/>
                </a:ext>
              </a:extLst>
            </p:cNvPr>
            <p:cNvGrpSpPr/>
            <p:nvPr/>
          </p:nvGrpSpPr>
          <p:grpSpPr>
            <a:xfrm>
              <a:off x="4343478" y="4548415"/>
              <a:ext cx="1800000" cy="2250663"/>
              <a:chOff x="2177436" y="3377153"/>
              <a:chExt cx="1829747" cy="1776816"/>
            </a:xfrm>
          </p:grpSpPr>
          <p:cxnSp>
            <p:nvCxnSpPr>
              <p:cNvPr id="101" name="Straight Connector 100">
                <a:extLst>
                  <a:ext uri="{FF2B5EF4-FFF2-40B4-BE49-F238E27FC236}">
                    <a16:creationId xmlns:a16="http://schemas.microsoft.com/office/drawing/2014/main" id="{5334B295-A6AF-2C20-6D0C-8BAB936B7D3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77436" y="3377153"/>
                <a:ext cx="0" cy="1764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Connector 101">
                <a:extLst>
                  <a:ext uri="{FF2B5EF4-FFF2-40B4-BE49-F238E27FC236}">
                    <a16:creationId xmlns:a16="http://schemas.microsoft.com/office/drawing/2014/main" id="{3EABD23C-178F-41DE-2BC6-EE40D80A0CD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07183" y="3389969"/>
                <a:ext cx="0" cy="1764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C6A9954F-A975-D84A-E7DB-A5FFBFE031B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43478" y="6660292"/>
              <a:ext cx="1798072" cy="1088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EB9302BA-E687-FF79-B6CD-288FB816A13E}"/>
                </a:ext>
              </a:extLst>
            </p:cNvPr>
            <p:cNvSpPr txBox="1"/>
            <p:nvPr/>
          </p:nvSpPr>
          <p:spPr>
            <a:xfrm>
              <a:off x="5045438" y="6301846"/>
              <a:ext cx="41870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25</a:t>
              </a:r>
            </a:p>
          </p:txBody>
        </p:sp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C3BA5C46-A054-A040-81AD-DC899FB20FEE}"/>
                </a:ext>
              </a:extLst>
            </p:cNvPr>
            <p:cNvGrpSpPr/>
            <p:nvPr/>
          </p:nvGrpSpPr>
          <p:grpSpPr>
            <a:xfrm>
              <a:off x="4916475" y="4602652"/>
              <a:ext cx="650849" cy="1764000"/>
              <a:chOff x="2135183" y="3389969"/>
              <a:chExt cx="1872000" cy="1764000"/>
            </a:xfrm>
          </p:grpSpPr>
          <p:cxnSp>
            <p:nvCxnSpPr>
              <p:cNvPr id="106" name="Straight Connector 105">
                <a:extLst>
                  <a:ext uri="{FF2B5EF4-FFF2-40B4-BE49-F238E27FC236}">
                    <a16:creationId xmlns:a16="http://schemas.microsoft.com/office/drawing/2014/main" id="{CC2D989D-EA98-A0AD-F213-6F4C4ACD93A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35183" y="3389969"/>
                <a:ext cx="0" cy="1764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7" name="Straight Connector 106">
                <a:extLst>
                  <a:ext uri="{FF2B5EF4-FFF2-40B4-BE49-F238E27FC236}">
                    <a16:creationId xmlns:a16="http://schemas.microsoft.com/office/drawing/2014/main" id="{F2168ACE-4FA7-6213-EBC6-F4F12110FFC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07183" y="3389969"/>
                <a:ext cx="0" cy="1764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6277B9B8-1432-2D94-B4E3-E88F2C93E023}"/>
                </a:ext>
              </a:extLst>
            </p:cNvPr>
            <p:cNvCxnSpPr>
              <a:cxnSpLocks/>
            </p:cNvCxnSpPr>
            <p:nvPr/>
          </p:nvCxnSpPr>
          <p:spPr>
            <a:xfrm>
              <a:off x="4912277" y="6262494"/>
              <a:ext cx="6550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8FF09578-537A-34F4-9A10-025CE7852760}"/>
                </a:ext>
              </a:extLst>
            </p:cNvPr>
            <p:cNvSpPr txBox="1"/>
            <p:nvPr/>
          </p:nvSpPr>
          <p:spPr>
            <a:xfrm>
              <a:off x="5103947" y="590609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H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9</a:t>
              </a:r>
            </a:p>
          </p:txBody>
        </p:sp>
      </p:grpSp>
      <p:pic>
        <p:nvPicPr>
          <p:cNvPr id="110" name="Picture 109">
            <a:extLst>
              <a:ext uri="{FF2B5EF4-FFF2-40B4-BE49-F238E27FC236}">
                <a16:creationId xmlns:a16="http://schemas.microsoft.com/office/drawing/2014/main" id="{C6319CCC-75E1-D3F7-D797-AE807BC7D4A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65" t="1184" b="-444"/>
          <a:stretch/>
        </p:blipFill>
        <p:spPr>
          <a:xfrm>
            <a:off x="130360" y="3142724"/>
            <a:ext cx="3661172" cy="2700000"/>
          </a:xfrm>
          <a:prstGeom prst="rect">
            <a:avLst/>
          </a:prstGeom>
        </p:spPr>
      </p:pic>
      <p:sp>
        <p:nvSpPr>
          <p:cNvPr id="111" name="TextBox 110">
            <a:extLst>
              <a:ext uri="{FF2B5EF4-FFF2-40B4-BE49-F238E27FC236}">
                <a16:creationId xmlns:a16="http://schemas.microsoft.com/office/drawing/2014/main" id="{D986364A-F813-3BFA-5E39-5B8CDD4FA594}"/>
              </a:ext>
            </a:extLst>
          </p:cNvPr>
          <p:cNvSpPr txBox="1"/>
          <p:nvPr/>
        </p:nvSpPr>
        <p:spPr>
          <a:xfrm>
            <a:off x="243444" y="5921628"/>
            <a:ext cx="353123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M. Takayasu et al., IEEE TAS, 21 (2011) 2340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Z. S. Hartwig et al., SUST</a:t>
            </a:r>
            <a:r>
              <a:rPr lang="en-US" sz="1400" dirty="0">
                <a:solidFill>
                  <a:prstClr val="black"/>
                </a:solidFill>
                <a:latin typeface="Calibri" panose="020F0502020204030204"/>
              </a:rPr>
              <a:t>,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33 (2020) 11LT01</a:t>
            </a:r>
            <a:endParaRPr kumimoji="0" lang="en-CH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36A3D8A0-A1D7-0E6E-2521-0424F3FCD17D}"/>
              </a:ext>
            </a:extLst>
          </p:cNvPr>
          <p:cNvSpPr txBox="1"/>
          <p:nvPr/>
        </p:nvSpPr>
        <p:spPr>
          <a:xfrm>
            <a:off x="4034344" y="2607520"/>
            <a:ext cx="24438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dirty="0"/>
              <a:t>HTS conductor design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9617E6B4-E190-E717-80EE-549068EEB601}"/>
              </a:ext>
            </a:extLst>
          </p:cNvPr>
          <p:cNvSpPr txBox="1"/>
          <p:nvPr/>
        </p:nvSpPr>
        <p:spPr>
          <a:xfrm>
            <a:off x="545245" y="2665456"/>
            <a:ext cx="26011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dirty="0"/>
              <a:t>MIT “VIPER” conductor</a:t>
            </a:r>
          </a:p>
        </p:txBody>
      </p:sp>
    </p:spTree>
    <p:extLst>
      <p:ext uri="{BB962C8B-B14F-4D97-AF65-F5344CB8AC3E}">
        <p14:creationId xmlns:p14="http://schemas.microsoft.com/office/powerpoint/2010/main" val="41172855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200789</TotalTime>
  <Words>1736</Words>
  <Application>Microsoft Macintosh PowerPoint</Application>
  <PresentationFormat>Custom</PresentationFormat>
  <Paragraphs>288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Arial</vt:lpstr>
      <vt:lpstr>Arial Narrow</vt:lpstr>
      <vt:lpstr>Calibri</vt:lpstr>
      <vt:lpstr>Symbol</vt:lpstr>
      <vt:lpstr>Wingdings</vt:lpstr>
      <vt:lpstr>Office Theme</vt:lpstr>
      <vt:lpstr>IMCC - 1</vt:lpstr>
      <vt:lpstr>Muon Collider  (solenoid) Magnets Studies</vt:lpstr>
      <vt:lpstr>Scope of the talk</vt:lpstr>
      <vt:lpstr>General guidelines</vt:lpstr>
      <vt:lpstr>Magnet specifications</vt:lpstr>
      <vt:lpstr>The solenoid challenges – 1/2</vt:lpstr>
      <vt:lpstr>The solenoid challenges – 2/2</vt:lpstr>
      <vt:lpstr>Target and capture – 1/4</vt:lpstr>
      <vt:lpstr>Target and capture – 2/4</vt:lpstr>
      <vt:lpstr>Target and capture – 3/4</vt:lpstr>
      <vt:lpstr>Target and capture – 4/4</vt:lpstr>
      <vt:lpstr>Integration work – 1/2</vt:lpstr>
      <vt:lpstr>Integration work – 2/2</vt:lpstr>
      <vt:lpstr>Many questions still</vt:lpstr>
      <vt:lpstr>Final cooling – 1/3</vt:lpstr>
      <vt:lpstr>Final cooling – 2/3</vt:lpstr>
      <vt:lpstr>Final cooling (40 T) – 3/3</vt:lpstr>
      <vt:lpstr>6D cooling</vt:lpstr>
      <vt:lpstr>Scope of the talk</vt:lpstr>
      <vt:lpstr>Tasks</vt:lpstr>
      <vt:lpstr>The Team and the work – 1/2</vt:lpstr>
      <vt:lpstr>The Team and the work – 2/2</vt:lpstr>
      <vt:lpstr>Muons Magnets WG</vt:lpstr>
      <vt:lpstr>Summary and Plans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Daniel Schulte</dc:creator>
  <cp:lastModifiedBy>Luca Bottura</cp:lastModifiedBy>
  <cp:revision>889</cp:revision>
  <cp:lastPrinted>2021-09-29T09:15:00Z</cp:lastPrinted>
  <dcterms:created xsi:type="dcterms:W3CDTF">2019-06-07T07:36:38Z</dcterms:created>
  <dcterms:modified xsi:type="dcterms:W3CDTF">2023-01-31T13:05:18Z</dcterms:modified>
</cp:coreProperties>
</file>