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57" r:id="rId5"/>
    <p:sldId id="258" r:id="rId6"/>
    <p:sldId id="259" r:id="rId7"/>
    <p:sldId id="27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69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14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418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542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0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545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74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72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485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3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782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397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02DEA-D10D-4464-BC05-17176844A0DE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DAF30-7EC1-4564-9DDA-E3B71E2052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28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645285"/>
            <a:ext cx="9144000" cy="2387600"/>
          </a:xfrm>
        </p:spPr>
        <p:txBody>
          <a:bodyPr/>
          <a:lstStyle/>
          <a:p>
            <a:r>
              <a:rPr lang="ko-KR" altLang="en-US" dirty="0" smtClean="0"/>
              <a:t>감마선 카메라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347473"/>
            <a:ext cx="9144000" cy="1655762"/>
          </a:xfrm>
        </p:spPr>
        <p:txBody>
          <a:bodyPr/>
          <a:lstStyle/>
          <a:p>
            <a:r>
              <a:rPr lang="ko-KR" altLang="en-US" dirty="0" smtClean="0"/>
              <a:t>김상열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err="1" smtClean="0"/>
              <a:t>노티스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694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957" y="268357"/>
            <a:ext cx="11191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영상재구성</a:t>
            </a:r>
            <a:r>
              <a:rPr lang="en-US" altLang="ko-KR" dirty="0" smtClean="0"/>
              <a:t>(Image Reconstruction)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27" y="637690"/>
            <a:ext cx="4811199" cy="33394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704" y="569700"/>
            <a:ext cx="51087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- </a:t>
            </a:r>
            <a:r>
              <a:rPr lang="ko-KR" altLang="en-US" dirty="0" smtClean="0"/>
              <a:t>검출기 평면 행렬은 검출기 </a:t>
            </a:r>
            <a:r>
              <a:rPr lang="en-US" altLang="ko-KR" dirty="0" smtClean="0"/>
              <a:t>cell </a:t>
            </a:r>
            <a:r>
              <a:rPr lang="ko-KR" altLang="en-US" dirty="0" smtClean="0"/>
              <a:t>수로 정해짐</a:t>
            </a:r>
            <a:r>
              <a:rPr lang="en-US" altLang="ko-KR" dirty="0" smtClean="0"/>
              <a:t>.</a:t>
            </a:r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이미지 평면은 임의로 등분하여 설정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(</a:t>
            </a:r>
            <a:r>
              <a:rPr lang="ko-KR" altLang="en-US" dirty="0" smtClean="0"/>
              <a:t>통상 검출기 평면 행렬의 </a:t>
            </a:r>
            <a:r>
              <a:rPr lang="en-US" altLang="ko-KR" dirty="0" smtClean="0"/>
              <a:t>2~3 </a:t>
            </a:r>
            <a:r>
              <a:rPr lang="ko-KR" altLang="en-US" dirty="0" smtClean="0"/>
              <a:t>배 정도</a:t>
            </a:r>
            <a:r>
              <a:rPr lang="en-US" altLang="ko-KR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altLang="ko-KR" dirty="0" smtClean="0"/>
          </a:p>
          <a:p>
            <a:pPr marL="285750" indent="-285750">
              <a:buFontTx/>
              <a:buChar char="-"/>
            </a:pPr>
            <a:r>
              <a:rPr lang="ko-KR" altLang="en-US" dirty="0" smtClean="0"/>
              <a:t>시뮬레이션</a:t>
            </a:r>
            <a:r>
              <a:rPr lang="en-US" altLang="ko-KR" dirty="0" smtClean="0"/>
              <a:t>(MCNP </a:t>
            </a:r>
            <a:r>
              <a:rPr lang="ko-KR" altLang="en-US" dirty="0" smtClean="0"/>
              <a:t>혹은 </a:t>
            </a:r>
            <a:r>
              <a:rPr lang="en-US" altLang="ko-KR" dirty="0" smtClean="0"/>
              <a:t>GEANT4) </a:t>
            </a:r>
            <a:r>
              <a:rPr lang="ko-KR" altLang="en-US" dirty="0" smtClean="0"/>
              <a:t>또는 실험을 통해</a:t>
            </a:r>
            <a:r>
              <a:rPr lang="en-US" altLang="ko-KR" dirty="0" smtClean="0"/>
              <a:t> </a:t>
            </a:r>
            <a:r>
              <a:rPr lang="ko-KR" altLang="en-US" dirty="0" smtClean="0"/>
              <a:t>각각의 이미지 평면 위치에 감마선원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이 있을 때 검출기 평면의 각각 셀에서 검출될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확률을 구한다</a:t>
            </a:r>
            <a:r>
              <a:rPr lang="en-US" altLang="ko-KR" dirty="0" smtClean="0"/>
              <a:t>. (System Matrix)</a:t>
            </a:r>
          </a:p>
          <a:p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System matrix</a:t>
            </a:r>
            <a:r>
              <a:rPr lang="ko-KR" altLang="en-US" dirty="0" smtClean="0"/>
              <a:t>를 전자회로 혹은 컴퓨터에 </a:t>
            </a:r>
            <a:endParaRPr lang="en-US" altLang="ko-KR" dirty="0" smtClean="0"/>
          </a:p>
          <a:p>
            <a:r>
              <a:rPr lang="en-US" altLang="ko-KR" dirty="0" smtClean="0"/>
              <a:t>  </a:t>
            </a:r>
            <a:r>
              <a:rPr lang="ko-KR" altLang="en-US" dirty="0" smtClean="0"/>
              <a:t>테이블로 저장하고 있다가 일정 카운트 이상의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감마선이 검출되면 영상을 재구성한다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pPr marL="285750" indent="-285750">
              <a:buFontTx/>
              <a:buChar char="-"/>
            </a:pPr>
            <a:r>
              <a:rPr lang="en-US" altLang="ko-KR" dirty="0" smtClean="0"/>
              <a:t>MLEM(Maximum Likelihood Expectation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Maximization) </a:t>
            </a:r>
            <a:r>
              <a:rPr lang="ko-KR" altLang="en-US" dirty="0" smtClean="0"/>
              <a:t>방법으로 감마선원 위치재구성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57" y="3889927"/>
            <a:ext cx="4269969" cy="276888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354" y="5196095"/>
            <a:ext cx="4205080" cy="138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078" y="318052"/>
            <a:ext cx="11102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하드웨어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2125" y="812277"/>
            <a:ext cx="2514600" cy="25598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001" y="834890"/>
            <a:ext cx="2554085" cy="254260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983" y="834890"/>
            <a:ext cx="3754554" cy="24646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078" y="3508797"/>
            <a:ext cx="1121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GAGG </a:t>
            </a:r>
            <a:r>
              <a:rPr lang="ko-KR" altLang="en-US" dirty="0" smtClean="0"/>
              <a:t>크리스털     </a:t>
            </a:r>
            <a:r>
              <a:rPr lang="ko-KR" altLang="en-US" dirty="0" smtClean="0"/>
              <a:t> </a:t>
            </a:r>
            <a:r>
              <a:rPr lang="en-US" altLang="ko-KR" dirty="0" smtClean="0"/>
              <a:t>+           </a:t>
            </a:r>
            <a:r>
              <a:rPr lang="en-US" altLang="ko-KR" dirty="0" err="1" smtClean="0"/>
              <a:t>SiPM</a:t>
            </a:r>
            <a:r>
              <a:rPr lang="en-US" altLang="ko-KR" dirty="0" smtClean="0"/>
              <a:t> array        </a:t>
            </a:r>
            <a:r>
              <a:rPr lang="en-US" altLang="ko-KR" dirty="0" smtClean="0"/>
              <a:t>   </a:t>
            </a:r>
            <a:r>
              <a:rPr lang="en-US" altLang="ko-KR" dirty="0" smtClean="0"/>
              <a:t>+                  Electronics</a:t>
            </a:r>
            <a:r>
              <a:rPr lang="ko-KR" altLang="en-US" dirty="0" smtClean="0"/>
              <a:t>                </a:t>
            </a:r>
            <a:r>
              <a:rPr lang="ko-KR" altLang="en-US" dirty="0" smtClean="0"/>
              <a:t>     </a:t>
            </a:r>
            <a:r>
              <a:rPr lang="en-US" altLang="ko-KR" dirty="0" smtClean="0"/>
              <a:t>=</a:t>
            </a:r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45" y="3987446"/>
            <a:ext cx="5118973" cy="27120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82747" y="5088834"/>
            <a:ext cx="5789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12 x 12 sensor</a:t>
            </a:r>
            <a:r>
              <a:rPr lang="ko-KR" altLang="en-US" dirty="0" smtClean="0"/>
              <a:t> </a:t>
            </a:r>
            <a:r>
              <a:rPr lang="en-US" altLang="ko-KR" dirty="0" smtClean="0"/>
              <a:t>array (50 mm x 50 mm x 20 mm)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864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제품시연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3853" y="875264"/>
            <a:ext cx="10247243" cy="5764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9348" y="198783"/>
            <a:ext cx="902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프로토타입</a:t>
            </a:r>
            <a:r>
              <a:rPr lang="ko-KR" altLang="en-US" dirty="0" smtClean="0"/>
              <a:t> 감마선 카메라 동작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618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322" y="168965"/>
            <a:ext cx="1097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Electronics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22" y="745435"/>
            <a:ext cx="10058400" cy="567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8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37" y="371060"/>
            <a:ext cx="6159500" cy="6096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84" y="5002490"/>
            <a:ext cx="6219411" cy="155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9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6165" y="188843"/>
            <a:ext cx="1084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Flood image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3" y="1013790"/>
            <a:ext cx="5630114" cy="550575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057" y="1058517"/>
            <a:ext cx="5243700" cy="509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052" y="228600"/>
            <a:ext cx="1083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에너지 </a:t>
            </a:r>
            <a:r>
              <a:rPr lang="ko-KR" altLang="en-US" dirty="0" err="1" smtClean="0"/>
              <a:t>분해능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3266"/>
            <a:ext cx="6973957" cy="523046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4" y="2739261"/>
            <a:ext cx="3262326" cy="199091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4" y="812075"/>
            <a:ext cx="3157894" cy="192718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4" y="4666447"/>
            <a:ext cx="3289832" cy="2007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85106" y="974035"/>
            <a:ext cx="10657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보정 전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1 cell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보정 후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78287" y="5923722"/>
            <a:ext cx="6480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              ~ 8% FWHM @ Cs-137 662 </a:t>
            </a:r>
            <a:r>
              <a:rPr lang="en-US" altLang="ko-KR" dirty="0" err="1" smtClean="0"/>
              <a:t>keV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384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305" y="0"/>
            <a:ext cx="9283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46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81" y="347870"/>
            <a:ext cx="6132462" cy="621195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278" y="347870"/>
            <a:ext cx="3561522" cy="186089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278" y="2295318"/>
            <a:ext cx="3547234" cy="222331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105" y="4605188"/>
            <a:ext cx="3215930" cy="221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36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52" y="437322"/>
            <a:ext cx="5959061" cy="446929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189" y="437322"/>
            <a:ext cx="4576970" cy="610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498" y="3140765"/>
            <a:ext cx="5981700" cy="354330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967330" y="268356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54059256" descr="EMB00002a4c55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90" y="158370"/>
            <a:ext cx="5500335" cy="363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4316" y="1470991"/>
            <a:ext cx="527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감마선 이미지를 광학사진처럼 보이게 하는 장치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6455" y="5387009"/>
            <a:ext cx="524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실시간 감마선 동영상 획득이 목표임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039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242887"/>
            <a:ext cx="9496425" cy="637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100012"/>
            <a:ext cx="9496425" cy="665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2875"/>
            <a:ext cx="944880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104775"/>
            <a:ext cx="9496425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0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87" y="109537"/>
            <a:ext cx="9496425" cy="663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6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652" y="357809"/>
            <a:ext cx="1100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MURA(Modified Uniformly Redundant Array) Mask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568" y="1728581"/>
            <a:ext cx="4552950" cy="3162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6652" y="5569155"/>
            <a:ext cx="11002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뚫린 구멍</a:t>
            </a:r>
            <a:r>
              <a:rPr lang="en-US" altLang="ko-KR" dirty="0" smtClean="0"/>
              <a:t>/</a:t>
            </a:r>
            <a:r>
              <a:rPr lang="ko-KR" altLang="en-US" dirty="0" smtClean="0"/>
              <a:t>막힌 구멍 </a:t>
            </a:r>
            <a:r>
              <a:rPr lang="en-US" altLang="ko-KR" dirty="0" smtClean="0"/>
              <a:t>= ~ 1</a:t>
            </a:r>
          </a:p>
          <a:p>
            <a:r>
              <a:rPr lang="ko-KR" altLang="en-US" dirty="0" smtClean="0"/>
              <a:t>입사 각도에 따른 검출기 </a:t>
            </a:r>
            <a:r>
              <a:rPr lang="en-US" altLang="ko-KR" dirty="0" smtClean="0"/>
              <a:t>cell contrast</a:t>
            </a:r>
            <a:r>
              <a:rPr lang="ko-KR" altLang="en-US" dirty="0" smtClean="0"/>
              <a:t>가 가장 좋음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39" y="891965"/>
            <a:ext cx="6016487" cy="451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177</Words>
  <Application>Microsoft Office PowerPoint</Application>
  <PresentationFormat>와이드스크린</PresentationFormat>
  <Paragraphs>51</Paragraphs>
  <Slides>18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1" baseType="lpstr">
      <vt:lpstr>맑은 고딕</vt:lpstr>
      <vt:lpstr>Arial</vt:lpstr>
      <vt:lpstr>Office 테마</vt:lpstr>
      <vt:lpstr>감마선 카메라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유 상수</dc:creator>
  <cp:lastModifiedBy>유 상수</cp:lastModifiedBy>
  <cp:revision>50</cp:revision>
  <dcterms:created xsi:type="dcterms:W3CDTF">2019-05-23T08:13:14Z</dcterms:created>
  <dcterms:modified xsi:type="dcterms:W3CDTF">2019-05-23T13:29:27Z</dcterms:modified>
</cp:coreProperties>
</file>