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62"/>
  </p:notesMasterIdLst>
  <p:handoutMasterIdLst>
    <p:handoutMasterId r:id="rId63"/>
  </p:handoutMasterIdLst>
  <p:sldIdLst>
    <p:sldId id="261" r:id="rId2"/>
    <p:sldId id="522" r:id="rId3"/>
    <p:sldId id="559" r:id="rId4"/>
    <p:sldId id="584" r:id="rId5"/>
    <p:sldId id="460" r:id="rId6"/>
    <p:sldId id="556" r:id="rId7"/>
    <p:sldId id="587" r:id="rId8"/>
    <p:sldId id="563" r:id="rId9"/>
    <p:sldId id="588" r:id="rId10"/>
    <p:sldId id="580" r:id="rId11"/>
    <p:sldId id="581" r:id="rId12"/>
    <p:sldId id="564" r:id="rId13"/>
    <p:sldId id="566" r:id="rId14"/>
    <p:sldId id="567" r:id="rId15"/>
    <p:sldId id="610" r:id="rId16"/>
    <p:sldId id="568" r:id="rId17"/>
    <p:sldId id="569" r:id="rId18"/>
    <p:sldId id="570" r:id="rId19"/>
    <p:sldId id="562" r:id="rId20"/>
    <p:sldId id="550" r:id="rId21"/>
    <p:sldId id="591" r:id="rId22"/>
    <p:sldId id="523" r:id="rId23"/>
    <p:sldId id="524" r:id="rId24"/>
    <p:sldId id="525" r:id="rId25"/>
    <p:sldId id="530" r:id="rId26"/>
    <p:sldId id="552" r:id="rId27"/>
    <p:sldId id="528" r:id="rId28"/>
    <p:sldId id="531" r:id="rId29"/>
    <p:sldId id="576" r:id="rId30"/>
    <p:sldId id="579" r:id="rId31"/>
    <p:sldId id="589" r:id="rId32"/>
    <p:sldId id="472" r:id="rId33"/>
    <p:sldId id="533" r:id="rId34"/>
    <p:sldId id="534" r:id="rId35"/>
    <p:sldId id="541" r:id="rId36"/>
    <p:sldId id="546" r:id="rId37"/>
    <p:sldId id="574" r:id="rId38"/>
    <p:sldId id="575" r:id="rId39"/>
    <p:sldId id="582" r:id="rId40"/>
    <p:sldId id="585" r:id="rId41"/>
    <p:sldId id="590" r:id="rId42"/>
    <p:sldId id="592" r:id="rId43"/>
    <p:sldId id="593" r:id="rId44"/>
    <p:sldId id="594" r:id="rId45"/>
    <p:sldId id="595" r:id="rId46"/>
    <p:sldId id="596" r:id="rId47"/>
    <p:sldId id="597" r:id="rId48"/>
    <p:sldId id="598" r:id="rId49"/>
    <p:sldId id="599" r:id="rId50"/>
    <p:sldId id="600" r:id="rId51"/>
    <p:sldId id="601" r:id="rId52"/>
    <p:sldId id="602" r:id="rId53"/>
    <p:sldId id="603" r:id="rId54"/>
    <p:sldId id="604" r:id="rId55"/>
    <p:sldId id="605" r:id="rId56"/>
    <p:sldId id="606" r:id="rId57"/>
    <p:sldId id="607" r:id="rId58"/>
    <p:sldId id="608" r:id="rId59"/>
    <p:sldId id="609" r:id="rId60"/>
    <p:sldId id="611" r:id="rId61"/>
  </p:sldIdLst>
  <p:sldSz cx="9144000" cy="6858000" type="screen4x3"/>
  <p:notesSz cx="2286000" cy="32004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Arial" charset="0"/>
        <a:ea typeface="ＭＳ Ｐゴシック" charset="0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Arial" charset="0"/>
        <a:ea typeface="ＭＳ Ｐゴシック" charset="0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Arial" charset="0"/>
        <a:ea typeface="ＭＳ Ｐゴシック" charset="0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Arial" charset="0"/>
        <a:ea typeface="ＭＳ Ｐゴシック" charset="0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4000" kern="1200">
        <a:solidFill>
          <a:schemeClr val="bg1"/>
        </a:solidFill>
        <a:latin typeface="Arial" charset="0"/>
        <a:ea typeface="ＭＳ Ｐゴシック" charset="0"/>
        <a:cs typeface="+mn-cs"/>
      </a:defRPr>
    </a:lvl5pPr>
    <a:lvl6pPr marL="2286000" algn="l" defTabSz="457200" rtl="0" eaLnBrk="1" latinLnBrk="0" hangingPunct="1">
      <a:defRPr sz="4000" kern="1200">
        <a:solidFill>
          <a:schemeClr val="bg1"/>
        </a:solidFill>
        <a:latin typeface="Arial" charset="0"/>
        <a:ea typeface="ＭＳ Ｐゴシック" charset="0"/>
        <a:cs typeface="+mn-cs"/>
      </a:defRPr>
    </a:lvl6pPr>
    <a:lvl7pPr marL="2743200" algn="l" defTabSz="457200" rtl="0" eaLnBrk="1" latinLnBrk="0" hangingPunct="1">
      <a:defRPr sz="4000" kern="1200">
        <a:solidFill>
          <a:schemeClr val="bg1"/>
        </a:solidFill>
        <a:latin typeface="Arial" charset="0"/>
        <a:ea typeface="ＭＳ Ｐゴシック" charset="0"/>
        <a:cs typeface="+mn-cs"/>
      </a:defRPr>
    </a:lvl7pPr>
    <a:lvl8pPr marL="3200400" algn="l" defTabSz="457200" rtl="0" eaLnBrk="1" latinLnBrk="0" hangingPunct="1">
      <a:defRPr sz="4000" kern="1200">
        <a:solidFill>
          <a:schemeClr val="bg1"/>
        </a:solidFill>
        <a:latin typeface="Arial" charset="0"/>
        <a:ea typeface="ＭＳ Ｐゴシック" charset="0"/>
        <a:cs typeface="+mn-cs"/>
      </a:defRPr>
    </a:lvl8pPr>
    <a:lvl9pPr marL="3657600" algn="l" defTabSz="457200" rtl="0" eaLnBrk="1" latinLnBrk="0" hangingPunct="1">
      <a:defRPr sz="4000" kern="1200">
        <a:solidFill>
          <a:schemeClr val="bg1"/>
        </a:solidFill>
        <a:latin typeface="Arial" charset="0"/>
        <a:ea typeface="ＭＳ Ｐゴシック" charset="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clrMode="bw" scaleToFitPaper="1" frameSlides="1"/>
  <p:clrMru>
    <a:srgbClr val="FF0000"/>
    <a:srgbClr val="2FCC00"/>
    <a:srgbClr val="38F300"/>
    <a:srgbClr val="000083"/>
    <a:srgbClr val="50A4FF"/>
    <a:srgbClr val="8E00FF"/>
    <a:srgbClr val="0000CF"/>
    <a:srgbClr val="C30079"/>
    <a:srgbClr val="1C3E7C"/>
    <a:srgbClr val="1F3A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88095" autoAdjust="0"/>
  </p:normalViewPr>
  <p:slideViewPr>
    <p:cSldViewPr>
      <p:cViewPr varScale="1">
        <p:scale>
          <a:sx n="80" d="100"/>
          <a:sy n="80" d="100"/>
        </p:scale>
        <p:origin x="-16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6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906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1341" tIns="15671" rIns="31341" bIns="15671" numCol="1" anchor="t" anchorCtr="0" compatLnSpc="1">
            <a:prstTxWarp prst="textNoShape">
              <a:avLst/>
            </a:prstTxWarp>
          </a:bodyPr>
          <a:lstStyle>
            <a:lvl1pPr algn="l" defTabSz="314325">
              <a:defRPr sz="4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1295400" y="0"/>
            <a:ext cx="9906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1341" tIns="15671" rIns="31341" bIns="15671" numCol="1" anchor="t" anchorCtr="0" compatLnSpc="1">
            <a:prstTxWarp prst="textNoShape">
              <a:avLst/>
            </a:prstTxWarp>
          </a:bodyPr>
          <a:lstStyle>
            <a:lvl1pPr algn="r" defTabSz="314325">
              <a:defRPr sz="4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28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3040063"/>
            <a:ext cx="990600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1341" tIns="15671" rIns="31341" bIns="15671" numCol="1" anchor="b" anchorCtr="0" compatLnSpc="1">
            <a:prstTxWarp prst="textNoShape">
              <a:avLst/>
            </a:prstTxWarp>
          </a:bodyPr>
          <a:lstStyle>
            <a:lvl1pPr algn="l" defTabSz="314325">
              <a:defRPr sz="4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328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1295400" y="3040063"/>
            <a:ext cx="990600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1341" tIns="15671" rIns="31341" bIns="15671" numCol="1" anchor="b" anchorCtr="0" compatLnSpc="1">
            <a:prstTxWarp prst="textNoShape">
              <a:avLst/>
            </a:prstTxWarp>
          </a:bodyPr>
          <a:lstStyle>
            <a:lvl1pPr algn="r" defTabSz="314325">
              <a:defRPr sz="4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fld id="{B30074DA-18C2-2845-A5E1-A0E5D5AC8E3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002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9906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1341" tIns="15671" rIns="31341" bIns="15671" numCol="1" anchor="t" anchorCtr="0" compatLnSpc="1">
            <a:prstTxWarp prst="textNoShape">
              <a:avLst/>
            </a:prstTxWarp>
          </a:bodyPr>
          <a:lstStyle>
            <a:lvl1pPr algn="l" defTabSz="314325">
              <a:defRPr sz="4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295400" y="0"/>
            <a:ext cx="990600" cy="160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1341" tIns="15671" rIns="31341" bIns="15671" numCol="1" anchor="t" anchorCtr="0" compatLnSpc="1">
            <a:prstTxWarp prst="textNoShape">
              <a:avLst/>
            </a:prstTxWarp>
          </a:bodyPr>
          <a:lstStyle>
            <a:lvl1pPr algn="r" defTabSz="314325">
              <a:defRPr sz="4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44488" y="239713"/>
            <a:ext cx="1600200" cy="1200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04800" y="1520825"/>
            <a:ext cx="1676400" cy="1439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1341" tIns="15671" rIns="31341" bIns="156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3040063"/>
            <a:ext cx="990600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1341" tIns="15671" rIns="31341" bIns="15671" numCol="1" anchor="b" anchorCtr="0" compatLnSpc="1">
            <a:prstTxWarp prst="textNoShape">
              <a:avLst/>
            </a:prstTxWarp>
          </a:bodyPr>
          <a:lstStyle>
            <a:lvl1pPr algn="l" defTabSz="314325">
              <a:defRPr sz="4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295400" y="3040063"/>
            <a:ext cx="990600" cy="160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31341" tIns="15671" rIns="31341" bIns="15671" numCol="1" anchor="b" anchorCtr="0" compatLnSpc="1">
            <a:prstTxWarp prst="textNoShape">
              <a:avLst/>
            </a:prstTxWarp>
          </a:bodyPr>
          <a:lstStyle>
            <a:lvl1pPr algn="r" defTabSz="314325">
              <a:defRPr sz="400">
                <a:solidFill>
                  <a:schemeClr val="tx1"/>
                </a:solidFill>
                <a:latin typeface="Times New Roman" charset="0"/>
              </a:defRPr>
            </a:lvl1pPr>
          </a:lstStyle>
          <a:p>
            <a:fld id="{888D3F55-6BF1-3A4C-93BB-2E562B008EC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67158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9985DB-83A4-D343-811B-9EF83F014C86}" type="slidenum">
              <a:rPr lang="en-US"/>
              <a:pPr/>
              <a:t>1</a:t>
            </a:fld>
            <a:endParaRPr lang="en-US"/>
          </a:p>
        </p:txBody>
      </p:sp>
      <p:sp>
        <p:nvSpPr>
          <p:cNvPr id="1581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5810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Why we are interested in </a:t>
            </a:r>
            <a:r>
              <a:rPr lang="en-US" baseline="0" dirty="0" err="1" smtClean="0"/>
              <a:t>quarkonia</a:t>
            </a:r>
            <a:r>
              <a:rPr lang="en-US" baseline="0" dirty="0" smtClean="0"/>
              <a:t> </a:t>
            </a:r>
            <a:r>
              <a:rPr lang="en-US" baseline="0" dirty="0" err="1" smtClean="0"/>
              <a:t>measurment</a:t>
            </a:r>
            <a:r>
              <a:rPr lang="en-US" baseline="0" dirty="0" smtClean="0"/>
              <a:t> ?</a:t>
            </a:r>
          </a:p>
          <a:p>
            <a:r>
              <a:rPr lang="en-US" baseline="0" dirty="0" smtClean="0"/>
              <a:t>Because this is one of </a:t>
            </a:r>
            <a:r>
              <a:rPr lang="en-US" baseline="0" dirty="0" err="1" smtClean="0"/>
              <a:t>strking</a:t>
            </a:r>
            <a:r>
              <a:rPr lang="en-US" baseline="0" dirty="0" smtClean="0"/>
              <a:t> signatures for quark-gluon-plasma formation. </a:t>
            </a:r>
            <a:r>
              <a:rPr lang="en-US" baseline="0" dirty="0" err="1" smtClean="0"/>
              <a:t>Quarkonia</a:t>
            </a:r>
            <a:r>
              <a:rPr lang="en-US" baseline="0" dirty="0" smtClean="0"/>
              <a:t> is expected to be melt in the </a:t>
            </a:r>
            <a:r>
              <a:rPr lang="en-US" baseline="0" dirty="0" err="1" smtClean="0"/>
              <a:t>extreemly</a:t>
            </a:r>
            <a:r>
              <a:rPr lang="en-US" baseline="0" dirty="0" smtClean="0"/>
              <a:t> hot and </a:t>
            </a:r>
            <a:r>
              <a:rPr lang="en-US" baseline="0" dirty="0" err="1" smtClean="0"/>
              <a:t>densed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qcd</a:t>
            </a:r>
            <a:r>
              <a:rPr lang="en-US" baseline="0" dirty="0" smtClean="0"/>
              <a:t> medium. </a:t>
            </a:r>
          </a:p>
          <a:p>
            <a:r>
              <a:rPr lang="en-US" baseline="0" dirty="0" smtClean="0"/>
              <a:t>if the </a:t>
            </a:r>
            <a:r>
              <a:rPr lang="en-US" baseline="0" dirty="0" err="1" smtClean="0"/>
              <a:t>debye</a:t>
            </a:r>
            <a:r>
              <a:rPr lang="en-US" baseline="0" dirty="0" smtClean="0"/>
              <a:t> screening radius is smaller than their binding radius. This plot is the </a:t>
            </a:r>
            <a:r>
              <a:rPr lang="en-US" baseline="0" dirty="0" err="1" smtClean="0"/>
              <a:t>debye</a:t>
            </a:r>
            <a:r>
              <a:rPr lang="en-US" baseline="0" dirty="0" smtClean="0"/>
              <a:t> screening radius as a function of temperature to critical temperature of the medium. </a:t>
            </a:r>
          </a:p>
          <a:p>
            <a:r>
              <a:rPr lang="en-US" baseline="0" dirty="0" smtClean="0"/>
              <a:t>As you can see, the screening radius is getting smaller increasing the temperature of medium. at the intersection of each </a:t>
            </a:r>
            <a:r>
              <a:rPr lang="en-US" baseline="0" dirty="0" err="1" smtClean="0"/>
              <a:t>quarkonia</a:t>
            </a:r>
            <a:r>
              <a:rPr lang="en-US" baseline="0" dirty="0" smtClean="0"/>
              <a:t> states they will be melt. They have different binding energy</a:t>
            </a:r>
          </a:p>
          <a:p>
            <a:r>
              <a:rPr lang="en-US" baseline="0" dirty="0" smtClean="0"/>
              <a:t>so, they will be melt sequentially from the lowest one to highest one. We call it sequential melting scenario.  </a:t>
            </a:r>
          </a:p>
          <a:p>
            <a:r>
              <a:rPr lang="en-US" baseline="0" dirty="0" smtClean="0"/>
              <a:t>And the energy loss of heavy quarks is one of significant source of </a:t>
            </a:r>
            <a:r>
              <a:rPr lang="en-US" baseline="0" dirty="0" err="1" smtClean="0"/>
              <a:t>quarkonia</a:t>
            </a:r>
            <a:r>
              <a:rPr lang="en-US" baseline="0" dirty="0" smtClean="0"/>
              <a:t> production in heavy ion collisions according to this paper. </a:t>
            </a:r>
          </a:p>
          <a:p>
            <a:r>
              <a:rPr lang="en-US" baseline="0" dirty="0" smtClean="0"/>
              <a:t>So, </a:t>
            </a:r>
            <a:r>
              <a:rPr lang="en-US" baseline="0" dirty="0" err="1" smtClean="0"/>
              <a:t>quarkonia</a:t>
            </a:r>
            <a:r>
              <a:rPr lang="en-US" baseline="0" dirty="0" smtClean="0"/>
              <a:t> study is expected to give some hints to understand more about the hot and </a:t>
            </a:r>
            <a:r>
              <a:rPr lang="en-US" baseline="0" dirty="0" err="1" smtClean="0"/>
              <a:t>densed</a:t>
            </a:r>
            <a:r>
              <a:rPr lang="en-US" baseline="0" dirty="0" smtClean="0"/>
              <a:t> </a:t>
            </a:r>
            <a:r>
              <a:rPr lang="en-US" baseline="0" dirty="0" err="1" smtClean="0"/>
              <a:t>qcd</a:t>
            </a:r>
            <a:r>
              <a:rPr lang="en-US" baseline="0" dirty="0" smtClean="0"/>
              <a:t> medium  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extra effect : CNM in initial state and recombination in </a:t>
            </a:r>
            <a:r>
              <a:rPr lang="en-US" baseline="0" smtClean="0"/>
              <a:t>final state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 would like to show J/psi v2 as the further study of </a:t>
            </a:r>
            <a:r>
              <a:rPr lang="en-US" baseline="0" dirty="0" err="1" smtClean="0"/>
              <a:t>charmonium</a:t>
            </a:r>
            <a:r>
              <a:rPr lang="en-US" baseline="0" dirty="0" smtClean="0"/>
              <a:t> side and </a:t>
            </a:r>
          </a:p>
          <a:p>
            <a:r>
              <a:rPr lang="en-US" baseline="0" dirty="0" err="1" smtClean="0"/>
              <a:t>bottominium</a:t>
            </a:r>
            <a:r>
              <a:rPr lang="en-US" baseline="0" dirty="0" smtClean="0"/>
              <a:t> in ppb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B099627-1B3B-B241-BF75-D0D4400A6FF3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02142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887E16-2161-4841-9D0D-A5EBC3626D94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171746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30AE1-D4A4-F04B-8E5E-EA9EF82BAF88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0814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I would like to show J/psi v2 as the further study of </a:t>
            </a:r>
            <a:r>
              <a:rPr lang="en-US" baseline="0" dirty="0" err="1" smtClean="0"/>
              <a:t>charmonium</a:t>
            </a:r>
            <a:r>
              <a:rPr lang="en-US" baseline="0" dirty="0" smtClean="0"/>
              <a:t> side and </a:t>
            </a:r>
          </a:p>
          <a:p>
            <a:r>
              <a:rPr lang="en-US" baseline="0" dirty="0" err="1" smtClean="0"/>
              <a:t>bottominium</a:t>
            </a:r>
            <a:r>
              <a:rPr lang="en-US" baseline="0" dirty="0" smtClean="0"/>
              <a:t> in ppb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30AE1-D4A4-F04B-8E5E-EA9EF82BAF88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6081435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30AE1-D4A4-F04B-8E5E-EA9EF82BAF88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2555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PRL 109, 222301 (2012)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023746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C30AE1-D4A4-F04B-8E5E-EA9EF82BAF88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9525557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53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54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02142"/>
      </p:ext>
    </p:extLst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55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56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57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17868"/>
      </p:ext>
    </p:extLst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7178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0214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1021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8D3F55-6BF1-3A4C-93BB-2E562B008EC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2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6D91EA3-5B7D-8D49-A51E-DDB0DF27072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77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C1059A22-A6B8-9A45-9666-32FA62FF9CE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41019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0"/>
            <a:ext cx="2286000" cy="61642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705600" cy="61642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39D4F52-5AC7-C545-87F3-0B0A60A9138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5542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D6CE74-7E23-BC45-8577-D239B028CE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63012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1DED4729-49C9-D841-BFF7-ACA891462FAF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85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0D8EABB6-78DC-9046-A9AD-4F925396806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285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300" y="762000"/>
            <a:ext cx="4381500" cy="5402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762000"/>
            <a:ext cx="4381500" cy="54022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689F61A-8EBF-2C40-87DD-3F47CFA93D8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1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A4690FE5-51D3-5B4B-ABC3-8B8C15EBB39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462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65C6ADD4-42C1-0C43-992B-B90242BF979F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14300" y="762000"/>
            <a:ext cx="8915400" cy="5402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909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025BA33-8C7C-F34A-B6B0-1CAD48E4C5A9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" y="762000"/>
            <a:ext cx="8915400" cy="54022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0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4607CE28-B468-4F4C-9D5D-9F0A12CA6C6C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77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89DA3B-B49E-C94B-AD1F-1DAE97F911B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118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6399213"/>
            <a:ext cx="9144000" cy="458787"/>
          </a:xfrm>
          <a:prstGeom prst="rect">
            <a:avLst/>
          </a:prstGeom>
          <a:solidFill>
            <a:srgbClr val="D9D9D9"/>
          </a:solidFill>
          <a:ln>
            <a:noFill/>
          </a:ln>
          <a:effectLst>
            <a:outerShdw blurRad="40000" dist="23000" dir="5400000" rotWithShape="0">
              <a:srgbClr val="000000">
                <a:alpha val="34999"/>
              </a:srgb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06843" tIns="53422" rIns="106843" bIns="53422" anchor="ctr"/>
          <a:lstStyle/>
          <a:p>
            <a:pPr defTabSz="533400"/>
            <a:endParaRPr lang="en-US" sz="1900">
              <a:solidFill>
                <a:srgbClr val="FFFFFF"/>
              </a:solidFill>
              <a:cs typeface="ＭＳ Ｐゴシック" charset="0"/>
            </a:endParaRPr>
          </a:p>
        </p:txBody>
      </p:sp>
      <p:sp>
        <p:nvSpPr>
          <p:cNvPr id="1041" name="Rectangle 17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9144000" cy="685800"/>
          </a:xfrm>
          <a:prstGeom prst="rect">
            <a:avLst/>
          </a:prstGeom>
          <a:solidFill>
            <a:srgbClr val="1C3E7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5891" tIns="47946" rIns="95891" bIns="4794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533400" y="6478588"/>
            <a:ext cx="1401230" cy="312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lIns="95891" tIns="47946" rIns="95891" bIns="47946">
            <a:spAutoFit/>
          </a:bodyPr>
          <a:lstStyle>
            <a:lvl1pPr algn="l" defTabSz="9572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77838" algn="l" defTabSz="9572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957263" algn="l" defTabSz="9572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38275" algn="l" defTabSz="9572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917700" algn="l" defTabSz="9572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74900" defTabSz="9572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832100" defTabSz="9572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289300" defTabSz="9572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746500" defTabSz="9572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Dong</a:t>
            </a:r>
            <a:r>
              <a:rPr lang="en-US" sz="1400" baseline="0" dirty="0" smtClean="0">
                <a:solidFill>
                  <a:schemeClr val="bg2"/>
                </a:solidFill>
                <a:latin typeface="Arial" charset="0"/>
              </a:rPr>
              <a:t> Ho Moon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4300" y="762000"/>
            <a:ext cx="8915400" cy="5402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5891" tIns="47946" rIns="95891" bIns="4794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924800" y="6505575"/>
            <a:ext cx="723900" cy="288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none" lIns="96557" tIns="48280" rIns="96557" bIns="48280" numCol="1" anchor="ctr" anchorCtr="0" compatLnSpc="1">
            <a:prstTxWarp prst="textNoShape">
              <a:avLst/>
            </a:prstTxWarp>
          </a:bodyPr>
          <a:lstStyle>
            <a:lvl1pPr defTabSz="957263" eaLnBrk="0" hangingPunct="0">
              <a:defRPr sz="1400">
                <a:solidFill>
                  <a:schemeClr val="bg2"/>
                </a:solidFill>
              </a:defRPr>
            </a:lvl1pPr>
          </a:lstStyle>
          <a:p>
            <a:fld id="{7FA0E68D-CE70-4D48-AD6F-CAF0CD42A020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050" name="Text Box 26"/>
          <p:cNvSpPr txBox="1">
            <a:spLocks noChangeArrowheads="1"/>
          </p:cNvSpPr>
          <p:nvPr userDrawn="1"/>
        </p:nvSpPr>
        <p:spPr bwMode="auto">
          <a:xfrm>
            <a:off x="0" y="6477000"/>
            <a:ext cx="9143999" cy="312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 lIns="95891" tIns="47946" rIns="95891" bIns="47946">
            <a:spAutoFit/>
          </a:bodyPr>
          <a:lstStyle>
            <a:lvl1pPr algn="l" defTabSz="9572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1pPr>
            <a:lvl2pPr marL="477838" algn="l" defTabSz="9572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marL="957263" algn="l" defTabSz="9572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marL="1438275" algn="l" defTabSz="9572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marL="1917700" algn="l" defTabSz="957263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2374900" defTabSz="9572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2832100" defTabSz="9572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3289300" defTabSz="9572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3746500" defTabSz="957263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 smtClean="0">
                <a:solidFill>
                  <a:schemeClr val="bg2"/>
                </a:solidFill>
                <a:latin typeface="Arial" charset="0"/>
              </a:rPr>
              <a:t>HIM Winter 2014, Pusan</a:t>
            </a:r>
            <a:endParaRPr lang="en-US" sz="1400" dirty="0">
              <a:latin typeface="Arial" charset="0"/>
            </a:endParaRPr>
          </a:p>
        </p:txBody>
      </p:sp>
      <p:pic>
        <p:nvPicPr>
          <p:cNvPr id="1057" name="Picture 33" descr="http://www.hep.vanderbilt.edu/rhi/CMS_logo_col.gif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97625"/>
            <a:ext cx="457200" cy="455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9" descr="전남대로고.jpg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0485" y="6383751"/>
            <a:ext cx="504394" cy="478571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57263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+mj-lt"/>
          <a:ea typeface="+mj-ea"/>
          <a:cs typeface="+mj-cs"/>
        </a:defRPr>
      </a:lvl1pPr>
      <a:lvl2pPr algn="ctr" defTabSz="957263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  <a:ea typeface="ＭＳ Ｐゴシック" charset="0"/>
        </a:defRPr>
      </a:lvl2pPr>
      <a:lvl3pPr algn="ctr" defTabSz="957263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  <a:ea typeface="ＭＳ Ｐゴシック" charset="0"/>
        </a:defRPr>
      </a:lvl3pPr>
      <a:lvl4pPr algn="ctr" defTabSz="957263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  <a:ea typeface="ＭＳ Ｐゴシック" charset="0"/>
        </a:defRPr>
      </a:lvl4pPr>
      <a:lvl5pPr algn="ctr" defTabSz="957263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  <a:ea typeface="ＭＳ Ｐゴシック" charset="0"/>
        </a:defRPr>
      </a:lvl5pPr>
      <a:lvl6pPr marL="457200" algn="ctr" defTabSz="957263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  <a:ea typeface="ＭＳ Ｐゴシック" charset="0"/>
        </a:defRPr>
      </a:lvl6pPr>
      <a:lvl7pPr marL="914400" algn="ctr" defTabSz="957263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  <a:ea typeface="ＭＳ Ｐゴシック" charset="0"/>
        </a:defRPr>
      </a:lvl7pPr>
      <a:lvl8pPr marL="1371600" algn="ctr" defTabSz="957263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  <a:ea typeface="ＭＳ Ｐゴシック" charset="0"/>
        </a:defRPr>
      </a:lvl8pPr>
      <a:lvl9pPr marL="1828800" algn="ctr" defTabSz="957263" rtl="0" fontAlgn="base">
        <a:spcBef>
          <a:spcPct val="0"/>
        </a:spcBef>
        <a:spcAft>
          <a:spcPct val="0"/>
        </a:spcAft>
        <a:defRPr sz="4000">
          <a:solidFill>
            <a:schemeClr val="bg1"/>
          </a:solidFill>
          <a:latin typeface="Arial" charset="0"/>
          <a:ea typeface="ＭＳ Ｐゴシック" charset="0"/>
        </a:defRPr>
      </a:lvl9pPr>
    </p:titleStyle>
    <p:bodyStyle>
      <a:lvl1pPr marL="360363" indent="-360363" algn="l" defTabSz="957263" rtl="0" fontAlgn="base">
        <a:spcBef>
          <a:spcPct val="20000"/>
        </a:spcBef>
        <a:spcAft>
          <a:spcPct val="0"/>
        </a:spcAft>
        <a:buChar char="•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77875" indent="-300038" algn="l" defTabSz="957263" rtl="0" fontAlgn="base">
        <a:spcBef>
          <a:spcPct val="20000"/>
        </a:spcBef>
        <a:spcAft>
          <a:spcPct val="0"/>
        </a:spcAft>
        <a:buChar char="–"/>
        <a:defRPr sz="2500">
          <a:solidFill>
            <a:schemeClr val="tx1"/>
          </a:solidFill>
          <a:latin typeface="+mn-lt"/>
          <a:ea typeface="+mn-ea"/>
        </a:defRPr>
      </a:lvl2pPr>
      <a:lvl3pPr marL="1200150" indent="-242888" algn="l" defTabSz="957263" rtl="0" fontAlgn="base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</a:defRPr>
      </a:lvl3pPr>
      <a:lvl4pPr marL="1676400" indent="-238125" algn="l" defTabSz="957263" rtl="0" fontAlgn="base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</a:defRPr>
      </a:lvl4pPr>
      <a:lvl5pPr marL="2157413" indent="-239713" algn="l" defTabSz="957263" rtl="0" fontAlgn="base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</a:defRPr>
      </a:lvl5pPr>
      <a:lvl6pPr marL="2614613" indent="-239713" algn="l" defTabSz="957263" rtl="0" fontAlgn="base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</a:defRPr>
      </a:lvl6pPr>
      <a:lvl7pPr marL="3071813" indent="-239713" algn="l" defTabSz="957263" rtl="0" fontAlgn="base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</a:defRPr>
      </a:lvl7pPr>
      <a:lvl8pPr marL="3529013" indent="-239713" algn="l" defTabSz="957263" rtl="0" fontAlgn="base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</a:defRPr>
      </a:lvl8pPr>
      <a:lvl9pPr marL="3986213" indent="-239713" algn="l" defTabSz="957263" rtl="0" fontAlgn="base">
        <a:spcBef>
          <a:spcPct val="20000"/>
        </a:spcBef>
        <a:spcAft>
          <a:spcPct val="0"/>
        </a:spcAft>
        <a:buChar char="•"/>
        <a:defRPr sz="21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png"/><Relationship Id="rId5" Type="http://schemas.openxmlformats.org/officeDocument/2006/relationships/image" Target="../media/image30.emf"/><Relationship Id="rId4" Type="http://schemas.openxmlformats.org/officeDocument/2006/relationships/image" Target="../media/image18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3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4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1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emf"/><Relationship Id="rId4" Type="http://schemas.openxmlformats.org/officeDocument/2006/relationships/image" Target="../media/image57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52.png"/><Relationship Id="rId4" Type="http://schemas.openxmlformats.org/officeDocument/2006/relationships/image" Target="../media/image4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jp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2.png"/><Relationship Id="rId4" Type="http://schemas.openxmlformats.org/officeDocument/2006/relationships/image" Target="../media/image46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3.png"/><Relationship Id="rId4" Type="http://schemas.openxmlformats.org/officeDocument/2006/relationships/image" Target="../media/image51.e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7" Type="http://schemas.openxmlformats.org/officeDocument/2006/relationships/image" Target="../media/image58.emf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7.emf"/><Relationship Id="rId5" Type="http://schemas.openxmlformats.org/officeDocument/2006/relationships/image" Target="../media/image56.emf"/><Relationship Id="rId4" Type="http://schemas.openxmlformats.org/officeDocument/2006/relationships/image" Target="../media/image84.emf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7" Type="http://schemas.openxmlformats.org/officeDocument/2006/relationships/image" Target="../media/image84.emf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5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3" Type="http://schemas.openxmlformats.org/officeDocument/2006/relationships/image" Target="../media/image59.emf"/><Relationship Id="rId7" Type="http://schemas.openxmlformats.org/officeDocument/2006/relationships/image" Target="../media/image84.emf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5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3" Type="http://schemas.openxmlformats.org/officeDocument/2006/relationships/image" Target="../media/image59.emf"/><Relationship Id="rId7" Type="http://schemas.openxmlformats.org/officeDocument/2006/relationships/image" Target="../media/image84.emf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emf"/><Relationship Id="rId5" Type="http://schemas.openxmlformats.org/officeDocument/2006/relationships/image" Target="../media/image61.emf"/><Relationship Id="rId4" Type="http://schemas.openxmlformats.org/officeDocument/2006/relationships/image" Target="../media/image60.emf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0001F4-23F5-F441-A3CB-3993E4127547}" type="slidenum">
              <a:rPr lang="en-US"/>
              <a:pPr/>
              <a:t>1</a:t>
            </a:fld>
            <a:endParaRPr lang="en-US"/>
          </a:p>
        </p:txBody>
      </p:sp>
      <p:sp>
        <p:nvSpPr>
          <p:cNvPr id="127078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7700" y="425577"/>
            <a:ext cx="7848600" cy="2120646"/>
          </a:xfrm>
        </p:spPr>
        <p:txBody>
          <a:bodyPr/>
          <a:lstStyle/>
          <a:p>
            <a:r>
              <a:rPr lang="en-US" sz="4200" dirty="0" smtClean="0"/>
              <a:t>Recent Results of </a:t>
            </a:r>
            <a:br>
              <a:rPr lang="en-US" sz="4200" dirty="0" smtClean="0"/>
            </a:br>
            <a:r>
              <a:rPr lang="en-US" sz="4200" dirty="0" err="1" smtClean="0"/>
              <a:t>Quarkonia</a:t>
            </a:r>
            <a:r>
              <a:rPr lang="en-US" sz="4200" dirty="0" smtClean="0"/>
              <a:t> Production </a:t>
            </a:r>
            <a:br>
              <a:rPr lang="en-US" sz="4200" dirty="0" smtClean="0"/>
            </a:br>
            <a:r>
              <a:rPr lang="en-US" sz="4200" dirty="0" smtClean="0"/>
              <a:t>at CMS</a:t>
            </a:r>
            <a:endParaRPr lang="en-US" sz="4200" dirty="0"/>
          </a:p>
        </p:txBody>
      </p:sp>
      <p:sp>
        <p:nvSpPr>
          <p:cNvPr id="1270789" name="Subtitle 2"/>
          <p:cNvSpPr>
            <a:spLocks noGrp="1"/>
          </p:cNvSpPr>
          <p:nvPr>
            <p:ph type="subTitle" idx="1"/>
          </p:nvPr>
        </p:nvSpPr>
        <p:spPr>
          <a:xfrm>
            <a:off x="1371600" y="3276600"/>
            <a:ext cx="6400800" cy="2667000"/>
          </a:xfrm>
          <a:ln/>
        </p:spPr>
        <p:txBody>
          <a:bodyPr/>
          <a:lstStyle/>
          <a:p>
            <a:pPr defTabSz="533400"/>
            <a:r>
              <a:rPr lang="en-US" sz="2500" dirty="0" smtClean="0">
                <a:solidFill>
                  <a:srgbClr val="898989"/>
                </a:solidFill>
              </a:rPr>
              <a:t>Dong Ho Moon</a:t>
            </a:r>
            <a:endParaRPr lang="en-US" sz="2500" dirty="0">
              <a:solidFill>
                <a:srgbClr val="898989"/>
              </a:solidFill>
            </a:endParaRPr>
          </a:p>
          <a:p>
            <a:pPr defTabSz="533400"/>
            <a:r>
              <a:rPr lang="en-US" sz="1900" dirty="0" smtClean="0">
                <a:solidFill>
                  <a:srgbClr val="898989"/>
                </a:solidFill>
              </a:rPr>
              <a:t>(</a:t>
            </a:r>
            <a:r>
              <a:rPr lang="en-US" sz="1900" dirty="0" err="1" smtClean="0">
                <a:solidFill>
                  <a:srgbClr val="898989"/>
                </a:solidFill>
              </a:rPr>
              <a:t>Chonnam</a:t>
            </a:r>
            <a:r>
              <a:rPr lang="en-US" sz="1900" dirty="0" smtClean="0">
                <a:solidFill>
                  <a:srgbClr val="898989"/>
                </a:solidFill>
              </a:rPr>
              <a:t> National University)</a:t>
            </a:r>
            <a:endParaRPr lang="en-US" sz="1900" dirty="0">
              <a:solidFill>
                <a:srgbClr val="898989"/>
              </a:solidFill>
            </a:endParaRPr>
          </a:p>
          <a:p>
            <a:pPr defTabSz="533400"/>
            <a:endParaRPr lang="en-US" sz="2500" i="1" dirty="0">
              <a:solidFill>
                <a:srgbClr val="898989"/>
              </a:solidFill>
            </a:endParaRPr>
          </a:p>
          <a:p>
            <a:pPr defTabSz="533400"/>
            <a:r>
              <a:rPr lang="en-US" sz="2500" dirty="0" smtClean="0">
                <a:solidFill>
                  <a:srgbClr val="898989"/>
                </a:solidFill>
              </a:rPr>
              <a:t>HIM Winter 2014, Pusan</a:t>
            </a:r>
            <a:endParaRPr lang="en-US" sz="2500" dirty="0">
              <a:solidFill>
                <a:srgbClr val="898989"/>
              </a:solidFill>
            </a:endParaRPr>
          </a:p>
          <a:p>
            <a:pPr defTabSz="533400"/>
            <a:r>
              <a:rPr lang="en-US" sz="2500" dirty="0">
                <a:solidFill>
                  <a:srgbClr val="898989"/>
                </a:solidFill>
                <a:latin typeface="Arial"/>
              </a:rPr>
              <a:t>6</a:t>
            </a:r>
            <a:r>
              <a:rPr lang="en-US" sz="2500" baseline="30000" dirty="0" smtClean="0">
                <a:solidFill>
                  <a:srgbClr val="898989"/>
                </a:solidFill>
              </a:rPr>
              <a:t>th</a:t>
            </a:r>
            <a:r>
              <a:rPr lang="en-US" sz="2500" dirty="0" smtClean="0">
                <a:solidFill>
                  <a:srgbClr val="898989"/>
                </a:solidFill>
              </a:rPr>
              <a:t> December, 2014</a:t>
            </a:r>
            <a:endParaRPr lang="en-US" sz="2500" dirty="0">
              <a:solidFill>
                <a:srgbClr val="898989"/>
              </a:solidFill>
            </a:endParaRPr>
          </a:p>
        </p:txBody>
      </p:sp>
      <p:pic>
        <p:nvPicPr>
          <p:cNvPr id="1270798" name="Picture 14" descr="http://www.hep.vanderbilt.edu/rhi/CMS_logo_col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763" y="3198813"/>
            <a:ext cx="914400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 descr="전남대로고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8327" y="3081868"/>
            <a:ext cx="1084195" cy="10286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NPE v</a:t>
            </a:r>
            <a:r>
              <a:rPr lang="en-US" sz="3200" baseline="-25000" dirty="0" smtClean="0">
                <a:latin typeface="Arial" charset="0"/>
              </a:rPr>
              <a:t>2</a:t>
            </a:r>
            <a:r>
              <a:rPr lang="en-US" sz="3200" dirty="0" smtClean="0">
                <a:latin typeface="Arial" charset="0"/>
              </a:rPr>
              <a:t> at RHIC and prediction of J/</a:t>
            </a:r>
            <a:r>
              <a:rPr lang="en-US" sz="3200" dirty="0" err="1" smtClean="0">
                <a:latin typeface="Arial" charset="0"/>
              </a:rPr>
              <a:t>ψ</a:t>
            </a:r>
            <a:r>
              <a:rPr lang="en-US" sz="3200" dirty="0" smtClean="0">
                <a:latin typeface="Arial" charset="0"/>
              </a:rPr>
              <a:t> v</a:t>
            </a:r>
            <a:r>
              <a:rPr lang="en-US" sz="3200" baseline="-25000" dirty="0" smtClean="0">
                <a:latin typeface="Arial" charset="0"/>
              </a:rPr>
              <a:t>2</a:t>
            </a:r>
            <a:r>
              <a:rPr lang="en-US" sz="3200" dirty="0" smtClean="0">
                <a:latin typeface="Arial" charset="0"/>
              </a:rPr>
              <a:t> at LHC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1800" baseline="-25000" dirty="0" smtClean="0">
                <a:solidFill>
                  <a:srgbClr val="000090"/>
                </a:solidFill>
                <a:latin typeface="Arial" charset="0"/>
              </a:rPr>
              <a:t> </a:t>
            </a:r>
            <a:endParaRPr lang="en-US" sz="1800" baseline="-250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2" name="Picture 1" descr="Npe_v2_200GeV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447800"/>
            <a:ext cx="3870809" cy="2971799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3657600" y="3426023"/>
            <a:ext cx="8638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STAR</a:t>
            </a:r>
            <a:endParaRPr lang="en-US" sz="2000" dirty="0">
              <a:solidFill>
                <a:srgbClr val="000000"/>
              </a:solidFill>
            </a:endParaRPr>
          </a:p>
        </p:txBody>
      </p:sp>
      <p:pic>
        <p:nvPicPr>
          <p:cNvPr id="3" name="Picture 2" descr="v2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4118" y="864997"/>
            <a:ext cx="4034832" cy="387116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8141" y="862390"/>
            <a:ext cx="38007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solidFill>
                  <a:srgbClr val="000090"/>
                </a:solidFill>
              </a:rPr>
              <a:t>NPE (Non Photonic Electron) v</a:t>
            </a:r>
            <a:r>
              <a:rPr lang="en-US" sz="2000" b="0" baseline="-25000" dirty="0" smtClean="0">
                <a:solidFill>
                  <a:srgbClr val="000090"/>
                </a:solidFill>
              </a:rPr>
              <a:t>2</a:t>
            </a:r>
            <a:endParaRPr lang="en-US" sz="2000" b="0" baseline="-25000" dirty="0">
              <a:solidFill>
                <a:srgbClr val="00009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7290" y="4781490"/>
            <a:ext cx="42565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solidFill>
                  <a:srgbClr val="000090"/>
                </a:solidFill>
              </a:rPr>
              <a:t>NPE has significant elliptic flow (v</a:t>
            </a:r>
            <a:r>
              <a:rPr lang="en-US" sz="2000" b="0" baseline="-25000" dirty="0" smtClean="0">
                <a:solidFill>
                  <a:srgbClr val="000090"/>
                </a:solidFill>
              </a:rPr>
              <a:t>2</a:t>
            </a:r>
            <a:r>
              <a:rPr lang="en-US" sz="2000" b="0" dirty="0" smtClean="0">
                <a:solidFill>
                  <a:srgbClr val="000090"/>
                </a:solidFill>
              </a:rPr>
              <a:t>).</a:t>
            </a:r>
          </a:p>
          <a:p>
            <a:r>
              <a:rPr lang="en-US" sz="2000" b="0" dirty="0" smtClean="0">
                <a:solidFill>
                  <a:srgbClr val="000090"/>
                </a:solidFill>
              </a:rPr>
              <a:t>It should be inherited to </a:t>
            </a:r>
            <a:r>
              <a:rPr lang="en-US" sz="2000" b="0" dirty="0" err="1" smtClean="0">
                <a:solidFill>
                  <a:srgbClr val="000090"/>
                </a:solidFill>
              </a:rPr>
              <a:t>quarkonia</a:t>
            </a:r>
            <a:r>
              <a:rPr lang="en-US" sz="2000" b="0" dirty="0" smtClean="0">
                <a:solidFill>
                  <a:srgbClr val="000090"/>
                </a:solidFill>
              </a:rPr>
              <a:t>,</a:t>
            </a:r>
          </a:p>
          <a:p>
            <a:r>
              <a:rPr lang="en-US" sz="2000" b="0" dirty="0" smtClean="0">
                <a:solidFill>
                  <a:srgbClr val="000090"/>
                </a:solidFill>
              </a:rPr>
              <a:t>which indicates the existence</a:t>
            </a:r>
          </a:p>
          <a:p>
            <a:r>
              <a:rPr lang="en-US" sz="2000" b="0" dirty="0" smtClean="0">
                <a:solidFill>
                  <a:srgbClr val="000090"/>
                </a:solidFill>
              </a:rPr>
              <a:t>non-zero v</a:t>
            </a:r>
            <a:r>
              <a:rPr lang="en-US" sz="2000" b="0" baseline="-25000" dirty="0" smtClean="0">
                <a:solidFill>
                  <a:srgbClr val="000090"/>
                </a:solidFill>
              </a:rPr>
              <a:t>2</a:t>
            </a:r>
            <a:r>
              <a:rPr lang="en-US" sz="2000" b="0" dirty="0" smtClean="0">
                <a:solidFill>
                  <a:srgbClr val="000090"/>
                </a:solidFill>
              </a:rPr>
              <a:t> of </a:t>
            </a:r>
            <a:r>
              <a:rPr lang="en-US" sz="2000" b="0" dirty="0" err="1" smtClean="0">
                <a:solidFill>
                  <a:srgbClr val="000090"/>
                </a:solidFill>
              </a:rPr>
              <a:t>quarkonia</a:t>
            </a:r>
            <a:endParaRPr lang="en-US" sz="2000" b="0" dirty="0" smtClean="0">
              <a:solidFill>
                <a:srgbClr val="00009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1718" y="3581400"/>
            <a:ext cx="1243543" cy="26161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CF"/>
                </a:solidFill>
              </a:rPr>
              <a:t>arXiv:1210.5199</a:t>
            </a:r>
            <a:endParaRPr lang="en-US" sz="1100" b="1" dirty="0">
              <a:solidFill>
                <a:srgbClr val="0000C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88513" y="861716"/>
            <a:ext cx="3805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 smtClean="0">
                <a:solidFill>
                  <a:srgbClr val="000090"/>
                </a:solidFill>
              </a:rPr>
              <a:t>Prediction of elliptic flow of J/</a:t>
            </a:r>
            <a:r>
              <a:rPr lang="en-US" sz="2000" b="0" dirty="0" err="1" smtClean="0">
                <a:solidFill>
                  <a:srgbClr val="000090"/>
                </a:solidFill>
              </a:rPr>
              <a:t>ψ</a:t>
            </a:r>
            <a:endParaRPr lang="en-US" sz="2000" b="0" baseline="-25000" dirty="0">
              <a:solidFill>
                <a:srgbClr val="00009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817077" y="3780832"/>
            <a:ext cx="2043091" cy="26161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0000CF"/>
                </a:solidFill>
              </a:rPr>
              <a:t>Nucl.Phys.A834 (2010) 317c</a:t>
            </a:r>
            <a:endParaRPr lang="en-US" sz="1100" b="1" dirty="0">
              <a:solidFill>
                <a:srgbClr val="0000C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00036" y="4800600"/>
            <a:ext cx="410304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0" dirty="0" smtClean="0">
                <a:solidFill>
                  <a:srgbClr val="000090"/>
                </a:solidFill>
              </a:rPr>
              <a:t>Significant elliptic flow (v</a:t>
            </a:r>
            <a:r>
              <a:rPr lang="en-US" sz="2000" b="0" baseline="-25000" dirty="0" smtClean="0">
                <a:solidFill>
                  <a:srgbClr val="000090"/>
                </a:solidFill>
              </a:rPr>
              <a:t>2</a:t>
            </a:r>
            <a:r>
              <a:rPr lang="en-US" sz="2000" b="0" dirty="0" smtClean="0">
                <a:solidFill>
                  <a:srgbClr val="000090"/>
                </a:solidFill>
              </a:rPr>
              <a:t>) may be </a:t>
            </a:r>
          </a:p>
          <a:p>
            <a:r>
              <a:rPr lang="en-US" sz="2000" b="0" dirty="0" smtClean="0">
                <a:solidFill>
                  <a:srgbClr val="000090"/>
                </a:solidFill>
              </a:rPr>
              <a:t>expected at LHC energy </a:t>
            </a:r>
          </a:p>
          <a:p>
            <a:r>
              <a:rPr lang="en-US" sz="2000" b="0" dirty="0" smtClean="0">
                <a:solidFill>
                  <a:srgbClr val="000090"/>
                </a:solidFill>
              </a:rPr>
              <a:t>due to the significant </a:t>
            </a:r>
          </a:p>
          <a:p>
            <a:r>
              <a:rPr lang="en-US" sz="2000" b="0" dirty="0" smtClean="0">
                <a:solidFill>
                  <a:srgbClr val="000090"/>
                </a:solidFill>
              </a:rPr>
              <a:t>contribution of regenerated J/</a:t>
            </a:r>
            <a:r>
              <a:rPr lang="en-US" sz="2000" b="0" dirty="0" err="1" smtClean="0">
                <a:solidFill>
                  <a:srgbClr val="000090"/>
                </a:solidFill>
              </a:rPr>
              <a:t>ψ</a:t>
            </a:r>
            <a:r>
              <a:rPr lang="en-US" sz="2000" b="0" dirty="0" smtClean="0">
                <a:solidFill>
                  <a:srgbClr val="00009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944458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7</a:t>
            </a:r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J/</a:t>
            </a:r>
            <a:r>
              <a:rPr lang="en-US" sz="3200" dirty="0" err="1" smtClean="0">
                <a:latin typeface="Arial" charset="0"/>
              </a:rPr>
              <a:t>ψ</a:t>
            </a:r>
            <a:r>
              <a:rPr lang="en-US" sz="3200" dirty="0" smtClean="0">
                <a:latin typeface="Arial" charset="0"/>
              </a:rPr>
              <a:t> Azimuthal Anisotropy at RHIC and LHC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715000"/>
          </a:xfrm>
        </p:spPr>
        <p:txBody>
          <a:bodyPr/>
          <a:lstStyle/>
          <a:p>
            <a:r>
              <a:rPr lang="en-US" sz="1800" dirty="0">
                <a:solidFill>
                  <a:srgbClr val="000090"/>
                </a:solidFill>
                <a:latin typeface="Arial" charset="0"/>
              </a:rPr>
              <a:t>STAR and ALICE measured 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inclusive J</a:t>
            </a:r>
            <a:r>
              <a:rPr lang="en-US" sz="1800" dirty="0">
                <a:solidFill>
                  <a:srgbClr val="000090"/>
                </a:solidFill>
                <a:latin typeface="Arial" charset="0"/>
              </a:rPr>
              <a:t>/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ψ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v</a:t>
            </a:r>
            <a:r>
              <a:rPr lang="en-US" sz="1800" baseline="-25000" dirty="0" smtClean="0">
                <a:solidFill>
                  <a:srgbClr val="000090"/>
                </a:solidFill>
                <a:latin typeface="Arial" charset="0"/>
              </a:rPr>
              <a:t>2</a:t>
            </a:r>
          </a:p>
          <a:p>
            <a:endParaRPr lang="en-US" sz="1800" baseline="-250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22" name="Picture 21" descr="스크린샷 2013-10-31 오전 12.42.4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" t="4451"/>
          <a:stretch/>
        </p:blipFill>
        <p:spPr>
          <a:xfrm>
            <a:off x="381000" y="1200140"/>
            <a:ext cx="4089909" cy="2914660"/>
          </a:xfrm>
          <a:prstGeom prst="rect">
            <a:avLst/>
          </a:prstGeom>
        </p:spPr>
      </p:pic>
      <p:pic>
        <p:nvPicPr>
          <p:cNvPr id="23" name="Picture 22" descr="스크린샷 2013-10-31 오전 12.42.1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77460"/>
            <a:ext cx="3871430" cy="286263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8380" y="3822575"/>
            <a:ext cx="1522848" cy="43088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hu-HU" sz="1100" b="1" dirty="0">
                <a:solidFill>
                  <a:srgbClr val="0000CF"/>
                </a:solidFill>
              </a:rPr>
              <a:t>Phys. Rev. Lett. 111, </a:t>
            </a:r>
            <a:endParaRPr lang="hu-HU" sz="1100" b="1" dirty="0" smtClean="0">
              <a:solidFill>
                <a:srgbClr val="0000CF"/>
              </a:solidFill>
            </a:endParaRPr>
          </a:p>
          <a:p>
            <a:r>
              <a:rPr lang="hu-HU" sz="1100" b="1" dirty="0" smtClean="0">
                <a:solidFill>
                  <a:srgbClr val="0000CF"/>
                </a:solidFill>
              </a:rPr>
              <a:t>052301 </a:t>
            </a:r>
            <a:r>
              <a:rPr lang="hu-HU" sz="1100" b="1" dirty="0">
                <a:solidFill>
                  <a:srgbClr val="0000CF"/>
                </a:solidFill>
              </a:rPr>
              <a:t>(2013)</a:t>
            </a:r>
            <a:endParaRPr lang="en-US" sz="1100" b="1" dirty="0">
              <a:solidFill>
                <a:srgbClr val="0000C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5792" y="800475"/>
            <a:ext cx="1522848" cy="43088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hu-HU" sz="1100" b="1" dirty="0">
                <a:solidFill>
                  <a:srgbClr val="0000CF"/>
                </a:solidFill>
              </a:rPr>
              <a:t>Phys. Rev. Lett. 111, </a:t>
            </a:r>
            <a:endParaRPr lang="hu-HU" sz="1100" b="1" dirty="0" smtClean="0">
              <a:solidFill>
                <a:srgbClr val="0000CF"/>
              </a:solidFill>
            </a:endParaRPr>
          </a:p>
          <a:p>
            <a:r>
              <a:rPr lang="hu-HU" sz="1100" b="1" dirty="0" smtClean="0">
                <a:solidFill>
                  <a:srgbClr val="0000CF"/>
                </a:solidFill>
              </a:rPr>
              <a:t>102301 </a:t>
            </a:r>
            <a:r>
              <a:rPr lang="hu-HU" sz="1100" b="1" dirty="0">
                <a:solidFill>
                  <a:srgbClr val="0000CF"/>
                </a:solidFill>
              </a:rPr>
              <a:t>(2013)</a:t>
            </a:r>
            <a:endParaRPr lang="en-US" sz="1100" b="1" dirty="0">
              <a:solidFill>
                <a:srgbClr val="0000C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651057" y="1456288"/>
            <a:ext cx="650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STAR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42882" y="1460500"/>
            <a:ext cx="7232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ALICE</a:t>
            </a:r>
            <a:endParaRPr lang="en-US" sz="1400" dirty="0">
              <a:solidFill>
                <a:srgbClr val="0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94821" y="4419600"/>
            <a:ext cx="41890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000090"/>
                </a:solidFill>
              </a:rPr>
              <a:t>STAR measured compatible zero </a:t>
            </a:r>
            <a:endParaRPr lang="en-US" sz="2000" b="0" dirty="0" smtClean="0">
              <a:solidFill>
                <a:srgbClr val="000090"/>
              </a:solidFill>
            </a:endParaRPr>
          </a:p>
          <a:p>
            <a:r>
              <a:rPr lang="en-US" sz="2000" b="0" dirty="0" smtClean="0">
                <a:solidFill>
                  <a:srgbClr val="000090"/>
                </a:solidFill>
              </a:rPr>
              <a:t>v</a:t>
            </a:r>
            <a:r>
              <a:rPr lang="en-US" sz="2000" b="0" baseline="-25000" dirty="0" smtClean="0">
                <a:solidFill>
                  <a:srgbClr val="000090"/>
                </a:solidFill>
              </a:rPr>
              <a:t>2</a:t>
            </a:r>
            <a:r>
              <a:rPr lang="en-US" sz="2000" b="0" dirty="0" smtClean="0">
                <a:solidFill>
                  <a:srgbClr val="000090"/>
                </a:solidFill>
              </a:rPr>
              <a:t> from </a:t>
            </a:r>
            <a:r>
              <a:rPr lang="en-US" sz="2000" b="0" dirty="0">
                <a:solidFill>
                  <a:srgbClr val="000090"/>
                </a:solidFill>
              </a:rPr>
              <a:t>2 </a:t>
            </a:r>
            <a:r>
              <a:rPr lang="en-US" sz="2000" b="0" dirty="0" err="1">
                <a:solidFill>
                  <a:srgbClr val="000090"/>
                </a:solidFill>
              </a:rPr>
              <a:t>GeV</a:t>
            </a:r>
            <a:r>
              <a:rPr lang="en-US" sz="2000" b="0" dirty="0">
                <a:solidFill>
                  <a:srgbClr val="000090"/>
                </a:solidFill>
              </a:rPr>
              <a:t>/c in whole </a:t>
            </a:r>
            <a:r>
              <a:rPr lang="en-US" sz="2000" b="0" dirty="0" err="1">
                <a:solidFill>
                  <a:srgbClr val="000090"/>
                </a:solidFill>
              </a:rPr>
              <a:t>p</a:t>
            </a:r>
            <a:r>
              <a:rPr lang="en-US" sz="2000" b="0" baseline="-25000" dirty="0" err="1">
                <a:solidFill>
                  <a:srgbClr val="000090"/>
                </a:solidFill>
              </a:rPr>
              <a:t>T</a:t>
            </a:r>
            <a:r>
              <a:rPr lang="en-US" sz="2000" b="0" dirty="0">
                <a:solidFill>
                  <a:srgbClr val="000090"/>
                </a:solidFill>
              </a:rPr>
              <a:t> </a:t>
            </a:r>
            <a:r>
              <a:rPr lang="en-US" sz="2000" b="0" dirty="0" smtClean="0">
                <a:solidFill>
                  <a:srgbClr val="000090"/>
                </a:solidFill>
              </a:rPr>
              <a:t>region.</a:t>
            </a:r>
            <a:endParaRPr lang="en-US" sz="2000" b="0" dirty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57157" y="4114800"/>
            <a:ext cx="3148643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0" dirty="0">
                <a:solidFill>
                  <a:srgbClr val="000090"/>
                </a:solidFill>
              </a:rPr>
              <a:t>ALICE observed non-zero </a:t>
            </a:r>
            <a:endParaRPr lang="en-US" sz="2000" b="0" dirty="0" smtClean="0">
              <a:solidFill>
                <a:srgbClr val="000090"/>
              </a:solidFill>
            </a:endParaRPr>
          </a:p>
          <a:p>
            <a:r>
              <a:rPr lang="en-US" sz="2000" b="0" dirty="0" smtClean="0">
                <a:solidFill>
                  <a:srgbClr val="000090"/>
                </a:solidFill>
              </a:rPr>
              <a:t>v</a:t>
            </a:r>
            <a:r>
              <a:rPr lang="en-US" sz="2000" b="0" baseline="-25000" dirty="0" smtClean="0">
                <a:solidFill>
                  <a:srgbClr val="000090"/>
                </a:solidFill>
              </a:rPr>
              <a:t>2</a:t>
            </a:r>
            <a:r>
              <a:rPr lang="en-US" sz="2000" b="0" dirty="0" smtClean="0">
                <a:solidFill>
                  <a:srgbClr val="000090"/>
                </a:solidFill>
              </a:rPr>
              <a:t> </a:t>
            </a:r>
            <a:r>
              <a:rPr lang="en-US" sz="2000" b="0" dirty="0">
                <a:solidFill>
                  <a:srgbClr val="000090"/>
                </a:solidFill>
              </a:rPr>
              <a:t>in 2 - 4 </a:t>
            </a:r>
            <a:r>
              <a:rPr lang="en-US" sz="2000" b="0" dirty="0" err="1">
                <a:solidFill>
                  <a:srgbClr val="000090"/>
                </a:solidFill>
              </a:rPr>
              <a:t>GeV</a:t>
            </a:r>
            <a:r>
              <a:rPr lang="en-US" sz="2000" b="0" dirty="0">
                <a:solidFill>
                  <a:srgbClr val="000090"/>
                </a:solidFill>
              </a:rPr>
              <a:t>/c </a:t>
            </a:r>
            <a:r>
              <a:rPr lang="en-US" sz="2000" b="0" dirty="0" smtClean="0">
                <a:solidFill>
                  <a:srgbClr val="000090"/>
                </a:solidFill>
              </a:rPr>
              <a:t>region.</a:t>
            </a:r>
          </a:p>
          <a:p>
            <a:r>
              <a:rPr lang="en-US" sz="2000" b="0" dirty="0" smtClean="0">
                <a:solidFill>
                  <a:srgbClr val="000090"/>
                </a:solidFill>
              </a:rPr>
              <a:t>Data covers both of </a:t>
            </a:r>
          </a:p>
          <a:p>
            <a:r>
              <a:rPr lang="en-US" sz="2000" b="0" dirty="0" smtClean="0">
                <a:solidFill>
                  <a:srgbClr val="000090"/>
                </a:solidFill>
              </a:rPr>
              <a:t>b-contribution models.</a:t>
            </a:r>
          </a:p>
          <a:p>
            <a:endParaRPr lang="en-US" sz="2000" b="0" dirty="0">
              <a:solidFill>
                <a:srgbClr val="00009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36629" y="5308937"/>
            <a:ext cx="498653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000" b="0" dirty="0" smtClean="0">
                <a:solidFill>
                  <a:srgbClr val="000090"/>
                </a:solidFill>
              </a:rPr>
              <a:t>CMS challenge:</a:t>
            </a:r>
          </a:p>
          <a:p>
            <a:r>
              <a:rPr lang="en-US" sz="2000" b="0" dirty="0" smtClean="0">
                <a:solidFill>
                  <a:srgbClr val="000090"/>
                </a:solidFill>
              </a:rPr>
              <a:t> 1) Prompt and non-prompt J/</a:t>
            </a:r>
            <a:r>
              <a:rPr lang="en-US" sz="2000" b="0" dirty="0" err="1">
                <a:solidFill>
                  <a:srgbClr val="000090"/>
                </a:solidFill>
              </a:rPr>
              <a:t>ψ</a:t>
            </a:r>
            <a:r>
              <a:rPr lang="en-US" sz="2000" b="0" dirty="0" smtClean="0">
                <a:solidFill>
                  <a:srgbClr val="000090"/>
                </a:solidFill>
              </a:rPr>
              <a:t> separation </a:t>
            </a:r>
            <a:endParaRPr lang="en-US" sz="2000" b="0" dirty="0">
              <a:solidFill>
                <a:srgbClr val="000090"/>
              </a:solidFill>
            </a:endParaRPr>
          </a:p>
          <a:p>
            <a:r>
              <a:rPr lang="en-US" sz="2000" b="0" dirty="0" smtClean="0">
                <a:solidFill>
                  <a:srgbClr val="000090"/>
                </a:solidFill>
              </a:rPr>
              <a:t> 2) Extend high </a:t>
            </a:r>
            <a:r>
              <a:rPr lang="en-US" sz="2000" b="0" dirty="0" err="1" smtClean="0">
                <a:solidFill>
                  <a:srgbClr val="000090"/>
                </a:solidFill>
              </a:rPr>
              <a:t>p</a:t>
            </a:r>
            <a:r>
              <a:rPr lang="en-US" sz="2000" b="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000" b="0" baseline="-25000" dirty="0" smtClean="0">
                <a:solidFill>
                  <a:srgbClr val="000090"/>
                </a:solidFill>
              </a:rPr>
              <a:t> </a:t>
            </a:r>
            <a:r>
              <a:rPr lang="en-US" sz="2000" b="0" dirty="0" smtClean="0">
                <a:solidFill>
                  <a:srgbClr val="000090"/>
                </a:solidFill>
              </a:rPr>
              <a:t>region</a:t>
            </a:r>
            <a:endParaRPr lang="en-US" sz="2000" b="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953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12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700" dirty="0" smtClean="0">
                <a:latin typeface="Arial" charset="0"/>
              </a:rPr>
              <a:t>Prompt &amp; Non-prompt J/</a:t>
            </a:r>
            <a:r>
              <a:rPr lang="en-US" sz="2700" dirty="0" err="1" smtClean="0">
                <a:latin typeface="Arial" charset="0"/>
              </a:rPr>
              <a:t>ψ</a:t>
            </a:r>
            <a:r>
              <a:rPr lang="en-US" sz="2700" dirty="0" smtClean="0">
                <a:latin typeface="Arial" charset="0"/>
              </a:rPr>
              <a:t> Separation</a:t>
            </a:r>
            <a:endParaRPr lang="en-US" sz="27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3480" y="3505200"/>
            <a:ext cx="499367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Reconstruct opposite sign </a:t>
            </a:r>
            <a:r>
              <a:rPr lang="en-US" sz="2000" dirty="0" err="1" smtClean="0">
                <a:solidFill>
                  <a:srgbClr val="000090"/>
                </a:solidFill>
              </a:rPr>
              <a:t>muon</a:t>
            </a:r>
            <a:r>
              <a:rPr lang="en-US" sz="2000" dirty="0" smtClean="0">
                <a:solidFill>
                  <a:srgbClr val="000090"/>
                </a:solidFill>
              </a:rPr>
              <a:t> vertex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</a:rPr>
              <a:t>2-D </a:t>
            </a:r>
            <a:r>
              <a:rPr lang="en-US" sz="2000" dirty="0" err="1" smtClean="0">
                <a:solidFill>
                  <a:srgbClr val="000090"/>
                </a:solidFill>
              </a:rPr>
              <a:t>unbinned</a:t>
            </a:r>
            <a:r>
              <a:rPr lang="en-US" sz="2000" dirty="0" smtClean="0">
                <a:solidFill>
                  <a:srgbClr val="000090"/>
                </a:solidFill>
              </a:rPr>
              <a:t> maximum likelihood fit of </a:t>
            </a:r>
          </a:p>
          <a:p>
            <a:pPr algn="l"/>
            <a:r>
              <a:rPr lang="en-US" sz="2000" dirty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   </a:t>
            </a:r>
            <a:r>
              <a:rPr lang="en-US" sz="2000" dirty="0" err="1" smtClean="0">
                <a:solidFill>
                  <a:srgbClr val="000090"/>
                </a:solidFill>
              </a:rPr>
              <a:t>dimuon</a:t>
            </a:r>
            <a:r>
              <a:rPr lang="en-US" sz="2000" dirty="0" smtClean="0">
                <a:solidFill>
                  <a:srgbClr val="000090"/>
                </a:solidFill>
              </a:rPr>
              <a:t> mass and pseudo-proper decay </a:t>
            </a:r>
          </a:p>
          <a:p>
            <a:pPr algn="l"/>
            <a:r>
              <a:rPr lang="en-US" sz="2000" dirty="0" smtClean="0">
                <a:solidFill>
                  <a:srgbClr val="000090"/>
                </a:solidFill>
              </a:rPr>
              <a:t>    length (</a:t>
            </a:r>
            <a:r>
              <a:rPr lang="en-US" sz="2000" i="1" dirty="0" err="1" smtClean="0">
                <a:solidFill>
                  <a:srgbClr val="000090"/>
                </a:solidFill>
              </a:rPr>
              <a:t>l</a:t>
            </a:r>
            <a:r>
              <a:rPr lang="en-US" sz="2000" baseline="-25000" dirty="0" err="1" smtClean="0">
                <a:solidFill>
                  <a:srgbClr val="000090"/>
                </a:solidFill>
              </a:rPr>
              <a:t>J</a:t>
            </a:r>
            <a:r>
              <a:rPr lang="en-US" sz="2000" baseline="-25000" dirty="0" smtClean="0">
                <a:solidFill>
                  <a:srgbClr val="000090"/>
                </a:solidFill>
              </a:rPr>
              <a:t>/</a:t>
            </a:r>
            <a:r>
              <a:rPr lang="en-US" sz="2000" baseline="-25000" dirty="0" err="1" smtClean="0">
                <a:solidFill>
                  <a:srgbClr val="000090"/>
                </a:solidFill>
              </a:rPr>
              <a:t>ψ</a:t>
            </a:r>
            <a:r>
              <a:rPr lang="en-US" sz="2000" dirty="0" smtClean="0">
                <a:solidFill>
                  <a:srgbClr val="000090"/>
                </a:solidFill>
              </a:rPr>
              <a:t>)</a:t>
            </a:r>
            <a:endParaRPr lang="en-US" sz="2000" dirty="0">
              <a:solidFill>
                <a:srgbClr val="000090"/>
              </a:solidFill>
            </a:endParaRPr>
          </a:p>
        </p:txBody>
      </p:sp>
      <p:pic>
        <p:nvPicPr>
          <p:cNvPr id="6" name="Picture 5" descr="스크린샷 2012-05-21 오전 2.35.4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408" y="908720"/>
            <a:ext cx="5038963" cy="2334168"/>
          </a:xfrm>
          <a:prstGeom prst="rect">
            <a:avLst/>
          </a:prstGeom>
        </p:spPr>
      </p:pic>
      <p:pic>
        <p:nvPicPr>
          <p:cNvPr id="7" name="Picture 6" descr="rap00-24_pT65-300_cent0-100_dPhi0000-1571_massfit_wopull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9898" y="3258222"/>
            <a:ext cx="3069530" cy="3199306"/>
          </a:xfrm>
          <a:prstGeom prst="rect">
            <a:avLst/>
          </a:prstGeom>
        </p:spPr>
      </p:pic>
      <p:pic>
        <p:nvPicPr>
          <p:cNvPr id="8" name="Picture 7" descr="rap00-24_pT65-300_cent0-100_dPhi0000-1571_timefit_Log_wopull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459" y="140897"/>
            <a:ext cx="3092100" cy="3199306"/>
          </a:xfrm>
          <a:prstGeom prst="rect">
            <a:avLst/>
          </a:prstGeom>
        </p:spPr>
      </p:pic>
      <p:pic>
        <p:nvPicPr>
          <p:cNvPr id="9" name="Picture 8" descr="스크린샷 2012-05-21 오전 2.32.0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93760" y="4854259"/>
            <a:ext cx="2559268" cy="1161349"/>
          </a:xfrm>
          <a:prstGeom prst="rect">
            <a:avLst/>
          </a:prstGeom>
        </p:spPr>
      </p:pic>
      <p:pic>
        <p:nvPicPr>
          <p:cNvPr id="10" name="Picture 9" descr="스크린샷 2012-08-08 오전 3.56.09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376" y="5206010"/>
            <a:ext cx="1955132" cy="71036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6783" y="6047601"/>
            <a:ext cx="1721069" cy="276999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CMS-PAS-HIN</a:t>
            </a:r>
            <a:r>
              <a:rPr lang="en-US" sz="1200" b="1" dirty="0">
                <a:solidFill>
                  <a:srgbClr val="0000FF"/>
                </a:solidFill>
              </a:rPr>
              <a:t>-12-</a:t>
            </a:r>
            <a:r>
              <a:rPr lang="en-US" sz="1200" b="1" dirty="0" smtClean="0">
                <a:solidFill>
                  <a:srgbClr val="0000FF"/>
                </a:solidFill>
              </a:rPr>
              <a:t>014</a:t>
            </a:r>
            <a:endParaRPr lang="en-US" sz="1200" b="1" dirty="0">
              <a:solidFill>
                <a:srgbClr val="0000FF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75265" y="904555"/>
            <a:ext cx="4830135" cy="2372045"/>
            <a:chOff x="275265" y="904555"/>
            <a:chExt cx="4830135" cy="2372045"/>
          </a:xfrm>
        </p:grpSpPr>
        <p:sp>
          <p:nvSpPr>
            <p:cNvPr id="2" name="Rectangle 1"/>
            <p:cNvSpPr/>
            <p:nvPr/>
          </p:nvSpPr>
          <p:spPr bwMode="auto">
            <a:xfrm>
              <a:off x="275265" y="914400"/>
              <a:ext cx="2819400" cy="2362200"/>
            </a:xfrm>
            <a:prstGeom prst="rect">
              <a:avLst/>
            </a:prstGeom>
            <a:noFill/>
            <a:ln w="38100" cmpd="sng">
              <a:solidFill>
                <a:schemeClr val="tx1"/>
              </a:solidFill>
            </a:ln>
            <a:effectLst/>
            <a:extLst/>
          </p:spPr>
          <p:txBody>
            <a:bodyPr vert="horz" wrap="square" lIns="95891" tIns="47946" rIns="95891" bIns="47946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57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3" name="Rectangle 12"/>
            <p:cNvSpPr/>
            <p:nvPr/>
          </p:nvSpPr>
          <p:spPr bwMode="auto">
            <a:xfrm>
              <a:off x="3094665" y="914400"/>
              <a:ext cx="2010735" cy="2362200"/>
            </a:xfrm>
            <a:prstGeom prst="rect">
              <a:avLst/>
            </a:prstGeom>
            <a:noFill/>
            <a:ln w="38100" cmpd="sng">
              <a:solidFill>
                <a:srgbClr val="FF0000"/>
              </a:solidFill>
            </a:ln>
            <a:effectLst/>
            <a:extLst/>
          </p:spPr>
          <p:txBody>
            <a:bodyPr vert="horz" wrap="square" lIns="95891" tIns="47946" rIns="95891" bIns="47946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57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76628" y="914400"/>
              <a:ext cx="2827882" cy="707886"/>
            </a:xfrm>
            <a:prstGeom prst="rect">
              <a:avLst/>
            </a:prstGeom>
            <a:solidFill>
              <a:schemeClr val="tx1"/>
            </a:solidFill>
            <a:ln w="28575" cmpd="sng">
              <a:solidFill>
                <a:srgbClr val="00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Charm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094665" y="904555"/>
              <a:ext cx="2010735" cy="707886"/>
            </a:xfrm>
            <a:prstGeom prst="rect">
              <a:avLst/>
            </a:prstGeom>
            <a:solidFill>
              <a:srgbClr val="FF0000"/>
            </a:solidFill>
            <a:ln w="28575" cmpd="sng"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FFFF"/>
                  </a:solidFill>
                </a:rPr>
                <a:t>Beauty</a:t>
              </a:r>
              <a:endParaRPr lang="en-US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5912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13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J/</a:t>
            </a:r>
            <a:r>
              <a:rPr lang="en-US" sz="3200" dirty="0" err="1">
                <a:latin typeface="Arial" charset="0"/>
              </a:rPr>
              <a:t>ψ</a:t>
            </a:r>
            <a:r>
              <a:rPr lang="en-US" sz="3200" dirty="0">
                <a:latin typeface="Arial" charset="0"/>
              </a:rPr>
              <a:t> Azimuthal </a:t>
            </a:r>
            <a:r>
              <a:rPr lang="en-US" sz="3200" dirty="0" smtClean="0">
                <a:latin typeface="Arial" charset="0"/>
              </a:rPr>
              <a:t>Anisotropy in CMS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</a:t>
            </a:r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04858" y="4724400"/>
            <a:ext cx="8153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200" dirty="0" smtClean="0">
                <a:solidFill>
                  <a:srgbClr val="000090"/>
                </a:solidFill>
              </a:rPr>
              <a:t>Event plane method</a:t>
            </a:r>
          </a:p>
          <a:p>
            <a:pPr marL="342900" indent="-342900" algn="l">
              <a:buFont typeface="Arial"/>
              <a:buChar char="•"/>
            </a:pPr>
            <a:r>
              <a:rPr lang="en-US" sz="2200" dirty="0" smtClean="0">
                <a:solidFill>
                  <a:srgbClr val="000090"/>
                </a:solidFill>
              </a:rPr>
              <a:t>Integrated v</a:t>
            </a:r>
            <a:r>
              <a:rPr lang="en-US" sz="2200" baseline="-25000" dirty="0" smtClean="0">
                <a:solidFill>
                  <a:srgbClr val="000090"/>
                </a:solidFill>
              </a:rPr>
              <a:t>2</a:t>
            </a:r>
            <a:r>
              <a:rPr lang="en-US" sz="2200" dirty="0" smtClean="0">
                <a:solidFill>
                  <a:srgbClr val="000090"/>
                </a:solidFill>
              </a:rPr>
              <a:t> for Prompt J/</a:t>
            </a:r>
            <a:r>
              <a:rPr lang="en-US" sz="2200" dirty="0" err="1" smtClean="0">
                <a:solidFill>
                  <a:srgbClr val="000090"/>
                </a:solidFill>
              </a:rPr>
              <a:t>ψ</a:t>
            </a:r>
            <a:r>
              <a:rPr lang="en-US" sz="2200" dirty="0" smtClean="0">
                <a:solidFill>
                  <a:srgbClr val="000090"/>
                </a:solidFill>
              </a:rPr>
              <a:t> </a:t>
            </a:r>
            <a:r>
              <a:rPr lang="en-US" sz="2200" dirty="0">
                <a:solidFill>
                  <a:srgbClr val="000090"/>
                </a:solidFill>
              </a:rPr>
              <a:t>(</a:t>
            </a:r>
            <a:r>
              <a:rPr lang="en-US" sz="2200" dirty="0" err="1" smtClean="0">
                <a:solidFill>
                  <a:srgbClr val="000090"/>
                </a:solidFill>
              </a:rPr>
              <a:t>p</a:t>
            </a:r>
            <a:r>
              <a:rPr lang="en-US" sz="22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200" dirty="0" smtClean="0">
                <a:solidFill>
                  <a:srgbClr val="000090"/>
                </a:solidFill>
              </a:rPr>
              <a:t> &gt; 6.5 </a:t>
            </a:r>
            <a:r>
              <a:rPr lang="en-US" sz="2200" dirty="0" err="1" smtClean="0">
                <a:solidFill>
                  <a:srgbClr val="000090"/>
                </a:solidFill>
              </a:rPr>
              <a:t>GeV</a:t>
            </a:r>
            <a:r>
              <a:rPr lang="en-US" sz="2200" dirty="0" smtClean="0">
                <a:solidFill>
                  <a:srgbClr val="000090"/>
                </a:solidFill>
              </a:rPr>
              <a:t>/c)</a:t>
            </a:r>
          </a:p>
          <a:p>
            <a:pPr marL="800100" lvl="1" indent="-342900" algn="l">
              <a:buFont typeface="AppleGothic"/>
              <a:buChar char="➠"/>
            </a:pPr>
            <a:r>
              <a:rPr lang="en-US" sz="2200" dirty="0" smtClean="0">
                <a:solidFill>
                  <a:srgbClr val="8E00FF"/>
                </a:solidFill>
              </a:rPr>
              <a:t>0.054</a:t>
            </a:r>
            <a:r>
              <a:rPr lang="en-US" sz="2200" dirty="0" smtClean="0">
                <a:solidFill>
                  <a:srgbClr val="000090"/>
                </a:solidFill>
              </a:rPr>
              <a:t> ± </a:t>
            </a:r>
            <a:r>
              <a:rPr lang="en-US" sz="2200" dirty="0" smtClean="0">
                <a:solidFill>
                  <a:srgbClr val="8E00FF"/>
                </a:solidFill>
              </a:rPr>
              <a:t>0.013</a:t>
            </a:r>
            <a:r>
              <a:rPr lang="en-US" sz="2200" dirty="0" smtClean="0">
                <a:solidFill>
                  <a:srgbClr val="000090"/>
                </a:solidFill>
              </a:rPr>
              <a:t> (stat.) ± </a:t>
            </a:r>
            <a:r>
              <a:rPr lang="en-US" sz="2200" dirty="0" smtClean="0">
                <a:solidFill>
                  <a:srgbClr val="8E00FF"/>
                </a:solidFill>
              </a:rPr>
              <a:t>0.006</a:t>
            </a:r>
            <a:r>
              <a:rPr lang="en-US" sz="2200" dirty="0" smtClean="0">
                <a:solidFill>
                  <a:srgbClr val="000090"/>
                </a:solidFill>
              </a:rPr>
              <a:t> (syst.) in </a:t>
            </a:r>
            <a:r>
              <a:rPr lang="en-US" sz="2200" dirty="0">
                <a:solidFill>
                  <a:srgbClr val="000090"/>
                </a:solidFill>
              </a:rPr>
              <a:t>|y| &lt; 2.4, 10-60 </a:t>
            </a:r>
            <a:r>
              <a:rPr lang="en-US" sz="2200" dirty="0" smtClean="0">
                <a:solidFill>
                  <a:srgbClr val="000090"/>
                </a:solidFill>
              </a:rPr>
              <a:t>%</a:t>
            </a:r>
          </a:p>
          <a:p>
            <a:pPr marL="800100" lvl="1" indent="-342900" algn="l">
              <a:buFont typeface="AppleGothic"/>
              <a:buChar char="➠"/>
            </a:pPr>
            <a:r>
              <a:rPr lang="en-US" sz="2200" dirty="0" smtClean="0">
                <a:solidFill>
                  <a:srgbClr val="8E00FF"/>
                </a:solidFill>
              </a:rPr>
              <a:t>significant</a:t>
            </a:r>
            <a:r>
              <a:rPr lang="en-US" sz="2200" dirty="0" smtClean="0">
                <a:solidFill>
                  <a:srgbClr val="000090"/>
                </a:solidFill>
              </a:rPr>
              <a:t> (</a:t>
            </a:r>
            <a:r>
              <a:rPr lang="en-US" sz="2200" dirty="0" smtClean="0">
                <a:solidFill>
                  <a:srgbClr val="8E00FF"/>
                </a:solidFill>
              </a:rPr>
              <a:t>3.8σ</a:t>
            </a:r>
            <a:r>
              <a:rPr lang="en-US" sz="2200" dirty="0" smtClean="0">
                <a:solidFill>
                  <a:srgbClr val="000090"/>
                </a:solidFill>
              </a:rPr>
              <a:t>) v</a:t>
            </a:r>
            <a:r>
              <a:rPr lang="en-US" sz="2200" baseline="-25000" dirty="0" smtClean="0">
                <a:solidFill>
                  <a:srgbClr val="000090"/>
                </a:solidFill>
              </a:rPr>
              <a:t>2</a:t>
            </a:r>
            <a:r>
              <a:rPr lang="en-US" sz="2200" dirty="0">
                <a:solidFill>
                  <a:srgbClr val="000090"/>
                </a:solidFill>
              </a:rPr>
              <a:t> </a:t>
            </a:r>
            <a:r>
              <a:rPr lang="en-US" sz="2200" dirty="0" smtClean="0">
                <a:solidFill>
                  <a:srgbClr val="000090"/>
                </a:solidFill>
              </a:rPr>
              <a:t>at high-</a:t>
            </a:r>
            <a:r>
              <a:rPr lang="en-US" sz="2200" dirty="0" err="1" smtClean="0">
                <a:solidFill>
                  <a:srgbClr val="000090"/>
                </a:solidFill>
              </a:rPr>
              <a:t>p</a:t>
            </a:r>
            <a:r>
              <a:rPr lang="en-US" sz="22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200" dirty="0" smtClean="0">
                <a:solidFill>
                  <a:srgbClr val="000090"/>
                </a:solidFill>
              </a:rPr>
              <a:t> prompt J</a:t>
            </a:r>
            <a:r>
              <a:rPr lang="en-US" sz="2200" dirty="0">
                <a:solidFill>
                  <a:srgbClr val="000090"/>
                </a:solidFill>
              </a:rPr>
              <a:t>/</a:t>
            </a:r>
            <a:r>
              <a:rPr lang="en-US" sz="2200" dirty="0" err="1">
                <a:solidFill>
                  <a:srgbClr val="000090"/>
                </a:solidFill>
              </a:rPr>
              <a:t>ψ</a:t>
            </a:r>
            <a:r>
              <a:rPr lang="en-US" sz="2200" dirty="0">
                <a:solidFill>
                  <a:srgbClr val="000090"/>
                </a:solidFill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04840" y="3507651"/>
            <a:ext cx="1729560" cy="276999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</a:t>
            </a:r>
            <a:r>
              <a:rPr lang="en-US" sz="1200" b="1" dirty="0">
                <a:solidFill>
                  <a:srgbClr val="0000CF"/>
                </a:solidFill>
              </a:rPr>
              <a:t>-</a:t>
            </a:r>
            <a:r>
              <a:rPr lang="en-US" sz="1200" b="1" dirty="0" smtClean="0">
                <a:solidFill>
                  <a:srgbClr val="0000CF"/>
                </a:solidFill>
              </a:rPr>
              <a:t>12-001</a:t>
            </a:r>
            <a:endParaRPr lang="en-US" sz="1200" b="1" dirty="0">
              <a:solidFill>
                <a:srgbClr val="0000CF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18276" y="927480"/>
            <a:ext cx="3894748" cy="33656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53200" y="2582659"/>
            <a:ext cx="2168568" cy="693941"/>
          </a:xfrm>
          <a:prstGeom prst="rect">
            <a:avLst/>
          </a:prstGeom>
        </p:spPr>
      </p:pic>
      <p:grpSp>
        <p:nvGrpSpPr>
          <p:cNvPr id="10" name="Group 18"/>
          <p:cNvGrpSpPr>
            <a:grpSpLocks/>
          </p:cNvGrpSpPr>
          <p:nvPr/>
        </p:nvGrpSpPr>
        <p:grpSpPr bwMode="auto">
          <a:xfrm>
            <a:off x="6741127" y="1015008"/>
            <a:ext cx="2209800" cy="1371600"/>
            <a:chOff x="96" y="507"/>
            <a:chExt cx="997" cy="620"/>
          </a:xfrm>
        </p:grpSpPr>
        <p:grpSp>
          <p:nvGrpSpPr>
            <p:cNvPr id="11" name="Group 19"/>
            <p:cNvGrpSpPr>
              <a:grpSpLocks/>
            </p:cNvGrpSpPr>
            <p:nvPr/>
          </p:nvGrpSpPr>
          <p:grpSpPr bwMode="auto">
            <a:xfrm>
              <a:off x="96" y="696"/>
              <a:ext cx="648" cy="431"/>
              <a:chOff x="432" y="1200"/>
              <a:chExt cx="1680" cy="1104"/>
            </a:xfrm>
          </p:grpSpPr>
          <p:sp>
            <p:nvSpPr>
              <p:cNvPr id="18" name="Oval 20"/>
              <p:cNvSpPr>
                <a:spLocks noChangeArrowheads="1"/>
              </p:cNvSpPr>
              <p:nvPr/>
            </p:nvSpPr>
            <p:spPr bwMode="auto">
              <a:xfrm flipV="1">
                <a:off x="432" y="1200"/>
                <a:ext cx="1152" cy="1104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21"/>
              <p:cNvSpPr>
                <a:spLocks noChangeArrowheads="1"/>
              </p:cNvSpPr>
              <p:nvPr/>
            </p:nvSpPr>
            <p:spPr bwMode="auto">
              <a:xfrm flipV="1">
                <a:off x="960" y="1200"/>
                <a:ext cx="1152" cy="1104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Oval 22"/>
              <p:cNvSpPr>
                <a:spLocks noChangeArrowheads="1"/>
              </p:cNvSpPr>
              <p:nvPr/>
            </p:nvSpPr>
            <p:spPr bwMode="auto">
              <a:xfrm flipV="1">
                <a:off x="960" y="1256"/>
                <a:ext cx="624" cy="1013"/>
              </a:xfrm>
              <a:prstGeom prst="ellipse">
                <a:avLst/>
              </a:prstGeom>
              <a:gradFill rotWithShape="0">
                <a:gsLst>
                  <a:gs pos="0">
                    <a:srgbClr val="EA1302"/>
                  </a:gs>
                  <a:gs pos="100000">
                    <a:srgbClr val="F8AA4C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" name="Line 23"/>
            <p:cNvSpPr>
              <a:spLocks noChangeShapeType="1"/>
            </p:cNvSpPr>
            <p:nvPr/>
          </p:nvSpPr>
          <p:spPr bwMode="auto">
            <a:xfrm flipV="1">
              <a:off x="445" y="912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5" name="Line 29"/>
            <p:cNvSpPr>
              <a:spLocks noChangeShapeType="1"/>
            </p:cNvSpPr>
            <p:nvPr/>
          </p:nvSpPr>
          <p:spPr bwMode="auto">
            <a:xfrm flipV="1">
              <a:off x="445" y="602"/>
              <a:ext cx="323" cy="3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Text Box 30"/>
            <p:cNvSpPr txBox="1">
              <a:spLocks noChangeArrowheads="1"/>
            </p:cNvSpPr>
            <p:nvPr/>
          </p:nvSpPr>
          <p:spPr bwMode="auto">
            <a:xfrm>
              <a:off x="864" y="816"/>
              <a:ext cx="22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 sz="1200">
                  <a:ea typeface="AR PL ShanHeiSun Uni"/>
                  <a:cs typeface="AR PL ShanHeiSun Uni"/>
                  <a:sym typeface="Symbol" pitchFamily="18" charset="2"/>
                </a:rPr>
                <a:t></a:t>
              </a:r>
              <a:r>
                <a:rPr lang="en-US" sz="1200" baseline="-25000">
                  <a:ea typeface="AR PL ShanHeiSun Uni"/>
                  <a:cs typeface="AR PL ShanHeiSun Uni"/>
                  <a:sym typeface="Symbol" pitchFamily="18" charset="2"/>
                </a:rPr>
                <a:t>R</a:t>
              </a:r>
              <a:endParaRPr lang="nl-NL" sz="1200" baseline="-25000">
                <a:ea typeface="AR PL ShanHeiSun Uni"/>
                <a:cs typeface="AR PL ShanHeiSun Uni"/>
              </a:endParaRPr>
            </a:p>
          </p:txBody>
        </p:sp>
        <p:sp>
          <p:nvSpPr>
            <p:cNvPr id="17" name="Text Box 31"/>
            <p:cNvSpPr txBox="1">
              <a:spLocks noChangeArrowheads="1"/>
            </p:cNvSpPr>
            <p:nvPr/>
          </p:nvSpPr>
          <p:spPr bwMode="auto">
            <a:xfrm>
              <a:off x="749" y="507"/>
              <a:ext cx="17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 sz="1200">
                  <a:ea typeface="AR PL ShanHeiSun Uni"/>
                  <a:cs typeface="AR PL ShanHeiSun Uni"/>
                  <a:sym typeface="Symbol" pitchFamily="18" charset="2"/>
                </a:rPr>
                <a:t></a:t>
              </a:r>
              <a:endParaRPr lang="nl-NL" sz="1200">
                <a:ea typeface="AR PL ShanHeiSun Uni"/>
                <a:cs typeface="AR PL ShanHeiSun Uni"/>
              </a:endParaRPr>
            </a:p>
          </p:txBody>
        </p:sp>
      </p:grpSp>
      <p:pic>
        <p:nvPicPr>
          <p:cNvPr id="2" name="Picture 1" descr="FlowPr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40" y="1861467"/>
            <a:ext cx="2275064" cy="1643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221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14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J/</a:t>
            </a:r>
            <a:r>
              <a:rPr lang="en-US" sz="3200" dirty="0" err="1">
                <a:latin typeface="Arial" charset="0"/>
              </a:rPr>
              <a:t>ψ</a:t>
            </a:r>
            <a:r>
              <a:rPr lang="en-US" sz="3200" dirty="0">
                <a:latin typeface="Arial" charset="0"/>
              </a:rPr>
              <a:t> Azimuthal </a:t>
            </a:r>
            <a:r>
              <a:rPr lang="en-US" sz="3200" dirty="0" smtClean="0">
                <a:latin typeface="Arial" charset="0"/>
              </a:rPr>
              <a:t>Anisotropy in CMS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rgbClr val="000090"/>
                </a:solidFill>
                <a:latin typeface="Arial" charset="0"/>
              </a:rPr>
              <a:t> </a:t>
            </a:r>
          </a:p>
        </p:txBody>
      </p:sp>
      <p:pic>
        <p:nvPicPr>
          <p:cNvPr id="2" name="Picture 1" descr="v2_cents_Regit_Prp_Cor_Npart_OldBin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891" y="1086267"/>
            <a:ext cx="2671095" cy="2784028"/>
          </a:xfrm>
          <a:prstGeom prst="rect">
            <a:avLst/>
          </a:prstGeom>
        </p:spPr>
      </p:pic>
      <p:pic>
        <p:nvPicPr>
          <p:cNvPr id="3" name="Picture 2" descr="v2_pTs_Regit_Prp_Cor_OldBin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0329" y="1068995"/>
            <a:ext cx="2790482" cy="2908460"/>
          </a:xfrm>
          <a:prstGeom prst="rect">
            <a:avLst/>
          </a:prstGeom>
        </p:spPr>
      </p:pic>
      <p:pic>
        <p:nvPicPr>
          <p:cNvPr id="6" name="Picture 5" descr="v2_raps_Regit_Prp_Cor_OldBi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78789" y="1068995"/>
            <a:ext cx="2790482" cy="290846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279178" y="3914001"/>
            <a:ext cx="1729560" cy="276999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</a:t>
            </a:r>
            <a:r>
              <a:rPr lang="en-US" sz="1200" b="1" dirty="0">
                <a:solidFill>
                  <a:srgbClr val="0000CF"/>
                </a:solidFill>
              </a:rPr>
              <a:t>-</a:t>
            </a:r>
            <a:r>
              <a:rPr lang="en-US" sz="1200" b="1" dirty="0" smtClean="0">
                <a:solidFill>
                  <a:srgbClr val="0000CF"/>
                </a:solidFill>
              </a:rPr>
              <a:t>12-001</a:t>
            </a:r>
            <a:endParaRPr lang="en-US" sz="1200" b="1" dirty="0">
              <a:solidFill>
                <a:srgbClr val="0000C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4858" y="5181600"/>
            <a:ext cx="8153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200" dirty="0" smtClean="0">
                <a:solidFill>
                  <a:srgbClr val="000090"/>
                </a:solidFill>
              </a:rPr>
              <a:t>No strong dependences of centrality, </a:t>
            </a:r>
            <a:r>
              <a:rPr lang="en-US" sz="2200" dirty="0" err="1" smtClean="0">
                <a:solidFill>
                  <a:srgbClr val="000090"/>
                </a:solidFill>
              </a:rPr>
              <a:t>p</a:t>
            </a:r>
            <a:r>
              <a:rPr lang="en-US" sz="22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200" dirty="0" smtClean="0">
                <a:solidFill>
                  <a:srgbClr val="000090"/>
                </a:solidFill>
              </a:rPr>
              <a:t>, rapidity</a:t>
            </a:r>
          </a:p>
          <a:p>
            <a:pPr marL="342900" indent="-342900" algn="l">
              <a:buFont typeface="Arial"/>
              <a:buChar char="•"/>
            </a:pPr>
            <a:r>
              <a:rPr lang="en-US" sz="2200" dirty="0" smtClean="0">
                <a:solidFill>
                  <a:srgbClr val="000090"/>
                </a:solidFill>
              </a:rPr>
              <a:t>Low </a:t>
            </a:r>
            <a:r>
              <a:rPr lang="en-US" sz="2200" dirty="0" err="1" smtClean="0">
                <a:solidFill>
                  <a:srgbClr val="000090"/>
                </a:solidFill>
              </a:rPr>
              <a:t>p</a:t>
            </a:r>
            <a:r>
              <a:rPr lang="en-US" sz="22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200" dirty="0" smtClean="0">
                <a:solidFill>
                  <a:srgbClr val="000090"/>
                </a:solidFill>
              </a:rPr>
              <a:t> (3-6.5 </a:t>
            </a:r>
            <a:r>
              <a:rPr lang="en-US" sz="2200" dirty="0" err="1" smtClean="0">
                <a:solidFill>
                  <a:srgbClr val="000090"/>
                </a:solidFill>
              </a:rPr>
              <a:t>GeV</a:t>
            </a:r>
            <a:r>
              <a:rPr lang="en-US" sz="2200" dirty="0" smtClean="0">
                <a:solidFill>
                  <a:srgbClr val="000090"/>
                </a:solidFill>
              </a:rPr>
              <a:t>/c) measured in forward (1.6&lt;|y|&lt;2.4) </a:t>
            </a:r>
            <a:endParaRPr lang="en-US" sz="22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405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15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J/</a:t>
            </a:r>
            <a:r>
              <a:rPr lang="en-US" sz="3200" dirty="0" err="1">
                <a:latin typeface="Arial" charset="0"/>
              </a:rPr>
              <a:t>ψ</a:t>
            </a:r>
            <a:r>
              <a:rPr lang="en-US" sz="3200" dirty="0">
                <a:latin typeface="Arial" charset="0"/>
              </a:rPr>
              <a:t> Azimuthal </a:t>
            </a:r>
            <a:r>
              <a:rPr lang="en-US" sz="3200" dirty="0" smtClean="0">
                <a:latin typeface="Arial" charset="0"/>
              </a:rPr>
              <a:t>Anisotropy in CMS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</a:t>
            </a:r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21" name="Picture 20" descr="스크린샷 2014-09-27 오전 10.08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" y="2298065"/>
            <a:ext cx="8689340" cy="22491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" y="762000"/>
            <a:ext cx="3608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>
                <a:solidFill>
                  <a:srgbClr val="000090"/>
                </a:solidFill>
              </a:rPr>
              <a:t>Systematic uncertainty</a:t>
            </a:r>
            <a:endParaRPr lang="en-US" sz="2400" dirty="0">
              <a:solidFill>
                <a:srgbClr val="00009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5794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16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J/</a:t>
            </a:r>
            <a:r>
              <a:rPr lang="en-US" sz="3200" dirty="0" err="1">
                <a:latin typeface="Arial" charset="0"/>
              </a:rPr>
              <a:t>ψ</a:t>
            </a:r>
            <a:r>
              <a:rPr lang="en-US" sz="3200" dirty="0">
                <a:latin typeface="Arial" charset="0"/>
              </a:rPr>
              <a:t> Azimuthal Anisotropy </a:t>
            </a:r>
            <a:r>
              <a:rPr lang="en-US" sz="3200" dirty="0" smtClean="0">
                <a:latin typeface="Arial" charset="0"/>
              </a:rPr>
              <a:t>Comparison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>
                <a:solidFill>
                  <a:srgbClr val="000090"/>
                </a:solidFill>
                <a:latin typeface="Arial" charset="0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24400" y="2667000"/>
            <a:ext cx="4419600" cy="15286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000" dirty="0" smtClean="0">
                <a:solidFill>
                  <a:srgbClr val="000090"/>
                </a:solidFill>
              </a:rPr>
              <a:t>Extended available measurement up to high </a:t>
            </a:r>
            <a:r>
              <a:rPr lang="en-US" sz="2000" dirty="0" err="1" smtClean="0">
                <a:solidFill>
                  <a:srgbClr val="00009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000" baseline="-25000" dirty="0">
                <a:solidFill>
                  <a:srgbClr val="000090"/>
                </a:solidFill>
              </a:rPr>
              <a:t> </a:t>
            </a:r>
            <a:r>
              <a:rPr lang="en-US" sz="2000" baseline="-25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region (6.5 </a:t>
            </a:r>
            <a:r>
              <a:rPr lang="en-US" sz="2000" dirty="0">
                <a:solidFill>
                  <a:srgbClr val="000090"/>
                </a:solidFill>
              </a:rPr>
              <a:t>– 30 </a:t>
            </a:r>
            <a:r>
              <a:rPr lang="en-US" sz="2000" dirty="0" err="1">
                <a:solidFill>
                  <a:srgbClr val="000090"/>
                </a:solidFill>
              </a:rPr>
              <a:t>GeV</a:t>
            </a:r>
            <a:r>
              <a:rPr lang="en-US" sz="2000" dirty="0">
                <a:solidFill>
                  <a:srgbClr val="000090"/>
                </a:solidFill>
              </a:rPr>
              <a:t>/</a:t>
            </a:r>
            <a:r>
              <a:rPr lang="en-US" sz="2000" dirty="0" smtClean="0">
                <a:solidFill>
                  <a:srgbClr val="000090"/>
                </a:solidFill>
              </a:rPr>
              <a:t>c)</a:t>
            </a:r>
            <a:r>
              <a:rPr lang="en-US" sz="2000" baseline="-25000" dirty="0" smtClean="0">
                <a:solidFill>
                  <a:srgbClr val="000090"/>
                </a:solidFill>
              </a:rPr>
              <a:t> </a:t>
            </a:r>
            <a:r>
              <a:rPr lang="en-US" sz="2000" dirty="0" smtClean="0">
                <a:solidFill>
                  <a:srgbClr val="000090"/>
                </a:solidFill>
              </a:rPr>
              <a:t>and observed non-zero v</a:t>
            </a:r>
            <a:r>
              <a:rPr lang="en-US" sz="2000" baseline="-25000" dirty="0" smtClean="0">
                <a:solidFill>
                  <a:srgbClr val="000090"/>
                </a:solidFill>
              </a:rPr>
              <a:t>2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</a:p>
          <a:p>
            <a:pPr algn="l"/>
            <a:endParaRPr lang="en-US" sz="2000" baseline="-25000" dirty="0">
              <a:solidFill>
                <a:srgbClr val="000090"/>
              </a:solidFill>
            </a:endParaRPr>
          </a:p>
          <a:p>
            <a:pPr algn="l"/>
            <a:r>
              <a:rPr lang="en-US" sz="2000" dirty="0" smtClean="0">
                <a:solidFill>
                  <a:srgbClr val="000090"/>
                </a:solidFill>
              </a:rPr>
              <a:t>No significant dependence of </a:t>
            </a:r>
            <a:r>
              <a:rPr lang="en-US" sz="2000" dirty="0" err="1" smtClean="0">
                <a:solidFill>
                  <a:srgbClr val="00009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0090"/>
                </a:solidFill>
              </a:rPr>
              <a:t>T</a:t>
            </a:r>
            <a:endParaRPr lang="en-US" sz="2000" baseline="-25000" dirty="0">
              <a:solidFill>
                <a:srgbClr val="000090"/>
              </a:solidFill>
            </a:endParaRPr>
          </a:p>
        </p:txBody>
      </p:sp>
      <p:pic>
        <p:nvPicPr>
          <p:cNvPr id="2" name="Picture 1" descr="comp_v2_pTs_OnlyJpsi_Prp_Co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49" y="1049698"/>
            <a:ext cx="4494098" cy="46841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4400" y="1395579"/>
            <a:ext cx="2688356" cy="646331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</a:t>
            </a:r>
            <a:r>
              <a:rPr lang="en-US" sz="1200" b="1" dirty="0">
                <a:solidFill>
                  <a:srgbClr val="0000CF"/>
                </a:solidFill>
              </a:rPr>
              <a:t>-</a:t>
            </a:r>
            <a:r>
              <a:rPr lang="en-US" sz="1200" b="1" dirty="0" smtClean="0">
                <a:solidFill>
                  <a:srgbClr val="0000CF"/>
                </a:solidFill>
              </a:rPr>
              <a:t>12-001</a:t>
            </a:r>
          </a:p>
          <a:p>
            <a:r>
              <a:rPr lang="hu-HU" sz="1200" b="1" dirty="0">
                <a:solidFill>
                  <a:srgbClr val="0000CF"/>
                </a:solidFill>
              </a:rPr>
              <a:t>Phys. Rev. Lett. 111, 052301 (2013</a:t>
            </a:r>
            <a:r>
              <a:rPr lang="hu-HU" sz="1200" b="1" dirty="0" smtClean="0">
                <a:solidFill>
                  <a:srgbClr val="0000CF"/>
                </a:solidFill>
              </a:rPr>
              <a:t>)</a:t>
            </a:r>
          </a:p>
          <a:p>
            <a:r>
              <a:rPr lang="hu-HU" sz="1200" b="1" dirty="0">
                <a:solidFill>
                  <a:srgbClr val="0000CF"/>
                </a:solidFill>
              </a:rPr>
              <a:t>Phys. Rev. Lett. 111, 162301 (2013)</a:t>
            </a:r>
            <a:endParaRPr lang="en-US" sz="1200" b="1" dirty="0" smtClean="0">
              <a:solidFill>
                <a:srgbClr val="0000C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7886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17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J/</a:t>
            </a:r>
            <a:r>
              <a:rPr lang="en-US" sz="3200" dirty="0" err="1">
                <a:latin typeface="Arial" charset="0"/>
              </a:rPr>
              <a:t>ψ</a:t>
            </a:r>
            <a:r>
              <a:rPr lang="en-US" sz="3200" dirty="0">
                <a:latin typeface="Arial" charset="0"/>
              </a:rPr>
              <a:t> Azimuthal Anisotropy Comparison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 </a:t>
            </a:r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8" name="Picture 7" descr="comp_v2_pTs_CMSALdMeson_Prp_Co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204" y="1047997"/>
            <a:ext cx="4494098" cy="468410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4400" y="1395579"/>
            <a:ext cx="2688356" cy="646331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</a:t>
            </a:r>
            <a:r>
              <a:rPr lang="en-US" sz="1200" b="1" dirty="0">
                <a:solidFill>
                  <a:srgbClr val="0000CF"/>
                </a:solidFill>
              </a:rPr>
              <a:t>-</a:t>
            </a:r>
            <a:r>
              <a:rPr lang="en-US" sz="1200" b="1" dirty="0" smtClean="0">
                <a:solidFill>
                  <a:srgbClr val="0000CF"/>
                </a:solidFill>
              </a:rPr>
              <a:t>12-001</a:t>
            </a:r>
          </a:p>
          <a:p>
            <a:r>
              <a:rPr lang="hu-HU" sz="1200" b="1" dirty="0">
                <a:solidFill>
                  <a:srgbClr val="0000CF"/>
                </a:solidFill>
              </a:rPr>
              <a:t>Rev. Lett. 109 (2012) 022301</a:t>
            </a:r>
            <a:endParaRPr lang="hu-HU" sz="1200" b="1" dirty="0" smtClean="0">
              <a:solidFill>
                <a:srgbClr val="0000CF"/>
              </a:solidFill>
            </a:endParaRPr>
          </a:p>
          <a:p>
            <a:r>
              <a:rPr lang="hu-HU" sz="1200" b="1" dirty="0">
                <a:solidFill>
                  <a:srgbClr val="0000CF"/>
                </a:solidFill>
              </a:rPr>
              <a:t>Phys. Rev. Lett. 111 </a:t>
            </a:r>
            <a:r>
              <a:rPr lang="hu-HU" sz="1200" b="1" dirty="0" smtClean="0">
                <a:solidFill>
                  <a:srgbClr val="0000CF"/>
                </a:solidFill>
              </a:rPr>
              <a:t>102301</a:t>
            </a:r>
            <a:r>
              <a:rPr lang="ko-KR" altLang="en-US" sz="1200" b="1" dirty="0" smtClean="0">
                <a:solidFill>
                  <a:srgbClr val="0000CF"/>
                </a:solidFill>
              </a:rPr>
              <a:t> </a:t>
            </a:r>
            <a:r>
              <a:rPr lang="en-US" altLang="ko-KR" sz="1200" b="1" dirty="0" smtClean="0">
                <a:solidFill>
                  <a:srgbClr val="0000CF"/>
                </a:solidFill>
              </a:rPr>
              <a:t>(2013)</a:t>
            </a:r>
            <a:endParaRPr lang="en-US" sz="1200" b="1" dirty="0" smtClean="0">
              <a:solidFill>
                <a:srgbClr val="0000C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95304" y="2667000"/>
            <a:ext cx="4495800" cy="24519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</a:rPr>
              <a:t>Comparison to charged hadrons </a:t>
            </a:r>
          </a:p>
          <a:p>
            <a:r>
              <a:rPr lang="en-US" sz="2000" dirty="0" smtClean="0">
                <a:solidFill>
                  <a:srgbClr val="000090"/>
                </a:solidFill>
              </a:rPr>
              <a:t>and D mesons </a:t>
            </a:r>
          </a:p>
          <a:p>
            <a:pPr algn="l"/>
            <a:endParaRPr lang="en-US" sz="2000" baseline="-25000" dirty="0" smtClean="0">
              <a:solidFill>
                <a:srgbClr val="000090"/>
              </a:solidFill>
            </a:endParaRPr>
          </a:p>
          <a:p>
            <a:pPr algn="l"/>
            <a:r>
              <a:rPr lang="en-US" sz="2000" dirty="0" smtClean="0">
                <a:solidFill>
                  <a:srgbClr val="000090"/>
                </a:solidFill>
              </a:rPr>
              <a:t>1) low </a:t>
            </a:r>
            <a:r>
              <a:rPr lang="en-US" sz="2000" dirty="0" err="1" smtClean="0">
                <a:solidFill>
                  <a:srgbClr val="00009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endParaRPr lang="en-US" sz="2000" dirty="0">
              <a:solidFill>
                <a:srgbClr val="000090"/>
              </a:solidFill>
            </a:endParaRPr>
          </a:p>
          <a:p>
            <a:pPr algn="l"/>
            <a:r>
              <a:rPr lang="en-US" sz="2000" dirty="0" smtClean="0">
                <a:solidFill>
                  <a:srgbClr val="000090"/>
                </a:solidFill>
              </a:rPr>
              <a:t>light quark ≈ </a:t>
            </a:r>
            <a:r>
              <a:rPr lang="en-US" sz="2000" dirty="0" err="1" smtClean="0">
                <a:solidFill>
                  <a:srgbClr val="000090"/>
                </a:solidFill>
              </a:rPr>
              <a:t>c+light</a:t>
            </a:r>
            <a:r>
              <a:rPr lang="en-US" sz="2000" dirty="0" smtClean="0">
                <a:solidFill>
                  <a:srgbClr val="000090"/>
                </a:solidFill>
              </a:rPr>
              <a:t> quark &gt; </a:t>
            </a:r>
            <a:r>
              <a:rPr lang="en-US" sz="2000" dirty="0" err="1" smtClean="0">
                <a:solidFill>
                  <a:srgbClr val="000090"/>
                </a:solidFill>
              </a:rPr>
              <a:t>c+c</a:t>
            </a:r>
            <a:r>
              <a:rPr lang="en-US" sz="2000" dirty="0" smtClean="0">
                <a:solidFill>
                  <a:srgbClr val="000090"/>
                </a:solidFill>
              </a:rPr>
              <a:t> quark</a:t>
            </a:r>
          </a:p>
          <a:p>
            <a:pPr algn="l"/>
            <a:endParaRPr lang="en-US" sz="2000" dirty="0" smtClean="0">
              <a:solidFill>
                <a:srgbClr val="000090"/>
              </a:solidFill>
            </a:endParaRPr>
          </a:p>
          <a:p>
            <a:pPr algn="l"/>
            <a:r>
              <a:rPr lang="en-US" sz="2000" dirty="0" smtClean="0">
                <a:solidFill>
                  <a:srgbClr val="000090"/>
                </a:solidFill>
              </a:rPr>
              <a:t>2) high </a:t>
            </a:r>
            <a:r>
              <a:rPr lang="en-US" sz="2000" dirty="0" err="1" smtClean="0">
                <a:solidFill>
                  <a:srgbClr val="00009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0090"/>
                </a:solidFill>
              </a:rPr>
              <a:t>T</a:t>
            </a:r>
            <a:endParaRPr lang="en-US" sz="2000" baseline="-25000" dirty="0" smtClean="0">
              <a:solidFill>
                <a:srgbClr val="000090"/>
              </a:solidFill>
            </a:endParaRPr>
          </a:p>
          <a:p>
            <a:pPr algn="l"/>
            <a:r>
              <a:rPr lang="en-US" sz="2000" dirty="0">
                <a:solidFill>
                  <a:srgbClr val="000090"/>
                </a:solidFill>
              </a:rPr>
              <a:t>light quark ≈ </a:t>
            </a:r>
            <a:r>
              <a:rPr lang="en-US" sz="2000" dirty="0" err="1">
                <a:solidFill>
                  <a:srgbClr val="000090"/>
                </a:solidFill>
              </a:rPr>
              <a:t>c+light</a:t>
            </a:r>
            <a:r>
              <a:rPr lang="en-US" sz="2000" dirty="0">
                <a:solidFill>
                  <a:srgbClr val="000090"/>
                </a:solidFill>
              </a:rPr>
              <a:t> quark ≈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 err="1">
                <a:solidFill>
                  <a:srgbClr val="000090"/>
                </a:solidFill>
              </a:rPr>
              <a:t>c+c</a:t>
            </a:r>
            <a:r>
              <a:rPr lang="en-US" sz="2000" dirty="0">
                <a:solidFill>
                  <a:srgbClr val="000090"/>
                </a:solidFill>
              </a:rPr>
              <a:t> quark</a:t>
            </a:r>
          </a:p>
        </p:txBody>
      </p:sp>
    </p:spTree>
    <p:extLst>
      <p:ext uri="{BB962C8B-B14F-4D97-AF65-F5344CB8AC3E}">
        <p14:creationId xmlns:p14="http://schemas.microsoft.com/office/powerpoint/2010/main" val="405035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18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Bottomonium</a:t>
            </a:r>
            <a:r>
              <a:rPr lang="en-US" sz="3200" dirty="0" smtClean="0">
                <a:latin typeface="Arial" charset="0"/>
              </a:rPr>
              <a:t> Measurements in </a:t>
            </a:r>
            <a:r>
              <a:rPr lang="en-US" sz="3200" dirty="0" err="1" smtClean="0">
                <a:latin typeface="Arial" charset="0"/>
              </a:rPr>
              <a:t>pPb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 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8" name="Picture 7" descr="upsilon-pPb-run210498-event68185478-1920x1080-whitebg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04" y="914400"/>
            <a:ext cx="9109044" cy="512383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852" y="772288"/>
            <a:ext cx="2470576" cy="2369857"/>
          </a:xfrm>
          <a:prstGeom prst="rect">
            <a:avLst/>
          </a:prstGeom>
          <a:ln>
            <a:solidFill>
              <a:srgbClr val="50A4FF"/>
            </a:solidFill>
          </a:ln>
        </p:spPr>
      </p:pic>
    </p:spTree>
    <p:extLst>
      <p:ext uri="{BB962C8B-B14F-4D97-AF65-F5344CB8AC3E}">
        <p14:creationId xmlns:p14="http://schemas.microsoft.com/office/powerpoint/2010/main" val="1676792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19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Dimuon</a:t>
            </a:r>
            <a:r>
              <a:rPr lang="en-US" sz="3200" dirty="0" smtClean="0">
                <a:latin typeface="Arial" charset="0"/>
              </a:rPr>
              <a:t> spectrum in 2013 </a:t>
            </a:r>
            <a:r>
              <a:rPr lang="en-US" sz="3200" dirty="0" err="1" smtClean="0">
                <a:latin typeface="Arial" charset="0"/>
              </a:rPr>
              <a:t>pPb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en-US" sz="2000" dirty="0" smtClean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marL="0" indent="0" eaLnBrk="1" hangingPunct="1">
              <a:buNone/>
            </a:pPr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marL="0" indent="0" eaLnBrk="1" hangingPunct="1">
              <a:buNone/>
            </a:pPr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marL="0" indent="0" eaLnBrk="1" hangingPunct="1"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488" y="890161"/>
            <a:ext cx="7557025" cy="545890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6200" y="5867400"/>
            <a:ext cx="29717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 err="1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pp</a:t>
            </a:r>
            <a:r>
              <a:rPr lang="en-US" sz="16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 √s = 2.76 </a:t>
            </a:r>
            <a:r>
              <a:rPr lang="en-US" sz="1600" dirty="0" err="1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TeV</a:t>
            </a:r>
            <a:r>
              <a:rPr lang="en-US" sz="16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 : 5.4 pb</a:t>
            </a:r>
            <a:r>
              <a:rPr lang="en-US" sz="1600" baseline="300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-1</a:t>
            </a:r>
            <a:endParaRPr lang="en-US" sz="1600" baseline="30000" dirty="0">
              <a:solidFill>
                <a:srgbClr val="000090"/>
              </a:solidFill>
              <a:latin typeface="+mn-lt"/>
              <a:ea typeface="Apple SD 산돌고딕 Neo 일반체"/>
              <a:cs typeface="Apple SD 산돌고딕 Neo 일반체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165680" y="5898240"/>
            <a:ext cx="1806120" cy="304800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6342587" y="1785168"/>
            <a:ext cx="1434297" cy="304800"/>
          </a:xfrm>
          <a:prstGeom prst="rect">
            <a:avLst/>
          </a:prstGeom>
          <a:ln>
            <a:solidFill>
              <a:srgbClr val="FF0000"/>
            </a:solidFill>
          </a:ln>
          <a:ex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L</a:t>
            </a:r>
            <a:r>
              <a:rPr kumimoji="0" lang="en-US" sz="1600" b="1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int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 = 35 nb</a:t>
            </a:r>
            <a:r>
              <a:rPr kumimoji="0" lang="en-US" sz="16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-1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rPr>
              <a:t> </a:t>
            </a:r>
            <a:endParaRPr kumimoji="0" lang="en-US" sz="1600" b="1" i="0" u="none" strike="noStrike" cap="none" normalizeH="0" baseline="0" dirty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60160" y="6248400"/>
            <a:ext cx="3574216" cy="338554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l"/>
            <a:r>
              <a:rPr lang="en-US" sz="1600" dirty="0" smtClean="0">
                <a:solidFill>
                  <a:srgbClr val="3366FF"/>
                </a:solidFill>
              </a:rPr>
              <a:t>~20 times larger than 2010 (231 nb</a:t>
            </a:r>
            <a:r>
              <a:rPr lang="en-US" sz="1600" baseline="30000" dirty="0" smtClean="0">
                <a:solidFill>
                  <a:srgbClr val="3366FF"/>
                </a:solidFill>
              </a:rPr>
              <a:t>-1</a:t>
            </a:r>
            <a:r>
              <a:rPr lang="en-US" sz="1600" dirty="0" smtClean="0">
                <a:solidFill>
                  <a:srgbClr val="3366FF"/>
                </a:solidFill>
              </a:rPr>
              <a:t>)</a:t>
            </a:r>
            <a:endParaRPr lang="en-US" sz="1600" dirty="0">
              <a:solidFill>
                <a:srgbClr val="33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352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2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>
                <a:latin typeface="Arial" charset="0"/>
              </a:rPr>
              <a:t>Quarkonia</a:t>
            </a:r>
            <a:r>
              <a:rPr lang="en-US" sz="3200" dirty="0">
                <a:latin typeface="Arial" charset="0"/>
              </a:rPr>
              <a:t> Suppression in Hot Medium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638800"/>
          </a:xfrm>
        </p:spPr>
        <p:txBody>
          <a:bodyPr/>
          <a:lstStyle/>
          <a:p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One of striking signatures for Quark-Gluon-Plasma (QGP) formation</a:t>
            </a:r>
          </a:p>
          <a:p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Sequential melting : different binding energies 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  <a:sym typeface="Wingdings"/>
              </a:rPr>
              <a:t> bound states are melt sequentially in hot medium</a:t>
            </a:r>
          </a:p>
          <a:p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Quenched heavy quarks (energy loss): </a:t>
            </a:r>
            <a:r>
              <a:rPr lang="en-US" sz="1800" i="1" dirty="0" err="1" smtClean="0">
                <a:solidFill>
                  <a:srgbClr val="000090"/>
                </a:solidFill>
                <a:latin typeface="Arial" charset="0"/>
              </a:rPr>
              <a:t>A.Rothkopf</a:t>
            </a:r>
            <a:r>
              <a:rPr lang="en-US" sz="1800" i="1" dirty="0" smtClean="0">
                <a:solidFill>
                  <a:srgbClr val="000090"/>
                </a:solidFill>
                <a:latin typeface="Arial" charset="0"/>
              </a:rPr>
              <a:t>,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sz="1600" b="1" i="1" dirty="0" smtClean="0">
                <a:solidFill>
                  <a:srgbClr val="000090"/>
                </a:solidFill>
                <a:latin typeface="Arial" charset="0"/>
              </a:rPr>
              <a:t>PRL 108(2012) 162001</a:t>
            </a:r>
            <a:endParaRPr lang="en-US" sz="1400" b="1" i="1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29" name="Picture 4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114800" y="1830621"/>
            <a:ext cx="4495800" cy="318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" name="Text Box 41"/>
          <p:cNvSpPr txBox="1">
            <a:spLocks noChangeArrowheads="1"/>
          </p:cNvSpPr>
          <p:nvPr/>
        </p:nvSpPr>
        <p:spPr bwMode="auto">
          <a:xfrm>
            <a:off x="3921156" y="4989493"/>
            <a:ext cx="502920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0090"/>
                </a:solidFill>
              </a:rPr>
              <a:t>Sequential </a:t>
            </a:r>
            <a:r>
              <a:rPr lang="en-US" sz="2000" dirty="0" smtClean="0">
                <a:solidFill>
                  <a:srgbClr val="000090"/>
                </a:solidFill>
              </a:rPr>
              <a:t>melting </a:t>
            </a:r>
            <a:r>
              <a:rPr lang="en-US" sz="2000" dirty="0" smtClean="0">
                <a:solidFill>
                  <a:srgbClr val="000090"/>
                </a:solidFill>
                <a:sym typeface="Wingdings" pitchFamily="2" charset="2"/>
              </a:rPr>
              <a:t> </a:t>
            </a:r>
            <a:r>
              <a:rPr lang="en-US" sz="2000" dirty="0" smtClean="0">
                <a:solidFill>
                  <a:srgbClr val="000090"/>
                </a:solidFill>
              </a:rPr>
              <a:t>a </a:t>
            </a:r>
            <a:r>
              <a:rPr lang="en-US" sz="2000" dirty="0">
                <a:solidFill>
                  <a:srgbClr val="000090"/>
                </a:solidFill>
              </a:rPr>
              <a:t>QGP </a:t>
            </a:r>
            <a:r>
              <a:rPr lang="en-US" sz="2000" dirty="0" smtClean="0">
                <a:solidFill>
                  <a:srgbClr val="000090"/>
                </a:solidFill>
              </a:rPr>
              <a:t>thermometer</a:t>
            </a:r>
          </a:p>
          <a:p>
            <a:pPr>
              <a:spcBef>
                <a:spcPct val="50000"/>
              </a:spcBef>
            </a:pPr>
            <a:r>
              <a:rPr lang="en-US" sz="1200" i="1" dirty="0" smtClean="0">
                <a:solidFill>
                  <a:srgbClr val="000090"/>
                </a:solidFill>
              </a:rPr>
              <a:t>H</a:t>
            </a:r>
            <a:r>
              <a:rPr lang="en-US" sz="1200" i="1" dirty="0">
                <a:solidFill>
                  <a:srgbClr val="000090"/>
                </a:solidFill>
              </a:rPr>
              <a:t>. </a:t>
            </a:r>
            <a:r>
              <a:rPr lang="en-US" sz="1200" i="1" dirty="0" err="1">
                <a:solidFill>
                  <a:srgbClr val="000090"/>
                </a:solidFill>
              </a:rPr>
              <a:t>Satz</a:t>
            </a:r>
            <a:r>
              <a:rPr lang="en-US" sz="1200" i="1" dirty="0">
                <a:solidFill>
                  <a:srgbClr val="000090"/>
                </a:solidFill>
              </a:rPr>
              <a:t>, NPA 783 (2007) </a:t>
            </a:r>
            <a:r>
              <a:rPr lang="en-US" sz="1200" i="1" dirty="0" smtClean="0">
                <a:solidFill>
                  <a:srgbClr val="000090"/>
                </a:solidFill>
              </a:rPr>
              <a:t>249c. </a:t>
            </a:r>
          </a:p>
          <a:p>
            <a:pPr>
              <a:spcBef>
                <a:spcPct val="50000"/>
              </a:spcBef>
            </a:pPr>
            <a:r>
              <a:rPr lang="en-US" sz="1200" i="1" dirty="0" smtClean="0">
                <a:solidFill>
                  <a:srgbClr val="000090"/>
                </a:solidFill>
              </a:rPr>
              <a:t>2013 Heavy Flavor Measurements at RHIC and LHC (W. </a:t>
            </a:r>
            <a:r>
              <a:rPr lang="en-US" sz="1200" i="1" dirty="0" err="1" smtClean="0">
                <a:solidFill>
                  <a:srgbClr val="000090"/>
                </a:solidFill>
              </a:rPr>
              <a:t>Xie</a:t>
            </a:r>
            <a:r>
              <a:rPr lang="en-US" sz="1200" i="1" dirty="0">
                <a:solidFill>
                  <a:srgbClr val="000090"/>
                </a:solidFill>
              </a:rPr>
              <a:t>)</a:t>
            </a:r>
            <a:r>
              <a:rPr lang="en-US" sz="1200" i="1" dirty="0" smtClean="0">
                <a:solidFill>
                  <a:srgbClr val="000090"/>
                </a:solidFill>
              </a:rPr>
              <a:t> </a:t>
            </a:r>
            <a:endParaRPr lang="en-US" sz="1200" i="1" dirty="0">
              <a:solidFill>
                <a:srgbClr val="000090"/>
              </a:solidFill>
            </a:endParaRPr>
          </a:p>
        </p:txBody>
      </p:sp>
      <p:pic>
        <p:nvPicPr>
          <p:cNvPr id="5" name="Picture 4" descr="jpsi_screen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3240" y="2057400"/>
            <a:ext cx="2506032" cy="3657600"/>
          </a:xfrm>
          <a:prstGeom prst="rect">
            <a:avLst/>
          </a:prstGeom>
        </p:spPr>
      </p:pic>
      <p:sp>
        <p:nvSpPr>
          <p:cNvPr id="8" name="AutoShape 42"/>
          <p:cNvSpPr>
            <a:spLocks noChangeArrowheads="1"/>
          </p:cNvSpPr>
          <p:nvPr/>
        </p:nvSpPr>
        <p:spPr bwMode="auto">
          <a:xfrm>
            <a:off x="5791200" y="1968525"/>
            <a:ext cx="457200" cy="533400"/>
          </a:xfrm>
          <a:prstGeom prst="curvedRightArrow">
            <a:avLst>
              <a:gd name="adj1" fmla="val 23333"/>
              <a:gd name="adj2" fmla="val 46667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9" name="AutoShape 43"/>
          <p:cNvSpPr>
            <a:spLocks noChangeArrowheads="1"/>
          </p:cNvSpPr>
          <p:nvPr/>
        </p:nvSpPr>
        <p:spPr bwMode="auto">
          <a:xfrm>
            <a:off x="5791200" y="2537157"/>
            <a:ext cx="457200" cy="914400"/>
          </a:xfrm>
          <a:prstGeom prst="curvedRightArrow">
            <a:avLst>
              <a:gd name="adj1" fmla="val 48000"/>
              <a:gd name="adj2" fmla="val 96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0" name="AutoShape 44"/>
          <p:cNvSpPr>
            <a:spLocks noChangeArrowheads="1"/>
          </p:cNvSpPr>
          <p:nvPr/>
        </p:nvSpPr>
        <p:spPr bwMode="auto">
          <a:xfrm>
            <a:off x="5715000" y="3482283"/>
            <a:ext cx="609600" cy="706284"/>
          </a:xfrm>
          <a:prstGeom prst="curvedRightArrow">
            <a:avLst>
              <a:gd name="adj1" fmla="val 27500"/>
              <a:gd name="adj2" fmla="val 55000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7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20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pPb</a:t>
            </a:r>
            <a:r>
              <a:rPr lang="en-US" sz="3200" dirty="0" smtClean="0">
                <a:latin typeface="Arial" charset="0"/>
              </a:rPr>
              <a:t> Collisions at 2013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 collisions: the bridge between </a:t>
            </a:r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pp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 and </a:t>
            </a:r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r>
              <a:rPr lang="en-US" sz="2400" dirty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collisions, to understand CNM effect from QGP.</a:t>
            </a:r>
            <a:endParaRPr lang="en-US" sz="2400" dirty="0">
              <a:solidFill>
                <a:srgbClr val="000090"/>
              </a:solidFill>
              <a:latin typeface="Arial" charset="0"/>
            </a:endParaRPr>
          </a:p>
          <a:p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sz="2400" dirty="0">
                <a:solidFill>
                  <a:srgbClr val="000090"/>
                </a:solidFill>
                <a:latin typeface="Arial" charset="0"/>
              </a:rPr>
              <a:t>asymmetric collisions (~0.47 rapidity boost)</a:t>
            </a:r>
          </a:p>
          <a:p>
            <a:pPr lvl="1"/>
            <a:r>
              <a:rPr lang="en-US" sz="2000" dirty="0">
                <a:solidFill>
                  <a:srgbClr val="000090"/>
                </a:solidFill>
                <a:latin typeface="Arial" charset="0"/>
              </a:rPr>
              <a:t>analysis window |</a:t>
            </a:r>
            <a:r>
              <a:rPr lang="en-US" sz="2000" dirty="0" err="1">
                <a:solidFill>
                  <a:srgbClr val="000090"/>
                </a:solidFill>
                <a:latin typeface="Arial" charset="0"/>
              </a:rPr>
              <a:t>y</a:t>
            </a:r>
            <a:r>
              <a:rPr lang="en-US" sz="2000" baseline="-25000" dirty="0" err="1">
                <a:solidFill>
                  <a:srgbClr val="000090"/>
                </a:solidFill>
                <a:latin typeface="Arial" charset="0"/>
              </a:rPr>
              <a:t>CM</a:t>
            </a:r>
            <a:r>
              <a:rPr lang="en-US" sz="2000" dirty="0">
                <a:solidFill>
                  <a:srgbClr val="000090"/>
                </a:solidFill>
                <a:latin typeface="Arial" charset="0"/>
              </a:rPr>
              <a:t>| &lt; 1.93</a:t>
            </a:r>
          </a:p>
          <a:p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Centrality dependence</a:t>
            </a:r>
          </a:p>
          <a:p>
            <a:pPr lvl="1"/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Not easy to determine centrality in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collisions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781488"/>
              </p:ext>
            </p:extLst>
          </p:nvPr>
        </p:nvGraphicFramePr>
        <p:xfrm>
          <a:off x="4419600" y="2149090"/>
          <a:ext cx="4495800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7579"/>
                <a:gridCol w="800814"/>
                <a:gridCol w="702469"/>
                <a:gridCol w="702469"/>
                <a:gridCol w="702469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Ref.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system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rgbClr val="0000FF"/>
                          </a:solidFill>
                        </a:rPr>
                        <a:t>Pb+p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</a:tr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LAB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3"/>
                          </a:solidFill>
                        </a:rPr>
                        <a:t>-2.4</a:t>
                      </a:r>
                      <a:endParaRPr lang="en-US" sz="160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rgbClr val="50A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-0.47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1.5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0A4FF"/>
                    </a:solidFill>
                  </a:tcPr>
                </a:tc>
              </a:tr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Collision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(CM)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3"/>
                          </a:solidFill>
                        </a:rPr>
                        <a:t>-1.9</a:t>
                      </a:r>
                      <a:endParaRPr lang="en-US" sz="160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rgbClr val="50A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0.00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1.9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0A4FF"/>
                    </a:solidFill>
                  </a:tcPr>
                </a:tc>
              </a:tr>
            </a:tbl>
          </a:graphicData>
        </a:graphic>
      </p:graphicFrame>
      <p:pic>
        <p:nvPicPr>
          <p:cNvPr id="2" name="Picture 1" descr="스크린샷 2014-12-06 오전 3.06.1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5406" y="4114800"/>
            <a:ext cx="2420122" cy="2420122"/>
          </a:xfrm>
          <a:prstGeom prst="rect">
            <a:avLst/>
          </a:prstGeom>
        </p:spPr>
      </p:pic>
      <p:pic>
        <p:nvPicPr>
          <p:cNvPr id="8" name="Picture 7" descr="스크린샷 2014-09-27 오전 10.31.14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74"/>
          <a:stretch/>
        </p:blipFill>
        <p:spPr>
          <a:xfrm>
            <a:off x="1676400" y="4174114"/>
            <a:ext cx="3226829" cy="24552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2200" y="4572000"/>
            <a:ext cx="10630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0000CF"/>
                </a:solidFill>
              </a:rPr>
              <a:t>PbPb</a:t>
            </a:r>
            <a:endParaRPr lang="en-US" sz="2800" dirty="0">
              <a:solidFill>
                <a:srgbClr val="0000C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33888" y="4419600"/>
            <a:ext cx="823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>
                <a:solidFill>
                  <a:srgbClr val="FF0000"/>
                </a:solidFill>
              </a:rPr>
              <a:t>pPb</a:t>
            </a:r>
            <a:endParaRPr 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28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21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pPb</a:t>
            </a:r>
            <a:r>
              <a:rPr lang="en-US" sz="3200" dirty="0" smtClean="0">
                <a:latin typeface="Arial" charset="0"/>
              </a:rPr>
              <a:t> Collisions at 2013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 collisions: the bridge between </a:t>
            </a:r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pp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 and </a:t>
            </a:r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r>
              <a:rPr lang="en-US" sz="2400" dirty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collisions, to understand CNM effect from QGP.</a:t>
            </a:r>
            <a:endParaRPr lang="en-US" sz="2400" dirty="0">
              <a:solidFill>
                <a:srgbClr val="000090"/>
              </a:solidFill>
              <a:latin typeface="Arial" charset="0"/>
            </a:endParaRPr>
          </a:p>
          <a:p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sz="2400" dirty="0">
                <a:solidFill>
                  <a:srgbClr val="000090"/>
                </a:solidFill>
                <a:latin typeface="Arial" charset="0"/>
              </a:rPr>
              <a:t>asymmetric collisions (~0.47 rapidity boost)</a:t>
            </a:r>
          </a:p>
          <a:p>
            <a:pPr lvl="1"/>
            <a:r>
              <a:rPr lang="en-US" sz="2000" dirty="0">
                <a:solidFill>
                  <a:srgbClr val="000090"/>
                </a:solidFill>
                <a:latin typeface="Arial" charset="0"/>
              </a:rPr>
              <a:t>analysis window |</a:t>
            </a:r>
            <a:r>
              <a:rPr lang="en-US" sz="2000" dirty="0" err="1">
                <a:solidFill>
                  <a:srgbClr val="000090"/>
                </a:solidFill>
                <a:latin typeface="Arial" charset="0"/>
              </a:rPr>
              <a:t>y</a:t>
            </a:r>
            <a:r>
              <a:rPr lang="en-US" sz="2000" baseline="-25000" dirty="0" err="1">
                <a:solidFill>
                  <a:srgbClr val="000090"/>
                </a:solidFill>
                <a:latin typeface="Arial" charset="0"/>
              </a:rPr>
              <a:t>CM</a:t>
            </a:r>
            <a:r>
              <a:rPr lang="en-US" sz="2000" dirty="0">
                <a:solidFill>
                  <a:srgbClr val="000090"/>
                </a:solidFill>
                <a:latin typeface="Arial" charset="0"/>
              </a:rPr>
              <a:t>| &lt; 1.93</a:t>
            </a:r>
          </a:p>
          <a:p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Binning in 2 event-activity variables:</a:t>
            </a:r>
          </a:p>
          <a:p>
            <a:pPr lvl="1"/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Corrected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N</a:t>
            </a:r>
            <a:r>
              <a:rPr lang="en-US" sz="2000" baseline="-25000" dirty="0" err="1" smtClean="0">
                <a:solidFill>
                  <a:srgbClr val="000090"/>
                </a:solidFill>
                <a:latin typeface="Arial" charset="0"/>
              </a:rPr>
              <a:t>tracks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(|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η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| &lt; 2.4,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</a:t>
            </a:r>
            <a:r>
              <a:rPr lang="en-US" sz="2000" baseline="-25000" dirty="0" err="1" smtClean="0">
                <a:solidFill>
                  <a:srgbClr val="000090"/>
                </a:solidFill>
                <a:latin typeface="Arial" charset="0"/>
              </a:rPr>
              <a:t>T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&gt; 400 MeV/c)</a:t>
            </a:r>
          </a:p>
          <a:p>
            <a:pPr lvl="1"/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Raw transverse energy measured in HF, </a:t>
            </a:r>
            <a:r>
              <a:rPr lang="en-US" sz="2000" dirty="0">
                <a:solidFill>
                  <a:srgbClr val="000090"/>
                </a:solidFill>
                <a:latin typeface="Arial" charset="0"/>
              </a:rPr>
              <a:t>E</a:t>
            </a:r>
            <a:r>
              <a:rPr lang="en-US" sz="2000" baseline="-25000" dirty="0">
                <a:solidFill>
                  <a:srgbClr val="000090"/>
                </a:solidFill>
                <a:latin typeface="Arial" charset="0"/>
              </a:rPr>
              <a:t>T</a:t>
            </a:r>
            <a:r>
              <a:rPr lang="en-US" sz="2000" dirty="0">
                <a:solidFill>
                  <a:srgbClr val="000090"/>
                </a:solidFill>
                <a:latin typeface="Arial" charset="0"/>
              </a:rPr>
              <a:t> (|</a:t>
            </a:r>
            <a:r>
              <a:rPr lang="en-US" sz="2000" dirty="0" err="1">
                <a:solidFill>
                  <a:srgbClr val="000090"/>
                </a:solidFill>
                <a:latin typeface="Arial" charset="0"/>
              </a:rPr>
              <a:t>η</a:t>
            </a:r>
            <a:r>
              <a:rPr lang="en-US" sz="2000" dirty="0">
                <a:solidFill>
                  <a:srgbClr val="000090"/>
                </a:solidFill>
                <a:latin typeface="Arial" charset="0"/>
              </a:rPr>
              <a:t>| 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&gt; 4.0)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12239533"/>
              </p:ext>
            </p:extLst>
          </p:nvPr>
        </p:nvGraphicFramePr>
        <p:xfrm>
          <a:off x="4419600" y="2149090"/>
          <a:ext cx="4495800" cy="1036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87579"/>
                <a:gridCol w="800814"/>
                <a:gridCol w="702469"/>
                <a:gridCol w="702469"/>
                <a:gridCol w="702469"/>
              </a:tblGrid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Ref.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system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rgbClr val="0000FF"/>
                          </a:solidFill>
                        </a:rPr>
                        <a:t>Pb+p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660066"/>
                        </a:solidFill>
                      </a:endParaRPr>
                    </a:p>
                  </a:txBody>
                  <a:tcPr/>
                </a:tc>
              </a:tr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LAB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3"/>
                          </a:solidFill>
                        </a:rPr>
                        <a:t>-2.4</a:t>
                      </a:r>
                      <a:endParaRPr lang="en-US" sz="160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rgbClr val="50A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-0.47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1.5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0A4FF"/>
                    </a:solidFill>
                  </a:tcPr>
                </a:tc>
              </a:tr>
              <a:tr h="3454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Collision</a:t>
                      </a:r>
                      <a:r>
                        <a:rPr lang="en-US" sz="1600" baseline="0" dirty="0" smtClean="0">
                          <a:solidFill>
                            <a:srgbClr val="0000FF"/>
                          </a:solidFill>
                        </a:rPr>
                        <a:t> </a:t>
                      </a:r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(CM)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accent3"/>
                          </a:solidFill>
                        </a:rPr>
                        <a:t>-1.9</a:t>
                      </a:r>
                      <a:endParaRPr lang="en-US" sz="1600" dirty="0">
                        <a:solidFill>
                          <a:schemeClr val="accent3"/>
                        </a:solidFill>
                      </a:endParaRPr>
                    </a:p>
                  </a:txBody>
                  <a:tcPr>
                    <a:solidFill>
                      <a:srgbClr val="50A4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0000FF"/>
                          </a:solidFill>
                        </a:rPr>
                        <a:t>0.00</a:t>
                      </a:r>
                      <a:endParaRPr lang="en-US" sz="1600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FFFF"/>
                          </a:solidFill>
                        </a:rPr>
                        <a:t>1.9</a:t>
                      </a:r>
                      <a:endParaRPr lang="en-US" sz="1600" dirty="0">
                        <a:solidFill>
                          <a:srgbClr val="FFFFFF"/>
                        </a:solidFill>
                      </a:endParaRPr>
                    </a:p>
                  </a:txBody>
                  <a:tcPr>
                    <a:solidFill>
                      <a:srgbClr val="50A4FF"/>
                    </a:solidFill>
                  </a:tcPr>
                </a:tc>
              </a:tr>
            </a:tbl>
          </a:graphicData>
        </a:graphic>
      </p:graphicFrame>
      <p:pic>
        <p:nvPicPr>
          <p:cNvPr id="27" name="Picture 26" descr="event_activi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2652" y="4583043"/>
            <a:ext cx="3984348" cy="1616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9674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22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Invariant Mass Distributions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Signal extractions </a:t>
            </a:r>
            <a:endParaRPr lang="en-US" sz="24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4791670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Un-binned maximum log likelihood fit </a:t>
            </a:r>
          </a:p>
          <a:p>
            <a:pPr lvl="1" algn="l"/>
            <a:r>
              <a:rPr lang="en-US" sz="18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➢  </a:t>
            </a:r>
            <a:r>
              <a:rPr lang="en-US" sz="18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Signal : 3 Crystal-Ball function (Gaussian with low-side tail with power-law)</a:t>
            </a:r>
          </a:p>
          <a:p>
            <a:pPr lvl="1" algn="l"/>
            <a:r>
              <a:rPr lang="en-US" sz="18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➢  </a:t>
            </a:r>
            <a:r>
              <a:rPr lang="en-US" sz="18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Background : error function * exponential (all background parameters free)</a:t>
            </a:r>
            <a:endParaRPr lang="en-US" sz="1800" dirty="0">
              <a:solidFill>
                <a:srgbClr val="000090"/>
              </a:solidFill>
              <a:latin typeface="+mn-lt"/>
              <a:ea typeface="Apple SD 산돌고딕 Neo 일반체"/>
              <a:cs typeface="Apple SD 산돌고딕 Neo 일반체"/>
            </a:endParaRPr>
          </a:p>
        </p:txBody>
      </p:sp>
      <p:pic>
        <p:nvPicPr>
          <p:cNvPr id="5" name="Picture 4" descr="figs_pa_dimuMFit_pmu4_ycm193_mb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6" t="4113" r="4200" b="6342"/>
          <a:stretch/>
        </p:blipFill>
        <p:spPr>
          <a:xfrm>
            <a:off x="4860491" y="1305192"/>
            <a:ext cx="3449714" cy="3266055"/>
          </a:xfrm>
          <a:prstGeom prst="rect">
            <a:avLst/>
          </a:prstGeom>
        </p:spPr>
      </p:pic>
      <p:pic>
        <p:nvPicPr>
          <p:cNvPr id="7" name="Picture 6" descr="figs_pp_dimuMFit_pmu4_ycm193_mb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91" t="3940" r="4200" b="6348"/>
          <a:stretch/>
        </p:blipFill>
        <p:spPr>
          <a:xfrm>
            <a:off x="950895" y="1295400"/>
            <a:ext cx="3474224" cy="327218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 bwMode="auto">
          <a:xfrm>
            <a:off x="2915225" y="1447800"/>
            <a:ext cx="1341120" cy="473142"/>
          </a:xfrm>
          <a:prstGeom prst="rect">
            <a:avLst/>
          </a:prstGeom>
          <a:noFill/>
          <a:ln w="38100" cap="flat" cmpd="sng" algn="ctr">
            <a:solidFill>
              <a:srgbClr val="C3007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1" name="Rectangle 10"/>
          <p:cNvSpPr/>
          <p:nvPr/>
        </p:nvSpPr>
        <p:spPr bwMode="auto">
          <a:xfrm>
            <a:off x="6541820" y="1426088"/>
            <a:ext cx="1568160" cy="520456"/>
          </a:xfrm>
          <a:prstGeom prst="rect">
            <a:avLst/>
          </a:prstGeom>
          <a:noFill/>
          <a:ln w="38100" cap="flat" cmpd="sng" algn="ctr">
            <a:solidFill>
              <a:srgbClr val="C30079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410562" y="6066845"/>
            <a:ext cx="1584914" cy="27699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CF"/>
                </a:solidFill>
              </a:rPr>
              <a:t>JHEP 04 (2014) 103</a:t>
            </a:r>
          </a:p>
        </p:txBody>
      </p:sp>
    </p:spTree>
    <p:extLst>
      <p:ext uri="{BB962C8B-B14F-4D97-AF65-F5344CB8AC3E}">
        <p14:creationId xmlns:p14="http://schemas.microsoft.com/office/powerpoint/2010/main" val="17331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23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Double Ratio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1594" y="3323253"/>
            <a:ext cx="2595696" cy="73636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4800" y="4635651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 err="1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pPb</a:t>
            </a:r>
            <a:r>
              <a:rPr lang="en-US" sz="20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vs</a:t>
            </a:r>
            <a:r>
              <a:rPr lang="en-US" sz="20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PbPb</a:t>
            </a:r>
            <a:r>
              <a:rPr lang="en-US" sz="20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: stronger final state effects in </a:t>
            </a:r>
            <a:r>
              <a:rPr lang="en-US" sz="2000" dirty="0" err="1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PbPb</a:t>
            </a:r>
            <a:r>
              <a:rPr lang="en-US" sz="20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 compared to </a:t>
            </a:r>
            <a:r>
              <a:rPr lang="en-US" sz="2000" dirty="0" err="1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pPb</a:t>
            </a:r>
            <a:endParaRPr lang="en-US" sz="2000" dirty="0" smtClean="0">
              <a:solidFill>
                <a:srgbClr val="000090"/>
              </a:solidFill>
              <a:ea typeface="Apple SD 산돌고딕 Neo 일반체"/>
              <a:cs typeface="Apple SD 산돌고딕 Neo 일반체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pPb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vs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pp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: indication (significance &lt; 3σ) of additional effects on the excited states in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pPb</a:t>
            </a:r>
            <a:endParaRPr lang="en-US" sz="2000" dirty="0">
              <a:solidFill>
                <a:srgbClr val="000090"/>
              </a:solidFill>
              <a:ea typeface="Apple SD 산돌고딕 Neo 일반체"/>
              <a:cs typeface="Apple SD 산돌고딕 Neo 일반체"/>
            </a:endParaRPr>
          </a:p>
        </p:txBody>
      </p:sp>
      <p:pic>
        <p:nvPicPr>
          <p:cNvPr id="2" name="Picture 1" descr="figs_dblRatio_y193_gridy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33" t="3436" r="4675" b="9876"/>
          <a:stretch/>
        </p:blipFill>
        <p:spPr>
          <a:xfrm>
            <a:off x="2718468" y="914400"/>
            <a:ext cx="3707064" cy="347807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410562" y="6066845"/>
            <a:ext cx="1584914" cy="27699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CF"/>
                </a:solidFill>
              </a:rPr>
              <a:t>JHEP 04 (2014) 103</a:t>
            </a:r>
          </a:p>
        </p:txBody>
      </p:sp>
    </p:spTree>
    <p:extLst>
      <p:ext uri="{BB962C8B-B14F-4D97-AF65-F5344CB8AC3E}">
        <p14:creationId xmlns:p14="http://schemas.microsoft.com/office/powerpoint/2010/main" val="1981829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24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)/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(1S) </a:t>
            </a:r>
            <a:r>
              <a:rPr lang="en-US" sz="3200" dirty="0" err="1" smtClean="0">
                <a:latin typeface="Arial" charset="0"/>
              </a:rPr>
              <a:t>vs</a:t>
            </a:r>
            <a:r>
              <a:rPr lang="en-US" sz="3200" dirty="0" smtClean="0">
                <a:latin typeface="Arial" charset="0"/>
              </a:rPr>
              <a:t> E</a:t>
            </a:r>
            <a:r>
              <a:rPr lang="en-US" sz="3200" baseline="-25000" dirty="0" smtClean="0">
                <a:latin typeface="Arial" charset="0"/>
              </a:rPr>
              <a:t>T</a:t>
            </a:r>
            <a:r>
              <a:rPr lang="en-US" sz="3200" dirty="0" smtClean="0">
                <a:latin typeface="Arial" charset="0"/>
              </a:rPr>
              <a:t> (|</a:t>
            </a:r>
            <a:r>
              <a:rPr lang="en-US" sz="3200" dirty="0" err="1" smtClean="0">
                <a:latin typeface="Arial" charset="0"/>
              </a:rPr>
              <a:t>η</a:t>
            </a:r>
            <a:r>
              <a:rPr lang="en-US" sz="3200" dirty="0" smtClean="0">
                <a:latin typeface="Arial" charset="0"/>
              </a:rPr>
              <a:t>| &gt; 4)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210728" y="700040"/>
            <a:ext cx="3886200" cy="900545"/>
          </a:xfrm>
          <a:prstGeom prst="rect">
            <a:avLst/>
          </a:prstGeom>
          <a:noFill/>
          <a:ln w="28575" cmpd="sng">
            <a:solidFill>
              <a:srgbClr val="C30079"/>
            </a:solidFill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8455" y="3581400"/>
            <a:ext cx="1574380" cy="661240"/>
          </a:xfrm>
          <a:prstGeom prst="rect">
            <a:avLst/>
          </a:prstGeom>
        </p:spPr>
      </p:pic>
      <p:pic>
        <p:nvPicPr>
          <p:cNvPr id="12" name="Picture 11" descr="event_activit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14" y="739914"/>
            <a:ext cx="3984348" cy="161663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" y="4724400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Weak dependence of excited to the ground state ratio with respect to the 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E</a:t>
            </a:r>
            <a:r>
              <a:rPr lang="en-US" sz="2000" baseline="-25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T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(|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η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|&gt;4)</a:t>
            </a:r>
          </a:p>
        </p:txBody>
      </p:sp>
      <p:pic>
        <p:nvPicPr>
          <p:cNvPr id="5" name="Picture 4" descr="figs_hf_combi0_glbErrBand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6" t="3940" b="5843"/>
          <a:stretch/>
        </p:blipFill>
        <p:spPr>
          <a:xfrm>
            <a:off x="152400" y="876179"/>
            <a:ext cx="4251928" cy="3815999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7410562" y="5854698"/>
            <a:ext cx="1584914" cy="27699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CF"/>
                </a:solidFill>
              </a:rPr>
              <a:t>JHEP 04 (2014) 103</a:t>
            </a:r>
          </a:p>
        </p:txBody>
      </p:sp>
    </p:spTree>
    <p:extLst>
      <p:ext uri="{BB962C8B-B14F-4D97-AF65-F5344CB8AC3E}">
        <p14:creationId xmlns:p14="http://schemas.microsoft.com/office/powerpoint/2010/main" val="119379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25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)/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(1S) </a:t>
            </a:r>
            <a:r>
              <a:rPr lang="en-US" sz="3200" dirty="0" err="1" smtClean="0">
                <a:latin typeface="Arial" charset="0"/>
              </a:rPr>
              <a:t>vs</a:t>
            </a:r>
            <a:r>
              <a:rPr lang="en-US" sz="3200" dirty="0" smtClean="0">
                <a:latin typeface="Arial" charset="0"/>
              </a:rPr>
              <a:t> </a:t>
            </a:r>
            <a:r>
              <a:rPr lang="en-US" sz="3200" dirty="0" err="1" smtClean="0">
                <a:latin typeface="Arial" charset="0"/>
              </a:rPr>
              <a:t>N</a:t>
            </a:r>
            <a:r>
              <a:rPr lang="en-US" sz="3200" baseline="-25000" dirty="0" err="1" smtClean="0">
                <a:latin typeface="Arial" charset="0"/>
              </a:rPr>
              <a:t>tracks</a:t>
            </a:r>
            <a:r>
              <a:rPr lang="en-US" sz="3200" dirty="0" smtClean="0">
                <a:latin typeface="Arial" charset="0"/>
              </a:rPr>
              <a:t> </a:t>
            </a:r>
            <a:r>
              <a:rPr lang="en-US" sz="3200" dirty="0">
                <a:latin typeface="Arial" charset="0"/>
              </a:rPr>
              <a:t>(</a:t>
            </a:r>
            <a:r>
              <a:rPr lang="en-US" sz="3200" dirty="0" smtClean="0">
                <a:latin typeface="Arial" charset="0"/>
              </a:rPr>
              <a:t>|</a:t>
            </a:r>
            <a:r>
              <a:rPr lang="en-US" sz="3200" dirty="0" err="1" smtClean="0">
                <a:latin typeface="Arial" charset="0"/>
              </a:rPr>
              <a:t>η</a:t>
            </a:r>
            <a:r>
              <a:rPr lang="en-US" sz="3200" dirty="0" smtClean="0">
                <a:latin typeface="Arial" charset="0"/>
              </a:rPr>
              <a:t>| &lt; 2.4</a:t>
            </a:r>
            <a:r>
              <a:rPr lang="en-US" sz="3200" dirty="0">
                <a:latin typeface="Arial" charset="0"/>
              </a:rPr>
              <a:t>)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pic>
        <p:nvPicPr>
          <p:cNvPr id="8" name="Picture 7" descr="event_activi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14" y="739914"/>
            <a:ext cx="3984348" cy="161663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6520722" y="686656"/>
            <a:ext cx="1316183" cy="1729658"/>
          </a:xfrm>
          <a:prstGeom prst="rect">
            <a:avLst/>
          </a:prstGeom>
          <a:noFill/>
          <a:ln w="28575" cmpd="sng">
            <a:solidFill>
              <a:srgbClr val="C30079"/>
            </a:solidFill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724400"/>
            <a:ext cx="861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Significant decrease of 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)/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(1S) with increasing multiplicity, in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pPb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and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pp</a:t>
            </a:r>
            <a:endParaRPr lang="en-US" sz="2000" dirty="0" smtClean="0">
              <a:solidFill>
                <a:srgbClr val="000090"/>
              </a:solidFill>
              <a:ea typeface="Apple SD 산돌고딕 Neo 일반체"/>
              <a:cs typeface="Apple SD 산돌고딕 Neo 일반체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Possible ways to produce this dependence</a:t>
            </a:r>
            <a:endParaRPr lang="en-US" sz="900" dirty="0" smtClean="0">
              <a:solidFill>
                <a:srgbClr val="000090"/>
              </a:solidFill>
              <a:latin typeface="+mn-lt"/>
              <a:ea typeface="Apple SD 산돌고딕 Neo 일반체"/>
              <a:cs typeface="Apple SD 산돌고딕 Neo 일반체"/>
            </a:endParaRPr>
          </a:p>
          <a:p>
            <a:pPr lvl="1" algn="l"/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-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would affect the multiplicity or Multiplicity would affect the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endParaRPr lang="en-US" sz="2000" dirty="0">
              <a:solidFill>
                <a:srgbClr val="000090"/>
              </a:solidFill>
              <a:ea typeface="Apple SD 산돌고딕 Neo 일반체"/>
              <a:cs typeface="Apple SD 산돌고딕 Neo 일반체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8455" y="3581400"/>
            <a:ext cx="1574380" cy="661240"/>
          </a:xfrm>
          <a:prstGeom prst="rect">
            <a:avLst/>
          </a:prstGeom>
        </p:spPr>
      </p:pic>
      <p:pic>
        <p:nvPicPr>
          <p:cNvPr id="3" name="Picture 2" descr="figs_trk_combi0_glbErrBand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3" t="3940" r="1232" b="6013"/>
          <a:stretch/>
        </p:blipFill>
        <p:spPr>
          <a:xfrm>
            <a:off x="171636" y="875844"/>
            <a:ext cx="4171764" cy="381598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410562" y="6066845"/>
            <a:ext cx="1584914" cy="27699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CF"/>
                </a:solidFill>
              </a:rPr>
              <a:t>JHEP 04 (2014) 103</a:t>
            </a:r>
          </a:p>
        </p:txBody>
      </p:sp>
    </p:spTree>
    <p:extLst>
      <p:ext uri="{BB962C8B-B14F-4D97-AF65-F5344CB8AC3E}">
        <p14:creationId xmlns:p14="http://schemas.microsoft.com/office/powerpoint/2010/main" val="369174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26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>
                <a:latin typeface="Arial" charset="0"/>
              </a:rPr>
              <a:t>2</a:t>
            </a:r>
            <a:r>
              <a:rPr lang="en-US" sz="3200" dirty="0" smtClean="0">
                <a:latin typeface="Arial" charset="0"/>
              </a:rPr>
              <a:t>S</a:t>
            </a:r>
            <a:r>
              <a:rPr lang="en-US" sz="3200" dirty="0">
                <a:latin typeface="Arial" charset="0"/>
              </a:rPr>
              <a:t>)/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(1S) compare </a:t>
            </a:r>
            <a:r>
              <a:rPr lang="en-US" sz="3200" dirty="0" err="1" smtClean="0">
                <a:latin typeface="Arial" charset="0"/>
              </a:rPr>
              <a:t>PbPb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990600"/>
            <a:ext cx="8915400" cy="5562600"/>
          </a:xfrm>
        </p:spPr>
        <p:txBody>
          <a:bodyPr/>
          <a:lstStyle/>
          <a:p>
            <a:pPr lvl="1"/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pPr lvl="1"/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pPr lvl="1"/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400" dirty="0">
              <a:solidFill>
                <a:srgbClr val="00009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400" dirty="0">
              <a:solidFill>
                <a:srgbClr val="00009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: no significant dependence on 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E</a:t>
            </a:r>
            <a:r>
              <a:rPr lang="en-US" sz="2000" baseline="-25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T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(|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η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|&gt;4)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and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N</a:t>
            </a:r>
            <a:r>
              <a:rPr lang="en-US" sz="2000" baseline="-25000" dirty="0" err="1" smtClean="0">
                <a:solidFill>
                  <a:srgbClr val="000090"/>
                </a:solidFill>
                <a:latin typeface="Arial" charset="0"/>
              </a:rPr>
              <a:t>tracks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, but large uncertainties </a:t>
            </a:r>
          </a:p>
          <a:p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points are below all the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data but large uncertainties to tell if already in most central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the level of suppression is the same as in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peripheral</a:t>
            </a:r>
          </a:p>
          <a:p>
            <a:endParaRPr lang="en-US" sz="2400" dirty="0">
              <a:solidFill>
                <a:srgbClr val="000090"/>
              </a:solidFill>
              <a:latin typeface="Arial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885" y="956572"/>
            <a:ext cx="7778231" cy="3516271"/>
            <a:chOff x="748885" y="956572"/>
            <a:chExt cx="7778231" cy="3516271"/>
          </a:xfrm>
        </p:grpSpPr>
        <p:pic>
          <p:nvPicPr>
            <p:cNvPr id="3" name="Picture 2" descr="figs_trk_combi1_logx1_logy0_doAAcent1_fitPP0_fitPA0_fitPpPa0_inset0_glbErrBand0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66" t="2932" b="4500"/>
            <a:stretch/>
          </p:blipFill>
          <p:spPr>
            <a:xfrm>
              <a:off x="4724400" y="957003"/>
              <a:ext cx="3802716" cy="3501818"/>
            </a:xfrm>
            <a:prstGeom prst="rect">
              <a:avLst/>
            </a:prstGeom>
          </p:spPr>
        </p:pic>
        <p:pic>
          <p:nvPicPr>
            <p:cNvPr id="5" name="Picture 4" descr="figs_hf_combi1_logx1_logy0_doAAcent1_inset0_glbErrBand0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58" t="2730" b="4675"/>
            <a:stretch/>
          </p:blipFill>
          <p:spPr>
            <a:xfrm>
              <a:off x="748885" y="956572"/>
              <a:ext cx="3823115" cy="3516271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7410562" y="6066845"/>
            <a:ext cx="1584914" cy="27699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CF"/>
                </a:solidFill>
              </a:rPr>
              <a:t>JHEP 04 (2014) 103</a:t>
            </a:r>
          </a:p>
        </p:txBody>
      </p:sp>
    </p:spTree>
    <p:extLst>
      <p:ext uri="{BB962C8B-B14F-4D97-AF65-F5344CB8AC3E}">
        <p14:creationId xmlns:p14="http://schemas.microsoft.com/office/powerpoint/2010/main" val="34217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27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Self-normalized </a:t>
            </a:r>
            <a:r>
              <a:rPr lang="en-US" sz="3200" dirty="0">
                <a:latin typeface="Arial" charset="0"/>
              </a:rPr>
              <a:t>Yields: 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</a:t>
            </a:r>
            <a:r>
              <a:rPr lang="en-US" sz="3200" dirty="0" smtClean="0">
                <a:latin typeface="Arial" charset="0"/>
              </a:rPr>
              <a:t>/&lt;</a:t>
            </a:r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 smtClean="0">
                <a:latin typeface="Arial" charset="0"/>
              </a:rPr>
              <a:t>)&gt;  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562600"/>
          </a:xfrm>
        </p:spPr>
        <p:txBody>
          <a:bodyPr/>
          <a:lstStyle/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0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22664" y="41910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/&lt;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)&gt;: in the line at the whole E</a:t>
            </a:r>
            <a:r>
              <a:rPr lang="en-US" sz="2000" baseline="-25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T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(|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η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|&gt;4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</a:t>
            </a: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rgbClr val="000090"/>
              </a:solidFill>
              <a:ea typeface="Apple SD 산돌고딕 Neo 일반체"/>
              <a:cs typeface="Apple SD 산돌고딕 Neo 일반체"/>
            </a:endParaRP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rgbClr val="000090"/>
              </a:solidFill>
              <a:ea typeface="Apple SD 산돌고딕 Neo 일반체"/>
              <a:cs typeface="Apple SD 산돌고딕 Neo 일반체"/>
            </a:endParaRPr>
          </a:p>
        </p:txBody>
      </p:sp>
      <p:pic>
        <p:nvPicPr>
          <p:cNvPr id="3" name="Picture 2" descr="makeSgFixNtrk_pc1S2s3s_hf1_slope0_aa1_2saa1_pp0_pa0_fitLines0_splitErr1_mbaxs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221" y="737319"/>
            <a:ext cx="2536802" cy="2644055"/>
          </a:xfrm>
          <a:prstGeom prst="rect">
            <a:avLst/>
          </a:prstGeom>
        </p:spPr>
      </p:pic>
      <p:pic>
        <p:nvPicPr>
          <p:cNvPr id="5" name="Picture 4" descr="makeSgFixNtrk_pc1S2s3s_hf2_slope0_aa1_2saa1_pp0_pa0_fitLines0_splitErr1_mbaxs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923" y="739069"/>
            <a:ext cx="2536802" cy="2644055"/>
          </a:xfrm>
          <a:prstGeom prst="rect">
            <a:avLst/>
          </a:prstGeom>
        </p:spPr>
      </p:pic>
      <p:pic>
        <p:nvPicPr>
          <p:cNvPr id="6" name="Picture 5" descr="makeSgFixNtrk_pc1S2s3s_hf3_slope0_aa1_2saa1_pp0_pa0_fitLines0_splitErr1_mbaxs0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2067" y="739069"/>
            <a:ext cx="2536802" cy="2644055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410562" y="6066845"/>
            <a:ext cx="1584914" cy="27699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CF"/>
                </a:solidFill>
              </a:rPr>
              <a:t>JHEP 04 (2014) 103</a:t>
            </a:r>
          </a:p>
        </p:txBody>
      </p:sp>
    </p:spTree>
    <p:extLst>
      <p:ext uri="{BB962C8B-B14F-4D97-AF65-F5344CB8AC3E}">
        <p14:creationId xmlns:p14="http://schemas.microsoft.com/office/powerpoint/2010/main" val="4152502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28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Self-normalized </a:t>
            </a:r>
            <a:r>
              <a:rPr lang="en-US" sz="3200" dirty="0">
                <a:latin typeface="Arial" charset="0"/>
              </a:rPr>
              <a:t>Yields: 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</a:t>
            </a:r>
            <a:r>
              <a:rPr lang="en-US" sz="3200" dirty="0" smtClean="0">
                <a:latin typeface="Arial" charset="0"/>
              </a:rPr>
              <a:t>/&lt;</a:t>
            </a:r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 smtClean="0">
                <a:latin typeface="Arial" charset="0"/>
              </a:rPr>
              <a:t>)&gt;  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638800"/>
          </a:xfrm>
        </p:spPr>
        <p:txBody>
          <a:bodyPr/>
          <a:lstStyle/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)/&lt;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)&gt; 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vs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N</a:t>
            </a:r>
            <a:r>
              <a:rPr lang="en-US" sz="2000" baseline="-25000" dirty="0" err="1" smtClean="0">
                <a:solidFill>
                  <a:srgbClr val="000090"/>
                </a:solidFill>
                <a:latin typeface="Arial" charset="0"/>
              </a:rPr>
              <a:t>tracks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Less consistent behavior (related to the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nS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)/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(1S) variations)</a:t>
            </a:r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3" name="Picture 2" descr="makeSgFixNtrk_pc1S2s3s_trk1_slope0_aa1_2saa1_pp0_pa0_fitLines0_splitErr1_mbaxs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57" y="745465"/>
            <a:ext cx="2536802" cy="2644055"/>
          </a:xfrm>
          <a:prstGeom prst="rect">
            <a:avLst/>
          </a:prstGeom>
        </p:spPr>
      </p:pic>
      <p:pic>
        <p:nvPicPr>
          <p:cNvPr id="5" name="Picture 4" descr="makeSgFixNtrk_pc1S2s3s_trk2_slope0_aa1_2saa1_pp0_pa0_fitLines0_splitErr1_mbaxs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457" y="745465"/>
            <a:ext cx="2536802" cy="2644055"/>
          </a:xfrm>
          <a:prstGeom prst="rect">
            <a:avLst/>
          </a:prstGeom>
        </p:spPr>
      </p:pic>
      <p:pic>
        <p:nvPicPr>
          <p:cNvPr id="6" name="Picture 5" descr="makeSgFixNtrk_pc1S2s3s_trk3_slope0_aa1_2saa1_pp0_pa0_fitLines0_splitErr1_mbaxs0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371" y="745465"/>
            <a:ext cx="2536802" cy="2644055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7410562" y="6066845"/>
            <a:ext cx="1584914" cy="27699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CF"/>
                </a:solidFill>
              </a:rPr>
              <a:t>JHEP 04 (2014) 103</a:t>
            </a:r>
          </a:p>
        </p:txBody>
      </p:sp>
    </p:spTree>
    <p:extLst>
      <p:ext uri="{BB962C8B-B14F-4D97-AF65-F5344CB8AC3E}">
        <p14:creationId xmlns:p14="http://schemas.microsoft.com/office/powerpoint/2010/main" val="414131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29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Self-normalized </a:t>
            </a:r>
            <a:r>
              <a:rPr lang="en-US" sz="3200" dirty="0">
                <a:latin typeface="Arial" charset="0"/>
              </a:rPr>
              <a:t>Yields: 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</a:t>
            </a:r>
            <a:r>
              <a:rPr lang="en-US" sz="3200" dirty="0" smtClean="0">
                <a:latin typeface="Arial" charset="0"/>
              </a:rPr>
              <a:t>/&lt;</a:t>
            </a:r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 smtClean="0">
                <a:latin typeface="Arial" charset="0"/>
              </a:rPr>
              <a:t>)&gt;  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638800"/>
          </a:xfrm>
        </p:spPr>
        <p:txBody>
          <a:bodyPr/>
          <a:lstStyle/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)/&lt;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)&gt; 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vs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N</a:t>
            </a:r>
            <a:r>
              <a:rPr lang="en-US" sz="2000" baseline="-25000" dirty="0" err="1" smtClean="0">
                <a:solidFill>
                  <a:srgbClr val="000090"/>
                </a:solidFill>
                <a:latin typeface="Arial" charset="0"/>
              </a:rPr>
              <a:t>tracks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Less consistent behavior (related to the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nS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)/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(1S) variations)</a:t>
            </a:r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3" name="Picture 2" descr="makeSgFixNtrk_pc1S2s3s_trk1_slope0_aa1_2saa1_pp0_pa0_fitLines0_splitErr1_mbaxs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57" y="745465"/>
            <a:ext cx="2536802" cy="2644055"/>
          </a:xfrm>
          <a:prstGeom prst="rect">
            <a:avLst/>
          </a:prstGeom>
        </p:spPr>
      </p:pic>
      <p:pic>
        <p:nvPicPr>
          <p:cNvPr id="5" name="Picture 4" descr="makeSgFixNtrk_pc1S2s3s_trk2_slope0_aa1_2saa1_pp0_pa0_fitLines0_splitErr1_mbaxs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457" y="745465"/>
            <a:ext cx="2536802" cy="2644055"/>
          </a:xfrm>
          <a:prstGeom prst="rect">
            <a:avLst/>
          </a:prstGeom>
        </p:spPr>
      </p:pic>
      <p:pic>
        <p:nvPicPr>
          <p:cNvPr id="6" name="Picture 5" descr="makeSgFixNtrk_pc1S2s3s_trk3_slope0_aa1_2saa1_pp0_pa0_fitLines0_splitErr1_mbaxs0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5371" y="745465"/>
            <a:ext cx="2536802" cy="264405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8810" y="775861"/>
            <a:ext cx="3268980" cy="303413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77289" y="533400"/>
            <a:ext cx="1579053" cy="276999"/>
          </a:xfrm>
          <a:prstGeom prst="rect">
            <a:avLst/>
          </a:prstGeom>
          <a:ln>
            <a:solidFill>
              <a:srgbClr val="4F81B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PLB 712 (2012) 165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10562" y="6066845"/>
            <a:ext cx="1584914" cy="27699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CF"/>
                </a:solidFill>
              </a:rPr>
              <a:t>JHEP 04 (2014) 103</a:t>
            </a:r>
          </a:p>
        </p:txBody>
      </p:sp>
    </p:spTree>
    <p:extLst>
      <p:ext uri="{BB962C8B-B14F-4D97-AF65-F5344CB8AC3E}">
        <p14:creationId xmlns:p14="http://schemas.microsoft.com/office/powerpoint/2010/main" val="251925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3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Quarkonia</a:t>
            </a:r>
            <a:r>
              <a:rPr lang="en-US" sz="3200" dirty="0" smtClean="0">
                <a:latin typeface="Arial" charset="0"/>
              </a:rPr>
              <a:t> Suppression in Hot Medium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000090"/>
                </a:solidFill>
                <a:latin typeface="Arial" charset="0"/>
              </a:rPr>
              <a:t> </a:t>
            </a:r>
          </a:p>
        </p:txBody>
      </p:sp>
      <p:pic>
        <p:nvPicPr>
          <p:cNvPr id="6" name="Picture 5" descr="스크린샷 2013-05-12 오전 1.56.49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1" r="-8"/>
          <a:stretch/>
        </p:blipFill>
        <p:spPr>
          <a:xfrm>
            <a:off x="152400" y="863686"/>
            <a:ext cx="7938365" cy="3555914"/>
          </a:xfrm>
          <a:prstGeom prst="rect">
            <a:avLst/>
          </a:prstGeom>
        </p:spPr>
      </p:pic>
      <p:pic>
        <p:nvPicPr>
          <p:cNvPr id="7" name="Picture 6" descr="central.png"/>
          <p:cNvPicPr>
            <a:picLocks noChangeAspect="1"/>
          </p:cNvPicPr>
          <p:nvPr/>
        </p:nvPicPr>
        <p:blipFill>
          <a:blip r:embed="rId4">
            <a:alphaModFix amt="7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137" y="4189079"/>
            <a:ext cx="591198" cy="470461"/>
          </a:xfrm>
          <a:prstGeom prst="rect">
            <a:avLst/>
          </a:prstGeom>
        </p:spPr>
      </p:pic>
      <p:pic>
        <p:nvPicPr>
          <p:cNvPr id="8" name="Picture 7" descr="peripharal.png"/>
          <p:cNvPicPr>
            <a:picLocks noChangeAspect="1"/>
          </p:cNvPicPr>
          <p:nvPr/>
        </p:nvPicPr>
        <p:blipFill>
          <a:blip r:embed="rId5">
            <a:alphaModFix amt="71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475" y="4191000"/>
            <a:ext cx="774386" cy="470461"/>
          </a:xfrm>
          <a:prstGeom prst="rect">
            <a:avLst/>
          </a:prstGeom>
        </p:spPr>
      </p:pic>
      <p:pic>
        <p:nvPicPr>
          <p:cNvPr id="2" name="Picture 1" descr="raa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5105400"/>
            <a:ext cx="2767584" cy="810768"/>
          </a:xfrm>
          <a:prstGeom prst="rect">
            <a:avLst/>
          </a:prstGeom>
          <a:ln>
            <a:solidFill>
              <a:srgbClr val="4F81BD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3352800" y="4736051"/>
            <a:ext cx="5638800" cy="1754327"/>
          </a:xfrm>
          <a:prstGeom prst="rect">
            <a:avLst/>
          </a:prstGeom>
          <a:noFill/>
          <a:ln w="28575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1800" dirty="0" smtClean="0">
                <a:solidFill>
                  <a:srgbClr val="000090"/>
                </a:solidFill>
              </a:rPr>
              <a:t>Observed </a:t>
            </a: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>
                <a:solidFill>
                  <a:srgbClr val="000090"/>
                </a:solidFill>
              </a:rPr>
              <a:t>Significant suppression of J/</a:t>
            </a:r>
            <a:r>
              <a:rPr lang="en-US" sz="1800" dirty="0" err="1" smtClean="0">
                <a:solidFill>
                  <a:srgbClr val="000090"/>
                </a:solidFill>
              </a:rPr>
              <a:t>ψ</a:t>
            </a:r>
            <a:r>
              <a:rPr lang="en-US" sz="1800" dirty="0" smtClean="0">
                <a:solidFill>
                  <a:srgbClr val="000090"/>
                </a:solidFill>
              </a:rPr>
              <a:t> and </a:t>
            </a:r>
            <a:r>
              <a:rPr lang="en-US" sz="1800" dirty="0" err="1" smtClean="0">
                <a:solidFill>
                  <a:srgbClr val="000090"/>
                </a:solidFill>
              </a:rPr>
              <a:t>ϒ</a:t>
            </a:r>
            <a:r>
              <a:rPr lang="en-US" sz="1800" dirty="0" smtClean="0">
                <a:solidFill>
                  <a:srgbClr val="000090"/>
                </a:solidFill>
              </a:rPr>
              <a:t> (1S, 2S, 3S) at </a:t>
            </a:r>
            <a:r>
              <a:rPr lang="en-US" sz="1800" dirty="0" err="1" smtClean="0">
                <a:solidFill>
                  <a:srgbClr val="000090"/>
                </a:solidFill>
              </a:rPr>
              <a:t>PbPb</a:t>
            </a:r>
            <a:r>
              <a:rPr lang="en-US" sz="1800" dirty="0" smtClean="0">
                <a:solidFill>
                  <a:srgbClr val="000090"/>
                </a:solidFill>
              </a:rPr>
              <a:t> collisions </a:t>
            </a: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>
                <a:solidFill>
                  <a:srgbClr val="000090"/>
                </a:solidFill>
              </a:rPr>
              <a:t>Expected </a:t>
            </a:r>
            <a:r>
              <a:rPr lang="en-US" sz="1800" dirty="0">
                <a:solidFill>
                  <a:srgbClr val="000090"/>
                </a:solidFill>
              </a:rPr>
              <a:t>hierarchy in the suppression of the states with different binding energy</a:t>
            </a:r>
          </a:p>
          <a:p>
            <a:pPr algn="l" eaLnBrk="1" hangingPunct="1"/>
            <a:endParaRPr lang="en-US" sz="1800" dirty="0" smtClean="0">
              <a:solidFill>
                <a:srgbClr val="00009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110645" y="4419600"/>
            <a:ext cx="1821683" cy="461665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CMS-PAS-</a:t>
            </a:r>
            <a:r>
              <a:rPr lang="en-US" sz="1200" b="1" dirty="0">
                <a:solidFill>
                  <a:srgbClr val="0000FF"/>
                </a:solidFill>
              </a:rPr>
              <a:t>HIN-12-014</a:t>
            </a:r>
          </a:p>
          <a:p>
            <a:r>
              <a:rPr lang="en-US" sz="1200" b="1" dirty="0">
                <a:solidFill>
                  <a:srgbClr val="0000FF"/>
                </a:solidFill>
              </a:rPr>
              <a:t>PRL 109 (2012) 222301</a:t>
            </a:r>
          </a:p>
        </p:txBody>
      </p:sp>
      <p:pic>
        <p:nvPicPr>
          <p:cNvPr id="11" name="Picture 10" descr="Screen Shot 2012-05-21 at 1.33.36 AM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3777" y="1436636"/>
            <a:ext cx="1274023" cy="1928251"/>
          </a:xfrm>
          <a:prstGeom prst="rect">
            <a:avLst/>
          </a:prstGeom>
          <a:ln>
            <a:solidFill>
              <a:srgbClr val="0000FF"/>
            </a:solidFill>
          </a:ln>
        </p:spPr>
      </p:pic>
    </p:spTree>
    <p:extLst>
      <p:ext uri="{BB962C8B-B14F-4D97-AF65-F5344CB8AC3E}">
        <p14:creationId xmlns:p14="http://schemas.microsoft.com/office/powerpoint/2010/main" val="3021336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30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Self-normalized </a:t>
            </a:r>
            <a:r>
              <a:rPr lang="en-US" sz="3200" dirty="0">
                <a:latin typeface="Arial" charset="0"/>
              </a:rPr>
              <a:t>Yields: 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</a:t>
            </a:r>
            <a:r>
              <a:rPr lang="en-US" sz="3200" dirty="0" smtClean="0">
                <a:latin typeface="Arial" charset="0"/>
              </a:rPr>
              <a:t>/&lt;</a:t>
            </a:r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 smtClean="0">
                <a:latin typeface="Arial" charset="0"/>
              </a:rPr>
              <a:t>)&gt;  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638800"/>
          </a:xfrm>
        </p:spPr>
        <p:txBody>
          <a:bodyPr/>
          <a:lstStyle/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)/&lt;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)&gt; 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vs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N</a:t>
            </a:r>
            <a:r>
              <a:rPr lang="en-US" sz="2000" baseline="-25000" dirty="0" err="1" smtClean="0">
                <a:solidFill>
                  <a:srgbClr val="000090"/>
                </a:solidFill>
                <a:latin typeface="Arial" charset="0"/>
              </a:rPr>
              <a:t>tracks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Less consistent behavior (related to the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nS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)/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(1S) variations)</a:t>
            </a:r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Multi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parton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interaction : should be same in 1S, 2S and 3S but even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pp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with high multiplicity shows differences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3" name="Picture 2" descr="makeSgFixNtrk_pc1S2s3s_trk1_slope0_aa1_2saa1_pp0_pa0_fitLines0_splitErr1_mbaxs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257" y="745465"/>
            <a:ext cx="2536802" cy="2644055"/>
          </a:xfrm>
          <a:prstGeom prst="rect">
            <a:avLst/>
          </a:prstGeom>
        </p:spPr>
      </p:pic>
      <p:pic>
        <p:nvPicPr>
          <p:cNvPr id="5" name="Picture 4" descr="makeSgFixNtrk_pc1S2s3s_trk2_slope0_aa1_2saa1_pp0_pa0_fitLines0_splitErr1_mbaxs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7457" y="745465"/>
            <a:ext cx="2536802" cy="2644055"/>
          </a:xfrm>
          <a:prstGeom prst="rect">
            <a:avLst/>
          </a:prstGeom>
        </p:spPr>
      </p:pic>
      <p:pic>
        <p:nvPicPr>
          <p:cNvPr id="6" name="Picture 5" descr="makeSgFixNtrk_pc1S2s3s_trk3_slope0_aa1_2saa1_pp0_pa0_fitLines0_splitErr1_mbaxs0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5371" y="745465"/>
            <a:ext cx="2536802" cy="264405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18810" y="775861"/>
            <a:ext cx="3268980" cy="303413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77289" y="533400"/>
            <a:ext cx="1579053" cy="276999"/>
          </a:xfrm>
          <a:prstGeom prst="rect">
            <a:avLst/>
          </a:prstGeom>
          <a:ln>
            <a:solidFill>
              <a:srgbClr val="4F81B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PLB 712 (2012) 165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410562" y="6066845"/>
            <a:ext cx="1584914" cy="276999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200" b="1" dirty="0" smtClean="0">
                <a:solidFill>
                  <a:srgbClr val="0000CF"/>
                </a:solidFill>
              </a:rPr>
              <a:t>JHEP 04 (2014) 103</a:t>
            </a:r>
          </a:p>
        </p:txBody>
      </p:sp>
    </p:spTree>
    <p:extLst>
      <p:ext uri="{BB962C8B-B14F-4D97-AF65-F5344CB8AC3E}">
        <p14:creationId xmlns:p14="http://schemas.microsoft.com/office/powerpoint/2010/main" val="1826904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2"/>
          <p:cNvSpPr>
            <a:spLocks noGrp="1"/>
          </p:cNvSpPr>
          <p:nvPr>
            <p:ph idx="1"/>
          </p:nvPr>
        </p:nvSpPr>
        <p:spPr>
          <a:xfrm>
            <a:off x="179388" y="836637"/>
            <a:ext cx="8785225" cy="5400675"/>
          </a:xfrm>
        </p:spPr>
        <p:txBody>
          <a:bodyPr/>
          <a:lstStyle/>
          <a:p>
            <a:pPr eaLnBrk="1" hangingPunct="1">
              <a:buFont typeface="Wingdings" charset="2"/>
              <a:buChar char="§"/>
            </a:pPr>
            <a:r>
              <a:rPr lang="en-US" sz="2400" dirty="0" smtClean="0">
                <a:solidFill>
                  <a:srgbClr val="000090"/>
                </a:solidFill>
              </a:rPr>
              <a:t>Observed non-zero v</a:t>
            </a:r>
            <a:r>
              <a:rPr lang="en-US" sz="2400" baseline="-25000" dirty="0" smtClean="0">
                <a:solidFill>
                  <a:srgbClr val="000090"/>
                </a:solidFill>
              </a:rPr>
              <a:t>2</a:t>
            </a:r>
            <a:r>
              <a:rPr lang="en-US" sz="2400" dirty="0" smtClean="0">
                <a:solidFill>
                  <a:srgbClr val="000090"/>
                </a:solidFill>
              </a:rPr>
              <a:t> of prompt J/</a:t>
            </a:r>
            <a:r>
              <a:rPr lang="en-US" sz="2400" dirty="0" err="1" smtClean="0">
                <a:solidFill>
                  <a:srgbClr val="000090"/>
                </a:solidFill>
              </a:rPr>
              <a:t>ψ</a:t>
            </a:r>
            <a:r>
              <a:rPr lang="en-US" sz="2400" dirty="0" smtClean="0">
                <a:solidFill>
                  <a:srgbClr val="000090"/>
                </a:solidFill>
              </a:rPr>
              <a:t> and even in high </a:t>
            </a:r>
            <a:r>
              <a:rPr lang="en-US" sz="2400" dirty="0" err="1" smtClean="0">
                <a:solidFill>
                  <a:srgbClr val="00009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400" dirty="0" smtClean="0">
                <a:solidFill>
                  <a:srgbClr val="000090"/>
                </a:solidFill>
              </a:rPr>
              <a:t> region (&gt; 6.5 </a:t>
            </a:r>
            <a:r>
              <a:rPr lang="en-US" sz="2400" dirty="0" err="1" smtClean="0">
                <a:solidFill>
                  <a:srgbClr val="000090"/>
                </a:solidFill>
              </a:rPr>
              <a:t>GeV</a:t>
            </a:r>
            <a:r>
              <a:rPr lang="en-US" sz="2400" dirty="0" smtClean="0">
                <a:solidFill>
                  <a:srgbClr val="000090"/>
                </a:solidFill>
              </a:rPr>
              <a:t>/c) </a:t>
            </a:r>
            <a:endParaRPr lang="en-US" sz="2000" dirty="0" smtClean="0">
              <a:solidFill>
                <a:srgbClr val="000090"/>
              </a:solidFill>
            </a:endParaRPr>
          </a:p>
          <a:p>
            <a:pPr lvl="1" eaLnBrk="1" hangingPunct="1"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Find proper fit setting in low </a:t>
            </a:r>
            <a:r>
              <a:rPr lang="en-US" sz="2000" dirty="0" err="1" smtClean="0">
                <a:solidFill>
                  <a:srgbClr val="000090"/>
                </a:solidFill>
              </a:rPr>
              <a:t>p</a:t>
            </a:r>
            <a:r>
              <a:rPr lang="en-US" sz="2000" baseline="-25000" dirty="0" err="1" smtClean="0">
                <a:solidFill>
                  <a:srgbClr val="000090"/>
                </a:solidFill>
              </a:rPr>
              <a:t>T</a:t>
            </a:r>
            <a:r>
              <a:rPr lang="en-US" sz="2000" dirty="0" smtClean="0">
                <a:solidFill>
                  <a:srgbClr val="000090"/>
                </a:solidFill>
              </a:rPr>
              <a:t> and forward region</a:t>
            </a:r>
          </a:p>
          <a:p>
            <a:pPr lvl="1" eaLnBrk="1" hangingPunct="1"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</a:rPr>
              <a:t>First time to measure v</a:t>
            </a:r>
            <a:r>
              <a:rPr lang="en-US" sz="2000" baseline="-25000" dirty="0" smtClean="0">
                <a:solidFill>
                  <a:srgbClr val="000090"/>
                </a:solidFill>
              </a:rPr>
              <a:t>2</a:t>
            </a:r>
            <a:r>
              <a:rPr lang="en-US" sz="2000" dirty="0" smtClean="0">
                <a:solidFill>
                  <a:srgbClr val="000090"/>
                </a:solidFill>
              </a:rPr>
              <a:t> of non-prompt J/</a:t>
            </a:r>
            <a:r>
              <a:rPr lang="en-US" sz="2000" dirty="0" err="1" smtClean="0">
                <a:solidFill>
                  <a:srgbClr val="000090"/>
                </a:solidFill>
              </a:rPr>
              <a:t>ψ</a:t>
            </a:r>
            <a:endParaRPr lang="en-US" sz="2000" dirty="0">
              <a:solidFill>
                <a:srgbClr val="000090"/>
              </a:solidFill>
            </a:endParaRPr>
          </a:p>
          <a:p>
            <a:pPr eaLnBrk="1" hangingPunct="1">
              <a:buFont typeface="Wingdings" charset="2"/>
              <a:buChar char="§"/>
            </a:pPr>
            <a:endParaRPr lang="en-US" sz="2400" dirty="0" smtClean="0">
              <a:solidFill>
                <a:srgbClr val="000090"/>
              </a:solidFill>
            </a:endParaRPr>
          </a:p>
          <a:p>
            <a:pPr eaLnBrk="1" hangingPunct="1">
              <a:buFont typeface="Wingdings" charset="2"/>
              <a:buChar char="§"/>
            </a:pPr>
            <a:endParaRPr lang="en-US" sz="2400" dirty="0" smtClean="0">
              <a:solidFill>
                <a:srgbClr val="000090"/>
              </a:solidFill>
            </a:endParaRPr>
          </a:p>
          <a:p>
            <a:pPr eaLnBrk="1" hangingPunct="1">
              <a:buFont typeface="Wingdings" charset="2"/>
              <a:buChar char="§"/>
            </a:pPr>
            <a:endParaRPr lang="en-US" sz="2400" dirty="0" smtClean="0">
              <a:solidFill>
                <a:srgbClr val="000090"/>
              </a:solidFill>
            </a:endParaRPr>
          </a:p>
          <a:p>
            <a:pPr eaLnBrk="1" hangingPunct="1">
              <a:buFont typeface="Wingdings" charset="2"/>
              <a:buChar char="§"/>
            </a:pPr>
            <a:r>
              <a:rPr lang="en-US" sz="2400" dirty="0" err="1" smtClean="0">
                <a:solidFill>
                  <a:srgbClr val="000090"/>
                </a:solidFill>
              </a:rPr>
              <a:t>ϒ</a:t>
            </a:r>
            <a:r>
              <a:rPr lang="en-US" sz="2400" dirty="0" smtClean="0">
                <a:solidFill>
                  <a:srgbClr val="000090"/>
                </a:solidFill>
              </a:rPr>
              <a:t> results in </a:t>
            </a:r>
            <a:r>
              <a:rPr lang="en-US" sz="2400" dirty="0" err="1" smtClean="0">
                <a:solidFill>
                  <a:srgbClr val="000090"/>
                </a:solidFill>
              </a:rPr>
              <a:t>pPb</a:t>
            </a:r>
            <a:r>
              <a:rPr lang="en-US" sz="2400" dirty="0" smtClean="0">
                <a:solidFill>
                  <a:srgbClr val="000090"/>
                </a:solidFill>
              </a:rPr>
              <a:t> would give us some indications of initial state effect on the suppression in </a:t>
            </a:r>
            <a:r>
              <a:rPr lang="en-US" sz="2400" dirty="0" err="1" smtClean="0">
                <a:solidFill>
                  <a:srgbClr val="000090"/>
                </a:solidFill>
              </a:rPr>
              <a:t>PbPb</a:t>
            </a:r>
            <a:r>
              <a:rPr lang="en-US" sz="2400" dirty="0" smtClean="0">
                <a:solidFill>
                  <a:srgbClr val="000090"/>
                </a:solidFill>
              </a:rPr>
              <a:t> </a:t>
            </a:r>
          </a:p>
        </p:txBody>
      </p:sp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>
                <a:latin typeface="Arial" charset="0"/>
              </a:rPr>
              <a:t>Summary</a:t>
            </a:r>
            <a:endParaRPr lang="en-US" dirty="0">
              <a:latin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C1BEBA1-322A-AE44-8532-BD36F2D2C2BC}" type="slidenum">
              <a:rPr lang="en-US"/>
              <a:pPr>
                <a:defRPr/>
              </a:pPr>
              <a:t>31</a:t>
            </a:fld>
            <a:endParaRPr lang="en-US" dirty="0"/>
          </a:p>
        </p:txBody>
      </p:sp>
      <p:pic>
        <p:nvPicPr>
          <p:cNvPr id="6" name="Picture 5" descr="comp_v2_pTs_OnlyJpsi_Prp_Cor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8983" y="1292017"/>
            <a:ext cx="2306185" cy="2403687"/>
          </a:xfrm>
          <a:prstGeom prst="rect">
            <a:avLst/>
          </a:prstGeom>
        </p:spPr>
      </p:pic>
      <p:pic>
        <p:nvPicPr>
          <p:cNvPr id="7" name="Picture 6" descr="figs_dblRatio_y193_gridy0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33" t="3436" r="4675" b="9876"/>
          <a:stretch/>
        </p:blipFill>
        <p:spPr>
          <a:xfrm>
            <a:off x="6751969" y="4149711"/>
            <a:ext cx="2301795" cy="215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2168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32</a:t>
            </a:fld>
            <a:endParaRPr lang="en-US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algn="ctr" eaLnBrk="1" hangingPunct="1">
              <a:buNone/>
            </a:pPr>
            <a:endParaRPr lang="en-US" sz="4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 algn="ctr" eaLnBrk="1" hangingPunct="1">
              <a:buNone/>
            </a:pPr>
            <a:endParaRPr lang="en-US" sz="4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 algn="ctr" eaLnBrk="1" hangingPunct="1">
              <a:buNone/>
            </a:pPr>
            <a:endParaRPr lang="en-US" sz="4000" dirty="0">
              <a:solidFill>
                <a:srgbClr val="000090"/>
              </a:solidFill>
              <a:latin typeface="Arial" charset="0"/>
            </a:endParaRPr>
          </a:p>
          <a:p>
            <a:pPr marL="0" indent="0" algn="ctr" eaLnBrk="1" hangingPunct="1">
              <a:buNone/>
            </a:pPr>
            <a:r>
              <a:rPr lang="en-US" sz="4000" dirty="0" smtClean="0">
                <a:solidFill>
                  <a:srgbClr val="000090"/>
                </a:solidFill>
                <a:latin typeface="Arial" charset="0"/>
              </a:rPr>
              <a:t>Back up</a:t>
            </a:r>
            <a:endParaRPr lang="en-US" sz="3600" dirty="0" smtClean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3200" dirty="0" smtClean="0"/>
              <a:t>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807266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33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ALICE Multiplicity dependence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lvl="1" indent="0" eaLnBrk="1" hangingPunct="1">
              <a:buNone/>
            </a:pP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5525" y="838200"/>
            <a:ext cx="4540250" cy="523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8604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34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R</a:t>
            </a:r>
            <a:r>
              <a:rPr lang="en-US" sz="3200" baseline="-25000" dirty="0" smtClean="0"/>
              <a:t>AA</a:t>
            </a:r>
            <a:r>
              <a:rPr lang="en-US" sz="3200" dirty="0" smtClean="0"/>
              <a:t> </a:t>
            </a:r>
            <a:r>
              <a:rPr lang="en-US" sz="3200" dirty="0" err="1" smtClean="0"/>
              <a:t>vs</a:t>
            </a:r>
            <a:r>
              <a:rPr lang="en-US" sz="3200" dirty="0" smtClean="0"/>
              <a:t> binding energy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lvl="1" indent="0" eaLnBrk="1" hangingPunct="1">
              <a:buNone/>
            </a:pP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86506" y="772762"/>
            <a:ext cx="3587678" cy="34350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4201762"/>
            <a:ext cx="6858000" cy="211254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038600" y="6047601"/>
            <a:ext cx="5016743" cy="276999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https://</a:t>
            </a:r>
            <a:r>
              <a:rPr lang="en-US" sz="1200" dirty="0" err="1">
                <a:solidFill>
                  <a:schemeClr val="bg1"/>
                </a:solidFill>
              </a:rPr>
              <a:t>twiki.cern.ch</a:t>
            </a:r>
            <a:r>
              <a:rPr lang="en-US" sz="1200" dirty="0">
                <a:solidFill>
                  <a:schemeClr val="bg1"/>
                </a:solidFill>
              </a:rPr>
              <a:t>/</a:t>
            </a:r>
            <a:r>
              <a:rPr lang="en-US" sz="1200" dirty="0" err="1">
                <a:solidFill>
                  <a:schemeClr val="bg1"/>
                </a:solidFill>
              </a:rPr>
              <a:t>twiki</a:t>
            </a:r>
            <a:r>
              <a:rPr lang="en-US" sz="1200" dirty="0">
                <a:solidFill>
                  <a:schemeClr val="bg1"/>
                </a:solidFill>
              </a:rPr>
              <a:t>/bin/view/</a:t>
            </a:r>
            <a:r>
              <a:rPr lang="en-US" sz="1200" dirty="0" err="1">
                <a:solidFill>
                  <a:schemeClr val="bg1"/>
                </a:solidFill>
              </a:rPr>
              <a:t>CMSPublic</a:t>
            </a:r>
            <a:r>
              <a:rPr lang="en-US" sz="1200" dirty="0">
                <a:solidFill>
                  <a:schemeClr val="bg1"/>
                </a:solidFill>
              </a:rPr>
              <a:t>/PhysicsResultsHIN12014</a:t>
            </a:r>
          </a:p>
        </p:txBody>
      </p:sp>
    </p:spTree>
    <p:extLst>
      <p:ext uri="{BB962C8B-B14F-4D97-AF65-F5344CB8AC3E}">
        <p14:creationId xmlns:p14="http://schemas.microsoft.com/office/powerpoint/2010/main" val="142652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35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Results from </a:t>
            </a:r>
            <a:r>
              <a:rPr lang="en-US" sz="3200" dirty="0" err="1" smtClean="0">
                <a:latin typeface="Arial" charset="0"/>
              </a:rPr>
              <a:t>PbPb</a:t>
            </a:r>
            <a:r>
              <a:rPr lang="en-US" sz="3200" dirty="0" smtClean="0">
                <a:latin typeface="Arial" charset="0"/>
              </a:rPr>
              <a:t> Collisions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endParaRPr lang="en-US" sz="2000" dirty="0" smtClean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marL="0" indent="0" eaLnBrk="1" hangingPunct="1">
              <a:buNone/>
            </a:pPr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marL="0" indent="0" eaLnBrk="1" hangingPunct="1">
              <a:buNone/>
            </a:pPr>
            <a:endParaRPr lang="en-US" sz="2000" dirty="0">
              <a:solidFill>
                <a:srgbClr val="000090"/>
              </a:solidFill>
              <a:latin typeface="+mn-lt"/>
              <a:ea typeface="+mn-ea"/>
              <a:cs typeface="+mn-cs"/>
            </a:endParaRPr>
          </a:p>
          <a:p>
            <a:pPr marL="0" indent="0" eaLnBrk="1" hangingPunct="1">
              <a:buNone/>
            </a:pP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800" y="1143000"/>
            <a:ext cx="3362176" cy="322596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491991" y="762000"/>
            <a:ext cx="21082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F"/>
                </a:solidFill>
                <a:latin typeface="Apple SD 산돌고딕 Neo 일반체"/>
                <a:ea typeface="Apple SD 산돌고딕 Neo 일반체"/>
                <a:cs typeface="Apple SD 산돌고딕 Neo 일반체"/>
              </a:rPr>
              <a:t>Double Ratio</a:t>
            </a:r>
            <a:endParaRPr lang="en-US" sz="2400" b="1" dirty="0">
              <a:solidFill>
                <a:srgbClr val="0000CF"/>
              </a:solidFill>
              <a:latin typeface="Apple SD 산돌고딕 Neo 일반체"/>
              <a:ea typeface="Apple SD 산돌고딕 Neo 일반체"/>
              <a:cs typeface="Apple SD 산돌고딕 Neo 일반체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48400" y="724406"/>
            <a:ext cx="6976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0000CF"/>
                </a:solidFill>
                <a:latin typeface="Apple SD 산돌고딕 Neo 일반체"/>
                <a:ea typeface="Apple SD 산돌고딕 Neo 일반체"/>
                <a:cs typeface="Apple SD 산돌고딕 Neo 일반체"/>
              </a:rPr>
              <a:t>R</a:t>
            </a:r>
            <a:r>
              <a:rPr lang="en-US" sz="2400" b="1" baseline="-25000" dirty="0" smtClean="0">
                <a:solidFill>
                  <a:srgbClr val="0000CF"/>
                </a:solidFill>
                <a:latin typeface="Apple SD 산돌고딕 Neo 일반체"/>
                <a:ea typeface="Apple SD 산돌고딕 Neo 일반체"/>
                <a:cs typeface="Apple SD 산돌고딕 Neo 일반체"/>
              </a:rPr>
              <a:t>AA</a:t>
            </a:r>
            <a:endParaRPr lang="en-US" sz="2400" b="1" baseline="-25000" dirty="0">
              <a:solidFill>
                <a:srgbClr val="0000CF"/>
              </a:solidFill>
              <a:latin typeface="Apple SD 산돌고딕 Neo 일반체"/>
              <a:ea typeface="Apple SD 산돌고딕 Neo 일반체"/>
              <a:cs typeface="Apple SD 산돌고딕 Neo 일반체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990600" y="5616714"/>
            <a:ext cx="2971799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Υ</a:t>
            </a:r>
            <a:r>
              <a:rPr lang="en-US" sz="16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(2S) and </a:t>
            </a:r>
            <a:r>
              <a:rPr lang="en-US" sz="16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(3S)</a:t>
            </a:r>
            <a:r>
              <a:rPr lang="en-US" sz="16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 </a:t>
            </a:r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are more </a:t>
            </a:r>
          </a:p>
          <a:p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suppressed than </a:t>
            </a:r>
            <a:r>
              <a:rPr lang="en-US" sz="16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(1S</a:t>
            </a:r>
            <a:r>
              <a:rPr lang="en-US" sz="16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 </a:t>
            </a:r>
            <a:r>
              <a:rPr lang="en-US" sz="16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 </a:t>
            </a:r>
            <a:endParaRPr lang="en-US" sz="1600" dirty="0">
              <a:solidFill>
                <a:srgbClr val="000090"/>
              </a:solidFill>
              <a:latin typeface="+mn-lt"/>
              <a:ea typeface="Apple SD 산돌고딕 Neo 일반체"/>
              <a:cs typeface="Apple SD 산돌고딕 Neo 일반체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3115" y="1182588"/>
            <a:ext cx="3362176" cy="3225969"/>
          </a:xfrm>
          <a:prstGeom prst="rect">
            <a:avLst/>
          </a:prstGeom>
        </p:spPr>
      </p:pic>
      <p:pic>
        <p:nvPicPr>
          <p:cNvPr id="15" name="Picture 14" descr="스크린샷 2013-10-27 오전 1.23.08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4508628"/>
            <a:ext cx="2938843" cy="1068670"/>
          </a:xfrm>
          <a:prstGeom prst="rect">
            <a:avLst/>
          </a:prstGeom>
        </p:spPr>
      </p:pic>
      <p:pic>
        <p:nvPicPr>
          <p:cNvPr id="20" name="Picture 19" descr="스크린샷 2013-10-27 오전 1.23.1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9000" y="4443486"/>
            <a:ext cx="2585800" cy="944628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419600" y="5410200"/>
            <a:ext cx="4495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err="1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Υ</a:t>
            </a:r>
            <a:r>
              <a:rPr lang="en-US" sz="16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(3S) </a:t>
            </a:r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are more suppressed than </a:t>
            </a:r>
            <a:r>
              <a:rPr lang="en-US" sz="16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(2S).</a:t>
            </a:r>
          </a:p>
          <a:p>
            <a:endParaRPr lang="en-US" sz="1600" dirty="0" smtClean="0">
              <a:solidFill>
                <a:srgbClr val="000090"/>
              </a:solidFill>
              <a:ea typeface="Apple SD 산돌고딕 Neo 일반체"/>
              <a:cs typeface="Apple SD 산돌고딕 Neo 일반체"/>
            </a:endParaRPr>
          </a:p>
          <a:p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Ordering: R</a:t>
            </a:r>
            <a:r>
              <a:rPr lang="en-US" sz="1600" baseline="-25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AA</a:t>
            </a:r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16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(3S)) &lt; R</a:t>
            </a:r>
            <a:r>
              <a:rPr lang="en-US" sz="1600" baseline="-25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AA</a:t>
            </a:r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16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(2S)) &lt; R</a:t>
            </a:r>
            <a:r>
              <a:rPr lang="en-US" sz="1600" baseline="-25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AA</a:t>
            </a:r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16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16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(1S)) </a:t>
            </a:r>
            <a:r>
              <a:rPr lang="en-US" sz="16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 </a:t>
            </a:r>
            <a:endParaRPr lang="en-US" sz="1600" dirty="0">
              <a:solidFill>
                <a:srgbClr val="000090"/>
              </a:solidFill>
              <a:latin typeface="+mn-lt"/>
              <a:ea typeface="Apple SD 산돌고딕 Neo 일반체"/>
              <a:cs typeface="Apple SD 산돌고딕 Neo 일반체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488" y="4046963"/>
            <a:ext cx="1821683" cy="461665"/>
          </a:xfrm>
          <a:prstGeom prst="rect">
            <a:avLst/>
          </a:prstGeom>
          <a:ln>
            <a:solidFill>
              <a:srgbClr val="00CC99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8000"/>
                </a:solidFill>
              </a:rPr>
              <a:t>CMS HIN-11-</a:t>
            </a:r>
            <a:r>
              <a:rPr lang="en-US" sz="1200" b="1" dirty="0" smtClean="0">
                <a:solidFill>
                  <a:srgbClr val="008000"/>
                </a:solidFill>
              </a:rPr>
              <a:t>011</a:t>
            </a:r>
          </a:p>
          <a:p>
            <a:r>
              <a:rPr lang="en-US" sz="1200" b="1" dirty="0">
                <a:solidFill>
                  <a:srgbClr val="008000"/>
                </a:solidFill>
              </a:rPr>
              <a:t>PRL 109 (2012) 222301</a:t>
            </a:r>
          </a:p>
        </p:txBody>
      </p:sp>
    </p:spTree>
    <p:extLst>
      <p:ext uri="{BB962C8B-B14F-4D97-AF65-F5344CB8AC3E}">
        <p14:creationId xmlns:p14="http://schemas.microsoft.com/office/powerpoint/2010/main" val="423792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36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J/</a:t>
            </a:r>
            <a:r>
              <a:rPr lang="en-US" sz="3200" dirty="0" err="1">
                <a:latin typeface="Arial" charset="0"/>
              </a:rPr>
              <a:t>ψ</a:t>
            </a:r>
            <a:r>
              <a:rPr lang="en-US" sz="3200" dirty="0">
                <a:latin typeface="Arial" charset="0"/>
              </a:rPr>
              <a:t> Azimuthal Anisotropy in CMS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715000"/>
          </a:xfrm>
        </p:spPr>
        <p:txBody>
          <a:bodyPr/>
          <a:lstStyle/>
          <a:p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</a:t>
            </a:r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5" name="Picture 4" descr="comp_v2_cents_CMSAL_Prp_Cor_Npart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061977" y="1605023"/>
            <a:ext cx="3376483" cy="3519237"/>
          </a:xfrm>
          <a:prstGeom prst="rect">
            <a:avLst/>
          </a:prstGeom>
        </p:spPr>
      </p:pic>
      <p:pic>
        <p:nvPicPr>
          <p:cNvPr id="8" name="Picture 7" descr="comp_v2_pTs_CMSALdMeson_Prp_Cor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719577" y="1605023"/>
            <a:ext cx="3376483" cy="3519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0748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37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Muon</a:t>
            </a:r>
            <a:r>
              <a:rPr lang="en-US" sz="3200" dirty="0" smtClean="0"/>
              <a:t> Pair Acceptance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19" name="Picture 18" descr="스크린샷 2012-05-21 오전 2.52.3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671" y="1403426"/>
            <a:ext cx="4025900" cy="3987800"/>
          </a:xfrm>
          <a:prstGeom prst="rect">
            <a:avLst/>
          </a:prstGeom>
        </p:spPr>
      </p:pic>
      <p:pic>
        <p:nvPicPr>
          <p:cNvPr id="20" name="Picture 19" descr="스크린샷 2012-08-08 오전 4.18.4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0" y="1348773"/>
            <a:ext cx="4354484" cy="41376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02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38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)/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(1S) </a:t>
            </a:r>
            <a:r>
              <a:rPr lang="en-US" sz="3200" dirty="0" err="1" smtClean="0">
                <a:latin typeface="Arial" charset="0"/>
              </a:rPr>
              <a:t>vs</a:t>
            </a:r>
            <a:r>
              <a:rPr lang="en-US" sz="3200" dirty="0" smtClean="0">
                <a:latin typeface="Arial" charset="0"/>
              </a:rPr>
              <a:t> E</a:t>
            </a:r>
            <a:r>
              <a:rPr lang="en-US" sz="3200" baseline="-25000" dirty="0" smtClean="0">
                <a:latin typeface="Arial" charset="0"/>
              </a:rPr>
              <a:t>T</a:t>
            </a:r>
            <a:r>
              <a:rPr lang="en-US" sz="3200" dirty="0" smtClean="0">
                <a:latin typeface="Arial" charset="0"/>
              </a:rPr>
              <a:t> (|</a:t>
            </a:r>
            <a:r>
              <a:rPr lang="en-US" sz="3200" dirty="0" err="1" smtClean="0">
                <a:latin typeface="Arial" charset="0"/>
              </a:rPr>
              <a:t>η</a:t>
            </a:r>
            <a:r>
              <a:rPr lang="en-US" sz="3200" dirty="0" smtClean="0">
                <a:latin typeface="Arial" charset="0"/>
              </a:rPr>
              <a:t>| &gt; 4)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210728" y="700040"/>
            <a:ext cx="3886200" cy="900545"/>
          </a:xfrm>
          <a:prstGeom prst="rect">
            <a:avLst/>
          </a:prstGeom>
          <a:noFill/>
          <a:ln w="28575" cmpd="sng">
            <a:solidFill>
              <a:srgbClr val="C30079"/>
            </a:solidFill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8455" y="3581400"/>
            <a:ext cx="1574380" cy="661240"/>
          </a:xfrm>
          <a:prstGeom prst="rect">
            <a:avLst/>
          </a:prstGeom>
        </p:spPr>
      </p:pic>
      <p:pic>
        <p:nvPicPr>
          <p:cNvPr id="12" name="Picture 11" descr="event_activit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14" y="739914"/>
            <a:ext cx="3984348" cy="161663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" y="4724400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Weak dependence of excited to the ground state ratio with respect to the 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E</a:t>
            </a:r>
            <a:r>
              <a:rPr lang="en-US" sz="2000" baseline="-25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T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(|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η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|&gt;4)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38240" y="5862935"/>
            <a:ext cx="1729560" cy="461665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CMS-PAS-HIN-13-003</a:t>
            </a:r>
          </a:p>
          <a:p>
            <a:r>
              <a:rPr lang="en-US" sz="1200" b="1" dirty="0">
                <a:solidFill>
                  <a:srgbClr val="0000CF"/>
                </a:solidFill>
              </a:rPr>
              <a:t>arXiv:1312.6300</a:t>
            </a:r>
            <a:endParaRPr lang="en-US" sz="1200" b="1" dirty="0" smtClean="0">
              <a:solidFill>
                <a:srgbClr val="0000CF"/>
              </a:solidFill>
            </a:endParaRPr>
          </a:p>
        </p:txBody>
      </p:sp>
      <p:pic>
        <p:nvPicPr>
          <p:cNvPr id="5" name="Picture 4" descr="figs_hf_combi0_glbErrBand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6" t="3940" b="5843"/>
          <a:stretch/>
        </p:blipFill>
        <p:spPr>
          <a:xfrm>
            <a:off x="152400" y="876179"/>
            <a:ext cx="4251928" cy="3815999"/>
          </a:xfrm>
          <a:prstGeom prst="rect">
            <a:avLst/>
          </a:prstGeom>
        </p:spPr>
      </p:pic>
      <p:pic>
        <p:nvPicPr>
          <p:cNvPr id="13" name="Picture 12" descr="figs_uniRatio_mb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3" t="3604" r="4674" b="9540"/>
          <a:stretch/>
        </p:blipFill>
        <p:spPr>
          <a:xfrm>
            <a:off x="4235445" y="853146"/>
            <a:ext cx="3937312" cy="370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630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39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J/</a:t>
            </a:r>
            <a:r>
              <a:rPr lang="en-US" sz="3200" dirty="0" err="1" smtClean="0">
                <a:latin typeface="Arial" charset="0"/>
              </a:rPr>
              <a:t>ψ</a:t>
            </a:r>
            <a:r>
              <a:rPr lang="en-US" sz="3200" dirty="0" smtClean="0">
                <a:latin typeface="Arial" charset="0"/>
              </a:rPr>
              <a:t> Azimuthal Anisotropy in CMS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715000"/>
          </a:xfrm>
        </p:spPr>
        <p:txBody>
          <a:bodyPr/>
          <a:lstStyle/>
          <a:p>
            <a:r>
              <a:rPr lang="en-US" sz="1800" dirty="0">
                <a:solidFill>
                  <a:srgbClr val="000090"/>
                </a:solidFill>
                <a:latin typeface="Arial" charset="0"/>
              </a:rPr>
              <a:t>STAR and ALICE measured inclusive J/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ψ’s</a:t>
            </a:r>
            <a:r>
              <a:rPr lang="en-US" sz="1800" dirty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v</a:t>
            </a:r>
            <a:r>
              <a:rPr lang="en-US" sz="1800" baseline="-25000" dirty="0" smtClean="0">
                <a:solidFill>
                  <a:srgbClr val="000090"/>
                </a:solidFill>
                <a:latin typeface="Arial" charset="0"/>
              </a:rPr>
              <a:t>2</a:t>
            </a:r>
          </a:p>
          <a:p>
            <a:endParaRPr lang="en-US" sz="1800" baseline="-250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STAR measured compatible zero v</a:t>
            </a:r>
            <a:r>
              <a:rPr lang="en-US" sz="1800" baseline="-25000" dirty="0" smtClean="0">
                <a:solidFill>
                  <a:srgbClr val="000090"/>
                </a:solidFill>
                <a:latin typeface="Arial" charset="0"/>
              </a:rPr>
              <a:t>2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from 2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GeV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/c in whole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p</a:t>
            </a:r>
            <a:r>
              <a:rPr lang="en-US" sz="1800" baseline="-25000" dirty="0" err="1" smtClean="0">
                <a:solidFill>
                  <a:srgbClr val="000090"/>
                </a:solidFill>
                <a:latin typeface="Arial" charset="0"/>
              </a:rPr>
              <a:t>T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region</a:t>
            </a:r>
          </a:p>
          <a:p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ALICE observed non-zero v</a:t>
            </a:r>
            <a:r>
              <a:rPr lang="en-US" sz="1800" baseline="-25000" dirty="0" smtClean="0">
                <a:solidFill>
                  <a:srgbClr val="000090"/>
                </a:solidFill>
                <a:latin typeface="Arial" charset="0"/>
              </a:rPr>
              <a:t>2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in 2 - 4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GeV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/c region</a:t>
            </a: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Possible scenarios : regeneration of J/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ψ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or path-length dependence of suppression (less suppressed in-plane than out-plane) </a:t>
            </a:r>
          </a:p>
          <a:p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Prompt and non-prompt J/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ψ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separation is important: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charmonium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vs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open bottom</a:t>
            </a:r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22" name="Picture 21" descr="스크린샷 2013-10-31 오전 12.42.40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81" t="4451"/>
          <a:stretch/>
        </p:blipFill>
        <p:spPr>
          <a:xfrm>
            <a:off x="609600" y="1200140"/>
            <a:ext cx="4089909" cy="2914660"/>
          </a:xfrm>
          <a:prstGeom prst="rect">
            <a:avLst/>
          </a:prstGeom>
        </p:spPr>
      </p:pic>
      <p:pic>
        <p:nvPicPr>
          <p:cNvPr id="23" name="Picture 22" descr="스크린샷 2013-10-31 오전 12.42.1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177460"/>
            <a:ext cx="3871430" cy="2862631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18380" y="3822575"/>
            <a:ext cx="1522848" cy="430887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hu-HU" sz="1100" b="1" dirty="0">
                <a:solidFill>
                  <a:srgbClr val="0000CF"/>
                </a:solidFill>
              </a:rPr>
              <a:t>Phys. Rev. Lett. 111, </a:t>
            </a:r>
            <a:endParaRPr lang="hu-HU" sz="1100" b="1" dirty="0" smtClean="0">
              <a:solidFill>
                <a:srgbClr val="0000CF"/>
              </a:solidFill>
            </a:endParaRPr>
          </a:p>
          <a:p>
            <a:r>
              <a:rPr lang="hu-HU" sz="1100" b="1" dirty="0" smtClean="0">
                <a:solidFill>
                  <a:srgbClr val="0000CF"/>
                </a:solidFill>
              </a:rPr>
              <a:t>052301 </a:t>
            </a:r>
            <a:r>
              <a:rPr lang="hu-HU" sz="1100" b="1" dirty="0">
                <a:solidFill>
                  <a:srgbClr val="0000CF"/>
                </a:solidFill>
              </a:rPr>
              <a:t>(2013)</a:t>
            </a:r>
            <a:endParaRPr lang="en-US" sz="1100" b="1" dirty="0">
              <a:solidFill>
                <a:srgbClr val="0000C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575792" y="800475"/>
            <a:ext cx="1522848" cy="430887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hu-HU" sz="1100" b="1" dirty="0">
                <a:solidFill>
                  <a:srgbClr val="0000CF"/>
                </a:solidFill>
              </a:rPr>
              <a:t>Phys. Rev. Lett. 111, </a:t>
            </a:r>
            <a:endParaRPr lang="hu-HU" sz="1100" b="1" dirty="0" smtClean="0">
              <a:solidFill>
                <a:srgbClr val="0000CF"/>
              </a:solidFill>
            </a:endParaRPr>
          </a:p>
          <a:p>
            <a:r>
              <a:rPr lang="hu-HU" sz="1100" b="1" dirty="0" smtClean="0">
                <a:solidFill>
                  <a:srgbClr val="0000CF"/>
                </a:solidFill>
              </a:rPr>
              <a:t>102301 </a:t>
            </a:r>
            <a:r>
              <a:rPr lang="hu-HU" sz="1100" b="1" dirty="0">
                <a:solidFill>
                  <a:srgbClr val="0000CF"/>
                </a:solidFill>
              </a:rPr>
              <a:t>(2013)</a:t>
            </a:r>
            <a:endParaRPr lang="en-US" sz="1100" b="1" dirty="0">
              <a:solidFill>
                <a:srgbClr val="0000C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879657" y="1456288"/>
            <a:ext cx="65016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STAR</a:t>
            </a:r>
            <a:endParaRPr lang="en-US" sz="1400" dirty="0">
              <a:solidFill>
                <a:srgbClr val="000000"/>
              </a:solidFill>
            </a:endParaRPr>
          </a:p>
        </p:txBody>
      </p:sp>
      <p:grpSp>
        <p:nvGrpSpPr>
          <p:cNvPr id="27" name="Group 18"/>
          <p:cNvGrpSpPr>
            <a:grpSpLocks/>
          </p:cNvGrpSpPr>
          <p:nvPr/>
        </p:nvGrpSpPr>
        <p:grpSpPr bwMode="auto">
          <a:xfrm>
            <a:off x="7783740" y="4877058"/>
            <a:ext cx="1372112" cy="936822"/>
            <a:chOff x="96" y="507"/>
            <a:chExt cx="997" cy="620"/>
          </a:xfrm>
        </p:grpSpPr>
        <p:grpSp>
          <p:nvGrpSpPr>
            <p:cNvPr id="28" name="Group 19"/>
            <p:cNvGrpSpPr>
              <a:grpSpLocks/>
            </p:cNvGrpSpPr>
            <p:nvPr/>
          </p:nvGrpSpPr>
          <p:grpSpPr bwMode="auto">
            <a:xfrm>
              <a:off x="96" y="696"/>
              <a:ext cx="648" cy="431"/>
              <a:chOff x="432" y="1200"/>
              <a:chExt cx="1680" cy="1104"/>
            </a:xfrm>
          </p:grpSpPr>
          <p:sp>
            <p:nvSpPr>
              <p:cNvPr id="33" name="Oval 20"/>
              <p:cNvSpPr>
                <a:spLocks noChangeArrowheads="1"/>
              </p:cNvSpPr>
              <p:nvPr/>
            </p:nvSpPr>
            <p:spPr bwMode="auto">
              <a:xfrm flipV="1">
                <a:off x="432" y="1200"/>
                <a:ext cx="1152" cy="1104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21"/>
              <p:cNvSpPr>
                <a:spLocks noChangeArrowheads="1"/>
              </p:cNvSpPr>
              <p:nvPr/>
            </p:nvSpPr>
            <p:spPr bwMode="auto">
              <a:xfrm flipV="1">
                <a:off x="960" y="1200"/>
                <a:ext cx="1152" cy="1104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22"/>
              <p:cNvSpPr>
                <a:spLocks noChangeArrowheads="1"/>
              </p:cNvSpPr>
              <p:nvPr/>
            </p:nvSpPr>
            <p:spPr bwMode="auto">
              <a:xfrm flipV="1">
                <a:off x="960" y="1256"/>
                <a:ext cx="624" cy="1013"/>
              </a:xfrm>
              <a:prstGeom prst="ellipse">
                <a:avLst/>
              </a:prstGeom>
              <a:gradFill rotWithShape="0">
                <a:gsLst>
                  <a:gs pos="0">
                    <a:srgbClr val="EA1302"/>
                  </a:gs>
                  <a:gs pos="100000">
                    <a:srgbClr val="F8AA4C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9" name="Line 23"/>
            <p:cNvSpPr>
              <a:spLocks noChangeShapeType="1"/>
            </p:cNvSpPr>
            <p:nvPr/>
          </p:nvSpPr>
          <p:spPr bwMode="auto">
            <a:xfrm flipV="1">
              <a:off x="445" y="912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 flipV="1">
              <a:off x="445" y="602"/>
              <a:ext cx="323" cy="3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Text Box 30"/>
            <p:cNvSpPr txBox="1">
              <a:spLocks noChangeArrowheads="1"/>
            </p:cNvSpPr>
            <p:nvPr/>
          </p:nvSpPr>
          <p:spPr bwMode="auto">
            <a:xfrm>
              <a:off x="864" y="816"/>
              <a:ext cx="22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 sz="1200">
                  <a:ea typeface="AR PL ShanHeiSun Uni"/>
                  <a:cs typeface="AR PL ShanHeiSun Uni"/>
                  <a:sym typeface="Symbol" pitchFamily="18" charset="2"/>
                </a:rPr>
                <a:t></a:t>
              </a:r>
              <a:r>
                <a:rPr lang="en-US" sz="1200" baseline="-25000">
                  <a:ea typeface="AR PL ShanHeiSun Uni"/>
                  <a:cs typeface="AR PL ShanHeiSun Uni"/>
                  <a:sym typeface="Symbol" pitchFamily="18" charset="2"/>
                </a:rPr>
                <a:t>R</a:t>
              </a:r>
              <a:endParaRPr lang="nl-NL" sz="1200" baseline="-25000">
                <a:ea typeface="AR PL ShanHeiSun Uni"/>
                <a:cs typeface="AR PL ShanHeiSun Uni"/>
              </a:endParaRPr>
            </a:p>
          </p:txBody>
        </p:sp>
        <p:sp>
          <p:nvSpPr>
            <p:cNvPr id="32" name="Text Box 31"/>
            <p:cNvSpPr txBox="1">
              <a:spLocks noChangeArrowheads="1"/>
            </p:cNvSpPr>
            <p:nvPr/>
          </p:nvSpPr>
          <p:spPr bwMode="auto">
            <a:xfrm>
              <a:off x="749" y="507"/>
              <a:ext cx="17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 sz="1200">
                  <a:ea typeface="AR PL ShanHeiSun Uni"/>
                  <a:cs typeface="AR PL ShanHeiSun Uni"/>
                  <a:sym typeface="Symbol" pitchFamily="18" charset="2"/>
                </a:rPr>
                <a:t></a:t>
              </a:r>
              <a:endParaRPr lang="nl-NL" sz="1200">
                <a:ea typeface="AR PL ShanHeiSun Uni"/>
                <a:cs typeface="AR PL ShanHeiSun Un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312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4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Quarkonia</a:t>
            </a:r>
            <a:r>
              <a:rPr lang="en-US" sz="3200" dirty="0" smtClean="0">
                <a:latin typeface="Arial" charset="0"/>
              </a:rPr>
              <a:t> Study at CMS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>
                <a:solidFill>
                  <a:srgbClr val="000090"/>
                </a:solidFill>
                <a:latin typeface="Arial" charset="0"/>
              </a:rPr>
              <a:t>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4800" y="761224"/>
            <a:ext cx="8686800" cy="5170647"/>
          </a:xfrm>
          <a:prstGeom prst="rect">
            <a:avLst/>
          </a:prstGeom>
          <a:noFill/>
          <a:ln w="28575" cmpd="sng">
            <a:noFill/>
          </a:ln>
        </p:spPr>
        <p:txBody>
          <a:bodyPr wrap="square" rtlCol="0">
            <a:spAutoFit/>
          </a:bodyPr>
          <a:lstStyle/>
          <a:p>
            <a:pPr algn="l"/>
            <a:r>
              <a:rPr lang="en-US" sz="2400" b="1" dirty="0" smtClean="0">
                <a:solidFill>
                  <a:srgbClr val="000090"/>
                </a:solidFill>
              </a:rPr>
              <a:t>Today focus</a:t>
            </a:r>
          </a:p>
          <a:p>
            <a:pPr algn="l"/>
            <a:endParaRPr lang="en-US" sz="1800" dirty="0" smtClean="0">
              <a:solidFill>
                <a:srgbClr val="000090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>
                <a:solidFill>
                  <a:srgbClr val="000090"/>
                </a:solidFill>
              </a:rPr>
              <a:t>In </a:t>
            </a:r>
            <a:r>
              <a:rPr lang="en-US" sz="1800" dirty="0" err="1" smtClean="0">
                <a:solidFill>
                  <a:srgbClr val="000090"/>
                </a:solidFill>
              </a:rPr>
              <a:t>PbPb</a:t>
            </a:r>
            <a:r>
              <a:rPr lang="en-US" sz="1800" dirty="0" smtClean="0">
                <a:solidFill>
                  <a:srgbClr val="000090"/>
                </a:solidFill>
              </a:rPr>
              <a:t> collisions : 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800" dirty="0" smtClean="0">
                <a:solidFill>
                  <a:srgbClr val="000090"/>
                </a:solidFill>
              </a:rPr>
              <a:t>Suppression of J/</a:t>
            </a:r>
            <a:r>
              <a:rPr lang="en-US" sz="1800" dirty="0" err="1" smtClean="0">
                <a:solidFill>
                  <a:srgbClr val="000090"/>
                </a:solidFill>
              </a:rPr>
              <a:t>ψ</a:t>
            </a:r>
            <a:r>
              <a:rPr lang="en-US" sz="1800" dirty="0" smtClean="0">
                <a:solidFill>
                  <a:srgbClr val="000090"/>
                </a:solidFill>
              </a:rPr>
              <a:t> again but dependence on new variable : reaction plane</a:t>
            </a:r>
          </a:p>
          <a:p>
            <a:pPr marL="742950" lvl="1" indent="-285750" algn="l">
              <a:buFont typeface="Arial"/>
              <a:buChar char="•"/>
            </a:pPr>
            <a:endParaRPr lang="en-US" sz="1800" dirty="0">
              <a:solidFill>
                <a:srgbClr val="000090"/>
              </a:solidFill>
            </a:endParaRPr>
          </a:p>
          <a:p>
            <a:pPr marL="742950" lvl="1" indent="-285750" algn="l">
              <a:buFont typeface="Arial"/>
              <a:buChar char="•"/>
            </a:pPr>
            <a:endParaRPr lang="en-US" sz="1800" dirty="0" smtClean="0">
              <a:solidFill>
                <a:srgbClr val="000090"/>
              </a:solidFill>
            </a:endParaRPr>
          </a:p>
          <a:p>
            <a:pPr marL="742950" lvl="1" indent="-285750" algn="l">
              <a:buFont typeface="Arial"/>
              <a:buChar char="•"/>
            </a:pPr>
            <a:endParaRPr lang="en-US" sz="1800" dirty="0">
              <a:solidFill>
                <a:srgbClr val="000090"/>
              </a:solidFill>
            </a:endParaRPr>
          </a:p>
          <a:p>
            <a:pPr marL="742950" lvl="1" indent="-285750" algn="l">
              <a:buFont typeface="Arial"/>
              <a:buChar char="•"/>
            </a:pPr>
            <a:endParaRPr lang="en-US" sz="1800" dirty="0" smtClean="0">
              <a:solidFill>
                <a:srgbClr val="000090"/>
              </a:solidFill>
            </a:endParaRPr>
          </a:p>
          <a:p>
            <a:pPr marL="742950" lvl="1" indent="-285750" algn="l">
              <a:buFont typeface="Arial"/>
              <a:buChar char="•"/>
            </a:pPr>
            <a:endParaRPr lang="en-US" sz="1800" dirty="0" smtClean="0">
              <a:solidFill>
                <a:srgbClr val="000090"/>
              </a:solidFill>
            </a:endParaRPr>
          </a:p>
          <a:p>
            <a:pPr marL="742950" lvl="1" indent="-285750" algn="l">
              <a:buFont typeface="Arial"/>
              <a:buChar char="•"/>
            </a:pPr>
            <a:endParaRPr lang="en-US" sz="1800" dirty="0" smtClean="0">
              <a:solidFill>
                <a:srgbClr val="000090"/>
              </a:solidFill>
            </a:endParaRPr>
          </a:p>
          <a:p>
            <a:pPr marL="742950" lvl="1" indent="-285750" algn="l">
              <a:buFont typeface="Arial"/>
              <a:buChar char="•"/>
            </a:pPr>
            <a:endParaRPr lang="en-US" sz="1800" dirty="0" smtClean="0">
              <a:solidFill>
                <a:srgbClr val="000090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1800" dirty="0" smtClean="0">
              <a:solidFill>
                <a:srgbClr val="000090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1800" dirty="0" smtClean="0">
                <a:solidFill>
                  <a:srgbClr val="000090"/>
                </a:solidFill>
              </a:rPr>
              <a:t>In </a:t>
            </a:r>
            <a:r>
              <a:rPr lang="en-US" sz="1800" dirty="0" err="1" smtClean="0">
                <a:solidFill>
                  <a:srgbClr val="000090"/>
                </a:solidFill>
              </a:rPr>
              <a:t>pPb</a:t>
            </a:r>
            <a:r>
              <a:rPr lang="en-US" sz="1800" dirty="0" smtClean="0">
                <a:solidFill>
                  <a:srgbClr val="000090"/>
                </a:solidFill>
              </a:rPr>
              <a:t> collisions :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800" dirty="0" smtClean="0">
                <a:solidFill>
                  <a:srgbClr val="000090"/>
                </a:solidFill>
              </a:rPr>
              <a:t>The pure suppression of </a:t>
            </a:r>
            <a:r>
              <a:rPr lang="en-US" sz="1800" dirty="0" err="1" smtClean="0">
                <a:solidFill>
                  <a:srgbClr val="000090"/>
                </a:solidFill>
              </a:rPr>
              <a:t>quarkonia</a:t>
            </a:r>
            <a:r>
              <a:rPr lang="en-US" sz="1800" dirty="0" smtClean="0">
                <a:solidFill>
                  <a:srgbClr val="000090"/>
                </a:solidFill>
              </a:rPr>
              <a:t> from the QGP : distinguish Cold Nuclear Matter (CNM) effect from QGP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800" dirty="0" err="1" smtClean="0">
                <a:solidFill>
                  <a:srgbClr val="C30079"/>
                </a:solidFill>
              </a:rPr>
              <a:t>ϒ</a:t>
            </a:r>
            <a:r>
              <a:rPr lang="en-US" sz="1800" dirty="0" smtClean="0">
                <a:solidFill>
                  <a:srgbClr val="C30079"/>
                </a:solidFill>
              </a:rPr>
              <a:t> (1S, 2S, 3S)</a:t>
            </a:r>
            <a:r>
              <a:rPr lang="en-US" sz="1800" dirty="0" smtClean="0">
                <a:solidFill>
                  <a:srgbClr val="000090"/>
                </a:solidFill>
              </a:rPr>
              <a:t> : published at JHEP (JHEP 04 (2014) 103)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800" dirty="0" smtClean="0">
                <a:solidFill>
                  <a:srgbClr val="000090"/>
                </a:solidFill>
              </a:rPr>
              <a:t>J/</a:t>
            </a:r>
            <a:r>
              <a:rPr lang="en-US" sz="1800" dirty="0" err="1" smtClean="0">
                <a:solidFill>
                  <a:srgbClr val="000090"/>
                </a:solidFill>
              </a:rPr>
              <a:t>ψ</a:t>
            </a:r>
            <a:r>
              <a:rPr lang="en-US" sz="1800" dirty="0" smtClean="0">
                <a:solidFill>
                  <a:srgbClr val="000090"/>
                </a:solidFill>
              </a:rPr>
              <a:t> : ongoing (KU group)</a:t>
            </a:r>
            <a:endParaRPr lang="en-US" sz="1800" dirty="0">
              <a:solidFill>
                <a:srgbClr val="000090"/>
              </a:solidFill>
            </a:endParaRPr>
          </a:p>
          <a:p>
            <a:pPr algn="l" eaLnBrk="1" hangingPunct="1"/>
            <a:endParaRPr lang="en-US" sz="1800" dirty="0" smtClean="0">
              <a:solidFill>
                <a:srgbClr val="000090"/>
              </a:solidFill>
            </a:endParaRPr>
          </a:p>
        </p:txBody>
      </p:sp>
      <p:pic>
        <p:nvPicPr>
          <p:cNvPr id="3" name="Picture 2" descr="스크린샷 2014-12-06 오전 2.07.2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0138" y="2274964"/>
            <a:ext cx="2314662" cy="1687436"/>
          </a:xfrm>
          <a:prstGeom prst="rect">
            <a:avLst/>
          </a:prstGeom>
        </p:spPr>
      </p:pic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3581400" y="2372598"/>
            <a:ext cx="2209800" cy="1371600"/>
            <a:chOff x="96" y="507"/>
            <a:chExt cx="997" cy="620"/>
          </a:xfrm>
        </p:grpSpPr>
        <p:grpSp>
          <p:nvGrpSpPr>
            <p:cNvPr id="15" name="Group 19"/>
            <p:cNvGrpSpPr>
              <a:grpSpLocks/>
            </p:cNvGrpSpPr>
            <p:nvPr/>
          </p:nvGrpSpPr>
          <p:grpSpPr bwMode="auto">
            <a:xfrm>
              <a:off x="96" y="696"/>
              <a:ext cx="648" cy="431"/>
              <a:chOff x="432" y="1200"/>
              <a:chExt cx="1680" cy="1104"/>
            </a:xfrm>
          </p:grpSpPr>
          <p:sp>
            <p:nvSpPr>
              <p:cNvPr id="20" name="Oval 20"/>
              <p:cNvSpPr>
                <a:spLocks noChangeArrowheads="1"/>
              </p:cNvSpPr>
              <p:nvPr/>
            </p:nvSpPr>
            <p:spPr bwMode="auto">
              <a:xfrm flipV="1">
                <a:off x="432" y="1200"/>
                <a:ext cx="1152" cy="1104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21"/>
              <p:cNvSpPr>
                <a:spLocks noChangeArrowheads="1"/>
              </p:cNvSpPr>
              <p:nvPr/>
            </p:nvSpPr>
            <p:spPr bwMode="auto">
              <a:xfrm flipV="1">
                <a:off x="960" y="1200"/>
                <a:ext cx="1152" cy="1104"/>
              </a:xfrm>
              <a:prstGeom prst="ellips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22"/>
              <p:cNvSpPr>
                <a:spLocks noChangeArrowheads="1"/>
              </p:cNvSpPr>
              <p:nvPr/>
            </p:nvSpPr>
            <p:spPr bwMode="auto">
              <a:xfrm flipV="1">
                <a:off x="960" y="1256"/>
                <a:ext cx="624" cy="1013"/>
              </a:xfrm>
              <a:prstGeom prst="ellipse">
                <a:avLst/>
              </a:prstGeom>
              <a:gradFill rotWithShape="0">
                <a:gsLst>
                  <a:gs pos="0">
                    <a:srgbClr val="EA1302"/>
                  </a:gs>
                  <a:gs pos="100000">
                    <a:srgbClr val="F8AA4C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6" name="Line 23"/>
            <p:cNvSpPr>
              <a:spLocks noChangeShapeType="1"/>
            </p:cNvSpPr>
            <p:nvPr/>
          </p:nvSpPr>
          <p:spPr bwMode="auto">
            <a:xfrm flipV="1">
              <a:off x="445" y="912"/>
              <a:ext cx="4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17" name="Line 29"/>
            <p:cNvSpPr>
              <a:spLocks noChangeShapeType="1"/>
            </p:cNvSpPr>
            <p:nvPr/>
          </p:nvSpPr>
          <p:spPr bwMode="auto">
            <a:xfrm flipV="1">
              <a:off x="445" y="602"/>
              <a:ext cx="323" cy="31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8" name="Text Box 30"/>
            <p:cNvSpPr txBox="1">
              <a:spLocks noChangeArrowheads="1"/>
            </p:cNvSpPr>
            <p:nvPr/>
          </p:nvSpPr>
          <p:spPr bwMode="auto">
            <a:xfrm>
              <a:off x="864" y="816"/>
              <a:ext cx="229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 sz="1200">
                  <a:ea typeface="AR PL ShanHeiSun Uni"/>
                  <a:cs typeface="AR PL ShanHeiSun Uni"/>
                  <a:sym typeface="Symbol" pitchFamily="18" charset="2"/>
                </a:rPr>
                <a:t></a:t>
              </a:r>
              <a:r>
                <a:rPr lang="en-US" sz="1200" baseline="-25000">
                  <a:ea typeface="AR PL ShanHeiSun Uni"/>
                  <a:cs typeface="AR PL ShanHeiSun Uni"/>
                  <a:sym typeface="Symbol" pitchFamily="18" charset="2"/>
                </a:rPr>
                <a:t>R</a:t>
              </a:r>
              <a:endParaRPr lang="nl-NL" sz="1200" baseline="-25000">
                <a:ea typeface="AR PL ShanHeiSun Uni"/>
                <a:cs typeface="AR PL ShanHeiSun Uni"/>
              </a:endParaRPr>
            </a:p>
          </p:txBody>
        </p:sp>
        <p:sp>
          <p:nvSpPr>
            <p:cNvPr id="19" name="Text Box 31"/>
            <p:cNvSpPr txBox="1">
              <a:spLocks noChangeArrowheads="1"/>
            </p:cNvSpPr>
            <p:nvPr/>
          </p:nvSpPr>
          <p:spPr bwMode="auto">
            <a:xfrm>
              <a:off x="749" y="507"/>
              <a:ext cx="175" cy="1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buClr>
                  <a:srgbClr val="000000"/>
                </a:buClr>
                <a:buSzPct val="100000"/>
                <a:buFont typeface="Arial" pitchFamily="34" charset="0"/>
                <a:buNone/>
              </a:pPr>
              <a:r>
                <a:rPr lang="en-US" sz="1200">
                  <a:ea typeface="AR PL ShanHeiSun Uni"/>
                  <a:cs typeface="AR PL ShanHeiSun Uni"/>
                  <a:sym typeface="Symbol" pitchFamily="18" charset="2"/>
                </a:rPr>
                <a:t></a:t>
              </a:r>
              <a:endParaRPr lang="nl-NL" sz="1200">
                <a:ea typeface="AR PL ShanHeiSun Uni"/>
                <a:cs typeface="AR PL ShanHeiSun Uni"/>
              </a:endParaRPr>
            </a:p>
          </p:txBody>
        </p:sp>
      </p:grpSp>
      <p:pic>
        <p:nvPicPr>
          <p:cNvPr id="23" name="Picture 22" descr="FlowP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2362200"/>
            <a:ext cx="2275064" cy="1643733"/>
          </a:xfrm>
          <a:prstGeom prst="rect">
            <a:avLst/>
          </a:prstGeom>
        </p:spPr>
      </p:pic>
      <p:pic>
        <p:nvPicPr>
          <p:cNvPr id="5" name="Picture 4" descr="스크린샷 2014-12-06 오전 3.26.30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8625" y="4806193"/>
            <a:ext cx="2069175" cy="1986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37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91440"/>
            <a:ext cx="9144000" cy="3937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2500" b="1" dirty="0" smtClean="0">
                <a:solidFill>
                  <a:srgbClr val="FF0000"/>
                </a:solidFill>
                <a:latin typeface="Times New Roman" pitchFamily="18" charset="0"/>
              </a:rPr>
              <a:t>The life of </a:t>
            </a:r>
            <a:r>
              <a:rPr lang="en-US" sz="2500" b="1" dirty="0" err="1" smtClean="0">
                <a:solidFill>
                  <a:srgbClr val="FF0000"/>
                </a:solidFill>
                <a:latin typeface="Times New Roman" pitchFamily="18" charset="0"/>
              </a:rPr>
              <a:t>Quarkonia</a:t>
            </a:r>
            <a:r>
              <a:rPr lang="en-US" sz="2500" b="1" dirty="0" smtClean="0">
                <a:solidFill>
                  <a:srgbClr val="FF0000"/>
                </a:solidFill>
                <a:latin typeface="Times New Roman" pitchFamily="18" charset="0"/>
              </a:rPr>
              <a:t> in the Medium can be Complicated</a:t>
            </a:r>
          </a:p>
        </p:txBody>
      </p:sp>
      <p:sp>
        <p:nvSpPr>
          <p:cNvPr id="18443" name="Slide Number Placeholder 80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/>
          <a:lstStyle/>
          <a:p>
            <a:fld id="{4995F61B-3B01-4B5D-BE6E-8F3D89E1E455}" type="slidenum">
              <a:rPr lang="en-US" smtClean="0"/>
              <a:pPr/>
              <a:t>40</a:t>
            </a:fld>
            <a:endParaRPr lang="en-US" smtClean="0"/>
          </a:p>
        </p:txBody>
      </p:sp>
      <p:sp>
        <p:nvSpPr>
          <p:cNvPr id="14339" name="Rectangle 3" descr="Rectangle: Click to edit Master text styles&#10;Second level&#10;Third level&#10;Fourth level&#10;Fifth level"/>
          <p:cNvSpPr>
            <a:spLocks noChangeArrowheads="1"/>
          </p:cNvSpPr>
          <p:nvPr/>
        </p:nvSpPr>
        <p:spPr bwMode="auto">
          <a:xfrm>
            <a:off x="23813" y="457200"/>
            <a:ext cx="8662987" cy="6081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altLang="ja-JP" sz="2000" u="sng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Observed J/</a:t>
            </a:r>
            <a:r>
              <a:rPr lang="en-US" altLang="ja-JP" sz="2000" u="sng" dirty="0">
                <a:solidFill>
                  <a:schemeClr val="tx1"/>
                </a:solidFill>
                <a:latin typeface="Symbol" pitchFamily="18" charset="2"/>
                <a:ea typeface="MS PGothic" pitchFamily="34" charset="-128"/>
              </a:rPr>
              <a:t>y</a:t>
            </a:r>
            <a:r>
              <a:rPr lang="en-US" altLang="ja-JP" sz="2000" u="sng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 is a mixture of direct </a:t>
            </a:r>
            <a:r>
              <a:rPr lang="en-US" altLang="ja-JP" sz="2000" u="sng" dirty="0" err="1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production+feeddown</a:t>
            </a:r>
            <a:r>
              <a:rPr lang="en-US" altLang="ja-JP" sz="2000" u="sng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 (</a:t>
            </a:r>
            <a:r>
              <a:rPr lang="en-US" altLang="ja-JP" sz="1500" u="sng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R. Vogt: </a:t>
            </a:r>
            <a:r>
              <a:rPr lang="en-US" sz="1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Phys. Rep. 310, 197 (1999))</a:t>
            </a:r>
            <a:r>
              <a:rPr lang="en-US" altLang="ja-JP" sz="2000" u="sng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.</a:t>
            </a:r>
            <a:r>
              <a:rPr lang="en-US" altLang="ja-JP" sz="20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</a:rPr>
              <a:t> </a:t>
            </a:r>
            <a:endParaRPr lang="en-US" altLang="ja-JP" sz="2000" dirty="0">
              <a:solidFill>
                <a:schemeClr val="tx1"/>
              </a:solidFill>
              <a:latin typeface="Times New Roman" pitchFamily="18" charset="0"/>
              <a:ea typeface="MS PGothic" pitchFamily="34" charset="-128"/>
              <a:cs typeface="Times New Roman" pitchFamily="18" charset="0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altLang="ja-JP" sz="20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All </a:t>
            </a:r>
            <a:r>
              <a:rPr lang="en-US" altLang="ja-JP" sz="2000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J/</a:t>
            </a:r>
            <a:r>
              <a:rPr lang="en-US" altLang="ja-JP" sz="2000" dirty="0">
                <a:solidFill>
                  <a:schemeClr val="tx1"/>
                </a:solidFill>
                <a:latin typeface="Symbol" pitchFamily="18" charset="2"/>
                <a:ea typeface="MS PGothic" pitchFamily="34" charset="-128"/>
              </a:rPr>
              <a:t>y</a:t>
            </a:r>
            <a:r>
              <a:rPr lang="en-US" altLang="ja-JP" sz="2000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 ~ 0.6J/</a:t>
            </a:r>
            <a:r>
              <a:rPr lang="en-US" altLang="ja-JP" sz="2000" dirty="0">
                <a:solidFill>
                  <a:schemeClr val="tx1"/>
                </a:solidFill>
                <a:latin typeface="Symbol" pitchFamily="18" charset="2"/>
                <a:ea typeface="MS PGothic" pitchFamily="34" charset="-128"/>
              </a:rPr>
              <a:t>y</a:t>
            </a:r>
            <a:r>
              <a:rPr lang="en-US" altLang="ja-JP" sz="2000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(Direct) + ~0.3</a:t>
            </a:r>
            <a:r>
              <a:rPr lang="en-US" altLang="ja-JP" sz="2000" dirty="0">
                <a:solidFill>
                  <a:schemeClr val="tx1"/>
                </a:solidFill>
                <a:latin typeface="Symbol" pitchFamily="18" charset="2"/>
                <a:ea typeface="MS PGothic" pitchFamily="34" charset="-128"/>
              </a:rPr>
              <a:t> c</a:t>
            </a:r>
            <a:r>
              <a:rPr lang="en-US" altLang="ja-JP" sz="2000" baseline="-25000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c</a:t>
            </a:r>
            <a:r>
              <a:rPr lang="en-US" altLang="ja-JP" sz="2000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 + ~0.1</a:t>
            </a:r>
            <a:r>
              <a:rPr lang="en-US" altLang="ja-JP" sz="2000" dirty="0">
                <a:solidFill>
                  <a:schemeClr val="tx1"/>
                </a:solidFill>
                <a:latin typeface="Symbol" pitchFamily="18" charset="2"/>
                <a:ea typeface="MS PGothic" pitchFamily="34" charset="-128"/>
              </a:rPr>
              <a:t>y</a:t>
            </a:r>
            <a:r>
              <a:rPr lang="en-US" altLang="ja-JP" sz="20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’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altLang="ja-JP" sz="20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B meson feed down. </a:t>
            </a:r>
            <a:endParaRPr lang="en-US" altLang="ja-JP" sz="2000" dirty="0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  <a:p>
            <a:pPr marL="1143000" lvl="2" indent="-228600" algn="l">
              <a:spcBef>
                <a:spcPct val="20000"/>
              </a:spcBef>
              <a:buFontTx/>
              <a:buChar char="•"/>
            </a:pPr>
            <a:r>
              <a:rPr lang="en-US" altLang="ja-JP" sz="2000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Important to disentangle different component </a:t>
            </a: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endParaRPr lang="en-US" altLang="ja-JP" sz="2000" dirty="0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altLang="ja-JP" sz="2000" u="sng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Suppression and enhancement in the “cold” nuclear medium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altLang="ja-JP" sz="20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Nuclear </a:t>
            </a:r>
            <a:r>
              <a:rPr lang="en-US" altLang="ja-JP" sz="2000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Absorption, Gluon shadowing, initial state energy loss, Cronin effect and gluon saturation (CGC</a:t>
            </a:r>
            <a:r>
              <a:rPr lang="en-US" altLang="ja-JP" sz="20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)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altLang="ja-JP" sz="20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Study </a:t>
            </a:r>
            <a:r>
              <a:rPr lang="en-US" altLang="ja-JP" sz="2000" dirty="0" err="1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p+A</a:t>
            </a:r>
            <a:r>
              <a:rPr lang="en-US" altLang="ja-JP" sz="20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 collisions</a:t>
            </a:r>
            <a:endParaRPr lang="en-US" altLang="ja-JP" sz="2000" dirty="0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  <a:p>
            <a:pPr algn="l">
              <a:spcBef>
                <a:spcPct val="20000"/>
              </a:spcBef>
            </a:pPr>
            <a:endParaRPr lang="en-US" altLang="ja-JP" sz="2500" u="sng" dirty="0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  <a:p>
            <a:pPr marL="342900" indent="-342900" algn="l">
              <a:spcBef>
                <a:spcPct val="20000"/>
              </a:spcBef>
              <a:buFontTx/>
              <a:buChar char="•"/>
            </a:pPr>
            <a:r>
              <a:rPr lang="en-US" altLang="ja-JP" sz="2100" u="sng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Hot/dense medium effect 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altLang="ja-JP" sz="21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J</a:t>
            </a:r>
            <a:r>
              <a:rPr lang="en-US" altLang="ja-JP" sz="2100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/</a:t>
            </a:r>
            <a:r>
              <a:rPr lang="en-US" altLang="ja-JP" sz="2100" dirty="0">
                <a:solidFill>
                  <a:schemeClr val="tx1"/>
                </a:solidFill>
                <a:latin typeface="Symbol" pitchFamily="18" charset="2"/>
                <a:ea typeface="MS PGothic" pitchFamily="34" charset="-128"/>
              </a:rPr>
              <a:t>y, </a:t>
            </a:r>
            <a:r>
              <a:rPr lang="en-US" altLang="zh-CN" sz="2000" dirty="0">
                <a:solidFill>
                  <a:schemeClr val="tx1"/>
                </a:solidFill>
                <a:latin typeface="Times New Roman" pitchFamily="18" charset="0"/>
                <a:ea typeface="宋体" pitchFamily="2" charset="-122"/>
                <a:cs typeface="Times New Roman" pitchFamily="18" charset="0"/>
                <a:sym typeface="Symbol" pitchFamily="18" charset="2"/>
              </a:rPr>
              <a:t></a:t>
            </a:r>
            <a:r>
              <a:rPr lang="en-US" altLang="ja-JP" sz="2100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 dissociation, i.e. suppression</a:t>
            </a:r>
            <a:endParaRPr lang="en-US" altLang="ja-JP" sz="2100" i="1" u="sng" dirty="0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altLang="ja-JP" sz="21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Recombination, i.e. enhancement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altLang="zh-CN" sz="21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Study different species, e.g. J/psi, </a:t>
            </a:r>
          </a:p>
          <a:p>
            <a:pPr marL="742950" lvl="1" indent="-285750" algn="l">
              <a:spcBef>
                <a:spcPct val="20000"/>
              </a:spcBef>
              <a:buFontTx/>
              <a:buChar char="–"/>
            </a:pPr>
            <a:r>
              <a:rPr lang="en-US" altLang="ja-JP" sz="2100" dirty="0" smtClean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  <a:cs typeface="Times New Roman" pitchFamily="18" charset="0"/>
                <a:sym typeface="Symbol" pitchFamily="18" charset="2"/>
              </a:rPr>
              <a:t>Study at different energy, i.e. RHIC, LHC</a:t>
            </a:r>
            <a:endParaRPr lang="en-US" altLang="ja-JP" sz="2100" dirty="0" smtClean="0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  <a:p>
            <a:pPr lvl="1" algn="l">
              <a:spcBef>
                <a:spcPct val="20000"/>
              </a:spcBef>
            </a:pPr>
            <a:endParaRPr lang="en-US" altLang="ja-JP" sz="2100" dirty="0" smtClean="0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  <a:p>
            <a:pPr lvl="1" algn="l">
              <a:spcBef>
                <a:spcPct val="20000"/>
              </a:spcBef>
            </a:pPr>
            <a:r>
              <a:rPr lang="en-US" altLang="ja-JP" sz="2100" dirty="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rPr>
              <a:t>	</a:t>
            </a:r>
            <a:endParaRPr lang="en-US" altLang="ja-JP" sz="2100" dirty="0" smtClean="0">
              <a:solidFill>
                <a:schemeClr val="tx1"/>
              </a:solidFill>
              <a:latin typeface="Times New Roman" pitchFamily="18" charset="0"/>
              <a:ea typeface="MS PGothic" pitchFamily="34" charset="-128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4876800" y="3580448"/>
            <a:ext cx="3810000" cy="2595265"/>
            <a:chOff x="4876800" y="3367088"/>
            <a:chExt cx="3810000" cy="2595265"/>
          </a:xfrm>
        </p:grpSpPr>
        <p:sp>
          <p:nvSpPr>
            <p:cNvPr id="14340" name="Text Box 4"/>
            <p:cNvSpPr txBox="1">
              <a:spLocks noChangeArrowheads="1"/>
            </p:cNvSpPr>
            <p:nvPr/>
          </p:nvSpPr>
          <p:spPr bwMode="auto">
            <a:xfrm>
              <a:off x="8153400" y="5500688"/>
              <a:ext cx="5334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eaLnBrk="0" hangingPunct="0">
                <a:spcBef>
                  <a:spcPct val="50000"/>
                </a:spcBef>
              </a:pPr>
              <a:r>
                <a:rPr lang="en-US" sz="2400" dirty="0">
                  <a:solidFill>
                    <a:srgbClr val="000000"/>
                  </a:solidFill>
                  <a:latin typeface="Tahoma" pitchFamily="34" charset="0"/>
                </a:rPr>
                <a:t>D</a:t>
              </a:r>
              <a:r>
                <a:rPr lang="en-US" sz="2400" baseline="30000" dirty="0">
                  <a:solidFill>
                    <a:srgbClr val="000000"/>
                  </a:solidFill>
                  <a:latin typeface="Tahoma" pitchFamily="34" charset="0"/>
                </a:rPr>
                <a:t>+</a:t>
              </a:r>
            </a:p>
          </p:txBody>
        </p:sp>
        <p:sp>
          <p:nvSpPr>
            <p:cNvPr id="14341" name="Line 5"/>
            <p:cNvSpPr>
              <a:spLocks noChangeShapeType="1"/>
            </p:cNvSpPr>
            <p:nvPr/>
          </p:nvSpPr>
          <p:spPr bwMode="auto">
            <a:xfrm flipH="1">
              <a:off x="5257800" y="4052888"/>
              <a:ext cx="1600200" cy="3508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2" name="Line 6"/>
            <p:cNvSpPr>
              <a:spLocks noChangeShapeType="1"/>
            </p:cNvSpPr>
            <p:nvPr/>
          </p:nvSpPr>
          <p:spPr bwMode="auto">
            <a:xfrm flipH="1">
              <a:off x="5334000" y="4433888"/>
              <a:ext cx="1119188" cy="762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3" name="Line 7"/>
            <p:cNvSpPr>
              <a:spLocks noChangeShapeType="1"/>
            </p:cNvSpPr>
            <p:nvPr/>
          </p:nvSpPr>
          <p:spPr bwMode="auto">
            <a:xfrm>
              <a:off x="7772400" y="4586288"/>
              <a:ext cx="457200" cy="9906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344" name="Line 8"/>
            <p:cNvSpPr>
              <a:spLocks noChangeShapeType="1"/>
            </p:cNvSpPr>
            <p:nvPr/>
          </p:nvSpPr>
          <p:spPr bwMode="auto">
            <a:xfrm>
              <a:off x="7391400" y="5119688"/>
              <a:ext cx="762000" cy="5334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grpSp>
          <p:nvGrpSpPr>
            <p:cNvPr id="2" name="Group 9"/>
            <p:cNvGrpSpPr>
              <a:grpSpLocks/>
            </p:cNvGrpSpPr>
            <p:nvPr/>
          </p:nvGrpSpPr>
          <p:grpSpPr bwMode="auto">
            <a:xfrm>
              <a:off x="5815013" y="3367088"/>
              <a:ext cx="2743200" cy="2209800"/>
              <a:chOff x="3951" y="2112"/>
              <a:chExt cx="1728" cy="1392"/>
            </a:xfrm>
          </p:grpSpPr>
          <p:sp>
            <p:nvSpPr>
              <p:cNvPr id="18444" name="Oval 10"/>
              <p:cNvSpPr>
                <a:spLocks noChangeArrowheads="1"/>
              </p:cNvSpPr>
              <p:nvPr/>
            </p:nvSpPr>
            <p:spPr bwMode="auto">
              <a:xfrm>
                <a:off x="4335" y="321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45" name="Oval 11"/>
              <p:cNvSpPr>
                <a:spLocks noChangeArrowheads="1"/>
              </p:cNvSpPr>
              <p:nvPr/>
            </p:nvSpPr>
            <p:spPr bwMode="auto">
              <a:xfrm>
                <a:off x="4431" y="249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46" name="Oval 12"/>
              <p:cNvSpPr>
                <a:spLocks noChangeArrowheads="1"/>
              </p:cNvSpPr>
              <p:nvPr/>
            </p:nvSpPr>
            <p:spPr bwMode="auto">
              <a:xfrm>
                <a:off x="4047" y="273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47" name="Oval 13"/>
              <p:cNvSpPr>
                <a:spLocks noChangeArrowheads="1"/>
              </p:cNvSpPr>
              <p:nvPr/>
            </p:nvSpPr>
            <p:spPr bwMode="auto">
              <a:xfrm>
                <a:off x="4143" y="283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48" name="Oval 14"/>
              <p:cNvSpPr>
                <a:spLocks noChangeArrowheads="1"/>
              </p:cNvSpPr>
              <p:nvPr/>
            </p:nvSpPr>
            <p:spPr bwMode="auto">
              <a:xfrm>
                <a:off x="4191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49" name="Oval 15"/>
              <p:cNvSpPr>
                <a:spLocks noChangeArrowheads="1"/>
              </p:cNvSpPr>
              <p:nvPr/>
            </p:nvSpPr>
            <p:spPr bwMode="auto">
              <a:xfrm>
                <a:off x="4191" y="302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50" name="Oval 16"/>
              <p:cNvSpPr>
                <a:spLocks noChangeArrowheads="1"/>
              </p:cNvSpPr>
              <p:nvPr/>
            </p:nvSpPr>
            <p:spPr bwMode="auto">
              <a:xfrm>
                <a:off x="4239" y="268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51" name="Oval 17"/>
              <p:cNvSpPr>
                <a:spLocks noChangeArrowheads="1"/>
              </p:cNvSpPr>
              <p:nvPr/>
            </p:nvSpPr>
            <p:spPr bwMode="auto">
              <a:xfrm>
                <a:off x="3951" y="25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52" name="Oval 18"/>
              <p:cNvSpPr>
                <a:spLocks noChangeArrowheads="1"/>
              </p:cNvSpPr>
              <p:nvPr/>
            </p:nvSpPr>
            <p:spPr bwMode="auto">
              <a:xfrm>
                <a:off x="4527" y="264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53" name="Oval 19"/>
              <p:cNvSpPr>
                <a:spLocks noChangeArrowheads="1"/>
              </p:cNvSpPr>
              <p:nvPr/>
            </p:nvSpPr>
            <p:spPr bwMode="auto">
              <a:xfrm>
                <a:off x="4095" y="264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54" name="Oval 20"/>
              <p:cNvSpPr>
                <a:spLocks noChangeArrowheads="1"/>
              </p:cNvSpPr>
              <p:nvPr/>
            </p:nvSpPr>
            <p:spPr bwMode="auto">
              <a:xfrm>
                <a:off x="4095" y="244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55" name="Oval 21"/>
              <p:cNvSpPr>
                <a:spLocks noChangeArrowheads="1"/>
              </p:cNvSpPr>
              <p:nvPr/>
            </p:nvSpPr>
            <p:spPr bwMode="auto">
              <a:xfrm>
                <a:off x="4095" y="312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56" name="Oval 22"/>
              <p:cNvSpPr>
                <a:spLocks noChangeArrowheads="1"/>
              </p:cNvSpPr>
              <p:nvPr/>
            </p:nvSpPr>
            <p:spPr bwMode="auto">
              <a:xfrm>
                <a:off x="4287" y="25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57" name="Oval 23"/>
              <p:cNvSpPr>
                <a:spLocks noChangeArrowheads="1"/>
              </p:cNvSpPr>
              <p:nvPr/>
            </p:nvSpPr>
            <p:spPr bwMode="auto">
              <a:xfrm>
                <a:off x="4335" y="235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grpSp>
            <p:nvGrpSpPr>
              <p:cNvPr id="3" name="Group 24"/>
              <p:cNvGrpSpPr>
                <a:grpSpLocks/>
              </p:cNvGrpSpPr>
              <p:nvPr/>
            </p:nvGrpSpPr>
            <p:grpSpPr bwMode="auto">
              <a:xfrm>
                <a:off x="4527" y="2112"/>
                <a:ext cx="624" cy="624"/>
                <a:chOff x="1536" y="816"/>
                <a:chExt cx="624" cy="624"/>
              </a:xfrm>
            </p:grpSpPr>
            <p:sp>
              <p:nvSpPr>
                <p:cNvPr id="18499" name="Oval 25"/>
                <p:cNvSpPr>
                  <a:spLocks noChangeArrowheads="1"/>
                </p:cNvSpPr>
                <p:nvPr/>
              </p:nvSpPr>
              <p:spPr bwMode="auto">
                <a:xfrm>
                  <a:off x="2064" y="1344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00" name="Oval 26"/>
                <p:cNvSpPr>
                  <a:spLocks noChangeArrowheads="1"/>
                </p:cNvSpPr>
                <p:nvPr/>
              </p:nvSpPr>
              <p:spPr bwMode="auto">
                <a:xfrm>
                  <a:off x="2016" y="912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01" name="Oval 27"/>
                <p:cNvSpPr>
                  <a:spLocks noChangeArrowheads="1"/>
                </p:cNvSpPr>
                <p:nvPr/>
              </p:nvSpPr>
              <p:spPr bwMode="auto">
                <a:xfrm>
                  <a:off x="1632" y="1152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02" name="Oval 28"/>
                <p:cNvSpPr>
                  <a:spLocks noChangeArrowheads="1"/>
                </p:cNvSpPr>
                <p:nvPr/>
              </p:nvSpPr>
              <p:spPr bwMode="auto">
                <a:xfrm>
                  <a:off x="1728" y="1248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03" name="Oval 29"/>
                <p:cNvSpPr>
                  <a:spLocks noChangeArrowheads="1"/>
                </p:cNvSpPr>
                <p:nvPr/>
              </p:nvSpPr>
              <p:spPr bwMode="auto">
                <a:xfrm>
                  <a:off x="2064" y="1200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04" name="Oval 30"/>
                <p:cNvSpPr>
                  <a:spLocks noChangeArrowheads="1"/>
                </p:cNvSpPr>
                <p:nvPr/>
              </p:nvSpPr>
              <p:spPr bwMode="auto">
                <a:xfrm>
                  <a:off x="1872" y="1344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05" name="Oval 31"/>
                <p:cNvSpPr>
                  <a:spLocks noChangeArrowheads="1"/>
                </p:cNvSpPr>
                <p:nvPr/>
              </p:nvSpPr>
              <p:spPr bwMode="auto">
                <a:xfrm>
                  <a:off x="1824" y="1104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06" name="Oval 32"/>
                <p:cNvSpPr>
                  <a:spLocks noChangeArrowheads="1"/>
                </p:cNvSpPr>
                <p:nvPr/>
              </p:nvSpPr>
              <p:spPr bwMode="auto">
                <a:xfrm>
                  <a:off x="1536" y="960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07" name="Oval 33"/>
                <p:cNvSpPr>
                  <a:spLocks noChangeArrowheads="1"/>
                </p:cNvSpPr>
                <p:nvPr/>
              </p:nvSpPr>
              <p:spPr bwMode="auto">
                <a:xfrm>
                  <a:off x="2064" y="1008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08" name="Oval 34"/>
                <p:cNvSpPr>
                  <a:spLocks noChangeArrowheads="1"/>
                </p:cNvSpPr>
                <p:nvPr/>
              </p:nvSpPr>
              <p:spPr bwMode="auto">
                <a:xfrm>
                  <a:off x="1680" y="1056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09" name="Oval 35"/>
                <p:cNvSpPr>
                  <a:spLocks noChangeArrowheads="1"/>
                </p:cNvSpPr>
                <p:nvPr/>
              </p:nvSpPr>
              <p:spPr bwMode="auto">
                <a:xfrm>
                  <a:off x="1680" y="864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10" name="Oval 36"/>
                <p:cNvSpPr>
                  <a:spLocks noChangeArrowheads="1"/>
                </p:cNvSpPr>
                <p:nvPr/>
              </p:nvSpPr>
              <p:spPr bwMode="auto">
                <a:xfrm>
                  <a:off x="1968" y="1152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11" name="Oval 37"/>
                <p:cNvSpPr>
                  <a:spLocks noChangeArrowheads="1"/>
                </p:cNvSpPr>
                <p:nvPr/>
              </p:nvSpPr>
              <p:spPr bwMode="auto">
                <a:xfrm>
                  <a:off x="1872" y="960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512" name="Oval 38"/>
                <p:cNvSpPr>
                  <a:spLocks noChangeArrowheads="1"/>
                </p:cNvSpPr>
                <p:nvPr/>
              </p:nvSpPr>
              <p:spPr bwMode="auto">
                <a:xfrm>
                  <a:off x="1872" y="816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</p:grpSp>
          <p:grpSp>
            <p:nvGrpSpPr>
              <p:cNvPr id="4" name="Group 39"/>
              <p:cNvGrpSpPr>
                <a:grpSpLocks/>
              </p:cNvGrpSpPr>
              <p:nvPr/>
            </p:nvGrpSpPr>
            <p:grpSpPr bwMode="auto">
              <a:xfrm>
                <a:off x="4464" y="2880"/>
                <a:ext cx="624" cy="624"/>
                <a:chOff x="1536" y="816"/>
                <a:chExt cx="624" cy="624"/>
              </a:xfrm>
            </p:grpSpPr>
            <p:sp>
              <p:nvSpPr>
                <p:cNvPr id="18485" name="Oval 40"/>
                <p:cNvSpPr>
                  <a:spLocks noChangeArrowheads="1"/>
                </p:cNvSpPr>
                <p:nvPr/>
              </p:nvSpPr>
              <p:spPr bwMode="auto">
                <a:xfrm>
                  <a:off x="2064" y="1344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86" name="Oval 41"/>
                <p:cNvSpPr>
                  <a:spLocks noChangeArrowheads="1"/>
                </p:cNvSpPr>
                <p:nvPr/>
              </p:nvSpPr>
              <p:spPr bwMode="auto">
                <a:xfrm>
                  <a:off x="2016" y="912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87" name="Oval 42"/>
                <p:cNvSpPr>
                  <a:spLocks noChangeArrowheads="1"/>
                </p:cNvSpPr>
                <p:nvPr/>
              </p:nvSpPr>
              <p:spPr bwMode="auto">
                <a:xfrm>
                  <a:off x="1632" y="1152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88" name="Oval 43"/>
                <p:cNvSpPr>
                  <a:spLocks noChangeArrowheads="1"/>
                </p:cNvSpPr>
                <p:nvPr/>
              </p:nvSpPr>
              <p:spPr bwMode="auto">
                <a:xfrm>
                  <a:off x="1728" y="1248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89" name="Oval 44"/>
                <p:cNvSpPr>
                  <a:spLocks noChangeArrowheads="1"/>
                </p:cNvSpPr>
                <p:nvPr/>
              </p:nvSpPr>
              <p:spPr bwMode="auto">
                <a:xfrm>
                  <a:off x="2064" y="1200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90" name="Oval 45"/>
                <p:cNvSpPr>
                  <a:spLocks noChangeArrowheads="1"/>
                </p:cNvSpPr>
                <p:nvPr/>
              </p:nvSpPr>
              <p:spPr bwMode="auto">
                <a:xfrm>
                  <a:off x="1872" y="1344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91" name="Oval 46"/>
                <p:cNvSpPr>
                  <a:spLocks noChangeArrowheads="1"/>
                </p:cNvSpPr>
                <p:nvPr/>
              </p:nvSpPr>
              <p:spPr bwMode="auto">
                <a:xfrm>
                  <a:off x="1824" y="1104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92" name="Oval 47"/>
                <p:cNvSpPr>
                  <a:spLocks noChangeArrowheads="1"/>
                </p:cNvSpPr>
                <p:nvPr/>
              </p:nvSpPr>
              <p:spPr bwMode="auto">
                <a:xfrm>
                  <a:off x="1536" y="960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93" name="Oval 48"/>
                <p:cNvSpPr>
                  <a:spLocks noChangeArrowheads="1"/>
                </p:cNvSpPr>
                <p:nvPr/>
              </p:nvSpPr>
              <p:spPr bwMode="auto">
                <a:xfrm>
                  <a:off x="2064" y="1008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94" name="Oval 49"/>
                <p:cNvSpPr>
                  <a:spLocks noChangeArrowheads="1"/>
                </p:cNvSpPr>
                <p:nvPr/>
              </p:nvSpPr>
              <p:spPr bwMode="auto">
                <a:xfrm>
                  <a:off x="1680" y="1056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95" name="Oval 50"/>
                <p:cNvSpPr>
                  <a:spLocks noChangeArrowheads="1"/>
                </p:cNvSpPr>
                <p:nvPr/>
              </p:nvSpPr>
              <p:spPr bwMode="auto">
                <a:xfrm>
                  <a:off x="1680" y="864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96" name="Oval 51"/>
                <p:cNvSpPr>
                  <a:spLocks noChangeArrowheads="1"/>
                </p:cNvSpPr>
                <p:nvPr/>
              </p:nvSpPr>
              <p:spPr bwMode="auto">
                <a:xfrm>
                  <a:off x="1968" y="1152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97" name="Oval 52"/>
                <p:cNvSpPr>
                  <a:spLocks noChangeArrowheads="1"/>
                </p:cNvSpPr>
                <p:nvPr/>
              </p:nvSpPr>
              <p:spPr bwMode="auto">
                <a:xfrm>
                  <a:off x="1872" y="960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  <p:sp>
              <p:nvSpPr>
                <p:cNvPr id="18498" name="Oval 53"/>
                <p:cNvSpPr>
                  <a:spLocks noChangeArrowheads="1"/>
                </p:cNvSpPr>
                <p:nvPr/>
              </p:nvSpPr>
              <p:spPr bwMode="auto">
                <a:xfrm>
                  <a:off x="1872" y="816"/>
                  <a:ext cx="96" cy="96"/>
                </a:xfrm>
                <a:prstGeom prst="ellips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FFCC00"/>
                    </a:solidFill>
                    <a:latin typeface="Tahoma" pitchFamily="34" charset="0"/>
                  </a:endParaRPr>
                </a:p>
              </p:txBody>
            </p:sp>
          </p:grpSp>
          <p:sp>
            <p:nvSpPr>
              <p:cNvPr id="18460" name="Oval 54"/>
              <p:cNvSpPr>
                <a:spLocks noChangeArrowheads="1"/>
              </p:cNvSpPr>
              <p:nvPr/>
            </p:nvSpPr>
            <p:spPr bwMode="auto">
              <a:xfrm>
                <a:off x="3951" y="288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61" name="Oval 55"/>
              <p:cNvSpPr>
                <a:spLocks noChangeArrowheads="1"/>
              </p:cNvSpPr>
              <p:nvPr/>
            </p:nvSpPr>
            <p:spPr bwMode="auto">
              <a:xfrm>
                <a:off x="4671" y="278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62" name="Oval 56"/>
              <p:cNvSpPr>
                <a:spLocks noChangeArrowheads="1"/>
              </p:cNvSpPr>
              <p:nvPr/>
            </p:nvSpPr>
            <p:spPr bwMode="auto">
              <a:xfrm>
                <a:off x="5247" y="2832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63" name="Oval 57"/>
              <p:cNvSpPr>
                <a:spLocks noChangeArrowheads="1"/>
              </p:cNvSpPr>
              <p:nvPr/>
            </p:nvSpPr>
            <p:spPr bwMode="auto">
              <a:xfrm>
                <a:off x="5343" y="292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64" name="Oval 58"/>
              <p:cNvSpPr>
                <a:spLocks noChangeArrowheads="1"/>
              </p:cNvSpPr>
              <p:nvPr/>
            </p:nvSpPr>
            <p:spPr bwMode="auto">
              <a:xfrm>
                <a:off x="4719" y="268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65" name="Oval 59"/>
              <p:cNvSpPr>
                <a:spLocks noChangeArrowheads="1"/>
              </p:cNvSpPr>
              <p:nvPr/>
            </p:nvSpPr>
            <p:spPr bwMode="auto">
              <a:xfrm>
                <a:off x="5199" y="3168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66" name="Oval 60"/>
              <p:cNvSpPr>
                <a:spLocks noChangeArrowheads="1"/>
              </p:cNvSpPr>
              <p:nvPr/>
            </p:nvSpPr>
            <p:spPr bwMode="auto">
              <a:xfrm>
                <a:off x="5439" y="278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67" name="Oval 61"/>
              <p:cNvSpPr>
                <a:spLocks noChangeArrowheads="1"/>
              </p:cNvSpPr>
              <p:nvPr/>
            </p:nvSpPr>
            <p:spPr bwMode="auto">
              <a:xfrm>
                <a:off x="5151" y="264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68" name="Oval 62"/>
              <p:cNvSpPr>
                <a:spLocks noChangeArrowheads="1"/>
              </p:cNvSpPr>
              <p:nvPr/>
            </p:nvSpPr>
            <p:spPr bwMode="auto">
              <a:xfrm>
                <a:off x="5151" y="297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69" name="Oval 63"/>
              <p:cNvSpPr>
                <a:spLocks noChangeArrowheads="1"/>
              </p:cNvSpPr>
              <p:nvPr/>
            </p:nvSpPr>
            <p:spPr bwMode="auto">
              <a:xfrm>
                <a:off x="5295" y="2736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70" name="Oval 64"/>
              <p:cNvSpPr>
                <a:spLocks noChangeArrowheads="1"/>
              </p:cNvSpPr>
              <p:nvPr/>
            </p:nvSpPr>
            <p:spPr bwMode="auto">
              <a:xfrm>
                <a:off x="5151" y="2400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71" name="Oval 65"/>
              <p:cNvSpPr>
                <a:spLocks noChangeArrowheads="1"/>
              </p:cNvSpPr>
              <p:nvPr/>
            </p:nvSpPr>
            <p:spPr bwMode="auto">
              <a:xfrm>
                <a:off x="4479" y="326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72" name="Oval 66"/>
              <p:cNvSpPr>
                <a:spLocks noChangeArrowheads="1"/>
              </p:cNvSpPr>
              <p:nvPr/>
            </p:nvSpPr>
            <p:spPr bwMode="auto">
              <a:xfrm>
                <a:off x="3999" y="302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sp>
            <p:nvSpPr>
              <p:cNvPr id="18473" name="Oval 67"/>
              <p:cNvSpPr>
                <a:spLocks noChangeArrowheads="1"/>
              </p:cNvSpPr>
              <p:nvPr/>
            </p:nvSpPr>
            <p:spPr bwMode="auto">
              <a:xfrm>
                <a:off x="5295" y="2544"/>
                <a:ext cx="96" cy="96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endParaRPr lang="en-US">
                  <a:solidFill>
                    <a:srgbClr val="FFCC00"/>
                  </a:solidFill>
                  <a:latin typeface="Tahoma" pitchFamily="34" charset="0"/>
                </a:endParaRPr>
              </a:p>
            </p:txBody>
          </p:sp>
          <p:grpSp>
            <p:nvGrpSpPr>
              <p:cNvPr id="5" name="Group 68"/>
              <p:cNvGrpSpPr>
                <a:grpSpLocks/>
              </p:cNvGrpSpPr>
              <p:nvPr/>
            </p:nvGrpSpPr>
            <p:grpSpPr bwMode="auto">
              <a:xfrm>
                <a:off x="5007" y="2736"/>
                <a:ext cx="672" cy="250"/>
                <a:chOff x="3168" y="3072"/>
                <a:chExt cx="672" cy="250"/>
              </a:xfrm>
            </p:grpSpPr>
            <p:sp>
              <p:nvSpPr>
                <p:cNvPr id="18481" name="Oval 69"/>
                <p:cNvSpPr>
                  <a:spLocks noChangeArrowheads="1"/>
                </p:cNvSpPr>
                <p:nvPr/>
              </p:nvSpPr>
              <p:spPr bwMode="auto">
                <a:xfrm>
                  <a:off x="3168" y="3072"/>
                  <a:ext cx="240" cy="240"/>
                </a:xfrm>
                <a:prstGeom prst="ellipse">
                  <a:avLst/>
                </a:prstGeom>
                <a:solidFill>
                  <a:srgbClr val="CC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/>
                  <a:endParaRPr lang="en-US">
                    <a:solidFill>
                      <a:srgbClr val="CC0000"/>
                    </a:solidFill>
                    <a:latin typeface="Tahoma" pitchFamily="34" charset="0"/>
                  </a:endParaRPr>
                </a:p>
              </p:txBody>
            </p:sp>
            <p:grpSp>
              <p:nvGrpSpPr>
                <p:cNvPr id="6" name="Group 70"/>
                <p:cNvGrpSpPr>
                  <a:grpSpLocks/>
                </p:cNvGrpSpPr>
                <p:nvPr/>
              </p:nvGrpSpPr>
              <p:grpSpPr bwMode="auto">
                <a:xfrm>
                  <a:off x="3168" y="3072"/>
                  <a:ext cx="672" cy="250"/>
                  <a:chOff x="3552" y="1430"/>
                  <a:chExt cx="672" cy="250"/>
                </a:xfrm>
              </p:grpSpPr>
              <p:sp>
                <p:nvSpPr>
                  <p:cNvPr id="18483" name="Text Box 7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3552" y="1430"/>
                    <a:ext cx="672" cy="250"/>
                  </a:xfrm>
                  <a:prstGeom prst="rect">
                    <a:avLst/>
                  </a:prstGeom>
                  <a:noFill/>
                  <a:ln w="9525">
                    <a:noFill/>
                    <a:miter lim="800000"/>
                    <a:headEnd/>
                    <a:tailEnd/>
                  </a:ln>
                </p:spPr>
                <p:txBody>
                  <a:bodyPr>
                    <a:spAutoFit/>
                  </a:bodyPr>
                  <a:lstStyle/>
                  <a:p>
                    <a:pPr eaLnBrk="0" hangingPunct="0">
                      <a:spcBef>
                        <a:spcPct val="50000"/>
                      </a:spcBef>
                    </a:pPr>
                    <a:r>
                      <a:rPr lang="en-US" sz="2000">
                        <a:solidFill>
                          <a:srgbClr val="000000"/>
                        </a:solidFill>
                        <a:latin typeface="Tahoma" pitchFamily="34" charset="0"/>
                      </a:rPr>
                      <a:t>c</a:t>
                    </a:r>
                  </a:p>
                </p:txBody>
              </p:sp>
              <p:sp>
                <p:nvSpPr>
                  <p:cNvPr id="18484" name="Line 72"/>
                  <p:cNvSpPr>
                    <a:spLocks noChangeShapeType="1"/>
                  </p:cNvSpPr>
                  <p:nvPr/>
                </p:nvSpPr>
                <p:spPr bwMode="auto">
                  <a:xfrm>
                    <a:off x="3600" y="1488"/>
                    <a:ext cx="96" cy="0"/>
                  </a:xfrm>
                  <a:prstGeom prst="line">
                    <a:avLst/>
                  </a:prstGeom>
                  <a:no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</p:grpSp>
          <p:grpSp>
            <p:nvGrpSpPr>
              <p:cNvPr id="7" name="Group 73"/>
              <p:cNvGrpSpPr>
                <a:grpSpLocks/>
              </p:cNvGrpSpPr>
              <p:nvPr/>
            </p:nvGrpSpPr>
            <p:grpSpPr bwMode="auto">
              <a:xfrm>
                <a:off x="4335" y="2736"/>
                <a:ext cx="720" cy="250"/>
                <a:chOff x="2304" y="3350"/>
                <a:chExt cx="720" cy="250"/>
              </a:xfrm>
            </p:grpSpPr>
            <p:sp>
              <p:nvSpPr>
                <p:cNvPr id="18479" name="Oval 74"/>
                <p:cNvSpPr>
                  <a:spLocks noChangeArrowheads="1"/>
                </p:cNvSpPr>
                <p:nvPr/>
              </p:nvSpPr>
              <p:spPr bwMode="auto">
                <a:xfrm>
                  <a:off x="2304" y="3360"/>
                  <a:ext cx="240" cy="240"/>
                </a:xfrm>
                <a:prstGeom prst="ellipse">
                  <a:avLst/>
                </a:prstGeom>
                <a:solidFill>
                  <a:srgbClr val="CC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80" name="Text Box 75"/>
                <p:cNvSpPr txBox="1">
                  <a:spLocks noChangeArrowheads="1"/>
                </p:cNvSpPr>
                <p:nvPr/>
              </p:nvSpPr>
              <p:spPr bwMode="auto">
                <a:xfrm>
                  <a:off x="2352" y="3350"/>
                  <a:ext cx="672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en-US" sz="2000">
                      <a:solidFill>
                        <a:srgbClr val="000000"/>
                      </a:solidFill>
                      <a:latin typeface="Tahoma" pitchFamily="34" charset="0"/>
                    </a:rPr>
                    <a:t>c</a:t>
                  </a:r>
                </a:p>
              </p:txBody>
            </p:sp>
          </p:grpSp>
          <p:grpSp>
            <p:nvGrpSpPr>
              <p:cNvPr id="8" name="Group 76"/>
              <p:cNvGrpSpPr>
                <a:grpSpLocks/>
              </p:cNvGrpSpPr>
              <p:nvPr/>
            </p:nvGrpSpPr>
            <p:grpSpPr bwMode="auto">
              <a:xfrm>
                <a:off x="4575" y="2391"/>
                <a:ext cx="720" cy="250"/>
                <a:chOff x="2304" y="3350"/>
                <a:chExt cx="720" cy="250"/>
              </a:xfrm>
            </p:grpSpPr>
            <p:sp>
              <p:nvSpPr>
                <p:cNvPr id="18477" name="Oval 77"/>
                <p:cNvSpPr>
                  <a:spLocks noChangeArrowheads="1"/>
                </p:cNvSpPr>
                <p:nvPr/>
              </p:nvSpPr>
              <p:spPr bwMode="auto">
                <a:xfrm>
                  <a:off x="2304" y="3360"/>
                  <a:ext cx="240" cy="240"/>
                </a:xfrm>
                <a:prstGeom prst="ellipse">
                  <a:avLst/>
                </a:prstGeom>
                <a:solidFill>
                  <a:srgbClr val="CC0000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78" name="Text Box 78"/>
                <p:cNvSpPr txBox="1">
                  <a:spLocks noChangeArrowheads="1"/>
                </p:cNvSpPr>
                <p:nvPr/>
              </p:nvSpPr>
              <p:spPr bwMode="auto">
                <a:xfrm>
                  <a:off x="2352" y="3350"/>
                  <a:ext cx="672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 eaLnBrk="0" hangingPunct="0">
                    <a:spcBef>
                      <a:spcPct val="50000"/>
                    </a:spcBef>
                  </a:pPr>
                  <a:r>
                    <a:rPr lang="en-US" sz="2000">
                      <a:solidFill>
                        <a:srgbClr val="000000"/>
                      </a:solidFill>
                      <a:latin typeface="Tahoma" pitchFamily="34" charset="0"/>
                    </a:rPr>
                    <a:t>c</a:t>
                  </a:r>
                </a:p>
              </p:txBody>
            </p:sp>
          </p:grpSp>
        </p:grpSp>
        <p:sp>
          <p:nvSpPr>
            <p:cNvPr id="14415" name="Rectangle 79"/>
            <p:cNvSpPr>
              <a:spLocks noChangeArrowheads="1"/>
            </p:cNvSpPr>
            <p:nvPr/>
          </p:nvSpPr>
          <p:spPr bwMode="auto">
            <a:xfrm>
              <a:off x="4876800" y="4257675"/>
              <a:ext cx="555625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>
                <a:defRPr/>
              </a:pPr>
              <a:r>
                <a:rPr lang="en-US" altLang="ja-JP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  <a:ea typeface="MS PGothic" pitchFamily="34" charset="-128"/>
                </a:rPr>
                <a:t>J/</a:t>
              </a:r>
              <a:r>
                <a:rPr lang="en-US" altLang="ja-JP" sz="20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Symbol" pitchFamily="18" charset="2"/>
                  <a:ea typeface="MS PGothic" pitchFamily="34" charset="-128"/>
                </a:rPr>
                <a:t>y</a:t>
              </a:r>
              <a:endParaRPr lang="en-US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ymbol" pitchFamily="18" charset="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18946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41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Summary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" y="760744"/>
            <a:ext cx="9029700" cy="5563856"/>
          </a:xfrm>
        </p:spPr>
        <p:txBody>
          <a:bodyPr/>
          <a:lstStyle/>
          <a:p>
            <a:pPr eaLnBrk="1" hangingPunct="1"/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Charmonium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in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Prompt </a:t>
            </a:r>
            <a:r>
              <a:rPr lang="en-US" sz="2000" dirty="0">
                <a:solidFill>
                  <a:srgbClr val="000090"/>
                </a:solidFill>
                <a:latin typeface="Arial" charset="0"/>
              </a:rPr>
              <a:t>J/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ψ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integrated</a:t>
            </a:r>
            <a:r>
              <a:rPr lang="en-US" sz="2000" dirty="0" smtClean="0">
                <a:solidFill>
                  <a:srgbClr val="8E00FF"/>
                </a:solidFill>
              </a:rPr>
              <a:t> </a:t>
            </a:r>
            <a:r>
              <a:rPr lang="en-US" sz="2000" dirty="0">
                <a:solidFill>
                  <a:srgbClr val="8E00FF"/>
                </a:solidFill>
              </a:rPr>
              <a:t>v</a:t>
            </a:r>
            <a:r>
              <a:rPr lang="en-US" sz="2000" baseline="-25000" dirty="0">
                <a:solidFill>
                  <a:srgbClr val="8E00FF"/>
                </a:solidFill>
              </a:rPr>
              <a:t>2</a:t>
            </a:r>
            <a:r>
              <a:rPr lang="en-US" sz="2000" dirty="0">
                <a:solidFill>
                  <a:srgbClr val="8E00FF"/>
                </a:solidFill>
              </a:rPr>
              <a:t> </a:t>
            </a:r>
            <a:r>
              <a:rPr lang="en-US" sz="2000" dirty="0" smtClean="0">
                <a:solidFill>
                  <a:srgbClr val="8E00FF"/>
                </a:solidFill>
              </a:rPr>
              <a:t>(</a:t>
            </a:r>
            <a:r>
              <a:rPr lang="en-US" sz="2000" dirty="0">
                <a:solidFill>
                  <a:srgbClr val="000090"/>
                </a:solidFill>
                <a:latin typeface="Arial" charset="0"/>
              </a:rPr>
              <a:t>10-60%, |y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| &lt; 2.4 </a:t>
            </a:r>
            <a:r>
              <a:rPr lang="en-US" sz="2000" dirty="0">
                <a:solidFill>
                  <a:srgbClr val="000090"/>
                </a:solidFill>
                <a:latin typeface="Arial" charset="0"/>
              </a:rPr>
              <a:t>and 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6.5 &lt;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</a:t>
            </a:r>
            <a:r>
              <a:rPr lang="en-US" sz="2000" baseline="-25000" dirty="0" err="1" smtClean="0">
                <a:solidFill>
                  <a:srgbClr val="000090"/>
                </a:solidFill>
                <a:latin typeface="Arial" charset="0"/>
              </a:rPr>
              <a:t>T</a:t>
            </a:r>
            <a:r>
              <a:rPr lang="en-US" sz="2000" baseline="-25000" dirty="0" smtClean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&lt; 30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GeV</a:t>
            </a:r>
            <a:r>
              <a:rPr lang="en-US" sz="2000" dirty="0">
                <a:solidFill>
                  <a:srgbClr val="000090"/>
                </a:solidFill>
                <a:latin typeface="Arial" charset="0"/>
              </a:rPr>
              <a:t>/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c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)</a:t>
            </a:r>
          </a:p>
          <a:p>
            <a:pPr lvl="2"/>
            <a:r>
              <a:rPr lang="en-US" sz="2000" dirty="0" smtClean="0">
                <a:solidFill>
                  <a:srgbClr val="8E00FF"/>
                </a:solidFill>
              </a:rPr>
              <a:t>0.054</a:t>
            </a:r>
            <a:r>
              <a:rPr lang="en-US" sz="2000" dirty="0" smtClean="0">
                <a:solidFill>
                  <a:srgbClr val="000090"/>
                </a:solidFill>
              </a:rPr>
              <a:t> </a:t>
            </a:r>
            <a:r>
              <a:rPr lang="en-US" sz="2000" dirty="0">
                <a:solidFill>
                  <a:srgbClr val="000090"/>
                </a:solidFill>
              </a:rPr>
              <a:t>± </a:t>
            </a:r>
            <a:r>
              <a:rPr lang="en-US" sz="2000" dirty="0">
                <a:solidFill>
                  <a:srgbClr val="8E00FF"/>
                </a:solidFill>
              </a:rPr>
              <a:t>0.013</a:t>
            </a:r>
            <a:r>
              <a:rPr lang="en-US" sz="2000" dirty="0">
                <a:solidFill>
                  <a:srgbClr val="000090"/>
                </a:solidFill>
              </a:rPr>
              <a:t> (stat.) ± </a:t>
            </a:r>
            <a:r>
              <a:rPr lang="en-US" sz="2000" dirty="0">
                <a:solidFill>
                  <a:srgbClr val="8E00FF"/>
                </a:solidFill>
              </a:rPr>
              <a:t>0.006</a:t>
            </a:r>
            <a:r>
              <a:rPr lang="en-US" sz="2000" dirty="0">
                <a:solidFill>
                  <a:srgbClr val="000090"/>
                </a:solidFill>
              </a:rPr>
              <a:t> (syst.) (3.8σ)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Bottomonia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in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pp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&amp;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Double ratios [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nS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)/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(1S)]</a:t>
            </a:r>
            <a:r>
              <a:rPr lang="en-US" sz="1800" baseline="-250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/[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nS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)/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(1S)]</a:t>
            </a:r>
            <a:r>
              <a:rPr lang="en-US" sz="1800" baseline="-25000" dirty="0" err="1" smtClean="0">
                <a:solidFill>
                  <a:srgbClr val="000090"/>
                </a:solidFill>
                <a:latin typeface="Arial" charset="0"/>
              </a:rPr>
              <a:t>pp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</a:t>
            </a:r>
          </a:p>
          <a:p>
            <a:pPr lvl="2"/>
            <a:r>
              <a:rPr lang="en-US" sz="1600" dirty="0" smtClean="0">
                <a:solidFill>
                  <a:srgbClr val="000090"/>
                </a:solidFill>
                <a:latin typeface="Arial" charset="0"/>
              </a:rPr>
              <a:t>Higher than in </a:t>
            </a:r>
            <a:r>
              <a:rPr lang="en-US" sz="16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r>
              <a:rPr lang="en-US" sz="1600" dirty="0" smtClean="0">
                <a:solidFill>
                  <a:srgbClr val="000090"/>
                </a:solidFill>
                <a:latin typeface="Arial" charset="0"/>
              </a:rPr>
              <a:t>: stronger final state effects in </a:t>
            </a:r>
            <a:r>
              <a:rPr lang="en-US" sz="16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r>
              <a:rPr lang="en-US" sz="1600" dirty="0" smtClean="0">
                <a:solidFill>
                  <a:srgbClr val="000090"/>
                </a:solidFill>
                <a:latin typeface="Arial" charset="0"/>
              </a:rPr>
              <a:t> than in </a:t>
            </a:r>
            <a:r>
              <a:rPr lang="en-US" sz="16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endParaRPr lang="en-US" sz="1600" dirty="0" smtClean="0">
              <a:solidFill>
                <a:srgbClr val="000090"/>
              </a:solidFill>
              <a:latin typeface="Arial" charset="0"/>
            </a:endParaRPr>
          </a:p>
          <a:p>
            <a:pPr lvl="2"/>
            <a:r>
              <a:rPr lang="en-US" sz="1600" dirty="0" smtClean="0">
                <a:solidFill>
                  <a:srgbClr val="000090"/>
                </a:solidFill>
                <a:latin typeface="Arial" charset="0"/>
              </a:rPr>
              <a:t>Hint to the presence of additional effects (like CNM) in </a:t>
            </a:r>
            <a:r>
              <a:rPr lang="en-US" sz="16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1600" dirty="0" smtClean="0">
                <a:solidFill>
                  <a:srgbClr val="000090"/>
                </a:solidFill>
                <a:latin typeface="Arial" charset="0"/>
              </a:rPr>
              <a:t> than in </a:t>
            </a:r>
            <a:r>
              <a:rPr lang="en-US" sz="1600" dirty="0" err="1" smtClean="0">
                <a:solidFill>
                  <a:srgbClr val="000090"/>
                </a:solidFill>
                <a:latin typeface="Arial" charset="0"/>
              </a:rPr>
              <a:t>pp</a:t>
            </a:r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nS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)/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(1S): decrease with increase of particle multiplicity in both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pp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and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pPr lvl="2"/>
            <a:r>
              <a:rPr lang="en-US" sz="1600" dirty="0" smtClean="0">
                <a:solidFill>
                  <a:srgbClr val="000090"/>
                </a:solidFill>
                <a:latin typeface="Arial" charset="0"/>
              </a:rPr>
              <a:t>Reflect an influence of the ‘medium’ on the </a:t>
            </a:r>
            <a:r>
              <a:rPr lang="en-US" sz="16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600" dirty="0" smtClean="0">
                <a:solidFill>
                  <a:srgbClr val="000090"/>
                </a:solidFill>
                <a:latin typeface="Arial" charset="0"/>
              </a:rPr>
              <a:t> </a:t>
            </a:r>
          </a:p>
          <a:p>
            <a:pPr lvl="2"/>
            <a:r>
              <a:rPr lang="en-US" sz="1600" dirty="0" smtClean="0">
                <a:solidFill>
                  <a:srgbClr val="000090"/>
                </a:solidFill>
                <a:latin typeface="Arial" charset="0"/>
              </a:rPr>
              <a:t>Reflect a different multiplicity associated with the </a:t>
            </a:r>
            <a:r>
              <a:rPr lang="en-US" sz="16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600" dirty="0" smtClean="0">
                <a:solidFill>
                  <a:srgbClr val="000090"/>
                </a:solidFill>
                <a:latin typeface="Arial" charset="0"/>
              </a:rPr>
              <a:t> states production</a:t>
            </a:r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nS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)/&lt;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nS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)&gt;: increase with increasing event activity in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pp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,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and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3386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42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&lt;</a:t>
            </a:r>
            <a:r>
              <a:rPr lang="en-US" sz="3200" dirty="0" err="1" smtClean="0"/>
              <a:t>Ncoll</a:t>
            </a:r>
            <a:r>
              <a:rPr lang="en-US" sz="3200" dirty="0" smtClean="0"/>
              <a:t>&gt;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lvl="1" indent="0" eaLnBrk="1" hangingPunct="1">
              <a:buNone/>
            </a:pP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636" y="109352"/>
            <a:ext cx="8312728" cy="6165118"/>
          </a:xfrm>
          <a:prstGeom prst="rect">
            <a:avLst/>
          </a:prstGeom>
        </p:spPr>
      </p:pic>
      <p:pic>
        <p:nvPicPr>
          <p:cNvPr id="3" name="Picture 2" descr="스크린샷 2014-09-27 오전 10.31.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4101775"/>
            <a:ext cx="3226829" cy="256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520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945932"/>
            <a:ext cx="8229600" cy="5180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 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Systematics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D859-ADC1-C942-9B23-6456E4977B14}" type="datetime4">
              <a:rPr lang="ko-KR" altLang="en-US" smtClean="0"/>
              <a:t>2014년 12월 6일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406317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BA9B540C-44DA-4F69-89C9-7C84606640D3}" type="slidenum">
              <a:rPr lang="en-US" smtClean="0"/>
              <a:pPr/>
              <a:t>43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7923995" y="5867437"/>
            <a:ext cx="621219" cy="37529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5" name="Picture 4" descr="스크린샷 2014-09-27 오전 10.08.36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330" y="2298065"/>
            <a:ext cx="8689340" cy="2249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3036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09637" y="6297954"/>
            <a:ext cx="2865778" cy="501650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dirty="0"/>
              <a:t>6</a:t>
            </a:r>
            <a:r>
              <a:rPr lang="en-US" baseline="30000" dirty="0"/>
              <a:t>th</a:t>
            </a:r>
            <a:r>
              <a:rPr lang="en-US" dirty="0"/>
              <a:t> International </a:t>
            </a:r>
            <a:r>
              <a:rPr lang="en-US" dirty="0" smtClean="0"/>
              <a:t>Workshop on </a:t>
            </a:r>
          </a:p>
          <a:p>
            <a:pPr algn="ctr"/>
            <a:r>
              <a:rPr lang="en-US" dirty="0" smtClean="0"/>
              <a:t>High</a:t>
            </a:r>
            <a:r>
              <a:rPr lang="en-US" dirty="0"/>
              <a:t>-p</a:t>
            </a:r>
            <a:r>
              <a:rPr lang="en-US" baseline="-25000" dirty="0"/>
              <a:t>T</a:t>
            </a:r>
            <a:r>
              <a:rPr lang="en-US" dirty="0"/>
              <a:t> physics at LHC </a:t>
            </a:r>
            <a:r>
              <a:rPr lang="en-US" dirty="0" smtClean="0"/>
              <a:t>2011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087001" y="6383962"/>
            <a:ext cx="21222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Orbit-B BT"/>
                <a:cs typeface="Orbit-B BT"/>
              </a:rPr>
              <a:t>Dong Ho Moon, 7</a:t>
            </a:r>
            <a:r>
              <a:rPr lang="en-US" sz="1400" baseline="30000" dirty="0" smtClean="0">
                <a:solidFill>
                  <a:schemeClr val="accent2">
                    <a:lumMod val="75000"/>
                  </a:schemeClr>
                </a:solidFill>
                <a:latin typeface="Orbit-B BT"/>
                <a:cs typeface="Orbit-B BT"/>
              </a:rPr>
              <a:t>th 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Orbit-B BT"/>
                <a:cs typeface="Orbit-B BT"/>
              </a:rPr>
              <a:t>Apr.</a:t>
            </a:r>
            <a:endParaRPr lang="en-US" sz="1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945932"/>
            <a:ext cx="8229600" cy="518023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description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 smtClean="0"/>
              <a:t>Nuclear Modification Factor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E4D859-ADC1-C942-9B23-6456E4977B14}" type="datetime4">
              <a:rPr lang="ko-KR" altLang="en-US" smtClean="0"/>
              <a:t>2014년 12월 6일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406317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BA9B540C-44DA-4F69-89C9-7C84606640D3}" type="slidenum">
              <a:rPr lang="en-US" smtClean="0"/>
              <a:pPr/>
              <a:t>44</a:t>
            </a:fld>
            <a:endParaRPr lang="en-US" dirty="0"/>
          </a:p>
        </p:txBody>
      </p:sp>
      <p:pic>
        <p:nvPicPr>
          <p:cNvPr id="3" name="Picture 2" descr="Nuclear_Modification_Facto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006" y="262304"/>
            <a:ext cx="8412454" cy="603946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Rectangle 6"/>
          <p:cNvSpPr/>
          <p:nvPr/>
        </p:nvSpPr>
        <p:spPr>
          <a:xfrm>
            <a:off x="7923995" y="5867437"/>
            <a:ext cx="621219" cy="37529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585883" y="6248342"/>
            <a:ext cx="6502276" cy="52322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Lamia, B. “Observation </a:t>
            </a:r>
            <a:r>
              <a:rPr lang="en-US" sz="1400" dirty="0"/>
              <a:t>of Z Boson Production in Heavy Ion Collisions at </a:t>
            </a:r>
            <a:r>
              <a:rPr lang="en-US" sz="1400" dirty="0" smtClean="0"/>
              <a:t>CMS”</a:t>
            </a:r>
          </a:p>
          <a:p>
            <a:r>
              <a:rPr lang="en-US" sz="1400" dirty="0" smtClean="0"/>
              <a:t>Moriond </a:t>
            </a:r>
            <a:r>
              <a:rPr lang="en-US" sz="1400" dirty="0"/>
              <a:t>QCD and High Energy </a:t>
            </a:r>
            <a:r>
              <a:rPr lang="en-US" sz="1400" dirty="0" smtClean="0"/>
              <a:t>Interactions, 2011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55119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45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J/</a:t>
            </a:r>
            <a:r>
              <a:rPr lang="en-US" sz="3200" dirty="0" err="1" smtClean="0">
                <a:latin typeface="Arial" charset="0"/>
              </a:rPr>
              <a:t>ψ</a:t>
            </a:r>
            <a:r>
              <a:rPr lang="en-US" sz="3200" dirty="0" smtClean="0">
                <a:latin typeface="Arial" charset="0"/>
              </a:rPr>
              <a:t> v</a:t>
            </a:r>
            <a:r>
              <a:rPr lang="en-US" sz="3200" baseline="-25000" dirty="0" smtClean="0">
                <a:latin typeface="Arial" charset="0"/>
              </a:rPr>
              <a:t>2</a:t>
            </a:r>
            <a:r>
              <a:rPr lang="en-US" sz="3200" dirty="0" smtClean="0">
                <a:latin typeface="Arial" charset="0"/>
              </a:rPr>
              <a:t> at ALICE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pic>
        <p:nvPicPr>
          <p:cNvPr id="2" name="Picture 1" descr="스크린샷 2014-09-27 오전 9.07.4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9273" y="1100189"/>
            <a:ext cx="6465455" cy="4849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731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945932"/>
            <a:ext cx="8229600" cy="518023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406317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BA9B540C-44DA-4F69-89C9-7C84606640D3}" type="slidenum">
              <a:rPr lang="en-US" smtClean="0"/>
              <a:pPr/>
              <a:t>46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</a:t>
            </a:r>
            <a:r>
              <a:rPr lang="en-US" dirty="0" err="1" smtClean="0"/>
              <a:t>Muon</a:t>
            </a:r>
            <a:r>
              <a:rPr lang="en-US" dirty="0" smtClean="0"/>
              <a:t> Acceptance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659563" y="6388100"/>
            <a:ext cx="1835150" cy="365125"/>
          </a:xfrm>
        </p:spPr>
        <p:txBody>
          <a:bodyPr/>
          <a:lstStyle/>
          <a:p>
            <a:pPr>
              <a:defRPr/>
            </a:pPr>
            <a:fld id="{FA89868E-C337-1D44-90B7-2D60DE2FE7CC}" type="slidenum">
              <a:rPr lang="en-US" smtClean="0"/>
              <a:pPr>
                <a:defRPr/>
              </a:pPr>
              <a:t>46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701788" y="6373813"/>
            <a:ext cx="5740424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accent4">
                    <a:lumMod val="75000"/>
                  </a:schemeClr>
                </a:solidFill>
                <a:latin typeface="+mj-lt"/>
                <a:cs typeface="Orbit-B BT"/>
              </a:rPr>
              <a:t>CNU Colloquium, 25 September 2014, Dong Ho Moon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+mj-lt"/>
              <a:cs typeface="Orbit-B BT"/>
            </a:endParaRPr>
          </a:p>
        </p:txBody>
      </p:sp>
      <p:pic>
        <p:nvPicPr>
          <p:cNvPr id="17" name="Picture 16" descr="muPtEta_ac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9703" y="866557"/>
            <a:ext cx="5032777" cy="403881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79788" y="3286095"/>
            <a:ext cx="3298737" cy="132343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 dirty="0" smtClean="0">
                <a:solidFill>
                  <a:srgbClr val="00009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r>
              <a:rPr lang="en-US" altLang="ko-KR" sz="2000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  <a:sym typeface="Zapf Dingbats"/>
              </a:rPr>
              <a:t> </a:t>
            </a:r>
            <a:r>
              <a:rPr lang="en-US" altLang="ko-KR" sz="2000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Acceptance definition: </a:t>
            </a:r>
          </a:p>
          <a:p>
            <a:pPr>
              <a:defRPr/>
            </a:pPr>
            <a:r>
              <a:rPr lang="en-US" altLang="ko-KR" sz="2000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    Range of </a:t>
            </a:r>
            <a:r>
              <a:rPr lang="en-US" altLang="ko-KR" sz="2000" i="1" dirty="0" err="1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p</a:t>
            </a:r>
            <a:r>
              <a:rPr lang="en-US" altLang="ko-KR" sz="2000" i="1" baseline="-25000" dirty="0" err="1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T</a:t>
            </a:r>
            <a:r>
              <a:rPr lang="en-US" altLang="ko-KR" sz="2000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 and eta of </a:t>
            </a:r>
          </a:p>
          <a:p>
            <a:pPr>
              <a:defRPr/>
            </a:pPr>
            <a:r>
              <a:rPr lang="en-US" altLang="ko-KR" sz="2000" dirty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 </a:t>
            </a:r>
            <a:r>
              <a:rPr lang="en-US" altLang="ko-KR" sz="2000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   </a:t>
            </a:r>
            <a:r>
              <a:rPr lang="en-US" altLang="ko-KR" sz="2000" dirty="0" err="1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reconstructable</a:t>
            </a:r>
            <a:r>
              <a:rPr lang="en-US" altLang="ko-KR" sz="2000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 muon </a:t>
            </a:r>
          </a:p>
          <a:p>
            <a:pPr>
              <a:defRPr/>
            </a:pPr>
            <a:r>
              <a:rPr lang="en-US" altLang="ko-KR" sz="2000" dirty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 </a:t>
            </a:r>
            <a:r>
              <a:rPr lang="en-US" altLang="ko-KR" sz="2000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   (</a:t>
            </a:r>
            <a:r>
              <a:rPr lang="en-US" altLang="ko-KR" sz="2000" dirty="0" err="1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RecoMu</a:t>
            </a:r>
            <a:r>
              <a:rPr lang="en-US" altLang="ko-KR" sz="2000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/</a:t>
            </a:r>
            <a:r>
              <a:rPr lang="en-US" altLang="ko-KR" sz="2000" dirty="0" err="1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GenMu</a:t>
            </a:r>
            <a:r>
              <a:rPr lang="en-US" altLang="ko-KR" sz="2000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 ≥ 10%)</a:t>
            </a:r>
          </a:p>
        </p:txBody>
      </p:sp>
      <p:pic>
        <p:nvPicPr>
          <p:cNvPr id="19" name="Picture 18" descr="acc_eq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8512" y="4923179"/>
            <a:ext cx="6629400" cy="1422400"/>
          </a:xfrm>
          <a:prstGeom prst="rect">
            <a:avLst/>
          </a:prstGeom>
        </p:spPr>
      </p:pic>
      <p:pic>
        <p:nvPicPr>
          <p:cNvPr id="2" name="Picture 1" descr="스크린샷 2014-09-25 오전 10.25.19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557" y="1052577"/>
            <a:ext cx="3667355" cy="205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85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22</a:t>
            </a:r>
            <a:endParaRPr lang="en-US" dirty="0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Reconstruction Efficiency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57200" lvl="1" indent="0" eaLnBrk="1" hangingPunct="1">
              <a:buNone/>
            </a:pP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</a:t>
            </a:r>
          </a:p>
        </p:txBody>
      </p:sp>
      <p:pic>
        <p:nvPicPr>
          <p:cNvPr id="5" name="Picture 4" descr="스크린샷 2012-05-21 오후 3.25.1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976" y="1124744"/>
            <a:ext cx="3830992" cy="3799505"/>
          </a:xfrm>
          <a:prstGeom prst="rect">
            <a:avLst/>
          </a:prstGeom>
        </p:spPr>
      </p:pic>
      <p:pic>
        <p:nvPicPr>
          <p:cNvPr id="6" name="Picture 5" descr="스크린샷 2012-05-25 오전 2.53.2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1656" y="1052736"/>
            <a:ext cx="4114800" cy="401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836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 smtClean="0"/>
              <a:t>23</a:t>
            </a:r>
            <a:endParaRPr lang="en-US" dirty="0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Acceptance</a:t>
            </a:r>
            <a:endParaRPr lang="en-US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562600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sz="20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US" sz="2000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5" name="Picture 4" descr="스크린샷 2013-05-20 오후 12.26.2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712" y="76200"/>
            <a:ext cx="8074248" cy="6234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932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57200" y="945932"/>
            <a:ext cx="8229600" cy="5180232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1125"/>
            <a:ext cx="8229600" cy="676056"/>
          </a:xfrm>
        </p:spPr>
        <p:txBody>
          <a:bodyPr/>
          <a:lstStyle/>
          <a:p>
            <a:r>
              <a:rPr lang="en-US" sz="4000" dirty="0" smtClean="0"/>
              <a:t>Correction (Acceptance)</a:t>
            </a:r>
            <a:endParaRPr lang="en-US" sz="4000" i="1" baseline="-25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406317" y="6356350"/>
            <a:ext cx="561975" cy="365125"/>
          </a:xfrm>
          <a:prstGeom prst="rect">
            <a:avLst/>
          </a:prstGeom>
        </p:spPr>
        <p:txBody>
          <a:bodyPr/>
          <a:lstStyle/>
          <a:p>
            <a:fld id="{BA9B540C-44DA-4F69-89C9-7C84606640D3}" type="slidenum">
              <a:rPr lang="en-US" smtClean="0"/>
              <a:pPr/>
              <a:t>49</a:t>
            </a:fld>
            <a:endParaRPr lang="en-US" dirty="0"/>
          </a:p>
        </p:txBody>
      </p:sp>
      <p:pic>
        <p:nvPicPr>
          <p:cNvPr id="3" name="Picture 2" descr="Acceptanc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124" y="1079499"/>
            <a:ext cx="8392099" cy="3952875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38125" y="5279807"/>
            <a:ext cx="8699500" cy="70788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>
              <a:buFont typeface="Zapf Dingbats" charset="0"/>
              <a:buChar char="✔"/>
              <a:defRPr/>
            </a:pPr>
            <a:r>
              <a:rPr lang="en-US" altLang="ko-KR" sz="2000" b="1" dirty="0" err="1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PYTHIA+EventGen+PHOTOS</a:t>
            </a:r>
            <a:r>
              <a:rPr lang="en-US" altLang="ko-KR" sz="2000" b="1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 simulation at √s = 2.76 </a:t>
            </a:r>
            <a:r>
              <a:rPr lang="en-US" altLang="ko-KR" sz="2000" b="1" dirty="0" err="1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TeV</a:t>
            </a:r>
            <a:endParaRPr lang="en-US" altLang="ko-KR" sz="2000" b="1" dirty="0" smtClean="0">
              <a:solidFill>
                <a:srgbClr val="000090"/>
              </a:solidFill>
              <a:latin typeface="Times New Roman" pitchFamily="18" charset="0"/>
              <a:ea typeface="HY태백B" pitchFamily="18" charset="-127"/>
              <a:cs typeface="Times New Roman" pitchFamily="18" charset="0"/>
            </a:endParaRPr>
          </a:p>
          <a:p>
            <a:pPr marL="342900" indent="-342900">
              <a:buFont typeface="Zapf Dingbats" charset="0"/>
              <a:buChar char="✔"/>
              <a:defRPr/>
            </a:pPr>
            <a:r>
              <a:rPr lang="en-US" altLang="ko-KR" sz="2000" b="1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Total acceptance : </a:t>
            </a:r>
            <a:r>
              <a:rPr lang="en-US" altLang="ko-KR" sz="2000" b="1" dirty="0" smtClean="0">
                <a:solidFill>
                  <a:srgbClr val="C643EF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0.296</a:t>
            </a:r>
            <a:r>
              <a:rPr lang="en-US" altLang="ko-KR" sz="2000" b="1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, 0.0 ≤ |y| &lt; 2.4, 6.5 ≤ </a:t>
            </a:r>
            <a:r>
              <a:rPr lang="en-US" altLang="ko-KR" sz="2000" b="1" i="1" dirty="0" err="1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p</a:t>
            </a:r>
            <a:r>
              <a:rPr lang="en-US" altLang="ko-KR" sz="2000" b="1" i="1" baseline="-25000" dirty="0" err="1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T</a:t>
            </a:r>
            <a:r>
              <a:rPr lang="en-US" altLang="ko-KR" sz="2000" b="1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 &lt; 30.0 (</a:t>
            </a:r>
            <a:r>
              <a:rPr lang="en-US" altLang="ko-KR" sz="2000" b="1" dirty="0" err="1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GeV</a:t>
            </a:r>
            <a:r>
              <a:rPr lang="en-US" altLang="ko-KR" sz="2000" b="1" dirty="0" smtClean="0">
                <a:solidFill>
                  <a:srgbClr val="000090"/>
                </a:solidFill>
                <a:latin typeface="Times New Roman" pitchFamily="18" charset="0"/>
                <a:ea typeface="HY태백B" pitchFamily="18" charset="-127"/>
                <a:cs typeface="Times New Roman" pitchFamily="18" charset="0"/>
              </a:rPr>
              <a:t>/c)</a:t>
            </a:r>
            <a:endParaRPr lang="en-US" altLang="ko-KR" sz="2000" b="1" i="1" baseline="-25000" dirty="0" smtClean="0">
              <a:solidFill>
                <a:srgbClr val="000090"/>
              </a:solidFill>
              <a:latin typeface="Times New Roman" pitchFamily="18" charset="0"/>
              <a:ea typeface="HY태백B" pitchFamily="18" charset="-127"/>
              <a:cs typeface="Times New Roman" pitchFamily="18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264275" y="2968625"/>
            <a:ext cx="1101725" cy="428625"/>
          </a:xfrm>
          <a:prstGeom prst="ellipse">
            <a:avLst/>
          </a:prstGeom>
          <a:noFill/>
          <a:ln w="28575" cmpd="sng">
            <a:solidFill>
              <a:srgbClr val="C643E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3170665" y="3549650"/>
            <a:ext cx="1101725" cy="428625"/>
          </a:xfrm>
          <a:prstGeom prst="ellipse">
            <a:avLst/>
          </a:prstGeom>
          <a:noFill/>
          <a:ln w="28575" cmpd="sng">
            <a:solidFill>
              <a:srgbClr val="C643E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5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CMS detector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cxnSp>
        <p:nvCxnSpPr>
          <p:cNvPr id="35" name="Straight Arrow Connector 34"/>
          <p:cNvCxnSpPr>
            <a:stCxn id="39" idx="2"/>
          </p:cNvCxnSpPr>
          <p:nvPr/>
        </p:nvCxnSpPr>
        <p:spPr>
          <a:xfrm flipH="1">
            <a:off x="3920221" y="2134124"/>
            <a:ext cx="1307696" cy="1120914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31" idx="2"/>
          </p:cNvCxnSpPr>
          <p:nvPr/>
        </p:nvCxnSpPr>
        <p:spPr>
          <a:xfrm flipH="1">
            <a:off x="6987650" y="3485485"/>
            <a:ext cx="704870" cy="603467"/>
          </a:xfrm>
          <a:prstGeom prst="straightConnector1">
            <a:avLst/>
          </a:prstGeom>
          <a:ln>
            <a:solidFill>
              <a:schemeClr val="accent5">
                <a:lumMod val="60000"/>
                <a:lumOff val="40000"/>
              </a:schemeClr>
            </a:solidFill>
            <a:tailEnd type="arrow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110220" y="1285178"/>
            <a:ext cx="8915400" cy="4582222"/>
            <a:chOff x="76200" y="773340"/>
            <a:chExt cx="8915400" cy="4582222"/>
          </a:xfrm>
        </p:grpSpPr>
        <p:pic>
          <p:nvPicPr>
            <p:cNvPr id="27" name="Picture 26" descr="CMS_all_sketch.jp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34252" y="1057192"/>
              <a:ext cx="6224016" cy="4142232"/>
            </a:xfrm>
            <a:prstGeom prst="rect">
              <a:avLst/>
            </a:prstGeom>
          </p:spPr>
        </p:pic>
        <p:sp>
          <p:nvSpPr>
            <p:cNvPr id="29" name="TextBox 28"/>
            <p:cNvSpPr txBox="1"/>
            <p:nvPr/>
          </p:nvSpPr>
          <p:spPr>
            <a:xfrm>
              <a:off x="96088" y="2702106"/>
              <a:ext cx="2457795" cy="707886"/>
            </a:xfrm>
            <a:prstGeom prst="rect">
              <a:avLst/>
            </a:prstGeom>
            <a:ln>
              <a:solidFill>
                <a:srgbClr val="C30079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n>
                    <a:solidFill>
                      <a:srgbClr val="C30079"/>
                    </a:solidFill>
                  </a:ln>
                  <a:solidFill>
                    <a:srgbClr val="C30079"/>
                  </a:solidFill>
                  <a:latin typeface="CentSchbook BT"/>
                  <a:cs typeface="CentSchbook BT"/>
                </a:rPr>
                <a:t>Muon Chamber</a:t>
              </a:r>
            </a:p>
            <a:p>
              <a:pPr algn="ctr"/>
              <a:r>
                <a:rPr lang="en-US" sz="2000" b="1" dirty="0" smtClean="0">
                  <a:ln>
                    <a:solidFill>
                      <a:srgbClr val="C30079"/>
                    </a:solidFill>
                  </a:ln>
                  <a:solidFill>
                    <a:srgbClr val="C30079"/>
                  </a:solidFill>
                  <a:latin typeface="CentSchbook BT"/>
                  <a:cs typeface="CentSchbook BT"/>
                </a:rPr>
                <a:t>(DT, RPC)</a:t>
              </a:r>
              <a:endParaRPr lang="en-US" sz="2000" b="1" dirty="0">
                <a:ln>
                  <a:solidFill>
                    <a:srgbClr val="C30079"/>
                  </a:solidFill>
                </a:ln>
                <a:solidFill>
                  <a:srgbClr val="C30079"/>
                </a:solidFill>
                <a:latin typeface="CentSchbook BT"/>
                <a:cs typeface="CentSchbook BT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325399" y="2265761"/>
              <a:ext cx="2666201" cy="707886"/>
            </a:xfrm>
            <a:prstGeom prst="rect">
              <a:avLst/>
            </a:prstGeom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000090"/>
                  </a:solidFill>
                  <a:latin typeface="CentSchbook BT"/>
                  <a:cs typeface="CentSchbook BT"/>
                </a:rPr>
                <a:t>Hadron Forward </a:t>
              </a:r>
            </a:p>
            <a:p>
              <a:pPr algn="ctr"/>
              <a:r>
                <a:rPr lang="en-US" sz="2000" b="1" dirty="0" smtClean="0">
                  <a:solidFill>
                    <a:srgbClr val="000090"/>
                  </a:solidFill>
                  <a:latin typeface="CentSchbook BT"/>
                  <a:cs typeface="CentSchbook BT"/>
                </a:rPr>
                <a:t>Calorimeter (HF)</a:t>
              </a:r>
              <a:endParaRPr lang="en-US" sz="2000" b="1" dirty="0">
                <a:solidFill>
                  <a:srgbClr val="000090"/>
                </a:solidFill>
                <a:latin typeface="CentSchbook BT"/>
                <a:cs typeface="CentSchbook BT"/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309025" y="4025432"/>
              <a:ext cx="2217284" cy="707886"/>
            </a:xfrm>
            <a:prstGeom prst="rect">
              <a:avLst/>
            </a:prstGeom>
            <a:ln>
              <a:solidFill>
                <a:srgbClr val="C30079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ln>
                    <a:solidFill>
                      <a:srgbClr val="C30079"/>
                    </a:solidFill>
                  </a:ln>
                  <a:solidFill>
                    <a:srgbClr val="C30079"/>
                  </a:solidFill>
                  <a:latin typeface="CentSchbook BT"/>
                  <a:cs typeface="CentSchbook BT"/>
                </a:rPr>
                <a:t>Muon Chamber</a:t>
              </a:r>
            </a:p>
            <a:p>
              <a:pPr algn="ctr"/>
              <a:r>
                <a:rPr lang="en-US" sz="2000" b="1" dirty="0" smtClean="0">
                  <a:ln>
                    <a:solidFill>
                      <a:srgbClr val="C30079"/>
                    </a:solidFill>
                  </a:ln>
                  <a:solidFill>
                    <a:srgbClr val="C30079"/>
                  </a:solidFill>
                  <a:latin typeface="CentSchbook BT"/>
                  <a:cs typeface="CentSchbook BT"/>
                </a:rPr>
                <a:t>(CSC, RPC)</a:t>
              </a:r>
              <a:endParaRPr lang="en-US" sz="2000" b="1" dirty="0">
                <a:ln>
                  <a:solidFill>
                    <a:srgbClr val="C30079"/>
                  </a:solidFill>
                </a:ln>
                <a:solidFill>
                  <a:srgbClr val="C30079"/>
                </a:solidFill>
                <a:latin typeface="CentSchbook BT"/>
                <a:cs typeface="CentSchbook BT"/>
              </a:endParaRPr>
            </a:p>
          </p:txBody>
        </p:sp>
        <p:cxnSp>
          <p:nvCxnSpPr>
            <p:cNvPr id="34" name="Straight Arrow Connector 33"/>
            <p:cNvCxnSpPr>
              <a:stCxn id="29" idx="3"/>
            </p:cNvCxnSpPr>
            <p:nvPr/>
          </p:nvCxnSpPr>
          <p:spPr>
            <a:xfrm flipV="1">
              <a:off x="2553883" y="2806034"/>
              <a:ext cx="660978" cy="250015"/>
            </a:xfrm>
            <a:prstGeom prst="straightConnector1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>
              <a:stCxn id="32" idx="0"/>
            </p:cNvCxnSpPr>
            <p:nvPr/>
          </p:nvCxnSpPr>
          <p:spPr>
            <a:xfrm flipH="1" flipV="1">
              <a:off x="6061526" y="3696589"/>
              <a:ext cx="1356141" cy="328843"/>
            </a:xfrm>
            <a:prstGeom prst="straightConnector1">
              <a:avLst/>
            </a:prstGeom>
            <a:ln>
              <a:solidFill>
                <a:schemeClr val="accent5">
                  <a:lumMod val="60000"/>
                  <a:lumOff val="40000"/>
                </a:schemeClr>
              </a:solidFill>
              <a:tailEnd type="arrow"/>
            </a:ln>
          </p:spPr>
          <p:style>
            <a:lnRef idx="3">
              <a:schemeClr val="accent5"/>
            </a:lnRef>
            <a:fillRef idx="0">
              <a:schemeClr val="accent5"/>
            </a:fillRef>
            <a:effectRef idx="2">
              <a:schemeClr val="accent5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76200" y="773340"/>
              <a:ext cx="2719892" cy="40011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>
                  <a:solidFill>
                    <a:schemeClr val="bg1"/>
                  </a:solidFill>
                  <a:latin typeface="CentSchbook BT"/>
                  <a:cs typeface="CentSchbook BT"/>
                </a:rPr>
                <a:t>Magnetic Field : 3.8 T</a:t>
              </a:r>
              <a:endParaRPr lang="en-US" sz="2000" dirty="0">
                <a:solidFill>
                  <a:schemeClr val="bg1"/>
                </a:solidFill>
                <a:latin typeface="CentSchbook BT"/>
                <a:cs typeface="CentSchbook BT"/>
              </a:endParaRPr>
            </a:p>
          </p:txBody>
        </p:sp>
        <p:pic>
          <p:nvPicPr>
            <p:cNvPr id="41" name="Picture 40" descr="스크린샷 2012-05-25 오전 2.39.43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4219575"/>
              <a:ext cx="3733800" cy="1135987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3581400" y="914400"/>
              <a:ext cx="3224994" cy="707886"/>
            </a:xfrm>
            <a:prstGeom prst="rect">
              <a:avLst/>
            </a:prstGeom>
            <a:ln>
              <a:solidFill>
                <a:srgbClr val="8E00FF"/>
              </a:solidFill>
            </a:ln>
          </p:spPr>
          <p:style>
            <a:lnRef idx="2">
              <a:schemeClr val="accent5"/>
            </a:lnRef>
            <a:fillRef idx="1">
              <a:schemeClr val="lt1"/>
            </a:fillRef>
            <a:effectRef idx="0">
              <a:schemeClr val="accent5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2000" b="1" dirty="0" smtClean="0">
                  <a:solidFill>
                    <a:srgbClr val="8E00FF"/>
                  </a:solidFill>
                  <a:latin typeface="CentSchbook BT"/>
                  <a:cs typeface="CentSchbook BT"/>
                </a:rPr>
                <a:t>Inner Tracker</a:t>
              </a:r>
            </a:p>
            <a:p>
              <a:pPr algn="ctr"/>
              <a:r>
                <a:rPr lang="en-US" sz="2000" b="1" dirty="0" smtClean="0">
                  <a:solidFill>
                    <a:srgbClr val="8E00FF"/>
                  </a:solidFill>
                  <a:latin typeface="CentSchbook BT"/>
                  <a:cs typeface="CentSchbook BT"/>
                </a:rPr>
                <a:t>(Silicon Strip &amp; Pixel) </a:t>
              </a:r>
              <a:endParaRPr lang="en-US" sz="2000" b="1" dirty="0">
                <a:solidFill>
                  <a:srgbClr val="8E00FF"/>
                </a:solidFill>
                <a:latin typeface="CentSchbook BT"/>
                <a:cs typeface="CentSchbook B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7662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50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)/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(1S) </a:t>
            </a:r>
            <a:r>
              <a:rPr lang="en-US" sz="3200" dirty="0" err="1" smtClean="0">
                <a:latin typeface="Arial" charset="0"/>
              </a:rPr>
              <a:t>vs</a:t>
            </a:r>
            <a:r>
              <a:rPr lang="en-US" sz="3200" dirty="0" smtClean="0">
                <a:latin typeface="Arial" charset="0"/>
              </a:rPr>
              <a:t> E</a:t>
            </a:r>
            <a:r>
              <a:rPr lang="en-US" sz="3200" baseline="-25000" dirty="0" smtClean="0">
                <a:latin typeface="Arial" charset="0"/>
              </a:rPr>
              <a:t>T</a:t>
            </a:r>
            <a:r>
              <a:rPr lang="en-US" sz="3200" dirty="0" smtClean="0">
                <a:latin typeface="Arial" charset="0"/>
              </a:rPr>
              <a:t> (|</a:t>
            </a:r>
            <a:r>
              <a:rPr lang="en-US" sz="3200" dirty="0" err="1" smtClean="0">
                <a:latin typeface="Arial" charset="0"/>
              </a:rPr>
              <a:t>η</a:t>
            </a:r>
            <a:r>
              <a:rPr lang="en-US" sz="3200" dirty="0" smtClean="0">
                <a:latin typeface="Arial" charset="0"/>
              </a:rPr>
              <a:t>| &gt; 4)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210728" y="700040"/>
            <a:ext cx="3886200" cy="900545"/>
          </a:xfrm>
          <a:prstGeom prst="rect">
            <a:avLst/>
          </a:prstGeom>
          <a:noFill/>
          <a:ln w="28575" cmpd="sng">
            <a:solidFill>
              <a:srgbClr val="C30079"/>
            </a:solidFill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78455" y="3581400"/>
            <a:ext cx="1574380" cy="661240"/>
          </a:xfrm>
          <a:prstGeom prst="rect">
            <a:avLst/>
          </a:prstGeom>
        </p:spPr>
      </p:pic>
      <p:pic>
        <p:nvPicPr>
          <p:cNvPr id="12" name="Picture 11" descr="event_activity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14" y="739914"/>
            <a:ext cx="3984348" cy="1616638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28600" y="4724400"/>
            <a:ext cx="8610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Weak dependence of excited to the ground state ratio with respect to the 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E</a:t>
            </a:r>
            <a:r>
              <a:rPr lang="en-US" sz="2000" baseline="-25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T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(|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η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|&gt;4)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338240" y="5862935"/>
            <a:ext cx="1729560" cy="461665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CMS-PAS-HIN-13-003</a:t>
            </a:r>
          </a:p>
          <a:p>
            <a:r>
              <a:rPr lang="en-US" sz="1200" b="1" dirty="0">
                <a:solidFill>
                  <a:srgbClr val="0000CF"/>
                </a:solidFill>
              </a:rPr>
              <a:t>arXiv:1312.6300</a:t>
            </a:r>
            <a:endParaRPr lang="en-US" sz="1200" b="1" dirty="0" smtClean="0">
              <a:solidFill>
                <a:srgbClr val="0000CF"/>
              </a:solidFill>
            </a:endParaRPr>
          </a:p>
        </p:txBody>
      </p:sp>
      <p:pic>
        <p:nvPicPr>
          <p:cNvPr id="5" name="Picture 4" descr="figs_hf_combi0_glbErrBand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66" t="3940" b="5843"/>
          <a:stretch/>
        </p:blipFill>
        <p:spPr>
          <a:xfrm>
            <a:off x="152400" y="876179"/>
            <a:ext cx="4251928" cy="3815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8139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51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)/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(1S) </a:t>
            </a:r>
            <a:r>
              <a:rPr lang="en-US" sz="3200" dirty="0" err="1" smtClean="0">
                <a:latin typeface="Arial" charset="0"/>
              </a:rPr>
              <a:t>vs</a:t>
            </a:r>
            <a:r>
              <a:rPr lang="en-US" sz="3200" dirty="0" smtClean="0">
                <a:latin typeface="Arial" charset="0"/>
              </a:rPr>
              <a:t> </a:t>
            </a:r>
            <a:r>
              <a:rPr lang="en-US" sz="3200" dirty="0" err="1" smtClean="0">
                <a:latin typeface="Arial" charset="0"/>
              </a:rPr>
              <a:t>N</a:t>
            </a:r>
            <a:r>
              <a:rPr lang="en-US" sz="3200" baseline="-25000" dirty="0" err="1" smtClean="0">
                <a:latin typeface="Arial" charset="0"/>
              </a:rPr>
              <a:t>tracks</a:t>
            </a:r>
            <a:r>
              <a:rPr lang="en-US" sz="3200" dirty="0" smtClean="0">
                <a:latin typeface="Arial" charset="0"/>
              </a:rPr>
              <a:t> </a:t>
            </a:r>
            <a:r>
              <a:rPr lang="en-US" sz="3200" dirty="0">
                <a:latin typeface="Arial" charset="0"/>
              </a:rPr>
              <a:t>(</a:t>
            </a:r>
            <a:r>
              <a:rPr lang="en-US" sz="3200" dirty="0" smtClean="0">
                <a:latin typeface="Arial" charset="0"/>
              </a:rPr>
              <a:t>|</a:t>
            </a:r>
            <a:r>
              <a:rPr lang="en-US" sz="3200" dirty="0" err="1" smtClean="0">
                <a:latin typeface="Arial" charset="0"/>
              </a:rPr>
              <a:t>η</a:t>
            </a:r>
            <a:r>
              <a:rPr lang="en-US" sz="3200" dirty="0" smtClean="0">
                <a:latin typeface="Arial" charset="0"/>
              </a:rPr>
              <a:t>| &lt; 2.4</a:t>
            </a:r>
            <a:r>
              <a:rPr lang="en-US" sz="3200" dirty="0">
                <a:latin typeface="Arial" charset="0"/>
              </a:rPr>
              <a:t>)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pic>
        <p:nvPicPr>
          <p:cNvPr id="8" name="Picture 7" descr="event_activity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9514" y="739914"/>
            <a:ext cx="3984348" cy="1616638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auto">
          <a:xfrm>
            <a:off x="6520722" y="686656"/>
            <a:ext cx="1316183" cy="1729658"/>
          </a:xfrm>
          <a:prstGeom prst="rect">
            <a:avLst/>
          </a:prstGeom>
          <a:noFill/>
          <a:ln w="28575" cmpd="sng">
            <a:solidFill>
              <a:srgbClr val="C30079"/>
            </a:solidFill>
          </a:ln>
          <a:effectLst/>
          <a:ex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28600" y="4724400"/>
            <a:ext cx="8610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latin typeface="+mn-lt"/>
                <a:ea typeface="Apple SD 산돌고딕 Neo 일반체"/>
                <a:cs typeface="Apple SD 산돌고딕 Neo 일반체"/>
              </a:rPr>
              <a:t>Significant decrease of 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)/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(1S) with increasing multiplicity, in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pPb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and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pp</a:t>
            </a:r>
            <a:endParaRPr lang="en-US" sz="2000" dirty="0" smtClean="0">
              <a:solidFill>
                <a:srgbClr val="000090"/>
              </a:solidFill>
              <a:ea typeface="Apple SD 산돌고딕 Neo 일반체"/>
              <a:cs typeface="Apple SD 산돌고딕 Neo 일반체"/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Possible ways to produce this dependence</a:t>
            </a:r>
            <a:endParaRPr lang="en-US" sz="900" dirty="0" smtClean="0">
              <a:solidFill>
                <a:srgbClr val="000090"/>
              </a:solidFill>
              <a:latin typeface="+mn-lt"/>
              <a:ea typeface="Apple SD 산돌고딕 Neo 일반체"/>
              <a:cs typeface="Apple SD 산돌고딕 Neo 일반체"/>
            </a:endParaRPr>
          </a:p>
          <a:p>
            <a:pPr lvl="1" algn="l"/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-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would affect the multiplicity or Multiplicity would affect the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endParaRPr lang="en-US" sz="2000" dirty="0">
              <a:solidFill>
                <a:srgbClr val="000090"/>
              </a:solidFill>
              <a:ea typeface="Apple SD 산돌고딕 Neo 일반체"/>
              <a:cs typeface="Apple SD 산돌고딕 Neo 일반체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38240" y="6070369"/>
            <a:ext cx="1729560" cy="461665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CMS-PAS-HIN-13-003</a:t>
            </a:r>
          </a:p>
          <a:p>
            <a:r>
              <a:rPr lang="en-US" sz="1200" b="1" dirty="0">
                <a:solidFill>
                  <a:srgbClr val="0000CF"/>
                </a:solidFill>
              </a:rPr>
              <a:t>arXiv:1312.6300</a:t>
            </a:r>
            <a:endParaRPr lang="en-US" sz="1200" b="1" dirty="0" smtClean="0">
              <a:solidFill>
                <a:srgbClr val="0000CF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78455" y="3581400"/>
            <a:ext cx="1574380" cy="661240"/>
          </a:xfrm>
          <a:prstGeom prst="rect">
            <a:avLst/>
          </a:prstGeom>
        </p:spPr>
      </p:pic>
      <p:pic>
        <p:nvPicPr>
          <p:cNvPr id="3" name="Picture 2" descr="figs_trk_combi0_glbErrBand0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03" t="3940" r="1232" b="6013"/>
          <a:stretch/>
        </p:blipFill>
        <p:spPr>
          <a:xfrm>
            <a:off x="171636" y="875844"/>
            <a:ext cx="4171764" cy="3815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0429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52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>
                <a:latin typeface="Arial" charset="0"/>
              </a:rPr>
              <a:t>2</a:t>
            </a:r>
            <a:r>
              <a:rPr lang="en-US" sz="3200" dirty="0" smtClean="0">
                <a:latin typeface="Arial" charset="0"/>
              </a:rPr>
              <a:t>S</a:t>
            </a:r>
            <a:r>
              <a:rPr lang="en-US" sz="3200" dirty="0">
                <a:latin typeface="Arial" charset="0"/>
              </a:rPr>
              <a:t>)/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(1S) compare </a:t>
            </a:r>
            <a:r>
              <a:rPr lang="en-US" sz="3200" dirty="0" err="1" smtClean="0">
                <a:latin typeface="Arial" charset="0"/>
              </a:rPr>
              <a:t>PbPb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990600"/>
            <a:ext cx="8915400" cy="5562600"/>
          </a:xfrm>
        </p:spPr>
        <p:txBody>
          <a:bodyPr/>
          <a:lstStyle/>
          <a:p>
            <a:pPr lvl="1"/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pPr lvl="1"/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pPr lvl="1"/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400" dirty="0">
              <a:solidFill>
                <a:srgbClr val="00009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2400" dirty="0">
              <a:solidFill>
                <a:srgbClr val="00009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4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: no significant dependence on 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E</a:t>
            </a:r>
            <a:r>
              <a:rPr lang="en-US" sz="2000" baseline="-25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T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(|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η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|&gt;4)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and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N</a:t>
            </a:r>
            <a:r>
              <a:rPr lang="en-US" sz="2000" baseline="-25000" dirty="0" err="1" smtClean="0">
                <a:solidFill>
                  <a:srgbClr val="000090"/>
                </a:solidFill>
                <a:latin typeface="Arial" charset="0"/>
              </a:rPr>
              <a:t>tracks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, but large uncertainties </a:t>
            </a:r>
          </a:p>
          <a:p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points are below all the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data but large uncertainties to tell if already in most central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pPb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the level of suppression is the same as in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peripheral</a:t>
            </a:r>
          </a:p>
          <a:p>
            <a:endParaRPr lang="en-US" sz="24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38240" y="6015335"/>
            <a:ext cx="1729560" cy="461665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CMS-PAS-HIN-13-003</a:t>
            </a:r>
          </a:p>
          <a:p>
            <a:r>
              <a:rPr lang="en-US" sz="1200" b="1" dirty="0">
                <a:solidFill>
                  <a:srgbClr val="0000CF"/>
                </a:solidFill>
              </a:rPr>
              <a:t>arXiv:1312.6300</a:t>
            </a:r>
            <a:endParaRPr lang="en-US" sz="1200" b="1" dirty="0" smtClean="0">
              <a:solidFill>
                <a:srgbClr val="0000CF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682885" y="956572"/>
            <a:ext cx="7778231" cy="3516271"/>
            <a:chOff x="748885" y="956572"/>
            <a:chExt cx="7778231" cy="3516271"/>
          </a:xfrm>
        </p:grpSpPr>
        <p:pic>
          <p:nvPicPr>
            <p:cNvPr id="3" name="Picture 2" descr="figs_trk_combi1_logx1_logy0_doAAcent1_fitPP0_fitPA0_fitPpPa0_inset0_glbErrBand0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966" t="2932" b="4500"/>
            <a:stretch/>
          </p:blipFill>
          <p:spPr>
            <a:xfrm>
              <a:off x="4724400" y="957003"/>
              <a:ext cx="3802716" cy="3501818"/>
            </a:xfrm>
            <a:prstGeom prst="rect">
              <a:avLst/>
            </a:prstGeom>
          </p:spPr>
        </p:pic>
        <p:pic>
          <p:nvPicPr>
            <p:cNvPr id="5" name="Picture 4" descr="figs_hf_combi1_logx1_logy0_doAAcent1_inset0_glbErrBand0.png"/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58" t="2730" b="4675"/>
            <a:stretch/>
          </p:blipFill>
          <p:spPr>
            <a:xfrm>
              <a:off x="748885" y="956572"/>
              <a:ext cx="3823115" cy="351627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17983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53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Self-normalized </a:t>
            </a:r>
            <a:r>
              <a:rPr lang="en-US" sz="3200" dirty="0">
                <a:latin typeface="Arial" charset="0"/>
              </a:rPr>
              <a:t>Yields: 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</a:t>
            </a:r>
            <a:r>
              <a:rPr lang="en-US" sz="3200" dirty="0" smtClean="0">
                <a:latin typeface="Arial" charset="0"/>
              </a:rPr>
              <a:t>/&lt;</a:t>
            </a:r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 smtClean="0">
                <a:latin typeface="Arial" charset="0"/>
              </a:rPr>
              <a:t>)&gt;  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562600"/>
          </a:xfrm>
        </p:spPr>
        <p:txBody>
          <a:bodyPr/>
          <a:lstStyle/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000" dirty="0">
              <a:solidFill>
                <a:srgbClr val="000090"/>
              </a:solidFill>
              <a:latin typeface="Arial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430392" y="3581400"/>
            <a:ext cx="2552700" cy="1752600"/>
            <a:chOff x="6620892" y="3124200"/>
            <a:chExt cx="2552700" cy="17526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20892" y="3124200"/>
              <a:ext cx="2552700" cy="599682"/>
            </a:xfrm>
            <a:prstGeom prst="rect">
              <a:avLst/>
            </a:prstGeom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41391" y="4328572"/>
              <a:ext cx="2239818" cy="472028"/>
            </a:xfrm>
            <a:prstGeom prst="rect">
              <a:avLst/>
            </a:prstGeom>
          </p:spPr>
        </p:pic>
        <p:sp>
          <p:nvSpPr>
            <p:cNvPr id="16" name="Rectangle 15"/>
            <p:cNvSpPr/>
            <p:nvPr/>
          </p:nvSpPr>
          <p:spPr bwMode="auto">
            <a:xfrm>
              <a:off x="7924800" y="4267200"/>
              <a:ext cx="1143000" cy="609600"/>
            </a:xfrm>
            <a:prstGeom prst="rect">
              <a:avLst/>
            </a:prstGeom>
            <a:noFill/>
            <a:ln w="28575" cmpd="sng">
              <a:solidFill>
                <a:srgbClr val="8E00FF"/>
              </a:solidFill>
            </a:ln>
            <a:effectLst/>
            <a:extLst/>
          </p:spPr>
          <p:txBody>
            <a:bodyPr vert="horz" wrap="square" lIns="95891" tIns="47946" rIns="95891" bIns="47946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57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17" name="Down Arrow 16"/>
            <p:cNvSpPr/>
            <p:nvPr/>
          </p:nvSpPr>
          <p:spPr bwMode="auto">
            <a:xfrm>
              <a:off x="7543800" y="3832086"/>
              <a:ext cx="838200" cy="304800"/>
            </a:xfrm>
            <a:prstGeom prst="downArrow">
              <a:avLst/>
            </a:prstGeom>
            <a:solidFill>
              <a:srgbClr val="1C3E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5891" tIns="47946" rIns="95891" bIns="47946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57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122664" y="4191000"/>
            <a:ext cx="86106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/&lt;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)&gt;: in the line at the whole E</a:t>
            </a:r>
            <a:r>
              <a:rPr lang="en-US" sz="2000" baseline="-25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T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(|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η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|&gt;4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</a:t>
            </a: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rgbClr val="000090"/>
              </a:solidFill>
              <a:ea typeface="Apple SD 산돌고딕 Neo 일반체"/>
              <a:cs typeface="Apple SD 산돌고딕 Neo 일반체"/>
            </a:endParaRPr>
          </a:p>
          <a:p>
            <a:pPr marL="342900" indent="-342900" algn="l">
              <a:buFont typeface="Arial"/>
              <a:buChar char="•"/>
            </a:pPr>
            <a:endParaRPr lang="en-US" sz="2000" dirty="0">
              <a:solidFill>
                <a:srgbClr val="000090"/>
              </a:solidFill>
              <a:ea typeface="Apple SD 산돌고딕 Neo 일반체"/>
              <a:cs typeface="Apple SD 산돌고딕 Neo 일반체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338240" y="5862935"/>
            <a:ext cx="1729560" cy="461665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CMS-PAS-HIN-13-003</a:t>
            </a:r>
          </a:p>
          <a:p>
            <a:r>
              <a:rPr lang="en-US" sz="1200" b="1" dirty="0">
                <a:solidFill>
                  <a:srgbClr val="0000CF"/>
                </a:solidFill>
              </a:rPr>
              <a:t>arXiv:1312.6300</a:t>
            </a:r>
            <a:endParaRPr lang="en-US" sz="1200" b="1" dirty="0" smtClean="0">
              <a:solidFill>
                <a:srgbClr val="0000CF"/>
              </a:solidFill>
            </a:endParaRPr>
          </a:p>
        </p:txBody>
      </p:sp>
      <p:pic>
        <p:nvPicPr>
          <p:cNvPr id="3" name="Picture 2" descr="makeSgFixNtrk_pc1S2s3s_hf1_slope0_aa1_2saa1_pp0_pa0_fitLines0_splitErr1_mbaxs0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2221" y="737319"/>
            <a:ext cx="2536802" cy="2644055"/>
          </a:xfrm>
          <a:prstGeom prst="rect">
            <a:avLst/>
          </a:prstGeom>
        </p:spPr>
      </p:pic>
      <p:pic>
        <p:nvPicPr>
          <p:cNvPr id="5" name="Picture 4" descr="makeSgFixNtrk_pc1S2s3s_hf2_slope0_aa1_2saa1_pp0_pa0_fitLines0_splitErr1_mbaxs0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25923" y="739069"/>
            <a:ext cx="2536802" cy="2644055"/>
          </a:xfrm>
          <a:prstGeom prst="rect">
            <a:avLst/>
          </a:prstGeom>
        </p:spPr>
      </p:pic>
      <p:pic>
        <p:nvPicPr>
          <p:cNvPr id="6" name="Picture 5" descr="makeSgFixNtrk_pc1S2s3s_hf3_slope0_aa1_2saa1_pp0_pa0_fitLines0_splitErr1_mbaxs0.pd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692067" y="739069"/>
            <a:ext cx="2536802" cy="264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97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54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Self-normalized </a:t>
            </a:r>
            <a:r>
              <a:rPr lang="en-US" sz="3200" dirty="0">
                <a:latin typeface="Arial" charset="0"/>
              </a:rPr>
              <a:t>Yields: 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</a:t>
            </a:r>
            <a:r>
              <a:rPr lang="en-US" sz="3200" dirty="0" smtClean="0">
                <a:latin typeface="Arial" charset="0"/>
              </a:rPr>
              <a:t>/&lt;</a:t>
            </a:r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 smtClean="0">
                <a:latin typeface="Arial" charset="0"/>
              </a:rPr>
              <a:t>)&gt;  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638800"/>
          </a:xfrm>
        </p:spPr>
        <p:txBody>
          <a:bodyPr/>
          <a:lstStyle/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)/&lt;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)&gt; 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vs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N</a:t>
            </a:r>
            <a:r>
              <a:rPr lang="en-US" sz="2000" baseline="-25000" dirty="0" err="1" smtClean="0">
                <a:solidFill>
                  <a:srgbClr val="000090"/>
                </a:solidFill>
                <a:latin typeface="Arial" charset="0"/>
              </a:rPr>
              <a:t>tracks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Less consistent behavior (related to the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nS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)/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(1S) variations)</a:t>
            </a:r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38240" y="6015335"/>
            <a:ext cx="1729560" cy="461665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CMS-PAS-HIN-13-003</a:t>
            </a:r>
          </a:p>
          <a:p>
            <a:r>
              <a:rPr lang="en-US" sz="1200" b="1" dirty="0">
                <a:solidFill>
                  <a:srgbClr val="0000CF"/>
                </a:solidFill>
              </a:rPr>
              <a:t>arXiv:1312.6300</a:t>
            </a:r>
            <a:endParaRPr lang="en-US" sz="1200" b="1" dirty="0" smtClean="0">
              <a:solidFill>
                <a:srgbClr val="0000CF"/>
              </a:solidFill>
            </a:endParaRPr>
          </a:p>
        </p:txBody>
      </p:sp>
      <p:pic>
        <p:nvPicPr>
          <p:cNvPr id="3" name="Picture 2" descr="makeSgFixNtrk_pc1S2s3s_trk1_slope0_aa1_2saa1_pp0_pa0_fitLines0_splitErr1_mbaxs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4257" y="745465"/>
            <a:ext cx="2536802" cy="2644055"/>
          </a:xfrm>
          <a:prstGeom prst="rect">
            <a:avLst/>
          </a:prstGeom>
        </p:spPr>
      </p:pic>
      <p:pic>
        <p:nvPicPr>
          <p:cNvPr id="5" name="Picture 4" descr="makeSgFixNtrk_pc1S2s3s_trk2_slope0_aa1_2saa1_pp0_pa0_fitLines0_splitErr1_mbaxs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37457" y="745465"/>
            <a:ext cx="2536802" cy="2644055"/>
          </a:xfrm>
          <a:prstGeom prst="rect">
            <a:avLst/>
          </a:prstGeom>
        </p:spPr>
      </p:pic>
      <p:pic>
        <p:nvPicPr>
          <p:cNvPr id="6" name="Picture 5" descr="makeSgFixNtrk_pc1S2s3s_trk3_slope0_aa1_2saa1_pp0_pa0_fitLines0_splitErr1_mbaxs0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5371" y="745465"/>
            <a:ext cx="2536802" cy="2644055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6430392" y="3581400"/>
            <a:ext cx="2552700" cy="1752600"/>
            <a:chOff x="6620892" y="3124200"/>
            <a:chExt cx="2552700" cy="17526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20892" y="3124200"/>
              <a:ext cx="2552700" cy="59968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41391" y="4328572"/>
              <a:ext cx="2239818" cy="472028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 bwMode="auto">
            <a:xfrm>
              <a:off x="7924800" y="4267200"/>
              <a:ext cx="1143000" cy="609600"/>
            </a:xfrm>
            <a:prstGeom prst="rect">
              <a:avLst/>
            </a:prstGeom>
            <a:noFill/>
            <a:ln w="28575" cmpd="sng">
              <a:solidFill>
                <a:srgbClr val="8E00FF"/>
              </a:solidFill>
            </a:ln>
            <a:effectLst/>
            <a:extLst/>
          </p:spPr>
          <p:txBody>
            <a:bodyPr vert="horz" wrap="square" lIns="95891" tIns="47946" rIns="95891" bIns="47946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57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4" name="Down Arrow 23"/>
            <p:cNvSpPr/>
            <p:nvPr/>
          </p:nvSpPr>
          <p:spPr bwMode="auto">
            <a:xfrm>
              <a:off x="7543800" y="3832086"/>
              <a:ext cx="838200" cy="304800"/>
            </a:xfrm>
            <a:prstGeom prst="downArrow">
              <a:avLst/>
            </a:prstGeom>
            <a:solidFill>
              <a:srgbClr val="1C3E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5891" tIns="47946" rIns="95891" bIns="47946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57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78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55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Self-normalized </a:t>
            </a:r>
            <a:r>
              <a:rPr lang="en-US" sz="3200" dirty="0">
                <a:latin typeface="Arial" charset="0"/>
              </a:rPr>
              <a:t>Yields: 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</a:t>
            </a:r>
            <a:r>
              <a:rPr lang="en-US" sz="3200" dirty="0" smtClean="0">
                <a:latin typeface="Arial" charset="0"/>
              </a:rPr>
              <a:t>/&lt;</a:t>
            </a:r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 smtClean="0">
                <a:latin typeface="Arial" charset="0"/>
              </a:rPr>
              <a:t>)&gt;  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638800"/>
          </a:xfrm>
        </p:spPr>
        <p:txBody>
          <a:bodyPr/>
          <a:lstStyle/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)/&lt;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)&gt; 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vs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N</a:t>
            </a:r>
            <a:r>
              <a:rPr lang="en-US" sz="2000" baseline="-25000" dirty="0" err="1" smtClean="0">
                <a:solidFill>
                  <a:srgbClr val="000090"/>
                </a:solidFill>
                <a:latin typeface="Arial" charset="0"/>
              </a:rPr>
              <a:t>tracks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Less consistent behavior (related to the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nS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)/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(1S) variations)</a:t>
            </a:r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38240" y="6015335"/>
            <a:ext cx="1729560" cy="461665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CMS-PAS-HIN-13-003</a:t>
            </a:r>
          </a:p>
          <a:p>
            <a:r>
              <a:rPr lang="en-US" sz="1200" b="1" dirty="0">
                <a:solidFill>
                  <a:srgbClr val="0000CF"/>
                </a:solidFill>
              </a:rPr>
              <a:t>arXiv:1312.6300</a:t>
            </a:r>
            <a:endParaRPr lang="en-US" sz="1200" b="1" dirty="0" smtClean="0">
              <a:solidFill>
                <a:srgbClr val="0000CF"/>
              </a:solidFill>
            </a:endParaRPr>
          </a:p>
        </p:txBody>
      </p:sp>
      <p:pic>
        <p:nvPicPr>
          <p:cNvPr id="3" name="Picture 2" descr="makeSgFixNtrk_pc1S2s3s_trk1_slope0_aa1_2saa1_pp0_pa0_fitLines0_splitErr1_mbaxs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4257" y="745465"/>
            <a:ext cx="2536802" cy="2644055"/>
          </a:xfrm>
          <a:prstGeom prst="rect">
            <a:avLst/>
          </a:prstGeom>
        </p:spPr>
      </p:pic>
      <p:pic>
        <p:nvPicPr>
          <p:cNvPr id="5" name="Picture 4" descr="makeSgFixNtrk_pc1S2s3s_trk2_slope0_aa1_2saa1_pp0_pa0_fitLines0_splitErr1_mbaxs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37457" y="745465"/>
            <a:ext cx="2536802" cy="2644055"/>
          </a:xfrm>
          <a:prstGeom prst="rect">
            <a:avLst/>
          </a:prstGeom>
        </p:spPr>
      </p:pic>
      <p:pic>
        <p:nvPicPr>
          <p:cNvPr id="6" name="Picture 5" descr="makeSgFixNtrk_pc1S2s3s_trk3_slope0_aa1_2saa1_pp0_pa0_fitLines0_splitErr1_mbaxs0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5371" y="745465"/>
            <a:ext cx="2536802" cy="2644055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6430392" y="3581400"/>
            <a:ext cx="2552700" cy="1752600"/>
            <a:chOff x="6620892" y="3124200"/>
            <a:chExt cx="2552700" cy="17526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20892" y="3124200"/>
              <a:ext cx="2552700" cy="59968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41391" y="4328572"/>
              <a:ext cx="2239818" cy="472028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 bwMode="auto">
            <a:xfrm>
              <a:off x="7924800" y="4267200"/>
              <a:ext cx="1143000" cy="609600"/>
            </a:xfrm>
            <a:prstGeom prst="rect">
              <a:avLst/>
            </a:prstGeom>
            <a:noFill/>
            <a:ln w="28575" cmpd="sng">
              <a:solidFill>
                <a:srgbClr val="8E00FF"/>
              </a:solidFill>
            </a:ln>
            <a:effectLst/>
            <a:extLst/>
          </p:spPr>
          <p:txBody>
            <a:bodyPr vert="horz" wrap="square" lIns="95891" tIns="47946" rIns="95891" bIns="47946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57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4" name="Down Arrow 23"/>
            <p:cNvSpPr/>
            <p:nvPr/>
          </p:nvSpPr>
          <p:spPr bwMode="auto">
            <a:xfrm>
              <a:off x="7543800" y="3832086"/>
              <a:ext cx="838200" cy="304800"/>
            </a:xfrm>
            <a:prstGeom prst="downArrow">
              <a:avLst/>
            </a:prstGeom>
            <a:solidFill>
              <a:srgbClr val="1C3E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5891" tIns="47946" rIns="95891" bIns="47946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57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8810" y="775861"/>
            <a:ext cx="3268980" cy="303413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77289" y="533400"/>
            <a:ext cx="1579053" cy="276999"/>
          </a:xfrm>
          <a:prstGeom prst="rect">
            <a:avLst/>
          </a:prstGeom>
          <a:ln>
            <a:solidFill>
              <a:srgbClr val="4F81B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PLB 712 (2012) 165</a:t>
            </a:r>
            <a:endParaRPr lang="en-US" sz="1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850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56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Self-normalized </a:t>
            </a:r>
            <a:r>
              <a:rPr lang="en-US" sz="3200" dirty="0">
                <a:latin typeface="Arial" charset="0"/>
              </a:rPr>
              <a:t>Yields: 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</a:t>
            </a:r>
            <a:r>
              <a:rPr lang="en-US" sz="3200" dirty="0" smtClean="0">
                <a:latin typeface="Arial" charset="0"/>
              </a:rPr>
              <a:t>/&lt;</a:t>
            </a:r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 smtClean="0">
                <a:latin typeface="Arial" charset="0"/>
              </a:rPr>
              <a:t>)&gt;  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638800"/>
          </a:xfrm>
        </p:spPr>
        <p:txBody>
          <a:bodyPr/>
          <a:lstStyle/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endParaRPr lang="en-US" sz="2400" dirty="0">
              <a:solidFill>
                <a:srgbClr val="000000"/>
              </a:solidFill>
              <a:latin typeface="Arial" charset="0"/>
            </a:endParaRPr>
          </a:p>
          <a:p>
            <a:endParaRPr lang="en-US" sz="2400" dirty="0" smtClean="0">
              <a:solidFill>
                <a:srgbClr val="00000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pPr marL="0" indent="0">
              <a:buNone/>
            </a:pPr>
            <a:endParaRPr lang="en-US" sz="2000" dirty="0" smtClean="0">
              <a:solidFill>
                <a:srgbClr val="000090"/>
              </a:solidFill>
              <a:latin typeface="Arial" charset="0"/>
            </a:endParaRPr>
          </a:p>
          <a:p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)/&lt;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Υ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(</a:t>
            </a:r>
            <a:r>
              <a:rPr lang="en-US" sz="2000" dirty="0" err="1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nS</a:t>
            </a:r>
            <a:r>
              <a:rPr lang="en-US" sz="2000" dirty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)&gt; 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vs</a:t>
            </a:r>
            <a:r>
              <a:rPr lang="en-US" sz="2000" dirty="0" smtClean="0">
                <a:solidFill>
                  <a:srgbClr val="000090"/>
                </a:solidFill>
                <a:ea typeface="Apple SD 산돌고딕 Neo 일반체"/>
                <a:cs typeface="Apple SD 산돌고딕 Neo 일반체"/>
              </a:rPr>
              <a:t> </a:t>
            </a:r>
            <a:r>
              <a:rPr lang="en-US" sz="2000" dirty="0" err="1" smtClean="0">
                <a:solidFill>
                  <a:srgbClr val="000090"/>
                </a:solidFill>
                <a:latin typeface="Arial" charset="0"/>
              </a:rPr>
              <a:t>N</a:t>
            </a:r>
            <a:r>
              <a:rPr lang="en-US" sz="2000" baseline="-25000" dirty="0" err="1" smtClean="0">
                <a:solidFill>
                  <a:srgbClr val="000090"/>
                </a:solidFill>
                <a:latin typeface="Arial" charset="0"/>
              </a:rPr>
              <a:t>tracks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Less consistent behavior (related to the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>
                <a:solidFill>
                  <a:srgbClr val="000090"/>
                </a:solidFill>
                <a:latin typeface="Arial" charset="0"/>
              </a:rPr>
              <a:t>(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nS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)/</a:t>
            </a:r>
            <a:r>
              <a:rPr lang="en-US" sz="1800" dirty="0" err="1">
                <a:solidFill>
                  <a:srgbClr val="000090"/>
                </a:solidFill>
                <a:latin typeface="Arial" charset="0"/>
              </a:rPr>
              <a:t>Υ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(1S) variations)</a:t>
            </a:r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Multi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parton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interaction : should be same in 1S, 2S and 3S but even </a:t>
            </a:r>
            <a:r>
              <a:rPr lang="en-US" sz="1800" dirty="0" err="1" smtClean="0">
                <a:solidFill>
                  <a:srgbClr val="000090"/>
                </a:solidFill>
                <a:latin typeface="Arial" charset="0"/>
              </a:rPr>
              <a:t>pp</a:t>
            </a:r>
            <a:r>
              <a:rPr lang="en-US" sz="1800" dirty="0" smtClean="0">
                <a:solidFill>
                  <a:srgbClr val="000090"/>
                </a:solidFill>
                <a:latin typeface="Arial" charset="0"/>
              </a:rPr>
              <a:t> with high multiplicity shows differences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338240" y="6015335"/>
            <a:ext cx="1729560" cy="461665"/>
          </a:xfrm>
          <a:prstGeom prst="rect">
            <a:avLst/>
          </a:prstGeom>
          <a:ln>
            <a:solidFill>
              <a:srgbClr val="0000CF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CF"/>
                </a:solidFill>
              </a:rPr>
              <a:t>CMS-PAS-HIN-13-003</a:t>
            </a:r>
          </a:p>
          <a:p>
            <a:r>
              <a:rPr lang="en-US" sz="1200" b="1" dirty="0">
                <a:solidFill>
                  <a:srgbClr val="0000CF"/>
                </a:solidFill>
              </a:rPr>
              <a:t>arXiv:1312.6300</a:t>
            </a:r>
            <a:endParaRPr lang="en-US" sz="1200" b="1" dirty="0" smtClean="0">
              <a:solidFill>
                <a:srgbClr val="0000CF"/>
              </a:solidFill>
            </a:endParaRPr>
          </a:p>
        </p:txBody>
      </p:sp>
      <p:pic>
        <p:nvPicPr>
          <p:cNvPr id="3" name="Picture 2" descr="makeSgFixNtrk_pc1S2s3s_trk1_slope0_aa1_2saa1_pp0_pa0_fitLines0_splitErr1_mbaxs0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4257" y="745465"/>
            <a:ext cx="2536802" cy="2644055"/>
          </a:xfrm>
          <a:prstGeom prst="rect">
            <a:avLst/>
          </a:prstGeom>
        </p:spPr>
      </p:pic>
      <p:pic>
        <p:nvPicPr>
          <p:cNvPr id="5" name="Picture 4" descr="makeSgFixNtrk_pc1S2s3s_trk2_slope0_aa1_2saa1_pp0_pa0_fitLines0_splitErr1_mbaxs0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2937457" y="745465"/>
            <a:ext cx="2536802" cy="2644055"/>
          </a:xfrm>
          <a:prstGeom prst="rect">
            <a:avLst/>
          </a:prstGeom>
        </p:spPr>
      </p:pic>
      <p:pic>
        <p:nvPicPr>
          <p:cNvPr id="6" name="Picture 5" descr="makeSgFixNtrk_pc1S2s3s_trk3_slope0_aa1_2saa1_pp0_pa0_fitLines0_splitErr1_mbaxs0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15371" y="745465"/>
            <a:ext cx="2536802" cy="2644055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6430392" y="3581400"/>
            <a:ext cx="2552700" cy="1752600"/>
            <a:chOff x="6620892" y="3124200"/>
            <a:chExt cx="2552700" cy="1752600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620892" y="3124200"/>
              <a:ext cx="2552700" cy="599682"/>
            </a:xfrm>
            <a:prstGeom prst="rect">
              <a:avLst/>
            </a:prstGeom>
          </p:spPr>
        </p:pic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6741391" y="4328572"/>
              <a:ext cx="2239818" cy="472028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 bwMode="auto">
            <a:xfrm>
              <a:off x="7924800" y="4267200"/>
              <a:ext cx="1143000" cy="609600"/>
            </a:xfrm>
            <a:prstGeom prst="rect">
              <a:avLst/>
            </a:prstGeom>
            <a:noFill/>
            <a:ln w="28575" cmpd="sng">
              <a:solidFill>
                <a:srgbClr val="8E00FF"/>
              </a:solidFill>
            </a:ln>
            <a:effectLst/>
            <a:extLst/>
          </p:spPr>
          <p:txBody>
            <a:bodyPr vert="horz" wrap="square" lIns="95891" tIns="47946" rIns="95891" bIns="47946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57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  <p:sp>
          <p:nvSpPr>
            <p:cNvPr id="24" name="Down Arrow 23"/>
            <p:cNvSpPr/>
            <p:nvPr/>
          </p:nvSpPr>
          <p:spPr bwMode="auto">
            <a:xfrm>
              <a:off x="7543800" y="3832086"/>
              <a:ext cx="838200" cy="304800"/>
            </a:xfrm>
            <a:prstGeom prst="downArrow">
              <a:avLst/>
            </a:prstGeom>
            <a:solidFill>
              <a:srgbClr val="1C3E7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5891" tIns="47946" rIns="95891" bIns="47946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57263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7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  <a:ea typeface="ＭＳ Ｐゴシック" charset="0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18810" y="775861"/>
            <a:ext cx="3268980" cy="303413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377289" y="533400"/>
            <a:ext cx="1579053" cy="276999"/>
          </a:xfrm>
          <a:prstGeom prst="rect">
            <a:avLst/>
          </a:prstGeom>
          <a:ln>
            <a:solidFill>
              <a:srgbClr val="4F81BD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PLB 712 (2012) 165</a:t>
            </a:r>
            <a:endParaRPr lang="en-US" sz="12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206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57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Self-normalized </a:t>
            </a:r>
            <a:r>
              <a:rPr lang="en-US" sz="3200" dirty="0">
                <a:latin typeface="Arial" charset="0"/>
              </a:rPr>
              <a:t>Yields: </a:t>
            </a:r>
            <a:r>
              <a:rPr lang="en-US" sz="3200" dirty="0" err="1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>
                <a:latin typeface="Arial" charset="0"/>
              </a:rPr>
              <a:t>)</a:t>
            </a:r>
            <a:r>
              <a:rPr lang="en-US" sz="3200" dirty="0" smtClean="0">
                <a:latin typeface="Arial" charset="0"/>
              </a:rPr>
              <a:t>/&lt;</a:t>
            </a:r>
            <a:r>
              <a:rPr lang="en-US" sz="3200" dirty="0" err="1" smtClean="0">
                <a:latin typeface="Arial" charset="0"/>
              </a:rPr>
              <a:t>Υ</a:t>
            </a:r>
            <a:r>
              <a:rPr lang="en-US" sz="3200" dirty="0" smtClean="0">
                <a:latin typeface="Arial" charset="0"/>
              </a:rPr>
              <a:t>(</a:t>
            </a:r>
            <a:r>
              <a:rPr lang="en-US" sz="3200" dirty="0" err="1" smtClean="0">
                <a:latin typeface="Arial" charset="0"/>
              </a:rPr>
              <a:t>nS</a:t>
            </a:r>
            <a:r>
              <a:rPr lang="en-US" sz="3200" dirty="0" smtClean="0">
                <a:latin typeface="Arial" charset="0"/>
              </a:rPr>
              <a:t>)&gt;   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638800"/>
          </a:xfrm>
        </p:spPr>
        <p:txBody>
          <a:bodyPr/>
          <a:lstStyle/>
          <a:p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16" name="Picture 1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7" t="1246" b="72103"/>
          <a:stretch/>
        </p:blipFill>
        <p:spPr bwMode="auto">
          <a:xfrm>
            <a:off x="182880" y="1509486"/>
            <a:ext cx="8778240" cy="29493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8653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75E08FC3-8E70-4580-8031-28B808E0EC1D}" type="slidenum">
              <a:rPr lang="en-US" altLang="zh-CN" smtClean="0"/>
              <a:pPr>
                <a:defRPr/>
              </a:pPr>
              <a:t>58</a:t>
            </a:fld>
            <a:endParaRPr lang="en-US" altLang="zh-CN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57200"/>
            <a:ext cx="8010525" cy="61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74126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59</a:t>
            </a:fld>
            <a:endParaRPr lang="en-US" dirty="0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Contents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en-US" sz="2800" dirty="0" smtClean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r>
              <a:rPr lang="en-US" sz="2800" dirty="0" smtClean="0">
                <a:solidFill>
                  <a:srgbClr val="000090"/>
                </a:solidFill>
                <a:latin typeface="Arial" charset="0"/>
              </a:rPr>
              <a:t>Introduction</a:t>
            </a:r>
          </a:p>
          <a:p>
            <a:pPr eaLnBrk="1" hangingPunct="1"/>
            <a:endParaRPr lang="en-US" sz="2800" dirty="0" smtClean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r>
              <a:rPr lang="en-US" sz="2800" dirty="0" err="1" smtClean="0">
                <a:solidFill>
                  <a:srgbClr val="000090"/>
                </a:solidFill>
                <a:latin typeface="Arial" charset="0"/>
              </a:rPr>
              <a:t>Charmonium</a:t>
            </a:r>
            <a:r>
              <a:rPr lang="en-US" sz="2800" dirty="0" smtClean="0">
                <a:solidFill>
                  <a:srgbClr val="000090"/>
                </a:solidFill>
                <a:latin typeface="Arial" charset="0"/>
              </a:rPr>
              <a:t> measurements</a:t>
            </a:r>
            <a:endParaRPr lang="en-US" sz="2800" dirty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Prompt J/</a:t>
            </a:r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ψ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 azimuthal anisotropy in </a:t>
            </a:r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PbPb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 collisions</a:t>
            </a:r>
          </a:p>
          <a:p>
            <a:pPr eaLnBrk="1" hangingPunct="1"/>
            <a:endParaRPr lang="en-US" sz="2800" dirty="0" smtClean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r>
              <a:rPr lang="en-US" sz="2800" dirty="0" err="1" smtClean="0">
                <a:solidFill>
                  <a:srgbClr val="000090"/>
                </a:solidFill>
                <a:latin typeface="Arial" charset="0"/>
              </a:rPr>
              <a:t>Bottomonium</a:t>
            </a:r>
            <a:r>
              <a:rPr lang="en-US" sz="2800" dirty="0" smtClean="0">
                <a:solidFill>
                  <a:srgbClr val="000090"/>
                </a:solidFill>
                <a:latin typeface="Arial" charset="0"/>
              </a:rPr>
              <a:t> </a:t>
            </a:r>
            <a:r>
              <a:rPr lang="en-US" sz="2800" dirty="0">
                <a:solidFill>
                  <a:srgbClr val="000090"/>
                </a:solidFill>
                <a:latin typeface="Arial" charset="0"/>
              </a:rPr>
              <a:t>measurements</a:t>
            </a:r>
            <a:endParaRPr lang="en-US" sz="2800" dirty="0" smtClean="0">
              <a:solidFill>
                <a:srgbClr val="000090"/>
              </a:solidFill>
              <a:latin typeface="Arial" charset="0"/>
            </a:endParaRPr>
          </a:p>
          <a:p>
            <a:pPr lvl="1"/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pp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 &amp; </a:t>
            </a:r>
            <a:r>
              <a:rPr lang="en-US" sz="2400" dirty="0" err="1">
                <a:solidFill>
                  <a:srgbClr val="000090"/>
                </a:solidFill>
                <a:latin typeface="Arial" charset="0"/>
              </a:rPr>
              <a:t>p</a:t>
            </a:r>
            <a:r>
              <a:rPr lang="en-US" sz="2400" dirty="0" err="1" smtClean="0">
                <a:solidFill>
                  <a:srgbClr val="000090"/>
                </a:solidFill>
                <a:latin typeface="Arial" charset="0"/>
              </a:rPr>
              <a:t>Pb</a:t>
            </a:r>
            <a:r>
              <a:rPr lang="en-US" sz="2400" dirty="0" smtClean="0">
                <a:solidFill>
                  <a:srgbClr val="000090"/>
                </a:solidFill>
                <a:latin typeface="Arial" charset="0"/>
              </a:rPr>
              <a:t> collisions</a:t>
            </a:r>
          </a:p>
          <a:p>
            <a:pPr eaLnBrk="1" hangingPunct="1"/>
            <a:endParaRPr lang="en-US" sz="2800" dirty="0">
              <a:solidFill>
                <a:srgbClr val="000090"/>
              </a:solidFill>
              <a:latin typeface="Arial" charset="0"/>
            </a:endParaRPr>
          </a:p>
          <a:p>
            <a:pPr eaLnBrk="1" hangingPunct="1"/>
            <a:r>
              <a:rPr lang="en-US" sz="2800" dirty="0" smtClean="0">
                <a:solidFill>
                  <a:srgbClr val="000090"/>
                </a:solidFill>
                <a:latin typeface="Arial" charset="0"/>
              </a:rPr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31106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6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Muon</a:t>
            </a:r>
            <a:r>
              <a:rPr lang="en-US" sz="3200" dirty="0" smtClean="0"/>
              <a:t> Reconstruction in CMS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6336" y="5334000"/>
            <a:ext cx="8032968" cy="984885"/>
          </a:xfrm>
          <a:prstGeom prst="rect">
            <a:avLst/>
          </a:prstGeom>
          <a:noFill/>
          <a:ln w="28575" cmpd="sng">
            <a:solidFill>
              <a:srgbClr val="1F3A7C"/>
            </a:solidFill>
          </a:ln>
        </p:spPr>
        <p:txBody>
          <a:bodyPr wrap="none" rtlCol="0">
            <a:spAutoFit/>
          </a:bodyPr>
          <a:lstStyle/>
          <a:p>
            <a:pPr algn="l" eaLnBrk="1" hangingPunct="1"/>
            <a:r>
              <a:rPr lang="en-US" sz="2000" dirty="0" err="1" smtClean="0">
                <a:solidFill>
                  <a:srgbClr val="C30079"/>
                </a:solidFill>
              </a:rPr>
              <a:t>Muon</a:t>
            </a:r>
            <a:r>
              <a:rPr lang="en-US" sz="2000" dirty="0" smtClean="0">
                <a:solidFill>
                  <a:srgbClr val="C30079"/>
                </a:solidFill>
              </a:rPr>
              <a:t> tracks in </a:t>
            </a:r>
            <a:r>
              <a:rPr lang="en-US" sz="2000" dirty="0" err="1" smtClean="0">
                <a:solidFill>
                  <a:srgbClr val="C30079"/>
                </a:solidFill>
              </a:rPr>
              <a:t>muon</a:t>
            </a:r>
            <a:r>
              <a:rPr lang="en-US" sz="2000" dirty="0" smtClean="0">
                <a:solidFill>
                  <a:srgbClr val="C30079"/>
                </a:solidFill>
              </a:rPr>
              <a:t> chamber (or segments) </a:t>
            </a:r>
            <a:r>
              <a:rPr lang="en-US" sz="2000" dirty="0" smtClean="0">
                <a:solidFill>
                  <a:srgbClr val="000090"/>
                </a:solidFill>
              </a:rPr>
              <a:t>+ </a:t>
            </a:r>
            <a:r>
              <a:rPr lang="en-US" sz="2000" dirty="0" smtClean="0">
                <a:solidFill>
                  <a:srgbClr val="8E00FF"/>
                </a:solidFill>
              </a:rPr>
              <a:t>tracks in inner tracker</a:t>
            </a:r>
            <a:endParaRPr lang="en-US" sz="2000" dirty="0">
              <a:solidFill>
                <a:srgbClr val="8E00FF"/>
              </a:solidFill>
            </a:endParaRPr>
          </a:p>
          <a:p>
            <a:pPr algn="l" eaLnBrk="1" hangingPunct="1"/>
            <a:r>
              <a:rPr lang="en-US" sz="2000" dirty="0">
                <a:solidFill>
                  <a:srgbClr val="000090"/>
                </a:solidFill>
              </a:rPr>
              <a:t>Excellent momentum resolution of tracking </a:t>
            </a:r>
            <a:r>
              <a:rPr lang="en-US" sz="2000" dirty="0" smtClean="0">
                <a:solidFill>
                  <a:srgbClr val="000090"/>
                </a:solidFill>
              </a:rPr>
              <a:t>system.</a:t>
            </a:r>
          </a:p>
          <a:p>
            <a:pPr marL="285750" indent="-285750" algn="l" eaLnBrk="1" hangingPunct="1">
              <a:buFont typeface="Wingdings" charset="2"/>
              <a:buChar char="ü"/>
            </a:pPr>
            <a:r>
              <a:rPr lang="en-US" sz="1800" dirty="0" smtClean="0">
                <a:solidFill>
                  <a:srgbClr val="000090"/>
                </a:solidFill>
              </a:rPr>
              <a:t>Overall </a:t>
            </a:r>
            <a:r>
              <a:rPr lang="en-US" sz="1800" dirty="0">
                <a:solidFill>
                  <a:srgbClr val="000090"/>
                </a:solidFill>
              </a:rPr>
              <a:t>resolution: 1~2 </a:t>
            </a:r>
            <a:r>
              <a:rPr lang="en-US" sz="1800" dirty="0" smtClean="0">
                <a:solidFill>
                  <a:srgbClr val="000090"/>
                </a:solidFill>
              </a:rPr>
              <a:t>%</a:t>
            </a:r>
            <a:endParaRPr lang="en-US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606420" y="4860775"/>
            <a:ext cx="3347792" cy="461665"/>
          </a:xfrm>
          <a:prstGeom prst="rect">
            <a:avLst/>
          </a:prstGeom>
          <a:noFill/>
          <a:ln w="28575" cmpd="sng">
            <a:solidFill>
              <a:srgbClr val="1F3A7C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1F3A7C"/>
                </a:solidFill>
              </a:rPr>
              <a:t>Muon</a:t>
            </a:r>
            <a:r>
              <a:rPr lang="en-US" sz="2400" b="1" dirty="0" smtClean="0">
                <a:solidFill>
                  <a:srgbClr val="1F3A7C"/>
                </a:solidFill>
              </a:rPr>
              <a:t> Reconstruction</a:t>
            </a:r>
            <a:endParaRPr lang="en-US" sz="2400" b="1" dirty="0">
              <a:solidFill>
                <a:srgbClr val="1F3A7C"/>
              </a:solidFill>
            </a:endParaRPr>
          </a:p>
        </p:txBody>
      </p:sp>
      <p:pic>
        <p:nvPicPr>
          <p:cNvPr id="28" name="Picture 27" descr="cms_detector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99" y="810795"/>
            <a:ext cx="7921213" cy="395571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682796" y="3021285"/>
            <a:ext cx="1955696" cy="369332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800" dirty="0" smtClean="0"/>
              <a:t>standalone </a:t>
            </a:r>
            <a:r>
              <a:rPr lang="en-US" sz="1800" dirty="0" err="1" smtClean="0"/>
              <a:t>muon</a:t>
            </a:r>
            <a:endParaRPr lang="en-US" sz="1800" dirty="0"/>
          </a:p>
        </p:txBody>
      </p:sp>
      <p:sp>
        <p:nvSpPr>
          <p:cNvPr id="33" name="TextBox 32"/>
          <p:cNvSpPr txBox="1"/>
          <p:nvPr/>
        </p:nvSpPr>
        <p:spPr>
          <a:xfrm>
            <a:off x="1617552" y="1981200"/>
            <a:ext cx="1275146" cy="369332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800" dirty="0" smtClean="0"/>
              <a:t>Inner track</a:t>
            </a:r>
            <a:endParaRPr lang="en-US" sz="18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4833588" y="2382640"/>
            <a:ext cx="3600000" cy="665360"/>
          </a:xfrm>
          <a:prstGeom prst="rect">
            <a:avLst/>
          </a:prstGeom>
          <a:noFill/>
          <a:ln w="57150" cmpd="sng">
            <a:solidFill>
              <a:srgbClr val="008000"/>
            </a:solidFill>
          </a:ln>
          <a:effec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46905" y="1414810"/>
            <a:ext cx="1861507" cy="46166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global </a:t>
            </a:r>
            <a:r>
              <a:rPr lang="en-US" sz="2400" dirty="0" err="1" smtClean="0"/>
              <a:t>muon</a:t>
            </a:r>
            <a:endParaRPr lang="en-US" sz="2400" dirty="0"/>
          </a:p>
        </p:txBody>
      </p:sp>
      <p:sp>
        <p:nvSpPr>
          <p:cNvPr id="43" name="Rectangle 42"/>
          <p:cNvSpPr/>
          <p:nvPr/>
        </p:nvSpPr>
        <p:spPr bwMode="auto">
          <a:xfrm>
            <a:off x="1491012" y="2362200"/>
            <a:ext cx="1584000" cy="457200"/>
          </a:xfrm>
          <a:prstGeom prst="rect">
            <a:avLst/>
          </a:prstGeom>
          <a:noFill/>
          <a:ln w="57150" cmpd="sng">
            <a:solidFill>
              <a:schemeClr val="accent2"/>
            </a:solidFill>
          </a:ln>
          <a:effec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1441530" y="1905000"/>
            <a:ext cx="7020000" cy="1600199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  <a:effec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638108" y="4724400"/>
            <a:ext cx="5429692" cy="70788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marL="342900" indent="-342900" algn="l">
              <a:buFont typeface="Arial"/>
              <a:buChar char="•"/>
            </a:pPr>
            <a:r>
              <a:rPr lang="en-US" sz="2000" dirty="0" smtClean="0">
                <a:solidFill>
                  <a:srgbClr val="008000"/>
                </a:solidFill>
              </a:rPr>
              <a:t>J/</a:t>
            </a:r>
            <a:r>
              <a:rPr lang="en-US" sz="2000" dirty="0" err="1" smtClean="0">
                <a:solidFill>
                  <a:srgbClr val="008000"/>
                </a:solidFill>
              </a:rPr>
              <a:t>ψ</a:t>
            </a:r>
            <a:r>
              <a:rPr lang="en-US" sz="2000" dirty="0" smtClean="0">
                <a:solidFill>
                  <a:srgbClr val="008000"/>
                </a:solidFill>
              </a:rPr>
              <a:t> in </a:t>
            </a:r>
            <a:r>
              <a:rPr lang="en-US" sz="2000" dirty="0" err="1" smtClean="0">
                <a:solidFill>
                  <a:srgbClr val="008000"/>
                </a:solidFill>
              </a:rPr>
              <a:t>PbPb</a:t>
            </a:r>
            <a:r>
              <a:rPr lang="en-US" sz="2000" dirty="0" smtClean="0">
                <a:solidFill>
                  <a:srgbClr val="008000"/>
                </a:solidFill>
              </a:rPr>
              <a:t> : reconstructed by </a:t>
            </a:r>
            <a:r>
              <a:rPr lang="en-US" sz="2000" dirty="0" smtClean="0">
                <a:solidFill>
                  <a:srgbClr val="FF0000"/>
                </a:solidFill>
              </a:rPr>
              <a:t>global </a:t>
            </a:r>
            <a:r>
              <a:rPr lang="en-US" sz="2000" dirty="0" err="1" smtClean="0">
                <a:solidFill>
                  <a:srgbClr val="FF0000"/>
                </a:solidFill>
              </a:rPr>
              <a:t>muon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342900" indent="-342900" algn="l">
              <a:buFont typeface="Arial"/>
              <a:buChar char="•"/>
            </a:pPr>
            <a:r>
              <a:rPr lang="en-US" sz="2000" dirty="0" err="1" smtClean="0">
                <a:solidFill>
                  <a:srgbClr val="008000"/>
                </a:solidFill>
              </a:rPr>
              <a:t>ϒ</a:t>
            </a:r>
            <a:r>
              <a:rPr lang="en-US" sz="2000" dirty="0" smtClean="0">
                <a:solidFill>
                  <a:srgbClr val="008000"/>
                </a:solidFill>
              </a:rPr>
              <a:t> in </a:t>
            </a:r>
            <a:r>
              <a:rPr lang="en-US" sz="2000" dirty="0" err="1" smtClean="0">
                <a:solidFill>
                  <a:srgbClr val="008000"/>
                </a:solidFill>
              </a:rPr>
              <a:t>pPb</a:t>
            </a:r>
            <a:r>
              <a:rPr lang="en-US" sz="2000" dirty="0" smtClean="0">
                <a:solidFill>
                  <a:srgbClr val="008000"/>
                </a:solidFill>
              </a:rPr>
              <a:t> : reconstructed by </a:t>
            </a:r>
            <a:r>
              <a:rPr lang="en-US" sz="2000" dirty="0" smtClean="0">
                <a:solidFill>
                  <a:srgbClr val="0000CF"/>
                </a:solidFill>
              </a:rPr>
              <a:t>tracker </a:t>
            </a:r>
            <a:r>
              <a:rPr lang="en-US" sz="2000" dirty="0" err="1" smtClean="0">
                <a:solidFill>
                  <a:srgbClr val="0000CF"/>
                </a:solidFill>
              </a:rPr>
              <a:t>muon</a:t>
            </a:r>
            <a:endParaRPr lang="en-US" sz="2000" dirty="0">
              <a:solidFill>
                <a:srgbClr val="0000C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711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60</a:t>
            </a:fld>
            <a:endParaRPr lang="en-US" dirty="0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pp</a:t>
            </a:r>
            <a:r>
              <a:rPr lang="en-US" sz="3200" dirty="0" smtClean="0">
                <a:latin typeface="Arial" charset="0"/>
              </a:rPr>
              <a:t> </a:t>
            </a:r>
            <a:r>
              <a:rPr lang="en-US" sz="3200" dirty="0" err="1" smtClean="0">
                <a:latin typeface="Arial" charset="0"/>
              </a:rPr>
              <a:t>DiMuon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dirty="0" smtClean="0">
                <a:solidFill>
                  <a:srgbClr val="000090"/>
                </a:solidFill>
                <a:latin typeface="Arial" charset="0"/>
              </a:rPr>
              <a:t> </a:t>
            </a:r>
          </a:p>
        </p:txBody>
      </p:sp>
      <p:pic>
        <p:nvPicPr>
          <p:cNvPr id="2" name="Picture 1" descr="스크린샷 2014-12-06 오전 5.49.2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637" y="1015137"/>
            <a:ext cx="8312727" cy="4808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024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7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/>
              <a:t>Muon</a:t>
            </a:r>
            <a:r>
              <a:rPr lang="en-US" sz="3200" dirty="0" smtClean="0"/>
              <a:t> Reconstruction in CMS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sz="2400" dirty="0" smtClean="0">
                <a:solidFill>
                  <a:srgbClr val="000000"/>
                </a:solidFill>
                <a:latin typeface="Arial" charset="0"/>
              </a:rPr>
              <a:t> </a:t>
            </a:r>
            <a:endParaRPr lang="en-US" sz="24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06336" y="5334000"/>
            <a:ext cx="8032968" cy="984885"/>
          </a:xfrm>
          <a:prstGeom prst="rect">
            <a:avLst/>
          </a:prstGeom>
          <a:noFill/>
          <a:ln w="28575" cmpd="sng">
            <a:solidFill>
              <a:srgbClr val="1F3A7C"/>
            </a:solidFill>
          </a:ln>
        </p:spPr>
        <p:txBody>
          <a:bodyPr wrap="none" rtlCol="0">
            <a:spAutoFit/>
          </a:bodyPr>
          <a:lstStyle/>
          <a:p>
            <a:pPr algn="l" eaLnBrk="1" hangingPunct="1"/>
            <a:r>
              <a:rPr lang="en-US" sz="2000" dirty="0" err="1" smtClean="0">
                <a:solidFill>
                  <a:srgbClr val="C30079"/>
                </a:solidFill>
              </a:rPr>
              <a:t>Muon</a:t>
            </a:r>
            <a:r>
              <a:rPr lang="en-US" sz="2000" dirty="0" smtClean="0">
                <a:solidFill>
                  <a:srgbClr val="C30079"/>
                </a:solidFill>
              </a:rPr>
              <a:t> tracks in </a:t>
            </a:r>
            <a:r>
              <a:rPr lang="en-US" sz="2000" dirty="0" err="1" smtClean="0">
                <a:solidFill>
                  <a:srgbClr val="C30079"/>
                </a:solidFill>
              </a:rPr>
              <a:t>muon</a:t>
            </a:r>
            <a:r>
              <a:rPr lang="en-US" sz="2000" dirty="0" smtClean="0">
                <a:solidFill>
                  <a:srgbClr val="C30079"/>
                </a:solidFill>
              </a:rPr>
              <a:t> chamber (or segments) </a:t>
            </a:r>
            <a:r>
              <a:rPr lang="en-US" sz="2000" dirty="0" smtClean="0">
                <a:solidFill>
                  <a:srgbClr val="000090"/>
                </a:solidFill>
              </a:rPr>
              <a:t>+ </a:t>
            </a:r>
            <a:r>
              <a:rPr lang="en-US" sz="2000" dirty="0" smtClean="0">
                <a:solidFill>
                  <a:srgbClr val="8E00FF"/>
                </a:solidFill>
              </a:rPr>
              <a:t>tracks in inner tracker</a:t>
            </a:r>
            <a:endParaRPr lang="en-US" sz="2000" dirty="0">
              <a:solidFill>
                <a:srgbClr val="8E00FF"/>
              </a:solidFill>
            </a:endParaRPr>
          </a:p>
          <a:p>
            <a:pPr algn="l" eaLnBrk="1" hangingPunct="1"/>
            <a:r>
              <a:rPr lang="en-US" sz="2000" dirty="0">
                <a:solidFill>
                  <a:srgbClr val="000090"/>
                </a:solidFill>
              </a:rPr>
              <a:t>Excellent momentum resolution of tracking </a:t>
            </a:r>
            <a:r>
              <a:rPr lang="en-US" sz="2000" dirty="0" smtClean="0">
                <a:solidFill>
                  <a:srgbClr val="000090"/>
                </a:solidFill>
              </a:rPr>
              <a:t>system.</a:t>
            </a:r>
          </a:p>
          <a:p>
            <a:pPr marL="285750" indent="-285750" algn="l" eaLnBrk="1" hangingPunct="1">
              <a:buFont typeface="Wingdings" charset="2"/>
              <a:buChar char="ü"/>
            </a:pPr>
            <a:r>
              <a:rPr lang="en-US" sz="1800" dirty="0" smtClean="0">
                <a:solidFill>
                  <a:srgbClr val="000090"/>
                </a:solidFill>
              </a:rPr>
              <a:t>Overall </a:t>
            </a:r>
            <a:r>
              <a:rPr lang="en-US" sz="1800" dirty="0">
                <a:solidFill>
                  <a:srgbClr val="000090"/>
                </a:solidFill>
              </a:rPr>
              <a:t>resolution: 1~2 </a:t>
            </a:r>
            <a:r>
              <a:rPr lang="en-US" sz="1800" dirty="0" smtClean="0">
                <a:solidFill>
                  <a:srgbClr val="000090"/>
                </a:solidFill>
              </a:rPr>
              <a:t>%</a:t>
            </a:r>
            <a:endParaRPr lang="en-US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606420" y="4860775"/>
            <a:ext cx="3347792" cy="461665"/>
          </a:xfrm>
          <a:prstGeom prst="rect">
            <a:avLst/>
          </a:prstGeom>
          <a:noFill/>
          <a:ln w="28575" cmpd="sng">
            <a:solidFill>
              <a:srgbClr val="1F3A7C"/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1F3A7C"/>
                </a:solidFill>
              </a:rPr>
              <a:t>Muon</a:t>
            </a:r>
            <a:r>
              <a:rPr lang="en-US" sz="2400" b="1" dirty="0" smtClean="0">
                <a:solidFill>
                  <a:srgbClr val="1F3A7C"/>
                </a:solidFill>
              </a:rPr>
              <a:t> Reconstruction</a:t>
            </a:r>
            <a:endParaRPr lang="en-US" sz="2400" b="1" dirty="0">
              <a:solidFill>
                <a:srgbClr val="1F3A7C"/>
              </a:solidFill>
            </a:endParaRPr>
          </a:p>
        </p:txBody>
      </p:sp>
      <p:pic>
        <p:nvPicPr>
          <p:cNvPr id="28" name="Picture 27" descr="cms_detector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399" y="810795"/>
            <a:ext cx="7921213" cy="3955710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5682796" y="3021285"/>
            <a:ext cx="1955696" cy="369332"/>
          </a:xfrm>
          <a:prstGeom prst="rect">
            <a:avLst/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800" dirty="0" smtClean="0"/>
              <a:t>standalone </a:t>
            </a:r>
            <a:r>
              <a:rPr lang="en-US" sz="1800" dirty="0" err="1" smtClean="0"/>
              <a:t>muon</a:t>
            </a:r>
            <a:endParaRPr lang="en-US" sz="1800" dirty="0"/>
          </a:p>
        </p:txBody>
      </p:sp>
      <p:sp>
        <p:nvSpPr>
          <p:cNvPr id="33" name="TextBox 32"/>
          <p:cNvSpPr txBox="1"/>
          <p:nvPr/>
        </p:nvSpPr>
        <p:spPr>
          <a:xfrm>
            <a:off x="1617552" y="1981200"/>
            <a:ext cx="1275146" cy="369332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800" dirty="0" smtClean="0"/>
              <a:t>Inner track</a:t>
            </a:r>
            <a:endParaRPr lang="en-US" sz="1800" dirty="0"/>
          </a:p>
        </p:txBody>
      </p:sp>
      <p:sp>
        <p:nvSpPr>
          <p:cNvPr id="36" name="Rectangle 35"/>
          <p:cNvSpPr/>
          <p:nvPr/>
        </p:nvSpPr>
        <p:spPr bwMode="auto">
          <a:xfrm>
            <a:off x="4833588" y="2382640"/>
            <a:ext cx="3600000" cy="665360"/>
          </a:xfrm>
          <a:prstGeom prst="rect">
            <a:avLst/>
          </a:prstGeom>
          <a:noFill/>
          <a:ln w="57150" cmpd="sng">
            <a:solidFill>
              <a:srgbClr val="008000"/>
            </a:solidFill>
          </a:ln>
          <a:effec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846905" y="1414810"/>
            <a:ext cx="1861507" cy="461665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 smtClean="0"/>
              <a:t>global </a:t>
            </a:r>
            <a:r>
              <a:rPr lang="en-US" sz="2400" dirty="0" err="1" smtClean="0"/>
              <a:t>muon</a:t>
            </a:r>
            <a:endParaRPr lang="en-US" sz="2400" dirty="0"/>
          </a:p>
        </p:txBody>
      </p:sp>
      <p:sp>
        <p:nvSpPr>
          <p:cNvPr id="43" name="Rectangle 42"/>
          <p:cNvSpPr/>
          <p:nvPr/>
        </p:nvSpPr>
        <p:spPr bwMode="auto">
          <a:xfrm>
            <a:off x="1491012" y="2362200"/>
            <a:ext cx="1584000" cy="457200"/>
          </a:xfrm>
          <a:prstGeom prst="rect">
            <a:avLst/>
          </a:prstGeom>
          <a:noFill/>
          <a:ln w="57150" cmpd="sng">
            <a:solidFill>
              <a:schemeClr val="accent2"/>
            </a:solidFill>
          </a:ln>
          <a:effec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sp>
        <p:nvSpPr>
          <p:cNvPr id="44" name="Rectangle 43"/>
          <p:cNvSpPr/>
          <p:nvPr/>
        </p:nvSpPr>
        <p:spPr bwMode="auto">
          <a:xfrm>
            <a:off x="1441530" y="1905000"/>
            <a:ext cx="7020000" cy="1600199"/>
          </a:xfrm>
          <a:prstGeom prst="rect">
            <a:avLst/>
          </a:prstGeom>
          <a:noFill/>
          <a:ln w="57150" cmpd="sng">
            <a:solidFill>
              <a:srgbClr val="FF0000"/>
            </a:solidFill>
          </a:ln>
          <a:effectLst/>
        </p:spPr>
        <p:txBody>
          <a:bodyPr vert="horz" wrap="square" lIns="95891" tIns="47946" rIns="95891" bIns="47946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57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700" b="1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Arial" charset="0"/>
              <a:ea typeface="ＭＳ Ｐゴシック" charset="0"/>
            </a:endParaRPr>
          </a:p>
        </p:txBody>
      </p:sp>
      <p:pic>
        <p:nvPicPr>
          <p:cNvPr id="14" name="Picture 13" descr="스크린샷 2013-05-20 오후 12.26.2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39963"/>
            <a:ext cx="8780073" cy="6779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0734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스크린샷 2012-02-09 오후 8.14.17.png"/>
          <p:cNvPicPr>
            <a:picLocks noChangeAspect="1"/>
          </p:cNvPicPr>
          <p:nvPr/>
        </p:nvPicPr>
        <p:blipFill rotWithShape="1">
          <a:blip r:embed="rId3">
            <a:alphaModFix amt="3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76"/>
          <a:stretch/>
        </p:blipFill>
        <p:spPr>
          <a:xfrm>
            <a:off x="-145597" y="677449"/>
            <a:ext cx="9711841" cy="572335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DC4E23-5C69-DC4D-A62B-35D0D95045BB}" type="slidenum">
              <a:rPr lang="en-US"/>
              <a:pPr/>
              <a:t>8</a:t>
            </a:fld>
            <a:endParaRPr lang="en-US"/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err="1" smtClean="0">
                <a:latin typeface="Arial" charset="0"/>
              </a:rPr>
              <a:t>Charmonium</a:t>
            </a:r>
            <a:r>
              <a:rPr lang="en-US" sz="3200" dirty="0" smtClean="0">
                <a:latin typeface="Arial" charset="0"/>
              </a:rPr>
              <a:t> Measurements in </a:t>
            </a:r>
            <a:r>
              <a:rPr lang="en-US" sz="3200" dirty="0" err="1" smtClean="0">
                <a:latin typeface="Arial" charset="0"/>
              </a:rPr>
              <a:t>PbPb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dirty="0" smtClean="0">
                <a:solidFill>
                  <a:srgbClr val="000090"/>
                </a:solidFill>
                <a:latin typeface="Arial" charset="0"/>
              </a:rPr>
              <a:t>  </a:t>
            </a:r>
            <a:endParaRPr lang="en-US" sz="2000" dirty="0">
              <a:solidFill>
                <a:srgbClr val="000090"/>
              </a:solidFill>
              <a:latin typeface="Arial" charset="0"/>
            </a:endParaRPr>
          </a:p>
        </p:txBody>
      </p:sp>
      <p:pic>
        <p:nvPicPr>
          <p:cNvPr id="8" name="Picture 7" descr="rap00-24_pT65-300_cent0-100_dPhi0000-1571_massfit_wopull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771" y="3680174"/>
            <a:ext cx="2536802" cy="2644055"/>
          </a:xfrm>
          <a:prstGeom prst="rect">
            <a:avLst/>
          </a:prstGeom>
          <a:ln>
            <a:solidFill>
              <a:srgbClr val="50A4FF"/>
            </a:solidFill>
          </a:ln>
        </p:spPr>
      </p:pic>
    </p:spTree>
    <p:extLst>
      <p:ext uri="{BB962C8B-B14F-4D97-AF65-F5344CB8AC3E}">
        <p14:creationId xmlns:p14="http://schemas.microsoft.com/office/powerpoint/2010/main" val="204505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dirty="0"/>
              <a:t>6</a:t>
            </a:r>
          </a:p>
        </p:txBody>
      </p:sp>
      <p:sp>
        <p:nvSpPr>
          <p:cNvPr id="1648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latin typeface="Arial" charset="0"/>
              </a:rPr>
              <a:t>What is azimuthal anisotropy (v</a:t>
            </a:r>
            <a:r>
              <a:rPr lang="en-US" sz="3200" baseline="-25000" dirty="0" smtClean="0">
                <a:latin typeface="Arial" charset="0"/>
              </a:rPr>
              <a:t>2</a:t>
            </a:r>
            <a:r>
              <a:rPr lang="en-US" sz="3200" dirty="0" smtClean="0">
                <a:latin typeface="Arial" charset="0"/>
              </a:rPr>
              <a:t>) ?</a:t>
            </a:r>
            <a:endParaRPr lang="en-US" sz="3200" dirty="0"/>
          </a:p>
        </p:txBody>
      </p:sp>
      <p:sp>
        <p:nvSpPr>
          <p:cNvPr id="16486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4300" y="762000"/>
            <a:ext cx="8915400" cy="5715000"/>
          </a:xfrm>
        </p:spPr>
        <p:txBody>
          <a:bodyPr/>
          <a:lstStyle/>
          <a:p>
            <a:pPr marL="0" indent="0">
              <a:buNone/>
            </a:pPr>
            <a:r>
              <a:rPr lang="en-US" sz="1800" baseline="-25000" dirty="0" smtClean="0">
                <a:solidFill>
                  <a:srgbClr val="000090"/>
                </a:solidFill>
                <a:latin typeface="Arial" charset="0"/>
              </a:rPr>
              <a:t> </a:t>
            </a:r>
            <a:endParaRPr lang="en-US" sz="1800" baseline="-250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 smtClean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  <a:p>
            <a:endParaRPr lang="en-US" sz="1800" dirty="0">
              <a:solidFill>
                <a:srgbClr val="000090"/>
              </a:solidFill>
              <a:latin typeface="Arial" charset="0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1095104" y="1007427"/>
            <a:ext cx="7221312" cy="2553344"/>
            <a:chOff x="3552972" y="4221088"/>
            <a:chExt cx="5425478" cy="1918365"/>
          </a:xfrm>
        </p:grpSpPr>
        <p:pic>
          <p:nvPicPr>
            <p:cNvPr id="16" name="Picture 15" descr="스크린샷 2012-02-08 오후 4.33.51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552972" y="4552306"/>
              <a:ext cx="1955132" cy="1324966"/>
            </a:xfrm>
            <a:prstGeom prst="rect">
              <a:avLst/>
            </a:prstGeom>
          </p:spPr>
        </p:pic>
        <p:pic>
          <p:nvPicPr>
            <p:cNvPr id="22" name="Picture 21" descr="스크린샷 2014-09-25 오전 1.29.24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92280" y="4381018"/>
              <a:ext cx="1747400" cy="1758435"/>
            </a:xfrm>
            <a:prstGeom prst="rect">
              <a:avLst/>
            </a:prstGeom>
          </p:spPr>
        </p:pic>
        <p:pic>
          <p:nvPicPr>
            <p:cNvPr id="23" name="Picture 22" descr="flow3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304" y="4221088"/>
              <a:ext cx="1670146" cy="364195"/>
            </a:xfrm>
            <a:prstGeom prst="rect">
              <a:avLst/>
            </a:prstGeom>
            <a:ln>
              <a:solidFill>
                <a:srgbClr val="4F81BD"/>
              </a:solidFill>
            </a:ln>
          </p:spPr>
        </p:pic>
        <p:sp>
          <p:nvSpPr>
            <p:cNvPr id="24" name="Rectangle 23"/>
            <p:cNvSpPr/>
            <p:nvPr/>
          </p:nvSpPr>
          <p:spPr>
            <a:xfrm>
              <a:off x="7889807" y="4221088"/>
              <a:ext cx="210585" cy="331218"/>
            </a:xfrm>
            <a:prstGeom prst="rect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5" name="Picture 24" descr="스크린샷 2014-09-25 오전 1.29.55.png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088" y="4443383"/>
              <a:ext cx="1690395" cy="1577905"/>
            </a:xfrm>
            <a:prstGeom prst="rect">
              <a:avLst/>
            </a:prstGeom>
          </p:spPr>
        </p:pic>
      </p:grpSp>
      <p:pic>
        <p:nvPicPr>
          <p:cNvPr id="12" name="Picture 11" descr="스크린샷 2014-09-27 오전 11.46.04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139" y="3481718"/>
            <a:ext cx="3394821" cy="2559446"/>
          </a:xfrm>
          <a:prstGeom prst="rect">
            <a:avLst/>
          </a:prstGeom>
        </p:spPr>
      </p:pic>
      <p:pic>
        <p:nvPicPr>
          <p:cNvPr id="13" name="Picture 12" descr="스크린샷 2014-09-27 오전 11.46.15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477276"/>
            <a:ext cx="3837093" cy="261817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236296" y="5085184"/>
            <a:ext cx="77350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008000"/>
                </a:solidFill>
              </a:rPr>
              <a:t>Quark</a:t>
            </a:r>
          </a:p>
          <a:p>
            <a:pPr algn="ctr"/>
            <a:r>
              <a:rPr lang="en-US" sz="1400" dirty="0" smtClean="0">
                <a:solidFill>
                  <a:srgbClr val="008000"/>
                </a:solidFill>
              </a:rPr>
              <a:t>Scaling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4233856" y="4011335"/>
            <a:ext cx="390121" cy="1433889"/>
          </a:xfrm>
          <a:prstGeom prst="rightArrow">
            <a:avLst/>
          </a:prstGeom>
          <a:solidFill>
            <a:srgbClr val="800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45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2E5BFF"/>
      </a:hlink>
      <a:folHlink>
        <a:srgbClr val="B2B2B2"/>
      </a:folHlink>
    </a:clrScheme>
    <a:fontScheme name="Default Desig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C3E7C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5891" tIns="47946" rIns="95891" bIns="47946" numCol="1" anchor="ctr" anchorCtr="0" compatLnSpc="1">
        <a:prstTxWarp prst="textNoShape">
          <a:avLst/>
        </a:prstTxWarp>
      </a:bodyPr>
      <a:lstStyle>
        <a:defPPr marL="0" marR="0" indent="0" algn="ctr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1C3E7C"/>
        </a:soli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5891" tIns="47946" rIns="95891" bIns="47946" numCol="1" anchor="ctr" anchorCtr="0" compatLnSpc="1">
        <a:prstTxWarp prst="textNoShape">
          <a:avLst/>
        </a:prstTxWarp>
      </a:bodyPr>
      <a:lstStyle>
        <a:defPPr marL="0" marR="0" indent="0" algn="ctr" defTabSz="957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700" b="1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159899</TotalTime>
  <Words>2626</Words>
  <Application>Microsoft Office PowerPoint</Application>
  <PresentationFormat>화면 슬라이드 쇼(4:3)</PresentationFormat>
  <Paragraphs>708</Paragraphs>
  <Slides>60</Slides>
  <Notes>54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60</vt:i4>
      </vt:variant>
    </vt:vector>
  </HeadingPairs>
  <TitlesOfParts>
    <vt:vector size="61" baseType="lpstr">
      <vt:lpstr>Default Design</vt:lpstr>
      <vt:lpstr>Recent Results of  Quarkonia Production  at CMS</vt:lpstr>
      <vt:lpstr>Quarkonia Suppression in Hot Medium</vt:lpstr>
      <vt:lpstr>Quarkonia Suppression in Hot Medium</vt:lpstr>
      <vt:lpstr>Quarkonia Study at CMS</vt:lpstr>
      <vt:lpstr>CMS detector</vt:lpstr>
      <vt:lpstr>Muon Reconstruction in CMS</vt:lpstr>
      <vt:lpstr>Muon Reconstruction in CMS</vt:lpstr>
      <vt:lpstr>Charmonium Measurements in PbPb</vt:lpstr>
      <vt:lpstr>What is azimuthal anisotropy (v2) ?</vt:lpstr>
      <vt:lpstr>NPE v2 at RHIC and prediction of J/ψ v2 at LHC</vt:lpstr>
      <vt:lpstr>J/ψ Azimuthal Anisotropy at RHIC and LHC</vt:lpstr>
      <vt:lpstr>Prompt &amp; Non-prompt J/ψ Separation</vt:lpstr>
      <vt:lpstr>J/ψ Azimuthal Anisotropy in CMS</vt:lpstr>
      <vt:lpstr>J/ψ Azimuthal Anisotropy in CMS</vt:lpstr>
      <vt:lpstr>J/ψ Azimuthal Anisotropy in CMS</vt:lpstr>
      <vt:lpstr>J/ψ Azimuthal Anisotropy Comparison</vt:lpstr>
      <vt:lpstr>J/ψ Azimuthal Anisotropy Comparison</vt:lpstr>
      <vt:lpstr>Bottomonium Measurements in pPb</vt:lpstr>
      <vt:lpstr>Dimuon spectrum in 2013 pPb</vt:lpstr>
      <vt:lpstr>pPb Collisions at 2013</vt:lpstr>
      <vt:lpstr>pPb Collisions at 2013</vt:lpstr>
      <vt:lpstr>Invariant Mass Distributions</vt:lpstr>
      <vt:lpstr>Double Ratio</vt:lpstr>
      <vt:lpstr>Υ(nS)/Υ(1S) vs ET (|η| &gt; 4)</vt:lpstr>
      <vt:lpstr>Υ(nS)/Υ(1S) vs Ntracks (|η| &lt; 2.4) </vt:lpstr>
      <vt:lpstr>Υ(2S)/Υ(1S) compare PbPb</vt:lpstr>
      <vt:lpstr>Self-normalized Yields: Υ(nS)/&lt;Υ(nS)&gt;   </vt:lpstr>
      <vt:lpstr>Self-normalized Yields: Υ(nS)/&lt;Υ(nS)&gt;   </vt:lpstr>
      <vt:lpstr>Self-normalized Yields: Υ(nS)/&lt;Υ(nS)&gt;   </vt:lpstr>
      <vt:lpstr>Self-normalized Yields: Υ(nS)/&lt;Υ(nS)&gt;   </vt:lpstr>
      <vt:lpstr>Summary</vt:lpstr>
      <vt:lpstr> </vt:lpstr>
      <vt:lpstr>ALICE Multiplicity dependence</vt:lpstr>
      <vt:lpstr>RAA vs binding energy</vt:lpstr>
      <vt:lpstr>Results from PbPb Collisions</vt:lpstr>
      <vt:lpstr>J/ψ Azimuthal Anisotropy in CMS</vt:lpstr>
      <vt:lpstr>Muon Pair Acceptance </vt:lpstr>
      <vt:lpstr>Υ(nS)/Υ(1S) vs ET (|η| &gt; 4)</vt:lpstr>
      <vt:lpstr>J/ψ Azimuthal Anisotropy in CMS</vt:lpstr>
      <vt:lpstr>The life of Quarkonia in the Medium can be Complicated</vt:lpstr>
      <vt:lpstr>Summary</vt:lpstr>
      <vt:lpstr>&lt;Ncoll&gt; </vt:lpstr>
      <vt:lpstr>Systematics</vt:lpstr>
      <vt:lpstr>Nuclear Modification Factor</vt:lpstr>
      <vt:lpstr>J/ψ v2 at ALICE</vt:lpstr>
      <vt:lpstr>Single Muon Acceptance</vt:lpstr>
      <vt:lpstr>Reconstruction Efficiency</vt:lpstr>
      <vt:lpstr>Acceptance</vt:lpstr>
      <vt:lpstr>Correction (Acceptance)</vt:lpstr>
      <vt:lpstr>Υ(nS)/Υ(1S) vs ET (|η| &gt; 4)</vt:lpstr>
      <vt:lpstr>Υ(nS)/Υ(1S) vs Ntracks (|η| &lt; 2.4) </vt:lpstr>
      <vt:lpstr>Υ(2S)/Υ(1S) compare PbPb</vt:lpstr>
      <vt:lpstr>Self-normalized Yields: Υ(nS)/&lt;Υ(nS)&gt;   </vt:lpstr>
      <vt:lpstr>Self-normalized Yields: Υ(nS)/&lt;Υ(nS)&gt;   </vt:lpstr>
      <vt:lpstr>Self-normalized Yields: Υ(nS)/&lt;Υ(nS)&gt;   </vt:lpstr>
      <vt:lpstr>Self-normalized Yields: Υ(nS)/&lt;Υ(nS)&gt;   </vt:lpstr>
      <vt:lpstr>Self-normalized Yields: Υ(nS)/&lt;Υ(nS)&gt;   </vt:lpstr>
      <vt:lpstr>PowerPoint 프레젠테이션</vt:lpstr>
      <vt:lpstr>Contents</vt:lpstr>
      <vt:lpstr>pp DiMuon</vt:lpstr>
    </vt:vector>
  </TitlesOfParts>
  <Manager/>
  <Company>CERN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Quark Matter 2012 ppt template</dc:title>
  <dc:subject/>
  <dc:creator>Gabor Veres</dc:creator>
  <cp:keywords/>
  <dc:description/>
  <cp:lastModifiedBy>hipex</cp:lastModifiedBy>
  <cp:revision>1019</cp:revision>
  <cp:lastPrinted>2014-03-30T03:57:26Z</cp:lastPrinted>
  <dcterms:created xsi:type="dcterms:W3CDTF">2006-08-24T12:58:35Z</dcterms:created>
  <dcterms:modified xsi:type="dcterms:W3CDTF">2014-12-05T23:48:51Z</dcterms:modified>
  <cp:category/>
</cp:coreProperties>
</file>