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45"/>
  </p:notesMasterIdLst>
  <p:sldIdLst>
    <p:sldId id="257" r:id="rId2"/>
    <p:sldId id="258" r:id="rId3"/>
    <p:sldId id="285" r:id="rId4"/>
    <p:sldId id="313" r:id="rId5"/>
    <p:sldId id="312" r:id="rId6"/>
    <p:sldId id="315" r:id="rId7"/>
    <p:sldId id="314" r:id="rId8"/>
    <p:sldId id="317" r:id="rId9"/>
    <p:sldId id="318" r:id="rId10"/>
    <p:sldId id="319" r:id="rId11"/>
    <p:sldId id="320" r:id="rId12"/>
    <p:sldId id="323" r:id="rId13"/>
    <p:sldId id="321" r:id="rId14"/>
    <p:sldId id="322" r:id="rId15"/>
    <p:sldId id="326" r:id="rId16"/>
    <p:sldId id="328" r:id="rId17"/>
    <p:sldId id="389" r:id="rId18"/>
    <p:sldId id="331" r:id="rId19"/>
    <p:sldId id="390" r:id="rId20"/>
    <p:sldId id="333" r:id="rId21"/>
    <p:sldId id="385" r:id="rId22"/>
    <p:sldId id="392" r:id="rId23"/>
    <p:sldId id="394" r:id="rId24"/>
    <p:sldId id="391" r:id="rId25"/>
    <p:sldId id="335" r:id="rId26"/>
    <p:sldId id="336" r:id="rId27"/>
    <p:sldId id="364" r:id="rId28"/>
    <p:sldId id="365" r:id="rId29"/>
    <p:sldId id="367" r:id="rId30"/>
    <p:sldId id="368" r:id="rId31"/>
    <p:sldId id="372" r:id="rId32"/>
    <p:sldId id="396" r:id="rId33"/>
    <p:sldId id="345" r:id="rId34"/>
    <p:sldId id="347" r:id="rId35"/>
    <p:sldId id="353" r:id="rId36"/>
    <p:sldId id="354" r:id="rId37"/>
    <p:sldId id="397" r:id="rId38"/>
    <p:sldId id="355" r:id="rId39"/>
    <p:sldId id="399" r:id="rId40"/>
    <p:sldId id="395" r:id="rId41"/>
    <p:sldId id="357" r:id="rId42"/>
    <p:sldId id="358" r:id="rId43"/>
    <p:sldId id="359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99CC"/>
    <a:srgbClr val="006699"/>
    <a:srgbClr val="006600"/>
    <a:srgbClr val="FFFF00"/>
    <a:srgbClr val="F08F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98399" autoAdjust="0"/>
  </p:normalViewPr>
  <p:slideViewPr>
    <p:cSldViewPr>
      <p:cViewPr varScale="1">
        <p:scale>
          <a:sx n="91" d="100"/>
          <a:sy n="91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59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111.png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3F4D0-235E-40F3-9521-706FF8DB81AC}" type="datetimeFigureOut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21842-E5C6-4964-9E7C-A1D94D1E26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6C4382-BD92-4CAA-9E1F-B352A5C1B86E}" type="slidenum">
              <a:rPr lang="en-US" altLang="ko-KR" smtClean="0">
                <a:latin typeface="굴림" charset="-127"/>
                <a:ea typeface="굴림" charset="-127"/>
              </a:rPr>
              <a:pPr/>
              <a:t>20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9D6E3-65E9-4013-BBBF-26A384B313C2}" type="slidenum">
              <a:rPr lang="en-US" altLang="ko-KR" smtClean="0">
                <a:latin typeface="굴림" charset="-127"/>
                <a:ea typeface="굴림" charset="-127"/>
              </a:rPr>
              <a:pPr/>
              <a:t>22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90563"/>
            <a:ext cx="4557713" cy="3417887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7975"/>
          </a:xfrm>
          <a:noFill/>
          <a:ln/>
        </p:spPr>
        <p:txBody>
          <a:bodyPr/>
          <a:lstStyle/>
          <a:p>
            <a:pPr eaLnBrk="1" hangingPunct="1"/>
            <a:endParaRPr lang="ko-KR" altLang="ko-KR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3C7B31-5BCF-43F5-98D5-37825EACBF50}" type="slidenum">
              <a:rPr lang="en-US" altLang="ko-KR" smtClean="0">
                <a:latin typeface="굴림" charset="-127"/>
                <a:ea typeface="굴림" charset="-127"/>
              </a:rPr>
              <a:pPr/>
              <a:t>35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ko-KR" altLang="ko-KR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모서리가 둥근 직사각형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49E1-0E4E-4BE4-8EB9-9746FDA0C788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B638-7DF6-465E-8360-EF1F679665A5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D37-65EA-422B-A409-BFCDB683954A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D006B-2BAF-4B6C-BAB9-F8C32DD4ADF0}" type="datetime1">
              <a:rPr lang="ko-KR" altLang="en-US" smtClean="0"/>
              <a:pPr>
                <a:defRPr/>
              </a:pPr>
              <a:t>2012-02-21</a:t>
            </a:fld>
            <a:endParaRPr lang="en-US" altLang="ko-K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5EC85-F31A-4162-A7EB-166E86FABA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808AF-46FD-44FB-BED6-26A3F780EC2B}" type="datetime1">
              <a:rPr lang="ko-KR" altLang="en-US" smtClean="0"/>
              <a:pPr>
                <a:defRPr/>
              </a:pPr>
              <a:t>2012-02-21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8F04A-EECE-46CD-9624-B0F9241751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A7818-C1B4-488F-B0F7-B2AC4247657D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모서리가 둥근 직사각형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26B7-D1CA-47C5-AAB7-CAE68C1B2D5E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2A5A-04C2-4C1F-9D46-2040B73904C0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DD6F-7F37-471F-BBE3-81271DB92772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B79F0-941A-42C8-8B50-7B8BD410D45C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D476-DA21-481D-A0E9-903C12AAFD06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모서리가 둥근 직사각형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EAD6-80CF-4D5A-9800-283568B109C0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739D-24C9-4E1D-B83B-AE147190A261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모서리가 둥근 직사각형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90CD18-8725-4AFC-9035-18542EE9B948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69E8A70-6569-4353-921C-6313CF6835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  <p:sldLayoutId id="2147484256" r:id="rId12"/>
    <p:sldLayoutId id="2147484257" r:id="rId13"/>
  </p:sldLayoutIdLst>
  <p:hf hdr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1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1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1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1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1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7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oleObject" Target="../embeddings/oleObject6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oleObject" Target="../embeddings/oleObject11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jpe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3"/>
          <p:cNvSpPr>
            <a:spLocks noChangeArrowheads="1"/>
          </p:cNvSpPr>
          <p:nvPr/>
        </p:nvSpPr>
        <p:spPr bwMode="auto">
          <a:xfrm>
            <a:off x="642938" y="571488"/>
            <a:ext cx="7929562" cy="18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algn="ctr" defTabSz="1443038">
              <a:lnSpc>
                <a:spcPct val="150000"/>
              </a:lnSpc>
            </a:pPr>
            <a:r>
              <a:rPr lang="en-US" altLang="ko-KR" sz="32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Prospects of RPC Triggers for CMS </a:t>
            </a:r>
          </a:p>
          <a:p>
            <a:pPr algn="ctr" defTabSz="1443038">
              <a:lnSpc>
                <a:spcPct val="150000"/>
              </a:lnSpc>
            </a:pPr>
            <a:r>
              <a:rPr lang="en-US" altLang="ko-KR" sz="32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and PHENIX Experiments</a:t>
            </a:r>
            <a:r>
              <a:rPr lang="en-US" altLang="ko-KR" sz="3200" dirty="0" smtClean="0">
                <a:solidFill>
                  <a:srgbClr val="006699"/>
                </a:solidFill>
              </a:rPr>
              <a:t>   </a:t>
            </a:r>
          </a:p>
        </p:txBody>
      </p:sp>
      <p:sp>
        <p:nvSpPr>
          <p:cNvPr id="4100" name="직사각형 3"/>
          <p:cNvSpPr>
            <a:spLocks noChangeArrowheads="1"/>
          </p:cNvSpPr>
          <p:nvPr/>
        </p:nvSpPr>
        <p:spPr bwMode="auto">
          <a:xfrm>
            <a:off x="1043608" y="3789040"/>
            <a:ext cx="707236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defTabSz="1443038">
              <a:spcAft>
                <a:spcPts val="600"/>
              </a:spcAft>
            </a:pPr>
            <a:r>
              <a:rPr lang="en-US" altLang="ko-KR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K. S. Lee </a:t>
            </a:r>
          </a:p>
          <a:p>
            <a:pPr marL="457200" indent="-457200" algn="ctr" defTabSz="1443038">
              <a:spcAft>
                <a:spcPts val="600"/>
              </a:spcAft>
            </a:pPr>
            <a:endParaRPr lang="en-US" altLang="ko-KR" sz="2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457200" indent="-457200" algn="ctr" defTabSz="1443038">
              <a:spcAft>
                <a:spcPts val="600"/>
              </a:spcAft>
            </a:pPr>
            <a:r>
              <a:rPr lang="en-US" altLang="ko-K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Korea University &amp; Korea Detector Laboratory</a:t>
            </a:r>
            <a:endParaRPr lang="en-US" altLang="ko-KR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HIM2012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799-08BA-4B74-9029-582578A57D40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52" name="그림 51" descr="DSC000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2592288" cy="1800200"/>
          </a:xfrm>
          <a:prstGeom prst="rect">
            <a:avLst/>
          </a:prstGeom>
        </p:spPr>
      </p:pic>
      <p:grpSp>
        <p:nvGrpSpPr>
          <p:cNvPr id="53" name="그룹 162"/>
          <p:cNvGrpSpPr/>
          <p:nvPr/>
        </p:nvGrpSpPr>
        <p:grpSpPr>
          <a:xfrm>
            <a:off x="3203847" y="620688"/>
            <a:ext cx="2664296" cy="1835625"/>
            <a:chOff x="1211486" y="2071678"/>
            <a:chExt cx="4665721" cy="3399200"/>
          </a:xfrm>
        </p:grpSpPr>
        <p:pic>
          <p:nvPicPr>
            <p:cNvPr id="54" name="그림 53" descr="DSCN581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7290" y="2071678"/>
              <a:ext cx="4519917" cy="3333600"/>
            </a:xfrm>
            <a:prstGeom prst="rect">
              <a:avLst/>
            </a:prstGeom>
          </p:spPr>
        </p:pic>
        <p:sp>
          <p:nvSpPr>
            <p:cNvPr id="55" name="TextBox 16"/>
            <p:cNvSpPr txBox="1">
              <a:spLocks noChangeArrowheads="1"/>
            </p:cNvSpPr>
            <p:nvPr/>
          </p:nvSpPr>
          <p:spPr bwMode="auto">
            <a:xfrm>
              <a:off x="1211486" y="4672964"/>
              <a:ext cx="4519917" cy="79791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Place lower gap into Cu foil &amp; </a:t>
              </a:r>
              <a:r>
                <a:rPr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Connect Polyethylene gas tubes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56" name="그룹 158"/>
          <p:cNvGrpSpPr/>
          <p:nvPr/>
        </p:nvGrpSpPr>
        <p:grpSpPr>
          <a:xfrm>
            <a:off x="6274972" y="620688"/>
            <a:ext cx="2582004" cy="1858997"/>
            <a:chOff x="1357290" y="2060792"/>
            <a:chExt cx="4533252" cy="3442480"/>
          </a:xfrm>
        </p:grpSpPr>
        <p:pic>
          <p:nvPicPr>
            <p:cNvPr id="57" name="그림 56" descr="DSCN583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57290" y="2060792"/>
              <a:ext cx="4533252" cy="3333600"/>
            </a:xfrm>
            <a:prstGeom prst="rect">
              <a:avLst/>
            </a:prstGeom>
          </p:spPr>
        </p:pic>
        <p:sp>
          <p:nvSpPr>
            <p:cNvPr id="58" name="TextBox 16"/>
            <p:cNvSpPr txBox="1">
              <a:spLocks noChangeArrowheads="1"/>
            </p:cNvSpPr>
            <p:nvPr/>
          </p:nvSpPr>
          <p:spPr bwMode="auto">
            <a:xfrm>
              <a:off x="2982762" y="5018824"/>
              <a:ext cx="2907780" cy="4844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Connected gas tube</a:t>
              </a:r>
              <a:endParaRPr lang="en-US" altLang="ko-KR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59" name="그룹 154"/>
          <p:cNvGrpSpPr/>
          <p:nvPr/>
        </p:nvGrpSpPr>
        <p:grpSpPr>
          <a:xfrm>
            <a:off x="6264688" y="2708920"/>
            <a:ext cx="2627792" cy="1872605"/>
            <a:chOff x="1357291" y="2067770"/>
            <a:chExt cx="4533252" cy="3467679"/>
          </a:xfrm>
        </p:grpSpPr>
        <p:pic>
          <p:nvPicPr>
            <p:cNvPr id="60" name="그림 59" descr="DSCN5914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7291" y="2067770"/>
              <a:ext cx="4533252" cy="3333600"/>
            </a:xfrm>
            <a:prstGeom prst="rect">
              <a:avLst/>
            </a:prstGeom>
          </p:spPr>
        </p:pic>
        <p:sp>
          <p:nvSpPr>
            <p:cNvPr id="61" name="TextBox 16"/>
            <p:cNvSpPr txBox="1">
              <a:spLocks noChangeArrowheads="1"/>
            </p:cNvSpPr>
            <p:nvPr/>
          </p:nvSpPr>
          <p:spPr bwMode="auto">
            <a:xfrm>
              <a:off x="1357291" y="4737535"/>
              <a:ext cx="4533250" cy="79791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Connect CPE cable to H.V cable on the bottom RPC gap</a:t>
              </a:r>
              <a:endParaRPr lang="en-US" altLang="ko-KR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65" name="그룹 144"/>
          <p:cNvGrpSpPr/>
          <p:nvPr/>
        </p:nvGrpSpPr>
        <p:grpSpPr>
          <a:xfrm>
            <a:off x="3275855" y="2708920"/>
            <a:ext cx="2592289" cy="1860368"/>
            <a:chOff x="4694825" y="3524400"/>
            <a:chExt cx="4449177" cy="3445019"/>
          </a:xfrm>
        </p:grpSpPr>
        <p:pic>
          <p:nvPicPr>
            <p:cNvPr id="66" name="그림 65" descr="DSCN5847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94825" y="3524400"/>
              <a:ext cx="4449175" cy="3333600"/>
            </a:xfrm>
            <a:prstGeom prst="rect">
              <a:avLst/>
            </a:prstGeom>
          </p:spPr>
        </p:pic>
        <p:sp>
          <p:nvSpPr>
            <p:cNvPr id="67" name="TextBox 16"/>
            <p:cNvSpPr txBox="1">
              <a:spLocks noChangeArrowheads="1"/>
            </p:cNvSpPr>
            <p:nvPr/>
          </p:nvSpPr>
          <p:spPr bwMode="auto">
            <a:xfrm>
              <a:off x="4694827" y="6484971"/>
              <a:ext cx="4449175" cy="4844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Put readout strip on the lower gap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69" name="그룹 141"/>
          <p:cNvGrpSpPr/>
          <p:nvPr/>
        </p:nvGrpSpPr>
        <p:grpSpPr>
          <a:xfrm>
            <a:off x="179512" y="2708920"/>
            <a:ext cx="2664296" cy="1860368"/>
            <a:chOff x="4575732" y="3524400"/>
            <a:chExt cx="4568268" cy="3445019"/>
          </a:xfrm>
        </p:grpSpPr>
        <p:pic>
          <p:nvPicPr>
            <p:cNvPr id="70" name="그림 69" descr="DSCN5875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99199" y="3524400"/>
              <a:ext cx="4444801" cy="3333600"/>
            </a:xfrm>
            <a:prstGeom prst="rect">
              <a:avLst/>
            </a:prstGeom>
          </p:spPr>
        </p:pic>
        <p:sp>
          <p:nvSpPr>
            <p:cNvPr id="71" name="TextBox 16"/>
            <p:cNvSpPr txBox="1">
              <a:spLocks noChangeArrowheads="1"/>
            </p:cNvSpPr>
            <p:nvPr/>
          </p:nvSpPr>
          <p:spPr bwMode="auto">
            <a:xfrm>
              <a:off x="4575732" y="6484971"/>
              <a:ext cx="4568268" cy="4844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Put upper gap on the readout strip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72" name="그룹 138"/>
          <p:cNvGrpSpPr/>
          <p:nvPr/>
        </p:nvGrpSpPr>
        <p:grpSpPr>
          <a:xfrm>
            <a:off x="251520" y="4797152"/>
            <a:ext cx="2592289" cy="1729870"/>
            <a:chOff x="4619787" y="3524400"/>
            <a:chExt cx="4524215" cy="3481917"/>
          </a:xfrm>
        </p:grpSpPr>
        <p:pic>
          <p:nvPicPr>
            <p:cNvPr id="73" name="그림 72" descr="DSCN5897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19787" y="3524400"/>
              <a:ext cx="4524213" cy="3333600"/>
            </a:xfrm>
            <a:prstGeom prst="rect">
              <a:avLst/>
            </a:prstGeom>
          </p:spPr>
        </p:pic>
        <p:sp>
          <p:nvSpPr>
            <p:cNvPr id="74" name="TextBox 16"/>
            <p:cNvSpPr txBox="1">
              <a:spLocks noChangeArrowheads="1"/>
            </p:cNvSpPr>
            <p:nvPr/>
          </p:nvSpPr>
          <p:spPr bwMode="auto">
            <a:xfrm>
              <a:off x="4619789" y="6479743"/>
              <a:ext cx="4524213" cy="52657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Connect gas tubes to the upper gap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75" name="그룹 135"/>
          <p:cNvGrpSpPr/>
          <p:nvPr/>
        </p:nvGrpSpPr>
        <p:grpSpPr>
          <a:xfrm>
            <a:off x="3275856" y="4797152"/>
            <a:ext cx="2592289" cy="1727902"/>
            <a:chOff x="4624208" y="3524400"/>
            <a:chExt cx="4519794" cy="3477956"/>
          </a:xfrm>
        </p:grpSpPr>
        <p:pic>
          <p:nvPicPr>
            <p:cNvPr id="76" name="Picture 2" descr="F:\Chong\개인사진\Forward Upgrade\mass production\DSCN5166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624208" y="3524400"/>
              <a:ext cx="4519792" cy="3333600"/>
            </a:xfrm>
            <a:prstGeom prst="rect">
              <a:avLst/>
            </a:prstGeom>
            <a:noFill/>
          </p:spPr>
        </p:pic>
        <p:sp>
          <p:nvSpPr>
            <p:cNvPr id="77" name="TextBox 16"/>
            <p:cNvSpPr txBox="1">
              <a:spLocks noChangeArrowheads="1"/>
            </p:cNvSpPr>
            <p:nvPr/>
          </p:nvSpPr>
          <p:spPr bwMode="auto">
            <a:xfrm>
              <a:off x="4624210" y="6135058"/>
              <a:ext cx="4519792" cy="8672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Connect CPE cable to the H.V cable </a:t>
              </a:r>
              <a:r>
                <a:rPr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(upper gap)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sp>
        <p:nvSpPr>
          <p:cNvPr id="80" name="TextBox 16"/>
          <p:cNvSpPr txBox="1">
            <a:spLocks noChangeArrowheads="1"/>
          </p:cNvSpPr>
          <p:nvPr/>
        </p:nvSpPr>
        <p:spPr bwMode="auto">
          <a:xfrm>
            <a:off x="4051436" y="5069609"/>
            <a:ext cx="1734416" cy="261201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en-US" altLang="ko-KR" sz="1100" b="1" smtClean="0">
                <a:ea typeface="맑은 고딕" pitchFamily="50" charset="-127"/>
                <a:cs typeface="Times New Roman" pitchFamily="18" charset="0"/>
              </a:rPr>
              <a:t>Before wrap the Cu foil</a:t>
            </a:r>
          </a:p>
        </p:txBody>
      </p:sp>
      <p:grpSp>
        <p:nvGrpSpPr>
          <p:cNvPr id="81" name="그룹 129"/>
          <p:cNvGrpSpPr>
            <a:grpSpLocks/>
          </p:cNvGrpSpPr>
          <p:nvPr/>
        </p:nvGrpSpPr>
        <p:grpSpPr>
          <a:xfrm>
            <a:off x="6228176" y="4797152"/>
            <a:ext cx="2664304" cy="1678977"/>
            <a:chOff x="4931868" y="4530117"/>
            <a:chExt cx="4212132" cy="3163292"/>
          </a:xfrm>
        </p:grpSpPr>
        <p:pic>
          <p:nvPicPr>
            <p:cNvPr id="82" name="그림 81" descr="DSC00037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931868" y="4530117"/>
              <a:ext cx="4161586" cy="31203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</p:pic>
        <p:sp>
          <p:nvSpPr>
            <p:cNvPr id="83" name="TextBox 16"/>
            <p:cNvSpPr txBox="1">
              <a:spLocks noChangeArrowheads="1"/>
            </p:cNvSpPr>
            <p:nvPr/>
          </p:nvSpPr>
          <p:spPr bwMode="auto">
            <a:xfrm>
              <a:off x="4931880" y="7200520"/>
              <a:ext cx="4212120" cy="49288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100" b="1" dirty="0" smtClean="0">
                  <a:ea typeface="맑은 고딕" pitchFamily="50" charset="-127"/>
                  <a:cs typeface="Times New Roman" pitchFamily="18" charset="0"/>
                </a:rPr>
                <a:t>Fully assembled RPC detector module</a:t>
              </a:r>
              <a:endParaRPr kumimoji="0" lang="ko-KR" altLang="en-US" sz="1100" b="1" dirty="0">
                <a:ea typeface="맑은 고딕" pitchFamily="50" charset="-127"/>
                <a:cs typeface="Times New Roman" pitchFamily="18" charset="0"/>
              </a:endParaRPr>
            </a:p>
          </p:txBody>
        </p:sp>
      </p:grpSp>
      <p:sp>
        <p:nvSpPr>
          <p:cNvPr id="84" name="모서리가 둥근 직사각형 83"/>
          <p:cNvSpPr/>
          <p:nvPr/>
        </p:nvSpPr>
        <p:spPr>
          <a:xfrm>
            <a:off x="6156176" y="4725144"/>
            <a:ext cx="2808312" cy="18002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153273" y="116632"/>
            <a:ext cx="74430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b="1" dirty="0" smtClean="0">
                <a:solidFill>
                  <a:srgbClr val="C00000"/>
                </a:solidFill>
                <a:latin typeface="Georgia" pitchFamily="18" charset="0"/>
              </a:rPr>
              <a:t>Assembly of detector modules → QC test on each RPC module</a:t>
            </a:r>
          </a:p>
        </p:txBody>
      </p:sp>
      <p:sp>
        <p:nvSpPr>
          <p:cNvPr id="86" name="오른쪽 화살표 85"/>
          <p:cNvSpPr/>
          <p:nvPr/>
        </p:nvSpPr>
        <p:spPr>
          <a:xfrm>
            <a:off x="2915816" y="1412776"/>
            <a:ext cx="2880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오른쪽 화살표 86"/>
          <p:cNvSpPr/>
          <p:nvPr/>
        </p:nvSpPr>
        <p:spPr>
          <a:xfrm>
            <a:off x="5940152" y="1412776"/>
            <a:ext cx="2880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아래쪽 화살표 87"/>
          <p:cNvSpPr/>
          <p:nvPr/>
        </p:nvSpPr>
        <p:spPr>
          <a:xfrm>
            <a:off x="7308304" y="2492896"/>
            <a:ext cx="504056" cy="186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오른쪽 화살표 88"/>
          <p:cNvSpPr/>
          <p:nvPr/>
        </p:nvSpPr>
        <p:spPr>
          <a:xfrm flipH="1">
            <a:off x="5940152" y="3356992"/>
            <a:ext cx="2880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flipH="1">
            <a:off x="2915816" y="3356992"/>
            <a:ext cx="2880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아래쪽 화살표 90"/>
          <p:cNvSpPr/>
          <p:nvPr/>
        </p:nvSpPr>
        <p:spPr>
          <a:xfrm>
            <a:off x="1259632" y="4581128"/>
            <a:ext cx="504056" cy="186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오른쪽 화살표 91"/>
          <p:cNvSpPr/>
          <p:nvPr/>
        </p:nvSpPr>
        <p:spPr>
          <a:xfrm>
            <a:off x="2915816" y="5373216"/>
            <a:ext cx="2880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오른쪽 화살표 92"/>
          <p:cNvSpPr/>
          <p:nvPr/>
        </p:nvSpPr>
        <p:spPr>
          <a:xfrm>
            <a:off x="5940152" y="5373216"/>
            <a:ext cx="21602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7668344" y="116632"/>
            <a:ext cx="1368152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Chong</a:t>
            </a:r>
          </a:p>
        </p:txBody>
      </p:sp>
      <p:sp>
        <p:nvSpPr>
          <p:cNvPr id="41" name="날짜 개체 틀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CF1D-410C-43B2-A071-2088D9827B01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11</a:t>
            </a:fld>
            <a:endParaRPr lang="ko-KR" altLang="en-US"/>
          </a:p>
        </p:txBody>
      </p:sp>
      <p:grpSp>
        <p:nvGrpSpPr>
          <p:cNvPr id="4" name="그룹 52"/>
          <p:cNvGrpSpPr/>
          <p:nvPr/>
        </p:nvGrpSpPr>
        <p:grpSpPr>
          <a:xfrm>
            <a:off x="467544" y="199395"/>
            <a:ext cx="7128792" cy="3373621"/>
            <a:chOff x="890660" y="1284766"/>
            <a:chExt cx="7798078" cy="4195736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890660" y="1284766"/>
              <a:ext cx="7474324" cy="4593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 dirty="0" smtClean="0">
                  <a:solidFill>
                    <a:srgbClr val="C00000"/>
                  </a:solidFill>
                  <a:latin typeface="Georgia" pitchFamily="18" charset="0"/>
                  <a:cs typeface="Times New Roman" pitchFamily="18" charset="0"/>
                </a:rPr>
                <a:t>Assembly an half octant (super module) at RPC Station 3 </a:t>
              </a:r>
              <a:endParaRPr lang="en-US" altLang="zh-CN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endParaRPr>
            </a:p>
          </p:txBody>
        </p:sp>
        <p:grpSp>
          <p:nvGrpSpPr>
            <p:cNvPr id="6" name="그룹 51"/>
            <p:cNvGrpSpPr/>
            <p:nvPr/>
          </p:nvGrpSpPr>
          <p:grpSpPr>
            <a:xfrm>
              <a:off x="1205731" y="1821504"/>
              <a:ext cx="7483007" cy="3658998"/>
              <a:chOff x="1294817" y="1919837"/>
              <a:chExt cx="7483007" cy="3658998"/>
            </a:xfrm>
          </p:grpSpPr>
          <p:grpSp>
            <p:nvGrpSpPr>
              <p:cNvPr id="7" name="그룹 50"/>
              <p:cNvGrpSpPr/>
              <p:nvPr/>
            </p:nvGrpSpPr>
            <p:grpSpPr>
              <a:xfrm>
                <a:off x="1294817" y="1919837"/>
                <a:ext cx="2437803" cy="1792645"/>
                <a:chOff x="6706197" y="5111923"/>
                <a:chExt cx="2437803" cy="1792645"/>
              </a:xfrm>
            </p:grpSpPr>
            <p:pic>
              <p:nvPicPr>
                <p:cNvPr id="23" name="그림 22" descr="DSCN5326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</p:spPr>
            </p:pic>
            <p:sp>
              <p:nvSpPr>
                <p:cNvPr id="24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6706197" y="6368679"/>
                  <a:ext cx="2437803" cy="53588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Route service lines of the module</a:t>
                  </a:r>
                </a:p>
                <a:p>
                  <a:pPr algn="ctr"/>
                  <a:r>
                    <a:rPr kumimoji="0"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for the assembly</a:t>
                  </a:r>
                  <a:endParaRPr kumimoji="0" lang="ko-KR" altLang="en-US" sz="11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" name="그룹 49"/>
              <p:cNvGrpSpPr/>
              <p:nvPr/>
            </p:nvGrpSpPr>
            <p:grpSpPr>
              <a:xfrm>
                <a:off x="3815409" y="1928802"/>
                <a:ext cx="2444436" cy="1792645"/>
                <a:chOff x="6699564" y="5111923"/>
                <a:chExt cx="2444436" cy="1792645"/>
              </a:xfrm>
            </p:grpSpPr>
            <p:pic>
              <p:nvPicPr>
                <p:cNvPr id="21" name="그림 20" descr="DSCN5324.JP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</p:spPr>
            </p:pic>
            <p:sp>
              <p:nvSpPr>
                <p:cNvPr id="22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6699564" y="6368679"/>
                  <a:ext cx="2444436" cy="53588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Insert prepared modules</a:t>
                  </a:r>
                </a:p>
                <a:p>
                  <a:pPr algn="ctr"/>
                  <a:r>
                    <a:rPr lang="en-US" altLang="ko-KR" sz="1100" b="1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to the HO frame</a:t>
                  </a:r>
                  <a:endParaRPr kumimoji="0" lang="ko-KR" altLang="en-US" sz="11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" name="그룹 46"/>
              <p:cNvGrpSpPr/>
              <p:nvPr/>
            </p:nvGrpSpPr>
            <p:grpSpPr>
              <a:xfrm>
                <a:off x="3736640" y="3786190"/>
                <a:ext cx="2523205" cy="1792645"/>
                <a:chOff x="6620795" y="5111923"/>
                <a:chExt cx="2523205" cy="1792645"/>
              </a:xfrm>
            </p:grpSpPr>
            <p:pic>
              <p:nvPicPr>
                <p:cNvPr id="19" name="그림 18" descr="DSCN5334.JP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</p:pic>
            <p:sp>
              <p:nvSpPr>
                <p:cNvPr id="20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20795" y="6368679"/>
                  <a:ext cx="2523205" cy="53588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Connect &amp; Re-route service lines</a:t>
                  </a:r>
                </a:p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to the patch </a:t>
                  </a:r>
                  <a:r>
                    <a:rPr lang="en-US" altLang="ko-KR" sz="1100" b="1" dirty="0" err="1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pannel</a:t>
                  </a:r>
                  <a:endParaRPr kumimoji="0" lang="ko-KR" altLang="en-US" sz="11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" name="그룹 45"/>
              <p:cNvGrpSpPr/>
              <p:nvPr/>
            </p:nvGrpSpPr>
            <p:grpSpPr>
              <a:xfrm>
                <a:off x="6336001" y="3786190"/>
                <a:ext cx="2441823" cy="1777316"/>
                <a:chOff x="6702178" y="5111923"/>
                <a:chExt cx="2441823" cy="1777316"/>
              </a:xfrm>
            </p:grpSpPr>
            <p:pic>
              <p:nvPicPr>
                <p:cNvPr id="17" name="그림 16" descr="DSCN5339.JP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</p:pic>
            <p:sp>
              <p:nvSpPr>
                <p:cNvPr id="18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6702178" y="6563878"/>
                  <a:ext cx="2441823" cy="325361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View from inside of patch </a:t>
                  </a:r>
                  <a:r>
                    <a:rPr lang="en-US" altLang="ko-KR" sz="1100" b="1" dirty="0" err="1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pannel</a:t>
                  </a:r>
                  <a:endParaRPr kumimoji="0" lang="ko-KR" altLang="en-US" sz="11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" name="그룹 48"/>
              <p:cNvGrpSpPr/>
              <p:nvPr/>
            </p:nvGrpSpPr>
            <p:grpSpPr>
              <a:xfrm>
                <a:off x="6336001" y="1937767"/>
                <a:ext cx="2441823" cy="1792645"/>
                <a:chOff x="6702178" y="5111923"/>
                <a:chExt cx="2441823" cy="1792645"/>
              </a:xfrm>
            </p:grpSpPr>
            <p:pic>
              <p:nvPicPr>
                <p:cNvPr id="15" name="그림 14" descr="DSCN5327.JP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</p:spPr>
            </p:pic>
            <p:sp>
              <p:nvSpPr>
                <p:cNvPr id="16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6702178" y="6368679"/>
                  <a:ext cx="2441823" cy="53588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Insert prepared modules</a:t>
                  </a:r>
                </a:p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to the HO frame (2)</a:t>
                  </a:r>
                  <a:endParaRPr kumimoji="0" lang="ko-KR" altLang="en-US" sz="11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" name="그룹 47"/>
              <p:cNvGrpSpPr/>
              <p:nvPr/>
            </p:nvGrpSpPr>
            <p:grpSpPr>
              <a:xfrm>
                <a:off x="1294817" y="3786190"/>
                <a:ext cx="2437803" cy="1792645"/>
                <a:chOff x="6706197" y="5111923"/>
                <a:chExt cx="2437803" cy="1792645"/>
              </a:xfrm>
            </p:grpSpPr>
            <p:pic>
              <p:nvPicPr>
                <p:cNvPr id="13" name="그림 12" descr="DSCN5330.JPG"/>
                <p:cNvPicPr>
                  <a:picLocks noChangeAspect="1"/>
                </p:cNvPicPr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6706197" y="5111923"/>
                  <a:ext cx="2437803" cy="174607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</p:pic>
            <p:sp>
              <p:nvSpPr>
                <p:cNvPr id="14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6706197" y="6368679"/>
                  <a:ext cx="2437803" cy="53588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Insert prepared modules</a:t>
                  </a:r>
                </a:p>
                <a:p>
                  <a:pPr algn="ctr"/>
                  <a:r>
                    <a:rPr lang="en-US" altLang="ko-KR" sz="1100" b="1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a typeface="맑은 고딕" pitchFamily="50" charset="-127"/>
                      <a:cs typeface="Times New Roman" pitchFamily="18" charset="0"/>
                    </a:rPr>
                    <a:t>to the HO frame (3)</a:t>
                  </a:r>
                  <a:endParaRPr kumimoji="0" lang="ko-KR" altLang="en-US" sz="11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pitchFamily="50" charset="-127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25" name="그룹 4"/>
          <p:cNvGrpSpPr/>
          <p:nvPr/>
        </p:nvGrpSpPr>
        <p:grpSpPr>
          <a:xfrm>
            <a:off x="1115616" y="4185265"/>
            <a:ext cx="6552728" cy="2412087"/>
            <a:chOff x="834665" y="2263512"/>
            <a:chExt cx="8112766" cy="3193224"/>
          </a:xfrm>
        </p:grpSpPr>
        <p:grpSp>
          <p:nvGrpSpPr>
            <p:cNvPr id="26" name="그룹 31"/>
            <p:cNvGrpSpPr/>
            <p:nvPr/>
          </p:nvGrpSpPr>
          <p:grpSpPr>
            <a:xfrm>
              <a:off x="834665" y="2263512"/>
              <a:ext cx="4084037" cy="3193224"/>
              <a:chOff x="2486565" y="2263512"/>
              <a:chExt cx="4084037" cy="3193224"/>
            </a:xfrm>
          </p:grpSpPr>
          <p:pic>
            <p:nvPicPr>
              <p:cNvPr id="30" name="コンテンツ プレースホルダ 4" descr="RPC3_N_inplace.jp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>
              <a:xfrm>
                <a:off x="2652000" y="2263512"/>
                <a:ext cx="3840000" cy="2880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</p:pic>
          <p:sp>
            <p:nvSpPr>
              <p:cNvPr id="31" name="직사각형 30"/>
              <p:cNvSpPr/>
              <p:nvPr/>
            </p:nvSpPr>
            <p:spPr>
              <a:xfrm>
                <a:off x="2486565" y="5150736"/>
                <a:ext cx="4084037" cy="306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RPC3N - installation (Nov. 11</a:t>
                </a:r>
                <a:r>
                  <a:rPr lang="en-US" altLang="ko-KR" sz="1500" b="1" baseline="30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th</a:t>
                </a:r>
                <a:r>
                  <a:rPr lang="en-US" altLang="ko-KR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, 2009)</a:t>
                </a:r>
                <a:endParaRPr lang="ko-KR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grpSp>
          <p:nvGrpSpPr>
            <p:cNvPr id="27" name="그룹 32"/>
            <p:cNvGrpSpPr/>
            <p:nvPr/>
          </p:nvGrpSpPr>
          <p:grpSpPr>
            <a:xfrm>
              <a:off x="4935624" y="2263512"/>
              <a:ext cx="4011807" cy="3193223"/>
              <a:chOff x="2569344" y="2263512"/>
              <a:chExt cx="4011807" cy="3193223"/>
            </a:xfrm>
          </p:grpSpPr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 bwMode="auto">
              <a:xfrm>
                <a:off x="2652000" y="2263512"/>
                <a:ext cx="3840000" cy="28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9" name="직사각형 28"/>
              <p:cNvSpPr/>
              <p:nvPr/>
            </p:nvSpPr>
            <p:spPr>
              <a:xfrm>
                <a:off x="2569344" y="5150735"/>
                <a:ext cx="4011807" cy="306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RPC3S - installation (Sep. 22</a:t>
                </a:r>
                <a:r>
                  <a:rPr lang="en-US" altLang="ko-KR" sz="1500" b="1" baseline="30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nd</a:t>
                </a:r>
                <a:r>
                  <a:rPr lang="en-US" altLang="ko-KR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itchFamily="18" charset="0"/>
                  </a:rPr>
                  <a:t> , 2010)</a:t>
                </a:r>
                <a:endParaRPr lang="ko-KR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</p:grpSp>
      <p:sp>
        <p:nvSpPr>
          <p:cNvPr id="32" name="아래쪽 화살표 31"/>
          <p:cNvSpPr/>
          <p:nvPr/>
        </p:nvSpPr>
        <p:spPr>
          <a:xfrm>
            <a:off x="4139952" y="3573016"/>
            <a:ext cx="7920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7596336" y="159023"/>
            <a:ext cx="1368152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Chong</a:t>
            </a:r>
          </a:p>
        </p:txBody>
      </p:sp>
      <p:sp>
        <p:nvSpPr>
          <p:cNvPr id="34" name="날짜 개체 틀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EAD68-EE81-4F97-B401-D2B095C47260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12</a:t>
            </a:fld>
            <a:endParaRPr lang="ko-KR" altLang="en-US"/>
          </a:p>
        </p:txBody>
      </p:sp>
      <p:grpSp>
        <p:nvGrpSpPr>
          <p:cNvPr id="4" name="그룹 14"/>
          <p:cNvGrpSpPr/>
          <p:nvPr/>
        </p:nvGrpSpPr>
        <p:grpSpPr>
          <a:xfrm>
            <a:off x="1043608" y="548680"/>
            <a:ext cx="5184576" cy="3672408"/>
            <a:chOff x="1352364" y="1142984"/>
            <a:chExt cx="7005850" cy="5286412"/>
          </a:xfrm>
        </p:grpSpPr>
        <p:pic>
          <p:nvPicPr>
            <p:cNvPr id="5" name="Picture 2" descr="C:\Users\C.Kim\Desktop\P819001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2364" y="3853933"/>
              <a:ext cx="3433950" cy="2575463"/>
            </a:xfrm>
            <a:prstGeom prst="rect">
              <a:avLst/>
            </a:prstGeom>
            <a:noFill/>
          </p:spPr>
        </p:pic>
        <p:pic>
          <p:nvPicPr>
            <p:cNvPr id="6" name="Picture 3" descr="C:\Users\C.Kim\Desktop\P8090037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52364" y="1142984"/>
              <a:ext cx="3433950" cy="2575463"/>
            </a:xfrm>
            <a:prstGeom prst="rect">
              <a:avLst/>
            </a:prstGeom>
            <a:noFill/>
          </p:spPr>
        </p:pic>
        <p:pic>
          <p:nvPicPr>
            <p:cNvPr id="7" name="Picture 4" descr="C:\Users\C.Kim\Desktop\P812000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4264" y="3853933"/>
              <a:ext cx="3433950" cy="2575463"/>
            </a:xfrm>
            <a:prstGeom prst="rect">
              <a:avLst/>
            </a:prstGeom>
            <a:noFill/>
          </p:spPr>
        </p:pic>
        <p:pic>
          <p:nvPicPr>
            <p:cNvPr id="8" name="Picture 5" descr="C:\Users\C.Kim\Desktop\P8190008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24264" y="1142984"/>
              <a:ext cx="3433950" cy="2575463"/>
            </a:xfrm>
            <a:prstGeom prst="rect">
              <a:avLst/>
            </a:prstGeom>
            <a:noFill/>
          </p:spPr>
        </p:pic>
      </p:grp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95536" y="179348"/>
            <a:ext cx="589671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Assembly of an half octant at RPC Station 1 </a:t>
            </a:r>
            <a:endParaRPr lang="en-US" altLang="zh-CN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043609" y="4293096"/>
            <a:ext cx="6192687" cy="2304256"/>
            <a:chOff x="1027259" y="1989000"/>
            <a:chExt cx="7831021" cy="3246198"/>
          </a:xfrm>
        </p:grpSpPr>
        <p:pic>
          <p:nvPicPr>
            <p:cNvPr id="11" name="Picture 4" descr="C:\Users\C.Kim\Desktop\P9200008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27259" y="1989000"/>
              <a:ext cx="3840000" cy="2880000"/>
            </a:xfrm>
            <a:prstGeom prst="rect">
              <a:avLst/>
            </a:prstGeom>
            <a:noFill/>
          </p:spPr>
        </p:pic>
        <p:pic>
          <p:nvPicPr>
            <p:cNvPr id="12" name="Picture 6" descr="C:\Users\C.Kim\Desktop\P9200017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18280" y="1989000"/>
              <a:ext cx="3840000" cy="2880000"/>
            </a:xfrm>
            <a:prstGeom prst="rect">
              <a:avLst/>
            </a:prstGeom>
            <a:noFill/>
          </p:spPr>
        </p:pic>
        <p:sp>
          <p:nvSpPr>
            <p:cNvPr id="13" name="직사각형 12"/>
            <p:cNvSpPr/>
            <p:nvPr/>
          </p:nvSpPr>
          <p:spPr>
            <a:xfrm>
              <a:off x="2484192" y="4929198"/>
              <a:ext cx="4615432" cy="30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Times New Roman" pitchFamily="18" charset="0"/>
                </a:rPr>
                <a:t>RPC1N - installation (Sep. 22</a:t>
              </a:r>
              <a:r>
                <a:rPr lang="en-US" altLang="ko-KR" sz="1500" b="1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Times New Roman" pitchFamily="18" charset="0"/>
                </a:rPr>
                <a:t>nd</a:t>
              </a:r>
              <a:r>
                <a:rPr lang="en-US" altLang="ko-KR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Times New Roman" pitchFamily="18" charset="0"/>
                </a:rPr>
                <a:t> , 2011)</a:t>
              </a:r>
              <a:endPara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15" name="직선 화살표 연결선 14"/>
          <p:cNvCxnSpPr/>
          <p:nvPr/>
        </p:nvCxnSpPr>
        <p:spPr>
          <a:xfrm>
            <a:off x="6804248" y="2204864"/>
            <a:ext cx="0" cy="1656184"/>
          </a:xfrm>
          <a:prstGeom prst="straightConnector1">
            <a:avLst/>
          </a:prstGeom>
          <a:ln w="101600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6372200" y="2204864"/>
            <a:ext cx="432048" cy="0"/>
          </a:xfrm>
          <a:prstGeom prst="line">
            <a:avLst/>
          </a:prstGeom>
          <a:ln w="1016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0B93-C4E4-489A-93E3-0A29502C67FA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7596336" y="231031"/>
            <a:ext cx="1368152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Chong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7164288" y="2564904"/>
            <a:ext cx="1835696" cy="699422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ko-KR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Young Jin </a:t>
            </a:r>
          </a:p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ko-KR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&amp; many students</a:t>
            </a:r>
          </a:p>
        </p:txBody>
      </p:sp>
      <p:cxnSp>
        <p:nvCxnSpPr>
          <p:cNvPr id="22" name="직선 화살표 연결선 21"/>
          <p:cNvCxnSpPr/>
          <p:nvPr/>
        </p:nvCxnSpPr>
        <p:spPr>
          <a:xfrm flipH="1">
            <a:off x="3995936" y="3212976"/>
            <a:ext cx="3096344" cy="18722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13</a:t>
            </a:fld>
            <a:endParaRPr lang="ko-KR" altLang="en-US"/>
          </a:p>
        </p:txBody>
      </p:sp>
      <p:grpSp>
        <p:nvGrpSpPr>
          <p:cNvPr id="5" name="그룹 128"/>
          <p:cNvGrpSpPr>
            <a:grpSpLocks noChangeAspect="1"/>
          </p:cNvGrpSpPr>
          <p:nvPr/>
        </p:nvGrpSpPr>
        <p:grpSpPr>
          <a:xfrm>
            <a:off x="920972" y="188640"/>
            <a:ext cx="3472847" cy="2531927"/>
            <a:chOff x="1026351" y="1357298"/>
            <a:chExt cx="3481743" cy="2488889"/>
          </a:xfrm>
        </p:grpSpPr>
        <p:pic>
          <p:nvPicPr>
            <p:cNvPr id="6" name="Picture 3" descr="Screen shot 2011-10-11 at 10.28.57 A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xmlns:lc="http://schemas.openxmlformats.org/drawingml/2006/lockedCanvas" val="0"/>
                </a:ext>
              </a:extLst>
            </a:blip>
            <a:stretch>
              <a:fillRect/>
            </a:stretch>
          </p:blipFill>
          <p:spPr>
            <a:xfrm>
              <a:off x="1428728" y="1357298"/>
              <a:ext cx="3079366" cy="2488889"/>
            </a:xfrm>
            <a:prstGeom prst="rect">
              <a:avLst/>
            </a:prstGeom>
          </p:spPr>
        </p:pic>
        <p:sp>
          <p:nvSpPr>
            <p:cNvPr id="7" name="TextBox 2"/>
            <p:cNvSpPr txBox="1"/>
            <p:nvPr/>
          </p:nvSpPr>
          <p:spPr bwMode="auto">
            <a:xfrm>
              <a:off x="1026351" y="1489732"/>
              <a:ext cx="1924032" cy="363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 xmlns:lc="http://schemas.openxmlformats.org/drawingml/2006/lockedCanvas">
                  <a:solidFill>
                    <a:srgbClr val="FFFFFF"/>
                  </a:solidFill>
                </a14:hiddenFill>
              </a:ext>
            </a:extLst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kumimoji="0"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Georgia" pitchFamily="18" charset="0"/>
                  <a:ea typeface="맑은 고딕" charset="0"/>
                  <a:cs typeface="맑은 고딕" charset="0"/>
                </a:rPr>
                <a:t>3D Event display</a:t>
              </a:r>
              <a:endParaRPr kumimoji="0"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endParaRPr>
            </a:p>
          </p:txBody>
        </p:sp>
      </p:grpSp>
      <p:sp>
        <p:nvSpPr>
          <p:cNvPr id="8" name="TextBox 68"/>
          <p:cNvSpPr txBox="1">
            <a:spLocks noChangeArrowheads="1"/>
          </p:cNvSpPr>
          <p:nvPr/>
        </p:nvSpPr>
        <p:spPr bwMode="auto">
          <a:xfrm>
            <a:off x="4572000" y="1484784"/>
            <a:ext cx="392909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0" lang="en-US" altLang="ko-K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Relative efficiency calculation:</a:t>
            </a:r>
          </a:p>
          <a:p>
            <a:pPr eaLnBrk="1" hangingPunct="1"/>
            <a:r>
              <a:rPr kumimoji="0"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# 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of </a:t>
            </a:r>
            <a:r>
              <a:rPr kumimoji="0"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hits on RPC / # of projected track on RPC</a:t>
            </a:r>
          </a:p>
          <a:p>
            <a:pPr eaLnBrk="1" hangingPunct="1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= # of RPC TDC count / # of </a:t>
            </a:r>
            <a:r>
              <a:rPr lang="en-US" altLang="ko-K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ea typeface="맑은 고딕" charset="0"/>
                <a:cs typeface="맑은 고딕" charset="0"/>
              </a:rPr>
              <a:t>Muons</a:t>
            </a:r>
            <a:endParaRPr kumimoji="0" lang="ko-KR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  <a:ea typeface="맑은 고딕" charset="0"/>
              <a:cs typeface="맑은 고딕" charset="0"/>
            </a:endParaRPr>
          </a:p>
        </p:txBody>
      </p:sp>
      <p:grpSp>
        <p:nvGrpSpPr>
          <p:cNvPr id="9" name="그룹 158"/>
          <p:cNvGrpSpPr/>
          <p:nvPr/>
        </p:nvGrpSpPr>
        <p:grpSpPr>
          <a:xfrm>
            <a:off x="1271227" y="3058888"/>
            <a:ext cx="7540255" cy="3034408"/>
            <a:chOff x="1389463" y="3705964"/>
            <a:chExt cx="7540255" cy="3034408"/>
          </a:xfrm>
        </p:grpSpPr>
        <p:grpSp>
          <p:nvGrpSpPr>
            <p:cNvPr id="10" name="그룹 143"/>
            <p:cNvGrpSpPr/>
            <p:nvPr/>
          </p:nvGrpSpPr>
          <p:grpSpPr>
            <a:xfrm>
              <a:off x="4313996" y="3965279"/>
              <a:ext cx="4615722" cy="2606993"/>
              <a:chOff x="670658" y="4071943"/>
              <a:chExt cx="4615722" cy="2606993"/>
            </a:xfrm>
          </p:grpSpPr>
          <p:pic>
            <p:nvPicPr>
              <p:cNvPr id="16" name="그림 15" descr="Picture 20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xmlns:lc="http://schemas.openxmlformats.org/drawingml/2006/lockedCanvas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8366" y="4101859"/>
                <a:ext cx="4028014" cy="2398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3495170" y="4929198"/>
                <a:ext cx="1291144" cy="461665"/>
              </a:xfrm>
              <a:prstGeom prst="rect">
                <a:avLst/>
              </a:prstGeom>
              <a:noFill/>
              <a:ln>
                <a:solidFill>
                  <a:schemeClr val="dk1">
                    <a:shade val="95000"/>
                    <a:satMod val="10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altLang="ko-KR" sz="1200" b="1" dirty="0" smtClean="0">
                    <a:solidFill>
                      <a:srgbClr val="FF0000"/>
                    </a:solidFill>
                    <a:ea typeface="맑은 고딕" charset="0"/>
                    <a:cs typeface="맑은 고딕" charset="0"/>
                  </a:rPr>
                  <a:t>Raw RPC TDC distribution</a:t>
                </a:r>
                <a:endParaRPr kumimoji="0" lang="en-US" altLang="ko-KR" sz="1200" b="1" dirty="0">
                  <a:solidFill>
                    <a:srgbClr val="FF0000"/>
                  </a:solidFill>
                  <a:ea typeface="맑은 고딕" charset="0"/>
                  <a:cs typeface="맑은 고딕" charset="0"/>
                </a:endParaRPr>
              </a:p>
            </p:txBody>
          </p:sp>
          <p:sp>
            <p:nvSpPr>
              <p:cNvPr id="18" name="TextBox 8"/>
              <p:cNvSpPr txBox="1">
                <a:spLocks noChangeArrowheads="1"/>
              </p:cNvSpPr>
              <p:nvPr/>
            </p:nvSpPr>
            <p:spPr bwMode="auto">
              <a:xfrm>
                <a:off x="670658" y="4311844"/>
                <a:ext cx="87630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altLang="ko-KR" sz="1200" b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charset="0"/>
                    <a:cs typeface="맑은 고딕" charset="0"/>
                  </a:rPr>
                  <a:t>Count</a:t>
                </a:r>
                <a:endParaRPr kumimoji="0" lang="ko-KR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맑은 고딕" charset="0"/>
                  <a:cs typeface="맑은 고딕" charset="0"/>
                </a:endParaRPr>
              </a:p>
            </p:txBody>
          </p:sp>
          <p:sp>
            <p:nvSpPr>
              <p:cNvPr id="19" name="TextBox 9"/>
              <p:cNvSpPr txBox="1">
                <a:spLocks noChangeArrowheads="1"/>
              </p:cNvSpPr>
              <p:nvPr/>
            </p:nvSpPr>
            <p:spPr bwMode="auto">
              <a:xfrm>
                <a:off x="3187519" y="6401937"/>
                <a:ext cx="169640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altLang="ko-KR" sz="12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charset="0"/>
                    <a:cs typeface="맑은 고딕" charset="0"/>
                  </a:rPr>
                  <a:t>TDC (106 ns for 44 bins) </a:t>
                </a:r>
                <a:endParaRPr kumimoji="0" lang="ko-KR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맑은 고딕" charset="0"/>
                  <a:cs typeface="맑은 고딕" charset="0"/>
                </a:endParaRPr>
              </a:p>
            </p:txBody>
          </p:sp>
          <p:sp>
            <p:nvSpPr>
              <p:cNvPr id="20" name="TextBox 18"/>
              <p:cNvSpPr txBox="1"/>
              <p:nvPr/>
            </p:nvSpPr>
            <p:spPr bwMode="auto">
              <a:xfrm>
                <a:off x="3857620" y="4071943"/>
                <a:ext cx="1357322" cy="46166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sz="1200" b="1" smtClean="0">
                    <a:solidFill>
                      <a:srgbClr val="0000FF"/>
                    </a:solidFill>
                    <a:ea typeface="맑은 고딕" charset="0"/>
                    <a:cs typeface="맑은 고딕" charset="0"/>
                  </a:rPr>
                  <a:t>RPC coincidence </a:t>
                </a:r>
                <a:endParaRPr kumimoji="0" lang="en-US" sz="1200" b="1" dirty="0" smtClean="0">
                  <a:solidFill>
                    <a:srgbClr val="0000FF"/>
                  </a:solidFill>
                  <a:ea typeface="맑은 고딕" charset="0"/>
                  <a:cs typeface="맑은 고딕" charset="0"/>
                </a:endParaRPr>
              </a:p>
              <a:p>
                <a:pPr algn="ctr" eaLnBrk="1" hangingPunct="1"/>
                <a:r>
                  <a:rPr lang="en-US" sz="1200" b="1" dirty="0" smtClean="0">
                    <a:solidFill>
                      <a:srgbClr val="0000FF"/>
                    </a:solidFill>
                    <a:ea typeface="맑은 고딕" charset="0"/>
                    <a:cs typeface="맑은 고딕" charset="0"/>
                  </a:rPr>
                  <a:t>t</a:t>
                </a:r>
                <a:r>
                  <a:rPr lang="en-US" sz="1200" b="1" smtClean="0">
                    <a:solidFill>
                      <a:srgbClr val="0000FF"/>
                    </a:solidFill>
                    <a:ea typeface="맑은 고딕" charset="0"/>
                    <a:cs typeface="맑은 고딕" charset="0"/>
                  </a:rPr>
                  <a:t>iming</a:t>
                </a:r>
                <a:r>
                  <a:rPr kumimoji="0" lang="en-US" sz="1200" b="1" smtClean="0">
                    <a:solidFill>
                      <a:srgbClr val="0000FF"/>
                    </a:solidFill>
                    <a:ea typeface="맑은 고딕" charset="0"/>
                    <a:cs typeface="맑은 고딕" charset="0"/>
                  </a:rPr>
                  <a:t> </a:t>
                </a:r>
                <a:r>
                  <a:rPr kumimoji="0" lang="en-US" sz="1200" b="1" dirty="0" smtClean="0">
                    <a:solidFill>
                      <a:srgbClr val="0000FF"/>
                    </a:solidFill>
                    <a:ea typeface="맑은 고딕" charset="0"/>
                    <a:cs typeface="맑은 고딕" charset="0"/>
                  </a:rPr>
                  <a:t>hit</a:t>
                </a:r>
              </a:p>
            </p:txBody>
          </p:sp>
          <p:cxnSp>
            <p:nvCxnSpPr>
              <p:cNvPr id="21" name="Straight Arrow Connector 20"/>
              <p:cNvCxnSpPr>
                <a:stCxn id="20" idx="2"/>
              </p:cNvCxnSpPr>
              <p:nvPr/>
            </p:nvCxnSpPr>
            <p:spPr>
              <a:xfrm flipH="1">
                <a:off x="3366608" y="4533608"/>
                <a:ext cx="1169673" cy="4056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2"/>
              <p:cNvCxnSpPr>
                <a:stCxn id="17" idx="2"/>
              </p:cNvCxnSpPr>
              <p:nvPr/>
            </p:nvCxnSpPr>
            <p:spPr>
              <a:xfrm flipH="1">
                <a:off x="4000498" y="5390863"/>
                <a:ext cx="140244" cy="39559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그룹 145"/>
            <p:cNvGrpSpPr>
              <a:grpSpLocks noChangeAspect="1"/>
            </p:cNvGrpSpPr>
            <p:nvPr/>
          </p:nvGrpSpPr>
          <p:grpSpPr>
            <a:xfrm>
              <a:off x="1389463" y="3705964"/>
              <a:ext cx="2539594" cy="3034408"/>
              <a:chOff x="3108100" y="205826"/>
              <a:chExt cx="2987758" cy="3569892"/>
            </a:xfrm>
          </p:grpSpPr>
          <p:sp>
            <p:nvSpPr>
              <p:cNvPr id="13" name="TextBox 45"/>
              <p:cNvSpPr txBox="1">
                <a:spLocks noChangeArrowheads="1"/>
              </p:cNvSpPr>
              <p:nvPr/>
            </p:nvSpPr>
            <p:spPr bwMode="auto">
              <a:xfrm>
                <a:off x="3108100" y="205826"/>
                <a:ext cx="2927800" cy="579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altLang="ko-KR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charset="0"/>
                    <a:cs typeface="맑은 고딕" charset="0"/>
                  </a:rPr>
                  <a:t>Projected hits on </a:t>
                </a:r>
                <a:r>
                  <a:rPr kumimoji="0" lang="en-US" altLang="ko-KR" sz="14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맑은 고딕" charset="0"/>
                    <a:cs typeface="맑은 고딕" charset="0"/>
                  </a:rPr>
                  <a:t>RPC3</a:t>
                </a:r>
              </a:p>
              <a:p>
                <a:pPr algn="ctr" eaLnBrk="1" hangingPunct="1"/>
                <a:r>
                  <a:rPr lang="en-US" altLang="ko-KR" sz="1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맑은 고딕" charset="0"/>
                    <a:cs typeface="맑은 고딕" charset="0"/>
                  </a:rPr>
                  <a:t> * Muon tracks at boundaries cut out</a:t>
                </a:r>
              </a:p>
            </p:txBody>
          </p:sp>
          <p:pic>
            <p:nvPicPr>
              <p:cNvPr id="14" name="그림 13" descr="Picture 21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xmlns:lc="http://schemas.openxmlformats.org/drawingml/2006/lockedCanvas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5305" y="804478"/>
                <a:ext cx="2970553" cy="2971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Oval 32"/>
              <p:cNvSpPr/>
              <p:nvPr/>
            </p:nvSpPr>
            <p:spPr>
              <a:xfrm>
                <a:off x="3508740" y="2600209"/>
                <a:ext cx="486000" cy="48600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cxnSp>
          <p:nvCxnSpPr>
            <p:cNvPr id="12" name="Shape 11"/>
            <p:cNvCxnSpPr>
              <a:stCxn id="15" idx="4"/>
              <a:endCxn id="20" idx="0"/>
            </p:cNvCxnSpPr>
            <p:nvPr/>
          </p:nvCxnSpPr>
          <p:spPr>
            <a:xfrm rot="5400000" flipH="1" flipV="1">
              <a:off x="3963583" y="1938253"/>
              <a:ext cx="2189010" cy="6243061"/>
            </a:xfrm>
            <a:prstGeom prst="bentConnector5">
              <a:avLst>
                <a:gd name="adj1" fmla="val -32363"/>
                <a:gd name="adj2" fmla="val 37808"/>
                <a:gd name="adj3" fmla="val 110443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직선 연결선 22"/>
          <p:cNvCxnSpPr/>
          <p:nvPr/>
        </p:nvCxnSpPr>
        <p:spPr>
          <a:xfrm>
            <a:off x="1357290" y="2852936"/>
            <a:ext cx="720000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4572000" y="76470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  <a:latin typeface="Georgia" pitchFamily="18" charset="0"/>
              </a:rPr>
              <a:t>Measurement of RPC Station 3 data in RUN 11</a:t>
            </a:r>
            <a:endParaRPr lang="ko-KR" altLang="en-US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596336" y="231031"/>
            <a:ext cx="1368152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Chong</a:t>
            </a:r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6D92-0DD6-4AC9-9F42-B1760C0F92AA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>
          <a:xfrm>
            <a:off x="611560" y="6165304"/>
            <a:ext cx="3962400" cy="457200"/>
          </a:xfrm>
        </p:spPr>
        <p:txBody>
          <a:bodyPr/>
          <a:lstStyle/>
          <a:p>
            <a:r>
              <a:rPr lang="en-US" altLang="ko-KR" dirty="0" smtClean="0"/>
              <a:t>HIM2012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5" name="TextBox 68"/>
          <p:cNvSpPr txBox="1">
            <a:spLocks noChangeArrowheads="1"/>
          </p:cNvSpPr>
          <p:nvPr/>
        </p:nvSpPr>
        <p:spPr bwMode="auto">
          <a:xfrm>
            <a:off x="395536" y="220578"/>
            <a:ext cx="2880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kumimoji="0" lang="en-US" altLang="ko-KR" sz="2000" b="1" dirty="0" smtClean="0">
                <a:solidFill>
                  <a:srgbClr val="C00000"/>
                </a:solidFill>
                <a:latin typeface="Georgia" pitchFamily="18" charset="0"/>
                <a:ea typeface="맑은 고딕" charset="0"/>
                <a:cs typeface="맑은 고딕" charset="0"/>
              </a:rPr>
              <a:t>Efficiency </a:t>
            </a:r>
            <a:r>
              <a:rPr lang="en-US" altLang="ko-KR" sz="2000" b="1" dirty="0" smtClean="0">
                <a:solidFill>
                  <a:srgbClr val="C00000"/>
                </a:solidFill>
                <a:latin typeface="Georgia" pitchFamily="18" charset="0"/>
                <a:ea typeface="맑은 고딕" charset="0"/>
                <a:cs typeface="맑은 고딕" charset="0"/>
              </a:rPr>
              <a:t>in</a:t>
            </a:r>
            <a:r>
              <a:rPr kumimoji="0" lang="en-US" altLang="ko-KR" sz="2000" b="1" dirty="0" smtClean="0">
                <a:solidFill>
                  <a:srgbClr val="C00000"/>
                </a:solidFill>
                <a:latin typeface="Georgia" pitchFamily="18" charset="0"/>
                <a:ea typeface="맑은 고딕" charset="0"/>
                <a:cs typeface="맑은 고딕" charset="0"/>
              </a:rPr>
              <a:t> runs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49485" y="620688"/>
            <a:ext cx="22926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kumimoji="0" lang="en-US" sz="1600" b="1" u="sng" dirty="0" smtClean="0">
                <a:solidFill>
                  <a:srgbClr val="006699"/>
                </a:solidFill>
                <a:latin typeface="Georgia" pitchFamily="18" charset="0"/>
                <a:ea typeface="맑은 고딕" charset="0"/>
                <a:cs typeface="맑은 고딕" charset="0"/>
              </a:rPr>
              <a:t>RUN 11, pp </a:t>
            </a:r>
            <a:r>
              <a:rPr lang="en-US" sz="1600" b="1" u="sng" dirty="0" smtClean="0">
                <a:solidFill>
                  <a:srgbClr val="006699"/>
                </a:solidFill>
                <a:latin typeface="Georgia" pitchFamily="18" charset="0"/>
                <a:ea typeface="맑은 고딕" charset="0"/>
                <a:cs typeface="맑은 고딕" charset="0"/>
              </a:rPr>
              <a:t>5</a:t>
            </a:r>
            <a:r>
              <a:rPr kumimoji="0" lang="en-US" sz="1600" b="1" u="sng" dirty="0" smtClean="0">
                <a:solidFill>
                  <a:srgbClr val="006699"/>
                </a:solidFill>
                <a:latin typeface="Georgia" pitchFamily="18" charset="0"/>
                <a:ea typeface="맑은 고딕" charset="0"/>
                <a:cs typeface="맑은 고딕" charset="0"/>
              </a:rPr>
              <a:t>00 GeV</a:t>
            </a:r>
            <a:endParaRPr kumimoji="0" lang="en-US" sz="1600" b="1" u="sng" dirty="0">
              <a:solidFill>
                <a:srgbClr val="006699"/>
              </a:solidFill>
              <a:latin typeface="Georgia" pitchFamily="18" charset="0"/>
              <a:ea typeface="맑은 고딕" charset="0"/>
              <a:cs typeface="맑은 고딕" charset="0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107504" y="1412776"/>
            <a:ext cx="5976664" cy="4248472"/>
            <a:chOff x="608980" y="859354"/>
            <a:chExt cx="8041726" cy="5556148"/>
          </a:xfrm>
        </p:grpSpPr>
        <p:sp>
          <p:nvSpPr>
            <p:cNvPr id="7" name="TextBox 2"/>
            <p:cNvSpPr txBox="1"/>
            <p:nvPr/>
          </p:nvSpPr>
          <p:spPr>
            <a:xfrm>
              <a:off x="608980" y="5811737"/>
              <a:ext cx="4051016" cy="603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Before gas mixture optimization:</a:t>
              </a:r>
            </a:p>
            <a:p>
              <a:pPr algn="just"/>
              <a:r>
                <a:rPr lang="en-US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High dark current</a:t>
              </a:r>
              <a:endPara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8" name="TextBox 12"/>
            <p:cNvSpPr txBox="1"/>
            <p:nvPr/>
          </p:nvSpPr>
          <p:spPr>
            <a:xfrm>
              <a:off x="4387622" y="5811737"/>
              <a:ext cx="3984179" cy="6037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After gas mixture optimization:</a:t>
              </a:r>
            </a:p>
            <a:p>
              <a:pPr algn="just"/>
              <a:r>
                <a:rPr lang="en-US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the dark current problem resolved</a:t>
              </a:r>
            </a:p>
          </p:txBody>
        </p:sp>
        <p:grpSp>
          <p:nvGrpSpPr>
            <p:cNvPr id="9" name="그룹 15"/>
            <p:cNvGrpSpPr/>
            <p:nvPr/>
          </p:nvGrpSpPr>
          <p:grpSpPr>
            <a:xfrm>
              <a:off x="905475" y="1253129"/>
              <a:ext cx="7745231" cy="4381390"/>
              <a:chOff x="703527" y="1476503"/>
              <a:chExt cx="7745231" cy="4381390"/>
            </a:xfrm>
          </p:grpSpPr>
          <p:sp>
            <p:nvSpPr>
              <p:cNvPr id="10" name="TextBox 4"/>
              <p:cNvSpPr txBox="1">
                <a:spLocks noChangeArrowheads="1"/>
              </p:cNvSpPr>
              <p:nvPr/>
            </p:nvSpPr>
            <p:spPr bwMode="auto">
              <a:xfrm>
                <a:off x="6469845" y="1890189"/>
                <a:ext cx="1512738" cy="563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kumimoji="0" lang="en-US" altLang="ko-KR" sz="1100" b="1" dirty="0" smtClean="0">
                    <a:solidFill>
                      <a:srgbClr val="0000FF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Blue: </a:t>
                </a:r>
                <a:r>
                  <a:rPr lang="en-US" altLang="ko-KR" sz="1100" b="1" dirty="0" smtClean="0">
                    <a:solidFill>
                      <a:srgbClr val="0000FF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s</a:t>
                </a:r>
                <a:r>
                  <a:rPr kumimoji="0" lang="en-US" altLang="ko-KR" sz="1100" b="1" dirty="0" smtClean="0">
                    <a:solidFill>
                      <a:srgbClr val="0000FF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outh </a:t>
                </a:r>
                <a:endParaRPr kumimoji="0" lang="en-US" altLang="ko-KR" sz="1100" b="1" dirty="0">
                  <a:solidFill>
                    <a:srgbClr val="0000FF"/>
                  </a:solidFill>
                  <a:latin typeface="Georgia" pitchFamily="18" charset="0"/>
                  <a:ea typeface="맑은 고딕" charset="0"/>
                  <a:cs typeface="맑은 고딕" charset="0"/>
                </a:endParaRPr>
              </a:p>
              <a:p>
                <a:pPr eaLnBrk="1" hangingPunct="1"/>
                <a:r>
                  <a:rPr kumimoji="0" lang="en-US" altLang="ko-KR" sz="1100" b="1" dirty="0" smtClean="0">
                    <a:solidFill>
                      <a:srgbClr val="FF00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Red: north</a:t>
                </a:r>
                <a:endParaRPr kumimoji="0" lang="ko-KR" altLang="en-US" sz="1100" b="1" dirty="0">
                  <a:solidFill>
                    <a:srgbClr val="FF0000"/>
                  </a:solidFill>
                  <a:latin typeface="Georgia" pitchFamily="18" charset="0"/>
                  <a:ea typeface="맑은 고딕" charset="0"/>
                  <a:cs typeface="맑은 고딕" charset="0"/>
                </a:endParaRPr>
              </a:p>
            </p:txBody>
          </p:sp>
          <p:sp>
            <p:nvSpPr>
              <p:cNvPr id="11" name="TextBox 5"/>
              <p:cNvSpPr txBox="1">
                <a:spLocks noChangeArrowheads="1"/>
              </p:cNvSpPr>
              <p:nvPr/>
            </p:nvSpPr>
            <p:spPr bwMode="auto">
              <a:xfrm>
                <a:off x="6406494" y="3354174"/>
                <a:ext cx="2037639" cy="5635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kumimoji="0" lang="en-US" altLang="ko-KR" sz="1100" b="1" dirty="0" smtClean="0">
                    <a:latin typeface="Georgia" pitchFamily="18" charset="0"/>
                    <a:ea typeface="맑은 고딕" charset="0"/>
                    <a:cs typeface="맑은 고딕" charset="0"/>
                  </a:rPr>
                  <a:t>Black: top side</a:t>
                </a:r>
                <a:endParaRPr kumimoji="0" lang="en-US" altLang="ko-KR" sz="1100" b="1" dirty="0">
                  <a:latin typeface="Georgia" pitchFamily="18" charset="0"/>
                  <a:ea typeface="맑은 고딕" charset="0"/>
                  <a:cs typeface="맑은 고딕" charset="0"/>
                </a:endParaRPr>
              </a:p>
              <a:p>
                <a:pPr eaLnBrk="1" hangingPunct="1"/>
                <a:r>
                  <a:rPr kumimoji="0" lang="en-US" altLang="ko-KR" sz="1100" b="1" dirty="0" smtClean="0">
                    <a:solidFill>
                      <a:srgbClr val="FF00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Red: bottom side</a:t>
                </a:r>
                <a:endParaRPr kumimoji="0" lang="ko-KR" altLang="en-US" sz="1100" b="1" dirty="0">
                  <a:solidFill>
                    <a:srgbClr val="FF0000"/>
                  </a:solidFill>
                  <a:latin typeface="Georgia" pitchFamily="18" charset="0"/>
                  <a:ea typeface="맑은 고딕" charset="0"/>
                  <a:cs typeface="맑은 고딕" charset="0"/>
                </a:endParaRPr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424993" y="4657866"/>
                <a:ext cx="2023765" cy="784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kumimoji="0" lang="en-US" altLang="ko-KR" sz="1100" b="1" dirty="0" smtClean="0">
                    <a:latin typeface="Georgia" pitchFamily="18" charset="0"/>
                    <a:ea typeface="맑은 고딕" charset="0"/>
                    <a:cs typeface="맑은 고딕" charset="0"/>
                  </a:rPr>
                  <a:t>Black:  module A</a:t>
                </a:r>
                <a:endParaRPr kumimoji="0" lang="en-US" altLang="ko-KR" sz="1100" b="1" dirty="0">
                  <a:latin typeface="Georgia" pitchFamily="18" charset="0"/>
                  <a:ea typeface="맑은 고딕" charset="0"/>
                  <a:cs typeface="맑은 고딕" charset="0"/>
                </a:endParaRPr>
              </a:p>
              <a:p>
                <a:pPr eaLnBrk="1" hangingPunct="1"/>
                <a:r>
                  <a:rPr kumimoji="0" lang="en-US" altLang="ko-KR" sz="1100" b="1" dirty="0" smtClean="0">
                    <a:solidFill>
                      <a:srgbClr val="FF00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Red:  module B</a:t>
                </a:r>
                <a:endParaRPr kumimoji="0" lang="en-US" altLang="ko-KR" sz="1100" b="1" dirty="0">
                  <a:solidFill>
                    <a:srgbClr val="FF0000"/>
                  </a:solidFill>
                  <a:latin typeface="Georgia" pitchFamily="18" charset="0"/>
                  <a:ea typeface="맑은 고딕" charset="0"/>
                  <a:cs typeface="맑은 고딕" charset="0"/>
                </a:endParaRPr>
              </a:p>
              <a:p>
                <a:pPr eaLnBrk="1" hangingPunct="1"/>
                <a:r>
                  <a:rPr kumimoji="0" lang="en-US" altLang="ko-KR" sz="1100" b="1" dirty="0" smtClean="0">
                    <a:solidFill>
                      <a:srgbClr val="00FF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Green: </a:t>
                </a:r>
                <a:r>
                  <a:rPr lang="en-US" altLang="ko-KR" sz="1100" b="1" dirty="0" smtClean="0">
                    <a:solidFill>
                      <a:srgbClr val="00FF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module</a:t>
                </a:r>
                <a:r>
                  <a:rPr kumimoji="0" lang="en-US" altLang="ko-KR" sz="1100" b="1" dirty="0" smtClean="0">
                    <a:solidFill>
                      <a:srgbClr val="00FF00"/>
                    </a:solidFill>
                    <a:latin typeface="Georgia" pitchFamily="18" charset="0"/>
                    <a:ea typeface="맑은 고딕" charset="0"/>
                    <a:cs typeface="맑은 고딕" charset="0"/>
                  </a:rPr>
                  <a:t> C</a:t>
                </a:r>
                <a:endParaRPr kumimoji="0" lang="ko-KR" altLang="en-US" sz="1100" b="1" dirty="0">
                  <a:solidFill>
                    <a:srgbClr val="00FF00"/>
                  </a:solidFill>
                  <a:latin typeface="Georgia" pitchFamily="18" charset="0"/>
                  <a:ea typeface="맑은 고딕" charset="0"/>
                  <a:cs typeface="맑은 고딕" charset="0"/>
                </a:endParaRPr>
              </a:p>
            </p:txBody>
          </p:sp>
          <p:pic>
            <p:nvPicPr>
              <p:cNvPr id="13" name="그림 12" descr="Picture 15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xmlns:lc="http://schemas.openxmlformats.org/drawingml/2006/lockedCanvas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2976" y="1476503"/>
                <a:ext cx="5418950" cy="4381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xmlns:lc="http://schemas.openxmlformats.org/drawingml/2006/locked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Box 4"/>
              <p:cNvSpPr txBox="1"/>
              <p:nvPr/>
            </p:nvSpPr>
            <p:spPr bwMode="auto">
              <a:xfrm rot="16200000">
                <a:off x="65589" y="3467412"/>
                <a:ext cx="1675449" cy="399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 xmlns:lc="http://schemas.openxmlformats.org/drawingml/2006/lockedCanvas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rtlCol="0" anchor="ctr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kumimoji="0" lang="en-US" sz="1200" b="1" dirty="0" smtClean="0">
                    <a:latin typeface="Georgia" pitchFamily="18" charset="0"/>
                    <a:ea typeface="맑은 고딕" charset="0"/>
                    <a:cs typeface="맑은 고딕" charset="0"/>
                  </a:rPr>
                  <a:t>Efficiency (%)</a:t>
                </a:r>
                <a:endParaRPr kumimoji="0" lang="en-US" sz="1200" b="1" dirty="0">
                  <a:latin typeface="Georgia" pitchFamily="18" charset="0"/>
                  <a:ea typeface="맑은 고딕" charset="0"/>
                  <a:cs typeface="맑은 고딕" charset="0"/>
                </a:endParaRPr>
              </a:p>
            </p:txBody>
          </p:sp>
        </p:grpSp>
        <p:cxnSp>
          <p:nvCxnSpPr>
            <p:cNvPr id="15" name="직선 화살표 연결선 14"/>
            <p:cNvCxnSpPr/>
            <p:nvPr/>
          </p:nvCxnSpPr>
          <p:spPr>
            <a:xfrm>
              <a:off x="4465336" y="5759288"/>
              <a:ext cx="50006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flipH="1">
              <a:off x="4456283" y="859354"/>
              <a:ext cx="1" cy="5400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직사각형 16"/>
          <p:cNvSpPr/>
          <p:nvPr/>
        </p:nvSpPr>
        <p:spPr>
          <a:xfrm>
            <a:off x="7524328" y="231031"/>
            <a:ext cx="1368152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Chong</a:t>
            </a:r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1354" y="980728"/>
            <a:ext cx="2823134" cy="524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0F06-67C2-4985-9C67-079ECC66FF85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6588224" y="1052736"/>
            <a:ext cx="2304256" cy="432048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</a:rPr>
              <a:t>Geometrical inefficiency </a:t>
            </a: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</a:rPr>
              <a:t>is included 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EEE7EF-CD7E-422B-A1F8-F86A1B2BDCB6}" type="slidenum">
              <a:rPr lang="en-US" altLang="ko-KR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107950" y="115888"/>
            <a:ext cx="84963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defRPr/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3.  Upgrade of Trigger RPCs </a:t>
            </a:r>
            <a:r>
              <a:rPr lang="en-US" altLang="ko-K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for CMS  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23528" y="548680"/>
            <a:ext cx="82089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defTabSz="1443038">
              <a:spcBef>
                <a:spcPct val="10000"/>
              </a:spcBef>
            </a:pP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Current RPC </a:t>
            </a:r>
            <a:r>
              <a:rPr lang="en-US" altLang="ko-K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System for the Compact </a:t>
            </a:r>
            <a:r>
              <a:rPr lang="en-US" altLang="ko-KR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Muon</a:t>
            </a:r>
            <a:r>
              <a:rPr lang="en-US" altLang="ko-K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Solenoid</a:t>
            </a:r>
            <a:endParaRPr lang="en-US" altLang="ko-K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221" name="_x93444104" descr="EMB000009341a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563" y="1196752"/>
            <a:ext cx="7221549" cy="5445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7E1E-943C-4C88-B6E1-9C40956740F4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79388" y="1052513"/>
            <a:ext cx="41052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defTabSz="1443038"/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►</a:t>
            </a:r>
            <a:r>
              <a:rPr lang="en-US" altLang="ko-KR" sz="1600" dirty="0">
                <a:latin typeface="Georgia" pitchFamily="18" charset="0"/>
              </a:rPr>
              <a:t> </a:t>
            </a:r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Barrel RPCs </a:t>
            </a: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 6 stations (layers)</a:t>
            </a: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 Fully covering up to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= 0.8</a:t>
            </a:r>
            <a:r>
              <a:rPr lang="en-US" altLang="ko-KR" sz="1400" dirty="0">
                <a:latin typeface="Georgia" pitchFamily="18" charset="0"/>
              </a:rPr>
              <a:t> </a:t>
            </a:r>
            <a:endParaRPr lang="en-US" altLang="ko-KR" sz="1400" b="1" dirty="0">
              <a:solidFill>
                <a:srgbClr val="006699"/>
              </a:solidFill>
              <a:latin typeface="Georgia" pitchFamily="18" charset="0"/>
            </a:endParaRP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 Partially covering up to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= ~ 1.2 </a:t>
            </a:r>
          </a:p>
        </p:txBody>
      </p: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179388" y="188913"/>
            <a:ext cx="87852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defTabSz="1443038"/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►</a:t>
            </a:r>
            <a:r>
              <a:rPr lang="en-US" altLang="ko-KR" sz="1600" dirty="0">
                <a:latin typeface="Georgia" pitchFamily="18" charset="0"/>
              </a:rPr>
              <a:t> </a:t>
            </a:r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RPCs System for the Compact </a:t>
            </a:r>
            <a:r>
              <a:rPr lang="en-US" altLang="ko-KR" sz="1600" b="1" dirty="0" err="1">
                <a:solidFill>
                  <a:srgbClr val="3333FF"/>
                </a:solidFill>
                <a:latin typeface="Georgia" pitchFamily="18" charset="0"/>
              </a:rPr>
              <a:t>Muon</a:t>
            </a:r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 Solenoid </a:t>
            </a:r>
            <a:r>
              <a:rPr lang="en-US" altLang="ko-KR" sz="1600" b="1" dirty="0">
                <a:solidFill>
                  <a:srgbClr val="006699"/>
                </a:solidFill>
                <a:latin typeface="Georgia" pitchFamily="18" charset="0"/>
              </a:rPr>
              <a:t>(CMS/TDR LHCC/CERN 97-32)</a:t>
            </a:r>
            <a:r>
              <a:rPr lang="en-US" altLang="ko-KR" sz="1600" dirty="0">
                <a:latin typeface="Georgia" pitchFamily="18" charset="0"/>
              </a:rPr>
              <a:t> </a:t>
            </a:r>
            <a:endParaRPr lang="en-US" altLang="ko-KR" sz="1600" b="1" dirty="0">
              <a:solidFill>
                <a:srgbClr val="3333FF"/>
              </a:solidFill>
              <a:latin typeface="Georgia" pitchFamily="18" charset="0"/>
            </a:endParaRP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 RPCs in Barrel +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Endcap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cover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&lt; 2.1</a:t>
            </a: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 The angular coverage ~ 3 </a:t>
            </a:r>
            <a:r>
              <a:rPr lang="el-GR" altLang="ko-KR" sz="1400" b="1" dirty="0">
                <a:solidFill>
                  <a:srgbClr val="006699"/>
                </a:solidFill>
                <a:latin typeface="Georgia" pitchFamily="18" charset="0"/>
                <a:cs typeface="Arial" charset="0"/>
              </a:rPr>
              <a:t>π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cs typeface="Arial" charset="0"/>
              </a:rPr>
              <a:t>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</a:t>
            </a:r>
          </a:p>
        </p:txBody>
      </p:sp>
      <p:sp>
        <p:nvSpPr>
          <p:cNvPr id="10244" name="Rectangle 10"/>
          <p:cNvSpPr>
            <a:spLocks noChangeArrowheads="1"/>
          </p:cNvSpPr>
          <p:nvPr/>
        </p:nvSpPr>
        <p:spPr bwMode="auto">
          <a:xfrm>
            <a:off x="4140200" y="980728"/>
            <a:ext cx="4751388" cy="115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defTabSz="1443038"/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►</a:t>
            </a:r>
            <a:r>
              <a:rPr lang="en-US" altLang="ko-KR" sz="1600" dirty="0">
                <a:latin typeface="Georgia" pitchFamily="18" charset="0"/>
              </a:rPr>
              <a:t> </a:t>
            </a:r>
            <a:r>
              <a:rPr lang="en-US" altLang="ko-KR" sz="1600" b="1" dirty="0" err="1" smtClean="0">
                <a:solidFill>
                  <a:srgbClr val="3333FF"/>
                </a:solidFill>
                <a:latin typeface="Georgia" pitchFamily="18" charset="0"/>
              </a:rPr>
              <a:t>Endcap</a:t>
            </a: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 </a:t>
            </a:r>
            <a:r>
              <a:rPr lang="en-US" altLang="ko-KR" sz="1600" b="1" dirty="0">
                <a:solidFill>
                  <a:srgbClr val="3333FF"/>
                </a:solidFill>
                <a:latin typeface="Georgia" pitchFamily="18" charset="0"/>
              </a:rPr>
              <a:t>RPCs </a:t>
            </a:r>
            <a:r>
              <a:rPr lang="en-US" altLang="ko-KR" sz="1600" b="1" dirty="0">
                <a:solidFill>
                  <a:srgbClr val="49307A"/>
                </a:solidFill>
                <a:latin typeface="Georgia" pitchFamily="18" charset="0"/>
              </a:rPr>
              <a:t>    </a:t>
            </a:r>
            <a:endParaRPr lang="en-US" altLang="ko-KR" sz="1600" dirty="0">
              <a:solidFill>
                <a:srgbClr val="49307A"/>
              </a:solidFill>
              <a:latin typeface="Georgia" pitchFamily="18" charset="0"/>
            </a:endParaRPr>
          </a:p>
          <a:p>
            <a:pPr defTabSz="1443038"/>
            <a:r>
              <a:rPr lang="en-US" altLang="ko-KR" sz="1400" dirty="0">
                <a:solidFill>
                  <a:srgbClr val="49307A"/>
                </a:solidFill>
                <a:latin typeface="Georgia" pitchFamily="18" charset="0"/>
              </a:rPr>
              <a:t>  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- 2 wings (RE+, RE-) </a:t>
            </a: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- 4 stations (RE1, RE2, RE3, RE4) in each wing</a:t>
            </a:r>
          </a:p>
          <a:p>
            <a:pPr defTabSz="1443038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  - Covering 0.92 &lt;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&lt;2.1     </a:t>
            </a:r>
          </a:p>
        </p:txBody>
      </p:sp>
      <p:pic>
        <p:nvPicPr>
          <p:cNvPr id="10246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766" y="4133180"/>
            <a:ext cx="13509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66" y="4780880"/>
            <a:ext cx="1512887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66" y="3556917"/>
            <a:ext cx="1306512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오른쪽 화살표 57"/>
          <p:cNvSpPr/>
          <p:nvPr/>
        </p:nvSpPr>
        <p:spPr>
          <a:xfrm>
            <a:off x="412403" y="4133180"/>
            <a:ext cx="142875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0250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528" y="4349080"/>
            <a:ext cx="40322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EA080-5ABE-4A38-B565-0AC9C49C965F}" type="slidenum">
              <a:rPr lang="en-US" altLang="ko-KR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94" name="바닥글 개체 틀 1"/>
          <p:cNvSpPr>
            <a:spLocks noGrp="1"/>
          </p:cNvSpPr>
          <p:nvPr>
            <p:ph type="ftr" sz="quarter" idx="11"/>
          </p:nvPr>
        </p:nvSpPr>
        <p:spPr>
          <a:xfrm>
            <a:off x="2930624" y="6100192"/>
            <a:ext cx="3962400" cy="457200"/>
          </a:xfrm>
        </p:spPr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113631"/>
            <a:ext cx="6192688" cy="462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Rectangle 7"/>
          <p:cNvSpPr>
            <a:spLocks noChangeArrowheads="1"/>
          </p:cNvSpPr>
          <p:nvPr/>
        </p:nvSpPr>
        <p:spPr bwMode="auto">
          <a:xfrm>
            <a:off x="5590942" y="2877694"/>
            <a:ext cx="1357322" cy="32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4256" tIns="72128" rIns="144256" bIns="72128" anchor="ctr"/>
          <a:lstStyle/>
          <a:p>
            <a:pPr defTabSz="1443038"/>
            <a:r>
              <a:rPr lang="en-US" altLang="ko-KR" sz="18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Barrel RPCs</a:t>
            </a:r>
            <a:endParaRPr lang="en-US" altLang="ko-KR" sz="18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cxnSp>
        <p:nvCxnSpPr>
          <p:cNvPr id="99" name="직선 연결선 98"/>
          <p:cNvCxnSpPr/>
          <p:nvPr/>
        </p:nvCxnSpPr>
        <p:spPr>
          <a:xfrm rot="10800000">
            <a:off x="4752619" y="4896276"/>
            <a:ext cx="3845403" cy="169336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직선 화살표 연결선 99"/>
          <p:cNvCxnSpPr/>
          <p:nvPr/>
        </p:nvCxnSpPr>
        <p:spPr>
          <a:xfrm rot="10800000" flipV="1">
            <a:off x="5554661" y="5383549"/>
            <a:ext cx="1312427" cy="6961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모서리가 둥근 직사각형 100"/>
          <p:cNvSpPr/>
          <p:nvPr/>
        </p:nvSpPr>
        <p:spPr>
          <a:xfrm>
            <a:off x="6867089" y="5174718"/>
            <a:ext cx="1087357" cy="444041"/>
          </a:xfrm>
          <a:prstGeom prst="roundRect">
            <a:avLst/>
          </a:prstGeom>
          <a:noFill/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RE1/1</a:t>
            </a:r>
            <a:endParaRPr lang="ko-KR" altLang="en-US" sz="16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02" name="모서리가 둥근 직사각형 101"/>
          <p:cNvSpPr/>
          <p:nvPr/>
        </p:nvSpPr>
        <p:spPr>
          <a:xfrm>
            <a:off x="2956980" y="4829920"/>
            <a:ext cx="2816419" cy="1160017"/>
          </a:xfrm>
          <a:prstGeom prst="roundRect">
            <a:avLst/>
          </a:prstGeom>
          <a:noFill/>
          <a:ln w="44450">
            <a:solidFill>
              <a:srgbClr val="3399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800" b="1" dirty="0" smtClean="0">
              <a:solidFill>
                <a:srgbClr val="003399"/>
              </a:solidFill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algn="ctr">
              <a:lnSpc>
                <a:spcPct val="70000"/>
              </a:lnSpc>
            </a:pPr>
            <a:endParaRPr lang="en-US" altLang="ko-KR" sz="1800" b="1" dirty="0" smtClean="0">
              <a:solidFill>
                <a:srgbClr val="C00000"/>
              </a:solidFill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algn="ctr">
              <a:lnSpc>
                <a:spcPct val="70000"/>
              </a:lnSpc>
            </a:pPr>
            <a:endParaRPr lang="en-US" altLang="ko-KR" sz="1800" b="1" dirty="0" smtClean="0">
              <a:solidFill>
                <a:srgbClr val="C00000"/>
              </a:solidFill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High-</a:t>
            </a:r>
            <a:r>
              <a:rPr lang="el-GR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η</a:t>
            </a:r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 Forward </a:t>
            </a:r>
          </a:p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RPCs (Plan)</a:t>
            </a:r>
            <a:endParaRPr lang="ko-KR" altLang="en-US" sz="1600" b="1" dirty="0">
              <a:solidFill>
                <a:schemeClr val="tx1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4522187" y="2893256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RE1/3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4522187" y="4165532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RE1/2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4145270" y="2893256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RE2/3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4145270" y="4156363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RE2/2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3165285" y="2884086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RE3/3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3165285" y="4147193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RE3/2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2655445" y="2884086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RE4/3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2655445" y="4156363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RE4/2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4230098" y="4904761"/>
            <a:ext cx="595035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RE2/1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3165285" y="4904761"/>
            <a:ext cx="771678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RE3/1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Line 14"/>
          <p:cNvSpPr>
            <a:spLocks noChangeShapeType="1"/>
          </p:cNvSpPr>
          <p:nvPr/>
        </p:nvSpPr>
        <p:spPr bwMode="auto">
          <a:xfrm>
            <a:off x="4716016" y="2659566"/>
            <a:ext cx="0" cy="1047757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4" name="Line 14"/>
          <p:cNvSpPr>
            <a:spLocks noChangeShapeType="1"/>
          </p:cNvSpPr>
          <p:nvPr/>
        </p:nvSpPr>
        <p:spPr bwMode="auto">
          <a:xfrm>
            <a:off x="4716016" y="3782164"/>
            <a:ext cx="0" cy="89807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5" name="Line 14"/>
          <p:cNvSpPr>
            <a:spLocks noChangeShapeType="1"/>
          </p:cNvSpPr>
          <p:nvPr/>
        </p:nvSpPr>
        <p:spPr bwMode="auto">
          <a:xfrm>
            <a:off x="4355976" y="2659566"/>
            <a:ext cx="0" cy="1047757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6" name="Line 14"/>
          <p:cNvSpPr>
            <a:spLocks noChangeShapeType="1"/>
          </p:cNvSpPr>
          <p:nvPr/>
        </p:nvSpPr>
        <p:spPr bwMode="auto">
          <a:xfrm>
            <a:off x="4355976" y="3782164"/>
            <a:ext cx="0" cy="89807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7" name="Line 14"/>
          <p:cNvSpPr>
            <a:spLocks noChangeShapeType="1"/>
          </p:cNvSpPr>
          <p:nvPr/>
        </p:nvSpPr>
        <p:spPr bwMode="auto">
          <a:xfrm>
            <a:off x="3409280" y="2659566"/>
            <a:ext cx="0" cy="1047757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8" name="Line 14"/>
          <p:cNvSpPr>
            <a:spLocks noChangeShapeType="1"/>
          </p:cNvSpPr>
          <p:nvPr/>
        </p:nvSpPr>
        <p:spPr bwMode="auto">
          <a:xfrm>
            <a:off x="3409280" y="3782164"/>
            <a:ext cx="0" cy="89807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9" name="Line 14"/>
          <p:cNvSpPr>
            <a:spLocks noChangeShapeType="1"/>
          </p:cNvSpPr>
          <p:nvPr/>
        </p:nvSpPr>
        <p:spPr bwMode="auto">
          <a:xfrm>
            <a:off x="2915816" y="2626082"/>
            <a:ext cx="0" cy="1047757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0" name="Line 14"/>
          <p:cNvSpPr>
            <a:spLocks noChangeShapeType="1"/>
          </p:cNvSpPr>
          <p:nvPr/>
        </p:nvSpPr>
        <p:spPr bwMode="auto">
          <a:xfrm>
            <a:off x="2915816" y="3778210"/>
            <a:ext cx="0" cy="898078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1" name="Line 14"/>
          <p:cNvSpPr>
            <a:spLocks noChangeShapeType="1"/>
          </p:cNvSpPr>
          <p:nvPr/>
        </p:nvSpPr>
        <p:spPr bwMode="auto">
          <a:xfrm>
            <a:off x="3409280" y="4829921"/>
            <a:ext cx="0" cy="523879"/>
          </a:xfrm>
          <a:prstGeom prst="line">
            <a:avLst/>
          </a:prstGeom>
          <a:noFill/>
          <a:ln w="635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2" name="Line 14"/>
          <p:cNvSpPr>
            <a:spLocks noChangeShapeType="1"/>
          </p:cNvSpPr>
          <p:nvPr/>
        </p:nvSpPr>
        <p:spPr bwMode="auto">
          <a:xfrm>
            <a:off x="4389264" y="4829921"/>
            <a:ext cx="0" cy="673558"/>
          </a:xfrm>
          <a:prstGeom prst="line">
            <a:avLst/>
          </a:prstGeom>
          <a:noFill/>
          <a:ln w="635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3" name="Line 14"/>
          <p:cNvSpPr>
            <a:spLocks noChangeShapeType="1"/>
          </p:cNvSpPr>
          <p:nvPr/>
        </p:nvSpPr>
        <p:spPr bwMode="auto">
          <a:xfrm>
            <a:off x="5586952" y="5251745"/>
            <a:ext cx="0" cy="523879"/>
          </a:xfrm>
          <a:prstGeom prst="line">
            <a:avLst/>
          </a:prstGeom>
          <a:noFill/>
          <a:ln w="635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400" b="1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4" name="모서리가 둥근 직사각형 123"/>
          <p:cNvSpPr/>
          <p:nvPr/>
        </p:nvSpPr>
        <p:spPr>
          <a:xfrm>
            <a:off x="2195736" y="2295573"/>
            <a:ext cx="6534488" cy="2479919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en-US" altLang="ko-KR" sz="1800" b="1" dirty="0" smtClean="0">
                <a:solidFill>
                  <a:schemeClr val="tx1"/>
                </a:solidFill>
                <a:latin typeface="Calibri" pitchFamily="34" charset="0"/>
                <a:ea typeface="굴림" pitchFamily="50" charset="-127"/>
                <a:cs typeface="Times New Roman" pitchFamily="18" charset="0"/>
              </a:rPr>
              <a:t>                        </a:t>
            </a:r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Low-</a:t>
            </a:r>
            <a:r>
              <a:rPr lang="el-GR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η</a:t>
            </a:r>
            <a:endParaRPr lang="en-US" altLang="ko-KR" sz="1600" b="1" dirty="0" smtClean="0">
              <a:solidFill>
                <a:schemeClr val="tx1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                     Forward     </a:t>
            </a:r>
          </a:p>
          <a:p>
            <a:pPr>
              <a:lnSpc>
                <a:spcPct val="7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                         RPCs</a:t>
            </a:r>
            <a:endParaRPr lang="ko-KR" altLang="en-US" sz="1600" b="1" dirty="0">
              <a:solidFill>
                <a:schemeClr val="tx1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25" name="모서리가 둥근 직사각형 124"/>
          <p:cNvSpPr/>
          <p:nvPr/>
        </p:nvSpPr>
        <p:spPr>
          <a:xfrm>
            <a:off x="2195736" y="2459914"/>
            <a:ext cx="1152128" cy="2220327"/>
          </a:xfrm>
          <a:prstGeom prst="roundRect">
            <a:avLst/>
          </a:prstGeom>
          <a:noFill/>
          <a:ln w="44450">
            <a:solidFill>
              <a:srgbClr val="3399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4-th Station</a:t>
            </a:r>
          </a:p>
          <a:p>
            <a:pPr algn="ctr">
              <a:lnSpc>
                <a:spcPct val="70000"/>
              </a:lnSpc>
            </a:pPr>
            <a:endParaRPr lang="en-US" altLang="ko-KR" sz="1300" b="1" dirty="0" smtClean="0">
              <a:solidFill>
                <a:srgbClr val="C0000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  <a:p>
            <a:pPr algn="ctr">
              <a:lnSpc>
                <a:spcPct val="70000"/>
              </a:lnSpc>
            </a:pPr>
            <a:r>
              <a:rPr lang="en-US" altLang="ko-KR" sz="1300" b="1" dirty="0" smtClean="0">
                <a:solidFill>
                  <a:srgbClr val="C0000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(on going) </a:t>
            </a:r>
          </a:p>
        </p:txBody>
      </p:sp>
      <p:sp>
        <p:nvSpPr>
          <p:cNvPr id="126" name="모서리가 둥근 직사각형 125"/>
          <p:cNvSpPr/>
          <p:nvPr/>
        </p:nvSpPr>
        <p:spPr>
          <a:xfrm>
            <a:off x="3700667" y="5146362"/>
            <a:ext cx="1087357" cy="44404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RE2/1</a:t>
            </a:r>
            <a:endParaRPr lang="ko-KR" altLang="en-US" sz="16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2843808" y="5146362"/>
            <a:ext cx="1087357" cy="44404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RE3/1</a:t>
            </a:r>
            <a:endParaRPr lang="ko-KR" altLang="en-US" sz="16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28" name="날짜 개체 틀 1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46BD-C123-46B5-9847-9CF5FAFF2264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4427984" y="2348880"/>
            <a:ext cx="533527" cy="3523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RE1</a:t>
            </a:r>
            <a:endParaRPr lang="ko-KR" altLang="en-US" sz="12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3923929" y="2348880"/>
            <a:ext cx="648072" cy="3523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RE2</a:t>
            </a:r>
            <a:endParaRPr lang="ko-KR" altLang="en-US" sz="12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3131840" y="2348880"/>
            <a:ext cx="648072" cy="3523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RE3</a:t>
            </a:r>
            <a:endParaRPr lang="ko-KR" altLang="en-US" sz="12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D4C3-8D00-A844-A37E-D357B6035B3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79F2E1-130E-D645-A270-0C2966CE505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 charset="0"/>
              <a:ea typeface="+mn-ea"/>
              <a:cs typeface="+mn-cs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8313" y="759073"/>
            <a:ext cx="2325687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759346"/>
            <a:ext cx="2667000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mb1_pa210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4188" y="3926160"/>
            <a:ext cx="230981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886200"/>
            <a:ext cx="26670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SCF0043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2286000" y="759346"/>
            <a:ext cx="19050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DSCN3409"/>
          <p:cNvPicPr>
            <a:picLocks noChangeAspect="1" noChangeArrowheads="1"/>
          </p:cNvPicPr>
          <p:nvPr/>
        </p:nvPicPr>
        <p:blipFill>
          <a:blip r:embed="rId7" cstate="print"/>
          <a:srcRect t="28265" r="5872"/>
          <a:stretch>
            <a:fillRect/>
          </a:stretch>
        </p:blipFill>
        <p:spPr bwMode="auto">
          <a:xfrm>
            <a:off x="0" y="764704"/>
            <a:ext cx="22860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525" y="779984"/>
            <a:ext cx="447675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>
                <a:solidFill>
                  <a:srgbClr val="FF0000"/>
                </a:solidFill>
              </a:rPr>
              <a:t>ISR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90800" y="759346"/>
            <a:ext cx="1449388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>
                <a:solidFill>
                  <a:srgbClr val="FF0000"/>
                </a:solidFill>
              </a:rPr>
              <a:t>DT-RPC coupling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648200" y="779984"/>
            <a:ext cx="15557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>
                <a:solidFill>
                  <a:srgbClr val="FF0000"/>
                </a:solidFill>
              </a:rPr>
              <a:t>DT-RPC test at ISR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7164288" y="692696"/>
            <a:ext cx="1471613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>
                <a:solidFill>
                  <a:srgbClr val="FF0000"/>
                </a:solidFill>
              </a:rPr>
              <a:t>DT-RPC envelope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7256090" y="3936925"/>
            <a:ext cx="1276350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 dirty="0">
                <a:solidFill>
                  <a:srgbClr val="FF0000"/>
                </a:solidFill>
              </a:rPr>
              <a:t>DT-RPC at SX5</a:t>
            </a:r>
          </a:p>
        </p:txBody>
      </p:sp>
      <p:pic>
        <p:nvPicPr>
          <p:cNvPr id="21" name="Picture 18"/>
          <p:cNvPicPr preferRelativeResize="0">
            <a:picLocks noChangeAspect="1" noChangeArrowheads="1"/>
          </p:cNvPicPr>
          <p:nvPr/>
        </p:nvPicPr>
        <p:blipFill>
          <a:blip r:embed="rId8" cstate="print"/>
          <a:srcRect l="9192" r="18382"/>
          <a:stretch>
            <a:fillRect/>
          </a:stretch>
        </p:blipFill>
        <p:spPr bwMode="auto">
          <a:xfrm>
            <a:off x="2765425" y="2554560"/>
            <a:ext cx="3975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4067944" y="3068960"/>
            <a:ext cx="1430338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 dirty="0">
                <a:solidFill>
                  <a:srgbClr val="FF0000"/>
                </a:solidFill>
              </a:rPr>
              <a:t>DT-RPC installed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457200" y="5507038"/>
            <a:ext cx="193040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None/>
            </a:pPr>
            <a:r>
              <a:rPr lang="it-IT" sz="1200" b="1">
                <a:solidFill>
                  <a:srgbClr val="FF0000"/>
                </a:solidFill>
              </a:rPr>
              <a:t>DT-RPC commissioning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3528" y="2996952"/>
            <a:ext cx="225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2004-2008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2539752"/>
            <a:ext cx="3962400" cy="457200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bg1"/>
                </a:solidFill>
                <a:latin typeface="Georgia" pitchFamily="18" charset="0"/>
              </a:rPr>
              <a:t>Dott</a:t>
            </a:r>
            <a:r>
              <a:rPr lang="en-US" b="1" i="1" dirty="0" smtClean="0">
                <a:solidFill>
                  <a:schemeClr val="bg1"/>
                </a:solidFill>
                <a:latin typeface="Georgia" pitchFamily="18" charset="0"/>
              </a:rPr>
              <a:t>. </a:t>
            </a:r>
            <a:r>
              <a:rPr lang="en-US" b="1" i="1" dirty="0" err="1" smtClean="0">
                <a:solidFill>
                  <a:schemeClr val="bg1"/>
                </a:solidFill>
                <a:latin typeface="Georgia" pitchFamily="18" charset="0"/>
              </a:rPr>
              <a:t>Pigi</a:t>
            </a:r>
            <a:r>
              <a:rPr lang="en-US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  <a:latin typeface="Georgia" pitchFamily="18" charset="0"/>
              </a:rPr>
              <a:t>Paolucci</a:t>
            </a:r>
            <a:r>
              <a:rPr lang="en-US" b="1" i="1" dirty="0" smtClean="0">
                <a:solidFill>
                  <a:schemeClr val="bg1"/>
                </a:solidFill>
                <a:latin typeface="Georgia" pitchFamily="18" charset="0"/>
              </a:rPr>
              <a:t> - I.N.F.N. of Napoli (ITALY) - RPC 2012 Conference (LNF)</a:t>
            </a:r>
            <a:endParaRPr lang="en-US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79512" y="188640"/>
            <a:ext cx="4043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Installation of BARREL RPCs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FF2E7-93C2-4A0B-B506-01C665FEDF67}" type="slidenum">
              <a:rPr lang="en-US" altLang="ko-KR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F294-B6FC-40BA-8FBD-8E777327A7CB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51520" y="332656"/>
            <a:ext cx="3393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Installation of </a:t>
            </a:r>
          </a:p>
          <a:p>
            <a:r>
              <a:rPr lang="en-US" altLang="ko-KR" sz="2000" b="1" dirty="0" err="1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Endcap</a:t>
            </a:r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RPCs in |</a:t>
            </a:r>
            <a:r>
              <a:rPr lang="el-GR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η</a:t>
            </a:r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| &lt; 1.6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699792" y="4509120"/>
            <a:ext cx="3384550" cy="731837"/>
          </a:xfrm>
          <a:prstGeom prst="rect">
            <a:avLst/>
          </a:prstGeom>
          <a:gradFill rotWithShape="1">
            <a:gsLst>
              <a:gs pos="0">
                <a:srgbClr val="9BC3EB"/>
              </a:gs>
              <a:gs pos="100000">
                <a:srgbClr val="0066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10000"/>
              </a:spcBef>
            </a:pPr>
            <a:r>
              <a:rPr kumimoji="0" lang="en-GB" altLang="ko-KR" sz="2000" b="1">
                <a:solidFill>
                  <a:srgbClr val="FFFF00"/>
                </a:solidFill>
                <a:latin typeface="Arial" charset="0"/>
              </a:rPr>
              <a:t>RE2/2 &amp; RE2/3 </a:t>
            </a:r>
          </a:p>
          <a:p>
            <a:pPr algn="ctr" latinLnBrk="0">
              <a:spcBef>
                <a:spcPct val="10000"/>
              </a:spcBef>
            </a:pPr>
            <a:r>
              <a:rPr kumimoji="0" lang="en-GB" altLang="ko-KR" sz="2000" b="1">
                <a:solidFill>
                  <a:srgbClr val="FFFF00"/>
                </a:solidFill>
                <a:latin typeface="Arial" charset="0"/>
              </a:rPr>
              <a:t>on the back of YE1</a:t>
            </a:r>
          </a:p>
        </p:txBody>
      </p:sp>
      <p:pic>
        <p:nvPicPr>
          <p:cNvPr id="18" name="Picture 9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51" y="1834983"/>
            <a:ext cx="7632973" cy="476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그룹 15"/>
          <p:cNvGrpSpPr/>
          <p:nvPr/>
        </p:nvGrpSpPr>
        <p:grpSpPr>
          <a:xfrm>
            <a:off x="4707954" y="260648"/>
            <a:ext cx="4112518" cy="3137437"/>
            <a:chOff x="4788024" y="188640"/>
            <a:chExt cx="4112518" cy="3137437"/>
          </a:xfrm>
        </p:grpSpPr>
        <p:pic>
          <p:nvPicPr>
            <p:cNvPr id="14643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4048" y="188640"/>
              <a:ext cx="3896494" cy="3137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788024" y="188640"/>
              <a:ext cx="3887787" cy="4320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 anchor="ctr"/>
            <a:lstStyle/>
            <a:p>
              <a:pPr algn="ctr"/>
              <a:r>
                <a:rPr lang="en-GB" altLang="ko-KR" sz="2000" b="1" dirty="0" smtClean="0">
                  <a:solidFill>
                    <a:srgbClr val="FFFF00"/>
                  </a:solidFill>
                  <a:latin typeface="Georgia" pitchFamily="18" charset="0"/>
                  <a:sym typeface="Symbol" pitchFamily="18" charset="2"/>
                </a:rPr>
                <a:t>RE1/2 </a:t>
              </a:r>
              <a:r>
                <a:rPr lang="en-GB" altLang="ko-KR" sz="2000" b="1" dirty="0">
                  <a:solidFill>
                    <a:srgbClr val="FFFF00"/>
                  </a:solidFill>
                  <a:latin typeface="Georgia" pitchFamily="18" charset="0"/>
                  <a:sym typeface="Symbol" pitchFamily="18" charset="2"/>
                </a:rPr>
                <a:t>&amp; RE1/3 : 144 RPCs</a:t>
              </a:r>
            </a:p>
          </p:txBody>
        </p:sp>
      </p:grp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539552" y="1772816"/>
            <a:ext cx="3887787" cy="43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/>
            <a:r>
              <a:rPr lang="en-GB" altLang="ko-KR" sz="2000" b="1" dirty="0" smtClean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RE2/2 </a:t>
            </a:r>
            <a:r>
              <a:rPr lang="en-GB" altLang="ko-KR" sz="2000" b="1" dirty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&amp; </a:t>
            </a:r>
            <a:r>
              <a:rPr lang="en-GB" altLang="ko-KR" sz="2000" b="1" dirty="0" smtClean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RE2/3 </a:t>
            </a:r>
            <a:r>
              <a:rPr lang="en-GB" altLang="ko-KR" sz="2000" b="1" dirty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: 144 RPCs</a:t>
            </a: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4427984" y="3501008"/>
            <a:ext cx="3887787" cy="43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/>
            <a:r>
              <a:rPr lang="en-GB" altLang="ko-KR" sz="2000" b="1" dirty="0" smtClean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RE3/2 </a:t>
            </a:r>
            <a:r>
              <a:rPr lang="en-GB" altLang="ko-KR" sz="2000" b="1" dirty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&amp; </a:t>
            </a:r>
            <a:r>
              <a:rPr lang="en-GB" altLang="ko-KR" sz="2000" b="1" dirty="0" smtClean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RE3/3 </a:t>
            </a:r>
            <a:r>
              <a:rPr lang="en-GB" altLang="ko-KR" sz="2000" b="1" dirty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: 144 RPCs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31640" y="1124744"/>
            <a:ext cx="239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2007 - 2009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D476-DA21-481D-A0E9-903C12AAFD06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5" name="Picture 6" descr="Z:\talks\2011_09_29_rpc\fig\fig_png\cEff_RpcPtCu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8645723" cy="268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comparisonEndc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620688"/>
            <a:ext cx="4540739" cy="2616568"/>
          </a:xfrm>
          <a:prstGeom prst="rect">
            <a:avLst/>
          </a:prstGeom>
        </p:spPr>
      </p:pic>
      <p:pic>
        <p:nvPicPr>
          <p:cNvPr id="7" name="Picture 25" descr="comparisonBarr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620688"/>
            <a:ext cx="4525893" cy="2608013"/>
          </a:xfrm>
          <a:prstGeom prst="rect">
            <a:avLst/>
          </a:prstGeom>
        </p:spPr>
      </p:pic>
      <p:pic>
        <p:nvPicPr>
          <p:cNvPr id="8" name="Picture 27" descr="Schermata 2011-10-09 a 11.41.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1412776"/>
            <a:ext cx="2908623" cy="559078"/>
          </a:xfrm>
          <a:prstGeom prst="rect">
            <a:avLst/>
          </a:prstGeom>
        </p:spPr>
      </p:pic>
      <p:pic>
        <p:nvPicPr>
          <p:cNvPr id="9" name="Picture 28" descr="Schermata 2011-10-09 a 11.40.5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1412776"/>
            <a:ext cx="3207044" cy="5892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25663" y="2317501"/>
            <a:ext cx="96428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ENDCAP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4283" y="2317501"/>
            <a:ext cx="90281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BARREL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1520" y="188640"/>
            <a:ext cx="30716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Trigger performances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555776" y="6309320"/>
            <a:ext cx="4104456" cy="288032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</a:rPr>
              <a:t>Geometrical inefficiency is also included 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23528" y="3284984"/>
            <a:ext cx="4320480" cy="288032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</a:rPr>
              <a:t>Efficiencies for single </a:t>
            </a:r>
            <a:r>
              <a:rPr lang="en-US" altLang="ko-KR" sz="1400" b="1" dirty="0" err="1" smtClean="0">
                <a:solidFill>
                  <a:schemeClr val="tx1"/>
                </a:solidFill>
              </a:rPr>
              <a:t>muons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 for various </a:t>
            </a:r>
            <a:r>
              <a:rPr lang="en-US" altLang="ko-KR" sz="1400" b="1" i="1" dirty="0" err="1" smtClean="0">
                <a:solidFill>
                  <a:schemeClr val="tx1"/>
                </a:solidFill>
              </a:rPr>
              <a:t>p</a:t>
            </a:r>
            <a:r>
              <a:rPr lang="en-US" altLang="ko-KR" sz="1400" b="1" baseline="-25000" dirty="0" err="1" smtClean="0">
                <a:solidFill>
                  <a:schemeClr val="tx1"/>
                </a:solidFill>
              </a:rPr>
              <a:t>T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 selections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HIM2012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5" name="직사각형 2"/>
          <p:cNvSpPr>
            <a:spLocks noChangeArrowheads="1"/>
          </p:cNvSpPr>
          <p:nvPr/>
        </p:nvSpPr>
        <p:spPr bwMode="auto">
          <a:xfrm>
            <a:off x="539552" y="1268760"/>
            <a:ext cx="8136904" cy="4678204"/>
          </a:xfrm>
          <a:prstGeom prst="rect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defTabSz="1443038">
              <a:spcAft>
                <a:spcPts val="600"/>
              </a:spcAft>
            </a:pPr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Contents</a:t>
            </a:r>
          </a:p>
          <a:p>
            <a:pPr marL="457200" indent="-457200" defTabSz="1443038">
              <a:spcAft>
                <a:spcPts val="600"/>
              </a:spcAft>
            </a:pPr>
            <a:endParaRPr lang="en-US" altLang="ko-KR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457200" indent="-457200" defTabSz="1443038">
              <a:spcAft>
                <a:spcPts val="600"/>
              </a:spcAft>
            </a:pPr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457200" indent="-457200" defTabSz="1443038">
              <a:spcAft>
                <a:spcPts val="600"/>
              </a:spcAft>
            </a:pPr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457200" indent="-457200" defTabSz="1443038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</a:t>
            </a:r>
            <a:r>
              <a: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</a:rPr>
              <a:t>Introductions</a:t>
            </a:r>
            <a:endParaRPr lang="en-US" altLang="ko-K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457200" indent="-457200" defTabSz="1443038">
              <a:lnSpc>
                <a:spcPct val="150000"/>
              </a:lnSpc>
            </a:pPr>
            <a:r>
              <a: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2. 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</a:rPr>
              <a:t>Trigger RPCs in upgraded PHENIX</a:t>
            </a:r>
            <a:endParaRPr lang="en-US" altLang="ko-K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457200" indent="-457200" defTabSz="1443038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3. Upgrade of Trigger RPCs for CMS  </a:t>
            </a:r>
          </a:p>
          <a:p>
            <a:pPr marL="457200" indent="-457200" defTabSz="1443038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AppleGothic" pitchFamily="1" charset="-127"/>
              </a:rPr>
              <a:t>  - PHASE I: 4-th RPC station in </a:t>
            </a:r>
            <a:r>
              <a:rPr lang="en-US" altLang="ko-KR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AppleGothic" pitchFamily="1" charset="-127"/>
              </a:rPr>
              <a:t>Endcap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AppleGothic" pitchFamily="1" charset="-127"/>
              </a:rPr>
              <a:t> RPC system</a:t>
            </a:r>
          </a:p>
          <a:p>
            <a:pPr marL="457200" indent="-457200" defTabSz="1443038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  - PHASE II: high-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 RPCs in </a:t>
            </a:r>
            <a:r>
              <a:rPr lang="en-US" altLang="ko-KR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Endcap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RPC system</a:t>
            </a:r>
            <a:endParaRPr lang="en-US" altLang="ko-K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457200" lvl="0" indent="-457200" defTabSz="1443038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4. Summary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AAC7-6022-41D4-AAD2-6BAAD87676BE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5E2B36-8355-4B53-AEA0-144FDC27D666}" type="slidenum">
              <a:rPr lang="en-US" altLang="ko-KR"/>
              <a:pPr>
                <a:defRPr/>
              </a:pPr>
              <a:t>20</a:t>
            </a:fld>
            <a:endParaRPr lang="en-US" altLang="ko-KR"/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47191"/>
            <a:ext cx="8353425" cy="417513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Upgrade of RPC triggers for the future CMS</a:t>
            </a: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923660"/>
            <a:ext cx="4968552" cy="360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93CF11-F3F5-45BA-A406-33C644B5BD1B}" type="datetime1">
              <a:rPr lang="ko-KR" altLang="en-US" smtClean="0"/>
              <a:pPr>
                <a:defRPr/>
              </a:pPr>
              <a:t>2012-02-21</a:t>
            </a:fld>
            <a:endParaRPr lang="en-US" altLang="ko-KR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836712"/>
            <a:ext cx="8713787" cy="5400675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►</a:t>
            </a:r>
            <a:r>
              <a:rPr kumimoji="0"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Why do we have to fully construct the </a:t>
            </a:r>
            <a:r>
              <a:rPr lang="en-US" altLang="ko-KR" sz="1600" b="1" dirty="0" err="1" smtClean="0">
                <a:solidFill>
                  <a:srgbClr val="3333FF"/>
                </a:solidFill>
                <a:latin typeface="Georgia" pitchFamily="18" charset="0"/>
              </a:rPr>
              <a:t>Endcap</a:t>
            </a: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 RPC system ?</a:t>
            </a:r>
            <a:r>
              <a:rPr lang="en-US" altLang="ko-KR" sz="1600" b="1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CC3300"/>
                </a:solidFill>
                <a:latin typeface="Georgia" pitchFamily="18" charset="0"/>
              </a:rPr>
              <a:t> 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- The CMS was design to optimize detection of the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muons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from Higgs.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- Only 3 RPC stations in 1.6 &lt; </a:t>
            </a:r>
            <a:r>
              <a:rPr lang="pl-PL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.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- There is NO RPC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muon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trigger in 1.6 &lt; </a:t>
            </a:r>
            <a:r>
              <a:rPr lang="pl-PL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en-US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&lt; 2.1.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800" b="1" i="1" dirty="0" smtClean="0">
                <a:solidFill>
                  <a:srgbClr val="CC3300"/>
                </a:solidFill>
                <a:latin typeface="Arial" charset="0"/>
                <a:sym typeface="Symbol" pitchFamily="18" charset="2"/>
              </a:rPr>
              <a:t>   </a:t>
            </a:r>
            <a:endParaRPr lang="en-US" altLang="ko-KR" sz="1800" b="1" dirty="0" smtClean="0">
              <a:solidFill>
                <a:srgbClr val="CC33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105000"/>
              </a:lnSpc>
              <a:spcBef>
                <a:spcPct val="15000"/>
              </a:spcBef>
              <a:buFontTx/>
              <a:buNone/>
            </a:pPr>
            <a:r>
              <a:rPr lang="en-US" altLang="ko-KR" sz="1800" b="1" dirty="0" smtClean="0">
                <a:solidFill>
                  <a:srgbClr val="3333FF"/>
                </a:solidFill>
                <a:latin typeface="Georgia" pitchFamily="18" charset="0"/>
              </a:rPr>
              <a:t>►</a:t>
            </a:r>
            <a:r>
              <a:rPr kumimoji="0" lang="en-US" altLang="ko-KR" sz="1800" b="1" dirty="0" smtClean="0">
                <a:solidFill>
                  <a:srgbClr val="3333FF"/>
                </a:solidFill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What we plan to do until the first shutdown of the LHC ?</a:t>
            </a:r>
            <a:r>
              <a:rPr lang="en-US" altLang="ko-KR" sz="1600" b="1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CC3300"/>
                </a:solidFill>
                <a:latin typeface="Georgia" pitchFamily="18" charset="0"/>
              </a:rPr>
              <a:t> 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- Planning the full construction of the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endcap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RPC system, as described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   in the CMS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muon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TDR (LHCC 97-32).  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- First, installation of the missing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  RE4 in 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|</a:t>
            </a:r>
            <a:r>
              <a:rPr lang="pl-PL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|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&lt;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1.6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(PHASE I) </a:t>
            </a:r>
          </a:p>
          <a:p>
            <a:pPr marL="609600" indent="-609600" eaLnBrk="1" hangingPunct="1">
              <a:lnSpc>
                <a:spcPct val="110000"/>
              </a:lnSpc>
              <a:spcBef>
                <a:spcPct val="15000"/>
              </a:spcBef>
              <a:buFontTx/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- Second, extension of  the RPC trigger </a:t>
            </a:r>
          </a:p>
          <a:p>
            <a:pPr marL="609600" indent="-609600">
              <a:lnSpc>
                <a:spcPct val="110000"/>
              </a:lnSpc>
              <a:spcBef>
                <a:spcPct val="15000"/>
              </a:spcBef>
              <a:buNone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   coverage up to 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|</a:t>
            </a:r>
            <a:r>
              <a:rPr lang="pl-PL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|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=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2.1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(PHASE II)  </a:t>
            </a:r>
          </a:p>
        </p:txBody>
      </p:sp>
    </p:spTree>
  </p:cSld>
  <p:clrMapOvr>
    <a:masterClrMapping/>
  </p:clrMapOvr>
  <p:transition>
    <p:blind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6984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latinLnBrk="0" hangingPunct="0">
              <a:defRPr/>
            </a:pPr>
            <a:r>
              <a:rPr kumimoji="0" lang="en-US" altLang="ko-KR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AppleGothic" pitchFamily="1" charset="-127"/>
              </a:rPr>
              <a:t>PHASE I: 4-th RPC station in </a:t>
            </a:r>
            <a:r>
              <a:rPr kumimoji="0" lang="en-US" altLang="ko-KR" sz="20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AppleGothic" pitchFamily="1" charset="-127"/>
              </a:rPr>
              <a:t>Endcap</a:t>
            </a:r>
            <a:r>
              <a:rPr kumimoji="0" lang="en-US" altLang="ko-KR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AppleGothic" pitchFamily="1" charset="-127"/>
              </a:rPr>
              <a:t> RPC system</a:t>
            </a:r>
            <a:endParaRPr kumimoji="0" lang="en-US" altLang="ko-KR" sz="20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ea typeface="AppleGothic" pitchFamily="1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3F6F-330C-424F-8004-C5EE0AE78458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93096"/>
            <a:ext cx="36697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그룹 40"/>
          <p:cNvGrpSpPr/>
          <p:nvPr/>
        </p:nvGrpSpPr>
        <p:grpSpPr>
          <a:xfrm>
            <a:off x="323528" y="2996952"/>
            <a:ext cx="4896544" cy="3672408"/>
            <a:chOff x="683568" y="1052736"/>
            <a:chExt cx="6480720" cy="4627737"/>
          </a:xfrm>
        </p:grpSpPr>
        <p:sp>
          <p:nvSpPr>
            <p:cNvPr id="8" name="바닥글 개체 틀 1"/>
            <p:cNvSpPr txBox="1">
              <a:spLocks/>
            </p:cNvSpPr>
            <p:nvPr/>
          </p:nvSpPr>
          <p:spPr>
            <a:xfrm>
              <a:off x="1418456" y="5039297"/>
              <a:ext cx="3962400" cy="457200"/>
            </a:xfrm>
            <a:prstGeom prst="rect">
              <a:avLst/>
            </a:prstGeom>
          </p:spPr>
          <p:txBody>
            <a:bodyPr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HIM2012</a:t>
              </a:r>
              <a:endPara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052736"/>
              <a:ext cx="6192688" cy="462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447404" y="1869395"/>
              <a:ext cx="1357322" cy="324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44256" tIns="72128" rIns="144256" bIns="72128" anchor="ctr"/>
            <a:lstStyle/>
            <a:p>
              <a:pPr defTabSz="1443038"/>
              <a:r>
                <a:rPr lang="en-US" altLang="ko-KR" sz="1200" b="1" dirty="0" smtClean="0">
                  <a:solidFill>
                    <a:srgbClr val="002060"/>
                  </a:solidFill>
                  <a:latin typeface="Georgia" pitchFamily="18" charset="0"/>
                  <a:cs typeface="Times New Roman" pitchFamily="18" charset="0"/>
                </a:rPr>
                <a:t>Barrel RPCs</a:t>
              </a:r>
              <a:endParaRPr lang="en-US" altLang="ko-KR" sz="12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 rot="10800000">
              <a:off x="3240451" y="3835381"/>
              <a:ext cx="3845403" cy="1693364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>
            <a:xfrm rot="10800000" flipV="1">
              <a:off x="4042493" y="4322654"/>
              <a:ext cx="1312427" cy="6961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모서리가 둥근 직사각형 12"/>
            <p:cNvSpPr/>
            <p:nvPr/>
          </p:nvSpPr>
          <p:spPr>
            <a:xfrm>
              <a:off x="5354921" y="4113823"/>
              <a:ext cx="1087357" cy="444041"/>
            </a:xfrm>
            <a:prstGeom prst="roundRect">
              <a:avLst/>
            </a:prstGeom>
            <a:noFill/>
            <a:ln>
              <a:solidFill>
                <a:srgbClr val="339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 smtClean="0">
                  <a:solidFill>
                    <a:srgbClr val="002060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RE1/1</a:t>
              </a:r>
              <a:endParaRPr lang="ko-KR" altLang="en-US" sz="1200" b="1" dirty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1444812" y="3769025"/>
              <a:ext cx="2816419" cy="1160017"/>
            </a:xfrm>
            <a:prstGeom prst="roundRect">
              <a:avLst/>
            </a:prstGeom>
            <a:noFill/>
            <a:ln w="44450">
              <a:solidFill>
                <a:srgbClr val="33996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200" b="1" dirty="0" smtClean="0">
                <a:solidFill>
                  <a:srgbClr val="003399"/>
                </a:solidFill>
                <a:latin typeface="Calibri" pitchFamily="34" charset="0"/>
                <a:ea typeface="굴림" pitchFamily="50" charset="-127"/>
                <a:cs typeface="Times New Roman" pitchFamily="18" charset="0"/>
              </a:endParaRPr>
            </a:p>
            <a:p>
              <a:pPr algn="ctr">
                <a:lnSpc>
                  <a:spcPct val="70000"/>
                </a:lnSpc>
              </a:pPr>
              <a:endParaRPr lang="en-US" altLang="ko-KR" sz="1200" b="1" dirty="0" smtClean="0">
                <a:solidFill>
                  <a:srgbClr val="C00000"/>
                </a:solidFill>
                <a:latin typeface="Calibri" pitchFamily="34" charset="0"/>
                <a:ea typeface="굴림" pitchFamily="50" charset="-127"/>
                <a:cs typeface="Times New Roman" pitchFamily="18" charset="0"/>
              </a:endParaRPr>
            </a:p>
            <a:p>
              <a:pPr algn="ctr">
                <a:lnSpc>
                  <a:spcPct val="70000"/>
                </a:lnSpc>
              </a:pPr>
              <a:endParaRPr lang="en-US" altLang="ko-KR" sz="1200" b="1" dirty="0" smtClean="0">
                <a:solidFill>
                  <a:srgbClr val="C00000"/>
                </a:solidFill>
                <a:latin typeface="Calibri" pitchFamily="34" charset="0"/>
                <a:ea typeface="굴림" pitchFamily="50" charset="-127"/>
                <a:cs typeface="Times New Roman" pitchFamily="18" charset="0"/>
              </a:endParaRPr>
            </a:p>
            <a:p>
              <a:pPr algn="ctr"/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High-</a:t>
              </a:r>
              <a:r>
                <a:rPr lang="el-GR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η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 Forward </a:t>
              </a:r>
            </a:p>
            <a:p>
              <a:pPr algn="ctr"/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RPCs (Plan)</a:t>
              </a:r>
              <a:endParaRPr lang="ko-KR" altLang="en-US" sz="1200" b="1" dirty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010019" y="1832361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RE1/3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010019" y="3104637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RE1/2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33102" y="1832361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RE2/3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633102" y="3095468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RE2/2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653117" y="1823191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RE3/3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653117" y="3086298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RE3/2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143277" y="1823191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RE4/3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143277" y="3095468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RE4/2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621676" y="3843866"/>
              <a:ext cx="787546" cy="349057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RE2/1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653117" y="3843866"/>
              <a:ext cx="771679" cy="58176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RE3/1</a:t>
              </a:r>
              <a:endParaRPr lang="ko-KR" alt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3203848" y="1598671"/>
              <a:ext cx="0" cy="1047757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3203848" y="2721269"/>
              <a:ext cx="0" cy="89807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2843808" y="1598671"/>
              <a:ext cx="0" cy="1047757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2843808" y="2721269"/>
              <a:ext cx="0" cy="89807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9" name="Line 14"/>
            <p:cNvSpPr>
              <a:spLocks noChangeShapeType="1"/>
            </p:cNvSpPr>
            <p:nvPr/>
          </p:nvSpPr>
          <p:spPr bwMode="auto">
            <a:xfrm>
              <a:off x="1897112" y="1598671"/>
              <a:ext cx="0" cy="1047757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>
              <a:off x="1897112" y="2721269"/>
              <a:ext cx="0" cy="89807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1403648" y="1565187"/>
              <a:ext cx="0" cy="1047757"/>
            </a:xfrm>
            <a:prstGeom prst="line">
              <a:avLst/>
            </a:prstGeom>
            <a:noFill/>
            <a:ln w="63500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1403648" y="2717315"/>
              <a:ext cx="0" cy="898078"/>
            </a:xfrm>
            <a:prstGeom prst="line">
              <a:avLst/>
            </a:prstGeom>
            <a:noFill/>
            <a:ln w="63500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1897112" y="3769026"/>
              <a:ext cx="0" cy="523879"/>
            </a:xfrm>
            <a:prstGeom prst="line">
              <a:avLst/>
            </a:prstGeom>
            <a:noFill/>
            <a:ln w="635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4" name="Line 14"/>
            <p:cNvSpPr>
              <a:spLocks noChangeShapeType="1"/>
            </p:cNvSpPr>
            <p:nvPr/>
          </p:nvSpPr>
          <p:spPr bwMode="auto">
            <a:xfrm>
              <a:off x="2877096" y="3769026"/>
              <a:ext cx="0" cy="673558"/>
            </a:xfrm>
            <a:prstGeom prst="line">
              <a:avLst/>
            </a:prstGeom>
            <a:noFill/>
            <a:ln w="635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5" name="Line 14"/>
            <p:cNvSpPr>
              <a:spLocks noChangeShapeType="1"/>
            </p:cNvSpPr>
            <p:nvPr/>
          </p:nvSpPr>
          <p:spPr bwMode="auto">
            <a:xfrm>
              <a:off x="4074784" y="4190850"/>
              <a:ext cx="0" cy="523879"/>
            </a:xfrm>
            <a:prstGeom prst="line">
              <a:avLst/>
            </a:prstGeom>
            <a:noFill/>
            <a:ln w="635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683568" y="1234678"/>
              <a:ext cx="6357880" cy="2479919"/>
            </a:xfrm>
            <a:prstGeom prst="roundRect">
              <a:avLst/>
            </a:prstGeom>
            <a:noFill/>
            <a:ln w="444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70000"/>
                </a:lnSpc>
              </a:pPr>
              <a:r>
                <a:rPr lang="en-US" altLang="ko-KR" sz="1200" b="1" dirty="0" smtClean="0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  <a:cs typeface="Times New Roman" pitchFamily="18" charset="0"/>
                </a:rPr>
                <a:t>               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Low-</a:t>
              </a:r>
              <a:r>
                <a:rPr lang="el-GR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η</a:t>
              </a:r>
              <a:endParaRPr lang="en-US" altLang="ko-KR" sz="1200" b="1" dirty="0" smtClean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  <a:p>
              <a:pPr>
                <a:lnSpc>
                  <a:spcPct val="70000"/>
                </a:lnSpc>
              </a:pPr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                   Forward     </a:t>
              </a:r>
            </a:p>
            <a:p>
              <a:pPr>
                <a:lnSpc>
                  <a:spcPct val="70000"/>
                </a:lnSpc>
              </a:pPr>
              <a:r>
                <a:rPr lang="en-US" altLang="ko-KR" sz="1200" b="1" dirty="0" smtClean="0">
                  <a:solidFill>
                    <a:schemeClr val="tx1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                      RPCs</a:t>
              </a:r>
              <a:endParaRPr lang="ko-KR" altLang="en-US" sz="1200" b="1" dirty="0">
                <a:solidFill>
                  <a:schemeClr val="tx1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83568" y="1399019"/>
              <a:ext cx="1152128" cy="2220327"/>
            </a:xfrm>
            <a:prstGeom prst="roundRect">
              <a:avLst/>
            </a:prstGeom>
            <a:noFill/>
            <a:ln w="44450">
              <a:solidFill>
                <a:srgbClr val="33996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 smtClean="0">
                  <a:solidFill>
                    <a:srgbClr val="C00000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4-th Station</a:t>
              </a:r>
            </a:p>
            <a:p>
              <a:pPr algn="ctr">
                <a:lnSpc>
                  <a:spcPct val="70000"/>
                </a:lnSpc>
              </a:pPr>
              <a:endParaRPr lang="en-US" altLang="ko-KR" sz="1200" b="1" dirty="0" smtClean="0">
                <a:solidFill>
                  <a:srgbClr val="C0000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 altLang="ko-KR" sz="1200" b="1" dirty="0" smtClean="0">
                  <a:solidFill>
                    <a:srgbClr val="C00000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(on going) </a:t>
              </a: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2208443" y="3865674"/>
              <a:ext cx="1087358" cy="44404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 smtClean="0">
                  <a:solidFill>
                    <a:srgbClr val="002060"/>
                  </a:solidFill>
                  <a:latin typeface="Georgia" pitchFamily="18" charset="0"/>
                  <a:ea typeface="굴림" pitchFamily="50" charset="-127"/>
                  <a:cs typeface="Times New Roman" pitchFamily="18" charset="0"/>
                </a:rPr>
                <a:t>RE2/1</a:t>
              </a:r>
              <a:endParaRPr lang="ko-KR" altLang="en-US" sz="1200" b="1" dirty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7" y="1111772"/>
            <a:ext cx="3707905" cy="241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179512" y="548680"/>
            <a:ext cx="4896098" cy="2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</a:rPr>
              <a:t>Installation RPCs proposed in the TDR LHCC-97-32 </a:t>
            </a:r>
          </a:p>
          <a:p>
            <a:pPr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- 6 RPC</a:t>
            </a:r>
            <a:r>
              <a:rPr lang="ko-KR" altLang="en-US" sz="1400" b="1" dirty="0" smtClean="0">
                <a:solidFill>
                  <a:srgbClr val="0099CC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stations in BARRAELs  in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0.0 &lt;|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sym typeface="Symbol" pitchFamily="18" charset="2"/>
              </a:rPr>
              <a:t>|&lt; 0.92 </a:t>
            </a:r>
          </a:p>
          <a:p>
            <a:pPr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  <a:sym typeface="Symbol" pitchFamily="18" charset="2"/>
              </a:rPr>
              <a:t>- 6 layers overlapped  in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0.92 &lt;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sym typeface="Symbol" pitchFamily="18" charset="2"/>
              </a:rPr>
              <a:t>&lt; 1.1 </a:t>
            </a:r>
            <a:endParaRPr lang="en-US" altLang="ko-KR" sz="1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- 4 RPC stations in ENDCAP 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in 0.92 &lt;|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sym typeface="Symbol" pitchFamily="18" charset="2"/>
              </a:rPr>
              <a:t>|&lt; 2.1  </a:t>
            </a:r>
            <a:endParaRPr lang="en-US" altLang="ko-KR" sz="1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In the Current ENDCAP  composed of 3 RPC stations </a:t>
            </a:r>
          </a:p>
          <a:p>
            <a:pPr>
              <a:spcAft>
                <a:spcPts val="600"/>
              </a:spcAft>
            </a:pP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covering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0.92 &lt;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sym typeface="Symbol" pitchFamily="18" charset="2"/>
              </a:rPr>
              <a:t>&lt; 1.6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→ Trigger requiring 3/3  </a:t>
            </a:r>
          </a:p>
          <a:p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Trigger efficiency of the </a:t>
            </a:r>
            <a:r>
              <a:rPr lang="en-US" altLang="ko-KR" sz="1400" b="1" dirty="0" err="1" smtClean="0">
                <a:solidFill>
                  <a:srgbClr val="336699"/>
                </a:solidFill>
                <a:latin typeface="Georgia" pitchFamily="18" charset="0"/>
              </a:rPr>
              <a:t>muon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 system is low due to  </a:t>
            </a:r>
          </a:p>
          <a:p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- Absence of the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4-th station (PHASE I)</a:t>
            </a:r>
          </a:p>
          <a:p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- Absence of the RPC covering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1.6 &lt;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sym typeface="Symbol" pitchFamily="18" charset="2"/>
              </a:rPr>
              <a:t>&lt; 2.1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  </a:t>
            </a: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triggers. </a:t>
            </a:r>
          </a:p>
          <a:p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</a:rPr>
              <a:t>  (PHASE II) </a:t>
            </a:r>
            <a:endParaRPr lang="en-US" altLang="ko-KR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652120" y="620688"/>
            <a:ext cx="3297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9999"/>
                </a:solidFill>
                <a:latin typeface="Georgia" pitchFamily="18" charset="0"/>
              </a:rPr>
              <a:t>Global </a:t>
            </a:r>
            <a:r>
              <a:rPr lang="en-US" altLang="ko-KR" sz="1400" b="1" dirty="0" err="1" smtClean="0">
                <a:solidFill>
                  <a:srgbClr val="009999"/>
                </a:solidFill>
                <a:latin typeface="Georgia" pitchFamily="18" charset="0"/>
              </a:rPr>
              <a:t>Muon</a:t>
            </a:r>
            <a:r>
              <a:rPr lang="en-US" altLang="ko-KR" sz="1400" b="1" dirty="0" smtClean="0">
                <a:solidFill>
                  <a:srgbClr val="009999"/>
                </a:solidFill>
                <a:latin typeface="Georgia" pitchFamily="18" charset="0"/>
              </a:rPr>
              <a:t> Trigger efficiency </a:t>
            </a:r>
          </a:p>
          <a:p>
            <a:pPr algn="ctr"/>
            <a:r>
              <a:rPr lang="en-US" altLang="ko-KR" sz="1400" b="1" dirty="0" smtClean="0">
                <a:solidFill>
                  <a:srgbClr val="009999"/>
                </a:solidFill>
                <a:latin typeface="Georgia" pitchFamily="18" charset="0"/>
              </a:rPr>
              <a:t>proposed in the TDR LHCC-97-32 </a:t>
            </a:r>
            <a:endParaRPr lang="ko-KR" altLang="en-US" sz="1400" dirty="0">
              <a:solidFill>
                <a:srgbClr val="009999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5476895" y="3687996"/>
            <a:ext cx="369203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9999"/>
                </a:solidFill>
                <a:latin typeface="Georgia" pitchFamily="18" charset="0"/>
              </a:rPr>
              <a:t>RPC Trigger Efficiencies </a:t>
            </a:r>
          </a:p>
          <a:p>
            <a:pPr algn="just"/>
            <a:r>
              <a:rPr lang="en-US" altLang="ko-KR" sz="1200" b="1" dirty="0" smtClean="0">
                <a:solidFill>
                  <a:srgbClr val="C00000"/>
                </a:solidFill>
                <a:latin typeface="Georgia" pitchFamily="18" charset="0"/>
              </a:rPr>
              <a:t>RED: requiring 3/4 with a new 4</a:t>
            </a:r>
            <a:r>
              <a:rPr lang="en-US" altLang="ko-KR" sz="1200" b="1" baseline="30000" dirty="0" smtClean="0">
                <a:solidFill>
                  <a:srgbClr val="C00000"/>
                </a:solidFill>
                <a:latin typeface="Georgia" pitchFamily="18" charset="0"/>
              </a:rPr>
              <a:t>th</a:t>
            </a:r>
            <a:r>
              <a:rPr lang="en-US" altLang="ko-KR" sz="1200" b="1" dirty="0" smtClean="0">
                <a:solidFill>
                  <a:srgbClr val="C00000"/>
                </a:solidFill>
                <a:latin typeface="Georgia" pitchFamily="18" charset="0"/>
              </a:rPr>
              <a:t> station</a:t>
            </a:r>
          </a:p>
          <a:p>
            <a:pPr algn="just"/>
            <a:r>
              <a:rPr lang="en-US" altLang="ko-KR" sz="1200" b="1" dirty="0" smtClean="0">
                <a:solidFill>
                  <a:srgbClr val="003399"/>
                </a:solidFill>
                <a:latin typeface="Georgia" pitchFamily="18" charset="0"/>
              </a:rPr>
              <a:t>BLUE: requiring 3/3 with current 3 stations</a:t>
            </a:r>
            <a:endParaRPr lang="ko-KR" altLang="en-US" sz="1200" dirty="0"/>
          </a:p>
        </p:txBody>
      </p:sp>
      <p:cxnSp>
        <p:nvCxnSpPr>
          <p:cNvPr id="47" name="직선 연결선 46"/>
          <p:cNvCxnSpPr/>
          <p:nvPr/>
        </p:nvCxnSpPr>
        <p:spPr>
          <a:xfrm>
            <a:off x="6228184" y="4293096"/>
            <a:ext cx="0" cy="230425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8316416" y="4293096"/>
            <a:ext cx="0" cy="230425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타원 48"/>
          <p:cNvSpPr/>
          <p:nvPr/>
        </p:nvSpPr>
        <p:spPr>
          <a:xfrm>
            <a:off x="6444208" y="4365104"/>
            <a:ext cx="1872208" cy="1584176"/>
          </a:xfrm>
          <a:prstGeom prst="ellipse">
            <a:avLst/>
          </a:prstGeom>
          <a:solidFill>
            <a:schemeClr val="accent1">
              <a:alpha val="36000"/>
            </a:schemeClr>
          </a:solidFill>
          <a:ln w="254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7164288" y="5229200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3399"/>
                </a:solidFill>
                <a:latin typeface="Georgia" pitchFamily="18" charset="0"/>
              </a:rPr>
              <a:t>!!!</a:t>
            </a:r>
            <a:endParaRPr lang="ko-KR" altLang="en-US" dirty="0"/>
          </a:p>
        </p:txBody>
      </p:sp>
      <p:sp>
        <p:nvSpPr>
          <p:cNvPr id="51" name="모서리가 둥근 직사각형 50"/>
          <p:cNvSpPr/>
          <p:nvPr/>
        </p:nvSpPr>
        <p:spPr>
          <a:xfrm>
            <a:off x="907976" y="5381600"/>
            <a:ext cx="821559" cy="3523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002060"/>
                </a:solidFill>
                <a:latin typeface="Georgia" pitchFamily="18" charset="0"/>
                <a:ea typeface="굴림" pitchFamily="50" charset="-127"/>
                <a:cs typeface="Times New Roman" pitchFamily="18" charset="0"/>
              </a:rPr>
              <a:t>RE3/1</a:t>
            </a:r>
            <a:endParaRPr lang="ko-KR" altLang="en-US" sz="1200" b="1" dirty="0">
              <a:solidFill>
                <a:srgbClr val="002060"/>
              </a:solidFill>
              <a:latin typeface="Georgia" pitchFamily="18" charset="0"/>
              <a:ea typeface="굴림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10E29-B2C1-42CC-B43B-2EA905B4C453}" type="slidenum">
              <a:rPr lang="en-US" altLang="ko-KR"/>
              <a:pPr>
                <a:defRPr/>
              </a:pPr>
              <a:t>22</a:t>
            </a:fld>
            <a:endParaRPr lang="en-US" altLang="ko-KR"/>
          </a:p>
        </p:txBody>
      </p:sp>
      <p:sp>
        <p:nvSpPr>
          <p:cNvPr id="31747" name="Rectangle 7"/>
          <p:cNvSpPr>
            <a:spLocks noChangeArrowheads="1"/>
          </p:cNvSpPr>
          <p:nvPr/>
        </p:nvSpPr>
        <p:spPr bwMode="auto">
          <a:xfrm>
            <a:off x="395536" y="404664"/>
            <a:ext cx="828092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24000" indent="-342900"/>
            <a:r>
              <a:rPr lang="en-US" altLang="ko-KR" sz="2000" b="1" dirty="0" smtClean="0">
                <a:solidFill>
                  <a:srgbClr val="C00000"/>
                </a:solidFill>
                <a:latin typeface="Georgia" pitchFamily="18" charset="0"/>
              </a:rPr>
              <a:t>Roles: </a:t>
            </a:r>
          </a:p>
          <a:p>
            <a:pPr marL="324000" indent="-342900"/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marL="324000" indent="-34290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Korea (KODEL Korea Univ., and Seoul Univ.)  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Production &amp; QC of single gaps </a:t>
            </a:r>
          </a:p>
          <a:p>
            <a:pPr marL="324000" indent="-342900"/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marL="324000" indent="-34290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CERN  </a:t>
            </a:r>
          </a:p>
          <a:p>
            <a:pPr marL="324000" indent="-342900"/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 - Integration of the new </a:t>
            </a:r>
            <a:r>
              <a:rPr lang="en-US" altLang="ko-KR" sz="1600" b="1" dirty="0" err="1" smtClean="0">
                <a:solidFill>
                  <a:srgbClr val="006699"/>
                </a:solidFill>
                <a:latin typeface="Georgia" pitchFamily="18" charset="0"/>
              </a:rPr>
              <a:t>Endcap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 RPC system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RPC assembly &amp; test for QA </a:t>
            </a:r>
          </a:p>
          <a:p>
            <a:pPr marL="324000" indent="-342900"/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marL="324000" indent="-34290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Italy (INFN + GT) 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Integration of the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upscope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project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Qualified HPL plates for RPC gaps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New Front-End-Electronics and the technical support </a:t>
            </a:r>
          </a:p>
          <a:p>
            <a:pPr marL="324000" indent="-342900"/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marL="324000" indent="-34290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Belgium Group (</a:t>
            </a:r>
            <a:r>
              <a:rPr lang="en-US" altLang="ko-KR" sz="1600" b="1" dirty="0" err="1" smtClean="0">
                <a:solidFill>
                  <a:srgbClr val="006600"/>
                </a:solidFill>
                <a:latin typeface="Georgia" pitchFamily="18" charset="0"/>
              </a:rPr>
              <a:t>Vrije</a:t>
            </a: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 Univ. etc...)   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Integration of the new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Endcap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RPC system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RPC assembly &amp; test for QA </a:t>
            </a:r>
          </a:p>
          <a:p>
            <a:pPr marL="324000" indent="-342900"/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marL="324000" indent="-34290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Chinese Group  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Parts for detectors (Honeycomb panels, frames …)</a:t>
            </a:r>
          </a:p>
          <a:p>
            <a:pPr marL="324000" indent="-342900"/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- Participation in the assembly and test for the high-</a:t>
            </a:r>
            <a:r>
              <a:rPr lang="en-US" altLang="ko-KR" sz="1400" b="1" i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RPCs</a:t>
            </a:r>
          </a:p>
          <a:p>
            <a:pPr marL="324000" indent="-342900"/>
            <a:endParaRPr lang="en-US" altLang="ko-KR" sz="1600" b="1" dirty="0">
              <a:solidFill>
                <a:srgbClr val="006699"/>
              </a:solidFill>
              <a:latin typeface="Georgia" pitchFamily="18" charset="0"/>
              <a:sym typeface="Symbol" pitchFamily="18" charset="2"/>
            </a:endParaRPr>
          </a:p>
          <a:p>
            <a:pPr marL="324000" indent="-342900"/>
            <a:r>
              <a:rPr lang="en-US" altLang="ko-KR" sz="1600" b="1" dirty="0">
                <a:solidFill>
                  <a:srgbClr val="006600"/>
                </a:solidFill>
                <a:latin typeface="Georgia" pitchFamily="18" charset="0"/>
              </a:rPr>
              <a:t>Indian Group (NPD-BARC, </a:t>
            </a:r>
            <a:r>
              <a:rPr lang="en-US" altLang="ko-KR" sz="1600" b="1" dirty="0" err="1">
                <a:solidFill>
                  <a:srgbClr val="006600"/>
                </a:solidFill>
                <a:latin typeface="Georgia" pitchFamily="18" charset="0"/>
              </a:rPr>
              <a:t>Panjab</a:t>
            </a:r>
            <a:r>
              <a:rPr lang="en-US" altLang="ko-KR" sz="1600" b="1" dirty="0">
                <a:solidFill>
                  <a:srgbClr val="006600"/>
                </a:solidFill>
                <a:latin typeface="Georgia" pitchFamily="18" charset="0"/>
              </a:rPr>
              <a:t> Univ.) </a:t>
            </a:r>
          </a:p>
          <a:p>
            <a:pPr marL="324000" indent="-342900"/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- RPC assembly and the test for QA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HIM2012</a:t>
            </a:r>
            <a:endParaRPr lang="en-US" altLang="ko-KR" dirty="0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90FFA6-EDB8-43D0-A3E2-0CCB209D8C1A}" type="datetime1">
              <a:rPr lang="ko-KR" altLang="en-US" smtClean="0"/>
              <a:pPr>
                <a:defRPr/>
              </a:pPr>
              <a:t>2012-02-21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D476-DA21-481D-A0E9-903C12AAFD06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23</a:t>
            </a:fld>
            <a:endParaRPr lang="ko-KR" altLang="en-US"/>
          </a:p>
        </p:txBody>
      </p:sp>
      <p:pic>
        <p:nvPicPr>
          <p:cNvPr id="5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3999"/>
            <a:ext cx="442753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8" y="1123999"/>
            <a:ext cx="4392612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797152"/>
            <a:ext cx="334424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97152"/>
            <a:ext cx="3168352" cy="190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10"/>
          <p:cNvSpPr>
            <a:spLocks noChangeArrowheads="1"/>
          </p:cNvSpPr>
          <p:nvPr/>
        </p:nvSpPr>
        <p:spPr bwMode="auto">
          <a:xfrm>
            <a:off x="1907704" y="4504764"/>
            <a:ext cx="468052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</a:rPr>
              <a:t>New Facilities of glue dispense and leak test for QC</a:t>
            </a:r>
            <a:endParaRPr lang="ko-KR" altLang="en-US" sz="1300" dirty="0">
              <a:latin typeface="Georgia" pitchFamily="18" charset="0"/>
            </a:endParaRPr>
          </a:p>
        </p:txBody>
      </p:sp>
      <p:sp>
        <p:nvSpPr>
          <p:cNvPr id="10" name="직사각형 10"/>
          <p:cNvSpPr>
            <a:spLocks noChangeArrowheads="1"/>
          </p:cNvSpPr>
          <p:nvPr/>
        </p:nvSpPr>
        <p:spPr bwMode="auto">
          <a:xfrm>
            <a:off x="251520" y="763959"/>
            <a:ext cx="720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Gap production facilities used for the previous CMS &amp; PHENIX RPCs </a:t>
            </a:r>
            <a:endParaRPr lang="ko-KR" altLang="en-US" sz="1400" dirty="0">
              <a:latin typeface="Georgia" pitchFamily="18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51520" y="332656"/>
            <a:ext cx="11785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KODEL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D476-DA21-481D-A0E9-903C12AAFD06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5" name="Picture 1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509120"/>
            <a:ext cx="6080125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852936"/>
            <a:ext cx="2365375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10"/>
          <p:cNvSpPr>
            <a:spLocks noChangeArrowheads="1"/>
          </p:cNvSpPr>
          <p:nvPr/>
        </p:nvSpPr>
        <p:spPr bwMode="auto">
          <a:xfrm>
            <a:off x="107504" y="4201343"/>
            <a:ext cx="6768752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</a:rPr>
              <a:t>Detector assembly site: Facilities </a:t>
            </a:r>
            <a:r>
              <a:rPr lang="en-US" altLang="ko-KR" sz="1300" b="1" dirty="0">
                <a:solidFill>
                  <a:srgbClr val="0066CC"/>
                </a:solidFill>
                <a:latin typeface="Georgia" pitchFamily="18" charset="0"/>
              </a:rPr>
              <a:t>of assembly </a:t>
            </a:r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</a:rPr>
              <a:t>&amp; </a:t>
            </a:r>
            <a:r>
              <a:rPr lang="en-US" altLang="ko-KR" sz="1300" b="1" dirty="0">
                <a:solidFill>
                  <a:srgbClr val="0066CC"/>
                </a:solidFill>
                <a:latin typeface="Georgia" pitchFamily="18" charset="0"/>
              </a:rPr>
              <a:t>test at </a:t>
            </a:r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</a:rPr>
              <a:t>NPD-</a:t>
            </a:r>
            <a:r>
              <a:rPr lang="en-US" altLang="ko-KR" sz="1300" b="1" dirty="0" err="1" smtClean="0">
                <a:solidFill>
                  <a:srgbClr val="0066CC"/>
                </a:solidFill>
                <a:latin typeface="Georgia" pitchFamily="18" charset="0"/>
              </a:rPr>
              <a:t>Barc</a:t>
            </a:r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</a:rPr>
              <a:t>, India</a:t>
            </a:r>
            <a:r>
              <a:rPr lang="en-US" altLang="ko-KR" sz="1300" b="1" dirty="0" smtClean="0">
                <a:solidFill>
                  <a:srgbClr val="0066CC"/>
                </a:solidFill>
                <a:latin typeface="Georgia" pitchFamily="18" charset="0"/>
                <a:sym typeface="Symbol" pitchFamily="18" charset="2"/>
              </a:rPr>
              <a:t> </a:t>
            </a:r>
            <a:endParaRPr lang="ko-KR" altLang="en-US" sz="1300" dirty="0">
              <a:latin typeface="Georgia" pitchFamily="18" charset="0"/>
            </a:endParaRPr>
          </a:p>
        </p:txBody>
      </p:sp>
      <p:pic>
        <p:nvPicPr>
          <p:cNvPr id="12" name="Picture 21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1520" y="260648"/>
            <a:ext cx="5760640" cy="3854679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6156176" y="260648"/>
            <a:ext cx="971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CERN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6588224" y="1484784"/>
            <a:ext cx="25202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0099CC"/>
                </a:solidFill>
                <a:latin typeface="Georgia" pitchFamily="18" charset="0"/>
              </a:rPr>
              <a:t>Assembly &amp; test facilities at the old spacer in the ISR tunnel were moved to a new in BLD 904.  </a:t>
            </a:r>
            <a:endParaRPr lang="en-US" altLang="ko-KR" sz="1400" b="1" dirty="0">
              <a:solidFill>
                <a:srgbClr val="0099CC"/>
              </a:solidFill>
              <a:latin typeface="Georgia" pitchFamily="18" charset="0"/>
            </a:endParaRPr>
          </a:p>
        </p:txBody>
      </p:sp>
      <p:sp>
        <p:nvSpPr>
          <p:cNvPr id="15" name="오른쪽 화살표 14"/>
          <p:cNvSpPr/>
          <p:nvPr/>
        </p:nvSpPr>
        <p:spPr>
          <a:xfrm>
            <a:off x="6156176" y="1700808"/>
            <a:ext cx="43204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3B85F-04EA-4B8A-B86C-90CD311411B1}" type="slidenum">
              <a:rPr lang="en-US" altLang="ko-KR"/>
              <a:pPr>
                <a:defRPr/>
              </a:pPr>
              <a:t>25</a:t>
            </a:fld>
            <a:endParaRPr lang="en-US" altLang="ko-KR"/>
          </a:p>
        </p:txBody>
      </p:sp>
      <p:pic>
        <p:nvPicPr>
          <p:cNvPr id="3077" name="Picture 3" descr="cms_y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9788" y="3573016"/>
            <a:ext cx="2174875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220072" y="882825"/>
          <a:ext cx="3744540" cy="2312763"/>
        </p:xfrm>
        <a:graphic>
          <a:graphicData uri="http://schemas.openxmlformats.org/presentationml/2006/ole">
            <p:oleObj spid="_x0000_s147458" name="AutoCAD Drawing" r:id="rId4" imgW="7819920" imgH="4753080" progId="">
              <p:embed/>
            </p:oleObj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004048" y="3861048"/>
          <a:ext cx="3888432" cy="2363660"/>
        </p:xfrm>
        <a:graphic>
          <a:graphicData uri="http://schemas.openxmlformats.org/presentationml/2006/ole">
            <p:oleObj spid="_x0000_s147459" name="AutoCAD Drawing" r:id="rId5" imgW="7819920" imgH="4753080" progId="">
              <p:embed/>
            </p:oleObj>
          </a:graphicData>
        </a:graphic>
      </p:graphicFrame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659563" y="260350"/>
            <a:ext cx="23733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b="1">
                <a:solidFill>
                  <a:srgbClr val="0000FF"/>
                </a:solidFill>
                <a:latin typeface="Georgia" pitchFamily="18" charset="0"/>
              </a:rPr>
              <a:t>Insert via rails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770688" y="3429000"/>
            <a:ext cx="23733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b="1">
                <a:solidFill>
                  <a:srgbClr val="0000FF"/>
                </a:solidFill>
                <a:latin typeface="Georgia" pitchFamily="18" charset="0"/>
              </a:rPr>
              <a:t>Rotate in place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52413" y="71438"/>
            <a:ext cx="52562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/>
            <a:r>
              <a:rPr lang="en-US" altLang="ko-KR" sz="2000" b="1">
                <a:solidFill>
                  <a:srgbClr val="006600"/>
                </a:solidFill>
              </a:rPr>
              <a:t> </a:t>
            </a:r>
            <a:endParaRPr lang="en-US" altLang="ko-KR" sz="2400" b="1">
              <a:solidFill>
                <a:srgbClr val="0000CC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07950" y="836613"/>
            <a:ext cx="482409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600" b="1" dirty="0">
                <a:solidFill>
                  <a:srgbClr val="0000FF"/>
                </a:solidFill>
                <a:latin typeface="Georgia" pitchFamily="18" charset="0"/>
              </a:rPr>
              <a:t>►</a:t>
            </a:r>
            <a:r>
              <a:rPr kumimoji="0" lang="en-US" altLang="ko-KR" sz="1600" dirty="0"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Georgia" pitchFamily="18" charset="0"/>
              </a:rPr>
              <a:t>RE1/1 </a:t>
            </a:r>
            <a:r>
              <a:rPr lang="en-US" altLang="ko-KR" sz="1600" b="1" dirty="0">
                <a:solidFill>
                  <a:srgbClr val="0000FF"/>
                </a:solidFill>
                <a:latin typeface="Georgia" pitchFamily="18" charset="0"/>
              </a:rPr>
              <a:t>RPCs at YE1 : 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</a:rPr>
              <a:t> </a:t>
            </a:r>
            <a:r>
              <a:rPr lang="en-US" altLang="ko-KR" sz="1400" b="1" dirty="0">
                <a:solidFill>
                  <a:srgbClr val="993300"/>
                </a:solidFill>
                <a:latin typeface="Georgia" pitchFamily="18" charset="0"/>
              </a:rPr>
              <a:t>- High priority among RPCs in 1.6 &lt;</a:t>
            </a:r>
            <a:r>
              <a:rPr lang="en-US" altLang="ko-KR" sz="1400" b="1" dirty="0">
                <a:solidFill>
                  <a:srgbClr val="993300"/>
                </a:solidFill>
                <a:latin typeface="Georgia" pitchFamily="18" charset="0"/>
                <a:sym typeface="Symbol" pitchFamily="18" charset="2"/>
              </a:rPr>
              <a:t>&lt; 2.1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  <a:sym typeface="Symbol" pitchFamily="18" charset="2"/>
              </a:rPr>
              <a:t> </a:t>
            </a:r>
            <a:endParaRPr lang="en-US" altLang="ko-KR" sz="1400" b="1" dirty="0">
              <a:solidFill>
                <a:srgbClr val="336699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 - Advantage of RE1/1 : RPCs closest to </a:t>
            </a:r>
            <a:r>
              <a:rPr lang="en-US" altLang="ko-KR" sz="1400" b="1" i="1" dirty="0" smtClean="0">
                <a:solidFill>
                  <a:srgbClr val="336699"/>
                </a:solidFill>
                <a:latin typeface="Georgia" pitchFamily="18" charset="0"/>
              </a:rPr>
              <a:t>pp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 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collision </a:t>
            </a:r>
            <a:endParaRPr lang="en-US" altLang="ko-KR" sz="1400" b="1" dirty="0" smtClean="0">
              <a:solidFill>
                <a:srgbClr val="336699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    vertex 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with presence of 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strong 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magnetic fields.  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 - Expect an effective rejection of the 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beam-related 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    backgrounds 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(Gammas, 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neutrons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, charged </a:t>
            </a:r>
            <a:r>
              <a:rPr lang="en-US" altLang="ko-KR" sz="1400" b="1" dirty="0" err="1">
                <a:solidFill>
                  <a:srgbClr val="336699"/>
                </a:solidFill>
                <a:latin typeface="Georgia" pitchFamily="18" charset="0"/>
              </a:rPr>
              <a:t>pions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…) </a:t>
            </a:r>
            <a:endParaRPr lang="en-US" altLang="ko-KR" sz="1400" b="1" dirty="0" smtClean="0">
              <a:solidFill>
                <a:srgbClr val="336699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    for 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the </a:t>
            </a:r>
            <a:r>
              <a:rPr lang="en-US" altLang="ko-KR" sz="1400" b="1" dirty="0" err="1">
                <a:solidFill>
                  <a:srgbClr val="336699"/>
                </a:solidFill>
                <a:latin typeface="Georgia" pitchFamily="18" charset="0"/>
              </a:rPr>
              <a:t>muon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336699"/>
                </a:solidFill>
                <a:latin typeface="Georgia" pitchFamily="18" charset="0"/>
              </a:rPr>
              <a:t>triggers</a:t>
            </a:r>
            <a:r>
              <a:rPr lang="en-US" altLang="ko-KR" sz="1400" b="1" dirty="0">
                <a:solidFill>
                  <a:srgbClr val="336699"/>
                </a:solidFill>
                <a:latin typeface="Georgia" pitchFamily="18" charset="0"/>
              </a:rPr>
              <a:t>. </a:t>
            </a:r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3203575" y="3717925"/>
            <a:ext cx="215900" cy="2735263"/>
          </a:xfrm>
          <a:prstGeom prst="ellips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 rot="-3136160">
            <a:off x="7344569" y="1737519"/>
            <a:ext cx="1150938" cy="1943100"/>
          </a:xfrm>
          <a:prstGeom prst="ellips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-2021979">
            <a:off x="6372225" y="5157788"/>
            <a:ext cx="958850" cy="236537"/>
          </a:xfrm>
          <a:prstGeom prst="leftRightArrow">
            <a:avLst>
              <a:gd name="adj1" fmla="val 50000"/>
              <a:gd name="adj2" fmla="val 81074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ko-KR">
              <a:solidFill>
                <a:srgbClr val="FF6600"/>
              </a:solidFill>
            </a:endParaRPr>
          </a:p>
        </p:txBody>
      </p:sp>
      <p:pic>
        <p:nvPicPr>
          <p:cNvPr id="308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5" y="3933056"/>
            <a:ext cx="1852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7" name="Text Box 2"/>
          <p:cNvSpPr txBox="1">
            <a:spLocks noChangeArrowheads="1"/>
          </p:cNvSpPr>
          <p:nvPr/>
        </p:nvSpPr>
        <p:spPr bwMode="auto">
          <a:xfrm>
            <a:off x="179512" y="3212976"/>
            <a:ext cx="352839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latinLnBrk="0" hangingPunct="0">
              <a:spcBef>
                <a:spcPct val="20000"/>
              </a:spcBef>
            </a:pPr>
            <a:r>
              <a:rPr kumimoji="0" lang="en-US" altLang="ko-KR" sz="1400" b="1" dirty="0">
                <a:solidFill>
                  <a:srgbClr val="0000FF"/>
                </a:solidFill>
                <a:latin typeface="Georgia" pitchFamily="18" charset="0"/>
                <a:cs typeface="Arial" charset="0"/>
              </a:rPr>
              <a:t>Have to insert trigger detectors in the CMS end-cap noses</a:t>
            </a:r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8" name="날짜 개체 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8ED7C-6F33-4B7E-964B-FB63D342E1B1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107504" y="188640"/>
            <a:ext cx="6408836" cy="72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defRPr/>
            </a:pP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PHASE II: high-</a:t>
            </a:r>
            <a:r>
              <a:rPr lang="en-US" altLang="ko-K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 </a:t>
            </a: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RPCs in </a:t>
            </a:r>
            <a:r>
              <a:rPr lang="en-US" altLang="ko-KR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Endcap</a:t>
            </a: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RPC system</a:t>
            </a:r>
          </a:p>
          <a:p>
            <a:pPr marL="342900" indent="-342900"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  (Many R&amp;Ds and proposals)</a:t>
            </a:r>
            <a:endParaRPr lang="en-US" altLang="ko-KR" sz="1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ea typeface="굴림" pitchFamily="50" charset="-127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D80C6-F6F3-4B4E-B029-7A551432826B}" type="slidenum">
              <a:rPr lang="en-US" altLang="ko-KR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640002" name="제목 1"/>
          <p:cNvSpPr>
            <a:spLocks noGrp="1"/>
          </p:cNvSpPr>
          <p:nvPr>
            <p:ph type="title" idx="4294967295"/>
          </p:nvPr>
        </p:nvSpPr>
        <p:spPr>
          <a:xfrm>
            <a:off x="179512" y="260648"/>
            <a:ext cx="8856984" cy="850106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ko-KR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1) Standard double-gap </a:t>
            </a:r>
            <a:r>
              <a:rPr lang="en-US" altLang="ko-KR" sz="2000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phenolic</a:t>
            </a:r>
            <a:r>
              <a:rPr lang="en-US" altLang="ko-KR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RPC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Double-gap RPCs are 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VALID for RE1/1 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when maximum</a:t>
            </a:r>
            <a:r>
              <a:rPr lang="ko-KR" altLang="en-US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rate ~ 400 Hz/cm</a:t>
            </a:r>
            <a:r>
              <a:rPr lang="en-US" altLang="ko-KR" sz="1600" b="1" baseline="30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@ </a:t>
            </a:r>
            <a:r>
              <a:rPr lang="en-US" altLang="ko-KR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L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= 10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34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cm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s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-1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251520" y="1412776"/>
            <a:ext cx="3168352" cy="648072"/>
          </a:xfrm>
          <a:prstGeom prst="rect">
            <a:avLst/>
          </a:prstGeom>
        </p:spPr>
        <p:txBody>
          <a:bodyPr/>
          <a:lstStyle/>
          <a:p>
            <a:pPr marL="0" marR="0" lvl="1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itchFamily="18" charset="0"/>
                <a:cs typeface="Arial" charset="0"/>
              </a:rPr>
              <a:t>4 RE1/1 RPC modules installed in the CMS nose-cone (2009)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149079"/>
            <a:ext cx="2952328" cy="248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240360" cy="378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196752"/>
            <a:ext cx="541957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바닥글 개체 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54BC-F0F5-4D5A-8EA8-DC303701F1DB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292080" y="188640"/>
            <a:ext cx="3600400" cy="523220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 algn="ctr">
              <a:buClr>
                <a:srgbClr val="002060"/>
              </a:buClr>
            </a:pPr>
            <a:r>
              <a:rPr lang="en-US" altLang="ko-KR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Kim </a:t>
            </a:r>
            <a:r>
              <a:rPr lang="en-US" altLang="ko-KR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Hyuncheol</a:t>
            </a:r>
            <a:r>
              <a:rPr lang="en-US" altLang="ko-KR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Cho Sung </a:t>
            </a:r>
            <a:r>
              <a:rPr lang="en-US" altLang="ko-KR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Woong</a:t>
            </a:r>
            <a:r>
              <a:rPr lang="en-US" altLang="ko-KR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Jung Min </a:t>
            </a:r>
            <a:r>
              <a:rPr lang="en-US" altLang="ko-KR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Soo</a:t>
            </a:r>
            <a:endParaRPr lang="en-US" altLang="ko-KR" sz="14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6372200" y="476672"/>
            <a:ext cx="792088" cy="1440160"/>
          </a:xfrm>
          <a:prstGeom prst="straightConnector1">
            <a:avLst/>
          </a:prstGeom>
          <a:ln w="25400">
            <a:solidFill>
              <a:srgbClr val="0099CC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14313" y="188640"/>
            <a:ext cx="8929687" cy="6120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</a:rPr>
              <a:t>2) Multi-gap RPCs </a:t>
            </a:r>
          </a:p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</a:rPr>
              <a:t>  </a:t>
            </a:r>
          </a:p>
          <a:p>
            <a:pPr marL="457200" lvl="0" indent="-457200" defTabSz="1443038">
              <a:defRPr/>
            </a:pP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  <a:ea typeface=""/>
                <a:sym typeface="Symbol" pitchFamily="18" charset="2"/>
              </a:rPr>
              <a:t>R&amp;D aiming to develop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  <a:ea typeface=""/>
                <a:sym typeface="Symbol" pitchFamily="18" charset="2"/>
              </a:rPr>
              <a:t>HPL </a:t>
            </a:r>
            <a:r>
              <a:rPr lang="en-US" altLang="ko-KR" sz="1600" b="1" dirty="0" err="1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multigap</a:t>
            </a: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 panel-type</a:t>
            </a:r>
            <a:r>
              <a:rPr lang="ko-KR" altLang="en-US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  <a:ea typeface=""/>
                <a:sym typeface="Symbol" pitchFamily="18" charset="2"/>
              </a:rPr>
              <a:t>RPCs</a:t>
            </a:r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</a:endParaRPr>
          </a:p>
          <a:p>
            <a:pPr lvl="0" defTabSz="1443038"/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</a:rPr>
              <a:t>         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working with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max.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</a:rPr>
              <a:t>background rates </a:t>
            </a:r>
            <a:r>
              <a:rPr lang="en-US" altLang="ko-KR" sz="1600" b="1" dirty="0" smtClean="0">
                <a:solidFill>
                  <a:srgbClr val="FF0000"/>
                </a:solidFill>
                <a:latin typeface="Georgia" pitchFamily="18" charset="0"/>
              </a:rPr>
              <a:t>~ </a:t>
            </a:r>
            <a:r>
              <a:rPr lang="en-US" altLang="ko-KR" sz="1600" b="1" dirty="0" smtClean="0">
                <a:solidFill>
                  <a:srgbClr val="FF0000"/>
                </a:solidFill>
                <a:latin typeface="Georgia" pitchFamily="18" charset="0"/>
              </a:rPr>
              <a:t>3 kHz cm</a:t>
            </a:r>
            <a:r>
              <a:rPr lang="en-US" altLang="ko-KR" sz="1600" b="1" baseline="30000" dirty="0" smtClean="0">
                <a:solidFill>
                  <a:srgbClr val="FF0000"/>
                </a:solidFill>
                <a:latin typeface="Georgia" pitchFamily="18" charset="0"/>
              </a:rPr>
              <a:t>-2</a:t>
            </a:r>
            <a:r>
              <a:rPr lang="en-US" altLang="ko-KR" sz="16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@ </a:t>
            </a:r>
            <a:r>
              <a:rPr lang="en-US" altLang="ko-KR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L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~ 10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35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cm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s</a:t>
            </a:r>
            <a:r>
              <a:rPr lang="en-US" altLang="ko-KR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-1</a:t>
            </a:r>
            <a:r>
              <a:rPr lang="en-US" altLang="ko-K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endParaRPr lang="en-US" altLang="ko-KR" sz="16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457200" indent="-457200" defTabSz="1443038">
              <a:defRPr/>
            </a:pPr>
            <a:endParaRPr lang="en-US" altLang="ko-KR" sz="1600" b="1" dirty="0" smtClean="0">
              <a:solidFill>
                <a:srgbClr val="006666"/>
              </a:solidFill>
              <a:latin typeface="Georgia" pitchFamily="18" charset="0"/>
              <a:ea typeface=""/>
            </a:endParaRPr>
          </a:p>
          <a:p>
            <a:pPr marL="457200" indent="-457200" defTabSz="1443038">
              <a:defRPr/>
            </a:pP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</a:rPr>
              <a:t>Direction </a:t>
            </a:r>
            <a:r>
              <a:rPr lang="en-US" altLang="ko-KR" sz="1600" b="1" dirty="0" smtClean="0">
                <a:solidFill>
                  <a:srgbClr val="006666"/>
                </a:solidFill>
                <a:latin typeface="Calibri"/>
                <a:ea typeface=""/>
              </a:rPr>
              <a:t>→ </a:t>
            </a: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</a:rPr>
              <a:t>Smaller detector charges</a:t>
            </a:r>
          </a:p>
          <a:p>
            <a:pPr marL="457200" indent="-457200" defTabSz="1443038">
              <a:buAutoNum type="arabicPeriod"/>
              <a:defRPr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ea typeface=""/>
              </a:rPr>
              <a:t>To reduce </a:t>
            </a:r>
            <a:r>
              <a:rPr lang="en-US" altLang="ko-KR" sz="1400" b="1" dirty="0" smtClean="0">
                <a:solidFill>
                  <a:srgbClr val="FF0000"/>
                </a:solidFill>
                <a:latin typeface="Georgia" pitchFamily="18" charset="0"/>
                <a:ea typeface=""/>
              </a:rPr>
              <a:t>aging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ea typeface=""/>
              </a:rPr>
              <a:t>at high rate background</a:t>
            </a:r>
          </a:p>
          <a:p>
            <a:pPr marL="457200" indent="-457200" defTabSz="1443038">
              <a:buAutoNum type="arabicPeriod"/>
              <a:defRPr/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ea typeface=""/>
              </a:rPr>
              <a:t>To enhance </a:t>
            </a:r>
            <a:r>
              <a:rPr lang="en-US" altLang="ko-KR" sz="1400" b="1" dirty="0" smtClean="0">
                <a:solidFill>
                  <a:srgbClr val="FF0000"/>
                </a:solidFill>
                <a:latin typeface="Georgia" pitchFamily="18" charset="0"/>
                <a:ea typeface=""/>
              </a:rPr>
              <a:t>high </a:t>
            </a:r>
            <a:r>
              <a:rPr lang="en-US" altLang="ko-KR" sz="1400" b="1" dirty="0">
                <a:solidFill>
                  <a:srgbClr val="FF0000"/>
                </a:solidFill>
                <a:latin typeface="Georgia" pitchFamily="18" charset="0"/>
                <a:ea typeface=""/>
              </a:rPr>
              <a:t>rate </a:t>
            </a:r>
            <a:r>
              <a:rPr lang="en-US" altLang="ko-KR" sz="1400" b="1" dirty="0" smtClean="0">
                <a:solidFill>
                  <a:srgbClr val="FF0000"/>
                </a:solidFill>
                <a:latin typeface="Georgia" pitchFamily="18" charset="0"/>
                <a:ea typeface=""/>
              </a:rPr>
              <a:t>capability </a:t>
            </a:r>
            <a:endParaRPr lang="en-US" altLang="ko-KR" sz="1400" b="1" dirty="0">
              <a:solidFill>
                <a:srgbClr val="FF0000"/>
              </a:solidFill>
              <a:latin typeface="Georgia" pitchFamily="18" charset="0"/>
              <a:ea typeface=""/>
            </a:endParaRPr>
          </a:p>
          <a:p>
            <a:pPr marL="457200" indent="-457200" defTabSz="1443038">
              <a:defRPr/>
            </a:pP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</a:t>
            </a:r>
            <a:endParaRPr lang="en-US" altLang="ko-KR" sz="16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600" b="1" dirty="0">
                <a:solidFill>
                  <a:srgbClr val="355371"/>
                </a:solidFill>
                <a:latin typeface="Georgia" pitchFamily="18" charset="0"/>
                <a:ea typeface=""/>
              </a:rPr>
              <a:t>Higher rate </a:t>
            </a:r>
            <a:r>
              <a:rPr lang="en-US" altLang="ko-KR" sz="1600" b="1" dirty="0" smtClean="0">
                <a:solidFill>
                  <a:srgbClr val="355371"/>
                </a:solidFill>
                <a:latin typeface="Georgia" pitchFamily="18" charset="0"/>
                <a:ea typeface=""/>
              </a:rPr>
              <a:t>capability ← </a:t>
            </a:r>
            <a:r>
              <a:rPr lang="en-US" altLang="ko-KR" sz="1600" b="1" dirty="0">
                <a:solidFill>
                  <a:srgbClr val="355371"/>
                </a:solidFill>
                <a:latin typeface="Georgia" pitchFamily="18" charset="0"/>
                <a:ea typeface=""/>
              </a:rPr>
              <a:t>lower avalanche </a:t>
            </a:r>
            <a:r>
              <a:rPr lang="en-US" altLang="ko-KR" sz="1600" b="1" dirty="0" smtClean="0">
                <a:solidFill>
                  <a:srgbClr val="355371"/>
                </a:solidFill>
                <a:latin typeface="Georgia" pitchFamily="18" charset="0"/>
                <a:ea typeface=""/>
              </a:rPr>
              <a:t>charge</a:t>
            </a:r>
          </a:p>
          <a:p>
            <a:pPr marL="457200" indent="-457200" defTabSz="1443038">
              <a:defRPr/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Rate capability ~ 1/</a:t>
            </a:r>
            <a:r>
              <a:rPr lang="el-GR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l-GR" altLang="ko-KR" sz="1400" b="1" i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ρ</a:t>
            </a:r>
            <a:endParaRPr lang="en-US" altLang="ko-KR" sz="1400" b="1" dirty="0">
              <a:solidFill>
                <a:srgbClr val="355371"/>
              </a:solidFill>
              <a:latin typeface="Georgia" pitchFamily="18" charset="0"/>
              <a:ea typeface=""/>
            </a:endParaRP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Smaller </a:t>
            </a:r>
            <a:r>
              <a:rPr lang="en-US" altLang="ko-KR" sz="1400" b="1" i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q</a:t>
            </a:r>
            <a:r>
              <a:rPr lang="en-US" altLang="ko-KR" sz="1400" b="1" baseline="-25000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e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→ higher rate capability</a:t>
            </a:r>
          </a:p>
          <a:p>
            <a:pPr marL="457200" indent="-457200" defTabSz="1443038">
              <a:defRPr/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 (</a:t>
            </a: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actually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related to the ion charge </a:t>
            </a:r>
            <a:r>
              <a:rPr lang="en-US" altLang="ko-KR" sz="1400" b="1" i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Q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)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endParaRPr lang="en-US" altLang="ko-KR" sz="16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600" b="1" dirty="0" smtClean="0">
                <a:solidFill>
                  <a:srgbClr val="355371"/>
                </a:solidFill>
                <a:latin typeface="Georgia" pitchFamily="18" charset="0"/>
                <a:ea typeface=""/>
              </a:rPr>
              <a:t>Typical glass </a:t>
            </a:r>
            <a:r>
              <a:rPr lang="en-US" altLang="ko-KR" sz="1600" b="1" dirty="0" err="1" smtClean="0">
                <a:solidFill>
                  <a:srgbClr val="355371"/>
                </a:solidFill>
                <a:latin typeface="Georgia" pitchFamily="18" charset="0"/>
                <a:ea typeface=""/>
              </a:rPr>
              <a:t>multigap</a:t>
            </a:r>
            <a:r>
              <a:rPr lang="en-US" altLang="ko-KR" sz="1600" b="1" dirty="0" smtClean="0">
                <a:solidFill>
                  <a:srgbClr val="355371"/>
                </a:solidFill>
                <a:latin typeface="Georgia" pitchFamily="18" charset="0"/>
                <a:ea typeface=""/>
              </a:rPr>
              <a:t> </a:t>
            </a:r>
            <a:r>
              <a:rPr lang="en-US" altLang="ko-KR" sz="1600" b="1" dirty="0" smtClean="0">
                <a:solidFill>
                  <a:srgbClr val="355371"/>
                </a:solidFill>
                <a:latin typeface="Georgia" pitchFamily="18" charset="0"/>
                <a:ea typeface=""/>
              </a:rPr>
              <a:t>RPCs </a:t>
            </a:r>
            <a:endParaRPr lang="en-US" altLang="ko-KR" sz="1600" b="1" dirty="0">
              <a:solidFill>
                <a:srgbClr val="355371"/>
              </a:solidFill>
              <a:latin typeface="Georgia" pitchFamily="18" charset="0"/>
              <a:ea typeface=""/>
            </a:endParaRP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</a:t>
            </a:r>
            <a:r>
              <a:rPr lang="en-US" altLang="ko-KR" sz="1400" b="1" i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q</a:t>
            </a:r>
            <a:r>
              <a:rPr lang="en-US" altLang="ko-KR" sz="1400" b="1" baseline="-25000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e</a:t>
            </a:r>
            <a:r>
              <a:rPr lang="en-US" altLang="ko-KR" sz="1400" b="1" baseline="-25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&lt; 1 </a:t>
            </a:r>
            <a:r>
              <a:rPr lang="en-US" altLang="ko-KR" sz="1400" b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(~ 0.5 </a:t>
            </a:r>
            <a:r>
              <a:rPr lang="en-US" altLang="ko-KR" sz="1400" b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)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- </a:t>
            </a:r>
            <a:r>
              <a:rPr lang="el-GR" altLang="ko-KR" sz="1400" b="1" i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ρ </a:t>
            </a:r>
            <a:r>
              <a:rPr lang="en-US" altLang="ko-KR" sz="1400" b="1" i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=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12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~ 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13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l-GR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cm for normal glass </a:t>
            </a:r>
          </a:p>
          <a:p>
            <a:pPr marL="457200" indent="-457200" defTabSz="1443038">
              <a:defRPr/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     = 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9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~ 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l-GR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cm (ceramic &amp; low res. glass)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endParaRPr lang="en-US" altLang="ko-KR" sz="16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Then, what </a:t>
            </a:r>
            <a:r>
              <a:rPr lang="en-US" altLang="ko-KR" sz="1600" b="1" dirty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if </a:t>
            </a: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multi-gap </a:t>
            </a:r>
            <a:r>
              <a:rPr lang="en-US" altLang="ko-KR" sz="1600" b="1" dirty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RPCs with </a:t>
            </a:r>
            <a:endParaRPr lang="en-US" altLang="ko-KR" sz="1600" b="1" dirty="0" smtClean="0">
              <a:solidFill>
                <a:srgbClr val="006666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600" b="1" dirty="0" smtClean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   high-pressure  laminated (HPL) plates </a:t>
            </a:r>
            <a:r>
              <a:rPr lang="en-US" altLang="ko-KR" sz="1600" b="1" dirty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? </a:t>
            </a: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</a:t>
            </a:r>
            <a:r>
              <a:rPr lang="en-US" altLang="ko-KR" sz="1400" b="1" i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q</a:t>
            </a:r>
            <a:r>
              <a:rPr lang="en-US" altLang="ko-KR" sz="1400" b="1" baseline="-25000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e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cs typeface="Times New Roman" pitchFamily="18" charset="0"/>
                <a:sym typeface="Symbol" pitchFamily="18" charset="2"/>
              </a:rPr>
              <a:t>~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1 </a:t>
            </a:r>
            <a:r>
              <a:rPr lang="en-US" altLang="ko-KR" sz="1400" b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</a:t>
            </a:r>
            <a:r>
              <a:rPr lang="en-US" altLang="ko-KR" sz="1400" b="1" dirty="0" err="1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Phenolic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HPL  </a:t>
            </a: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→ </a:t>
            </a:r>
            <a:r>
              <a:rPr lang="el-GR" altLang="ko-KR" sz="1400" b="1" i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ρ</a:t>
            </a:r>
            <a:r>
              <a:rPr lang="en-US" altLang="ko-KR" sz="1400" b="1" i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=</a:t>
            </a:r>
            <a:r>
              <a:rPr lang="en-US" altLang="ko-KR" sz="1400" b="1" i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~ 10</a:t>
            </a:r>
            <a:r>
              <a:rPr lang="en-US" altLang="ko-KR" sz="1400" b="1" baseline="30000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11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l-GR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cm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defRPr/>
            </a:pPr>
            <a:r>
              <a:rPr lang="en-US" altLang="ko-KR" sz="14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- Oiling required to reduce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noises </a:t>
            </a:r>
            <a:r>
              <a:rPr lang="en-US" altLang="ko-KR" sz="1400" b="1" dirty="0" smtClean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endParaRPr lang="en-US" altLang="ko-KR" sz="1400" b="1" dirty="0">
              <a:solidFill>
                <a:srgbClr val="003399"/>
              </a:solidFill>
              <a:latin typeface="Georgia" pitchFamily="18" charset="0"/>
              <a:ea typeface=""/>
              <a:sym typeface="Symbol" pitchFamily="18" charset="2"/>
            </a:endParaRPr>
          </a:p>
        </p:txBody>
      </p:sp>
      <p:pic>
        <p:nvPicPr>
          <p:cNvPr id="2052" name="Picture 3" descr="C:\Documents and Settings\ochlos\바탕 화면\독수리\fig\rp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22179"/>
            <a:ext cx="34004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580112" y="1860798"/>
          <a:ext cx="3240360" cy="1298709"/>
        </p:xfrm>
        <a:graphic>
          <a:graphicData uri="http://schemas.openxmlformats.org/presentationml/2006/ole">
            <p:oleObj spid="_x0000_s197634" name="수식" r:id="rId4" imgW="2070000" imgH="914400" progId="Equation.3">
              <p:embed/>
            </p:oleObj>
          </a:graphicData>
        </a:graphic>
      </p:graphicFrame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9788" y="3313906"/>
            <a:ext cx="17145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9144" y="3221831"/>
            <a:ext cx="13573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바닥글 개체 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81F7-F36F-4567-85ED-80B083D2D9DE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948264" y="476672"/>
            <a:ext cx="1872208" cy="41684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 algn="ctr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Shin </a:t>
            </a:r>
            <a:r>
              <a:rPr lang="en-US" altLang="ko-KR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Seung</a:t>
            </a: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71500" y="404664"/>
            <a:ext cx="8572500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4- or 6-gap RPCs in high-</a:t>
            </a:r>
            <a:r>
              <a:rPr lang="el-GR" altLang="ko-KR" sz="1600" b="1" dirty="0" smtClean="0">
                <a:solidFill>
                  <a:srgbClr val="C00000"/>
                </a:solidFill>
                <a:latin typeface="Calibri"/>
                <a:ea typeface=""/>
                <a:sym typeface="Symbol" pitchFamily="18" charset="2"/>
              </a:rPr>
              <a:t>η</a:t>
            </a: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 region </a:t>
            </a:r>
            <a:r>
              <a:rPr lang="en-US" altLang="ko-KR" sz="1600" b="1" dirty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of the </a:t>
            </a: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CMS ?  </a:t>
            </a:r>
          </a:p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endParaRPr lang="en-US" altLang="ko-KR" sz="1600" b="1" dirty="0">
              <a:solidFill>
                <a:srgbClr val="C00000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rgbClr val="006666"/>
                </a:solidFill>
                <a:latin typeface="Georgia" pitchFamily="18" charset="0"/>
                <a:ea typeface=""/>
                <a:sym typeface="Symbol" pitchFamily="18" charset="2"/>
              </a:rPr>
              <a:t>  </a:t>
            </a:r>
            <a:r>
              <a:rPr lang="en-US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- Same gas system </a:t>
            </a:r>
            <a:r>
              <a:rPr lang="ko-KR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→</a:t>
            </a:r>
            <a:r>
              <a:rPr lang="en-US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same gas mixture </a:t>
            </a:r>
          </a:p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 - Same electronics </a:t>
            </a:r>
            <a:r>
              <a:rPr lang="ko-KR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→</a:t>
            </a:r>
            <a:r>
              <a:rPr lang="en-US" altLang="ko-KR" sz="1600" b="1" dirty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 same 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  <a:ea typeface=""/>
                <a:sym typeface="Symbol" pitchFamily="18" charset="2"/>
              </a:rPr>
              <a:t>front-end-electronics (FEE) and so on </a:t>
            </a:r>
            <a:endParaRPr lang="en-US" altLang="ko-KR" sz="1600" b="1" dirty="0">
              <a:solidFill>
                <a:srgbClr val="C00000"/>
              </a:solidFill>
              <a:latin typeface="Georgia" pitchFamily="18" charset="0"/>
              <a:ea typeface=""/>
              <a:sym typeface="Symbol" pitchFamily="18" charset="2"/>
            </a:endParaRPr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28</a:t>
            </a:fld>
            <a:endParaRPr lang="en-US" altLang="ko-KR"/>
          </a:p>
        </p:txBody>
      </p:sp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467544" y="3683184"/>
          <a:ext cx="8280920" cy="2308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872208"/>
                <a:gridCol w="1944216"/>
                <a:gridCol w="1944216"/>
              </a:tblGrid>
              <a:tr h="148408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2-gap RPCs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4-gap RPCs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6-gap RPCs</a:t>
                      </a:r>
                      <a:endParaRPr lang="ko-KR" altLang="en-US" sz="1600" dirty="0"/>
                    </a:p>
                  </a:txBody>
                  <a:tcPr/>
                </a:tc>
              </a:tr>
              <a:tr h="1382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Each gap thickness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2.0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1.0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0.66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367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Total gap</a:t>
                      </a:r>
                      <a:r>
                        <a:rPr lang="en-US" altLang="ko-KR" sz="1300" b="1" baseline="0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 thickness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4.0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4.0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4.0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678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&lt;</a:t>
                      </a:r>
                      <a:r>
                        <a:rPr lang="en-US" altLang="ko-KR" sz="1300" b="1" i="1" dirty="0" err="1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q</a:t>
                      </a:r>
                      <a:r>
                        <a:rPr lang="en-US" altLang="ko-KR" sz="1300" b="1" baseline="-25000" dirty="0" err="1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e</a:t>
                      </a:r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&gt;</a:t>
                      </a:r>
                      <a:r>
                        <a:rPr lang="en-US" altLang="ko-KR" sz="1300" b="1" baseline="0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 at ~ mid of plateau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4.0 </a:t>
                      </a:r>
                      <a:r>
                        <a:rPr lang="en-US" altLang="ko-KR" sz="1300" b="1" dirty="0" err="1" smtClean="0">
                          <a:latin typeface="Georgia" pitchFamily="18" charset="0"/>
                        </a:rPr>
                        <a:t>pC</a:t>
                      </a:r>
                      <a:r>
                        <a:rPr lang="en-US" altLang="ko-KR" sz="1300" b="1" dirty="0" smtClean="0">
                          <a:latin typeface="Georgia" pitchFamily="18" charset="0"/>
                        </a:rPr>
                        <a:t> (Thr~200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altLang="ko-KR" sz="1300" b="1" baseline="0" dirty="0" err="1" smtClean="0">
                          <a:latin typeface="Georgia" pitchFamily="18" charset="0"/>
                        </a:rPr>
                        <a:t>fC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)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1.5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altLang="ko-KR" sz="1300" b="1" baseline="0" dirty="0" err="1" smtClean="0">
                          <a:latin typeface="Georgia" pitchFamily="18" charset="0"/>
                        </a:rPr>
                        <a:t>pC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altLang="ko-KR" sz="1300" b="1" dirty="0" smtClean="0">
                          <a:latin typeface="Georgia" pitchFamily="18" charset="0"/>
                        </a:rPr>
                        <a:t>(Thr~150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altLang="ko-KR" sz="1300" b="1" baseline="0" dirty="0" err="1" smtClean="0">
                          <a:latin typeface="Georgia" pitchFamily="18" charset="0"/>
                        </a:rPr>
                        <a:t>fC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)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0.9 </a:t>
                      </a:r>
                      <a:r>
                        <a:rPr lang="en-US" altLang="ko-KR" sz="1300" b="1" dirty="0" err="1" smtClean="0">
                          <a:latin typeface="Georgia" pitchFamily="18" charset="0"/>
                        </a:rPr>
                        <a:t>pC</a:t>
                      </a:r>
                      <a:r>
                        <a:rPr lang="en-US" altLang="ko-KR" sz="1300" b="1" dirty="0" smtClean="0">
                          <a:latin typeface="Georgia" pitchFamily="18" charset="0"/>
                        </a:rPr>
                        <a:t> (Thr~100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altLang="ko-KR" sz="1300" b="1" baseline="0" dirty="0" err="1" smtClean="0">
                          <a:latin typeface="Georgia" pitchFamily="18" charset="0"/>
                        </a:rPr>
                        <a:t>fC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)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2964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Type of</a:t>
                      </a:r>
                      <a:r>
                        <a:rPr lang="en-US" altLang="ko-KR" sz="1300" b="1" baseline="0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 resistive plates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 smtClean="0">
                          <a:latin typeface="Georgia" pitchFamily="18" charset="0"/>
                        </a:rPr>
                        <a:t>HPL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 smtClean="0">
                          <a:latin typeface="Georgia" pitchFamily="18" charset="0"/>
                        </a:rPr>
                        <a:t>HPL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 smtClean="0">
                          <a:latin typeface="Georgia" pitchFamily="18" charset="0"/>
                        </a:rPr>
                        <a:t>HPL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Thickness</a:t>
                      </a:r>
                      <a:r>
                        <a:rPr lang="en-US" altLang="ko-KR" sz="1300" b="1" baseline="0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 of HPL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2.0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2.0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Georgia" pitchFamily="18" charset="0"/>
                        </a:rPr>
                        <a:t>1.0 mm</a:t>
                      </a:r>
                      <a:endParaRPr lang="ko-KR" altLang="en-US" sz="13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solidFill>
                            <a:srgbClr val="003399"/>
                          </a:solidFill>
                          <a:latin typeface="Georgia" pitchFamily="18" charset="0"/>
                        </a:rPr>
                        <a:t>Resistivity of HPL</a:t>
                      </a:r>
                      <a:endParaRPr lang="ko-KR" altLang="en-US" sz="1300" b="1" dirty="0">
                        <a:solidFill>
                          <a:srgbClr val="003399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dirty="0" smtClean="0">
                          <a:latin typeface="Georgia" pitchFamily="18" charset="0"/>
                        </a:rPr>
                        <a:t>1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 ~ 6 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ⅹ10</a:t>
                      </a:r>
                      <a:r>
                        <a:rPr lang="en-US" altLang="ko-KR" sz="1300" b="1" baseline="30000" dirty="0" smtClean="0">
                          <a:latin typeface="Georgia" pitchFamily="18" charset="0"/>
                          <a:ea typeface="맑은 고딕"/>
                        </a:rPr>
                        <a:t>10 </a:t>
                      </a:r>
                      <a:r>
                        <a:rPr lang="el-GR" altLang="ko-KR" sz="1300" b="1" baseline="0" dirty="0" smtClean="0">
                          <a:latin typeface="Georgia" pitchFamily="18" charset="0"/>
                          <a:ea typeface="맑은 고딕"/>
                        </a:rPr>
                        <a:t>Ω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cm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(for CMS)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~ 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10</a:t>
                      </a:r>
                      <a:r>
                        <a:rPr lang="en-US" altLang="ko-KR" sz="1300" b="1" baseline="30000" dirty="0" smtClean="0">
                          <a:latin typeface="Georgia" pitchFamily="18" charset="0"/>
                          <a:ea typeface="맑은 고딕"/>
                        </a:rPr>
                        <a:t>10 </a:t>
                      </a:r>
                      <a:r>
                        <a:rPr lang="el-GR" altLang="ko-KR" sz="1300" b="1" baseline="0" dirty="0" smtClean="0">
                          <a:latin typeface="Georgia" pitchFamily="18" charset="0"/>
                          <a:ea typeface="맑은 고딕"/>
                        </a:rPr>
                        <a:t>Ω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cm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(Italian HPL)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baseline="0" dirty="0" smtClean="0">
                          <a:latin typeface="Georgia" pitchFamily="18" charset="0"/>
                        </a:rPr>
                        <a:t>~ 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10</a:t>
                      </a:r>
                      <a:r>
                        <a:rPr lang="en-US" altLang="ko-KR" sz="1300" b="1" baseline="30000" dirty="0" smtClean="0">
                          <a:latin typeface="Georgia" pitchFamily="18" charset="0"/>
                          <a:ea typeface="맑은 고딕"/>
                        </a:rPr>
                        <a:t>11 </a:t>
                      </a:r>
                      <a:r>
                        <a:rPr lang="el-GR" altLang="ko-KR" sz="1300" b="1" baseline="0" dirty="0" smtClean="0">
                          <a:latin typeface="Georgia" pitchFamily="18" charset="0"/>
                          <a:ea typeface="맑은 고딕"/>
                        </a:rPr>
                        <a:t>Ω</a:t>
                      </a: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cm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baseline="0" dirty="0" smtClean="0">
                          <a:latin typeface="Georgia" pitchFamily="18" charset="0"/>
                          <a:ea typeface="맑은 고딕"/>
                        </a:rPr>
                        <a:t>(Korean HPL)</a:t>
                      </a:r>
                      <a:endParaRPr lang="ko-KR" altLang="en-US" sz="1300" b="1" dirty="0" smtClean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직사각형 21"/>
          <p:cNvSpPr/>
          <p:nvPr/>
        </p:nvSpPr>
        <p:spPr>
          <a:xfrm>
            <a:off x="611560" y="1880245"/>
            <a:ext cx="2016224" cy="169277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endParaRPr lang="en-US" altLang="ko-KR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algn="ctr"/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Timing RPCs</a:t>
            </a:r>
          </a:p>
          <a:p>
            <a:pPr algn="ctr"/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algn="ctr"/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732240" y="1941800"/>
            <a:ext cx="1872208" cy="132343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2-mm thick 2-gap RPCs</a:t>
            </a:r>
          </a:p>
          <a:p>
            <a:pPr algn="ctr"/>
            <a:endParaRPr lang="en-US" altLang="ko-KR" sz="2000" b="1" dirty="0" smtClean="0">
              <a:solidFill>
                <a:schemeClr val="bg1"/>
              </a:solidFill>
              <a:latin typeface="Georgia" pitchFamily="18" charset="0"/>
              <a:ea typeface=""/>
              <a:sym typeface="Symbol" pitchFamily="18" charset="2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75856" y="1904287"/>
            <a:ext cx="2468945" cy="1452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2000" b="1" i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q</a:t>
            </a:r>
            <a:r>
              <a:rPr lang="en-US" altLang="ko-KR" sz="2000" b="1" baseline="-25000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e</a:t>
            </a:r>
            <a:endParaRPr lang="en-US" altLang="ko-KR" sz="2000" b="1" dirty="0" smtClean="0">
              <a:solidFill>
                <a:srgbClr val="0070C0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algn="ctr">
              <a:lnSpc>
                <a:spcPct val="130000"/>
              </a:lnSpc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Other characteristics</a:t>
            </a:r>
          </a:p>
          <a:p>
            <a:pPr algn="ctr">
              <a:lnSpc>
                <a:spcPct val="130000"/>
              </a:lnSpc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Construction method</a:t>
            </a:r>
          </a:p>
          <a:p>
            <a:pPr algn="ctr">
              <a:lnSpc>
                <a:spcPct val="130000"/>
              </a:lnSpc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sym typeface="Symbol" pitchFamily="18" charset="2"/>
              </a:rPr>
              <a:t>Electronics</a:t>
            </a:r>
          </a:p>
        </p:txBody>
      </p:sp>
      <p:sp>
        <p:nvSpPr>
          <p:cNvPr id="26" name="오른쪽 화살표 25"/>
          <p:cNvSpPr/>
          <p:nvPr/>
        </p:nvSpPr>
        <p:spPr>
          <a:xfrm flipH="1">
            <a:off x="2771800" y="2120310"/>
            <a:ext cx="1368152" cy="228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오른쪽 화살표 26"/>
          <p:cNvSpPr/>
          <p:nvPr/>
        </p:nvSpPr>
        <p:spPr>
          <a:xfrm>
            <a:off x="5724128" y="2408343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>
            <a:off x="5724128" y="2696375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5724128" y="3056415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날짜 개체 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A408-C10F-4604-A7CD-1A8B10731EBA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바닥글 개체 틀 10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216562" y="213720"/>
            <a:ext cx="8603910" cy="61676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914400" rtl="0" eaLnBrk="0" fontAlgn="base" latinLnBrk="1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Constructions</a:t>
            </a:r>
            <a:r>
              <a:rPr kumimoji="1" lang="en-US" altLang="ko-KR" b="1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of  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prototype detectors</a:t>
            </a:r>
            <a:r>
              <a:rPr kumimoji="1" lang="en-US" altLang="ko-KR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endParaRPr lang="en-US" altLang="ko-KR" b="1" kern="0" noProof="0" dirty="0" smtClean="0">
              <a:solidFill>
                <a:schemeClr val="bg1">
                  <a:lumMod val="85000"/>
                </a:schemeClr>
              </a:solidFill>
              <a:latin typeface="Georgia" pitchFamily="18" charset="0"/>
              <a:ea typeface="+mj-ea"/>
              <a:cs typeface="+mj-cs"/>
            </a:endParaRPr>
          </a:p>
          <a:p>
            <a:pPr marL="457200" marR="0" lvl="0" indent="-457200" algn="l" defTabSz="914400" rtl="0" eaLnBrk="0" fontAlgn="base" latinLnBrk="1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1600" b="1" kern="0" dirty="0">
              <a:solidFill>
                <a:srgbClr val="C00000"/>
              </a:solidFill>
              <a:latin typeface="Calibri" pitchFamily="34" charset="0"/>
              <a:ea typeface="+mj-ea"/>
              <a:cs typeface="+mj-cs"/>
            </a:endParaRP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b="1" kern="0" dirty="0" smtClean="0">
                <a:solidFill>
                  <a:srgbClr val="A50021"/>
                </a:solidFill>
                <a:latin typeface="Georgia" pitchFamily="18" charset="0"/>
              </a:rPr>
              <a:t>Detector structures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1600" b="1" kern="0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457200" lvl="0" indent="-457200" eaLnBrk="0" hangingPunct="0">
              <a:lnSpc>
                <a:spcPct val="107000"/>
              </a:lnSpc>
              <a:defRPr/>
            </a:pPr>
            <a:r>
              <a:rPr lang="en-US" altLang="ko-KR" sz="1600" b="1" kern="0" dirty="0" smtClean="0">
                <a:solidFill>
                  <a:srgbClr val="C00000"/>
                </a:solidFill>
                <a:latin typeface="Georgia" pitchFamily="18" charset="0"/>
              </a:rPr>
              <a:t>Oiled </a:t>
            </a:r>
            <a:r>
              <a:rPr lang="en-US" altLang="ko-KR" sz="1600" b="1" kern="0" dirty="0" err="1" smtClean="0">
                <a:solidFill>
                  <a:srgbClr val="006600"/>
                </a:solidFill>
                <a:latin typeface="Georgia" pitchFamily="18" charset="0"/>
              </a:rPr>
              <a:t>Phenolic</a:t>
            </a:r>
            <a:r>
              <a:rPr lang="en-US" altLang="ko-KR" sz="1600" b="1" kern="0" dirty="0" smtClean="0">
                <a:solidFill>
                  <a:srgbClr val="006600"/>
                </a:solidFill>
                <a:latin typeface="Georgia" pitchFamily="18" charset="0"/>
              </a:rPr>
              <a:t> </a:t>
            </a:r>
            <a:r>
              <a:rPr lang="en-US" altLang="ko-KR" sz="1600" b="1" kern="0" dirty="0" smtClean="0">
                <a:solidFill>
                  <a:srgbClr val="006600"/>
                </a:solidFill>
                <a:latin typeface="Georgia" pitchFamily="18" charset="0"/>
              </a:rPr>
              <a:t>HPL </a:t>
            </a:r>
            <a:r>
              <a:rPr lang="en-US" altLang="ko-KR" sz="1600" b="1" kern="0" dirty="0" err="1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Multigap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 </a:t>
            </a:r>
            <a:r>
              <a:rPr lang="en-US" altLang="ko-KR" sz="1600" b="1" kern="0" dirty="0" smtClean="0">
                <a:solidFill>
                  <a:srgbClr val="009999"/>
                </a:solidFill>
                <a:latin typeface="Georgia" pitchFamily="18" charset="0"/>
              </a:rPr>
              <a:t>Panel-type</a:t>
            </a:r>
            <a:endParaRPr lang="en-US" altLang="ko-KR" sz="1600" b="1" kern="0" dirty="0" smtClean="0">
              <a:solidFill>
                <a:srgbClr val="003399"/>
              </a:solidFill>
              <a:latin typeface="Georgia" pitchFamily="18" charset="0"/>
            </a:endParaRP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RPCs for CMS high-</a:t>
            </a:r>
            <a:r>
              <a:rPr lang="el-GR" altLang="ko-KR" sz="1600" b="1" kern="0" dirty="0" smtClean="0">
                <a:solidFill>
                  <a:srgbClr val="003399"/>
                </a:solidFill>
                <a:latin typeface="Georgia" pitchFamily="18" charset="0"/>
                <a:ea typeface="맑은 고딕"/>
              </a:rPr>
              <a:t>η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  <a:ea typeface="맑은 고딕"/>
              </a:rPr>
              <a:t> triggers</a:t>
            </a:r>
            <a:endParaRPr lang="en-US" altLang="ko-KR" sz="1600" b="1" kern="0" dirty="0" smtClean="0">
              <a:solidFill>
                <a:srgbClr val="003399"/>
              </a:solidFill>
              <a:latin typeface="Georgia" pitchFamily="18" charset="0"/>
            </a:endParaRP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1600" b="1" kern="0" dirty="0" smtClean="0">
              <a:solidFill>
                <a:srgbClr val="003399"/>
              </a:solidFill>
              <a:latin typeface="Georgia" pitchFamily="18" charset="0"/>
            </a:endParaRP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1" kern="0" dirty="0" smtClean="0">
                <a:solidFill>
                  <a:srgbClr val="0070C0"/>
                </a:solidFill>
                <a:latin typeface="Georgia" pitchFamily="18" charset="0"/>
              </a:rPr>
              <a:t>Panel-shape </a:t>
            </a:r>
            <a:r>
              <a:rPr lang="en-US" altLang="ko-KR" sz="1600" b="1" kern="0" dirty="0" err="1" smtClean="0">
                <a:solidFill>
                  <a:srgbClr val="0070C0"/>
                </a:solidFill>
                <a:latin typeface="Georgia" pitchFamily="18" charset="0"/>
              </a:rPr>
              <a:t>multigap</a:t>
            </a:r>
            <a:r>
              <a:rPr lang="en-US" altLang="ko-KR" sz="1600" b="1" kern="0" dirty="0" smtClean="0">
                <a:solidFill>
                  <a:srgbClr val="0070C0"/>
                </a:solidFill>
                <a:latin typeface="Georgia" pitchFamily="18" charset="0"/>
              </a:rPr>
              <a:t> RPCs 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1" kern="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~ Two separated gas envelopes + a strip panel  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    Each gas envelope ~ 2 gaps in 4-gap RPCs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    			      3 gaps in 6-gap RPCs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1" kern="0" dirty="0" smtClean="0">
                <a:solidFill>
                  <a:srgbClr val="0070C0"/>
                </a:solidFill>
                <a:latin typeface="Georgia" pitchFamily="18" charset="0"/>
              </a:rPr>
              <a:t>  </a:t>
            </a:r>
          </a:p>
          <a:p>
            <a:pPr marL="457200" marR="0" lvl="0" indent="-457200" algn="l" defTabSz="914400" rtl="0" eaLnBrk="0" fontAlgn="base" latinLnBrk="1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1" kern="0" dirty="0" smtClean="0">
                <a:solidFill>
                  <a:srgbClr val="006600"/>
                </a:solidFill>
                <a:latin typeface="Georgia" pitchFamily="18" charset="0"/>
              </a:rPr>
              <a:t>Prototype detectors </a:t>
            </a:r>
          </a:p>
          <a:p>
            <a:pPr marL="457200" indent="-457200" eaLnBrk="0" hangingPunct="0">
              <a:lnSpc>
                <a:spcPct val="107000"/>
              </a:lnSpc>
              <a:defRPr/>
            </a:pPr>
            <a:r>
              <a:rPr lang="en-US" altLang="ko-KR" sz="1600" b="1" kern="0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4-gap RPC: 45 x 45 cm</a:t>
            </a:r>
            <a:r>
              <a:rPr lang="en-US" altLang="ko-KR" sz="1600" b="1" kern="0" baseline="30000" dirty="0" smtClean="0">
                <a:solidFill>
                  <a:srgbClr val="003399"/>
                </a:solidFill>
                <a:latin typeface="Georgia" pitchFamily="18" charset="0"/>
              </a:rPr>
              <a:t>2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 (active area) </a:t>
            </a:r>
          </a:p>
          <a:p>
            <a:pPr marL="457200" lvl="0" indent="-457200" eaLnBrk="0" hangingPunct="0">
              <a:lnSpc>
                <a:spcPct val="107000"/>
              </a:lnSpc>
              <a:defRPr/>
            </a:pPr>
            <a:r>
              <a:rPr lang="en-US" altLang="ko-KR" sz="1500" b="1" kern="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- HPL : 2 mm</a:t>
            </a:r>
          </a:p>
          <a:p>
            <a:pPr marL="457200" lvl="0" indent="-457200" eaLnBrk="0" hangingPunct="0">
              <a:lnSpc>
                <a:spcPct val="107000"/>
              </a:lnSpc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- Coin spacers : 1000 ± 10 </a:t>
            </a:r>
            <a:r>
              <a:rPr lang="el-GR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μ</a:t>
            </a: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m (Polycarbonate) </a:t>
            </a:r>
          </a:p>
          <a:p>
            <a:pPr marL="457200" indent="-457200" eaLnBrk="0" hangingPunct="0">
              <a:lnSpc>
                <a:spcPct val="107000"/>
              </a:lnSpc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- Strip pitch = 27 mm</a:t>
            </a:r>
          </a:p>
          <a:p>
            <a:pPr marL="457200" indent="-457200" eaLnBrk="0" hangingPunct="0">
              <a:lnSpc>
                <a:spcPct val="107000"/>
              </a:lnSpc>
              <a:defRPr/>
            </a:pPr>
            <a:endParaRPr lang="en-US" altLang="ko-KR" sz="1600" b="1" kern="0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457200" indent="-457200" eaLnBrk="0" hangingPunct="0">
              <a:lnSpc>
                <a:spcPct val="107000"/>
              </a:lnSpc>
              <a:defRPr/>
            </a:pP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 6-gap RPC: 15 x 29 cm</a:t>
            </a:r>
            <a:r>
              <a:rPr lang="en-US" altLang="ko-KR" sz="1600" b="1" kern="0" baseline="30000" dirty="0" smtClean="0">
                <a:solidFill>
                  <a:srgbClr val="003399"/>
                </a:solidFill>
                <a:latin typeface="Georgia" pitchFamily="18" charset="0"/>
              </a:rPr>
              <a:t>2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 (active area) </a:t>
            </a:r>
          </a:p>
          <a:p>
            <a:pPr marL="457200" lvl="0" indent="-457200" eaLnBrk="0" hangingPunct="0">
              <a:lnSpc>
                <a:spcPct val="107000"/>
              </a:lnSpc>
              <a:defRPr/>
            </a:pPr>
            <a:r>
              <a:rPr lang="en-US" altLang="ko-KR" sz="1500" b="1" kern="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- HPL : 1 mm</a:t>
            </a:r>
            <a:endParaRPr lang="en-US" altLang="ko-KR" sz="1400" b="1" kern="0" baseline="30000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457200" indent="-457200" eaLnBrk="0" hangingPunct="0">
              <a:lnSpc>
                <a:spcPct val="107000"/>
              </a:lnSpc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- Coin spacers : 660 ± 10 </a:t>
            </a:r>
            <a:r>
              <a:rPr lang="el-GR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μ</a:t>
            </a: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m (Polycarbonate) </a:t>
            </a:r>
          </a:p>
          <a:p>
            <a:pPr marL="457200" indent="-457200" eaLnBrk="0" hangingPunct="0">
              <a:lnSpc>
                <a:spcPct val="107000"/>
              </a:lnSpc>
              <a:defRPr/>
            </a:pPr>
            <a:r>
              <a:rPr lang="en-US" altLang="ko-KR" sz="1400" b="1" kern="0" dirty="0" smtClean="0">
                <a:solidFill>
                  <a:srgbClr val="0070C0"/>
                </a:solidFill>
                <a:latin typeface="Georgia" pitchFamily="18" charset="0"/>
              </a:rPr>
              <a:t> - Strip pitch = 20 mm</a:t>
            </a:r>
          </a:p>
        </p:txBody>
      </p:sp>
      <p:pic>
        <p:nvPicPr>
          <p:cNvPr id="6" name="그림 5" descr="fi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692696"/>
            <a:ext cx="4002001" cy="3356288"/>
          </a:xfrm>
          <a:prstGeom prst="rect">
            <a:avLst/>
          </a:prstGeom>
        </p:spPr>
      </p:pic>
      <p:grpSp>
        <p:nvGrpSpPr>
          <p:cNvPr id="2" name="그룹 6"/>
          <p:cNvGrpSpPr/>
          <p:nvPr/>
        </p:nvGrpSpPr>
        <p:grpSpPr>
          <a:xfrm>
            <a:off x="4572000" y="4437112"/>
            <a:ext cx="4680520" cy="1872208"/>
            <a:chOff x="1000100" y="3143247"/>
            <a:chExt cx="7296736" cy="2930015"/>
          </a:xfrm>
        </p:grpSpPr>
        <p:sp>
          <p:nvSpPr>
            <p:cNvPr id="8" name="직사각형 7"/>
            <p:cNvSpPr/>
            <p:nvPr/>
          </p:nvSpPr>
          <p:spPr>
            <a:xfrm>
              <a:off x="2084309" y="3761047"/>
              <a:ext cx="5756804" cy="95044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9" name="직사각형 8"/>
            <p:cNvSpPr/>
            <p:nvPr/>
          </p:nvSpPr>
          <p:spPr>
            <a:xfrm flipV="1">
              <a:off x="2084309" y="3618477"/>
              <a:ext cx="5756804" cy="9504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043776" y="4236275"/>
              <a:ext cx="3837869" cy="95045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084309" y="4473889"/>
              <a:ext cx="5756804" cy="95046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043776" y="3713523"/>
              <a:ext cx="3837869" cy="475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043776" y="3998660"/>
              <a:ext cx="3837869" cy="95046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084309" y="3856091"/>
              <a:ext cx="426430" cy="6177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1338081" y="3618477"/>
              <a:ext cx="692925" cy="10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1604575" y="4662924"/>
              <a:ext cx="426430" cy="10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 rot="5400000" flipH="1" flipV="1">
              <a:off x="1591783" y="3736692"/>
              <a:ext cx="237614" cy="118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직사각형 17"/>
            <p:cNvSpPr/>
            <p:nvPr/>
          </p:nvSpPr>
          <p:spPr>
            <a:xfrm>
              <a:off x="1201262" y="4070098"/>
              <a:ext cx="1341415" cy="245155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7.5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7414683" y="3856091"/>
              <a:ext cx="426430" cy="6177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cxnSp>
          <p:nvCxnSpPr>
            <p:cNvPr id="20" name="직선 연결선 19"/>
            <p:cNvCxnSpPr/>
            <p:nvPr/>
          </p:nvCxnSpPr>
          <p:spPr>
            <a:xfrm rot="5400000">
              <a:off x="6691850" y="3333043"/>
              <a:ext cx="380183" cy="5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>
              <a:off x="7319965" y="3595156"/>
              <a:ext cx="190620" cy="11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>
              <a:endCxn id="9" idx="3"/>
            </p:cNvCxnSpPr>
            <p:nvPr/>
          </p:nvCxnSpPr>
          <p:spPr>
            <a:xfrm rot="5400000">
              <a:off x="7580034" y="3404327"/>
              <a:ext cx="522752" cy="5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/>
            <p:nvPr/>
          </p:nvCxnSpPr>
          <p:spPr>
            <a:xfrm>
              <a:off x="7254772" y="3596013"/>
              <a:ext cx="159911" cy="10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/>
            <p:nvPr/>
          </p:nvCxnSpPr>
          <p:spPr>
            <a:xfrm rot="10800000">
              <a:off x="7841113" y="3618649"/>
              <a:ext cx="159911" cy="10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직사각형 24"/>
            <p:cNvSpPr/>
            <p:nvPr/>
          </p:nvSpPr>
          <p:spPr>
            <a:xfrm>
              <a:off x="6458447" y="3494849"/>
              <a:ext cx="988837" cy="22819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 mm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>
              <a:off x="7627898" y="3238295"/>
              <a:ext cx="213215" cy="10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/>
            <p:cNvCxnSpPr/>
            <p:nvPr/>
          </p:nvCxnSpPr>
          <p:spPr>
            <a:xfrm rot="10800000">
              <a:off x="6881645" y="3238295"/>
              <a:ext cx="213215" cy="10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직사각형 27"/>
            <p:cNvSpPr/>
            <p:nvPr/>
          </p:nvSpPr>
          <p:spPr>
            <a:xfrm>
              <a:off x="6882231" y="3143247"/>
              <a:ext cx="1000133" cy="2344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25 mm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 flipV="1">
              <a:off x="2084309" y="4616456"/>
              <a:ext cx="5756804" cy="475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043776" y="4568936"/>
              <a:ext cx="3837869" cy="475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043776" y="3856091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043776" y="4093706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043776" y="433132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cxnSp>
          <p:nvCxnSpPr>
            <p:cNvPr id="34" name="직선 화살표 연결선 33"/>
            <p:cNvCxnSpPr/>
            <p:nvPr/>
          </p:nvCxnSpPr>
          <p:spPr>
            <a:xfrm rot="5400000">
              <a:off x="2075472" y="3669186"/>
              <a:ext cx="450699" cy="11320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rot="5400000">
              <a:off x="3500123" y="3500747"/>
              <a:ext cx="214928" cy="21431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직사각형 35"/>
            <p:cNvSpPr/>
            <p:nvPr/>
          </p:nvSpPr>
          <p:spPr>
            <a:xfrm>
              <a:off x="2071669" y="3286125"/>
              <a:ext cx="1538945" cy="2087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Edge spacer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384192" y="3286125"/>
              <a:ext cx="1650339" cy="2087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PET two layers </a:t>
              </a:r>
            </a:p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~  0.40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710032" y="3143247"/>
              <a:ext cx="1155116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Graphite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39" name="직선 화살표 연결선 38"/>
            <p:cNvCxnSpPr/>
            <p:nvPr/>
          </p:nvCxnSpPr>
          <p:spPr>
            <a:xfrm rot="5400000">
              <a:off x="4730433" y="3444428"/>
              <a:ext cx="324977" cy="2132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>
              <a:off x="2084309" y="4806549"/>
              <a:ext cx="5756804" cy="1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직사각형 40"/>
            <p:cNvSpPr/>
            <p:nvPr/>
          </p:nvSpPr>
          <p:spPr>
            <a:xfrm>
              <a:off x="2084309" y="4806549"/>
              <a:ext cx="5756804" cy="9504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135977" y="4857760"/>
              <a:ext cx="3079099" cy="1606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Strips with 20 mm pitches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43" name="직선 화살표 연결선 42"/>
            <p:cNvCxnSpPr/>
            <p:nvPr/>
          </p:nvCxnSpPr>
          <p:spPr>
            <a:xfrm rot="10800000">
              <a:off x="6715142" y="4643446"/>
              <a:ext cx="285751" cy="714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직사각형 43"/>
            <p:cNvSpPr/>
            <p:nvPr/>
          </p:nvSpPr>
          <p:spPr>
            <a:xfrm>
              <a:off x="2084309" y="5139210"/>
              <a:ext cx="5756804" cy="95044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2084309" y="5044164"/>
              <a:ext cx="5756804" cy="4752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084309" y="5852053"/>
              <a:ext cx="5756804" cy="95046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00100" y="4996948"/>
              <a:ext cx="857256" cy="218002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16.0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48" name="직선 화살표 연결선 47"/>
            <p:cNvCxnSpPr/>
            <p:nvPr/>
          </p:nvCxnSpPr>
          <p:spPr>
            <a:xfrm rot="5400000" flipH="1" flipV="1">
              <a:off x="922505" y="4140636"/>
              <a:ext cx="1045504" cy="118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직사각형 48"/>
            <p:cNvSpPr/>
            <p:nvPr/>
          </p:nvSpPr>
          <p:spPr>
            <a:xfrm>
              <a:off x="5509170" y="3214686"/>
              <a:ext cx="1542576" cy="1629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HPL~ 1.0 mm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50" name="직선 화살표 연결선 49"/>
            <p:cNvCxnSpPr/>
            <p:nvPr/>
          </p:nvCxnSpPr>
          <p:spPr>
            <a:xfrm rot="5400000">
              <a:off x="5563149" y="3521515"/>
              <a:ext cx="387251" cy="20222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직사각형 50"/>
            <p:cNvSpPr/>
            <p:nvPr/>
          </p:nvSpPr>
          <p:spPr>
            <a:xfrm>
              <a:off x="2978736" y="4122640"/>
              <a:ext cx="1110087" cy="1136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0.65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gap</a:t>
              </a:r>
              <a:r>
                <a:rPr lang="en-US" altLang="ko-KR" sz="8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6858016" y="4643447"/>
              <a:ext cx="1438820" cy="1406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0.2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PET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6721734" y="3856091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6721734" y="4093706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6721734" y="433132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909407" y="3856091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09407" y="4093706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4909407" y="433132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3949940" y="3856091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3949940" y="4093706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3949940" y="433132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5868874" y="3856091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5868874" y="4093706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5868874" y="433132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3043776" y="5614439"/>
              <a:ext cx="3837869" cy="95045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3043776" y="5091687"/>
              <a:ext cx="3837869" cy="475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3043776" y="5376824"/>
              <a:ext cx="3837869" cy="95046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3043776" y="5947100"/>
              <a:ext cx="3837869" cy="475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3043776" y="5234255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3043776" y="547187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3043776" y="5709484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3000364" y="5429264"/>
              <a:ext cx="1125816" cy="1717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0.65 mm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gap</a:t>
              </a:r>
              <a:r>
                <a:rPr lang="en-US" altLang="ko-KR" sz="8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6721734" y="5234255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6721734" y="547187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6721734" y="5709484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4909407" y="5234255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4909407" y="547187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4909407" y="5709484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3949940" y="5234255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3949940" y="547187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3949940" y="5709484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5868874" y="5234255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5868874" y="5471870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5868874" y="5709484"/>
              <a:ext cx="159911" cy="14256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cxnSp>
          <p:nvCxnSpPr>
            <p:cNvPr id="85" name="직선 화살표 연결선 84"/>
            <p:cNvCxnSpPr/>
            <p:nvPr/>
          </p:nvCxnSpPr>
          <p:spPr>
            <a:xfrm rot="5400000">
              <a:off x="1071538" y="5715016"/>
              <a:ext cx="71438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화살표 연결선 85"/>
            <p:cNvCxnSpPr/>
            <p:nvPr/>
          </p:nvCxnSpPr>
          <p:spPr>
            <a:xfrm rot="5400000">
              <a:off x="1608117" y="4535495"/>
              <a:ext cx="214314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>
              <a:off x="3000364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>
              <a:off x="3500430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>
              <a:off x="4000496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/>
            <p:cNvCxnSpPr/>
            <p:nvPr/>
          </p:nvCxnSpPr>
          <p:spPr>
            <a:xfrm>
              <a:off x="4500562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/>
            <p:cNvCxnSpPr/>
            <p:nvPr/>
          </p:nvCxnSpPr>
          <p:spPr>
            <a:xfrm>
              <a:off x="5000628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/>
            <p:cNvCxnSpPr/>
            <p:nvPr/>
          </p:nvCxnSpPr>
          <p:spPr>
            <a:xfrm>
              <a:off x="5500694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연결선 92"/>
            <p:cNvCxnSpPr/>
            <p:nvPr/>
          </p:nvCxnSpPr>
          <p:spPr>
            <a:xfrm>
              <a:off x="6000760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연결선 93"/>
            <p:cNvCxnSpPr/>
            <p:nvPr/>
          </p:nvCxnSpPr>
          <p:spPr>
            <a:xfrm>
              <a:off x="6500826" y="4786322"/>
              <a:ext cx="42862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직사각형 94"/>
            <p:cNvSpPr/>
            <p:nvPr/>
          </p:nvSpPr>
          <p:spPr>
            <a:xfrm>
              <a:off x="7431718" y="5214950"/>
              <a:ext cx="426430" cy="6177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2071670" y="5240094"/>
              <a:ext cx="426430" cy="6177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 b="1" dirty="0"/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6858016" y="4000503"/>
              <a:ext cx="1438820" cy="314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0.66 mm </a:t>
              </a:r>
            </a:p>
            <a:p>
              <a:pPr algn="ctr"/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thick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spacers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en-US" altLang="ko-KR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r>
                <a:rPr lang="ko-KR" altLang="en-US" sz="800" b="1" dirty="0" smtClean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</a:t>
              </a:r>
              <a:endParaRPr lang="ko-KR" altLang="en-US" sz="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98" name="직선 화살표 연결선 97"/>
            <p:cNvCxnSpPr/>
            <p:nvPr/>
          </p:nvCxnSpPr>
          <p:spPr>
            <a:xfrm rot="10800000">
              <a:off x="6786582" y="4143380"/>
              <a:ext cx="285749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/>
            <p:nvPr/>
          </p:nvCxnSpPr>
          <p:spPr>
            <a:xfrm>
              <a:off x="1285852" y="6072206"/>
              <a:ext cx="692925" cy="10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직사각형 99"/>
          <p:cNvSpPr/>
          <p:nvPr/>
        </p:nvSpPr>
        <p:spPr>
          <a:xfrm>
            <a:off x="6372200" y="908721"/>
            <a:ext cx="1495922" cy="30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</a:pPr>
            <a:r>
              <a:rPr lang="en-US" altLang="ko-KR" b="1" kern="0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4-gap RPC</a:t>
            </a:r>
            <a:endParaRPr lang="ko-KR" altLang="en-US" sz="1600" dirty="0"/>
          </a:p>
        </p:txBody>
      </p:sp>
      <p:sp>
        <p:nvSpPr>
          <p:cNvPr id="102" name="직사각형 101"/>
          <p:cNvSpPr/>
          <p:nvPr/>
        </p:nvSpPr>
        <p:spPr>
          <a:xfrm>
            <a:off x="6372200" y="4221088"/>
            <a:ext cx="14959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</a:pPr>
            <a:r>
              <a:rPr lang="en-US" altLang="ko-KR" b="1" kern="0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r>
              <a:rPr lang="en-US" altLang="ko-KR" sz="1600" b="1" kern="0" dirty="0" smtClean="0">
                <a:solidFill>
                  <a:srgbClr val="003399"/>
                </a:solidFill>
                <a:latin typeface="Georgia" pitchFamily="18" charset="0"/>
              </a:rPr>
              <a:t>6-gap RPC</a:t>
            </a:r>
            <a:endParaRPr lang="ko-KR" altLang="en-US" sz="1600" dirty="0"/>
          </a:p>
        </p:txBody>
      </p:sp>
      <p:sp>
        <p:nvSpPr>
          <p:cNvPr id="103" name="날짜 개체 틀 10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CB9-A44E-4DCE-A115-3C3FF968DB44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9552" y="980728"/>
            <a:ext cx="8208912" cy="4939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lnSpc>
                <a:spcPct val="120000"/>
              </a:lnSpc>
              <a:spcAft>
                <a:spcPts val="500"/>
              </a:spcAft>
              <a:defRPr/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Why Resistive Plate Chambers for large detector systems in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Nuclear &amp; High-energy Physics ? </a:t>
            </a:r>
            <a:endParaRPr lang="en-US" altLang="ko-KR" b="1" dirty="0" smtClean="0">
              <a:solidFill>
                <a:srgbClr val="0070C0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180000" lvl="1" indent="-457200" algn="just" defTabSz="1443038">
              <a:lnSpc>
                <a:spcPct val="120000"/>
              </a:lnSpc>
              <a:spcAft>
                <a:spcPts val="500"/>
              </a:spcAft>
              <a:defRPr/>
            </a:pPr>
            <a:endParaRPr lang="en-US" altLang="ko-KR" sz="1500" b="1" dirty="0" smtClean="0">
              <a:solidFill>
                <a:srgbClr val="0070C0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180000" lvl="1" indent="-457200" algn="just" defTabSz="1443038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The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fastest detector responses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with fairly good time resolution for high-energy particle detections. </a:t>
            </a:r>
          </a:p>
          <a:p>
            <a:pPr marL="180000" lvl="1" indent="-457200" algn="just" defTabSz="1443038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-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Thin detector structure to cover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a large detection area</a:t>
            </a:r>
            <a:r>
              <a:rPr lang="en-US" altLang="ko-KR" sz="1600" b="1" dirty="0" smtClean="0">
                <a:solidFill>
                  <a:srgbClr val="006699"/>
                </a:solidFill>
                <a:latin typeface="Georgia" pitchFamily="18" charset="0"/>
                <a:ea typeface=""/>
                <a:sym typeface="Symbol" pitchFamily="18" charset="2"/>
              </a:rPr>
              <a:t>.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</a:p>
          <a:p>
            <a:pPr marL="180000" lvl="1" indent="-457200" algn="just" defTabSz="1443038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-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Trigger detectors to be installed together with tracking chambers to obtain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fast HIT response data for times and positions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for particle tracking   </a:t>
            </a:r>
          </a:p>
          <a:p>
            <a:pPr marL="180000" lvl="1" indent="-457200" algn="just" defTabSz="1443038">
              <a:lnSpc>
                <a:spcPct val="120000"/>
              </a:lnSpc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Small radiation thickness (thin detector thickness) </a:t>
            </a:r>
          </a:p>
          <a:p>
            <a:pPr marL="180000" lvl="1" indent="-457200" algn="just" defTabSz="1443038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Calibri"/>
                <a:ea typeface=""/>
                <a:sym typeface="Symbol" pitchFamily="18" charset="2"/>
              </a:rPr>
              <a:t>   →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minimally effect on the meaningful particle track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to be reconstructed.     </a:t>
            </a:r>
          </a:p>
          <a:p>
            <a:pPr marL="180000" lvl="1" indent="-457200" algn="just" defTabSz="1443038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No wires used </a:t>
            </a:r>
            <a:r>
              <a:rPr lang="en-US" altLang="ko-KR" sz="1600" b="1" dirty="0" smtClean="0">
                <a:solidFill>
                  <a:srgbClr val="0070C0"/>
                </a:solidFill>
                <a:latin typeface="Calibri"/>
                <a:ea typeface=""/>
                <a:sym typeface="Symbol" pitchFamily="18" charset="2"/>
              </a:rPr>
              <a:t>→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relatively low costs   </a:t>
            </a:r>
          </a:p>
          <a:p>
            <a:pPr marL="180000" lvl="1" indent="-457200" algn="just" defTabSz="1443038">
              <a:lnSpc>
                <a:spcPct val="120000"/>
              </a:lnSpc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Gaseous detectors </a:t>
            </a:r>
            <a:r>
              <a:rPr lang="en-US" altLang="ko-KR" sz="1600" b="1" dirty="0" smtClean="0">
                <a:solidFill>
                  <a:srgbClr val="0070C0"/>
                </a:solidFill>
                <a:latin typeface="Calibri"/>
                <a:ea typeface=""/>
                <a:sym typeface="Symbol" pitchFamily="18" charset="2"/>
              </a:rPr>
              <a:t>→ </a:t>
            </a:r>
            <a:r>
              <a:rPr lang="en-US" altLang="ko-KR" sz="16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radiation  hard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for high-rate radiation environments</a:t>
            </a:r>
          </a:p>
          <a:p>
            <a:pPr marL="180000" lvl="1" indent="-457200" algn="just" defTabSz="1443038">
              <a:lnSpc>
                <a:spcPct val="120000"/>
              </a:lnSpc>
              <a:defRPr/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Guarantee reliable operation for long-period experiments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23528" y="368442"/>
            <a:ext cx="2791149" cy="4682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</a:rPr>
              <a:t>1.  Introductions</a:t>
            </a:r>
            <a:endParaRPr lang="en-US" altLang="ko-KR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"/>
            </a:endParaRP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E38C-9C00-444B-BEDE-FFD2783369D7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바닥글 개체 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HIM2012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30</a:t>
            </a:fld>
            <a:endParaRPr lang="en-US" altLang="ko-KR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390657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538988"/>
            <a:ext cx="3941477" cy="280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620034"/>
            <a:ext cx="3975720" cy="266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395536" y="620688"/>
            <a:ext cx="295232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hangingPunct="0">
              <a:lnSpc>
                <a:spcPct val="110000"/>
              </a:lnSpc>
              <a:defRPr/>
            </a:pPr>
            <a:r>
              <a:rPr lang="en-US" altLang="ko-KR" b="1" kern="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Constructions </a:t>
            </a:r>
          </a:p>
          <a:p>
            <a:pPr marL="457200" lvl="0" indent="-457200" eaLnBrk="0" hangingPunct="0">
              <a:lnSpc>
                <a:spcPct val="110000"/>
              </a:lnSpc>
              <a:defRPr/>
            </a:pPr>
            <a:r>
              <a:rPr lang="en-US" altLang="ko-KR" b="1" kern="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of prototypes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2771800" y="1700808"/>
            <a:ext cx="15504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eaLnBrk="0" hangingPunct="0">
              <a:lnSpc>
                <a:spcPct val="110000"/>
              </a:lnSpc>
              <a:defRPr/>
            </a:pPr>
            <a:r>
              <a:rPr lang="en-US" altLang="ko-KR" sz="20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6-gap RPC</a:t>
            </a:r>
          </a:p>
        </p:txBody>
      </p:sp>
      <p:sp>
        <p:nvSpPr>
          <p:cNvPr id="12" name="오른쪽 화살표 11"/>
          <p:cNvSpPr/>
          <p:nvPr/>
        </p:nvSpPr>
        <p:spPr>
          <a:xfrm>
            <a:off x="4355976" y="1700808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115616" y="2375304"/>
            <a:ext cx="1550424" cy="405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eaLnBrk="0" hangingPunct="0">
              <a:lnSpc>
                <a:spcPct val="110000"/>
              </a:lnSpc>
              <a:defRPr/>
            </a:pPr>
            <a:r>
              <a:rPr lang="en-US" altLang="ko-KR" sz="20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4-gap RPC</a:t>
            </a:r>
          </a:p>
        </p:txBody>
      </p:sp>
      <p:sp>
        <p:nvSpPr>
          <p:cNvPr id="14" name="아래쪽 화살표 13"/>
          <p:cNvSpPr/>
          <p:nvPr/>
        </p:nvSpPr>
        <p:spPr>
          <a:xfrm>
            <a:off x="1619672" y="2852936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날짜 개체 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C20E-DD66-4C3F-8C4A-2F0DBE56F4CA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90644"/>
            <a:ext cx="3960440" cy="343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" name="바닥글 개체 틀 170"/>
          <p:cNvSpPr>
            <a:spLocks noGrp="1"/>
          </p:cNvSpPr>
          <p:nvPr>
            <p:ph type="ftr" sz="quarter" idx="11"/>
          </p:nvPr>
        </p:nvSpPr>
        <p:spPr>
          <a:xfrm>
            <a:off x="755576" y="6165304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HIM2012</a:t>
            </a:r>
            <a:endParaRPr lang="en-US" altLang="ko-KR" dirty="0"/>
          </a:p>
        </p:txBody>
      </p:sp>
      <p:sp>
        <p:nvSpPr>
          <p:cNvPr id="96" name="슬라이드 번호 개체 틀 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  <p:sp>
        <p:nvSpPr>
          <p:cNvPr id="105" name="Text Box 7"/>
          <p:cNvSpPr txBox="1">
            <a:spLocks noChangeArrowheads="1"/>
          </p:cNvSpPr>
          <p:nvPr/>
        </p:nvSpPr>
        <p:spPr bwMode="auto">
          <a:xfrm>
            <a:off x="323528" y="260648"/>
            <a:ext cx="8568952" cy="199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Efficiencies &amp; mean fast charges  </a:t>
            </a:r>
            <a:endParaRPr kumimoji="0" lang="en-US" altLang="ko-KR" sz="1600" b="1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>
              <a:lnSpc>
                <a:spcPct val="120000"/>
              </a:lnSpc>
            </a:pPr>
            <a:endParaRPr kumimoji="0" lang="en-US" altLang="ko-KR" sz="1600" b="1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>
              <a:lnSpc>
                <a:spcPct val="120000"/>
              </a:lnSpc>
            </a:pP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Mean </a:t>
            </a:r>
            <a:r>
              <a:rPr kumimoji="0" lang="en-US" altLang="ko-KR" sz="1600" b="1" i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kumimoji="0" lang="en-US" altLang="ko-KR" sz="1600" b="1" i="1" baseline="-25000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e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(avalanches only)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at the efficiency plateau region</a:t>
            </a:r>
            <a:endParaRPr kumimoji="0" lang="en-US" altLang="ko-KR" sz="1400" b="1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>
              <a:lnSpc>
                <a:spcPct val="120000"/>
              </a:lnSpc>
            </a:pPr>
            <a:r>
              <a:rPr kumimoji="0"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4-gap RPC: </a:t>
            </a:r>
            <a:r>
              <a:rPr lang="en-US" altLang="ko-KR" sz="1400" b="1" i="1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q</a:t>
            </a:r>
            <a:r>
              <a:rPr lang="en-US" altLang="ko-KR" sz="1400" b="1" baseline="-25000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e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= 1.51 ± 0.06 </a:t>
            </a:r>
            <a:r>
              <a:rPr lang="en-US" altLang="ko-KR" sz="1400" b="1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with </a:t>
            </a:r>
            <a:r>
              <a:rPr lang="el-GR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ε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= 0.98 (by TDC)</a:t>
            </a:r>
            <a:r>
              <a:rPr lang="ko-KR" altLang="en-US" sz="14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a</a:t>
            </a:r>
            <a:r>
              <a:rPr kumimoji="0"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t 10.95 kV</a:t>
            </a:r>
            <a:endParaRPr lang="en-US" altLang="ko-KR" sz="1400" b="1" dirty="0" smtClean="0">
              <a:solidFill>
                <a:srgbClr val="003399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>
              <a:lnSpc>
                <a:spcPct val="120000"/>
              </a:lnSpc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6-gap RPC: </a:t>
            </a:r>
            <a:r>
              <a:rPr lang="en-US" altLang="ko-KR" sz="1400" b="1" i="1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q</a:t>
            </a:r>
            <a:r>
              <a:rPr lang="en-US" altLang="ko-KR" sz="1400" b="1" baseline="-25000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e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= 0.88 ± 0.05 </a:t>
            </a:r>
            <a:r>
              <a:rPr lang="en-US" altLang="ko-KR" sz="1400" b="1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with </a:t>
            </a:r>
            <a:r>
              <a:rPr lang="el-GR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ε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= 0.98 (by TDC)</a:t>
            </a:r>
            <a:r>
              <a:rPr lang="ko-KR" altLang="en-US" sz="14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at 12.24 kV</a:t>
            </a:r>
          </a:p>
          <a:p>
            <a:pPr eaLnBrk="0" latinLnBrk="0" hangingPunct="0">
              <a:lnSpc>
                <a:spcPct val="120000"/>
              </a:lnSpc>
            </a:pPr>
            <a:endParaRPr kumimoji="0" lang="en-US" altLang="ko-KR" sz="1400" b="1" dirty="0" smtClean="0">
              <a:solidFill>
                <a:srgbClr val="003399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>
              <a:lnSpc>
                <a:spcPct val="120000"/>
              </a:lnSpc>
            </a:pP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&lt;-&gt;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~ 4.0 </a:t>
            </a:r>
            <a:r>
              <a:rPr lang="en-US" altLang="ko-KR" sz="1400" b="1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for a standard double-gap RPCs </a:t>
            </a:r>
            <a:endParaRPr kumimoji="0" lang="en-US" altLang="ko-KR" sz="1400" b="1" dirty="0" smtClean="0">
              <a:solidFill>
                <a:srgbClr val="003399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109" name="직선 연결선 108"/>
          <p:cNvCxnSpPr/>
          <p:nvPr/>
        </p:nvCxnSpPr>
        <p:spPr>
          <a:xfrm>
            <a:off x="2033984" y="2708920"/>
            <a:ext cx="0" cy="2808312"/>
          </a:xfrm>
          <a:prstGeom prst="line">
            <a:avLst/>
          </a:prstGeom>
          <a:ln w="19050">
            <a:solidFill>
              <a:srgbClr val="0033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연결선 119"/>
          <p:cNvCxnSpPr/>
          <p:nvPr/>
        </p:nvCxnSpPr>
        <p:spPr>
          <a:xfrm>
            <a:off x="1547664" y="3113952"/>
            <a:ext cx="2088232" cy="3989"/>
          </a:xfrm>
          <a:prstGeom prst="line">
            <a:avLst/>
          </a:prstGeom>
          <a:ln w="19050">
            <a:solidFill>
              <a:srgbClr val="0033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연결선 121"/>
          <p:cNvCxnSpPr/>
          <p:nvPr/>
        </p:nvCxnSpPr>
        <p:spPr>
          <a:xfrm>
            <a:off x="1547664" y="4895952"/>
            <a:ext cx="648072" cy="0"/>
          </a:xfrm>
          <a:prstGeom prst="line">
            <a:avLst/>
          </a:prstGeom>
          <a:ln w="19050">
            <a:solidFill>
              <a:srgbClr val="0033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연결선 122"/>
          <p:cNvCxnSpPr/>
          <p:nvPr/>
        </p:nvCxnSpPr>
        <p:spPr>
          <a:xfrm>
            <a:off x="2123728" y="5111952"/>
            <a:ext cx="504056" cy="0"/>
          </a:xfrm>
          <a:prstGeom prst="line">
            <a:avLst/>
          </a:prstGeom>
          <a:ln w="19050">
            <a:solidFill>
              <a:srgbClr val="A5002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직선 연결선 123"/>
          <p:cNvCxnSpPr/>
          <p:nvPr/>
        </p:nvCxnSpPr>
        <p:spPr>
          <a:xfrm>
            <a:off x="2483768" y="2708920"/>
            <a:ext cx="0" cy="2808312"/>
          </a:xfrm>
          <a:prstGeom prst="line">
            <a:avLst/>
          </a:prstGeom>
          <a:ln w="19050">
            <a:solidFill>
              <a:srgbClr val="A5002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직사각형 161"/>
          <p:cNvSpPr/>
          <p:nvPr/>
        </p:nvSpPr>
        <p:spPr>
          <a:xfrm>
            <a:off x="739175" y="4685074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ko-KR" sz="1000" b="1" i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q</a:t>
            </a:r>
            <a:r>
              <a:rPr kumimoji="0" lang="en-US" altLang="ko-KR" sz="1000" b="1" baseline="-250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e</a:t>
            </a:r>
            <a:r>
              <a:rPr kumimoji="0" lang="en-US" altLang="ko-KR" sz="1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 = 1.20 </a:t>
            </a:r>
            <a:r>
              <a:rPr kumimoji="0" lang="en-US" altLang="ko-KR" sz="10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endParaRPr kumimoji="0" lang="en-US" altLang="ko-KR" sz="10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kumimoji="0" lang="en-US" altLang="ko-KR" sz="1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   @</a:t>
            </a:r>
            <a:r>
              <a:rPr kumimoji="0" lang="el-GR" altLang="ko-KR" sz="10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ε</a:t>
            </a:r>
            <a:r>
              <a:rPr kumimoji="0" lang="en-US" altLang="ko-KR" sz="1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=0.95 </a:t>
            </a:r>
            <a:endParaRPr lang="ko-KR" altLang="en-US" sz="1000" dirty="0">
              <a:solidFill>
                <a:srgbClr val="003399"/>
              </a:solidFill>
            </a:endParaRPr>
          </a:p>
        </p:txBody>
      </p:sp>
      <p:sp>
        <p:nvSpPr>
          <p:cNvPr id="166" name="직사각형 165"/>
          <p:cNvSpPr/>
          <p:nvPr/>
        </p:nvSpPr>
        <p:spPr>
          <a:xfrm>
            <a:off x="2627784" y="4901098"/>
            <a:ext cx="979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ko-KR" sz="1000" b="1" i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q</a:t>
            </a:r>
            <a:r>
              <a:rPr kumimoji="0" lang="en-US" altLang="ko-KR" sz="1000" b="1" baseline="-250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e</a:t>
            </a:r>
            <a:r>
              <a:rPr kumimoji="0" lang="en-US" altLang="ko-KR" sz="1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 = 0.84 </a:t>
            </a:r>
            <a:r>
              <a:rPr kumimoji="0" lang="en-US" altLang="ko-KR" sz="1000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endParaRPr kumimoji="0" lang="en-US" altLang="ko-KR" sz="1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kumimoji="0" lang="en-US" altLang="ko-KR" sz="1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   @</a:t>
            </a:r>
            <a:r>
              <a:rPr kumimoji="0" lang="el-GR" altLang="ko-KR" sz="10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ε</a:t>
            </a:r>
            <a:r>
              <a:rPr kumimoji="0" lang="en-US" altLang="ko-KR" sz="1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=0.95 </a:t>
            </a:r>
            <a:endParaRPr lang="ko-KR" altLang="en-US" sz="1000" dirty="0">
              <a:solidFill>
                <a:srgbClr val="A50021"/>
              </a:solidFill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952502" y="2894747"/>
            <a:ext cx="6671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l-GR" altLang="ko-KR" sz="10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ε</a:t>
            </a:r>
            <a:r>
              <a:rPr kumimoji="0" lang="en-US" altLang="ko-KR" sz="1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=0.95 </a:t>
            </a:r>
            <a:endParaRPr lang="ko-KR" altLang="en-US" sz="1000" dirty="0">
              <a:solidFill>
                <a:srgbClr val="003399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547664" y="2276872"/>
            <a:ext cx="1141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4</a:t>
            </a:r>
            <a:r>
              <a:rPr kumimoji="0" lang="en-US" altLang="ko-KR" sz="14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-gap RPC</a:t>
            </a:r>
            <a:endParaRPr lang="ko-KR" altLang="en-US" sz="1400" baseline="-25000" dirty="0">
              <a:solidFill>
                <a:srgbClr val="006600"/>
              </a:solidFill>
            </a:endParaRPr>
          </a:p>
        </p:txBody>
      </p:sp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0897" y="2558380"/>
            <a:ext cx="4219575" cy="353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직사각형 17"/>
          <p:cNvSpPr/>
          <p:nvPr/>
        </p:nvSpPr>
        <p:spPr>
          <a:xfrm>
            <a:off x="6084168" y="2276872"/>
            <a:ext cx="1141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6</a:t>
            </a:r>
            <a:r>
              <a:rPr kumimoji="0" lang="en-US" altLang="ko-KR" sz="14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-gap RPC</a:t>
            </a:r>
            <a:endParaRPr lang="ko-KR" altLang="en-US" sz="1400" baseline="-25000" dirty="0">
              <a:solidFill>
                <a:srgbClr val="006600"/>
              </a:solidFill>
            </a:endParaRPr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11DF-C374-45D7-B4E7-D94919BB5695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51530"/>
            <a:ext cx="34944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42844" y="214189"/>
            <a:ext cx="882164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lang="en-US" altLang="ko-KR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Pulse distributions</a:t>
            </a:r>
            <a:endParaRPr kumimoji="0" lang="en-US" altLang="ko-KR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/>
            <a:r>
              <a:rPr kumimoji="0" lang="en-US" altLang="ko-KR" sz="1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pPr eaLnBrk="0" latinLnBrk="0" hangingPunct="0"/>
            <a:r>
              <a:rPr kumimoji="0"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- For 2-gap RPCs</a:t>
            </a:r>
          </a:p>
          <a:p>
            <a:pPr eaLnBrk="0" latinLnBrk="0" hangingPunct="0"/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   </a:t>
            </a:r>
            <a:r>
              <a:rPr kumimoji="0" lang="en-US" altLang="ko-KR" sz="1500" b="1" i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kumimoji="0" lang="en-US" altLang="ko-KR" sz="1500" b="1" baseline="-25000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e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&lt; 10 </a:t>
            </a:r>
            <a:r>
              <a:rPr kumimoji="0" lang="en-US" altLang="ko-KR" sz="1500" b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for CMS Barrel RPCs </a:t>
            </a:r>
          </a:p>
          <a:p>
            <a:pPr eaLnBrk="0" latinLnBrk="0" hangingPunct="0"/>
            <a:r>
              <a:rPr kumimoji="0" lang="en-US" altLang="ko-KR" sz="15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  </a:t>
            </a:r>
            <a:r>
              <a:rPr kumimoji="0" lang="en-US" altLang="ko-KR" sz="1500" b="1" i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kumimoji="0" lang="en-US" altLang="ko-KR" sz="1500" b="1" baseline="-25000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e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&lt; 20 </a:t>
            </a:r>
            <a:r>
              <a:rPr kumimoji="0" lang="en-US" altLang="ko-KR" sz="1500" b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for CMS Forward</a:t>
            </a:r>
            <a:r>
              <a:rPr kumimoji="0" lang="ko-KR" altLang="en-US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altLang="ko-KR" sz="15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RPCs  (no termination) </a:t>
            </a:r>
            <a:endParaRPr kumimoji="0" lang="en-US" altLang="ko-KR" sz="1600" b="1" dirty="0" smtClean="0">
              <a:solidFill>
                <a:srgbClr val="006600"/>
              </a:solidFill>
              <a:latin typeface="Georgia" pitchFamily="18" charset="0"/>
              <a:cs typeface="Times New Roman" pitchFamily="18" charset="0"/>
              <a:sym typeface="Symbol" pitchFamily="18" charset="2"/>
            </a:endParaRPr>
          </a:p>
          <a:p>
            <a:pPr eaLnBrk="0" latinLnBrk="0" hangingPunct="0"/>
            <a:r>
              <a:rPr kumimoji="0"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- For 4-gap RPCs: 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altLang="ko-KR" sz="1600" b="1" i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kumimoji="0" lang="en-US" altLang="ko-KR" sz="1600" b="1" baseline="-25000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Calibri"/>
                <a:cs typeface="Times New Roman" pitchFamily="18" charset="0"/>
                <a:sym typeface="Symbol" pitchFamily="18" charset="2"/>
              </a:rPr>
              <a:t>&lt;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10 </a:t>
            </a:r>
            <a:r>
              <a:rPr kumimoji="0" lang="en-US" altLang="ko-KR" sz="1600" b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kumimoji="0"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(no termination)</a:t>
            </a:r>
          </a:p>
          <a:p>
            <a:pPr eaLnBrk="0" latinLnBrk="0" hangingPunct="0"/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- For 6-gap RPCs: 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1600" b="1" i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en-US" altLang="ko-KR" sz="1600" b="1" baseline="-25000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e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1600" b="1" dirty="0" smtClean="0">
                <a:solidFill>
                  <a:srgbClr val="0070C0"/>
                </a:solidFill>
                <a:latin typeface="Calibri"/>
                <a:cs typeface="Times New Roman" pitchFamily="18" charset="0"/>
                <a:sym typeface="Symbol" pitchFamily="18" charset="2"/>
              </a:rPr>
              <a:t>&lt;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5 </a:t>
            </a:r>
            <a:r>
              <a:rPr lang="en-US" altLang="ko-KR" sz="1600" b="1" dirty="0" err="1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pC</a:t>
            </a: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(no termination)</a:t>
            </a:r>
            <a:r>
              <a:rPr kumimoji="0"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          </a:t>
            </a:r>
            <a:r>
              <a:rPr kumimoji="0" lang="en-US" altLang="ko-KR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sym typeface="Symbol" pitchFamily="18" charset="2"/>
              </a:rPr>
              <a:t>	</a:t>
            </a:r>
          </a:p>
        </p:txBody>
      </p:sp>
      <p:sp>
        <p:nvSpPr>
          <p:cNvPr id="45" name="바닥글 개체 틀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9" name="직사각형 8"/>
          <p:cNvSpPr/>
          <p:nvPr/>
        </p:nvSpPr>
        <p:spPr>
          <a:xfrm>
            <a:off x="7308304" y="5383088"/>
            <a:ext cx="1441572" cy="1846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Streamers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372200" y="4663588"/>
            <a:ext cx="11521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Transition</a:t>
            </a:r>
          </a:p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region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835198" y="4199602"/>
            <a:ext cx="11850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Avalanches </a:t>
            </a:r>
            <a:r>
              <a:rPr kumimoji="0" lang="en-US" altLang="ko-KR" sz="12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             </a:t>
            </a:r>
            <a:endParaRPr lang="ko-KR" altLang="en-US" sz="1200" dirty="0">
              <a:latin typeface="Georgia" pitchFamily="18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15616" y="2708920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ko-K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2-gap RPC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804248" y="3212976"/>
            <a:ext cx="12795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ko-K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6-gap RPC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0330" y="2481733"/>
            <a:ext cx="2239782" cy="3827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31" name="모서리가 둥근 직사각형 30"/>
          <p:cNvSpPr/>
          <p:nvPr/>
        </p:nvSpPr>
        <p:spPr>
          <a:xfrm>
            <a:off x="3667424" y="2492896"/>
            <a:ext cx="904576" cy="3456384"/>
          </a:xfrm>
          <a:prstGeom prst="roundRect">
            <a:avLst/>
          </a:prstGeom>
          <a:noFill/>
          <a:ln w="254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3314918" y="4149080"/>
            <a:ext cx="11850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Avalanches            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139952" y="4077072"/>
            <a:ext cx="936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Transition </a:t>
            </a:r>
          </a:p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region            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572000" y="2492896"/>
            <a:ext cx="917224" cy="3456384"/>
          </a:xfrm>
          <a:prstGeom prst="round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3399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860032" y="4221088"/>
            <a:ext cx="9361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Streamers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4427984" y="2492896"/>
            <a:ext cx="576064" cy="3456384"/>
          </a:xfrm>
          <a:prstGeom prst="rect">
            <a:avLst/>
          </a:prstGeom>
          <a:solidFill>
            <a:srgbClr val="0070C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6372200" y="3551530"/>
            <a:ext cx="720080" cy="2232248"/>
          </a:xfrm>
          <a:prstGeom prst="rect">
            <a:avLst/>
          </a:prstGeom>
          <a:solidFill>
            <a:srgbClr val="0070C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3" descr="C:\Documents and Settings\ochlos\바탕 화면\streamer_d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068960"/>
            <a:ext cx="3210382" cy="309634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1511448" y="3204633"/>
            <a:ext cx="1728956" cy="4219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1000" b="1" dirty="0">
                <a:latin typeface="Georgia" pitchFamily="18" charset="0"/>
              </a:rPr>
              <a:t>8.97kV/</a:t>
            </a:r>
            <a:r>
              <a:rPr kumimoji="0" lang="en-US" altLang="ko-KR" sz="1000" b="1" dirty="0" err="1">
                <a:latin typeface="Georgia" pitchFamily="18" charset="0"/>
              </a:rPr>
              <a:t>atm</a:t>
            </a:r>
            <a:r>
              <a:rPr kumimoji="0" lang="en-US" altLang="ko-KR" sz="1000" b="1" dirty="0">
                <a:latin typeface="Georgia" pitchFamily="18" charset="0"/>
              </a:rPr>
              <a:t>, 0.3% SF6</a:t>
            </a: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1511448" y="4215684"/>
            <a:ext cx="1728956" cy="26051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1000" b="1" dirty="0">
                <a:latin typeface="Georgia" pitchFamily="18" charset="0"/>
              </a:rPr>
              <a:t>9.17kV/</a:t>
            </a:r>
            <a:r>
              <a:rPr kumimoji="0" lang="en-US" altLang="ko-KR" sz="1000" b="1" dirty="0" err="1">
                <a:latin typeface="Georgia" pitchFamily="18" charset="0"/>
              </a:rPr>
              <a:t>atm</a:t>
            </a:r>
            <a:r>
              <a:rPr kumimoji="0" lang="en-US" altLang="ko-KR" sz="1000" b="1" dirty="0">
                <a:latin typeface="Georgia" pitchFamily="18" charset="0"/>
              </a:rPr>
              <a:t>, 0.3% SF6</a:t>
            </a:r>
          </a:p>
        </p:txBody>
      </p:sp>
      <p:sp>
        <p:nvSpPr>
          <p:cNvPr id="51" name="Text Box 6"/>
          <p:cNvSpPr txBox="1">
            <a:spLocks noChangeArrowheads="1"/>
          </p:cNvSpPr>
          <p:nvPr/>
        </p:nvSpPr>
        <p:spPr bwMode="auto">
          <a:xfrm>
            <a:off x="1618908" y="5198322"/>
            <a:ext cx="1728956" cy="4219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1000" b="1" dirty="0">
                <a:latin typeface="Georgia" pitchFamily="18" charset="0"/>
              </a:rPr>
              <a:t>9.36kV/</a:t>
            </a:r>
            <a:r>
              <a:rPr kumimoji="0" lang="en-US" altLang="ko-KR" sz="1000" b="1" dirty="0" err="1">
                <a:latin typeface="Georgia" pitchFamily="18" charset="0"/>
              </a:rPr>
              <a:t>atm</a:t>
            </a:r>
            <a:r>
              <a:rPr kumimoji="0" lang="en-US" altLang="ko-KR" sz="1000" b="1" dirty="0">
                <a:latin typeface="Georgia" pitchFamily="18" charset="0"/>
              </a:rPr>
              <a:t>, 0.3% SF6</a:t>
            </a:r>
          </a:p>
        </p:txBody>
      </p:sp>
      <p:sp>
        <p:nvSpPr>
          <p:cNvPr id="52" name="모서리가 둥근 직사각형 51"/>
          <p:cNvSpPr/>
          <p:nvPr/>
        </p:nvSpPr>
        <p:spPr>
          <a:xfrm>
            <a:off x="642999" y="3222268"/>
            <a:ext cx="666574" cy="2592288"/>
          </a:xfrm>
          <a:prstGeom prst="roundRect">
            <a:avLst/>
          </a:prstGeom>
          <a:noFill/>
          <a:ln w="25400">
            <a:solidFill>
              <a:srgbClr val="A5002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1307338" y="3222268"/>
            <a:ext cx="1896510" cy="2592288"/>
          </a:xfrm>
          <a:prstGeom prst="round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54" name="직사각형 53"/>
          <p:cNvSpPr/>
          <p:nvPr/>
        </p:nvSpPr>
        <p:spPr>
          <a:xfrm>
            <a:off x="257059" y="4910782"/>
            <a:ext cx="1097018" cy="258232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Avalanches            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004835" y="4839966"/>
            <a:ext cx="1097018" cy="419627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Transition</a:t>
            </a:r>
          </a:p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region         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962814" y="4910782"/>
            <a:ext cx="1097018" cy="258232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000" b="1" dirty="0" smtClean="0">
                <a:solidFill>
                  <a:srgbClr val="003399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Streamers           </a:t>
            </a:r>
            <a:endParaRPr lang="ko-KR" altLang="en-US" sz="1000" dirty="0">
              <a:latin typeface="Georgia" pitchFamily="18" charset="0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1115616" y="3141443"/>
            <a:ext cx="792087" cy="2673113"/>
          </a:xfrm>
          <a:prstGeom prst="rect">
            <a:avLst/>
          </a:prstGeom>
          <a:solidFill>
            <a:srgbClr val="0070C0">
              <a:alpha val="27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58" name="직사각형 57"/>
          <p:cNvSpPr/>
          <p:nvPr/>
        </p:nvSpPr>
        <p:spPr>
          <a:xfrm>
            <a:off x="3811440" y="2132856"/>
            <a:ext cx="12795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ko-K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  <a:sym typeface="Symbol" pitchFamily="18" charset="2"/>
              </a:rPr>
              <a:t>4-gap RPC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940152" y="3551530"/>
            <a:ext cx="648072" cy="2232248"/>
          </a:xfrm>
          <a:prstGeom prst="round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모서리가 둥근 직사각형 59"/>
          <p:cNvSpPr/>
          <p:nvPr/>
        </p:nvSpPr>
        <p:spPr>
          <a:xfrm>
            <a:off x="9540552" y="3717032"/>
            <a:ext cx="720080" cy="432048"/>
          </a:xfrm>
          <a:prstGeom prst="roundRect">
            <a:avLst/>
          </a:prstGeom>
          <a:noFill/>
          <a:ln w="317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모서리가 둥근 직사각형 60"/>
          <p:cNvSpPr/>
          <p:nvPr/>
        </p:nvSpPr>
        <p:spPr>
          <a:xfrm>
            <a:off x="6732240" y="5279722"/>
            <a:ext cx="2232248" cy="504056"/>
          </a:xfrm>
          <a:prstGeom prst="roundRect">
            <a:avLst/>
          </a:prstGeom>
          <a:noFill/>
          <a:ln w="254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날짜 개체 틀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11EF-541F-4714-8FD3-65678DA3C776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11C61-A5D0-47DD-989E-4FE5B89907E8}" type="slidenum">
              <a:rPr lang="en-US" altLang="ko-KR"/>
              <a:pPr>
                <a:defRPr/>
              </a:pPr>
              <a:t>33</a:t>
            </a:fld>
            <a:endParaRPr lang="en-US" altLang="ko-KR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50825" y="260648"/>
            <a:ext cx="612137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defRPr/>
            </a:pPr>
            <a:r>
              <a:rPr lang="en-US" altLang="ko-K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3) GEMs at RE1/1 both for triggering &amp; tracking</a:t>
            </a:r>
            <a:endParaRPr lang="en-US" altLang="ko-KR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ea typeface="굴림" pitchFamily="50" charset="-127"/>
            </a:endParaRPr>
          </a:p>
          <a:p>
            <a:pPr marL="342900" indent="-342900">
              <a:defRPr/>
            </a:pPr>
            <a:endParaRPr lang="en-US" altLang="ko-KR" sz="1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굴림" pitchFamily="50" charset="-127"/>
            </a:endParaRP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- Compact detector structure 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- Rate capability &gt; 10</a:t>
            </a:r>
            <a:r>
              <a:rPr lang="en-US" altLang="ko-KR" sz="1500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5</a:t>
            </a: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/cm</a:t>
            </a:r>
            <a:r>
              <a:rPr lang="en-US" altLang="ko-KR" sz="1500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2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- Tracking capability 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- RE1/1: no access allowed 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   → Radiation hardness 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</a:rPr>
              <a:t>- Problem: too many channels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 # of </a:t>
            </a:r>
            <a:r>
              <a:rPr lang="en-US" altLang="ko-KR" sz="15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ch</a:t>
            </a: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/det.</a:t>
            </a:r>
            <a:r>
              <a:rPr lang="ko-KR" altLang="en-US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</a:t>
            </a: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= 8960 </a:t>
            </a:r>
          </a:p>
          <a:p>
            <a:pPr marL="342900" indent="-342900">
              <a:lnSpc>
                <a:spcPct val="120000"/>
              </a:lnSpc>
              <a:defRPr/>
            </a:pP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 # of</a:t>
            </a:r>
            <a:r>
              <a:rPr lang="ko-KR" altLang="en-US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</a:t>
            </a: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detector</a:t>
            </a:r>
            <a:r>
              <a:rPr lang="ko-KR" altLang="en-US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 </a:t>
            </a:r>
            <a:r>
              <a:rPr lang="en-US" altLang="ko-KR" sz="15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굴림" pitchFamily="50" charset="-127"/>
                <a:sym typeface="Symbol" pitchFamily="18" charset="2"/>
              </a:rPr>
              <a:t>= 72</a:t>
            </a:r>
          </a:p>
        </p:txBody>
      </p:sp>
      <p:pic>
        <p:nvPicPr>
          <p:cNvPr id="24580" name="그림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125538"/>
            <a:ext cx="5307013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그림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141241"/>
            <a:ext cx="3578225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그림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292600"/>
            <a:ext cx="4587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635000"/>
            <a:ext cx="2073275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E703-E5A7-4065-97D8-1051F792DA60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732240" y="260648"/>
            <a:ext cx="2160240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 algn="ctr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RD51 &amp; A. Sharma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92383-5F14-4FAF-A1EF-7F0F5F992A4F}" type="slidenum">
              <a:rPr lang="en-US" altLang="ko-KR" smtClean="0"/>
              <a:pPr>
                <a:defRPr/>
              </a:pPr>
              <a:t>34</a:t>
            </a:fld>
            <a:endParaRPr lang="en-US" altLang="ko-KR" dirty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284984"/>
            <a:ext cx="366362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7"/>
            <a:ext cx="3528392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2708275"/>
            <a:ext cx="28797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직사각형 5"/>
          <p:cNvSpPr>
            <a:spLocks noChangeArrowheads="1"/>
          </p:cNvSpPr>
          <p:nvPr/>
        </p:nvSpPr>
        <p:spPr bwMode="auto">
          <a:xfrm>
            <a:off x="179388" y="2781300"/>
            <a:ext cx="15446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Muon-beam </a:t>
            </a:r>
          </a:p>
          <a:p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test at </a:t>
            </a:r>
          </a:p>
          <a:p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GIF/CERN</a:t>
            </a:r>
            <a:endParaRPr lang="ko-KR" altLang="en-US"/>
          </a:p>
        </p:txBody>
      </p:sp>
      <p:sp>
        <p:nvSpPr>
          <p:cNvPr id="26631" name="직사각형 6"/>
          <p:cNvSpPr>
            <a:spLocks noChangeArrowheads="1"/>
          </p:cNvSpPr>
          <p:nvPr/>
        </p:nvSpPr>
        <p:spPr bwMode="auto">
          <a:xfrm>
            <a:off x="6300192" y="3861048"/>
            <a:ext cx="21386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0066CC"/>
                </a:solidFill>
                <a:latin typeface="Arial" charset="0"/>
              </a:rPr>
              <a:t> </a:t>
            </a:r>
            <a:r>
              <a:rPr lang="en-US" altLang="ko-KR" sz="1400" b="1" dirty="0">
                <a:solidFill>
                  <a:srgbClr val="FF0000"/>
                </a:solidFill>
                <a:latin typeface="Arial" charset="0"/>
              </a:rPr>
              <a:t>Time resolution ~ 5 ns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404813"/>
            <a:ext cx="3671888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14D59-A670-4DCD-B0A4-A5813831B4FF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2CC6B-1C77-4637-976B-189B65F39760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539552" y="934896"/>
            <a:ext cx="8352928" cy="510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1) The current RPCs in PHENIX </a:t>
            </a:r>
          </a:p>
          <a:p>
            <a:pPr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- The 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operation &amp;  performance  have been  optimized through 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RUN11&amp;12</a:t>
            </a:r>
            <a:r>
              <a:rPr lang="en-US" altLang="ko-KR" sz="14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2) </a:t>
            </a:r>
            <a:r>
              <a:rPr lang="en-US" altLang="ko-KR" sz="1600" b="1" dirty="0" err="1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Upscope</a:t>
            </a: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 of CMS </a:t>
            </a: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  <a:cs typeface="Arial" charset="0"/>
              </a:rPr>
              <a:t>RPCs</a:t>
            </a:r>
            <a:r>
              <a:rPr lang="en-US" altLang="ko-KR" sz="1600" b="1" dirty="0" smtClean="0">
                <a:solidFill>
                  <a:srgbClr val="3333FF"/>
                </a:solidFill>
                <a:latin typeface="Georgia" pitchFamily="18" charset="0"/>
              </a:rPr>
              <a:t>    </a:t>
            </a:r>
            <a:endParaRPr lang="en-US" altLang="ko-KR" sz="1600" b="1" dirty="0" smtClean="0">
              <a:solidFill>
                <a:srgbClr val="3333FF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 - The current system works with a minimal coverage for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muons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cs typeface="Arial" charset="0"/>
              </a:rPr>
              <a:t>  </a:t>
            </a:r>
            <a:endParaRPr lang="en-US" altLang="ko-KR" sz="1400" b="1" dirty="0">
              <a:solidFill>
                <a:srgbClr val="3333FF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3333FF"/>
                </a:solidFill>
                <a:latin typeface="Georgia" pitchFamily="18" charset="0"/>
              </a:rPr>
              <a:t> - PHASE I upgrade (2012 ~ 2014) </a:t>
            </a:r>
            <a:r>
              <a:rPr lang="en-US" altLang="ko-KR" sz="1400" b="1" dirty="0">
                <a:solidFill>
                  <a:srgbClr val="3333FF"/>
                </a:solidFill>
                <a:latin typeface="Georgia" pitchFamily="18" charset="0"/>
              </a:rPr>
              <a:t>: </a:t>
            </a:r>
            <a:endParaRPr lang="en-US" altLang="ko-KR" sz="1400" b="1" dirty="0">
              <a:solidFill>
                <a:srgbClr val="006699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RE4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station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to enhance the single </a:t>
            </a:r>
            <a:r>
              <a:rPr lang="en-US" altLang="ko-KR" sz="1400" b="1" dirty="0" err="1" smtClean="0">
                <a:solidFill>
                  <a:srgbClr val="006699"/>
                </a:solidFill>
                <a:latin typeface="Georgia" pitchFamily="18" charset="0"/>
              </a:rPr>
              <a:t>muon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efficiency in 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&lt;</a:t>
            </a:r>
            <a:r>
              <a:rPr lang="pl-PL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1.6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  <a:endParaRPr lang="en-US" altLang="ko-KR" sz="1400" b="1" dirty="0">
              <a:solidFill>
                <a:srgbClr val="006699"/>
              </a:solidFill>
              <a:latin typeface="Georgia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3333FF"/>
                </a:solidFill>
                <a:latin typeface="Georgia" pitchFamily="18" charset="0"/>
              </a:rPr>
              <a:t> -</a:t>
            </a:r>
            <a:r>
              <a:rPr kumimoji="0" lang="en-US" altLang="ko-KR" sz="1400" dirty="0" smtClean="0">
                <a:latin typeface="Georgia" pitchFamily="18" charset="0"/>
              </a:rPr>
              <a:t> </a:t>
            </a:r>
            <a:r>
              <a:rPr lang="en-US" altLang="ko-KR" sz="1400" b="1" dirty="0">
                <a:solidFill>
                  <a:srgbClr val="3333FF"/>
                </a:solidFill>
                <a:latin typeface="Georgia" pitchFamily="18" charset="0"/>
              </a:rPr>
              <a:t>PHASE II </a:t>
            </a:r>
            <a:r>
              <a:rPr lang="en-US" altLang="ko-KR" sz="1400" b="1" dirty="0" smtClean="0">
                <a:solidFill>
                  <a:srgbClr val="3333FF"/>
                </a:solidFill>
                <a:latin typeface="Georgia" pitchFamily="18" charset="0"/>
              </a:rPr>
              <a:t>upgrade (from </a:t>
            </a:r>
            <a:r>
              <a:rPr lang="en-US" altLang="ko-KR" sz="1400" b="1" dirty="0" smtClean="0">
                <a:solidFill>
                  <a:srgbClr val="3333FF"/>
                </a:solidFill>
                <a:latin typeface="Georgia" pitchFamily="18" charset="0"/>
              </a:rPr>
              <a:t>2015 </a:t>
            </a:r>
            <a:r>
              <a:rPr lang="en-US" altLang="ko-KR" sz="1400" b="1" dirty="0">
                <a:solidFill>
                  <a:srgbClr val="3333FF"/>
                </a:solidFill>
                <a:latin typeface="Georgia" pitchFamily="18" charset="0"/>
              </a:rPr>
              <a:t>?) : </a:t>
            </a:r>
          </a:p>
          <a:p>
            <a:pPr>
              <a:lnSpc>
                <a:spcPct val="110000"/>
              </a:lnSpc>
            </a:pPr>
            <a:r>
              <a:rPr lang="en-US" altLang="ko-KR" sz="1400" dirty="0">
                <a:solidFill>
                  <a:srgbClr val="006699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 Trigger/tracker detectors in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</a:rPr>
              <a:t>1.6 &lt; </a:t>
            </a:r>
            <a:r>
              <a:rPr lang="pl-PL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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&lt;</a:t>
            </a:r>
            <a:r>
              <a:rPr lang="pl-PL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>
                <a:solidFill>
                  <a:srgbClr val="006699"/>
                </a:solidFill>
                <a:latin typeface="Georgia" pitchFamily="18" charset="0"/>
                <a:sym typeface="Symbol" pitchFamily="18" charset="2"/>
              </a:rPr>
              <a:t>2.1</a:t>
            </a:r>
            <a:r>
              <a:rPr lang="en-US" altLang="ko-KR" sz="1400" b="1" dirty="0">
                <a:latin typeface="Georgia" pitchFamily="18" charset="0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 </a:t>
            </a:r>
            <a:endParaRPr lang="en-US" altLang="ko-KR" sz="1400" b="1" dirty="0" smtClean="0">
              <a:solidFill>
                <a:srgbClr val="006699"/>
              </a:solidFill>
              <a:latin typeface="Georgia" pitchFamily="18" charset="0"/>
              <a:sym typeface="Symbol" pitchFamily="18" charset="2"/>
            </a:endParaRPr>
          </a:p>
          <a:p>
            <a:pPr>
              <a:lnSpc>
                <a:spcPct val="110000"/>
              </a:lnSpc>
            </a:pPr>
            <a:endParaRPr lang="en-US" altLang="ko-KR" sz="1600" b="1" dirty="0" smtClean="0">
              <a:solidFill>
                <a:srgbClr val="006699"/>
              </a:solidFill>
              <a:latin typeface="Georgia" pitchFamily="18" charset="0"/>
              <a:sym typeface="Symbol" pitchFamily="18" charset="2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3) PHASE I project for CMS</a:t>
            </a:r>
            <a:endParaRPr lang="en-US" altLang="ko-KR" sz="1600" b="1" dirty="0" smtClean="0">
              <a:solidFill>
                <a:srgbClr val="0066CC"/>
              </a:solidFill>
              <a:latin typeface="Georgia" pitchFamily="18" charset="0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-  Completion of gaps ~ April 2013. 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-  Completion of RPC module ~ end of 2013.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-  Installation ~ mid of 2014.   </a:t>
            </a:r>
          </a:p>
          <a:p>
            <a:pPr marL="342900" indent="-342900">
              <a:lnSpc>
                <a:spcPct val="110000"/>
              </a:lnSpc>
            </a:pPr>
            <a:endParaRPr lang="en-US" altLang="ko-KR" sz="1600" b="1" dirty="0" smtClean="0">
              <a:solidFill>
                <a:srgbClr val="0066CC"/>
              </a:solidFill>
              <a:latin typeface="Georgia" pitchFamily="18" charset="0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ko-KR" sz="1600" b="1" dirty="0" smtClean="0">
                <a:solidFill>
                  <a:srgbClr val="006600"/>
                </a:solidFill>
                <a:latin typeface="Georgia" pitchFamily="18" charset="0"/>
              </a:rPr>
              <a:t>4) PHASEII project for CMS: detector options are still in an open question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</a:rPr>
              <a:t>    Plans will be discussed in March CMS week. 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- Standard double-gap RPCs -&gt; NOT adequate for SLHC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- </a:t>
            </a:r>
            <a:r>
              <a:rPr lang="en-US" altLang="ko-KR" sz="1400" b="1" dirty="0" err="1" smtClean="0">
                <a:solidFill>
                  <a:srgbClr val="0066CC"/>
                </a:solidFill>
                <a:latin typeface="Georgia" pitchFamily="18" charset="0"/>
              </a:rPr>
              <a:t>Multigap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HPL RPCs -&gt; 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promising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(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also reasonable </a:t>
            </a: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</a:rPr>
              <a:t>for </a:t>
            </a:r>
            <a:r>
              <a:rPr lang="en-US" altLang="ko-KR" sz="1400" b="1" dirty="0" err="1" smtClean="0">
                <a:solidFill>
                  <a:srgbClr val="002060"/>
                </a:solidFill>
                <a:latin typeface="Georgia" pitchFamily="18" charset="0"/>
              </a:rPr>
              <a:t>sPHENIX</a:t>
            </a: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</a:rPr>
              <a:t>?)</a:t>
            </a:r>
            <a:endParaRPr lang="en-US" altLang="ko-KR" sz="1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- 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GEM (triggering + tracking) for the innermost RE1/1 -&gt; 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promising  but too </a:t>
            </a:r>
            <a:r>
              <a:rPr lang="en-US" altLang="ko-KR" sz="1400" b="1" dirty="0" smtClean="0">
                <a:solidFill>
                  <a:srgbClr val="0066CC"/>
                </a:solidFill>
                <a:latin typeface="Georgia" pitchFamily="18" charset="0"/>
              </a:rPr>
              <a:t>expensive</a:t>
            </a:r>
            <a:endParaRPr lang="en-US" altLang="ko-KR" sz="1400" b="1" dirty="0" smtClean="0">
              <a:solidFill>
                <a:srgbClr val="006699"/>
              </a:solidFill>
              <a:latin typeface="Georgia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39552" y="364594"/>
            <a:ext cx="1859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n-US" altLang="ko-KR" sz="2000" b="1" dirty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4.  </a:t>
            </a:r>
            <a:r>
              <a:rPr lang="en-US" altLang="ko-KR" sz="2000" b="1" dirty="0" smtClean="0">
                <a:solidFill>
                  <a:srgbClr val="A62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굴림" pitchFamily="50" charset="-127"/>
              </a:rPr>
              <a:t>Summary</a:t>
            </a:r>
            <a:endParaRPr lang="en-US" altLang="ko-KR" sz="2000" b="1" dirty="0">
              <a:solidFill>
                <a:srgbClr val="A628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굴림" pitchFamily="50" charset="-127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FC24-4076-4BC7-89CB-083CCDC66FAB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EB87A-4196-4619-96E9-B08F39210590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  <p:sp>
        <p:nvSpPr>
          <p:cNvPr id="33795" name="직사각형 2"/>
          <p:cNvSpPr>
            <a:spLocks noChangeArrowheads="1"/>
          </p:cNvSpPr>
          <p:nvPr/>
        </p:nvSpPr>
        <p:spPr bwMode="auto">
          <a:xfrm>
            <a:off x="2987675" y="1557338"/>
            <a:ext cx="27193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sz="4000" b="1">
                <a:solidFill>
                  <a:srgbClr val="9900FF"/>
                </a:solidFill>
                <a:latin typeface="Arial" charset="0"/>
              </a:rPr>
              <a:t>BACKUPS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ED89-7D8C-4493-B8B1-A82FB98976FC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521" y="692696"/>
            <a:ext cx="4680519" cy="3571747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1. Physics motivation of the fast </a:t>
            </a:r>
            <a:r>
              <a:rPr kumimoji="0" lang="en-US" altLang="ko-KR" sz="1400" b="1" dirty="0" err="1">
                <a:solidFill>
                  <a:srgbClr val="0070C0"/>
                </a:solidFill>
                <a:latin typeface="Georgia" pitchFamily="18" charset="0"/>
              </a:rPr>
              <a:t>muon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trigger </a:t>
            </a: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  upgrade for the PHENIX </a:t>
            </a:r>
            <a:r>
              <a:rPr kumimoji="0" lang="en-US" altLang="ko-KR" sz="1400" b="1" dirty="0" err="1">
                <a:solidFill>
                  <a:srgbClr val="0070C0"/>
                </a:solidFill>
                <a:latin typeface="Georgia" pitchFamily="18" charset="0"/>
              </a:rPr>
              <a:t>muon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Arms          </a:t>
            </a: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latin typeface="Georgia" pitchFamily="18" charset="0"/>
              </a:rPr>
              <a:t>    </a:t>
            </a:r>
            <a:r>
              <a:rPr kumimoji="0" lang="en-US" altLang="ko-KR" sz="1400" b="1" dirty="0">
                <a:solidFill>
                  <a:srgbClr val="669900"/>
                </a:solidFill>
                <a:latin typeface="Georgia" pitchFamily="18" charset="0"/>
              </a:rPr>
              <a:t>Exclusive reactions by using polarized protons</a:t>
            </a:r>
            <a:r>
              <a:rPr kumimoji="0" lang="en-US" altLang="ko-KR" sz="1400" b="1" dirty="0">
                <a:latin typeface="Georgia" pitchFamily="18" charset="0"/>
              </a:rPr>
              <a:t> </a:t>
            </a:r>
            <a:r>
              <a:rPr kumimoji="0" lang="en-US" altLang="ko-KR" sz="1400" b="1" dirty="0">
                <a:solidFill>
                  <a:srgbClr val="CC3300"/>
                </a:solidFill>
                <a:latin typeface="Georgia" pitchFamily="18" charset="0"/>
              </a:rPr>
              <a:t>Fundamental questions lying in the proton spin </a:t>
            </a:r>
            <a:endParaRPr kumimoji="0" lang="en-US" altLang="ko-KR" sz="1400" b="1" dirty="0">
              <a:latin typeface="Georgia" pitchFamily="18" charset="0"/>
              <a:cs typeface="Arial" pitchFamily="34" charset="0"/>
            </a:endParaRP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latin typeface="Georgia" pitchFamily="18" charset="0"/>
                <a:cs typeface="Arial" pitchFamily="34" charset="0"/>
              </a:rPr>
              <a:t>  - Nucleon structure by measuring polarized quark &amp; gluon distributions, and transverse spin effect  </a:t>
            </a:r>
            <a:endParaRPr kumimoji="0" lang="en-US" altLang="ko-KR" sz="1400" b="1" dirty="0">
              <a:solidFill>
                <a:srgbClr val="0000CC"/>
              </a:solidFill>
              <a:latin typeface="Georgia" pitchFamily="18" charset="0"/>
            </a:endParaRP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endParaRPr kumimoji="0" lang="en-US" altLang="ko-KR" sz="1400" b="1" dirty="0">
              <a:solidFill>
                <a:srgbClr val="0000CC"/>
              </a:solidFill>
              <a:latin typeface="Georgia" pitchFamily="18" charset="0"/>
            </a:endParaRP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2. W-production to probe polarized Sea and Valence quark distributions </a:t>
            </a: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 </a:t>
            </a:r>
          </a:p>
          <a:p>
            <a:pPr marL="342900" indent="-342900">
              <a:lnSpc>
                <a:spcPct val="95000"/>
              </a:lnSpc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3. W</a:t>
            </a:r>
            <a:r>
              <a:rPr kumimoji="0" lang="en-US" altLang="ko-KR" sz="1400" b="1" baseline="30000" dirty="0">
                <a:solidFill>
                  <a:srgbClr val="0070C0"/>
                </a:solidFill>
                <a:latin typeface="Georgia" pitchFamily="18" charset="0"/>
                <a:sym typeface="Symbol" pitchFamily="18" charset="2"/>
              </a:rPr>
              <a:t>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prod. ratio 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→ 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Flavor asymmetry of light </a:t>
            </a:r>
          </a:p>
          <a:p>
            <a:pPr marL="342900" indent="-342900">
              <a:lnSpc>
                <a:spcPct val="95000"/>
              </a:lnSpc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   sea quarks in nucleons </a:t>
            </a:r>
            <a:endParaRPr kumimoji="0" lang="en-US" altLang="ko-KR" sz="1400" b="1" i="1" dirty="0">
              <a:solidFill>
                <a:srgbClr val="0070C0"/>
              </a:solidFill>
              <a:latin typeface="Georgia" pitchFamily="18" charset="0"/>
            </a:endParaRP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endParaRPr kumimoji="0" lang="en-US" altLang="ko-KR" sz="1400" b="1" dirty="0">
              <a:solidFill>
                <a:srgbClr val="0070C0"/>
              </a:solidFill>
              <a:latin typeface="Georgia" pitchFamily="18" charset="0"/>
            </a:endParaRPr>
          </a:p>
          <a:p>
            <a:pPr marL="342900" indent="-342900" latinLnBrk="0">
              <a:lnSpc>
                <a:spcPct val="95000"/>
              </a:lnSpc>
              <a:buClr>
                <a:srgbClr val="CC0000"/>
              </a:buClr>
            </a:pP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4. </a:t>
            </a:r>
            <a:r>
              <a:rPr kumimoji="0" lang="en-US" altLang="ko-KR" sz="1400" b="1" dirty="0" err="1">
                <a:solidFill>
                  <a:srgbClr val="0070C0"/>
                </a:solidFill>
                <a:latin typeface="Georgia" pitchFamily="18" charset="0"/>
              </a:rPr>
              <a:t>Dimuon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measurement for J/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  <a:sym typeface="Symbol" pitchFamily="18" charset="2"/>
              </a:rPr>
              <a:t></a:t>
            </a:r>
            <a:r>
              <a:rPr kumimoji="0" lang="en-US" altLang="ko-KR" sz="1400" b="1" dirty="0">
                <a:solidFill>
                  <a:srgbClr val="0070C0"/>
                </a:solidFill>
                <a:latin typeface="Georgia" pitchFamily="18" charset="0"/>
              </a:rPr>
              <a:t> suppression in HI physics to probe QGP 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272301" y="1628800"/>
            <a:ext cx="38716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200" b="1" dirty="0">
                <a:solidFill>
                  <a:srgbClr val="0000CC"/>
                </a:solidFill>
                <a:latin typeface="Georgia" pitchFamily="18" charset="0"/>
              </a:rPr>
              <a:t>Direct photon production  </a:t>
            </a:r>
          </a:p>
          <a:p>
            <a:pPr latinLnBrk="0"/>
            <a:r>
              <a:rPr kumimoji="0" lang="en-US" altLang="ko-KR" sz="1200" b="1" dirty="0">
                <a:latin typeface="Georgia" pitchFamily="18" charset="0"/>
              </a:rPr>
              <a:t>(probe gluon content with quark probes)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5384762" y="3973706"/>
            <a:ext cx="2571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200" b="1" dirty="0">
                <a:solidFill>
                  <a:srgbClr val="002060"/>
                </a:solidFill>
                <a:latin typeface="Georgia" pitchFamily="18" charset="0"/>
              </a:rPr>
              <a:t>W-boson production 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796136" y="4250705"/>
            <a:ext cx="2520280" cy="1944216"/>
            <a:chOff x="1114" y="1434"/>
            <a:chExt cx="2468" cy="1936"/>
          </a:xfrm>
        </p:grpSpPr>
        <p:graphicFrame>
          <p:nvGraphicFramePr>
            <p:cNvPr id="10" name="Object 21"/>
            <p:cNvGraphicFramePr>
              <a:graphicFrameLocks noChangeAspect="1"/>
            </p:cNvGraphicFramePr>
            <p:nvPr/>
          </p:nvGraphicFramePr>
          <p:xfrm>
            <a:off x="1470" y="1796"/>
            <a:ext cx="2112" cy="1114"/>
          </p:xfrm>
          <a:graphic>
            <a:graphicData uri="http://schemas.openxmlformats.org/presentationml/2006/ole">
              <p:oleObj spid="_x0000_s212994" name="Bitmap Image" r:id="rId3" imgW="3352381" imgH="1767993" progId="PBrush">
                <p:embed/>
              </p:oleObj>
            </a:graphicData>
          </a:graphic>
        </p:graphicFrame>
        <p:pic>
          <p:nvPicPr>
            <p:cNvPr id="11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4" y="2891"/>
              <a:ext cx="522" cy="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66" y="1434"/>
              <a:ext cx="522" cy="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AutoShape 24"/>
            <p:cNvSpPr>
              <a:spLocks noChangeArrowheads="1"/>
            </p:cNvSpPr>
            <p:nvPr/>
          </p:nvSpPr>
          <p:spPr bwMode="auto">
            <a:xfrm>
              <a:off x="1839" y="1628"/>
              <a:ext cx="291" cy="121"/>
            </a:xfrm>
            <a:prstGeom prst="rightArrow">
              <a:avLst>
                <a:gd name="adj1" fmla="val 50000"/>
                <a:gd name="adj2" fmla="val 60124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Georgia" pitchFamily="18" charset="0"/>
              </a:endParaRPr>
            </a:p>
          </p:txBody>
        </p:sp>
        <p:sp>
          <p:nvSpPr>
            <p:cNvPr id="14" name="AutoShape 25"/>
            <p:cNvSpPr>
              <a:spLocks noChangeArrowheads="1"/>
            </p:cNvSpPr>
            <p:nvPr/>
          </p:nvSpPr>
          <p:spPr bwMode="auto">
            <a:xfrm rot="10800000">
              <a:off x="1114" y="3080"/>
              <a:ext cx="242" cy="12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Georgia" pitchFamily="18" charset="0"/>
              </a:endParaRPr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 flipH="1" flipV="1">
              <a:off x="1670" y="1845"/>
              <a:ext cx="121" cy="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Georgia" pitchFamily="18" charset="0"/>
              </a:endParaRPr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 flipH="1">
              <a:off x="1549" y="2789"/>
              <a:ext cx="218" cy="2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Georgia" pitchFamily="18" charset="0"/>
              </a:endParaRPr>
            </a:p>
          </p:txBody>
        </p:sp>
      </p:grpSp>
      <p:grpSp>
        <p:nvGrpSpPr>
          <p:cNvPr id="5" name="Group 72"/>
          <p:cNvGrpSpPr>
            <a:grpSpLocks/>
          </p:cNvGrpSpPr>
          <p:nvPr/>
        </p:nvGrpSpPr>
        <p:grpSpPr bwMode="auto">
          <a:xfrm>
            <a:off x="5691467" y="2133670"/>
            <a:ext cx="2768965" cy="1612979"/>
            <a:chOff x="3323" y="1047"/>
            <a:chExt cx="2599" cy="1476"/>
          </a:xfrm>
        </p:grpSpPr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 rot="10800000">
              <a:off x="3323" y="2233"/>
              <a:ext cx="242" cy="12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Georgia" pitchFamily="18" charset="0"/>
              </a:endParaRPr>
            </a:p>
          </p:txBody>
        </p:sp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15" y="2044"/>
              <a:ext cx="522" cy="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68" y="1287"/>
              <a:ext cx="1548" cy="964"/>
            </a:xfrm>
            <a:prstGeom prst="rect">
              <a:avLst/>
            </a:prstGeom>
            <a:solidFill>
              <a:srgbClr val="FFCC99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0" y="1047"/>
              <a:ext cx="522" cy="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Line 11"/>
            <p:cNvSpPr>
              <a:spLocks noChangeShapeType="1"/>
            </p:cNvSpPr>
            <p:nvPr/>
          </p:nvSpPr>
          <p:spPr bwMode="auto">
            <a:xfrm flipH="1" flipV="1">
              <a:off x="3987" y="1362"/>
              <a:ext cx="390" cy="4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>
                <a:latin typeface="Georgia" pitchFamily="18" charset="0"/>
              </a:endParaRP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4170" y="1410"/>
              <a:ext cx="478" cy="2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200" b="1">
                  <a:latin typeface="Georgia" pitchFamily="18" charset="0"/>
                  <a:ea typeface="Arial Unicode MS" pitchFamily="50" charset="-127"/>
                  <a:cs typeface="Arial Unicode MS" pitchFamily="50" charset="-127"/>
                </a:rPr>
                <a:t>quark</a:t>
              </a: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4170" y="2036"/>
              <a:ext cx="460" cy="2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200" b="1">
                  <a:latin typeface="Georgia" pitchFamily="18" charset="0"/>
                  <a:ea typeface="Arial Unicode MS" pitchFamily="50" charset="-127"/>
                  <a:cs typeface="Arial Unicode MS" pitchFamily="50" charset="-127"/>
                </a:rPr>
                <a:t>gluon</a:t>
              </a:r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4073" y="1241"/>
              <a:ext cx="291" cy="121"/>
            </a:xfrm>
            <a:prstGeom prst="rightArrow">
              <a:avLst>
                <a:gd name="adj1" fmla="val 50000"/>
                <a:gd name="adj2" fmla="val 60124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Georgia" pitchFamily="18" charset="0"/>
              </a:endParaRPr>
            </a:p>
          </p:txBody>
        </p:sp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>
              <a:off x="5279" y="1939"/>
              <a:ext cx="478" cy="2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200" b="1">
                  <a:latin typeface="Georgia" pitchFamily="18" charset="0"/>
                  <a:ea typeface="Arial Unicode MS" pitchFamily="50" charset="-127"/>
                  <a:cs typeface="Arial Unicode MS" pitchFamily="50" charset="-127"/>
                </a:rPr>
                <a:t>quark</a:t>
              </a: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5375" y="1386"/>
              <a:ext cx="547" cy="2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200" b="1">
                  <a:latin typeface="Georgia" pitchFamily="18" charset="0"/>
                  <a:ea typeface="Arial Unicode MS" pitchFamily="50" charset="-127"/>
                  <a:cs typeface="Arial Unicode MS" pitchFamily="50" charset="-127"/>
                </a:rPr>
                <a:t>photon</a:t>
              </a:r>
            </a:p>
          </p:txBody>
        </p:sp>
      </p:grp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5256584" y="1063189"/>
            <a:ext cx="3707904" cy="52322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400" b="1" dirty="0">
                <a:solidFill>
                  <a:srgbClr val="006600"/>
                </a:solidFill>
                <a:latin typeface="Georgia" pitchFamily="18" charset="0"/>
                <a:ea typeface="Arial Unicode MS" pitchFamily="50" charset="-127"/>
                <a:cs typeface="Arial Unicode MS" pitchFamily="50" charset="-127"/>
              </a:rPr>
              <a:t>Figures obtained from Matthias Grosse </a:t>
            </a:r>
            <a:r>
              <a:rPr kumimoji="0" lang="en-US" altLang="ko-KR" sz="1400" b="1" dirty="0" err="1">
                <a:solidFill>
                  <a:srgbClr val="006600"/>
                </a:solidFill>
                <a:latin typeface="Georgia" pitchFamily="18" charset="0"/>
                <a:ea typeface="Arial Unicode MS" pitchFamily="50" charset="-127"/>
                <a:cs typeface="Arial Unicode MS" pitchFamily="50" charset="-127"/>
              </a:rPr>
              <a:t>Perdekamp</a:t>
            </a:r>
            <a:r>
              <a:rPr kumimoji="0" lang="en-US" altLang="ko-KR" sz="1400" b="1" dirty="0">
                <a:solidFill>
                  <a:srgbClr val="006600"/>
                </a:solidFill>
                <a:latin typeface="Georgia" pitchFamily="18" charset="0"/>
                <a:ea typeface="Arial Unicode MS" pitchFamily="50" charset="-127"/>
                <a:cs typeface="Arial Unicode MS" pitchFamily="50" charset="-127"/>
              </a:rPr>
              <a:t> U. of Illinois U. C. </a:t>
            </a:r>
          </a:p>
        </p:txBody>
      </p:sp>
      <p:graphicFrame>
        <p:nvGraphicFramePr>
          <p:cNvPr id="95235" name="Object 3"/>
          <p:cNvGraphicFramePr>
            <a:graphicFrameLocks noChangeAspect="1"/>
          </p:cNvGraphicFramePr>
          <p:nvPr/>
        </p:nvGraphicFramePr>
        <p:xfrm>
          <a:off x="943528" y="4653406"/>
          <a:ext cx="2908441" cy="521929"/>
        </p:xfrm>
        <a:graphic>
          <a:graphicData uri="http://schemas.openxmlformats.org/presentationml/2006/ole">
            <p:oleObj spid="_x0000_s212995" name="수식" r:id="rId6" imgW="2539800" imgH="457200" progId="Equation.3">
              <p:embed/>
            </p:oleObj>
          </a:graphicData>
        </a:graphic>
      </p:graphicFrame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907245" y="5517860"/>
          <a:ext cx="3016161" cy="532189"/>
        </p:xfrm>
        <a:graphic>
          <a:graphicData uri="http://schemas.openxmlformats.org/presentationml/2006/ole">
            <p:oleObj spid="_x0000_s212996" name="Equation" r:id="rId7" imgW="2577960" imgH="457200" progId="Equation.3">
              <p:embed/>
            </p:oleObj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611560" y="4264443"/>
          <a:ext cx="1513210" cy="261606"/>
        </p:xfrm>
        <a:graphic>
          <a:graphicData uri="http://schemas.openxmlformats.org/presentationml/2006/ole">
            <p:oleObj spid="_x0000_s212997" name="Equation" r:id="rId8" imgW="1320480" imgH="228600" progId="Equation.3">
              <p:embed/>
            </p:oleObj>
          </a:graphicData>
        </a:graphic>
      </p:graphicFrame>
      <p:graphicFrame>
        <p:nvGraphicFramePr>
          <p:cNvPr id="95238" name="Object 6"/>
          <p:cNvGraphicFramePr>
            <a:graphicFrameLocks noChangeAspect="1"/>
          </p:cNvGraphicFramePr>
          <p:nvPr/>
        </p:nvGraphicFramePr>
        <p:xfrm>
          <a:off x="625290" y="5127065"/>
          <a:ext cx="1570917" cy="264171"/>
        </p:xfrm>
        <a:graphic>
          <a:graphicData uri="http://schemas.openxmlformats.org/presentationml/2006/ole">
            <p:oleObj spid="_x0000_s212998" name="Equation" r:id="rId9" imgW="1358640" imgH="228600" progId="Equation.3">
              <p:embed/>
            </p:oleObj>
          </a:graphicData>
        </a:graphic>
      </p:graphicFrame>
      <p:sp>
        <p:nvSpPr>
          <p:cNvPr id="31" name="날짜 개체 틀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E8E-5BB1-4E86-A5B2-A70F2B1543DD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5364088" y="591071"/>
            <a:ext cx="3456384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 algn="ctr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Upscope</a:t>
            </a: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PHENIX TDR (2007)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9FA38-34B8-4C9B-8F01-78A55689669B}" type="slidenum">
              <a:rPr lang="en-US" altLang="ko-KR"/>
              <a:pPr>
                <a:defRPr/>
              </a:pPr>
              <a:t>38</a:t>
            </a:fld>
            <a:endParaRPr lang="en-US" altLang="ko-KR"/>
          </a:p>
        </p:txBody>
      </p:sp>
      <p:sp>
        <p:nvSpPr>
          <p:cNvPr id="34819" name="Text Box 11"/>
          <p:cNvSpPr txBox="1">
            <a:spLocks noChangeArrowheads="1"/>
          </p:cNvSpPr>
          <p:nvPr/>
        </p:nvSpPr>
        <p:spPr bwMode="auto">
          <a:xfrm>
            <a:off x="468313" y="333375"/>
            <a:ext cx="3816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spcBef>
                <a:spcPct val="50000"/>
              </a:spcBef>
            </a:pPr>
            <a:r>
              <a:rPr kumimoji="0" lang="en-GB" altLang="ko-KR" sz="1400">
                <a:latin typeface="Times New Roman" pitchFamily="1" charset="0"/>
              </a:rPr>
              <a:t>On YE+1 yoke equipped with CSC/RPC packages (inner ring) and RE1/3 RPC’s (outer ring).</a:t>
            </a:r>
          </a:p>
        </p:txBody>
      </p:sp>
      <p:sp>
        <p:nvSpPr>
          <p:cNvPr id="34820" name="Text Box 13"/>
          <p:cNvSpPr txBox="1">
            <a:spLocks noChangeArrowheads="1"/>
          </p:cNvSpPr>
          <p:nvPr/>
        </p:nvSpPr>
        <p:spPr bwMode="auto">
          <a:xfrm>
            <a:off x="4518025" y="333375"/>
            <a:ext cx="4375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spcBef>
                <a:spcPct val="50000"/>
              </a:spcBef>
            </a:pPr>
            <a:r>
              <a:rPr kumimoji="0" lang="en-GB" altLang="ko-KR" sz="1400">
                <a:latin typeface="Times New Roman" pitchFamily="1" charset="0"/>
              </a:rPr>
              <a:t>The ME1/3 CSC’s now cover the RPC outer ring and hence complete the first muon station on YE+1.</a:t>
            </a:r>
          </a:p>
        </p:txBody>
      </p:sp>
      <p:sp>
        <p:nvSpPr>
          <p:cNvPr id="34821" name="Rectangle 14"/>
          <p:cNvSpPr>
            <a:spLocks noChangeArrowheads="1"/>
          </p:cNvSpPr>
          <p:nvPr/>
        </p:nvSpPr>
        <p:spPr bwMode="auto">
          <a:xfrm>
            <a:off x="3059113" y="6308725"/>
            <a:ext cx="2520950" cy="360363"/>
          </a:xfrm>
          <a:prstGeom prst="rect">
            <a:avLst/>
          </a:prstGeom>
          <a:gradFill rotWithShape="0">
            <a:gsLst>
              <a:gs pos="0">
                <a:srgbClr val="93BED4"/>
              </a:gs>
              <a:gs pos="100000">
                <a:srgbClr val="006699">
                  <a:alpha val="96999"/>
                </a:srgbClr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/>
            <a:r>
              <a:rPr lang="en-GB" altLang="ko-KR" sz="2000" b="1">
                <a:solidFill>
                  <a:srgbClr val="FFFF00"/>
                </a:solidFill>
                <a:latin typeface="Arial" charset="0"/>
              </a:rPr>
              <a:t>W. Vandoninck</a:t>
            </a:r>
          </a:p>
        </p:txBody>
      </p:sp>
      <p:pic>
        <p:nvPicPr>
          <p:cNvPr id="34822" name="Picture 1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981075"/>
            <a:ext cx="7993062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CF721-EC6F-45E6-8413-D05D513F1363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FD25D2-B1AF-4393-9925-BA387A649B8B}" type="datetime1">
              <a:rPr lang="ko-KR" altLang="en-US" smtClean="0"/>
              <a:pPr>
                <a:defRPr/>
              </a:pPr>
              <a:t>2012-02-21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RPC2012@INFN-Frascati, Italy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11749-33D2-4A41-B8CF-388854A45A77}" type="slidenum">
              <a:rPr lang="en-US" altLang="ko-KR" smtClean="0"/>
              <a:pPr>
                <a:defRPr/>
              </a:pPr>
              <a:t>39</a:t>
            </a:fld>
            <a:endParaRPr lang="en-US" altLang="ko-KR"/>
          </a:p>
        </p:txBody>
      </p:sp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8578" y="908720"/>
            <a:ext cx="3107918" cy="292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직사각형 19"/>
          <p:cNvSpPr/>
          <p:nvPr/>
        </p:nvSpPr>
        <p:spPr>
          <a:xfrm>
            <a:off x="2976250" y="332656"/>
            <a:ext cx="60486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rgbClr val="0070C0"/>
                </a:solidFill>
                <a:latin typeface="Georgia" pitchFamily="18" charset="0"/>
                <a:ea typeface="굴림" pitchFamily="50" charset="-127"/>
              </a:rPr>
              <a:t>2-gap RPC data measured in 2005 </a:t>
            </a:r>
          </a:p>
          <a:p>
            <a:pPr marL="457200" indent="-457200" eaLnBrk="0" hangingPunct="0">
              <a:lnSpc>
                <a:spcPct val="120000"/>
              </a:lnSpc>
              <a:defRPr/>
            </a:pP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96.2% C</a:t>
            </a:r>
            <a:r>
              <a:rPr lang="en-US" altLang="ko-KR" sz="1300" b="1" kern="0" baseline="-25000" dirty="0" smtClean="0">
                <a:solidFill>
                  <a:srgbClr val="000066"/>
                </a:solidFill>
                <a:latin typeface="Georgia" pitchFamily="18" charset="0"/>
              </a:rPr>
              <a:t>2</a:t>
            </a: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H</a:t>
            </a:r>
            <a:r>
              <a:rPr lang="en-US" altLang="ko-KR" sz="1300" b="1" kern="0" baseline="-25000" dirty="0" smtClean="0">
                <a:solidFill>
                  <a:srgbClr val="000066"/>
                </a:solidFill>
                <a:latin typeface="Georgia" pitchFamily="18" charset="0"/>
              </a:rPr>
              <a:t>2</a:t>
            </a: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F</a:t>
            </a:r>
            <a:r>
              <a:rPr lang="en-US" altLang="ko-KR" sz="1300" b="1" kern="0" baseline="-25000" dirty="0" smtClean="0">
                <a:solidFill>
                  <a:srgbClr val="000066"/>
                </a:solidFill>
                <a:latin typeface="Georgia" pitchFamily="18" charset="0"/>
              </a:rPr>
              <a:t>4</a:t>
            </a: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 + 3.5% iC</a:t>
            </a:r>
            <a:r>
              <a:rPr lang="en-US" altLang="ko-KR" sz="1300" b="1" kern="0" baseline="-25000" dirty="0" smtClean="0">
                <a:solidFill>
                  <a:srgbClr val="000066"/>
                </a:solidFill>
                <a:latin typeface="Georgia" pitchFamily="18" charset="0"/>
              </a:rPr>
              <a:t>4</a:t>
            </a: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H</a:t>
            </a:r>
            <a:r>
              <a:rPr lang="en-US" altLang="ko-KR" sz="1300" b="1" kern="0" baseline="-25000" dirty="0" smtClean="0">
                <a:solidFill>
                  <a:srgbClr val="000066"/>
                </a:solidFill>
                <a:latin typeface="Georgia" pitchFamily="18" charset="0"/>
              </a:rPr>
              <a:t>10</a:t>
            </a:r>
            <a:r>
              <a:rPr lang="en-US" altLang="ko-KR" sz="1300" b="1" kern="0" dirty="0" smtClean="0">
                <a:solidFill>
                  <a:srgbClr val="000066"/>
                </a:solidFill>
                <a:latin typeface="Georgia" pitchFamily="18" charset="0"/>
              </a:rPr>
              <a:t> + 0.3% water,  </a:t>
            </a:r>
            <a:r>
              <a:rPr lang="en-US" altLang="ko-KR" sz="1300" b="1" dirty="0" smtClean="0">
                <a:solidFill>
                  <a:srgbClr val="000066"/>
                </a:solidFill>
                <a:latin typeface="Georgia" pitchFamily="18" charset="0"/>
                <a:ea typeface="굴림" pitchFamily="50" charset="-127"/>
              </a:rPr>
              <a:t>Active area: 30 </a:t>
            </a:r>
            <a:r>
              <a:rPr lang="en-US" altLang="ko-KR" sz="1300" b="1" dirty="0" smtClean="0">
                <a:solidFill>
                  <a:srgbClr val="000066"/>
                </a:solidFill>
                <a:latin typeface="Georgia" pitchFamily="18" charset="0"/>
                <a:ea typeface="맑은 고딕"/>
              </a:rPr>
              <a:t>ⅹ30 cm</a:t>
            </a:r>
            <a:r>
              <a:rPr lang="en-US" altLang="ko-KR" sz="1300" b="1" baseline="30000" dirty="0" smtClean="0">
                <a:solidFill>
                  <a:srgbClr val="000066"/>
                </a:solidFill>
                <a:latin typeface="Georgia" pitchFamily="18" charset="0"/>
                <a:ea typeface="맑은 고딕"/>
              </a:rPr>
              <a:t>2</a:t>
            </a:r>
            <a:endParaRPr lang="ko-KR" altLang="en-US" sz="1300" b="1" baseline="30000" dirty="0">
              <a:solidFill>
                <a:srgbClr val="000066"/>
              </a:solidFill>
              <a:latin typeface="Georgia" pitchFamily="18" charset="0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07504" y="332656"/>
            <a:ext cx="269979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Gamma-induced currents/unit area</a:t>
            </a:r>
          </a:p>
          <a:p>
            <a:pPr algn="ctr"/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↔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altLang="ko-KR" sz="1600" b="1" i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Q</a:t>
            </a:r>
            <a:r>
              <a:rPr lang="en-US" altLang="ko-KR" sz="1600" b="1" baseline="-250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</a:t>
            </a:r>
            <a:r>
              <a:rPr lang="en-US" altLang="ko-KR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(avalanche charge)</a:t>
            </a:r>
            <a:endParaRPr lang="ko-KR" altLang="en-US" sz="1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2008" y="1484784"/>
            <a:ext cx="2915816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At ~ 1.0 kHz cm</a:t>
            </a:r>
            <a:r>
              <a:rPr lang="en-US" altLang="ko-KR" sz="1600" b="1" baseline="30000" dirty="0" smtClean="0">
                <a:solidFill>
                  <a:srgbClr val="003399"/>
                </a:solidFill>
                <a:latin typeface="Georgia" pitchFamily="18" charset="0"/>
              </a:rPr>
              <a:t>-2</a:t>
            </a:r>
          </a:p>
          <a:p>
            <a:pPr algn="just"/>
            <a:endParaRPr lang="en-US" altLang="ko-KR" sz="1600" b="1" dirty="0" smtClean="0">
              <a:solidFill>
                <a:srgbClr val="003399"/>
              </a:solidFill>
              <a:latin typeface="Georgia" pitchFamily="18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 ~ 105 </a:t>
            </a:r>
            <a:r>
              <a:rPr lang="el-GR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μ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A m</a:t>
            </a:r>
            <a:r>
              <a:rPr lang="en-US" altLang="ko-KR" sz="1600" b="1" baseline="30000" dirty="0" smtClean="0">
                <a:solidFill>
                  <a:srgbClr val="003399"/>
                </a:solidFill>
                <a:latin typeface="Georgia" pitchFamily="18" charset="0"/>
              </a:rPr>
              <a:t>-2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</a:t>
            </a: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 for 4-gap RPCs </a:t>
            </a: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Calibri"/>
              </a:rPr>
              <a:t>  </a:t>
            </a:r>
            <a:r>
              <a:rPr lang="en-US" altLang="ko-KR" sz="1500" b="1" dirty="0" smtClean="0">
                <a:solidFill>
                  <a:srgbClr val="003399"/>
                </a:solidFill>
                <a:latin typeface="Calibri"/>
              </a:rPr>
              <a:t>→ </a:t>
            </a:r>
            <a:r>
              <a:rPr lang="en-US" altLang="ko-KR" sz="1500" b="1" i="1" dirty="0" err="1" smtClean="0">
                <a:solidFill>
                  <a:srgbClr val="C00000"/>
                </a:solidFill>
                <a:latin typeface="Georgia" pitchFamily="18" charset="0"/>
              </a:rPr>
              <a:t>i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 ~ 200 </a:t>
            </a:r>
            <a:r>
              <a:rPr lang="el-GR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μ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A in a 2-m</a:t>
            </a:r>
            <a:r>
              <a:rPr lang="en-US" altLang="ko-KR" sz="1500" b="1" baseline="30000" dirty="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 RPC</a:t>
            </a:r>
          </a:p>
          <a:p>
            <a:pPr algn="just"/>
            <a:endParaRPr lang="en-US" altLang="ko-KR" sz="1600" b="1" dirty="0" smtClean="0">
              <a:solidFill>
                <a:srgbClr val="003399"/>
              </a:solidFill>
              <a:latin typeface="Georgia" pitchFamily="18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 ~ 330 </a:t>
            </a:r>
            <a:r>
              <a:rPr lang="el-GR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μ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A m</a:t>
            </a:r>
            <a:r>
              <a:rPr lang="en-US" altLang="ko-KR" sz="1600" b="1" baseline="30000" dirty="0" smtClean="0">
                <a:solidFill>
                  <a:srgbClr val="003399"/>
                </a:solidFill>
                <a:latin typeface="Georgia" pitchFamily="18" charset="0"/>
              </a:rPr>
              <a:t>-2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</a:t>
            </a: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  for 2-gap RPCs</a:t>
            </a:r>
          </a:p>
          <a:p>
            <a:pPr algn="just"/>
            <a:r>
              <a:rPr lang="en-US" altLang="ko-KR" sz="1600" b="1" dirty="0" smtClean="0">
                <a:solidFill>
                  <a:srgbClr val="003399"/>
                </a:solidFill>
                <a:latin typeface="Calibri"/>
              </a:rPr>
              <a:t> </a:t>
            </a:r>
            <a:r>
              <a:rPr lang="en-US" altLang="ko-KR" sz="1600" b="1" dirty="0" smtClean="0">
                <a:solidFill>
                  <a:srgbClr val="003399"/>
                </a:solidFill>
                <a:latin typeface="Georgia" pitchFamily="18" charset="0"/>
              </a:rPr>
              <a:t>→ </a:t>
            </a:r>
            <a:r>
              <a:rPr lang="en-US" altLang="ko-KR" sz="1500" b="1" i="1" dirty="0" err="1" smtClean="0">
                <a:solidFill>
                  <a:srgbClr val="C00000"/>
                </a:solidFill>
                <a:latin typeface="Georgia" pitchFamily="18" charset="0"/>
              </a:rPr>
              <a:t>i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 ~ 600 </a:t>
            </a:r>
            <a:r>
              <a:rPr lang="el-GR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μ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A in a 2-m</a:t>
            </a:r>
            <a:r>
              <a:rPr lang="en-US" altLang="ko-KR" sz="1500" b="1" baseline="30000" dirty="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en-US" altLang="ko-KR" sz="1500" b="1" dirty="0" smtClean="0">
                <a:solidFill>
                  <a:srgbClr val="C00000"/>
                </a:solidFill>
                <a:latin typeface="Georgia" pitchFamily="18" charset="0"/>
              </a:rPr>
              <a:t> RPC</a:t>
            </a:r>
            <a:endParaRPr lang="ko-KR" altLang="en-US" sz="1500" b="1" baseline="30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6250" y="913316"/>
            <a:ext cx="2880320" cy="294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직사각형 23"/>
          <p:cNvSpPr/>
          <p:nvPr/>
        </p:nvSpPr>
        <p:spPr>
          <a:xfrm>
            <a:off x="5051856" y="3077344"/>
            <a:ext cx="732706" cy="279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rgbClr val="A50021"/>
                </a:solidFill>
                <a:latin typeface="Georgia" pitchFamily="18" charset="0"/>
                <a:ea typeface="굴림" pitchFamily="50" charset="-127"/>
              </a:rPr>
              <a:t>RPC4</a:t>
            </a:r>
            <a:endParaRPr lang="ko-KR" altLang="en-US" sz="1000" b="1" dirty="0">
              <a:solidFill>
                <a:srgbClr val="A50021"/>
              </a:solidFill>
              <a:latin typeface="Georgia" pitchFamily="18" charset="0"/>
              <a:ea typeface="굴림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27720" y="3077344"/>
            <a:ext cx="732706" cy="279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rgbClr val="A50021"/>
                </a:solidFill>
                <a:latin typeface="Georgia" pitchFamily="18" charset="0"/>
                <a:ea typeface="굴림" pitchFamily="50" charset="-127"/>
              </a:rPr>
              <a:t>RPC3</a:t>
            </a:r>
            <a:endParaRPr lang="ko-KR" altLang="en-US" sz="1000" b="1" dirty="0">
              <a:solidFill>
                <a:srgbClr val="A50021"/>
              </a:solidFill>
              <a:latin typeface="Georgia" pitchFamily="18" charset="0"/>
              <a:ea typeface="굴림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992474" y="1853208"/>
            <a:ext cx="732706" cy="279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rgbClr val="A50021"/>
                </a:solidFill>
                <a:latin typeface="Georgia" pitchFamily="18" charset="0"/>
                <a:ea typeface="굴림" pitchFamily="50" charset="-127"/>
              </a:rPr>
              <a:t>RPC2</a:t>
            </a:r>
            <a:endParaRPr lang="ko-KR" altLang="en-US" sz="1000" b="1" dirty="0">
              <a:solidFill>
                <a:srgbClr val="A50021"/>
              </a:solidFill>
              <a:latin typeface="Georgia" pitchFamily="18" charset="0"/>
              <a:ea typeface="굴림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40346" y="1853208"/>
            <a:ext cx="732706" cy="279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rgbClr val="A50021"/>
                </a:solidFill>
                <a:latin typeface="Georgia" pitchFamily="18" charset="0"/>
                <a:ea typeface="굴림" pitchFamily="50" charset="-127"/>
              </a:rPr>
              <a:t>RPC1</a:t>
            </a:r>
            <a:endParaRPr lang="ko-KR" altLang="en-US" sz="1000" b="1" dirty="0">
              <a:solidFill>
                <a:srgbClr val="A50021"/>
              </a:solidFill>
              <a:latin typeface="Georgia" pitchFamily="18" charset="0"/>
              <a:ea typeface="굴림" pitchFamily="50" charset="-127"/>
            </a:endParaRPr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054250"/>
            <a:ext cx="3453405" cy="235897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068000"/>
            <a:ext cx="3456384" cy="233970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512" y="314509"/>
            <a:ext cx="8496944" cy="267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  <a:sym typeface="Symbol" pitchFamily="18" charset="2"/>
              </a:rPr>
              <a:t>Large-area triggers for large area trigger detections 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500" b="1" dirty="0" smtClean="0">
                <a:solidFill>
                  <a:srgbClr val="006600"/>
                </a:solidFill>
                <a:latin typeface="Georgia" pitchFamily="18" charset="0"/>
                <a:ea typeface=""/>
                <a:sym typeface="Symbol" pitchFamily="18" charset="2"/>
              </a:rPr>
              <a:t>     (CMS, ATLAS, &amp; LHC-b in LHC, PHENIX in RHIC)   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- 2-mm thick single or double-gap RPCs 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Required time resolution: 1 ~ 2 ns  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Less sensitive to neutral background particles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Required rate capabilities: 10 ~ 1 kHz/cm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2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Digitization only for hits to provide fast hit data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(measuring positions &amp; times, no ADC) </a:t>
            </a:r>
          </a:p>
          <a:p>
            <a:pPr marL="180000" lvl="1" indent="-457200" algn="just" defTabSz="1443038">
              <a:spcAft>
                <a:spcPts val="5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- Resistive plate: HPL(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ρ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~10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cm) or glass(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ρ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&gt;10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12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cm) </a:t>
            </a:r>
          </a:p>
        </p:txBody>
      </p:sp>
      <p:pic>
        <p:nvPicPr>
          <p:cNvPr id="6" name="Picture 2" descr="EMB00000638384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4411757" cy="3035226"/>
          </a:xfrm>
          <a:prstGeom prst="rect">
            <a:avLst/>
          </a:prstGeom>
          <a:noFill/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716016" y="3212976"/>
          <a:ext cx="4319036" cy="2880320"/>
        </p:xfrm>
        <a:graphic>
          <a:graphicData uri="http://schemas.openxmlformats.org/presentationml/2006/ole">
            <p:oleObj spid="_x0000_s27650" name="비트맵 이미지" r:id="rId4" imgW="9057143" imgH="5761905" progId="PBrush">
              <p:embed/>
            </p:oleObj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148064" y="4509120"/>
            <a:ext cx="11198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1400" b="1" dirty="0" err="1"/>
              <a:t>Muon</a:t>
            </a:r>
            <a:r>
              <a:rPr lang="en-US" altLang="ko-KR" sz="1400" b="1" dirty="0"/>
              <a:t> </a:t>
            </a:r>
            <a:r>
              <a:rPr lang="en-US" altLang="ko-KR" sz="1400" b="1" dirty="0" smtClean="0"/>
              <a:t>Arms</a:t>
            </a:r>
            <a:r>
              <a:rPr lang="en-US" altLang="ko-KR" sz="1400" b="1" dirty="0" smtClean="0">
                <a:latin typeface="굴림" pitchFamily="50" charset="-127"/>
              </a:rPr>
              <a:t> </a:t>
            </a:r>
            <a:endParaRPr lang="en-US" altLang="ko-KR" sz="1400" b="1" dirty="0">
              <a:latin typeface="굴림" pitchFamily="50" charset="-127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196752"/>
            <a:ext cx="3888432" cy="145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1619672" y="3284984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CMS</a:t>
            </a:r>
            <a:endParaRPr lang="ko-KR" altLang="en-US" dirty="0">
              <a:solidFill>
                <a:srgbClr val="00206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44208" y="320368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  <a:latin typeface="Georgia" pitchFamily="18" charset="0"/>
                <a:sym typeface="Symbol" pitchFamily="18" charset="2"/>
              </a:rPr>
              <a:t>PHENIX</a:t>
            </a:r>
            <a:endParaRPr lang="ko-KR" altLang="en-US" dirty="0">
              <a:solidFill>
                <a:srgbClr val="002060"/>
              </a:solidFill>
            </a:endParaRPr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DBD4-8450-48CE-886F-4ED7D44B73B6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C3086C-1796-40C4-AFC7-E59C522D4892}" type="slidenum">
              <a:rPr lang="en-US" altLang="ko-KR" smtClean="0"/>
              <a:pPr>
                <a:defRPr/>
              </a:pPr>
              <a:t>40</a:t>
            </a:fld>
            <a:endParaRPr lang="en-US" altLang="ko-KR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188913"/>
            <a:ext cx="46942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716338"/>
            <a:ext cx="4681538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모서리가 둥근 직사각형 5"/>
          <p:cNvSpPr/>
          <p:nvPr/>
        </p:nvSpPr>
        <p:spPr>
          <a:xfrm>
            <a:off x="827584" y="2276872"/>
            <a:ext cx="5256584" cy="576064"/>
          </a:xfrm>
          <a:prstGeom prst="roundRect">
            <a:avLst/>
          </a:prstGeom>
          <a:noFill/>
          <a:ln>
            <a:noFill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5400" b="1" dirty="0">
                <a:solidFill>
                  <a:srgbClr val="00FFFF"/>
                </a:solidFill>
              </a:rPr>
              <a:t>A. Sharma RD51</a:t>
            </a:r>
            <a:r>
              <a:rPr lang="ko-KR" altLang="en-US" sz="5400" b="1" dirty="0">
                <a:solidFill>
                  <a:srgbClr val="00FFFF"/>
                </a:solidFill>
              </a:rPr>
              <a:t> </a:t>
            </a:r>
          </a:p>
        </p:txBody>
      </p:sp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844675"/>
            <a:ext cx="39735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0025" y="4292600"/>
            <a:ext cx="35687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1258888" y="765175"/>
            <a:ext cx="126206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b="1" kern="0" dirty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Prototype</a:t>
            </a:r>
            <a:endParaRPr lang="ko-KR" altLang="en-US" dirty="0">
              <a:ea typeface="굴림" pitchFamily="50" charset="-127"/>
            </a:endParaRPr>
          </a:p>
        </p:txBody>
      </p:sp>
      <p:pic>
        <p:nvPicPr>
          <p:cNvPr id="25609" name="그림 11" descr="제목 없음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1484313"/>
            <a:ext cx="374332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직사각형 11"/>
          <p:cNvSpPr/>
          <p:nvPr/>
        </p:nvSpPr>
        <p:spPr>
          <a:xfrm>
            <a:off x="6011863" y="908050"/>
            <a:ext cx="2016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b="1" kern="0" dirty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Real</a:t>
            </a:r>
            <a:r>
              <a:rPr lang="ko-KR" altLang="en-US" b="1" kern="0" dirty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lang="en-US" altLang="ko-KR" b="1" kern="0" dirty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size:GE1/1</a:t>
            </a:r>
            <a:endParaRPr lang="ko-KR" altLang="en-US" dirty="0">
              <a:ea typeface="굴림" pitchFamily="50" charset="-127"/>
            </a:endParaRPr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5" name="날짜 개체 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E03C-1CC7-440D-92B7-3CD23243E445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C1E00-B931-4C0C-B247-E195BDFF0301}" type="slidenum">
              <a:rPr lang="en-US" altLang="ko-KR"/>
              <a:pPr>
                <a:defRPr/>
              </a:pPr>
              <a:t>41</a:t>
            </a:fld>
            <a:endParaRPr lang="en-US" altLang="ko-KR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23850" y="1735138"/>
          <a:ext cx="8388350" cy="4573587"/>
        </p:xfrm>
        <a:graphic>
          <a:graphicData uri="http://schemas.openxmlformats.org/presentationml/2006/ole">
            <p:oleObj spid="_x0000_s149506" name="비트맵 이미지" r:id="rId3" imgW="8523810" imgH="4648849" progId="PBrush">
              <p:embed/>
            </p:oleObj>
          </a:graphicData>
        </a:graphic>
      </p:graphicFrame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323850" y="115888"/>
            <a:ext cx="84248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en-US" altLang="ko-KR" sz="2000" b="1">
                <a:solidFill>
                  <a:srgbClr val="A50021"/>
                </a:solidFill>
                <a:latin typeface="Arial" charset="0"/>
              </a:rPr>
              <a:t>For the low-</a:t>
            </a:r>
            <a:r>
              <a:rPr lang="en-US" altLang="ko-KR" sz="2000" b="1" i="1">
                <a:solidFill>
                  <a:srgbClr val="A50021"/>
                </a:solidFill>
                <a:latin typeface="Arial" charset="0"/>
                <a:sym typeface="Symbol" pitchFamily="18" charset="2"/>
              </a:rPr>
              <a:t></a:t>
            </a:r>
            <a:r>
              <a:rPr lang="en-US" altLang="ko-KR" sz="2000" b="1">
                <a:solidFill>
                  <a:srgbClr val="A50021"/>
                </a:solidFill>
                <a:latin typeface="Arial" charset="0"/>
              </a:rPr>
              <a:t> trigger (|</a:t>
            </a:r>
            <a:r>
              <a:rPr lang="en-US" altLang="ko-KR" sz="2000" b="1">
                <a:solidFill>
                  <a:srgbClr val="A50021"/>
                </a:solidFill>
                <a:latin typeface="Arial" charset="0"/>
                <a:sym typeface="Symbol" pitchFamily="18" charset="2"/>
              </a:rPr>
              <a:t></a:t>
            </a:r>
            <a:r>
              <a:rPr lang="en-US" altLang="ko-KR" sz="2000" b="1">
                <a:solidFill>
                  <a:srgbClr val="A50021"/>
                </a:solidFill>
                <a:latin typeface="Arial" charset="0"/>
              </a:rPr>
              <a:t>| &lt; 1.6) of the RE system,  </a:t>
            </a:r>
          </a:p>
          <a:p>
            <a:pPr marL="609600" indent="-609600">
              <a:spcBef>
                <a:spcPct val="20000"/>
              </a:spcBef>
            </a:pPr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1.  The trigger of requiring 4 hits out of 5 stations will provides us high trigger efficiencies with low trigger rates. </a:t>
            </a:r>
          </a:p>
          <a:p>
            <a:pPr marL="609600" indent="-609600">
              <a:spcBef>
                <a:spcPct val="20000"/>
              </a:spcBef>
            </a:pPr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2.  The logic 4/5 for the low </a:t>
            </a:r>
            <a:r>
              <a:rPr lang="en-US" altLang="ko-KR" b="1" i="1">
                <a:solidFill>
                  <a:srgbClr val="0066CC"/>
                </a:solidFill>
                <a:latin typeface="Arial" charset="0"/>
                <a:sym typeface="Symbol" pitchFamily="18" charset="2"/>
              </a:rPr>
              <a:t></a:t>
            </a:r>
            <a:r>
              <a:rPr lang="en-US" altLang="ko-KR" b="1">
                <a:solidFill>
                  <a:srgbClr val="0066CC"/>
                </a:solidFill>
                <a:latin typeface="Arial" charset="0"/>
              </a:rPr>
              <a:t> RE can more effectively remove ghost hits for the CSC tracking system.</a:t>
            </a:r>
            <a:r>
              <a:rPr lang="en-US" altLang="ko-KR" sz="1600" b="1">
                <a:latin typeface="Arial" charset="0"/>
              </a:rPr>
              <a:t>     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954E-8744-465B-9F7A-F8979CC1B99E}" type="datetime1">
              <a:rPr lang="ko-KR" altLang="en-US" smtClean="0"/>
              <a:pPr/>
              <a:t>2012-02-21</a:t>
            </a:fld>
            <a:endParaRPr lang="ko-KR" alt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3D6F2-DA78-4385-81D1-87F2BD68907C}" type="slidenum">
              <a:rPr lang="en-US" altLang="ko-KR"/>
              <a:pPr>
                <a:defRPr/>
              </a:pPr>
              <a:t>42</a:t>
            </a:fld>
            <a:endParaRPr lang="en-US" altLang="ko-KR"/>
          </a:p>
        </p:txBody>
      </p:sp>
      <p:sp>
        <p:nvSpPr>
          <p:cNvPr id="4" name="모서리가 둥근 직사각형 3"/>
          <p:cNvSpPr/>
          <p:nvPr/>
        </p:nvSpPr>
        <p:spPr>
          <a:xfrm>
            <a:off x="179388" y="188913"/>
            <a:ext cx="3455987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J/</a:t>
            </a:r>
            <a:r>
              <a:rPr lang="el-GR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ψ</a:t>
            </a:r>
            <a:r>
              <a:rPr lang="en-US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 in pp collisions</a:t>
            </a:r>
          </a:p>
        </p:txBody>
      </p:sp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052513"/>
            <a:ext cx="36306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284538"/>
            <a:ext cx="514985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2267744" y="3429000"/>
            <a:ext cx="3168352" cy="576064"/>
          </a:xfrm>
          <a:prstGeom prst="roundRect">
            <a:avLst/>
          </a:prstGeom>
          <a:noFill/>
          <a:ln>
            <a:noFill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5400" b="1" dirty="0">
                <a:solidFill>
                  <a:srgbClr val="00FFFF"/>
                </a:solidFill>
              </a:rPr>
              <a:t>M. Jo</a:t>
            </a:r>
            <a:endParaRPr lang="ko-KR" altLang="en-US" sz="5400" b="1" dirty="0">
              <a:solidFill>
                <a:srgbClr val="00FFFF"/>
              </a:solidFill>
            </a:endParaRPr>
          </a:p>
        </p:txBody>
      </p:sp>
      <p:pic>
        <p:nvPicPr>
          <p:cNvPr id="3687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765175"/>
            <a:ext cx="47450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6D8-8D03-420D-A4C0-C7275F40557E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ACE82-8C47-4292-966B-B3BE8C5377E4}" type="slidenum">
              <a:rPr lang="en-US" altLang="ko-KR"/>
              <a:pPr>
                <a:defRPr/>
              </a:pPr>
              <a:t>43</a:t>
            </a:fld>
            <a:endParaRPr lang="en-US" altLang="ko-KR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04813"/>
            <a:ext cx="6481762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모서리가 둥근 직사각형 3"/>
          <p:cNvSpPr/>
          <p:nvPr/>
        </p:nvSpPr>
        <p:spPr>
          <a:xfrm>
            <a:off x="323850" y="476250"/>
            <a:ext cx="1871663" cy="936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Υ</a:t>
            </a:r>
            <a:r>
              <a:rPr lang="en-US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 in pp collisions</a:t>
            </a:r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214688"/>
            <a:ext cx="46815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모서리가 둥근 직사각형 6"/>
          <p:cNvSpPr/>
          <p:nvPr/>
        </p:nvSpPr>
        <p:spPr>
          <a:xfrm>
            <a:off x="323850" y="4076700"/>
            <a:ext cx="2016125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 err="1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Dimuons</a:t>
            </a:r>
            <a:r>
              <a:rPr lang="en-US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 in </a:t>
            </a:r>
            <a:r>
              <a:rPr lang="en-US" altLang="ko-KR" sz="2000" b="1" dirty="0" err="1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Pb-Pb</a:t>
            </a:r>
            <a:r>
              <a:rPr lang="en-US" altLang="ko-KR" sz="2000" b="1" dirty="0">
                <a:solidFill>
                  <a:srgbClr val="A50021"/>
                </a:solidFill>
                <a:latin typeface="휴먼둥근헤드라인" pitchFamily="18" charset="-127"/>
                <a:ea typeface="휴먼둥근헤드라인" pitchFamily="18" charset="-127"/>
              </a:rPr>
              <a:t> Collisions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4283968" y="2780928"/>
            <a:ext cx="3168352" cy="576064"/>
          </a:xfrm>
          <a:prstGeom prst="roundRect">
            <a:avLst/>
          </a:prstGeom>
          <a:noFill/>
          <a:ln>
            <a:noFill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5400" b="1" dirty="0">
                <a:solidFill>
                  <a:srgbClr val="00FFFF"/>
                </a:solidFill>
              </a:rPr>
              <a:t>M. Jo</a:t>
            </a:r>
            <a:endParaRPr lang="ko-KR" altLang="en-US" sz="5400" b="1" dirty="0">
              <a:solidFill>
                <a:srgbClr val="00FFFF"/>
              </a:solidFill>
            </a:endParaRPr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7C53-CB36-4F05-8BBA-846F409548EC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252954"/>
            <a:ext cx="5904656" cy="270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For TOF measurements (timing RPCs) 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(ALICE in LHC, STAR in RHIC, and CBM @FAIR)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~ 0.25 mm thick multi-gap glass RPCs (6 or 8 gaps)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Required fairly time resolution for TOF measurements: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    </a:t>
            </a:r>
            <a:r>
              <a:rPr lang="el-GR" altLang="ko-KR" sz="1400" b="1" i="1" dirty="0" smtClean="0">
                <a:solidFill>
                  <a:srgbClr val="C00000"/>
                </a:solidFill>
                <a:latin typeface="Georgia" pitchFamily="18" charset="0"/>
                <a:ea typeface="맑은 고딕"/>
                <a:sym typeface="Symbol" pitchFamily="18" charset="2"/>
              </a:rPr>
              <a:t>σ</a:t>
            </a:r>
            <a:r>
              <a:rPr lang="en-US" altLang="ko-KR" sz="1400" b="1" dirty="0" smtClean="0">
                <a:solidFill>
                  <a:srgbClr val="C00000"/>
                </a:solidFill>
                <a:latin typeface="맑은 고딕"/>
                <a:ea typeface="맑은 고딕"/>
                <a:sym typeface="Symbol" pitchFamily="18" charset="2"/>
              </a:rPr>
              <a:t> = 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50 ~ 100 </a:t>
            </a:r>
            <a:r>
              <a:rPr lang="en-US" altLang="ko-KR" sz="1400" b="1" dirty="0" err="1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ps</a:t>
            </a:r>
            <a:r>
              <a:rPr lang="en-US" altLang="ko-KR" sz="14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  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Rate capabilities: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 &lt; 1 kHz/cm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2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with normal glass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  &gt; 10 kHz/cm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2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with low resistive glass (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ρ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~10</a:t>
            </a:r>
            <a:r>
              <a:rPr lang="en-US" altLang="ko-KR" sz="1400" b="1" baseline="30000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10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l-GR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Ω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cm) 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Digitization for times, positions, and charges 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(requiring both TDC and ADC measurements)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4320480" cy="311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4716016" y="3356992"/>
          <a:ext cx="4311891" cy="2900809"/>
        </p:xfrm>
        <a:graphic>
          <a:graphicData uri="http://schemas.openxmlformats.org/presentationml/2006/ole">
            <p:oleObj spid="_x0000_s26627" name="Bitmap" r:id="rId4" imgW="6838095" imgH="4600000" progId="PBrush">
              <p:embed/>
            </p:oleObj>
          </a:graphicData>
        </a:graphic>
      </p:graphicFrame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148064" y="3068960"/>
            <a:ext cx="30718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en-US" sz="1200" b="1" kern="0" dirty="0">
                <a:solidFill>
                  <a:srgbClr val="FF0000"/>
                </a:solidFill>
                <a:latin typeface="Comic Sans MS" pitchFamily="66" charset="0"/>
                <a:ea typeface="华文宋体" pitchFamily="2" charset="-122"/>
                <a:cs typeface="+mj-cs"/>
              </a:rPr>
              <a:t>CBM = C</a:t>
            </a:r>
            <a:r>
              <a:rPr lang="en-US" altLang="en-US" sz="1200" b="1" kern="0" dirty="0">
                <a:solidFill>
                  <a:srgbClr val="339933"/>
                </a:solidFill>
                <a:latin typeface="Comic Sans MS" pitchFamily="66" charset="0"/>
                <a:ea typeface="华文宋体" pitchFamily="2" charset="-122"/>
                <a:cs typeface="+mj-cs"/>
              </a:rPr>
              <a:t>ompressed </a:t>
            </a:r>
            <a:r>
              <a:rPr lang="en-US" altLang="en-US" sz="1200" b="1" kern="0" dirty="0">
                <a:solidFill>
                  <a:srgbClr val="FF0000"/>
                </a:solidFill>
                <a:latin typeface="Comic Sans MS" pitchFamily="66" charset="0"/>
                <a:ea typeface="华文宋体" pitchFamily="2" charset="-122"/>
                <a:cs typeface="+mj-cs"/>
              </a:rPr>
              <a:t>B</a:t>
            </a:r>
            <a:r>
              <a:rPr lang="en-US" altLang="en-US" sz="1200" b="1" kern="0" dirty="0">
                <a:solidFill>
                  <a:srgbClr val="339933"/>
                </a:solidFill>
                <a:latin typeface="Comic Sans MS" pitchFamily="66" charset="0"/>
                <a:ea typeface="华文宋体" pitchFamily="2" charset="-122"/>
                <a:cs typeface="+mj-cs"/>
              </a:rPr>
              <a:t>aryonic </a:t>
            </a:r>
            <a:r>
              <a:rPr lang="en-US" altLang="en-US" sz="1200" b="1" kern="0" dirty="0">
                <a:solidFill>
                  <a:srgbClr val="FF0000"/>
                </a:solidFill>
                <a:latin typeface="Comic Sans MS" pitchFamily="66" charset="0"/>
                <a:ea typeface="华文宋体" pitchFamily="2" charset="-122"/>
                <a:cs typeface="+mj-cs"/>
              </a:rPr>
              <a:t>M</a:t>
            </a:r>
            <a:r>
              <a:rPr lang="en-US" altLang="en-US" sz="1200" b="1" kern="0" dirty="0">
                <a:solidFill>
                  <a:srgbClr val="339933"/>
                </a:solidFill>
                <a:latin typeface="Comic Sans MS" pitchFamily="66" charset="0"/>
                <a:ea typeface="华文宋体" pitchFamily="2" charset="-122"/>
                <a:cs typeface="+mj-cs"/>
              </a:rPr>
              <a:t>atter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32656"/>
            <a:ext cx="2612253" cy="266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1619672" y="3356992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FFFF00"/>
                </a:solidFill>
                <a:latin typeface="Georgia" pitchFamily="18" charset="0"/>
                <a:ea typeface=""/>
                <a:sym typeface="Symbol" pitchFamily="18" charset="2"/>
              </a:rPr>
              <a:t>ALICE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931E-176F-4D14-AF46-16C84274D6B9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39909"/>
            <a:ext cx="8244408" cy="23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spcAft>
                <a:spcPts val="800"/>
              </a:spcAft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For measurements of neutrino oscillations (INO and OPERA)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B0F0"/>
                </a:solidFill>
                <a:latin typeface="Georgia" pitchFamily="18" charset="0"/>
                <a:ea typeface=""/>
                <a:sym typeface="Symbol" pitchFamily="18" charset="2"/>
              </a:rPr>
              <a:t>- INO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(Indian Neutrino Observatory) measures neutrino oscillated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muons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(2018 ?)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</a:t>
            </a:r>
            <a:r>
              <a:rPr lang="en-US" altLang="ko-KR" sz="1400" b="1" dirty="0" smtClean="0">
                <a:solidFill>
                  <a:srgbClr val="00B050"/>
                </a:solidFill>
                <a:latin typeface="Georgia" pitchFamily="18" charset="0"/>
                <a:ea typeface=""/>
                <a:sym typeface="Symbol" pitchFamily="18" charset="2"/>
              </a:rPr>
              <a:t>Deep inside a mine 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to suppress detection of cosmic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muons</a:t>
            </a:r>
            <a:endParaRPr lang="en-US" altLang="ko-KR" sz="1400" b="1" dirty="0" smtClean="0">
              <a:solidFill>
                <a:srgbClr val="0070C0"/>
              </a:solidFill>
              <a:latin typeface="Georgia" pitchFamily="18" charset="0"/>
              <a:ea typeface=""/>
              <a:sym typeface="Symbol" pitchFamily="18" charset="2"/>
            </a:endParaRP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High resistive </a:t>
            </a:r>
            <a:r>
              <a:rPr lang="en-US" altLang="ko-KR" sz="1400" b="1" dirty="0" smtClean="0">
                <a:solidFill>
                  <a:srgbClr val="00B050"/>
                </a:solidFill>
                <a:latin typeface="Georgia" pitchFamily="18" charset="0"/>
                <a:ea typeface=""/>
                <a:sym typeface="Symbol" pitchFamily="18" charset="2"/>
              </a:rPr>
              <a:t>normal glass single-gap RPCs</a:t>
            </a:r>
            <a:r>
              <a:rPr lang="en-US" altLang="ko-KR" sz="1400" b="1" dirty="0" smtClean="0">
                <a:solidFill>
                  <a:schemeClr val="accent2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to suppress noises </a:t>
            </a:r>
          </a:p>
          <a:p>
            <a:pPr marL="180000" lvl="1" indent="-457200" algn="just" defTabSz="1443038">
              <a:spcAft>
                <a:spcPts val="8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Avalanche-mode operation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</a:t>
            </a:r>
            <a:r>
              <a:rPr lang="en-US" altLang="ko-KR" sz="1400" b="1" dirty="0" smtClean="0">
                <a:solidFill>
                  <a:srgbClr val="00B0F0"/>
                </a:solidFill>
                <a:latin typeface="Georgia" pitchFamily="18" charset="0"/>
                <a:ea typeface=""/>
                <a:sym typeface="Symbol" pitchFamily="18" charset="2"/>
              </a:rPr>
              <a:t>OPERA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  <a:r>
              <a:rPr lang="en-US" altLang="ko-KR" sz="12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(</a:t>
            </a:r>
            <a:r>
              <a:rPr lang="en-US" altLang="ko-KR" sz="1200" b="1" dirty="0" smtClean="0">
                <a:solidFill>
                  <a:srgbClr val="0070C0"/>
                </a:solidFill>
                <a:latin typeface="Georgia" pitchFamily="18" charset="0"/>
              </a:rPr>
              <a:t>Oscillation Project with Emulsion </a:t>
            </a:r>
            <a:r>
              <a:rPr lang="en-US" altLang="ko-KR" sz="1200" b="1" dirty="0" err="1" smtClean="0">
                <a:solidFill>
                  <a:srgbClr val="0070C0"/>
                </a:solidFill>
                <a:latin typeface="Georgia" pitchFamily="18" charset="0"/>
              </a:rPr>
              <a:t>tRacking</a:t>
            </a:r>
            <a:r>
              <a:rPr lang="en-US" altLang="ko-KR" sz="1200" b="1" dirty="0" smtClean="0">
                <a:solidFill>
                  <a:srgbClr val="0070C0"/>
                </a:solidFill>
                <a:latin typeface="Georgia" pitchFamily="18" charset="0"/>
              </a:rPr>
              <a:t> Apparatus)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measures neutrino oscillated </a:t>
            </a:r>
            <a:r>
              <a:rPr lang="el-GR" altLang="ko-KR" sz="1400" b="1" i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τ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’s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High resistive </a:t>
            </a:r>
            <a:r>
              <a:rPr lang="en-US" altLang="ko-KR" sz="1400" b="1" dirty="0" smtClean="0">
                <a:solidFill>
                  <a:srgbClr val="00B050"/>
                </a:solidFill>
                <a:latin typeface="Georgia" pitchFamily="18" charset="0"/>
                <a:ea typeface=""/>
                <a:sym typeface="Symbol" pitchFamily="18" charset="2"/>
              </a:rPr>
              <a:t>single-gap HPL RPCs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Streamer-mode (avalanche-mode ?) operation</a:t>
            </a:r>
          </a:p>
        </p:txBody>
      </p:sp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67" y="2492896"/>
            <a:ext cx="2338164" cy="243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92896"/>
            <a:ext cx="2186857" cy="244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013176"/>
            <a:ext cx="306364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5085184"/>
            <a:ext cx="2016224" cy="139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1403648" y="2492896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INO</a:t>
            </a:r>
            <a:endParaRPr lang="ko-KR" alt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958526"/>
            <a:ext cx="3888432" cy="16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84709" y="4581128"/>
            <a:ext cx="336375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1178834"/>
            <a:ext cx="3080960" cy="174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직사각형 17"/>
          <p:cNvSpPr/>
          <p:nvPr/>
        </p:nvSpPr>
        <p:spPr>
          <a:xfrm>
            <a:off x="6246795" y="1268760"/>
            <a:ext cx="106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FFFF00"/>
                </a:solidFill>
                <a:latin typeface="Georgia" pitchFamily="18" charset="0"/>
                <a:ea typeface=""/>
                <a:sym typeface="Symbol" pitchFamily="18" charset="2"/>
              </a:rPr>
              <a:t>OPERA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EE676-5AD6-4AE0-8E44-84441906AF1C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512" y="188640"/>
            <a:ext cx="4104456" cy="161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For measurement of cosmic rays  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(ARGO @YBJ)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ARGO measures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muons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, electrons, and gammas in cosmic-ray bursts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High resistive </a:t>
            </a:r>
            <a:r>
              <a:rPr lang="en-US" altLang="ko-KR" sz="1400" b="1" dirty="0" smtClean="0">
                <a:solidFill>
                  <a:srgbClr val="00B050"/>
                </a:solidFill>
                <a:latin typeface="Georgia" pitchFamily="18" charset="0"/>
                <a:ea typeface=""/>
                <a:sym typeface="Symbol" pitchFamily="18" charset="2"/>
              </a:rPr>
              <a:t>double-gap HPL RPCs </a:t>
            </a:r>
          </a:p>
          <a:p>
            <a:pPr marL="180000" lvl="1" indent="-457200" algn="just" defTabSz="1443038">
              <a:spcAft>
                <a:spcPts val="300"/>
              </a:spcAft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Streamer-mode operation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3672408" cy="275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988841"/>
            <a:ext cx="21351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5" y="1988840"/>
            <a:ext cx="208823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755576" y="1988840"/>
            <a:ext cx="13035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Georgia" pitchFamily="18" charset="0"/>
                <a:ea typeface=""/>
                <a:sym typeface="Symbol" pitchFamily="18" charset="2"/>
              </a:rPr>
              <a:t>ARGO@YBJ</a:t>
            </a:r>
            <a:endParaRPr lang="ko-KR" altLang="en-US" sz="1400" dirty="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716016" y="160857"/>
            <a:ext cx="4248472" cy="189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4256" tIns="72128" rIns="144256" bIns="72128" anchor="ctr">
            <a:spAutoFit/>
          </a:bodyPr>
          <a:lstStyle/>
          <a:p>
            <a:pPr marL="180000" lvl="1" indent="-457200" algn="just" defTabSz="1443038">
              <a:defRPr/>
            </a:pPr>
            <a:r>
              <a:rPr lang="en-US" altLang="ko-KR" sz="1600" b="1" dirty="0" smtClean="0">
                <a:solidFill>
                  <a:srgbClr val="C00000"/>
                </a:solidFill>
                <a:latin typeface="Georgia" pitchFamily="18" charset="0"/>
                <a:ea typeface=""/>
                <a:sym typeface="Symbol" pitchFamily="18" charset="2"/>
              </a:rPr>
              <a:t>Neutron calorimeters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 Neutron measurements for RI reactions  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 Detectable neutron energy: 0.2 ~ 1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GeV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   Expected </a:t>
            </a:r>
            <a:r>
              <a:rPr lang="el-GR" altLang="ko-KR" sz="14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ε</a:t>
            </a: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 &gt; 90% for 400 </a:t>
            </a:r>
            <a:r>
              <a:rPr lang="en-US" altLang="ko-KR" sz="1400" b="1" dirty="0" err="1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MeV</a:t>
            </a:r>
            <a:r>
              <a:rPr lang="en-US" altLang="ko-KR" sz="1400" b="1" dirty="0" smtClean="0">
                <a:solidFill>
                  <a:srgbClr val="002060"/>
                </a:solidFill>
                <a:latin typeface="Georgia" pitchFamily="18" charset="0"/>
                <a:ea typeface=""/>
                <a:sym typeface="Symbol" pitchFamily="18" charset="2"/>
              </a:rPr>
              <a:t> neutrons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 </a:t>
            </a:r>
            <a:r>
              <a:rPr lang="en-US" altLang="ko-KR" sz="1400" b="1" dirty="0" smtClean="0">
                <a:solidFill>
                  <a:srgbClr val="00B050"/>
                </a:solidFill>
                <a:latin typeface="Georgia" pitchFamily="18" charset="0"/>
                <a:ea typeface=""/>
                <a:sym typeface="Symbol" pitchFamily="18" charset="2"/>
              </a:rPr>
              <a:t>Steel converters + multi-gap RPCs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 Required time resolution ~ 100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ps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</a:t>
            </a:r>
          </a:p>
          <a:p>
            <a:pPr marL="180000" lvl="1" indent="-457200" algn="just" defTabSz="1443038">
              <a:defRPr/>
            </a:pP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- Advantage of multi-neutron events over plastic </a:t>
            </a:r>
            <a:r>
              <a:rPr lang="en-US" altLang="ko-KR" sz="1400" b="1" dirty="0" err="1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scintillator</a:t>
            </a:r>
            <a:r>
              <a:rPr lang="en-US" altLang="ko-KR" sz="1400" b="1" dirty="0" smtClean="0">
                <a:solidFill>
                  <a:srgbClr val="0070C0"/>
                </a:solidFill>
                <a:latin typeface="Georgia" pitchFamily="18" charset="0"/>
                <a:ea typeface=""/>
                <a:sym typeface="Symbol" pitchFamily="18" charset="2"/>
              </a:rPr>
              <a:t> arrays</a:t>
            </a:r>
          </a:p>
        </p:txBody>
      </p: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334694"/>
            <a:ext cx="4536505" cy="174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직사각형 15"/>
          <p:cNvSpPr/>
          <p:nvPr/>
        </p:nvSpPr>
        <p:spPr>
          <a:xfrm>
            <a:off x="5436096" y="2113111"/>
            <a:ext cx="241284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Georgia" pitchFamily="18" charset="0"/>
                <a:ea typeface=""/>
                <a:sym typeface="Symbol" pitchFamily="18" charset="2"/>
              </a:rPr>
              <a:t>R3B Experiment @FAIR</a:t>
            </a:r>
            <a:endParaRPr lang="ko-KR" altLang="en-US" sz="1400" dirty="0"/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885299"/>
            <a:ext cx="3240360" cy="155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5" y="5508923"/>
            <a:ext cx="2664295" cy="123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날짜 개체 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7636-9671-4215-B5D4-7A55B0EC8F99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4932040" y="2708920"/>
            <a:ext cx="3024336" cy="576064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 smtClean="0">
                <a:solidFill>
                  <a:srgbClr val="009999"/>
                </a:solidFill>
              </a:rPr>
              <a:t>2012 RPC conference</a:t>
            </a:r>
            <a:endParaRPr lang="ko-KR" altLang="en-US" sz="20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5868144" y="2852936"/>
            <a:ext cx="2989088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accent2"/>
                </a:solidFill>
                <a:latin typeface="Georgia" pitchFamily="18" charset="0"/>
              </a:rPr>
              <a:t>Coverage : 1.2 &lt; </a:t>
            </a:r>
            <a:r>
              <a:rPr lang="el-GR" altLang="ko-KR" sz="1200" b="1" i="1" dirty="0">
                <a:solidFill>
                  <a:schemeClr val="accent2"/>
                </a:solidFill>
                <a:latin typeface="Georgia" pitchFamily="18" charset="0"/>
              </a:rPr>
              <a:t>η</a:t>
            </a:r>
            <a:r>
              <a:rPr lang="en-US" altLang="ko-KR" sz="1200" b="1" dirty="0">
                <a:latin typeface="Georgia" pitchFamily="18" charset="0"/>
              </a:rPr>
              <a:t> </a:t>
            </a:r>
            <a:r>
              <a:rPr lang="en-US" altLang="ko-KR" sz="1200" b="1" dirty="0">
                <a:solidFill>
                  <a:schemeClr val="accent2"/>
                </a:solidFill>
                <a:latin typeface="Georgia" pitchFamily="18" charset="0"/>
                <a:cs typeface="Times New Roman" pitchFamily="18" charset="0"/>
              </a:rPr>
              <a:t>&lt; 2.4 for North,  </a:t>
            </a:r>
          </a:p>
          <a:p>
            <a:r>
              <a:rPr lang="en-US" altLang="ko-KR" sz="1200" b="1" dirty="0">
                <a:solidFill>
                  <a:schemeClr val="accent2"/>
                </a:solidFill>
                <a:latin typeface="Georgia" pitchFamily="18" charset="0"/>
                <a:cs typeface="Times New Roman" pitchFamily="18" charset="0"/>
              </a:rPr>
              <a:t>                    </a:t>
            </a:r>
            <a:r>
              <a:rPr lang="en-US" altLang="ko-KR" sz="1200" b="1" dirty="0" smtClean="0">
                <a:solidFill>
                  <a:schemeClr val="accent2"/>
                </a:solidFill>
                <a:latin typeface="Georgia" pitchFamily="18" charset="0"/>
                <a:cs typeface="Times New Roman" pitchFamily="18" charset="0"/>
              </a:rPr>
              <a:t>  1.2 </a:t>
            </a:r>
            <a:r>
              <a:rPr lang="en-US" altLang="ko-KR" sz="1200" b="1" dirty="0">
                <a:solidFill>
                  <a:schemeClr val="accent2"/>
                </a:solidFill>
                <a:latin typeface="Georgia" pitchFamily="18" charset="0"/>
                <a:cs typeface="Times New Roman" pitchFamily="18" charset="0"/>
              </a:rPr>
              <a:t>&lt; </a:t>
            </a:r>
            <a:r>
              <a:rPr lang="el-GR" altLang="ko-KR" sz="1200" b="1" i="1" dirty="0">
                <a:solidFill>
                  <a:schemeClr val="accent2"/>
                </a:solidFill>
                <a:latin typeface="Georgia" pitchFamily="18" charset="0"/>
              </a:rPr>
              <a:t>η</a:t>
            </a:r>
            <a:r>
              <a:rPr lang="en-US" altLang="ko-KR" sz="1200" b="1" dirty="0">
                <a:solidFill>
                  <a:schemeClr val="accent2"/>
                </a:solidFill>
                <a:latin typeface="Georgia" pitchFamily="18" charset="0"/>
              </a:rPr>
              <a:t> &lt; 2.2 for South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51520" y="188640"/>
            <a:ext cx="8892480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1443038">
              <a:lnSpc>
                <a:spcPct val="110000"/>
              </a:lnSpc>
              <a:spcAft>
                <a:spcPts val="0"/>
              </a:spcAft>
              <a:buAutoNum type="arabicPeriod" startAt="2"/>
              <a:defRPr/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"/>
              </a:rPr>
              <a:t>Trigger RPCs in upgraded PHENIX</a:t>
            </a:r>
            <a:endParaRPr lang="en-US" altLang="ko-KR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"/>
            </a:endParaRP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84984"/>
            <a:ext cx="337271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323528" y="764704"/>
            <a:ext cx="835292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ko-KR" b="1" dirty="0" smtClean="0">
                <a:solidFill>
                  <a:srgbClr val="A50021"/>
                </a:solidFill>
                <a:latin typeface="Georgia" pitchFamily="18" charset="0"/>
              </a:rPr>
              <a:t>Motivation of RPC triggers</a:t>
            </a:r>
            <a:endParaRPr lang="en-US" altLang="ko-KR" sz="1400" b="1" dirty="0" smtClean="0">
              <a:solidFill>
                <a:srgbClr val="0033CC"/>
              </a:solidFill>
              <a:latin typeface="Georgia" pitchFamily="18" charset="0"/>
            </a:endParaRPr>
          </a:p>
          <a:p>
            <a:pPr>
              <a:buFontTx/>
              <a:buNone/>
            </a:pPr>
            <a:endParaRPr lang="en-US" altLang="ko-KR" sz="1400" b="1" dirty="0" smtClean="0">
              <a:solidFill>
                <a:srgbClr val="0033CC"/>
              </a:solidFill>
              <a:latin typeface="Georgia" pitchFamily="18" charset="0"/>
            </a:endParaRPr>
          </a:p>
          <a:p>
            <a:pPr>
              <a:buFontTx/>
              <a:buNone/>
            </a:pPr>
            <a:r>
              <a:rPr lang="en-US" altLang="ko-KR" sz="1400" b="1" dirty="0" smtClean="0">
                <a:solidFill>
                  <a:srgbClr val="0033CC"/>
                </a:solidFill>
                <a:latin typeface="Georgia" pitchFamily="18" charset="0"/>
              </a:rPr>
              <a:t>The new spin physics with a higher energy </a:t>
            </a:r>
            <a:r>
              <a:rPr lang="ko-KR" altLang="en-US" sz="1400" b="1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33CC"/>
                </a:solidFill>
                <a:latin typeface="Georgia" pitchFamily="18" charset="0"/>
              </a:rPr>
              <a:t>requires more</a:t>
            </a:r>
            <a:r>
              <a:rPr lang="ko-KR" altLang="en-US" sz="1400" b="1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33CC"/>
                </a:solidFill>
                <a:latin typeface="Georgia" pitchFamily="18" charset="0"/>
              </a:rPr>
              <a:t>effective</a:t>
            </a:r>
            <a:r>
              <a:rPr lang="ko-KR" altLang="en-US" sz="1400" b="1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r>
              <a:rPr lang="en-US" altLang="ko-KR" sz="1400" b="1" dirty="0" smtClean="0">
                <a:solidFill>
                  <a:srgbClr val="0033CC"/>
                </a:solidFill>
                <a:latin typeface="Georgia" pitchFamily="18" charset="0"/>
              </a:rPr>
              <a:t>triggers in removing beam related backgrounds.</a:t>
            </a:r>
          </a:p>
          <a:p>
            <a:pPr>
              <a:buFontTx/>
              <a:buNone/>
            </a:pP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  →</a:t>
            </a:r>
            <a:r>
              <a:rPr lang="en-US" altLang="ko-KR" sz="1400" b="1" dirty="0" smtClean="0">
                <a:latin typeface="Georgia" pitchFamily="18" charset="0"/>
              </a:rPr>
              <a:t> </a:t>
            </a:r>
            <a:r>
              <a:rPr lang="en-US" altLang="ko-KR" sz="1400" b="1" i="1" dirty="0" smtClean="0">
                <a:latin typeface="Georgia" pitchFamily="18" charset="0"/>
              </a:rPr>
              <a:t>L</a:t>
            </a:r>
            <a:r>
              <a:rPr lang="en-US" altLang="ko-KR" sz="1400" b="1" dirty="0" smtClean="0">
                <a:latin typeface="Georgia" pitchFamily="18" charset="0"/>
              </a:rPr>
              <a:t> = 1.6 ⅹ 10</a:t>
            </a:r>
            <a:r>
              <a:rPr lang="en-US" altLang="ko-KR" sz="1400" b="1" baseline="30000" dirty="0" smtClean="0">
                <a:latin typeface="Georgia" pitchFamily="18" charset="0"/>
              </a:rPr>
              <a:t>32</a:t>
            </a:r>
            <a:r>
              <a:rPr lang="en-US" altLang="ko-KR" sz="1400" b="1" dirty="0" smtClean="0">
                <a:latin typeface="Georgia" pitchFamily="18" charset="0"/>
              </a:rPr>
              <a:t> cm</a:t>
            </a:r>
            <a:r>
              <a:rPr lang="en-US" altLang="ko-KR" sz="1400" b="1" baseline="30000" dirty="0" smtClean="0">
                <a:latin typeface="Georgia" pitchFamily="18" charset="0"/>
              </a:rPr>
              <a:t>-2</a:t>
            </a:r>
            <a:r>
              <a:rPr lang="en-US" altLang="ko-KR" sz="1400" b="1" dirty="0" smtClean="0">
                <a:latin typeface="Georgia" pitchFamily="18" charset="0"/>
              </a:rPr>
              <a:t>s</a:t>
            </a:r>
            <a:r>
              <a:rPr lang="en-US" altLang="ko-KR" sz="1400" b="1" baseline="30000" dirty="0" smtClean="0">
                <a:latin typeface="Georgia" pitchFamily="18" charset="0"/>
              </a:rPr>
              <a:t>-1</a:t>
            </a:r>
            <a:r>
              <a:rPr lang="en-US" altLang="ko-KR" sz="1400" b="1" dirty="0" smtClean="0">
                <a:latin typeface="Georgia" pitchFamily="18" charset="0"/>
              </a:rPr>
              <a:t> with a total cross section (60 </a:t>
            </a:r>
            <a:r>
              <a:rPr lang="en-US" altLang="ko-KR" sz="1400" b="1" dirty="0" err="1" smtClean="0">
                <a:latin typeface="Georgia" pitchFamily="18" charset="0"/>
              </a:rPr>
              <a:t>mb</a:t>
            </a:r>
            <a:r>
              <a:rPr lang="en-US" altLang="ko-KR" sz="1400" b="1" dirty="0" smtClean="0">
                <a:latin typeface="Georgia" pitchFamily="18" charset="0"/>
              </a:rPr>
              <a:t>) at </a:t>
            </a:r>
            <a:r>
              <a:rPr lang="en-US" altLang="ko-KR" sz="1400" b="1" dirty="0" smtClean="0">
                <a:latin typeface="Georgia" pitchFamily="18" charset="0"/>
                <a:sym typeface="Symbol" pitchFamily="18" charset="2"/>
              </a:rPr>
              <a:t></a:t>
            </a:r>
            <a:r>
              <a:rPr lang="en-US" altLang="ko-KR" sz="1400" b="1" dirty="0" smtClean="0">
                <a:latin typeface="Georgia" pitchFamily="18" charset="0"/>
              </a:rPr>
              <a:t>s = 500 </a:t>
            </a:r>
            <a:r>
              <a:rPr lang="en-US" altLang="ko-KR" sz="1400" b="1" dirty="0" err="1" smtClean="0">
                <a:latin typeface="Georgia" pitchFamily="18" charset="0"/>
              </a:rPr>
              <a:t>GeV</a:t>
            </a:r>
            <a:r>
              <a:rPr lang="en-US" altLang="ko-KR" sz="1400" b="1" dirty="0" smtClean="0">
                <a:latin typeface="Georgia" pitchFamily="18" charset="0"/>
              </a:rPr>
              <a:t> </a:t>
            </a:r>
            <a:endParaRPr lang="en-US" altLang="ko-KR" sz="1400" b="1" dirty="0" smtClean="0">
              <a:latin typeface="Georgia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  </a:t>
            </a:r>
            <a:r>
              <a:rPr lang="en-US" altLang="ko-KR" sz="1400" b="1" dirty="0" smtClean="0">
                <a:latin typeface="Georgia" pitchFamily="18" charset="0"/>
              </a:rPr>
              <a:t>→ Needs </a:t>
            </a:r>
            <a:r>
              <a:rPr lang="en-US" altLang="ko-KR" sz="1400" b="1" dirty="0" smtClean="0">
                <a:solidFill>
                  <a:srgbClr val="FF0000"/>
                </a:solidFill>
                <a:latin typeface="Georgia" pitchFamily="18" charset="0"/>
              </a:rPr>
              <a:t>higher background reduction factor </a:t>
            </a:r>
            <a:r>
              <a:rPr lang="en-US" altLang="ko-KR" sz="1400" b="1" dirty="0" smtClean="0">
                <a:latin typeface="Georgia" pitchFamily="18" charset="0"/>
              </a:rPr>
              <a:t>~ 10000 including safety factor 2. </a:t>
            </a:r>
          </a:p>
          <a:p>
            <a:pPr>
              <a:buFontTx/>
              <a:buNone/>
            </a:pPr>
            <a:endParaRPr lang="en-US" altLang="ko-KR" sz="1400" b="1" dirty="0" smtClean="0">
              <a:solidFill>
                <a:srgbClr val="0033CC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ko-KR" sz="1400" b="1" dirty="0" smtClean="0">
                <a:solidFill>
                  <a:srgbClr val="0033CC"/>
                </a:solidFill>
                <a:latin typeface="Georgia" pitchFamily="18" charset="0"/>
                <a:cs typeface="Times New Roman" pitchFamily="18" charset="0"/>
              </a:rPr>
              <a:t>RPCs in avalanche mode are enable to satisfy the condition  </a:t>
            </a:r>
          </a:p>
          <a:p>
            <a:pPr>
              <a:buFontTx/>
              <a:buNone/>
            </a:pP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  → Time resolution (including electronics) &lt; 2 ns. </a:t>
            </a:r>
          </a:p>
          <a:p>
            <a:pPr>
              <a:buFontTx/>
              <a:buNone/>
            </a:pP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  → Required rate capability &lt; 1 kHz/cm</a:t>
            </a:r>
            <a:r>
              <a:rPr lang="en-US" altLang="ko-KR" sz="1400" b="1" baseline="30000" dirty="0" smtClean="0">
                <a:latin typeface="Georgia" pitchFamily="18" charset="0"/>
                <a:cs typeface="Times New Roman" pitchFamily="18" charset="0"/>
              </a:rPr>
              <a:t>2</a:t>
            </a: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.  </a:t>
            </a:r>
          </a:p>
          <a:p>
            <a:pPr>
              <a:buFontTx/>
              <a:buNone/>
            </a:pP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  → Noise rate &lt; 5 Hz/cm</a:t>
            </a:r>
            <a:r>
              <a:rPr lang="en-US" altLang="ko-KR" sz="1400" b="1" baseline="30000" dirty="0" smtClean="0">
                <a:latin typeface="Georgia" pitchFamily="18" charset="0"/>
                <a:cs typeface="Times New Roman" pitchFamily="18" charset="0"/>
              </a:rPr>
              <a:t>2</a:t>
            </a:r>
            <a:r>
              <a:rPr lang="en-US" altLang="ko-KR" sz="1400" b="1" dirty="0" smtClean="0">
                <a:latin typeface="Georgia" pitchFamily="18" charset="0"/>
                <a:cs typeface="Times New Roman" pitchFamily="18" charset="0"/>
              </a:rPr>
              <a:t> in the detector level. </a:t>
            </a:r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611560" y="3442093"/>
          <a:ext cx="4392488" cy="2795219"/>
        </p:xfrm>
        <a:graphic>
          <a:graphicData uri="http://schemas.openxmlformats.org/presentationml/2006/ole">
            <p:oleObj spid="_x0000_s142340" name="비트맵 이미지" r:id="rId4" imgW="9057143" imgH="5761905" progId="PBrush">
              <p:embed/>
            </p:oleObj>
          </a:graphicData>
        </a:graphic>
      </p:graphicFrame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4368-504C-4AC2-B38C-FCA9C5A691F0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436096" y="764704"/>
            <a:ext cx="3456384" cy="46166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70000" indent="-270000" algn="ctr">
              <a:lnSpc>
                <a:spcPct val="150000"/>
              </a:lnSpc>
              <a:buClr>
                <a:srgbClr val="002060"/>
              </a:buClr>
            </a:pPr>
            <a:r>
              <a:rPr lang="en-US" altLang="ko-KR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Upscope</a:t>
            </a:r>
            <a:r>
              <a:rPr lang="en-US" altLang="ko-KR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PHENIX TDR (2007)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HIM2012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A70-6569-4353-921C-6313CF6835D2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34" name="내용 개체 틀 2"/>
          <p:cNvSpPr>
            <a:spLocks noGrp="1"/>
          </p:cNvSpPr>
          <p:nvPr/>
        </p:nvSpPr>
        <p:spPr>
          <a:xfrm>
            <a:off x="395536" y="188640"/>
            <a:ext cx="3816424" cy="1200329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2000" b="1" dirty="0" smtClean="0">
                <a:solidFill>
                  <a:srgbClr val="C00000"/>
                </a:solidFill>
                <a:latin typeface="Georgia" pitchFamily="18" charset="0"/>
              </a:rPr>
              <a:t>RPC station 3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32 half octants (16 in each arm)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Three RPCs modules in a half octant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→ totally 96 double-gap RPC modules </a:t>
            </a:r>
          </a:p>
        </p:txBody>
      </p:sp>
      <p:sp>
        <p:nvSpPr>
          <p:cNvPr id="35" name="내용 개체 틀 2"/>
          <p:cNvSpPr>
            <a:spLocks noGrp="1"/>
          </p:cNvSpPr>
          <p:nvPr/>
        </p:nvSpPr>
        <p:spPr>
          <a:xfrm>
            <a:off x="4679504" y="188640"/>
            <a:ext cx="4356992" cy="1200329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000" indent="-270000">
              <a:lnSpc>
                <a:spcPct val="150000"/>
              </a:lnSpc>
              <a:buClr>
                <a:srgbClr val="002060"/>
              </a:buClr>
            </a:pPr>
            <a:r>
              <a:rPr lang="en-US" altLang="ko-KR" sz="2000" b="1" dirty="0" smtClean="0">
                <a:solidFill>
                  <a:srgbClr val="C00000"/>
                </a:solidFill>
                <a:latin typeface="Georgia" pitchFamily="18" charset="0"/>
              </a:rPr>
              <a:t>RPC station 1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16 half octants (8 in each arm)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One double-gap RPC module  in a half octant</a:t>
            </a:r>
          </a:p>
          <a:p>
            <a:pPr marL="270000" indent="-270000">
              <a:buClr>
                <a:srgbClr val="002060"/>
              </a:buClr>
            </a:pPr>
            <a:r>
              <a:rPr lang="en-US" altLang="ko-KR" sz="1400" b="1" dirty="0" smtClean="0">
                <a:solidFill>
                  <a:srgbClr val="006699"/>
                </a:solidFill>
                <a:latin typeface="Georgia" pitchFamily="18" charset="0"/>
              </a:rPr>
              <a:t>→ totally 16 double-gap RPC modules </a:t>
            </a:r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2232248" cy="467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아래쪽 화살표 38"/>
          <p:cNvSpPr/>
          <p:nvPr/>
        </p:nvSpPr>
        <p:spPr>
          <a:xfrm flipV="1">
            <a:off x="1835696" y="3861048"/>
            <a:ext cx="360040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4499992" y="1628800"/>
            <a:ext cx="4139952" cy="2088232"/>
            <a:chOff x="0" y="1428750"/>
            <a:chExt cx="9144000" cy="4572000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979613"/>
              <a:ext cx="4643438" cy="402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3438" y="2084388"/>
              <a:ext cx="4500562" cy="3916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직사각형 5"/>
            <p:cNvSpPr>
              <a:spLocks noChangeArrowheads="1"/>
            </p:cNvSpPr>
            <p:nvPr/>
          </p:nvSpPr>
          <p:spPr bwMode="auto">
            <a:xfrm>
              <a:off x="1928813" y="1428750"/>
              <a:ext cx="1414151" cy="72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 b="1" dirty="0">
                  <a:solidFill>
                    <a:srgbClr val="0000CC"/>
                  </a:solidFill>
                  <a:latin typeface="Times New Roman" pitchFamily="1" charset="0"/>
                </a:rPr>
                <a:t>N1A1</a:t>
              </a:r>
              <a:endParaRPr lang="ko-KR" altLang="en-US" sz="1600" dirty="0"/>
            </a:p>
          </p:txBody>
        </p:sp>
        <p:sp>
          <p:nvSpPr>
            <p:cNvPr id="44" name="직사각형 6"/>
            <p:cNvSpPr>
              <a:spLocks noChangeArrowheads="1"/>
            </p:cNvSpPr>
            <p:nvPr/>
          </p:nvSpPr>
          <p:spPr bwMode="auto">
            <a:xfrm>
              <a:off x="6684963" y="1428750"/>
              <a:ext cx="1414151" cy="72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 b="1" dirty="0">
                  <a:solidFill>
                    <a:srgbClr val="0000CC"/>
                  </a:solidFill>
                  <a:latin typeface="Times New Roman" pitchFamily="1" charset="0"/>
                </a:rPr>
                <a:t>N1A2</a:t>
              </a:r>
              <a:endParaRPr lang="ko-KR" altLang="en-US" sz="1600" dirty="0"/>
            </a:p>
          </p:txBody>
        </p:sp>
      </p:grp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933056"/>
            <a:ext cx="3840571" cy="268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AE8-97DC-4660-B70D-E564687B226C}" type="datetime1">
              <a:rPr lang="ko-KR" altLang="en-US" smtClean="0"/>
              <a:pPr/>
              <a:t>2012-02-21</a:t>
            </a:fld>
            <a:endParaRPr lang="ko-KR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균형">
  <a:themeElements>
    <a:clrScheme name="균형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균형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균형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1416</TotalTime>
  <Words>3222</Words>
  <Application>Microsoft Office PowerPoint</Application>
  <PresentationFormat>화면 슬라이드 쇼(4:3)</PresentationFormat>
  <Paragraphs>697</Paragraphs>
  <Slides>43</Slides>
  <Notes>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6</vt:i4>
      </vt:variant>
      <vt:variant>
        <vt:lpstr>슬라이드 제목</vt:lpstr>
      </vt:variant>
      <vt:variant>
        <vt:i4>43</vt:i4>
      </vt:variant>
    </vt:vector>
  </HeadingPairs>
  <TitlesOfParts>
    <vt:vector size="50" baseType="lpstr">
      <vt:lpstr>균형</vt:lpstr>
      <vt:lpstr>비트맵 이미지</vt:lpstr>
      <vt:lpstr>Bitmap</vt:lpstr>
      <vt:lpstr>AutoCAD Drawing</vt:lpstr>
      <vt:lpstr>수식</vt:lpstr>
      <vt:lpstr>Bitmap Image</vt:lpstr>
      <vt:lpstr>Equation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Upgrade of RPC triggers for the future CMS</vt:lpstr>
      <vt:lpstr>슬라이드 21</vt:lpstr>
      <vt:lpstr>슬라이드 22</vt:lpstr>
      <vt:lpstr>슬라이드 23</vt:lpstr>
      <vt:lpstr>슬라이드 24</vt:lpstr>
      <vt:lpstr>슬라이드 25</vt:lpstr>
      <vt:lpstr>1) Standard double-gap phenolic RPC      Double-gap RPCs are VALID for RE1/1 when maximum rate ~ 400 Hz/cm2 @ L = 1034 cm2 s-1 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이경세</dc:creator>
  <cp:lastModifiedBy>이경세</cp:lastModifiedBy>
  <cp:revision>147</cp:revision>
  <dcterms:created xsi:type="dcterms:W3CDTF">2012-02-05T19:44:52Z</dcterms:created>
  <dcterms:modified xsi:type="dcterms:W3CDTF">2012-02-20T15:46:33Z</dcterms:modified>
</cp:coreProperties>
</file>