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8" r:id="rId3"/>
    <p:sldId id="356" r:id="rId4"/>
    <p:sldId id="359" r:id="rId5"/>
    <p:sldId id="298" r:id="rId6"/>
    <p:sldId id="360" r:id="rId7"/>
    <p:sldId id="361" r:id="rId8"/>
    <p:sldId id="301" r:id="rId9"/>
    <p:sldId id="318" r:id="rId10"/>
    <p:sldId id="317" r:id="rId11"/>
    <p:sldId id="315" r:id="rId12"/>
    <p:sldId id="302" r:id="rId13"/>
    <p:sldId id="345" r:id="rId14"/>
    <p:sldId id="320" r:id="rId15"/>
    <p:sldId id="321" r:id="rId16"/>
    <p:sldId id="323" r:id="rId17"/>
    <p:sldId id="327" r:id="rId18"/>
    <p:sldId id="330" r:id="rId19"/>
    <p:sldId id="331" r:id="rId20"/>
    <p:sldId id="387" r:id="rId21"/>
    <p:sldId id="329" r:id="rId22"/>
    <p:sldId id="333" r:id="rId23"/>
    <p:sldId id="353" r:id="rId24"/>
    <p:sldId id="354" r:id="rId25"/>
    <p:sldId id="332" r:id="rId26"/>
    <p:sldId id="334" r:id="rId27"/>
    <p:sldId id="335" r:id="rId28"/>
    <p:sldId id="336" r:id="rId29"/>
    <p:sldId id="337" r:id="rId30"/>
    <p:sldId id="338" r:id="rId31"/>
    <p:sldId id="339" r:id="rId32"/>
    <p:sldId id="340" r:id="rId33"/>
    <p:sldId id="341" r:id="rId34"/>
    <p:sldId id="261" r:id="rId35"/>
    <p:sldId id="342" r:id="rId36"/>
    <p:sldId id="346" r:id="rId37"/>
    <p:sldId id="362" r:id="rId38"/>
    <p:sldId id="363" r:id="rId39"/>
    <p:sldId id="379" r:id="rId40"/>
    <p:sldId id="380" r:id="rId41"/>
    <p:sldId id="368" r:id="rId42"/>
    <p:sldId id="382" r:id="rId43"/>
    <p:sldId id="378" r:id="rId44"/>
    <p:sldId id="384" r:id="rId45"/>
    <p:sldId id="385" r:id="rId46"/>
    <p:sldId id="381" r:id="rId47"/>
    <p:sldId id="383" r:id="rId48"/>
    <p:sldId id="370" r:id="rId49"/>
    <p:sldId id="373" r:id="rId50"/>
    <p:sldId id="375" r:id="rId51"/>
    <p:sldId id="386" r:id="rId52"/>
    <p:sldId id="355" r:id="rId53"/>
    <p:sldId id="376" r:id="rId54"/>
    <p:sldId id="286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120" y="3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0" y="12030"/>
            <a:ext cx="1021977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386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63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207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Fernández et al. | Towards the optimization of the Safety Life-Cycle for SIS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410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444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20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4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718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591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4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45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27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82E57-6366-4E07-A615-7EA97E279FEF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58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724733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www.isograph.com/software/reliability-workbench/prediction-software/mil-hdbk-217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image" Target="../media/image26.png"/><Relationship Id="rId4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jpeg"/><Relationship Id="rId7" Type="http://schemas.openxmlformats.org/officeDocument/2006/relationships/image" Target="../media/image39.jpg"/><Relationship Id="rId12" Type="http://schemas.openxmlformats.org/officeDocument/2006/relationships/image" Target="../media/image21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0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6.jpeg"/><Relationship Id="rId7" Type="http://schemas.openxmlformats.org/officeDocument/2006/relationships/image" Target="../media/image44.jpg"/><Relationship Id="rId12" Type="http://schemas.openxmlformats.org/officeDocument/2006/relationships/image" Target="../media/image21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6.png"/><Relationship Id="rId5" Type="http://schemas.openxmlformats.org/officeDocument/2006/relationships/image" Target="../media/image38.png"/><Relationship Id="rId10" Type="http://schemas.openxmlformats.org/officeDocument/2006/relationships/image" Target="../media/image45.png"/><Relationship Id="rId4" Type="http://schemas.openxmlformats.org/officeDocument/2006/relationships/image" Target="../media/image37.png"/><Relationship Id="rId9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37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icalepcs2019.vrws.de/papers/mopha041.pdf" TargetMode="External"/><Relationship Id="rId7" Type="http://schemas.openxmlformats.org/officeDocument/2006/relationships/image" Target="../media/image6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5.jpeg"/><Relationship Id="rId3" Type="http://schemas.openxmlformats.org/officeDocument/2006/relationships/image" Target="../media/image66.png"/><Relationship Id="rId7" Type="http://schemas.openxmlformats.org/officeDocument/2006/relationships/image" Target="../media/image70.jpeg"/><Relationship Id="rId12" Type="http://schemas.openxmlformats.org/officeDocument/2006/relationships/hyperlink" Target="https://cern.ch/plcverif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68.jpe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Relationship Id="rId14" Type="http://schemas.openxmlformats.org/officeDocument/2006/relationships/image" Target="../media/image7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hyperlink" Target="https://edms.cern.ch/document/2166298/0.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3.emf"/><Relationship Id="rId4" Type="http://schemas.openxmlformats.org/officeDocument/2006/relationships/oleObject" Target="../embeddings/oleObject2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image" Target="../media/image87.jpeg"/><Relationship Id="rId7" Type="http://schemas.openxmlformats.org/officeDocument/2006/relationships/image" Target="../media/image91.png"/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0" Type="http://schemas.openxmlformats.org/officeDocument/2006/relationships/image" Target="../media/image94.jpeg"/><Relationship Id="rId4" Type="http://schemas.openxmlformats.org/officeDocument/2006/relationships/image" Target="../media/image88.jpeg"/><Relationship Id="rId9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P:1130229435:100966634:subDocs" TargetMode="External"/><Relationship Id="rId7" Type="http://schemas.openxmlformats.org/officeDocument/2006/relationships/image" Target="../media/image10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jpeg"/><Relationship Id="rId5" Type="http://schemas.openxmlformats.org/officeDocument/2006/relationships/image" Target="../media/image108.png"/><Relationship Id="rId4" Type="http://schemas.openxmlformats.org/officeDocument/2006/relationships/image" Target="../media/image10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4.png"/><Relationship Id="rId4" Type="http://schemas.openxmlformats.org/officeDocument/2006/relationships/image" Target="../media/image11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files/fcdeb3597bbefa61732b5fdbb53c53e6" TargetMode="External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s://unicos.web.cern.ch/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114042/2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edms.cern.ch/document/2647881/1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1796715" y="1824790"/>
            <a:ext cx="8534401" cy="1798304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chemeClr val="tx2"/>
                </a:solidFill>
              </a:rPr>
              <a:t>Functional Safety at BE-ICS</a:t>
            </a:r>
            <a:br>
              <a:rPr lang="en-GB" sz="3600" b="1" dirty="0" smtClean="0">
                <a:solidFill>
                  <a:schemeClr val="tx2"/>
                </a:solidFill>
              </a:rPr>
            </a:b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>
          <a:xfrm>
            <a:off x="7151298" y="4446494"/>
            <a:ext cx="3556808" cy="1695513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sz="1900" dirty="0" smtClean="0">
                <a:solidFill>
                  <a:schemeClr val="tx2"/>
                </a:solidFill>
              </a:rPr>
              <a:t>Borja </a:t>
            </a:r>
            <a:r>
              <a:rPr lang="en-US" sz="1900" dirty="0">
                <a:solidFill>
                  <a:schemeClr val="tx2"/>
                </a:solidFill>
              </a:rPr>
              <a:t>Fernández </a:t>
            </a:r>
            <a:r>
              <a:rPr lang="en-US" sz="1900" dirty="0" smtClean="0">
                <a:solidFill>
                  <a:schemeClr val="tx2"/>
                </a:solidFill>
              </a:rPr>
              <a:t>Adiego</a:t>
            </a:r>
          </a:p>
          <a:p>
            <a:pPr algn="r"/>
            <a:r>
              <a:rPr lang="en-US" sz="1900" dirty="0">
                <a:solidFill>
                  <a:schemeClr val="tx2"/>
                </a:solidFill>
              </a:rPr>
              <a:t>Andrea </a:t>
            </a:r>
            <a:r>
              <a:rPr lang="en-US" sz="1900" dirty="0" smtClean="0">
                <a:solidFill>
                  <a:schemeClr val="tx2"/>
                </a:solidFill>
              </a:rPr>
              <a:t>Germinario</a:t>
            </a:r>
          </a:p>
          <a:p>
            <a:pPr algn="r"/>
            <a:r>
              <a:rPr lang="en-US" sz="1900" dirty="0" smtClean="0">
                <a:solidFill>
                  <a:schemeClr val="tx2"/>
                </a:solidFill>
              </a:rPr>
              <a:t>Enrique Blanco </a:t>
            </a:r>
            <a:r>
              <a:rPr lang="en-US" sz="1900" dirty="0" err="1" smtClean="0">
                <a:solidFill>
                  <a:schemeClr val="tx2"/>
                </a:solidFill>
              </a:rPr>
              <a:t>Viñuela</a:t>
            </a:r>
            <a:endParaRPr lang="en-US" sz="1900" dirty="0" smtClean="0">
              <a:solidFill>
                <a:schemeClr val="tx2"/>
              </a:solidFill>
            </a:endParaRPr>
          </a:p>
          <a:p>
            <a:pPr algn="r"/>
            <a:r>
              <a:rPr lang="en-US" sz="1900" dirty="0" err="1">
                <a:solidFill>
                  <a:schemeClr val="tx2"/>
                </a:solidFill>
              </a:rPr>
              <a:t>Frédéric</a:t>
            </a:r>
            <a:r>
              <a:rPr lang="en-US" sz="1900" dirty="0">
                <a:solidFill>
                  <a:schemeClr val="tx2"/>
                </a:solidFill>
              </a:rPr>
              <a:t> Chapron</a:t>
            </a:r>
          </a:p>
          <a:p>
            <a:pPr algn="r"/>
            <a:r>
              <a:rPr lang="en-US" sz="1900" dirty="0" smtClean="0">
                <a:solidFill>
                  <a:schemeClr val="tx2"/>
                </a:solidFill>
              </a:rPr>
              <a:t>Peter Sollander</a:t>
            </a:r>
            <a:endParaRPr lang="en-US" sz="1900" dirty="0">
              <a:solidFill>
                <a:schemeClr val="tx2"/>
              </a:solidFill>
            </a:endParaRPr>
          </a:p>
          <a:p>
            <a:pPr algn="r"/>
            <a:endParaRPr lang="en-US" sz="1800" i="1" dirty="0" smtClean="0">
              <a:solidFill>
                <a:schemeClr val="tx2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7151298" y="6241522"/>
            <a:ext cx="3556808" cy="286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tx2"/>
                </a:solidFill>
              </a:rPr>
              <a:t>19/01/2023</a:t>
            </a:r>
            <a:endParaRPr lang="en-US" sz="1800" dirty="0">
              <a:solidFill>
                <a:schemeClr val="tx2"/>
              </a:solidFill>
            </a:endParaRPr>
          </a:p>
          <a:p>
            <a:pPr algn="r"/>
            <a:endParaRPr lang="en-US" sz="1800" dirty="0" smtClean="0">
              <a:solidFill>
                <a:schemeClr val="tx2"/>
              </a:solidFill>
            </a:endParaRPr>
          </a:p>
          <a:p>
            <a:pPr algn="r"/>
            <a:endParaRPr lang="en-US" sz="1800" i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09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534" y="634026"/>
            <a:ext cx="5283698" cy="557588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2967" y="1439334"/>
            <a:ext cx="6399758" cy="5212478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IEC 61511 </a:t>
            </a:r>
            <a:r>
              <a:rPr lang="en-US" sz="1800" b="0" dirty="0" smtClean="0"/>
              <a:t>standard - </a:t>
            </a:r>
            <a:r>
              <a:rPr lang="en-US" sz="1800" dirty="0" smtClean="0"/>
              <a:t>SIS</a:t>
            </a:r>
            <a:r>
              <a:rPr lang="en-US" sz="1800" b="0" dirty="0" smtClean="0"/>
              <a:t> (Safety Instrumented Systems) for the </a:t>
            </a:r>
            <a:r>
              <a:rPr lang="en-US" sz="1800" dirty="0" smtClean="0"/>
              <a:t>industrial process sector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 smtClean="0"/>
              <a:t>It provides the </a:t>
            </a:r>
            <a:r>
              <a:rPr lang="en-US" sz="1800" dirty="0"/>
              <a:t>s</a:t>
            </a:r>
            <a:r>
              <a:rPr lang="en-US" sz="1800" dirty="0" smtClean="0"/>
              <a:t>afety life-cycle</a:t>
            </a:r>
            <a:r>
              <a:rPr lang="en-US" sz="1800" b="0" dirty="0" smtClean="0"/>
              <a:t>:</a:t>
            </a:r>
            <a:endParaRPr lang="en-GB" sz="1800" b="0" dirty="0" smtClean="0"/>
          </a:p>
          <a:p>
            <a:pPr marL="896938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 smtClean="0"/>
              <a:t>11 phases (to complete the project)</a:t>
            </a:r>
          </a:p>
          <a:p>
            <a:pPr marL="896938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 smtClean="0"/>
              <a:t>19 Clauses (</a:t>
            </a:r>
            <a:r>
              <a:rPr lang="en-US" sz="1800" dirty="0" smtClean="0"/>
              <a:t>requirements</a:t>
            </a:r>
            <a:r>
              <a:rPr lang="en-US" sz="1800" b="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 smtClean="0"/>
              <a:t>Very </a:t>
            </a:r>
            <a:r>
              <a:rPr lang="en-US" sz="1800" dirty="0" smtClean="0"/>
              <a:t>challenging</a:t>
            </a:r>
            <a:r>
              <a:rPr lang="en-US" sz="1800" b="0" dirty="0" smtClean="0"/>
              <a:t> task </a:t>
            </a:r>
            <a:r>
              <a:rPr lang="en-US" sz="1800" dirty="0" smtClean="0"/>
              <a:t>to implement </a:t>
            </a:r>
            <a:r>
              <a:rPr lang="en-US" sz="1800" b="0" dirty="0" smtClean="0"/>
              <a:t>all the requirements (lots of resources and time-consuming)</a:t>
            </a:r>
            <a:endParaRPr lang="en-US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9023783" y="586693"/>
            <a:ext cx="1630393" cy="132523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253158" y="2123573"/>
            <a:ext cx="1630393" cy="150394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79534" y="634026"/>
            <a:ext cx="689164" cy="551411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64775" y="25101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</a:rPr>
              <a:t>Context – IEC 61511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83552" y="2868706"/>
            <a:ext cx="1579320" cy="89328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9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24" b="5304"/>
          <a:stretch/>
        </p:blipFill>
        <p:spPr>
          <a:xfrm>
            <a:off x="4373171" y="683349"/>
            <a:ext cx="6125230" cy="270531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Failures types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3193" y="3388659"/>
            <a:ext cx="58305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Failure </a:t>
            </a:r>
            <a:r>
              <a:rPr lang="en-US" sz="2000" b="1" dirty="0" smtClean="0">
                <a:solidFill>
                  <a:schemeClr val="tx2"/>
                </a:solidFill>
              </a:rPr>
              <a:t>types according their nature: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pPr lvl="1" indent="-28575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</a:rPr>
              <a:t>Random Hardware </a:t>
            </a:r>
            <a:r>
              <a:rPr lang="en-US" sz="2000" b="1" dirty="0" smtClean="0">
                <a:solidFill>
                  <a:schemeClr val="tx2"/>
                </a:solidFill>
              </a:rPr>
              <a:t>Failures</a:t>
            </a:r>
            <a:endParaRPr lang="en-US" sz="2000" b="1" dirty="0">
              <a:solidFill>
                <a:schemeClr val="tx2"/>
              </a:solidFill>
            </a:endParaRP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From degradation mechanism</a:t>
            </a:r>
          </a:p>
          <a:p>
            <a:pPr marL="457200" lvl="2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tx2"/>
              </a:solidFill>
            </a:endParaRPr>
          </a:p>
          <a:p>
            <a:pPr lvl="1" indent="-28575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</a:rPr>
              <a:t>Systematic </a:t>
            </a:r>
            <a:r>
              <a:rPr lang="en-US" sz="2000" b="1" dirty="0" smtClean="0">
                <a:solidFill>
                  <a:schemeClr val="tx2"/>
                </a:solidFill>
              </a:rPr>
              <a:t>Failures</a:t>
            </a:r>
            <a:endParaRPr lang="en-US" sz="2000" b="1" dirty="0">
              <a:solidFill>
                <a:schemeClr val="tx2"/>
              </a:solidFill>
            </a:endParaRP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Incorrect specification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Human errors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Software errors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Maintenance and modifications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….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3193" y="1608396"/>
            <a:ext cx="3285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Failure </a:t>
            </a:r>
            <a:r>
              <a:rPr lang="en-US" sz="2000" b="1" dirty="0" smtClean="0">
                <a:solidFill>
                  <a:schemeClr val="tx2"/>
                </a:solidFill>
              </a:rPr>
              <a:t>per project phase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1145" y="5740026"/>
            <a:ext cx="6473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Functional Safety cares </a:t>
            </a:r>
            <a:r>
              <a:rPr lang="en-US" sz="2000" dirty="0" smtClean="0">
                <a:solidFill>
                  <a:schemeClr val="tx2"/>
                </a:solidFill>
              </a:rPr>
              <a:t>about </a:t>
            </a:r>
            <a:r>
              <a:rPr lang="en-US" sz="2000" b="1" dirty="0" smtClean="0">
                <a:solidFill>
                  <a:schemeClr val="tx2"/>
                </a:solidFill>
              </a:rPr>
              <a:t>random and systematic </a:t>
            </a:r>
            <a:r>
              <a:rPr lang="en-US" sz="2000" dirty="0" smtClean="0">
                <a:solidFill>
                  <a:schemeClr val="tx2"/>
                </a:solidFill>
              </a:rPr>
              <a:t>failures </a:t>
            </a:r>
            <a:r>
              <a:rPr lang="en-US" sz="2000" b="1" dirty="0" smtClean="0">
                <a:solidFill>
                  <a:schemeClr val="tx2"/>
                </a:solidFill>
              </a:rPr>
              <a:t>but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only</a:t>
            </a:r>
            <a:r>
              <a:rPr lang="en-US" sz="2000" dirty="0" smtClean="0">
                <a:solidFill>
                  <a:schemeClr val="tx2"/>
                </a:solidFill>
              </a:rPr>
              <a:t> about the </a:t>
            </a:r>
            <a:r>
              <a:rPr lang="en-US" sz="2000" b="1" dirty="0" smtClean="0">
                <a:solidFill>
                  <a:schemeClr val="tx2"/>
                </a:solidFill>
              </a:rPr>
              <a:t>dangerous undetected failures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7334" y="3388659"/>
            <a:ext cx="50873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Failure </a:t>
            </a:r>
            <a:r>
              <a:rPr lang="en-US" sz="2000" b="1" dirty="0" smtClean="0">
                <a:solidFill>
                  <a:schemeClr val="tx2"/>
                </a:solidFill>
              </a:rPr>
              <a:t>types according </a:t>
            </a:r>
            <a:r>
              <a:rPr lang="en-US" sz="2000" b="1" dirty="0">
                <a:solidFill>
                  <a:schemeClr val="tx2"/>
                </a:solidFill>
              </a:rPr>
              <a:t>their </a:t>
            </a:r>
            <a:r>
              <a:rPr lang="en-US" sz="2000" b="1" dirty="0" smtClean="0">
                <a:solidFill>
                  <a:schemeClr val="tx2"/>
                </a:solidFill>
              </a:rPr>
              <a:t>criticality and diagnostics: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pPr lvl="1" indent="-285750"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chemeClr val="tx2"/>
                </a:solidFill>
              </a:rPr>
              <a:t>Dangerous vs Safe</a:t>
            </a:r>
          </a:p>
          <a:p>
            <a:pPr lvl="1" indent="-285750">
              <a:buFont typeface="Wingdings" panose="05000000000000000000" pitchFamily="2" charset="2"/>
              <a:buChar char="§"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 indent="-285750"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chemeClr val="tx2"/>
                </a:solidFill>
              </a:rPr>
              <a:t>Detected vs Undetected</a:t>
            </a:r>
            <a:endParaRPr lang="en-US" sz="2000" dirty="0">
              <a:solidFill>
                <a:schemeClr val="tx2"/>
              </a:solidFill>
            </a:endParaRPr>
          </a:p>
          <a:p>
            <a:pPr marL="457200" lvl="2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63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711200" y="2432423"/>
            <a:ext cx="9858752" cy="188259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Safety Instrumented System </a:t>
            </a:r>
            <a:r>
              <a:rPr lang="en-US" sz="2400" b="0" dirty="0" smtClean="0"/>
              <a:t>for the SM18 cluster F (superconducting magnets test bench facility)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Protection layers </a:t>
            </a:r>
            <a:r>
              <a:rPr lang="en-US" sz="2400" b="0" dirty="0" smtClean="0"/>
              <a:t>for the HL-LHC Full Remote Alignment System (FRAS)</a:t>
            </a:r>
            <a:endParaRPr lang="en-US" sz="2400" b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CERN Safety systems examples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29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33389" y="2790733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SM18 Cluster F Safety </a:t>
            </a:r>
            <a:r>
              <a:rPr lang="en-GB" sz="2800" b="1" dirty="0">
                <a:solidFill>
                  <a:schemeClr val="tx2"/>
                </a:solidFill>
              </a:rPr>
              <a:t>Instrumented </a:t>
            </a:r>
            <a:r>
              <a:rPr lang="en-GB" sz="2800" b="1" dirty="0" smtClean="0">
                <a:solidFill>
                  <a:schemeClr val="tx2"/>
                </a:solidFill>
              </a:rPr>
              <a:t>System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11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https://mediastream.cern.ch/MediaArchive/Photo/Public/2004/0403011/0403011_01/0403011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043" y="1510552"/>
            <a:ext cx="8797349" cy="435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506817" y="6070084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Taken from </a:t>
            </a: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cds.cern.ch/record/724733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project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93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237" y="124012"/>
            <a:ext cx="6695868" cy="6610023"/>
          </a:xfrm>
          <a:prstGeom prst="rect">
            <a:avLst/>
          </a:prstGeom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20305" y="6404162"/>
            <a:ext cx="2133600" cy="365125"/>
          </a:xfrm>
        </p:spPr>
        <p:txBody>
          <a:bodyPr/>
          <a:lstStyle/>
          <a:p>
            <a:fld id="{FBC359C1-EF1E-4208-9352-F62621EF4272}" type="slidenum">
              <a:rPr lang="es-ES" smtClean="0"/>
              <a:t>15</a:t>
            </a:fld>
            <a:endParaRPr lang="es-E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00018" y="1495612"/>
            <a:ext cx="2895600" cy="11472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One of the several </a:t>
            </a:r>
            <a:r>
              <a:rPr lang="en-US" sz="2000" b="1" dirty="0" smtClean="0">
                <a:solidFill>
                  <a:schemeClr val="tx2"/>
                </a:solidFill>
              </a:rPr>
              <a:t>Magnet test bench </a:t>
            </a:r>
            <a:r>
              <a:rPr lang="en-US" sz="2000" dirty="0" smtClean="0">
                <a:solidFill>
                  <a:schemeClr val="tx2"/>
                </a:solidFill>
              </a:rPr>
              <a:t>facilities located in the SM18 building</a:t>
            </a: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87105" y="3324412"/>
            <a:ext cx="153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000" b="1" dirty="0">
                <a:solidFill>
                  <a:schemeClr val="tx2"/>
                </a:solidFill>
              </a:rPr>
              <a:t>6 power converters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95705" y="5533706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It consists of </a:t>
            </a:r>
            <a:r>
              <a:rPr lang="en-US" b="1" dirty="0">
                <a:solidFill>
                  <a:schemeClr val="tx2"/>
                </a:solidFill>
              </a:rPr>
              <a:t>2 test </a:t>
            </a:r>
            <a:r>
              <a:rPr lang="en-US" b="1" dirty="0" smtClean="0">
                <a:solidFill>
                  <a:schemeClr val="tx2"/>
                </a:solidFill>
              </a:rPr>
              <a:t>benches</a:t>
            </a:r>
            <a:r>
              <a:rPr lang="en-US" dirty="0" smtClean="0">
                <a:solidFill>
                  <a:schemeClr val="tx2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HL-LHC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SC link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Context </a:t>
            </a:r>
            <a:r>
              <a:rPr lang="en-US" sz="2800" b="1" dirty="0">
                <a:solidFill>
                  <a:schemeClr val="tx2"/>
                </a:solidFill>
              </a:rPr>
              <a:t>– </a:t>
            </a:r>
            <a:r>
              <a:rPr lang="en-US" sz="2800" b="1" dirty="0" smtClean="0">
                <a:solidFill>
                  <a:schemeClr val="tx2"/>
                </a:solidFill>
              </a:rPr>
              <a:t>SM18 Cluster F </a:t>
            </a:r>
            <a:r>
              <a:rPr lang="en-US" sz="2800" b="1" dirty="0">
                <a:solidFill>
                  <a:schemeClr val="tx2"/>
                </a:solidFill>
              </a:rPr>
              <a:t>project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6188" y="3385967"/>
            <a:ext cx="3232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Electrical and cryogenics risks</a:t>
            </a:r>
            <a:endParaRPr lang="en-GB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27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47" y="2279542"/>
            <a:ext cx="8035288" cy="281030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380844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Risk analysis hazard identification – </a:t>
            </a:r>
            <a:br>
              <a:rPr lang="en-GB" sz="2800" b="1" dirty="0" smtClean="0">
                <a:solidFill>
                  <a:schemeClr val="tx2"/>
                </a:solidFill>
              </a:rPr>
            </a:br>
            <a:r>
              <a:rPr lang="en-GB" sz="2800" b="1" dirty="0" smtClean="0">
                <a:solidFill>
                  <a:schemeClr val="tx2"/>
                </a:solidFill>
              </a:rPr>
              <a:t>Personnel and machine protection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624144" y="12613"/>
            <a:ext cx="824029" cy="28409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11 CuadroTexto"/>
          <p:cNvSpPr txBox="1"/>
          <p:nvPr/>
        </p:nvSpPr>
        <p:spPr>
          <a:xfrm>
            <a:off x="8348598" y="2948907"/>
            <a:ext cx="3369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schemeClr val="tx2"/>
                </a:solidFill>
              </a:rPr>
              <a:t>Other methods: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HAZOP</a:t>
            </a:r>
            <a:r>
              <a:rPr lang="en-US" sz="1600" dirty="0" smtClean="0">
                <a:solidFill>
                  <a:schemeClr val="tx2"/>
                </a:solidFill>
              </a:rPr>
              <a:t>: when you analyze deviations (e.g. high temperature, high pressure)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FTA</a:t>
            </a:r>
            <a:r>
              <a:rPr lang="en-US" sz="1600" dirty="0" smtClean="0">
                <a:solidFill>
                  <a:schemeClr val="tx2"/>
                </a:solidFill>
              </a:rPr>
              <a:t>: when you analyze the combination of multiple failures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What-if</a:t>
            </a:r>
            <a:r>
              <a:rPr lang="en-US" sz="1600" dirty="0" smtClean="0">
                <a:solidFill>
                  <a:schemeClr val="tx2"/>
                </a:solidFill>
              </a:rPr>
              <a:t>: based on experience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etc.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11 CuadroTexto"/>
          <p:cNvSpPr txBox="1"/>
          <p:nvPr/>
        </p:nvSpPr>
        <p:spPr>
          <a:xfrm>
            <a:off x="140447" y="1867535"/>
            <a:ext cx="4835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b="1" dirty="0" smtClean="0">
                <a:solidFill>
                  <a:schemeClr val="tx2"/>
                </a:solidFill>
              </a:rPr>
              <a:t>FMEA</a:t>
            </a:r>
            <a:r>
              <a:rPr lang="en-US" sz="1600" dirty="0" smtClean="0">
                <a:solidFill>
                  <a:schemeClr val="tx2"/>
                </a:solidFill>
              </a:rPr>
              <a:t> (Failure Mode and Effect Analysis)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47" y="2830149"/>
            <a:ext cx="8035288" cy="306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9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945564" y="4478362"/>
            <a:ext cx="174458" cy="162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940591" y="4478362"/>
            <a:ext cx="174458" cy="162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3465415" y="2833793"/>
            <a:ext cx="1124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Target</a:t>
            </a:r>
          </a:p>
          <a:p>
            <a:pPr algn="ctr"/>
            <a:r>
              <a:rPr lang="en-US" dirty="0" smtClean="0"/>
              <a:t>risk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7470388" y="2833793"/>
            <a:ext cx="1124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Original</a:t>
            </a:r>
          </a:p>
          <a:p>
            <a:pPr algn="ctr"/>
            <a:r>
              <a:rPr lang="en-US" dirty="0" smtClean="0"/>
              <a:t>risk</a:t>
            </a:r>
            <a:endParaRPr lang="en-GB" dirty="0"/>
          </a:p>
        </p:txBody>
      </p:sp>
      <p:cxnSp>
        <p:nvCxnSpPr>
          <p:cNvPr id="65" name="Straight Connector 64"/>
          <p:cNvCxnSpPr>
            <a:stCxn id="7" idx="0"/>
            <a:endCxn id="62" idx="2"/>
          </p:cNvCxnSpPr>
          <p:nvPr/>
        </p:nvCxnSpPr>
        <p:spPr>
          <a:xfrm flipV="1">
            <a:off x="4027820" y="3480124"/>
            <a:ext cx="0" cy="99823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6" idx="0"/>
            <a:endCxn id="63" idx="2"/>
          </p:cNvCxnSpPr>
          <p:nvPr/>
        </p:nvCxnSpPr>
        <p:spPr>
          <a:xfrm flipV="1">
            <a:off x="8032793" y="3480124"/>
            <a:ext cx="0" cy="99823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088518" y="4682496"/>
            <a:ext cx="1151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Protection</a:t>
            </a:r>
          </a:p>
          <a:p>
            <a:pPr algn="ctr"/>
            <a:r>
              <a:rPr lang="en-US" sz="1400" dirty="0" smtClean="0"/>
              <a:t>Layers</a:t>
            </a:r>
          </a:p>
        </p:txBody>
      </p:sp>
      <p:sp>
        <p:nvSpPr>
          <p:cNvPr id="73" name="Oval 72"/>
          <p:cNvSpPr/>
          <p:nvPr/>
        </p:nvSpPr>
        <p:spPr>
          <a:xfrm>
            <a:off x="3366170" y="2711057"/>
            <a:ext cx="1308015" cy="87201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7378785" y="2704221"/>
            <a:ext cx="1308015" cy="87201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7437910" y="2227285"/>
            <a:ext cx="118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e.g. 1/Year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421598" y="2227285"/>
            <a:ext cx="150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e.g.1/100Year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74029" y="1775791"/>
            <a:ext cx="3298701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Estimation</a:t>
            </a:r>
            <a:r>
              <a:rPr lang="en-US" sz="1600" dirty="0" smtClean="0"/>
              <a:t> of the original failure frequency due to (for example):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Operator/expert command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b="1" dirty="0"/>
              <a:t>How?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Collected data from </a:t>
            </a:r>
            <a:r>
              <a:rPr lang="en-US" sz="1600" dirty="0"/>
              <a:t>similar systems and </a:t>
            </a:r>
            <a:r>
              <a:rPr lang="en-US" sz="1600" dirty="0" smtClean="0"/>
              <a:t>operational </a:t>
            </a:r>
            <a:r>
              <a:rPr lang="en-US" sz="1600" dirty="0"/>
              <a:t>experience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Reliability </a:t>
            </a:r>
            <a:r>
              <a:rPr lang="en-US" sz="1600" dirty="0" smtClean="0"/>
              <a:t>predictions </a:t>
            </a:r>
            <a:r>
              <a:rPr lang="en-US" sz="1600" dirty="0"/>
              <a:t>(e.g. MIL-HDBK-217 </a:t>
            </a:r>
            <a:r>
              <a:rPr lang="en-US" sz="1100" dirty="0">
                <a:hlinkClick r:id="rId2"/>
              </a:rPr>
              <a:t>https://www.isograph.com/software/reliability-workbench/prediction-software/mil-hdbk-217</a:t>
            </a:r>
            <a:r>
              <a:rPr lang="en-US" sz="1100" dirty="0" smtClean="0">
                <a:hlinkClick r:id="rId2"/>
              </a:rPr>
              <a:t>/</a:t>
            </a:r>
            <a:r>
              <a:rPr lang="en-US" sz="1100" dirty="0" smtClean="0"/>
              <a:t> </a:t>
            </a:r>
            <a:r>
              <a:rPr lang="en-US" sz="1600" dirty="0" smtClean="0"/>
              <a:t>)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ased on the</a:t>
            </a:r>
            <a:r>
              <a:rPr lang="en-US" sz="1600" b="1" dirty="0" smtClean="0"/>
              <a:t> IEC 61511-3 guidelines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167" y="1775791"/>
            <a:ext cx="32987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Depends on the definition of </a:t>
            </a:r>
            <a:r>
              <a:rPr lang="en-US" sz="1600" b="1" dirty="0" smtClean="0"/>
              <a:t>tolerable risk </a:t>
            </a:r>
            <a:r>
              <a:rPr lang="en-US" sz="1600" dirty="0" smtClean="0"/>
              <a:t>(combination of frequency and the severity of the risk)</a:t>
            </a:r>
          </a:p>
          <a:p>
            <a:endParaRPr lang="en-US" sz="1600" dirty="0" smtClean="0"/>
          </a:p>
          <a:p>
            <a:endParaRPr lang="en-US" sz="1600" b="1" dirty="0" smtClean="0"/>
          </a:p>
          <a:p>
            <a:endParaRPr lang="en-US" sz="1600" b="1" dirty="0"/>
          </a:p>
          <a:p>
            <a:r>
              <a:rPr lang="en-US" sz="1600" b="1" dirty="0" smtClean="0"/>
              <a:t>How?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Judgement </a:t>
            </a:r>
            <a:r>
              <a:rPr lang="en-US" sz="1600" dirty="0" smtClean="0"/>
              <a:t>of the organization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Based on the</a:t>
            </a:r>
            <a:r>
              <a:rPr lang="en-US" sz="1600" b="1" dirty="0" smtClean="0"/>
              <a:t> IEC 61511 guidelines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Risk assessment - Risk reduction and layers of protection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1395" y="4678921"/>
            <a:ext cx="15381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Safety-related system</a:t>
            </a:r>
          </a:p>
          <a:p>
            <a:pPr algn="ctr"/>
            <a:r>
              <a:rPr lang="en-US" sz="1400" b="1" dirty="0" smtClean="0"/>
              <a:t>(SIL1, SIL2, SIL3)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06392" y="4682496"/>
            <a:ext cx="1033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Conditional modifiers</a:t>
            </a:r>
          </a:p>
        </p:txBody>
      </p:sp>
      <p:cxnSp>
        <p:nvCxnSpPr>
          <p:cNvPr id="22" name="Straight Arrow Connector 21"/>
          <p:cNvCxnSpPr>
            <a:stCxn id="74" idx="2"/>
            <a:endCxn id="73" idx="6"/>
          </p:cNvCxnSpPr>
          <p:nvPr/>
        </p:nvCxnSpPr>
        <p:spPr>
          <a:xfrm flipH="1">
            <a:off x="4674185" y="3140226"/>
            <a:ext cx="2704600" cy="6836"/>
          </a:xfrm>
          <a:prstGeom prst="straightConnector1">
            <a:avLst/>
          </a:prstGeom>
          <a:ln w="19050">
            <a:solidFill>
              <a:schemeClr val="accent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25722" y="2529381"/>
            <a:ext cx="1877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Necessary risk reduction</a:t>
            </a:r>
          </a:p>
        </p:txBody>
      </p:sp>
      <p:cxnSp>
        <p:nvCxnSpPr>
          <p:cNvPr id="26" name="Straight Arrow Connector 25"/>
          <p:cNvCxnSpPr>
            <a:stCxn id="6" idx="1"/>
            <a:endCxn id="27" idx="3"/>
          </p:cNvCxnSpPr>
          <p:nvPr/>
        </p:nvCxnSpPr>
        <p:spPr>
          <a:xfrm flipH="1" flipV="1">
            <a:off x="6513626" y="4552905"/>
            <a:ext cx="1431938" cy="66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339168" y="4471692"/>
            <a:ext cx="174458" cy="1624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>
            <a:stCxn id="27" idx="1"/>
            <a:endCxn id="29" idx="3"/>
          </p:cNvCxnSpPr>
          <p:nvPr/>
        </p:nvCxnSpPr>
        <p:spPr>
          <a:xfrm flipH="1">
            <a:off x="4903437" y="4552905"/>
            <a:ext cx="1435731" cy="958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728979" y="4481278"/>
            <a:ext cx="174458" cy="1624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stCxn id="29" idx="1"/>
            <a:endCxn id="7" idx="3"/>
          </p:cNvCxnSpPr>
          <p:nvPr/>
        </p:nvCxnSpPr>
        <p:spPr>
          <a:xfrm flipH="1" flipV="1">
            <a:off x="4115049" y="4559575"/>
            <a:ext cx="613930" cy="29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6527676" y="4484712"/>
            <a:ext cx="1438430" cy="115109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510779" y="5743133"/>
            <a:ext cx="30314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According to the Functional Safety Standards</a:t>
            </a:r>
          </a:p>
          <a:p>
            <a:pPr algn="ctr"/>
            <a:r>
              <a:rPr lang="en-US" sz="1400" dirty="0" smtClean="0"/>
              <a:t>IEC 61508, IEC 61511 or IEC 62061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10624144" y="12612"/>
            <a:ext cx="824029" cy="58206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81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3" grpId="0" animBg="1"/>
      <p:bldP spid="74" grpId="0" animBg="1"/>
      <p:bldP spid="2" grpId="0"/>
      <p:bldP spid="64" grpId="0"/>
      <p:bldP spid="3" grpId="0"/>
      <p:bldP spid="23" grpId="0"/>
      <p:bldP spid="19" grpId="0"/>
      <p:bldP spid="20" grpId="0"/>
      <p:bldP spid="24" grpId="0"/>
      <p:bldP spid="27" grpId="0" animBg="1"/>
      <p:bldP spid="29" grpId="0" animBg="1"/>
      <p:bldP spid="34" grpId="0" animBg="1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469718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Risk </a:t>
            </a:r>
            <a:r>
              <a:rPr lang="en-US" sz="2800" b="1" dirty="0">
                <a:solidFill>
                  <a:schemeClr val="tx2"/>
                </a:solidFill>
              </a:rPr>
              <a:t>assessment - Tolerable risk </a:t>
            </a:r>
            <a:r>
              <a:rPr lang="en-US" sz="2800" b="1" dirty="0" smtClean="0">
                <a:solidFill>
                  <a:schemeClr val="tx2"/>
                </a:solidFill>
              </a:rPr>
              <a:t>(Personnel protection)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90657" y="2390752"/>
            <a:ext cx="49991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Calibration based on the IEC 61508 and IEC 61511 examples (</a:t>
            </a:r>
            <a:r>
              <a:rPr lang="en-US" i="1" dirty="0" smtClean="0"/>
              <a:t>and the HSE matrix)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Sometimes the necessary </a:t>
            </a:r>
            <a:r>
              <a:rPr lang="en-US" b="1" dirty="0" smtClean="0"/>
              <a:t>risk reduction is bigger for machine protection </a:t>
            </a:r>
            <a:r>
              <a:rPr lang="en-US" dirty="0" smtClean="0"/>
              <a:t>(mainly due to the F and P parameters)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80130"/>
            <a:ext cx="5207639" cy="3562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14219" y="3460166"/>
            <a:ext cx="353683" cy="27604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95879" y="3460166"/>
            <a:ext cx="369864" cy="19700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793720" y="3453277"/>
            <a:ext cx="345224" cy="2038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975675" y="3460166"/>
            <a:ext cx="468295" cy="41850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018212" y="2094856"/>
            <a:ext cx="419080" cy="2958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57200" y="1514218"/>
            <a:ext cx="783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IEC 61511-3 Annex </a:t>
            </a:r>
            <a:r>
              <a:rPr lang="en-GB" dirty="0"/>
              <a:t>D - Calibrated Risk </a:t>
            </a:r>
            <a:r>
              <a:rPr lang="en-GB" dirty="0" smtClean="0"/>
              <a:t>Graph (</a:t>
            </a:r>
            <a:r>
              <a:rPr lang="en-GB" b="1" dirty="0" smtClean="0"/>
              <a:t>qualitative</a:t>
            </a:r>
            <a:r>
              <a:rPr lang="en-GB" dirty="0" smtClean="0"/>
              <a:t> method)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08426" y="5808051"/>
            <a:ext cx="82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SIL1</a:t>
            </a:r>
            <a:r>
              <a:rPr lang="en-US" dirty="0" smtClean="0"/>
              <a:t> → necessary </a:t>
            </a:r>
            <a:r>
              <a:rPr lang="en-US" b="1" dirty="0" smtClean="0"/>
              <a:t>Risk Reduction Factor </a:t>
            </a:r>
            <a:r>
              <a:rPr lang="en-US" dirty="0" smtClean="0"/>
              <a:t>10 &lt; (RFF) </a:t>
            </a:r>
            <a:r>
              <a:rPr lang="en-US" dirty="0"/>
              <a:t>≤ </a:t>
            </a:r>
            <a:r>
              <a:rPr lang="en-US" dirty="0" smtClean="0"/>
              <a:t>100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363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Calibrated Risk Graph – calibration (corporative decision)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2934953" y="1623928"/>
          <a:ext cx="6106779" cy="4301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" name="Worksheet" r:id="rId3" imgW="7477365" imgH="5267182" progId="Excel.Sheet.12">
                  <p:embed/>
                </p:oleObj>
              </mc:Choice>
              <mc:Fallback>
                <p:oleObj name="Worksheet" r:id="rId3" imgW="7477365" imgH="5267182" progId="Excel.Shee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34953" y="1623928"/>
                        <a:ext cx="6106779" cy="43019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6769" y="2616018"/>
            <a:ext cx="27881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Personnel protection</a:t>
            </a:r>
            <a:r>
              <a:rPr lang="en-GB" dirty="0" smtClean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Based on </a:t>
            </a:r>
            <a:r>
              <a:rPr lang="en-GB" b="1" dirty="0" smtClean="0">
                <a:solidFill>
                  <a:schemeClr val="tx2"/>
                </a:solidFill>
              </a:rPr>
              <a:t>examples</a:t>
            </a:r>
            <a:r>
              <a:rPr lang="en-GB" dirty="0" smtClean="0">
                <a:solidFill>
                  <a:schemeClr val="tx2"/>
                </a:solidFill>
              </a:rPr>
              <a:t> from IEC 61511-3:2016 Annex D or IEC 61508-5:2010 Annex E</a:t>
            </a:r>
          </a:p>
          <a:p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97719" y="2616018"/>
            <a:ext cx="2859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Machine protection</a:t>
            </a:r>
            <a:r>
              <a:rPr lang="en-GB" dirty="0" smtClean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Based on the operational </a:t>
            </a:r>
            <a:r>
              <a:rPr lang="en-GB" b="1" dirty="0" smtClean="0">
                <a:solidFill>
                  <a:schemeClr val="tx2"/>
                </a:solidFill>
              </a:rPr>
              <a:t>experience at CERN</a:t>
            </a:r>
            <a:endParaRPr lang="en-GB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01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Agenda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11 CuadroTexto"/>
          <p:cNvSpPr txBox="1"/>
          <p:nvPr/>
        </p:nvSpPr>
        <p:spPr>
          <a:xfrm>
            <a:off x="751359" y="2213952"/>
            <a:ext cx="9850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A few basic concepts about </a:t>
            </a:r>
            <a:r>
              <a:rPr lang="en-US" b="1" dirty="0" smtClean="0">
                <a:solidFill>
                  <a:schemeClr val="tx2"/>
                </a:solidFill>
              </a:rPr>
              <a:t>Functional Safety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2 Functional Safety projects at BE-ICS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Management of Functional Safety projects at BE-ICS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6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Calibrated Risk Graph vs HSE matrix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89323"/>
              </p:ext>
            </p:extLst>
          </p:nvPr>
        </p:nvGraphicFramePr>
        <p:xfrm>
          <a:off x="789711" y="3383595"/>
          <a:ext cx="4779818" cy="3367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Worksheet" r:id="rId3" imgW="7477365" imgH="5267182" progId="Excel.Sheet.12">
                  <p:embed/>
                </p:oleObj>
              </mc:Choice>
              <mc:Fallback>
                <p:oleObj name="Worksheet" r:id="rId3" imgW="7477365" imgH="5267182" progId="Excel.Shee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9711" y="3383595"/>
                        <a:ext cx="4779818" cy="3367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0981" y="1048592"/>
            <a:ext cx="3308984" cy="22637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1633" y="1196813"/>
            <a:ext cx="5152050" cy="10672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1633" y="5248609"/>
            <a:ext cx="5145656" cy="9370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4295" y="2387081"/>
            <a:ext cx="4726727" cy="252169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766986" y="4253073"/>
            <a:ext cx="353683" cy="27604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718684" y="4450234"/>
            <a:ext cx="481417" cy="27604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481030" y="1968125"/>
            <a:ext cx="185438" cy="1914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799954" y="1966438"/>
            <a:ext cx="185438" cy="1914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118606" y="1811906"/>
            <a:ext cx="185438" cy="1914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3250" y="1101065"/>
            <a:ext cx="271500" cy="1914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547007" y="1775689"/>
            <a:ext cx="203982" cy="21064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424253" y="4264155"/>
            <a:ext cx="3997804" cy="26496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176266" y="2047965"/>
            <a:ext cx="3449487" cy="21610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64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380844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Risk analysis hazard identification – </a:t>
            </a:r>
            <a:br>
              <a:rPr lang="en-GB" sz="2800" b="1" dirty="0" smtClean="0">
                <a:solidFill>
                  <a:schemeClr val="tx2"/>
                </a:solidFill>
              </a:rPr>
            </a:br>
            <a:r>
              <a:rPr lang="en-GB" sz="2800" b="1" dirty="0" smtClean="0">
                <a:solidFill>
                  <a:schemeClr val="tx2"/>
                </a:solidFill>
              </a:rPr>
              <a:t>Personnel and machine protection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624144" y="12613"/>
            <a:ext cx="824029" cy="6012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28445"/>
          <a:stretch/>
        </p:blipFill>
        <p:spPr>
          <a:xfrm>
            <a:off x="902020" y="2240320"/>
            <a:ext cx="6383297" cy="25531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705815" y="3679424"/>
            <a:ext cx="615361" cy="12231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074368" y="5008949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Risk graph calibration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868026" y="4114605"/>
            <a:ext cx="497968" cy="490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502220" y="4116696"/>
            <a:ext cx="497968" cy="490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989351" y="4112430"/>
            <a:ext cx="497968" cy="490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477799" y="4112430"/>
            <a:ext cx="497968" cy="490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319311" y="3789264"/>
            <a:ext cx="4651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SIL1</a:t>
            </a:r>
          </a:p>
          <a:p>
            <a:pPr algn="ctr"/>
            <a:r>
              <a:rPr lang="en-US" dirty="0" smtClean="0"/>
              <a:t>necessary </a:t>
            </a:r>
            <a:r>
              <a:rPr lang="en-US" b="1" dirty="0" smtClean="0"/>
              <a:t>Risk Reduction Factor </a:t>
            </a:r>
            <a:r>
              <a:rPr lang="en-US" b="1" dirty="0"/>
              <a:t>10 &lt; RFF ≤ </a:t>
            </a:r>
            <a:r>
              <a:rPr lang="en-US" b="1" dirty="0" smtClean="0"/>
              <a:t>100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9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What about SIL?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92518"/>
            <a:ext cx="7848600" cy="6685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SIL</a:t>
            </a:r>
            <a:r>
              <a:rPr lang="en-US" sz="2000" dirty="0" smtClean="0">
                <a:solidFill>
                  <a:schemeClr val="tx2"/>
                </a:solidFill>
              </a:rPr>
              <a:t> (Safety Integrity Level) = tool to </a:t>
            </a:r>
            <a:r>
              <a:rPr lang="en-US" sz="2000" b="1" dirty="0" smtClean="0">
                <a:solidFill>
                  <a:schemeClr val="tx2"/>
                </a:solidFill>
              </a:rPr>
              <a:t>quantify the risk reduction</a:t>
            </a: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</a:endParaRPr>
          </a:p>
        </p:txBody>
      </p:sp>
      <p:pic>
        <p:nvPicPr>
          <p:cNvPr id="15" name="Picture 2" descr="Relation between RRF and SIL in low demand mode | Download Tab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b="28563"/>
          <a:stretch/>
        </p:blipFill>
        <p:spPr bwMode="auto">
          <a:xfrm>
            <a:off x="1716188" y="3996064"/>
            <a:ext cx="4808672" cy="141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Quantitative SIL requirements | Download 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14" y="2061095"/>
            <a:ext cx="6668020" cy="163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197877" y="5906205"/>
            <a:ext cx="7848600" cy="668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But it is </a:t>
            </a:r>
            <a:r>
              <a:rPr lang="en-US" sz="2000" b="1" dirty="0" smtClean="0">
                <a:solidFill>
                  <a:schemeClr val="tx2"/>
                </a:solidFill>
              </a:rPr>
              <a:t>not only about hardware reliability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7637980" y="2061095"/>
            <a:ext cx="4217248" cy="18203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>
                <a:solidFill>
                  <a:schemeClr val="tx2"/>
                </a:solidFill>
              </a:rPr>
              <a:t>Low Demand: </a:t>
            </a:r>
            <a:r>
              <a:rPr lang="en-GB" sz="1600" dirty="0">
                <a:solidFill>
                  <a:schemeClr val="tx2"/>
                </a:solidFill>
              </a:rPr>
              <a:t>Safety Function demand rate is less than or equal to once a </a:t>
            </a:r>
            <a:r>
              <a:rPr lang="en-GB" sz="1600" dirty="0" smtClean="0">
                <a:solidFill>
                  <a:schemeClr val="tx2"/>
                </a:solidFill>
              </a:rPr>
              <a:t>year</a:t>
            </a:r>
          </a:p>
          <a:p>
            <a:pPr marL="0" indent="0">
              <a:buNone/>
            </a:pPr>
            <a:endParaRPr lang="en-US" sz="16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chemeClr val="tx2"/>
                </a:solidFill>
              </a:rPr>
              <a:t>High Demand Mode: </a:t>
            </a:r>
            <a:r>
              <a:rPr lang="en-GB" sz="1600" dirty="0">
                <a:solidFill>
                  <a:schemeClr val="tx2"/>
                </a:solidFill>
              </a:rPr>
              <a:t>Safety Function demand rate is </a:t>
            </a:r>
            <a:r>
              <a:rPr lang="en-GB" sz="1600" dirty="0" smtClean="0">
                <a:solidFill>
                  <a:schemeClr val="tx2"/>
                </a:solidFill>
              </a:rPr>
              <a:t>more </a:t>
            </a:r>
            <a:r>
              <a:rPr lang="en-GB" sz="1600" dirty="0">
                <a:solidFill>
                  <a:schemeClr val="tx2"/>
                </a:solidFill>
              </a:rPr>
              <a:t>than </a:t>
            </a:r>
            <a:r>
              <a:rPr lang="en-GB" sz="1600" dirty="0" smtClean="0">
                <a:solidFill>
                  <a:schemeClr val="tx2"/>
                </a:solidFill>
              </a:rPr>
              <a:t>once </a:t>
            </a:r>
            <a:r>
              <a:rPr lang="en-GB" sz="1600" dirty="0">
                <a:solidFill>
                  <a:schemeClr val="tx2"/>
                </a:solidFill>
              </a:rPr>
              <a:t>a year</a:t>
            </a:r>
          </a:p>
          <a:p>
            <a:pPr marL="0" indent="0">
              <a:buNone/>
            </a:pPr>
            <a:endParaRPr lang="en-US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8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What about SIL?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900" y="2028799"/>
            <a:ext cx="971550" cy="9620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3264358"/>
            <a:ext cx="46266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Risk analysis: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I</a:t>
            </a:r>
            <a:r>
              <a:rPr lang="en-US" b="1" dirty="0" smtClean="0"/>
              <a:t>dentify</a:t>
            </a:r>
            <a:r>
              <a:rPr lang="en-US" dirty="0" smtClean="0"/>
              <a:t> the risk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Evaluate</a:t>
            </a:r>
            <a:r>
              <a:rPr lang="en-US" dirty="0" smtClean="0"/>
              <a:t> its criticality (consequence + frequency of the hazardous event)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Determine</a:t>
            </a:r>
            <a:r>
              <a:rPr lang="en-US" dirty="0" smtClean="0"/>
              <a:t> the needed </a:t>
            </a:r>
            <a:r>
              <a:rPr lang="en-US" b="1" dirty="0" smtClean="0"/>
              <a:t>risk reduction </a:t>
            </a:r>
            <a:r>
              <a:rPr lang="en-US" dirty="0" smtClean="0"/>
              <a:t>(tolerable risk) = </a:t>
            </a:r>
            <a:r>
              <a:rPr lang="en-US" b="1" dirty="0" smtClean="0"/>
              <a:t>SIL target </a:t>
            </a:r>
            <a:r>
              <a:rPr lang="en-US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dirty="0" smtClean="0"/>
              <a:t>e.g. </a:t>
            </a:r>
            <a:r>
              <a:rPr lang="en-US" b="1" dirty="0" smtClean="0"/>
              <a:t>SIL2 Low demand</a:t>
            </a:r>
            <a:r>
              <a:rPr lang="en-US" dirty="0" smtClean="0"/>
              <a:t> SIF (if the temp. is higher than 60°C, open the valve)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113952" y="6344397"/>
            <a:ext cx="7848600" cy="4286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it is </a:t>
            </a:r>
            <a:r>
              <a:rPr lang="en-US" sz="2000" b="1" dirty="0" smtClean="0">
                <a:solidFill>
                  <a:schemeClr val="tx2"/>
                </a:solidFill>
              </a:rPr>
              <a:t>not only about hardware reliability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48951" y="3463376"/>
            <a:ext cx="1371600" cy="1181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SIL2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438458" y="3264358"/>
            <a:ext cx="4660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Design the SIL2 Low Demand SIF </a:t>
            </a:r>
            <a:r>
              <a:rPr lang="en-US" dirty="0" smtClean="0"/>
              <a:t>according to the IEC 61511 (or other) by following the </a:t>
            </a:r>
            <a:r>
              <a:rPr lang="en-US" b="1" dirty="0" smtClean="0"/>
              <a:t>safety life cycle (hardware, software, communication protocols, architecture,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8274" y="2076424"/>
            <a:ext cx="933450" cy="914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807250" y="1207319"/>
            <a:ext cx="2228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Process engineer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Safety officer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….</a:t>
            </a:r>
            <a:endParaRPr 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90573" y="1512425"/>
            <a:ext cx="222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Functional Safety engineer</a:t>
            </a:r>
            <a:endParaRPr lang="en-US" sz="16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25277" y="1991310"/>
            <a:ext cx="3086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“agreement”</a:t>
            </a:r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Risk reduction</a:t>
            </a:r>
          </a:p>
          <a:p>
            <a:pPr algn="ctr"/>
            <a:r>
              <a:rPr lang="en-US" b="1" dirty="0" smtClean="0"/>
              <a:t>Requirements = SIL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8690" y="5489933"/>
            <a:ext cx="1093515" cy="58093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22" name="Picture 4" descr="http://cfnewsads.thomasnet.com/images/large/801/8011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156710" y="5444803"/>
            <a:ext cx="524689" cy="67118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5" name="Oval 24"/>
          <p:cNvSpPr/>
          <p:nvPr/>
        </p:nvSpPr>
        <p:spPr>
          <a:xfrm>
            <a:off x="7033323" y="5526203"/>
            <a:ext cx="590550" cy="508389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TT</a:t>
            </a:r>
            <a:endParaRPr lang="en-GB" sz="1400" dirty="0">
              <a:solidFill>
                <a:schemeClr val="accent6"/>
              </a:solidFill>
            </a:endParaRPr>
          </a:p>
        </p:txBody>
      </p:sp>
      <p:cxnSp>
        <p:nvCxnSpPr>
          <p:cNvPr id="26" name="Straight Connector 25"/>
          <p:cNvCxnSpPr>
            <a:stCxn id="25" idx="6"/>
            <a:endCxn id="21" idx="1"/>
          </p:cNvCxnSpPr>
          <p:nvPr/>
        </p:nvCxnSpPr>
        <p:spPr>
          <a:xfrm>
            <a:off x="7623873" y="5780398"/>
            <a:ext cx="624817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3"/>
            <a:endCxn id="22" idx="1"/>
          </p:cNvCxnSpPr>
          <p:nvPr/>
        </p:nvCxnSpPr>
        <p:spPr>
          <a:xfrm flipV="1">
            <a:off x="9342205" y="5780397"/>
            <a:ext cx="814505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380305" y="5408277"/>
            <a:ext cx="777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0000"/>
                </a:solidFill>
              </a:rPr>
              <a:t>profisafe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38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6" grpId="0"/>
      <p:bldP spid="18" grpId="0"/>
      <p:bldP spid="19" grpId="0"/>
      <p:bldP spid="20" grpId="0"/>
      <p:bldP spid="25" grpId="0" animBg="1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Safety Requirements Specification (SRS)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5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6" name="Content Placeholder 1"/>
          <p:cNvSpPr txBox="1">
            <a:spLocks/>
          </p:cNvSpPr>
          <p:nvPr/>
        </p:nvSpPr>
        <p:spPr>
          <a:xfrm>
            <a:off x="402848" y="1633213"/>
            <a:ext cx="10007428" cy="3247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 algn="ctr">
              <a:buNone/>
            </a:pPr>
            <a:r>
              <a:rPr lang="en-GB" dirty="0" smtClean="0"/>
              <a:t>Very detailed (and tedious) document to specify all details of each Safety Instrumented Functions (SIF)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303435" y="716652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721" y="1995055"/>
            <a:ext cx="5089222" cy="46158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7047" y="1995055"/>
            <a:ext cx="4443229" cy="460959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967047" y="4534670"/>
            <a:ext cx="1751001" cy="5297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967047" y="5607893"/>
            <a:ext cx="1751001" cy="34423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01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408217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SIS design and engineering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1"/>
          <p:cNvSpPr>
            <a:spLocks noGrp="1"/>
          </p:cNvSpPr>
          <p:nvPr>
            <p:ph idx="1"/>
          </p:nvPr>
        </p:nvSpPr>
        <p:spPr>
          <a:xfrm>
            <a:off x="457200" y="1810864"/>
            <a:ext cx="8347104" cy="4052054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Design a SIS compliant with the SRS </a:t>
            </a:r>
            <a:r>
              <a:rPr lang="en-GB" sz="1800" b="0" dirty="0">
                <a:solidFill>
                  <a:schemeClr val="tx2"/>
                </a:solidFill>
              </a:rPr>
              <a:t>(Safety Requirements Specification)</a:t>
            </a:r>
            <a:endParaRPr lang="en-US" sz="1800" b="0" dirty="0" smtClean="0">
              <a:solidFill>
                <a:schemeClr val="tx2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</a:rPr>
              <a:t>Challenges:</a:t>
            </a:r>
            <a:endParaRPr lang="en-GB" sz="1800" dirty="0" smtClean="0">
              <a:solidFill>
                <a:schemeClr val="tx2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r>
              <a:rPr lang="en-GB" sz="1800" b="1" dirty="0" smtClean="0">
                <a:solidFill>
                  <a:schemeClr val="tx2"/>
                </a:solidFill>
              </a:rPr>
              <a:t>Design and engineering requirements</a:t>
            </a:r>
            <a:r>
              <a:rPr lang="en-GB" sz="1800" dirty="0" smtClean="0">
                <a:solidFill>
                  <a:schemeClr val="tx2"/>
                </a:solidFill>
              </a:rPr>
              <a:t>:</a:t>
            </a:r>
            <a:endParaRPr lang="en-GB" sz="1800" dirty="0">
              <a:solidFill>
                <a:schemeClr val="tx2"/>
              </a:solidFill>
            </a:endParaRP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chemeClr val="tx2"/>
                </a:solidFill>
              </a:rPr>
              <a:t>Hardware Fault Tolerance</a:t>
            </a:r>
            <a:r>
              <a:rPr lang="en-GB" sz="1800" dirty="0" smtClean="0">
                <a:solidFill>
                  <a:schemeClr val="tx2"/>
                </a:solidFill>
              </a:rPr>
              <a:t> </a:t>
            </a:r>
            <a:r>
              <a:rPr lang="en-GB" sz="1800" dirty="0">
                <a:solidFill>
                  <a:schemeClr val="tx2"/>
                </a:solidFill>
              </a:rPr>
              <a:t>(11.4)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2"/>
                </a:solidFill>
              </a:rPr>
              <a:t>Selection of the devices (11.5</a:t>
            </a:r>
            <a:r>
              <a:rPr lang="en-GB" sz="1800" dirty="0" smtClean="0">
                <a:solidFill>
                  <a:schemeClr val="tx2"/>
                </a:solidFill>
              </a:rPr>
              <a:t>)</a:t>
            </a:r>
            <a:endParaRPr lang="en-GB" sz="1800" dirty="0">
              <a:solidFill>
                <a:schemeClr val="tx2"/>
              </a:solidFill>
            </a:endParaRP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chemeClr val="tx2"/>
                </a:solidFill>
              </a:rPr>
              <a:t>Hardware </a:t>
            </a:r>
            <a:r>
              <a:rPr lang="en-GB" sz="1800" b="1" dirty="0">
                <a:solidFill>
                  <a:schemeClr val="tx2"/>
                </a:solidFill>
              </a:rPr>
              <a:t>random failures </a:t>
            </a:r>
            <a:r>
              <a:rPr lang="en-GB" sz="1800" dirty="0">
                <a:solidFill>
                  <a:schemeClr val="tx2"/>
                </a:solidFill>
              </a:rPr>
              <a:t>(11.9)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chemeClr val="tx2"/>
                </a:solidFill>
              </a:rPr>
              <a:t>Others </a:t>
            </a:r>
            <a:r>
              <a:rPr lang="en-GB" sz="1800" dirty="0">
                <a:solidFill>
                  <a:schemeClr val="tx2"/>
                </a:solidFill>
              </a:rPr>
              <a:t>(System </a:t>
            </a:r>
            <a:r>
              <a:rPr lang="en-GB" sz="1800" dirty="0" smtClean="0">
                <a:solidFill>
                  <a:schemeClr val="tx2"/>
                </a:solidFill>
              </a:rPr>
              <a:t>behaviour </a:t>
            </a:r>
            <a:r>
              <a:rPr lang="en-GB" sz="1800" dirty="0">
                <a:solidFill>
                  <a:schemeClr val="tx2"/>
                </a:solidFill>
              </a:rPr>
              <a:t>on detection of a fault, field devices, interfaces, maintenance, etc.)</a:t>
            </a:r>
          </a:p>
          <a:p>
            <a:pPr marL="666900" lvl="1" indent="-342900">
              <a:buFont typeface="+mj-lt"/>
              <a:buAutoNum type="arabicPeriod"/>
            </a:pPr>
            <a:endParaRPr lang="en-GB" sz="1800" b="1" dirty="0" smtClean="0">
              <a:solidFill>
                <a:schemeClr val="tx2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r>
              <a:rPr lang="en-GB" sz="1800" b="1" dirty="0">
                <a:solidFill>
                  <a:schemeClr val="tx2"/>
                </a:solidFill>
              </a:rPr>
              <a:t>Application </a:t>
            </a:r>
            <a:r>
              <a:rPr lang="en-GB" sz="1800" b="1" dirty="0" smtClean="0">
                <a:solidFill>
                  <a:schemeClr val="tx2"/>
                </a:solidFill>
              </a:rPr>
              <a:t>program (AP) Requirements</a:t>
            </a:r>
            <a:endParaRPr lang="en-GB" sz="1800" b="1" dirty="0">
              <a:solidFill>
                <a:schemeClr val="tx2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endParaRPr lang="en-GB" sz="1800" dirty="0" smtClean="0">
              <a:solidFill>
                <a:schemeClr val="tx2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r>
              <a:rPr lang="en-GB" sz="1800" dirty="0" smtClean="0">
                <a:solidFill>
                  <a:schemeClr val="tx2"/>
                </a:solidFill>
              </a:rPr>
              <a:t>Factory </a:t>
            </a:r>
            <a:r>
              <a:rPr lang="en-GB" sz="1800" dirty="0">
                <a:solidFill>
                  <a:schemeClr val="tx2"/>
                </a:solidFill>
              </a:rPr>
              <a:t>Acceptance Test (FAT) </a:t>
            </a:r>
            <a:r>
              <a:rPr lang="en-GB" sz="1800" dirty="0" smtClean="0">
                <a:solidFill>
                  <a:schemeClr val="tx2"/>
                </a:solidFill>
              </a:rPr>
              <a:t>requirements</a:t>
            </a:r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77546" y="2777813"/>
            <a:ext cx="3194454" cy="33326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1377545" y="3393000"/>
            <a:ext cx="3266173" cy="3946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120854" y="4597405"/>
            <a:ext cx="2506864" cy="3946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5193673" y="4644308"/>
            <a:ext cx="2207430" cy="30082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61511-1:2016 Clause 12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026531" y="2540471"/>
            <a:ext cx="2541713" cy="271907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61511-1:2016 Clause </a:t>
            </a:r>
            <a:r>
              <a:rPr lang="en-GB" sz="1200" i="1" dirty="0" smtClean="0">
                <a:solidFill>
                  <a:schemeClr val="bg1"/>
                </a:solidFill>
              </a:rPr>
              <a:t>11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535902" y="5247135"/>
            <a:ext cx="2207430" cy="30082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61511-1:2016 Clause </a:t>
            </a:r>
            <a:r>
              <a:rPr lang="en-GB" sz="1200" i="1" dirty="0" smtClean="0">
                <a:solidFill>
                  <a:schemeClr val="bg1"/>
                </a:solidFill>
              </a:rPr>
              <a:t>13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802498" y="3071426"/>
            <a:ext cx="1163781" cy="48572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SIS req.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8611009" y="3951258"/>
            <a:ext cx="1015650" cy="81227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Design and engineering</a:t>
            </a:r>
          </a:p>
          <a:p>
            <a:pPr algn="ctr"/>
            <a:r>
              <a:rPr lang="en-US" sz="1200" dirty="0" smtClean="0"/>
              <a:t>Req.</a:t>
            </a:r>
          </a:p>
          <a:p>
            <a:pPr algn="ctr"/>
            <a:r>
              <a:rPr lang="en-US" sz="1200" dirty="0" smtClean="0"/>
              <a:t>Clause 11</a:t>
            </a:r>
            <a:endParaRPr lang="en-GB" sz="1200" dirty="0"/>
          </a:p>
        </p:txBody>
      </p:sp>
      <p:sp>
        <p:nvSpPr>
          <p:cNvPr id="32" name="Rectangle 31"/>
          <p:cNvSpPr/>
          <p:nvPr/>
        </p:nvSpPr>
        <p:spPr>
          <a:xfrm>
            <a:off x="9902722" y="4155847"/>
            <a:ext cx="940713" cy="69859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AP</a:t>
            </a:r>
          </a:p>
          <a:p>
            <a:pPr algn="ctr"/>
            <a:r>
              <a:rPr lang="en-US" sz="1200" dirty="0" smtClean="0"/>
              <a:t>Req.</a:t>
            </a:r>
          </a:p>
          <a:p>
            <a:pPr algn="ctr"/>
            <a:r>
              <a:rPr lang="en-US" sz="1200" dirty="0"/>
              <a:t>Clause </a:t>
            </a:r>
            <a:r>
              <a:rPr lang="en-US" sz="1200" dirty="0" smtClean="0"/>
              <a:t>12</a:t>
            </a:r>
            <a:endParaRPr lang="en-GB" sz="1200" dirty="0"/>
          </a:p>
        </p:txBody>
      </p:sp>
      <p:sp>
        <p:nvSpPr>
          <p:cNvPr id="33" name="Rectangle 32"/>
          <p:cNvSpPr/>
          <p:nvPr/>
        </p:nvSpPr>
        <p:spPr>
          <a:xfrm>
            <a:off x="11119499" y="3951259"/>
            <a:ext cx="940713" cy="81227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FAT</a:t>
            </a:r>
          </a:p>
          <a:p>
            <a:pPr algn="ctr"/>
            <a:r>
              <a:rPr lang="en-US" sz="1200" dirty="0" smtClean="0"/>
              <a:t>Req.</a:t>
            </a:r>
          </a:p>
          <a:p>
            <a:pPr algn="ctr"/>
            <a:r>
              <a:rPr lang="en-US" sz="1200" dirty="0"/>
              <a:t>Clause </a:t>
            </a:r>
            <a:r>
              <a:rPr lang="en-US" sz="1200" dirty="0" smtClean="0"/>
              <a:t>13</a:t>
            </a:r>
            <a:endParaRPr lang="en-GB" sz="1200" dirty="0"/>
          </a:p>
        </p:txBody>
      </p:sp>
      <p:cxnSp>
        <p:nvCxnSpPr>
          <p:cNvPr id="34" name="Straight Connector 33"/>
          <p:cNvCxnSpPr>
            <a:stCxn id="30" idx="2"/>
            <a:endCxn id="31" idx="0"/>
          </p:cNvCxnSpPr>
          <p:nvPr/>
        </p:nvCxnSpPr>
        <p:spPr>
          <a:xfrm flipH="1">
            <a:off x="9118834" y="3557150"/>
            <a:ext cx="1265555" cy="39410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0" idx="2"/>
            <a:endCxn id="32" idx="0"/>
          </p:cNvCxnSpPr>
          <p:nvPr/>
        </p:nvCxnSpPr>
        <p:spPr>
          <a:xfrm flipH="1">
            <a:off x="10373079" y="3557150"/>
            <a:ext cx="11310" cy="598697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0" idx="2"/>
            <a:endCxn id="33" idx="0"/>
          </p:cNvCxnSpPr>
          <p:nvPr/>
        </p:nvCxnSpPr>
        <p:spPr>
          <a:xfrm>
            <a:off x="10384389" y="3557150"/>
            <a:ext cx="1205467" cy="39410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8472462" y="3847167"/>
            <a:ext cx="2493818" cy="113749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27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Hardware </a:t>
            </a:r>
            <a:r>
              <a:rPr lang="en-US" sz="2800" b="1" dirty="0">
                <a:solidFill>
                  <a:schemeClr val="tx2"/>
                </a:solidFill>
              </a:rPr>
              <a:t>random failures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0" name="Picture 9" descr="Resultado de imagen de 317F-2PN/D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954" y="1447800"/>
            <a:ext cx="835466" cy="83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275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3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982" y="1567877"/>
            <a:ext cx="255134" cy="5953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408" y="1577470"/>
            <a:ext cx="554984" cy="57612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239000" y="1448196"/>
            <a:ext cx="1066800" cy="834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Safety Chain PC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93" y="2819400"/>
            <a:ext cx="8134350" cy="581025"/>
          </a:xfrm>
          <a:prstGeom prst="rect">
            <a:avLst/>
          </a:prstGeom>
        </p:spPr>
      </p:pic>
      <p:cxnSp>
        <p:nvCxnSpPr>
          <p:cNvPr id="26" name="Straight Connector 25"/>
          <p:cNvCxnSpPr>
            <a:stCxn id="16" idx="3"/>
            <a:endCxn id="11" idx="1"/>
          </p:cNvCxnSpPr>
          <p:nvPr/>
        </p:nvCxnSpPr>
        <p:spPr>
          <a:xfrm>
            <a:off x="1382392" y="1865533"/>
            <a:ext cx="73488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0" idx="1"/>
            <a:endCxn id="11" idx="3"/>
          </p:cNvCxnSpPr>
          <p:nvPr/>
        </p:nvCxnSpPr>
        <p:spPr>
          <a:xfrm flipH="1">
            <a:off x="2663071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2" idx="1"/>
            <a:endCxn id="10" idx="3"/>
          </p:cNvCxnSpPr>
          <p:nvPr/>
        </p:nvCxnSpPr>
        <p:spPr>
          <a:xfrm flipH="1">
            <a:off x="4233420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3" idx="1"/>
            <a:endCxn id="12" idx="3"/>
          </p:cNvCxnSpPr>
          <p:nvPr/>
        </p:nvCxnSpPr>
        <p:spPr>
          <a:xfrm flipH="1">
            <a:off x="5514099" y="1865533"/>
            <a:ext cx="73488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7" idx="1"/>
            <a:endCxn id="13" idx="3"/>
          </p:cNvCxnSpPr>
          <p:nvPr/>
        </p:nvCxnSpPr>
        <p:spPr>
          <a:xfrm flipH="1">
            <a:off x="6504116" y="1865533"/>
            <a:ext cx="734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117275" y="2370093"/>
            <a:ext cx="3956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Reliability block diagram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162216" y="1294245"/>
            <a:ext cx="1222771" cy="112867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414" y="4225181"/>
            <a:ext cx="3202608" cy="80065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1264" y="5307299"/>
            <a:ext cx="1776907" cy="46248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35" name="TextBox 34"/>
          <p:cNvSpPr txBox="1"/>
          <p:nvPr/>
        </p:nvSpPr>
        <p:spPr>
          <a:xfrm>
            <a:off x="268414" y="3796901"/>
            <a:ext cx="1649697" cy="286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Example</a:t>
            </a:r>
            <a:r>
              <a:rPr lang="en-US" dirty="0" smtClean="0"/>
              <a:t> </a:t>
            </a:r>
            <a:r>
              <a:rPr lang="en-US" sz="1400" dirty="0">
                <a:solidFill>
                  <a:schemeClr val="tx2"/>
                </a:solidFill>
              </a:rPr>
              <a:t>1oo1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/>
          <a:srcRect r="2909"/>
          <a:stretch/>
        </p:blipFill>
        <p:spPr>
          <a:xfrm>
            <a:off x="4379351" y="4386876"/>
            <a:ext cx="2745155" cy="56757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37" name="Rectangle 36"/>
          <p:cNvSpPr/>
          <p:nvPr/>
        </p:nvSpPr>
        <p:spPr>
          <a:xfrm>
            <a:off x="5146887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5882633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564879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379351" y="4444114"/>
            <a:ext cx="588196" cy="43184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ounded Rectangle 40"/>
          <p:cNvSpPr/>
          <p:nvPr/>
        </p:nvSpPr>
        <p:spPr>
          <a:xfrm>
            <a:off x="4673449" y="5619369"/>
            <a:ext cx="2207430" cy="300823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61508-6:2010 Annex 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14703" y="5868946"/>
            <a:ext cx="3621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Average Probability of Failure</a:t>
            </a:r>
          </a:p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On Demand for the sensor group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36271" y="4178560"/>
            <a:ext cx="4279155" cy="1807823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9449125" y="4459194"/>
            <a:ext cx="1052513" cy="34183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8102841" y="5451028"/>
            <a:ext cx="2605052" cy="23024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8382584" y="1932716"/>
            <a:ext cx="313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No certified device (reliability calculation is needed)</a:t>
            </a:r>
          </a:p>
        </p:txBody>
      </p:sp>
      <p:sp>
        <p:nvSpPr>
          <p:cNvPr id="47" name="Rectangle 46"/>
          <p:cNvSpPr/>
          <p:nvPr/>
        </p:nvSpPr>
        <p:spPr>
          <a:xfrm>
            <a:off x="852546" y="2690290"/>
            <a:ext cx="112566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2125320" y="2690290"/>
            <a:ext cx="3695761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941283" y="2690290"/>
            <a:ext cx="2300270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852546" y="4378534"/>
            <a:ext cx="419941" cy="57591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2477123" y="4378534"/>
            <a:ext cx="419941" cy="57591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1306710" y="4378848"/>
            <a:ext cx="355835" cy="2760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9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1" grpId="0"/>
      <p:bldP spid="32" grpId="0" animBg="1"/>
      <p:bldP spid="35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4" grpId="0" animBg="1"/>
      <p:bldP spid="45" grpId="0" animBg="1"/>
      <p:bldP spid="46" grpId="0"/>
      <p:bldP spid="47" grpId="0" animBg="1"/>
      <p:bldP spid="48" grpId="0" animBg="1"/>
      <p:bldP spid="49" grpId="0" animBg="1"/>
      <p:bldP spid="52" grpId="0" animBg="1"/>
      <p:bldP spid="53" grpId="0" animBg="1"/>
      <p:bldP spid="5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Hardware </a:t>
            </a:r>
            <a:r>
              <a:rPr lang="en-US" sz="2800" b="1" dirty="0">
                <a:solidFill>
                  <a:schemeClr val="tx2"/>
                </a:solidFill>
              </a:rPr>
              <a:t>random failures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50" name="Picture 49" descr="Resultado de imagen de 317F-2PN/D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954" y="1447800"/>
            <a:ext cx="835466" cy="83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275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3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982" y="1567877"/>
            <a:ext cx="255134" cy="59531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408" y="1219200"/>
            <a:ext cx="554984" cy="576126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7239000" y="1448196"/>
            <a:ext cx="1066800" cy="834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Safety Chain PC</a:t>
            </a:r>
            <a:endParaRPr lang="en-GB" dirty="0"/>
          </a:p>
        </p:txBody>
      </p:sp>
      <p:cxnSp>
        <p:nvCxnSpPr>
          <p:cNvPr id="56" name="Straight Connector 55"/>
          <p:cNvCxnSpPr>
            <a:stCxn id="54" idx="3"/>
            <a:endCxn id="51" idx="1"/>
          </p:cNvCxnSpPr>
          <p:nvPr/>
        </p:nvCxnSpPr>
        <p:spPr>
          <a:xfrm>
            <a:off x="1382392" y="1507263"/>
            <a:ext cx="734883" cy="3582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50" idx="1"/>
            <a:endCxn id="51" idx="3"/>
          </p:cNvCxnSpPr>
          <p:nvPr/>
        </p:nvCxnSpPr>
        <p:spPr>
          <a:xfrm flipH="1">
            <a:off x="2663071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52" idx="1"/>
            <a:endCxn id="50" idx="3"/>
          </p:cNvCxnSpPr>
          <p:nvPr/>
        </p:nvCxnSpPr>
        <p:spPr>
          <a:xfrm flipH="1">
            <a:off x="4233420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53" idx="1"/>
            <a:endCxn id="52" idx="3"/>
          </p:cNvCxnSpPr>
          <p:nvPr/>
        </p:nvCxnSpPr>
        <p:spPr>
          <a:xfrm flipH="1">
            <a:off x="5514099" y="1865533"/>
            <a:ext cx="73488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55" idx="1"/>
            <a:endCxn id="53" idx="3"/>
          </p:cNvCxnSpPr>
          <p:nvPr/>
        </p:nvCxnSpPr>
        <p:spPr>
          <a:xfrm flipH="1">
            <a:off x="6504116" y="1865533"/>
            <a:ext cx="734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292330" y="2459745"/>
            <a:ext cx="3956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Reliability block diagram</a:t>
            </a:r>
            <a:endParaRPr lang="en-GB" sz="1600" b="1" dirty="0">
              <a:solidFill>
                <a:schemeClr val="tx2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408" y="1975009"/>
            <a:ext cx="554984" cy="576126"/>
          </a:xfrm>
          <a:prstGeom prst="rect">
            <a:avLst/>
          </a:prstGeom>
        </p:spPr>
      </p:pic>
      <p:cxnSp>
        <p:nvCxnSpPr>
          <p:cNvPr id="63" name="Straight Connector 62"/>
          <p:cNvCxnSpPr>
            <a:stCxn id="62" idx="3"/>
            <a:endCxn id="51" idx="1"/>
          </p:cNvCxnSpPr>
          <p:nvPr/>
        </p:nvCxnSpPr>
        <p:spPr>
          <a:xfrm flipV="1">
            <a:off x="1382392" y="1865534"/>
            <a:ext cx="734883" cy="3975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43200"/>
            <a:ext cx="7297517" cy="1329073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8"/>
          <a:srcRect r="2909"/>
          <a:stretch/>
        </p:blipFill>
        <p:spPr>
          <a:xfrm>
            <a:off x="4379351" y="4386876"/>
            <a:ext cx="2745155" cy="56757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66" name="Rectangle 65"/>
          <p:cNvSpPr/>
          <p:nvPr/>
        </p:nvSpPr>
        <p:spPr>
          <a:xfrm>
            <a:off x="5146887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5882633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6564879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4379351" y="4444114"/>
            <a:ext cx="588196" cy="43184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ounded Rectangle 69"/>
          <p:cNvSpPr/>
          <p:nvPr/>
        </p:nvSpPr>
        <p:spPr>
          <a:xfrm>
            <a:off x="4673449" y="5222505"/>
            <a:ext cx="2207430" cy="300823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61508-6:2010 Annex B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6271" y="4178560"/>
            <a:ext cx="4279155" cy="1807823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9449125" y="4459194"/>
            <a:ext cx="1052513" cy="34183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8102841" y="5451028"/>
            <a:ext cx="2605052" cy="23024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3581" y="4329367"/>
            <a:ext cx="2959518" cy="69078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3581" y="5599926"/>
            <a:ext cx="5624019" cy="63809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76" name="Rectangle 75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27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Hardware </a:t>
            </a:r>
            <a:r>
              <a:rPr lang="en-US" sz="2800" b="1" dirty="0">
                <a:solidFill>
                  <a:schemeClr val="tx2"/>
                </a:solidFill>
              </a:rPr>
              <a:t>random failures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/>
          <a:srcRect l="2104" t="29635" r="1530" b="29598"/>
          <a:stretch/>
        </p:blipFill>
        <p:spPr>
          <a:xfrm>
            <a:off x="590930" y="1658530"/>
            <a:ext cx="8907773" cy="48768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71930" y="1137414"/>
            <a:ext cx="769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Reliability Block Diagram (RBD) or </a:t>
            </a:r>
            <a:r>
              <a:rPr lang="en-US" sz="1600" b="1" dirty="0" smtClean="0">
                <a:solidFill>
                  <a:schemeClr val="tx2"/>
                </a:solidFill>
              </a:rPr>
              <a:t>Fault Tree Analysis (FTA) </a:t>
            </a:r>
            <a:r>
              <a:rPr lang="en-US" sz="1600" dirty="0" smtClean="0">
                <a:solidFill>
                  <a:schemeClr val="tx2"/>
                </a:solidFill>
              </a:rPr>
              <a:t>for SIFs</a:t>
            </a:r>
            <a:r>
              <a:rPr lang="en-US" sz="1600" b="1" dirty="0" smtClean="0">
                <a:solidFill>
                  <a:schemeClr val="tx2"/>
                </a:solidFill>
              </a:rPr>
              <a:t> - ISOGRAPH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81592" y="2496730"/>
            <a:ext cx="3809627" cy="411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1467230" y="2066895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Sensors failure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29330" y="588763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CCF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248530" y="2801530"/>
            <a:ext cx="2362200" cy="1371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4515230" y="417313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PLC failure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425705" y="2496730"/>
            <a:ext cx="3084675" cy="41147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7144130" y="2066895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Actuators failure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238630" y="4477930"/>
            <a:ext cx="266700" cy="27104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1972055" y="5654684"/>
            <a:ext cx="266700" cy="27104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2715005" y="5654684"/>
            <a:ext cx="266700" cy="27104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2" descr="Relation between RRF and SIL in low demand mode | Download Tabl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r="39019" b="28563"/>
          <a:stretch/>
        </p:blipFill>
        <p:spPr bwMode="auto">
          <a:xfrm>
            <a:off x="9653447" y="1925002"/>
            <a:ext cx="2338023" cy="117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4584789" y="2218196"/>
            <a:ext cx="844841" cy="46106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/>
          <p:cNvCxnSpPr>
            <a:stCxn id="2" idx="6"/>
          </p:cNvCxnSpPr>
          <p:nvPr/>
        </p:nvCxnSpPr>
        <p:spPr>
          <a:xfrm>
            <a:off x="5429630" y="2448726"/>
            <a:ext cx="4235494" cy="23053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9665124" y="2587993"/>
            <a:ext cx="2331747" cy="21353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14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/>
      <p:bldP spid="35" grpId="1"/>
      <p:bldP spid="36" grpId="0"/>
      <p:bldP spid="36" grpId="1"/>
      <p:bldP spid="37" grpId="0" animBg="1"/>
      <p:bldP spid="37" grpId="1" animBg="1"/>
      <p:bldP spid="38" grpId="0"/>
      <p:bldP spid="38" grpId="1"/>
      <p:bldP spid="39" grpId="0" animBg="1"/>
      <p:bldP spid="39" grpId="1" animBg="1"/>
      <p:bldP spid="40" grpId="0"/>
      <p:bldP spid="40" grpId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2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Architectural constraints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ontent Placeholder 1"/>
          <p:cNvSpPr txBox="1">
            <a:spLocks/>
          </p:cNvSpPr>
          <p:nvPr/>
        </p:nvSpPr>
        <p:spPr>
          <a:xfrm>
            <a:off x="576730" y="1658530"/>
            <a:ext cx="11084346" cy="16177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 smtClean="0"/>
              <a:t>Even if the prob. of failure is compliant with target SIL, we may need to apply redundancy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 smtClean="0"/>
              <a:t>Use the reliability model (sensors + controller + actuators) and analyze the SIF architecture</a:t>
            </a:r>
            <a:endParaRPr lang="en-GB" sz="1800" b="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869" y="3356530"/>
            <a:ext cx="3232878" cy="1746914"/>
          </a:xfrm>
          <a:prstGeom prst="rect">
            <a:avLst/>
          </a:prstGeom>
          <a:ln w="28575">
            <a:noFill/>
          </a:ln>
        </p:spPr>
      </p:pic>
      <p:sp>
        <p:nvSpPr>
          <p:cNvPr id="44" name="Rectangle 43"/>
          <p:cNvSpPr/>
          <p:nvPr/>
        </p:nvSpPr>
        <p:spPr>
          <a:xfrm flipV="1">
            <a:off x="8680801" y="4180389"/>
            <a:ext cx="2973443" cy="21117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Content Placeholder 1"/>
          <p:cNvSpPr txBox="1">
            <a:spLocks/>
          </p:cNvSpPr>
          <p:nvPr/>
        </p:nvSpPr>
        <p:spPr>
          <a:xfrm>
            <a:off x="457200" y="5053457"/>
            <a:ext cx="2703729" cy="6055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400" b="0" dirty="0"/>
              <a:t>Redundancy is </a:t>
            </a:r>
            <a:r>
              <a:rPr lang="en-US" sz="1400" b="0" dirty="0" smtClean="0"/>
              <a:t>needed</a:t>
            </a:r>
            <a:r>
              <a:rPr lang="en-GB" sz="1400" b="0" dirty="0" smtClean="0"/>
              <a:t>, </a:t>
            </a:r>
            <a:r>
              <a:rPr lang="en-GB" sz="1400" b="0" dirty="0" err="1" smtClean="0"/>
              <a:t>i</a:t>
            </a:r>
            <a:r>
              <a:rPr lang="en-US" sz="1400" b="0" dirty="0" smtClean="0"/>
              <a:t>f continuous mode</a:t>
            </a:r>
          </a:p>
          <a:p>
            <a:pPr algn="ctr"/>
            <a:endParaRPr lang="en-US" sz="1800" dirty="0" smtClean="0"/>
          </a:p>
        </p:txBody>
      </p:sp>
      <p:sp>
        <p:nvSpPr>
          <p:cNvPr id="46" name="Rounded Rectangle 45"/>
          <p:cNvSpPr/>
          <p:nvPr/>
        </p:nvSpPr>
        <p:spPr>
          <a:xfrm>
            <a:off x="9033817" y="2886359"/>
            <a:ext cx="2382981" cy="411931"/>
          </a:xfrm>
          <a:prstGeom prst="roundRect">
            <a:avLst/>
          </a:prstGeom>
          <a:solidFill>
            <a:schemeClr val="bg2">
              <a:lumMod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>
                <a:solidFill>
                  <a:schemeClr val="bg1"/>
                </a:solidFill>
              </a:rPr>
              <a:t>Hardware Fault Tolerance</a:t>
            </a:r>
          </a:p>
          <a:p>
            <a:pPr algn="ctr"/>
            <a:r>
              <a:rPr lang="en-GB" sz="1200" i="1" dirty="0" smtClean="0">
                <a:solidFill>
                  <a:schemeClr val="bg1"/>
                </a:solidFill>
              </a:rPr>
              <a:t>IEC 61511-1:2016 Clause 11.4</a:t>
            </a:r>
            <a:endParaRPr lang="en-GB" sz="1200" i="1" dirty="0">
              <a:solidFill>
                <a:schemeClr val="bg1"/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76284"/>
            <a:ext cx="7562850" cy="1377397"/>
          </a:xfrm>
          <a:prstGeom prst="rect">
            <a:avLst/>
          </a:prstGeom>
        </p:spPr>
      </p:pic>
      <p:sp>
        <p:nvSpPr>
          <p:cNvPr id="48" name="Content Placeholder 1"/>
          <p:cNvSpPr txBox="1">
            <a:spLocks/>
          </p:cNvSpPr>
          <p:nvPr/>
        </p:nvSpPr>
        <p:spPr>
          <a:xfrm>
            <a:off x="8608869" y="5161684"/>
            <a:ext cx="3232878" cy="3630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400" dirty="0" smtClean="0"/>
              <a:t>HFT </a:t>
            </a:r>
            <a:r>
              <a:rPr lang="en-US" sz="1400" b="0" dirty="0" smtClean="0"/>
              <a:t>(Hardware Fault Tolerance)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27709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Risks at the industrial installations at CERN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" name="Picture 2" descr="C:\dev\Safety\FortissCollaboration\LH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8" y="1985402"/>
            <a:ext cx="4554856" cy="30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mediastream.cern.ch/MediaArchive/Photo/Public/2007/0712013/0712013_02/0712013_02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334" y="2867002"/>
            <a:ext cx="4042000" cy="303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dev\Safety\FortissCollaboration\CMS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114" y="1985402"/>
            <a:ext cx="4523145" cy="302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11221" y="1601239"/>
            <a:ext cx="366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CERN particle accelerators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27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412" y="4989020"/>
            <a:ext cx="5899748" cy="183361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Architectural constraints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51603"/>
            <a:ext cx="7562850" cy="137739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9412" y="3120940"/>
            <a:ext cx="5899748" cy="183206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08421" y="5545480"/>
            <a:ext cx="2452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Type B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(complex devices ≈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contain microprocessors)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4739" y="3548531"/>
            <a:ext cx="2519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Type A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(simple devices ≈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Mechanical devices)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81738" y="2362200"/>
            <a:ext cx="1066800" cy="697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643" y="1134875"/>
            <a:ext cx="8424714" cy="86512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681085" y="1134875"/>
            <a:ext cx="6988014" cy="3343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2833212" y="5992892"/>
            <a:ext cx="3110388" cy="212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837480" y="5715000"/>
            <a:ext cx="4553920" cy="212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8444826" y="2513454"/>
            <a:ext cx="3467138" cy="417987"/>
          </a:xfrm>
          <a:prstGeom prst="roundRect">
            <a:avLst/>
          </a:prstGeom>
          <a:solidFill>
            <a:schemeClr val="bg2">
              <a:lumMod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Architectural Constraints</a:t>
            </a:r>
          </a:p>
          <a:p>
            <a:pPr algn="ctr"/>
            <a:r>
              <a:rPr lang="en-GB" sz="1200" dirty="0" smtClean="0"/>
              <a:t>IEC 61508:2010-2 </a:t>
            </a:r>
            <a:r>
              <a:rPr lang="en-GB" sz="1200" dirty="0"/>
              <a:t>Clause 7.4.4 Route 1H or 2H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620170" y="2523188"/>
            <a:ext cx="3111653" cy="381102"/>
          </a:xfrm>
          <a:prstGeom prst="roundRect">
            <a:avLst/>
          </a:prstGeom>
          <a:solidFill>
            <a:schemeClr val="bg2">
              <a:lumMod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Architectural Constraints</a:t>
            </a:r>
          </a:p>
          <a:p>
            <a:pPr algn="ctr"/>
            <a:r>
              <a:rPr lang="en-GB" sz="1200" dirty="0" smtClean="0"/>
              <a:t>IEC 61508-2:2010 </a:t>
            </a:r>
            <a:r>
              <a:rPr lang="en-GB" sz="1200" dirty="0"/>
              <a:t>Clause 7.4.4 Route </a:t>
            </a:r>
            <a:r>
              <a:rPr lang="en-GB" sz="1200" dirty="0" smtClean="0"/>
              <a:t>1H</a:t>
            </a:r>
            <a:endParaRPr lang="en-GB" sz="1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8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animBg="1"/>
      <p:bldP spid="27" grpId="0" animBg="1"/>
      <p:bldP spid="28" grpId="0" animBg="1"/>
      <p:bldP spid="29" grpId="0" animBg="1"/>
      <p:bldP spid="15" grpId="0" animBg="1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Architectural </a:t>
            </a:r>
            <a:r>
              <a:rPr lang="en-US" sz="2800" b="1" dirty="0">
                <a:solidFill>
                  <a:schemeClr val="tx2"/>
                </a:solidFill>
              </a:rPr>
              <a:t>constrains </a:t>
            </a:r>
            <a:r>
              <a:rPr lang="en-US" sz="2800" b="1" dirty="0" smtClean="0">
                <a:solidFill>
                  <a:schemeClr val="tx2"/>
                </a:solidFill>
              </a:rPr>
              <a:t>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20" y="1597923"/>
            <a:ext cx="7334751" cy="440085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221" y="1933546"/>
            <a:ext cx="3616170" cy="333595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31" name="Rectangle 30"/>
          <p:cNvSpPr/>
          <p:nvPr/>
        </p:nvSpPr>
        <p:spPr>
          <a:xfrm>
            <a:off x="219246" y="3109002"/>
            <a:ext cx="1005705" cy="1806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>
            <a:stCxn id="31" idx="3"/>
            <a:endCxn id="30" idx="1"/>
          </p:cNvCxnSpPr>
          <p:nvPr/>
        </p:nvCxnSpPr>
        <p:spPr>
          <a:xfrm flipV="1">
            <a:off x="1224951" y="3601522"/>
            <a:ext cx="6860270" cy="410642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8393502" y="3079630"/>
            <a:ext cx="3174521" cy="19323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8479580" y="4108786"/>
            <a:ext cx="1092017" cy="17376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ontent Placeholder 1"/>
          <p:cNvSpPr txBox="1">
            <a:spLocks/>
          </p:cNvSpPr>
          <p:nvPr/>
        </p:nvSpPr>
        <p:spPr>
          <a:xfrm>
            <a:off x="8085221" y="5395477"/>
            <a:ext cx="3362952" cy="1968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C00000"/>
                </a:solidFill>
              </a:rPr>
              <a:t>Related to SFF </a:t>
            </a:r>
            <a:r>
              <a:rPr lang="en-US" sz="1400" b="0" dirty="0">
                <a:solidFill>
                  <a:srgbClr val="C00000"/>
                </a:solidFill>
              </a:rPr>
              <a:t>(Safe Failure Fraction</a:t>
            </a:r>
            <a:r>
              <a:rPr lang="en-US" sz="1400" b="0" dirty="0" smtClean="0">
                <a:solidFill>
                  <a:srgbClr val="C00000"/>
                </a:solidFill>
              </a:rPr>
              <a:t>)</a:t>
            </a:r>
            <a:endParaRPr lang="en-GB" sz="1400" b="0" dirty="0">
              <a:solidFill>
                <a:srgbClr val="C00000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970" y="5439630"/>
            <a:ext cx="775677" cy="74584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0620" y="5531289"/>
            <a:ext cx="554984" cy="57612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2012" y="5514896"/>
            <a:ext cx="255134" cy="595312"/>
          </a:xfrm>
          <a:prstGeom prst="rect">
            <a:avLst/>
          </a:prstGeom>
        </p:spPr>
      </p:pic>
      <p:cxnSp>
        <p:nvCxnSpPr>
          <p:cNvPr id="39" name="Straight Connector 38"/>
          <p:cNvCxnSpPr>
            <a:stCxn id="37" idx="3"/>
            <a:endCxn id="36" idx="1"/>
          </p:cNvCxnSpPr>
          <p:nvPr/>
        </p:nvCxnSpPr>
        <p:spPr>
          <a:xfrm flipV="1">
            <a:off x="765604" y="5812552"/>
            <a:ext cx="640366" cy="6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6" idx="3"/>
            <a:endCxn id="38" idx="1"/>
          </p:cNvCxnSpPr>
          <p:nvPr/>
        </p:nvCxnSpPr>
        <p:spPr>
          <a:xfrm>
            <a:off x="2181647" y="5812552"/>
            <a:ext cx="6403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91443" y="5365900"/>
            <a:ext cx="829536" cy="8587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305455" y="5365900"/>
            <a:ext cx="976708" cy="8587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2666639" y="5365900"/>
            <a:ext cx="583099" cy="8587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261948" y="3106034"/>
            <a:ext cx="2854440" cy="1806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4500864" y="3102996"/>
            <a:ext cx="3044507" cy="289577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63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4" grpId="0" animBg="1"/>
      <p:bldP spid="35" grpId="0"/>
      <p:bldP spid="41" grpId="0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Application Program 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21" name="Content Placeholder 1"/>
          <p:cNvSpPr>
            <a:spLocks noGrp="1"/>
          </p:cNvSpPr>
          <p:nvPr>
            <p:ph idx="1"/>
          </p:nvPr>
        </p:nvSpPr>
        <p:spPr>
          <a:xfrm>
            <a:off x="371533" y="1227047"/>
            <a:ext cx="11448934" cy="1211354"/>
          </a:xfrm>
        </p:spPr>
        <p:txBody>
          <a:bodyPr>
            <a:normAutofit/>
          </a:bodyPr>
          <a:lstStyle/>
          <a:p>
            <a:pPr marL="152550" indent="-285750">
              <a:buFont typeface="Wingdings" panose="05000000000000000000" pitchFamily="2" charset="2"/>
              <a:buChar char="§"/>
            </a:pPr>
            <a:r>
              <a:rPr lang="en-GB" sz="1800" dirty="0"/>
              <a:t>IEC 61508-3 (2010). Software requirements</a:t>
            </a:r>
          </a:p>
          <a:p>
            <a:pPr marL="152550" indent="-285750">
              <a:buFont typeface="Wingdings" panose="05000000000000000000" pitchFamily="2" charset="2"/>
              <a:buChar char="§"/>
            </a:pPr>
            <a:r>
              <a:rPr lang="en-GB" sz="1800" dirty="0"/>
              <a:t>IEC 61511-1 (2016). Clause 12. SIS application program development</a:t>
            </a:r>
          </a:p>
          <a:p>
            <a:pPr marL="152550" indent="-285750">
              <a:buFont typeface="Wingdings" panose="05000000000000000000" pitchFamily="2" charset="2"/>
              <a:buChar char="§"/>
            </a:pPr>
            <a:r>
              <a:rPr lang="en-GB" sz="1800" dirty="0"/>
              <a:t>IEC 61511-2 (2016). Annex A and Annex B</a:t>
            </a:r>
          </a:p>
          <a:p>
            <a:pPr marL="0" indent="0">
              <a:buNone/>
            </a:pPr>
            <a:endParaRPr lang="en-US" sz="1800" b="0" i="1" dirty="0">
              <a:solidFill>
                <a:schemeClr val="tx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33" y="4860851"/>
            <a:ext cx="6527977" cy="34788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566" y="5508479"/>
            <a:ext cx="7145813" cy="72893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0191" y="3339992"/>
            <a:ext cx="6336188" cy="13654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533" y="2425095"/>
            <a:ext cx="6608985" cy="903756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9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Application Program 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2112" y="1579415"/>
            <a:ext cx="6157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CEM</a:t>
            </a:r>
            <a:r>
              <a:rPr lang="en-US" dirty="0" smtClean="0">
                <a:solidFill>
                  <a:schemeClr val="tx2"/>
                </a:solidFill>
              </a:rPr>
              <a:t> (Cause and Effect Matrix) - </a:t>
            </a:r>
            <a:r>
              <a:rPr lang="en-US" b="1" dirty="0" err="1" smtClean="0">
                <a:solidFill>
                  <a:schemeClr val="tx2"/>
                </a:solidFill>
              </a:rPr>
              <a:t>SISpec</a:t>
            </a:r>
            <a:endParaRPr lang="en-US" b="1" dirty="0" smtClean="0">
              <a:solidFill>
                <a:schemeClr val="tx2"/>
              </a:solidFill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More details: </a:t>
            </a:r>
            <a:r>
              <a:rPr lang="en-US" dirty="0" smtClean="0">
                <a:hlinkClick r:id="rId3"/>
              </a:rPr>
              <a:t>MOPHA041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67490" y="6211968"/>
            <a:ext cx="110570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Simulation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test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b="1" dirty="0">
                <a:solidFill>
                  <a:schemeClr val="tx2"/>
                </a:solidFill>
              </a:rPr>
              <a:t>verification</a:t>
            </a:r>
            <a:r>
              <a:rPr lang="en-US" dirty="0">
                <a:solidFill>
                  <a:schemeClr val="tx2"/>
                </a:solidFill>
              </a:rPr>
              <a:t> case generation and </a:t>
            </a:r>
            <a:r>
              <a:rPr lang="en-US" b="1" dirty="0">
                <a:solidFill>
                  <a:schemeClr val="tx2"/>
                </a:solidFill>
              </a:rPr>
              <a:t>code </a:t>
            </a:r>
            <a:r>
              <a:rPr lang="en-US" b="1" dirty="0" smtClean="0">
                <a:solidFill>
                  <a:schemeClr val="tx2"/>
                </a:solidFill>
              </a:rPr>
              <a:t>generation </a:t>
            </a:r>
            <a:r>
              <a:rPr lang="en-US" dirty="0" smtClean="0">
                <a:solidFill>
                  <a:schemeClr val="tx2"/>
                </a:solidFill>
              </a:rPr>
              <a:t>is possible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66397" y="1579415"/>
            <a:ext cx="6025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LD</a:t>
            </a:r>
            <a:r>
              <a:rPr lang="en-US" dirty="0" smtClean="0">
                <a:solidFill>
                  <a:schemeClr val="tx2"/>
                </a:solidFill>
              </a:rPr>
              <a:t> (Logic Diagrams) - </a:t>
            </a:r>
            <a:r>
              <a:rPr lang="en-US" b="1" dirty="0" err="1" smtClean="0">
                <a:solidFill>
                  <a:schemeClr val="tx2"/>
                </a:solidFill>
              </a:rPr>
              <a:t>Grassedit</a:t>
            </a:r>
            <a:endParaRPr lang="en-US" b="1" dirty="0" smtClean="0">
              <a:solidFill>
                <a:schemeClr val="tx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90" y="2867346"/>
            <a:ext cx="2436730" cy="20802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5019" y="2867346"/>
            <a:ext cx="2522684" cy="20847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9728" y="1976807"/>
            <a:ext cx="5018940" cy="22420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9728" y="4316980"/>
            <a:ext cx="4622502" cy="179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4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ontent Placeholder 2"/>
          <p:cNvSpPr txBox="1">
            <a:spLocks/>
          </p:cNvSpPr>
          <p:nvPr/>
        </p:nvSpPr>
        <p:spPr>
          <a:xfrm>
            <a:off x="475635" y="4885385"/>
            <a:ext cx="11022061" cy="1656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IEC 61511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r>
              <a:rPr lang="en-GB" sz="2000" dirty="0" smtClean="0">
                <a:solidFill>
                  <a:schemeClr val="tx2"/>
                </a:solidFill>
              </a:rPr>
              <a:t>Functional safety – Safety instrumented systems for the process industry sector</a:t>
            </a:r>
            <a:endParaRPr lang="en-US" sz="20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several references to model checking. For example from IEC 61511-2:2016 Annex B:</a:t>
            </a:r>
          </a:p>
          <a:p>
            <a:pPr marL="0" indent="0">
              <a:buNone/>
            </a:pPr>
            <a:r>
              <a:rPr lang="en-US" sz="2000" b="0" i="1" dirty="0" smtClean="0">
                <a:solidFill>
                  <a:schemeClr val="tx1"/>
                </a:solidFill>
              </a:rPr>
              <a:t>“… </a:t>
            </a:r>
            <a:r>
              <a:rPr lang="en-GB" sz="2000" i="1" dirty="0" smtClean="0">
                <a:solidFill>
                  <a:schemeClr val="tx1"/>
                </a:solidFill>
              </a:rPr>
              <a:t>specification</a:t>
            </a:r>
            <a:r>
              <a:rPr lang="en-GB" sz="2000" b="0" i="1" dirty="0" smtClean="0">
                <a:solidFill>
                  <a:schemeClr val="tx1"/>
                </a:solidFill>
              </a:rPr>
              <a:t> should be implemented in the </a:t>
            </a:r>
            <a:r>
              <a:rPr lang="en-GB" sz="2000" i="1" dirty="0" smtClean="0">
                <a:solidFill>
                  <a:schemeClr val="tx1"/>
                </a:solidFill>
              </a:rPr>
              <a:t>graphical language of the </a:t>
            </a:r>
            <a:r>
              <a:rPr lang="en-GB" sz="2000" b="1" i="1" dirty="0" smtClean="0">
                <a:solidFill>
                  <a:schemeClr val="tx1"/>
                </a:solidFill>
              </a:rPr>
              <a:t>model checking </a:t>
            </a:r>
            <a:r>
              <a:rPr lang="en-GB" sz="2000" i="1" dirty="0" smtClean="0">
                <a:solidFill>
                  <a:schemeClr val="tx1"/>
                </a:solidFill>
              </a:rPr>
              <a:t>workbench </a:t>
            </a:r>
            <a:r>
              <a:rPr lang="en-GB" sz="2000" b="0" i="1" dirty="0" smtClean="0">
                <a:solidFill>
                  <a:schemeClr val="tx1"/>
                </a:solidFill>
              </a:rPr>
              <a:t>environment...”</a:t>
            </a:r>
            <a:endParaRPr lang="en-US" sz="2000" b="0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 smtClean="0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i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635" y="1307198"/>
            <a:ext cx="11158901" cy="6659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IEC 61508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r>
              <a:rPr lang="en-GB" sz="2000" dirty="0" smtClean="0">
                <a:solidFill>
                  <a:schemeClr val="tx2"/>
                </a:solidFill>
              </a:rPr>
              <a:t>Functional safety of electrical/electronic/programmable electronic safety-related systems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i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34</a:t>
            </a:fld>
            <a:endParaRPr lang="es-E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239" y="1753063"/>
            <a:ext cx="4991769" cy="29813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32" y="1853299"/>
            <a:ext cx="5515135" cy="203765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2308" y="2808982"/>
            <a:ext cx="5631428" cy="1841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6348386" y="4546842"/>
            <a:ext cx="5119480" cy="1841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984578" y="5725471"/>
            <a:ext cx="1739834" cy="30630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64774" y="251011"/>
            <a:ext cx="1048870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schemeClr val="tx2"/>
                </a:solidFill>
              </a:rPr>
              <a:t>Testing and verification - Formal </a:t>
            </a:r>
            <a:r>
              <a:rPr lang="en-GB" sz="2800" b="1" dirty="0">
                <a:solidFill>
                  <a:schemeClr val="tx2"/>
                </a:solidFill>
              </a:rPr>
              <a:t>methods and the </a:t>
            </a:r>
            <a:r>
              <a:rPr lang="en-GB" sz="2800" b="1" dirty="0" smtClean="0">
                <a:solidFill>
                  <a:schemeClr val="tx2"/>
                </a:solidFill>
              </a:rPr>
              <a:t>FS standards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40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53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Application Program 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3423234" y="2029592"/>
            <a:ext cx="9236" cy="4454871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6786989" y="2031006"/>
            <a:ext cx="9236" cy="4454871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76" y="3395027"/>
            <a:ext cx="2180870" cy="155809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313136" y="3058145"/>
            <a:ext cx="9384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 err="1" smtClean="0"/>
              <a:t>SISpec</a:t>
            </a:r>
            <a:endParaRPr lang="en-GB" b="1" dirty="0" smtClean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6276" y="2676388"/>
            <a:ext cx="2418458" cy="120691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4" name="Picture 4" descr="https://www.totallyintegratedautomation.com/wp-content/uploads/2017/08/snlseptStep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310" y="3730304"/>
            <a:ext cx="527430" cy="52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https://engsoftware.net/wp-content/uploads/2021/06/TIA-Portal-1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756" y="3730305"/>
            <a:ext cx="527430" cy="52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Source Code Logo Images, Stock Photos &amp;amp; Vectors | Shutterstock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8" t="20232" r="28792" b="27437"/>
          <a:stretch/>
        </p:blipFill>
        <p:spPr bwMode="auto">
          <a:xfrm>
            <a:off x="7967249" y="2926390"/>
            <a:ext cx="538934" cy="71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/>
          <a:srcRect r="38928" b="23151"/>
          <a:stretch/>
        </p:blipFill>
        <p:spPr>
          <a:xfrm>
            <a:off x="9217960" y="3335144"/>
            <a:ext cx="1643535" cy="149233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575" y="4664921"/>
            <a:ext cx="325118" cy="32511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08402" y="4902042"/>
            <a:ext cx="1320499" cy="84163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31" name="Elbow Connector 30"/>
          <p:cNvCxnSpPr>
            <a:stCxn id="21" idx="3"/>
            <a:endCxn id="23" idx="1"/>
          </p:cNvCxnSpPr>
          <p:nvPr/>
        </p:nvCxnSpPr>
        <p:spPr>
          <a:xfrm flipV="1">
            <a:off x="2541046" y="3279847"/>
            <a:ext cx="1285230" cy="894226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21" idx="3"/>
            <a:endCxn id="30" idx="1"/>
          </p:cNvCxnSpPr>
          <p:nvPr/>
        </p:nvCxnSpPr>
        <p:spPr>
          <a:xfrm>
            <a:off x="2541046" y="4174073"/>
            <a:ext cx="4567356" cy="1148788"/>
          </a:xfrm>
          <a:prstGeom prst="bentConnector3">
            <a:avLst>
              <a:gd name="adj1" fmla="val 14174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text file 5 ic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268" y="2926390"/>
            <a:ext cx="714474" cy="71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/>
          <p:cNvCxnSpPr>
            <a:stCxn id="23" idx="3"/>
            <a:endCxn id="33" idx="1"/>
          </p:cNvCxnSpPr>
          <p:nvPr/>
        </p:nvCxnSpPr>
        <p:spPr>
          <a:xfrm>
            <a:off x="6244734" y="3279847"/>
            <a:ext cx="872534" cy="37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6" idx="3"/>
            <a:endCxn id="27" idx="1"/>
          </p:cNvCxnSpPr>
          <p:nvPr/>
        </p:nvCxnSpPr>
        <p:spPr>
          <a:xfrm>
            <a:off x="8506183" y="3283627"/>
            <a:ext cx="711777" cy="7976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0" idx="3"/>
            <a:endCxn id="27" idx="1"/>
          </p:cNvCxnSpPr>
          <p:nvPr/>
        </p:nvCxnSpPr>
        <p:spPr>
          <a:xfrm flipV="1">
            <a:off x="8428901" y="4081312"/>
            <a:ext cx="789059" cy="12415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834718" y="3002847"/>
            <a:ext cx="10267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 err="1" smtClean="0"/>
              <a:t>PLCverif</a:t>
            </a:r>
            <a:endParaRPr lang="en-GB" b="1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6869787" y="2234516"/>
            <a:ext cx="17977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303030"/>
                </a:solidFill>
              </a:rPr>
              <a:t>Exported source code</a:t>
            </a:r>
            <a:endParaRPr lang="en-GB" sz="1200" b="1" dirty="0" smtClean="0">
              <a:solidFill>
                <a:srgbClr val="30303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17268" y="2741553"/>
            <a:ext cx="7144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303030"/>
                </a:solidFill>
              </a:rPr>
              <a:t>IL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879479" y="2593324"/>
            <a:ext cx="714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303030"/>
                </a:solidFill>
              </a:rPr>
              <a:t>LADDER</a:t>
            </a:r>
          </a:p>
          <a:p>
            <a:pPr algn="ctr"/>
            <a:r>
              <a:rPr lang="en-US" sz="1000" dirty="0" smtClean="0">
                <a:solidFill>
                  <a:srgbClr val="303030"/>
                </a:solidFill>
              </a:rPr>
              <a:t>XML</a:t>
            </a:r>
            <a:endParaRPr lang="en-GB" sz="1000" dirty="0" smtClean="0">
              <a:solidFill>
                <a:srgbClr val="30303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26276" y="2378903"/>
            <a:ext cx="241845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303030"/>
                </a:solidFill>
              </a:rPr>
              <a:t>PLC program</a:t>
            </a:r>
            <a:endParaRPr lang="en-GB" sz="1200" b="1" dirty="0" smtClean="0">
              <a:solidFill>
                <a:srgbClr val="30303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19047" y="4614143"/>
            <a:ext cx="17977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303030"/>
                </a:solidFill>
              </a:rPr>
              <a:t>Verification cases</a:t>
            </a:r>
            <a:endParaRPr lang="en-GB" sz="1200" b="1" dirty="0" smtClean="0">
              <a:solidFill>
                <a:srgbClr val="30303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731857" y="5900197"/>
            <a:ext cx="2615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tx2"/>
                </a:solidFill>
              </a:rPr>
              <a:t>PLCverif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more details: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hlinkClick r:id="rId12"/>
              </a:rPr>
              <a:t>https</a:t>
            </a:r>
            <a:r>
              <a:rPr lang="en-US" sz="1600" dirty="0">
                <a:solidFill>
                  <a:schemeClr val="tx2"/>
                </a:solidFill>
                <a:hlinkClick r:id="rId12"/>
              </a:rPr>
              <a:t>://</a:t>
            </a:r>
            <a:r>
              <a:rPr lang="en-US" sz="1600" dirty="0" smtClean="0">
                <a:solidFill>
                  <a:schemeClr val="tx2"/>
                </a:solidFill>
                <a:hlinkClick r:id="rId12"/>
              </a:rPr>
              <a:t>cern.ch/plcverif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MOPV042, WEPV042, etc.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86225" y="1615152"/>
            <a:ext cx="27431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i="1" dirty="0" smtClean="0"/>
              <a:t>AP verification</a:t>
            </a:r>
            <a:endParaRPr lang="en-GB" b="1" i="1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3663904" y="1611261"/>
            <a:ext cx="27431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i="1" dirty="0" smtClean="0"/>
              <a:t>AP development</a:t>
            </a:r>
            <a:endParaRPr lang="en-GB" b="1" i="1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79011" y="1610445"/>
            <a:ext cx="27431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i="1" dirty="0" smtClean="0"/>
              <a:t>AP specification</a:t>
            </a:r>
            <a:endParaRPr lang="en-GB" b="1" i="1" dirty="0" smtClean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987" y="2024385"/>
            <a:ext cx="634483" cy="61008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1267992" y="3788014"/>
            <a:ext cx="575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C00000"/>
                </a:solidFill>
                <a:latin typeface="Arial"/>
                <a:sym typeface="Wingdings"/>
              </a:rPr>
              <a:t></a:t>
            </a:r>
            <a:endParaRPr lang="en-US" sz="4000" b="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49" name="Picture 2" descr="Reports Icon Images, Stock Photos &amp;amp; Vectors | Shutterstock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0" t="23821" r="26304" b="31809"/>
          <a:stretch/>
        </p:blipFill>
        <p:spPr bwMode="auto">
          <a:xfrm>
            <a:off x="11191372" y="4492377"/>
            <a:ext cx="850153" cy="94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11221327" y="3001385"/>
            <a:ext cx="5886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B050"/>
                </a:solidFill>
                <a:latin typeface="Arial"/>
                <a:sym typeface="Wingdings"/>
              </a:rPr>
              <a:t></a:t>
            </a:r>
            <a:endParaRPr lang="en-US" sz="4000" b="1" dirty="0">
              <a:solidFill>
                <a:srgbClr val="00B05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745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8" grpId="0"/>
      <p:bldP spid="5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42142" y="249190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FRAS Protection Layers design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Context – FRAS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1524487"/>
            <a:ext cx="7499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F</a:t>
            </a:r>
            <a:r>
              <a:rPr lang="en-US" dirty="0" smtClean="0"/>
              <a:t>ull </a:t>
            </a:r>
            <a:r>
              <a:rPr lang="en-US" b="1" dirty="0" smtClean="0"/>
              <a:t>R</a:t>
            </a:r>
            <a:r>
              <a:rPr lang="en-US" dirty="0" smtClean="0"/>
              <a:t>emote </a:t>
            </a:r>
            <a:r>
              <a:rPr lang="en-US" b="1" dirty="0" smtClean="0"/>
              <a:t>A</a:t>
            </a:r>
            <a:r>
              <a:rPr lang="en-US" dirty="0" smtClean="0"/>
              <a:t>lignment </a:t>
            </a:r>
            <a:r>
              <a:rPr lang="en-US" b="1" dirty="0" smtClean="0"/>
              <a:t>S</a:t>
            </a:r>
            <a:r>
              <a:rPr lang="en-US" dirty="0" smtClean="0"/>
              <a:t>ystem for the </a:t>
            </a:r>
            <a:r>
              <a:rPr lang="en-US" b="1" dirty="0" smtClean="0"/>
              <a:t>HL-LHC </a:t>
            </a:r>
            <a:r>
              <a:rPr lang="fr-CH" dirty="0">
                <a:hlinkClick r:id="rId2"/>
              </a:rPr>
              <a:t>EDMS </a:t>
            </a:r>
            <a:r>
              <a:rPr lang="fr-CH" dirty="0" smtClean="0">
                <a:hlinkClick r:id="rId2"/>
              </a:rPr>
              <a:t>2166298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Installed in </a:t>
            </a:r>
            <a:r>
              <a:rPr lang="en-US" b="1" dirty="0" smtClean="0"/>
              <a:t>both</a:t>
            </a:r>
            <a:r>
              <a:rPr lang="en-US" dirty="0" smtClean="0"/>
              <a:t> Long Straight Sections (</a:t>
            </a:r>
            <a:r>
              <a:rPr lang="en-US" b="1" dirty="0" smtClean="0"/>
              <a:t>LSS</a:t>
            </a:r>
            <a:r>
              <a:rPr lang="en-US" dirty="0" smtClean="0"/>
              <a:t>) </a:t>
            </a:r>
            <a:r>
              <a:rPr lang="en-US" b="1" dirty="0" smtClean="0"/>
              <a:t>of IP1 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accent6"/>
                </a:solidFill>
              </a:rPr>
              <a:t>ATLAS</a:t>
            </a:r>
            <a:r>
              <a:rPr lang="en-US" dirty="0" smtClean="0"/>
              <a:t>) </a:t>
            </a:r>
            <a:r>
              <a:rPr lang="en-US" b="1" dirty="0" smtClean="0"/>
              <a:t>and IP5 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accent6"/>
                </a:solidFill>
              </a:rPr>
              <a:t>CMS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3191" y="46149"/>
            <a:ext cx="2810434" cy="2572486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9911829" y="2970654"/>
            <a:ext cx="2109711" cy="2039934"/>
            <a:chOff x="9905667" y="2697743"/>
            <a:chExt cx="2109711" cy="203993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3072462-6447-09BD-0855-6869CABC9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59738" y="3199559"/>
              <a:ext cx="2001568" cy="1538118"/>
            </a:xfrm>
            <a:prstGeom prst="rect">
              <a:avLst/>
            </a:prstGeom>
          </p:spPr>
        </p:pic>
        <p:sp>
          <p:nvSpPr>
            <p:cNvPr id="11" name="TextBox 194">
              <a:extLst>
                <a:ext uri="{FF2B5EF4-FFF2-40B4-BE49-F238E27FC236}">
                  <a16:creationId xmlns:a16="http://schemas.microsoft.com/office/drawing/2014/main" id="{DE049D95-F2C0-0CC7-BC49-A09EBD385B0E}"/>
                </a:ext>
              </a:extLst>
            </p:cNvPr>
            <p:cNvSpPr txBox="1"/>
            <p:nvPr/>
          </p:nvSpPr>
          <p:spPr>
            <a:xfrm>
              <a:off x="9905667" y="2697743"/>
              <a:ext cx="210971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400" b="1" dirty="0" smtClean="0"/>
                <a:t>Triplet-D1</a:t>
              </a:r>
              <a:r>
                <a:rPr lang="fr-CH" sz="1400" dirty="0" smtClean="0"/>
                <a:t>: Q1</a:t>
              </a:r>
              <a:r>
                <a:rPr lang="fr-CH" sz="1400" dirty="0"/>
                <a:t>, Q2a, Q2b, </a:t>
              </a:r>
              <a:endParaRPr lang="fr-CH" sz="1400" dirty="0" smtClean="0"/>
            </a:p>
            <a:p>
              <a:pPr algn="ctr"/>
              <a:r>
                <a:rPr lang="fr-CH" sz="1400" dirty="0" smtClean="0"/>
                <a:t>Q3</a:t>
              </a:r>
              <a:r>
                <a:rPr lang="fr-CH" sz="1400" dirty="0"/>
                <a:t>, </a:t>
              </a:r>
              <a:r>
                <a:rPr lang="fr-CH" sz="1400" dirty="0" smtClean="0"/>
                <a:t>CP and </a:t>
              </a:r>
              <a:r>
                <a:rPr lang="fr-CH" sz="1400" dirty="0"/>
                <a:t>D1</a:t>
              </a:r>
              <a:endParaRPr lang="en-GB" sz="1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176726" y="5111643"/>
            <a:ext cx="4015274" cy="1609717"/>
            <a:chOff x="8176726" y="5111643"/>
            <a:chExt cx="4015274" cy="160971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9B815DF-B68C-175B-5B81-671FB72CE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9743" y="5367328"/>
              <a:ext cx="1588269" cy="12889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1F8BA5B-177B-C7E5-4B7C-C35F3132CB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20500" y="5362366"/>
              <a:ext cx="1699590" cy="1358994"/>
            </a:xfrm>
            <a:prstGeom prst="rect">
              <a:avLst/>
            </a:prstGeom>
          </p:spPr>
        </p:pic>
        <p:sp>
          <p:nvSpPr>
            <p:cNvPr id="14" name="TextBox 198">
              <a:extLst>
                <a:ext uri="{FF2B5EF4-FFF2-40B4-BE49-F238E27FC236}">
                  <a16:creationId xmlns:a16="http://schemas.microsoft.com/office/drawing/2014/main" id="{6841410D-3336-398A-9991-211D3D702ADB}"/>
                </a:ext>
              </a:extLst>
            </p:cNvPr>
            <p:cNvSpPr txBox="1"/>
            <p:nvPr/>
          </p:nvSpPr>
          <p:spPr>
            <a:xfrm>
              <a:off x="8176726" y="5111643"/>
              <a:ext cx="401527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400" b="1" dirty="0" smtClean="0"/>
                <a:t>CMCT</a:t>
              </a:r>
              <a:r>
                <a:rPr lang="fr-CH" sz="1400" dirty="0" smtClean="0"/>
                <a:t>: </a:t>
              </a:r>
              <a:r>
                <a:rPr lang="fr-CH" sz="1400" dirty="0" err="1" smtClean="0"/>
                <a:t>Collimators</a:t>
              </a:r>
              <a:r>
                <a:rPr lang="pl-PL" sz="1400" dirty="0"/>
                <a:t>, Q4/5 masks, </a:t>
              </a:r>
              <a:r>
                <a:rPr lang="fr-CH" sz="1400" dirty="0" err="1"/>
                <a:t>Crab-cavities</a:t>
              </a:r>
              <a:r>
                <a:rPr lang="pl-PL" sz="1400" dirty="0"/>
                <a:t>, TAXN</a:t>
              </a:r>
              <a:endParaRPr lang="en-GB" sz="14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085881" y="2970654"/>
            <a:ext cx="2104551" cy="1966754"/>
            <a:chOff x="8150837" y="2699907"/>
            <a:chExt cx="2104551" cy="1966754"/>
          </a:xfrm>
        </p:grpSpPr>
        <p:sp>
          <p:nvSpPr>
            <p:cNvPr id="15" name="TextBox 195">
              <a:extLst>
                <a:ext uri="{FF2B5EF4-FFF2-40B4-BE49-F238E27FC236}">
                  <a16:creationId xmlns:a16="http://schemas.microsoft.com/office/drawing/2014/main" id="{2B3FB2D9-85DA-570E-A405-38DE8B7E5663}"/>
                </a:ext>
              </a:extLst>
            </p:cNvPr>
            <p:cNvSpPr txBox="1"/>
            <p:nvPr/>
          </p:nvSpPr>
          <p:spPr>
            <a:xfrm>
              <a:off x="8150837" y="2699907"/>
              <a:ext cx="21045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400" b="1" dirty="0" smtClean="0"/>
                <a:t>Q45-D2</a:t>
              </a:r>
              <a:r>
                <a:rPr lang="fr-CH" sz="1400" dirty="0" smtClean="0"/>
                <a:t>: Q4</a:t>
              </a:r>
              <a:r>
                <a:rPr lang="fr-CH" sz="1400" dirty="0"/>
                <a:t>, Q5, D2</a:t>
              </a:r>
              <a:endParaRPr lang="en-GB" sz="1400" dirty="0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E0321F0-3416-D047-79E1-A07D11217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07101" y="3201723"/>
              <a:ext cx="1922861" cy="1464938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228A0CDD-CD1D-40C7-B63B-281E4A52C9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04" y="2578337"/>
            <a:ext cx="7893737" cy="414302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9465163" y="46149"/>
            <a:ext cx="538736" cy="46857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>
            <a:stCxn id="2" idx="1"/>
          </p:cNvCxnSpPr>
          <p:nvPr/>
        </p:nvCxnSpPr>
        <p:spPr>
          <a:xfrm flipH="1">
            <a:off x="81105" y="280439"/>
            <a:ext cx="9384058" cy="227280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974841" y="342078"/>
            <a:ext cx="1715168" cy="221116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465163" y="2178864"/>
            <a:ext cx="538736" cy="46857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9894523" y="2401804"/>
            <a:ext cx="783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6"/>
                </a:solidFill>
              </a:rPr>
              <a:t>ATLAS</a:t>
            </a:r>
            <a:endParaRPr lang="en-US" sz="1100" b="1" dirty="0">
              <a:solidFill>
                <a:schemeClr val="accent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911829" y="21152"/>
            <a:ext cx="783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6"/>
                </a:solidFill>
              </a:rPr>
              <a:t>CMS</a:t>
            </a:r>
            <a:endParaRPr lang="en-US" sz="1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72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1" grpId="0"/>
      <p:bldP spid="2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Context – FRAS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15169" y="5597817"/>
            <a:ext cx="28893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Bellow </a:t>
            </a:r>
            <a:r>
              <a:rPr lang="en-US" sz="1600" b="1" dirty="0" smtClean="0"/>
              <a:t>deformation limits</a:t>
            </a:r>
          </a:p>
          <a:p>
            <a:pPr algn="ctr"/>
            <a:r>
              <a:rPr lang="en-US" sz="1600" dirty="0" smtClean="0"/>
              <a:t>+/- 2.5 mm</a:t>
            </a:r>
          </a:p>
          <a:p>
            <a:pPr algn="ctr"/>
            <a:r>
              <a:rPr lang="en-US" sz="1600" dirty="0" smtClean="0"/>
              <a:t>1 </a:t>
            </a:r>
            <a:r>
              <a:rPr lang="en-US" sz="1600" dirty="0" err="1" smtClean="0"/>
              <a:t>mrad</a:t>
            </a:r>
            <a:endParaRPr lang="en-US" sz="16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/>
          <a:srcRect l="2197" t="11508" r="2290" b="20638"/>
          <a:stretch/>
        </p:blipFill>
        <p:spPr bwMode="auto">
          <a:xfrm>
            <a:off x="7052315" y="4059708"/>
            <a:ext cx="3015039" cy="141143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457200" y="2038542"/>
            <a:ext cx="51018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 IP sides </a:t>
            </a:r>
            <a:r>
              <a:rPr lang="en-US" dirty="0" smtClean="0"/>
              <a:t>and each of them contains: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17 components </a:t>
            </a:r>
            <a:r>
              <a:rPr lang="en-US" dirty="0" smtClean="0"/>
              <a:t>for remote alignment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Capacitive sensors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54 WPS (Wire Positioning System)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10 Inclinometers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FSI </a:t>
            </a:r>
            <a:r>
              <a:rPr lang="en-US" dirty="0" smtClean="0"/>
              <a:t>(Frequency Scanning Interferometer)</a:t>
            </a:r>
            <a:r>
              <a:rPr lang="en-US" b="1" dirty="0" smtClean="0"/>
              <a:t> sensors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27 HLS (Hydrostatic Levelling Sensors)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16 FSI inclinometers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Resolvers</a:t>
            </a:r>
            <a:r>
              <a:rPr lang="en-US" dirty="0" smtClean="0"/>
              <a:t> (5 motors per component):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85 resolvers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21 </a:t>
            </a:r>
            <a:r>
              <a:rPr lang="en-US" b="1" dirty="0" smtClean="0"/>
              <a:t>bellows</a:t>
            </a:r>
            <a:endParaRPr lang="en-US" b="1" dirty="0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761650" y="489153"/>
            <a:ext cx="509624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4926349" y="1200362"/>
          <a:ext cx="3098496" cy="2510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" r:id="rId4" imgW="10582332" imgH="8563050" progId="Visio.Drawing.15">
                  <p:embed/>
                </p:oleObj>
              </mc:Choice>
              <mc:Fallback>
                <p:oleObj r:id="rId4" imgW="10582332" imgH="8563050" progId="Visio.Drawing.15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6349" y="1200362"/>
                        <a:ext cx="3098496" cy="25106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8152815" y="628582"/>
          <a:ext cx="3098496" cy="2510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" r:id="rId6" imgW="10582332" imgH="8563050" progId="Visio.Drawing.15">
                  <p:embed/>
                </p:oleObj>
              </mc:Choice>
              <mc:Fallback>
                <p:oleObj r:id="rId6" imgW="10582332" imgH="8563050" progId="Visio.Drawing.15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2815" y="628582"/>
                        <a:ext cx="3098496" cy="25106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9022382" y="3059917"/>
            <a:ext cx="316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Universal Adjustment Platform (UAP)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 Motorized </a:t>
            </a:r>
            <a:r>
              <a:rPr lang="en-US" sz="1400" dirty="0" smtClean="0"/>
              <a:t>jacks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v </a:t>
            </a:r>
            <a:r>
              <a:rPr lang="en-US" sz="1400" dirty="0"/>
              <a:t>≤ </a:t>
            </a:r>
            <a:r>
              <a:rPr lang="en-US" sz="1400" dirty="0" smtClean="0"/>
              <a:t>20 µm/s</a:t>
            </a:r>
            <a:endParaRPr lang="en-US" sz="1400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7563265" y="1554173"/>
            <a:ext cx="1068024" cy="18785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7052315" y="1742027"/>
            <a:ext cx="510950" cy="23176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631289" y="1554173"/>
            <a:ext cx="1436065" cy="250553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97625" y="2951373"/>
            <a:ext cx="210509" cy="217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4" name="Rectangle 13"/>
          <p:cNvSpPr/>
          <p:nvPr/>
        </p:nvSpPr>
        <p:spPr>
          <a:xfrm>
            <a:off x="5680068" y="1204792"/>
            <a:ext cx="210509" cy="217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6" name="Rectangle 15"/>
          <p:cNvSpPr/>
          <p:nvPr/>
        </p:nvSpPr>
        <p:spPr>
          <a:xfrm>
            <a:off x="9107717" y="628582"/>
            <a:ext cx="210509" cy="217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6" name="Isosceles Triangle 5"/>
          <p:cNvSpPr/>
          <p:nvPr/>
        </p:nvSpPr>
        <p:spPr>
          <a:xfrm>
            <a:off x="5441048" y="3746864"/>
            <a:ext cx="246295" cy="239108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/>
          <p:cNvSpPr/>
          <p:nvPr/>
        </p:nvSpPr>
        <p:spPr>
          <a:xfrm>
            <a:off x="6309773" y="1080808"/>
            <a:ext cx="246295" cy="239108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>
            <a:off x="9641977" y="520614"/>
            <a:ext cx="246295" cy="239108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381226" y="4591078"/>
            <a:ext cx="289450" cy="25867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989375" y="3081011"/>
            <a:ext cx="289450" cy="25867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8213869" y="2512849"/>
            <a:ext cx="289450" cy="25867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66" name="Picture 142" descr="Order Warning Signs for Workplace Safety | VKF Renzel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8" t="12299" r="7522" b="11730"/>
          <a:stretch/>
        </p:blipFill>
        <p:spPr bwMode="auto">
          <a:xfrm>
            <a:off x="5729800" y="5597817"/>
            <a:ext cx="947293" cy="84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3001247" y="5729811"/>
            <a:ext cx="28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Exceeding the limits would imply up to </a:t>
            </a:r>
            <a:r>
              <a:rPr lang="en-US" sz="1600" b="1" dirty="0" smtClean="0"/>
              <a:t>1 year of stop </a:t>
            </a:r>
            <a:r>
              <a:rPr lang="en-US" sz="1600" dirty="0" smtClean="0"/>
              <a:t>of the LHC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8584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" grpId="0" animBg="1"/>
      <p:bldP spid="14" grpId="0" animBg="1"/>
      <p:bldP spid="16" grpId="0" animBg="1"/>
      <p:bldP spid="6" grpId="0" animBg="1"/>
      <p:bldP spid="22" grpId="0" animBg="1"/>
      <p:bldP spid="24" grpId="0" animBg="1"/>
      <p:bldP spid="8" grpId="0" animBg="1"/>
      <p:bldP spid="25" grpId="0" animBg="1"/>
      <p:bldP spid="26" grpId="0" animBg="1"/>
      <p:bldP spid="2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897" y="692150"/>
            <a:ext cx="9245468" cy="608329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FRAS control </a:t>
            </a:r>
            <a:r>
              <a:rPr lang="en-US" sz="2800" b="1" dirty="0">
                <a:solidFill>
                  <a:schemeClr val="tx2"/>
                </a:solidFill>
              </a:rPr>
              <a:t>system (IP </a:t>
            </a:r>
            <a:r>
              <a:rPr lang="en-US" sz="2800" b="1" dirty="0" smtClean="0">
                <a:solidFill>
                  <a:schemeClr val="tx2"/>
                </a:solidFill>
              </a:rPr>
              <a:t>side)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689" y="1658370"/>
            <a:ext cx="277420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17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21 </a:t>
            </a:r>
            <a:r>
              <a:rPr lang="en-US" sz="1600" b="1" dirty="0" smtClean="0"/>
              <a:t>bellows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Sensors: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54 WPS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10 Cap. </a:t>
            </a:r>
            <a:r>
              <a:rPr lang="en-US" sz="1600" dirty="0" err="1"/>
              <a:t>i</a:t>
            </a:r>
            <a:r>
              <a:rPr lang="en-US" sz="1600" dirty="0" err="1" smtClean="0"/>
              <a:t>nclin</a:t>
            </a:r>
            <a:r>
              <a:rPr lang="en-US" sz="1600" dirty="0" smtClean="0"/>
              <a:t>.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27 HLS FSI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16 FSI </a:t>
            </a:r>
            <a:r>
              <a:rPr lang="en-US" sz="1600" dirty="0" err="1" smtClean="0"/>
              <a:t>inclin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17x5 = </a:t>
            </a:r>
            <a:r>
              <a:rPr lang="en-US" sz="1600" b="1" dirty="0"/>
              <a:t>85 motors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85 resolvers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Controllers and IO devices: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 FECs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9 DIOTs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 PXI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 Inter FSI crate – up to 8 FSI boards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17 Sambuca cards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1 </a:t>
            </a:r>
            <a:r>
              <a:rPr lang="en-US" sz="1600" b="1" dirty="0" err="1" smtClean="0"/>
              <a:t>WinCCOA</a:t>
            </a:r>
            <a:r>
              <a:rPr lang="en-US" sz="1600" b="1" dirty="0" smtClean="0"/>
              <a:t> server </a:t>
            </a:r>
            <a:r>
              <a:rPr lang="en-US" sz="1600" dirty="0" smtClean="0"/>
              <a:t>/ project</a:t>
            </a:r>
          </a:p>
        </p:txBody>
      </p:sp>
      <p:pic>
        <p:nvPicPr>
          <p:cNvPr id="6" name="Obraz 84">
            <a:extLst>
              <a:ext uri="{FF2B5EF4-FFF2-40B4-BE49-F238E27FC236}">
                <a16:creationId xmlns:a16="http://schemas.microsoft.com/office/drawing/2014/main" id="{2007C343-05BF-4774-BFA8-7B5EE9CFAB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091" y="2605449"/>
            <a:ext cx="1330830" cy="748317"/>
          </a:xfrm>
          <a:prstGeom prst="rect">
            <a:avLst/>
          </a:prstGeom>
        </p:spPr>
      </p:pic>
      <p:pic>
        <p:nvPicPr>
          <p:cNvPr id="7" name="Obraz 85">
            <a:extLst>
              <a:ext uri="{FF2B5EF4-FFF2-40B4-BE49-F238E27FC236}">
                <a16:creationId xmlns:a16="http://schemas.microsoft.com/office/drawing/2014/main" id="{9372D1F4-C6AC-44AB-8A3F-9153D285CA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18" b="26253"/>
          <a:stretch/>
        </p:blipFill>
        <p:spPr>
          <a:xfrm>
            <a:off x="10558209" y="1774173"/>
            <a:ext cx="958198" cy="743789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631105" y="2460460"/>
            <a:ext cx="913178" cy="366844"/>
            <a:chOff x="6861122" y="4283205"/>
            <a:chExt cx="913178" cy="3668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8CCB7E3-F602-49B6-8002-48F4B5723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861122" y="4283205"/>
              <a:ext cx="865861" cy="3668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DE48B1-293A-4A0A-B110-01FB023AA80F}"/>
                </a:ext>
              </a:extLst>
            </p:cNvPr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7592451" y="4468200"/>
              <a:ext cx="181849" cy="181849"/>
            </a:xfrm>
            <a:prstGeom prst="rect">
              <a:avLst/>
            </a:prstGeom>
          </p:spPr>
        </p:pic>
      </p:grpSp>
      <p:pic>
        <p:nvPicPr>
          <p:cNvPr id="11" name="Picture 6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8588" y="2082382"/>
            <a:ext cx="1209023" cy="27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702EED-B2AA-4F37-8C5D-DBA14837263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85" r="26342" b="17124"/>
          <a:stretch/>
        </p:blipFill>
        <p:spPr>
          <a:xfrm>
            <a:off x="3087528" y="5089125"/>
            <a:ext cx="770982" cy="61114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546AFA-A90B-4655-9C31-CBDB374173B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857" y="2861182"/>
            <a:ext cx="1144355" cy="424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C9E276-D0A1-457A-8407-1F2B6269301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947" y="2809551"/>
            <a:ext cx="682881" cy="52467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D15478-89AA-4D6C-812C-CD9B63860C1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7609" t="23299" r="38047" b="38762"/>
          <a:stretch/>
        </p:blipFill>
        <p:spPr>
          <a:xfrm>
            <a:off x="2556232" y="2082382"/>
            <a:ext cx="723646" cy="616418"/>
          </a:xfrm>
          <a:prstGeom prst="rect">
            <a:avLst/>
          </a:prstGeom>
          <a:ln>
            <a:solidFill>
              <a:srgbClr val="B28B1E"/>
            </a:solidFill>
          </a:ln>
        </p:spPr>
      </p:pic>
    </p:spTree>
    <p:extLst>
      <p:ext uri="{BB962C8B-B14F-4D97-AF65-F5344CB8AC3E}">
        <p14:creationId xmlns:p14="http://schemas.microsoft.com/office/powerpoint/2010/main" val="90153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Risks at the industrial installations at CERN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11 CuadroTexto"/>
          <p:cNvSpPr txBox="1"/>
          <p:nvPr/>
        </p:nvSpPr>
        <p:spPr>
          <a:xfrm>
            <a:off x="960535" y="5979130"/>
            <a:ext cx="9850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schemeClr val="tx2"/>
                </a:solidFill>
              </a:rPr>
              <a:t>Risk for the </a:t>
            </a:r>
            <a:r>
              <a:rPr lang="en-US" b="1" dirty="0" smtClean="0">
                <a:solidFill>
                  <a:schemeClr val="tx2"/>
                </a:solidFill>
              </a:rPr>
              <a:t>personnel</a:t>
            </a:r>
            <a:r>
              <a:rPr lang="en-US" dirty="0" smtClean="0">
                <a:solidFill>
                  <a:schemeClr val="tx2"/>
                </a:solidFill>
              </a:rPr>
              <a:t>, the </a:t>
            </a:r>
            <a:r>
              <a:rPr lang="en-US" b="1" dirty="0" smtClean="0">
                <a:solidFill>
                  <a:schemeClr val="tx2"/>
                </a:solidFill>
              </a:rPr>
              <a:t>installations</a:t>
            </a:r>
            <a:r>
              <a:rPr lang="en-US" dirty="0" smtClean="0">
                <a:solidFill>
                  <a:schemeClr val="tx2"/>
                </a:solidFill>
              </a:rPr>
              <a:t> (economic losses), the </a:t>
            </a:r>
            <a:r>
              <a:rPr lang="en-US" b="1" dirty="0" smtClean="0">
                <a:solidFill>
                  <a:schemeClr val="tx2"/>
                </a:solidFill>
              </a:rPr>
              <a:t>environment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</a:p>
          <a:p>
            <a:pPr algn="ctr" defTabSz="457200"/>
            <a:r>
              <a:rPr lang="en-US" dirty="0" smtClean="0">
                <a:solidFill>
                  <a:schemeClr val="tx2"/>
                </a:solidFill>
              </a:rPr>
              <a:t>the </a:t>
            </a:r>
            <a:r>
              <a:rPr lang="en-US" b="1" dirty="0" smtClean="0">
                <a:solidFill>
                  <a:schemeClr val="tx2"/>
                </a:solidFill>
              </a:rPr>
              <a:t>reputation</a:t>
            </a:r>
            <a:r>
              <a:rPr lang="en-US" dirty="0" smtClean="0">
                <a:solidFill>
                  <a:schemeClr val="tx2"/>
                </a:solidFill>
              </a:rPr>
              <a:t> of the organization, etc.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4" name="Picture 2" descr="https://mediastream.cern.ch/MediaArchive/Photo/Public/2004/0401027/0401027_03/0401027_03-A5-at-72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9498"/>
            <a:ext cx="5051097" cy="329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52872" y="1493902"/>
            <a:ext cx="366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CERN industrial facilities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9" name="Picture 4" descr="https://mediastream.cern.ch/MediaArchive/Photo/Public/2004/0403011/0403011_01/0403011_01-A4-at-144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379" y="2683761"/>
            <a:ext cx="6660856" cy="329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cds.cern.ch/record/1974086/files/Cv4_010_28%20novembre%202014_GuillaumeJeanneret-CERN2014.jpg?subformat=icon-144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57" y="2140234"/>
            <a:ext cx="4937907" cy="329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7245" y="1863234"/>
            <a:ext cx="2665619" cy="369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3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FRAS control system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113" y="1417638"/>
            <a:ext cx="5881446" cy="487489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516486" y="3224877"/>
            <a:ext cx="4217248" cy="18203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2"/>
                </a:solidFill>
              </a:rPr>
              <a:t>We applied a </a:t>
            </a:r>
            <a:r>
              <a:rPr lang="en-US" sz="1600" b="1" dirty="0" smtClean="0">
                <a:solidFill>
                  <a:schemeClr val="tx2"/>
                </a:solidFill>
              </a:rPr>
              <a:t>FTA</a:t>
            </a:r>
            <a:r>
              <a:rPr lang="en-US" sz="1600" dirty="0" smtClean="0">
                <a:solidFill>
                  <a:schemeClr val="tx2"/>
                </a:solidFill>
              </a:rPr>
              <a:t> (Fault Tree Analysis) for hazard identification and risk analysis</a:t>
            </a: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624144" y="12613"/>
            <a:ext cx="824029" cy="28409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15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095" t="41328" r="1886" b="41892"/>
          <a:stretch/>
        </p:blipFill>
        <p:spPr>
          <a:xfrm>
            <a:off x="150116" y="3097550"/>
            <a:ext cx="11664115" cy="26428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081" y="97153"/>
            <a:ext cx="3388611" cy="280868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FRAS risk analysis – FTA (Fault Tree Analysis)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74135"/>
            <a:ext cx="3709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Isograph reliability workbench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50117" y="3735319"/>
            <a:ext cx="1786260" cy="13658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822825" y="3735319"/>
            <a:ext cx="2928470" cy="20050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662722" y="3735318"/>
            <a:ext cx="1373513" cy="13088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913895" y="3749611"/>
            <a:ext cx="4580787" cy="199079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9208486" y="614587"/>
            <a:ext cx="634832" cy="2907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409418" y="926637"/>
            <a:ext cx="756954" cy="66012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097733" y="2523188"/>
            <a:ext cx="690952" cy="4723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8245176" y="1211063"/>
            <a:ext cx="2464487" cy="164396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71953" y="5838937"/>
            <a:ext cx="3344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Failure modes and </a:t>
            </a:r>
            <a:r>
              <a:rPr lang="en-US" sz="1600" b="1" dirty="0" smtClean="0"/>
              <a:t>frequency</a:t>
            </a:r>
            <a:r>
              <a:rPr lang="en-US" sz="1600" dirty="0" smtClean="0"/>
              <a:t> </a:t>
            </a:r>
          </a:p>
          <a:p>
            <a:pPr algn="ctr"/>
            <a:r>
              <a:rPr lang="en-US" sz="1600" dirty="0" smtClean="0"/>
              <a:t>provided by </a:t>
            </a:r>
            <a:r>
              <a:rPr lang="en-US" sz="1600" b="1" dirty="0" smtClean="0"/>
              <a:t>equipment experts</a:t>
            </a:r>
          </a:p>
          <a:p>
            <a:pPr algn="ctr"/>
            <a:r>
              <a:rPr lang="en-US" sz="1600" dirty="0" smtClean="0"/>
              <a:t>and </a:t>
            </a:r>
            <a:r>
              <a:rPr lang="en-US" sz="1600" b="1" dirty="0" smtClean="0"/>
              <a:t>IEC 61511 guidelines</a:t>
            </a:r>
            <a:endParaRPr lang="en-GB" sz="1600" b="1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1011723" y="4996329"/>
            <a:ext cx="219430" cy="935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289210" y="5838936"/>
            <a:ext cx="2747025" cy="477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153492" y="5962047"/>
            <a:ext cx="3028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Cybersecurity issues and operator mistakes</a:t>
            </a:r>
            <a:endParaRPr lang="en-GB" sz="1600" b="1" dirty="0"/>
          </a:p>
        </p:txBody>
      </p:sp>
      <p:sp>
        <p:nvSpPr>
          <p:cNvPr id="23" name="Rectangle 22"/>
          <p:cNvSpPr/>
          <p:nvPr/>
        </p:nvSpPr>
        <p:spPr>
          <a:xfrm>
            <a:off x="10494681" y="3735318"/>
            <a:ext cx="1319549" cy="136580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>
            <a:stCxn id="22" idx="0"/>
            <a:endCxn id="23" idx="2"/>
          </p:cNvCxnSpPr>
          <p:nvPr/>
        </p:nvCxnSpPr>
        <p:spPr>
          <a:xfrm flipV="1">
            <a:off x="10667755" y="5101119"/>
            <a:ext cx="486701" cy="860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01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2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5" grpId="0"/>
      <p:bldP spid="22" grpId="0"/>
      <p:bldP spid="2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46" y="2819288"/>
            <a:ext cx="8321994" cy="213663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10555071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Risk assessment - Tolerable </a:t>
            </a:r>
            <a:r>
              <a:rPr lang="en-US" sz="2800" b="1" dirty="0" smtClean="0">
                <a:solidFill>
                  <a:schemeClr val="tx2"/>
                </a:solidFill>
              </a:rPr>
              <a:t>risk (machine protection)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43694" y="3007539"/>
            <a:ext cx="252767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Machine protection</a:t>
            </a:r>
            <a:r>
              <a:rPr lang="en-GB" sz="1600" dirty="0" smtClean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Based on experience of the MPE group at CERN – risk matrices for the LHC (</a:t>
            </a:r>
            <a:r>
              <a:rPr lang="en-GB" sz="1600" u="sng" dirty="0">
                <a:hlinkClick r:id="rId3"/>
              </a:rPr>
              <a:t>EDMS2647876</a:t>
            </a:r>
            <a:r>
              <a:rPr lang="en-GB" sz="1600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84046" y="4066924"/>
            <a:ext cx="8743708" cy="46615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932881" y="2730951"/>
            <a:ext cx="638870" cy="230750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779954" y="1750112"/>
            <a:ext cx="8694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Data-driven risk matrix for </a:t>
            </a:r>
            <a:r>
              <a:rPr lang="en-GB" b="1" dirty="0" smtClean="0"/>
              <a:t>LHC </a:t>
            </a:r>
          </a:p>
          <a:p>
            <a:pPr algn="ctr"/>
            <a:r>
              <a:rPr lang="en-GB" dirty="0" smtClean="0"/>
              <a:t>(compatible with the ALARP method from IEC 61511-3 Annex K)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7932881" y="4536489"/>
            <a:ext cx="629786" cy="193095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941965" y="4062486"/>
            <a:ext cx="629786" cy="23364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0151" y="3484688"/>
            <a:ext cx="981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Failure mode</a:t>
            </a:r>
          </a:p>
          <a:p>
            <a:r>
              <a:rPr lang="en-US" sz="1200" i="1" dirty="0" smtClean="0"/>
              <a:t>frequency</a:t>
            </a:r>
            <a:endParaRPr lang="en-GB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848616" y="2519627"/>
            <a:ext cx="8557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Failure mode consequence (severity)</a:t>
            </a:r>
            <a:endParaRPr lang="en-GB" sz="12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895441" y="5155828"/>
                <a:ext cx="1073435" cy="60022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𝑅𝑅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5441" y="5155828"/>
                <a:ext cx="1073435" cy="6002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7508115" y="5155828"/>
                <a:ext cx="2128916" cy="554960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𝑅𝑅𝐹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115" y="5155828"/>
                <a:ext cx="2128916" cy="5549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9274283" y="4014868"/>
                <a:ext cx="444865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4283" y="4014868"/>
                <a:ext cx="44486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9282889" y="4564335"/>
                <a:ext cx="444865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2889" y="4564335"/>
                <a:ext cx="444865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351702" y="5322770"/>
            <a:ext cx="1940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Risk reduction factor</a:t>
            </a:r>
            <a:endParaRPr lang="en-GB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478351" y="5282135"/>
            <a:ext cx="772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≈ 100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44801" y="5230409"/>
            <a:ext cx="216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Example of “exceeding </a:t>
            </a:r>
            <a:r>
              <a:rPr lang="en-US" sz="1200" i="1" dirty="0"/>
              <a:t>the bellow </a:t>
            </a:r>
            <a:r>
              <a:rPr lang="en-US" sz="1200" i="1" dirty="0" smtClean="0"/>
              <a:t>limits” </a:t>
            </a:r>
            <a:r>
              <a:rPr lang="en-US" sz="1200" i="1" dirty="0"/>
              <a:t>Failure </a:t>
            </a:r>
            <a:r>
              <a:rPr lang="en-US" sz="1200" i="1" dirty="0" smtClean="0"/>
              <a:t>Mode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74825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8" grpId="0" animBg="1"/>
      <p:bldP spid="19" grpId="0"/>
      <p:bldP spid="21" grpId="0"/>
      <p:bldP spid="22" grpId="0"/>
      <p:bldP spid="23" grpId="0"/>
      <p:bldP spid="5" grpId="0"/>
      <p:bldP spid="2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IEC 61511 Safety Life Cycle 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20" y="1173456"/>
            <a:ext cx="5283698" cy="5575884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4960127" y="1173456"/>
            <a:ext cx="1710388" cy="1280294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269393" y="2681104"/>
            <a:ext cx="1585398" cy="150277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5890972" y="3407620"/>
            <a:ext cx="1516326" cy="87493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269393" y="2681104"/>
            <a:ext cx="1585398" cy="15027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127531" y="3521919"/>
            <a:ext cx="1834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Protection Layers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requirements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6253" y="3038068"/>
            <a:ext cx="21053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Safety Instrumented System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Certified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Architectural constrains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Software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269393" y="2681104"/>
            <a:ext cx="1585398" cy="150277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4269393" y="2681104"/>
            <a:ext cx="1585398" cy="150277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93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39" grpId="1" animBg="1"/>
      <p:bldP spid="42" grpId="0" animBg="1"/>
      <p:bldP spid="43" grpId="0" animBg="1"/>
      <p:bldP spid="2" grpId="0"/>
      <p:bldP spid="4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11205713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Protection Layers design (IEC 61511-3 Annex C)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76" y="1756930"/>
            <a:ext cx="8110937" cy="44955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41648" y="2258755"/>
            <a:ext cx="1966824" cy="29180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267905" y="3137156"/>
            <a:ext cx="4583502" cy="26454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625850" y="4076700"/>
            <a:ext cx="4976056" cy="2349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272328" y="2597418"/>
            <a:ext cx="4583502" cy="26454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191041" y="4771596"/>
            <a:ext cx="4912211" cy="24491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489777"/>
              </p:ext>
            </p:extLst>
          </p:nvPr>
        </p:nvGraphicFramePr>
        <p:xfrm>
          <a:off x="9087696" y="2777559"/>
          <a:ext cx="2875080" cy="30924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37540">
                  <a:extLst>
                    <a:ext uri="{9D8B030D-6E8A-4147-A177-3AD203B41FA5}">
                      <a16:colId xmlns:a16="http://schemas.microsoft.com/office/drawing/2014/main" val="2181848162"/>
                    </a:ext>
                  </a:extLst>
                </a:gridCol>
                <a:gridCol w="1437540">
                  <a:extLst>
                    <a:ext uri="{9D8B030D-6E8A-4147-A177-3AD203B41FA5}">
                      <a16:colId xmlns:a16="http://schemas.microsoft.com/office/drawing/2014/main" val="1398648456"/>
                    </a:ext>
                  </a:extLst>
                </a:gridCol>
              </a:tblGrid>
              <a:tr h="82585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Necessary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Risk 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Reduction</a:t>
                      </a:r>
                      <a:endParaRPr lang="en-GB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 </a:t>
                      </a:r>
                    </a:p>
                    <a:p>
                      <a:pPr algn="ctr"/>
                      <a:r>
                        <a:rPr lang="en-US" sz="1600" dirty="0" smtClean="0"/>
                        <a:t>of PLs</a:t>
                      </a:r>
                      <a:endParaRPr lang="en-GB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617807"/>
                  </a:ext>
                </a:extLst>
              </a:tr>
              <a:tr h="7267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14602"/>
                  </a:ext>
                </a:extLst>
              </a:tr>
              <a:tr h="7267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509703"/>
                  </a:ext>
                </a:extLst>
              </a:tr>
              <a:tr h="8131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2865919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4508486" y="5053683"/>
            <a:ext cx="2455564" cy="2349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1072568" y="1027679"/>
            <a:ext cx="729113" cy="445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30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8" grpId="0" animBg="1"/>
      <p:bldP spid="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11205713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Analysis of the Protection Layers (IEC 61511-2 Annex A)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130" y="1558510"/>
            <a:ext cx="8206577" cy="4642368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985817" y="4997450"/>
            <a:ext cx="1160483" cy="4889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Protection layers proposal for bellow and personnel protection </a:t>
            </a:r>
            <a:br>
              <a:rPr lang="en-US" sz="2800" b="1" dirty="0" smtClean="0">
                <a:solidFill>
                  <a:schemeClr val="tx2"/>
                </a:solidFill>
              </a:rPr>
            </a:br>
            <a:r>
              <a:rPr lang="en-US" sz="2800" b="1" dirty="0" smtClean="0">
                <a:solidFill>
                  <a:schemeClr val="tx2"/>
                </a:solidFill>
              </a:rPr>
              <a:t>(functional schema)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51099" y="5768588"/>
            <a:ext cx="4914919" cy="572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Component 1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486158" y="5768588"/>
            <a:ext cx="3682108" cy="572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</a:t>
            </a:r>
            <a:r>
              <a:rPr lang="en-US" dirty="0" smtClean="0"/>
              <a:t>2</a:t>
            </a:r>
            <a:endParaRPr lang="en-GB" dirty="0"/>
          </a:p>
        </p:txBody>
      </p:sp>
      <p:cxnSp>
        <p:nvCxnSpPr>
          <p:cNvPr id="6" name="Straight Connector 5"/>
          <p:cNvCxnSpPr>
            <a:stCxn id="2" idx="3"/>
            <a:endCxn id="12" idx="1"/>
          </p:cNvCxnSpPr>
          <p:nvPr/>
        </p:nvCxnSpPr>
        <p:spPr>
          <a:xfrm>
            <a:off x="7366018" y="6054750"/>
            <a:ext cx="1120140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2" descr="stepping moto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2" t="27511" r="27827" b="28518"/>
          <a:stretch/>
        </p:blipFill>
        <p:spPr bwMode="auto">
          <a:xfrm>
            <a:off x="1854009" y="5889418"/>
            <a:ext cx="467068" cy="46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28685" y="6356486"/>
            <a:ext cx="317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x5</a:t>
            </a:r>
            <a:endParaRPr lang="en-GB" sz="1050" dirty="0"/>
          </a:p>
        </p:txBody>
      </p:sp>
      <p:sp>
        <p:nvSpPr>
          <p:cNvPr id="15" name="Rectangle 14"/>
          <p:cNvSpPr/>
          <p:nvPr/>
        </p:nvSpPr>
        <p:spPr>
          <a:xfrm>
            <a:off x="1666973" y="5095396"/>
            <a:ext cx="855195" cy="5131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Driver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85618" y="3256315"/>
            <a:ext cx="1203851" cy="801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SAMbuCa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85617" y="3256315"/>
            <a:ext cx="793669" cy="2565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FEC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" name="Picture 10">
            <a:extLst>
              <a:ext uri="{FF2B5EF4-FFF2-40B4-BE49-F238E27FC236}">
                <a16:creationId xmlns:a16="http://schemas.microsoft.com/office/drawing/2014/main" id="{C3BCDA12-D1D0-43CE-9E59-C07921F72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4988" y="1564532"/>
            <a:ext cx="1104836" cy="114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 descr="Engineer icon man in hard hat buider symbol Vector Imag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7" t="16513" r="22033" b="29043"/>
          <a:stretch/>
        </p:blipFill>
        <p:spPr bwMode="auto">
          <a:xfrm>
            <a:off x="1109661" y="1771650"/>
            <a:ext cx="308233" cy="31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85158" y="2070149"/>
            <a:ext cx="757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FRAS operator</a:t>
            </a:r>
            <a:endParaRPr lang="en-GB" sz="1050" dirty="0"/>
          </a:p>
        </p:txBody>
      </p:sp>
      <p:cxnSp>
        <p:nvCxnSpPr>
          <p:cNvPr id="25" name="Straight Connector 24"/>
          <p:cNvCxnSpPr>
            <a:stCxn id="18" idx="2"/>
            <a:endCxn id="15" idx="0"/>
          </p:cNvCxnSpPr>
          <p:nvPr/>
        </p:nvCxnSpPr>
        <p:spPr>
          <a:xfrm>
            <a:off x="2087544" y="4057767"/>
            <a:ext cx="7027" cy="1037629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5" idx="2"/>
            <a:endCxn id="13" idx="0"/>
          </p:cNvCxnSpPr>
          <p:nvPr/>
        </p:nvCxnSpPr>
        <p:spPr>
          <a:xfrm flipH="1">
            <a:off x="2087543" y="5608512"/>
            <a:ext cx="7028" cy="28090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Elbow Connector 2048"/>
          <p:cNvCxnSpPr>
            <a:stCxn id="13" idx="1"/>
            <a:endCxn id="18" idx="1"/>
          </p:cNvCxnSpPr>
          <p:nvPr/>
        </p:nvCxnSpPr>
        <p:spPr>
          <a:xfrm rot="10800000">
            <a:off x="1485619" y="3657042"/>
            <a:ext cx="368391" cy="2465911"/>
          </a:xfrm>
          <a:prstGeom prst="bentConnector3">
            <a:avLst>
              <a:gd name="adj1" fmla="val 310268"/>
            </a:avLst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2053"/>
          <p:cNvPicPr>
            <a:picLocks noChangeAspect="1"/>
          </p:cNvPicPr>
          <p:nvPr/>
        </p:nvPicPr>
        <p:blipFill rotWithShape="1">
          <a:blip r:embed="rId5"/>
          <a:srcRect t="5521" b="5810"/>
          <a:stretch/>
        </p:blipFill>
        <p:spPr>
          <a:xfrm>
            <a:off x="3197104" y="5232892"/>
            <a:ext cx="381054" cy="2381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5"/>
          <a:srcRect t="5521" b="5810"/>
          <a:stretch/>
        </p:blipFill>
        <p:spPr>
          <a:xfrm>
            <a:off x="4130459" y="5232892"/>
            <a:ext cx="381054" cy="23812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5"/>
          <a:srcRect t="5521" b="5810"/>
          <a:stretch/>
        </p:blipFill>
        <p:spPr>
          <a:xfrm>
            <a:off x="5142215" y="5232892"/>
            <a:ext cx="381054" cy="238125"/>
          </a:xfrm>
          <a:prstGeom prst="rect">
            <a:avLst/>
          </a:prstGeom>
        </p:spPr>
      </p:pic>
      <p:cxnSp>
        <p:nvCxnSpPr>
          <p:cNvPr id="42" name="Elbow Connector 41"/>
          <p:cNvCxnSpPr>
            <a:stCxn id="18" idx="3"/>
            <a:endCxn id="2054" idx="0"/>
          </p:cNvCxnSpPr>
          <p:nvPr/>
        </p:nvCxnSpPr>
        <p:spPr>
          <a:xfrm>
            <a:off x="2689469" y="3657041"/>
            <a:ext cx="698162" cy="1575851"/>
          </a:xfrm>
          <a:prstGeom prst="bentConnector2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868998" y="1511339"/>
            <a:ext cx="793669" cy="602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FEC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4" name="Straight Connector 53"/>
          <p:cNvCxnSpPr>
            <a:stCxn id="2054" idx="1"/>
            <a:endCxn id="15" idx="3"/>
          </p:cNvCxnSpPr>
          <p:nvPr/>
        </p:nvCxnSpPr>
        <p:spPr>
          <a:xfrm flipH="1" flipV="1">
            <a:off x="2522168" y="5351954"/>
            <a:ext cx="674936" cy="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40" idx="1"/>
            <a:endCxn id="2054" idx="3"/>
          </p:cNvCxnSpPr>
          <p:nvPr/>
        </p:nvCxnSpPr>
        <p:spPr>
          <a:xfrm flipH="1">
            <a:off x="3578158" y="5351955"/>
            <a:ext cx="5523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41" idx="1"/>
            <a:endCxn id="40" idx="3"/>
          </p:cNvCxnSpPr>
          <p:nvPr/>
        </p:nvCxnSpPr>
        <p:spPr>
          <a:xfrm flipH="1">
            <a:off x="4511513" y="5351955"/>
            <a:ext cx="630702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6" name="Rectangle 2075"/>
          <p:cNvSpPr/>
          <p:nvPr/>
        </p:nvSpPr>
        <p:spPr>
          <a:xfrm>
            <a:off x="6912777" y="5457552"/>
            <a:ext cx="374650" cy="3019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FSI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8587972" y="5449751"/>
            <a:ext cx="374650" cy="3019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FSI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9291528" y="5449751"/>
            <a:ext cx="497008" cy="30192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WPS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017330" y="5449751"/>
            <a:ext cx="497008" cy="30192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WPS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78" name="Elbow Connector 77"/>
          <p:cNvCxnSpPr>
            <a:stCxn id="70" idx="0"/>
            <a:endCxn id="65" idx="3"/>
          </p:cNvCxnSpPr>
          <p:nvPr/>
        </p:nvCxnSpPr>
        <p:spPr>
          <a:xfrm rot="16200000" flipV="1">
            <a:off x="6906100" y="2815819"/>
            <a:ext cx="2390501" cy="2877364"/>
          </a:xfrm>
          <a:prstGeom prst="bentConnector2">
            <a:avLst/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2076" idx="0"/>
            <a:endCxn id="51" idx="2"/>
          </p:cNvCxnSpPr>
          <p:nvPr/>
        </p:nvCxnSpPr>
        <p:spPr>
          <a:xfrm flipV="1">
            <a:off x="7100102" y="4384473"/>
            <a:ext cx="421" cy="1073079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68" idx="0"/>
            <a:endCxn id="51" idx="3"/>
          </p:cNvCxnSpPr>
          <p:nvPr/>
        </p:nvCxnSpPr>
        <p:spPr>
          <a:xfrm rot="16200000" flipV="1">
            <a:off x="7505871" y="4180324"/>
            <a:ext cx="1466004" cy="1072849"/>
          </a:xfrm>
          <a:prstGeom prst="bentConnector2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56" idx="2"/>
            <a:endCxn id="41" idx="0"/>
          </p:cNvCxnSpPr>
          <p:nvPr/>
        </p:nvCxnSpPr>
        <p:spPr>
          <a:xfrm flipH="1">
            <a:off x="5332742" y="4684947"/>
            <a:ext cx="1307" cy="547945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3009012" y="5408380"/>
            <a:ext cx="757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Motor relay</a:t>
            </a:r>
            <a:endParaRPr lang="en-GB" sz="1050" dirty="0"/>
          </a:p>
        </p:txBody>
      </p:sp>
      <p:sp>
        <p:nvSpPr>
          <p:cNvPr id="127" name="TextBox 126"/>
          <p:cNvSpPr txBox="1"/>
          <p:nvPr/>
        </p:nvSpPr>
        <p:spPr>
          <a:xfrm>
            <a:off x="3944698" y="5401762"/>
            <a:ext cx="757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Motor relay</a:t>
            </a:r>
            <a:endParaRPr lang="en-GB" sz="1050" dirty="0"/>
          </a:p>
        </p:txBody>
      </p:sp>
      <p:sp>
        <p:nvSpPr>
          <p:cNvPr id="128" name="TextBox 127"/>
          <p:cNvSpPr txBox="1"/>
          <p:nvPr/>
        </p:nvSpPr>
        <p:spPr>
          <a:xfrm>
            <a:off x="4947938" y="5392452"/>
            <a:ext cx="757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Motor relay</a:t>
            </a:r>
            <a:endParaRPr lang="en-GB" sz="1050" dirty="0"/>
          </a:p>
        </p:txBody>
      </p:sp>
      <p:sp>
        <p:nvSpPr>
          <p:cNvPr id="130" name="TextBox 129"/>
          <p:cNvSpPr txBox="1"/>
          <p:nvPr/>
        </p:nvSpPr>
        <p:spPr>
          <a:xfrm>
            <a:off x="8741087" y="1564532"/>
            <a:ext cx="2457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PL1: capacitive sensors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PL2: resolvers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PL3: FSI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868999" y="2930971"/>
            <a:ext cx="793669" cy="2565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DIOT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stCxn id="65" idx="0"/>
            <a:endCxn id="45" idx="2"/>
          </p:cNvCxnSpPr>
          <p:nvPr/>
        </p:nvCxnSpPr>
        <p:spPr>
          <a:xfrm rot="16200000" flipV="1">
            <a:off x="5857373" y="2522509"/>
            <a:ext cx="816922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65" idx="1"/>
            <a:endCxn id="40" idx="0"/>
          </p:cNvCxnSpPr>
          <p:nvPr/>
        </p:nvCxnSpPr>
        <p:spPr>
          <a:xfrm rot="10800000" flipV="1">
            <a:off x="4320987" y="3059250"/>
            <a:ext cx="1548013" cy="2173642"/>
          </a:xfrm>
          <a:prstGeom prst="bentConnector2">
            <a:avLst/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51" name="Group 2050"/>
          <p:cNvGrpSpPr/>
          <p:nvPr/>
        </p:nvGrpSpPr>
        <p:grpSpPr>
          <a:xfrm>
            <a:off x="6497755" y="3583021"/>
            <a:ext cx="1204693" cy="801452"/>
            <a:chOff x="7270008" y="2972994"/>
            <a:chExt cx="1204693" cy="801452"/>
          </a:xfrm>
        </p:grpSpPr>
        <p:sp>
          <p:nvSpPr>
            <p:cNvPr id="51" name="Rectangle 50"/>
            <p:cNvSpPr/>
            <p:nvPr/>
          </p:nvSpPr>
          <p:spPr>
            <a:xfrm>
              <a:off x="7270850" y="2972994"/>
              <a:ext cx="1203851" cy="8014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FSI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interf</a:t>
              </a:r>
              <a:r>
                <a:rPr lang="en-US" sz="1200" dirty="0" smtClean="0">
                  <a:solidFill>
                    <a:schemeClr val="tx1"/>
                  </a:solidFill>
                </a:rPr>
                <a:t>.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270008" y="2972994"/>
              <a:ext cx="793669" cy="2565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FEC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4937214" y="4428389"/>
            <a:ext cx="793669" cy="2565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DO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8" name="Elbow Connector 57"/>
          <p:cNvCxnSpPr>
            <a:stCxn id="55" idx="1"/>
            <a:endCxn id="56" idx="0"/>
          </p:cNvCxnSpPr>
          <p:nvPr/>
        </p:nvCxnSpPr>
        <p:spPr>
          <a:xfrm rot="10800000" flipV="1">
            <a:off x="5334049" y="3711299"/>
            <a:ext cx="1163706" cy="717089"/>
          </a:xfrm>
          <a:prstGeom prst="bentConnector2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71" idx="0"/>
            <a:endCxn id="65" idx="2"/>
          </p:cNvCxnSpPr>
          <p:nvPr/>
        </p:nvCxnSpPr>
        <p:spPr>
          <a:xfrm flipV="1">
            <a:off x="6265834" y="3187529"/>
            <a:ext cx="0" cy="226222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approved stamp on white background. approved stamp sign. Photos | Adobe  Stock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t="3939" r="4046" b="4238"/>
          <a:stretch/>
        </p:blipFill>
        <p:spPr bwMode="auto">
          <a:xfrm>
            <a:off x="10337211" y="3257585"/>
            <a:ext cx="1094651" cy="67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9727358" y="3884257"/>
            <a:ext cx="2440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by MPP (Machine Protection Panel)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74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4" grpId="0"/>
      <p:bldP spid="15" grpId="0" animBg="1"/>
      <p:bldP spid="18" grpId="0" animBg="1"/>
      <p:bldP spid="16" grpId="0" animBg="1"/>
      <p:bldP spid="24" grpId="0"/>
      <p:bldP spid="45" grpId="0" animBg="1"/>
      <p:bldP spid="2076" grpId="0" animBg="1"/>
      <p:bldP spid="68" grpId="0" animBg="1"/>
      <p:bldP spid="70" grpId="0" animBg="1"/>
      <p:bldP spid="71" grpId="0" animBg="1"/>
      <p:bldP spid="116" grpId="0"/>
      <p:bldP spid="127" grpId="0"/>
      <p:bldP spid="128" grpId="0"/>
      <p:bldP spid="65" grpId="0" animBg="1"/>
      <p:bldP spid="5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0"/>
          <a:stretch/>
        </p:blipFill>
        <p:spPr>
          <a:xfrm>
            <a:off x="6260838" y="1682750"/>
            <a:ext cx="5876342" cy="487489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FRAS control system vs FRAS PLs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36" y="1682750"/>
            <a:ext cx="5881446" cy="48748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65823" y="1180862"/>
            <a:ext cx="3466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New hardware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40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Layers of Protection Analysis (LOPA)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543" y="1314450"/>
            <a:ext cx="7582029" cy="5343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5013945"/>
            <a:ext cx="1951876" cy="16440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9783" y="559118"/>
            <a:ext cx="3078221" cy="5847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Initiating events and frequency from the FTA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5222222" y="1605655"/>
            <a:ext cx="5133349" cy="14269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222222" y="3153708"/>
            <a:ext cx="5133349" cy="97753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222222" y="5769272"/>
            <a:ext cx="5133349" cy="5273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222221" y="4131246"/>
            <a:ext cx="5133349" cy="21708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222221" y="4348333"/>
            <a:ext cx="5133349" cy="34987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222220" y="5399666"/>
            <a:ext cx="5133349" cy="31861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21422" y="4698206"/>
            <a:ext cx="2322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Provided by EN/MME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0763768" y="5671924"/>
            <a:ext cx="1021734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Target from MPE matrices</a:t>
            </a:r>
            <a:endParaRPr lang="en-GB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6"/>
          <a:stretch/>
        </p:blipFill>
        <p:spPr>
          <a:xfrm>
            <a:off x="27893" y="1980104"/>
            <a:ext cx="2709238" cy="247954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687" y="5013945"/>
            <a:ext cx="1785897" cy="4585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1887200" y="4975205"/>
            <a:ext cx="118412" cy="57697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0407996" y="5366056"/>
            <a:ext cx="1722604" cy="684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5295626" y="5013945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6349269" y="5034433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9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" grpId="0"/>
      <p:bldP spid="16" grpId="0" animBg="1"/>
      <p:bldP spid="19" grpId="0" animBg="1"/>
      <p:bldP spid="20" grpId="0" animBg="1"/>
      <p:bldP spid="3" grpId="0" animBg="1"/>
      <p:bldP spid="2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Management of Functional Safety projects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68" y="3916148"/>
            <a:ext cx="12084553" cy="2117575"/>
          </a:xfrm>
          <a:prstGeom prst="rect">
            <a:avLst/>
          </a:prstGeom>
        </p:spPr>
      </p:pic>
      <p:sp>
        <p:nvSpPr>
          <p:cNvPr id="49" name="Content Placeholder 1"/>
          <p:cNvSpPr txBox="1">
            <a:spLocks/>
          </p:cNvSpPr>
          <p:nvPr/>
        </p:nvSpPr>
        <p:spPr>
          <a:xfrm>
            <a:off x="335588" y="1816685"/>
            <a:ext cx="11448934" cy="1191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Challenges: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Define the </a:t>
            </a:r>
            <a:r>
              <a:rPr lang="en-US" b="1" dirty="0" smtClean="0"/>
              <a:t>roles</a:t>
            </a:r>
            <a:r>
              <a:rPr lang="en-US" dirty="0" smtClean="0"/>
              <a:t> and </a:t>
            </a:r>
            <a:r>
              <a:rPr lang="en-US" b="1" dirty="0" smtClean="0"/>
              <a:t>responsibilities</a:t>
            </a:r>
            <a:r>
              <a:rPr lang="en-US" dirty="0" smtClean="0"/>
              <a:t> of the project members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Define the </a:t>
            </a:r>
            <a:r>
              <a:rPr lang="en-US" b="1" dirty="0" smtClean="0"/>
              <a:t>workflow</a:t>
            </a:r>
            <a:r>
              <a:rPr lang="en-US" dirty="0" smtClean="0"/>
              <a:t> and </a:t>
            </a:r>
            <a:r>
              <a:rPr lang="en-US" b="1" dirty="0" smtClean="0"/>
              <a:t>documentation to coordinate all project members 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609750" lvl="1" indent="-285750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091" y="16484"/>
            <a:ext cx="2194930" cy="2316308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9845964" y="16484"/>
            <a:ext cx="406400" cy="23163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18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Risk definition and risk reduction</a:t>
            </a:r>
            <a:endParaRPr lang="en-GB" sz="2800" dirty="0">
              <a:solidFill>
                <a:schemeClr val="tx2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3409647" y="2220992"/>
            <a:ext cx="28001" cy="3762104"/>
          </a:xfrm>
          <a:prstGeom prst="straightConnector1">
            <a:avLst/>
          </a:prstGeom>
          <a:noFill/>
          <a:ln w="19050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>
          <a:xfrm>
            <a:off x="3232364" y="5819876"/>
            <a:ext cx="4967132" cy="9331"/>
          </a:xfrm>
          <a:prstGeom prst="straightConnector1">
            <a:avLst/>
          </a:prstGeom>
          <a:noFill/>
          <a:ln w="19050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cxnSp>
        <p:nvCxnSpPr>
          <p:cNvPr id="43" name="Straight Connector 42"/>
          <p:cNvCxnSpPr/>
          <p:nvPr/>
        </p:nvCxnSpPr>
        <p:spPr>
          <a:xfrm flipV="1">
            <a:off x="3418977" y="3172713"/>
            <a:ext cx="1698171" cy="9332"/>
          </a:xfrm>
          <a:prstGeom prst="line">
            <a:avLst/>
          </a:prstGeom>
          <a:noFill/>
          <a:ln w="9525" cap="flat" cmpd="sng" algn="ctr">
            <a:solidFill>
              <a:srgbClr val="0055A0"/>
            </a:solidFill>
            <a:prstDash val="dash"/>
          </a:ln>
          <a:effectLst/>
        </p:spPr>
      </p:cxnSp>
      <p:cxnSp>
        <p:nvCxnSpPr>
          <p:cNvPr id="44" name="Straight Connector 43"/>
          <p:cNvCxnSpPr>
            <a:endCxn id="46" idx="0"/>
          </p:cNvCxnSpPr>
          <p:nvPr/>
        </p:nvCxnSpPr>
        <p:spPr>
          <a:xfrm>
            <a:off x="5098487" y="3172713"/>
            <a:ext cx="37323" cy="2636217"/>
          </a:xfrm>
          <a:prstGeom prst="line">
            <a:avLst/>
          </a:prstGeom>
          <a:noFill/>
          <a:ln w="9525" cap="flat" cmpd="sng" algn="ctr">
            <a:solidFill>
              <a:srgbClr val="0055A0"/>
            </a:solidFill>
            <a:prstDash val="dash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092416" y="3004757"/>
            <a:ext cx="345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C</a:t>
            </a:r>
            <a:endParaRPr lang="en-US" sz="14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63194" y="5808930"/>
            <a:ext cx="345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F</a:t>
            </a:r>
            <a:endParaRPr lang="en-US" sz="14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03294" y="2015855"/>
            <a:ext cx="1743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 smtClean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Consequence (C)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966953" y="5829207"/>
            <a:ext cx="149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 smtClean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Frequency (F)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963194" y="2827614"/>
            <a:ext cx="970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Initial risk</a:t>
            </a:r>
            <a:endParaRPr lang="en-US" sz="14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08427" y="5141635"/>
            <a:ext cx="1226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tolerable </a:t>
            </a:r>
            <a:r>
              <a:rPr lang="en-US" sz="1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risk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998891" y="4274869"/>
            <a:ext cx="138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unacceptable risk</a:t>
            </a:r>
          </a:p>
        </p:txBody>
      </p:sp>
      <p:cxnSp>
        <p:nvCxnSpPr>
          <p:cNvPr id="52" name="4 Conector recto de flecha"/>
          <p:cNvCxnSpPr>
            <a:endCxn id="54" idx="0"/>
          </p:cNvCxnSpPr>
          <p:nvPr/>
        </p:nvCxnSpPr>
        <p:spPr>
          <a:xfrm flipH="1">
            <a:off x="4143654" y="3175852"/>
            <a:ext cx="954834" cy="1323305"/>
          </a:xfrm>
          <a:prstGeom prst="straightConnector1">
            <a:avLst/>
          </a:prstGeom>
          <a:noFill/>
          <a:ln w="9525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sp>
        <p:nvSpPr>
          <p:cNvPr id="53" name="TextBox 26"/>
          <p:cNvSpPr txBox="1"/>
          <p:nvPr/>
        </p:nvSpPr>
        <p:spPr>
          <a:xfrm>
            <a:off x="3446969" y="4587903"/>
            <a:ext cx="970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 smtClean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Target risk</a:t>
            </a:r>
            <a:endParaRPr lang="en-US" sz="1400" b="1" dirty="0">
              <a:solidFill>
                <a:srgbClr val="0055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Oval 19"/>
          <p:cNvSpPr/>
          <p:nvPr/>
        </p:nvSpPr>
        <p:spPr>
          <a:xfrm>
            <a:off x="4097001" y="4499157"/>
            <a:ext cx="93306" cy="74645"/>
          </a:xfrm>
          <a:prstGeom prst="ellipse">
            <a:avLst/>
          </a:prstGeom>
          <a:solidFill>
            <a:srgbClr val="0055A0"/>
          </a:solidFill>
          <a:ln w="19050" cap="flat" cmpd="sng" algn="ctr">
            <a:solidFill>
              <a:srgbClr val="0055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5098486" y="3210036"/>
            <a:ext cx="18662" cy="429337"/>
          </a:xfrm>
          <a:prstGeom prst="straightConnector1">
            <a:avLst/>
          </a:prstGeom>
          <a:noFill/>
          <a:ln w="28575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>
          <a:xfrm flipH="1">
            <a:off x="4435966" y="3163384"/>
            <a:ext cx="662520" cy="0"/>
          </a:xfrm>
          <a:prstGeom prst="straightConnector1">
            <a:avLst/>
          </a:prstGeom>
          <a:noFill/>
          <a:ln w="28575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sp>
        <p:nvSpPr>
          <p:cNvPr id="57" name="Oval 56"/>
          <p:cNvSpPr/>
          <p:nvPr/>
        </p:nvSpPr>
        <p:spPr>
          <a:xfrm>
            <a:off x="5051834" y="3135391"/>
            <a:ext cx="93306" cy="74645"/>
          </a:xfrm>
          <a:prstGeom prst="ellipse">
            <a:avLst/>
          </a:prstGeom>
          <a:solidFill>
            <a:srgbClr val="0055A0"/>
          </a:solidFill>
          <a:ln w="19050" cap="flat" cmpd="sng" algn="ctr">
            <a:solidFill>
              <a:srgbClr val="0055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35810" y="3331596"/>
            <a:ext cx="1073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0055A0"/>
                </a:solidFill>
                <a:latin typeface="Arial"/>
              </a:rPr>
              <a:t>Protection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922830" y="2816072"/>
            <a:ext cx="1175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0055A0"/>
                </a:solidFill>
                <a:latin typeface="Arial"/>
              </a:rPr>
              <a:t>Prevention</a:t>
            </a:r>
          </a:p>
        </p:txBody>
      </p:sp>
      <p:sp>
        <p:nvSpPr>
          <p:cNvPr id="60" name="11 CuadroTexto"/>
          <p:cNvSpPr txBox="1"/>
          <p:nvPr/>
        </p:nvSpPr>
        <p:spPr>
          <a:xfrm>
            <a:off x="1586551" y="2901484"/>
            <a:ext cx="16232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dirty="0"/>
              <a:t>e.g. </a:t>
            </a:r>
            <a:r>
              <a:rPr lang="en-US" sz="1400" dirty="0" smtClean="0"/>
              <a:t>1 fatality, 1 year of delay of the LHC, etc.</a:t>
            </a:r>
            <a:endParaRPr lang="en-US" sz="1400" dirty="0"/>
          </a:p>
        </p:txBody>
      </p:sp>
      <p:sp>
        <p:nvSpPr>
          <p:cNvPr id="61" name="11 CuadroTexto"/>
          <p:cNvSpPr txBox="1"/>
          <p:nvPr/>
        </p:nvSpPr>
        <p:spPr>
          <a:xfrm>
            <a:off x="3960929" y="6098395"/>
            <a:ext cx="2312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dirty="0"/>
              <a:t>e.g. 1 </a:t>
            </a:r>
            <a:r>
              <a:rPr lang="en-US" sz="1400" dirty="0" smtClean="0"/>
              <a:t>failure in 10 </a:t>
            </a:r>
            <a:r>
              <a:rPr lang="en-US" sz="1400" dirty="0"/>
              <a:t>years</a:t>
            </a:r>
          </a:p>
        </p:txBody>
      </p:sp>
      <p:sp>
        <p:nvSpPr>
          <p:cNvPr id="77" name="Arc 76"/>
          <p:cNvSpPr/>
          <p:nvPr/>
        </p:nvSpPr>
        <p:spPr>
          <a:xfrm>
            <a:off x="3715968" y="289431"/>
            <a:ext cx="8431036" cy="5008605"/>
          </a:xfrm>
          <a:prstGeom prst="arc">
            <a:avLst>
              <a:gd name="adj1" fmla="val 5559312"/>
              <a:gd name="adj2" fmla="val 10797366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11 CuadroTexto"/>
          <p:cNvSpPr txBox="1"/>
          <p:nvPr/>
        </p:nvSpPr>
        <p:spPr>
          <a:xfrm>
            <a:off x="7594417" y="1801575"/>
            <a:ext cx="43824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Risk = f(F, C)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Initial risk -&gt; Tolerable risk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Prevention measures (gas leak </a:t>
            </a:r>
            <a:r>
              <a:rPr lang="en-US" dirty="0" smtClean="0">
                <a:solidFill>
                  <a:schemeClr val="tx2"/>
                </a:solidFill>
              </a:rPr>
              <a:t>detection + interlock)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Protection measures (evacuation procedure)</a:t>
            </a:r>
          </a:p>
        </p:txBody>
      </p:sp>
    </p:spTree>
    <p:extLst>
      <p:ext uri="{BB962C8B-B14F-4D97-AF65-F5344CB8AC3E}">
        <p14:creationId xmlns:p14="http://schemas.microsoft.com/office/powerpoint/2010/main" val="42485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 animBg="1"/>
      <p:bldP spid="57" grpId="0" animBg="1"/>
      <p:bldP spid="58" grpId="0"/>
      <p:bldP spid="59" grpId="0"/>
      <p:bldP spid="60" grpId="0"/>
      <p:bldP spid="61" grpId="0"/>
      <p:bldP spid="7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Management of Functional Safety </a:t>
            </a:r>
            <a:r>
              <a:rPr lang="en-US" sz="2800" b="1" dirty="0" smtClean="0">
                <a:solidFill>
                  <a:schemeClr val="tx2"/>
                </a:solidFill>
              </a:rPr>
              <a:t>projects (workflow)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091" y="16484"/>
            <a:ext cx="2194930" cy="2316308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9845964" y="16484"/>
            <a:ext cx="406400" cy="23163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66" y="1325685"/>
            <a:ext cx="8559789" cy="5425218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1181C96-DD11-674D-8638-1DA3F6214903}"/>
              </a:ext>
            </a:extLst>
          </p:cNvPr>
          <p:cNvSpPr/>
          <p:nvPr/>
        </p:nvSpPr>
        <p:spPr>
          <a:xfrm>
            <a:off x="1320835" y="2180701"/>
            <a:ext cx="2784373" cy="4482270"/>
          </a:xfrm>
          <a:prstGeom prst="roundRect">
            <a:avLst/>
          </a:prstGeom>
          <a:noFill/>
          <a:ln w="38100">
            <a:solidFill>
              <a:srgbClr val="FF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AE6DE-7A82-0D45-97E0-7C1921798D81}"/>
              </a:ext>
            </a:extLst>
          </p:cNvPr>
          <p:cNvSpPr txBox="1"/>
          <p:nvPr/>
        </p:nvSpPr>
        <p:spPr>
          <a:xfrm>
            <a:off x="2317631" y="213825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9933"/>
                </a:solidFill>
              </a:rPr>
              <a:t>Analysis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9E1FC72-80AF-AE45-8808-5F5EB82DDC8A}"/>
              </a:ext>
            </a:extLst>
          </p:cNvPr>
          <p:cNvSpPr/>
          <p:nvPr/>
        </p:nvSpPr>
        <p:spPr>
          <a:xfrm>
            <a:off x="4162759" y="2180701"/>
            <a:ext cx="2858298" cy="448227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297AEE-0C18-1F45-8BD4-5A46C76BC552}"/>
              </a:ext>
            </a:extLst>
          </p:cNvPr>
          <p:cNvSpPr txBox="1"/>
          <p:nvPr/>
        </p:nvSpPr>
        <p:spPr>
          <a:xfrm>
            <a:off x="4751548" y="2140779"/>
            <a:ext cx="169245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Design</a:t>
            </a:r>
            <a:br>
              <a:rPr lang="en-GB" dirty="0">
                <a:solidFill>
                  <a:schemeClr val="accent1"/>
                </a:solidFill>
              </a:rPr>
            </a:br>
            <a:r>
              <a:rPr lang="en-GB" dirty="0">
                <a:solidFill>
                  <a:schemeClr val="accent1"/>
                </a:solidFill>
              </a:rPr>
              <a:t>Implementation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B653D92-A04E-5944-BD27-972762234D9D}"/>
              </a:ext>
            </a:extLst>
          </p:cNvPr>
          <p:cNvSpPr/>
          <p:nvPr/>
        </p:nvSpPr>
        <p:spPr>
          <a:xfrm>
            <a:off x="7104184" y="2180701"/>
            <a:ext cx="2148521" cy="448227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350767-54B7-404C-AE09-2CF724D30DF9}"/>
              </a:ext>
            </a:extLst>
          </p:cNvPr>
          <p:cNvSpPr txBox="1"/>
          <p:nvPr/>
        </p:nvSpPr>
        <p:spPr>
          <a:xfrm>
            <a:off x="7388924" y="2141818"/>
            <a:ext cx="167052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Operation</a:t>
            </a:r>
            <a:br>
              <a:rPr lang="en-GB" dirty="0">
                <a:solidFill>
                  <a:srgbClr val="00B050"/>
                </a:solidFill>
              </a:rPr>
            </a:br>
            <a:r>
              <a:rPr lang="en-GB" dirty="0">
                <a:solidFill>
                  <a:srgbClr val="00B050"/>
                </a:solidFill>
              </a:rPr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214546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33" y="1048557"/>
            <a:ext cx="8319212" cy="431501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Functional Safety tools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0AEEB-278D-4F80-85E6-D95430054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254" y="5567260"/>
            <a:ext cx="10515600" cy="995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More details in 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inspirehep.net/files/fcdeb3597bbefa61732b5fdbb53c53e6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Many more tools for phase 4 (SIL verification)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2248571" y="1649192"/>
            <a:ext cx="9757729" cy="272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73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Conclusions / tips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5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56" name="Content Placeholder 1"/>
          <p:cNvSpPr txBox="1">
            <a:spLocks/>
          </p:cNvSpPr>
          <p:nvPr/>
        </p:nvSpPr>
        <p:spPr>
          <a:xfrm>
            <a:off x="457200" y="1530054"/>
            <a:ext cx="11448934" cy="48262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dirty="0" smtClean="0"/>
              <a:t>FS is about </a:t>
            </a:r>
            <a:r>
              <a:rPr lang="en-GB" b="1" dirty="0"/>
              <a:t>proving</a:t>
            </a:r>
            <a:r>
              <a:rPr lang="en-GB" dirty="0"/>
              <a:t> that </a:t>
            </a:r>
            <a:r>
              <a:rPr lang="en-GB" b="1" dirty="0"/>
              <a:t>your </a:t>
            </a:r>
            <a:r>
              <a:rPr lang="en-GB" b="1" dirty="0" smtClean="0"/>
              <a:t>design, development and operation </a:t>
            </a:r>
            <a:r>
              <a:rPr lang="en-GB" b="1" dirty="0"/>
              <a:t>meet </a:t>
            </a:r>
            <a:r>
              <a:rPr lang="en-GB" dirty="0"/>
              <a:t>the </a:t>
            </a:r>
            <a:r>
              <a:rPr lang="en-GB" dirty="0" smtClean="0"/>
              <a:t>risk reduction target (</a:t>
            </a:r>
            <a:r>
              <a:rPr lang="en-GB" b="1" dirty="0" smtClean="0"/>
              <a:t>SIL</a:t>
            </a:r>
            <a:r>
              <a:rPr lang="en-GB" dirty="0" smtClean="0"/>
              <a:t>) 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The SIL (risk reduction target) can be achieved (mainly) by: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US" dirty="0" smtClean="0"/>
              <a:t>a </a:t>
            </a:r>
            <a:r>
              <a:rPr lang="en-US" b="1" dirty="0" smtClean="0"/>
              <a:t>SIS</a:t>
            </a:r>
            <a:r>
              <a:rPr lang="en-US" dirty="0" smtClean="0"/>
              <a:t> (IEC 61511-1 clauses 10, 11, 12 and 13) 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US" dirty="0" smtClean="0"/>
              <a:t>or </a:t>
            </a:r>
            <a:r>
              <a:rPr lang="en-US" b="1" dirty="0" smtClean="0"/>
              <a:t>independent</a:t>
            </a:r>
            <a:r>
              <a:rPr lang="en-US" dirty="0" smtClean="0"/>
              <a:t> </a:t>
            </a:r>
            <a:r>
              <a:rPr lang="en-US" b="1" dirty="0" smtClean="0"/>
              <a:t>protection layers </a:t>
            </a:r>
            <a:r>
              <a:rPr lang="en-US" dirty="0" smtClean="0"/>
              <a:t>(</a:t>
            </a:r>
            <a:r>
              <a:rPr lang="en-US" dirty="0"/>
              <a:t>IEC 61511-1 </a:t>
            </a:r>
            <a:r>
              <a:rPr lang="en-US" dirty="0" smtClean="0"/>
              <a:t>clause 9)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If SIS, then:</a:t>
            </a:r>
            <a:endParaRPr lang="en-GB" dirty="0"/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/>
              <a:t>Reliability calculations (random hardware failures)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/>
              <a:t>Architectural analysis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/>
              <a:t>Systematic failures analysis (</a:t>
            </a:r>
            <a:r>
              <a:rPr lang="en-GB" dirty="0" err="1"/>
              <a:t>e.g</a:t>
            </a:r>
            <a:r>
              <a:rPr lang="en-GB" dirty="0"/>
              <a:t> Operators, EMC, etc.)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/>
              <a:t>Software </a:t>
            </a:r>
            <a:r>
              <a:rPr lang="en-GB" dirty="0" smtClean="0"/>
              <a:t>design and verification</a:t>
            </a:r>
            <a:endParaRPr lang="en-GB" dirty="0"/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 smtClean="0"/>
              <a:t>…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If PLs, then: specificity, independence, dependability, auditability and diversity (when possible)</a:t>
            </a:r>
            <a:endParaRPr lang="en-GB" dirty="0"/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b="1" dirty="0" smtClean="0"/>
              <a:t>Multidisciplinary </a:t>
            </a:r>
            <a:r>
              <a:rPr lang="en-GB" b="1" dirty="0"/>
              <a:t>teams </a:t>
            </a:r>
            <a:r>
              <a:rPr lang="en-GB" dirty="0"/>
              <a:t>(Safety engineers, process engineers, automation engineers, functional safety engineers, </a:t>
            </a:r>
            <a:r>
              <a:rPr lang="en-GB" dirty="0" smtClean="0"/>
              <a:t>…)</a:t>
            </a:r>
            <a:endParaRPr lang="en-GB" dirty="0"/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b="1" dirty="0"/>
              <a:t>Proof tests </a:t>
            </a:r>
            <a:r>
              <a:rPr lang="en-GB" dirty="0"/>
              <a:t>(periodic test to maintain the SIL over the life of the industrial plant)</a:t>
            </a:r>
          </a:p>
          <a:p>
            <a:pPr lvl="1" indent="0">
              <a:buNone/>
            </a:pPr>
            <a:endParaRPr lang="en-US" sz="18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7436458" y="2130724"/>
            <a:ext cx="3829639" cy="23566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402129" y="3174521"/>
            <a:ext cx="2398144" cy="13128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88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Future work at BE-ICS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457199" y="1697413"/>
            <a:ext cx="11481157" cy="47120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Regarding management aspects: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Traceability</a:t>
            </a:r>
            <a:r>
              <a:rPr lang="en-US" sz="1800" b="0" dirty="0" smtClean="0"/>
              <a:t> (explore commercial tools)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Workflow</a:t>
            </a:r>
            <a:r>
              <a:rPr lang="en-US" sz="1800" b="0" dirty="0" smtClean="0"/>
              <a:t> procedures for functional </a:t>
            </a:r>
            <a:r>
              <a:rPr lang="en-US" sz="1800" b="0" dirty="0"/>
              <a:t>safety </a:t>
            </a:r>
            <a:r>
              <a:rPr lang="en-US" sz="1800" b="0" dirty="0" smtClean="0"/>
              <a:t>projects</a:t>
            </a:r>
            <a:r>
              <a:rPr lang="en-US" sz="1800" dirty="0" smtClean="0"/>
              <a:t> </a:t>
            </a:r>
            <a:r>
              <a:rPr lang="en-US" sz="1800" b="0" dirty="0" smtClean="0"/>
              <a:t>(coordination and responsibilities of the different groups)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b="0" dirty="0" smtClean="0"/>
              <a:t>Functional safety </a:t>
            </a:r>
            <a:r>
              <a:rPr lang="en-US" sz="1800" dirty="0" smtClean="0"/>
              <a:t>service</a:t>
            </a:r>
            <a:r>
              <a:rPr lang="en-US" sz="1800" b="0" dirty="0" smtClean="0"/>
              <a:t> definition</a:t>
            </a:r>
          </a:p>
          <a:p>
            <a:endParaRPr lang="en-US" sz="1800" dirty="0" smtClean="0"/>
          </a:p>
          <a:p>
            <a:r>
              <a:rPr lang="en-US" sz="1800" dirty="0" smtClean="0"/>
              <a:t>Regarding technical aspects: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Code </a:t>
            </a:r>
            <a:r>
              <a:rPr lang="en-US" sz="1800" dirty="0"/>
              <a:t>generation </a:t>
            </a:r>
            <a:r>
              <a:rPr lang="en-US" sz="1800" b="0" dirty="0"/>
              <a:t>of </a:t>
            </a:r>
            <a:r>
              <a:rPr lang="en-US" sz="1800" b="0" dirty="0" smtClean="0"/>
              <a:t>application programs (Siemens safety LADDER code for TIA portal)</a:t>
            </a:r>
            <a:endParaRPr lang="en-US" sz="18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/>
              <a:t>Integration </a:t>
            </a:r>
            <a:r>
              <a:rPr lang="en-US" sz="1800" b="0" dirty="0"/>
              <a:t>in our frameworks (e.g. </a:t>
            </a:r>
            <a:r>
              <a:rPr lang="en-US" sz="1800" b="0" dirty="0">
                <a:hlinkClick r:id="rId2"/>
              </a:rPr>
              <a:t>UNICOS</a:t>
            </a:r>
            <a:r>
              <a:rPr lang="en-US" sz="1800" b="0" dirty="0"/>
              <a:t>)</a:t>
            </a:r>
          </a:p>
          <a:p>
            <a:endParaRPr lang="en-US" sz="1800" b="0" dirty="0" smtClean="0"/>
          </a:p>
          <a:p>
            <a:endParaRPr lang="en-US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113763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347" y="24226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4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Tolerable risk at CERN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6953" y="358588"/>
            <a:ext cx="3089703" cy="1701893"/>
          </a:xfrm>
          <a:prstGeom prst="rect">
            <a:avLst/>
          </a:prstGeom>
        </p:spPr>
      </p:pic>
      <p:sp>
        <p:nvSpPr>
          <p:cNvPr id="27" name="11 CuadroTexto"/>
          <p:cNvSpPr txBox="1"/>
          <p:nvPr/>
        </p:nvSpPr>
        <p:spPr>
          <a:xfrm>
            <a:off x="1455674" y="1353339"/>
            <a:ext cx="4382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schemeClr val="tx2"/>
                </a:solidFill>
              </a:rPr>
              <a:t>HSE </a:t>
            </a:r>
            <a:r>
              <a:rPr lang="en-US" dirty="0" smtClean="0">
                <a:solidFill>
                  <a:schemeClr val="tx2"/>
                </a:solidFill>
              </a:rPr>
              <a:t>risk matrix</a:t>
            </a:r>
          </a:p>
          <a:p>
            <a:pPr algn="ctr" defTabSz="457200"/>
            <a:r>
              <a:rPr lang="en-US" dirty="0">
                <a:solidFill>
                  <a:schemeClr val="tx2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2"/>
                </a:solidFill>
                <a:hlinkClick r:id="rId3"/>
              </a:rPr>
              <a:t>edms.cern.ch/document/1114042/2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8" y="2340329"/>
            <a:ext cx="6406666" cy="13271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68" y="4079067"/>
            <a:ext cx="6406666" cy="11666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2877" y="2340329"/>
            <a:ext cx="5445921" cy="2905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6616" y="5406005"/>
            <a:ext cx="7270035" cy="1266884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3609788" y="4464424"/>
            <a:ext cx="1338730" cy="1852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218667" y="3060783"/>
            <a:ext cx="106963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146611" y="4809986"/>
            <a:ext cx="3144066" cy="1852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651624" y="4994184"/>
            <a:ext cx="1461247" cy="1852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640979" y="4650650"/>
            <a:ext cx="2649698" cy="16842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5369859" y="3060783"/>
            <a:ext cx="106963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endCxn id="34" idx="3"/>
          </p:cNvCxnSpPr>
          <p:nvPr/>
        </p:nvCxnSpPr>
        <p:spPr>
          <a:xfrm flipH="1">
            <a:off x="3288301" y="3156162"/>
            <a:ext cx="2060640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369859" y="3424616"/>
            <a:ext cx="106963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Arrow Connector 62"/>
          <p:cNvCxnSpPr>
            <a:stCxn id="62" idx="0"/>
            <a:endCxn id="38" idx="2"/>
          </p:cNvCxnSpPr>
          <p:nvPr/>
        </p:nvCxnSpPr>
        <p:spPr>
          <a:xfrm flipV="1">
            <a:off x="5904676" y="3251541"/>
            <a:ext cx="0" cy="17307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7411317" y="2681189"/>
            <a:ext cx="828190" cy="25645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56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62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Tolerable risk at CERN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6953" y="358588"/>
            <a:ext cx="3089703" cy="1701893"/>
          </a:xfrm>
          <a:prstGeom prst="rect">
            <a:avLst/>
          </a:prstGeom>
        </p:spPr>
      </p:pic>
      <p:sp>
        <p:nvSpPr>
          <p:cNvPr id="27" name="11 CuadroTexto"/>
          <p:cNvSpPr txBox="1"/>
          <p:nvPr/>
        </p:nvSpPr>
        <p:spPr>
          <a:xfrm>
            <a:off x="1455674" y="1353339"/>
            <a:ext cx="4382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schemeClr val="tx2"/>
                </a:solidFill>
              </a:rPr>
              <a:t>CERN accelerators risk matrices (</a:t>
            </a:r>
            <a:r>
              <a:rPr lang="en-US" dirty="0">
                <a:solidFill>
                  <a:schemeClr val="tx2"/>
                </a:solidFill>
              </a:rPr>
              <a:t>BE-MPE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algn="ctr" defTabSz="457200"/>
            <a:r>
              <a:rPr lang="en-US" dirty="0">
                <a:solidFill>
                  <a:schemeClr val="tx2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2"/>
                </a:solidFill>
                <a:hlinkClick r:id="rId3"/>
              </a:rPr>
              <a:t>edms.cern.ch/document/2647881/1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152" y="3206464"/>
            <a:ext cx="8321994" cy="213663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1 CuadroTexto"/>
          <p:cNvSpPr txBox="1"/>
          <p:nvPr/>
        </p:nvSpPr>
        <p:spPr>
          <a:xfrm>
            <a:off x="930687" y="2593814"/>
            <a:ext cx="1824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chemeClr val="tx2"/>
                </a:solidFill>
              </a:rPr>
              <a:t>LHC example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0687" y="3833715"/>
            <a:ext cx="981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Failure mode</a:t>
            </a:r>
          </a:p>
          <a:p>
            <a:r>
              <a:rPr lang="en-US" sz="1200" i="1" dirty="0" smtClean="0"/>
              <a:t>frequency</a:t>
            </a:r>
            <a:endParaRPr lang="en-GB" sz="1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19152" y="2868654"/>
            <a:ext cx="8557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Failure mode consequence (severity) – LHC downtime</a:t>
            </a:r>
            <a:endParaRPr lang="en-GB" sz="1200" i="1" dirty="0"/>
          </a:p>
        </p:txBody>
      </p:sp>
      <p:sp>
        <p:nvSpPr>
          <p:cNvPr id="13" name="Rectangle 12"/>
          <p:cNvSpPr/>
          <p:nvPr/>
        </p:nvSpPr>
        <p:spPr>
          <a:xfrm>
            <a:off x="8591177" y="4467523"/>
            <a:ext cx="720164" cy="2235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3" idx="1"/>
            <a:endCxn id="15" idx="3"/>
          </p:cNvCxnSpPr>
          <p:nvPr/>
        </p:nvCxnSpPr>
        <p:spPr>
          <a:xfrm flipH="1" flipV="1">
            <a:off x="7966953" y="4579293"/>
            <a:ext cx="624224" cy="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246789" y="4483914"/>
            <a:ext cx="72016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3" idx="2"/>
            <a:endCxn id="20" idx="0"/>
          </p:cNvCxnSpPr>
          <p:nvPr/>
        </p:nvCxnSpPr>
        <p:spPr>
          <a:xfrm>
            <a:off x="8951259" y="4691064"/>
            <a:ext cx="0" cy="2261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591177" y="4917254"/>
            <a:ext cx="72016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9956801" y="4433536"/>
                <a:ext cx="444865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6801" y="4433536"/>
                <a:ext cx="444865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9956363" y="4832901"/>
                <a:ext cx="444865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6363" y="4832901"/>
                <a:ext cx="44486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036460" y="5674642"/>
                <a:ext cx="1073435" cy="60022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𝑅𝑅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460" y="5674642"/>
                <a:ext cx="1073435" cy="60022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6649134" y="5674642"/>
                <a:ext cx="2366802" cy="597023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𝑅𝑅𝐹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=100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134" y="5674642"/>
                <a:ext cx="2366802" cy="59702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3492721" y="5841584"/>
            <a:ext cx="1940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Risk reduction factor</a:t>
            </a:r>
            <a:endParaRPr lang="en-GB" sz="12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8951259" y="5841584"/>
            <a:ext cx="1940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Related to SIL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80989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5" grpId="0" animBg="1"/>
      <p:bldP spid="20" grpId="0" animBg="1"/>
      <p:bldP spid="23" grpId="0"/>
      <p:bldP spid="24" grpId="0"/>
      <p:bldP spid="25" grpId="0" animBg="1"/>
      <p:bldP spid="26" grpId="0"/>
      <p:bldP spid="2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Global Mining Guidelines Group | Importance of functional safety for  autonomous equipmen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0" t="11358" r="15216" b="6462"/>
          <a:stretch/>
        </p:blipFill>
        <p:spPr bwMode="auto">
          <a:xfrm>
            <a:off x="7630379" y="1312141"/>
            <a:ext cx="4314826" cy="440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9554429" y="2494180"/>
            <a:ext cx="1685925" cy="170497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2966" y="1439334"/>
            <a:ext cx="7113833" cy="5212478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 smtClean="0"/>
              <a:t>The goal is to </a:t>
            </a:r>
            <a:r>
              <a:rPr lang="en-US" sz="1800" b="1" dirty="0" smtClean="0"/>
              <a:t>ensure safety </a:t>
            </a:r>
            <a:r>
              <a:rPr lang="en-US" sz="1800" b="0" dirty="0" smtClean="0"/>
              <a:t>in our industrial installations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 smtClean="0"/>
              <a:t>… by developing s</a:t>
            </a:r>
            <a:r>
              <a:rPr lang="en-US" sz="1800" dirty="0" smtClean="0"/>
              <a:t>afety related systems </a:t>
            </a:r>
            <a:r>
              <a:rPr lang="en-US" sz="1800" b="0" dirty="0" smtClean="0"/>
              <a:t>based on the </a:t>
            </a:r>
            <a:r>
              <a:rPr lang="en-US" sz="1800" dirty="0" smtClean="0"/>
              <a:t>Functional Safety standards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1" dirty="0" smtClean="0"/>
              <a:t>Functional Safety </a:t>
            </a:r>
            <a:r>
              <a:rPr lang="en-US" sz="1800" dirty="0" smtClean="0"/>
              <a:t>= </a:t>
            </a:r>
            <a:r>
              <a:rPr lang="en-GB" sz="1800" dirty="0"/>
              <a:t>Part of the overall safety that depends on a </a:t>
            </a:r>
            <a:r>
              <a:rPr lang="en-GB" sz="1800" b="1" dirty="0"/>
              <a:t>system or equipment operating correctly in response to its inputs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1" dirty="0" smtClean="0"/>
              <a:t>Functional safety standards:</a:t>
            </a:r>
          </a:p>
          <a:p>
            <a:pPr marL="381150" lvl="1" indent="-285750">
              <a:buFont typeface="Wingdings" panose="05000000000000000000" pitchFamily="2" charset="2"/>
              <a:buChar char="§"/>
            </a:pPr>
            <a:r>
              <a:rPr lang="en-GB" b="1" dirty="0"/>
              <a:t>IEC 61508</a:t>
            </a:r>
            <a:r>
              <a:rPr lang="en-GB" dirty="0"/>
              <a:t>: Functional Safety of Electrical / Electronic / Programmable Electronic Safety-related Systems</a:t>
            </a:r>
          </a:p>
          <a:p>
            <a:pPr marL="381150" lvl="1" indent="-285750">
              <a:buFont typeface="Wingdings" panose="05000000000000000000" pitchFamily="2" charset="2"/>
              <a:buChar char="§"/>
            </a:pPr>
            <a:r>
              <a:rPr lang="en-GB" b="1" dirty="0"/>
              <a:t>IEC 61511</a:t>
            </a:r>
            <a:r>
              <a:rPr lang="en-GB" dirty="0"/>
              <a:t>: specific for the process industry</a:t>
            </a:r>
          </a:p>
          <a:p>
            <a:pPr marL="381150" lvl="1" indent="-285750">
              <a:buFont typeface="Wingdings" panose="05000000000000000000" pitchFamily="2" charset="2"/>
              <a:buChar char="§"/>
            </a:pPr>
            <a:r>
              <a:rPr lang="en-GB" dirty="0"/>
              <a:t>IEC 62061: </a:t>
            </a:r>
            <a:r>
              <a:rPr lang="en-GB" dirty="0" smtClean="0"/>
              <a:t>safety </a:t>
            </a:r>
            <a:r>
              <a:rPr lang="en-GB" dirty="0"/>
              <a:t>of machinery </a:t>
            </a:r>
          </a:p>
          <a:p>
            <a:pPr marL="381150" lvl="1" indent="-285750">
              <a:buFont typeface="Wingdings" panose="05000000000000000000" pitchFamily="2" charset="2"/>
              <a:buChar char="§"/>
            </a:pPr>
            <a:r>
              <a:rPr lang="en-GB" dirty="0"/>
              <a:t>IEC 13849: </a:t>
            </a:r>
            <a:r>
              <a:rPr lang="en-GB" dirty="0" smtClean="0"/>
              <a:t>safety-related </a:t>
            </a:r>
            <a:r>
              <a:rPr lang="en-GB" dirty="0"/>
              <a:t>Parts of Control Systems</a:t>
            </a:r>
          </a:p>
          <a:p>
            <a:pPr marL="381150" lvl="1" indent="-285750">
              <a:buFont typeface="Wingdings" panose="05000000000000000000" pitchFamily="2" charset="2"/>
              <a:buChar char="§"/>
            </a:pPr>
            <a:r>
              <a:rPr lang="en-GB" dirty="0" smtClean="0"/>
              <a:t>Specific </a:t>
            </a:r>
            <a:r>
              <a:rPr lang="en-GB" dirty="0"/>
              <a:t>industry standards (</a:t>
            </a:r>
            <a:r>
              <a:rPr lang="en-GB" dirty="0" err="1"/>
              <a:t>e.g</a:t>
            </a:r>
            <a:r>
              <a:rPr lang="en-GB" dirty="0"/>
              <a:t> chemical industry, radioprotection, etc</a:t>
            </a:r>
            <a:r>
              <a:rPr lang="en-GB" dirty="0" smtClean="0"/>
              <a:t>.)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4775" y="251011"/>
            <a:ext cx="8229600" cy="114300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chemeClr val="tx2"/>
                </a:solidFill>
              </a:rPr>
              <a:t>Functional Safety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20178" y="587562"/>
            <a:ext cx="3220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tx2"/>
                </a:solidFill>
              </a:rPr>
              <a:t>HSE</a:t>
            </a:r>
            <a:r>
              <a:rPr lang="en-GB" sz="1200" dirty="0" smtClean="0">
                <a:solidFill>
                  <a:schemeClr val="tx2"/>
                </a:solidFill>
              </a:rPr>
              <a:t> (Health </a:t>
            </a:r>
            <a:r>
              <a:rPr lang="en-GB" sz="1200" dirty="0">
                <a:solidFill>
                  <a:schemeClr val="tx2"/>
                </a:solidFill>
              </a:rPr>
              <a:t>&amp; Safety and </a:t>
            </a:r>
            <a:r>
              <a:rPr lang="en-GB" sz="1200" dirty="0" smtClean="0">
                <a:solidFill>
                  <a:schemeClr val="tx2"/>
                </a:solidFill>
              </a:rPr>
              <a:t>Environmental) unit </a:t>
            </a:r>
            <a:endParaRPr lang="en-US" sz="12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chemeClr val="tx2"/>
                </a:solidFill>
              </a:rPr>
              <a:t>DSO</a:t>
            </a:r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en-US" sz="1200" dirty="0">
                <a:solidFill>
                  <a:schemeClr val="tx2"/>
                </a:solidFill>
              </a:rPr>
              <a:t>(Department Security Officer)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23239" y="5827169"/>
            <a:ext cx="3529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Process experts and responsible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Control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Instrumentation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chemeClr val="tx2"/>
                </a:solidFill>
              </a:rPr>
              <a:t>Functional Safety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chemeClr val="tx2"/>
                </a:solidFill>
              </a:rPr>
              <a:t>…</a:t>
            </a:r>
            <a:endParaRPr lang="en-GB" sz="1200" b="1" dirty="0">
              <a:solidFill>
                <a:schemeClr val="tx2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9316649" y="3516923"/>
            <a:ext cx="1182965" cy="23102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374199" y="1233893"/>
            <a:ext cx="1080654" cy="17459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072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ars.els-cdn.com/content/image/1-s2.0-S0950423005000707-gr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4266" y="2764897"/>
            <a:ext cx="5808947" cy="3464807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175" y="2454177"/>
            <a:ext cx="933450" cy="914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126" y="3321893"/>
            <a:ext cx="260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e.g.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Design a sensor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to be used in Safety systems for a chemical plant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6337" y="2454177"/>
            <a:ext cx="971550" cy="962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057687" y="3345705"/>
            <a:ext cx="222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  <a:cs typeface="Arial" pitchFamily="34" charset="0"/>
              </a:rPr>
              <a:t>e.g.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Design Safety system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for a chemical plant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251728" y="4738255"/>
            <a:ext cx="1894982" cy="159220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214013" y="4738255"/>
            <a:ext cx="958660" cy="159220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206170" y="4738255"/>
            <a:ext cx="1948383" cy="159220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224467" y="4738255"/>
            <a:ext cx="967801" cy="159220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564775" y="25101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/>
                </a:solidFill>
              </a:rPr>
              <a:t>Context – Functional Safety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0" name="Content Placeholder 1"/>
          <p:cNvSpPr>
            <a:spLocks noGrp="1"/>
          </p:cNvSpPr>
          <p:nvPr>
            <p:ph idx="1"/>
          </p:nvPr>
        </p:nvSpPr>
        <p:spPr>
          <a:xfrm>
            <a:off x="571126" y="1622135"/>
            <a:ext cx="6399758" cy="5852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dirty="0" smtClean="0"/>
              <a:t>Which standard should we use?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72936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8580</TotalTime>
  <Words>2340</Words>
  <Application>Microsoft Office PowerPoint</Application>
  <PresentationFormat>Widescreen</PresentationFormat>
  <Paragraphs>473</Paragraphs>
  <Slides>54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Arial</vt:lpstr>
      <vt:lpstr>Calibri</vt:lpstr>
      <vt:lpstr>Calibri Light</vt:lpstr>
      <vt:lpstr>Cambria Math</vt:lpstr>
      <vt:lpstr>Wingdings</vt:lpstr>
      <vt:lpstr>Office Theme</vt:lpstr>
      <vt:lpstr>Worksheet</vt:lpstr>
      <vt:lpstr>Visio.Drawing.15</vt:lpstr>
      <vt:lpstr>Functional Safety at BE-ICS </vt:lpstr>
      <vt:lpstr>Agenda</vt:lpstr>
      <vt:lpstr>Risks at the industrial installations at CERN</vt:lpstr>
      <vt:lpstr>Risks at the industrial installations at CERN</vt:lpstr>
      <vt:lpstr>Risk definition and risk reduction</vt:lpstr>
      <vt:lpstr>Tolerable risk at CERN</vt:lpstr>
      <vt:lpstr>Tolerable risk at CERN</vt:lpstr>
      <vt:lpstr>Functional Safety</vt:lpstr>
      <vt:lpstr>PowerPoint Presentation</vt:lpstr>
      <vt:lpstr>PowerPoint Presentation</vt:lpstr>
      <vt:lpstr>Failures types</vt:lpstr>
      <vt:lpstr>CERN Safety systems examples</vt:lpstr>
      <vt:lpstr>SM18 Cluster F Safety Instrumented System</vt:lpstr>
      <vt:lpstr>SM18 Cluster F project</vt:lpstr>
      <vt:lpstr>Context – SM18 Cluster F project</vt:lpstr>
      <vt:lpstr>Risk analysis hazard identification –  Personnel and machine protection</vt:lpstr>
      <vt:lpstr>Risk assessment - Risk reduction and layers of protection</vt:lpstr>
      <vt:lpstr>Risk assessment - Tolerable risk (Personnel protection)</vt:lpstr>
      <vt:lpstr>Calibrated Risk Graph – calibration (corporative decision)</vt:lpstr>
      <vt:lpstr>Calibrated Risk Graph vs HSE matrix</vt:lpstr>
      <vt:lpstr>Risk analysis hazard identification –  Personnel and machine protection</vt:lpstr>
      <vt:lpstr>What about SIL?</vt:lpstr>
      <vt:lpstr>What about SIL?</vt:lpstr>
      <vt:lpstr>Safety Requirements Specification (SRS)</vt:lpstr>
      <vt:lpstr>SIS design and engineering</vt:lpstr>
      <vt:lpstr>Hardware random failures analysis</vt:lpstr>
      <vt:lpstr>Hardware random failures analysis</vt:lpstr>
      <vt:lpstr>Hardware random failures analysis</vt:lpstr>
      <vt:lpstr>Architectural constraints analysis</vt:lpstr>
      <vt:lpstr>Architectural constraints analysis</vt:lpstr>
      <vt:lpstr>Architectural constrains analysis</vt:lpstr>
      <vt:lpstr>Application Program </vt:lpstr>
      <vt:lpstr>Application Program </vt:lpstr>
      <vt:lpstr>PowerPoint Presentation</vt:lpstr>
      <vt:lpstr>Application Program </vt:lpstr>
      <vt:lpstr>FRAS Protection Layers design</vt:lpstr>
      <vt:lpstr>Context – FRAS</vt:lpstr>
      <vt:lpstr>Context – FRAS</vt:lpstr>
      <vt:lpstr>FRAS control system (IP side)</vt:lpstr>
      <vt:lpstr>FRAS control system</vt:lpstr>
      <vt:lpstr>FRAS risk analysis – FTA (Fault Tree Analysis)</vt:lpstr>
      <vt:lpstr>Risk assessment - Tolerable risk (machine protection)</vt:lpstr>
      <vt:lpstr>IEC 61511 Safety Life Cycle </vt:lpstr>
      <vt:lpstr>Protection Layers design (IEC 61511-3 Annex C)</vt:lpstr>
      <vt:lpstr>Analysis of the Protection Layers (IEC 61511-2 Annex A)</vt:lpstr>
      <vt:lpstr>Protection layers proposal for bellow and personnel protection  (functional schema)</vt:lpstr>
      <vt:lpstr>FRAS control system vs FRAS PLs</vt:lpstr>
      <vt:lpstr>Layers of Protection Analysis (LOPA)</vt:lpstr>
      <vt:lpstr>Management of Functional Safety projects</vt:lpstr>
      <vt:lpstr>Management of Functional Safety projects (workflow)</vt:lpstr>
      <vt:lpstr>Functional Safety tools</vt:lpstr>
      <vt:lpstr>Conclusions / tips</vt:lpstr>
      <vt:lpstr>Future work at BE-ICS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Borja Fernandez Adiego</dc:creator>
  <cp:lastModifiedBy>Borja Fernandez Adiego</cp:lastModifiedBy>
  <cp:revision>1265</cp:revision>
  <dcterms:created xsi:type="dcterms:W3CDTF">2021-10-12T15:57:06Z</dcterms:created>
  <dcterms:modified xsi:type="dcterms:W3CDTF">2023-01-19T14:20:17Z</dcterms:modified>
</cp:coreProperties>
</file>