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3" r:id="rId2"/>
    <p:sldId id="269" r:id="rId3"/>
    <p:sldId id="270" r:id="rId4"/>
    <p:sldId id="271" r:id="rId5"/>
    <p:sldId id="272" r:id="rId6"/>
    <p:sldId id="273" r:id="rId7"/>
    <p:sldId id="268" r:id="rId8"/>
    <p:sldId id="540" r:id="rId9"/>
    <p:sldId id="541" r:id="rId10"/>
    <p:sldId id="267" r:id="rId11"/>
    <p:sldId id="534" r:id="rId12"/>
    <p:sldId id="536" r:id="rId13"/>
    <p:sldId id="537" r:id="rId14"/>
    <p:sldId id="538" r:id="rId15"/>
    <p:sldId id="539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Objects="1" showGuides="1">
      <p:cViewPr varScale="1">
        <p:scale>
          <a:sx n="208" d="100"/>
          <a:sy n="208" d="100"/>
        </p:scale>
        <p:origin x="264" y="17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0B7A2EE-01D2-436F-8794-642C0881ACC7}" type="datetime1">
              <a:rPr lang="fr-FR" smtClean="0"/>
              <a:t>19/01/2023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6245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J. Oliveira – HiLumi LHC Work Package 15 – Integration &amp; (De-)Installation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J. Oliveira – HiLumi LHC Work Package 15 – Integration &amp; (De-)Installation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indico.cern.ch/event/1237464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ervice-now.com/service-portal/service-element.do?name=rack-installatio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683568" y="1755150"/>
            <a:ext cx="8096944" cy="1350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Area Integration Reports USC55 &amp; RRs</a:t>
            </a:r>
            <a:br>
              <a:rPr lang="en-US" dirty="0"/>
            </a:br>
            <a:r>
              <a:rPr lang="en-US" dirty="0"/>
              <a:t>	- Information needed for the cost evaluation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noProof="0" dirty="0"/>
              <a:t>J. Oliveira – WP15 Integration &amp; (De-)Installation</a:t>
            </a:r>
            <a:endParaRPr lang="en-GB" noProof="0" dirty="0"/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>
              <a:tabLst>
                <a:tab pos="5561013" algn="l"/>
              </a:tabLst>
            </a:pPr>
            <a:r>
              <a:rPr lang="en-US" b="0" i="0" dirty="0">
                <a:solidFill>
                  <a:schemeClr val="bg2"/>
                </a:solidFill>
                <a:hlinkClick r:id="rId2"/>
              </a:rPr>
              <a:t>WP15 Integration Meeting #216</a:t>
            </a:r>
            <a:r>
              <a:rPr lang="en-US" b="0" i="0" dirty="0">
                <a:solidFill>
                  <a:schemeClr val="bg2"/>
                </a:solidFill>
              </a:rPr>
              <a:t>	20/01/2023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8FD99C7-FCCB-894F-A075-C89F4DEF386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And a very special thanks to all the colleagues that contributed to this presentation.</a:t>
            </a:r>
          </a:p>
          <a:p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3241" y="2031750"/>
            <a:ext cx="6440400" cy="12258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time.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2FDD189D-4D06-2775-0729-E5C463E93A7C}"/>
              </a:ext>
            </a:extLst>
          </p:cNvPr>
          <p:cNvSpPr txBox="1">
            <a:spLocks/>
          </p:cNvSpPr>
          <p:nvPr/>
        </p:nvSpPr>
        <p:spPr>
          <a:xfrm>
            <a:off x="611560" y="2571750"/>
            <a:ext cx="7920880" cy="1225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342900" indent="-342900" algn="ctr">
              <a:spcBef>
                <a:spcPct val="20000"/>
              </a:spcBef>
              <a:buClr>
                <a:schemeClr val="accent6"/>
              </a:buClr>
              <a:buFontTx/>
              <a:buNone/>
              <a:defRPr sz="1200" baseline="0">
                <a:solidFill>
                  <a:schemeClr val="accent1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Tx/>
              <a:buNone/>
              <a:defRPr sz="1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Tx/>
              <a:buNone/>
              <a:defRPr sz="14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Tx/>
              <a:buNone/>
              <a:defRPr sz="1400"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Tx/>
              <a:buNone/>
              <a:defRPr sz="14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1050" dirty="0"/>
          </a:p>
          <a:p>
            <a:r>
              <a:rPr lang="en-GB" sz="1050" dirty="0"/>
              <a:t>“If I have seen further, it is by standing on the shoulders of Giants.” </a:t>
            </a:r>
          </a:p>
          <a:p>
            <a:r>
              <a:rPr lang="en-GB" sz="1050" dirty="0"/>
              <a:t>From a letter to Robert Hooke in 1675, Sir Isaac Newton PRS.</a:t>
            </a:r>
            <a:br>
              <a:rPr lang="en-US" sz="1050" dirty="0"/>
            </a:br>
            <a:endParaRPr lang="en-US" sz="1050" dirty="0"/>
          </a:p>
          <a:p>
            <a:br>
              <a:rPr lang="en-US" sz="1050" dirty="0"/>
            </a:b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05275095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82A7B-507E-4126-9E0B-1A02AD4FC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700000">
            <a:off x="1351800" y="2031750"/>
            <a:ext cx="6440400" cy="1225800"/>
          </a:xfrm>
        </p:spPr>
        <p:txBody>
          <a:bodyPr/>
          <a:lstStyle/>
          <a:p>
            <a:r>
              <a:rPr lang="en-US" sz="5400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Spare Slides</a:t>
            </a:r>
            <a:endParaRPr lang="en-GB" sz="540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1765AA-38CF-47CC-B314-44225F247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 – HiLumi LHC Work Package 15 – Integration &amp; (De-)Installation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62375F-17FE-492E-85B6-D3DCD468A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7249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38289-BCB0-4F3B-B025-089934A71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RR17 Baseline Evolution Floor 0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E575B9-818B-8B0A-E514-A80623CBC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5928" y="1504988"/>
            <a:ext cx="3641824" cy="47982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Baseline April 2020</a:t>
            </a:r>
          </a:p>
          <a:p>
            <a:r>
              <a:rPr lang="en-US" dirty="0"/>
              <a:t>Version 2.1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28BF65-E49F-D5FF-F90D-F03AF41B0C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-205904" y="3395285"/>
            <a:ext cx="4041775" cy="47982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November 2022</a:t>
            </a:r>
          </a:p>
          <a:p>
            <a:r>
              <a:rPr lang="en-US" dirty="0"/>
              <a:t>Version 2.3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24666D6-6414-C16E-09B6-CCCE13766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1CFB93C-6C68-E38E-A434-1E51D02B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EFE048-B399-233A-8C3A-654A31892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8872" y="749222"/>
            <a:ext cx="5143128" cy="21464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F0AA1B-3DAA-D661-7402-FD0F3548E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8872" y="2834263"/>
            <a:ext cx="5200463" cy="195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599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38289-BCB0-4F3B-B025-089934A71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RR17 Baseline Evolution Floor 1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E575B9-818B-8B0A-E514-A80623CBC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5928" y="1504988"/>
            <a:ext cx="3641824" cy="47982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Baseline April 2020</a:t>
            </a:r>
          </a:p>
          <a:p>
            <a:r>
              <a:rPr lang="en-US" dirty="0"/>
              <a:t>Version 2.1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28BF65-E49F-D5FF-F90D-F03AF41B0C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-205904" y="3395285"/>
            <a:ext cx="4041775" cy="47982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November 2022</a:t>
            </a:r>
          </a:p>
          <a:p>
            <a:r>
              <a:rPr lang="en-US" dirty="0"/>
              <a:t>Version 2.3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24666D6-6414-C16E-09B6-CCCE13766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1CFB93C-6C68-E38E-A434-1E51D02B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DCF3111-FE89-6386-AE75-D3F1ED89EFF2}"/>
              </a:ext>
            </a:extLst>
          </p:cNvPr>
          <p:cNvGrpSpPr/>
          <p:nvPr/>
        </p:nvGrpSpPr>
        <p:grpSpPr>
          <a:xfrm>
            <a:off x="3822175" y="627534"/>
            <a:ext cx="4053307" cy="1964237"/>
            <a:chOff x="0" y="342717"/>
            <a:chExt cx="9199456" cy="445806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78C29BA-7D33-A1AB-1D9E-48A2EAC8ED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42717"/>
              <a:ext cx="9144000" cy="4458065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B9C7137-21EE-6935-16D3-BAA8FF9596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58920" y="2283719"/>
              <a:ext cx="7340536" cy="1486107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5FF69A5-4898-74E5-A5D1-CBE35039A7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31" b="3728"/>
          <a:stretch/>
        </p:blipFill>
        <p:spPr>
          <a:xfrm>
            <a:off x="3835872" y="2577756"/>
            <a:ext cx="4014792" cy="222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670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81FEF-6CC7-A8D0-A895-A867F454C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RR57 Baseline Floor 0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577658A-6168-6177-A00E-4950D4BDB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CB4E136-EEB2-C78E-FC7A-4D1127B52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28749162-2D7E-439F-1470-76326F58EB6A}"/>
              </a:ext>
            </a:extLst>
          </p:cNvPr>
          <p:cNvSpPr txBox="1">
            <a:spLocks/>
          </p:cNvSpPr>
          <p:nvPr/>
        </p:nvSpPr>
        <p:spPr>
          <a:xfrm>
            <a:off x="-53504" y="3397494"/>
            <a:ext cx="4041775" cy="479822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November 2022</a:t>
            </a:r>
          </a:p>
          <a:p>
            <a:r>
              <a:rPr lang="en-US" dirty="0"/>
              <a:t>Version 2.3</a:t>
            </a:r>
            <a:endParaRPr lang="en-GB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891ECCC-15E4-551A-9982-F9F28FD5C397}"/>
              </a:ext>
            </a:extLst>
          </p:cNvPr>
          <p:cNvSpPr txBox="1">
            <a:spLocks/>
          </p:cNvSpPr>
          <p:nvPr/>
        </p:nvSpPr>
        <p:spPr>
          <a:xfrm>
            <a:off x="84088" y="1381270"/>
            <a:ext cx="3641824" cy="479822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Baseline April 2020</a:t>
            </a:r>
          </a:p>
          <a:p>
            <a:r>
              <a:rPr lang="en-US" dirty="0"/>
              <a:t>Version 2.1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C98F7C-E756-9655-3D69-F35CB9853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720896"/>
            <a:ext cx="4972844" cy="17866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9E9DC1-84CB-A2D0-F88E-B1C6BDA10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2705440"/>
            <a:ext cx="4972844" cy="1790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542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81FEF-6CC7-A8D0-A895-A867F454C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RR57 Baseline Floor 1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577658A-6168-6177-A00E-4950D4BDB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CB4E136-EEB2-C78E-FC7A-4D1127B52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28749162-2D7E-439F-1470-76326F58EB6A}"/>
              </a:ext>
            </a:extLst>
          </p:cNvPr>
          <p:cNvSpPr txBox="1">
            <a:spLocks/>
          </p:cNvSpPr>
          <p:nvPr/>
        </p:nvSpPr>
        <p:spPr>
          <a:xfrm>
            <a:off x="-53504" y="3397494"/>
            <a:ext cx="4041775" cy="479822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November 2022</a:t>
            </a:r>
          </a:p>
          <a:p>
            <a:r>
              <a:rPr lang="en-US" dirty="0"/>
              <a:t>Version 2.3</a:t>
            </a:r>
            <a:endParaRPr lang="en-GB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891ECCC-15E4-551A-9982-F9F28FD5C397}"/>
              </a:ext>
            </a:extLst>
          </p:cNvPr>
          <p:cNvSpPr txBox="1">
            <a:spLocks/>
          </p:cNvSpPr>
          <p:nvPr/>
        </p:nvSpPr>
        <p:spPr>
          <a:xfrm>
            <a:off x="84088" y="1381270"/>
            <a:ext cx="3641824" cy="479822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Baseline April 2020</a:t>
            </a:r>
          </a:p>
          <a:p>
            <a:r>
              <a:rPr lang="en-US" dirty="0"/>
              <a:t>Version 2.1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D07D39-2BE0-A9D5-6511-DE43A0DE6571}"/>
              </a:ext>
            </a:extLst>
          </p:cNvPr>
          <p:cNvGrpSpPr/>
          <p:nvPr/>
        </p:nvGrpSpPr>
        <p:grpSpPr>
          <a:xfrm>
            <a:off x="4139952" y="615178"/>
            <a:ext cx="4032448" cy="2075006"/>
            <a:chOff x="389781" y="419675"/>
            <a:chExt cx="8364437" cy="430414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3C4D963-E95A-DABC-0E0E-814A8F7D4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9781" y="419675"/>
              <a:ext cx="8364437" cy="430414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5EA1889-7713-7BE4-5828-661FE31C4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3202" y="2355726"/>
              <a:ext cx="6258798" cy="1200318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21D3A993-4FFA-6BDF-2D5B-CC2E6FC2FE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2690147"/>
            <a:ext cx="4032448" cy="2080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263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DCB36B6-41A0-68DE-1C3A-6731BC080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USC55 Baseline Evolution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C65925-BA8F-7E0C-AC62-23323D5489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Baseline March 2020</a:t>
            </a:r>
          </a:p>
          <a:p>
            <a:r>
              <a:rPr lang="en-US" dirty="0"/>
              <a:t>Version 1.2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87B434C-779B-1C6B-39C0-1F9EF72F97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Baseline November 2022</a:t>
            </a:r>
          </a:p>
          <a:p>
            <a:r>
              <a:rPr lang="en-US" dirty="0"/>
              <a:t>Version 1.4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9971CE-AE12-79D8-1673-5CFE3A8D1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1EBD09-012C-017C-ACDD-7DB789A38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1" name="Content Placeholder 10" descr="Calendar&#10;&#10;Description automatically generated with medium confidence">
            <a:extLst>
              <a:ext uri="{FF2B5EF4-FFF2-40B4-BE49-F238E27FC236}">
                <a16:creationId xmlns:a16="http://schemas.microsoft.com/office/drawing/2014/main" id="{7ABF81B5-C4BF-37BD-D1F8-25F981CCAEC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427984" y="1543050"/>
            <a:ext cx="4093822" cy="3268917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EA249BE-340C-75BC-7E44-E8EBE556B80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47"/>
          <a:stretch/>
        </p:blipFill>
        <p:spPr bwMode="auto">
          <a:xfrm>
            <a:off x="457200" y="1642146"/>
            <a:ext cx="4040188" cy="27656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71071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38289-BCB0-4F3B-B025-089934A71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RR13 Baseline Evolution Floor 0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E575B9-818B-8B0A-E514-A80623CBC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5928" y="1504988"/>
            <a:ext cx="3641824" cy="47982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Baseline April 2020</a:t>
            </a:r>
          </a:p>
          <a:p>
            <a:r>
              <a:rPr lang="en-US" dirty="0"/>
              <a:t>Version 2.1</a:t>
            </a:r>
            <a:endParaRPr lang="en-GB" dirty="0"/>
          </a:p>
        </p:txBody>
      </p:sp>
      <p:pic>
        <p:nvPicPr>
          <p:cNvPr id="28" name="Content Placeholder 27">
            <a:extLst>
              <a:ext uri="{FF2B5EF4-FFF2-40B4-BE49-F238E27FC236}">
                <a16:creationId xmlns:a16="http://schemas.microsoft.com/office/drawing/2014/main" id="{2658E77D-8804-0158-BC85-91CA9520A5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635896" y="785276"/>
            <a:ext cx="4680520" cy="191924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28BF65-E49F-D5FF-F90D-F03AF41B0C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-205904" y="3395285"/>
            <a:ext cx="4041775" cy="47982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November 2022</a:t>
            </a:r>
          </a:p>
          <a:p>
            <a:r>
              <a:rPr lang="en-US" dirty="0"/>
              <a:t>Version 2.3</a:t>
            </a:r>
            <a:endParaRPr lang="en-GB" dirty="0"/>
          </a:p>
        </p:txBody>
      </p:sp>
      <p:pic>
        <p:nvPicPr>
          <p:cNvPr id="26" name="Content Placeholder 25">
            <a:extLst>
              <a:ext uri="{FF2B5EF4-FFF2-40B4-BE49-F238E27FC236}">
                <a16:creationId xmlns:a16="http://schemas.microsoft.com/office/drawing/2014/main" id="{EB36D4E5-1700-2190-5A8B-3BB36D31C9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3635896" y="2704523"/>
            <a:ext cx="4680520" cy="1861347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24666D6-6414-C16E-09B6-CCCE13766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1CFB93C-6C68-E38E-A434-1E51D02B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178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38289-BCB0-4F3B-B025-089934A71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RR13 Baseline Evolution Floor 1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E575B9-818B-8B0A-E514-A80623CBC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5928" y="1504988"/>
            <a:ext cx="3641824" cy="47982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Baseline April 2020</a:t>
            </a:r>
          </a:p>
          <a:p>
            <a:r>
              <a:rPr lang="en-US" dirty="0"/>
              <a:t>Version 2.1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28BF65-E49F-D5FF-F90D-F03AF41B0C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-205904" y="3395285"/>
            <a:ext cx="4041775" cy="47982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November 2022</a:t>
            </a:r>
          </a:p>
          <a:p>
            <a:r>
              <a:rPr lang="en-US" dirty="0"/>
              <a:t>Version 2.3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24666D6-6414-C16E-09B6-CCCE13766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1CFB93C-6C68-E38E-A434-1E51D02B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F3FB452-4F2B-31FE-FEAC-2512013D633B}"/>
              </a:ext>
            </a:extLst>
          </p:cNvPr>
          <p:cNvGrpSpPr/>
          <p:nvPr/>
        </p:nvGrpSpPr>
        <p:grpSpPr>
          <a:xfrm>
            <a:off x="4318156" y="771550"/>
            <a:ext cx="4142276" cy="2092503"/>
            <a:chOff x="241087" y="384810"/>
            <a:chExt cx="8658438" cy="437388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6327BA8-23A3-2BE8-2546-F1B77A5CE1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1033" t="1864" r="1189" b="860"/>
            <a:stretch/>
          </p:blipFill>
          <p:spPr bwMode="auto">
            <a:xfrm>
              <a:off x="244475" y="384810"/>
              <a:ext cx="8655050" cy="437388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B9347EF-EC5E-9E17-15CF-D159EA17D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1087" y="2269674"/>
              <a:ext cx="6601746" cy="1486107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848B57A-A8A2-3353-B2E9-05EE32E143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9777" y="2811784"/>
            <a:ext cx="4140655" cy="200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538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D40B3EED-059D-0CA3-5DEE-2BB57153C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2686837"/>
            <a:ext cx="5388367" cy="19011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181FEF-6CC7-A8D0-A895-A867F454C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RR53 Baseline Floor 0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577658A-6168-6177-A00E-4950D4BDB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CB4E136-EEB2-C78E-FC7A-4D1127B52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28749162-2D7E-439F-1470-76326F58EB6A}"/>
              </a:ext>
            </a:extLst>
          </p:cNvPr>
          <p:cNvSpPr txBox="1">
            <a:spLocks/>
          </p:cNvSpPr>
          <p:nvPr/>
        </p:nvSpPr>
        <p:spPr>
          <a:xfrm>
            <a:off x="-53504" y="3397494"/>
            <a:ext cx="4041775" cy="479822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November 2022</a:t>
            </a:r>
          </a:p>
          <a:p>
            <a:r>
              <a:rPr lang="en-US" dirty="0"/>
              <a:t>Version 2.3</a:t>
            </a:r>
            <a:endParaRPr lang="en-GB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891ECCC-15E4-551A-9982-F9F28FD5C397}"/>
              </a:ext>
            </a:extLst>
          </p:cNvPr>
          <p:cNvSpPr txBox="1">
            <a:spLocks/>
          </p:cNvSpPr>
          <p:nvPr/>
        </p:nvSpPr>
        <p:spPr>
          <a:xfrm>
            <a:off x="84088" y="1381270"/>
            <a:ext cx="3641824" cy="479822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Baseline April 2020</a:t>
            </a:r>
          </a:p>
          <a:p>
            <a:r>
              <a:rPr lang="en-US" dirty="0"/>
              <a:t>Version 2.1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F218D70-F8B7-9E68-C64B-FA30E4854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670613"/>
            <a:ext cx="5388367" cy="190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834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81FEF-6CC7-A8D0-A895-A867F454C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RR53 Baseline Floor 1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577658A-6168-6177-A00E-4950D4BDB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CB4E136-EEB2-C78E-FC7A-4D1127B52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28749162-2D7E-439F-1470-76326F58EB6A}"/>
              </a:ext>
            </a:extLst>
          </p:cNvPr>
          <p:cNvSpPr txBox="1">
            <a:spLocks/>
          </p:cNvSpPr>
          <p:nvPr/>
        </p:nvSpPr>
        <p:spPr>
          <a:xfrm>
            <a:off x="-53504" y="3397494"/>
            <a:ext cx="4041775" cy="479822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November 2022</a:t>
            </a:r>
          </a:p>
          <a:p>
            <a:r>
              <a:rPr lang="en-US" dirty="0"/>
              <a:t>Version 2.3</a:t>
            </a:r>
            <a:endParaRPr lang="en-GB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891ECCC-15E4-551A-9982-F9F28FD5C397}"/>
              </a:ext>
            </a:extLst>
          </p:cNvPr>
          <p:cNvSpPr txBox="1">
            <a:spLocks/>
          </p:cNvSpPr>
          <p:nvPr/>
        </p:nvSpPr>
        <p:spPr>
          <a:xfrm>
            <a:off x="84088" y="1381270"/>
            <a:ext cx="3641824" cy="479822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Baseline April 2020</a:t>
            </a:r>
          </a:p>
          <a:p>
            <a:r>
              <a:rPr lang="en-US" dirty="0"/>
              <a:t>Version 2.1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FA90B87-97FB-DEF8-644B-F786658D54BC}"/>
              </a:ext>
            </a:extLst>
          </p:cNvPr>
          <p:cNvGrpSpPr/>
          <p:nvPr/>
        </p:nvGrpSpPr>
        <p:grpSpPr>
          <a:xfrm>
            <a:off x="4355976" y="606550"/>
            <a:ext cx="4182159" cy="2109216"/>
            <a:chOff x="398780" y="467042"/>
            <a:chExt cx="8346440" cy="42094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1EAB546-694F-7D42-526E-B7CCA1A0B3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787" t="4454" r="9676" b="3582"/>
            <a:stretch/>
          </p:blipFill>
          <p:spPr bwMode="auto">
            <a:xfrm>
              <a:off x="398780" y="467042"/>
              <a:ext cx="8346440" cy="420941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85D14B9-7854-18CB-EE9A-3112B513E0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313" y="2355726"/>
              <a:ext cx="6277851" cy="1219370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EF4CFECF-52C1-1C31-686E-A25842FA11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7" y="2571750"/>
            <a:ext cx="4173474" cy="2109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100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694CF-B883-4D73-115E-B75CD2AD9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Requests related to the changes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31A4D-A319-16B6-AD6A-46A2EB673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14401"/>
            <a:ext cx="8856984" cy="2593453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GB" sz="1600" b="1" kern="1400" cap="all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Cabling de-installation - </a:t>
            </a:r>
            <a:r>
              <a:rPr lang="en-GB" sz="16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 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600" i="1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Demande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i="1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d’Enlevement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600" i="1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Câbles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6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600" b="1" kern="1400" cap="all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GB" sz="1600" b="1" kern="1400" cap="all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RACK installation - </a:t>
            </a:r>
            <a:r>
              <a:rPr lang="en-GB" sz="16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SNOW Ticket numbers for the DIR 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600" i="1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Demande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i="1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d’Installation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Racks)</a:t>
            </a:r>
          </a:p>
          <a:p>
            <a:pPr lvl="1" algn="l">
              <a:lnSpc>
                <a:spcPct val="150000"/>
              </a:lnSpc>
            </a:pPr>
            <a:r>
              <a:rPr lang="en-GB" sz="14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u="sng" kern="14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https://cern.service-now.com/service-portal/service-element.do?name=rack-installation</a:t>
            </a:r>
            <a:r>
              <a:rPr lang="en-GB" sz="14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1400" b="1" kern="1400" cap="all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GB" sz="1600" b="1" kern="1400" cap="all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SIGNAL Cabling installation - </a:t>
            </a:r>
            <a:r>
              <a:rPr lang="en-GB" sz="16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SNOW Ticket numbers of the DIC 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600" i="1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Demande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i="1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d’Installation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Cables) </a:t>
            </a:r>
            <a:endParaRPr lang="en-GB" sz="1600" b="1" kern="1400" cap="all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GB" sz="1600" b="1" kern="1400" cap="all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Fibre Cabling installation - </a:t>
            </a:r>
            <a:r>
              <a:rPr lang="en-GB" sz="16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SNOW Ticket number of the DIF 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600" i="1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Demande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i="1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d’Installation</a:t>
            </a:r>
            <a:r>
              <a:rPr lang="en-GB" sz="16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Fibres) </a:t>
            </a:r>
            <a:endParaRPr lang="en-GB" sz="1600" b="1" kern="1400" cap="all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GB" sz="1600" b="1" kern="1400" cap="all" dirty="0">
                <a:latin typeface="Calibri" panose="020F0502020204030204" pitchFamily="34" charset="0"/>
                <a:cs typeface="Times New Roman" panose="02020603050405020304" pitchFamily="18" charset="0"/>
              </a:rPr>
              <a:t>Power Request – </a:t>
            </a:r>
            <a:r>
              <a:rPr lang="en-GB" sz="1600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Table attached in the correspondent Area Integration Report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071DC8-F142-E623-0477-7F57A20EF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J. Oliveira – HiLumi LHC Work Package 15 – Integration &amp; (De-)Installation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66A25-E2FC-CBF3-96AF-6838E23C2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D3A682E-7373-87AF-3982-7F98609502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607917"/>
              </p:ext>
            </p:extLst>
          </p:nvPr>
        </p:nvGraphicFramePr>
        <p:xfrm>
          <a:off x="191158" y="3507854"/>
          <a:ext cx="8761684" cy="6400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04545">
                  <a:extLst>
                    <a:ext uri="{9D8B030D-6E8A-4147-A177-3AD203B41FA5}">
                      <a16:colId xmlns:a16="http://schemas.microsoft.com/office/drawing/2014/main" val="3204708940"/>
                    </a:ext>
                  </a:extLst>
                </a:gridCol>
                <a:gridCol w="624291">
                  <a:extLst>
                    <a:ext uri="{9D8B030D-6E8A-4147-A177-3AD203B41FA5}">
                      <a16:colId xmlns:a16="http://schemas.microsoft.com/office/drawing/2014/main" val="683273687"/>
                    </a:ext>
                  </a:extLst>
                </a:gridCol>
                <a:gridCol w="583831">
                  <a:extLst>
                    <a:ext uri="{9D8B030D-6E8A-4147-A177-3AD203B41FA5}">
                      <a16:colId xmlns:a16="http://schemas.microsoft.com/office/drawing/2014/main" val="2259128746"/>
                    </a:ext>
                  </a:extLst>
                </a:gridCol>
                <a:gridCol w="482325">
                  <a:extLst>
                    <a:ext uri="{9D8B030D-6E8A-4147-A177-3AD203B41FA5}">
                      <a16:colId xmlns:a16="http://schemas.microsoft.com/office/drawing/2014/main" val="2688927673"/>
                    </a:ext>
                  </a:extLst>
                </a:gridCol>
                <a:gridCol w="481840">
                  <a:extLst>
                    <a:ext uri="{9D8B030D-6E8A-4147-A177-3AD203B41FA5}">
                      <a16:colId xmlns:a16="http://schemas.microsoft.com/office/drawing/2014/main" val="170365160"/>
                    </a:ext>
                  </a:extLst>
                </a:gridCol>
                <a:gridCol w="553727">
                  <a:extLst>
                    <a:ext uri="{9D8B030D-6E8A-4147-A177-3AD203B41FA5}">
                      <a16:colId xmlns:a16="http://schemas.microsoft.com/office/drawing/2014/main" val="2490822409"/>
                    </a:ext>
                  </a:extLst>
                </a:gridCol>
                <a:gridCol w="377895">
                  <a:extLst>
                    <a:ext uri="{9D8B030D-6E8A-4147-A177-3AD203B41FA5}">
                      <a16:colId xmlns:a16="http://schemas.microsoft.com/office/drawing/2014/main" val="3387452202"/>
                    </a:ext>
                  </a:extLst>
                </a:gridCol>
                <a:gridCol w="616726">
                  <a:extLst>
                    <a:ext uri="{9D8B030D-6E8A-4147-A177-3AD203B41FA5}">
                      <a16:colId xmlns:a16="http://schemas.microsoft.com/office/drawing/2014/main" val="1466401694"/>
                    </a:ext>
                  </a:extLst>
                </a:gridCol>
                <a:gridCol w="657818">
                  <a:extLst>
                    <a:ext uri="{9D8B030D-6E8A-4147-A177-3AD203B41FA5}">
                      <a16:colId xmlns:a16="http://schemas.microsoft.com/office/drawing/2014/main" val="1888420883"/>
                    </a:ext>
                  </a:extLst>
                </a:gridCol>
                <a:gridCol w="895193">
                  <a:extLst>
                    <a:ext uri="{9D8B030D-6E8A-4147-A177-3AD203B41FA5}">
                      <a16:colId xmlns:a16="http://schemas.microsoft.com/office/drawing/2014/main" val="2127925369"/>
                    </a:ext>
                  </a:extLst>
                </a:gridCol>
                <a:gridCol w="757247">
                  <a:extLst>
                    <a:ext uri="{9D8B030D-6E8A-4147-A177-3AD203B41FA5}">
                      <a16:colId xmlns:a16="http://schemas.microsoft.com/office/drawing/2014/main" val="837761967"/>
                    </a:ext>
                  </a:extLst>
                </a:gridCol>
                <a:gridCol w="823306">
                  <a:extLst>
                    <a:ext uri="{9D8B030D-6E8A-4147-A177-3AD203B41FA5}">
                      <a16:colId xmlns:a16="http://schemas.microsoft.com/office/drawing/2014/main" val="4095889277"/>
                    </a:ext>
                  </a:extLst>
                </a:gridCol>
                <a:gridCol w="682860">
                  <a:extLst>
                    <a:ext uri="{9D8B030D-6E8A-4147-A177-3AD203B41FA5}">
                      <a16:colId xmlns:a16="http://schemas.microsoft.com/office/drawing/2014/main" val="63454836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904620671"/>
                    </a:ext>
                  </a:extLst>
                </a:gridCol>
              </a:tblGrid>
              <a:tr h="165165"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LOAD NOMINAL</a:t>
                      </a:r>
                      <a:br>
                        <a:rPr lang="en-GB" sz="700">
                          <a:effectLst/>
                        </a:rPr>
                      </a:br>
                      <a:r>
                        <a:rPr lang="en-GB" sz="700">
                          <a:effectLst/>
                        </a:rPr>
                        <a:t>AVERAGE CONSUMPTION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LOAD PEAK</a:t>
                      </a:r>
                      <a:br>
                        <a:rPr lang="en-GB" sz="700">
                          <a:effectLst/>
                        </a:rPr>
                      </a:br>
                      <a:r>
                        <a:rPr lang="en-GB" sz="700">
                          <a:effectLst/>
                        </a:rPr>
                        <a:t>MAXIMUM CONSUMPTION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endParaRPr lang="en-GB" sz="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53" marR="46453" marT="0" marB="0" anchor="b"/>
                </a:tc>
                <a:tc hMerge="1">
                  <a:txBody>
                    <a:bodyPr/>
                    <a:lstStyle/>
                    <a:p>
                      <a:endParaRPr lang="en-GB" sz="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53" marR="46453" marT="0" marB="0" anchor="b"/>
                </a:tc>
                <a:tc hMerge="1">
                  <a:txBody>
                    <a:bodyPr/>
                    <a:lstStyle/>
                    <a:p>
                      <a:endParaRPr lang="en-GB" sz="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53" marR="46453" marT="0" marB="0" anchor="ctr"/>
                </a:tc>
                <a:tc hMerge="1">
                  <a:txBody>
                    <a:bodyPr/>
                    <a:lstStyle/>
                    <a:p>
                      <a:endParaRPr lang="en-GB" sz="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53" marR="46453" marT="0" marB="0" anchor="b"/>
                </a:tc>
                <a:tc hMerge="1">
                  <a:txBody>
                    <a:bodyPr/>
                    <a:lstStyle/>
                    <a:p>
                      <a:endParaRPr lang="en-GB" sz="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53" marR="46453" marT="0" marB="0" anchor="ctr"/>
                </a:tc>
                <a:tc hMerge="1">
                  <a:txBody>
                    <a:bodyPr/>
                    <a:lstStyle/>
                    <a:p>
                      <a:endParaRPr lang="en-GB" sz="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53" marR="46453" marT="0" marB="0" anchor="b"/>
                </a:tc>
                <a:tc hMerge="1">
                  <a:txBody>
                    <a:bodyPr/>
                    <a:lstStyle/>
                    <a:p>
                      <a:endParaRPr lang="en-GB" sz="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53" marR="46453" marT="0" marB="0" anchor="b"/>
                </a:tc>
                <a:tc hMerge="1">
                  <a:txBody>
                    <a:bodyPr/>
                    <a:lstStyle/>
                    <a:p>
                      <a:endParaRPr lang="en-GB" sz="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53" marR="46453" marT="0" marB="0" anchor="b"/>
                </a:tc>
                <a:extLst>
                  <a:ext uri="{0D108BD9-81ED-4DB2-BD59-A6C34878D82A}">
                    <a16:rowId xmlns:a16="http://schemas.microsoft.com/office/drawing/2014/main" val="4166986686"/>
                  </a:ext>
                </a:extLst>
              </a:tr>
              <a:tr h="257890"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RACK</a:t>
                      </a:r>
                    </a:p>
                    <a:p>
                      <a:pPr algn="ctr"/>
                      <a:r>
                        <a:rPr lang="en-GB" sz="700" dirty="0">
                          <a:effectLst/>
                        </a:rPr>
                        <a:t>IDENTIFIER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LOAD AVERAGE [kW]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LOAD AVERAGE</a:t>
                      </a:r>
                      <a:br>
                        <a:rPr lang="en-GB" sz="700" dirty="0">
                          <a:effectLst/>
                        </a:rPr>
                      </a:br>
                      <a:r>
                        <a:rPr lang="en-GB" sz="700" dirty="0">
                          <a:effectLst/>
                        </a:rPr>
                        <a:t>[kVA]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LOAD PEAK</a:t>
                      </a:r>
                      <a:br>
                        <a:rPr lang="en-GB" sz="700" dirty="0">
                          <a:effectLst/>
                        </a:rPr>
                      </a:br>
                      <a:r>
                        <a:rPr lang="en-GB" sz="700" dirty="0">
                          <a:effectLst/>
                        </a:rPr>
                        <a:t>[kW]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LOAD PEAK</a:t>
                      </a:r>
                      <a:br>
                        <a:rPr lang="en-GB" sz="700" dirty="0">
                          <a:effectLst/>
                        </a:rPr>
                      </a:br>
                      <a:r>
                        <a:rPr lang="en-GB" sz="700" dirty="0">
                          <a:effectLst/>
                        </a:rPr>
                        <a:t>[kVA]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Duration for Peak Load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LOAD</a:t>
                      </a:r>
                      <a:br>
                        <a:rPr lang="en-GB" sz="700">
                          <a:effectLst/>
                        </a:rPr>
                      </a:br>
                      <a:r>
                        <a:rPr lang="en-GB" sz="700">
                          <a:effectLst/>
                        </a:rPr>
                        <a:t>[power factor]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Simultaneity</a:t>
                      </a:r>
                      <a:br>
                        <a:rPr lang="en-GB" sz="700" dirty="0">
                          <a:effectLst/>
                        </a:rPr>
                      </a:br>
                      <a:r>
                        <a:rPr lang="en-GB" sz="700" dirty="0">
                          <a:effectLst/>
                        </a:rPr>
                        <a:t>factor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Type of network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Voltage Level </a:t>
                      </a:r>
                      <a:br>
                        <a:rPr lang="en-GB" sz="700" dirty="0">
                          <a:effectLst/>
                        </a:rPr>
                      </a:br>
                      <a:r>
                        <a:rPr lang="en-GB" sz="700" dirty="0">
                          <a:effectLst/>
                        </a:rPr>
                        <a:t>(230V,400V,3.3kV,18kV )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Dual Power Supply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Type of circuit breaker</a:t>
                      </a:r>
                      <a:br>
                        <a:rPr lang="en-GB" sz="700" dirty="0">
                          <a:effectLst/>
                        </a:rPr>
                      </a:br>
                      <a:r>
                        <a:rPr lang="en-GB" sz="700" dirty="0">
                          <a:effectLst/>
                        </a:rPr>
                        <a:t>(if known)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Responsible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effectLst/>
                        </a:rPr>
                        <a:t>Comments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53" marR="46453" marT="0" marB="0" anchor="ctr"/>
                </a:tc>
                <a:extLst>
                  <a:ext uri="{0D108BD9-81ED-4DB2-BD59-A6C34878D82A}">
                    <a16:rowId xmlns:a16="http://schemas.microsoft.com/office/drawing/2014/main" val="172272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056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B0460-A42A-EFFE-FC50-A51A6D460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between the Powering Requests and the Area Integration Reports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97AFF-2647-0C6E-3426-B157CF84D5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lnSpc>
                <a:spcPct val="120000"/>
              </a:lnSpc>
            </a:pPr>
            <a:r>
              <a:rPr lang="en-US" sz="1400" dirty="0"/>
              <a:t>On the USC55:</a:t>
            </a:r>
          </a:p>
          <a:p>
            <a:pPr lvl="1" algn="l">
              <a:lnSpc>
                <a:spcPct val="120000"/>
              </a:lnSpc>
            </a:pP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DYPE01, DJPX01 new are missing on the Power Request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lvl="1" algn="l">
              <a:lnSpc>
                <a:spcPct val="120000"/>
              </a:lnSpc>
            </a:pP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CYCB01,</a:t>
            </a: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CYNET01, YYACS02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to be modified</a:t>
            </a: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are</a:t>
            </a: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missing on the Power Request</a:t>
            </a:r>
          </a:p>
          <a:p>
            <a:pPr lvl="1" algn="l">
              <a:lnSpc>
                <a:spcPct val="120000"/>
              </a:lnSpc>
            </a:pP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RYMCB01, RYMCC01, SIMA.USC55.5LM03S are missing on the AIR table</a:t>
            </a:r>
          </a:p>
          <a:p>
            <a:pPr lvl="1" algn="l">
              <a:lnSpc>
                <a:spcPct val="120000"/>
              </a:lnSpc>
            </a:pP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RYSC01 is identified as moved in the Power Request but in AIR is kept in the same place.</a:t>
            </a:r>
          </a:p>
          <a:p>
            <a:pPr lvl="1" algn="l">
              <a:lnSpc>
                <a:spcPct val="120000"/>
              </a:lnSpc>
            </a:pP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RYCA02, DYPG01, DYPG02, CYCP01, RYMCB05,</a:t>
            </a:r>
            <a:r>
              <a:rPr lang="en-GB" sz="11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TYCFL01, TYCFL02, BY01, MYWIC01, DYXE01,</a:t>
            </a: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YYACS03, XYRPT01, XYRPT02, XYRPT03, UIAN00567, FCTIR00083, FCTIR00069, FCTIR00065 to be removed </a:t>
            </a: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are</a:t>
            </a: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missing on the Power Request. However, it is baseline that the powering equipment is left in place for racks but not for equipment.</a:t>
            </a:r>
          </a:p>
          <a:p>
            <a:pPr algn="l">
              <a:lnSpc>
                <a:spcPct val="120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On the RR13/17:</a:t>
            </a:r>
          </a:p>
          <a:p>
            <a:pPr lvl="1" algn="l">
              <a:lnSpc>
                <a:spcPct val="120000"/>
              </a:lnSpc>
            </a:pP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GYPOS01, CYFIB01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new are missing on the Power Request</a:t>
            </a:r>
          </a:p>
          <a:p>
            <a:pPr lvl="1" algn="l">
              <a:lnSpc>
                <a:spcPct val="120000"/>
              </a:lnSpc>
            </a:pP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QYC01, QYC02, CYCIP01, DYPG01, DYPG02, DYPG03, DYAB01, DYAA01 to be modified</a:t>
            </a: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are</a:t>
            </a: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missing on the Power Request</a:t>
            </a:r>
            <a:endParaRPr lang="en-GB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lvl="1" algn="l">
              <a:lnSpc>
                <a:spcPct val="120000"/>
              </a:lnSpc>
            </a:pP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XYAFP01 to be removed </a:t>
            </a: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are</a:t>
            </a: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missing on the Power Request. However, it is baseline that the powering equipment is left in place for racks but not for equipment.</a:t>
            </a:r>
          </a:p>
          <a:p>
            <a:pPr algn="l">
              <a:lnSpc>
                <a:spcPct val="120000"/>
              </a:lnSpc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On the RR53/57:</a:t>
            </a:r>
          </a:p>
          <a:p>
            <a:pPr lvl="1" algn="l">
              <a:lnSpc>
                <a:spcPct val="120000"/>
              </a:lnSpc>
            </a:pP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GYPOS01, CYFIB01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new are missing on the Power Request</a:t>
            </a:r>
          </a:p>
          <a:p>
            <a:pPr lvl="1" algn="l">
              <a:lnSpc>
                <a:spcPct val="120000"/>
              </a:lnSpc>
            </a:pP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QYC01, QYC02, QYC03, CYCIP01, DYPG01, DYPG02, DYPG03, DYAI01, DYAJ01, DYLD01, DYLE01, </a:t>
            </a: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DYPI01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to be modified</a:t>
            </a: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are</a:t>
            </a: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missing on the Power Request</a:t>
            </a:r>
          </a:p>
          <a:p>
            <a:pPr lvl="1" algn="l">
              <a:lnSpc>
                <a:spcPct val="120000"/>
              </a:lnSpc>
            </a:pP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XYRPT01 to be removed </a:t>
            </a: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are</a:t>
            </a: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missing on the Power Request. However, it is baseline that the powering equipment is left in place for racks but not for equipment.</a:t>
            </a:r>
            <a:endParaRPr lang="en-GB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lvl="1" algn="l">
              <a:lnSpc>
                <a:spcPct val="120000"/>
              </a:lnSpc>
            </a:pP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lvl="1" algn="l">
              <a:lnSpc>
                <a:spcPct val="120000"/>
              </a:lnSpc>
            </a:pP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lvl="1" algn="l">
              <a:lnSpc>
                <a:spcPct val="120000"/>
              </a:lnSpc>
            </a:pP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lvl="1" algn="l">
              <a:lnSpc>
                <a:spcPct val="120000"/>
              </a:lnSpc>
            </a:pP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lvl="1" algn="l">
              <a:lnSpc>
                <a:spcPct val="120000"/>
              </a:lnSpc>
            </a:pPr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10AA9-0634-4D1B-2CA0-FF0CFB6A9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4A2CCE-4FC5-A734-72CD-2B2E7FE55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816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09714-C691-8C90-2862-064B650EF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Actions to be carried</a:t>
            </a:r>
            <a:endParaRPr lang="en-GB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2539A67-280E-238A-E061-F3087ACD81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3326835"/>
              </p:ext>
            </p:extLst>
          </p:nvPr>
        </p:nvGraphicFramePr>
        <p:xfrm>
          <a:off x="612775" y="914400"/>
          <a:ext cx="7918448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193">
                  <a:extLst>
                    <a:ext uri="{9D8B030D-6E8A-4147-A177-3AD203B41FA5}">
                      <a16:colId xmlns:a16="http://schemas.microsoft.com/office/drawing/2014/main" val="2965284100"/>
                    </a:ext>
                  </a:extLst>
                </a:gridCol>
                <a:gridCol w="1607772">
                  <a:extLst>
                    <a:ext uri="{9D8B030D-6E8A-4147-A177-3AD203B41FA5}">
                      <a16:colId xmlns:a16="http://schemas.microsoft.com/office/drawing/2014/main" val="1128069893"/>
                    </a:ext>
                  </a:extLst>
                </a:gridCol>
                <a:gridCol w="2639483">
                  <a:extLst>
                    <a:ext uri="{9D8B030D-6E8A-4147-A177-3AD203B41FA5}">
                      <a16:colId xmlns:a16="http://schemas.microsoft.com/office/drawing/2014/main" val="3954056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What?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When?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64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Provide feedback on the Area Integration Report to release them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All equipment owners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683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Correct and verify the power request given to EN-EL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All equipment owners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weeks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787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Provide the cost estimation according to the data provided and in situ inspections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EN-EL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2.5 months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74080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AF5E00-712A-F5AA-BEBE-A45A26C10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J. Oliveira – HiLumi LHC Work Package 15 – Integration &amp; (De-)Installation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EE807E-61D7-C416-4FC0-92F6F78CA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518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2logo-v2-1.pptx" id="{22C23822-B4F0-4156-A489-8FA00352A751}" vid="{496440F4-0138-4A79-B045-F59A65EE301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HiLumi-Pres-Template-16-9-2logo-v2-1</Template>
  <TotalTime>1324</TotalTime>
  <Words>955</Words>
  <Application>Microsoft Office PowerPoint</Application>
  <PresentationFormat>On-screen Show (16:9)</PresentationFormat>
  <Paragraphs>140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Thème Office</vt:lpstr>
      <vt:lpstr>Area Integration Reports USC55 &amp; RRs  - Information needed for the cost evaluation</vt:lpstr>
      <vt:lpstr>USC55 Baseline Evolution</vt:lpstr>
      <vt:lpstr>RR13 Baseline Evolution Floor 0</vt:lpstr>
      <vt:lpstr>RR13 Baseline Evolution Floor 1</vt:lpstr>
      <vt:lpstr>RR53 Baseline Floor 0</vt:lpstr>
      <vt:lpstr>RR53 Baseline Floor 1</vt:lpstr>
      <vt:lpstr>Requests related to the changes</vt:lpstr>
      <vt:lpstr>Differences between the Powering Requests and the Area Integration Reports</vt:lpstr>
      <vt:lpstr>Actions to be carried</vt:lpstr>
      <vt:lpstr>Thank you for your time.</vt:lpstr>
      <vt:lpstr>Spare Slides</vt:lpstr>
      <vt:lpstr>RR17 Baseline Evolution Floor 0</vt:lpstr>
      <vt:lpstr>RR17 Baseline Evolution Floor 1</vt:lpstr>
      <vt:lpstr>RR57 Baseline Floor 0</vt:lpstr>
      <vt:lpstr>RR57 Baseline Floor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Joao Oliveira</dc:creator>
  <cp:lastModifiedBy>Joao Oliveira</cp:lastModifiedBy>
  <cp:revision>22</cp:revision>
  <dcterms:created xsi:type="dcterms:W3CDTF">2023-01-18T15:54:29Z</dcterms:created>
  <dcterms:modified xsi:type="dcterms:W3CDTF">2023-01-19T23:41:15Z</dcterms:modified>
</cp:coreProperties>
</file>