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24"/>
  </p:notesMasterIdLst>
  <p:sldIdLst>
    <p:sldId id="256" r:id="rId2"/>
    <p:sldId id="835" r:id="rId3"/>
    <p:sldId id="793" r:id="rId4"/>
    <p:sldId id="821" r:id="rId5"/>
    <p:sldId id="842" r:id="rId6"/>
    <p:sldId id="813" r:id="rId7"/>
    <p:sldId id="806" r:id="rId8"/>
    <p:sldId id="830" r:id="rId9"/>
    <p:sldId id="843" r:id="rId10"/>
    <p:sldId id="824" r:id="rId11"/>
    <p:sldId id="804" r:id="rId12"/>
    <p:sldId id="849" r:id="rId13"/>
    <p:sldId id="838" r:id="rId14"/>
    <p:sldId id="846" r:id="rId15"/>
    <p:sldId id="844" r:id="rId16"/>
    <p:sldId id="845" r:id="rId17"/>
    <p:sldId id="823" r:id="rId18"/>
    <p:sldId id="816" r:id="rId19"/>
    <p:sldId id="781" r:id="rId20"/>
    <p:sldId id="634" r:id="rId21"/>
    <p:sldId id="836" r:id="rId22"/>
    <p:sldId id="73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3C6339"/>
    <a:srgbClr val="239D13"/>
    <a:srgbClr val="2042A0"/>
    <a:srgbClr val="993366"/>
    <a:srgbClr val="1A2BA6"/>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5" autoAdjust="0"/>
    <p:restoredTop sz="95332" autoAdjust="0"/>
  </p:normalViewPr>
  <p:slideViewPr>
    <p:cSldViewPr>
      <p:cViewPr varScale="1">
        <p:scale>
          <a:sx n="86" d="100"/>
          <a:sy n="86" d="100"/>
        </p:scale>
        <p:origin x="331" y="91"/>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CB65B8-C0B8-46DA-BEF5-86D13F26D7B7}" type="datetimeFigureOut">
              <a:rPr lang="en-US" smtClean="0"/>
              <a:pPr/>
              <a:t>11/6/2023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3071DB-509A-4949-970C-7EEDE2ACD9BC}" type="slidenum">
              <a:rPr lang="en-US" smtClean="0"/>
              <a:pPr/>
              <a:t>‹#›</a:t>
            </a:fld>
            <a:endParaRPr lang="en-US"/>
          </a:p>
        </p:txBody>
      </p:sp>
    </p:spTree>
    <p:extLst>
      <p:ext uri="{BB962C8B-B14F-4D97-AF65-F5344CB8AC3E}">
        <p14:creationId xmlns:p14="http://schemas.microsoft.com/office/powerpoint/2010/main" val="2099356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23071DB-509A-4949-970C-7EEDE2ACD9BC}" type="slidenum">
              <a:rPr lang="en-US" smtClean="0"/>
              <a:pPr/>
              <a:t>5</a:t>
            </a:fld>
            <a:endParaRPr lang="en-US"/>
          </a:p>
        </p:txBody>
      </p:sp>
    </p:spTree>
    <p:extLst>
      <p:ext uri="{BB962C8B-B14F-4D97-AF65-F5344CB8AC3E}">
        <p14:creationId xmlns:p14="http://schemas.microsoft.com/office/powerpoint/2010/main" val="3231350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4811F6F-4B4E-43BA-8D46-86392C0314B5}" type="datetime1">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D178823-D00A-4457-B6E9-2DDE06607CC0}" type="datetime1">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882C5C-B7C1-42FA-B43E-C9DD734E5A48}" type="datetime1">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EF73D1-DA0E-41E8-914C-169FA9D792A9}" type="datetime1">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34CA08-1696-4D96-A6A5-8A11BD6340DD}" type="datetime1">
              <a:rPr lang="en-US" smtClean="0"/>
              <a:pPr/>
              <a:t>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A2C7D30-ED45-40B1-8F21-5DEF898691F8}" type="datetime1">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7A3572C-8DF8-4D53-9E37-69E9BB206F38}" type="datetime1">
              <a:rPr lang="en-US" smtClean="0"/>
              <a:pPr/>
              <a:t>11/6/2023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C30FC05-3D6A-4C79-9163-AF6AE409EB87}" type="datetime1">
              <a:rPr lang="en-US" smtClean="0"/>
              <a:pPr/>
              <a:t>11/6/2023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6B5C4E-06F9-40AE-AEFA-C74A324A7EB9}" type="datetime1">
              <a:rPr lang="en-US" smtClean="0"/>
              <a:pPr/>
              <a:t>11/6/2023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768BD4-43E7-49E4-8B1F-1610A4A35D2A}" type="datetime1">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E3F013-BD8C-467F-AA14-AD2F09B7A41F}" type="datetime1">
              <a:rPr lang="en-US" smtClean="0"/>
              <a:pPr/>
              <a:t>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01B9-B6E7-425C-A64D-F64D3F8B2A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2B082B-5FA7-41E5-B1F5-E2EB596798B8}" type="datetime1">
              <a:rPr lang="en-US" smtClean="0"/>
              <a:pPr/>
              <a:t>11/6/2023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201B9-B6E7-425C-A64D-F64D3F8B2A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tif"/><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8.png"/><Relationship Id="rId7" Type="http://schemas.openxmlformats.org/officeDocument/2006/relationships/image" Target="../media/image61.png"/><Relationship Id="rId2" Type="http://schemas.openxmlformats.org/officeDocument/2006/relationships/image" Target="../media/image57.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0.png"/><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jpe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tif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tiff"/><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wmf"/><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5480" y="1396084"/>
            <a:ext cx="9433048" cy="2325935"/>
          </a:xfrm>
          <a:solidFill>
            <a:schemeClr val="tx2">
              <a:lumMod val="75000"/>
            </a:schemeClr>
          </a:solidFill>
        </p:spPr>
        <p:txBody>
          <a:bodyPr>
            <a:normAutofit fontScale="90000"/>
          </a:bodyPr>
          <a:lstStyle/>
          <a:p>
            <a:br>
              <a:rPr lang="en-US" sz="1800" b="1" dirty="0"/>
            </a:br>
            <a:br>
              <a:rPr lang="en-US" sz="1800" b="1" dirty="0"/>
            </a:br>
            <a:r>
              <a:rPr lang="en-US" sz="4900" b="1" dirty="0">
                <a:solidFill>
                  <a:schemeClr val="bg1"/>
                </a:solidFill>
              </a:rPr>
              <a:t>Material analysis of the MWPC electrodes irradiated in longevity tests</a:t>
            </a:r>
            <a:br>
              <a:rPr lang="en-US" sz="4900" b="1" dirty="0"/>
            </a:br>
            <a:endParaRPr lang="en-US" dirty="0"/>
          </a:p>
        </p:txBody>
      </p:sp>
      <p:sp>
        <p:nvSpPr>
          <p:cNvPr id="4" name="Slide Number Placeholder 3"/>
          <p:cNvSpPr>
            <a:spLocks noGrp="1"/>
          </p:cNvSpPr>
          <p:nvPr>
            <p:ph type="sldNum" sz="quarter" idx="12"/>
          </p:nvPr>
        </p:nvSpPr>
        <p:spPr/>
        <p:txBody>
          <a:bodyPr/>
          <a:lstStyle/>
          <a:p>
            <a:fld id="{FA7201B9-B6E7-425C-A64D-F64D3F8B2AE0}" type="slidenum">
              <a:rPr lang="en-US" smtClean="0"/>
              <a:pPr/>
              <a:t>1</a:t>
            </a:fld>
            <a:endParaRPr lang="en-US" dirty="0"/>
          </a:p>
        </p:txBody>
      </p:sp>
      <p:sp>
        <p:nvSpPr>
          <p:cNvPr id="5" name="Subtitle 2"/>
          <p:cNvSpPr>
            <a:spLocks noGrp="1"/>
          </p:cNvSpPr>
          <p:nvPr>
            <p:ph type="subTitle" idx="1"/>
          </p:nvPr>
        </p:nvSpPr>
        <p:spPr>
          <a:xfrm>
            <a:off x="983432" y="4384526"/>
            <a:ext cx="9577064" cy="2154387"/>
          </a:xfrm>
        </p:spPr>
        <p:txBody>
          <a:bodyPr>
            <a:normAutofit fontScale="40000" lnSpcReduction="20000"/>
          </a:bodyPr>
          <a:lstStyle/>
          <a:p>
            <a:pPr>
              <a:lnSpc>
                <a:spcPct val="120000"/>
              </a:lnSpc>
              <a:spcBef>
                <a:spcPts val="0"/>
              </a:spcBef>
            </a:pPr>
            <a:r>
              <a:rPr lang="en-GB" sz="4000" u="sng" spc="-1" dirty="0">
                <a:solidFill>
                  <a:schemeClr val="tx1"/>
                </a:solidFill>
              </a:rPr>
              <a:t>Aleksandra Radulovic</a:t>
            </a:r>
            <a:r>
              <a:rPr lang="en-GB" sz="4000" u="sng" spc="-1" baseline="33000" dirty="0">
                <a:solidFill>
                  <a:schemeClr val="tx1"/>
                </a:solidFill>
              </a:rPr>
              <a:t>1</a:t>
            </a:r>
            <a:r>
              <a:rPr lang="en-GB" sz="4000" spc="-1" dirty="0">
                <a:solidFill>
                  <a:schemeClr val="tx1"/>
                </a:solidFill>
              </a:rPr>
              <a:t>, </a:t>
            </a:r>
            <a:r>
              <a:rPr lang="en-GB" sz="4000" spc="-1" dirty="0" err="1">
                <a:solidFill>
                  <a:schemeClr val="tx1"/>
                </a:solidFill>
              </a:rPr>
              <a:t>Dubravka</a:t>
            </a:r>
            <a:r>
              <a:rPr lang="en-GB" sz="4000" spc="-1" dirty="0">
                <a:solidFill>
                  <a:schemeClr val="tx1"/>
                </a:solidFill>
              </a:rPr>
              <a:t> Milovanovic</a:t>
            </a:r>
            <a:r>
              <a:rPr lang="en-GB" sz="4000" spc="-1" baseline="33000" dirty="0">
                <a:solidFill>
                  <a:schemeClr val="tx1"/>
                </a:solidFill>
              </a:rPr>
              <a:t>1</a:t>
            </a:r>
            <a:r>
              <a:rPr lang="en-GB" sz="4000" spc="-1" dirty="0">
                <a:solidFill>
                  <a:schemeClr val="tx1"/>
                </a:solidFill>
              </a:rPr>
              <a:t>, Nebojsa Begovic</a:t>
            </a:r>
            <a:r>
              <a:rPr lang="en-GB" sz="4000" spc="-1" baseline="33000" dirty="0">
                <a:solidFill>
                  <a:schemeClr val="tx1"/>
                </a:solidFill>
              </a:rPr>
              <a:t>1</a:t>
            </a:r>
            <a:r>
              <a:rPr lang="en-GB" sz="4000" spc="-1" dirty="0">
                <a:solidFill>
                  <a:schemeClr val="tx1"/>
                </a:solidFill>
              </a:rPr>
              <a:t>, Gennady Gavrilov</a:t>
            </a:r>
            <a:r>
              <a:rPr lang="en-GB" sz="4000" spc="-1" baseline="33000" dirty="0">
                <a:solidFill>
                  <a:schemeClr val="tx1"/>
                </a:solidFill>
              </a:rPr>
              <a:t>2</a:t>
            </a:r>
            <a:r>
              <a:rPr lang="en-GB" sz="4000" spc="-1" dirty="0">
                <a:solidFill>
                  <a:schemeClr val="tx1"/>
                </a:solidFill>
              </a:rPr>
              <a:t>, Katerina Kuznetsova</a:t>
            </a:r>
            <a:r>
              <a:rPr lang="en-GB" sz="4000" spc="-1" baseline="33000" dirty="0">
                <a:solidFill>
                  <a:schemeClr val="tx1"/>
                </a:solidFill>
              </a:rPr>
              <a:t>2,3</a:t>
            </a:r>
            <a:r>
              <a:rPr lang="en-GB" sz="4000" spc="-1" dirty="0">
                <a:solidFill>
                  <a:schemeClr val="tx1"/>
                </a:solidFill>
              </a:rPr>
              <a:t>,</a:t>
            </a:r>
            <a:r>
              <a:rPr lang="en-GB" sz="4000" spc="-1" baseline="33000" dirty="0">
                <a:solidFill>
                  <a:schemeClr val="tx1"/>
                </a:solidFill>
              </a:rPr>
              <a:t> </a:t>
            </a:r>
            <a:r>
              <a:rPr lang="en-GB" sz="4000" spc="-1" dirty="0">
                <a:solidFill>
                  <a:schemeClr val="tx1"/>
                </a:solidFill>
              </a:rPr>
              <a:t>Andrey Korytov</a:t>
            </a:r>
            <a:r>
              <a:rPr lang="en-GB" sz="4000" spc="-1" baseline="33000" dirty="0">
                <a:solidFill>
                  <a:schemeClr val="tx1"/>
                </a:solidFill>
              </a:rPr>
              <a:t>3</a:t>
            </a:r>
            <a:r>
              <a:rPr lang="en-GB" sz="4000" spc="-1" dirty="0">
                <a:solidFill>
                  <a:schemeClr val="tx1"/>
                </a:solidFill>
              </a:rPr>
              <a:t>, </a:t>
            </a:r>
            <a:r>
              <a:rPr lang="en-GB" sz="4000" spc="-1" dirty="0" err="1">
                <a:solidFill>
                  <a:schemeClr val="tx1"/>
                </a:solidFill>
              </a:rPr>
              <a:t>Guenakh</a:t>
            </a:r>
            <a:r>
              <a:rPr lang="en-GB" sz="4000" spc="-1" dirty="0">
                <a:solidFill>
                  <a:schemeClr val="tx1"/>
                </a:solidFill>
              </a:rPr>
              <a:t> Mitselmakher</a:t>
            </a:r>
            <a:r>
              <a:rPr lang="en-GB" sz="4000" spc="-1" baseline="33000" dirty="0">
                <a:solidFill>
                  <a:schemeClr val="tx1"/>
                </a:solidFill>
              </a:rPr>
              <a:t>3</a:t>
            </a:r>
            <a:r>
              <a:rPr lang="en-GB" sz="4000" spc="-1" dirty="0">
                <a:solidFill>
                  <a:schemeClr val="tx1"/>
                </a:solidFill>
              </a:rPr>
              <a:t>, Armando Lanaro</a:t>
            </a:r>
            <a:r>
              <a:rPr lang="en-GB" sz="4000" spc="-1" baseline="33000" dirty="0">
                <a:solidFill>
                  <a:schemeClr val="tx1"/>
                </a:solidFill>
              </a:rPr>
              <a:t>4</a:t>
            </a:r>
            <a:r>
              <a:rPr lang="en-GB" sz="4000" spc="-1" dirty="0">
                <a:solidFill>
                  <a:schemeClr val="tx1"/>
                </a:solidFill>
              </a:rPr>
              <a:t>, </a:t>
            </a:r>
            <a:r>
              <a:rPr lang="en-GB" sz="4000" spc="-1" dirty="0" err="1">
                <a:solidFill>
                  <a:schemeClr val="tx1"/>
                </a:solidFill>
              </a:rPr>
              <a:t>Petar</a:t>
            </a:r>
            <a:r>
              <a:rPr lang="en-GB" sz="4000" spc="-1" dirty="0">
                <a:solidFill>
                  <a:schemeClr val="tx1"/>
                </a:solidFill>
              </a:rPr>
              <a:t> Adzic</a:t>
            </a:r>
            <a:r>
              <a:rPr lang="en-GB" sz="4000" spc="-1" baseline="33000" dirty="0">
                <a:solidFill>
                  <a:schemeClr val="tx1"/>
                </a:solidFill>
              </a:rPr>
              <a:t>5</a:t>
            </a:r>
            <a:r>
              <a:rPr lang="en-GB" sz="4000" spc="-1" dirty="0">
                <a:solidFill>
                  <a:schemeClr val="tx1"/>
                </a:solidFill>
              </a:rPr>
              <a:t>, </a:t>
            </a:r>
            <a:r>
              <a:rPr lang="en-GB" sz="4000" spc="-1" dirty="0" err="1">
                <a:solidFill>
                  <a:schemeClr val="tx1"/>
                </a:solidFill>
              </a:rPr>
              <a:t>Predrag</a:t>
            </a:r>
            <a:r>
              <a:rPr lang="en-GB" sz="4000" spc="-1" dirty="0">
                <a:solidFill>
                  <a:schemeClr val="tx1"/>
                </a:solidFill>
              </a:rPr>
              <a:t> Milenovic</a:t>
            </a:r>
            <a:r>
              <a:rPr lang="en-GB" sz="4000" spc="-1" baseline="33000" dirty="0">
                <a:solidFill>
                  <a:schemeClr val="tx1"/>
                </a:solidFill>
              </a:rPr>
              <a:t>5</a:t>
            </a:r>
            <a:r>
              <a:rPr lang="en-GB" sz="4000" spc="-1" dirty="0">
                <a:solidFill>
                  <a:schemeClr val="tx1"/>
                </a:solidFill>
              </a:rPr>
              <a:t> </a:t>
            </a:r>
          </a:p>
          <a:p>
            <a:pPr>
              <a:lnSpc>
                <a:spcPct val="100000"/>
              </a:lnSpc>
            </a:pPr>
            <a:endParaRPr lang="en-GB" sz="4000" spc="-1" dirty="0">
              <a:solidFill>
                <a:schemeClr val="tx1"/>
              </a:solidFill>
            </a:endParaRPr>
          </a:p>
          <a:p>
            <a:r>
              <a:rPr lang="en-GB" sz="4000" spc="-1" baseline="33000" dirty="0">
                <a:solidFill>
                  <a:schemeClr val="tx1"/>
                </a:solidFill>
              </a:rPr>
              <a:t>1</a:t>
            </a:r>
            <a:r>
              <a:rPr lang="en-GB" sz="4000" spc="-1" dirty="0">
                <a:solidFill>
                  <a:schemeClr val="tx1"/>
                </a:solidFill>
              </a:rPr>
              <a:t>Institute of General and Physical Chemistry, Belgrade, Serbia</a:t>
            </a:r>
          </a:p>
          <a:p>
            <a:r>
              <a:rPr lang="en-GB" sz="4000" spc="-1" baseline="33000" dirty="0">
                <a:solidFill>
                  <a:schemeClr val="tx1"/>
                </a:solidFill>
              </a:rPr>
              <a:t>2</a:t>
            </a:r>
            <a:r>
              <a:rPr lang="en-GB" sz="4000" spc="-1" dirty="0">
                <a:solidFill>
                  <a:schemeClr val="tx1"/>
                </a:solidFill>
              </a:rPr>
              <a:t>NRC </a:t>
            </a:r>
            <a:r>
              <a:rPr lang="en-GB" sz="4000" spc="-1" dirty="0" err="1">
                <a:solidFill>
                  <a:schemeClr val="tx1"/>
                </a:solidFill>
              </a:rPr>
              <a:t>Kurchatov</a:t>
            </a:r>
            <a:r>
              <a:rPr lang="en-GB" sz="4000" spc="-1" dirty="0">
                <a:solidFill>
                  <a:schemeClr val="tx1"/>
                </a:solidFill>
              </a:rPr>
              <a:t> Institute PNPI, </a:t>
            </a:r>
            <a:r>
              <a:rPr lang="en-GB" sz="4000" spc="-1" dirty="0">
                <a:solidFill>
                  <a:schemeClr val="tx1"/>
                </a:solidFill>
                <a:ea typeface="Newton-Italic"/>
              </a:rPr>
              <a:t>St. Petersburg, </a:t>
            </a:r>
            <a:r>
              <a:rPr lang="en-GB" sz="4000" spc="-1" dirty="0">
                <a:solidFill>
                  <a:schemeClr val="tx1"/>
                </a:solidFill>
              </a:rPr>
              <a:t>RU</a:t>
            </a:r>
          </a:p>
          <a:p>
            <a:r>
              <a:rPr lang="en-GB" sz="4000" spc="-1" baseline="33000" dirty="0">
                <a:solidFill>
                  <a:schemeClr val="tx1"/>
                </a:solidFill>
              </a:rPr>
              <a:t>3</a:t>
            </a:r>
            <a:r>
              <a:rPr lang="en-GB" sz="4000" spc="-1" dirty="0">
                <a:solidFill>
                  <a:schemeClr val="tx1"/>
                </a:solidFill>
              </a:rPr>
              <a:t>University of Florida, USA</a:t>
            </a:r>
          </a:p>
          <a:p>
            <a:r>
              <a:rPr lang="en-GB" sz="4000" spc="-1" baseline="33000" dirty="0">
                <a:solidFill>
                  <a:schemeClr val="tx1"/>
                </a:solidFill>
              </a:rPr>
              <a:t>4</a:t>
            </a:r>
            <a:r>
              <a:rPr lang="en-GB" sz="4000" spc="-1" dirty="0">
                <a:solidFill>
                  <a:schemeClr val="tx1"/>
                </a:solidFill>
              </a:rPr>
              <a:t>University of Wisconsin Madison, USA</a:t>
            </a:r>
          </a:p>
          <a:p>
            <a:r>
              <a:rPr lang="en-GB" sz="4000" spc="-1" baseline="33000" dirty="0">
                <a:solidFill>
                  <a:schemeClr val="tx1"/>
                </a:solidFill>
              </a:rPr>
              <a:t>5</a:t>
            </a:r>
            <a:r>
              <a:rPr lang="en-GB" sz="4000" spc="-1" dirty="0">
                <a:solidFill>
                  <a:schemeClr val="tx1"/>
                </a:solidFill>
              </a:rPr>
              <a:t>Faculty of Physics, University of Belgrade, Belgrade, Serbia</a:t>
            </a:r>
            <a:endParaRPr lang="en-US" sz="4000" b="1" i="1" dirty="0">
              <a:solidFill>
                <a:srgbClr val="C00000"/>
              </a:solidFill>
            </a:endParaRPr>
          </a:p>
          <a:p>
            <a:endParaRPr lang="en-US" b="1" dirty="0">
              <a:solidFill>
                <a:srgbClr val="C00000"/>
              </a:solidFill>
            </a:endParaRPr>
          </a:p>
        </p:txBody>
      </p:sp>
      <p:pic>
        <p:nvPicPr>
          <p:cNvPr id="6" name="Picture 17">
            <a:extLst>
              <a:ext uri="{FF2B5EF4-FFF2-40B4-BE49-F238E27FC236}">
                <a16:creationId xmlns:a16="http://schemas.microsoft.com/office/drawing/2014/main" id="{17EE9EA0-D574-4D34-88E6-48B7E4B47B65}"/>
              </a:ext>
            </a:extLst>
          </p:cNvPr>
          <p:cNvPicPr/>
          <p:nvPr/>
        </p:nvPicPr>
        <p:blipFill>
          <a:blip r:embed="rId2"/>
          <a:stretch/>
        </p:blipFill>
        <p:spPr>
          <a:xfrm>
            <a:off x="263352" y="116632"/>
            <a:ext cx="1152128" cy="1152128"/>
          </a:xfrm>
          <a:prstGeom prst="rect">
            <a:avLst/>
          </a:prstGeom>
          <a:ln w="0">
            <a:noFill/>
          </a:ln>
        </p:spPr>
      </p:pic>
      <p:sp>
        <p:nvSpPr>
          <p:cNvPr id="9" name="Rectangle 8">
            <a:extLst>
              <a:ext uri="{FF2B5EF4-FFF2-40B4-BE49-F238E27FC236}">
                <a16:creationId xmlns:a16="http://schemas.microsoft.com/office/drawing/2014/main" id="{637AD8E3-97A3-436E-AADD-A323AB420B8D}"/>
              </a:ext>
            </a:extLst>
          </p:cNvPr>
          <p:cNvSpPr/>
          <p:nvPr/>
        </p:nvSpPr>
        <p:spPr>
          <a:xfrm>
            <a:off x="1415480" y="177470"/>
            <a:ext cx="9023920" cy="892585"/>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pPr>
            <a:r>
              <a:rPr lang="en-US" sz="2000" dirty="0"/>
              <a:t>“Aging 2023: 3</a:t>
            </a:r>
            <a:r>
              <a:rPr lang="en-US" sz="2000" baseline="30000" dirty="0"/>
              <a:t>rd</a:t>
            </a:r>
            <a:r>
              <a:rPr lang="en-US" sz="2000" dirty="0"/>
              <a:t> International Conference on Detector Stability and Aging Phenomena in Gaseous Detectors, 6-10 Nov 2023, CERN, Geneva (Switzerland)“</a:t>
            </a:r>
            <a:endParaRPr lang="en-US" sz="2000" dirty="0">
              <a:latin typeface="Times New Roman" panose="02020603050405020304" pitchFamily="18" charset="0"/>
              <a:cs typeface="Times New Roman" panose="02020603050405020304" pitchFamily="18" charset="0"/>
            </a:endParaRPr>
          </a:p>
        </p:txBody>
      </p:sp>
      <p:pic>
        <p:nvPicPr>
          <p:cNvPr id="8" name="Picture 2" descr="CMS-doc-3045-v3: CMS Logo">
            <a:extLst>
              <a:ext uri="{FF2B5EF4-FFF2-40B4-BE49-F238E27FC236}">
                <a16:creationId xmlns:a16="http://schemas.microsoft.com/office/drawing/2014/main" id="{7F1D5F4A-A9A6-4B17-9872-1A2B40CC75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65848" y="116632"/>
            <a:ext cx="1152128" cy="11521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482133"/>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849358"/>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5136182"/>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79E3DE33-7D84-4510-9D05-B957C30B8011}"/>
              </a:ext>
            </a:extLst>
          </p:cNvPr>
          <p:cNvPicPr>
            <a:picLocks noChangeAspect="1"/>
          </p:cNvPicPr>
          <p:nvPr/>
        </p:nvPicPr>
        <p:blipFill rotWithShape="1">
          <a:blip r:embed="rId2"/>
          <a:srcRect l="3559" t="14762"/>
          <a:stretch/>
        </p:blipFill>
        <p:spPr>
          <a:xfrm>
            <a:off x="5438558" y="2299024"/>
            <a:ext cx="4803686" cy="4130812"/>
          </a:xfrm>
          <a:prstGeom prst="rect">
            <a:avLst/>
          </a:prstGeom>
        </p:spPr>
      </p:pic>
      <p:sp>
        <p:nvSpPr>
          <p:cNvPr id="11" name="Rectangle 10">
            <a:extLst>
              <a:ext uri="{FF2B5EF4-FFF2-40B4-BE49-F238E27FC236}">
                <a16:creationId xmlns:a16="http://schemas.microsoft.com/office/drawing/2014/main" id="{6DA7935D-D2B0-40CE-B84A-5DDEAF2044EE}"/>
              </a:ext>
            </a:extLst>
          </p:cNvPr>
          <p:cNvSpPr/>
          <p:nvPr/>
        </p:nvSpPr>
        <p:spPr>
          <a:xfrm>
            <a:off x="227005" y="481464"/>
            <a:ext cx="9177827" cy="1323439"/>
          </a:xfrm>
          <a:prstGeom prst="rect">
            <a:avLst/>
          </a:prstGeom>
        </p:spPr>
        <p:txBody>
          <a:bodyPr wrap="square">
            <a:spAutoFit/>
          </a:bodyPr>
          <a:lstStyle/>
          <a:p>
            <a:pPr marL="285750" indent="-285750">
              <a:buFont typeface="Wingdings" panose="05000000000000000000" pitchFamily="2" charset="2"/>
              <a:buChar char="Ø"/>
            </a:pPr>
            <a:r>
              <a:rPr lang="en-US" sz="1600" dirty="0"/>
              <a:t>Characteristic X-rays produced by the interaction of electrons with the sample are used to produce </a:t>
            </a:r>
            <a:r>
              <a:rPr lang="en-US" sz="1600" b="1" dirty="0">
                <a:solidFill>
                  <a:srgbClr val="FF0000"/>
                </a:solidFill>
              </a:rPr>
              <a:t>spatial distribution of individual elements</a:t>
            </a:r>
            <a:r>
              <a:rPr lang="en-US" sz="1600" dirty="0"/>
              <a:t> specified by distinctive colors; brighter areas correspond to a higher concentration of an element of interest.</a:t>
            </a:r>
          </a:p>
          <a:p>
            <a:pPr marL="285750" indent="-285750">
              <a:buFont typeface="Wingdings" panose="05000000000000000000" pitchFamily="2" charset="2"/>
              <a:buChar char="Ø"/>
            </a:pPr>
            <a:r>
              <a:rPr lang="en-US" sz="1600" kern="100" dirty="0">
                <a:solidFill>
                  <a:srgbClr val="000000"/>
                </a:solidFill>
                <a:ea typeface="Noto Serif CJK SC"/>
                <a:cs typeface="Lohit Devanagari"/>
              </a:rPr>
              <a:t>The mapping shows a correlation between </a:t>
            </a:r>
            <a:r>
              <a:rPr lang="en-US" sz="1600" b="1" kern="100" dirty="0">
                <a:solidFill>
                  <a:srgbClr val="FF0000"/>
                </a:solidFill>
                <a:ea typeface="Noto Serif CJK SC"/>
                <a:cs typeface="Lohit Devanagari"/>
              </a:rPr>
              <a:t>morphological features </a:t>
            </a:r>
            <a:r>
              <a:rPr lang="en-US" sz="1600" kern="100" dirty="0">
                <a:solidFill>
                  <a:srgbClr val="000000"/>
                </a:solidFill>
                <a:ea typeface="Noto Serif CJK SC"/>
                <a:cs typeface="Lohit Devanagari"/>
              </a:rPr>
              <a:t>and the </a:t>
            </a:r>
            <a:r>
              <a:rPr lang="en-US" sz="1600" b="1" kern="100" dirty="0">
                <a:solidFill>
                  <a:srgbClr val="FF0000"/>
                </a:solidFill>
                <a:ea typeface="Noto Serif CJK SC"/>
                <a:cs typeface="Lohit Devanagari"/>
              </a:rPr>
              <a:t>constituent elements </a:t>
            </a:r>
            <a:r>
              <a:rPr lang="en-US" sz="1600" kern="100" dirty="0">
                <a:solidFill>
                  <a:srgbClr val="000000"/>
                </a:solidFill>
                <a:ea typeface="Noto Serif CJK SC"/>
                <a:cs typeface="Lohit Devanagari"/>
              </a:rPr>
              <a:t>on the surface and between </a:t>
            </a:r>
            <a:r>
              <a:rPr lang="en-US" sz="1600" b="1" kern="100" dirty="0">
                <a:solidFill>
                  <a:srgbClr val="FF0000"/>
                </a:solidFill>
                <a:ea typeface="Noto Serif CJK SC"/>
                <a:cs typeface="Lohit Devanagari"/>
              </a:rPr>
              <a:t>concentrations</a:t>
            </a:r>
            <a:r>
              <a:rPr lang="en-US" sz="1600" kern="100" dirty="0">
                <a:solidFill>
                  <a:srgbClr val="000000"/>
                </a:solidFill>
                <a:ea typeface="Noto Serif CJK SC"/>
                <a:cs typeface="Lohit Devanagari"/>
              </a:rPr>
              <a:t> of the detected elements.</a:t>
            </a:r>
            <a:endParaRPr lang="en-US" sz="1600" dirty="0"/>
          </a:p>
        </p:txBody>
      </p:sp>
      <p:sp>
        <p:nvSpPr>
          <p:cNvPr id="34" name="Rectangle 33">
            <a:extLst>
              <a:ext uri="{FF2B5EF4-FFF2-40B4-BE49-F238E27FC236}">
                <a16:creationId xmlns:a16="http://schemas.microsoft.com/office/drawing/2014/main" id="{6494FCCF-572A-4C98-9078-ACA4CCDA858E}"/>
              </a:ext>
            </a:extLst>
          </p:cNvPr>
          <p:cNvSpPr/>
          <p:nvPr/>
        </p:nvSpPr>
        <p:spPr>
          <a:xfrm>
            <a:off x="3386370" y="1911518"/>
            <a:ext cx="3707549" cy="338554"/>
          </a:xfrm>
          <a:prstGeom prst="rect">
            <a:avLst/>
          </a:prstGeom>
        </p:spPr>
        <p:txBody>
          <a:bodyPr wrap="square">
            <a:spAutoFit/>
          </a:bodyPr>
          <a:lstStyle/>
          <a:p>
            <a:r>
              <a:rPr lang="en-US" sz="1600" b="1" i="1" dirty="0"/>
              <a:t>Gas mixture:40%Ar + 50%CO</a:t>
            </a:r>
            <a:r>
              <a:rPr lang="en-US" sz="1600" b="1" i="1" baseline="-25000" dirty="0"/>
              <a:t>2</a:t>
            </a:r>
            <a:r>
              <a:rPr lang="en-US" sz="1600" b="1" i="1" dirty="0"/>
              <a:t>+ 10%CF</a:t>
            </a:r>
            <a:r>
              <a:rPr lang="en-US" sz="1600" b="1" i="1" baseline="-25000" dirty="0"/>
              <a:t>4</a:t>
            </a:r>
            <a:r>
              <a:rPr lang="en-US" sz="1600" b="1" i="1" dirty="0"/>
              <a:t> </a:t>
            </a:r>
          </a:p>
        </p:txBody>
      </p:sp>
      <p:sp>
        <p:nvSpPr>
          <p:cNvPr id="3" name="Rectangle 2">
            <a:extLst>
              <a:ext uri="{FF2B5EF4-FFF2-40B4-BE49-F238E27FC236}">
                <a16:creationId xmlns:a16="http://schemas.microsoft.com/office/drawing/2014/main" id="{E67CF446-CBC2-4AA2-9979-F5F1A60B77D5}"/>
              </a:ext>
            </a:extLst>
          </p:cNvPr>
          <p:cNvSpPr/>
          <p:nvPr/>
        </p:nvSpPr>
        <p:spPr>
          <a:xfrm>
            <a:off x="46059" y="-12656"/>
            <a:ext cx="11863525" cy="523220"/>
          </a:xfrm>
          <a:prstGeom prst="rect">
            <a:avLst/>
          </a:prstGeom>
        </p:spPr>
        <p:txBody>
          <a:bodyPr wrap="square">
            <a:spAutoFit/>
          </a:bodyPr>
          <a:lstStyle/>
          <a:p>
            <a:pPr algn="ctr"/>
            <a:r>
              <a:rPr lang="en-US" sz="2800" b="1" dirty="0"/>
              <a:t>Elemental distribution (X-ray Mapping)</a:t>
            </a:r>
          </a:p>
        </p:txBody>
      </p:sp>
      <p:pic>
        <p:nvPicPr>
          <p:cNvPr id="36" name="Picture 1">
            <a:extLst>
              <a:ext uri="{FF2B5EF4-FFF2-40B4-BE49-F238E27FC236}">
                <a16:creationId xmlns:a16="http://schemas.microsoft.com/office/drawing/2014/main" id="{84C70AAA-87B5-41F7-B4B9-EA27A7680B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40" y="2475255"/>
            <a:ext cx="5444123" cy="3832792"/>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37">
            <a:extLst>
              <a:ext uri="{FF2B5EF4-FFF2-40B4-BE49-F238E27FC236}">
                <a16:creationId xmlns:a16="http://schemas.microsoft.com/office/drawing/2014/main" id="{DE1DF60A-86DA-4637-B6D9-73900FAEB3F3}"/>
              </a:ext>
            </a:extLst>
          </p:cNvPr>
          <p:cNvSpPr/>
          <p:nvPr/>
        </p:nvSpPr>
        <p:spPr>
          <a:xfrm>
            <a:off x="90759" y="6256012"/>
            <a:ext cx="5181229" cy="523220"/>
          </a:xfrm>
          <a:prstGeom prst="rect">
            <a:avLst/>
          </a:prstGeom>
        </p:spPr>
        <p:txBody>
          <a:bodyPr wrap="square">
            <a:spAutoFit/>
          </a:bodyPr>
          <a:lstStyle/>
          <a:p>
            <a:pPr algn="ctr"/>
            <a:r>
              <a:rPr lang="en-US" sz="14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O, F and Si are characterized with matching distribution indicating formation of Si-O-F polymers</a:t>
            </a:r>
            <a:endParaRPr lang="en-US" sz="1400" b="1" dirty="0"/>
          </a:p>
        </p:txBody>
      </p:sp>
      <p:pic>
        <p:nvPicPr>
          <p:cNvPr id="16403" name="Picture 19" descr="C:\Users\ADMINI~1\AppData\Local\Temp\SNAGHTML1515f1c7.PNG">
            <a:extLst>
              <a:ext uri="{FF2B5EF4-FFF2-40B4-BE49-F238E27FC236}">
                <a16:creationId xmlns:a16="http://schemas.microsoft.com/office/drawing/2014/main" id="{464C9167-477A-45B9-AC8D-E2B164367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6487" y="546516"/>
            <a:ext cx="1839895" cy="640899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F703016-5B8F-4DDB-A1DF-4BEE56F8C5DD}"/>
              </a:ext>
            </a:extLst>
          </p:cNvPr>
          <p:cNvSpPr txBox="1"/>
          <p:nvPr/>
        </p:nvSpPr>
        <p:spPr>
          <a:xfrm>
            <a:off x="10222904" y="218176"/>
            <a:ext cx="1873478" cy="338554"/>
          </a:xfrm>
          <a:prstGeom prst="rect">
            <a:avLst/>
          </a:prstGeom>
          <a:noFill/>
        </p:spPr>
        <p:txBody>
          <a:bodyPr wrap="square" rtlCol="0">
            <a:spAutoFit/>
          </a:bodyPr>
          <a:lstStyle/>
          <a:p>
            <a:r>
              <a:rPr lang="en-US" sz="1600" b="1" i="1" dirty="0"/>
              <a:t>Virgin anode wire</a:t>
            </a:r>
          </a:p>
        </p:txBody>
      </p:sp>
      <p:sp>
        <p:nvSpPr>
          <p:cNvPr id="39" name="TextBox 38">
            <a:extLst>
              <a:ext uri="{FF2B5EF4-FFF2-40B4-BE49-F238E27FC236}">
                <a16:creationId xmlns:a16="http://schemas.microsoft.com/office/drawing/2014/main" id="{F1936115-F287-4964-98DD-329E3672038F}"/>
              </a:ext>
            </a:extLst>
          </p:cNvPr>
          <p:cNvSpPr txBox="1"/>
          <p:nvPr/>
        </p:nvSpPr>
        <p:spPr>
          <a:xfrm>
            <a:off x="1691607" y="2211157"/>
            <a:ext cx="1611478" cy="338554"/>
          </a:xfrm>
          <a:prstGeom prst="rect">
            <a:avLst/>
          </a:prstGeom>
          <a:noFill/>
        </p:spPr>
        <p:txBody>
          <a:bodyPr wrap="square" rtlCol="0">
            <a:spAutoFit/>
          </a:bodyPr>
          <a:lstStyle/>
          <a:p>
            <a:r>
              <a:rPr lang="en-US" sz="1600" b="1" i="1" dirty="0"/>
              <a:t>Cathode plate</a:t>
            </a:r>
          </a:p>
        </p:txBody>
      </p:sp>
      <p:sp>
        <p:nvSpPr>
          <p:cNvPr id="40" name="TextBox 39">
            <a:extLst>
              <a:ext uri="{FF2B5EF4-FFF2-40B4-BE49-F238E27FC236}">
                <a16:creationId xmlns:a16="http://schemas.microsoft.com/office/drawing/2014/main" id="{22E84C5B-800E-4198-AEB7-E41AAC804D2A}"/>
              </a:ext>
            </a:extLst>
          </p:cNvPr>
          <p:cNvSpPr txBox="1"/>
          <p:nvPr/>
        </p:nvSpPr>
        <p:spPr>
          <a:xfrm>
            <a:off x="7945574" y="2129746"/>
            <a:ext cx="1309595" cy="338554"/>
          </a:xfrm>
          <a:prstGeom prst="rect">
            <a:avLst/>
          </a:prstGeom>
          <a:noFill/>
        </p:spPr>
        <p:txBody>
          <a:bodyPr wrap="square" rtlCol="0">
            <a:spAutoFit/>
          </a:bodyPr>
          <a:lstStyle/>
          <a:p>
            <a:r>
              <a:rPr lang="en-US" sz="1600" b="1" i="1" dirty="0"/>
              <a:t>Anode wire</a:t>
            </a:r>
          </a:p>
        </p:txBody>
      </p:sp>
      <p:sp>
        <p:nvSpPr>
          <p:cNvPr id="41" name="Rectangle 40">
            <a:extLst>
              <a:ext uri="{FF2B5EF4-FFF2-40B4-BE49-F238E27FC236}">
                <a16:creationId xmlns:a16="http://schemas.microsoft.com/office/drawing/2014/main" id="{61F89C05-B394-4C51-850D-A30205562223}"/>
              </a:ext>
            </a:extLst>
          </p:cNvPr>
          <p:cNvSpPr/>
          <p:nvPr/>
        </p:nvSpPr>
        <p:spPr>
          <a:xfrm>
            <a:off x="5603593" y="6402434"/>
            <a:ext cx="4820234" cy="307777"/>
          </a:xfrm>
          <a:prstGeom prst="rect">
            <a:avLst/>
          </a:prstGeom>
        </p:spPr>
        <p:txBody>
          <a:bodyPr wrap="square">
            <a:spAutoFit/>
          </a:bodyPr>
          <a:lstStyle/>
          <a:p>
            <a:pPr algn="ctr"/>
            <a:r>
              <a:rPr lang="en-US" sz="1400" b="1" dirty="0">
                <a:solidFill>
                  <a:srgbClr val="000000"/>
                </a:solidFill>
                <a:latin typeface="Calibri" panose="020F0502020204030204" pitchFamily="34" charset="0"/>
                <a:cs typeface="Times New Roman" panose="02020603050405020304" pitchFamily="18" charset="0"/>
              </a:rPr>
              <a:t>Detection of cracks in gold plating and carbon spots</a:t>
            </a:r>
            <a:endParaRPr lang="en-US" sz="1400" b="1" dirty="0"/>
          </a:p>
        </p:txBody>
      </p:sp>
      <p:sp>
        <p:nvSpPr>
          <p:cNvPr id="4" name="Rectangle 3">
            <a:extLst>
              <a:ext uri="{FF2B5EF4-FFF2-40B4-BE49-F238E27FC236}">
                <a16:creationId xmlns:a16="http://schemas.microsoft.com/office/drawing/2014/main" id="{DF20DE8A-0EB5-4C50-B9EB-2B9A0EA627C3}"/>
              </a:ext>
            </a:extLst>
          </p:cNvPr>
          <p:cNvSpPr/>
          <p:nvPr/>
        </p:nvSpPr>
        <p:spPr>
          <a:xfrm>
            <a:off x="70855" y="1857373"/>
            <a:ext cx="10185632" cy="49412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35359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11</a:t>
            </a:fld>
            <a:endParaRPr lang="en-US"/>
          </a:p>
        </p:txBody>
      </p:sp>
      <p:pic>
        <p:nvPicPr>
          <p:cNvPr id="205826" name="Picture 2" descr="https://d3i71xaburhd42.cloudfront.net/db90266e7b865bd0fb1657cfd80c6b7096bf73ee/3-Figure3.1-1.png">
            <a:extLst>
              <a:ext uri="{FF2B5EF4-FFF2-40B4-BE49-F238E27FC236}">
                <a16:creationId xmlns:a16="http://schemas.microsoft.com/office/drawing/2014/main" id="{3B13276D-93EF-4E96-B7E5-F5691D5540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1344" y="113258"/>
            <a:ext cx="2537496" cy="139349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11EABCC-66AC-44AF-A709-F8233F9BC6F6}"/>
              </a:ext>
            </a:extLst>
          </p:cNvPr>
          <p:cNvSpPr/>
          <p:nvPr/>
        </p:nvSpPr>
        <p:spPr>
          <a:xfrm>
            <a:off x="479376" y="1455020"/>
            <a:ext cx="7992888" cy="1177245"/>
          </a:xfrm>
          <a:prstGeom prst="rect">
            <a:avLst/>
          </a:prstGeom>
        </p:spPr>
        <p:txBody>
          <a:bodyPr wrap="square">
            <a:spAutoFit/>
          </a:bodyPr>
          <a:lstStyle/>
          <a:p>
            <a:pPr algn="ctr">
              <a:spcBef>
                <a:spcPts val="300"/>
              </a:spcBef>
            </a:pPr>
            <a:r>
              <a:rPr lang="en-US" sz="1700" b="1" i="1" dirty="0"/>
              <a:t>Long range order in crystal structures:</a:t>
            </a:r>
          </a:p>
          <a:p>
            <a:pPr indent="-182880" algn="just">
              <a:spcBef>
                <a:spcPts val="300"/>
              </a:spcBef>
              <a:buFont typeface="Arial" pitchFamily="34" charset="0"/>
              <a:buChar char="•"/>
            </a:pPr>
            <a:r>
              <a:rPr lang="en-US" sz="1700" b="1" i="1" dirty="0"/>
              <a:t> </a:t>
            </a:r>
            <a:r>
              <a:rPr lang="en-US" sz="1700" dirty="0"/>
              <a:t>measures the angle of the beam scattered from crystal planes thus giving the information on periodic atomic arrangements in a given material, which is used for </a:t>
            </a:r>
            <a:r>
              <a:rPr lang="en-US" sz="1700" b="1" dirty="0">
                <a:solidFill>
                  <a:srgbClr val="FF0000"/>
                </a:solidFill>
              </a:rPr>
              <a:t>identification of crystal</a:t>
            </a:r>
            <a:r>
              <a:rPr lang="en-US" sz="1700" b="1" dirty="0"/>
              <a:t> </a:t>
            </a:r>
            <a:r>
              <a:rPr lang="en-US" sz="1700" b="1" dirty="0">
                <a:solidFill>
                  <a:srgbClr val="FF0000"/>
                </a:solidFill>
              </a:rPr>
              <a:t>phases </a:t>
            </a:r>
            <a:r>
              <a:rPr lang="en-US" sz="1700" dirty="0"/>
              <a:t>in</a:t>
            </a:r>
            <a:r>
              <a:rPr lang="en-US" sz="1700" b="1" dirty="0">
                <a:solidFill>
                  <a:srgbClr val="FF0000"/>
                </a:solidFill>
              </a:rPr>
              <a:t> </a:t>
            </a:r>
            <a:r>
              <a:rPr lang="en-US" sz="1700" dirty="0"/>
              <a:t>material.</a:t>
            </a:r>
            <a:endParaRPr lang="en-US" sz="1700" b="1" dirty="0"/>
          </a:p>
        </p:txBody>
      </p:sp>
      <p:sp>
        <p:nvSpPr>
          <p:cNvPr id="16" name="Rectangle 15">
            <a:extLst>
              <a:ext uri="{FF2B5EF4-FFF2-40B4-BE49-F238E27FC236}">
                <a16:creationId xmlns:a16="http://schemas.microsoft.com/office/drawing/2014/main" id="{A15BBBF7-E735-4C7E-9D27-FA4344E84AEF}"/>
              </a:ext>
            </a:extLst>
          </p:cNvPr>
          <p:cNvSpPr/>
          <p:nvPr/>
        </p:nvSpPr>
        <p:spPr>
          <a:xfrm>
            <a:off x="6392130" y="2820520"/>
            <a:ext cx="5760640" cy="338554"/>
          </a:xfrm>
          <a:prstGeom prst="rect">
            <a:avLst/>
          </a:prstGeom>
        </p:spPr>
        <p:txBody>
          <a:bodyPr wrap="square">
            <a:spAutoFit/>
          </a:bodyPr>
          <a:lstStyle/>
          <a:p>
            <a:r>
              <a:rPr lang="en-US" sz="1600" b="1" i="1" dirty="0"/>
              <a:t>Comparison of XRD patterns of </a:t>
            </a:r>
            <a:r>
              <a:rPr lang="en-US" sz="1600" b="1" i="1" dirty="0">
                <a:solidFill>
                  <a:srgbClr val="0070C0"/>
                </a:solidFill>
              </a:rPr>
              <a:t>virgin</a:t>
            </a:r>
            <a:r>
              <a:rPr lang="en-US" sz="1600" b="1" i="1" dirty="0"/>
              <a:t> and </a:t>
            </a:r>
            <a:r>
              <a:rPr lang="en-US" sz="1600" b="1" i="1" dirty="0">
                <a:solidFill>
                  <a:srgbClr val="FF0000"/>
                </a:solidFill>
              </a:rPr>
              <a:t>aged 10% CF</a:t>
            </a:r>
            <a:r>
              <a:rPr lang="en-US" sz="1600" b="1" i="1" baseline="-25000" dirty="0">
                <a:solidFill>
                  <a:srgbClr val="FF0000"/>
                </a:solidFill>
              </a:rPr>
              <a:t>4</a:t>
            </a:r>
            <a:r>
              <a:rPr lang="en-US" sz="1600" b="1" i="1" dirty="0">
                <a:solidFill>
                  <a:srgbClr val="FF0000"/>
                </a:solidFill>
              </a:rPr>
              <a:t> </a:t>
            </a:r>
            <a:r>
              <a:rPr lang="en-US" sz="1600" b="1" i="1" dirty="0"/>
              <a:t>cathode</a:t>
            </a:r>
            <a:endParaRPr lang="en-US" sz="1600" i="1" baseline="-25000" dirty="0"/>
          </a:p>
        </p:txBody>
      </p:sp>
      <p:pic>
        <p:nvPicPr>
          <p:cNvPr id="5" name="Picture 4">
            <a:extLst>
              <a:ext uri="{FF2B5EF4-FFF2-40B4-BE49-F238E27FC236}">
                <a16:creationId xmlns:a16="http://schemas.microsoft.com/office/drawing/2014/main" id="{99D53872-004B-421A-8967-3D3AF2F7A59F}"/>
              </a:ext>
            </a:extLst>
          </p:cNvPr>
          <p:cNvPicPr>
            <a:picLocks noChangeAspect="1"/>
          </p:cNvPicPr>
          <p:nvPr/>
        </p:nvPicPr>
        <p:blipFill rotWithShape="1">
          <a:blip r:embed="rId3"/>
          <a:srcRect t="4798"/>
          <a:stretch/>
        </p:blipFill>
        <p:spPr>
          <a:xfrm>
            <a:off x="6392130" y="3295598"/>
            <a:ext cx="5148660" cy="3562402"/>
          </a:xfrm>
          <a:prstGeom prst="rect">
            <a:avLst/>
          </a:prstGeom>
        </p:spPr>
      </p:pic>
      <p:pic>
        <p:nvPicPr>
          <p:cNvPr id="3076" name="Picture 4" descr="https://skd.org.rs/wp-content/uploads/2017/04/Smartlab3-700x400.jpg">
            <a:extLst>
              <a:ext uri="{FF2B5EF4-FFF2-40B4-BE49-F238E27FC236}">
                <a16:creationId xmlns:a16="http://schemas.microsoft.com/office/drawing/2014/main" id="{2C3C3316-4622-4C03-9D3F-B642551E39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5173" y="52940"/>
            <a:ext cx="3637598" cy="263105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52D56613-311F-4536-B0E9-C86A6FBBB2EF}"/>
              </a:ext>
            </a:extLst>
          </p:cNvPr>
          <p:cNvSpPr/>
          <p:nvPr/>
        </p:nvSpPr>
        <p:spPr>
          <a:xfrm>
            <a:off x="3791744" y="332656"/>
            <a:ext cx="3637599" cy="523220"/>
          </a:xfrm>
          <a:prstGeom prst="rect">
            <a:avLst/>
          </a:prstGeom>
        </p:spPr>
        <p:txBody>
          <a:bodyPr wrap="none">
            <a:spAutoFit/>
          </a:bodyPr>
          <a:lstStyle/>
          <a:p>
            <a:r>
              <a:rPr lang="en-US" sz="2800" b="1" dirty="0"/>
              <a:t>X-Ray Diffraction (XRD)</a:t>
            </a:r>
            <a:endParaRPr lang="en-US" sz="2800" dirty="0"/>
          </a:p>
        </p:txBody>
      </p:sp>
      <p:pic>
        <p:nvPicPr>
          <p:cNvPr id="3" name="Picture 2">
            <a:extLst>
              <a:ext uri="{FF2B5EF4-FFF2-40B4-BE49-F238E27FC236}">
                <a16:creationId xmlns:a16="http://schemas.microsoft.com/office/drawing/2014/main" id="{815658E6-FC9E-4E46-B4AA-BB7D8A654622}"/>
              </a:ext>
            </a:extLst>
          </p:cNvPr>
          <p:cNvPicPr>
            <a:picLocks noChangeAspect="1"/>
          </p:cNvPicPr>
          <p:nvPr/>
        </p:nvPicPr>
        <p:blipFill>
          <a:blip r:embed="rId5"/>
          <a:stretch>
            <a:fillRect/>
          </a:stretch>
        </p:blipFill>
        <p:spPr>
          <a:xfrm>
            <a:off x="479376" y="2816533"/>
            <a:ext cx="4968552" cy="3996843"/>
          </a:xfrm>
          <a:prstGeom prst="rect">
            <a:avLst/>
          </a:prstGeom>
        </p:spPr>
      </p:pic>
      <p:sp>
        <p:nvSpPr>
          <p:cNvPr id="12" name="Rectangle 11">
            <a:extLst>
              <a:ext uri="{FF2B5EF4-FFF2-40B4-BE49-F238E27FC236}">
                <a16:creationId xmlns:a16="http://schemas.microsoft.com/office/drawing/2014/main" id="{35E515BA-08C8-4BD7-9CA6-E18578E7E142}"/>
              </a:ext>
            </a:extLst>
          </p:cNvPr>
          <p:cNvSpPr/>
          <p:nvPr/>
        </p:nvSpPr>
        <p:spPr>
          <a:xfrm>
            <a:off x="1886503" y="2658398"/>
            <a:ext cx="2498697" cy="338554"/>
          </a:xfrm>
          <a:prstGeom prst="rect">
            <a:avLst/>
          </a:prstGeom>
        </p:spPr>
        <p:txBody>
          <a:bodyPr wrap="none">
            <a:spAutoFit/>
          </a:bodyPr>
          <a:lstStyle/>
          <a:p>
            <a:r>
              <a:rPr lang="en-US" sz="1600" b="1" i="1" dirty="0"/>
              <a:t>Crystal phase identification</a:t>
            </a:r>
            <a:endParaRPr lang="en-US" sz="1600" dirty="0"/>
          </a:p>
        </p:txBody>
      </p:sp>
    </p:spTree>
    <p:extLst>
      <p:ext uri="{BB962C8B-B14F-4D97-AF65-F5344CB8AC3E}">
        <p14:creationId xmlns:p14="http://schemas.microsoft.com/office/powerpoint/2010/main" val="4156729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12</a:t>
            </a:fld>
            <a:endParaRPr lang="en-US"/>
          </a:p>
        </p:txBody>
      </p:sp>
      <p:pic>
        <p:nvPicPr>
          <p:cNvPr id="8" name="Picture 7">
            <a:extLst>
              <a:ext uri="{FF2B5EF4-FFF2-40B4-BE49-F238E27FC236}">
                <a16:creationId xmlns:a16="http://schemas.microsoft.com/office/drawing/2014/main" id="{3C59BB6B-68E5-418A-9C5D-118B678E6170}"/>
              </a:ext>
            </a:extLst>
          </p:cNvPr>
          <p:cNvPicPr>
            <a:picLocks noChangeAspect="1"/>
          </p:cNvPicPr>
          <p:nvPr/>
        </p:nvPicPr>
        <p:blipFill rotWithShape="1">
          <a:blip r:embed="rId2"/>
          <a:srcRect t="17114" b="1094"/>
          <a:stretch/>
        </p:blipFill>
        <p:spPr>
          <a:xfrm>
            <a:off x="108974" y="2196456"/>
            <a:ext cx="6491082" cy="4525020"/>
          </a:xfrm>
          <a:prstGeom prst="rect">
            <a:avLst/>
          </a:prstGeom>
        </p:spPr>
      </p:pic>
      <p:sp>
        <p:nvSpPr>
          <p:cNvPr id="9" name="Rectangle 8">
            <a:extLst>
              <a:ext uri="{FF2B5EF4-FFF2-40B4-BE49-F238E27FC236}">
                <a16:creationId xmlns:a16="http://schemas.microsoft.com/office/drawing/2014/main" id="{52D56613-311F-4536-B0E9-C86A6FBBB2EF}"/>
              </a:ext>
            </a:extLst>
          </p:cNvPr>
          <p:cNvSpPr/>
          <p:nvPr/>
        </p:nvSpPr>
        <p:spPr>
          <a:xfrm>
            <a:off x="3705889" y="136524"/>
            <a:ext cx="3637599" cy="523220"/>
          </a:xfrm>
          <a:prstGeom prst="rect">
            <a:avLst/>
          </a:prstGeom>
        </p:spPr>
        <p:txBody>
          <a:bodyPr wrap="none">
            <a:spAutoFit/>
          </a:bodyPr>
          <a:lstStyle/>
          <a:p>
            <a:r>
              <a:rPr lang="en-US" sz="2800" b="1" dirty="0"/>
              <a:t>X-Ray Diffraction (XRD)</a:t>
            </a:r>
            <a:endParaRPr lang="en-US" sz="2800" dirty="0"/>
          </a:p>
        </p:txBody>
      </p:sp>
      <p:sp>
        <p:nvSpPr>
          <p:cNvPr id="2" name="TextBox 1">
            <a:extLst>
              <a:ext uri="{FF2B5EF4-FFF2-40B4-BE49-F238E27FC236}">
                <a16:creationId xmlns:a16="http://schemas.microsoft.com/office/drawing/2014/main" id="{1B7A329A-3FE2-4879-AA4E-1C63E8993CB1}"/>
              </a:ext>
            </a:extLst>
          </p:cNvPr>
          <p:cNvSpPr txBox="1"/>
          <p:nvPr/>
        </p:nvSpPr>
        <p:spPr>
          <a:xfrm>
            <a:off x="2279576" y="1053853"/>
            <a:ext cx="7344816" cy="1107996"/>
          </a:xfrm>
          <a:prstGeom prst="rect">
            <a:avLst/>
          </a:prstGeom>
          <a:noFill/>
        </p:spPr>
        <p:txBody>
          <a:bodyPr wrap="square" rtlCol="0">
            <a:spAutoFit/>
          </a:bodyPr>
          <a:lstStyle/>
          <a:p>
            <a:pPr algn="ctr"/>
            <a:r>
              <a:rPr lang="en-US" sz="2200" b="1" i="1" dirty="0"/>
              <a:t>Rietveld refinement</a:t>
            </a:r>
          </a:p>
          <a:p>
            <a:pPr algn="ctr"/>
            <a:r>
              <a:rPr lang="en-US" sz="2200" b="1" i="1" dirty="0"/>
              <a:t>Crystal structure and quantitative analysis of deposit constituents on cathode surface</a:t>
            </a:r>
          </a:p>
        </p:txBody>
      </p:sp>
      <p:sp>
        <p:nvSpPr>
          <p:cNvPr id="3" name="Rectangle 2">
            <a:extLst>
              <a:ext uri="{FF2B5EF4-FFF2-40B4-BE49-F238E27FC236}">
                <a16:creationId xmlns:a16="http://schemas.microsoft.com/office/drawing/2014/main" id="{316D36D8-8BDF-48EB-B6F0-6C82DE1EEAD3}"/>
              </a:ext>
            </a:extLst>
          </p:cNvPr>
          <p:cNvSpPr/>
          <p:nvPr/>
        </p:nvSpPr>
        <p:spPr>
          <a:xfrm>
            <a:off x="7176120" y="3984454"/>
            <a:ext cx="4759764" cy="1200329"/>
          </a:xfrm>
          <a:prstGeom prst="rect">
            <a:avLst/>
          </a:prstGeom>
        </p:spPr>
        <p:txBody>
          <a:bodyPr wrap="square">
            <a:spAutoFit/>
          </a:bodyPr>
          <a:lstStyle/>
          <a:p>
            <a:pPr marL="285750" indent="-285750" algn="just">
              <a:buFont typeface="Wingdings" panose="05000000000000000000" pitchFamily="2" charset="2"/>
              <a:buChar char="Ø"/>
            </a:pPr>
            <a:r>
              <a:rPr lang="en-US" dirty="0">
                <a:solidFill>
                  <a:srgbClr val="000000"/>
                </a:solidFill>
                <a:ea typeface="Times New Roman" panose="02020603050405020304" pitchFamily="18" charset="0"/>
              </a:rPr>
              <a:t>Quantitative phase analysis showed that </a:t>
            </a:r>
            <a:r>
              <a:rPr lang="en-US" b="1" dirty="0">
                <a:solidFill>
                  <a:srgbClr val="FF0000"/>
                </a:solidFill>
                <a:ea typeface="Times New Roman" panose="02020603050405020304" pitchFamily="18" charset="0"/>
              </a:rPr>
              <a:t>4(1) wt% </a:t>
            </a:r>
            <a:r>
              <a:rPr lang="en-US" dirty="0">
                <a:solidFill>
                  <a:srgbClr val="000000"/>
                </a:solidFill>
                <a:ea typeface="Times New Roman" panose="02020603050405020304" pitchFamily="18" charset="0"/>
              </a:rPr>
              <a:t>of Cu(OH)F and </a:t>
            </a:r>
            <a:r>
              <a:rPr lang="en-US" b="1" dirty="0">
                <a:solidFill>
                  <a:srgbClr val="FF0000"/>
                </a:solidFill>
                <a:ea typeface="Times New Roman" panose="02020603050405020304" pitchFamily="18" charset="0"/>
              </a:rPr>
              <a:t>96(1) wt% </a:t>
            </a:r>
            <a:r>
              <a:rPr lang="en-US" dirty="0">
                <a:solidFill>
                  <a:srgbClr val="000000"/>
                </a:solidFill>
                <a:ea typeface="Times New Roman" panose="02020603050405020304" pitchFamily="18" charset="0"/>
              </a:rPr>
              <a:t>of Cu constitute surface in the center of the irradiated area of cathode in 5 % CF</a:t>
            </a:r>
            <a:r>
              <a:rPr lang="en-US" baseline="-25000" dirty="0">
                <a:solidFill>
                  <a:srgbClr val="000000"/>
                </a:solidFill>
                <a:ea typeface="Times New Roman" panose="02020603050405020304" pitchFamily="18" charset="0"/>
              </a:rPr>
              <a:t>4</a:t>
            </a:r>
            <a:r>
              <a:rPr lang="en-US" dirty="0">
                <a:solidFill>
                  <a:srgbClr val="000000"/>
                </a:solidFill>
                <a:ea typeface="Times New Roman" panose="02020603050405020304" pitchFamily="18" charset="0"/>
              </a:rPr>
              <a:t> trial. </a:t>
            </a:r>
            <a:endParaRPr lang="en-US" dirty="0"/>
          </a:p>
        </p:txBody>
      </p:sp>
      <p:sp>
        <p:nvSpPr>
          <p:cNvPr id="6" name="Rectangle 5">
            <a:extLst>
              <a:ext uri="{FF2B5EF4-FFF2-40B4-BE49-F238E27FC236}">
                <a16:creationId xmlns:a16="http://schemas.microsoft.com/office/drawing/2014/main" id="{B61E066D-85A3-4E34-A488-75D247110C96}"/>
              </a:ext>
            </a:extLst>
          </p:cNvPr>
          <p:cNvSpPr/>
          <p:nvPr/>
        </p:nvSpPr>
        <p:spPr>
          <a:xfrm>
            <a:off x="7176120" y="3001759"/>
            <a:ext cx="4819597" cy="923330"/>
          </a:xfrm>
          <a:prstGeom prst="rect">
            <a:avLst/>
          </a:prstGeom>
        </p:spPr>
        <p:txBody>
          <a:bodyPr wrap="square">
            <a:spAutoFit/>
          </a:bodyPr>
          <a:lstStyle/>
          <a:p>
            <a:pPr marL="285750" indent="-285750" algn="just">
              <a:buFont typeface="Wingdings" panose="05000000000000000000" pitchFamily="2" charset="2"/>
              <a:buChar char="Ø"/>
            </a:pPr>
            <a:r>
              <a:rPr lang="en-US" dirty="0">
                <a:solidFill>
                  <a:srgbClr val="000000"/>
                </a:solidFill>
                <a:ea typeface="Times New Roman" panose="02020603050405020304" pitchFamily="18" charset="0"/>
              </a:rPr>
              <a:t>Copper hydroxide fluoride </a:t>
            </a:r>
            <a:r>
              <a:rPr lang="en-US" dirty="0">
                <a:solidFill>
                  <a:srgbClr val="2A2A2A"/>
                </a:solidFill>
                <a:ea typeface="Times New Roman" panose="02020603050405020304" pitchFamily="18" charset="0"/>
              </a:rPr>
              <a:t>Cu(OH)F forms layers of edge-sharing Cu(OH)</a:t>
            </a:r>
            <a:r>
              <a:rPr lang="en-US" baseline="-25000" dirty="0">
                <a:solidFill>
                  <a:srgbClr val="2A2A2A"/>
                </a:solidFill>
                <a:ea typeface="Times New Roman" panose="02020603050405020304" pitchFamily="18" charset="0"/>
              </a:rPr>
              <a:t>3</a:t>
            </a:r>
            <a:r>
              <a:rPr lang="en-US" dirty="0">
                <a:solidFill>
                  <a:srgbClr val="2A2A2A"/>
                </a:solidFill>
                <a:ea typeface="Times New Roman" panose="02020603050405020304" pitchFamily="18" charset="0"/>
              </a:rPr>
              <a:t>F</a:t>
            </a:r>
            <a:r>
              <a:rPr lang="en-US" baseline="-25000" dirty="0">
                <a:solidFill>
                  <a:srgbClr val="2A2A2A"/>
                </a:solidFill>
                <a:ea typeface="Times New Roman" panose="02020603050405020304" pitchFamily="18" charset="0"/>
              </a:rPr>
              <a:t>3</a:t>
            </a:r>
            <a:r>
              <a:rPr lang="en-US" dirty="0">
                <a:solidFill>
                  <a:srgbClr val="2A2A2A"/>
                </a:solidFill>
                <a:ea typeface="Times New Roman" panose="02020603050405020304" pitchFamily="18" charset="0"/>
              </a:rPr>
              <a:t> </a:t>
            </a:r>
            <a:r>
              <a:rPr lang="en-US" dirty="0" err="1">
                <a:solidFill>
                  <a:srgbClr val="2A2A2A"/>
                </a:solidFill>
                <a:ea typeface="Times New Roman" panose="02020603050405020304" pitchFamily="18" charset="0"/>
              </a:rPr>
              <a:t>polyhedra</a:t>
            </a:r>
            <a:r>
              <a:rPr lang="en-US" dirty="0">
                <a:solidFill>
                  <a:srgbClr val="2A2A2A"/>
                </a:solidFill>
                <a:ea typeface="Times New Roman" panose="02020603050405020304" pitchFamily="18" charset="0"/>
              </a:rPr>
              <a:t>, which are connected by hydrogen bonds.</a:t>
            </a:r>
            <a:endParaRPr lang="en-US" dirty="0"/>
          </a:p>
        </p:txBody>
      </p:sp>
      <p:pic>
        <p:nvPicPr>
          <p:cNvPr id="10" name="Picture 2" descr="https://d3i71xaburhd42.cloudfront.net/db90266e7b865bd0fb1657cfd80c6b7096bf73ee/3-Figure3.1-1.png">
            <a:extLst>
              <a:ext uri="{FF2B5EF4-FFF2-40B4-BE49-F238E27FC236}">
                <a16:creationId xmlns:a16="http://schemas.microsoft.com/office/drawing/2014/main" id="{06D60296-8B00-41AC-9FA9-A3CD76E1BAF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047" y="0"/>
            <a:ext cx="2537496" cy="139349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A25AB04F-B53E-467D-B31F-EA823F6ED383}"/>
              </a:ext>
            </a:extLst>
          </p:cNvPr>
          <p:cNvSpPr/>
          <p:nvPr/>
        </p:nvSpPr>
        <p:spPr>
          <a:xfrm>
            <a:off x="7116287" y="5244148"/>
            <a:ext cx="4819597" cy="1477328"/>
          </a:xfrm>
          <a:prstGeom prst="rect">
            <a:avLst/>
          </a:prstGeom>
        </p:spPr>
        <p:txBody>
          <a:bodyPr wrap="square">
            <a:spAutoFit/>
          </a:bodyPr>
          <a:lstStyle/>
          <a:p>
            <a:pPr marL="285750" indent="-285750">
              <a:buFont typeface="Wingdings" panose="05000000000000000000" pitchFamily="2" charset="2"/>
              <a:buChar char="Ø"/>
            </a:pPr>
            <a:r>
              <a:rPr lang="en-GB" spc="-1" dirty="0"/>
              <a:t>Characterization of anode wire by XRD is problematic due to it`s geometry (round shape, small diameter) - upgrade is needed for micro-diffraction measurement – external laboratory).</a:t>
            </a:r>
            <a:endParaRPr lang="en-GB" u="sng" spc="-1" dirty="0"/>
          </a:p>
        </p:txBody>
      </p:sp>
      <p:pic>
        <p:nvPicPr>
          <p:cNvPr id="7" name="Picture 6">
            <a:extLst>
              <a:ext uri="{FF2B5EF4-FFF2-40B4-BE49-F238E27FC236}">
                <a16:creationId xmlns:a16="http://schemas.microsoft.com/office/drawing/2014/main" id="{7FEC0F79-560A-499B-9F85-166436B47CDD}"/>
              </a:ext>
            </a:extLst>
          </p:cNvPr>
          <p:cNvPicPr>
            <a:picLocks noChangeAspect="1"/>
          </p:cNvPicPr>
          <p:nvPr/>
        </p:nvPicPr>
        <p:blipFill>
          <a:blip r:embed="rId4"/>
          <a:stretch>
            <a:fillRect/>
          </a:stretch>
        </p:blipFill>
        <p:spPr>
          <a:xfrm>
            <a:off x="9727502" y="0"/>
            <a:ext cx="2386306" cy="2942394"/>
          </a:xfrm>
          <a:prstGeom prst="rect">
            <a:avLst/>
          </a:prstGeom>
        </p:spPr>
      </p:pic>
    </p:spTree>
    <p:extLst>
      <p:ext uri="{BB962C8B-B14F-4D97-AF65-F5344CB8AC3E}">
        <p14:creationId xmlns:p14="http://schemas.microsoft.com/office/powerpoint/2010/main" val="1981809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13</a:t>
            </a:fld>
            <a:endParaRPr lang="en-US"/>
          </a:p>
        </p:txBody>
      </p:sp>
      <p:sp>
        <p:nvSpPr>
          <p:cNvPr id="5" name="Rectangle 4">
            <a:extLst>
              <a:ext uri="{FF2B5EF4-FFF2-40B4-BE49-F238E27FC236}">
                <a16:creationId xmlns:a16="http://schemas.microsoft.com/office/drawing/2014/main" id="{C5C390AE-DBFA-42BD-AFC4-27C5B4838BDF}"/>
              </a:ext>
            </a:extLst>
          </p:cNvPr>
          <p:cNvSpPr/>
          <p:nvPr/>
        </p:nvSpPr>
        <p:spPr>
          <a:xfrm>
            <a:off x="2902969" y="748383"/>
            <a:ext cx="9289031" cy="1200329"/>
          </a:xfrm>
          <a:prstGeom prst="rect">
            <a:avLst/>
          </a:prstGeom>
        </p:spPr>
        <p:txBody>
          <a:bodyPr wrap="square">
            <a:spAutoFit/>
          </a:bodyPr>
          <a:lstStyle/>
          <a:p>
            <a:pPr indent="-182880" algn="just">
              <a:buFont typeface="Arial" pitchFamily="34" charset="0"/>
              <a:buChar char="•"/>
            </a:pPr>
            <a:r>
              <a:rPr lang="en-US" b="1" i="1" dirty="0"/>
              <a:t>Vibrational (Fourier Transform Infrared – FTIR and Raman) Spectroscopy</a:t>
            </a:r>
          </a:p>
          <a:p>
            <a:pPr algn="just"/>
            <a:r>
              <a:rPr lang="en-US" b="1" dirty="0"/>
              <a:t> </a:t>
            </a:r>
            <a:r>
              <a:rPr lang="en-US" i="1" dirty="0"/>
              <a:t>Middle range order in </a:t>
            </a:r>
            <a:r>
              <a:rPr lang="en-US" b="1" i="1" dirty="0">
                <a:solidFill>
                  <a:srgbClr val="FF0000"/>
                </a:solidFill>
              </a:rPr>
              <a:t>crystal</a:t>
            </a:r>
            <a:r>
              <a:rPr lang="en-US" i="1" dirty="0"/>
              <a:t> and </a:t>
            </a:r>
            <a:r>
              <a:rPr lang="en-US" b="1" i="1" dirty="0">
                <a:solidFill>
                  <a:srgbClr val="FF0000"/>
                </a:solidFill>
              </a:rPr>
              <a:t>amorphous</a:t>
            </a:r>
            <a:r>
              <a:rPr lang="en-US" i="1" dirty="0"/>
              <a:t> structures: </a:t>
            </a:r>
            <a:r>
              <a:rPr lang="en-US" dirty="0"/>
              <a:t>measures interaction of radiation with chemical bonds within a material thus giving information on </a:t>
            </a:r>
            <a:r>
              <a:rPr lang="en-US" b="1" dirty="0">
                <a:solidFill>
                  <a:srgbClr val="FF0000"/>
                </a:solidFill>
              </a:rPr>
              <a:t>functional groups within a molecule and energy of chemical bonds</a:t>
            </a:r>
            <a:endParaRPr lang="en-US" b="1" dirty="0"/>
          </a:p>
        </p:txBody>
      </p:sp>
      <p:pic>
        <p:nvPicPr>
          <p:cNvPr id="7" name="Picture 6">
            <a:extLst>
              <a:ext uri="{FF2B5EF4-FFF2-40B4-BE49-F238E27FC236}">
                <a16:creationId xmlns:a16="http://schemas.microsoft.com/office/drawing/2014/main" id="{A9A54B48-322F-4C6B-88E6-C19BB0735E3B}"/>
              </a:ext>
            </a:extLst>
          </p:cNvPr>
          <p:cNvPicPr>
            <a:picLocks noChangeAspect="1"/>
          </p:cNvPicPr>
          <p:nvPr/>
        </p:nvPicPr>
        <p:blipFill>
          <a:blip r:embed="rId2"/>
          <a:stretch>
            <a:fillRect/>
          </a:stretch>
        </p:blipFill>
        <p:spPr>
          <a:xfrm>
            <a:off x="23921" y="107583"/>
            <a:ext cx="2670424" cy="1573446"/>
          </a:xfrm>
          <a:prstGeom prst="rect">
            <a:avLst/>
          </a:prstGeom>
        </p:spPr>
      </p:pic>
      <p:sp>
        <p:nvSpPr>
          <p:cNvPr id="8" name="Rectangle 7">
            <a:extLst>
              <a:ext uri="{FF2B5EF4-FFF2-40B4-BE49-F238E27FC236}">
                <a16:creationId xmlns:a16="http://schemas.microsoft.com/office/drawing/2014/main" id="{BFDDE1F3-0D37-421B-9B6E-CB9CFFCB1737}"/>
              </a:ext>
            </a:extLst>
          </p:cNvPr>
          <p:cNvSpPr/>
          <p:nvPr/>
        </p:nvSpPr>
        <p:spPr>
          <a:xfrm>
            <a:off x="4008779" y="113151"/>
            <a:ext cx="6585457" cy="523220"/>
          </a:xfrm>
          <a:prstGeom prst="rect">
            <a:avLst/>
          </a:prstGeom>
        </p:spPr>
        <p:txBody>
          <a:bodyPr wrap="none">
            <a:spAutoFit/>
          </a:bodyPr>
          <a:lstStyle/>
          <a:p>
            <a:r>
              <a:rPr lang="en-US" sz="2800" b="1" dirty="0"/>
              <a:t>Vibrational spectroscopy (FTIR and Raman)</a:t>
            </a:r>
            <a:endParaRPr lang="en-US" sz="2800" dirty="0"/>
          </a:p>
        </p:txBody>
      </p:sp>
      <p:sp>
        <p:nvSpPr>
          <p:cNvPr id="2" name="Rectangle 1">
            <a:extLst>
              <a:ext uri="{FF2B5EF4-FFF2-40B4-BE49-F238E27FC236}">
                <a16:creationId xmlns:a16="http://schemas.microsoft.com/office/drawing/2014/main" id="{89EF7943-6E0A-4300-B756-0C448267CC77}"/>
              </a:ext>
            </a:extLst>
          </p:cNvPr>
          <p:cNvSpPr/>
          <p:nvPr/>
        </p:nvSpPr>
        <p:spPr>
          <a:xfrm>
            <a:off x="3719736" y="2008932"/>
            <a:ext cx="8121661" cy="369332"/>
          </a:xfrm>
          <a:prstGeom prst="rect">
            <a:avLst/>
          </a:prstGeom>
        </p:spPr>
        <p:txBody>
          <a:bodyPr wrap="square">
            <a:spAutoFit/>
          </a:bodyPr>
          <a:lstStyle/>
          <a:p>
            <a:pPr algn="ctr"/>
            <a:r>
              <a:rPr lang="en-US" b="1" i="1" dirty="0"/>
              <a:t>Comparison of ATR-FTIR and Raman spectra of </a:t>
            </a:r>
            <a:r>
              <a:rPr lang="en-US" b="1" i="1" dirty="0">
                <a:solidFill>
                  <a:srgbClr val="0070C0"/>
                </a:solidFill>
              </a:rPr>
              <a:t>virgin</a:t>
            </a:r>
            <a:r>
              <a:rPr lang="en-US" b="1" i="1" dirty="0"/>
              <a:t> and </a:t>
            </a:r>
            <a:r>
              <a:rPr lang="en-US" b="1" i="1" dirty="0">
                <a:solidFill>
                  <a:srgbClr val="FF0000"/>
                </a:solidFill>
              </a:rPr>
              <a:t>aged 10% CF</a:t>
            </a:r>
            <a:r>
              <a:rPr lang="en-US" b="1" i="1" baseline="-25000" dirty="0">
                <a:solidFill>
                  <a:srgbClr val="FF0000"/>
                </a:solidFill>
              </a:rPr>
              <a:t>4</a:t>
            </a:r>
            <a:r>
              <a:rPr lang="en-US" b="1" i="1" dirty="0">
                <a:solidFill>
                  <a:srgbClr val="FF0000"/>
                </a:solidFill>
              </a:rPr>
              <a:t> </a:t>
            </a:r>
            <a:r>
              <a:rPr lang="en-US" b="1" i="1" dirty="0"/>
              <a:t>cathode            </a:t>
            </a:r>
            <a:endParaRPr lang="en-US" i="1" dirty="0"/>
          </a:p>
        </p:txBody>
      </p:sp>
      <p:pic>
        <p:nvPicPr>
          <p:cNvPr id="10" name="Picture 9">
            <a:extLst>
              <a:ext uri="{FF2B5EF4-FFF2-40B4-BE49-F238E27FC236}">
                <a16:creationId xmlns:a16="http://schemas.microsoft.com/office/drawing/2014/main" id="{DD538067-0606-4683-BBFE-A1D7384A78B8}"/>
              </a:ext>
            </a:extLst>
          </p:cNvPr>
          <p:cNvPicPr>
            <a:picLocks noChangeAspect="1"/>
          </p:cNvPicPr>
          <p:nvPr/>
        </p:nvPicPr>
        <p:blipFill>
          <a:blip r:embed="rId3"/>
          <a:stretch>
            <a:fillRect/>
          </a:stretch>
        </p:blipFill>
        <p:spPr>
          <a:xfrm>
            <a:off x="6092189" y="3425189"/>
            <a:ext cx="7621" cy="7621"/>
          </a:xfrm>
          <a:prstGeom prst="rect">
            <a:avLst/>
          </a:prstGeom>
        </p:spPr>
      </p:pic>
      <p:pic>
        <p:nvPicPr>
          <p:cNvPr id="20486" name="Picture 6" descr="C:\Users\ADMINI~1\AppData\Local\Temp\SNAGHTML2af27471.PNG">
            <a:extLst>
              <a:ext uri="{FF2B5EF4-FFF2-40B4-BE49-F238E27FC236}">
                <a16:creationId xmlns:a16="http://schemas.microsoft.com/office/drawing/2014/main" id="{F4424F5F-79C3-4514-8468-EFFBD86F33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8779" y="2365501"/>
            <a:ext cx="6839749" cy="36032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A0BEE03-B1DB-482F-AD4A-619C83F8321E}"/>
              </a:ext>
            </a:extLst>
          </p:cNvPr>
          <p:cNvSpPr/>
          <p:nvPr/>
        </p:nvSpPr>
        <p:spPr>
          <a:xfrm>
            <a:off x="243588" y="3868922"/>
            <a:ext cx="2739732" cy="1169551"/>
          </a:xfrm>
          <a:prstGeom prst="rect">
            <a:avLst/>
          </a:prstGeom>
        </p:spPr>
        <p:txBody>
          <a:bodyPr wrap="square">
            <a:spAutoFit/>
          </a:bodyPr>
          <a:lstStyle/>
          <a:p>
            <a:pPr marL="342900" indent="-342900" algn="ctr">
              <a:buFont typeface="Wingdings" panose="05000000000000000000" pitchFamily="2" charset="2"/>
              <a:buChar char="Ø"/>
            </a:pPr>
            <a:r>
              <a:rPr lang="en-US" b="1" dirty="0"/>
              <a:t>ATR-FTIR spectroscopy </a:t>
            </a:r>
          </a:p>
          <a:p>
            <a:pPr algn="ctr"/>
            <a:endParaRPr lang="en-US" sz="400" b="1" dirty="0"/>
          </a:p>
          <a:p>
            <a:r>
              <a:rPr lang="en-US" sz="1600" b="1" dirty="0"/>
              <a:t>-penetration depth 0.5 - 2 </a:t>
            </a:r>
            <a:r>
              <a:rPr lang="el-GR" sz="1600" b="1" dirty="0"/>
              <a:t>μ</a:t>
            </a:r>
            <a:r>
              <a:rPr lang="en-US" sz="1600" b="1" dirty="0"/>
              <a:t>m</a:t>
            </a:r>
          </a:p>
          <a:p>
            <a:r>
              <a:rPr lang="en-US" sz="1600" b="1" dirty="0"/>
              <a:t>- detection limit: ~0.1 </a:t>
            </a:r>
            <a:r>
              <a:rPr lang="en-US" sz="1600" b="1" dirty="0" err="1"/>
              <a:t>wt</a:t>
            </a:r>
            <a:r>
              <a:rPr lang="en-US" sz="1600" b="1" dirty="0"/>
              <a:t>% </a:t>
            </a:r>
          </a:p>
          <a:p>
            <a:r>
              <a:rPr lang="en-US" sz="1600" b="1" dirty="0"/>
              <a:t>- analyzed area ~2x2 mm</a:t>
            </a:r>
            <a:r>
              <a:rPr lang="en-US" sz="1600" b="1" baseline="30000" dirty="0"/>
              <a:t>2</a:t>
            </a:r>
            <a:endParaRPr lang="en-US" sz="1600" b="1" dirty="0"/>
          </a:p>
        </p:txBody>
      </p:sp>
      <p:sp>
        <p:nvSpPr>
          <p:cNvPr id="6" name="Rectangle 5">
            <a:extLst>
              <a:ext uri="{FF2B5EF4-FFF2-40B4-BE49-F238E27FC236}">
                <a16:creationId xmlns:a16="http://schemas.microsoft.com/office/drawing/2014/main" id="{F8A63F86-91C6-40F6-9718-0E379D55FAD3}"/>
              </a:ext>
            </a:extLst>
          </p:cNvPr>
          <p:cNvSpPr/>
          <p:nvPr/>
        </p:nvSpPr>
        <p:spPr>
          <a:xfrm>
            <a:off x="4511824" y="3593201"/>
            <a:ext cx="1800558" cy="353943"/>
          </a:xfrm>
          <a:prstGeom prst="rect">
            <a:avLst/>
          </a:prstGeom>
        </p:spPr>
        <p:txBody>
          <a:bodyPr wrap="none">
            <a:spAutoFit/>
          </a:bodyPr>
          <a:lstStyle/>
          <a:p>
            <a:r>
              <a:rPr lang="en-US" sz="1700" b="1" i="1" dirty="0"/>
              <a:t>ATR- FTIR spectra </a:t>
            </a:r>
            <a:endParaRPr lang="en-US" sz="1700" dirty="0"/>
          </a:p>
        </p:txBody>
      </p:sp>
      <p:sp>
        <p:nvSpPr>
          <p:cNvPr id="9" name="Rectangle 8">
            <a:extLst>
              <a:ext uri="{FF2B5EF4-FFF2-40B4-BE49-F238E27FC236}">
                <a16:creationId xmlns:a16="http://schemas.microsoft.com/office/drawing/2014/main" id="{FB8EEEC4-60AC-4600-86EE-6BD611323DAF}"/>
              </a:ext>
            </a:extLst>
          </p:cNvPr>
          <p:cNvSpPr/>
          <p:nvPr/>
        </p:nvSpPr>
        <p:spPr>
          <a:xfrm>
            <a:off x="8998927" y="2704385"/>
            <a:ext cx="1595309" cy="353943"/>
          </a:xfrm>
          <a:prstGeom prst="rect">
            <a:avLst/>
          </a:prstGeom>
        </p:spPr>
        <p:txBody>
          <a:bodyPr wrap="none">
            <a:spAutoFit/>
          </a:bodyPr>
          <a:lstStyle/>
          <a:p>
            <a:r>
              <a:rPr lang="en-US" sz="1700" b="1" i="1" dirty="0"/>
              <a:t>Raman spectra </a:t>
            </a:r>
            <a:endParaRPr lang="en-US" sz="1700" dirty="0"/>
          </a:p>
        </p:txBody>
      </p:sp>
      <p:sp>
        <p:nvSpPr>
          <p:cNvPr id="13" name="Rectangle 12">
            <a:extLst>
              <a:ext uri="{FF2B5EF4-FFF2-40B4-BE49-F238E27FC236}">
                <a16:creationId xmlns:a16="http://schemas.microsoft.com/office/drawing/2014/main" id="{34E62B4C-1F7B-4FC3-8CF2-FDECA76B7563}"/>
              </a:ext>
            </a:extLst>
          </p:cNvPr>
          <p:cNvSpPr/>
          <p:nvPr/>
        </p:nvSpPr>
        <p:spPr>
          <a:xfrm>
            <a:off x="243588" y="5176972"/>
            <a:ext cx="2739732" cy="1184940"/>
          </a:xfrm>
          <a:prstGeom prst="rect">
            <a:avLst/>
          </a:prstGeom>
        </p:spPr>
        <p:txBody>
          <a:bodyPr wrap="square">
            <a:spAutoFit/>
          </a:bodyPr>
          <a:lstStyle/>
          <a:p>
            <a:pPr marL="285750" indent="-285750" algn="ctr">
              <a:buFont typeface="Wingdings" panose="05000000000000000000" pitchFamily="2" charset="2"/>
              <a:buChar char="Ø"/>
            </a:pPr>
            <a:r>
              <a:rPr lang="en-US" b="1" dirty="0"/>
              <a:t>Raman spectroscopy </a:t>
            </a:r>
          </a:p>
          <a:p>
            <a:pPr algn="ctr"/>
            <a:endParaRPr lang="en-US" sz="500" b="1" dirty="0"/>
          </a:p>
          <a:p>
            <a:r>
              <a:rPr lang="en-US" sz="1600" b="1" dirty="0"/>
              <a:t>-penetration depth 0.5 - 3 </a:t>
            </a:r>
            <a:r>
              <a:rPr lang="el-GR" sz="1600" b="1" dirty="0"/>
              <a:t>μ</a:t>
            </a:r>
            <a:r>
              <a:rPr lang="en-US" sz="1600" b="1" dirty="0"/>
              <a:t>m </a:t>
            </a:r>
          </a:p>
          <a:p>
            <a:r>
              <a:rPr lang="en-US" sz="1600" b="1" dirty="0"/>
              <a:t>- detection limit: ~0.1 wt%</a:t>
            </a:r>
          </a:p>
          <a:p>
            <a:r>
              <a:rPr lang="en-US" sz="1600" b="1" dirty="0"/>
              <a:t>- analyzed area ~2x2 µm</a:t>
            </a:r>
            <a:r>
              <a:rPr lang="en-US" sz="1600" b="1" baseline="30000" dirty="0"/>
              <a:t>2</a:t>
            </a:r>
            <a:endParaRPr lang="en-US" sz="1600" dirty="0"/>
          </a:p>
        </p:txBody>
      </p:sp>
      <p:sp>
        <p:nvSpPr>
          <p:cNvPr id="11" name="Rectangle 10">
            <a:extLst>
              <a:ext uri="{FF2B5EF4-FFF2-40B4-BE49-F238E27FC236}">
                <a16:creationId xmlns:a16="http://schemas.microsoft.com/office/drawing/2014/main" id="{8BAC6C79-7986-4AB0-ABEA-512DAFC8679F}"/>
              </a:ext>
            </a:extLst>
          </p:cNvPr>
          <p:cNvSpPr/>
          <p:nvPr/>
        </p:nvSpPr>
        <p:spPr>
          <a:xfrm>
            <a:off x="213444" y="3833059"/>
            <a:ext cx="2662200" cy="27058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nanoqam.ca/wp/wp-content/uploads/2020/03/ftir-atr.jpg">
            <a:extLst>
              <a:ext uri="{FF2B5EF4-FFF2-40B4-BE49-F238E27FC236}">
                <a16:creationId xmlns:a16="http://schemas.microsoft.com/office/drawing/2014/main" id="{B4E8DDB4-D9E3-4FE5-8C7F-81B50FE9627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0412" y="1681028"/>
            <a:ext cx="2662200" cy="1913915"/>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679DCD97-187E-4C45-A7F4-992BCEBAFECD}"/>
              </a:ext>
            </a:extLst>
          </p:cNvPr>
          <p:cNvSpPr/>
          <p:nvPr/>
        </p:nvSpPr>
        <p:spPr>
          <a:xfrm>
            <a:off x="441159" y="3229101"/>
            <a:ext cx="2289281" cy="353943"/>
          </a:xfrm>
          <a:prstGeom prst="rect">
            <a:avLst/>
          </a:prstGeom>
        </p:spPr>
        <p:txBody>
          <a:bodyPr wrap="none">
            <a:spAutoFit/>
          </a:bodyPr>
          <a:lstStyle/>
          <a:p>
            <a:r>
              <a:rPr lang="en-US" sz="1700" b="1" i="1" dirty="0">
                <a:solidFill>
                  <a:srgbClr val="FF0000"/>
                </a:solidFill>
              </a:rPr>
              <a:t>ATR-FTIR spectrometer </a:t>
            </a:r>
            <a:endParaRPr lang="en-US" sz="1700" dirty="0">
              <a:solidFill>
                <a:srgbClr val="FF0000"/>
              </a:solidFill>
            </a:endParaRPr>
          </a:p>
        </p:txBody>
      </p:sp>
      <p:sp>
        <p:nvSpPr>
          <p:cNvPr id="12" name="TextBox 11">
            <a:extLst>
              <a:ext uri="{FF2B5EF4-FFF2-40B4-BE49-F238E27FC236}">
                <a16:creationId xmlns:a16="http://schemas.microsoft.com/office/drawing/2014/main" id="{A2CA16E5-AD85-4B7D-B150-99AFB4ED11D5}"/>
              </a:ext>
            </a:extLst>
          </p:cNvPr>
          <p:cNvSpPr txBox="1"/>
          <p:nvPr/>
        </p:nvSpPr>
        <p:spPr>
          <a:xfrm>
            <a:off x="3068084" y="6098518"/>
            <a:ext cx="8845668" cy="646331"/>
          </a:xfrm>
          <a:prstGeom prst="rect">
            <a:avLst/>
          </a:prstGeom>
          <a:noFill/>
        </p:spPr>
        <p:txBody>
          <a:bodyPr wrap="square" rtlCol="0">
            <a:spAutoFit/>
          </a:bodyPr>
          <a:lstStyle/>
          <a:p>
            <a:pPr marL="285750" indent="-285750">
              <a:buFont typeface="Arial" panose="020B0604020202020204" pitchFamily="34" charset="0"/>
              <a:buChar char="•"/>
            </a:pPr>
            <a:r>
              <a:rPr lang="en-US" dirty="0"/>
              <a:t>Cu-O-Cu, Cu-O-H, Cu-O-F and Si-O-Si bonds are detected on the surface of aged cathode</a:t>
            </a:r>
          </a:p>
          <a:p>
            <a:pPr marL="285750" indent="-285750">
              <a:buFont typeface="Arial" panose="020B0604020202020204" pitchFamily="34" charset="0"/>
              <a:buChar char="•"/>
            </a:pPr>
            <a:r>
              <a:rPr lang="en-US" dirty="0"/>
              <a:t>Flat line obtained for virgin cathode is due to inactive metal Cu-Cu vibrational modes</a:t>
            </a:r>
          </a:p>
        </p:txBody>
      </p:sp>
    </p:spTree>
    <p:extLst>
      <p:ext uri="{BB962C8B-B14F-4D97-AF65-F5344CB8AC3E}">
        <p14:creationId xmlns:p14="http://schemas.microsoft.com/office/powerpoint/2010/main" val="1194242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14</a:t>
            </a:fld>
            <a:endParaRPr lang="en-US" dirty="0"/>
          </a:p>
        </p:txBody>
      </p:sp>
      <p:sp>
        <p:nvSpPr>
          <p:cNvPr id="8" name="Rectangle 7">
            <a:extLst>
              <a:ext uri="{FF2B5EF4-FFF2-40B4-BE49-F238E27FC236}">
                <a16:creationId xmlns:a16="http://schemas.microsoft.com/office/drawing/2014/main" id="{BFDDE1F3-0D37-421B-9B6E-CB9CFFCB1737}"/>
              </a:ext>
            </a:extLst>
          </p:cNvPr>
          <p:cNvSpPr/>
          <p:nvPr/>
        </p:nvSpPr>
        <p:spPr>
          <a:xfrm>
            <a:off x="4002408" y="61920"/>
            <a:ext cx="4240713" cy="523220"/>
          </a:xfrm>
          <a:prstGeom prst="rect">
            <a:avLst/>
          </a:prstGeom>
        </p:spPr>
        <p:txBody>
          <a:bodyPr wrap="none">
            <a:spAutoFit/>
          </a:bodyPr>
          <a:lstStyle/>
          <a:p>
            <a:r>
              <a:rPr lang="en-US" sz="2800" b="1" dirty="0"/>
              <a:t>Micro-Raman spectroscopy</a:t>
            </a:r>
            <a:endParaRPr lang="en-US" sz="2800" dirty="0"/>
          </a:p>
        </p:txBody>
      </p:sp>
      <p:sp>
        <p:nvSpPr>
          <p:cNvPr id="22" name="Rectangle 21">
            <a:extLst>
              <a:ext uri="{FF2B5EF4-FFF2-40B4-BE49-F238E27FC236}">
                <a16:creationId xmlns:a16="http://schemas.microsoft.com/office/drawing/2014/main" id="{4AE80801-887C-4DB9-8B3F-78B45A14EBB6}"/>
              </a:ext>
            </a:extLst>
          </p:cNvPr>
          <p:cNvSpPr/>
          <p:nvPr/>
        </p:nvSpPr>
        <p:spPr>
          <a:xfrm>
            <a:off x="202652" y="1972148"/>
            <a:ext cx="4651590" cy="353943"/>
          </a:xfrm>
          <a:prstGeom prst="rect">
            <a:avLst/>
          </a:prstGeom>
        </p:spPr>
        <p:txBody>
          <a:bodyPr wrap="square">
            <a:spAutoFit/>
          </a:bodyPr>
          <a:lstStyle/>
          <a:p>
            <a:pPr algn="ctr"/>
            <a:r>
              <a:rPr lang="en-US" sz="1700" b="1" i="1" dirty="0"/>
              <a:t>Micro-Raman spectroscopy of cathode surface</a:t>
            </a:r>
            <a:endParaRPr lang="en-US" sz="1700" i="1" dirty="0"/>
          </a:p>
        </p:txBody>
      </p:sp>
      <p:pic>
        <p:nvPicPr>
          <p:cNvPr id="6" name="Picture 5">
            <a:extLst>
              <a:ext uri="{FF2B5EF4-FFF2-40B4-BE49-F238E27FC236}">
                <a16:creationId xmlns:a16="http://schemas.microsoft.com/office/drawing/2014/main" id="{2260827F-F7A0-4335-A666-A84EC9B2F1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62" y="2304809"/>
            <a:ext cx="2032472" cy="1625979"/>
          </a:xfrm>
          <a:prstGeom prst="rect">
            <a:avLst/>
          </a:prstGeom>
        </p:spPr>
      </p:pic>
      <p:pic>
        <p:nvPicPr>
          <p:cNvPr id="13" name="Picture 12">
            <a:extLst>
              <a:ext uri="{FF2B5EF4-FFF2-40B4-BE49-F238E27FC236}">
                <a16:creationId xmlns:a16="http://schemas.microsoft.com/office/drawing/2014/main" id="{03DC84EC-53B5-4ADB-932A-5C39460040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1468" y="2304810"/>
            <a:ext cx="2032472" cy="1625978"/>
          </a:xfrm>
          <a:prstGeom prst="rect">
            <a:avLst/>
          </a:prstGeom>
        </p:spPr>
      </p:pic>
      <p:pic>
        <p:nvPicPr>
          <p:cNvPr id="15" name="Picture 14">
            <a:extLst>
              <a:ext uri="{FF2B5EF4-FFF2-40B4-BE49-F238E27FC236}">
                <a16:creationId xmlns:a16="http://schemas.microsoft.com/office/drawing/2014/main" id="{264A3914-390C-4C1F-89E0-1AD5EF48F27D}"/>
              </a:ext>
            </a:extLst>
          </p:cNvPr>
          <p:cNvPicPr>
            <a:picLocks noChangeAspect="1"/>
          </p:cNvPicPr>
          <p:nvPr/>
        </p:nvPicPr>
        <p:blipFill rotWithShape="1">
          <a:blip r:embed="rId4"/>
          <a:srcRect r="1332" b="7781"/>
          <a:stretch/>
        </p:blipFill>
        <p:spPr>
          <a:xfrm>
            <a:off x="-33928" y="3952120"/>
            <a:ext cx="5375920" cy="2845108"/>
          </a:xfrm>
          <a:prstGeom prst="rect">
            <a:avLst/>
          </a:prstGeom>
        </p:spPr>
      </p:pic>
      <p:sp>
        <p:nvSpPr>
          <p:cNvPr id="24" name="Rectangle 23">
            <a:extLst>
              <a:ext uri="{FF2B5EF4-FFF2-40B4-BE49-F238E27FC236}">
                <a16:creationId xmlns:a16="http://schemas.microsoft.com/office/drawing/2014/main" id="{F9DC2474-5BE0-4A4F-BF2C-653684D0F757}"/>
              </a:ext>
            </a:extLst>
          </p:cNvPr>
          <p:cNvSpPr/>
          <p:nvPr/>
        </p:nvSpPr>
        <p:spPr>
          <a:xfrm>
            <a:off x="3716112" y="3960890"/>
            <a:ext cx="861133" cy="338554"/>
          </a:xfrm>
          <a:prstGeom prst="rect">
            <a:avLst/>
          </a:prstGeom>
        </p:spPr>
        <p:txBody>
          <a:bodyPr wrap="none">
            <a:spAutoFit/>
          </a:bodyPr>
          <a:lstStyle/>
          <a:p>
            <a:r>
              <a:rPr lang="en-US" sz="1600" b="1" dirty="0">
                <a:solidFill>
                  <a:srgbClr val="FF0000"/>
                </a:solidFill>
              </a:rPr>
              <a:t>10% CF</a:t>
            </a:r>
            <a:r>
              <a:rPr lang="en-US" sz="1600" b="1" baseline="-25000" dirty="0">
                <a:solidFill>
                  <a:srgbClr val="FF0000"/>
                </a:solidFill>
              </a:rPr>
              <a:t>4</a:t>
            </a:r>
          </a:p>
        </p:txBody>
      </p:sp>
      <p:sp>
        <p:nvSpPr>
          <p:cNvPr id="26" name="Rectangle 25">
            <a:extLst>
              <a:ext uri="{FF2B5EF4-FFF2-40B4-BE49-F238E27FC236}">
                <a16:creationId xmlns:a16="http://schemas.microsoft.com/office/drawing/2014/main" id="{423878AF-CEB0-438A-95E1-50A56FB4F065}"/>
              </a:ext>
            </a:extLst>
          </p:cNvPr>
          <p:cNvSpPr/>
          <p:nvPr/>
        </p:nvSpPr>
        <p:spPr>
          <a:xfrm>
            <a:off x="7963756" y="285358"/>
            <a:ext cx="4392487" cy="615553"/>
          </a:xfrm>
          <a:prstGeom prst="rect">
            <a:avLst/>
          </a:prstGeom>
        </p:spPr>
        <p:txBody>
          <a:bodyPr wrap="square">
            <a:spAutoFit/>
          </a:bodyPr>
          <a:lstStyle/>
          <a:p>
            <a:pPr algn="ctr"/>
            <a:r>
              <a:rPr lang="en-US" sz="1700" b="1" i="1" dirty="0"/>
              <a:t>Micro-Raman spectroscopy of </a:t>
            </a:r>
          </a:p>
          <a:p>
            <a:pPr algn="ctr"/>
            <a:r>
              <a:rPr lang="en-US" sz="1700" b="1" i="1" dirty="0"/>
              <a:t>anode wires (distribution along wire length)</a:t>
            </a:r>
            <a:endParaRPr lang="en-US" sz="1700" i="1" dirty="0"/>
          </a:p>
        </p:txBody>
      </p:sp>
      <p:sp>
        <p:nvSpPr>
          <p:cNvPr id="30" name="Rectangle 29">
            <a:extLst>
              <a:ext uri="{FF2B5EF4-FFF2-40B4-BE49-F238E27FC236}">
                <a16:creationId xmlns:a16="http://schemas.microsoft.com/office/drawing/2014/main" id="{948F4FCF-1DB7-49D4-BB95-4BFD79B55AF2}"/>
              </a:ext>
            </a:extLst>
          </p:cNvPr>
          <p:cNvSpPr/>
          <p:nvPr/>
        </p:nvSpPr>
        <p:spPr>
          <a:xfrm>
            <a:off x="2045992" y="4226743"/>
            <a:ext cx="2861404" cy="738664"/>
          </a:xfrm>
          <a:prstGeom prst="rect">
            <a:avLst/>
          </a:prstGeom>
        </p:spPr>
        <p:txBody>
          <a:bodyPr wrap="square">
            <a:spAutoFit/>
          </a:bodyPr>
          <a:lstStyle/>
          <a:p>
            <a:pPr algn="ctr"/>
            <a:r>
              <a:rPr lang="en-US" sz="1400" b="1" i="1" dirty="0">
                <a:solidFill>
                  <a:schemeClr val="bg1"/>
                </a:solidFill>
              </a:rPr>
              <a:t>Deconvolution and assignation of vibrational modes in Raman in different points on the cathode</a:t>
            </a:r>
            <a:endParaRPr lang="en-US" sz="1400" i="1" dirty="0">
              <a:solidFill>
                <a:schemeClr val="bg1"/>
              </a:solidFill>
            </a:endParaRPr>
          </a:p>
        </p:txBody>
      </p:sp>
      <p:pic>
        <p:nvPicPr>
          <p:cNvPr id="39" name="Picture 38">
            <a:extLst>
              <a:ext uri="{FF2B5EF4-FFF2-40B4-BE49-F238E27FC236}">
                <a16:creationId xmlns:a16="http://schemas.microsoft.com/office/drawing/2014/main" id="{030D2BEE-8830-4C25-BE40-9C3B7676894E}"/>
              </a:ext>
            </a:extLst>
          </p:cNvPr>
          <p:cNvPicPr>
            <a:picLocks noChangeAspect="1"/>
          </p:cNvPicPr>
          <p:nvPr/>
        </p:nvPicPr>
        <p:blipFill rotWithShape="1">
          <a:blip r:embed="rId5"/>
          <a:srcRect t="4131" b="1941"/>
          <a:stretch/>
        </p:blipFill>
        <p:spPr>
          <a:xfrm>
            <a:off x="6839500" y="1216683"/>
            <a:ext cx="5375920" cy="3646411"/>
          </a:xfrm>
          <a:prstGeom prst="rect">
            <a:avLst/>
          </a:prstGeom>
        </p:spPr>
      </p:pic>
      <p:sp>
        <p:nvSpPr>
          <p:cNvPr id="41" name="Rectangle 40">
            <a:extLst>
              <a:ext uri="{FF2B5EF4-FFF2-40B4-BE49-F238E27FC236}">
                <a16:creationId xmlns:a16="http://schemas.microsoft.com/office/drawing/2014/main" id="{DF6575DF-F5B2-4AF6-AF7A-BDDDF572E9A1}"/>
              </a:ext>
            </a:extLst>
          </p:cNvPr>
          <p:cNvSpPr/>
          <p:nvPr/>
        </p:nvSpPr>
        <p:spPr>
          <a:xfrm>
            <a:off x="9527460" y="1160247"/>
            <a:ext cx="861133" cy="338554"/>
          </a:xfrm>
          <a:prstGeom prst="rect">
            <a:avLst/>
          </a:prstGeom>
        </p:spPr>
        <p:txBody>
          <a:bodyPr wrap="none">
            <a:spAutoFit/>
          </a:bodyPr>
          <a:lstStyle/>
          <a:p>
            <a:r>
              <a:rPr lang="en-US" sz="1600" b="1" dirty="0">
                <a:solidFill>
                  <a:srgbClr val="FF0000"/>
                </a:solidFill>
              </a:rPr>
              <a:t>10% CF</a:t>
            </a:r>
            <a:r>
              <a:rPr lang="en-US" sz="1600" b="1" baseline="-25000" dirty="0">
                <a:solidFill>
                  <a:srgbClr val="FF0000"/>
                </a:solidFill>
              </a:rPr>
              <a:t>4</a:t>
            </a:r>
          </a:p>
        </p:txBody>
      </p:sp>
      <p:sp>
        <p:nvSpPr>
          <p:cNvPr id="16" name="Rectangle 15">
            <a:extLst>
              <a:ext uri="{FF2B5EF4-FFF2-40B4-BE49-F238E27FC236}">
                <a16:creationId xmlns:a16="http://schemas.microsoft.com/office/drawing/2014/main" id="{CAF3729D-C9C2-407B-BC55-20B52E605A98}"/>
              </a:ext>
            </a:extLst>
          </p:cNvPr>
          <p:cNvSpPr/>
          <p:nvPr/>
        </p:nvSpPr>
        <p:spPr>
          <a:xfrm>
            <a:off x="0" y="621353"/>
            <a:ext cx="7819030" cy="1278107"/>
          </a:xfrm>
          <a:prstGeom prst="rect">
            <a:avLst/>
          </a:prstGeom>
        </p:spPr>
        <p:txBody>
          <a:bodyPr wrap="square">
            <a:spAutoFit/>
          </a:bodyPr>
          <a:lstStyle/>
          <a:p>
            <a:pPr marL="285750" indent="-285750" algn="just">
              <a:lnSpc>
                <a:spcPct val="115000"/>
              </a:lnSpc>
              <a:spcBef>
                <a:spcPts val="0"/>
              </a:spcBef>
              <a:spcAft>
                <a:spcPts val="0"/>
              </a:spcAft>
              <a:buFont typeface="Wingdings" panose="05000000000000000000" pitchFamily="2" charset="2"/>
              <a:buChar char="Ø"/>
              <a:defRPr/>
            </a:pPr>
            <a:r>
              <a:rPr lang="en-US" sz="1700" dirty="0">
                <a:ea typeface="Calibri" panose="020F0502020204030204" pitchFamily="34" charset="0"/>
                <a:cs typeface="DejaVu Sans"/>
              </a:rPr>
              <a:t>Coupled with optical microscope, we can </a:t>
            </a:r>
            <a:r>
              <a:rPr lang="en-US" sz="1700" b="1" dirty="0">
                <a:solidFill>
                  <a:srgbClr val="FF0000"/>
                </a:solidFill>
                <a:ea typeface="Calibri" panose="020F0502020204030204" pitchFamily="34" charset="0"/>
                <a:cs typeface="DejaVu Sans"/>
              </a:rPr>
              <a:t>select points of interest (~2µm in diameter)</a:t>
            </a:r>
            <a:r>
              <a:rPr lang="en-US" sz="1700" dirty="0">
                <a:ea typeface="Calibri" panose="020F0502020204030204" pitchFamily="34" charset="0"/>
                <a:cs typeface="DejaVu Sans"/>
              </a:rPr>
              <a:t> to investigate structural elements (functional groups) of the deposit constituents formed on electrode surface  or perform measurement over the larger area, thus obtaining information on deposit distribution (possibility of mapping).</a:t>
            </a:r>
          </a:p>
        </p:txBody>
      </p:sp>
      <p:sp>
        <p:nvSpPr>
          <p:cNvPr id="2" name="Rectangle 1">
            <a:extLst>
              <a:ext uri="{FF2B5EF4-FFF2-40B4-BE49-F238E27FC236}">
                <a16:creationId xmlns:a16="http://schemas.microsoft.com/office/drawing/2014/main" id="{96985660-5875-43C7-A619-B9DF5B792E6F}"/>
              </a:ext>
            </a:extLst>
          </p:cNvPr>
          <p:cNvSpPr/>
          <p:nvPr/>
        </p:nvSpPr>
        <p:spPr>
          <a:xfrm>
            <a:off x="5519936" y="5024081"/>
            <a:ext cx="6096000" cy="1578958"/>
          </a:xfrm>
          <a:prstGeom prst="rect">
            <a:avLst/>
          </a:prstGeom>
        </p:spPr>
        <p:txBody>
          <a:bodyPr>
            <a:spAutoFit/>
          </a:bodyPr>
          <a:lstStyle/>
          <a:p>
            <a:pPr marL="285750" indent="-285750" algn="just">
              <a:lnSpc>
                <a:spcPct val="115000"/>
              </a:lnSpc>
              <a:buFont typeface="Wingdings" panose="05000000000000000000" pitchFamily="2" charset="2"/>
              <a:buChar char="Ø"/>
              <a:defRPr/>
            </a:pPr>
            <a:r>
              <a:rPr lang="en-US" sz="1700" dirty="0">
                <a:ea typeface="Calibri" panose="020F0502020204030204" pitchFamily="34" charset="0"/>
                <a:cs typeface="DejaVu Sans"/>
              </a:rPr>
              <a:t>Raman spectroscopy is the </a:t>
            </a:r>
            <a:r>
              <a:rPr lang="en-US" sz="1700" b="1" dirty="0">
                <a:ea typeface="Calibri" panose="020F0502020204030204" pitchFamily="34" charset="0"/>
                <a:cs typeface="DejaVu Sans"/>
              </a:rPr>
              <a:t>most valuable technique for </a:t>
            </a:r>
            <a:r>
              <a:rPr lang="en-US" sz="1700" b="1" u="sng" dirty="0">
                <a:solidFill>
                  <a:srgbClr val="FF0000"/>
                </a:solidFill>
                <a:ea typeface="Calibri" panose="020F0502020204030204" pitchFamily="34" charset="0"/>
                <a:cs typeface="DejaVu Sans"/>
              </a:rPr>
              <a:t>characterizing carbon-based structures </a:t>
            </a:r>
            <a:r>
              <a:rPr lang="en-US" sz="1700" dirty="0">
                <a:ea typeface="Calibri" panose="020F0502020204030204" pitchFamily="34" charset="0"/>
                <a:cs typeface="DejaVu Sans"/>
              </a:rPr>
              <a:t>as it is sensitive to highly symmetric covalent bonds, which is of particular interest due to different electrical properties of variously doped graphene derivatives.</a:t>
            </a:r>
          </a:p>
        </p:txBody>
      </p:sp>
      <p:pic>
        <p:nvPicPr>
          <p:cNvPr id="17" name="Picture 16">
            <a:extLst>
              <a:ext uri="{FF2B5EF4-FFF2-40B4-BE49-F238E27FC236}">
                <a16:creationId xmlns:a16="http://schemas.microsoft.com/office/drawing/2014/main" id="{D8CCE6CD-78DB-48E1-AEE4-C114A4771F26}"/>
              </a:ext>
            </a:extLst>
          </p:cNvPr>
          <p:cNvPicPr/>
          <p:nvPr/>
        </p:nvPicPr>
        <p:blipFill>
          <a:blip r:embed="rId6"/>
          <a:stretch>
            <a:fillRect/>
          </a:stretch>
        </p:blipFill>
        <p:spPr>
          <a:xfrm>
            <a:off x="4753674" y="1870408"/>
            <a:ext cx="2644349" cy="2060380"/>
          </a:xfrm>
          <a:prstGeom prst="rect">
            <a:avLst/>
          </a:prstGeom>
        </p:spPr>
      </p:pic>
      <p:sp>
        <p:nvSpPr>
          <p:cNvPr id="9" name="Arrow: Right 8">
            <a:extLst>
              <a:ext uri="{FF2B5EF4-FFF2-40B4-BE49-F238E27FC236}">
                <a16:creationId xmlns:a16="http://schemas.microsoft.com/office/drawing/2014/main" id="{064EBFD5-5D71-43ED-93BC-C83F8C94F0E8}"/>
              </a:ext>
            </a:extLst>
          </p:cNvPr>
          <p:cNvSpPr/>
          <p:nvPr/>
        </p:nvSpPr>
        <p:spPr>
          <a:xfrm rot="8923577">
            <a:off x="5331284" y="5572835"/>
            <a:ext cx="484485" cy="30717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2682190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15</a:t>
            </a:fld>
            <a:endParaRPr lang="en-US"/>
          </a:p>
        </p:txBody>
      </p:sp>
      <p:sp>
        <p:nvSpPr>
          <p:cNvPr id="8" name="Rectangle 7">
            <a:extLst>
              <a:ext uri="{FF2B5EF4-FFF2-40B4-BE49-F238E27FC236}">
                <a16:creationId xmlns:a16="http://schemas.microsoft.com/office/drawing/2014/main" id="{BFDDE1F3-0D37-421B-9B6E-CB9CFFCB1737}"/>
              </a:ext>
            </a:extLst>
          </p:cNvPr>
          <p:cNvSpPr/>
          <p:nvPr/>
        </p:nvSpPr>
        <p:spPr>
          <a:xfrm>
            <a:off x="-399234" y="22616"/>
            <a:ext cx="6978919" cy="523220"/>
          </a:xfrm>
          <a:prstGeom prst="rect">
            <a:avLst/>
          </a:prstGeom>
        </p:spPr>
        <p:txBody>
          <a:bodyPr wrap="square">
            <a:spAutoFit/>
          </a:bodyPr>
          <a:lstStyle/>
          <a:p>
            <a:pPr algn="r"/>
            <a:r>
              <a:rPr lang="en-US" sz="2800" b="1" dirty="0"/>
              <a:t>X-ray Photoelectron Spectroscopy (XPS)</a:t>
            </a:r>
          </a:p>
        </p:txBody>
      </p:sp>
      <p:pic>
        <p:nvPicPr>
          <p:cNvPr id="3" name="Picture 2">
            <a:extLst>
              <a:ext uri="{FF2B5EF4-FFF2-40B4-BE49-F238E27FC236}">
                <a16:creationId xmlns:a16="http://schemas.microsoft.com/office/drawing/2014/main" id="{245B6F23-4254-45C7-8BD4-3344EB5290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601" y="3555585"/>
            <a:ext cx="5903251" cy="2021057"/>
          </a:xfrm>
          <a:prstGeom prst="rect">
            <a:avLst/>
          </a:prstGeom>
        </p:spPr>
      </p:pic>
      <p:sp>
        <p:nvSpPr>
          <p:cNvPr id="23" name="TextBox 22">
            <a:extLst>
              <a:ext uri="{FF2B5EF4-FFF2-40B4-BE49-F238E27FC236}">
                <a16:creationId xmlns:a16="http://schemas.microsoft.com/office/drawing/2014/main" id="{5649827E-4423-4316-BA69-65BD03E4D0CF}"/>
              </a:ext>
            </a:extLst>
          </p:cNvPr>
          <p:cNvSpPr txBox="1"/>
          <p:nvPr/>
        </p:nvSpPr>
        <p:spPr>
          <a:xfrm>
            <a:off x="2286040" y="2840644"/>
            <a:ext cx="1608370" cy="338554"/>
          </a:xfrm>
          <a:prstGeom prst="rect">
            <a:avLst/>
          </a:prstGeom>
          <a:noFill/>
        </p:spPr>
        <p:txBody>
          <a:bodyPr wrap="square" rtlCol="0">
            <a:spAutoFit/>
          </a:bodyPr>
          <a:lstStyle/>
          <a:p>
            <a:r>
              <a:rPr lang="en-US" sz="1600" b="1" dirty="0"/>
              <a:t>Cathode plates</a:t>
            </a:r>
          </a:p>
        </p:txBody>
      </p:sp>
      <p:sp>
        <p:nvSpPr>
          <p:cNvPr id="27" name="Rectangle 26">
            <a:extLst>
              <a:ext uri="{FF2B5EF4-FFF2-40B4-BE49-F238E27FC236}">
                <a16:creationId xmlns:a16="http://schemas.microsoft.com/office/drawing/2014/main" id="{560444C1-A4FE-4D52-83FD-C52BF778C6EC}"/>
              </a:ext>
            </a:extLst>
          </p:cNvPr>
          <p:cNvSpPr/>
          <p:nvPr/>
        </p:nvSpPr>
        <p:spPr>
          <a:xfrm>
            <a:off x="3858164" y="3215192"/>
            <a:ext cx="1019831" cy="307777"/>
          </a:xfrm>
          <a:prstGeom prst="rect">
            <a:avLst/>
          </a:prstGeom>
        </p:spPr>
        <p:txBody>
          <a:bodyPr wrap="none">
            <a:spAutoFit/>
          </a:bodyPr>
          <a:lstStyle/>
          <a:p>
            <a:r>
              <a:rPr lang="en-US" sz="1400" b="1" dirty="0">
                <a:solidFill>
                  <a:srgbClr val="FF0000"/>
                </a:solidFill>
              </a:rPr>
              <a:t>10% CF</a:t>
            </a:r>
            <a:r>
              <a:rPr lang="en-US" sz="1400" b="1" baseline="-25000" dirty="0">
                <a:solidFill>
                  <a:srgbClr val="FF0000"/>
                </a:solidFill>
              </a:rPr>
              <a:t>4</a:t>
            </a:r>
            <a:r>
              <a:rPr lang="en-US" sz="1400" b="1" dirty="0">
                <a:solidFill>
                  <a:srgbClr val="FF0000"/>
                </a:solidFill>
              </a:rPr>
              <a:t> </a:t>
            </a:r>
            <a:r>
              <a:rPr lang="en-US" sz="1400" b="1" dirty="0" err="1">
                <a:solidFill>
                  <a:srgbClr val="FF0000"/>
                </a:solidFill>
              </a:rPr>
              <a:t>Irr</a:t>
            </a:r>
            <a:r>
              <a:rPr lang="en-US" sz="1400" b="1" baseline="-25000" dirty="0">
                <a:solidFill>
                  <a:srgbClr val="FF0000"/>
                </a:solidFill>
              </a:rPr>
              <a:t> </a:t>
            </a:r>
            <a:endParaRPr lang="en-US" sz="1400" b="1" dirty="0">
              <a:solidFill>
                <a:srgbClr val="FF0000"/>
              </a:solidFill>
            </a:endParaRPr>
          </a:p>
        </p:txBody>
      </p:sp>
      <p:sp>
        <p:nvSpPr>
          <p:cNvPr id="28" name="Rectangle 27">
            <a:extLst>
              <a:ext uri="{FF2B5EF4-FFF2-40B4-BE49-F238E27FC236}">
                <a16:creationId xmlns:a16="http://schemas.microsoft.com/office/drawing/2014/main" id="{77A55D76-2A5D-4F52-872C-A0D39CD7A7F6}"/>
              </a:ext>
            </a:extLst>
          </p:cNvPr>
          <p:cNvSpPr/>
          <p:nvPr/>
        </p:nvSpPr>
        <p:spPr>
          <a:xfrm>
            <a:off x="1127448" y="3215192"/>
            <a:ext cx="663451" cy="307777"/>
          </a:xfrm>
          <a:prstGeom prst="rect">
            <a:avLst/>
          </a:prstGeom>
        </p:spPr>
        <p:txBody>
          <a:bodyPr wrap="none">
            <a:spAutoFit/>
          </a:bodyPr>
          <a:lstStyle/>
          <a:p>
            <a:r>
              <a:rPr lang="en-US" sz="1400" b="1" dirty="0">
                <a:solidFill>
                  <a:srgbClr val="FF0000"/>
                </a:solidFill>
              </a:rPr>
              <a:t>Virgin </a:t>
            </a:r>
          </a:p>
        </p:txBody>
      </p:sp>
      <p:sp>
        <p:nvSpPr>
          <p:cNvPr id="29" name="TextBox 28">
            <a:extLst>
              <a:ext uri="{FF2B5EF4-FFF2-40B4-BE49-F238E27FC236}">
                <a16:creationId xmlns:a16="http://schemas.microsoft.com/office/drawing/2014/main" id="{6E7E0C82-28CD-4169-9BE7-719AD2DEFD0D}"/>
              </a:ext>
            </a:extLst>
          </p:cNvPr>
          <p:cNvSpPr txBox="1"/>
          <p:nvPr/>
        </p:nvSpPr>
        <p:spPr>
          <a:xfrm>
            <a:off x="8681347" y="2715893"/>
            <a:ext cx="1358098" cy="338554"/>
          </a:xfrm>
          <a:prstGeom prst="rect">
            <a:avLst/>
          </a:prstGeom>
          <a:noFill/>
        </p:spPr>
        <p:txBody>
          <a:bodyPr wrap="square" rtlCol="0">
            <a:spAutoFit/>
          </a:bodyPr>
          <a:lstStyle/>
          <a:p>
            <a:r>
              <a:rPr lang="en-US" sz="1600" b="1" dirty="0"/>
              <a:t>Anode wires</a:t>
            </a:r>
          </a:p>
        </p:txBody>
      </p:sp>
      <p:sp>
        <p:nvSpPr>
          <p:cNvPr id="13" name="Rectangle 12">
            <a:extLst>
              <a:ext uri="{FF2B5EF4-FFF2-40B4-BE49-F238E27FC236}">
                <a16:creationId xmlns:a16="http://schemas.microsoft.com/office/drawing/2014/main" id="{E35A6C5D-F428-455B-9723-AA181018BEB2}"/>
              </a:ext>
            </a:extLst>
          </p:cNvPr>
          <p:cNvSpPr/>
          <p:nvPr/>
        </p:nvSpPr>
        <p:spPr>
          <a:xfrm>
            <a:off x="4727848" y="2324313"/>
            <a:ext cx="2039982" cy="369332"/>
          </a:xfrm>
          <a:prstGeom prst="rect">
            <a:avLst/>
          </a:prstGeom>
        </p:spPr>
        <p:txBody>
          <a:bodyPr wrap="none">
            <a:spAutoFit/>
          </a:bodyPr>
          <a:lstStyle/>
          <a:p>
            <a:r>
              <a:rPr lang="en-US" b="1" kern="100" dirty="0">
                <a:solidFill>
                  <a:srgbClr val="000000"/>
                </a:solidFill>
                <a:latin typeface="Times New Roman" panose="02020603050405020304" pitchFamily="18" charset="0"/>
                <a:ea typeface="Tahoma" panose="020B0604030504040204" pitchFamily="34" charset="0"/>
              </a:rPr>
              <a:t>XPS depth profiles</a:t>
            </a:r>
            <a:endParaRPr lang="en-US" b="1" dirty="0"/>
          </a:p>
        </p:txBody>
      </p:sp>
      <p:pic>
        <p:nvPicPr>
          <p:cNvPr id="15362" name="Picture 2" descr="C:\Users\ADMINI~1\AppData\Local\Temp\SNAGHTML1062c052.PNG">
            <a:extLst>
              <a:ext uri="{FF2B5EF4-FFF2-40B4-BE49-F238E27FC236}">
                <a16:creationId xmlns:a16="http://schemas.microsoft.com/office/drawing/2014/main" id="{DD607023-50F2-4B6D-B52D-CD9686D961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0149" y="3356568"/>
            <a:ext cx="6041851" cy="2191716"/>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B20109F2-3EA4-4214-8A79-702C04B99043}"/>
              </a:ext>
            </a:extLst>
          </p:cNvPr>
          <p:cNvSpPr/>
          <p:nvPr/>
        </p:nvSpPr>
        <p:spPr>
          <a:xfrm>
            <a:off x="7423547" y="3054447"/>
            <a:ext cx="663451" cy="307777"/>
          </a:xfrm>
          <a:prstGeom prst="rect">
            <a:avLst/>
          </a:prstGeom>
        </p:spPr>
        <p:txBody>
          <a:bodyPr wrap="none">
            <a:spAutoFit/>
          </a:bodyPr>
          <a:lstStyle/>
          <a:p>
            <a:r>
              <a:rPr lang="en-US" sz="1400" b="1" dirty="0">
                <a:solidFill>
                  <a:srgbClr val="FF0000"/>
                </a:solidFill>
              </a:rPr>
              <a:t>Virgin </a:t>
            </a:r>
          </a:p>
        </p:txBody>
      </p:sp>
      <p:sp>
        <p:nvSpPr>
          <p:cNvPr id="40" name="Rectangle 39">
            <a:extLst>
              <a:ext uri="{FF2B5EF4-FFF2-40B4-BE49-F238E27FC236}">
                <a16:creationId xmlns:a16="http://schemas.microsoft.com/office/drawing/2014/main" id="{EA29C076-546E-472F-ADF5-CBD43FD1D73A}"/>
              </a:ext>
            </a:extLst>
          </p:cNvPr>
          <p:cNvSpPr/>
          <p:nvPr/>
        </p:nvSpPr>
        <p:spPr>
          <a:xfrm>
            <a:off x="10064572" y="3049523"/>
            <a:ext cx="1019831" cy="307777"/>
          </a:xfrm>
          <a:prstGeom prst="rect">
            <a:avLst/>
          </a:prstGeom>
        </p:spPr>
        <p:txBody>
          <a:bodyPr wrap="none">
            <a:spAutoFit/>
          </a:bodyPr>
          <a:lstStyle/>
          <a:p>
            <a:r>
              <a:rPr lang="en-US" sz="1400" b="1" dirty="0">
                <a:solidFill>
                  <a:srgbClr val="FF0000"/>
                </a:solidFill>
              </a:rPr>
              <a:t>10% CF</a:t>
            </a:r>
            <a:r>
              <a:rPr lang="en-US" sz="1400" b="1" baseline="-25000" dirty="0">
                <a:solidFill>
                  <a:srgbClr val="FF0000"/>
                </a:solidFill>
              </a:rPr>
              <a:t>4</a:t>
            </a:r>
            <a:r>
              <a:rPr lang="en-US" sz="1400" b="1" dirty="0">
                <a:solidFill>
                  <a:srgbClr val="FF0000"/>
                </a:solidFill>
              </a:rPr>
              <a:t> </a:t>
            </a:r>
            <a:r>
              <a:rPr lang="en-US" sz="1400" b="1" dirty="0" err="1">
                <a:solidFill>
                  <a:srgbClr val="FF0000"/>
                </a:solidFill>
              </a:rPr>
              <a:t>Irr</a:t>
            </a:r>
            <a:r>
              <a:rPr lang="en-US" sz="1400" b="1" baseline="-25000" dirty="0">
                <a:solidFill>
                  <a:srgbClr val="FF0000"/>
                </a:solidFill>
              </a:rPr>
              <a:t> </a:t>
            </a:r>
            <a:endParaRPr lang="en-US" sz="1400" b="1" dirty="0">
              <a:solidFill>
                <a:srgbClr val="FF0000"/>
              </a:solidFill>
            </a:endParaRPr>
          </a:p>
        </p:txBody>
      </p:sp>
      <p:sp>
        <p:nvSpPr>
          <p:cNvPr id="2" name="Rectangle 1">
            <a:extLst>
              <a:ext uri="{FF2B5EF4-FFF2-40B4-BE49-F238E27FC236}">
                <a16:creationId xmlns:a16="http://schemas.microsoft.com/office/drawing/2014/main" id="{313778C5-D4AC-4B47-B557-CC190C8487CA}"/>
              </a:ext>
            </a:extLst>
          </p:cNvPr>
          <p:cNvSpPr/>
          <p:nvPr/>
        </p:nvSpPr>
        <p:spPr>
          <a:xfrm>
            <a:off x="0" y="657486"/>
            <a:ext cx="9480376" cy="1754326"/>
          </a:xfrm>
          <a:prstGeom prst="rect">
            <a:avLst/>
          </a:prstGeom>
        </p:spPr>
        <p:txBody>
          <a:bodyPr wrap="square">
            <a:spAutoFit/>
          </a:bodyPr>
          <a:lstStyle/>
          <a:p>
            <a:pPr marL="285750" indent="-285750" algn="just">
              <a:buFont typeface="Arial" panose="020B0604020202020204" pitchFamily="34" charset="0"/>
              <a:buChar char="•"/>
            </a:pPr>
            <a:r>
              <a:rPr lang="en-US" kern="100" dirty="0">
                <a:solidFill>
                  <a:srgbClr val="000000"/>
                </a:solidFill>
                <a:ea typeface="Times New Roman" panose="02020603050405020304" pitchFamily="18" charset="0"/>
                <a:cs typeface="Lohit Devanagari"/>
              </a:rPr>
              <a:t>Uses an X-ray beam to excite the elements on the surface of a sample, leading to a release of photoelectrons. </a:t>
            </a:r>
          </a:p>
          <a:p>
            <a:pPr marL="285750" indent="-285750" algn="just">
              <a:buFont typeface="Arial" panose="020B0604020202020204" pitchFamily="34" charset="0"/>
              <a:buChar char="•"/>
            </a:pPr>
            <a:r>
              <a:rPr lang="en-US" kern="100" dirty="0">
                <a:solidFill>
                  <a:srgbClr val="000000"/>
                </a:solidFill>
                <a:ea typeface="Times New Roman" panose="02020603050405020304" pitchFamily="18" charset="0"/>
                <a:cs typeface="Lohit Devanagari"/>
              </a:rPr>
              <a:t>By analyzing the energy of photoelectrons, the following information are collected: </a:t>
            </a:r>
            <a:r>
              <a:rPr lang="en-US" b="1" kern="100" dirty="0">
                <a:solidFill>
                  <a:srgbClr val="FF0000"/>
                </a:solidFill>
                <a:ea typeface="Times New Roman" panose="02020603050405020304" pitchFamily="18" charset="0"/>
                <a:cs typeface="Lohit Devanagari"/>
              </a:rPr>
              <a:t>chemical and electronic state of a sample's elemental components, </a:t>
            </a:r>
            <a:r>
              <a:rPr lang="en-US" b="1" kern="100" dirty="0">
                <a:solidFill>
                  <a:srgbClr val="FF0000"/>
                </a:solidFill>
                <a:ea typeface="Noto Serif CJK SC"/>
                <a:cs typeface="Lohit Devanagari"/>
              </a:rPr>
              <a:t>chemical bonding of elements and quantitative elemental composition</a:t>
            </a:r>
            <a:r>
              <a:rPr lang="en-US" kern="100" dirty="0">
                <a:solidFill>
                  <a:srgbClr val="000000"/>
                </a:solidFill>
                <a:ea typeface="Noto Serif CJK SC"/>
                <a:cs typeface="Lohit Devanagari"/>
              </a:rPr>
              <a:t>, from surface</a:t>
            </a:r>
            <a:r>
              <a:rPr lang="en-US" kern="100" dirty="0">
                <a:solidFill>
                  <a:srgbClr val="000000"/>
                </a:solidFill>
                <a:ea typeface="Times New Roman" panose="02020603050405020304" pitchFamily="18" charset="0"/>
                <a:cs typeface="Lohit Devanagari"/>
              </a:rPr>
              <a:t> to a penetration depth of </a:t>
            </a:r>
            <a:r>
              <a:rPr lang="en-US" b="1" dirty="0">
                <a:solidFill>
                  <a:srgbClr val="FF0000"/>
                </a:solidFill>
                <a:cs typeface="Times New Roman" panose="02020603050405020304" pitchFamily="18" charset="0"/>
              </a:rPr>
              <a:t>20-30 </a:t>
            </a:r>
            <a:r>
              <a:rPr lang="en-GB" b="1" dirty="0">
                <a:solidFill>
                  <a:srgbClr val="FF0000"/>
                </a:solidFill>
                <a:cs typeface="Times New Roman" panose="02020603050405020304" pitchFamily="18" charset="0"/>
              </a:rPr>
              <a:t>n</a:t>
            </a:r>
            <a:r>
              <a:rPr lang="en-US" b="1" dirty="0">
                <a:solidFill>
                  <a:srgbClr val="FF0000"/>
                </a:solidFill>
                <a:cs typeface="Times New Roman" panose="02020603050405020304" pitchFamily="18" charset="0"/>
              </a:rPr>
              <a:t>m</a:t>
            </a:r>
            <a:r>
              <a:rPr lang="en-US" dirty="0">
                <a:cs typeface="Times New Roman" panose="02020603050405020304" pitchFamily="18" charset="0"/>
              </a:rPr>
              <a:t> </a:t>
            </a:r>
            <a:r>
              <a:rPr lang="en-US" kern="100" dirty="0">
                <a:solidFill>
                  <a:srgbClr val="000000"/>
                </a:solidFill>
                <a:ea typeface="Noto Serif CJK SC"/>
                <a:cs typeface="Lohit Devanagari"/>
              </a:rPr>
              <a:t>in thin films and multilayered structures</a:t>
            </a:r>
            <a:r>
              <a:rPr lang="en-US" kern="100" dirty="0">
                <a:solidFill>
                  <a:srgbClr val="000000"/>
                </a:solidFill>
                <a:ea typeface="Times New Roman" panose="02020603050405020304" pitchFamily="18" charset="0"/>
                <a:cs typeface="Lohit Devanagari"/>
              </a:rPr>
              <a:t>. </a:t>
            </a:r>
            <a:endParaRPr lang="en-US" kern="100" dirty="0">
              <a:ea typeface="Noto Serif CJK SC"/>
              <a:cs typeface="Lohit Devanagari"/>
            </a:endParaRPr>
          </a:p>
        </p:txBody>
      </p:sp>
      <p:sp>
        <p:nvSpPr>
          <p:cNvPr id="5" name="Rectangle 4">
            <a:extLst>
              <a:ext uri="{FF2B5EF4-FFF2-40B4-BE49-F238E27FC236}">
                <a16:creationId xmlns:a16="http://schemas.microsoft.com/office/drawing/2014/main" id="{65E2A2B7-8047-49B4-A7F8-A97F0BAECA80}"/>
              </a:ext>
            </a:extLst>
          </p:cNvPr>
          <p:cNvSpPr/>
          <p:nvPr/>
        </p:nvSpPr>
        <p:spPr>
          <a:xfrm>
            <a:off x="119656" y="5801076"/>
            <a:ext cx="11349055" cy="923330"/>
          </a:xfrm>
          <a:prstGeom prst="rect">
            <a:avLst/>
          </a:prstGeom>
        </p:spPr>
        <p:txBody>
          <a:bodyPr wrap="square">
            <a:spAutoFit/>
          </a:bodyPr>
          <a:lstStyle/>
          <a:p>
            <a:pPr marL="285750" indent="-285750" algn="just">
              <a:buFont typeface="Wingdings" panose="05000000000000000000" pitchFamily="2" charset="2"/>
              <a:buChar char="Ø"/>
            </a:pPr>
            <a:r>
              <a:rPr lang="en-US" dirty="0">
                <a:solidFill>
                  <a:srgbClr val="000000"/>
                </a:solidFill>
                <a:ea typeface="Calibri" panose="020F0502020204030204" pitchFamily="34" charset="0"/>
              </a:rPr>
              <a:t>Carbon atomic concentration remained constant </a:t>
            </a:r>
            <a:r>
              <a:rPr lang="en-US" b="1" dirty="0">
                <a:solidFill>
                  <a:srgbClr val="FF0000"/>
                </a:solidFill>
                <a:cs typeface="Times New Roman" panose="02020603050405020304" pitchFamily="18" charset="0"/>
              </a:rPr>
              <a:t>&gt; 80 at%</a:t>
            </a:r>
            <a:r>
              <a:rPr lang="en-US" dirty="0">
                <a:cs typeface="Times New Roman" panose="02020603050405020304" pitchFamily="18" charset="0"/>
              </a:rPr>
              <a:t> </a:t>
            </a:r>
            <a:r>
              <a:rPr lang="en-US" dirty="0">
                <a:solidFill>
                  <a:srgbClr val="000000"/>
                </a:solidFill>
                <a:ea typeface="Calibri" panose="020F0502020204030204" pitchFamily="34" charset="0"/>
              </a:rPr>
              <a:t>for aged cathode and up </a:t>
            </a:r>
            <a:r>
              <a:rPr lang="en-US" b="1" dirty="0">
                <a:solidFill>
                  <a:srgbClr val="FF0000"/>
                </a:solidFill>
                <a:cs typeface="Times New Roman" panose="02020603050405020304" pitchFamily="18" charset="0"/>
              </a:rPr>
              <a:t>50 at% </a:t>
            </a:r>
            <a:r>
              <a:rPr lang="en-US" dirty="0">
                <a:cs typeface="Times New Roman" panose="02020603050405020304" pitchFamily="18" charset="0"/>
              </a:rPr>
              <a:t>present at aged anode, </a:t>
            </a:r>
            <a:r>
              <a:rPr lang="en-US" dirty="0">
                <a:solidFill>
                  <a:srgbClr val="000000"/>
                </a:solidFill>
                <a:ea typeface="Calibri" panose="020F0502020204030204" pitchFamily="34" charset="0"/>
              </a:rPr>
              <a:t>even at the </a:t>
            </a:r>
            <a:r>
              <a:rPr lang="en-US" b="1" dirty="0">
                <a:solidFill>
                  <a:srgbClr val="FF0000"/>
                </a:solidFill>
                <a:ea typeface="Calibri" panose="020F0502020204030204" pitchFamily="34" charset="0"/>
              </a:rPr>
              <a:t>20 nm depth</a:t>
            </a:r>
            <a:r>
              <a:rPr lang="en-US" dirty="0">
                <a:solidFill>
                  <a:srgbClr val="000000"/>
                </a:solidFill>
                <a:ea typeface="Calibri" panose="020F0502020204030204" pitchFamily="34" charset="0"/>
              </a:rPr>
              <a:t>, implying the carbon presence below the surface can be attributed to the carbon deposit, in graphite/graphene form.</a:t>
            </a:r>
            <a:endParaRPr lang="en-US" dirty="0"/>
          </a:p>
        </p:txBody>
      </p:sp>
      <p:pic>
        <p:nvPicPr>
          <p:cNvPr id="7" name="Picture 6">
            <a:extLst>
              <a:ext uri="{FF2B5EF4-FFF2-40B4-BE49-F238E27FC236}">
                <a16:creationId xmlns:a16="http://schemas.microsoft.com/office/drawing/2014/main" id="{D70ADB2D-84EE-4AA0-B9F9-8442CF3AE555}"/>
              </a:ext>
            </a:extLst>
          </p:cNvPr>
          <p:cNvPicPr>
            <a:picLocks noChangeAspect="1"/>
          </p:cNvPicPr>
          <p:nvPr/>
        </p:nvPicPr>
        <p:blipFill>
          <a:blip r:embed="rId4"/>
          <a:stretch>
            <a:fillRect/>
          </a:stretch>
        </p:blipFill>
        <p:spPr>
          <a:xfrm>
            <a:off x="9624392" y="22616"/>
            <a:ext cx="2564649" cy="2408129"/>
          </a:xfrm>
          <a:prstGeom prst="rect">
            <a:avLst/>
          </a:prstGeom>
        </p:spPr>
      </p:pic>
    </p:spTree>
    <p:extLst>
      <p:ext uri="{BB962C8B-B14F-4D97-AF65-F5344CB8AC3E}">
        <p14:creationId xmlns:p14="http://schemas.microsoft.com/office/powerpoint/2010/main" val="1565646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16</a:t>
            </a:fld>
            <a:endParaRPr lang="en-US"/>
          </a:p>
        </p:txBody>
      </p:sp>
      <p:sp>
        <p:nvSpPr>
          <p:cNvPr id="8" name="Rectangle 7">
            <a:extLst>
              <a:ext uri="{FF2B5EF4-FFF2-40B4-BE49-F238E27FC236}">
                <a16:creationId xmlns:a16="http://schemas.microsoft.com/office/drawing/2014/main" id="{BFDDE1F3-0D37-421B-9B6E-CB9CFFCB1737}"/>
              </a:ext>
            </a:extLst>
          </p:cNvPr>
          <p:cNvSpPr/>
          <p:nvPr/>
        </p:nvSpPr>
        <p:spPr>
          <a:xfrm>
            <a:off x="68207" y="46971"/>
            <a:ext cx="8017567" cy="461665"/>
          </a:xfrm>
          <a:prstGeom prst="rect">
            <a:avLst/>
          </a:prstGeom>
        </p:spPr>
        <p:txBody>
          <a:bodyPr wrap="square">
            <a:spAutoFit/>
          </a:bodyPr>
          <a:lstStyle/>
          <a:p>
            <a:r>
              <a:rPr lang="en-US" sz="2400" b="1" dirty="0"/>
              <a:t>Time of Flight - Secondary Ion Mass Spectroscopy (</a:t>
            </a:r>
            <a:r>
              <a:rPr lang="en-US" sz="2400" b="1" dirty="0" err="1"/>
              <a:t>ToF</a:t>
            </a:r>
            <a:r>
              <a:rPr lang="en-US" sz="2400" b="1" dirty="0"/>
              <a:t>-SIMS) </a:t>
            </a:r>
          </a:p>
        </p:txBody>
      </p:sp>
      <p:sp>
        <p:nvSpPr>
          <p:cNvPr id="6" name="Rectangle 5">
            <a:extLst>
              <a:ext uri="{FF2B5EF4-FFF2-40B4-BE49-F238E27FC236}">
                <a16:creationId xmlns:a16="http://schemas.microsoft.com/office/drawing/2014/main" id="{976EAA88-BC21-4E73-9478-06BF399EE795}"/>
              </a:ext>
            </a:extLst>
          </p:cNvPr>
          <p:cNvSpPr/>
          <p:nvPr/>
        </p:nvSpPr>
        <p:spPr>
          <a:xfrm>
            <a:off x="6878583" y="5131444"/>
            <a:ext cx="4004430" cy="523220"/>
          </a:xfrm>
          <a:prstGeom prst="rect">
            <a:avLst/>
          </a:prstGeom>
        </p:spPr>
        <p:txBody>
          <a:bodyPr wrap="none">
            <a:spAutoFit/>
          </a:bodyPr>
          <a:lstStyle/>
          <a:p>
            <a:r>
              <a:rPr lang="en-US" sz="1400" i="1" dirty="0"/>
              <a:t>Sputter diagrams of the virgin and aged anode wires</a:t>
            </a:r>
          </a:p>
          <a:p>
            <a:r>
              <a:rPr lang="en-US" sz="1400" i="1" dirty="0">
                <a:solidFill>
                  <a:srgbClr val="FF0000"/>
                </a:solidFill>
              </a:rPr>
              <a:t>The use of </a:t>
            </a:r>
            <a:r>
              <a:rPr lang="en-US" sz="1400" i="1" dirty="0" err="1">
                <a:solidFill>
                  <a:srgbClr val="FF0000"/>
                </a:solidFill>
              </a:rPr>
              <a:t>ToF</a:t>
            </a:r>
            <a:r>
              <a:rPr lang="en-US" sz="1400" i="1" dirty="0">
                <a:solidFill>
                  <a:srgbClr val="FF0000"/>
                </a:solidFill>
              </a:rPr>
              <a:t>-SIMS for wires is under question</a:t>
            </a:r>
          </a:p>
        </p:txBody>
      </p:sp>
      <p:sp>
        <p:nvSpPr>
          <p:cNvPr id="10" name="Rectangle 9">
            <a:extLst>
              <a:ext uri="{FF2B5EF4-FFF2-40B4-BE49-F238E27FC236}">
                <a16:creationId xmlns:a16="http://schemas.microsoft.com/office/drawing/2014/main" id="{594EFDF6-5185-4594-8C29-A28B15B753A1}"/>
              </a:ext>
            </a:extLst>
          </p:cNvPr>
          <p:cNvSpPr/>
          <p:nvPr/>
        </p:nvSpPr>
        <p:spPr>
          <a:xfrm>
            <a:off x="68207" y="5205972"/>
            <a:ext cx="6005254" cy="307777"/>
          </a:xfrm>
          <a:prstGeom prst="rect">
            <a:avLst/>
          </a:prstGeom>
        </p:spPr>
        <p:txBody>
          <a:bodyPr wrap="square">
            <a:spAutoFit/>
          </a:bodyPr>
          <a:lstStyle/>
          <a:p>
            <a:pPr algn="ctr" hangingPunct="0">
              <a:spcAft>
                <a:spcPts val="1000"/>
              </a:spcAft>
            </a:pPr>
            <a:r>
              <a:rPr lang="en-US" sz="1400" i="1" dirty="0">
                <a:solidFill>
                  <a:srgbClr val="000000"/>
                </a:solidFill>
                <a:ea typeface="Calibri" panose="020F0502020204030204" pitchFamily="34" charset="0"/>
                <a:cs typeface="DejaVu Sans"/>
              </a:rPr>
              <a:t>SIMS depth profiles of selected signals obtained on aged cathode versus depth </a:t>
            </a:r>
            <a:endParaRPr lang="en-US" sz="1400" i="1" dirty="0">
              <a:solidFill>
                <a:srgbClr val="000000"/>
              </a:solidFill>
              <a:effectLst/>
              <a:ea typeface="Calibri" panose="020F0502020204030204" pitchFamily="34" charset="0"/>
              <a:cs typeface="DejaVu Sans"/>
            </a:endParaRPr>
          </a:p>
        </p:txBody>
      </p:sp>
      <p:sp>
        <p:nvSpPr>
          <p:cNvPr id="29" name="TextBox 28">
            <a:extLst>
              <a:ext uri="{FF2B5EF4-FFF2-40B4-BE49-F238E27FC236}">
                <a16:creationId xmlns:a16="http://schemas.microsoft.com/office/drawing/2014/main" id="{6E7E0C82-28CD-4169-9BE7-719AD2DEFD0D}"/>
              </a:ext>
            </a:extLst>
          </p:cNvPr>
          <p:cNvSpPr txBox="1"/>
          <p:nvPr/>
        </p:nvSpPr>
        <p:spPr>
          <a:xfrm>
            <a:off x="8036127" y="2176436"/>
            <a:ext cx="1402945" cy="353943"/>
          </a:xfrm>
          <a:prstGeom prst="rect">
            <a:avLst/>
          </a:prstGeom>
          <a:noFill/>
        </p:spPr>
        <p:txBody>
          <a:bodyPr wrap="square" rtlCol="0">
            <a:spAutoFit/>
          </a:bodyPr>
          <a:lstStyle/>
          <a:p>
            <a:r>
              <a:rPr lang="en-US" sz="1700" b="1" dirty="0"/>
              <a:t>Anode wires</a:t>
            </a:r>
          </a:p>
        </p:txBody>
      </p:sp>
      <p:sp>
        <p:nvSpPr>
          <p:cNvPr id="2" name="Rectangle 1">
            <a:extLst>
              <a:ext uri="{FF2B5EF4-FFF2-40B4-BE49-F238E27FC236}">
                <a16:creationId xmlns:a16="http://schemas.microsoft.com/office/drawing/2014/main" id="{F5089FE4-0183-4E35-BB3A-3209EED8A7CA}"/>
              </a:ext>
            </a:extLst>
          </p:cNvPr>
          <p:cNvSpPr/>
          <p:nvPr/>
        </p:nvSpPr>
        <p:spPr>
          <a:xfrm>
            <a:off x="191344" y="633559"/>
            <a:ext cx="9247728" cy="877163"/>
          </a:xfrm>
          <a:prstGeom prst="rect">
            <a:avLst/>
          </a:prstGeom>
        </p:spPr>
        <p:txBody>
          <a:bodyPr wrap="square">
            <a:spAutoFit/>
          </a:bodyPr>
          <a:lstStyle/>
          <a:p>
            <a:pPr marL="285750" indent="-285750" algn="just">
              <a:buFont typeface="Arial" panose="020B0604020202020204" pitchFamily="34" charset="0"/>
              <a:buChar char="•"/>
            </a:pPr>
            <a:r>
              <a:rPr lang="en-US" sz="1700" kern="100" dirty="0" err="1">
                <a:ea typeface="Tahoma" panose="020B0604030504040204" pitchFamily="34" charset="0"/>
                <a:cs typeface="Calibri" panose="020F0502020204030204" pitchFamily="34" charset="0"/>
              </a:rPr>
              <a:t>ToF</a:t>
            </a:r>
            <a:r>
              <a:rPr lang="en-US" sz="1700" kern="100" dirty="0">
                <a:ea typeface="Tahoma" panose="020B0604030504040204" pitchFamily="34" charset="0"/>
                <a:cs typeface="Calibri" panose="020F0502020204030204" pitchFamily="34" charset="0"/>
              </a:rPr>
              <a:t>-SIMS method is used to get additional information about the </a:t>
            </a:r>
            <a:r>
              <a:rPr lang="en-US" sz="1700" b="1" kern="100" dirty="0">
                <a:solidFill>
                  <a:srgbClr val="FF0000"/>
                </a:solidFill>
                <a:ea typeface="Tahoma" panose="020B0604030504040204" pitchFamily="34" charset="0"/>
                <a:cs typeface="Calibri" panose="020F0502020204030204" pitchFamily="34" charset="0"/>
              </a:rPr>
              <a:t>depth distribution and the types of species on the surface</a:t>
            </a:r>
            <a:r>
              <a:rPr lang="en-US" sz="1700" kern="100" dirty="0">
                <a:ea typeface="Tahoma" panose="020B0604030504040204" pitchFamily="34" charset="0"/>
                <a:cs typeface="Calibri" panose="020F0502020204030204" pitchFamily="34" charset="0"/>
              </a:rPr>
              <a:t>. Negative ions emitted from surface are analyzed. </a:t>
            </a:r>
          </a:p>
          <a:p>
            <a:pPr marL="285750" indent="-285750" algn="just">
              <a:buFont typeface="Arial" panose="020B0604020202020204" pitchFamily="34" charset="0"/>
              <a:buChar char="•"/>
            </a:pPr>
            <a:r>
              <a:rPr lang="en-US" sz="1700" kern="100" dirty="0">
                <a:ea typeface="Tahoma" panose="020B0604030504040204" pitchFamily="34" charset="0"/>
                <a:cs typeface="Calibri" panose="020F0502020204030204" pitchFamily="34" charset="0"/>
              </a:rPr>
              <a:t>Quantitative analyses (in %) is not possible with SIMS technique. </a:t>
            </a:r>
            <a:endParaRPr lang="en-US" sz="1700" kern="100" dirty="0">
              <a:effectLst/>
              <a:ea typeface="Tahoma" panose="020B060403050404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D3FA2EA5-EA86-45D9-B494-8488738C84F9}"/>
              </a:ext>
            </a:extLst>
          </p:cNvPr>
          <p:cNvSpPr txBox="1"/>
          <p:nvPr/>
        </p:nvSpPr>
        <p:spPr>
          <a:xfrm>
            <a:off x="1919536" y="1666607"/>
            <a:ext cx="1608370" cy="353943"/>
          </a:xfrm>
          <a:prstGeom prst="rect">
            <a:avLst/>
          </a:prstGeom>
          <a:noFill/>
        </p:spPr>
        <p:txBody>
          <a:bodyPr wrap="square" rtlCol="0">
            <a:spAutoFit/>
          </a:bodyPr>
          <a:lstStyle/>
          <a:p>
            <a:r>
              <a:rPr lang="en-US" sz="1700" b="1" dirty="0"/>
              <a:t>Cathode plate</a:t>
            </a:r>
          </a:p>
        </p:txBody>
      </p:sp>
      <p:sp>
        <p:nvSpPr>
          <p:cNvPr id="5" name="Rectangle 4">
            <a:extLst>
              <a:ext uri="{FF2B5EF4-FFF2-40B4-BE49-F238E27FC236}">
                <a16:creationId xmlns:a16="http://schemas.microsoft.com/office/drawing/2014/main" id="{8546D14F-C23D-47AA-B7CD-EE7A15ACFD40}"/>
              </a:ext>
            </a:extLst>
          </p:cNvPr>
          <p:cNvSpPr/>
          <p:nvPr/>
        </p:nvSpPr>
        <p:spPr>
          <a:xfrm>
            <a:off x="203623" y="5779687"/>
            <a:ext cx="11784754" cy="1005403"/>
          </a:xfrm>
          <a:prstGeom prst="rect">
            <a:avLst/>
          </a:prstGeom>
        </p:spPr>
        <p:txBody>
          <a:bodyPr wrap="square">
            <a:spAutoFit/>
          </a:bodyPr>
          <a:lstStyle/>
          <a:p>
            <a:pPr marL="285750" indent="-285750" algn="just" hangingPunct="0">
              <a:spcAft>
                <a:spcPts val="1000"/>
              </a:spcAft>
              <a:buFont typeface="Wingdings" panose="05000000000000000000" pitchFamily="2" charset="2"/>
              <a:buChar char="Ø"/>
            </a:pPr>
            <a:r>
              <a:rPr lang="en-US" sz="1700" dirty="0">
                <a:solidFill>
                  <a:srgbClr val="000000"/>
                </a:solidFill>
                <a:ea typeface="Calibri" panose="020F0502020204030204" pitchFamily="34" charset="0"/>
                <a:cs typeface="DejaVu Sans"/>
              </a:rPr>
              <a:t>The cathode surface is covered with Cu-oxide and C-compounds, while Cl, S, C-H can originate from contamination or interaction during operation. Beneath the surface is a region rich with F (300 nm thick), most likely interacting with Cu and Cu-oxide. </a:t>
            </a:r>
          </a:p>
          <a:p>
            <a:pPr marL="285750" indent="-285750" algn="just" hangingPunct="0">
              <a:spcAft>
                <a:spcPts val="1000"/>
              </a:spcAft>
              <a:buFont typeface="Wingdings" panose="05000000000000000000" pitchFamily="2" charset="2"/>
              <a:buChar char="Ø"/>
            </a:pPr>
            <a:r>
              <a:rPr lang="en-US" sz="1700" dirty="0">
                <a:cs typeface="Times New Roman" panose="02020603050405020304" pitchFamily="18" charset="0"/>
              </a:rPr>
              <a:t>In aged anode increased O signal at Au/W interface is detected.</a:t>
            </a:r>
            <a:endParaRPr lang="en-US" sz="1700" dirty="0">
              <a:solidFill>
                <a:srgbClr val="000000"/>
              </a:solidFill>
              <a:ea typeface="Calibri" panose="020F0502020204030204" pitchFamily="34" charset="0"/>
              <a:cs typeface="Times New Roman" panose="02020603050405020304" pitchFamily="18" charset="0"/>
            </a:endParaRPr>
          </a:p>
        </p:txBody>
      </p:sp>
      <p:pic>
        <p:nvPicPr>
          <p:cNvPr id="1026" name="Picture 2" descr="C:\Users\ADMINI~1\AppData\Local\Temp\SNAGHTML2d4675b7.PNG">
            <a:extLst>
              <a:ext uri="{FF2B5EF4-FFF2-40B4-BE49-F238E27FC236}">
                <a16:creationId xmlns:a16="http://schemas.microsoft.com/office/drawing/2014/main" id="{EEE62B54-123D-4A37-85C6-0AF60931B7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979"/>
          <a:stretch/>
        </p:blipFill>
        <p:spPr bwMode="auto">
          <a:xfrm>
            <a:off x="95404" y="2060848"/>
            <a:ext cx="5515480" cy="301881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MINI~1\AppData\Local\Temp\SNAGHTML2d4fbd43.PNG">
            <a:extLst>
              <a:ext uri="{FF2B5EF4-FFF2-40B4-BE49-F238E27FC236}">
                <a16:creationId xmlns:a16="http://schemas.microsoft.com/office/drawing/2014/main" id="{88879979-E44F-4543-BC35-76449E33C8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2867" y="2493350"/>
            <a:ext cx="6203231" cy="251778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759A39D-40B5-4FDC-A355-70BE178B281C}"/>
              </a:ext>
            </a:extLst>
          </p:cNvPr>
          <p:cNvSpPr/>
          <p:nvPr/>
        </p:nvSpPr>
        <p:spPr>
          <a:xfrm>
            <a:off x="1781859" y="4177379"/>
            <a:ext cx="2577950" cy="307777"/>
          </a:xfrm>
          <a:prstGeom prst="rect">
            <a:avLst/>
          </a:prstGeom>
        </p:spPr>
        <p:txBody>
          <a:bodyPr wrap="square">
            <a:spAutoFit/>
          </a:bodyPr>
          <a:lstStyle/>
          <a:p>
            <a:r>
              <a:rPr lang="en-US" sz="1400" kern="100" dirty="0">
                <a:ea typeface="Tahoma" panose="020B0604030504040204" pitchFamily="34" charset="0"/>
                <a:cs typeface="Calibri" panose="020F0502020204030204" pitchFamily="34" charset="0"/>
              </a:rPr>
              <a:t>Analyzed area of </a:t>
            </a:r>
            <a:r>
              <a:rPr lang="en-US" sz="1400" b="1" kern="100" dirty="0">
                <a:solidFill>
                  <a:srgbClr val="FF0000"/>
                </a:solidFill>
                <a:ea typeface="Tahoma" panose="020B0604030504040204" pitchFamily="34" charset="0"/>
                <a:cs typeface="Calibri" panose="020F0502020204030204" pitchFamily="34" charset="0"/>
              </a:rPr>
              <a:t>100 x 100 µm</a:t>
            </a:r>
            <a:r>
              <a:rPr lang="en-US" sz="1400" b="1" kern="100" baseline="30000" dirty="0">
                <a:solidFill>
                  <a:srgbClr val="FF0000"/>
                </a:solidFill>
                <a:ea typeface="Tahoma" panose="020B0604030504040204" pitchFamily="34" charset="0"/>
                <a:cs typeface="Calibri" panose="020F0502020204030204" pitchFamily="34" charset="0"/>
              </a:rPr>
              <a:t>2</a:t>
            </a:r>
            <a:r>
              <a:rPr lang="en-US" sz="1400" b="1" kern="100" dirty="0">
                <a:solidFill>
                  <a:srgbClr val="FF0000"/>
                </a:solidFill>
                <a:ea typeface="Tahoma" panose="020B0604030504040204" pitchFamily="34" charset="0"/>
                <a:cs typeface="Calibri" panose="020F0502020204030204" pitchFamily="34" charset="0"/>
              </a:rPr>
              <a:t> </a:t>
            </a:r>
            <a:endParaRPr lang="en-US" sz="1400" dirty="0"/>
          </a:p>
        </p:txBody>
      </p:sp>
      <p:pic>
        <p:nvPicPr>
          <p:cNvPr id="13" name="Picture 12">
            <a:extLst>
              <a:ext uri="{FF2B5EF4-FFF2-40B4-BE49-F238E27FC236}">
                <a16:creationId xmlns:a16="http://schemas.microsoft.com/office/drawing/2014/main" id="{D987ED2B-B130-441F-951E-6A0AF69A3EEB}"/>
              </a:ext>
            </a:extLst>
          </p:cNvPr>
          <p:cNvPicPr/>
          <p:nvPr/>
        </p:nvPicPr>
        <p:blipFill>
          <a:blip r:embed="rId4"/>
          <a:stretch>
            <a:fillRect/>
          </a:stretch>
        </p:blipFill>
        <p:spPr>
          <a:xfrm>
            <a:off x="9671975" y="72910"/>
            <a:ext cx="2463800" cy="2293620"/>
          </a:xfrm>
          <a:prstGeom prst="rect">
            <a:avLst/>
          </a:prstGeom>
        </p:spPr>
      </p:pic>
    </p:spTree>
    <p:extLst>
      <p:ext uri="{BB962C8B-B14F-4D97-AF65-F5344CB8AC3E}">
        <p14:creationId xmlns:p14="http://schemas.microsoft.com/office/powerpoint/2010/main" val="2773736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17</a:t>
            </a:fld>
            <a:endParaRPr lang="en-US"/>
          </a:p>
        </p:txBody>
      </p:sp>
      <p:sp>
        <p:nvSpPr>
          <p:cNvPr id="10" name="Rectangle 9">
            <a:extLst>
              <a:ext uri="{FF2B5EF4-FFF2-40B4-BE49-F238E27FC236}">
                <a16:creationId xmlns:a16="http://schemas.microsoft.com/office/drawing/2014/main" id="{39721CD3-B777-42E1-B8C4-AC50F6A709DC}"/>
              </a:ext>
            </a:extLst>
          </p:cNvPr>
          <p:cNvSpPr/>
          <p:nvPr/>
        </p:nvSpPr>
        <p:spPr>
          <a:xfrm>
            <a:off x="263352" y="1"/>
            <a:ext cx="11521280" cy="584775"/>
          </a:xfrm>
          <a:prstGeom prst="rect">
            <a:avLst/>
          </a:prstGeom>
          <a:solidFill>
            <a:schemeClr val="tx2"/>
          </a:solidFill>
        </p:spPr>
        <p:txBody>
          <a:bodyPr wrap="square">
            <a:spAutoFit/>
          </a:bodyPr>
          <a:lstStyle/>
          <a:p>
            <a:pPr algn="ctr"/>
            <a:r>
              <a:rPr lang="en-US" sz="3200" b="1" dirty="0">
                <a:solidFill>
                  <a:schemeClr val="bg1"/>
                </a:solidFill>
              </a:rPr>
              <a:t>Summary of obtained results</a:t>
            </a:r>
          </a:p>
        </p:txBody>
      </p:sp>
      <p:sp>
        <p:nvSpPr>
          <p:cNvPr id="8" name="TextBox 7"/>
          <p:cNvSpPr txBox="1"/>
          <p:nvPr/>
        </p:nvSpPr>
        <p:spPr>
          <a:xfrm>
            <a:off x="2568847" y="1415303"/>
            <a:ext cx="1857388" cy="369332"/>
          </a:xfrm>
          <a:prstGeom prst="rect">
            <a:avLst/>
          </a:prstGeom>
          <a:noFill/>
        </p:spPr>
        <p:txBody>
          <a:bodyPr wrap="square" rtlCol="0">
            <a:spAutoFit/>
          </a:bodyPr>
          <a:lstStyle/>
          <a:p>
            <a:r>
              <a:rPr lang="en-US" dirty="0"/>
              <a:t>Cathode samples</a:t>
            </a:r>
          </a:p>
        </p:txBody>
      </p:sp>
      <p:sp>
        <p:nvSpPr>
          <p:cNvPr id="9" name="TextBox 8"/>
          <p:cNvSpPr txBox="1"/>
          <p:nvPr/>
        </p:nvSpPr>
        <p:spPr>
          <a:xfrm>
            <a:off x="8333178" y="1298607"/>
            <a:ext cx="2133600" cy="369332"/>
          </a:xfrm>
          <a:prstGeom prst="rect">
            <a:avLst/>
          </a:prstGeom>
          <a:noFill/>
        </p:spPr>
        <p:txBody>
          <a:bodyPr wrap="square" rtlCol="0">
            <a:spAutoFit/>
          </a:bodyPr>
          <a:lstStyle/>
          <a:p>
            <a:r>
              <a:rPr lang="en-US" dirty="0"/>
              <a:t>Anode wire samples</a:t>
            </a:r>
          </a:p>
        </p:txBody>
      </p:sp>
      <p:pic>
        <p:nvPicPr>
          <p:cNvPr id="13" name="Picture 12">
            <a:extLst>
              <a:ext uri="{FF2B5EF4-FFF2-40B4-BE49-F238E27FC236}">
                <a16:creationId xmlns:a16="http://schemas.microsoft.com/office/drawing/2014/main" id="{D66D1FA1-D897-4D24-85CB-D8FA43E78C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943" r="21468" b="7213"/>
          <a:stretch/>
        </p:blipFill>
        <p:spPr>
          <a:xfrm>
            <a:off x="7119218" y="1308350"/>
            <a:ext cx="4406280" cy="5006385"/>
          </a:xfrm>
          <a:prstGeom prst="rect">
            <a:avLst/>
          </a:prstGeom>
        </p:spPr>
      </p:pic>
      <p:sp>
        <p:nvSpPr>
          <p:cNvPr id="17" name="Oval 16">
            <a:extLst>
              <a:ext uri="{FF2B5EF4-FFF2-40B4-BE49-F238E27FC236}">
                <a16:creationId xmlns:a16="http://schemas.microsoft.com/office/drawing/2014/main" id="{ECC06A28-1FF1-4737-87A8-8BC121F91A6F}"/>
              </a:ext>
            </a:extLst>
          </p:cNvPr>
          <p:cNvSpPr/>
          <p:nvPr/>
        </p:nvSpPr>
        <p:spPr>
          <a:xfrm>
            <a:off x="10804946" y="4901574"/>
            <a:ext cx="360040" cy="3693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51F6E66-9C7D-4E6D-8131-3EF1647A6B82}"/>
              </a:ext>
            </a:extLst>
          </p:cNvPr>
          <p:cNvSpPr txBox="1"/>
          <p:nvPr/>
        </p:nvSpPr>
        <p:spPr>
          <a:xfrm>
            <a:off x="11164986" y="4883274"/>
            <a:ext cx="609253" cy="338554"/>
          </a:xfrm>
          <a:prstGeom prst="rect">
            <a:avLst/>
          </a:prstGeom>
          <a:noFill/>
        </p:spPr>
        <p:txBody>
          <a:bodyPr wrap="square" rtlCol="0">
            <a:spAutoFit/>
          </a:bodyPr>
          <a:lstStyle/>
          <a:p>
            <a:r>
              <a:rPr lang="en-US" sz="1600" b="1" dirty="0">
                <a:solidFill>
                  <a:schemeClr val="tx2"/>
                </a:solidFill>
              </a:rPr>
              <a:t>WO</a:t>
            </a:r>
            <a:r>
              <a:rPr lang="en-US" sz="1400" b="1" dirty="0">
                <a:solidFill>
                  <a:schemeClr val="tx2"/>
                </a:solidFill>
              </a:rPr>
              <a:t>x</a:t>
            </a:r>
          </a:p>
        </p:txBody>
      </p:sp>
      <p:pic>
        <p:nvPicPr>
          <p:cNvPr id="25" name="Picture 24">
            <a:extLst>
              <a:ext uri="{FF2B5EF4-FFF2-40B4-BE49-F238E27FC236}">
                <a16:creationId xmlns:a16="http://schemas.microsoft.com/office/drawing/2014/main" id="{86EFE48B-387C-46F0-B075-8767E02D82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769" r="17205" b="2125"/>
          <a:stretch/>
        </p:blipFill>
        <p:spPr>
          <a:xfrm>
            <a:off x="834714" y="1137491"/>
            <a:ext cx="4478288" cy="5177244"/>
          </a:xfrm>
          <a:prstGeom prst="rect">
            <a:avLst/>
          </a:prstGeom>
        </p:spPr>
      </p:pic>
      <p:sp>
        <p:nvSpPr>
          <p:cNvPr id="26" name="Oval 25">
            <a:extLst>
              <a:ext uri="{FF2B5EF4-FFF2-40B4-BE49-F238E27FC236}">
                <a16:creationId xmlns:a16="http://schemas.microsoft.com/office/drawing/2014/main" id="{E5B9FB0E-F4D9-46E5-8DE4-7F4C125BAA35}"/>
              </a:ext>
            </a:extLst>
          </p:cNvPr>
          <p:cNvSpPr/>
          <p:nvPr/>
        </p:nvSpPr>
        <p:spPr>
          <a:xfrm>
            <a:off x="4391725" y="5450388"/>
            <a:ext cx="341304" cy="216024"/>
          </a:xfrm>
          <a:prstGeom prst="ellipse">
            <a:avLst/>
          </a:prstGeom>
          <a:noFill/>
          <a:ln>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3AF9120-E05C-4018-91F5-1FD74368CB03}"/>
              </a:ext>
            </a:extLst>
          </p:cNvPr>
          <p:cNvSpPr txBox="1"/>
          <p:nvPr/>
        </p:nvSpPr>
        <p:spPr>
          <a:xfrm>
            <a:off x="4730940" y="5389123"/>
            <a:ext cx="432048" cy="338554"/>
          </a:xfrm>
          <a:prstGeom prst="rect">
            <a:avLst/>
          </a:prstGeom>
          <a:noFill/>
        </p:spPr>
        <p:txBody>
          <a:bodyPr wrap="square" rtlCol="0">
            <a:spAutoFit/>
          </a:bodyPr>
          <a:lstStyle/>
          <a:p>
            <a:r>
              <a:rPr lang="en-US" sz="1600" b="1" dirty="0">
                <a:solidFill>
                  <a:srgbClr val="993366"/>
                </a:solidFill>
              </a:rPr>
              <a:t>Si</a:t>
            </a:r>
          </a:p>
        </p:txBody>
      </p:sp>
      <p:sp>
        <p:nvSpPr>
          <p:cNvPr id="2" name="Rectangle 1">
            <a:extLst>
              <a:ext uri="{FF2B5EF4-FFF2-40B4-BE49-F238E27FC236}">
                <a16:creationId xmlns:a16="http://schemas.microsoft.com/office/drawing/2014/main" id="{CADCD1D3-4D48-4908-82D2-D12B4495830D}"/>
              </a:ext>
            </a:extLst>
          </p:cNvPr>
          <p:cNvSpPr/>
          <p:nvPr/>
        </p:nvSpPr>
        <p:spPr>
          <a:xfrm>
            <a:off x="-45602" y="610660"/>
            <a:ext cx="11521280" cy="646331"/>
          </a:xfrm>
          <a:prstGeom prst="rect">
            <a:avLst/>
          </a:prstGeom>
        </p:spPr>
        <p:txBody>
          <a:bodyPr wrap="square">
            <a:spAutoFit/>
          </a:bodyPr>
          <a:lstStyle/>
          <a:p>
            <a:pPr algn="ctr"/>
            <a:r>
              <a:rPr lang="en-US" b="1" dirty="0"/>
              <a:t>Comparison of results for irradiated cathode and anode samples</a:t>
            </a:r>
          </a:p>
          <a:p>
            <a:pPr algn="ctr"/>
            <a:r>
              <a:rPr lang="en-US" b="1" dirty="0"/>
              <a:t> 0, 2, 5% CF</a:t>
            </a:r>
            <a:r>
              <a:rPr lang="en-US" b="1" baseline="-25000" dirty="0"/>
              <a:t>4 </a:t>
            </a:r>
            <a:r>
              <a:rPr lang="en-US" b="1" dirty="0"/>
              <a:t>and 2% HFO</a:t>
            </a:r>
            <a:r>
              <a:rPr lang="en-US" sz="1400" b="1" dirty="0"/>
              <a:t>1234ze</a:t>
            </a:r>
          </a:p>
        </p:txBody>
      </p:sp>
      <p:sp>
        <p:nvSpPr>
          <p:cNvPr id="3" name="Rectangle 2">
            <a:extLst>
              <a:ext uri="{FF2B5EF4-FFF2-40B4-BE49-F238E27FC236}">
                <a16:creationId xmlns:a16="http://schemas.microsoft.com/office/drawing/2014/main" id="{3E17943C-4484-44BE-978E-143B3DE01BF6}"/>
              </a:ext>
            </a:extLst>
          </p:cNvPr>
          <p:cNvSpPr/>
          <p:nvPr/>
        </p:nvSpPr>
        <p:spPr>
          <a:xfrm>
            <a:off x="351168" y="6304991"/>
            <a:ext cx="11135604" cy="338554"/>
          </a:xfrm>
          <a:prstGeom prst="rect">
            <a:avLst/>
          </a:prstGeom>
          <a:solidFill>
            <a:srgbClr val="FFC000"/>
          </a:solidFill>
        </p:spPr>
        <p:txBody>
          <a:bodyPr wrap="square">
            <a:spAutoFit/>
          </a:bodyPr>
          <a:lstStyle/>
          <a:p>
            <a:r>
              <a:rPr lang="en-US" sz="1600" i="1" dirty="0">
                <a:latin typeface="Liberation Sans"/>
              </a:rPr>
              <a:t>See the “Studies toward reduction or replacement of CF4 in the CMS CSC working gas mixture” by Katerina Kuznetsova</a:t>
            </a:r>
            <a:endParaRPr lang="en-US" sz="1600" i="1" dirty="0"/>
          </a:p>
        </p:txBody>
      </p:sp>
    </p:spTree>
    <p:extLst>
      <p:ext uri="{BB962C8B-B14F-4D97-AF65-F5344CB8AC3E}">
        <p14:creationId xmlns:p14="http://schemas.microsoft.com/office/powerpoint/2010/main" val="1460145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PlaceHolder 1"/>
          <p:cNvSpPr>
            <a:spLocks noGrp="1"/>
          </p:cNvSpPr>
          <p:nvPr>
            <p:ph type="sldNum"/>
          </p:nvPr>
        </p:nvSpPr>
        <p:spPr>
          <a:xfrm>
            <a:off x="8077080" y="6356520"/>
            <a:ext cx="2133360" cy="364680"/>
          </a:xfrm>
          <a:prstGeom prst="rect">
            <a:avLst/>
          </a:prstGeom>
          <a:noFill/>
          <a:ln w="0">
            <a:noFill/>
          </a:ln>
        </p:spPr>
        <p:txBody>
          <a:bodyPr anchor="ctr">
            <a:noAutofit/>
          </a:bodyPr>
          <a:lstStyle/>
          <a:p>
            <a:pPr algn="r">
              <a:lnSpc>
                <a:spcPct val="100000"/>
              </a:lnSpc>
            </a:pPr>
            <a:fld id="{36AFE6BA-1044-4340-81CA-288995DF2D3E}" type="slidenum">
              <a:rPr lang="en-US" sz="1200" spc="-1">
                <a:solidFill>
                  <a:srgbClr val="8B8B8B"/>
                </a:solidFill>
                <a:latin typeface="Calibri"/>
              </a:rPr>
              <a:t>18</a:t>
            </a:fld>
            <a:endParaRPr lang="en-GB" sz="1200" spc="-1">
              <a:latin typeface="Times New Roman"/>
            </a:endParaRPr>
          </a:p>
        </p:txBody>
      </p:sp>
      <p:sp>
        <p:nvSpPr>
          <p:cNvPr id="299" name="PlaceHolder 2"/>
          <p:cNvSpPr>
            <a:spLocks noGrp="1"/>
          </p:cNvSpPr>
          <p:nvPr>
            <p:ph type="title"/>
          </p:nvPr>
        </p:nvSpPr>
        <p:spPr>
          <a:xfrm>
            <a:off x="1524180" y="188422"/>
            <a:ext cx="9143640" cy="822960"/>
          </a:xfrm>
          <a:prstGeom prst="rect">
            <a:avLst/>
          </a:prstGeom>
          <a:solidFill>
            <a:srgbClr val="17375E"/>
          </a:solidFill>
          <a:ln w="0">
            <a:noFill/>
          </a:ln>
        </p:spPr>
        <p:txBody>
          <a:bodyPr anchor="ctr">
            <a:noAutofit/>
          </a:bodyPr>
          <a:lstStyle/>
          <a:p>
            <a:pPr algn="ctr">
              <a:lnSpc>
                <a:spcPct val="100000"/>
              </a:lnSpc>
            </a:pPr>
            <a:r>
              <a:rPr lang="en-US" sz="3200" b="1" spc="-1" dirty="0">
                <a:solidFill>
                  <a:srgbClr val="FFFFFF"/>
                </a:solidFill>
                <a:latin typeface="+mn-lt"/>
              </a:rPr>
              <a:t>Conclusion</a:t>
            </a:r>
            <a:endParaRPr lang="en-US" sz="3200" spc="-1" dirty="0">
              <a:solidFill>
                <a:srgbClr val="000000"/>
              </a:solidFill>
              <a:latin typeface="+mn-lt"/>
            </a:endParaRPr>
          </a:p>
        </p:txBody>
      </p:sp>
      <p:sp>
        <p:nvSpPr>
          <p:cNvPr id="300" name="PlaceHolder 3"/>
          <p:cNvSpPr>
            <a:spLocks noGrp="1"/>
          </p:cNvSpPr>
          <p:nvPr>
            <p:ph/>
          </p:nvPr>
        </p:nvSpPr>
        <p:spPr>
          <a:xfrm>
            <a:off x="180055" y="1470183"/>
            <a:ext cx="12011945" cy="4623113"/>
          </a:xfrm>
          <a:prstGeom prst="rect">
            <a:avLst/>
          </a:prstGeom>
          <a:noFill/>
          <a:ln w="0">
            <a:noFill/>
          </a:ln>
        </p:spPr>
        <p:txBody>
          <a:bodyPr anchor="t">
            <a:normAutofit fontScale="25000" lnSpcReduction="20000"/>
          </a:bodyPr>
          <a:lstStyle/>
          <a:p>
            <a:pPr algn="just">
              <a:lnSpc>
                <a:spcPct val="120000"/>
              </a:lnSpc>
              <a:buFont typeface="Wingdings" panose="05000000000000000000" pitchFamily="2" charset="2"/>
              <a:buChar char="Ø"/>
            </a:pPr>
            <a:r>
              <a:rPr lang="en-US" sz="8800" dirty="0"/>
              <a:t>Analysis of the microstructure of the deposits </a:t>
            </a:r>
            <a:r>
              <a:rPr lang="en-US" sz="8800" dirty="0">
                <a:solidFill>
                  <a:srgbClr val="231F20"/>
                </a:solidFill>
                <a:ea typeface="Calibri" panose="020F0502020204030204" pitchFamily="34" charset="0"/>
                <a:cs typeface="Calibri" panose="020F0502020204030204" pitchFamily="34" charset="0"/>
              </a:rPr>
              <a:t>by</a:t>
            </a:r>
            <a:r>
              <a:rPr lang="en-GB" sz="8800" dirty="0">
                <a:ea typeface="Calibri" panose="020F0502020204030204" pitchFamily="34" charset="0"/>
                <a:cs typeface="Calibri" panose="020F0502020204030204" pitchFamily="34" charset="0"/>
              </a:rPr>
              <a:t> combining various analytical techniques that operate </a:t>
            </a:r>
            <a:r>
              <a:rPr lang="en-GB" sz="8800" dirty="0">
                <a:solidFill>
                  <a:srgbClr val="FF0000"/>
                </a:solidFill>
                <a:ea typeface="Calibri" panose="020F0502020204030204" pitchFamily="34" charset="0"/>
                <a:cs typeface="Calibri" panose="020F0502020204030204" pitchFamily="34" charset="0"/>
              </a:rPr>
              <a:t>at different scales </a:t>
            </a:r>
            <a:r>
              <a:rPr lang="en-US" sz="8800" dirty="0">
                <a:solidFill>
                  <a:srgbClr val="231F20"/>
                </a:solidFill>
                <a:ea typeface="Calibri" panose="020F0502020204030204" pitchFamily="34" charset="0"/>
                <a:cs typeface="Calibri" panose="020F0502020204030204" pitchFamily="34" charset="0"/>
              </a:rPr>
              <a:t>(</a:t>
            </a:r>
            <a:r>
              <a:rPr lang="en-US" sz="8800" dirty="0" err="1">
                <a:solidFill>
                  <a:srgbClr val="231F20"/>
                </a:solidFill>
                <a:ea typeface="Calibri" panose="020F0502020204030204" pitchFamily="34" charset="0"/>
                <a:cs typeface="Calibri" panose="020F0502020204030204" pitchFamily="34" charset="0"/>
              </a:rPr>
              <a:t>nano</a:t>
            </a:r>
            <a:r>
              <a:rPr lang="en-US" sz="8800" dirty="0">
                <a:solidFill>
                  <a:srgbClr val="231F20"/>
                </a:solidFill>
                <a:ea typeface="Calibri" panose="020F0502020204030204" pitchFamily="34" charset="0"/>
                <a:cs typeface="Calibri" panose="020F0502020204030204" pitchFamily="34" charset="0"/>
              </a:rPr>
              <a:t>, micro and meso) with </a:t>
            </a:r>
            <a:r>
              <a:rPr lang="en-US" sz="8800" dirty="0">
                <a:solidFill>
                  <a:srgbClr val="FF0000"/>
                </a:solidFill>
                <a:ea typeface="Calibri" panose="020F0502020204030204" pitchFamily="34" charset="0"/>
                <a:cs typeface="Calibri" panose="020F0502020204030204" pitchFamily="34" charset="0"/>
              </a:rPr>
              <a:t>different penetration depth</a:t>
            </a:r>
            <a:r>
              <a:rPr lang="en-US" sz="8800" dirty="0">
                <a:solidFill>
                  <a:srgbClr val="FF0000"/>
                </a:solidFill>
              </a:rPr>
              <a:t> </a:t>
            </a:r>
            <a:r>
              <a:rPr lang="en-US" sz="8800" dirty="0"/>
              <a:t>provided detailed analysis of electrode deterioration which can:</a:t>
            </a:r>
          </a:p>
          <a:p>
            <a:pPr lvl="1" algn="just">
              <a:lnSpc>
                <a:spcPct val="120000"/>
              </a:lnSpc>
            </a:pPr>
            <a:r>
              <a:rPr lang="en-US" sz="8800" dirty="0"/>
              <a:t> enable better understanding of the </a:t>
            </a:r>
            <a:r>
              <a:rPr lang="en-US" sz="8800" dirty="0">
                <a:solidFill>
                  <a:srgbClr val="FF0000"/>
                </a:solidFill>
              </a:rPr>
              <a:t>deposition mechanism</a:t>
            </a:r>
            <a:r>
              <a:rPr lang="en-US" sz="8800" dirty="0"/>
              <a:t> in plasma chemical reactions</a:t>
            </a:r>
          </a:p>
          <a:p>
            <a:pPr lvl="1" algn="just">
              <a:lnSpc>
                <a:spcPct val="120000"/>
              </a:lnSpc>
            </a:pPr>
            <a:r>
              <a:rPr lang="en-US" sz="8800" dirty="0"/>
              <a:t>further help in evaluating </a:t>
            </a:r>
            <a:r>
              <a:rPr lang="en-US" sz="8800" dirty="0">
                <a:solidFill>
                  <a:srgbClr val="FF0000"/>
                </a:solidFill>
              </a:rPr>
              <a:t>optimal working conditions</a:t>
            </a:r>
            <a:r>
              <a:rPr lang="en-US" sz="8800" dirty="0"/>
              <a:t> of proportional gas chambers (selecting optimal gas mixture and construction materials of the detector).</a:t>
            </a:r>
          </a:p>
          <a:p>
            <a:pPr marL="0" indent="0" algn="just">
              <a:lnSpc>
                <a:spcPct val="120000"/>
              </a:lnSpc>
              <a:buNone/>
            </a:pPr>
            <a:endParaRPr lang="en-US" sz="6200" dirty="0">
              <a:latin typeface="+mj-lt"/>
            </a:endParaRPr>
          </a:p>
          <a:p>
            <a:pPr algn="just">
              <a:lnSpc>
                <a:spcPct val="120000"/>
              </a:lnSpc>
              <a:buClr>
                <a:schemeClr val="tx1"/>
              </a:buClr>
              <a:buFont typeface="Wingdings" panose="05000000000000000000" pitchFamily="2" charset="2"/>
              <a:buChar char="Ø"/>
            </a:pPr>
            <a:r>
              <a:rPr lang="en-US" sz="8800" b="1" dirty="0">
                <a:solidFill>
                  <a:srgbClr val="FF0000"/>
                </a:solidFill>
              </a:rPr>
              <a:t>The goal </a:t>
            </a:r>
            <a:r>
              <a:rPr lang="en-US" sz="8800" dirty="0"/>
              <a:t>of this work is to establish unified approach to problems relevant to analysis by: </a:t>
            </a:r>
          </a:p>
          <a:p>
            <a:pPr lvl="1" algn="just">
              <a:lnSpc>
                <a:spcPct val="120000"/>
              </a:lnSpc>
              <a:buClr>
                <a:schemeClr val="tx1"/>
              </a:buClr>
            </a:pPr>
            <a:r>
              <a:rPr lang="en-US" sz="8800" dirty="0"/>
              <a:t>standardization of optimized analytical methods, sampling, handling and measurement protocols </a:t>
            </a:r>
          </a:p>
          <a:p>
            <a:pPr lvl="1" algn="just">
              <a:lnSpc>
                <a:spcPct val="120000"/>
              </a:lnSpc>
              <a:buClr>
                <a:schemeClr val="tx1"/>
              </a:buClr>
            </a:pPr>
            <a:r>
              <a:rPr lang="en-US" sz="8800" dirty="0"/>
              <a:t>interpretation of the results</a:t>
            </a:r>
          </a:p>
          <a:p>
            <a:pPr marL="457200" lvl="1" indent="0" algn="just">
              <a:lnSpc>
                <a:spcPct val="120000"/>
              </a:lnSpc>
              <a:buClr>
                <a:schemeClr val="tx1"/>
              </a:buClr>
              <a:buNone/>
            </a:pPr>
            <a:r>
              <a:rPr lang="en-US" sz="8800" dirty="0"/>
              <a:t>thus enabling </a:t>
            </a:r>
            <a:r>
              <a:rPr lang="en-US" sz="8800" dirty="0">
                <a:solidFill>
                  <a:srgbClr val="FF0000"/>
                </a:solidFill>
              </a:rPr>
              <a:t>comparison of results between different longevity tests and different laboratories</a:t>
            </a:r>
            <a:r>
              <a:rPr lang="en-US" sz="8800" dirty="0"/>
              <a:t> and creating network for exchange of knowledge and ideas. </a:t>
            </a:r>
            <a:endParaRPr lang="en-US" sz="6000" spc="-1" dirty="0">
              <a:solidFill>
                <a:srgbClr val="000000"/>
              </a:solidFill>
            </a:endParaRPr>
          </a:p>
          <a:p>
            <a:pPr marL="0" indent="0">
              <a:spcBef>
                <a:spcPts val="519"/>
              </a:spcBef>
              <a:buClr>
                <a:srgbClr val="FF0000"/>
              </a:buClr>
              <a:buNone/>
            </a:pPr>
            <a:endParaRPr lang="en-US" sz="4400" b="1" i="1" spc="-1" dirty="0">
              <a:latin typeface="Calibri"/>
            </a:endParaRPr>
          </a:p>
          <a:p>
            <a:pPr marL="0" indent="0">
              <a:spcBef>
                <a:spcPts val="159"/>
              </a:spcBef>
              <a:buNone/>
            </a:pPr>
            <a:endParaRPr lang="en-US" sz="4400" spc="-1" dirty="0">
              <a:solidFill>
                <a:srgbClr val="000000"/>
              </a:solidFill>
              <a:latin typeface="Calibri"/>
            </a:endParaRPr>
          </a:p>
          <a:p>
            <a:pPr>
              <a:spcBef>
                <a:spcPts val="181"/>
              </a:spcBef>
            </a:pPr>
            <a:endParaRPr lang="en-US" sz="4400" spc="-1" dirty="0">
              <a:solidFill>
                <a:srgbClr val="000000"/>
              </a:solidFill>
              <a:latin typeface="Calibri"/>
            </a:endParaRPr>
          </a:p>
          <a:p>
            <a:pPr marL="0" indent="0">
              <a:spcBef>
                <a:spcPts val="479"/>
              </a:spcBef>
              <a:buClr>
                <a:srgbClr val="000000"/>
              </a:buClr>
              <a:buNone/>
            </a:pPr>
            <a:endParaRPr lang="en-US" sz="4400" spc="-1" dirty="0">
              <a:solidFill>
                <a:srgbClr val="000000"/>
              </a:solidFill>
              <a:latin typeface="Calibri"/>
            </a:endParaRPr>
          </a:p>
          <a:p>
            <a:pPr>
              <a:spcBef>
                <a:spcPts val="439"/>
              </a:spcBef>
            </a:pPr>
            <a:endParaRPr lang="en-US" sz="4400" spc="-1" dirty="0">
              <a:solidFill>
                <a:srgbClr val="000000"/>
              </a:solidFill>
              <a:latin typeface="Calibri"/>
            </a:endParaRPr>
          </a:p>
          <a:p>
            <a:pPr>
              <a:spcBef>
                <a:spcPts val="439"/>
              </a:spcBef>
            </a:pPr>
            <a:endParaRPr lang="en-US" sz="4400" spc="-1" dirty="0">
              <a:solidFill>
                <a:srgbClr val="000000"/>
              </a:solidFill>
              <a:latin typeface="Calibri"/>
            </a:endParaRPr>
          </a:p>
          <a:p>
            <a:pPr marL="0" indent="0">
              <a:spcBef>
                <a:spcPts val="641"/>
              </a:spcBef>
              <a:buNone/>
              <a:tabLst>
                <a:tab pos="0" algn="l"/>
              </a:tabLst>
            </a:pPr>
            <a:endParaRPr lang="en-US" sz="4400" spc="-1" dirty="0">
              <a:solidFill>
                <a:srgbClr val="000000"/>
              </a:solidFill>
              <a:latin typeface="Calibri"/>
            </a:endParaRPr>
          </a:p>
          <a:p>
            <a:pPr marL="0" indent="0">
              <a:spcBef>
                <a:spcPts val="641"/>
              </a:spcBef>
              <a:buNone/>
              <a:tabLst>
                <a:tab pos="0" algn="l"/>
              </a:tabLst>
            </a:pPr>
            <a:endParaRPr lang="en-US" sz="2200" spc="-1" dirty="0">
              <a:solidFill>
                <a:srgbClr val="000000"/>
              </a:solidFill>
              <a:latin typeface="Calibri"/>
            </a:endParaRPr>
          </a:p>
        </p:txBody>
      </p:sp>
      <p:pic>
        <p:nvPicPr>
          <p:cNvPr id="6" name="Picture 17">
            <a:extLst>
              <a:ext uri="{FF2B5EF4-FFF2-40B4-BE49-F238E27FC236}">
                <a16:creationId xmlns:a16="http://schemas.microsoft.com/office/drawing/2014/main" id="{FD3114E5-CC6A-465A-9B4A-5501D9C8BCA3}"/>
              </a:ext>
            </a:extLst>
          </p:cNvPr>
          <p:cNvPicPr/>
          <p:nvPr/>
        </p:nvPicPr>
        <p:blipFill>
          <a:blip r:embed="rId2"/>
          <a:stretch/>
        </p:blipFill>
        <p:spPr>
          <a:xfrm>
            <a:off x="180055" y="42897"/>
            <a:ext cx="1152128" cy="1152128"/>
          </a:xfrm>
          <a:prstGeom prst="rect">
            <a:avLst/>
          </a:prstGeom>
          <a:ln w="0">
            <a:noFill/>
          </a:ln>
        </p:spPr>
      </p:pic>
      <p:pic>
        <p:nvPicPr>
          <p:cNvPr id="7" name="Picture 2" descr="CMS-doc-3045-v3: CMS Logo">
            <a:extLst>
              <a:ext uri="{FF2B5EF4-FFF2-40B4-BE49-F238E27FC236}">
                <a16:creationId xmlns:a16="http://schemas.microsoft.com/office/drawing/2014/main" id="{AEADDF1C-0C41-423D-90EC-42FEC110977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59817" y="111329"/>
            <a:ext cx="1152128"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008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19</a:t>
            </a:fld>
            <a:endParaRPr lang="en-US"/>
          </a:p>
        </p:txBody>
      </p:sp>
      <p:sp>
        <p:nvSpPr>
          <p:cNvPr id="6" name="Title 1"/>
          <p:cNvSpPr>
            <a:spLocks noGrp="1"/>
          </p:cNvSpPr>
          <p:nvPr>
            <p:ph type="title"/>
          </p:nvPr>
        </p:nvSpPr>
        <p:spPr>
          <a:xfrm>
            <a:off x="1524000" y="2"/>
            <a:ext cx="9144000" cy="836711"/>
          </a:xfrm>
          <a:solidFill>
            <a:schemeClr val="tx2">
              <a:lumMod val="75000"/>
            </a:schemeClr>
          </a:solidFill>
        </p:spPr>
        <p:txBody>
          <a:bodyPr>
            <a:noAutofit/>
          </a:bodyPr>
          <a:lstStyle/>
          <a:p>
            <a:r>
              <a:rPr lang="en-US" sz="3200" b="1" dirty="0">
                <a:solidFill>
                  <a:schemeClr val="bg1"/>
                </a:solidFill>
              </a:rPr>
              <a:t>Future plans</a:t>
            </a:r>
          </a:p>
        </p:txBody>
      </p:sp>
      <p:sp>
        <p:nvSpPr>
          <p:cNvPr id="5" name="Content Placeholder 2">
            <a:extLst>
              <a:ext uri="{FF2B5EF4-FFF2-40B4-BE49-F238E27FC236}">
                <a16:creationId xmlns:a16="http://schemas.microsoft.com/office/drawing/2014/main" id="{16AF000B-3C31-48BB-B8B9-FD4FBED4A2BF}"/>
              </a:ext>
            </a:extLst>
          </p:cNvPr>
          <p:cNvSpPr>
            <a:spLocks noGrp="1"/>
          </p:cNvSpPr>
          <p:nvPr>
            <p:ph idx="1"/>
          </p:nvPr>
        </p:nvSpPr>
        <p:spPr>
          <a:xfrm>
            <a:off x="278127" y="1195025"/>
            <a:ext cx="11305256" cy="5278659"/>
          </a:xfrm>
        </p:spPr>
        <p:txBody>
          <a:bodyPr>
            <a:normAutofit fontScale="85000" lnSpcReduction="20000"/>
          </a:bodyPr>
          <a:lstStyle/>
          <a:p>
            <a:pPr>
              <a:buFont typeface="Wingdings" panose="05000000000000000000" pitchFamily="2" charset="2"/>
              <a:buChar char="Ø"/>
            </a:pPr>
            <a:r>
              <a:rPr lang="en-US" sz="2600" b="1" i="1" dirty="0">
                <a:solidFill>
                  <a:srgbClr val="FF0000"/>
                </a:solidFill>
                <a:latin typeface="+mj-lt"/>
              </a:rPr>
              <a:t>Eco gas search </a:t>
            </a:r>
          </a:p>
          <a:p>
            <a:pPr>
              <a:buFont typeface="Wingdings" panose="05000000000000000000" pitchFamily="2" charset="2"/>
              <a:buChar char="Ø"/>
            </a:pPr>
            <a:endParaRPr lang="en-US" sz="1300" b="1" i="1" dirty="0">
              <a:solidFill>
                <a:srgbClr val="FF0000"/>
              </a:solidFill>
              <a:latin typeface="+mj-lt"/>
            </a:endParaRPr>
          </a:p>
          <a:p>
            <a:r>
              <a:rPr lang="en-US" sz="2200" dirty="0"/>
              <a:t>More studies of CSC with miniCSC using different gases with small prototypes</a:t>
            </a:r>
          </a:p>
          <a:p>
            <a:pPr>
              <a:buFontTx/>
              <a:buChar char="-"/>
            </a:pPr>
            <a:endParaRPr lang="en-US" sz="900" dirty="0"/>
          </a:p>
          <a:p>
            <a:r>
              <a:rPr lang="en-US" sz="2200" dirty="0"/>
              <a:t>Searches for eco gases, ideas what to do with them from the chemistry point of view, prediction of the gas properties (chemical reactivity, electronegativity, ionization properties).</a:t>
            </a:r>
          </a:p>
          <a:p>
            <a:pPr>
              <a:buFont typeface="Wingdings" panose="05000000000000000000" pitchFamily="2" charset="2"/>
              <a:buChar char="Ø"/>
            </a:pPr>
            <a:endParaRPr lang="en-US" sz="900" dirty="0"/>
          </a:p>
          <a:p>
            <a:r>
              <a:rPr lang="en-US" sz="2200" dirty="0"/>
              <a:t>Optimization of the composition of the working gas mixture to provide similar performance (gas gain) as the currently used.</a:t>
            </a:r>
          </a:p>
          <a:p>
            <a:r>
              <a:rPr lang="en-US" sz="2200" dirty="0"/>
              <a:t>Collaboration with CSC</a:t>
            </a:r>
          </a:p>
          <a:p>
            <a:r>
              <a:rPr lang="en-US" sz="2200" dirty="0"/>
              <a:t>Open for collaboration with other groups</a:t>
            </a:r>
          </a:p>
          <a:p>
            <a:endParaRPr lang="en-US" sz="2200" dirty="0">
              <a:latin typeface="+mj-lt"/>
            </a:endParaRPr>
          </a:p>
          <a:p>
            <a:pPr>
              <a:buFont typeface="Wingdings" panose="05000000000000000000" pitchFamily="2" charset="2"/>
              <a:buChar char="Ø"/>
            </a:pPr>
            <a:endParaRPr lang="en-US" sz="800" dirty="0">
              <a:latin typeface="+mj-lt"/>
            </a:endParaRPr>
          </a:p>
          <a:p>
            <a:pPr>
              <a:buFont typeface="Wingdings" panose="05000000000000000000" pitchFamily="2" charset="2"/>
              <a:buChar char="Ø"/>
            </a:pPr>
            <a:r>
              <a:rPr lang="en-US" sz="2600" b="1" i="1" dirty="0">
                <a:solidFill>
                  <a:srgbClr val="FF0000"/>
                </a:solidFill>
                <a:latin typeface="+mj-lt"/>
              </a:rPr>
              <a:t>Adding new analytical techniques and their optimization</a:t>
            </a:r>
          </a:p>
          <a:p>
            <a:pPr>
              <a:buFont typeface="Wingdings" panose="05000000000000000000" pitchFamily="2" charset="2"/>
              <a:buChar char="Ø"/>
            </a:pPr>
            <a:endParaRPr lang="en-US" sz="800" dirty="0">
              <a:latin typeface="+mj-lt"/>
            </a:endParaRPr>
          </a:p>
          <a:p>
            <a:r>
              <a:rPr lang="en-US" sz="2400" dirty="0"/>
              <a:t>Introducing additional analytical techniques to have complete set of protocol measurement in order to obtain reliable results.</a:t>
            </a:r>
          </a:p>
          <a:p>
            <a:endParaRPr lang="en-US" sz="2400" dirty="0"/>
          </a:p>
          <a:p>
            <a:r>
              <a:rPr lang="en-US" sz="2400" dirty="0"/>
              <a:t>Overcoming problems by adapting the techniques </a:t>
            </a:r>
            <a:r>
              <a:rPr lang="en-US" sz="2400" dirty="0">
                <a:ea typeface="Calibri" panose="020F0502020204030204" pitchFamily="34" charset="0"/>
                <a:cs typeface="Calibri" panose="020F0502020204030204" pitchFamily="34" charset="0"/>
              </a:rPr>
              <a:t>toward assessing the selected sample properties</a:t>
            </a:r>
            <a:r>
              <a:rPr lang="en-US" sz="2400" dirty="0"/>
              <a:t> and establishing methodology for interpretation of acquired results which will be starting point for future research and routine.</a:t>
            </a:r>
          </a:p>
          <a:p>
            <a:endParaRPr lang="en-US" sz="2200" dirty="0">
              <a:latin typeface="+mj-lt"/>
            </a:endParaRPr>
          </a:p>
          <a:p>
            <a:pPr>
              <a:buFont typeface="Wingdings" panose="05000000000000000000" pitchFamily="2" charset="2"/>
              <a:buChar char="Ø"/>
            </a:pPr>
            <a:endParaRPr lang="en-US" sz="2600" dirty="0">
              <a:latin typeface="+mj-lt"/>
            </a:endParaRPr>
          </a:p>
          <a:p>
            <a:pPr marL="0" indent="0">
              <a:buNone/>
            </a:pPr>
            <a:endParaRPr lang="en-US" dirty="0"/>
          </a:p>
          <a:p>
            <a:pPr>
              <a:buFont typeface="Wingdings" panose="05000000000000000000" pitchFamily="2" charset="2"/>
              <a:buChar char="Ø"/>
            </a:pPr>
            <a:endParaRPr lang="en-US" dirty="0"/>
          </a:p>
          <a:p>
            <a:pPr>
              <a:buFont typeface="Wingdings" panose="05000000000000000000" pitchFamily="2" charset="2"/>
              <a:buChar char="Ø"/>
            </a:pPr>
            <a:endParaRPr lang="en-US" dirty="0"/>
          </a:p>
        </p:txBody>
      </p:sp>
      <p:pic>
        <p:nvPicPr>
          <p:cNvPr id="7" name="Picture 2" descr="CMS-doc-3045-v3: CMS Logo">
            <a:extLst>
              <a:ext uri="{FF2B5EF4-FFF2-40B4-BE49-F238E27FC236}">
                <a16:creationId xmlns:a16="http://schemas.microsoft.com/office/drawing/2014/main" id="{500B78C8-4C4E-40FF-AC06-40B4015D184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48528" y="105079"/>
            <a:ext cx="1152128" cy="11521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7">
            <a:extLst>
              <a:ext uri="{FF2B5EF4-FFF2-40B4-BE49-F238E27FC236}">
                <a16:creationId xmlns:a16="http://schemas.microsoft.com/office/drawing/2014/main" id="{0E2CCDAF-6775-497B-B3C6-471E68AAA303}"/>
              </a:ext>
            </a:extLst>
          </p:cNvPr>
          <p:cNvPicPr/>
          <p:nvPr/>
        </p:nvPicPr>
        <p:blipFill>
          <a:blip r:embed="rId3"/>
          <a:stretch/>
        </p:blipFill>
        <p:spPr>
          <a:xfrm>
            <a:off x="180055" y="42897"/>
            <a:ext cx="1152128" cy="1152128"/>
          </a:xfrm>
          <a:prstGeom prst="rect">
            <a:avLst/>
          </a:prstGeom>
          <a:ln w="0">
            <a:noFill/>
          </a:ln>
        </p:spPr>
      </p:pic>
    </p:spTree>
    <p:extLst>
      <p:ext uri="{BB962C8B-B14F-4D97-AF65-F5344CB8AC3E}">
        <p14:creationId xmlns:p14="http://schemas.microsoft.com/office/powerpoint/2010/main" val="3650216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F66829F-2442-4813-A29F-8607DEE1CC27}"/>
              </a:ext>
            </a:extLst>
          </p:cNvPr>
          <p:cNvSpPr/>
          <p:nvPr/>
        </p:nvSpPr>
        <p:spPr>
          <a:xfrm>
            <a:off x="175888" y="584272"/>
            <a:ext cx="11558687" cy="646331"/>
          </a:xfrm>
          <a:prstGeom prst="rect">
            <a:avLst/>
          </a:prstGeom>
        </p:spPr>
        <p:txBody>
          <a:bodyPr wrap="square">
            <a:spAutoFit/>
          </a:bodyPr>
          <a:lstStyle/>
          <a:p>
            <a:pPr>
              <a:buFont typeface="Wingdings" panose="05000000000000000000" pitchFamily="2" charset="2"/>
              <a:buChar char="Ø"/>
            </a:pPr>
            <a:r>
              <a:rPr lang="en-US" b="1" dirty="0"/>
              <a:t> Cathode Strip Chamber (CSC)</a:t>
            </a:r>
            <a:r>
              <a:rPr lang="en-US" dirty="0"/>
              <a:t> is Multi Wire Proportional Chamber (MPWC), composed of alternating layers of cathode strip planes and anode wire planes inside a gas volume.</a:t>
            </a:r>
          </a:p>
        </p:txBody>
      </p:sp>
      <p:pic>
        <p:nvPicPr>
          <p:cNvPr id="7" name="Picture 6">
            <a:extLst>
              <a:ext uri="{FF2B5EF4-FFF2-40B4-BE49-F238E27FC236}">
                <a16:creationId xmlns:a16="http://schemas.microsoft.com/office/drawing/2014/main" id="{5E2BE90E-FACD-4817-9D7D-485F4D763659}"/>
              </a:ext>
            </a:extLst>
          </p:cNvPr>
          <p:cNvPicPr>
            <a:picLocks noChangeAspect="1"/>
          </p:cNvPicPr>
          <p:nvPr/>
        </p:nvPicPr>
        <p:blipFill>
          <a:blip r:embed="rId2"/>
          <a:stretch>
            <a:fillRect/>
          </a:stretch>
        </p:blipFill>
        <p:spPr>
          <a:xfrm>
            <a:off x="7213381" y="1658740"/>
            <a:ext cx="4942219" cy="2255323"/>
          </a:xfrm>
          <a:prstGeom prst="rect">
            <a:avLst/>
          </a:prstGeom>
        </p:spPr>
      </p:pic>
      <p:sp>
        <p:nvSpPr>
          <p:cNvPr id="8" name="Rectangle 7">
            <a:extLst>
              <a:ext uri="{FF2B5EF4-FFF2-40B4-BE49-F238E27FC236}">
                <a16:creationId xmlns:a16="http://schemas.microsoft.com/office/drawing/2014/main" id="{69BCF5C0-D121-4557-923F-44F6D92130AC}"/>
              </a:ext>
            </a:extLst>
          </p:cNvPr>
          <p:cNvSpPr/>
          <p:nvPr/>
        </p:nvSpPr>
        <p:spPr>
          <a:xfrm>
            <a:off x="8676378" y="1120648"/>
            <a:ext cx="2016224" cy="369332"/>
          </a:xfrm>
          <a:prstGeom prst="rect">
            <a:avLst/>
          </a:prstGeom>
        </p:spPr>
        <p:txBody>
          <a:bodyPr wrap="square">
            <a:spAutoFit/>
          </a:bodyPr>
          <a:lstStyle/>
          <a:p>
            <a:r>
              <a:rPr lang="en-US" b="1" dirty="0">
                <a:solidFill>
                  <a:srgbClr val="FF0000"/>
                </a:solidFill>
              </a:rPr>
              <a:t>MWPC electrodes</a:t>
            </a:r>
          </a:p>
        </p:txBody>
      </p:sp>
      <p:sp>
        <p:nvSpPr>
          <p:cNvPr id="9" name="Rectangle 8">
            <a:extLst>
              <a:ext uri="{FF2B5EF4-FFF2-40B4-BE49-F238E27FC236}">
                <a16:creationId xmlns:a16="http://schemas.microsoft.com/office/drawing/2014/main" id="{E0EC0C28-98AA-484A-A5CB-48CAD3C53FFC}"/>
              </a:ext>
            </a:extLst>
          </p:cNvPr>
          <p:cNvSpPr/>
          <p:nvPr/>
        </p:nvSpPr>
        <p:spPr>
          <a:xfrm>
            <a:off x="7536160" y="3960224"/>
            <a:ext cx="1603002" cy="338554"/>
          </a:xfrm>
          <a:prstGeom prst="rect">
            <a:avLst/>
          </a:prstGeom>
        </p:spPr>
        <p:txBody>
          <a:bodyPr wrap="square">
            <a:spAutoFit/>
          </a:bodyPr>
          <a:lstStyle/>
          <a:p>
            <a:r>
              <a:rPr lang="en-US" sz="1600" b="1" dirty="0">
                <a:solidFill>
                  <a:schemeClr val="accent1">
                    <a:lumMod val="50000"/>
                  </a:schemeClr>
                </a:solidFill>
              </a:rPr>
              <a:t>Cathode panel</a:t>
            </a:r>
          </a:p>
        </p:txBody>
      </p:sp>
      <p:sp>
        <p:nvSpPr>
          <p:cNvPr id="11" name="Rectangle 10">
            <a:extLst>
              <a:ext uri="{FF2B5EF4-FFF2-40B4-BE49-F238E27FC236}">
                <a16:creationId xmlns:a16="http://schemas.microsoft.com/office/drawing/2014/main" id="{A5E87A60-2F7D-4163-88FD-7907146193ED}"/>
              </a:ext>
            </a:extLst>
          </p:cNvPr>
          <p:cNvSpPr/>
          <p:nvPr/>
        </p:nvSpPr>
        <p:spPr>
          <a:xfrm>
            <a:off x="9764426" y="3982730"/>
            <a:ext cx="1856351" cy="338554"/>
          </a:xfrm>
          <a:prstGeom prst="rect">
            <a:avLst/>
          </a:prstGeom>
        </p:spPr>
        <p:txBody>
          <a:bodyPr wrap="square">
            <a:spAutoFit/>
          </a:bodyPr>
          <a:lstStyle/>
          <a:p>
            <a:r>
              <a:rPr lang="en-US" sz="1600" b="1" dirty="0">
                <a:solidFill>
                  <a:schemeClr val="accent1">
                    <a:lumMod val="50000"/>
                  </a:schemeClr>
                </a:solidFill>
              </a:rPr>
              <a:t>Anode wire panels</a:t>
            </a:r>
          </a:p>
        </p:txBody>
      </p:sp>
      <p:sp>
        <p:nvSpPr>
          <p:cNvPr id="13" name="Rectangle 12">
            <a:extLst>
              <a:ext uri="{FF2B5EF4-FFF2-40B4-BE49-F238E27FC236}">
                <a16:creationId xmlns:a16="http://schemas.microsoft.com/office/drawing/2014/main" id="{3E114F49-C1D2-43AF-B044-952DFD5A2B16}"/>
              </a:ext>
            </a:extLst>
          </p:cNvPr>
          <p:cNvSpPr/>
          <p:nvPr/>
        </p:nvSpPr>
        <p:spPr>
          <a:xfrm>
            <a:off x="0" y="2755951"/>
            <a:ext cx="7017277" cy="923330"/>
          </a:xfrm>
          <a:prstGeom prst="rect">
            <a:avLst/>
          </a:prstGeom>
        </p:spPr>
        <p:txBody>
          <a:bodyPr wrap="square">
            <a:spAutoFit/>
          </a:bodyPr>
          <a:lstStyle/>
          <a:p>
            <a:pPr marL="285750" indent="-285750">
              <a:buFont typeface="Wingdings" panose="05000000000000000000" pitchFamily="2" charset="2"/>
              <a:buChar char="Ø"/>
            </a:pPr>
            <a:r>
              <a:rPr lang="en-US" dirty="0"/>
              <a:t>Although, </a:t>
            </a:r>
            <a:r>
              <a:rPr lang="en-US" b="1" dirty="0">
                <a:solidFill>
                  <a:srgbClr val="FF0000"/>
                </a:solidFill>
              </a:rPr>
              <a:t>no signs of CSC detection performance degradation were observed</a:t>
            </a:r>
            <a:r>
              <a:rPr lang="en-US" dirty="0"/>
              <a:t>, except for the HFO tests where dark current increase was detected, visible changes are observed on the electrode surfaces. </a:t>
            </a:r>
            <a:r>
              <a:rPr lang="en-US" b="1" dirty="0"/>
              <a:t>   </a:t>
            </a:r>
            <a:r>
              <a:rPr lang="en-US" dirty="0"/>
              <a:t> </a:t>
            </a:r>
          </a:p>
        </p:txBody>
      </p:sp>
      <p:sp>
        <p:nvSpPr>
          <p:cNvPr id="15" name="Rectangle 14">
            <a:extLst>
              <a:ext uri="{FF2B5EF4-FFF2-40B4-BE49-F238E27FC236}">
                <a16:creationId xmlns:a16="http://schemas.microsoft.com/office/drawing/2014/main" id="{3D6183F8-00B2-4EF7-A425-A9530A3ADBFA}"/>
              </a:ext>
            </a:extLst>
          </p:cNvPr>
          <p:cNvSpPr/>
          <p:nvPr/>
        </p:nvSpPr>
        <p:spPr>
          <a:xfrm>
            <a:off x="0" y="1301179"/>
            <a:ext cx="7017277" cy="1277273"/>
          </a:xfrm>
          <a:prstGeom prst="rect">
            <a:avLst/>
          </a:prstGeom>
        </p:spPr>
        <p:txBody>
          <a:bodyPr wrap="square">
            <a:spAutoFit/>
          </a:bodyPr>
          <a:lstStyle/>
          <a:p>
            <a:pPr marL="285750" indent="-285750" algn="just">
              <a:buFont typeface="Arial" panose="020B0604020202020204" pitchFamily="34" charset="0"/>
              <a:buChar char="•"/>
            </a:pPr>
            <a:r>
              <a:rPr lang="en-US" b="1" dirty="0"/>
              <a:t>Cathode panels: </a:t>
            </a:r>
            <a:r>
              <a:rPr lang="en-US" dirty="0">
                <a:ea typeface="Calibri" panose="020F0502020204030204" pitchFamily="34" charset="0"/>
              </a:rPr>
              <a:t>polycarbonate plates with a honeycomb hexagonal structure fixed between the sheets of </a:t>
            </a:r>
            <a:r>
              <a:rPr lang="en-US" b="1" dirty="0">
                <a:solidFill>
                  <a:srgbClr val="FF0000"/>
                </a:solidFill>
                <a:ea typeface="Calibri" panose="020F0502020204030204" pitchFamily="34" charset="0"/>
              </a:rPr>
              <a:t>Cu-foil-coated glass-reinforced FR4 plastic </a:t>
            </a:r>
            <a:r>
              <a:rPr lang="en-US" dirty="0">
                <a:ea typeface="Calibri" panose="020F0502020204030204" pitchFamily="34" charset="0"/>
              </a:rPr>
              <a:t>with strips milled into copper.</a:t>
            </a:r>
          </a:p>
          <a:p>
            <a:pPr marL="285750" indent="-285750" algn="just">
              <a:buFont typeface="Wingdings" panose="05000000000000000000" pitchFamily="2" charset="2"/>
              <a:buChar char="Ø"/>
            </a:pPr>
            <a:endParaRPr lang="en-US" sz="500" dirty="0"/>
          </a:p>
          <a:p>
            <a:pPr marL="285750" indent="-285750" algn="just">
              <a:buFont typeface="Arial" panose="020B0604020202020204" pitchFamily="34" charset="0"/>
              <a:buChar char="•"/>
            </a:pPr>
            <a:r>
              <a:rPr lang="en-US" b="1" dirty="0"/>
              <a:t>Anode panels:</a:t>
            </a:r>
            <a:r>
              <a:rPr lang="en-US" dirty="0"/>
              <a:t> </a:t>
            </a:r>
            <a:r>
              <a:rPr lang="en-US" b="1" dirty="0">
                <a:solidFill>
                  <a:srgbClr val="FF0000"/>
                </a:solidFill>
              </a:rPr>
              <a:t>gold-plated tungsten wires</a:t>
            </a:r>
            <a:r>
              <a:rPr lang="en-US" dirty="0"/>
              <a:t>, 50 µm in diameter. </a:t>
            </a:r>
          </a:p>
        </p:txBody>
      </p:sp>
      <p:sp>
        <p:nvSpPr>
          <p:cNvPr id="10" name="Rectangle 9">
            <a:extLst>
              <a:ext uri="{FF2B5EF4-FFF2-40B4-BE49-F238E27FC236}">
                <a16:creationId xmlns:a16="http://schemas.microsoft.com/office/drawing/2014/main" id="{8D0EE94D-3B8E-4C09-B9EE-9755E92777D7}"/>
              </a:ext>
            </a:extLst>
          </p:cNvPr>
          <p:cNvSpPr/>
          <p:nvPr/>
        </p:nvSpPr>
        <p:spPr>
          <a:xfrm>
            <a:off x="3181171" y="25764"/>
            <a:ext cx="6503319" cy="523220"/>
          </a:xfrm>
          <a:prstGeom prst="rect">
            <a:avLst/>
          </a:prstGeom>
        </p:spPr>
        <p:txBody>
          <a:bodyPr wrap="none">
            <a:spAutoFit/>
          </a:bodyPr>
          <a:lstStyle/>
          <a:p>
            <a:r>
              <a:rPr lang="en-US" sz="2800" b="1" dirty="0">
                <a:solidFill>
                  <a:schemeClr val="accent1">
                    <a:lumMod val="75000"/>
                  </a:schemeClr>
                </a:solidFill>
              </a:rPr>
              <a:t>Aging of Multi Wire Proportional Chamber</a:t>
            </a:r>
          </a:p>
        </p:txBody>
      </p:sp>
      <p:sp>
        <p:nvSpPr>
          <p:cNvPr id="6" name="Rectangle 5">
            <a:extLst>
              <a:ext uri="{FF2B5EF4-FFF2-40B4-BE49-F238E27FC236}">
                <a16:creationId xmlns:a16="http://schemas.microsoft.com/office/drawing/2014/main" id="{FBA3F584-C8DA-4BA4-B3FD-5471295C9C9E}"/>
              </a:ext>
            </a:extLst>
          </p:cNvPr>
          <p:cNvSpPr/>
          <p:nvPr/>
        </p:nvSpPr>
        <p:spPr>
          <a:xfrm>
            <a:off x="4092115" y="3908953"/>
            <a:ext cx="2324932" cy="400110"/>
          </a:xfrm>
          <a:prstGeom prst="rect">
            <a:avLst/>
          </a:prstGeom>
        </p:spPr>
        <p:txBody>
          <a:bodyPr wrap="none">
            <a:spAutoFit/>
          </a:bodyPr>
          <a:lstStyle/>
          <a:p>
            <a:r>
              <a:rPr lang="en-US" sz="2000" b="1" dirty="0">
                <a:solidFill>
                  <a:schemeClr val="accent1">
                    <a:lumMod val="75000"/>
                  </a:schemeClr>
                </a:solidFill>
              </a:rPr>
              <a:t>Analyzed electrodes</a:t>
            </a:r>
            <a:endParaRPr lang="en-US" sz="2000" dirty="0"/>
          </a:p>
        </p:txBody>
      </p:sp>
      <p:sp>
        <p:nvSpPr>
          <p:cNvPr id="12" name="TextBox 11">
            <a:extLst>
              <a:ext uri="{FF2B5EF4-FFF2-40B4-BE49-F238E27FC236}">
                <a16:creationId xmlns:a16="http://schemas.microsoft.com/office/drawing/2014/main" id="{98D28B67-9DB6-438F-B241-9A686B346AC2}"/>
              </a:ext>
            </a:extLst>
          </p:cNvPr>
          <p:cNvSpPr txBox="1"/>
          <p:nvPr/>
        </p:nvSpPr>
        <p:spPr>
          <a:xfrm>
            <a:off x="175888" y="4408014"/>
            <a:ext cx="12016112" cy="1723549"/>
          </a:xfrm>
          <a:prstGeom prst="rect">
            <a:avLst/>
          </a:prstGeom>
          <a:noFill/>
        </p:spPr>
        <p:txBody>
          <a:bodyPr wrap="square" rtlCol="0">
            <a:spAutoFit/>
          </a:bodyPr>
          <a:lstStyle/>
          <a:p>
            <a:r>
              <a:rPr lang="en-US" dirty="0"/>
              <a:t>Cathode plates and anode wires from CSC prototypes</a:t>
            </a:r>
          </a:p>
          <a:p>
            <a:r>
              <a:rPr lang="en-US" dirty="0"/>
              <a:t>Several longevity tests with local irradiation were performed:</a:t>
            </a:r>
          </a:p>
          <a:p>
            <a:pPr marL="285750" indent="-285750">
              <a:buFontTx/>
              <a:buChar char="-"/>
            </a:pPr>
            <a:r>
              <a:rPr lang="en-US" dirty="0"/>
              <a:t>gas mixture  40% </a:t>
            </a:r>
            <a:r>
              <a:rPr lang="en-US" dirty="0" err="1"/>
              <a:t>Ar</a:t>
            </a:r>
            <a:r>
              <a:rPr lang="en-US" dirty="0"/>
              <a:t> + 50% CO</a:t>
            </a:r>
            <a:r>
              <a:rPr lang="en-US" baseline="-25000" dirty="0"/>
              <a:t>2 </a:t>
            </a:r>
            <a:r>
              <a:rPr lang="en-US" dirty="0"/>
              <a:t>+ 10% CF</a:t>
            </a:r>
            <a:r>
              <a:rPr lang="en-US" baseline="-25000" dirty="0"/>
              <a:t>4</a:t>
            </a:r>
            <a:r>
              <a:rPr lang="en-US" dirty="0"/>
              <a:t> , </a:t>
            </a:r>
            <a:r>
              <a:rPr lang="en-US" dirty="0" err="1"/>
              <a:t>accum</a:t>
            </a:r>
            <a:r>
              <a:rPr lang="en-US" dirty="0"/>
              <a:t>. charge ~ 1.3 C/cm </a:t>
            </a:r>
            <a:r>
              <a:rPr lang="en-US" sz="1400" i="1" dirty="0"/>
              <a:t>(Physics of Atomic Nuclei, 2019, Vol. 82, No. 9, pp. 1252–1262)</a:t>
            </a:r>
          </a:p>
          <a:p>
            <a:pPr marL="285750" indent="-285750">
              <a:buFontTx/>
              <a:buChar char="-"/>
            </a:pPr>
            <a:r>
              <a:rPr lang="en-US" dirty="0"/>
              <a:t>gas mixtures 40% </a:t>
            </a:r>
            <a:r>
              <a:rPr lang="en-US" dirty="0" err="1"/>
              <a:t>Ar</a:t>
            </a:r>
            <a:r>
              <a:rPr lang="en-US" dirty="0"/>
              <a:t> + (55-60)% CO</a:t>
            </a:r>
            <a:r>
              <a:rPr lang="en-US" baseline="-25000" dirty="0"/>
              <a:t>2 </a:t>
            </a:r>
            <a:r>
              <a:rPr lang="en-US" dirty="0"/>
              <a:t>+ x% CF</a:t>
            </a:r>
            <a:r>
              <a:rPr lang="en-US" baseline="-25000" dirty="0"/>
              <a:t>4</a:t>
            </a:r>
            <a:r>
              <a:rPr lang="en-US" dirty="0"/>
              <a:t>, x = 0, 2 and 5%, </a:t>
            </a:r>
            <a:r>
              <a:rPr lang="en-US" dirty="0" err="1"/>
              <a:t>accum</a:t>
            </a:r>
            <a:r>
              <a:rPr lang="en-US" dirty="0"/>
              <a:t>. charge ~ 0.24 C/cm </a:t>
            </a:r>
            <a:r>
              <a:rPr lang="en-US" sz="1400" i="1" dirty="0"/>
              <a:t>(European Physical Journal Plus, accepted)</a:t>
            </a:r>
            <a:endParaRPr lang="en-US" dirty="0"/>
          </a:p>
          <a:p>
            <a:pPr marL="285750" indent="-285750">
              <a:buFontTx/>
              <a:buChar char="-"/>
            </a:pPr>
            <a:r>
              <a:rPr lang="en-US" dirty="0"/>
              <a:t>gas mixture  40% </a:t>
            </a:r>
            <a:r>
              <a:rPr lang="en-US" dirty="0" err="1"/>
              <a:t>Ar</a:t>
            </a:r>
            <a:r>
              <a:rPr lang="en-US" dirty="0"/>
              <a:t> + 58% CO</a:t>
            </a:r>
            <a:r>
              <a:rPr lang="en-US" baseline="-25000" dirty="0"/>
              <a:t>2 </a:t>
            </a:r>
            <a:r>
              <a:rPr lang="en-US" dirty="0"/>
              <a:t>+ 2% HFO</a:t>
            </a:r>
            <a:r>
              <a:rPr lang="en-US" sz="1100" dirty="0"/>
              <a:t>1234ze</a:t>
            </a:r>
            <a:r>
              <a:rPr lang="en-US" dirty="0"/>
              <a:t>, </a:t>
            </a:r>
            <a:r>
              <a:rPr lang="en-US" dirty="0" err="1"/>
              <a:t>accum</a:t>
            </a:r>
            <a:r>
              <a:rPr lang="en-US" dirty="0"/>
              <a:t>. charge ~ 1.3 C/cm</a:t>
            </a:r>
            <a:r>
              <a:rPr lang="en-US" sz="2000" dirty="0"/>
              <a:t>,</a:t>
            </a:r>
            <a:r>
              <a:rPr lang="en-US" sz="2000" i="1" dirty="0"/>
              <a:t> </a:t>
            </a:r>
            <a:r>
              <a:rPr lang="en-US" dirty="0"/>
              <a:t>HFO</a:t>
            </a:r>
            <a:r>
              <a:rPr lang="en-US" sz="1400" dirty="0"/>
              <a:t>1234ze</a:t>
            </a:r>
            <a:r>
              <a:rPr lang="en-US" sz="2000" dirty="0"/>
              <a:t> - </a:t>
            </a:r>
            <a:r>
              <a:rPr lang="en-US" dirty="0"/>
              <a:t>C</a:t>
            </a:r>
            <a:r>
              <a:rPr lang="en-US" baseline="-25000" dirty="0"/>
              <a:t>3</a:t>
            </a:r>
            <a:r>
              <a:rPr lang="en-US" dirty="0"/>
              <a:t>H</a:t>
            </a:r>
            <a:r>
              <a:rPr lang="en-US" baseline="-25000" dirty="0"/>
              <a:t>2</a:t>
            </a:r>
            <a:r>
              <a:rPr lang="en-US" dirty="0"/>
              <a:t>F</a:t>
            </a:r>
            <a:r>
              <a:rPr lang="en-US" baseline="-25000" dirty="0"/>
              <a:t>4</a:t>
            </a:r>
            <a:r>
              <a:rPr lang="en-US" dirty="0"/>
              <a:t> (CF</a:t>
            </a:r>
            <a:r>
              <a:rPr lang="en-US" baseline="-25000" dirty="0"/>
              <a:t>3</a:t>
            </a:r>
            <a:r>
              <a:rPr lang="en-US" dirty="0"/>
              <a:t>CH</a:t>
            </a:r>
            <a:r>
              <a:rPr lang="sr-Latn-RS" dirty="0"/>
              <a:t>=</a:t>
            </a:r>
            <a:r>
              <a:rPr lang="en-US" dirty="0"/>
              <a:t>CHF) </a:t>
            </a:r>
            <a:r>
              <a:rPr lang="en-US" sz="1400" i="1" dirty="0"/>
              <a:t>(Physics of Atomic Nuclei, 2020, Vol. 83, No. 10, pp. 1449–1458)</a:t>
            </a:r>
            <a:r>
              <a:rPr lang="en-US" sz="1400" dirty="0"/>
              <a:t>.</a:t>
            </a:r>
          </a:p>
        </p:txBody>
      </p:sp>
      <p:sp>
        <p:nvSpPr>
          <p:cNvPr id="17" name="TextBox 16">
            <a:extLst>
              <a:ext uri="{FF2B5EF4-FFF2-40B4-BE49-F238E27FC236}">
                <a16:creationId xmlns:a16="http://schemas.microsoft.com/office/drawing/2014/main" id="{E64D88FD-FB07-446F-AEDC-CAC6C45DB3D8}"/>
              </a:ext>
            </a:extLst>
          </p:cNvPr>
          <p:cNvSpPr txBox="1"/>
          <p:nvPr/>
        </p:nvSpPr>
        <p:spPr>
          <a:xfrm>
            <a:off x="1273280" y="6323858"/>
            <a:ext cx="9647256" cy="400110"/>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The electrode samples were analyzed at </a:t>
            </a:r>
            <a:r>
              <a:rPr lang="en-US" sz="2000" b="1" dirty="0">
                <a:solidFill>
                  <a:srgbClr val="FF0000"/>
                </a:solidFill>
              </a:rPr>
              <a:t>public funded research facilities in Belgrade</a:t>
            </a:r>
            <a:r>
              <a:rPr lang="en-US" sz="2000" dirty="0"/>
              <a:t>. </a:t>
            </a:r>
          </a:p>
        </p:txBody>
      </p:sp>
    </p:spTree>
    <p:extLst>
      <p:ext uri="{BB962C8B-B14F-4D97-AF65-F5344CB8AC3E}">
        <p14:creationId xmlns:p14="http://schemas.microsoft.com/office/powerpoint/2010/main" val="41454063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20</a:t>
            </a:fld>
            <a:endParaRPr lang="en-US"/>
          </a:p>
        </p:txBody>
      </p:sp>
      <p:sp>
        <p:nvSpPr>
          <p:cNvPr id="5" name="Rectangle 4">
            <a:extLst>
              <a:ext uri="{FF2B5EF4-FFF2-40B4-BE49-F238E27FC236}">
                <a16:creationId xmlns:a16="http://schemas.microsoft.com/office/drawing/2014/main" id="{39721CD3-B777-42E1-B8C4-AC50F6A709DC}"/>
              </a:ext>
            </a:extLst>
          </p:cNvPr>
          <p:cNvSpPr/>
          <p:nvPr/>
        </p:nvSpPr>
        <p:spPr>
          <a:xfrm>
            <a:off x="1524000" y="1643050"/>
            <a:ext cx="9144000" cy="1754326"/>
          </a:xfrm>
          <a:prstGeom prst="rect">
            <a:avLst/>
          </a:prstGeom>
          <a:solidFill>
            <a:schemeClr val="tx2"/>
          </a:solidFill>
        </p:spPr>
        <p:txBody>
          <a:bodyPr wrap="square">
            <a:spAutoFit/>
          </a:bodyPr>
          <a:lstStyle/>
          <a:p>
            <a:pPr algn="ctr"/>
            <a:endParaRPr lang="en-US" sz="3600" b="1" dirty="0">
              <a:solidFill>
                <a:schemeClr val="bg1"/>
              </a:solidFill>
            </a:endParaRPr>
          </a:p>
          <a:p>
            <a:pPr algn="ctr"/>
            <a:r>
              <a:rPr lang="en-US" sz="3600" b="1" dirty="0">
                <a:solidFill>
                  <a:schemeClr val="bg1"/>
                </a:solidFill>
              </a:rPr>
              <a:t>Backup slides</a:t>
            </a:r>
          </a:p>
          <a:p>
            <a:pPr algn="ctr"/>
            <a:endParaRPr lang="en-US" sz="3600" b="1" dirty="0">
              <a:solidFill>
                <a:schemeClr val="bg1"/>
              </a:solidFill>
            </a:endParaRPr>
          </a:p>
        </p:txBody>
      </p:sp>
    </p:spTree>
    <p:extLst>
      <p:ext uri="{BB962C8B-B14F-4D97-AF65-F5344CB8AC3E}">
        <p14:creationId xmlns:p14="http://schemas.microsoft.com/office/powerpoint/2010/main" val="3405065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482133"/>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849358"/>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5136182"/>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7E11419-C07B-40DE-8E98-EBD6963DC3E1}"/>
              </a:ext>
            </a:extLst>
          </p:cNvPr>
          <p:cNvPicPr>
            <a:picLocks noChangeAspect="1"/>
          </p:cNvPicPr>
          <p:nvPr/>
        </p:nvPicPr>
        <p:blipFill rotWithShape="1">
          <a:blip r:embed="rId2"/>
          <a:srcRect l="535" t="7220" r="3481" b="5161"/>
          <a:stretch/>
        </p:blipFill>
        <p:spPr>
          <a:xfrm>
            <a:off x="83060" y="1488711"/>
            <a:ext cx="2938100" cy="3503073"/>
          </a:xfrm>
          <a:prstGeom prst="rect">
            <a:avLst/>
          </a:prstGeom>
        </p:spPr>
      </p:pic>
      <p:pic>
        <p:nvPicPr>
          <p:cNvPr id="34" name="Picture 33" descr="C:\Users\ADMINI~1\AppData\Local\Temp\SNAGHTML2433a630.PNG">
            <a:extLst>
              <a:ext uri="{FF2B5EF4-FFF2-40B4-BE49-F238E27FC236}">
                <a16:creationId xmlns:a16="http://schemas.microsoft.com/office/drawing/2014/main" id="{F23D2B83-DC07-4E70-96FE-6296C372F84F}"/>
              </a:ext>
            </a:extLst>
          </p:cNvPr>
          <p:cNvPicPr/>
          <p:nvPr/>
        </p:nvPicPr>
        <p:blipFill rotWithShape="1">
          <a:blip r:embed="rId3"/>
          <a:srcRect b="12724"/>
          <a:stretch/>
        </p:blipFill>
        <p:spPr bwMode="auto">
          <a:xfrm>
            <a:off x="8475454" y="1560719"/>
            <a:ext cx="3021146" cy="3365234"/>
          </a:xfrm>
          <a:prstGeom prst="rect">
            <a:avLst/>
          </a:prstGeom>
          <a:noFill/>
          <a:ln>
            <a:noFill/>
          </a:ln>
          <a:extLst>
            <a:ext uri="{53640926-AAD7-44D8-BBD7-CCE9431645EC}">
              <a14:shadowObscured xmlns:a14="http://schemas.microsoft.com/office/drawing/2010/main"/>
            </a:ext>
          </a:extLst>
        </p:spPr>
      </p:pic>
      <p:pic>
        <p:nvPicPr>
          <p:cNvPr id="4" name="Picture 3">
            <a:extLst>
              <a:ext uri="{FF2B5EF4-FFF2-40B4-BE49-F238E27FC236}">
                <a16:creationId xmlns:a16="http://schemas.microsoft.com/office/drawing/2014/main" id="{9C370007-9157-4BAA-8047-45704137AE71}"/>
              </a:ext>
            </a:extLst>
          </p:cNvPr>
          <p:cNvPicPr>
            <a:picLocks noChangeAspect="1"/>
          </p:cNvPicPr>
          <p:nvPr/>
        </p:nvPicPr>
        <p:blipFill rotWithShape="1">
          <a:blip r:embed="rId4"/>
          <a:srcRect l="1670" t="6345" r="5569" b="5427"/>
          <a:stretch/>
        </p:blipFill>
        <p:spPr>
          <a:xfrm>
            <a:off x="2894564" y="1485506"/>
            <a:ext cx="2769387" cy="3440450"/>
          </a:xfrm>
          <a:prstGeom prst="rect">
            <a:avLst/>
          </a:prstGeom>
        </p:spPr>
      </p:pic>
      <p:pic>
        <p:nvPicPr>
          <p:cNvPr id="5" name="Picture 4">
            <a:extLst>
              <a:ext uri="{FF2B5EF4-FFF2-40B4-BE49-F238E27FC236}">
                <a16:creationId xmlns:a16="http://schemas.microsoft.com/office/drawing/2014/main" id="{F095DE24-5C8D-40B4-B99B-7E45F8FFE69A}"/>
              </a:ext>
            </a:extLst>
          </p:cNvPr>
          <p:cNvPicPr>
            <a:picLocks noChangeAspect="1"/>
          </p:cNvPicPr>
          <p:nvPr/>
        </p:nvPicPr>
        <p:blipFill rotWithShape="1">
          <a:blip r:embed="rId5"/>
          <a:srcRect t="6364" r="5817" b="4609"/>
          <a:stretch/>
        </p:blipFill>
        <p:spPr>
          <a:xfrm>
            <a:off x="5663951" y="1496142"/>
            <a:ext cx="2837313" cy="3503071"/>
          </a:xfrm>
          <a:prstGeom prst="rect">
            <a:avLst/>
          </a:prstGeom>
        </p:spPr>
      </p:pic>
      <p:sp>
        <p:nvSpPr>
          <p:cNvPr id="6" name="Rectangle 5">
            <a:extLst>
              <a:ext uri="{FF2B5EF4-FFF2-40B4-BE49-F238E27FC236}">
                <a16:creationId xmlns:a16="http://schemas.microsoft.com/office/drawing/2014/main" id="{48CE591F-71E1-4F3E-A5C4-861FF745FC25}"/>
              </a:ext>
            </a:extLst>
          </p:cNvPr>
          <p:cNvSpPr/>
          <p:nvPr/>
        </p:nvSpPr>
        <p:spPr>
          <a:xfrm>
            <a:off x="551384" y="683142"/>
            <a:ext cx="10369152" cy="707886"/>
          </a:xfrm>
          <a:prstGeom prst="rect">
            <a:avLst/>
          </a:prstGeom>
        </p:spPr>
        <p:txBody>
          <a:bodyPr wrap="square">
            <a:spAutoFit/>
          </a:bodyPr>
          <a:lstStyle/>
          <a:p>
            <a:pPr algn="ctr"/>
            <a:r>
              <a:rPr lang="en-US" sz="2000" b="1" i="1" dirty="0"/>
              <a:t>Comparison of elemental distributions over the selected regions of cathodes (</a:t>
            </a:r>
            <a:r>
              <a:rPr lang="en-US" sz="2000" b="1" i="1" dirty="0">
                <a:solidFill>
                  <a:srgbClr val="FF0000"/>
                </a:solidFill>
              </a:rPr>
              <a:t>0, 2, 5 and 10% CF</a:t>
            </a:r>
            <a:r>
              <a:rPr lang="en-US" sz="2000" b="1" i="1" baseline="-25000" dirty="0">
                <a:solidFill>
                  <a:srgbClr val="FF0000"/>
                </a:solidFill>
              </a:rPr>
              <a:t>4</a:t>
            </a:r>
            <a:r>
              <a:rPr lang="en-US" sz="2000" b="1" i="1" dirty="0"/>
              <a:t>) in the center of irradiated zone</a:t>
            </a:r>
            <a:endParaRPr lang="en-US" sz="2000" b="1" dirty="0"/>
          </a:p>
        </p:txBody>
      </p:sp>
      <p:sp>
        <p:nvSpPr>
          <p:cNvPr id="8" name="TextBox 7">
            <a:extLst>
              <a:ext uri="{FF2B5EF4-FFF2-40B4-BE49-F238E27FC236}">
                <a16:creationId xmlns:a16="http://schemas.microsoft.com/office/drawing/2014/main" id="{1F96A87F-1BF1-4701-8A60-DD5A6266BB36}"/>
              </a:ext>
            </a:extLst>
          </p:cNvPr>
          <p:cNvSpPr txBox="1"/>
          <p:nvPr/>
        </p:nvSpPr>
        <p:spPr>
          <a:xfrm>
            <a:off x="10342613" y="2986503"/>
            <a:ext cx="720080" cy="215444"/>
          </a:xfrm>
          <a:prstGeom prst="rect">
            <a:avLst/>
          </a:prstGeom>
          <a:noFill/>
        </p:spPr>
        <p:txBody>
          <a:bodyPr wrap="square" rtlCol="0">
            <a:spAutoFit/>
          </a:bodyPr>
          <a:lstStyle/>
          <a:p>
            <a:r>
              <a:rPr lang="en-US" sz="800" b="1" dirty="0"/>
              <a:t>10% CF</a:t>
            </a:r>
            <a:r>
              <a:rPr lang="en-US" sz="800" b="1" baseline="-25000" dirty="0"/>
              <a:t>4</a:t>
            </a:r>
            <a:r>
              <a:rPr lang="en-US" sz="800" b="1" dirty="0"/>
              <a:t> trial</a:t>
            </a:r>
          </a:p>
        </p:txBody>
      </p:sp>
    </p:spTree>
    <p:extLst>
      <p:ext uri="{BB962C8B-B14F-4D97-AF65-F5344CB8AC3E}">
        <p14:creationId xmlns:p14="http://schemas.microsoft.com/office/powerpoint/2010/main" val="772988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055066" y="6356351"/>
            <a:ext cx="2133600" cy="365125"/>
          </a:xfrm>
        </p:spPr>
        <p:txBody>
          <a:bodyPr/>
          <a:lstStyle/>
          <a:p>
            <a:fld id="{FA7201B9-B6E7-425C-A64D-F64D3F8B2AE0}" type="slidenum">
              <a:rPr lang="en-US" smtClean="0"/>
              <a:pPr/>
              <a:t>22</a:t>
            </a:fld>
            <a:endParaRPr lang="en-US" dirty="0"/>
          </a:p>
        </p:txBody>
      </p:sp>
      <p:sp>
        <p:nvSpPr>
          <p:cNvPr id="8" name="TextBox 7">
            <a:extLst>
              <a:ext uri="{FF2B5EF4-FFF2-40B4-BE49-F238E27FC236}">
                <a16:creationId xmlns:a16="http://schemas.microsoft.com/office/drawing/2014/main" id="{C4C5B297-3A77-4B43-8EF8-36FD276B4821}"/>
              </a:ext>
            </a:extLst>
          </p:cNvPr>
          <p:cNvSpPr txBox="1"/>
          <p:nvPr/>
        </p:nvSpPr>
        <p:spPr>
          <a:xfrm>
            <a:off x="2063552" y="908720"/>
            <a:ext cx="1368152" cy="369332"/>
          </a:xfrm>
          <a:prstGeom prst="rect">
            <a:avLst/>
          </a:prstGeom>
          <a:noFill/>
        </p:spPr>
        <p:txBody>
          <a:bodyPr wrap="square" rtlCol="0">
            <a:spAutoFit/>
          </a:bodyPr>
          <a:lstStyle/>
          <a:p>
            <a:endParaRPr lang="en-US" dirty="0"/>
          </a:p>
        </p:txBody>
      </p:sp>
      <p:pic>
        <p:nvPicPr>
          <p:cNvPr id="15" name="Picture 14">
            <a:extLst>
              <a:ext uri="{FF2B5EF4-FFF2-40B4-BE49-F238E27FC236}">
                <a16:creationId xmlns:a16="http://schemas.microsoft.com/office/drawing/2014/main" id="{88BC461C-B595-4B82-BE12-DD0BACD58C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842" r="4842"/>
          <a:stretch/>
        </p:blipFill>
        <p:spPr>
          <a:xfrm>
            <a:off x="1524001" y="1761849"/>
            <a:ext cx="3479447" cy="5020916"/>
          </a:xfrm>
          <a:prstGeom prst="rect">
            <a:avLst/>
          </a:prstGeom>
        </p:spPr>
      </p:pic>
      <p:sp>
        <p:nvSpPr>
          <p:cNvPr id="16" name="TextBox 15">
            <a:extLst>
              <a:ext uri="{FF2B5EF4-FFF2-40B4-BE49-F238E27FC236}">
                <a16:creationId xmlns:a16="http://schemas.microsoft.com/office/drawing/2014/main" id="{0A967A9C-325C-486A-96AF-74208D6C3EAC}"/>
              </a:ext>
            </a:extLst>
          </p:cNvPr>
          <p:cNvSpPr txBox="1"/>
          <p:nvPr/>
        </p:nvSpPr>
        <p:spPr>
          <a:xfrm>
            <a:off x="1512168" y="1143126"/>
            <a:ext cx="3772305" cy="553998"/>
          </a:xfrm>
          <a:prstGeom prst="rect">
            <a:avLst/>
          </a:prstGeom>
          <a:noFill/>
        </p:spPr>
        <p:txBody>
          <a:bodyPr wrap="square" rtlCol="0">
            <a:spAutoFit/>
          </a:bodyPr>
          <a:lstStyle/>
          <a:p>
            <a:pPr algn="ctr"/>
            <a:r>
              <a:rPr lang="en-US" sz="1500" dirty="0"/>
              <a:t>Comparison of FTIR spectra of FR4 material </a:t>
            </a:r>
          </a:p>
          <a:p>
            <a:pPr algn="ctr"/>
            <a:r>
              <a:rPr lang="en-US" sz="1500" dirty="0"/>
              <a:t>from PNPI and CERN 904 </a:t>
            </a:r>
          </a:p>
        </p:txBody>
      </p:sp>
      <p:sp>
        <p:nvSpPr>
          <p:cNvPr id="17" name="Oval 16">
            <a:extLst>
              <a:ext uri="{FF2B5EF4-FFF2-40B4-BE49-F238E27FC236}">
                <a16:creationId xmlns:a16="http://schemas.microsoft.com/office/drawing/2014/main" id="{C3A23453-AAE0-427A-B614-C62CEF37AC23}"/>
              </a:ext>
            </a:extLst>
          </p:cNvPr>
          <p:cNvSpPr/>
          <p:nvPr/>
        </p:nvSpPr>
        <p:spPr>
          <a:xfrm>
            <a:off x="3738546" y="2677720"/>
            <a:ext cx="469617" cy="19442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67E30E19-A435-4A30-A9AA-467612C9E681}"/>
              </a:ext>
            </a:extLst>
          </p:cNvPr>
          <p:cNvPicPr/>
          <p:nvPr/>
        </p:nvPicPr>
        <p:blipFill>
          <a:blip r:embed="rId3"/>
          <a:srcRect/>
          <a:stretch>
            <a:fillRect/>
          </a:stretch>
        </p:blipFill>
        <p:spPr bwMode="auto">
          <a:xfrm>
            <a:off x="5313431" y="2347673"/>
            <a:ext cx="5120640" cy="3657600"/>
          </a:xfrm>
          <a:prstGeom prst="rect">
            <a:avLst/>
          </a:prstGeom>
          <a:noFill/>
          <a:ln w="9525">
            <a:noFill/>
            <a:miter lim="800000"/>
            <a:headEnd/>
            <a:tailEnd/>
          </a:ln>
        </p:spPr>
      </p:pic>
      <p:sp>
        <p:nvSpPr>
          <p:cNvPr id="22" name="TextBox 21">
            <a:extLst>
              <a:ext uri="{FF2B5EF4-FFF2-40B4-BE49-F238E27FC236}">
                <a16:creationId xmlns:a16="http://schemas.microsoft.com/office/drawing/2014/main" id="{81238C22-9100-4B88-8794-0DA9D55F76B7}"/>
              </a:ext>
            </a:extLst>
          </p:cNvPr>
          <p:cNvSpPr txBox="1"/>
          <p:nvPr/>
        </p:nvSpPr>
        <p:spPr>
          <a:xfrm>
            <a:off x="4923059" y="2499751"/>
            <a:ext cx="3547727" cy="323165"/>
          </a:xfrm>
          <a:prstGeom prst="rect">
            <a:avLst/>
          </a:prstGeom>
          <a:noFill/>
        </p:spPr>
        <p:txBody>
          <a:bodyPr wrap="square" rtlCol="0">
            <a:spAutoFit/>
          </a:bodyPr>
          <a:lstStyle/>
          <a:p>
            <a:pPr algn="ctr"/>
            <a:r>
              <a:rPr lang="en-US" sz="1500" dirty="0"/>
              <a:t>EDS analysis of the cathode surface (PNPI)</a:t>
            </a:r>
          </a:p>
        </p:txBody>
      </p:sp>
      <p:cxnSp>
        <p:nvCxnSpPr>
          <p:cNvPr id="23" name="Straight Arrow Connector 22">
            <a:extLst>
              <a:ext uri="{FF2B5EF4-FFF2-40B4-BE49-F238E27FC236}">
                <a16:creationId xmlns:a16="http://schemas.microsoft.com/office/drawing/2014/main" id="{4875CDF1-25E3-4C56-B795-6FC11C599888}"/>
              </a:ext>
            </a:extLst>
          </p:cNvPr>
          <p:cNvCxnSpPr/>
          <p:nvPr/>
        </p:nvCxnSpPr>
        <p:spPr>
          <a:xfrm>
            <a:off x="7109865" y="3671170"/>
            <a:ext cx="1224136" cy="15841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993EC52B-20EA-4BCB-ABB9-72B542E8C7A9}"/>
              </a:ext>
            </a:extLst>
          </p:cNvPr>
          <p:cNvSpPr/>
          <p:nvPr/>
        </p:nvSpPr>
        <p:spPr>
          <a:xfrm>
            <a:off x="7754226" y="5261875"/>
            <a:ext cx="1214446"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3A06A8C-5FB6-4ACA-898A-AE2C675AB699}"/>
              </a:ext>
            </a:extLst>
          </p:cNvPr>
          <p:cNvSpPr txBox="1"/>
          <p:nvPr/>
        </p:nvSpPr>
        <p:spPr>
          <a:xfrm>
            <a:off x="4363450" y="485797"/>
            <a:ext cx="3283987" cy="461665"/>
          </a:xfrm>
          <a:prstGeom prst="rect">
            <a:avLst/>
          </a:prstGeom>
          <a:noFill/>
        </p:spPr>
        <p:txBody>
          <a:bodyPr wrap="square" rtlCol="0">
            <a:spAutoFit/>
          </a:bodyPr>
          <a:lstStyle/>
          <a:p>
            <a:r>
              <a:rPr lang="en-US" sz="2400" b="1" dirty="0"/>
              <a:t>Analysis of FR4 material</a:t>
            </a:r>
          </a:p>
        </p:txBody>
      </p:sp>
      <p:sp>
        <p:nvSpPr>
          <p:cNvPr id="26" name="TextBox 25">
            <a:extLst>
              <a:ext uri="{FF2B5EF4-FFF2-40B4-BE49-F238E27FC236}">
                <a16:creationId xmlns:a16="http://schemas.microsoft.com/office/drawing/2014/main" id="{52A6E961-9263-44ED-A986-0097A462D134}"/>
              </a:ext>
            </a:extLst>
          </p:cNvPr>
          <p:cNvSpPr txBox="1"/>
          <p:nvPr/>
        </p:nvSpPr>
        <p:spPr>
          <a:xfrm>
            <a:off x="3514342" y="2184109"/>
            <a:ext cx="1698217" cy="276999"/>
          </a:xfrm>
          <a:prstGeom prst="rect">
            <a:avLst/>
          </a:prstGeom>
          <a:noFill/>
        </p:spPr>
        <p:txBody>
          <a:bodyPr wrap="square" rtlCol="0">
            <a:spAutoFit/>
          </a:bodyPr>
          <a:lstStyle/>
          <a:p>
            <a:r>
              <a:rPr lang="en-US" sz="1200" b="1" dirty="0">
                <a:solidFill>
                  <a:srgbClr val="FF0000"/>
                </a:solidFill>
              </a:rPr>
              <a:t>Higher Si content</a:t>
            </a:r>
          </a:p>
        </p:txBody>
      </p:sp>
      <p:sp>
        <p:nvSpPr>
          <p:cNvPr id="27" name="Arrow: Right 26">
            <a:extLst>
              <a:ext uri="{FF2B5EF4-FFF2-40B4-BE49-F238E27FC236}">
                <a16:creationId xmlns:a16="http://schemas.microsoft.com/office/drawing/2014/main" id="{7F9C7CD3-7E36-40B6-9718-B6160670BCA0}"/>
              </a:ext>
            </a:extLst>
          </p:cNvPr>
          <p:cNvSpPr/>
          <p:nvPr/>
        </p:nvSpPr>
        <p:spPr>
          <a:xfrm rot="5400000">
            <a:off x="3863622" y="2461107"/>
            <a:ext cx="175014" cy="17004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5B0AEC12-0BEA-4E33-B323-26C7D96716C4}"/>
              </a:ext>
            </a:extLst>
          </p:cNvPr>
          <p:cNvPicPr/>
          <p:nvPr/>
        </p:nvPicPr>
        <p:blipFill rotWithShape="1">
          <a:blip r:embed="rId4">
            <a:extLst>
              <a:ext uri="{28A0092B-C50C-407E-A947-70E740481C1C}">
                <a14:useLocalDpi xmlns:a14="http://schemas.microsoft.com/office/drawing/2010/main" val="0"/>
              </a:ext>
            </a:extLst>
          </a:blip>
          <a:srcRect l="11110" t="39615" r="17758" b="30583"/>
          <a:stretch/>
        </p:blipFill>
        <p:spPr bwMode="auto">
          <a:xfrm>
            <a:off x="7517188" y="622759"/>
            <a:ext cx="3007171" cy="1648598"/>
          </a:xfrm>
          <a:prstGeom prst="rect">
            <a:avLst/>
          </a:prstGeom>
          <a:ln>
            <a:noFill/>
          </a:ln>
          <a:extLst>
            <a:ext uri="{53640926-AAD7-44D8-BBD7-CCE9431645EC}">
              <a14:shadowObscured xmlns:a14="http://schemas.microsoft.com/office/drawing/2010/main"/>
            </a:ext>
          </a:extLst>
        </p:spPr>
      </p:pic>
      <p:sp>
        <p:nvSpPr>
          <p:cNvPr id="2" name="TextBox 1">
            <a:extLst>
              <a:ext uri="{FF2B5EF4-FFF2-40B4-BE49-F238E27FC236}">
                <a16:creationId xmlns:a16="http://schemas.microsoft.com/office/drawing/2014/main" id="{65818E8D-11AA-4A97-B635-721221046C52}"/>
              </a:ext>
            </a:extLst>
          </p:cNvPr>
          <p:cNvSpPr txBox="1"/>
          <p:nvPr/>
        </p:nvSpPr>
        <p:spPr>
          <a:xfrm>
            <a:off x="5081046" y="6235241"/>
            <a:ext cx="5281774"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a:t>Can samples with different FR4 material be compared?</a:t>
            </a:r>
          </a:p>
        </p:txBody>
      </p:sp>
      <p:pic>
        <p:nvPicPr>
          <p:cNvPr id="21" name="Content Placeholder 4">
            <a:extLst>
              <a:ext uri="{FF2B5EF4-FFF2-40B4-BE49-F238E27FC236}">
                <a16:creationId xmlns:a16="http://schemas.microsoft.com/office/drawing/2014/main" id="{9296DAC5-EC46-4F36-ADB7-B0F3FAE0C411}"/>
              </a:ext>
            </a:extLst>
          </p:cNvPr>
          <p:cNvPicPr>
            <a:picLocks noGrp="1"/>
          </p:cNvPicPr>
          <p:nvPr>
            <p:ph idx="1"/>
          </p:nvPr>
        </p:nvPicPr>
        <p:blipFill rotWithShape="1">
          <a:blip r:embed="rId5" cstate="screen">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l="4720" t="21602" r="87655" b="65761"/>
          <a:stretch/>
        </p:blipFill>
        <p:spPr>
          <a:xfrm>
            <a:off x="1919537" y="5325855"/>
            <a:ext cx="988173" cy="952528"/>
          </a:xfrm>
          <a:prstGeom prst="rect">
            <a:avLst/>
          </a:prstGeom>
        </p:spPr>
      </p:pic>
      <p:pic>
        <p:nvPicPr>
          <p:cNvPr id="28" name="Picture 8" descr="C:\Users\Alesandra\Desktop\14.09.Cern\Cathode F.jpg">
            <a:extLst>
              <a:ext uri="{FF2B5EF4-FFF2-40B4-BE49-F238E27FC236}">
                <a16:creationId xmlns:a16="http://schemas.microsoft.com/office/drawing/2014/main" id="{B0841F08-1051-44DD-8B3E-5B0BB3FE41E2}"/>
              </a:ext>
            </a:extLst>
          </p:cNvPr>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50000"/>
                    </a14:imgEffect>
                    <a14:imgEffect>
                      <a14:brightnessContrast bright="20000" contrast="20000"/>
                    </a14:imgEffect>
                  </a14:imgLayer>
                </a14:imgProps>
              </a:ext>
            </a:extLst>
          </a:blip>
          <a:srcRect l="16666" t="33333" r="16667" b="16666"/>
          <a:stretch>
            <a:fillRect/>
          </a:stretch>
        </p:blipFill>
        <p:spPr bwMode="auto">
          <a:xfrm rot="10800000">
            <a:off x="5741715" y="1096521"/>
            <a:ext cx="1368151" cy="1368151"/>
          </a:xfrm>
          <a:prstGeom prst="rect">
            <a:avLst/>
          </a:prstGeom>
          <a:noFill/>
        </p:spPr>
      </p:pic>
      <p:sp>
        <p:nvSpPr>
          <p:cNvPr id="19" name="Oval 18">
            <a:extLst>
              <a:ext uri="{FF2B5EF4-FFF2-40B4-BE49-F238E27FC236}">
                <a16:creationId xmlns:a16="http://schemas.microsoft.com/office/drawing/2014/main" id="{5BB4BCE5-D725-4725-98D3-B3B61A2BEB91}"/>
              </a:ext>
            </a:extLst>
          </p:cNvPr>
          <p:cNvSpPr/>
          <p:nvPr/>
        </p:nvSpPr>
        <p:spPr>
          <a:xfrm>
            <a:off x="7489354" y="1028442"/>
            <a:ext cx="1214446" cy="4709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3983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3</a:t>
            </a:fld>
            <a:endParaRPr lang="en-US"/>
          </a:p>
        </p:txBody>
      </p:sp>
      <p:sp>
        <p:nvSpPr>
          <p:cNvPr id="6" name="Title 1"/>
          <p:cNvSpPr>
            <a:spLocks noGrp="1"/>
          </p:cNvSpPr>
          <p:nvPr>
            <p:ph type="title"/>
          </p:nvPr>
        </p:nvSpPr>
        <p:spPr>
          <a:xfrm>
            <a:off x="1524000" y="63251"/>
            <a:ext cx="9144000" cy="548679"/>
          </a:xfrm>
          <a:solidFill>
            <a:schemeClr val="tx2">
              <a:lumMod val="75000"/>
            </a:schemeClr>
          </a:solidFill>
        </p:spPr>
        <p:txBody>
          <a:bodyPr>
            <a:noAutofit/>
          </a:bodyPr>
          <a:lstStyle/>
          <a:p>
            <a:r>
              <a:rPr lang="en-US" sz="2800" b="1" dirty="0">
                <a:solidFill>
                  <a:schemeClr val="bg1"/>
                </a:solidFill>
              </a:rPr>
              <a:t>Physical and chemical characterization of materials</a:t>
            </a:r>
          </a:p>
        </p:txBody>
      </p:sp>
      <p:sp>
        <p:nvSpPr>
          <p:cNvPr id="2" name="Rectangle 1">
            <a:extLst>
              <a:ext uri="{FF2B5EF4-FFF2-40B4-BE49-F238E27FC236}">
                <a16:creationId xmlns:a16="http://schemas.microsoft.com/office/drawing/2014/main" id="{8C03C4A1-B86E-4D25-99B1-793334735521}"/>
              </a:ext>
            </a:extLst>
          </p:cNvPr>
          <p:cNvSpPr/>
          <p:nvPr/>
        </p:nvSpPr>
        <p:spPr>
          <a:xfrm>
            <a:off x="155340" y="960013"/>
            <a:ext cx="11881320" cy="5578900"/>
          </a:xfrm>
          <a:prstGeom prst="rect">
            <a:avLst/>
          </a:prstGeom>
        </p:spPr>
        <p:txBody>
          <a:bodyPr wrap="square">
            <a:spAutoFit/>
          </a:bodyPr>
          <a:lstStyle/>
          <a:p>
            <a:pPr marL="285750" indent="-285750" algn="just">
              <a:lnSpc>
                <a:spcPct val="115000"/>
              </a:lnSpc>
              <a:spcAft>
                <a:spcPts val="1000"/>
              </a:spcAft>
              <a:buFont typeface="Wingdings" panose="05000000000000000000" pitchFamily="2" charset="2"/>
              <a:buChar char="Ø"/>
            </a:pPr>
            <a:r>
              <a:rPr lang="en-GB" sz="2000" dirty="0">
                <a:latin typeface="Calibri" panose="020F0502020204030204" pitchFamily="34" charset="0"/>
                <a:ea typeface="Calibri" panose="020F0502020204030204" pitchFamily="34" charset="0"/>
                <a:cs typeface="Calibri" panose="020F0502020204030204" pitchFamily="34" charset="0"/>
              </a:rPr>
              <a:t>Characterization is the application of various analytical techniques in order to fully understand the nature of the material from different aspects. Analytical techniques are used to determine</a:t>
            </a:r>
            <a:r>
              <a:rPr lang="en-GB" sz="2000" b="1" dirty="0">
                <a:latin typeface="Calibri" panose="020F0502020204030204" pitchFamily="34" charset="0"/>
                <a:ea typeface="Calibri" panose="020F0502020204030204" pitchFamily="34" charset="0"/>
                <a:cs typeface="Calibri" panose="020F0502020204030204" pitchFamily="34" charset="0"/>
              </a:rPr>
              <a:t> </a:t>
            </a:r>
            <a:r>
              <a:rPr lang="en-GB" sz="2000" dirty="0">
                <a:latin typeface="Calibri" panose="020F0502020204030204" pitchFamily="34" charset="0"/>
                <a:ea typeface="Calibri" panose="020F0502020204030204" pitchFamily="34" charset="0"/>
                <a:cs typeface="Calibri" panose="020F0502020204030204" pitchFamily="34" charset="0"/>
              </a:rPr>
              <a:t>physical and chemical properties of the material –</a:t>
            </a: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 identify (qualitative) and quantify (amount) chemically, measure physical parameters (</a:t>
            </a: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electrical properties etc.)</a:t>
            </a:r>
            <a:endParaRPr lang="en-GB" sz="8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spcAft>
                <a:spcPts val="1000"/>
              </a:spcAft>
              <a:buFont typeface="Wingdings" panose="05000000000000000000" pitchFamily="2" charset="2"/>
              <a:buChar char="Ø"/>
            </a:pPr>
            <a:r>
              <a:rPr lang="en-US" sz="2000" dirty="0">
                <a:solidFill>
                  <a:srgbClr val="231F20"/>
                </a:solidFill>
                <a:latin typeface="Calibri" panose="020F0502020204030204" pitchFamily="34" charset="0"/>
                <a:ea typeface="Calibri" panose="020F0502020204030204" pitchFamily="34" charset="0"/>
                <a:cs typeface="Calibri" panose="020F0502020204030204" pitchFamily="34" charset="0"/>
              </a:rPr>
              <a:t>C</a:t>
            </a:r>
            <a:r>
              <a:rPr lang="en-GB" sz="2000" dirty="0" err="1">
                <a:latin typeface="Calibri" panose="020F0502020204030204" pitchFamily="34" charset="0"/>
                <a:ea typeface="Calibri" panose="020F0502020204030204" pitchFamily="34" charset="0"/>
                <a:cs typeface="Calibri" panose="020F0502020204030204" pitchFamily="34" charset="0"/>
              </a:rPr>
              <a:t>ombining</a:t>
            </a:r>
            <a:r>
              <a:rPr lang="en-GB" sz="2000" dirty="0">
                <a:latin typeface="Calibri" panose="020F0502020204030204" pitchFamily="34" charset="0"/>
                <a:ea typeface="Calibri" panose="020F0502020204030204" pitchFamily="34" charset="0"/>
                <a:cs typeface="Calibri" panose="020F0502020204030204" pitchFamily="34" charset="0"/>
              </a:rPr>
              <a:t> various analytical techniques operating at different scales</a:t>
            </a:r>
            <a:r>
              <a:rPr lang="en-GB" sz="2000" dirty="0">
                <a:solidFill>
                  <a:srgbClr val="231F20"/>
                </a:solidFill>
                <a:latin typeface="Calibri" panose="020F0502020204030204" pitchFamily="34" charset="0"/>
                <a:ea typeface="Calibri" panose="020F0502020204030204" pitchFamily="34" charset="0"/>
                <a:cs typeface="Calibri" panose="020F0502020204030204" pitchFamily="34" charset="0"/>
              </a:rPr>
              <a:t> </a:t>
            </a:r>
            <a:r>
              <a:rPr lang="en-US" sz="2000" dirty="0">
                <a:solidFill>
                  <a:srgbClr val="231F20"/>
                </a:solidFill>
                <a:latin typeface="Calibri" panose="020F0502020204030204" pitchFamily="34" charset="0"/>
                <a:ea typeface="Calibri" panose="020F0502020204030204" pitchFamily="34" charset="0"/>
                <a:cs typeface="Calibri" panose="020F0502020204030204" pitchFamily="34" charset="0"/>
              </a:rPr>
              <a:t>(</a:t>
            </a:r>
            <a:r>
              <a:rPr lang="en-US" sz="2000" dirty="0" err="1">
                <a:solidFill>
                  <a:srgbClr val="231F20"/>
                </a:solidFill>
                <a:latin typeface="Calibri" panose="020F0502020204030204" pitchFamily="34" charset="0"/>
                <a:ea typeface="Calibri" panose="020F0502020204030204" pitchFamily="34" charset="0"/>
                <a:cs typeface="Calibri" panose="020F0502020204030204" pitchFamily="34" charset="0"/>
              </a:rPr>
              <a:t>nano</a:t>
            </a:r>
            <a:r>
              <a:rPr lang="en-US" sz="2000" dirty="0">
                <a:solidFill>
                  <a:srgbClr val="231F20"/>
                </a:solidFill>
                <a:latin typeface="Calibri" panose="020F0502020204030204" pitchFamily="34" charset="0"/>
                <a:ea typeface="Calibri" panose="020F0502020204030204" pitchFamily="34" charset="0"/>
                <a:cs typeface="Calibri" panose="020F0502020204030204" pitchFamily="34" charset="0"/>
              </a:rPr>
              <a:t>, micro and meso)</a:t>
            </a:r>
            <a:r>
              <a:rPr lang="en-GB" sz="2000" dirty="0">
                <a:latin typeface="Calibri" panose="020F0502020204030204" pitchFamily="34" charset="0"/>
                <a:ea typeface="Calibri" panose="020F0502020204030204" pitchFamily="34" charset="0"/>
                <a:cs typeface="Calibri" panose="020F0502020204030204" pitchFamily="34" charset="0"/>
              </a:rPr>
              <a:t>, provide complementary results comprising: </a:t>
            </a:r>
          </a:p>
          <a:p>
            <a:pPr marL="285750" indent="-285750" algn="just">
              <a:lnSpc>
                <a:spcPct val="115000"/>
              </a:lnSpc>
              <a:buFontTx/>
              <a:buChar char="-"/>
            </a:pP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surface morphology and roughness</a:t>
            </a:r>
            <a:endPar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buFontTx/>
              <a:buChar char="-"/>
            </a:pP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elemental composition</a:t>
            </a:r>
          </a:p>
          <a:p>
            <a:pPr marL="285750" indent="-285750" algn="just">
              <a:lnSpc>
                <a:spcPct val="115000"/>
              </a:lnSpc>
              <a:buFontTx/>
              <a:buChar char="-"/>
            </a:pP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structural information</a:t>
            </a:r>
          </a:p>
          <a:p>
            <a:pPr marL="742950" lvl="1" indent="-285750" algn="just">
              <a:lnSpc>
                <a:spcPct val="115000"/>
              </a:lnSpc>
              <a:buFontTx/>
              <a:buChar char="-"/>
            </a:pP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middle range ordering at</a:t>
            </a: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 the molecular level (functional groups, e.g. O-H, C-H, etc.)</a:t>
            </a:r>
          </a:p>
          <a:p>
            <a:pPr marL="742950" lvl="1" indent="-285750" algn="just">
              <a:lnSpc>
                <a:spcPct val="115000"/>
              </a:lnSpc>
              <a:buFontTx/>
              <a:buChar char="-"/>
            </a:pP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long range ordering (crystal or amorphous structure)</a:t>
            </a:r>
          </a:p>
          <a:p>
            <a:pPr algn="just">
              <a:lnSpc>
                <a:spcPct val="115000"/>
              </a:lnSpc>
            </a:pPr>
            <a:endParaRPr lang="en-GB" sz="800" dirty="0">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buFont typeface="Wingdings" panose="05000000000000000000" pitchFamily="2" charset="2"/>
              <a:buChar char="Ø"/>
            </a:pPr>
            <a:r>
              <a:rPr lang="en-GB" sz="2000" dirty="0">
                <a:latin typeface="Calibri" panose="020F0502020204030204" pitchFamily="34" charset="0"/>
                <a:ea typeface="Calibri" panose="020F0502020204030204" pitchFamily="34" charset="0"/>
                <a:cs typeface="Calibri" panose="020F0502020204030204" pitchFamily="34" charset="0"/>
              </a:rPr>
              <a:t>To determine a degree of deterioration of the electrode</a:t>
            </a:r>
            <a:r>
              <a:rPr lang="en-US" sz="2000" dirty="0">
                <a:latin typeface="Calibri" panose="020F0502020204030204" pitchFamily="34" charset="0"/>
                <a:ea typeface="Calibri" panose="020F0502020204030204" pitchFamily="34" charset="0"/>
                <a:cs typeface="Calibri" panose="020F0502020204030204" pitchFamily="34" charset="0"/>
              </a:rPr>
              <a:t>’s</a:t>
            </a:r>
            <a:r>
              <a:rPr lang="en-GB" sz="2000" dirty="0">
                <a:latin typeface="Calibri" panose="020F0502020204030204" pitchFamily="34" charset="0"/>
                <a:ea typeface="Calibri" panose="020F0502020204030204" pitchFamily="34" charset="0"/>
                <a:cs typeface="Calibri" panose="020F0502020204030204" pitchFamily="34" charset="0"/>
              </a:rPr>
              <a:t> surface (</a:t>
            </a: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physical aspect</a:t>
            </a:r>
            <a:r>
              <a:rPr lang="en-GB" sz="2000" dirty="0">
                <a:latin typeface="Calibri" panose="020F0502020204030204" pitchFamily="34" charset="0"/>
                <a:ea typeface="Calibri" panose="020F0502020204030204" pitchFamily="34" charset="0"/>
                <a:cs typeface="Calibri" panose="020F0502020204030204" pitchFamily="34" charset="0"/>
              </a:rPr>
              <a:t>) and to analyse the deposit formed (</a:t>
            </a:r>
            <a:r>
              <a:rPr lang="en-GB" sz="2000" b="1" dirty="0">
                <a:solidFill>
                  <a:srgbClr val="FF0000"/>
                </a:solidFill>
                <a:latin typeface="Calibri" panose="020F0502020204030204" pitchFamily="34" charset="0"/>
                <a:ea typeface="Calibri" panose="020F0502020204030204" pitchFamily="34" charset="0"/>
                <a:cs typeface="Calibri" panose="020F0502020204030204" pitchFamily="34" charset="0"/>
              </a:rPr>
              <a:t>chemical aspect</a:t>
            </a:r>
            <a:r>
              <a:rPr lang="en-GB" sz="2000" dirty="0">
                <a:latin typeface="Calibri" panose="020F0502020204030204" pitchFamily="34" charset="0"/>
                <a:ea typeface="Calibri" panose="020F0502020204030204" pitchFamily="34" charset="0"/>
                <a:cs typeface="Calibri" panose="020F0502020204030204" pitchFamily="34" charset="0"/>
              </a:rPr>
              <a:t>) in plasma chemical reaction, analytical techniques well established in the field of materials science were used. </a:t>
            </a:r>
            <a:endPar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15000"/>
              </a:lnSpc>
              <a:buFontTx/>
              <a:buChar char="-"/>
            </a:pPr>
            <a:endParaRPr lang="en-US" sz="800" dirty="0">
              <a:solidFill>
                <a:srgbClr val="231F2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4022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7201B9-B6E7-425C-A64D-F64D3F8B2AE0}" type="slidenum">
              <a:rPr lang="en-US" smtClean="0"/>
              <a:pPr/>
              <a:t>4</a:t>
            </a:fld>
            <a:endParaRPr lang="en-US"/>
          </a:p>
        </p:txBody>
      </p:sp>
      <p:sp>
        <p:nvSpPr>
          <p:cNvPr id="6" name="Title 1"/>
          <p:cNvSpPr>
            <a:spLocks noGrp="1"/>
          </p:cNvSpPr>
          <p:nvPr>
            <p:ph type="title"/>
          </p:nvPr>
        </p:nvSpPr>
        <p:spPr>
          <a:xfrm>
            <a:off x="1524000" y="2"/>
            <a:ext cx="9144000" cy="836710"/>
          </a:xfrm>
          <a:solidFill>
            <a:schemeClr val="tx2">
              <a:lumMod val="75000"/>
            </a:schemeClr>
          </a:solidFill>
        </p:spPr>
        <p:txBody>
          <a:bodyPr>
            <a:noAutofit/>
          </a:bodyPr>
          <a:lstStyle/>
          <a:p>
            <a:r>
              <a:rPr lang="en-US" sz="2800" b="1" dirty="0">
                <a:solidFill>
                  <a:schemeClr val="bg1"/>
                </a:solidFill>
              </a:rPr>
              <a:t>Physical and chemical techniques in electrode aging studies</a:t>
            </a:r>
          </a:p>
        </p:txBody>
      </p:sp>
      <p:sp>
        <p:nvSpPr>
          <p:cNvPr id="3" name="Rectangle 2">
            <a:extLst>
              <a:ext uri="{FF2B5EF4-FFF2-40B4-BE49-F238E27FC236}">
                <a16:creationId xmlns:a16="http://schemas.microsoft.com/office/drawing/2014/main" id="{F6D4ADFC-8DD7-4342-9401-961C646777DC}"/>
              </a:ext>
            </a:extLst>
          </p:cNvPr>
          <p:cNvSpPr/>
          <p:nvPr/>
        </p:nvSpPr>
        <p:spPr>
          <a:xfrm>
            <a:off x="174561" y="1009755"/>
            <a:ext cx="11377264" cy="5734647"/>
          </a:xfrm>
          <a:prstGeom prst="rect">
            <a:avLst/>
          </a:prstGeom>
        </p:spPr>
        <p:txBody>
          <a:bodyPr wrap="square">
            <a:spAutoFit/>
          </a:bodyPr>
          <a:lstStyle/>
          <a:p>
            <a:pPr marL="285750" indent="-285750" algn="just">
              <a:lnSpc>
                <a:spcPct val="115000"/>
              </a:lnSpc>
              <a:buFont typeface="Wingdings" panose="05000000000000000000" pitchFamily="2" charset="2"/>
              <a:buChar char="Ø"/>
            </a:pPr>
            <a:r>
              <a:rPr lang="en-US" sz="2000" kern="150" dirty="0">
                <a:ea typeface="Noto Serif CJK SC"/>
                <a:cs typeface="Lohit Devanagari"/>
              </a:rPr>
              <a:t>How are deposits formed on the electrode surfaces</a:t>
            </a:r>
          </a:p>
          <a:p>
            <a:pPr lvl="1" indent="-182880" algn="just">
              <a:lnSpc>
                <a:spcPct val="115000"/>
              </a:lnSpc>
              <a:buFont typeface="Arial" panose="020B0604020202020204" pitchFamily="34" charset="0"/>
              <a:buChar char="•"/>
            </a:pPr>
            <a:r>
              <a:rPr lang="en-US" sz="2000" kern="150" dirty="0">
                <a:ea typeface="Noto Serif CJK SC"/>
                <a:cs typeface="Lohit Devanagari"/>
              </a:rPr>
              <a:t>products of multiple reactions simultaneously occurring in the avalanche plasma</a:t>
            </a:r>
          </a:p>
          <a:p>
            <a:pPr lvl="1" indent="-182880" algn="just">
              <a:lnSpc>
                <a:spcPct val="115000"/>
              </a:lnSpc>
              <a:buFont typeface="Arial" panose="020B0604020202020204" pitchFamily="34" charset="0"/>
              <a:buChar char="•"/>
            </a:pPr>
            <a:r>
              <a:rPr lang="en-US" sz="2000" kern="150" dirty="0">
                <a:ea typeface="Noto Serif CJK SC"/>
                <a:cs typeface="Lohit Devanagari"/>
              </a:rPr>
              <a:t>mechanism of deposit formation on the electrodes in such complex system is far from fully understood.</a:t>
            </a:r>
          </a:p>
          <a:p>
            <a:pPr algn="just">
              <a:lnSpc>
                <a:spcPct val="115000"/>
              </a:lnSpc>
            </a:pPr>
            <a:r>
              <a:rPr lang="en-US" sz="2000" kern="150" dirty="0">
                <a:ea typeface="Noto Serif CJK SC"/>
                <a:cs typeface="Lohit Devanagari"/>
              </a:rPr>
              <a:t> </a:t>
            </a:r>
          </a:p>
          <a:p>
            <a:pPr marL="285750" indent="-285750" algn="just">
              <a:lnSpc>
                <a:spcPct val="115000"/>
              </a:lnSpc>
              <a:buClr>
                <a:schemeClr val="tx1"/>
              </a:buClr>
              <a:buFont typeface="Wingdings" panose="05000000000000000000" pitchFamily="2" charset="2"/>
              <a:buChar char="Ø"/>
            </a:pPr>
            <a:r>
              <a:rPr lang="en-US" sz="2000" b="1" kern="150" dirty="0">
                <a:solidFill>
                  <a:srgbClr val="FF0000"/>
                </a:solidFill>
                <a:ea typeface="Noto Serif CJK SC"/>
                <a:cs typeface="Lohit Devanagari"/>
              </a:rPr>
              <a:t>Limiting factors </a:t>
            </a:r>
            <a:r>
              <a:rPr lang="en-US" sz="2000" kern="150" dirty="0">
                <a:ea typeface="Noto Serif CJK SC"/>
                <a:cs typeface="Lohit Devanagari"/>
              </a:rPr>
              <a:t>in electrode analysis are </a:t>
            </a:r>
            <a:r>
              <a:rPr lang="en-US" sz="2000" b="1" kern="150" dirty="0">
                <a:solidFill>
                  <a:srgbClr val="FF0000"/>
                </a:solidFill>
                <a:ea typeface="Noto Serif CJK SC"/>
                <a:cs typeface="Lohit Devanagari"/>
              </a:rPr>
              <a:t>sampling</a:t>
            </a:r>
            <a:r>
              <a:rPr lang="en-US" sz="2000" kern="150" dirty="0">
                <a:ea typeface="Noto Serif CJK SC"/>
                <a:cs typeface="Lohit Devanagari"/>
              </a:rPr>
              <a:t> (cutting of the sample) and </a:t>
            </a:r>
            <a:r>
              <a:rPr lang="en-US" sz="2000" b="1" kern="150" dirty="0">
                <a:solidFill>
                  <a:srgbClr val="FF0000"/>
                </a:solidFill>
                <a:ea typeface="Noto Serif CJK SC"/>
                <a:cs typeface="Lohit Devanagari"/>
              </a:rPr>
              <a:t>contamination</a:t>
            </a:r>
            <a:r>
              <a:rPr lang="en-US" sz="2000" kern="150" dirty="0">
                <a:ea typeface="Noto Serif CJK SC"/>
                <a:cs typeface="Lohit Devanagari"/>
              </a:rPr>
              <a:t> of the sample during transport, handling and measurements. </a:t>
            </a:r>
          </a:p>
          <a:p>
            <a:pPr algn="just">
              <a:lnSpc>
                <a:spcPct val="115000"/>
              </a:lnSpc>
            </a:pPr>
            <a:endParaRPr lang="en-US" sz="2000" kern="150" dirty="0">
              <a:ea typeface="Noto Serif CJK SC"/>
              <a:cs typeface="Lohit Devanagari"/>
            </a:endParaRPr>
          </a:p>
          <a:p>
            <a:pPr marL="285750" indent="-285750" algn="just">
              <a:lnSpc>
                <a:spcPct val="115000"/>
              </a:lnSpc>
              <a:buFont typeface="Wingdings" panose="05000000000000000000" pitchFamily="2" charset="2"/>
              <a:buChar char="Ø"/>
            </a:pPr>
            <a:r>
              <a:rPr lang="en-US" sz="2000" b="1" kern="150" dirty="0">
                <a:solidFill>
                  <a:srgbClr val="FF0000"/>
                </a:solidFill>
                <a:ea typeface="Noto Serif CJK SC"/>
                <a:cs typeface="Lohit Devanagari"/>
              </a:rPr>
              <a:t>Systematic effects</a:t>
            </a:r>
            <a:r>
              <a:rPr lang="en-US" sz="2000" kern="150" dirty="0">
                <a:ea typeface="Noto Serif CJK SC"/>
                <a:cs typeface="Lohit Devanagari"/>
              </a:rPr>
              <a:t> cannot be excluded:</a:t>
            </a:r>
          </a:p>
          <a:p>
            <a:pPr lvl="1" indent="-182880" algn="just">
              <a:lnSpc>
                <a:spcPct val="115000"/>
              </a:lnSpc>
              <a:buFont typeface="Arial" panose="020B0604020202020204" pitchFamily="34" charset="0"/>
              <a:buChar char="•"/>
            </a:pPr>
            <a:r>
              <a:rPr lang="en-US" sz="2000" kern="150" dirty="0">
                <a:ea typeface="Noto Serif CJK SC"/>
                <a:cs typeface="Lohit Devanagari"/>
              </a:rPr>
              <a:t>contamination by carbon (instrument chamber contamination, improper sample handling etc.)</a:t>
            </a:r>
          </a:p>
          <a:p>
            <a:pPr lvl="1" indent="-182880" algn="just">
              <a:lnSpc>
                <a:spcPct val="115000"/>
              </a:lnSpc>
              <a:buFont typeface="Arial" panose="020B0604020202020204" pitchFamily="34" charset="0"/>
              <a:buChar char="•"/>
            </a:pPr>
            <a:r>
              <a:rPr lang="en-US" sz="2000" kern="150" dirty="0">
                <a:ea typeface="Noto Serif CJK SC"/>
                <a:cs typeface="Lohit Devanagari"/>
              </a:rPr>
              <a:t>to overcome such problems, every measurement of the </a:t>
            </a:r>
            <a:r>
              <a:rPr lang="en-US" sz="2000" b="1" kern="150" dirty="0">
                <a:solidFill>
                  <a:srgbClr val="FF0000"/>
                </a:solidFill>
                <a:ea typeface="Noto Serif CJK SC"/>
                <a:cs typeface="Lohit Devanagari"/>
              </a:rPr>
              <a:t>aged electrodes was compared to the virgin (reference) electrode </a:t>
            </a:r>
            <a:r>
              <a:rPr lang="en-US" sz="2000" kern="150" dirty="0">
                <a:ea typeface="Noto Serif CJK SC"/>
                <a:cs typeface="Lohit Devanagari"/>
              </a:rPr>
              <a:t>that was not exposed to the process of aging.</a:t>
            </a:r>
          </a:p>
          <a:p>
            <a:pPr marL="285750" indent="-285750" algn="just">
              <a:lnSpc>
                <a:spcPct val="115000"/>
              </a:lnSpc>
              <a:buFont typeface="Wingdings" panose="05000000000000000000" pitchFamily="2" charset="2"/>
              <a:buChar char="Ø"/>
            </a:pPr>
            <a:endParaRPr lang="en-US" sz="2000" kern="150" dirty="0">
              <a:ea typeface="Noto Serif CJK SC"/>
              <a:cs typeface="Lohit Devanagari"/>
            </a:endParaRPr>
          </a:p>
          <a:p>
            <a:pPr marL="285750" indent="-285750" algn="just">
              <a:lnSpc>
                <a:spcPct val="115000"/>
              </a:lnSpc>
              <a:buFont typeface="Wingdings" panose="05000000000000000000" pitchFamily="2" charset="2"/>
              <a:buChar char="Ø"/>
            </a:pPr>
            <a:r>
              <a:rPr lang="en-US" sz="2000" kern="150" dirty="0">
                <a:ea typeface="Noto Serif CJK SC"/>
                <a:cs typeface="Lohit Devanagari"/>
              </a:rPr>
              <a:t>The goal of this work was to </a:t>
            </a:r>
            <a:r>
              <a:rPr lang="en-US" sz="2000" kern="150" dirty="0">
                <a:solidFill>
                  <a:srgbClr val="FF0000"/>
                </a:solidFill>
                <a:ea typeface="Noto Serif CJK SC"/>
                <a:cs typeface="Lohit Devanagari"/>
              </a:rPr>
              <a:t>establish unified approach</a:t>
            </a:r>
            <a:r>
              <a:rPr lang="en-US" sz="2000" kern="150" dirty="0">
                <a:ea typeface="Noto Serif CJK SC"/>
                <a:cs typeface="Lohit Devanagari"/>
              </a:rPr>
              <a:t> to problems relevant to characterization, through setting analytical protocols adapted to particularity of the analysis, optimizing the existing analytical methods, sampling, handling and measurement protocols as well as interpretation of the results, thus enabling </a:t>
            </a:r>
            <a:r>
              <a:rPr lang="en-US" sz="2000" kern="150" dirty="0">
                <a:solidFill>
                  <a:srgbClr val="FF0000"/>
                </a:solidFill>
                <a:ea typeface="Noto Serif CJK SC"/>
                <a:cs typeface="Lohit Devanagari"/>
              </a:rPr>
              <a:t>comparison of results between different laboratories</a:t>
            </a:r>
            <a:r>
              <a:rPr lang="en-US" sz="2000" kern="150" dirty="0">
                <a:ea typeface="Noto Serif CJK SC"/>
                <a:cs typeface="Lohit Devanagari"/>
              </a:rPr>
              <a:t>. </a:t>
            </a:r>
          </a:p>
        </p:txBody>
      </p:sp>
    </p:spTree>
    <p:extLst>
      <p:ext uri="{BB962C8B-B14F-4D97-AF65-F5344CB8AC3E}">
        <p14:creationId xmlns:p14="http://schemas.microsoft.com/office/powerpoint/2010/main" val="3605192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 name="Picture 23"/>
          <p:cNvPicPr/>
          <p:nvPr/>
        </p:nvPicPr>
        <p:blipFill rotWithShape="1">
          <a:blip r:embed="rId3"/>
          <a:srcRect l="1277"/>
          <a:stretch/>
        </p:blipFill>
        <p:spPr>
          <a:xfrm>
            <a:off x="5089328" y="1692897"/>
            <a:ext cx="7112569" cy="3772918"/>
          </a:xfrm>
          <a:prstGeom prst="rect">
            <a:avLst/>
          </a:prstGeom>
          <a:ln w="0">
            <a:noFill/>
          </a:ln>
        </p:spPr>
      </p:pic>
      <p:sp>
        <p:nvSpPr>
          <p:cNvPr id="216" name="Line 22"/>
          <p:cNvSpPr/>
          <p:nvPr/>
        </p:nvSpPr>
        <p:spPr>
          <a:xfrm>
            <a:off x="8391393" y="1819692"/>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17" name="Line 28"/>
          <p:cNvSpPr/>
          <p:nvPr/>
        </p:nvSpPr>
        <p:spPr>
          <a:xfrm>
            <a:off x="7267328" y="1701088"/>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19" name="Line 29"/>
          <p:cNvSpPr/>
          <p:nvPr/>
        </p:nvSpPr>
        <p:spPr>
          <a:xfrm>
            <a:off x="10647323" y="1823715"/>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20" name="Line 36"/>
          <p:cNvSpPr/>
          <p:nvPr/>
        </p:nvSpPr>
        <p:spPr>
          <a:xfrm>
            <a:off x="11568608" y="1823715"/>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21" name="Line 42"/>
          <p:cNvSpPr/>
          <p:nvPr/>
        </p:nvSpPr>
        <p:spPr>
          <a:xfrm>
            <a:off x="8976320" y="1819692"/>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23" name="Line 8"/>
          <p:cNvSpPr/>
          <p:nvPr/>
        </p:nvSpPr>
        <p:spPr>
          <a:xfrm>
            <a:off x="6973647" y="1676052"/>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24" name="Line 43"/>
          <p:cNvSpPr/>
          <p:nvPr/>
        </p:nvSpPr>
        <p:spPr>
          <a:xfrm>
            <a:off x="7847002" y="1844728"/>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25" name="Line 35"/>
          <p:cNvSpPr/>
          <p:nvPr/>
        </p:nvSpPr>
        <p:spPr>
          <a:xfrm>
            <a:off x="10362493" y="1823715"/>
            <a:ext cx="360" cy="287280"/>
          </a:xfrm>
          <a:prstGeom prst="line">
            <a:avLst/>
          </a:prstGeom>
          <a:ln w="25400">
            <a:solidFill>
              <a:srgbClr val="FF0000"/>
            </a:solidFill>
            <a:round/>
            <a:tailEnd type="triangle" w="med" len="med"/>
          </a:ln>
        </p:spPr>
        <p:style>
          <a:lnRef idx="0">
            <a:scrgbClr r="0" g="0" b="0"/>
          </a:lnRef>
          <a:fillRef idx="0">
            <a:scrgbClr r="0" g="0" b="0"/>
          </a:fillRef>
          <a:effectRef idx="0">
            <a:scrgbClr r="0" g="0" b="0"/>
          </a:effectRef>
          <a:fontRef idx="minor"/>
        </p:style>
      </p:sp>
      <p:sp>
        <p:nvSpPr>
          <p:cNvPr id="2" name="Rectangle 1">
            <a:extLst>
              <a:ext uri="{FF2B5EF4-FFF2-40B4-BE49-F238E27FC236}">
                <a16:creationId xmlns:a16="http://schemas.microsoft.com/office/drawing/2014/main" id="{40B4C660-8137-4F0D-8AEF-0C4FDE9893BA}"/>
              </a:ext>
            </a:extLst>
          </p:cNvPr>
          <p:cNvSpPr/>
          <p:nvPr/>
        </p:nvSpPr>
        <p:spPr>
          <a:xfrm>
            <a:off x="75042" y="2133562"/>
            <a:ext cx="4987799" cy="977255"/>
          </a:xfrm>
          <a:prstGeom prst="rect">
            <a:avLst/>
          </a:prstGeom>
        </p:spPr>
        <p:txBody>
          <a:bodyPr wrap="square">
            <a:spAutoFit/>
          </a:bodyPr>
          <a:lstStyle/>
          <a:p>
            <a:pPr marL="285750" indent="-285750" algn="just">
              <a:lnSpc>
                <a:spcPct val="115000"/>
              </a:lnSpc>
              <a:spcAft>
                <a:spcPts val="1000"/>
              </a:spcAft>
              <a:buFont typeface="Wingdings" panose="05000000000000000000" pitchFamily="2" charset="2"/>
              <a:buChar char="Ø"/>
            </a:pPr>
            <a:r>
              <a:rPr lang="en-US" sz="1700" b="1" dirty="0">
                <a:solidFill>
                  <a:srgbClr val="FF0000"/>
                </a:solidFill>
                <a:ea typeface="Calibri" panose="020F0502020204030204" pitchFamily="34" charset="0"/>
                <a:cs typeface="Arial" panose="020B0604020202020204" pitchFamily="34" charset="0"/>
              </a:rPr>
              <a:t>Multi-layered nature </a:t>
            </a:r>
            <a:r>
              <a:rPr lang="en-US" sz="1700" dirty="0">
                <a:solidFill>
                  <a:srgbClr val="231F20"/>
                </a:solidFill>
                <a:ea typeface="Calibri" panose="020F0502020204030204" pitchFamily="34" charset="0"/>
                <a:cs typeface="Arial" panose="020B0604020202020204" pitchFamily="34" charset="0"/>
              </a:rPr>
              <a:t>of deposit demands  combination of analytical techniques </a:t>
            </a:r>
            <a:r>
              <a:rPr lang="en-US" sz="1700" dirty="0">
                <a:ea typeface="Calibri" panose="020F0502020204030204" pitchFamily="34" charset="0"/>
                <a:cs typeface="Arial" panose="020B0604020202020204" pitchFamily="34" charset="0"/>
              </a:rPr>
              <a:t>with</a:t>
            </a:r>
            <a:r>
              <a:rPr lang="en-US" sz="1700" b="1" dirty="0">
                <a:solidFill>
                  <a:srgbClr val="FF0000"/>
                </a:solidFill>
                <a:ea typeface="Calibri" panose="020F0502020204030204" pitchFamily="34" charset="0"/>
                <a:cs typeface="Arial" panose="020B0604020202020204" pitchFamily="34" charset="0"/>
              </a:rPr>
              <a:t> different penetration depths:</a:t>
            </a:r>
            <a:endParaRPr lang="en-US" sz="1700" dirty="0">
              <a:solidFill>
                <a:srgbClr val="231F20"/>
              </a:solidFill>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E7F98501-E726-4A5D-BEB2-3D28801BE67F}"/>
              </a:ext>
            </a:extLst>
          </p:cNvPr>
          <p:cNvSpPr/>
          <p:nvPr/>
        </p:nvSpPr>
        <p:spPr>
          <a:xfrm>
            <a:off x="75042" y="1174490"/>
            <a:ext cx="5126360" cy="877163"/>
          </a:xfrm>
          <a:prstGeom prst="rect">
            <a:avLst/>
          </a:prstGeom>
        </p:spPr>
        <p:txBody>
          <a:bodyPr wrap="square">
            <a:spAutoFit/>
          </a:bodyPr>
          <a:lstStyle/>
          <a:p>
            <a:pPr marL="285750" indent="-285750" algn="just">
              <a:buFont typeface="Wingdings" panose="05000000000000000000" pitchFamily="2" charset="2"/>
              <a:buChar char="Ø"/>
            </a:pPr>
            <a:r>
              <a:rPr lang="en-US" sz="1700" dirty="0"/>
              <a:t>We present a set of complementary analytical techniques which give a detailed characterization of deposits accumulated on MWPC electrodes </a:t>
            </a:r>
            <a:endParaRPr lang="en-US" sz="1700" dirty="0">
              <a:latin typeface="Times New Roman" panose="02020603050405020304" pitchFamily="18" charset="0"/>
              <a:ea typeface="Times New Roman" panose="02020603050405020304" pitchFamily="18" charset="0"/>
            </a:endParaRPr>
          </a:p>
        </p:txBody>
      </p:sp>
      <p:sp>
        <p:nvSpPr>
          <p:cNvPr id="5" name="Rectangle 4">
            <a:extLst>
              <a:ext uri="{FF2B5EF4-FFF2-40B4-BE49-F238E27FC236}">
                <a16:creationId xmlns:a16="http://schemas.microsoft.com/office/drawing/2014/main" id="{CDE46A93-B793-4252-8150-F3345CC33ED4}"/>
              </a:ext>
            </a:extLst>
          </p:cNvPr>
          <p:cNvSpPr/>
          <p:nvPr/>
        </p:nvSpPr>
        <p:spPr>
          <a:xfrm>
            <a:off x="5894308" y="1133135"/>
            <a:ext cx="5942910" cy="400110"/>
          </a:xfrm>
          <a:prstGeom prst="rect">
            <a:avLst/>
          </a:prstGeom>
        </p:spPr>
        <p:txBody>
          <a:bodyPr wrap="none">
            <a:spAutoFit/>
          </a:bodyPr>
          <a:lstStyle/>
          <a:p>
            <a:pPr algn="ctr">
              <a:lnSpc>
                <a:spcPct val="100000"/>
              </a:lnSpc>
            </a:pPr>
            <a:r>
              <a:rPr lang="en-US" sz="2000" b="1" spc="-1" dirty="0">
                <a:solidFill>
                  <a:schemeClr val="accent1">
                    <a:lumMod val="75000"/>
                  </a:schemeClr>
                </a:solidFill>
              </a:rPr>
              <a:t>Typical analyses depths of characterization techniques</a:t>
            </a:r>
            <a:endParaRPr lang="en-GB" sz="2000" spc="-1" dirty="0">
              <a:solidFill>
                <a:schemeClr val="accent1">
                  <a:lumMod val="75000"/>
                </a:schemeClr>
              </a:solidFill>
              <a:latin typeface="Arial"/>
            </a:endParaRPr>
          </a:p>
        </p:txBody>
      </p:sp>
      <p:sp>
        <p:nvSpPr>
          <p:cNvPr id="16" name="Rectangle 4">
            <a:extLst>
              <a:ext uri="{FF2B5EF4-FFF2-40B4-BE49-F238E27FC236}">
                <a16:creationId xmlns:a16="http://schemas.microsoft.com/office/drawing/2014/main" id="{28940A59-7AAD-4436-B984-2D6C64514D7F}"/>
              </a:ext>
            </a:extLst>
          </p:cNvPr>
          <p:cNvSpPr>
            <a:spLocks noChangeArrowheads="1"/>
          </p:cNvSpPr>
          <p:nvPr/>
        </p:nvSpPr>
        <p:spPr bwMode="auto">
          <a:xfrm>
            <a:off x="210760" y="3140968"/>
            <a:ext cx="4987799" cy="2691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1pPr>
            <a:lvl2pPr>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2pPr>
            <a:lvl3pPr>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3pPr>
            <a:lvl4pPr>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4pPr>
            <a:lvl5pPr>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5pPr>
            <a:lvl6pPr marL="25146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6pPr>
            <a:lvl7pPr marL="29718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7pPr>
            <a:lvl8pPr marL="34290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8pPr>
            <a:lvl9pPr marL="3886200" indent="-228600" fontAlgn="base" hangingPunct="0">
              <a:lnSpc>
                <a:spcPct val="93000"/>
              </a:lnSpc>
              <a:spcBef>
                <a:spcPts val="13"/>
              </a:spcBef>
              <a:spcAft>
                <a:spcPts val="13"/>
              </a:spcAft>
              <a:buClr>
                <a:srgbClr val="000000"/>
              </a:buClr>
              <a:buSzPct val="100000"/>
              <a:buFont typeface="Times New Roman" panose="02020603050405020304" pitchFamily="18" charset="0"/>
              <a:tabLst>
                <a:tab pos="914400" algn="l"/>
                <a:tab pos="1828800" algn="l"/>
                <a:tab pos="2743200" algn="l"/>
                <a:tab pos="3657600" algn="l"/>
                <a:tab pos="4572000" algn="l"/>
              </a:tabLst>
              <a:defRPr>
                <a:solidFill>
                  <a:srgbClr val="000000"/>
                </a:solidFill>
                <a:latin typeface="Arial" panose="020B0604020202020204" pitchFamily="34" charset="0"/>
                <a:ea typeface="Microsoft YaHei" panose="020B0503020204020204" pitchFamily="34" charset="-122"/>
              </a:defRPr>
            </a:lvl9pPr>
          </a:lstStyle>
          <a:p>
            <a:pPr marL="285750" indent="-182880" hangingPunct="1">
              <a:lnSpc>
                <a:spcPct val="100000"/>
              </a:lnSpc>
              <a:spcAft>
                <a:spcPts val="613"/>
              </a:spcAft>
              <a:buFont typeface="Arial" panose="020B0604020202020204" pitchFamily="34" charset="0"/>
              <a:buChar char="•"/>
            </a:pPr>
            <a:r>
              <a:rPr lang="en-US" altLang="en-US" sz="1600" dirty="0">
                <a:solidFill>
                  <a:schemeClr val="tx1"/>
                </a:solidFill>
                <a:latin typeface="+mn-lt"/>
                <a:cs typeface="DejaVu Sans" charset="0"/>
              </a:rPr>
              <a:t>Atomic Force Microscopy </a:t>
            </a:r>
            <a:r>
              <a:rPr lang="en-US" altLang="en-US" sz="1600" b="1" dirty="0">
                <a:solidFill>
                  <a:schemeClr val="tx1"/>
                </a:solidFill>
                <a:latin typeface="+mn-lt"/>
                <a:cs typeface="DejaVu Sans" charset="0"/>
              </a:rPr>
              <a:t>(AFM)</a:t>
            </a:r>
            <a:r>
              <a:rPr lang="sl-SI" altLang="en-US" sz="1600" dirty="0">
                <a:solidFill>
                  <a:schemeClr val="tx1"/>
                </a:solidFill>
                <a:latin typeface="+mn-lt"/>
                <a:cs typeface="DejaVu Sans" charset="0"/>
              </a:rPr>
              <a:t>: </a:t>
            </a:r>
            <a:r>
              <a:rPr lang="en-US" altLang="en-US" sz="1600" dirty="0">
                <a:solidFill>
                  <a:schemeClr val="tx1"/>
                </a:solidFill>
                <a:latin typeface="+mn-lt"/>
                <a:cs typeface="DejaVu Sans" charset="0"/>
              </a:rPr>
              <a:t>No penetration</a:t>
            </a:r>
          </a:p>
          <a:p>
            <a:pPr marL="285750" indent="-182880">
              <a:spcAft>
                <a:spcPts val="613"/>
              </a:spcAft>
              <a:buFont typeface="Arial" panose="020B0604020202020204" pitchFamily="34" charset="0"/>
              <a:buChar char="•"/>
            </a:pPr>
            <a:r>
              <a:rPr lang="en-US" altLang="en-US" sz="1600" dirty="0">
                <a:solidFill>
                  <a:schemeClr val="tx1"/>
                </a:solidFill>
                <a:latin typeface="+mn-lt"/>
                <a:cs typeface="DejaVu Sans" charset="0"/>
              </a:rPr>
              <a:t>Time of Flight Secondary Ion Spectroscopy </a:t>
            </a:r>
            <a:r>
              <a:rPr lang="en-US" altLang="en-US" sz="1600" b="1" dirty="0">
                <a:solidFill>
                  <a:schemeClr val="tx1"/>
                </a:solidFill>
                <a:latin typeface="+mn-lt"/>
                <a:cs typeface="DejaVu Sans" charset="0"/>
              </a:rPr>
              <a:t>(ToF</a:t>
            </a:r>
            <a:r>
              <a:rPr lang="sr-Latn-RS" altLang="en-US" sz="1600" b="1" dirty="0">
                <a:solidFill>
                  <a:schemeClr val="tx1"/>
                </a:solidFill>
                <a:latin typeface="+mn-lt"/>
                <a:cs typeface="DejaVu Sans" charset="0"/>
              </a:rPr>
              <a:t>-</a:t>
            </a:r>
            <a:r>
              <a:rPr lang="en-US" altLang="en-US" sz="1600" b="1" dirty="0">
                <a:solidFill>
                  <a:schemeClr val="tx1"/>
                </a:solidFill>
                <a:latin typeface="+mn-lt"/>
                <a:cs typeface="DejaVu Sans" charset="0"/>
              </a:rPr>
              <a:t>SIMS)</a:t>
            </a:r>
            <a:r>
              <a:rPr lang="sl-SI" altLang="en-US" sz="1600" dirty="0">
                <a:solidFill>
                  <a:schemeClr val="tx1"/>
                </a:solidFill>
                <a:latin typeface="+mn-lt"/>
                <a:cs typeface="DejaVu Sans" charset="0"/>
              </a:rPr>
              <a:t>: 1-2</a:t>
            </a:r>
            <a:r>
              <a:rPr lang="en-US" altLang="en-US" sz="1600" dirty="0">
                <a:solidFill>
                  <a:schemeClr val="tx1"/>
                </a:solidFill>
                <a:latin typeface="+mn-lt"/>
                <a:cs typeface="DejaVu Sans" charset="0"/>
              </a:rPr>
              <a:t> nm, depth profiling up to several hundred nm</a:t>
            </a:r>
          </a:p>
          <a:p>
            <a:pPr marL="285750" indent="-182880">
              <a:spcAft>
                <a:spcPts val="613"/>
              </a:spcAft>
              <a:buFont typeface="Arial" panose="020B0604020202020204" pitchFamily="34" charset="0"/>
              <a:buChar char="•"/>
            </a:pPr>
            <a:r>
              <a:rPr lang="sl-SI" altLang="en-US" sz="1600" dirty="0">
                <a:solidFill>
                  <a:schemeClr val="tx1"/>
                </a:solidFill>
                <a:latin typeface="+mn-lt"/>
                <a:cs typeface="DejaVu Sans" charset="0"/>
              </a:rPr>
              <a:t>X</a:t>
            </a:r>
            <a:r>
              <a:rPr lang="en-US" altLang="en-US" sz="1600" dirty="0">
                <a:solidFill>
                  <a:schemeClr val="tx1"/>
                </a:solidFill>
                <a:latin typeface="+mn-lt"/>
                <a:cs typeface="DejaVu Sans" charset="0"/>
              </a:rPr>
              <a:t>-ray Photoelectron spectroscopy </a:t>
            </a:r>
            <a:r>
              <a:rPr lang="en-US" altLang="en-US" sz="1600" b="1" dirty="0">
                <a:solidFill>
                  <a:schemeClr val="tx1"/>
                </a:solidFill>
                <a:latin typeface="+mn-lt"/>
                <a:cs typeface="DejaVu Sans" charset="0"/>
              </a:rPr>
              <a:t>(XP</a:t>
            </a:r>
            <a:r>
              <a:rPr lang="sl-SI" altLang="en-US" sz="1600" b="1" dirty="0">
                <a:solidFill>
                  <a:schemeClr val="tx1"/>
                </a:solidFill>
                <a:latin typeface="+mn-lt"/>
                <a:cs typeface="DejaVu Sans" charset="0"/>
              </a:rPr>
              <a:t>S</a:t>
            </a:r>
            <a:r>
              <a:rPr lang="en-US" altLang="en-US" sz="1600" b="1" dirty="0">
                <a:solidFill>
                  <a:schemeClr val="tx1"/>
                </a:solidFill>
                <a:latin typeface="+mn-lt"/>
                <a:cs typeface="DejaVu Sans" charset="0"/>
              </a:rPr>
              <a:t>)</a:t>
            </a:r>
            <a:r>
              <a:rPr lang="sl-SI" altLang="en-US" sz="1600" dirty="0">
                <a:solidFill>
                  <a:schemeClr val="tx1"/>
                </a:solidFill>
                <a:latin typeface="+mn-lt"/>
                <a:cs typeface="DejaVu Sans" charset="0"/>
              </a:rPr>
              <a:t>: ~</a:t>
            </a:r>
            <a:r>
              <a:rPr lang="en-US" altLang="en-US" sz="1600" dirty="0">
                <a:solidFill>
                  <a:schemeClr val="tx1"/>
                </a:solidFill>
                <a:latin typeface="+mn-lt"/>
                <a:cs typeface="DejaVu Sans" charset="0"/>
              </a:rPr>
              <a:t> 5 nm, depth profiling up to 1 </a:t>
            </a:r>
            <a:r>
              <a:rPr lang="sl-SI" altLang="en-US" sz="1600" dirty="0">
                <a:solidFill>
                  <a:schemeClr val="tx1"/>
                </a:solidFill>
                <a:latin typeface="+mn-lt"/>
                <a:cs typeface="DejaVu Sans" charset="0"/>
              </a:rPr>
              <a:t>µm</a:t>
            </a:r>
          </a:p>
          <a:p>
            <a:pPr marL="285750" indent="-182880" hangingPunct="1">
              <a:lnSpc>
                <a:spcPct val="100000"/>
              </a:lnSpc>
              <a:spcAft>
                <a:spcPts val="613"/>
              </a:spcAft>
              <a:buFont typeface="Arial" panose="020B0604020202020204" pitchFamily="34" charset="0"/>
              <a:buChar char="•"/>
            </a:pPr>
            <a:r>
              <a:rPr lang="en-US" altLang="en-US" sz="1600" dirty="0">
                <a:solidFill>
                  <a:schemeClr val="tx1"/>
                </a:solidFill>
                <a:latin typeface="+mn-lt"/>
                <a:cs typeface="DejaVu Sans" charset="0"/>
              </a:rPr>
              <a:t>Scanning Electron Microscopy </a:t>
            </a:r>
            <a:r>
              <a:rPr lang="en-US" altLang="en-US" sz="1600" b="1" dirty="0">
                <a:solidFill>
                  <a:schemeClr val="tx1"/>
                </a:solidFill>
                <a:latin typeface="+mn-lt"/>
                <a:cs typeface="DejaVu Sans" charset="0"/>
              </a:rPr>
              <a:t>(SEM/</a:t>
            </a:r>
            <a:r>
              <a:rPr lang="sl-SI" altLang="en-US" sz="1600" b="1" dirty="0">
                <a:solidFill>
                  <a:schemeClr val="tx1"/>
                </a:solidFill>
                <a:latin typeface="+mn-lt"/>
                <a:cs typeface="DejaVu Sans" charset="0"/>
              </a:rPr>
              <a:t>EDXS</a:t>
            </a:r>
            <a:r>
              <a:rPr lang="en-US" altLang="en-US" sz="1600" b="1" dirty="0">
                <a:solidFill>
                  <a:schemeClr val="tx1"/>
                </a:solidFill>
                <a:latin typeface="+mn-lt"/>
                <a:cs typeface="DejaVu Sans" charset="0"/>
              </a:rPr>
              <a:t>)</a:t>
            </a:r>
            <a:r>
              <a:rPr lang="sl-SI" altLang="en-US" sz="1600" dirty="0">
                <a:solidFill>
                  <a:schemeClr val="tx1"/>
                </a:solidFill>
                <a:latin typeface="+mn-lt"/>
                <a:cs typeface="DejaVu Sans" charset="0"/>
              </a:rPr>
              <a:t>: </a:t>
            </a:r>
            <a:r>
              <a:rPr lang="en-US" altLang="en-US" sz="1600" dirty="0">
                <a:solidFill>
                  <a:schemeClr val="tx1"/>
                </a:solidFill>
                <a:latin typeface="+mn-lt"/>
                <a:cs typeface="DejaVu Sans" charset="0"/>
              </a:rPr>
              <a:t>&lt; 2</a:t>
            </a:r>
            <a:r>
              <a:rPr lang="sl-SI" altLang="en-US" sz="1600" dirty="0">
                <a:solidFill>
                  <a:schemeClr val="tx1"/>
                </a:solidFill>
                <a:latin typeface="+mn-lt"/>
                <a:cs typeface="DejaVu Sans" charset="0"/>
              </a:rPr>
              <a:t> µm</a:t>
            </a:r>
          </a:p>
          <a:p>
            <a:pPr marL="285750" indent="-182880" hangingPunct="1">
              <a:lnSpc>
                <a:spcPct val="100000"/>
              </a:lnSpc>
              <a:spcAft>
                <a:spcPts val="613"/>
              </a:spcAft>
              <a:buFont typeface="Arial" panose="020B0604020202020204" pitchFamily="34" charset="0"/>
              <a:buChar char="•"/>
            </a:pPr>
            <a:r>
              <a:rPr lang="en-US" altLang="en-US" sz="1600" dirty="0">
                <a:solidFill>
                  <a:schemeClr val="tx1"/>
                </a:solidFill>
                <a:latin typeface="+mn-lt"/>
                <a:cs typeface="DejaVu Sans" charset="0"/>
              </a:rPr>
              <a:t>Fourier Transform Infrared </a:t>
            </a:r>
            <a:r>
              <a:rPr lang="en-US" altLang="en-US" sz="1600" b="1" dirty="0">
                <a:solidFill>
                  <a:schemeClr val="tx1"/>
                </a:solidFill>
                <a:latin typeface="+mn-lt"/>
                <a:cs typeface="DejaVu Sans" charset="0"/>
              </a:rPr>
              <a:t>(FTIR) </a:t>
            </a:r>
            <a:r>
              <a:rPr lang="en-US" altLang="en-US" sz="1600" dirty="0">
                <a:solidFill>
                  <a:schemeClr val="tx1"/>
                </a:solidFill>
                <a:latin typeface="+mn-lt"/>
                <a:cs typeface="DejaVu Sans" charset="0"/>
              </a:rPr>
              <a:t>and Raman Spectroscopy</a:t>
            </a:r>
            <a:r>
              <a:rPr lang="sl-SI" altLang="en-US" sz="1600" dirty="0">
                <a:solidFill>
                  <a:schemeClr val="tx1"/>
                </a:solidFill>
                <a:latin typeface="+mn-lt"/>
                <a:cs typeface="DejaVu Sans" charset="0"/>
              </a:rPr>
              <a:t>:</a:t>
            </a:r>
            <a:r>
              <a:rPr lang="en-US" altLang="en-US" sz="1600" dirty="0">
                <a:solidFill>
                  <a:schemeClr val="tx1"/>
                </a:solidFill>
                <a:latin typeface="+mn-lt"/>
                <a:cs typeface="DejaVu Sans" charset="0"/>
              </a:rPr>
              <a:t> &lt; 2-3</a:t>
            </a:r>
            <a:r>
              <a:rPr lang="sl-SI" altLang="en-US" sz="1600" dirty="0">
                <a:solidFill>
                  <a:schemeClr val="tx1"/>
                </a:solidFill>
                <a:latin typeface="+mn-lt"/>
                <a:cs typeface="DejaVu Sans" charset="0"/>
              </a:rPr>
              <a:t> µm</a:t>
            </a:r>
          </a:p>
          <a:p>
            <a:pPr marL="285750" indent="-182880" hangingPunct="1">
              <a:lnSpc>
                <a:spcPct val="100000"/>
              </a:lnSpc>
              <a:spcAft>
                <a:spcPts val="613"/>
              </a:spcAft>
              <a:buFont typeface="Arial" panose="020B0604020202020204" pitchFamily="34" charset="0"/>
              <a:buChar char="•"/>
            </a:pPr>
            <a:r>
              <a:rPr lang="en-US" altLang="en-US" sz="1600" dirty="0">
                <a:solidFill>
                  <a:schemeClr val="tx1"/>
                </a:solidFill>
                <a:latin typeface="+mn-lt"/>
                <a:cs typeface="DejaVu Sans" charset="0"/>
              </a:rPr>
              <a:t>X-ray Diffraction </a:t>
            </a:r>
            <a:r>
              <a:rPr lang="en-US" altLang="en-US" sz="1600" b="1" dirty="0">
                <a:solidFill>
                  <a:schemeClr val="tx1"/>
                </a:solidFill>
                <a:latin typeface="+mn-lt"/>
                <a:cs typeface="DejaVu Sans" charset="0"/>
              </a:rPr>
              <a:t>(XRD)</a:t>
            </a:r>
            <a:r>
              <a:rPr lang="sl-SI" altLang="en-US" sz="1600" dirty="0">
                <a:solidFill>
                  <a:schemeClr val="tx1"/>
                </a:solidFill>
                <a:latin typeface="+mn-lt"/>
                <a:cs typeface="DejaVu Sans" charset="0"/>
              </a:rPr>
              <a:t>: </a:t>
            </a:r>
            <a:r>
              <a:rPr lang="en-US" altLang="en-US" sz="1600" dirty="0">
                <a:solidFill>
                  <a:schemeClr val="tx1"/>
                </a:solidFill>
                <a:latin typeface="+mn-lt"/>
                <a:cs typeface="DejaVu Sans" charset="0"/>
              </a:rPr>
              <a:t>&lt; 15 </a:t>
            </a:r>
            <a:r>
              <a:rPr lang="sl-SI" altLang="en-US" sz="1600" dirty="0">
                <a:solidFill>
                  <a:schemeClr val="tx1"/>
                </a:solidFill>
                <a:latin typeface="+mn-lt"/>
                <a:cs typeface="DejaVu Sans" charset="0"/>
              </a:rPr>
              <a:t>µm</a:t>
            </a:r>
          </a:p>
        </p:txBody>
      </p:sp>
      <p:sp>
        <p:nvSpPr>
          <p:cNvPr id="17" name="Title 1">
            <a:extLst>
              <a:ext uri="{FF2B5EF4-FFF2-40B4-BE49-F238E27FC236}">
                <a16:creationId xmlns:a16="http://schemas.microsoft.com/office/drawing/2014/main" id="{0C34F2AF-6DE6-4DEC-93F0-0111CD026B01}"/>
              </a:ext>
            </a:extLst>
          </p:cNvPr>
          <p:cNvSpPr txBox="1">
            <a:spLocks/>
          </p:cNvSpPr>
          <p:nvPr/>
        </p:nvSpPr>
        <p:spPr>
          <a:xfrm>
            <a:off x="1524000" y="260647"/>
            <a:ext cx="9144000" cy="576065"/>
          </a:xfrm>
          <a:prstGeom prst="rect">
            <a:avLst/>
          </a:prstGeom>
          <a:solidFill>
            <a:schemeClr val="tx2">
              <a:lumMod val="75000"/>
            </a:schemeClr>
          </a:solidFill>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solidFill>
                  <a:schemeClr val="bg1"/>
                </a:solidFill>
              </a:rPr>
              <a:t>Physical and chemical techniques in electrode aging studies</a:t>
            </a:r>
          </a:p>
        </p:txBody>
      </p:sp>
      <p:graphicFrame>
        <p:nvGraphicFramePr>
          <p:cNvPr id="8" name="Table 7">
            <a:extLst>
              <a:ext uri="{FF2B5EF4-FFF2-40B4-BE49-F238E27FC236}">
                <a16:creationId xmlns:a16="http://schemas.microsoft.com/office/drawing/2014/main" id="{94C846FF-E17E-40BE-8D04-0C36A360EAFF}"/>
              </a:ext>
            </a:extLst>
          </p:cNvPr>
          <p:cNvGraphicFramePr>
            <a:graphicFrameLocks noGrp="1"/>
          </p:cNvGraphicFramePr>
          <p:nvPr>
            <p:extLst>
              <p:ext uri="{D42A27DB-BD31-4B8C-83A1-F6EECF244321}">
                <p14:modId xmlns:p14="http://schemas.microsoft.com/office/powerpoint/2010/main" val="1655467674"/>
              </p:ext>
            </p:extLst>
          </p:nvPr>
        </p:nvGraphicFramePr>
        <p:xfrm>
          <a:off x="1001175" y="5973647"/>
          <a:ext cx="10836043" cy="741680"/>
        </p:xfrm>
        <a:graphic>
          <a:graphicData uri="http://schemas.openxmlformats.org/drawingml/2006/table">
            <a:tbl>
              <a:tblPr firstRow="1" bandRow="1">
                <a:tableStyleId>{0505E3EF-67EA-436B-97B2-0124C06EBD24}</a:tableStyleId>
              </a:tblPr>
              <a:tblGrid>
                <a:gridCol w="3484754">
                  <a:extLst>
                    <a:ext uri="{9D8B030D-6E8A-4147-A177-3AD203B41FA5}">
                      <a16:colId xmlns:a16="http://schemas.microsoft.com/office/drawing/2014/main" val="3141721017"/>
                    </a:ext>
                  </a:extLst>
                </a:gridCol>
                <a:gridCol w="7351289">
                  <a:extLst>
                    <a:ext uri="{9D8B030D-6E8A-4147-A177-3AD203B41FA5}">
                      <a16:colId xmlns:a16="http://schemas.microsoft.com/office/drawing/2014/main" val="536229353"/>
                    </a:ext>
                  </a:extLst>
                </a:gridCol>
              </a:tblGrid>
              <a:tr h="370840">
                <a:tc>
                  <a:txBody>
                    <a:bodyPr/>
                    <a:lstStyle/>
                    <a:p>
                      <a:r>
                        <a:rPr lang="en-US" sz="1600" spc="-1" dirty="0"/>
                        <a:t>Cathode investigation techniques</a:t>
                      </a:r>
                      <a:endParaRPr lang="en-US" sz="1600" dirty="0"/>
                    </a:p>
                  </a:txBody>
                  <a:tcPr/>
                </a:tc>
                <a:tc>
                  <a:txBody>
                    <a:bodyPr/>
                    <a:lstStyle/>
                    <a:p>
                      <a:r>
                        <a:rPr kumimoji="0" lang="en-GB" sz="1600" u="none" strike="noStrike" kern="1200" cap="none" spc="-1" normalizeH="0" baseline="0" noProof="0" dirty="0">
                          <a:ln>
                            <a:noFill/>
                          </a:ln>
                          <a:effectLst/>
                          <a:uLnTx/>
                          <a:uFillTx/>
                        </a:rPr>
                        <a:t>OM, AFM, SEM, EDS, FTIR, Raman, XRD, XPS, </a:t>
                      </a:r>
                      <a:r>
                        <a:rPr kumimoji="0" lang="en-GB" sz="1600" u="none" strike="noStrike" kern="1200" cap="none" spc="-1" normalizeH="0" baseline="0" noProof="0" dirty="0" err="1">
                          <a:ln>
                            <a:noFill/>
                          </a:ln>
                          <a:effectLst/>
                          <a:uLnTx/>
                          <a:uFillTx/>
                        </a:rPr>
                        <a:t>ToF</a:t>
                      </a:r>
                      <a:r>
                        <a:rPr kumimoji="0" lang="en-GB" sz="1600" u="none" strike="noStrike" kern="1200" cap="none" spc="-1" normalizeH="0" baseline="0" noProof="0" dirty="0">
                          <a:ln>
                            <a:noFill/>
                          </a:ln>
                          <a:effectLst/>
                          <a:uLnTx/>
                          <a:uFillTx/>
                        </a:rPr>
                        <a:t>-SIMS</a:t>
                      </a:r>
                      <a:endParaRPr lang="en-US" dirty="0"/>
                    </a:p>
                  </a:txBody>
                  <a:tcPr/>
                </a:tc>
                <a:extLst>
                  <a:ext uri="{0D108BD9-81ED-4DB2-BD59-A6C34878D82A}">
                    <a16:rowId xmlns:a16="http://schemas.microsoft.com/office/drawing/2014/main" val="180498061"/>
                  </a:ext>
                </a:extLst>
              </a:tr>
              <a:tr h="370840">
                <a:tc>
                  <a:txBody>
                    <a:bodyPr/>
                    <a:lstStyle/>
                    <a:p>
                      <a:r>
                        <a:rPr lang="en-GB" sz="1600" b="1" spc="-1" dirty="0"/>
                        <a:t>Anode wire investigation techniques</a:t>
                      </a:r>
                      <a:endParaRPr lang="en-US" sz="1600" b="1" dirty="0"/>
                    </a:p>
                  </a:txBody>
                  <a:tcPr/>
                </a:tc>
                <a:tc>
                  <a:txBody>
                    <a:bodyPr/>
                    <a:lstStyle/>
                    <a:p>
                      <a:r>
                        <a:rPr lang="en-GB" sz="1600" b="1" spc="-1" dirty="0"/>
                        <a:t>OM, SEM, EDS, Raman, XPS, </a:t>
                      </a:r>
                      <a:r>
                        <a:rPr lang="en-GB" sz="1600" b="1" spc="-1" dirty="0" err="1"/>
                        <a:t>ToF</a:t>
                      </a:r>
                      <a:r>
                        <a:rPr lang="en-GB" sz="1600" b="1" spc="-1" dirty="0"/>
                        <a:t>-SIMS (limitations: round shape, small diameter)</a:t>
                      </a:r>
                      <a:endParaRPr lang="en-US" sz="1600" b="1" dirty="0"/>
                    </a:p>
                  </a:txBody>
                  <a:tcPr/>
                </a:tc>
                <a:extLst>
                  <a:ext uri="{0D108BD9-81ED-4DB2-BD59-A6C34878D82A}">
                    <a16:rowId xmlns:a16="http://schemas.microsoft.com/office/drawing/2014/main" val="1347155235"/>
                  </a:ext>
                </a:extLst>
              </a:tr>
            </a:tbl>
          </a:graphicData>
        </a:graphic>
      </p:graphicFrame>
      <p:sp>
        <p:nvSpPr>
          <p:cNvPr id="6" name="Rectangle 5">
            <a:extLst>
              <a:ext uri="{FF2B5EF4-FFF2-40B4-BE49-F238E27FC236}">
                <a16:creationId xmlns:a16="http://schemas.microsoft.com/office/drawing/2014/main" id="{DECC3222-7C84-416F-B8AF-4A3CD570FE88}"/>
              </a:ext>
            </a:extLst>
          </p:cNvPr>
          <p:cNvSpPr/>
          <p:nvPr/>
        </p:nvSpPr>
        <p:spPr>
          <a:xfrm>
            <a:off x="210760" y="3140968"/>
            <a:ext cx="4962928" cy="26915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8578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 name="Picture 231"/>
          <p:cNvPicPr/>
          <p:nvPr/>
        </p:nvPicPr>
        <p:blipFill>
          <a:blip r:embed="rId2"/>
          <a:stretch/>
        </p:blipFill>
        <p:spPr>
          <a:xfrm>
            <a:off x="103330" y="26481"/>
            <a:ext cx="2797957" cy="1794487"/>
          </a:xfrm>
          <a:prstGeom prst="rect">
            <a:avLst/>
          </a:prstGeom>
          <a:ln w="0">
            <a:noFill/>
          </a:ln>
        </p:spPr>
      </p:pic>
      <p:sp>
        <p:nvSpPr>
          <p:cNvPr id="236" name="TextBox 235"/>
          <p:cNvSpPr txBox="1"/>
          <p:nvPr/>
        </p:nvSpPr>
        <p:spPr>
          <a:xfrm>
            <a:off x="1260470" y="1234145"/>
            <a:ext cx="2216880" cy="259920"/>
          </a:xfrm>
          <a:prstGeom prst="rect">
            <a:avLst/>
          </a:prstGeom>
          <a:noFill/>
          <a:ln w="0">
            <a:noFill/>
          </a:ln>
        </p:spPr>
        <p:txBody>
          <a:bodyPr lIns="90000" tIns="45000" rIns="90000" bIns="45000" anchor="t">
            <a:noAutofit/>
          </a:bodyPr>
          <a:lstStyle/>
          <a:p>
            <a:r>
              <a:rPr lang="en-GB" sz="1200" i="1" spc="-1" dirty="0">
                <a:latin typeface="Times New Roman"/>
              </a:rPr>
              <a:t>Optical magnification principle</a:t>
            </a:r>
            <a:endParaRPr lang="en-GB" sz="1200" i="1" spc="-1" dirty="0">
              <a:latin typeface="Arial"/>
            </a:endParaRPr>
          </a:p>
        </p:txBody>
      </p:sp>
      <p:sp>
        <p:nvSpPr>
          <p:cNvPr id="5" name="TextBox 4">
            <a:extLst>
              <a:ext uri="{FF2B5EF4-FFF2-40B4-BE49-F238E27FC236}">
                <a16:creationId xmlns:a16="http://schemas.microsoft.com/office/drawing/2014/main" id="{0DF6AF17-6129-41C0-AD3D-8B717DCA00E3}"/>
              </a:ext>
            </a:extLst>
          </p:cNvPr>
          <p:cNvSpPr txBox="1"/>
          <p:nvPr/>
        </p:nvSpPr>
        <p:spPr>
          <a:xfrm>
            <a:off x="8636493" y="1279918"/>
            <a:ext cx="1608370" cy="369332"/>
          </a:xfrm>
          <a:prstGeom prst="rect">
            <a:avLst/>
          </a:prstGeom>
          <a:noFill/>
        </p:spPr>
        <p:txBody>
          <a:bodyPr wrap="square" rtlCol="0">
            <a:spAutoFit/>
          </a:bodyPr>
          <a:lstStyle/>
          <a:p>
            <a:r>
              <a:rPr lang="en-US" b="1" dirty="0"/>
              <a:t>Anode wires</a:t>
            </a:r>
          </a:p>
        </p:txBody>
      </p:sp>
      <p:sp>
        <p:nvSpPr>
          <p:cNvPr id="7" name="TextBox 6">
            <a:extLst>
              <a:ext uri="{FF2B5EF4-FFF2-40B4-BE49-F238E27FC236}">
                <a16:creationId xmlns:a16="http://schemas.microsoft.com/office/drawing/2014/main" id="{95E1661A-3415-4240-B05B-DAD4DB9506A9}"/>
              </a:ext>
            </a:extLst>
          </p:cNvPr>
          <p:cNvSpPr txBox="1"/>
          <p:nvPr/>
        </p:nvSpPr>
        <p:spPr>
          <a:xfrm>
            <a:off x="2308453" y="1531735"/>
            <a:ext cx="1608370" cy="369332"/>
          </a:xfrm>
          <a:prstGeom prst="rect">
            <a:avLst/>
          </a:prstGeom>
          <a:noFill/>
        </p:spPr>
        <p:txBody>
          <a:bodyPr wrap="square" rtlCol="0">
            <a:spAutoFit/>
          </a:bodyPr>
          <a:lstStyle/>
          <a:p>
            <a:r>
              <a:rPr lang="en-US" b="1" dirty="0"/>
              <a:t>Cathode plates</a:t>
            </a:r>
          </a:p>
        </p:txBody>
      </p:sp>
      <p:pic>
        <p:nvPicPr>
          <p:cNvPr id="16" name="Picture 2">
            <a:extLst>
              <a:ext uri="{FF2B5EF4-FFF2-40B4-BE49-F238E27FC236}">
                <a16:creationId xmlns:a16="http://schemas.microsoft.com/office/drawing/2014/main" id="{E4BA2480-0D78-45C1-8883-CC44AB2D239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516" y="4559156"/>
            <a:ext cx="2839995" cy="2184028"/>
          </a:xfrm>
          <a:prstGeom prst="rect">
            <a:avLst/>
          </a:prstGeom>
          <a:solidFill>
            <a:srgbClr val="FFFFFF"/>
          </a:solidFill>
        </p:spPr>
      </p:pic>
      <p:pic>
        <p:nvPicPr>
          <p:cNvPr id="17" name="Picture 1">
            <a:extLst>
              <a:ext uri="{FF2B5EF4-FFF2-40B4-BE49-F238E27FC236}">
                <a16:creationId xmlns:a16="http://schemas.microsoft.com/office/drawing/2014/main" id="{84B6E9C3-E61E-4C10-984A-7DD50410B93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9470" y="4565821"/>
            <a:ext cx="2839995" cy="2184028"/>
          </a:xfrm>
          <a:prstGeom prst="rect">
            <a:avLst/>
          </a:prstGeom>
          <a:solidFill>
            <a:srgbClr val="FFFFFF"/>
          </a:solidFill>
        </p:spPr>
      </p:pic>
      <p:pic>
        <p:nvPicPr>
          <p:cNvPr id="13" name="Picture 12">
            <a:extLst>
              <a:ext uri="{FF2B5EF4-FFF2-40B4-BE49-F238E27FC236}">
                <a16:creationId xmlns:a16="http://schemas.microsoft.com/office/drawing/2014/main" id="{B3D9710B-9058-418F-BF28-5424F0B902CB}"/>
              </a:ext>
            </a:extLst>
          </p:cNvPr>
          <p:cNvPicPr>
            <a:picLocks noChangeAspect="1"/>
          </p:cNvPicPr>
          <p:nvPr/>
        </p:nvPicPr>
        <p:blipFill>
          <a:blip r:embed="rId5" cstate="print"/>
          <a:stretch>
            <a:fillRect/>
          </a:stretch>
        </p:blipFill>
        <p:spPr>
          <a:xfrm>
            <a:off x="9477830" y="4033999"/>
            <a:ext cx="2600669" cy="2516334"/>
          </a:xfrm>
          <a:prstGeom prst="rect">
            <a:avLst/>
          </a:prstGeom>
        </p:spPr>
      </p:pic>
      <p:sp>
        <p:nvSpPr>
          <p:cNvPr id="14" name="Rectangle 13">
            <a:extLst>
              <a:ext uri="{FF2B5EF4-FFF2-40B4-BE49-F238E27FC236}">
                <a16:creationId xmlns:a16="http://schemas.microsoft.com/office/drawing/2014/main" id="{65C1AD23-55D7-4919-82B9-389D470A0569}"/>
              </a:ext>
            </a:extLst>
          </p:cNvPr>
          <p:cNvSpPr/>
          <p:nvPr/>
        </p:nvSpPr>
        <p:spPr>
          <a:xfrm>
            <a:off x="10017381" y="3545904"/>
            <a:ext cx="2232248" cy="338554"/>
          </a:xfrm>
          <a:prstGeom prst="rect">
            <a:avLst/>
          </a:prstGeom>
        </p:spPr>
        <p:txBody>
          <a:bodyPr wrap="square">
            <a:spAutoFit/>
          </a:bodyPr>
          <a:lstStyle/>
          <a:p>
            <a:pPr algn="ctr"/>
            <a:r>
              <a:rPr lang="en-US" sz="1600" b="1" dirty="0"/>
              <a:t>Darkening of the wires </a:t>
            </a:r>
          </a:p>
        </p:txBody>
      </p:sp>
      <p:sp>
        <p:nvSpPr>
          <p:cNvPr id="15" name="Oval 14">
            <a:extLst>
              <a:ext uri="{FF2B5EF4-FFF2-40B4-BE49-F238E27FC236}">
                <a16:creationId xmlns:a16="http://schemas.microsoft.com/office/drawing/2014/main" id="{EA68DE35-594D-456A-8CD6-241C44905D85}"/>
              </a:ext>
            </a:extLst>
          </p:cNvPr>
          <p:cNvSpPr/>
          <p:nvPr/>
        </p:nvSpPr>
        <p:spPr>
          <a:xfrm>
            <a:off x="10313433" y="4021649"/>
            <a:ext cx="1577645" cy="8519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F01F07DE-03F4-4819-AA1A-9C04E6BBE540}"/>
              </a:ext>
            </a:extLst>
          </p:cNvPr>
          <p:cNvSpPr/>
          <p:nvPr/>
        </p:nvSpPr>
        <p:spPr>
          <a:xfrm rot="5400000">
            <a:off x="10964227" y="3867257"/>
            <a:ext cx="338556" cy="288032"/>
          </a:xfrm>
          <a:prstGeom prst="rightArrow">
            <a:avLst/>
          </a:prstGeom>
          <a:solidFill>
            <a:srgbClr val="239D13"/>
          </a:solidFill>
          <a:ln>
            <a:solidFill>
              <a:srgbClr val="239D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CAC0CCB8-642B-4F39-9AFF-539580618963}"/>
              </a:ext>
            </a:extLst>
          </p:cNvPr>
          <p:cNvPicPr/>
          <p:nvPr/>
        </p:nvPicPr>
        <p:blipFill rotWithShape="1">
          <a:blip r:embed="rId6" cstate="print">
            <a:extLst>
              <a:ext uri="{28A0092B-C50C-407E-A947-70E740481C1C}">
                <a14:useLocalDpi xmlns:a14="http://schemas.microsoft.com/office/drawing/2010/main" val="0"/>
              </a:ext>
            </a:extLst>
          </a:blip>
          <a:srcRect t="14437" b="8373"/>
          <a:stretch/>
        </p:blipFill>
        <p:spPr>
          <a:xfrm>
            <a:off x="6717534" y="3480914"/>
            <a:ext cx="2544269" cy="1526828"/>
          </a:xfrm>
          <a:prstGeom prst="rect">
            <a:avLst/>
          </a:prstGeom>
        </p:spPr>
      </p:pic>
      <p:pic>
        <p:nvPicPr>
          <p:cNvPr id="20" name="Picture 19">
            <a:extLst>
              <a:ext uri="{FF2B5EF4-FFF2-40B4-BE49-F238E27FC236}">
                <a16:creationId xmlns:a16="http://schemas.microsoft.com/office/drawing/2014/main" id="{F4E48FA1-AF1F-443D-AE0A-C1630A8BF265}"/>
              </a:ext>
            </a:extLst>
          </p:cNvPr>
          <p:cNvPicPr>
            <a:picLocks/>
          </p:cNvPicPr>
          <p:nvPr/>
        </p:nvPicPr>
        <p:blipFill rotWithShape="1">
          <a:blip r:embed="rId7" cstate="print">
            <a:extLst>
              <a:ext uri="{BEBA8EAE-BF5A-486C-A8C5-ECC9F3942E4B}">
                <a14:imgProps xmlns:a14="http://schemas.microsoft.com/office/drawing/2010/main">
                  <a14:imgLayer r:embed="rId8">
                    <a14:imgEffect>
                      <a14:sharpenSoften amount="50000"/>
                    </a14:imgEffect>
                    <a14:imgEffect>
                      <a14:saturation sat="200000"/>
                    </a14:imgEffect>
                  </a14:imgLayer>
                </a14:imgProps>
              </a:ext>
              <a:ext uri="{28A0092B-C50C-407E-A947-70E740481C1C}">
                <a14:useLocalDpi xmlns:a14="http://schemas.microsoft.com/office/drawing/2010/main" val="0"/>
              </a:ext>
            </a:extLst>
          </a:blip>
          <a:srcRect t="11084" b="7442"/>
          <a:stretch/>
        </p:blipFill>
        <p:spPr>
          <a:xfrm>
            <a:off x="6740715" y="5089653"/>
            <a:ext cx="2542032" cy="1514739"/>
          </a:xfrm>
          <a:prstGeom prst="rect">
            <a:avLst/>
          </a:prstGeom>
        </p:spPr>
      </p:pic>
      <p:sp>
        <p:nvSpPr>
          <p:cNvPr id="21" name="Rectangle 20">
            <a:extLst>
              <a:ext uri="{FF2B5EF4-FFF2-40B4-BE49-F238E27FC236}">
                <a16:creationId xmlns:a16="http://schemas.microsoft.com/office/drawing/2014/main" id="{3CFC729B-CD74-454C-BCB4-C68E511FA7D9}"/>
              </a:ext>
            </a:extLst>
          </p:cNvPr>
          <p:cNvSpPr/>
          <p:nvPr/>
        </p:nvSpPr>
        <p:spPr>
          <a:xfrm>
            <a:off x="6710865" y="3464117"/>
            <a:ext cx="1486497" cy="307777"/>
          </a:xfrm>
          <a:prstGeom prst="rect">
            <a:avLst/>
          </a:prstGeom>
        </p:spPr>
        <p:txBody>
          <a:bodyPr wrap="none">
            <a:spAutoFit/>
          </a:bodyPr>
          <a:lstStyle/>
          <a:p>
            <a:r>
              <a:rPr lang="en-US" sz="1400" b="1" dirty="0">
                <a:solidFill>
                  <a:srgbClr val="FF0000"/>
                </a:solidFill>
              </a:rPr>
              <a:t>0% CF</a:t>
            </a:r>
            <a:r>
              <a:rPr lang="en-US" sz="1400" b="1" baseline="-25000" dirty="0">
                <a:solidFill>
                  <a:srgbClr val="FF0000"/>
                </a:solidFill>
              </a:rPr>
              <a:t>4</a:t>
            </a:r>
            <a:r>
              <a:rPr lang="en-US" sz="1400" b="1" dirty="0">
                <a:solidFill>
                  <a:srgbClr val="FF0000"/>
                </a:solidFill>
              </a:rPr>
              <a:t> Irradiated</a:t>
            </a:r>
            <a:r>
              <a:rPr lang="en-US" sz="1400" b="1" baseline="-25000" dirty="0">
                <a:solidFill>
                  <a:srgbClr val="FF0000"/>
                </a:solidFill>
              </a:rPr>
              <a:t> </a:t>
            </a:r>
            <a:endParaRPr lang="en-US" sz="1400" b="1" dirty="0">
              <a:solidFill>
                <a:srgbClr val="FF0000"/>
              </a:solidFill>
            </a:endParaRPr>
          </a:p>
        </p:txBody>
      </p:sp>
      <p:sp>
        <p:nvSpPr>
          <p:cNvPr id="22" name="Rectangle 21">
            <a:extLst>
              <a:ext uri="{FF2B5EF4-FFF2-40B4-BE49-F238E27FC236}">
                <a16:creationId xmlns:a16="http://schemas.microsoft.com/office/drawing/2014/main" id="{053DFA8A-035E-4F4D-8553-F7766761C602}"/>
              </a:ext>
            </a:extLst>
          </p:cNvPr>
          <p:cNvSpPr/>
          <p:nvPr/>
        </p:nvSpPr>
        <p:spPr>
          <a:xfrm>
            <a:off x="6679851" y="5141126"/>
            <a:ext cx="663451" cy="307777"/>
          </a:xfrm>
          <a:prstGeom prst="rect">
            <a:avLst/>
          </a:prstGeom>
        </p:spPr>
        <p:txBody>
          <a:bodyPr wrap="none">
            <a:spAutoFit/>
          </a:bodyPr>
          <a:lstStyle/>
          <a:p>
            <a:r>
              <a:rPr lang="en-US" sz="1400" b="1" dirty="0">
                <a:solidFill>
                  <a:srgbClr val="FF0000"/>
                </a:solidFill>
              </a:rPr>
              <a:t>Virgin </a:t>
            </a:r>
          </a:p>
        </p:txBody>
      </p:sp>
      <p:sp>
        <p:nvSpPr>
          <p:cNvPr id="23" name="Arrow: Right 22">
            <a:extLst>
              <a:ext uri="{FF2B5EF4-FFF2-40B4-BE49-F238E27FC236}">
                <a16:creationId xmlns:a16="http://schemas.microsoft.com/office/drawing/2014/main" id="{2CEA656C-032E-46CE-8C24-AFE1A64549B5}"/>
              </a:ext>
            </a:extLst>
          </p:cNvPr>
          <p:cNvSpPr/>
          <p:nvPr/>
        </p:nvSpPr>
        <p:spPr>
          <a:xfrm rot="10800000">
            <a:off x="9244304" y="4255022"/>
            <a:ext cx="338556" cy="16502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16CEE1D9-94F1-422A-8902-DD5B21199923}"/>
              </a:ext>
            </a:extLst>
          </p:cNvPr>
          <p:cNvSpPr/>
          <p:nvPr/>
        </p:nvSpPr>
        <p:spPr>
          <a:xfrm rot="10800000">
            <a:off x="9194915" y="6173292"/>
            <a:ext cx="338556" cy="16502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249127"/>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616352"/>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4903176"/>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26" name="Picture 48">
            <a:extLst>
              <a:ext uri="{FF2B5EF4-FFF2-40B4-BE49-F238E27FC236}">
                <a16:creationId xmlns:a16="http://schemas.microsoft.com/office/drawing/2014/main" id="{A5429B77-F6A2-458F-A6DA-F0214CE448C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5149" y="2208702"/>
            <a:ext cx="2829362" cy="2175851"/>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47">
            <a:extLst>
              <a:ext uri="{FF2B5EF4-FFF2-40B4-BE49-F238E27FC236}">
                <a16:creationId xmlns:a16="http://schemas.microsoft.com/office/drawing/2014/main" id="{105D07E8-E40A-42FB-B0B2-C88278B52764}"/>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079471" y="2208713"/>
            <a:ext cx="2829362" cy="217585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9B70B3FD-1961-4DDA-8AE0-D8D13390BD6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a:extLst>
              <a:ext uri="{FF2B5EF4-FFF2-40B4-BE49-F238E27FC236}">
                <a16:creationId xmlns:a16="http://schemas.microsoft.com/office/drawing/2014/main" id="{4C5CAE33-413E-4230-B854-D6C75EE568DF}"/>
              </a:ext>
            </a:extLst>
          </p:cNvPr>
          <p:cNvSpPr>
            <a:spLocks noChangeArrowheads="1"/>
          </p:cNvSpPr>
          <p:nvPr/>
        </p:nvSpPr>
        <p:spPr bwMode="auto">
          <a:xfrm>
            <a:off x="0" y="2286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DejaVu San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1" name="Rectangle 30">
            <a:extLst>
              <a:ext uri="{FF2B5EF4-FFF2-40B4-BE49-F238E27FC236}">
                <a16:creationId xmlns:a16="http://schemas.microsoft.com/office/drawing/2014/main" id="{A5B50BB8-25B4-409F-8EF6-DAFD82DA9709}"/>
              </a:ext>
            </a:extLst>
          </p:cNvPr>
          <p:cNvSpPr/>
          <p:nvPr/>
        </p:nvSpPr>
        <p:spPr>
          <a:xfrm>
            <a:off x="3705218" y="1877817"/>
            <a:ext cx="1577868" cy="307777"/>
          </a:xfrm>
          <a:prstGeom prst="rect">
            <a:avLst/>
          </a:prstGeom>
        </p:spPr>
        <p:txBody>
          <a:bodyPr wrap="none">
            <a:spAutoFit/>
          </a:bodyPr>
          <a:lstStyle/>
          <a:p>
            <a:r>
              <a:rPr lang="en-US" sz="1400" b="1" dirty="0">
                <a:solidFill>
                  <a:srgbClr val="FF0000"/>
                </a:solidFill>
              </a:rPr>
              <a:t>10% CF</a:t>
            </a:r>
            <a:r>
              <a:rPr lang="en-US" sz="1400" b="1" baseline="-25000" dirty="0">
                <a:solidFill>
                  <a:srgbClr val="FF0000"/>
                </a:solidFill>
              </a:rPr>
              <a:t>4</a:t>
            </a:r>
            <a:r>
              <a:rPr lang="en-US" sz="1400" b="1" dirty="0">
                <a:solidFill>
                  <a:srgbClr val="FF0000"/>
                </a:solidFill>
              </a:rPr>
              <a:t> Irradiated</a:t>
            </a:r>
            <a:r>
              <a:rPr lang="en-US" sz="1400" b="1" baseline="-25000" dirty="0">
                <a:solidFill>
                  <a:srgbClr val="FF0000"/>
                </a:solidFill>
              </a:rPr>
              <a:t> </a:t>
            </a:r>
            <a:endParaRPr lang="en-US" sz="1400" b="1" dirty="0">
              <a:solidFill>
                <a:srgbClr val="FF0000"/>
              </a:solidFill>
            </a:endParaRPr>
          </a:p>
        </p:txBody>
      </p:sp>
      <p:sp>
        <p:nvSpPr>
          <p:cNvPr id="32" name="Rectangle 31">
            <a:extLst>
              <a:ext uri="{FF2B5EF4-FFF2-40B4-BE49-F238E27FC236}">
                <a16:creationId xmlns:a16="http://schemas.microsoft.com/office/drawing/2014/main" id="{899E6678-3890-4595-9E2A-0C14DD325A46}"/>
              </a:ext>
            </a:extLst>
          </p:cNvPr>
          <p:cNvSpPr/>
          <p:nvPr/>
        </p:nvSpPr>
        <p:spPr>
          <a:xfrm>
            <a:off x="1259493" y="1860951"/>
            <a:ext cx="663451" cy="307777"/>
          </a:xfrm>
          <a:prstGeom prst="rect">
            <a:avLst/>
          </a:prstGeom>
        </p:spPr>
        <p:txBody>
          <a:bodyPr wrap="none">
            <a:spAutoFit/>
          </a:bodyPr>
          <a:lstStyle/>
          <a:p>
            <a:r>
              <a:rPr lang="en-US" sz="1400" b="1" dirty="0">
                <a:solidFill>
                  <a:srgbClr val="FF0000"/>
                </a:solidFill>
              </a:rPr>
              <a:t>Virgin </a:t>
            </a:r>
          </a:p>
        </p:txBody>
      </p:sp>
      <p:pic>
        <p:nvPicPr>
          <p:cNvPr id="33" name="Picture 32" descr="C:\Users\Administrator\Desktop\Za prof Ilinku Raman\Rezultati 2023\Maj 23\tretirana anoda 100x 14.tif">
            <a:extLst>
              <a:ext uri="{FF2B5EF4-FFF2-40B4-BE49-F238E27FC236}">
                <a16:creationId xmlns:a16="http://schemas.microsoft.com/office/drawing/2014/main" id="{DEA2B204-F95B-49A3-BB80-4DD3F9462331}"/>
              </a:ext>
            </a:extLst>
          </p:cNvPr>
          <p:cNvPicPr/>
          <p:nvPr/>
        </p:nvPicPr>
        <p:blipFill>
          <a:blip r:embed="rId11"/>
          <a:srcRect t="8152"/>
          <a:stretch>
            <a:fillRect/>
          </a:stretch>
        </p:blipFill>
        <p:spPr>
          <a:xfrm rot="10799991">
            <a:off x="9319777" y="1849466"/>
            <a:ext cx="2547997" cy="1541095"/>
          </a:xfrm>
          <a:prstGeom prst="rect">
            <a:avLst/>
          </a:prstGeom>
          <a:noFill/>
          <a:ln>
            <a:noFill/>
            <a:prstDash/>
          </a:ln>
        </p:spPr>
      </p:pic>
      <p:sp>
        <p:nvSpPr>
          <p:cNvPr id="34" name="Rectangle 33">
            <a:extLst>
              <a:ext uri="{FF2B5EF4-FFF2-40B4-BE49-F238E27FC236}">
                <a16:creationId xmlns:a16="http://schemas.microsoft.com/office/drawing/2014/main" id="{21BAFE07-097A-4153-914B-B31E659D342A}"/>
              </a:ext>
            </a:extLst>
          </p:cNvPr>
          <p:cNvSpPr/>
          <p:nvPr/>
        </p:nvSpPr>
        <p:spPr>
          <a:xfrm>
            <a:off x="9319775" y="1849467"/>
            <a:ext cx="1577868" cy="307777"/>
          </a:xfrm>
          <a:prstGeom prst="rect">
            <a:avLst/>
          </a:prstGeom>
        </p:spPr>
        <p:txBody>
          <a:bodyPr wrap="none">
            <a:spAutoFit/>
          </a:bodyPr>
          <a:lstStyle/>
          <a:p>
            <a:r>
              <a:rPr lang="en-US" sz="1400" b="1" dirty="0">
                <a:solidFill>
                  <a:srgbClr val="FF0000"/>
                </a:solidFill>
              </a:rPr>
              <a:t>10% CF</a:t>
            </a:r>
            <a:r>
              <a:rPr lang="en-US" sz="1400" b="1" baseline="-25000" dirty="0">
                <a:solidFill>
                  <a:srgbClr val="FF0000"/>
                </a:solidFill>
              </a:rPr>
              <a:t>4</a:t>
            </a:r>
            <a:r>
              <a:rPr lang="en-US" sz="1400" b="1" dirty="0">
                <a:solidFill>
                  <a:srgbClr val="FF0000"/>
                </a:solidFill>
              </a:rPr>
              <a:t> Irradiated</a:t>
            </a:r>
            <a:r>
              <a:rPr lang="en-US" sz="1400" b="1" baseline="-25000" dirty="0">
                <a:solidFill>
                  <a:srgbClr val="FF0000"/>
                </a:solidFill>
              </a:rPr>
              <a:t> </a:t>
            </a:r>
            <a:endParaRPr lang="en-US" sz="1400" b="1" dirty="0">
              <a:solidFill>
                <a:srgbClr val="FF0000"/>
              </a:solidFill>
            </a:endParaRPr>
          </a:p>
        </p:txBody>
      </p:sp>
      <p:pic>
        <p:nvPicPr>
          <p:cNvPr id="9" name="Picture 8">
            <a:extLst>
              <a:ext uri="{FF2B5EF4-FFF2-40B4-BE49-F238E27FC236}">
                <a16:creationId xmlns:a16="http://schemas.microsoft.com/office/drawing/2014/main" id="{DA8F637E-EB03-46D3-8F4F-D2C4BA5FBCE4}"/>
              </a:ext>
            </a:extLst>
          </p:cNvPr>
          <p:cNvPicPr>
            <a:picLocks noChangeAspect="1"/>
          </p:cNvPicPr>
          <p:nvPr/>
        </p:nvPicPr>
        <p:blipFill>
          <a:blip r:embed="rId12"/>
          <a:stretch>
            <a:fillRect/>
          </a:stretch>
        </p:blipFill>
        <p:spPr>
          <a:xfrm>
            <a:off x="6719836" y="1858975"/>
            <a:ext cx="2524468" cy="1526828"/>
          </a:xfrm>
          <a:prstGeom prst="rect">
            <a:avLst/>
          </a:prstGeom>
        </p:spPr>
      </p:pic>
      <p:sp>
        <p:nvSpPr>
          <p:cNvPr id="37" name="Rectangle 36">
            <a:extLst>
              <a:ext uri="{FF2B5EF4-FFF2-40B4-BE49-F238E27FC236}">
                <a16:creationId xmlns:a16="http://schemas.microsoft.com/office/drawing/2014/main" id="{1F18C6E9-CF75-4480-9E5B-357ACB796802}"/>
              </a:ext>
            </a:extLst>
          </p:cNvPr>
          <p:cNvSpPr/>
          <p:nvPr/>
        </p:nvSpPr>
        <p:spPr>
          <a:xfrm>
            <a:off x="6663968" y="1869252"/>
            <a:ext cx="1577868" cy="307777"/>
          </a:xfrm>
          <a:prstGeom prst="rect">
            <a:avLst/>
          </a:prstGeom>
        </p:spPr>
        <p:txBody>
          <a:bodyPr wrap="none">
            <a:spAutoFit/>
          </a:bodyPr>
          <a:lstStyle/>
          <a:p>
            <a:r>
              <a:rPr lang="en-US" sz="1400" b="1" dirty="0">
                <a:solidFill>
                  <a:srgbClr val="FF0000"/>
                </a:solidFill>
              </a:rPr>
              <a:t>10% CF</a:t>
            </a:r>
            <a:r>
              <a:rPr lang="en-US" sz="1400" b="1" baseline="-25000" dirty="0">
                <a:solidFill>
                  <a:srgbClr val="FF0000"/>
                </a:solidFill>
              </a:rPr>
              <a:t>4</a:t>
            </a:r>
            <a:r>
              <a:rPr lang="en-US" sz="1400" b="1" dirty="0">
                <a:solidFill>
                  <a:srgbClr val="FF0000"/>
                </a:solidFill>
              </a:rPr>
              <a:t> Irradiated</a:t>
            </a:r>
            <a:r>
              <a:rPr lang="en-US" sz="1400" b="1" baseline="-25000" dirty="0">
                <a:solidFill>
                  <a:srgbClr val="FF0000"/>
                </a:solidFill>
              </a:rPr>
              <a:t> </a:t>
            </a:r>
            <a:endParaRPr lang="en-US" sz="1400" b="1" dirty="0">
              <a:solidFill>
                <a:srgbClr val="FF0000"/>
              </a:solidFill>
            </a:endParaRPr>
          </a:p>
        </p:txBody>
      </p:sp>
      <p:sp>
        <p:nvSpPr>
          <p:cNvPr id="38" name="TextBox 37">
            <a:extLst>
              <a:ext uri="{FF2B5EF4-FFF2-40B4-BE49-F238E27FC236}">
                <a16:creationId xmlns:a16="http://schemas.microsoft.com/office/drawing/2014/main" id="{80DD4564-2FB8-40E5-9253-7856A07262F9}"/>
              </a:ext>
            </a:extLst>
          </p:cNvPr>
          <p:cNvSpPr txBox="1"/>
          <p:nvPr/>
        </p:nvSpPr>
        <p:spPr>
          <a:xfrm>
            <a:off x="8614379" y="2952254"/>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39" name="Straight Arrow Connector 38">
            <a:extLst>
              <a:ext uri="{FF2B5EF4-FFF2-40B4-BE49-F238E27FC236}">
                <a16:creationId xmlns:a16="http://schemas.microsoft.com/office/drawing/2014/main" id="{5973851A-D05F-41EA-A4BB-74BE7BE1C1FD}"/>
              </a:ext>
            </a:extLst>
          </p:cNvPr>
          <p:cNvCxnSpPr>
            <a:cxnSpLocks/>
          </p:cNvCxnSpPr>
          <p:nvPr/>
        </p:nvCxnSpPr>
        <p:spPr>
          <a:xfrm>
            <a:off x="6715785" y="3239078"/>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C6BEF8BD-E5CD-49CC-B85A-9BAEFEE3528F}"/>
              </a:ext>
            </a:extLst>
          </p:cNvPr>
          <p:cNvSpPr/>
          <p:nvPr/>
        </p:nvSpPr>
        <p:spPr>
          <a:xfrm>
            <a:off x="3223774" y="166114"/>
            <a:ext cx="8200818" cy="1215717"/>
          </a:xfrm>
          <a:prstGeom prst="rect">
            <a:avLst/>
          </a:prstGeom>
        </p:spPr>
        <p:txBody>
          <a:bodyPr wrap="square">
            <a:spAutoFit/>
          </a:bodyPr>
          <a:lstStyle/>
          <a:p>
            <a:pPr algn="ctr">
              <a:lnSpc>
                <a:spcPct val="100000"/>
              </a:lnSpc>
            </a:pPr>
            <a:r>
              <a:rPr lang="en-US" sz="2800" b="1" spc="-1" dirty="0"/>
              <a:t>Optical Microscopy (OM)</a:t>
            </a:r>
          </a:p>
          <a:p>
            <a:pPr algn="ctr">
              <a:lnSpc>
                <a:spcPct val="100000"/>
              </a:lnSpc>
            </a:pPr>
            <a:endParaRPr lang="en-US" sz="500" b="1" spc="-1" dirty="0"/>
          </a:p>
          <a:p>
            <a:pPr algn="ctr">
              <a:lnSpc>
                <a:spcPct val="100000"/>
              </a:lnSpc>
            </a:pPr>
            <a:r>
              <a:rPr lang="en-US" sz="2000" spc="-1" dirty="0"/>
              <a:t>Investigation of large surface areas for cracks, deposits </a:t>
            </a:r>
            <a:r>
              <a:rPr lang="sr-Latn-RS" sz="2000" spc="-1" dirty="0"/>
              <a:t>and other </a:t>
            </a:r>
            <a:r>
              <a:rPr lang="en-US" sz="2000" spc="-1" dirty="0"/>
              <a:t>defects in reflected light</a:t>
            </a:r>
          </a:p>
        </p:txBody>
      </p:sp>
    </p:spTree>
    <p:extLst>
      <p:ext uri="{BB962C8B-B14F-4D97-AF65-F5344CB8AC3E}">
        <p14:creationId xmlns:p14="http://schemas.microsoft.com/office/powerpoint/2010/main" val="741651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482133"/>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849358"/>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5136182"/>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Rectangle 4">
            <a:extLst>
              <a:ext uri="{FF2B5EF4-FFF2-40B4-BE49-F238E27FC236}">
                <a16:creationId xmlns:a16="http://schemas.microsoft.com/office/drawing/2014/main" id="{4C5CAE33-413E-4230-B854-D6C75EE568DF}"/>
              </a:ext>
            </a:extLst>
          </p:cNvPr>
          <p:cNvSpPr>
            <a:spLocks noChangeArrowheads="1"/>
          </p:cNvSpPr>
          <p:nvPr/>
        </p:nvSpPr>
        <p:spPr bwMode="auto">
          <a:xfrm>
            <a:off x="0" y="2286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DejaVu San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35" name="Picture 144">
            <a:extLst>
              <a:ext uri="{FF2B5EF4-FFF2-40B4-BE49-F238E27FC236}">
                <a16:creationId xmlns:a16="http://schemas.microsoft.com/office/drawing/2014/main" id="{02D32180-6299-4703-91F8-8C59BD394C74}"/>
              </a:ext>
            </a:extLst>
          </p:cNvPr>
          <p:cNvPicPr/>
          <p:nvPr/>
        </p:nvPicPr>
        <p:blipFill>
          <a:blip r:embed="rId2"/>
          <a:stretch/>
        </p:blipFill>
        <p:spPr>
          <a:xfrm>
            <a:off x="2400458" y="-9343"/>
            <a:ext cx="2000556" cy="1628537"/>
          </a:xfrm>
          <a:prstGeom prst="rect">
            <a:avLst/>
          </a:prstGeom>
          <a:ln w="0">
            <a:noFill/>
          </a:ln>
        </p:spPr>
      </p:pic>
      <p:pic>
        <p:nvPicPr>
          <p:cNvPr id="36" name="Picture 35">
            <a:extLst>
              <a:ext uri="{FF2B5EF4-FFF2-40B4-BE49-F238E27FC236}">
                <a16:creationId xmlns:a16="http://schemas.microsoft.com/office/drawing/2014/main" id="{0F316056-556F-4F3E-BACA-5DDAB8D4B57C}"/>
              </a:ext>
            </a:extLst>
          </p:cNvPr>
          <p:cNvPicPr/>
          <p:nvPr/>
        </p:nvPicPr>
        <p:blipFill>
          <a:blip r:embed="rId3"/>
          <a:stretch>
            <a:fillRect/>
          </a:stretch>
        </p:blipFill>
        <p:spPr>
          <a:xfrm>
            <a:off x="4373958" y="1330731"/>
            <a:ext cx="7534423" cy="4149093"/>
          </a:xfrm>
          <a:prstGeom prst="rect">
            <a:avLst/>
          </a:prstGeom>
          <a:noFill/>
          <a:ln>
            <a:noFill/>
            <a:prstDash/>
          </a:ln>
        </p:spPr>
      </p:pic>
      <p:graphicFrame>
        <p:nvGraphicFramePr>
          <p:cNvPr id="4" name="Table 3">
            <a:extLst>
              <a:ext uri="{FF2B5EF4-FFF2-40B4-BE49-F238E27FC236}">
                <a16:creationId xmlns:a16="http://schemas.microsoft.com/office/drawing/2014/main" id="{4A5E44C3-2353-4B60-80AB-47B37127D245}"/>
              </a:ext>
            </a:extLst>
          </p:cNvPr>
          <p:cNvGraphicFramePr>
            <a:graphicFrameLocks noGrp="1"/>
          </p:cNvGraphicFramePr>
          <p:nvPr>
            <p:extLst>
              <p:ext uri="{D42A27DB-BD31-4B8C-83A1-F6EECF244321}">
                <p14:modId xmlns:p14="http://schemas.microsoft.com/office/powerpoint/2010/main" val="1077284748"/>
              </p:ext>
            </p:extLst>
          </p:nvPr>
        </p:nvGraphicFramePr>
        <p:xfrm>
          <a:off x="4901334" y="5935951"/>
          <a:ext cx="6416607" cy="735228"/>
        </p:xfrm>
        <a:graphic>
          <a:graphicData uri="http://schemas.openxmlformats.org/drawingml/2006/table">
            <a:tbl>
              <a:tblPr>
                <a:tableStyleId>{5C22544A-7EE6-4342-B048-85BDC9FD1C3A}</a:tableStyleId>
              </a:tblPr>
              <a:tblGrid>
                <a:gridCol w="2138869">
                  <a:extLst>
                    <a:ext uri="{9D8B030D-6E8A-4147-A177-3AD203B41FA5}">
                      <a16:colId xmlns:a16="http://schemas.microsoft.com/office/drawing/2014/main" val="712969543"/>
                    </a:ext>
                  </a:extLst>
                </a:gridCol>
                <a:gridCol w="2138869">
                  <a:extLst>
                    <a:ext uri="{9D8B030D-6E8A-4147-A177-3AD203B41FA5}">
                      <a16:colId xmlns:a16="http://schemas.microsoft.com/office/drawing/2014/main" val="3357465211"/>
                    </a:ext>
                  </a:extLst>
                </a:gridCol>
                <a:gridCol w="2138869">
                  <a:extLst>
                    <a:ext uri="{9D8B030D-6E8A-4147-A177-3AD203B41FA5}">
                      <a16:colId xmlns:a16="http://schemas.microsoft.com/office/drawing/2014/main" val="3163502358"/>
                    </a:ext>
                  </a:extLst>
                </a:gridCol>
              </a:tblGrid>
              <a:tr h="258206">
                <a:tc>
                  <a:txBody>
                    <a:bodyPr/>
                    <a:lstStyle/>
                    <a:p>
                      <a:pPr marL="457200" marR="0" algn="ctr" hangingPunct="0">
                        <a:lnSpc>
                          <a:spcPct val="115000"/>
                        </a:lnSpc>
                        <a:spcBef>
                          <a:spcPts val="0"/>
                        </a:spcBef>
                        <a:spcAft>
                          <a:spcPts val="1000"/>
                        </a:spcAft>
                        <a:tabLst>
                          <a:tab pos="457200" algn="l"/>
                        </a:tabLst>
                      </a:pPr>
                      <a:r>
                        <a:rPr lang="en-GB" sz="1400" dirty="0">
                          <a:effectLst/>
                        </a:rPr>
                        <a:t>Sample</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US" sz="1400" dirty="0">
                          <a:effectLst/>
                        </a:rPr>
                        <a:t>Ra </a:t>
                      </a:r>
                      <a:r>
                        <a:rPr lang="en-GB" sz="1400" dirty="0">
                          <a:effectLst/>
                        </a:rPr>
                        <a:t>(nm)</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US" sz="1400" dirty="0">
                          <a:effectLst/>
                        </a:rPr>
                        <a:t>Rms </a:t>
                      </a:r>
                      <a:r>
                        <a:rPr lang="en-GB" sz="1400" dirty="0">
                          <a:effectLst/>
                        </a:rPr>
                        <a:t>(nm)</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extLst>
                  <a:ext uri="{0D108BD9-81ED-4DB2-BD59-A6C34878D82A}">
                    <a16:rowId xmlns:a16="http://schemas.microsoft.com/office/drawing/2014/main" val="3219197007"/>
                  </a:ext>
                </a:extLst>
              </a:tr>
              <a:tr h="238511">
                <a:tc>
                  <a:txBody>
                    <a:bodyPr/>
                    <a:lstStyle/>
                    <a:p>
                      <a:pPr marL="0" marR="0" algn="ctr" hangingPunct="0">
                        <a:spcBef>
                          <a:spcPts val="0"/>
                        </a:spcBef>
                        <a:spcAft>
                          <a:spcPts val="0"/>
                        </a:spcAft>
                      </a:pPr>
                      <a:r>
                        <a:rPr lang="en-US" sz="1400">
                          <a:effectLst/>
                        </a:rPr>
                        <a:t>Virgin Cathode</a:t>
                      </a:r>
                      <a:endParaRPr lang="en-US" sz="140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GB" sz="1400" dirty="0">
                          <a:effectLst/>
                        </a:rPr>
                        <a:t>66.5 ± 2.3</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GB" sz="1400" dirty="0">
                          <a:effectLst/>
                        </a:rPr>
                        <a:t>89.7 ± 3. 1</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extLst>
                  <a:ext uri="{0D108BD9-81ED-4DB2-BD59-A6C34878D82A}">
                    <a16:rowId xmlns:a16="http://schemas.microsoft.com/office/drawing/2014/main" val="32106384"/>
                  </a:ext>
                </a:extLst>
              </a:tr>
              <a:tr h="238511">
                <a:tc>
                  <a:txBody>
                    <a:bodyPr/>
                    <a:lstStyle/>
                    <a:p>
                      <a:pPr marL="0" marR="0" algn="ctr" hangingPunct="0">
                        <a:spcBef>
                          <a:spcPts val="0"/>
                        </a:spcBef>
                        <a:spcAft>
                          <a:spcPts val="0"/>
                        </a:spcAft>
                      </a:pPr>
                      <a:r>
                        <a:rPr lang="en-US" sz="1400" dirty="0">
                          <a:effectLst/>
                        </a:rPr>
                        <a:t>Aged Cathode Irr. 10%CF4</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GB" sz="1400" dirty="0">
                          <a:effectLst/>
                        </a:rPr>
                        <a:t>84.9 ± 4.9</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tc>
                  <a:txBody>
                    <a:bodyPr/>
                    <a:lstStyle/>
                    <a:p>
                      <a:pPr marL="0" marR="0" algn="ctr" hangingPunct="0">
                        <a:spcBef>
                          <a:spcPts val="0"/>
                        </a:spcBef>
                        <a:spcAft>
                          <a:spcPts val="0"/>
                        </a:spcAft>
                      </a:pPr>
                      <a:r>
                        <a:rPr lang="en-GB" sz="1400" dirty="0">
                          <a:effectLst/>
                        </a:rPr>
                        <a:t>135.8 ± 6.4</a:t>
                      </a:r>
                      <a:endParaRPr lang="en-US" sz="1400" dirty="0">
                        <a:effectLst/>
                        <a:latin typeface="Calibri" panose="020F0502020204030204" pitchFamily="34" charset="0"/>
                        <a:ea typeface="Calibri" panose="020F0502020204030204" pitchFamily="34" charset="0"/>
                        <a:cs typeface="DejaVu Sans"/>
                      </a:endParaRPr>
                    </a:p>
                  </a:txBody>
                  <a:tcPr marL="0" marR="0" marT="0" marB="0" anchor="ctr"/>
                </a:tc>
                <a:extLst>
                  <a:ext uri="{0D108BD9-81ED-4DB2-BD59-A6C34878D82A}">
                    <a16:rowId xmlns:a16="http://schemas.microsoft.com/office/drawing/2014/main" val="4156577530"/>
                  </a:ext>
                </a:extLst>
              </a:tr>
            </a:tbl>
          </a:graphicData>
        </a:graphic>
      </p:graphicFrame>
      <p:sp>
        <p:nvSpPr>
          <p:cNvPr id="6" name="Rectangle 1">
            <a:extLst>
              <a:ext uri="{FF2B5EF4-FFF2-40B4-BE49-F238E27FC236}">
                <a16:creationId xmlns:a16="http://schemas.microsoft.com/office/drawing/2014/main" id="{0352FBF5-F956-4122-AA3F-FF19B4DAAEB4}"/>
              </a:ext>
            </a:extLst>
          </p:cNvPr>
          <p:cNvSpPr>
            <a:spLocks noChangeArrowheads="1"/>
          </p:cNvSpPr>
          <p:nvPr/>
        </p:nvSpPr>
        <p:spPr bwMode="auto">
          <a:xfrm>
            <a:off x="6021405" y="5553999"/>
            <a:ext cx="41764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4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Surface roughness </a:t>
            </a:r>
            <a:r>
              <a:rPr kumimoji="0" lang="en-US" altLang="en-US" sz="14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parameters (50 µm x 50 µm </a:t>
            </a:r>
            <a:r>
              <a:rPr kumimoji="0" lang="en-GB" altLang="en-US" sz="14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area</a:t>
            </a:r>
            <a:r>
              <a:rPr kumimoji="0" lang="en-US" altLang="en-US" sz="1400" b="0" i="0" u="none" strike="noStrike" cap="none" normalizeH="0" baseline="0" dirty="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en-US" altLang="en-US" sz="1400" b="0" i="0" u="none" strike="noStrike" cap="none" normalizeH="0" baseline="0" dirty="0">
              <a:ln>
                <a:noFill/>
              </a:ln>
              <a:solidFill>
                <a:schemeClr val="tx1"/>
              </a:solidFill>
              <a:effectLst/>
            </a:endParaRPr>
          </a:p>
        </p:txBody>
      </p:sp>
      <p:pic>
        <p:nvPicPr>
          <p:cNvPr id="38" name="Picture 140">
            <a:extLst>
              <a:ext uri="{FF2B5EF4-FFF2-40B4-BE49-F238E27FC236}">
                <a16:creationId xmlns:a16="http://schemas.microsoft.com/office/drawing/2014/main" id="{3D47CE05-CA4E-46D2-BC01-D3366D5D5367}"/>
              </a:ext>
            </a:extLst>
          </p:cNvPr>
          <p:cNvPicPr/>
          <p:nvPr/>
        </p:nvPicPr>
        <p:blipFill>
          <a:blip r:embed="rId4"/>
          <a:srcRect l="13890" r="10899"/>
          <a:stretch/>
        </p:blipFill>
        <p:spPr>
          <a:xfrm>
            <a:off x="73892" y="1941625"/>
            <a:ext cx="3988310" cy="2001790"/>
          </a:xfrm>
          <a:prstGeom prst="rect">
            <a:avLst/>
          </a:prstGeom>
          <a:ln w="0">
            <a:noFill/>
          </a:ln>
        </p:spPr>
      </p:pic>
      <p:sp>
        <p:nvSpPr>
          <p:cNvPr id="9" name="Rectangle 8">
            <a:extLst>
              <a:ext uri="{FF2B5EF4-FFF2-40B4-BE49-F238E27FC236}">
                <a16:creationId xmlns:a16="http://schemas.microsoft.com/office/drawing/2014/main" id="{4A8BCC2D-4A93-460A-92FC-696CF6F82823}"/>
              </a:ext>
            </a:extLst>
          </p:cNvPr>
          <p:cNvSpPr/>
          <p:nvPr/>
        </p:nvSpPr>
        <p:spPr>
          <a:xfrm>
            <a:off x="-2628" y="1700808"/>
            <a:ext cx="3794372" cy="292388"/>
          </a:xfrm>
          <a:prstGeom prst="rect">
            <a:avLst/>
          </a:prstGeom>
        </p:spPr>
        <p:txBody>
          <a:bodyPr wrap="none">
            <a:spAutoFit/>
          </a:bodyPr>
          <a:lstStyle/>
          <a:p>
            <a:pPr algn="ctr">
              <a:lnSpc>
                <a:spcPct val="100000"/>
              </a:lnSpc>
            </a:pPr>
            <a:r>
              <a:rPr lang="en-GB" sz="1300" spc="-1" dirty="0">
                <a:solidFill>
                  <a:srgbClr val="000000"/>
                </a:solidFill>
                <a:latin typeface="Times New Roman"/>
                <a:ea typeface="Microsoft YaHei"/>
              </a:rPr>
              <a:t>Relationship between roughness, waviness and profile</a:t>
            </a:r>
            <a:endParaRPr lang="en-GB" sz="1300" spc="-1" dirty="0">
              <a:latin typeface="Arial"/>
            </a:endParaRPr>
          </a:p>
        </p:txBody>
      </p:sp>
      <p:pic>
        <p:nvPicPr>
          <p:cNvPr id="41" name="Picture 40" descr="T jul 2007 - 041">
            <a:extLst>
              <a:ext uri="{FF2B5EF4-FFF2-40B4-BE49-F238E27FC236}">
                <a16:creationId xmlns:a16="http://schemas.microsoft.com/office/drawing/2014/main" id="{7C6EDEBD-E3A2-4ACB-A57B-BF925A1D18E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053" y="32322"/>
            <a:ext cx="2142545" cy="160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092E47F0-CE5A-4C7B-8298-982F228831B6}"/>
              </a:ext>
            </a:extLst>
          </p:cNvPr>
          <p:cNvSpPr txBox="1"/>
          <p:nvPr/>
        </p:nvSpPr>
        <p:spPr>
          <a:xfrm>
            <a:off x="4487554" y="999048"/>
            <a:ext cx="8064896" cy="353943"/>
          </a:xfrm>
          <a:prstGeom prst="rect">
            <a:avLst/>
          </a:prstGeom>
          <a:noFill/>
        </p:spPr>
        <p:txBody>
          <a:bodyPr wrap="square" rtlCol="0">
            <a:spAutoFit/>
          </a:bodyPr>
          <a:lstStyle/>
          <a:p>
            <a:r>
              <a:rPr lang="en-US" sz="1700" b="1" dirty="0"/>
              <a:t>Comparison of topography and surface roughness between virgin and aged cathode</a:t>
            </a:r>
          </a:p>
        </p:txBody>
      </p:sp>
      <p:sp>
        <p:nvSpPr>
          <p:cNvPr id="5" name="Rectangle 4">
            <a:extLst>
              <a:ext uri="{FF2B5EF4-FFF2-40B4-BE49-F238E27FC236}">
                <a16:creationId xmlns:a16="http://schemas.microsoft.com/office/drawing/2014/main" id="{249129FD-16F3-4153-A8D5-3CC68E0A2835}"/>
              </a:ext>
            </a:extLst>
          </p:cNvPr>
          <p:cNvSpPr/>
          <p:nvPr/>
        </p:nvSpPr>
        <p:spPr>
          <a:xfrm>
            <a:off x="4655839" y="79976"/>
            <a:ext cx="7441107" cy="800219"/>
          </a:xfrm>
          <a:prstGeom prst="rect">
            <a:avLst/>
          </a:prstGeom>
        </p:spPr>
        <p:txBody>
          <a:bodyPr wrap="square">
            <a:spAutoFit/>
          </a:bodyPr>
          <a:lstStyle/>
          <a:p>
            <a:pPr algn="ctr">
              <a:lnSpc>
                <a:spcPct val="100000"/>
              </a:lnSpc>
            </a:pPr>
            <a:r>
              <a:rPr lang="en-US" sz="2800" b="1" spc="-1" dirty="0"/>
              <a:t>Atomic Force Microscopy (AFM)</a:t>
            </a:r>
          </a:p>
          <a:p>
            <a:pPr algn="ctr">
              <a:lnSpc>
                <a:spcPct val="100000"/>
              </a:lnSpc>
            </a:pPr>
            <a:r>
              <a:rPr lang="en-GB" spc="-1" dirty="0">
                <a:ea typeface="DejaVu Sans"/>
              </a:rPr>
              <a:t>Providing a </a:t>
            </a:r>
            <a:r>
              <a:rPr lang="en-GB" b="1" spc="-1" dirty="0">
                <a:solidFill>
                  <a:srgbClr val="FF0000"/>
                </a:solidFill>
                <a:ea typeface="DejaVu Sans"/>
              </a:rPr>
              <a:t>topographical image</a:t>
            </a:r>
            <a:r>
              <a:rPr lang="en-GB" spc="-1" dirty="0">
                <a:ea typeface="DejaVu Sans"/>
              </a:rPr>
              <a:t> of the surface with atomic resolution</a:t>
            </a:r>
            <a:endParaRPr lang="en-US" dirty="0"/>
          </a:p>
        </p:txBody>
      </p:sp>
      <p:pic>
        <p:nvPicPr>
          <p:cNvPr id="24" name="Picture 23" descr="C:\Users\Administrator\Desktop\Danijela AFM\P1 10% CF4 AFM\TretiraniUzorak_P1_(sl13)_Topo_2D.tif">
            <a:extLst>
              <a:ext uri="{FF2B5EF4-FFF2-40B4-BE49-F238E27FC236}">
                <a16:creationId xmlns:a16="http://schemas.microsoft.com/office/drawing/2014/main" id="{1CD406FB-B4AD-4734-8A68-70C43B6A7434}"/>
              </a:ext>
            </a:extLst>
          </p:cNvPr>
          <p:cNvPicPr/>
          <p:nvPr/>
        </p:nvPicPr>
        <p:blipFill rotWithShape="1">
          <a:blip r:embed="rId6" cstate="print">
            <a:extLst>
              <a:ext uri="{28A0092B-C50C-407E-A947-70E740481C1C}">
                <a14:useLocalDpi xmlns:a14="http://schemas.microsoft.com/office/drawing/2010/main" val="0"/>
              </a:ext>
            </a:extLst>
          </a:blip>
          <a:srcRect l="7566" t="8937" r="8012" b="2361"/>
          <a:stretch/>
        </p:blipFill>
        <p:spPr bwMode="auto">
          <a:xfrm>
            <a:off x="10287206" y="3894176"/>
            <a:ext cx="1439833" cy="1289095"/>
          </a:xfrm>
          <a:prstGeom prst="rect">
            <a:avLst/>
          </a:prstGeom>
          <a:noFill/>
          <a:ln>
            <a:noFill/>
          </a:ln>
          <a:extLst>
            <a:ext uri="{53640926-AAD7-44D8-BBD7-CCE9431645EC}">
              <a14:shadowObscured xmlns:a14="http://schemas.microsoft.com/office/drawing/2010/main"/>
            </a:ext>
          </a:extLst>
        </p:spPr>
      </p:pic>
      <p:pic>
        <p:nvPicPr>
          <p:cNvPr id="29" name="Picture 28" descr="C:\Users\Administrator\Desktop\Danijela AFM\P3 Virgin AFM\ReferentniUzorak_P3_(sl40)_Topo_2D.tif">
            <a:extLst>
              <a:ext uri="{FF2B5EF4-FFF2-40B4-BE49-F238E27FC236}">
                <a16:creationId xmlns:a16="http://schemas.microsoft.com/office/drawing/2014/main" id="{0E77D049-AA45-4D8E-9F76-7EE581C1FD8E}"/>
              </a:ext>
            </a:extLst>
          </p:cNvPr>
          <p:cNvPicPr/>
          <p:nvPr/>
        </p:nvPicPr>
        <p:blipFill rotWithShape="1">
          <a:blip r:embed="rId7" cstate="print">
            <a:extLst>
              <a:ext uri="{28A0092B-C50C-407E-A947-70E740481C1C}">
                <a14:useLocalDpi xmlns:a14="http://schemas.microsoft.com/office/drawing/2010/main" val="0"/>
              </a:ext>
            </a:extLst>
          </a:blip>
          <a:srcRect l="4826" t="6935" r="4227" b="2883"/>
          <a:stretch/>
        </p:blipFill>
        <p:spPr bwMode="auto">
          <a:xfrm>
            <a:off x="10232573" y="1771042"/>
            <a:ext cx="1549101" cy="1333823"/>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A73156F0-3695-4AC8-B42F-5F4F478AFA03}"/>
              </a:ext>
            </a:extLst>
          </p:cNvPr>
          <p:cNvSpPr txBox="1"/>
          <p:nvPr/>
        </p:nvSpPr>
        <p:spPr>
          <a:xfrm>
            <a:off x="10388972" y="1459389"/>
            <a:ext cx="1376035"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2D topography</a:t>
            </a:r>
          </a:p>
        </p:txBody>
      </p:sp>
      <p:sp>
        <p:nvSpPr>
          <p:cNvPr id="30" name="TextBox 29">
            <a:extLst>
              <a:ext uri="{FF2B5EF4-FFF2-40B4-BE49-F238E27FC236}">
                <a16:creationId xmlns:a16="http://schemas.microsoft.com/office/drawing/2014/main" id="{9FA072D6-113D-4789-BA78-362DF566B691}"/>
              </a:ext>
            </a:extLst>
          </p:cNvPr>
          <p:cNvSpPr txBox="1"/>
          <p:nvPr/>
        </p:nvSpPr>
        <p:spPr>
          <a:xfrm>
            <a:off x="10440045" y="3075312"/>
            <a:ext cx="1380884"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virgin cathode</a:t>
            </a:r>
          </a:p>
        </p:txBody>
      </p:sp>
      <p:sp>
        <p:nvSpPr>
          <p:cNvPr id="31" name="TextBox 30">
            <a:extLst>
              <a:ext uri="{FF2B5EF4-FFF2-40B4-BE49-F238E27FC236}">
                <a16:creationId xmlns:a16="http://schemas.microsoft.com/office/drawing/2014/main" id="{2089BD18-5697-4E16-BF61-0C10F3E14EC6}"/>
              </a:ext>
            </a:extLst>
          </p:cNvPr>
          <p:cNvSpPr txBox="1"/>
          <p:nvPr/>
        </p:nvSpPr>
        <p:spPr>
          <a:xfrm>
            <a:off x="10440045" y="5126357"/>
            <a:ext cx="1573832"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10%CF</a:t>
            </a:r>
            <a:r>
              <a:rPr lang="en-US" sz="1400" baseline="-25000" dirty="0">
                <a:latin typeface="Times New Roman" panose="02020603050405020304" pitchFamily="18" charset="0"/>
                <a:cs typeface="Times New Roman" panose="02020603050405020304" pitchFamily="18" charset="0"/>
              </a:rPr>
              <a:t>4</a:t>
            </a:r>
            <a:r>
              <a:rPr lang="en-US" sz="1400" dirty="0">
                <a:latin typeface="Times New Roman" panose="02020603050405020304" pitchFamily="18" charset="0"/>
                <a:cs typeface="Times New Roman" panose="02020603050405020304" pitchFamily="18" charset="0"/>
              </a:rPr>
              <a:t> cathode</a:t>
            </a:r>
          </a:p>
        </p:txBody>
      </p:sp>
      <p:cxnSp>
        <p:nvCxnSpPr>
          <p:cNvPr id="17" name="Straight Connector 16">
            <a:extLst>
              <a:ext uri="{FF2B5EF4-FFF2-40B4-BE49-F238E27FC236}">
                <a16:creationId xmlns:a16="http://schemas.microsoft.com/office/drawing/2014/main" id="{7333EC0B-055A-4F42-9346-E4D0F67A4B23}"/>
              </a:ext>
            </a:extLst>
          </p:cNvPr>
          <p:cNvCxnSpPr>
            <a:cxnSpLocks/>
          </p:cNvCxnSpPr>
          <p:nvPr/>
        </p:nvCxnSpPr>
        <p:spPr>
          <a:xfrm flipH="1">
            <a:off x="10997056" y="3902364"/>
            <a:ext cx="1" cy="105242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1C741C-4CAC-4557-B4B1-C93EC95A16D0}"/>
              </a:ext>
            </a:extLst>
          </p:cNvPr>
          <p:cNvCxnSpPr/>
          <p:nvPr/>
        </p:nvCxnSpPr>
        <p:spPr>
          <a:xfrm flipH="1" flipV="1">
            <a:off x="10848513" y="1766656"/>
            <a:ext cx="15" cy="5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CF9D152-751D-428E-B58B-521D280198AB}"/>
              </a:ext>
            </a:extLst>
          </p:cNvPr>
          <p:cNvCxnSpPr/>
          <p:nvPr/>
        </p:nvCxnSpPr>
        <p:spPr>
          <a:xfrm flipH="1">
            <a:off x="10882835" y="1802729"/>
            <a:ext cx="1" cy="105242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7541A70F-9868-4CD5-B0EF-518104F5B44F}"/>
              </a:ext>
            </a:extLst>
          </p:cNvPr>
          <p:cNvSpPr/>
          <p:nvPr/>
        </p:nvSpPr>
        <p:spPr>
          <a:xfrm>
            <a:off x="65363" y="4688175"/>
            <a:ext cx="4232175" cy="2169825"/>
          </a:xfrm>
          <a:prstGeom prst="rect">
            <a:avLst/>
          </a:prstGeom>
        </p:spPr>
        <p:txBody>
          <a:bodyPr wrap="square">
            <a:spAutoFit/>
          </a:bodyPr>
          <a:lstStyle/>
          <a:p>
            <a:r>
              <a:rPr lang="en-US" sz="1500" b="1" dirty="0">
                <a:solidFill>
                  <a:srgbClr val="202124"/>
                </a:solidFill>
              </a:rPr>
              <a:t>Ra</a:t>
            </a:r>
            <a:r>
              <a:rPr lang="en-US" sz="1500" dirty="0">
                <a:solidFill>
                  <a:srgbClr val="202124"/>
                </a:solidFill>
              </a:rPr>
              <a:t> and </a:t>
            </a:r>
            <a:r>
              <a:rPr lang="en-US" sz="1500" b="1" dirty="0">
                <a:solidFill>
                  <a:srgbClr val="202124"/>
                </a:solidFill>
              </a:rPr>
              <a:t>RMS</a:t>
            </a:r>
            <a:r>
              <a:rPr lang="en-US" sz="1500" dirty="0">
                <a:solidFill>
                  <a:srgbClr val="202124"/>
                </a:solidFill>
              </a:rPr>
              <a:t> are both </a:t>
            </a:r>
            <a:r>
              <a:rPr lang="en-US" sz="1500" dirty="0">
                <a:solidFill>
                  <a:srgbClr val="040C28"/>
                </a:solidFill>
              </a:rPr>
              <a:t>representations of surface roughness</a:t>
            </a:r>
            <a:r>
              <a:rPr lang="en-US" sz="1500" dirty="0">
                <a:solidFill>
                  <a:srgbClr val="202124"/>
                </a:solidFill>
              </a:rPr>
              <a:t>, but each is calculated differently. </a:t>
            </a:r>
          </a:p>
          <a:p>
            <a:endParaRPr lang="en-US" sz="1500" dirty="0">
              <a:solidFill>
                <a:srgbClr val="202124"/>
              </a:solidFill>
            </a:endParaRPr>
          </a:p>
          <a:p>
            <a:pPr marL="285750" indent="-285750">
              <a:buFont typeface="Wingdings" panose="05000000000000000000" pitchFamily="2" charset="2"/>
              <a:buChar char="Ø"/>
            </a:pPr>
            <a:r>
              <a:rPr lang="en-US" sz="1500" dirty="0">
                <a:solidFill>
                  <a:srgbClr val="202124"/>
                </a:solidFill>
              </a:rPr>
              <a:t>Ra is calculated as the </a:t>
            </a:r>
            <a:r>
              <a:rPr lang="en-US" sz="1500" b="1" dirty="0">
                <a:solidFill>
                  <a:srgbClr val="202124"/>
                </a:solidFill>
              </a:rPr>
              <a:t>Roughness Average </a:t>
            </a:r>
            <a:r>
              <a:rPr lang="en-US" sz="1500" dirty="0">
                <a:solidFill>
                  <a:srgbClr val="202124"/>
                </a:solidFill>
              </a:rPr>
              <a:t>of a surfaces measured microscopic peaks and valleys. </a:t>
            </a:r>
          </a:p>
          <a:p>
            <a:pPr marL="285750" indent="-285750">
              <a:buFont typeface="Wingdings" panose="05000000000000000000" pitchFamily="2" charset="2"/>
              <a:buChar char="Ø"/>
            </a:pPr>
            <a:r>
              <a:rPr lang="en-US" sz="1500" dirty="0">
                <a:solidFill>
                  <a:srgbClr val="202124"/>
                </a:solidFill>
              </a:rPr>
              <a:t>RMS is calculated as the </a:t>
            </a:r>
            <a:r>
              <a:rPr lang="en-US" sz="1500" b="1" dirty="0">
                <a:solidFill>
                  <a:srgbClr val="202124"/>
                </a:solidFill>
              </a:rPr>
              <a:t>Root Mean Square </a:t>
            </a:r>
            <a:r>
              <a:rPr lang="en-US" sz="1500" dirty="0">
                <a:solidFill>
                  <a:srgbClr val="202124"/>
                </a:solidFill>
              </a:rPr>
              <a:t>of a surfaces measured microscopic peaks and valleys.</a:t>
            </a:r>
            <a:endParaRPr lang="en-US" sz="1500" dirty="0"/>
          </a:p>
        </p:txBody>
      </p:sp>
      <p:sp>
        <p:nvSpPr>
          <p:cNvPr id="32" name="Arrow: Down 31">
            <a:extLst>
              <a:ext uri="{FF2B5EF4-FFF2-40B4-BE49-F238E27FC236}">
                <a16:creationId xmlns:a16="http://schemas.microsoft.com/office/drawing/2014/main" id="{60CED734-47B0-43F3-8DCE-000CF97B019D}"/>
              </a:ext>
            </a:extLst>
          </p:cNvPr>
          <p:cNvSpPr/>
          <p:nvPr/>
        </p:nvSpPr>
        <p:spPr>
          <a:xfrm>
            <a:off x="3733930" y="1708001"/>
            <a:ext cx="259440" cy="3642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B5E6AB63-813D-43B1-A41D-58BB6C9AF5D4}"/>
              </a:ext>
            </a:extLst>
          </p:cNvPr>
          <p:cNvSpPr/>
          <p:nvPr/>
        </p:nvSpPr>
        <p:spPr>
          <a:xfrm>
            <a:off x="36744" y="4086830"/>
            <a:ext cx="3956626" cy="338554"/>
          </a:xfrm>
          <a:prstGeom prst="rect">
            <a:avLst/>
          </a:prstGeom>
        </p:spPr>
        <p:txBody>
          <a:bodyPr wrap="square">
            <a:spAutoFit/>
          </a:bodyPr>
          <a:lstStyle/>
          <a:p>
            <a:pPr marL="285750" indent="-285750" algn="just" defTabSz="800100">
              <a:spcAft>
                <a:spcPts val="200"/>
              </a:spcAft>
              <a:buClr>
                <a:schemeClr val="accent1">
                  <a:lumMod val="25000"/>
                </a:schemeClr>
              </a:buClr>
              <a:buFont typeface="Wingdings" pitchFamily="2" charset="2"/>
              <a:buChar char="Ø"/>
              <a:defRPr/>
            </a:pPr>
            <a:r>
              <a:rPr lang="sr-Latn-RS" sz="1600" b="1" dirty="0">
                <a:ea typeface="Verdana" pitchFamily="34" charset="0"/>
                <a:cs typeface="Verdana" panose="020B0604030504040204" pitchFamily="34" charset="0"/>
              </a:rPr>
              <a:t>Scanning area is chosen (</a:t>
            </a:r>
            <a:r>
              <a:rPr lang="sr-Latn-RS" sz="1600" b="1" dirty="0">
                <a:solidFill>
                  <a:srgbClr val="FF0000"/>
                </a:solidFill>
                <a:ea typeface="Verdana" pitchFamily="34" charset="0"/>
                <a:cs typeface="Verdana" panose="020B0604030504040204" pitchFamily="34" charset="0"/>
              </a:rPr>
              <a:t>max 100 µ</a:t>
            </a:r>
            <a:r>
              <a:rPr lang="en-US" sz="1600" b="1" dirty="0">
                <a:solidFill>
                  <a:srgbClr val="FF0000"/>
                </a:solidFill>
                <a:ea typeface="Verdana" pitchFamily="34" charset="0"/>
                <a:cs typeface="Verdana" panose="020B0604030504040204" pitchFamily="34" charset="0"/>
              </a:rPr>
              <a:t>m</a:t>
            </a:r>
            <a:r>
              <a:rPr lang="en-US" sz="1600" b="1" baseline="30000" dirty="0">
                <a:solidFill>
                  <a:srgbClr val="FF0000"/>
                </a:solidFill>
                <a:ea typeface="Verdana" pitchFamily="34" charset="0"/>
                <a:cs typeface="Verdana" panose="020B0604030504040204" pitchFamily="34" charset="0"/>
              </a:rPr>
              <a:t>2</a:t>
            </a:r>
            <a:r>
              <a:rPr lang="en-US" sz="1600" b="1" dirty="0">
                <a:ea typeface="Verdana" pitchFamily="34" charset="0"/>
                <a:cs typeface="Verdana" panose="020B0604030504040204" pitchFamily="34" charset="0"/>
              </a:rPr>
              <a:t>)</a:t>
            </a:r>
            <a:endParaRPr lang="sr-Latn-RS" sz="1600" b="1" dirty="0">
              <a:ea typeface="Verdana" pitchFamily="34" charset="0"/>
              <a:cs typeface="Verdana" panose="020B0604030504040204" pitchFamily="34" charset="0"/>
            </a:endParaRPr>
          </a:p>
        </p:txBody>
      </p:sp>
    </p:spTree>
    <p:extLst>
      <p:ext uri="{BB962C8B-B14F-4D97-AF65-F5344CB8AC3E}">
        <p14:creationId xmlns:p14="http://schemas.microsoft.com/office/powerpoint/2010/main" val="1752386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482133"/>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849358"/>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5136182"/>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Rectangle 3">
            <a:extLst>
              <a:ext uri="{FF2B5EF4-FFF2-40B4-BE49-F238E27FC236}">
                <a16:creationId xmlns:a16="http://schemas.microsoft.com/office/drawing/2014/main" id="{9B70B3FD-1961-4DDA-8AE0-D8D13390BD6F}"/>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a:extLst>
              <a:ext uri="{FF2B5EF4-FFF2-40B4-BE49-F238E27FC236}">
                <a16:creationId xmlns:a16="http://schemas.microsoft.com/office/drawing/2014/main" id="{4C5CAE33-413E-4230-B854-D6C75EE568DF}"/>
              </a:ext>
            </a:extLst>
          </p:cNvPr>
          <p:cNvSpPr>
            <a:spLocks noChangeArrowheads="1"/>
          </p:cNvSpPr>
          <p:nvPr/>
        </p:nvSpPr>
        <p:spPr bwMode="auto">
          <a:xfrm>
            <a:off x="0" y="2286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DejaVu Sans"/>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10" name="Picture 9">
            <a:extLst>
              <a:ext uri="{FF2B5EF4-FFF2-40B4-BE49-F238E27FC236}">
                <a16:creationId xmlns:a16="http://schemas.microsoft.com/office/drawing/2014/main" id="{BB809086-82CE-4A3A-A6DB-CB4E4B70AF15}"/>
              </a:ext>
            </a:extLst>
          </p:cNvPr>
          <p:cNvPicPr>
            <a:picLocks noChangeAspect="1"/>
          </p:cNvPicPr>
          <p:nvPr/>
        </p:nvPicPr>
        <p:blipFill>
          <a:blip r:embed="rId2"/>
          <a:stretch>
            <a:fillRect/>
          </a:stretch>
        </p:blipFill>
        <p:spPr>
          <a:xfrm>
            <a:off x="637516" y="4221742"/>
            <a:ext cx="3335711" cy="2527292"/>
          </a:xfrm>
          <a:prstGeom prst="rect">
            <a:avLst/>
          </a:prstGeom>
        </p:spPr>
      </p:pic>
      <p:sp>
        <p:nvSpPr>
          <p:cNvPr id="4" name="Rectangle 3">
            <a:extLst>
              <a:ext uri="{FF2B5EF4-FFF2-40B4-BE49-F238E27FC236}">
                <a16:creationId xmlns:a16="http://schemas.microsoft.com/office/drawing/2014/main" id="{2ACF73F0-9BCE-4958-ADA2-DD8F3AE6B5D9}"/>
              </a:ext>
            </a:extLst>
          </p:cNvPr>
          <p:cNvSpPr/>
          <p:nvPr/>
        </p:nvSpPr>
        <p:spPr>
          <a:xfrm>
            <a:off x="4943872" y="171859"/>
            <a:ext cx="7019556" cy="1077218"/>
          </a:xfrm>
          <a:prstGeom prst="rect">
            <a:avLst/>
          </a:prstGeom>
        </p:spPr>
        <p:txBody>
          <a:bodyPr wrap="square">
            <a:spAutoFit/>
          </a:bodyPr>
          <a:lstStyle/>
          <a:p>
            <a:pPr algn="ctr">
              <a:lnSpc>
                <a:spcPct val="100000"/>
              </a:lnSpc>
            </a:pPr>
            <a:r>
              <a:rPr lang="en-US" sz="2800" b="1" spc="-1" dirty="0"/>
              <a:t>Scanning Electron Microscopy (SEM)</a:t>
            </a:r>
          </a:p>
          <a:p>
            <a:pPr algn="ctr"/>
            <a:r>
              <a:rPr lang="en-US" sz="1700" dirty="0"/>
              <a:t>delivers electron image of the surface of examined material in the range of mm to nm thus providing information about the </a:t>
            </a:r>
            <a:r>
              <a:rPr lang="en-US" sz="1700" b="1" dirty="0">
                <a:solidFill>
                  <a:srgbClr val="FF0000"/>
                </a:solidFill>
              </a:rPr>
              <a:t>surface morphology</a:t>
            </a:r>
          </a:p>
        </p:txBody>
      </p:sp>
      <p:sp>
        <p:nvSpPr>
          <p:cNvPr id="23" name="TextBox 1">
            <a:extLst>
              <a:ext uri="{FF2B5EF4-FFF2-40B4-BE49-F238E27FC236}">
                <a16:creationId xmlns:a16="http://schemas.microsoft.com/office/drawing/2014/main" id="{6F00A208-552A-47E3-911C-82EAC59FB0FE}"/>
              </a:ext>
            </a:extLst>
          </p:cNvPr>
          <p:cNvSpPr txBox="1">
            <a:spLocks noChangeArrowheads="1"/>
          </p:cNvSpPr>
          <p:nvPr/>
        </p:nvSpPr>
        <p:spPr bwMode="auto">
          <a:xfrm>
            <a:off x="6595650" y="1269558"/>
            <a:ext cx="38079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1600" dirty="0"/>
              <a:t>SE micrographs of electrodes from mini CSC</a:t>
            </a:r>
          </a:p>
        </p:txBody>
      </p:sp>
      <p:sp>
        <p:nvSpPr>
          <p:cNvPr id="6" name="TextBox 5">
            <a:extLst>
              <a:ext uri="{FF2B5EF4-FFF2-40B4-BE49-F238E27FC236}">
                <a16:creationId xmlns:a16="http://schemas.microsoft.com/office/drawing/2014/main" id="{FE62DB1A-3E30-4601-B3E6-4FF270E0478E}"/>
              </a:ext>
            </a:extLst>
          </p:cNvPr>
          <p:cNvSpPr txBox="1"/>
          <p:nvPr/>
        </p:nvSpPr>
        <p:spPr>
          <a:xfrm>
            <a:off x="22920" y="2483585"/>
            <a:ext cx="4953708" cy="1631216"/>
          </a:xfrm>
          <a:prstGeom prst="rect">
            <a:avLst/>
          </a:prstGeom>
          <a:noFill/>
        </p:spPr>
        <p:txBody>
          <a:bodyPr wrap="square" rtlCol="0">
            <a:spAutoFit/>
          </a:bodyPr>
          <a:lstStyle/>
          <a:p>
            <a:pPr marL="285750" indent="-285750">
              <a:buSzPct val="100000"/>
              <a:buFont typeface="Arial" panose="020B0604020202020204" pitchFamily="34" charset="0"/>
              <a:buChar char="•"/>
            </a:pPr>
            <a:endParaRPr lang="en-US" sz="400" b="1" dirty="0">
              <a:latin typeface="+mj-lt"/>
            </a:endParaRPr>
          </a:p>
          <a:p>
            <a:pPr marL="285750" indent="-285750">
              <a:buSzPct val="100000"/>
              <a:buFont typeface="Arial" panose="020B0604020202020204" pitchFamily="34" charset="0"/>
              <a:buChar char="•"/>
            </a:pPr>
            <a:r>
              <a:rPr lang="en-US" b="1" dirty="0">
                <a:latin typeface="+mj-lt"/>
              </a:rPr>
              <a:t>Surface morphology  - Secondary electron (SE) Imaging</a:t>
            </a:r>
          </a:p>
          <a:p>
            <a:pPr marL="285750" indent="-285750">
              <a:buSzPct val="100000"/>
              <a:buFontTx/>
              <a:buChar char="-"/>
            </a:pPr>
            <a:r>
              <a:rPr lang="en-US" sz="1500" dirty="0"/>
              <a:t>focused electron beam scanning a sample surface triggers emission of secondary electrons </a:t>
            </a:r>
          </a:p>
          <a:p>
            <a:pPr marL="285750" indent="-285750">
              <a:buSzPct val="100000"/>
              <a:buFontTx/>
              <a:buChar char="-"/>
            </a:pPr>
            <a:r>
              <a:rPr lang="en-US" sz="1500" dirty="0"/>
              <a:t>Surface-sensitive (</a:t>
            </a:r>
            <a:r>
              <a:rPr lang="en-US" sz="1500" dirty="0">
                <a:solidFill>
                  <a:srgbClr val="FF0000"/>
                </a:solidFill>
              </a:rPr>
              <a:t>topographic</a:t>
            </a:r>
            <a:r>
              <a:rPr lang="en-US" sz="1500" dirty="0"/>
              <a:t>) information of the sample</a:t>
            </a:r>
          </a:p>
          <a:p>
            <a:pPr marL="285750" indent="-285750">
              <a:buSzPct val="100000"/>
              <a:buFontTx/>
              <a:buChar char="-"/>
            </a:pPr>
            <a:r>
              <a:rPr lang="en-US" sz="1500" b="1" dirty="0">
                <a:solidFill>
                  <a:srgbClr val="FF0000"/>
                </a:solidFill>
              </a:rPr>
              <a:t>Displaying particle morphology (impression of 3D</a:t>
            </a:r>
            <a:r>
              <a:rPr lang="en-US" sz="1400" b="1" dirty="0">
                <a:solidFill>
                  <a:srgbClr val="FF0000"/>
                </a:solidFill>
              </a:rPr>
              <a:t>)</a:t>
            </a:r>
          </a:p>
        </p:txBody>
      </p:sp>
      <p:pic>
        <p:nvPicPr>
          <p:cNvPr id="7" name="Picture 6">
            <a:extLst>
              <a:ext uri="{FF2B5EF4-FFF2-40B4-BE49-F238E27FC236}">
                <a16:creationId xmlns:a16="http://schemas.microsoft.com/office/drawing/2014/main" id="{B668B2DE-9845-4275-B09A-600DE77FC05A}"/>
              </a:ext>
            </a:extLst>
          </p:cNvPr>
          <p:cNvPicPr>
            <a:picLocks noChangeAspect="1"/>
          </p:cNvPicPr>
          <p:nvPr/>
        </p:nvPicPr>
        <p:blipFill>
          <a:blip r:embed="rId3"/>
          <a:stretch>
            <a:fillRect/>
          </a:stretch>
        </p:blipFill>
        <p:spPr>
          <a:xfrm>
            <a:off x="4976628" y="1628801"/>
            <a:ext cx="7187813" cy="5122224"/>
          </a:xfrm>
          <a:prstGeom prst="rect">
            <a:avLst/>
          </a:prstGeom>
        </p:spPr>
      </p:pic>
      <p:sp>
        <p:nvSpPr>
          <p:cNvPr id="8" name="TextBox 7">
            <a:extLst>
              <a:ext uri="{FF2B5EF4-FFF2-40B4-BE49-F238E27FC236}">
                <a16:creationId xmlns:a16="http://schemas.microsoft.com/office/drawing/2014/main" id="{7037DA87-DD01-4324-BA39-E2836630808F}"/>
              </a:ext>
            </a:extLst>
          </p:cNvPr>
          <p:cNvSpPr txBox="1"/>
          <p:nvPr/>
        </p:nvSpPr>
        <p:spPr>
          <a:xfrm>
            <a:off x="150317" y="146173"/>
            <a:ext cx="4054393" cy="2246769"/>
          </a:xfrm>
          <a:prstGeom prst="rect">
            <a:avLst/>
          </a:prstGeom>
          <a:noFill/>
        </p:spPr>
        <p:txBody>
          <a:bodyPr wrap="square" rtlCol="0">
            <a:spAutoFit/>
          </a:bodyPr>
          <a:lstStyle/>
          <a:p>
            <a:r>
              <a:rPr lang="en-US" sz="1900" b="1" dirty="0"/>
              <a:t>Characteristics</a:t>
            </a:r>
          </a:p>
          <a:p>
            <a:endParaRPr lang="en-US" sz="800" b="1" dirty="0"/>
          </a:p>
          <a:p>
            <a:pPr indent="-285750" algn="just">
              <a:buSzPct val="107000"/>
              <a:buFont typeface="Arial" panose="020B0604020202020204" pitchFamily="34" charset="0"/>
              <a:buChar char="•"/>
            </a:pPr>
            <a:r>
              <a:rPr lang="en-US" sz="1600" dirty="0"/>
              <a:t>Method for high resolution surface images</a:t>
            </a:r>
          </a:p>
          <a:p>
            <a:pPr marL="91440" indent="-285750" algn="just">
              <a:buFont typeface="Arial" panose="020B0604020202020204" pitchFamily="34" charset="0"/>
              <a:buChar char="•"/>
            </a:pPr>
            <a:r>
              <a:rPr lang="en-US" sz="1600" dirty="0"/>
              <a:t>Uses electrons for imaging</a:t>
            </a:r>
          </a:p>
          <a:p>
            <a:pPr marL="285750" indent="-285750" algn="just">
              <a:buFont typeface="Arial" panose="020B0604020202020204" pitchFamily="34" charset="0"/>
              <a:buChar char="•"/>
            </a:pPr>
            <a:r>
              <a:rPr lang="en-US" sz="1600" dirty="0"/>
              <a:t>Measuring in:</a:t>
            </a:r>
          </a:p>
          <a:p>
            <a:pPr algn="just"/>
            <a:r>
              <a:rPr lang="en-US" sz="1600" dirty="0"/>
              <a:t>        - secondary (SE) and</a:t>
            </a:r>
          </a:p>
          <a:p>
            <a:pPr algn="just"/>
            <a:r>
              <a:rPr lang="en-US" sz="1600" dirty="0"/>
              <a:t>        - backscattered electron (BSE) contrast</a:t>
            </a:r>
          </a:p>
          <a:p>
            <a:pPr marL="285750" indent="-285750" algn="just">
              <a:buFont typeface="Arial" panose="020B0604020202020204" pitchFamily="34" charset="0"/>
              <a:buChar char="•"/>
            </a:pPr>
            <a:r>
              <a:rPr lang="en-US" sz="1600" dirty="0"/>
              <a:t>Magnification range from 100 to 1.000.000</a:t>
            </a:r>
          </a:p>
          <a:p>
            <a:pPr marL="285750" indent="-285750" algn="just">
              <a:buFont typeface="Arial" panose="020B0604020202020204" pitchFamily="34" charset="0"/>
              <a:buChar char="•"/>
            </a:pPr>
            <a:r>
              <a:rPr lang="en-US" sz="1600" dirty="0"/>
              <a:t>Non-destructive</a:t>
            </a:r>
          </a:p>
        </p:txBody>
      </p:sp>
    </p:spTree>
    <p:extLst>
      <p:ext uri="{BB962C8B-B14F-4D97-AF65-F5344CB8AC3E}">
        <p14:creationId xmlns:p14="http://schemas.microsoft.com/office/powerpoint/2010/main" val="482660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4FDF4BB2-92CC-4BD8-816B-EC083FB434BB}"/>
              </a:ext>
            </a:extLst>
          </p:cNvPr>
          <p:cNvCxnSpPr>
            <a:cxnSpLocks/>
          </p:cNvCxnSpPr>
          <p:nvPr/>
        </p:nvCxnSpPr>
        <p:spPr>
          <a:xfrm>
            <a:off x="6717534" y="6783339"/>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928213F-D7C3-4533-B323-E1FB15DBB378}"/>
              </a:ext>
            </a:extLst>
          </p:cNvPr>
          <p:cNvSpPr txBox="1"/>
          <p:nvPr/>
        </p:nvSpPr>
        <p:spPr>
          <a:xfrm>
            <a:off x="8636493" y="6482133"/>
            <a:ext cx="766376" cy="276999"/>
          </a:xfrm>
          <a:prstGeom prst="rect">
            <a:avLst/>
          </a:prstGeom>
          <a:noFill/>
        </p:spPr>
        <p:txBody>
          <a:bodyPr wrap="square" rtlCol="0">
            <a:spAutoFit/>
          </a:bodyPr>
          <a:lstStyle/>
          <a:p>
            <a:r>
              <a:rPr lang="en-US" sz="1200" dirty="0">
                <a:solidFill>
                  <a:schemeClr val="bg1"/>
                </a:solidFill>
              </a:rPr>
              <a:t>250 µm</a:t>
            </a:r>
          </a:p>
        </p:txBody>
      </p:sp>
      <p:sp>
        <p:nvSpPr>
          <p:cNvPr id="27" name="TextBox 26">
            <a:extLst>
              <a:ext uri="{FF2B5EF4-FFF2-40B4-BE49-F238E27FC236}">
                <a16:creationId xmlns:a16="http://schemas.microsoft.com/office/drawing/2014/main" id="{19DF5CD2-F0E7-4406-8254-7A13F055037C}"/>
              </a:ext>
            </a:extLst>
          </p:cNvPr>
          <p:cNvSpPr txBox="1"/>
          <p:nvPr/>
        </p:nvSpPr>
        <p:spPr>
          <a:xfrm>
            <a:off x="8616128" y="4849358"/>
            <a:ext cx="766376" cy="276999"/>
          </a:xfrm>
          <a:prstGeom prst="rect">
            <a:avLst/>
          </a:prstGeom>
          <a:noFill/>
        </p:spPr>
        <p:txBody>
          <a:bodyPr wrap="square" rtlCol="0">
            <a:spAutoFit/>
          </a:bodyPr>
          <a:lstStyle/>
          <a:p>
            <a:r>
              <a:rPr lang="en-US" sz="1200" dirty="0">
                <a:solidFill>
                  <a:schemeClr val="bg1"/>
                </a:solidFill>
              </a:rPr>
              <a:t>250 µm</a:t>
            </a:r>
          </a:p>
        </p:txBody>
      </p:sp>
      <p:cxnSp>
        <p:nvCxnSpPr>
          <p:cNvPr id="28" name="Straight Arrow Connector 27">
            <a:extLst>
              <a:ext uri="{FF2B5EF4-FFF2-40B4-BE49-F238E27FC236}">
                <a16:creationId xmlns:a16="http://schemas.microsoft.com/office/drawing/2014/main" id="{A369A7E9-94D4-4D7A-AC42-30657E7D21E7}"/>
              </a:ext>
            </a:extLst>
          </p:cNvPr>
          <p:cNvCxnSpPr>
            <a:cxnSpLocks/>
          </p:cNvCxnSpPr>
          <p:nvPr/>
        </p:nvCxnSpPr>
        <p:spPr>
          <a:xfrm>
            <a:off x="6717534" y="5136182"/>
            <a:ext cx="2544269" cy="0"/>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733537E-A9B1-4BE1-8902-71D013611AE3}"/>
              </a:ext>
            </a:extLst>
          </p:cNvPr>
          <p:cNvSpPr txBox="1"/>
          <p:nvPr/>
        </p:nvSpPr>
        <p:spPr>
          <a:xfrm>
            <a:off x="79884" y="5384941"/>
            <a:ext cx="11630414" cy="1477328"/>
          </a:xfrm>
          <a:prstGeom prst="rect">
            <a:avLst/>
          </a:prstGeom>
          <a:noFill/>
        </p:spPr>
        <p:txBody>
          <a:bodyPr wrap="square" rtlCol="0">
            <a:spAutoFit/>
          </a:bodyPr>
          <a:lstStyle/>
          <a:p>
            <a:r>
              <a:rPr lang="en-US" sz="1500" b="1" dirty="0"/>
              <a:t>Risks and limitations</a:t>
            </a:r>
          </a:p>
          <a:p>
            <a:pPr marL="285750" indent="-285750">
              <a:buFont typeface="Arial" panose="020B0604020202020204" pitchFamily="34" charset="0"/>
              <a:buChar char="•"/>
            </a:pPr>
            <a:r>
              <a:rPr lang="en-US" sz="1500" dirty="0"/>
              <a:t>Detection limit (not suitable for low concentration &lt; 0.1%)</a:t>
            </a:r>
          </a:p>
          <a:p>
            <a:pPr marL="285750" indent="-285750">
              <a:buFont typeface="Arial" panose="020B0604020202020204" pitchFamily="34" charset="0"/>
              <a:buChar char="•"/>
            </a:pPr>
            <a:r>
              <a:rPr lang="en-US" sz="1500" dirty="0"/>
              <a:t>Not reliable for light elements (semi-quantitative Z&lt;11)</a:t>
            </a:r>
          </a:p>
          <a:p>
            <a:pPr marL="285750" indent="-285750">
              <a:buFont typeface="Arial" panose="020B0604020202020204" pitchFamily="34" charset="0"/>
              <a:buChar char="•"/>
            </a:pPr>
            <a:r>
              <a:rPr lang="en-US" sz="1500" dirty="0"/>
              <a:t>Volatile-bearing compounds</a:t>
            </a:r>
          </a:p>
          <a:p>
            <a:pPr marL="285750" indent="-285750">
              <a:buFont typeface="Arial" panose="020B0604020202020204" pitchFamily="34" charset="0"/>
              <a:buChar char="•"/>
            </a:pPr>
            <a:r>
              <a:rPr lang="en-US" sz="1500" dirty="0"/>
              <a:t>Chamber/sample contamination: improper sample handling, reactive samples (interactions with O</a:t>
            </a:r>
            <a:r>
              <a:rPr lang="en-US" sz="1500" baseline="-25000" dirty="0"/>
              <a:t>2, </a:t>
            </a:r>
            <a:r>
              <a:rPr lang="en-US" sz="1500" dirty="0"/>
              <a:t>CO</a:t>
            </a:r>
            <a:r>
              <a:rPr lang="en-US" sz="1500" baseline="-25000" dirty="0"/>
              <a:t>2, </a:t>
            </a:r>
            <a:r>
              <a:rPr lang="en-US" sz="1500" dirty="0"/>
              <a:t>SO</a:t>
            </a:r>
            <a:r>
              <a:rPr lang="en-US" sz="1500" baseline="-25000" dirty="0"/>
              <a:t>2 </a:t>
            </a:r>
            <a:r>
              <a:rPr lang="en-US" sz="1500" dirty="0"/>
              <a:t>etc. from air-forming deposits)</a:t>
            </a:r>
            <a:r>
              <a:rPr lang="en-US" sz="1500" baseline="-25000" dirty="0"/>
              <a:t> </a:t>
            </a:r>
            <a:r>
              <a:rPr lang="en-US" sz="1500" dirty="0"/>
              <a:t> </a:t>
            </a:r>
          </a:p>
          <a:p>
            <a:pPr marL="285750" indent="-285750">
              <a:buFont typeface="Wingdings" panose="05000000000000000000" pitchFamily="2" charset="2"/>
              <a:buChar char="Ø"/>
            </a:pPr>
            <a:r>
              <a:rPr lang="en-US" sz="1500" dirty="0">
                <a:solidFill>
                  <a:srgbClr val="FF0000"/>
                </a:solidFill>
              </a:rPr>
              <a:t>Remedy: e.g. storing the samples in vacuum desiccator  </a:t>
            </a:r>
          </a:p>
        </p:txBody>
      </p:sp>
      <p:sp>
        <p:nvSpPr>
          <p:cNvPr id="11" name="Rectangle 10">
            <a:extLst>
              <a:ext uri="{FF2B5EF4-FFF2-40B4-BE49-F238E27FC236}">
                <a16:creationId xmlns:a16="http://schemas.microsoft.com/office/drawing/2014/main" id="{6DA7935D-D2B0-40CE-B84A-5DDEAF2044EE}"/>
              </a:ext>
            </a:extLst>
          </p:cNvPr>
          <p:cNvSpPr/>
          <p:nvPr/>
        </p:nvSpPr>
        <p:spPr>
          <a:xfrm>
            <a:off x="47328" y="504573"/>
            <a:ext cx="8252165" cy="584775"/>
          </a:xfrm>
          <a:prstGeom prst="rect">
            <a:avLst/>
          </a:prstGeom>
        </p:spPr>
        <p:txBody>
          <a:bodyPr wrap="square">
            <a:spAutoFit/>
          </a:bodyPr>
          <a:lstStyle/>
          <a:p>
            <a:pPr marL="285750" indent="-285750">
              <a:buFont typeface="Wingdings" panose="05000000000000000000" pitchFamily="2" charset="2"/>
              <a:buChar char="Ø"/>
            </a:pPr>
            <a:r>
              <a:rPr lang="en-US" sz="1600" dirty="0"/>
              <a:t>Characteristic X-rays produced by the interaction of electrons with the sample are used to </a:t>
            </a:r>
            <a:r>
              <a:rPr lang="en-US" sz="1600" b="1" dirty="0"/>
              <a:t>detect and measure the abundance </a:t>
            </a:r>
            <a:r>
              <a:rPr lang="en-US" sz="1600" dirty="0"/>
              <a:t>of elements in the sample </a:t>
            </a:r>
            <a:r>
              <a:rPr lang="en-US" sz="1600" b="1" dirty="0">
                <a:solidFill>
                  <a:srgbClr val="FF0000"/>
                </a:solidFill>
              </a:rPr>
              <a:t>(penetration depth 0.5-2 μm)</a:t>
            </a:r>
          </a:p>
        </p:txBody>
      </p:sp>
      <p:sp>
        <p:nvSpPr>
          <p:cNvPr id="23" name="Rectangle 44">
            <a:extLst>
              <a:ext uri="{FF2B5EF4-FFF2-40B4-BE49-F238E27FC236}">
                <a16:creationId xmlns:a16="http://schemas.microsoft.com/office/drawing/2014/main" id="{E13F4A98-EC6C-4B6D-BEAF-A5E63817A69C}"/>
              </a:ext>
            </a:extLst>
          </p:cNvPr>
          <p:cNvSpPr/>
          <p:nvPr/>
        </p:nvSpPr>
        <p:spPr>
          <a:xfrm>
            <a:off x="8006115" y="490769"/>
            <a:ext cx="4185885" cy="644877"/>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gn="ctr">
              <a:lnSpc>
                <a:spcPct val="100000"/>
              </a:lnSpc>
            </a:pPr>
            <a:r>
              <a:rPr lang="en-US" sz="1600" b="1" spc="-1" dirty="0">
                <a:solidFill>
                  <a:srgbClr val="000000"/>
                </a:solidFill>
                <a:latin typeface="Calibri"/>
              </a:rPr>
              <a:t>EDS analysis in </a:t>
            </a:r>
            <a:r>
              <a:rPr lang="en-US" sz="2000" b="1" u="sng" spc="-1" dirty="0">
                <a:solidFill>
                  <a:srgbClr val="FF0000"/>
                </a:solidFill>
                <a:latin typeface="Calibri"/>
              </a:rPr>
              <a:t>regions</a:t>
            </a:r>
          </a:p>
          <a:p>
            <a:pPr algn="ctr">
              <a:lnSpc>
                <a:spcPct val="100000"/>
              </a:lnSpc>
            </a:pPr>
            <a:r>
              <a:rPr lang="en-US" sz="1600" b="1" spc="-1" dirty="0">
                <a:latin typeface="Calibri"/>
              </a:rPr>
              <a:t>elemental distribution along wire length</a:t>
            </a:r>
            <a:endParaRPr lang="en-GB" sz="1600" spc="-1" dirty="0">
              <a:latin typeface="Arial"/>
            </a:endParaRPr>
          </a:p>
        </p:txBody>
      </p:sp>
      <p:sp>
        <p:nvSpPr>
          <p:cNvPr id="3" name="Rectangle 2">
            <a:extLst>
              <a:ext uri="{FF2B5EF4-FFF2-40B4-BE49-F238E27FC236}">
                <a16:creationId xmlns:a16="http://schemas.microsoft.com/office/drawing/2014/main" id="{E67CF446-CBC2-4AA2-9979-F5F1A60B77D5}"/>
              </a:ext>
            </a:extLst>
          </p:cNvPr>
          <p:cNvSpPr/>
          <p:nvPr/>
        </p:nvSpPr>
        <p:spPr>
          <a:xfrm>
            <a:off x="46059" y="-12656"/>
            <a:ext cx="11863525" cy="523220"/>
          </a:xfrm>
          <a:prstGeom prst="rect">
            <a:avLst/>
          </a:prstGeom>
        </p:spPr>
        <p:txBody>
          <a:bodyPr wrap="square">
            <a:spAutoFit/>
          </a:bodyPr>
          <a:lstStyle/>
          <a:p>
            <a:pPr algn="ctr"/>
            <a:r>
              <a:rPr lang="en-US" sz="2800" b="1" dirty="0"/>
              <a:t>Energy Dispersive X-ray Spectroscopy (EDS)</a:t>
            </a:r>
          </a:p>
        </p:txBody>
      </p:sp>
      <p:pic>
        <p:nvPicPr>
          <p:cNvPr id="21" name="Picture 20">
            <a:extLst>
              <a:ext uri="{FF2B5EF4-FFF2-40B4-BE49-F238E27FC236}">
                <a16:creationId xmlns:a16="http://schemas.microsoft.com/office/drawing/2014/main" id="{F5EC9248-E1FC-4B5E-B4AB-6E8A9A49A24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7795" r="2414"/>
          <a:stretch/>
        </p:blipFill>
        <p:spPr>
          <a:xfrm>
            <a:off x="7397899" y="1032270"/>
            <a:ext cx="4712421" cy="5314740"/>
          </a:xfrm>
          <a:prstGeom prst="rect">
            <a:avLst/>
          </a:prstGeom>
        </p:spPr>
      </p:pic>
      <p:pic>
        <p:nvPicPr>
          <p:cNvPr id="44" name="Picture 6" descr=" Electron Image 1 ">
            <a:extLst>
              <a:ext uri="{FF2B5EF4-FFF2-40B4-BE49-F238E27FC236}">
                <a16:creationId xmlns:a16="http://schemas.microsoft.com/office/drawing/2014/main" id="{53749149-108B-454A-B50D-3F6B157A225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358" r="9315"/>
          <a:stretch/>
        </p:blipFill>
        <p:spPr bwMode="auto">
          <a:xfrm>
            <a:off x="9213655" y="1190011"/>
            <a:ext cx="2496245" cy="1567846"/>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5">
            <a:extLst>
              <a:ext uri="{FF2B5EF4-FFF2-40B4-BE49-F238E27FC236}">
                <a16:creationId xmlns:a16="http://schemas.microsoft.com/office/drawing/2014/main" id="{32D9DB9A-C529-478B-A48C-0B051FDC6544}"/>
              </a:ext>
            </a:extLst>
          </p:cNvPr>
          <p:cNvSpPr/>
          <p:nvPr/>
        </p:nvSpPr>
        <p:spPr>
          <a:xfrm>
            <a:off x="9329211" y="1945050"/>
            <a:ext cx="2290776" cy="644877"/>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sz="1200" b="1" spc="-1" dirty="0">
                <a:solidFill>
                  <a:srgbClr val="FF0000"/>
                </a:solidFill>
                <a:latin typeface="Calibri"/>
              </a:rPr>
              <a:t>EDS analyses were performed in 20 regions along wire length. </a:t>
            </a:r>
            <a:endParaRPr lang="en-GB" sz="1200" spc="-1" dirty="0">
              <a:latin typeface="Arial"/>
            </a:endParaRPr>
          </a:p>
          <a:p>
            <a:pPr>
              <a:lnSpc>
                <a:spcPct val="100000"/>
              </a:lnSpc>
            </a:pPr>
            <a:r>
              <a:rPr lang="en-US" sz="1200" b="1" spc="-1" dirty="0">
                <a:solidFill>
                  <a:srgbClr val="FF0000"/>
                </a:solidFill>
                <a:latin typeface="Calibri"/>
              </a:rPr>
              <a:t>Regions were ~0.45 mm in length</a:t>
            </a:r>
            <a:endParaRPr lang="en-GB" sz="1200" spc="-1" dirty="0">
              <a:latin typeface="Arial"/>
            </a:endParaRPr>
          </a:p>
        </p:txBody>
      </p:sp>
      <p:sp>
        <p:nvSpPr>
          <p:cNvPr id="47" name="TextBox 46">
            <a:extLst>
              <a:ext uri="{FF2B5EF4-FFF2-40B4-BE49-F238E27FC236}">
                <a16:creationId xmlns:a16="http://schemas.microsoft.com/office/drawing/2014/main" id="{5B49CC59-1F72-4183-BAE9-59E9C89CED31}"/>
              </a:ext>
            </a:extLst>
          </p:cNvPr>
          <p:cNvSpPr txBox="1"/>
          <p:nvPr/>
        </p:nvSpPr>
        <p:spPr>
          <a:xfrm>
            <a:off x="906406" y="1134504"/>
            <a:ext cx="5256584" cy="646331"/>
          </a:xfrm>
          <a:prstGeom prst="rect">
            <a:avLst/>
          </a:prstGeom>
          <a:noFill/>
        </p:spPr>
        <p:txBody>
          <a:bodyPr wrap="square" rtlCol="0">
            <a:spAutoFit/>
          </a:bodyPr>
          <a:lstStyle/>
          <a:p>
            <a:r>
              <a:rPr lang="en-US" sz="1600" b="1" dirty="0"/>
              <a:t>EDS analysis in </a:t>
            </a:r>
            <a:r>
              <a:rPr lang="en-US" sz="2000" b="1" u="sng" dirty="0">
                <a:solidFill>
                  <a:srgbClr val="FF0000"/>
                </a:solidFill>
              </a:rPr>
              <a:t>specific points </a:t>
            </a:r>
            <a:r>
              <a:rPr lang="en-US" sz="1600" b="1" dirty="0"/>
              <a:t>in two different wire regions  </a:t>
            </a:r>
          </a:p>
        </p:txBody>
      </p:sp>
      <p:sp>
        <p:nvSpPr>
          <p:cNvPr id="51" name="Rectangle 45">
            <a:extLst>
              <a:ext uri="{FF2B5EF4-FFF2-40B4-BE49-F238E27FC236}">
                <a16:creationId xmlns:a16="http://schemas.microsoft.com/office/drawing/2014/main" id="{915F778A-7BAA-459A-B1AC-49B016AA2AC1}"/>
              </a:ext>
            </a:extLst>
          </p:cNvPr>
          <p:cNvSpPr/>
          <p:nvPr/>
        </p:nvSpPr>
        <p:spPr>
          <a:xfrm>
            <a:off x="9418345" y="1246756"/>
            <a:ext cx="1562935" cy="36787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b="1" spc="-1" dirty="0">
                <a:solidFill>
                  <a:srgbClr val="FF0000"/>
                </a:solidFill>
                <a:latin typeface="Calibri"/>
              </a:rPr>
              <a:t>    0% CF</a:t>
            </a:r>
            <a:r>
              <a:rPr lang="en-US" b="1" spc="-1" baseline="-25000" dirty="0">
                <a:solidFill>
                  <a:srgbClr val="FF0000"/>
                </a:solidFill>
                <a:latin typeface="Calibri"/>
              </a:rPr>
              <a:t>4 </a:t>
            </a:r>
            <a:r>
              <a:rPr lang="en-US" b="1" spc="-1" dirty="0">
                <a:solidFill>
                  <a:srgbClr val="FF0000"/>
                </a:solidFill>
                <a:latin typeface="Calibri"/>
              </a:rPr>
              <a:t>Irr</a:t>
            </a:r>
            <a:endParaRPr lang="en-GB" spc="-1" dirty="0">
              <a:latin typeface="Arial"/>
            </a:endParaRPr>
          </a:p>
        </p:txBody>
      </p:sp>
      <p:sp>
        <p:nvSpPr>
          <p:cNvPr id="2" name="Rectangle 1">
            <a:extLst>
              <a:ext uri="{FF2B5EF4-FFF2-40B4-BE49-F238E27FC236}">
                <a16:creationId xmlns:a16="http://schemas.microsoft.com/office/drawing/2014/main" id="{99AEB4F3-1458-4875-BF91-C9D7BD3C9415}"/>
              </a:ext>
            </a:extLst>
          </p:cNvPr>
          <p:cNvSpPr/>
          <p:nvPr/>
        </p:nvSpPr>
        <p:spPr>
          <a:xfrm>
            <a:off x="8630309" y="4235247"/>
            <a:ext cx="3037590" cy="954107"/>
          </a:xfrm>
          <a:prstGeom prst="rect">
            <a:avLst/>
          </a:prstGeom>
        </p:spPr>
        <p:txBody>
          <a:bodyPr wrap="square">
            <a:spAutoFit/>
          </a:bodyPr>
          <a:lstStyle/>
          <a:p>
            <a:pPr algn="just"/>
            <a:r>
              <a:rPr lang="en-US" sz="1400" b="1" dirty="0">
                <a:solidFill>
                  <a:srgbClr val="000000"/>
                </a:solidFill>
                <a:ea typeface="Calibri" panose="020F0502020204030204" pitchFamily="34" charset="0"/>
              </a:rPr>
              <a:t>We measure an </a:t>
            </a:r>
            <a:r>
              <a:rPr lang="en-US" sz="1400" b="1" dirty="0">
                <a:solidFill>
                  <a:srgbClr val="FF0000"/>
                </a:solidFill>
                <a:ea typeface="Calibri" panose="020F0502020204030204" pitchFamily="34" charset="0"/>
              </a:rPr>
              <a:t>average content</a:t>
            </a:r>
            <a:r>
              <a:rPr lang="en-US" sz="1400" b="1" dirty="0">
                <a:solidFill>
                  <a:srgbClr val="000000"/>
                </a:solidFill>
                <a:ea typeface="Calibri" panose="020F0502020204030204" pitchFamily="34" charset="0"/>
              </a:rPr>
              <a:t> of detected elements on the electrode surface and thus make comparative studies of different longevity tests. </a:t>
            </a:r>
            <a:endParaRPr lang="en-US" sz="1400" b="1" dirty="0"/>
          </a:p>
        </p:txBody>
      </p:sp>
      <p:pic>
        <p:nvPicPr>
          <p:cNvPr id="4" name="Picture 3">
            <a:extLst>
              <a:ext uri="{FF2B5EF4-FFF2-40B4-BE49-F238E27FC236}">
                <a16:creationId xmlns:a16="http://schemas.microsoft.com/office/drawing/2014/main" id="{1AD715FB-4950-4FAA-926B-35305B9E0BCB}"/>
              </a:ext>
            </a:extLst>
          </p:cNvPr>
          <p:cNvPicPr>
            <a:picLocks noChangeAspect="1"/>
          </p:cNvPicPr>
          <p:nvPr/>
        </p:nvPicPr>
        <p:blipFill>
          <a:blip r:embed="rId4"/>
          <a:stretch>
            <a:fillRect/>
          </a:stretch>
        </p:blipFill>
        <p:spPr>
          <a:xfrm>
            <a:off x="462664" y="1480743"/>
            <a:ext cx="2964990" cy="3869771"/>
          </a:xfrm>
          <a:prstGeom prst="rect">
            <a:avLst/>
          </a:prstGeom>
        </p:spPr>
      </p:pic>
      <p:pic>
        <p:nvPicPr>
          <p:cNvPr id="5" name="Picture 4">
            <a:extLst>
              <a:ext uri="{FF2B5EF4-FFF2-40B4-BE49-F238E27FC236}">
                <a16:creationId xmlns:a16="http://schemas.microsoft.com/office/drawing/2014/main" id="{EA32C66F-9621-48BD-B18A-171B605D9868}"/>
              </a:ext>
            </a:extLst>
          </p:cNvPr>
          <p:cNvPicPr>
            <a:picLocks noChangeAspect="1"/>
          </p:cNvPicPr>
          <p:nvPr/>
        </p:nvPicPr>
        <p:blipFill>
          <a:blip r:embed="rId5"/>
          <a:stretch>
            <a:fillRect/>
          </a:stretch>
        </p:blipFill>
        <p:spPr>
          <a:xfrm>
            <a:off x="3544832" y="1488927"/>
            <a:ext cx="2929088" cy="3357139"/>
          </a:xfrm>
          <a:prstGeom prst="rect">
            <a:avLst/>
          </a:prstGeom>
        </p:spPr>
      </p:pic>
      <p:sp>
        <p:nvSpPr>
          <p:cNvPr id="29" name="Oval 28">
            <a:extLst>
              <a:ext uri="{FF2B5EF4-FFF2-40B4-BE49-F238E27FC236}">
                <a16:creationId xmlns:a16="http://schemas.microsoft.com/office/drawing/2014/main" id="{561DC3B4-180C-4E1B-A03D-9BE504E32D93}"/>
              </a:ext>
            </a:extLst>
          </p:cNvPr>
          <p:cNvSpPr/>
          <p:nvPr/>
        </p:nvSpPr>
        <p:spPr>
          <a:xfrm>
            <a:off x="1155538" y="4079536"/>
            <a:ext cx="402377" cy="130540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4A4CA162-CBDA-41B6-9811-D6CC94DD23E8}"/>
              </a:ext>
            </a:extLst>
          </p:cNvPr>
          <p:cNvSpPr/>
          <p:nvPr/>
        </p:nvSpPr>
        <p:spPr>
          <a:xfrm>
            <a:off x="4252035" y="4079535"/>
            <a:ext cx="354032" cy="91814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45">
            <a:extLst>
              <a:ext uri="{FF2B5EF4-FFF2-40B4-BE49-F238E27FC236}">
                <a16:creationId xmlns:a16="http://schemas.microsoft.com/office/drawing/2014/main" id="{640316C0-8A62-4F50-9C7E-6DD75BCBA69E}"/>
              </a:ext>
            </a:extLst>
          </p:cNvPr>
          <p:cNvSpPr/>
          <p:nvPr/>
        </p:nvSpPr>
        <p:spPr>
          <a:xfrm>
            <a:off x="679440" y="1525310"/>
            <a:ext cx="2748214" cy="36787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b="1" spc="-1" dirty="0">
                <a:solidFill>
                  <a:srgbClr val="FF0000"/>
                </a:solidFill>
                <a:latin typeface="Calibri"/>
              </a:rPr>
              <a:t>central region of the wire</a:t>
            </a:r>
            <a:endParaRPr lang="en-GB" spc="-1" dirty="0">
              <a:latin typeface="Arial"/>
            </a:endParaRPr>
          </a:p>
        </p:txBody>
      </p:sp>
      <p:sp>
        <p:nvSpPr>
          <p:cNvPr id="32" name="Rectangle 45">
            <a:extLst>
              <a:ext uri="{FF2B5EF4-FFF2-40B4-BE49-F238E27FC236}">
                <a16:creationId xmlns:a16="http://schemas.microsoft.com/office/drawing/2014/main" id="{8C1FC408-3659-4391-9A85-0B13B5F9DCFD}"/>
              </a:ext>
            </a:extLst>
          </p:cNvPr>
          <p:cNvSpPr/>
          <p:nvPr/>
        </p:nvSpPr>
        <p:spPr>
          <a:xfrm>
            <a:off x="3592707" y="1486296"/>
            <a:ext cx="3016137" cy="36787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b="1" spc="-1" dirty="0">
                <a:solidFill>
                  <a:srgbClr val="FF0000"/>
                </a:solidFill>
                <a:latin typeface="Calibri"/>
              </a:rPr>
              <a:t>close to the edge of the wire</a:t>
            </a:r>
            <a:endParaRPr lang="en-GB" spc="-1" dirty="0">
              <a:solidFill>
                <a:srgbClr val="FF0000"/>
              </a:solidFill>
              <a:latin typeface="Arial"/>
            </a:endParaRPr>
          </a:p>
        </p:txBody>
      </p:sp>
      <p:sp>
        <p:nvSpPr>
          <p:cNvPr id="33" name="Rectangle 45">
            <a:extLst>
              <a:ext uri="{FF2B5EF4-FFF2-40B4-BE49-F238E27FC236}">
                <a16:creationId xmlns:a16="http://schemas.microsoft.com/office/drawing/2014/main" id="{4080DAB2-2689-4D2A-A663-7CDD621B1FB6}"/>
              </a:ext>
            </a:extLst>
          </p:cNvPr>
          <p:cNvSpPr/>
          <p:nvPr/>
        </p:nvSpPr>
        <p:spPr>
          <a:xfrm>
            <a:off x="5109256" y="3246834"/>
            <a:ext cx="1201187" cy="36787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b="1" spc="-1" dirty="0">
                <a:solidFill>
                  <a:srgbClr val="FF0000"/>
                </a:solidFill>
                <a:latin typeface="Calibri"/>
              </a:rPr>
              <a:t> 0% CF</a:t>
            </a:r>
            <a:r>
              <a:rPr lang="en-US" b="1" spc="-1" baseline="-25000" dirty="0">
                <a:solidFill>
                  <a:srgbClr val="FF0000"/>
                </a:solidFill>
                <a:latin typeface="Calibri"/>
              </a:rPr>
              <a:t>4 </a:t>
            </a:r>
            <a:r>
              <a:rPr lang="en-US" b="1" spc="-1" dirty="0">
                <a:solidFill>
                  <a:srgbClr val="FF0000"/>
                </a:solidFill>
                <a:latin typeface="Calibri"/>
              </a:rPr>
              <a:t>Irr</a:t>
            </a:r>
            <a:endParaRPr lang="en-GB" spc="-1" dirty="0">
              <a:latin typeface="Arial"/>
            </a:endParaRPr>
          </a:p>
        </p:txBody>
      </p:sp>
      <p:sp>
        <p:nvSpPr>
          <p:cNvPr id="34" name="Rectangle 45">
            <a:extLst>
              <a:ext uri="{FF2B5EF4-FFF2-40B4-BE49-F238E27FC236}">
                <a16:creationId xmlns:a16="http://schemas.microsoft.com/office/drawing/2014/main" id="{2B18BE7E-429E-4FDF-AF0F-316CD3DE3AD5}"/>
              </a:ext>
            </a:extLst>
          </p:cNvPr>
          <p:cNvSpPr/>
          <p:nvPr/>
        </p:nvSpPr>
        <p:spPr>
          <a:xfrm>
            <a:off x="2053547" y="3271187"/>
            <a:ext cx="1562935" cy="367878"/>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pPr>
            <a:r>
              <a:rPr lang="en-US" b="1" spc="-1" dirty="0">
                <a:solidFill>
                  <a:srgbClr val="FF0000"/>
                </a:solidFill>
                <a:latin typeface="Calibri"/>
              </a:rPr>
              <a:t>    0% CF</a:t>
            </a:r>
            <a:r>
              <a:rPr lang="en-US" b="1" spc="-1" baseline="-25000" dirty="0">
                <a:solidFill>
                  <a:srgbClr val="FF0000"/>
                </a:solidFill>
                <a:latin typeface="Calibri"/>
              </a:rPr>
              <a:t>4 </a:t>
            </a:r>
            <a:r>
              <a:rPr lang="en-US" b="1" spc="-1" dirty="0">
                <a:solidFill>
                  <a:srgbClr val="FF0000"/>
                </a:solidFill>
                <a:latin typeface="Calibri"/>
              </a:rPr>
              <a:t>Irr</a:t>
            </a:r>
            <a:endParaRPr lang="en-GB" spc="-1" dirty="0">
              <a:latin typeface="Arial"/>
            </a:endParaRPr>
          </a:p>
        </p:txBody>
      </p:sp>
      <p:sp>
        <p:nvSpPr>
          <p:cNvPr id="6" name="TextBox 5">
            <a:extLst>
              <a:ext uri="{FF2B5EF4-FFF2-40B4-BE49-F238E27FC236}">
                <a16:creationId xmlns:a16="http://schemas.microsoft.com/office/drawing/2014/main" id="{CC6EAD55-CC92-471A-B99E-9823BB95B134}"/>
              </a:ext>
            </a:extLst>
          </p:cNvPr>
          <p:cNvSpPr txBox="1"/>
          <p:nvPr/>
        </p:nvSpPr>
        <p:spPr>
          <a:xfrm rot="19610667">
            <a:off x="4612269" y="4844431"/>
            <a:ext cx="3858227" cy="523220"/>
          </a:xfrm>
          <a:prstGeom prst="rect">
            <a:avLst/>
          </a:prstGeom>
          <a:noFill/>
        </p:spPr>
        <p:txBody>
          <a:bodyPr wrap="square" rtlCol="0">
            <a:spAutoFit/>
          </a:bodyPr>
          <a:lstStyle/>
          <a:p>
            <a:pPr algn="ctr"/>
            <a:r>
              <a:rPr lang="en-US" sz="1400" dirty="0"/>
              <a:t>Band of uncertainty for C </a:t>
            </a:r>
          </a:p>
          <a:p>
            <a:pPr algn="ctr"/>
            <a:r>
              <a:rPr lang="en-US" sz="1400" dirty="0"/>
              <a:t>measured on two different EDS instruments</a:t>
            </a:r>
          </a:p>
        </p:txBody>
      </p:sp>
      <p:cxnSp>
        <p:nvCxnSpPr>
          <p:cNvPr id="35" name="Straight Arrow Connector 34">
            <a:extLst>
              <a:ext uri="{FF2B5EF4-FFF2-40B4-BE49-F238E27FC236}">
                <a16:creationId xmlns:a16="http://schemas.microsoft.com/office/drawing/2014/main" id="{4D7F51B4-3908-4B64-84CC-C1F895DF1B3D}"/>
              </a:ext>
            </a:extLst>
          </p:cNvPr>
          <p:cNvCxnSpPr>
            <a:cxnSpLocks/>
          </p:cNvCxnSpPr>
          <p:nvPr/>
        </p:nvCxnSpPr>
        <p:spPr>
          <a:xfrm flipH="1">
            <a:off x="5100775" y="3647819"/>
            <a:ext cx="4046197" cy="274434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203B43D-D9E8-4233-944C-B1F4384EA4F8}"/>
              </a:ext>
            </a:extLst>
          </p:cNvPr>
          <p:cNvSpPr txBox="1"/>
          <p:nvPr/>
        </p:nvSpPr>
        <p:spPr>
          <a:xfrm>
            <a:off x="8421653" y="2764024"/>
            <a:ext cx="3267643" cy="738664"/>
          </a:xfrm>
          <a:prstGeom prst="rect">
            <a:avLst/>
          </a:prstGeom>
          <a:noFill/>
        </p:spPr>
        <p:txBody>
          <a:bodyPr wrap="square" rtlCol="0">
            <a:spAutoFit/>
          </a:bodyPr>
          <a:lstStyle/>
          <a:p>
            <a:r>
              <a:rPr lang="en-US" sz="1400" b="1" dirty="0"/>
              <a:t>We define the size of the region and perform measurements randomly - </a:t>
            </a:r>
            <a:r>
              <a:rPr lang="en-US" sz="1400" b="1" spc="-1" dirty="0">
                <a:solidFill>
                  <a:srgbClr val="FF0000"/>
                </a:solidFill>
              </a:rPr>
              <a:t>elemental distribution along wire length</a:t>
            </a:r>
            <a:endParaRPr lang="en-GB" sz="1400" spc="-1" dirty="0">
              <a:solidFill>
                <a:srgbClr val="FF0000"/>
              </a:solidFill>
              <a:latin typeface="Arial"/>
            </a:endParaRPr>
          </a:p>
        </p:txBody>
      </p:sp>
      <p:sp>
        <p:nvSpPr>
          <p:cNvPr id="8" name="Arrow: Right 7">
            <a:extLst>
              <a:ext uri="{FF2B5EF4-FFF2-40B4-BE49-F238E27FC236}">
                <a16:creationId xmlns:a16="http://schemas.microsoft.com/office/drawing/2014/main" id="{F2565E5D-A964-4CDF-999A-BE3E0E40FD9E}"/>
              </a:ext>
            </a:extLst>
          </p:cNvPr>
          <p:cNvSpPr/>
          <p:nvPr/>
        </p:nvSpPr>
        <p:spPr>
          <a:xfrm>
            <a:off x="6816080" y="2112062"/>
            <a:ext cx="716743" cy="384293"/>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Curved Left 15">
            <a:extLst>
              <a:ext uri="{FF2B5EF4-FFF2-40B4-BE49-F238E27FC236}">
                <a16:creationId xmlns:a16="http://schemas.microsoft.com/office/drawing/2014/main" id="{F51AA290-6355-4DD2-968F-8A680055F615}"/>
              </a:ext>
            </a:extLst>
          </p:cNvPr>
          <p:cNvSpPr/>
          <p:nvPr/>
        </p:nvSpPr>
        <p:spPr>
          <a:xfrm>
            <a:off x="11475925" y="2956639"/>
            <a:ext cx="585470" cy="1382359"/>
          </a:xfrm>
          <a:prstGeom prst="curvedLeftArrow">
            <a:avLst/>
          </a:prstGeom>
          <a:noFill/>
          <a:ln w="19050">
            <a:solidFill>
              <a:srgbClr val="33CC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134848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22505</TotalTime>
  <Words>2723</Words>
  <Application>Microsoft Office PowerPoint</Application>
  <PresentationFormat>Widescreen</PresentationFormat>
  <Paragraphs>289</Paragraphs>
  <Slides>22</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22</vt:i4>
      </vt:variant>
    </vt:vector>
  </HeadingPairs>
  <TitlesOfParts>
    <vt:vector size="35" baseType="lpstr">
      <vt:lpstr>Microsoft YaHei</vt:lpstr>
      <vt:lpstr>Arial</vt:lpstr>
      <vt:lpstr>Calibri</vt:lpstr>
      <vt:lpstr>DejaVu Sans</vt:lpstr>
      <vt:lpstr>Liberation Sans</vt:lpstr>
      <vt:lpstr>Lohit Devanagari</vt:lpstr>
      <vt:lpstr>Newton-Italic</vt:lpstr>
      <vt:lpstr>Noto Serif CJK SC</vt:lpstr>
      <vt:lpstr>Tahoma</vt:lpstr>
      <vt:lpstr>Times New Roman</vt:lpstr>
      <vt:lpstr>Verdana</vt:lpstr>
      <vt:lpstr>Wingdings</vt:lpstr>
      <vt:lpstr>Office Theme</vt:lpstr>
      <vt:lpstr>  Material analysis of the MWPC electrodes irradiated in longevity tests </vt:lpstr>
      <vt:lpstr>PowerPoint Presentation</vt:lpstr>
      <vt:lpstr>Physical and chemical characterization of materials</vt:lpstr>
      <vt:lpstr>Physical and chemical techniques in electrode aging studies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Future plans</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study of CSC material ageing and future plans</dc:title>
  <dc:creator>alex</dc:creator>
  <cp:lastModifiedBy>Administrator</cp:lastModifiedBy>
  <cp:revision>2130</cp:revision>
  <dcterms:created xsi:type="dcterms:W3CDTF">2019-02-03T13:27:37Z</dcterms:created>
  <dcterms:modified xsi:type="dcterms:W3CDTF">2023-11-06T11:30:59Z</dcterms:modified>
</cp:coreProperties>
</file>