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010" r:id="rId5"/>
  </p:sldMasterIdLst>
  <p:notesMasterIdLst>
    <p:notesMasterId r:id="rId26"/>
  </p:notesMasterIdLst>
  <p:handoutMasterIdLst>
    <p:handoutMasterId r:id="rId27"/>
  </p:handoutMasterIdLst>
  <p:sldIdLst>
    <p:sldId id="270" r:id="rId6"/>
    <p:sldId id="514" r:id="rId7"/>
    <p:sldId id="519" r:id="rId8"/>
    <p:sldId id="520" r:id="rId9"/>
    <p:sldId id="539" r:id="rId10"/>
    <p:sldId id="535" r:id="rId11"/>
    <p:sldId id="521" r:id="rId12"/>
    <p:sldId id="530" r:id="rId13"/>
    <p:sldId id="533" r:id="rId14"/>
    <p:sldId id="525" r:id="rId15"/>
    <p:sldId id="527" r:id="rId16"/>
    <p:sldId id="529" r:id="rId17"/>
    <p:sldId id="528" r:id="rId18"/>
    <p:sldId id="536" r:id="rId19"/>
    <p:sldId id="526" r:id="rId20"/>
    <p:sldId id="523" r:id="rId21"/>
    <p:sldId id="531" r:id="rId22"/>
    <p:sldId id="538" r:id="rId23"/>
    <p:sldId id="532" r:id="rId24"/>
    <p:sldId id="515" r:id="rId25"/>
  </p:sldIdLst>
  <p:sldSz cx="12192000" cy="6858000"/>
  <p:notesSz cx="7010400" cy="9296400"/>
  <p:defaultTextStyle>
    <a:defPPr>
      <a:defRPr lang="en-US"/>
    </a:defPPr>
    <a:lvl1pPr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12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254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379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506" algn="l" defTabSz="457126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5633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2759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9886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012" algn="l" defTabSz="914254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7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45E09"/>
    <a:srgbClr val="F17C00"/>
    <a:srgbClr val="064308"/>
    <a:srgbClr val="FFAE1A"/>
    <a:srgbClr val="E7E9DE"/>
    <a:srgbClr val="0F0C8F"/>
    <a:srgbClr val="CC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715" autoAdjust="0"/>
    <p:restoredTop sz="94674"/>
  </p:normalViewPr>
  <p:slideViewPr>
    <p:cSldViewPr snapToObjects="1">
      <p:cViewPr varScale="1">
        <p:scale>
          <a:sx n="114" d="100"/>
          <a:sy n="114" d="100"/>
        </p:scale>
        <p:origin x="176" y="3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3" d="100"/>
          <a:sy n="73" d="100"/>
        </p:scale>
        <p:origin x="2982" y="54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183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r">
              <a:defRPr sz="1200"/>
            </a:lvl1pPr>
          </a:lstStyle>
          <a:p>
            <a:r>
              <a:rPr lang="en-US" sz="900" dirty="0"/>
              <a:t>3 May 2023</a:t>
            </a:r>
          </a:p>
        </p:txBody>
      </p:sp>
      <p:sp>
        <p:nvSpPr>
          <p:cNvPr id="14" name="Header Placeholder 13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628" cy="466412"/>
          </a:xfrm>
          <a:prstGeom prst="rect">
            <a:avLst/>
          </a:prstGeom>
        </p:spPr>
        <p:txBody>
          <a:bodyPr vert="horz" lIns="91637" tIns="45818" rIns="91637" bIns="45818" rtlCol="0"/>
          <a:lstStyle>
            <a:lvl1pPr algn="l">
              <a:defRPr sz="1200"/>
            </a:lvl1pPr>
          </a:lstStyle>
          <a:p>
            <a:r>
              <a:rPr lang="en-US" sz="900" dirty="0"/>
              <a:t>FRIB PowerPoint Template 16x9 Status</a:t>
            </a:r>
          </a:p>
          <a:p>
            <a:r>
              <a:rPr lang="en-US" sz="900" dirty="0"/>
              <a:t>Alex Parsons, FRIB Creative Director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795131" y="8505419"/>
            <a:ext cx="4770781" cy="708286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r>
              <a:rPr lang="en-US" sz="900" dirty="0"/>
              <a:t>Facility for Rare Isotope Beams</a:t>
            </a:r>
          </a:p>
          <a:p>
            <a:r>
              <a:rPr lang="en-US" sz="900" dirty="0"/>
              <a:t>U.S. Department of Energy Office of Science | Michigan State University</a:t>
            </a:r>
          </a:p>
          <a:p>
            <a:r>
              <a:rPr lang="en-US" sz="900" dirty="0"/>
              <a:t>640 South Shaw Lane • East Lansing, MI 48824, USA</a:t>
            </a:r>
          </a:p>
          <a:p>
            <a:r>
              <a:rPr lang="en-US" sz="900" dirty="0"/>
              <a:t>frib.msu.edu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18" y="8458200"/>
            <a:ext cx="648443" cy="75550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F6D33-7C2E-44BB-B6EF-2876F56DBD42}" type="slidenum">
              <a:rPr lang="en-US" sz="900" smtClean="0"/>
              <a:t>‹#›</a:t>
            </a:fld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8025710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74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58165478-8271-4537-9DBA-6DB278E2C8C0}" type="datetime1">
              <a:rPr lang="en-US"/>
              <a:pPr>
                <a:defRPr/>
              </a:pPr>
              <a:t>11/7/23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2599" tIns="46299" rIns="92599" bIns="4629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832"/>
            <a:ext cx="5608320" cy="4182661"/>
          </a:xfrm>
          <a:prstGeom prst="rect">
            <a:avLst/>
          </a:prstGeom>
        </p:spPr>
        <p:txBody>
          <a:bodyPr vert="horz" wrap="square" lIns="92599" tIns="46299" rIns="92599" bIns="4629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49" charset="0"/>
                <a:ea typeface="ヒラギノ角ゴ Pro W3" pitchFamily="49" charset="-128"/>
                <a:cs typeface="ヒラギノ角ゴ Pro W3" pitchFamily="4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30063"/>
            <a:ext cx="3037840" cy="464740"/>
          </a:xfrm>
          <a:prstGeom prst="rect">
            <a:avLst/>
          </a:prstGeom>
        </p:spPr>
        <p:txBody>
          <a:bodyPr vert="horz" wrap="square" lIns="92599" tIns="46299" rIns="92599" bIns="46299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  <a:ea typeface="ヒラギノ角ゴ Pro W3" pitchFamily="-112" charset="-128"/>
                <a:cs typeface="+mn-cs"/>
              </a:defRPr>
            </a:lvl1pPr>
          </a:lstStyle>
          <a:p>
            <a:pPr>
              <a:defRPr/>
            </a:pPr>
            <a:fld id="{74EB2CD8-9047-43A5-BEAD-229CAC8CF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3162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 pitchFamily="-65" charset="-128"/>
      </a:defRPr>
    </a:lvl1pPr>
    <a:lvl2pPr marL="742831" indent="-285705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-65" charset="-128"/>
        <a:cs typeface="ヒラギノ角ゴ Pro W3"/>
      </a:defRPr>
    </a:lvl2pPr>
    <a:lvl3pPr marL="1142817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pitchFamily="-65" charset="-128"/>
      </a:defRPr>
    </a:lvl3pPr>
    <a:lvl4pPr marL="1599942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4pPr>
    <a:lvl5pPr marL="2057070" indent="-228563" algn="l" defTabSz="457126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/>
      </a:defRPr>
    </a:lvl5pPr>
    <a:lvl6pPr marL="2285633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59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86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12" algn="l" defTabSz="45712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2051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>
              <a:ea typeface="ヒラギノ角ゴ Pro W3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6408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ts val="0"/>
              </a:spcBef>
            </a:pPr>
            <a:r>
              <a:rPr lang="en-US" sz="2200" kern="0" dirty="0"/>
              <a:t>8 p𝜇A or 5 x 10</a:t>
            </a:r>
            <a:r>
              <a:rPr lang="en-US" sz="2200" kern="0" baseline="30000" dirty="0"/>
              <a:t>13  238</a:t>
            </a:r>
            <a:r>
              <a:rPr lang="en-US" sz="2200" kern="0" dirty="0"/>
              <a:t>U /s </a:t>
            </a:r>
          </a:p>
          <a:p>
            <a:pPr lvl="1">
              <a:spcBef>
                <a:spcPts val="0"/>
              </a:spcBef>
            </a:pPr>
            <a:r>
              <a:rPr lang="en-US" sz="2200" kern="0" dirty="0"/>
              <a:t>42 p𝜇A or 2.6 x 10</a:t>
            </a:r>
            <a:r>
              <a:rPr lang="en-US" sz="2200" kern="0" baseline="30000" dirty="0"/>
              <a:t>14  48</a:t>
            </a:r>
            <a:r>
              <a:rPr lang="en-US" sz="2200" kern="0" dirty="0"/>
              <a:t>Ca /s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273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50703" y="1238250"/>
            <a:ext cx="9986635" cy="4473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86447" tIns="43223" rIns="86447" bIns="43223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sz="2600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2032000" y="4071938"/>
            <a:ext cx="8128000" cy="1143000"/>
          </a:xfrm>
        </p:spPr>
        <p:txBody>
          <a:bodyPr/>
          <a:lstStyle>
            <a:lvl1pPr marL="0" indent="0" algn="ctr">
              <a:buNone/>
              <a:defRPr/>
            </a:lvl1pPr>
            <a:lvl2pPr marL="432277" indent="0" algn="ctr">
              <a:buNone/>
              <a:defRPr/>
            </a:lvl2pPr>
            <a:lvl3pPr marL="864551" indent="0" algn="ctr">
              <a:buNone/>
              <a:defRPr/>
            </a:lvl3pPr>
            <a:lvl4pPr marL="1296827" indent="0" algn="ctr">
              <a:buNone/>
              <a:defRPr/>
            </a:lvl4pPr>
            <a:lvl5pPr marL="1729104" indent="0" algn="ctr">
              <a:buNone/>
              <a:defRPr/>
            </a:lvl5pPr>
            <a:lvl6pPr marL="2161379" indent="0" algn="ctr">
              <a:buNone/>
              <a:defRPr/>
            </a:lvl6pPr>
            <a:lvl7pPr marL="2593655" indent="0" algn="ctr">
              <a:buNone/>
              <a:defRPr/>
            </a:lvl7pPr>
            <a:lvl8pPr marL="3025929" indent="0" algn="ctr">
              <a:buNone/>
              <a:defRPr/>
            </a:lvl8pPr>
            <a:lvl9pPr marL="3458205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5255" y="3147284"/>
            <a:ext cx="12001499" cy="478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6387154"/>
            <a:ext cx="12192000" cy="425885"/>
          </a:xfrm>
          <a:prstGeom prst="rect">
            <a:avLst/>
          </a:prstGeom>
          <a:noFill/>
        </p:spPr>
        <p:txBody>
          <a:bodyPr wrap="square" lIns="86486" tIns="43243" rIns="86486" bIns="43243" rtlCol="0">
            <a:spAutoFit/>
          </a:bodyPr>
          <a:lstStyle/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Energy, Office of Science, Office of Nuclear Physics and used resources of</a:t>
            </a:r>
          </a:p>
          <a:p>
            <a:pPr algn="ctr"/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the</a:t>
            </a:r>
            <a:r>
              <a:rPr lang="en-US" sz="1100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</a:t>
            </a:r>
            <a:r>
              <a:rPr lang="en-US" sz="1100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Facility for Rare Isotope Beams (FRIB) Operations, which is a DOE Office of Science User Facility under Award Number DE-SC0023633.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015216" y="415245"/>
            <a:ext cx="3657600" cy="20999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900" y="546592"/>
            <a:ext cx="1600200" cy="2043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5642530"/>
            <a:ext cx="3200400" cy="7013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083" y="5642961"/>
            <a:ext cx="2651760" cy="627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41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096000" y="6356450"/>
            <a:ext cx="5080007" cy="364628"/>
          </a:xfrm>
        </p:spPr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+mn-cs"/>
              </a:rPr>
              <a:t>frib.msu.edu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79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takea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266900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410200"/>
            <a:ext cx="12192000" cy="68580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6007095"/>
            <a:ext cx="12192000" cy="76200"/>
          </a:xfrm>
          <a:prstGeom prst="rect">
            <a:avLst/>
          </a:prstGeom>
          <a:solidFill>
            <a:srgbClr val="00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99" tIns="45700" rIns="91399" bIns="45700" anchor="ctr"/>
          <a:lstStyle/>
          <a:p>
            <a:endParaRPr lang="en-US" dirty="0"/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1" y="5410200"/>
            <a:ext cx="12089496" cy="584200"/>
          </a:xfrm>
        </p:spPr>
        <p:txBody>
          <a:bodyPr anchor="ctr"/>
          <a:lstStyle>
            <a:lvl1pPr marL="137112" indent="0">
              <a:spcBef>
                <a:spcPts val="0"/>
              </a:spcBef>
              <a:buNone/>
              <a:defRPr b="1" baseline="0"/>
            </a:lvl1pPr>
          </a:lstStyle>
          <a:p>
            <a:pPr lvl="0"/>
            <a:r>
              <a:rPr lang="en-US" dirty="0"/>
              <a:t>Add takeaway message</a:t>
            </a:r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93552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0"/>
            <a:ext cx="5897640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192767" y="1071570"/>
            <a:ext cx="589763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4F88C639-55E7-4D97-AC8D-4B42A67367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5690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-16079" y="6063452"/>
            <a:ext cx="12208080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6" name="Picture 4" descr="FRIB_ppt_to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2" y="1067105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101602" y="3581407"/>
            <a:ext cx="11988805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BCDB990A-6268-4898-A641-7F04AAB15E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2456740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r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8" name="Picture 4" descr="FRIB_ppt_to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6" y="285757"/>
            <a:ext cx="11988797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1" y="1067105"/>
            <a:ext cx="5892800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6167379" y="1067105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101613" y="3581407"/>
            <a:ext cx="5892799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6167379" y="3581407"/>
            <a:ext cx="5923033" cy="243333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74887700-F8AD-4E75-9DA6-99EB4D2760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117802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4" name="Picture 5" descr="FRIB_ppt_to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CF988859-7953-4624-98C4-717249B46A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330951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clean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RIB_ppt_top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575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16079" y="6063452"/>
            <a:ext cx="12192000" cy="822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28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-16080" y="6063452"/>
            <a:ext cx="12208079" cy="822960"/>
          </a:xfrm>
          <a:prstGeom prst="rect">
            <a:avLst/>
          </a:prstGeom>
          <a:solidFill>
            <a:srgbClr val="E7E9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28" y="6063452"/>
            <a:ext cx="621425" cy="731520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2000" cy="1003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93039" y="1320109"/>
            <a:ext cx="10486572" cy="3415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 eaLnBrk="0" hangingPunct="0">
              <a:lnSpc>
                <a:spcPct val="90000"/>
              </a:lnSpc>
              <a:defRPr/>
            </a:pPr>
            <a:endParaRPr lang="en-US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87207" y="3009312"/>
            <a:ext cx="12192000" cy="369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91374" tIns="45687" rIns="91374" bIns="45687">
            <a:spAutoFit/>
          </a:bodyPr>
          <a:lstStyle/>
          <a:p>
            <a:pPr defTabSz="457040">
              <a:defRPr/>
            </a:pPr>
            <a:endParaRPr lang="en-US" dirty="0"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5027414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, Slide </a:t>
            </a:r>
            <a:fld id="{35AD4620-7552-4207-8973-898801ED21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38200" y="6095341"/>
            <a:ext cx="5486399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Facility for Rare Isotope Beams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U.S. Department of Energy Office of Science | Michigan State University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640 South Shaw Lane • East Lansing, MI 48824, USA</a:t>
            </a:r>
          </a:p>
          <a:p>
            <a:pPr>
              <a:lnSpc>
                <a:spcPts val="1300"/>
              </a:lnSpc>
            </a:pPr>
            <a:r>
              <a:rPr lang="en-US" sz="1200" kern="1200" dirty="0">
                <a:solidFill>
                  <a:schemeClr val="tx1"/>
                </a:solidFill>
                <a:latin typeface="Arial" pitchFamily="34" charset="0"/>
                <a:ea typeface="ヒラギノ角ゴ Pro W3" charset="-128"/>
                <a:cs typeface="ヒラギノ角ゴ Pro W3"/>
              </a:rPr>
              <a:t>frib.msu.edu</a:t>
            </a:r>
          </a:p>
        </p:txBody>
      </p:sp>
    </p:spTree>
    <p:extLst>
      <p:ext uri="{BB962C8B-B14F-4D97-AF65-F5344CB8AC3E}">
        <p14:creationId xmlns:p14="http://schemas.microsoft.com/office/powerpoint/2010/main" val="89377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0798" y="79927"/>
            <a:ext cx="11990413" cy="4786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6076" tIns="22431" rIns="56076" bIns="22431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798" y="1067100"/>
            <a:ext cx="11990413" cy="502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5520912" y="6356450"/>
            <a:ext cx="5655095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2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1176000" y="6356450"/>
            <a:ext cx="1016000" cy="364628"/>
          </a:xfrm>
          <a:prstGeom prst="rect">
            <a:avLst/>
          </a:prstGeom>
        </p:spPr>
        <p:txBody>
          <a:bodyPr vert="horz" wrap="square" lIns="0" tIns="45712" rIns="0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90000"/>
              </a:lnSpc>
              <a:defRPr sz="1200">
                <a:solidFill>
                  <a:srgbClr val="064308"/>
                </a:solidFill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, Slide </a:t>
            </a:r>
            <a:fld id="{D30A2C6D-39BC-4576-856C-8743CF76CC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5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</p:sldLayoutIdLst>
  <p:hf hdr="0" dt="0"/>
  <p:txStyles>
    <p:titleStyle>
      <a:lvl1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803370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457080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914162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371241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828323" algn="ctr" defTabSz="807828" rtl="0" eaLnBrk="1" fontAlgn="base" hangingPunct="1">
        <a:lnSpc>
          <a:spcPct val="88000"/>
        </a:lnSpc>
        <a:spcBef>
          <a:spcPct val="0"/>
        </a:spcBef>
        <a:spcAft>
          <a:spcPct val="0"/>
        </a:spcAft>
        <a:defRPr sz="3200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80195" indent="-180195" algn="l" defTabSz="803370" rtl="0" eaLnBrk="1" fontAlgn="base" hangingPunct="1">
        <a:lnSpc>
          <a:spcPct val="90000"/>
        </a:lnSpc>
        <a:spcBef>
          <a:spcPts val="1206"/>
        </a:spcBef>
        <a:spcAft>
          <a:spcPct val="0"/>
        </a:spcAft>
        <a:buSzPct val="100000"/>
        <a:buFont typeface="Wingdings" pitchFamily="2" charset="2"/>
        <a:buChar char="§"/>
        <a:defRPr sz="2200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63394" indent="-15166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Arial" pitchFamily="34" charset="0"/>
        <a:buChar char="•"/>
        <a:defRPr sz="2000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91641" indent="-160673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SzPct val="100000"/>
        <a:buFont typeface="Lucida Grande" charset="0"/>
        <a:buChar char="»"/>
        <a:defRPr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728290" indent="-13364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Arial" pitchFamily="34" charset="0"/>
        <a:buChar char="•"/>
        <a:defRPr sz="16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4pPr>
      <a:lvl5pPr marL="1003087" indent="-180195" algn="l" defTabSz="803370" rtl="0" eaLnBrk="1" fontAlgn="base" hangingPunct="1">
        <a:lnSpc>
          <a:spcPct val="90000"/>
        </a:lnSpc>
        <a:spcBef>
          <a:spcPts val="201"/>
        </a:spcBef>
        <a:spcAft>
          <a:spcPct val="0"/>
        </a:spcAft>
        <a:buClr>
          <a:srgbClr val="999999"/>
        </a:buClr>
        <a:buSzPct val="100000"/>
        <a:buFont typeface="Lucida Grande" charset="0"/>
        <a:buChar char="»"/>
        <a:defRPr sz="1400">
          <a:solidFill>
            <a:schemeClr val="tx1"/>
          </a:solidFill>
          <a:latin typeface="+mn-lt"/>
          <a:ea typeface="ヒラギノ角ゴ Pro W3" pitchFamily="-111" charset="-128"/>
          <a:cs typeface="ヒラギノ角ゴ Pro W3"/>
        </a:defRPr>
      </a:lvl5pPr>
      <a:lvl6pPr marL="2223507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6pPr>
      <a:lvl7pPr marL="2680590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7pPr>
      <a:lvl8pPr marL="313767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8pPr>
      <a:lvl9pPr marL="3594752" indent="-150773" algn="l" defTabSz="807828" rtl="0" eaLnBrk="1" fontAlgn="base" hangingPunct="1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1300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0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2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41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23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0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8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66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47" algn="l" defTabSz="91416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iff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f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Salvatore Di Carlo</a:t>
            </a:r>
            <a:br>
              <a:rPr lang="en-US" dirty="0"/>
            </a:br>
            <a:r>
              <a:rPr lang="en-US" dirty="0"/>
              <a:t>Detector Physicist</a:t>
            </a:r>
            <a:br>
              <a:rPr lang="en-US" dirty="0"/>
            </a:br>
            <a:r>
              <a:rPr lang="en-US" dirty="0" err="1"/>
              <a:t>dicarlo@frib.msu.edu</a:t>
            </a:r>
            <a:endParaRPr lang="en-US" dirty="0"/>
          </a:p>
          <a:p>
            <a:r>
              <a:rPr lang="en-US" dirty="0"/>
              <a:t>7 November 2023</a:t>
            </a:r>
          </a:p>
        </p:txBody>
      </p:sp>
      <p:sp>
        <p:nvSpPr>
          <p:cNvPr id="9219" name="Title 5"/>
          <p:cNvSpPr>
            <a:spLocks noGrp="1"/>
          </p:cNvSpPr>
          <p:nvPr>
            <p:ph type="title"/>
          </p:nvPr>
        </p:nvSpPr>
        <p:spPr>
          <a:xfrm>
            <a:off x="95255" y="2930623"/>
            <a:ext cx="12001499" cy="911935"/>
          </a:xfrm>
        </p:spPr>
        <p:txBody>
          <a:bodyPr/>
          <a:lstStyle/>
          <a:p>
            <a:r>
              <a:rPr lang="en-US" dirty="0"/>
              <a:t>Aging effects at the FRIB's Advanced Rare Isotope Separator diagnostics detectors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Types of Damage Observed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525440" y="1428997"/>
            <a:ext cx="4350429" cy="43702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dirty="0"/>
              <a:t>Electrical trees: branching, tree-like structures that grow on the surface (several cm)</a:t>
            </a:r>
            <a:endParaRPr lang="en-US" sz="1800" kern="0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Electrical circles: circular or ring-shaped localized patterns (~1cm diameter)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Damage in PPACs is usually more localized on gold electrodes (circles) and more extended on aluminum electrodes (trees)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A79381-4A4F-084C-AC85-85A8C03C537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6515" y="1311130"/>
            <a:ext cx="5394053" cy="47086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A29014-C0B3-7647-B947-C68863C6D2F2}"/>
              </a:ext>
            </a:extLst>
          </p:cNvPr>
          <p:cNvSpPr txBox="1"/>
          <p:nvPr/>
        </p:nvSpPr>
        <p:spPr>
          <a:xfrm>
            <a:off x="6477000" y="938103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Aluminum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71D7FC-3D5C-7944-8C1A-CBAE4E324C2E}"/>
              </a:ext>
            </a:extLst>
          </p:cNvPr>
          <p:cNvSpPr txBox="1"/>
          <p:nvPr/>
        </p:nvSpPr>
        <p:spPr>
          <a:xfrm>
            <a:off x="9906000" y="914400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Gold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D4744B-6639-E949-923A-66E89A59A8B0}"/>
              </a:ext>
            </a:extLst>
          </p:cNvPr>
          <p:cNvSpPr txBox="1"/>
          <p:nvPr/>
        </p:nvSpPr>
        <p:spPr>
          <a:xfrm>
            <a:off x="7969399" y="5390005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Aluminum</a:t>
            </a:r>
          </a:p>
        </p:txBody>
      </p:sp>
    </p:spTree>
    <p:extLst>
      <p:ext uri="{BB962C8B-B14F-4D97-AF65-F5344CB8AC3E}">
        <p14:creationId xmlns:p14="http://schemas.microsoft.com/office/powerpoint/2010/main" val="2483243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Electrode Materials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119017" y="1344778"/>
            <a:ext cx="3843383" cy="437022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kern="0" dirty="0"/>
              <a:t>An electron gun evaporator is used to metalize polypropylene foils (150nm)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Electrode materials tested: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Aluminum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Gold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Chromium (high melting point)</a:t>
            </a:r>
          </a:p>
          <a:p>
            <a:pPr marL="211709" lvl="1" indent="0">
              <a:spcBef>
                <a:spcPts val="0"/>
              </a:spcBef>
              <a:buNone/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To be tested:</a:t>
            </a:r>
            <a:endParaRPr lang="en-US" sz="1600" kern="0" dirty="0"/>
          </a:p>
          <a:p>
            <a:pPr lvl="1">
              <a:spcBef>
                <a:spcPts val="0"/>
              </a:spcBef>
            </a:pPr>
            <a:r>
              <a:rPr lang="en-US" sz="1600" kern="0" dirty="0"/>
              <a:t>Silver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Carbon</a:t>
            </a:r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b="1" kern="0" dirty="0"/>
              <a:t>Present operational choice: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Gold cathode (uniform) and Aluminum anodes (striped).</a:t>
            </a:r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Further to test: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Foil conditioning (e.g. UV light)</a:t>
            </a:r>
          </a:p>
          <a:p>
            <a:pPr marL="211709" lvl="1" indent="0">
              <a:spcBef>
                <a:spcPts val="0"/>
              </a:spcBef>
              <a:buNone/>
            </a:pPr>
            <a:r>
              <a:rPr lang="en-US" sz="1600" kern="0" dirty="0">
                <a:sym typeface="Wingdings" panose="05000000000000000000" pitchFamily="2" charset="2"/>
              </a:rPr>
              <a:t>  </a:t>
            </a:r>
            <a:r>
              <a:rPr lang="en-US" sz="1400" kern="0" dirty="0">
                <a:sym typeface="Wingdings" panose="05000000000000000000" pitchFamily="2" charset="2"/>
              </a:rPr>
              <a:t> improve adhesion metal/polypropylene</a:t>
            </a:r>
            <a:endParaRPr lang="en-US" sz="1400" kern="0" dirty="0"/>
          </a:p>
          <a:p>
            <a:pPr lvl="1">
              <a:spcBef>
                <a:spcPts val="0"/>
              </a:spcBef>
            </a:pPr>
            <a:r>
              <a:rPr lang="en-US" sz="1600" kern="0" dirty="0"/>
              <a:t>Multi metal layers</a:t>
            </a:r>
          </a:p>
          <a:p>
            <a:pPr marL="211709" lvl="1" indent="0">
              <a:spcBef>
                <a:spcPts val="0"/>
              </a:spcBef>
              <a:buNone/>
            </a:pPr>
            <a:r>
              <a:rPr lang="en-US" sz="1600" kern="0" dirty="0">
                <a:sym typeface="Wingdings" panose="05000000000000000000" pitchFamily="2" charset="2"/>
              </a:rPr>
              <a:t>  </a:t>
            </a:r>
            <a:r>
              <a:rPr lang="en-US" sz="1400" kern="0" dirty="0">
                <a:sym typeface="Wingdings" panose="05000000000000000000" pitchFamily="2" charset="2"/>
              </a:rPr>
              <a:t>improve mechanical stability </a:t>
            </a:r>
            <a:endParaRPr lang="en-US" sz="1600" kern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B75776-CE17-1040-83B8-881E9C54C2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4000" y="1295401"/>
            <a:ext cx="5302069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16135" y="1798415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Gold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44651" y="179841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Chromium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14D1596-ECDC-824C-AE47-9931867B9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592547"/>
              </p:ext>
            </p:extLst>
          </p:nvPr>
        </p:nvGraphicFramePr>
        <p:xfrm>
          <a:off x="4648200" y="3025489"/>
          <a:ext cx="6781801" cy="2795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56091">
                  <a:extLst>
                    <a:ext uri="{9D8B030D-6E8A-4147-A177-3AD203B41FA5}">
                      <a16:colId xmlns:a16="http://schemas.microsoft.com/office/drawing/2014/main" val="1371311899"/>
                    </a:ext>
                  </a:extLst>
                </a:gridCol>
                <a:gridCol w="998455">
                  <a:extLst>
                    <a:ext uri="{9D8B030D-6E8A-4147-A177-3AD203B41FA5}">
                      <a16:colId xmlns:a16="http://schemas.microsoft.com/office/drawing/2014/main" val="392737039"/>
                    </a:ext>
                  </a:extLst>
                </a:gridCol>
                <a:gridCol w="998455">
                  <a:extLst>
                    <a:ext uri="{9D8B030D-6E8A-4147-A177-3AD203B41FA5}">
                      <a16:colId xmlns:a16="http://schemas.microsoft.com/office/drawing/2014/main" val="1619512758"/>
                    </a:ext>
                  </a:extLst>
                </a:gridCol>
                <a:gridCol w="931891">
                  <a:extLst>
                    <a:ext uri="{9D8B030D-6E8A-4147-A177-3AD203B41FA5}">
                      <a16:colId xmlns:a16="http://schemas.microsoft.com/office/drawing/2014/main" val="3155917670"/>
                    </a:ext>
                  </a:extLst>
                </a:gridCol>
                <a:gridCol w="1034882">
                  <a:extLst>
                    <a:ext uri="{9D8B030D-6E8A-4147-A177-3AD203B41FA5}">
                      <a16:colId xmlns:a16="http://schemas.microsoft.com/office/drawing/2014/main" val="1369769549"/>
                    </a:ext>
                  </a:extLst>
                </a:gridCol>
                <a:gridCol w="962027">
                  <a:extLst>
                    <a:ext uri="{9D8B030D-6E8A-4147-A177-3AD203B41FA5}">
                      <a16:colId xmlns:a16="http://schemas.microsoft.com/office/drawing/2014/main" val="1673336212"/>
                    </a:ext>
                  </a:extLst>
                </a:gridCol>
              </a:tblGrid>
              <a:tr h="45281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Carbon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Aluminum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Chromium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Silver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Gold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573520323"/>
                  </a:ext>
                </a:extLst>
              </a:tr>
              <a:tr h="7081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Atomic number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extLst>
                  <a:ext uri="{0D108BD9-81ED-4DB2-BD59-A6C34878D82A}">
                    <a16:rowId xmlns:a16="http://schemas.microsoft.com/office/drawing/2014/main" val="4037977125"/>
                  </a:ext>
                </a:extLst>
              </a:tr>
              <a:tr h="708161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Density (g/cm3)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1.8 - 3.5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7.19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19.3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extLst>
                  <a:ext uri="{0D108BD9-81ED-4DB2-BD59-A6C34878D82A}">
                    <a16:rowId xmlns:a16="http://schemas.microsoft.com/office/drawing/2014/main" val="964904624"/>
                  </a:ext>
                </a:extLst>
              </a:tr>
              <a:tr h="926057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Melting point (°C)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3550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660.32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1857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961.78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1064.18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52400" marR="152400" marT="152400" marB="152400" anchor="ctr"/>
                </a:tc>
                <a:extLst>
                  <a:ext uri="{0D108BD9-81ED-4DB2-BD59-A6C34878D82A}">
                    <a16:rowId xmlns:a16="http://schemas.microsoft.com/office/drawing/2014/main" val="1990596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60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 thin foil with wires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3A09C-A7E1-114A-9D79-2967396799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4014" y="1123805"/>
            <a:ext cx="6699986" cy="4876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81E4CE8-3FD7-0944-A680-D07659E2CC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4267200"/>
            <a:ext cx="10134600" cy="1803792"/>
          </a:xfrm>
          <a:prstGeom prst="rect">
            <a:avLst/>
          </a:prstGeom>
        </p:spPr>
      </p:pic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381000" y="1066800"/>
            <a:ext cx="4648200" cy="43702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Use of wires instead of evaporated Polypropylene foils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More robust to ion bombardment</a:t>
            </a:r>
          </a:p>
          <a:p>
            <a:pPr lvl="1">
              <a:spcBef>
                <a:spcPts val="0"/>
              </a:spcBef>
            </a:pPr>
            <a:r>
              <a:rPr lang="en-US" sz="1600" kern="0" dirty="0">
                <a:solidFill>
                  <a:srgbClr val="FF0000"/>
                </a:solidFill>
              </a:rPr>
              <a:t>Loss of detection efficiency (charge states production and straggling)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Gold Plated Tungsten Wires: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12 um diameter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1 mm pitch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~98.8% surface optically transparent</a:t>
            </a:r>
          </a:p>
          <a:p>
            <a:pPr marL="211709" lvl="1" indent="0">
              <a:spcBef>
                <a:spcPts val="0"/>
              </a:spcBef>
              <a:buNone/>
            </a:pPr>
            <a:endParaRPr lang="en-US" sz="1600" kern="0" dirty="0"/>
          </a:p>
          <a:p>
            <a:pPr marL="211709" lvl="1" indent="0">
              <a:spcBef>
                <a:spcPts val="0"/>
              </a:spcBef>
              <a:buNone/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PPAC -&gt; Wire chamber</a:t>
            </a:r>
            <a:endParaRPr lang="en-US" sz="1600" kern="0" dirty="0"/>
          </a:p>
          <a:p>
            <a:pPr lvl="1">
              <a:spcBef>
                <a:spcPts val="0"/>
              </a:spcBef>
            </a:pPr>
            <a:r>
              <a:rPr lang="en-US" sz="1600" kern="0" dirty="0"/>
              <a:t>Fast timing signals (10ns rise time)</a:t>
            </a:r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Under development</a:t>
            </a:r>
          </a:p>
        </p:txBody>
      </p:sp>
    </p:spTree>
    <p:extLst>
      <p:ext uri="{BB962C8B-B14F-4D97-AF65-F5344CB8AC3E}">
        <p14:creationId xmlns:p14="http://schemas.microsoft.com/office/powerpoint/2010/main" val="9433361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FRIB Anti Discharge Unit (ADU)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AEE9759-3D6C-CA43-8BFF-77A3AF9D5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1143000"/>
            <a:ext cx="5557895" cy="4550664"/>
          </a:xfrm>
        </p:spPr>
        <p:txBody>
          <a:bodyPr/>
          <a:lstStyle/>
          <a:p>
            <a:endParaRPr lang="en-US" sz="1900" dirty="0"/>
          </a:p>
          <a:p>
            <a:r>
              <a:rPr lang="en-US" sz="1900" dirty="0"/>
              <a:t>ADU will protect the electrodes foils from damage due to spark events.</a:t>
            </a:r>
          </a:p>
          <a:p>
            <a:endParaRPr lang="en-US" sz="1900" dirty="0"/>
          </a:p>
          <a:p>
            <a:r>
              <a:rPr lang="en-US" sz="1900" dirty="0"/>
              <a:t>Measures anode response and quickly grounds HV bias in case signal is too large, which could lead to short circuit between electrodes.</a:t>
            </a:r>
          </a:p>
          <a:p>
            <a:endParaRPr lang="en-US" sz="1900" dirty="0"/>
          </a:p>
          <a:p>
            <a:r>
              <a:rPr lang="en-US" sz="1900" dirty="0"/>
              <a:t>Circuit is divided into several stages:</a:t>
            </a:r>
          </a:p>
          <a:p>
            <a:pPr lvl="1"/>
            <a:r>
              <a:rPr lang="en-US" sz="1900" dirty="0"/>
              <a:t>1</a:t>
            </a:r>
            <a:r>
              <a:rPr lang="en-US" sz="1900" baseline="30000" dirty="0"/>
              <a:t>st</a:t>
            </a:r>
            <a:r>
              <a:rPr lang="en-US" sz="1900" dirty="0"/>
              <a:t> stage preamp </a:t>
            </a:r>
            <a:r>
              <a:rPr lang="en-US" sz="1900" dirty="0">
                <a:sym typeface="Wingdings" panose="05000000000000000000" pitchFamily="2" charset="2"/>
              </a:rPr>
              <a:t> 10x gain amp  comparator  peak &amp; hold  gate driver  HV NMOS</a:t>
            </a:r>
            <a:endParaRPr lang="en-US" sz="19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473C65-5C09-6543-B520-DEE70EBE02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3591" y="1037098"/>
            <a:ext cx="3439615" cy="18585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B011EC-4EAB-E54C-A3B6-96E2F595BAF6}"/>
              </a:ext>
            </a:extLst>
          </p:cNvPr>
          <p:cNvSpPr txBox="1"/>
          <p:nvPr/>
        </p:nvSpPr>
        <p:spPr>
          <a:xfrm>
            <a:off x="132976" y="5650684"/>
            <a:ext cx="3067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K. Saini, T. </a:t>
            </a:r>
            <a:r>
              <a:rPr lang="en-US" sz="1400" dirty="0" err="1"/>
              <a:t>Larter</a:t>
            </a:r>
            <a:r>
              <a:rPr lang="en-US" sz="1400" dirty="0"/>
              <a:t> (FRIB)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E9430B-D516-E34A-B5D0-EEDD62A5A0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356" y="2994296"/>
            <a:ext cx="5428044" cy="30035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400AA6-A045-D04E-80A9-56AD5F0D2BBE}"/>
              </a:ext>
            </a:extLst>
          </p:cNvPr>
          <p:cNvSpPr txBox="1"/>
          <p:nvPr/>
        </p:nvSpPr>
        <p:spPr>
          <a:xfrm>
            <a:off x="5096500" y="5655725"/>
            <a:ext cx="287771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UNDER DEVELOPMENT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BB6525-2A3A-2C4B-87F8-E4FF75BFCB3A}"/>
              </a:ext>
            </a:extLst>
          </p:cNvPr>
          <p:cNvSpPr/>
          <p:nvPr/>
        </p:nvSpPr>
        <p:spPr>
          <a:xfrm>
            <a:off x="6535356" y="4496055"/>
            <a:ext cx="1237044" cy="83820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600C1D-C09A-F34C-864E-513E4EC81F14}"/>
              </a:ext>
            </a:extLst>
          </p:cNvPr>
          <p:cNvSpPr txBox="1"/>
          <p:nvPr/>
        </p:nvSpPr>
        <p:spPr>
          <a:xfrm>
            <a:off x="6705600" y="4191000"/>
            <a:ext cx="795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PPAC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878C21C-6CC9-F149-8DF0-A4F6A5CB3C86}"/>
              </a:ext>
            </a:extLst>
          </p:cNvPr>
          <p:cNvSpPr/>
          <p:nvPr/>
        </p:nvSpPr>
        <p:spPr>
          <a:xfrm>
            <a:off x="7834995" y="2967053"/>
            <a:ext cx="4204605" cy="305800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26220E-6E5D-7D4D-B1D0-B9BC137F892F}"/>
              </a:ext>
            </a:extLst>
          </p:cNvPr>
          <p:cNvSpPr txBox="1"/>
          <p:nvPr/>
        </p:nvSpPr>
        <p:spPr>
          <a:xfrm>
            <a:off x="6781800" y="1218776"/>
            <a:ext cx="1701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sits on fast preamp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59AE74-E471-AF47-8153-C708866F7B0D}"/>
              </a:ext>
            </a:extLst>
          </p:cNvPr>
          <p:cNvCxnSpPr>
            <a:cxnSpLocks/>
          </p:cNvCxnSpPr>
          <p:nvPr/>
        </p:nvCxnSpPr>
        <p:spPr>
          <a:xfrm>
            <a:off x="8382000" y="1680441"/>
            <a:ext cx="712164" cy="411210"/>
          </a:xfrm>
          <a:prstGeom prst="straightConnector1">
            <a:avLst/>
          </a:prstGeom>
          <a:ln w="508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B25A020-4E4C-9F4A-A3A1-9961CD6C9CE8}"/>
              </a:ext>
            </a:extLst>
          </p:cNvPr>
          <p:cNvSpPr txBox="1"/>
          <p:nvPr/>
        </p:nvSpPr>
        <p:spPr>
          <a:xfrm>
            <a:off x="7176621" y="296705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ADU</a:t>
            </a:r>
          </a:p>
        </p:txBody>
      </p:sp>
    </p:spTree>
    <p:extLst>
      <p:ext uri="{BB962C8B-B14F-4D97-AF65-F5344CB8AC3E}">
        <p14:creationId xmlns:p14="http://schemas.microsoft.com/office/powerpoint/2010/main" val="6289453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600" y="1067100"/>
            <a:ext cx="11987896" cy="4937460"/>
          </a:xfrm>
        </p:spPr>
        <p:txBody>
          <a:bodyPr/>
          <a:lstStyle/>
          <a:p>
            <a:r>
              <a:rPr lang="en-US" sz="2000" dirty="0"/>
              <a:t>Originally developed by </a:t>
            </a:r>
            <a:r>
              <a:rPr lang="en-US" sz="2000" dirty="0" err="1"/>
              <a:t>Kumagai</a:t>
            </a:r>
            <a:r>
              <a:rPr lang="en-US" sz="2000" dirty="0"/>
              <a:t>-san (RIKEN) for delay-line PPAC application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RIKEN ADU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2722" y="4428093"/>
            <a:ext cx="5181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Drop of the anode potential during discharges within a few tens of ns.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Prevent development of discharges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984" y="1785042"/>
            <a:ext cx="6084916" cy="26430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063" y="5649272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Taken from Y. Sato (RIKEN) presentation.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466"/>
          <a:stretch/>
        </p:blipFill>
        <p:spPr>
          <a:xfrm>
            <a:off x="6553200" y="1584239"/>
            <a:ext cx="5638271" cy="36388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17805" y="5257425"/>
            <a:ext cx="449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Reduced recovery time </a:t>
            </a:r>
          </a:p>
          <a:p>
            <a:pPr algn="ctr"/>
            <a:r>
              <a:rPr lang="en-US" sz="1600" dirty="0">
                <a:sym typeface="Wingdings" panose="05000000000000000000" pitchFamily="2" charset="2"/>
              </a:rPr>
              <a:t>	 from a few seconds to a few tens of </a:t>
            </a:r>
            <a:r>
              <a:rPr lang="en-US" sz="1600" dirty="0" err="1">
                <a:sym typeface="Wingdings" panose="05000000000000000000" pitchFamily="2" charset="2"/>
              </a:rPr>
              <a:t>ms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602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Plastic Scintillator for </a:t>
            </a:r>
            <a:r>
              <a:rPr lang="en-US" dirty="0" err="1"/>
              <a:t>ToF</a:t>
            </a:r>
            <a:r>
              <a:rPr lang="en-US" dirty="0"/>
              <a:t> Measurements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406400" y="1066801"/>
            <a:ext cx="4241800" cy="4876800"/>
          </a:xfrm>
          <a:prstGeom prst="rect">
            <a:avLst/>
          </a:prstGeom>
        </p:spPr>
        <p:txBody>
          <a:bodyPr>
            <a:norm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Hamamatsu H6533-20 PMT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PMMA light guide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ELJEN EJ-232 (0.15mm thickness) plastic scintillator</a:t>
            </a:r>
          </a:p>
          <a:p>
            <a:pPr marL="0" indent="0">
              <a:spcBef>
                <a:spcPts val="0"/>
              </a:spcBef>
              <a:buNone/>
            </a:pPr>
            <a:endParaRPr lang="en-US" sz="1600" kern="0" dirty="0"/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Timing resolution ~200 </a:t>
            </a:r>
            <a:r>
              <a:rPr lang="en-US" sz="1800" kern="0" dirty="0" err="1"/>
              <a:t>psec</a:t>
            </a:r>
            <a:r>
              <a:rPr lang="en-US" sz="1800" kern="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2E15AE-46F8-DF47-8760-38BC0F1B56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1295400"/>
            <a:ext cx="6765681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96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Aging Effects in Plastic Scintillators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525440" y="1428997"/>
            <a:ext cx="4350429" cy="4370222"/>
          </a:xfrm>
          <a:prstGeom prst="rect">
            <a:avLst/>
          </a:prstGeom>
        </p:spPr>
        <p:txBody>
          <a:bodyPr>
            <a:norm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Plastic scintillator material does not sustain large radiation doses at high rates (&gt;1MHz) for prolonged period of time.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Scintillator replacement is necessary during experiment runs, degradation is fast (hours/days).</a:t>
            </a:r>
          </a:p>
          <a:p>
            <a:pPr>
              <a:spcBef>
                <a:spcPts val="0"/>
              </a:spcBef>
            </a:pPr>
            <a:endParaRPr lang="en-US" sz="1600" kern="0" dirty="0"/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Alternative solutions for </a:t>
            </a:r>
            <a:r>
              <a:rPr lang="en-US" sz="1800" kern="0" dirty="0" err="1"/>
              <a:t>ToF</a:t>
            </a:r>
            <a:r>
              <a:rPr lang="en-US" sz="1800" kern="0" dirty="0"/>
              <a:t> are under development (PPAC, Optical PPAC, multi wire detectors, diamond detectors).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0A3BB0-92A1-784B-A534-F14AB1BF35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3523" y="1219200"/>
            <a:ext cx="7006877" cy="468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38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Time of flight based on PPAC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533400" y="1447800"/>
            <a:ext cx="4350429" cy="4114800"/>
          </a:xfrm>
          <a:prstGeom prst="rect">
            <a:avLst/>
          </a:prstGeom>
        </p:spPr>
        <p:txBody>
          <a:bodyPr>
            <a:norm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PPACs </a:t>
            </a:r>
            <a:r>
              <a:rPr lang="en-US" sz="1800" kern="0" dirty="0" err="1"/>
              <a:t>ToF</a:t>
            </a:r>
            <a:r>
              <a:rPr lang="en-US" sz="1800" kern="0" dirty="0"/>
              <a:t> test at FRIB February 2023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Time resolution a few hundred </a:t>
            </a:r>
            <a:r>
              <a:rPr lang="en-US" sz="1800" kern="0" dirty="0" err="1"/>
              <a:t>ps</a:t>
            </a:r>
            <a:r>
              <a:rPr lang="en-US" sz="1800" kern="0" dirty="0"/>
              <a:t> comparable to small-area plastic scintillator detectors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dirty="0"/>
              <a:t>Under the same condition of absorbed dose, the degradation of PPAC performance is generally slower than that of plastic scintillators.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New PPACs built in 2023 all provide timing signals by design.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49F7AD-136C-D343-AE3A-21BEAEAC7B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400" y="3124200"/>
            <a:ext cx="3537633" cy="28602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2C3884-D30F-A741-9F97-033960B8A54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847" y="3048000"/>
            <a:ext cx="3429000" cy="29583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BFF8520-F4A3-084A-A784-A029E51C1CFF}"/>
              </a:ext>
            </a:extLst>
          </p:cNvPr>
          <p:cNvSpPr txBox="1"/>
          <p:nvPr/>
        </p:nvSpPr>
        <p:spPr>
          <a:xfrm>
            <a:off x="10896600" y="4757360"/>
            <a:ext cx="911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PPACs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3BC6BC0-9676-BC4C-B1BE-8737C0C3CA54}"/>
              </a:ext>
            </a:extLst>
          </p:cNvPr>
          <p:cNvSpPr txBox="1"/>
          <p:nvPr/>
        </p:nvSpPr>
        <p:spPr>
          <a:xfrm>
            <a:off x="7374556" y="476321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Scint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FFD279-BD3F-7743-BC3D-4D81360F2A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878" y="1261547"/>
            <a:ext cx="6064250" cy="167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018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ToF</a:t>
            </a:r>
            <a:r>
              <a:rPr lang="en-US" dirty="0"/>
              <a:t> based on Optical PPAC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3200" y="1447800"/>
            <a:ext cx="9323449" cy="392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3583154"/>
            <a:ext cx="2209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64308"/>
                </a:solidFill>
              </a:rPr>
              <a:t>Advantages:</a:t>
            </a:r>
          </a:p>
          <a:p>
            <a:r>
              <a:rPr lang="en-US" sz="1400" dirty="0">
                <a:solidFill>
                  <a:srgbClr val="064308"/>
                </a:solidFill>
              </a:rPr>
              <a:t>-) Compact, small </a:t>
            </a:r>
            <a:r>
              <a:rPr lang="en-US" sz="1400" dirty="0" err="1">
                <a:solidFill>
                  <a:srgbClr val="064308"/>
                </a:solidFill>
              </a:rPr>
              <a:t>ToF</a:t>
            </a:r>
            <a:r>
              <a:rPr lang="en-US" sz="1400" dirty="0">
                <a:solidFill>
                  <a:srgbClr val="064308"/>
                </a:solidFill>
              </a:rPr>
              <a:t> system with high resolution</a:t>
            </a:r>
          </a:p>
          <a:p>
            <a:r>
              <a:rPr lang="en-US" sz="1400" dirty="0">
                <a:solidFill>
                  <a:srgbClr val="064308"/>
                </a:solidFill>
              </a:rPr>
              <a:t>-) Reduced aging if used with wire electrodes</a:t>
            </a:r>
          </a:p>
          <a:p>
            <a:r>
              <a:rPr lang="en-US" sz="1400" dirty="0">
                <a:solidFill>
                  <a:srgbClr val="064308"/>
                </a:solidFill>
              </a:rPr>
              <a:t>-) Unaffected by magnetic fields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5664681" y="6340972"/>
            <a:ext cx="4241321" cy="364628"/>
          </a:xfrm>
        </p:spPr>
        <p:txBody>
          <a:bodyPr/>
          <a:lstStyle/>
          <a:p>
            <a:pPr>
              <a:defRPr/>
            </a:pPr>
            <a:r>
              <a:rPr lang="en-US" dirty="0"/>
              <a:t>M. Cortesi, November 2022 TSAC Review - ##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EA553B-B6CB-3341-BEDA-61117FF048F7}"/>
              </a:ext>
            </a:extLst>
          </p:cNvPr>
          <p:cNvSpPr txBox="1"/>
          <p:nvPr/>
        </p:nvSpPr>
        <p:spPr>
          <a:xfrm>
            <a:off x="381000" y="1447800"/>
            <a:ext cx="220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64308"/>
                </a:solidFill>
              </a:rPr>
              <a:t>Measures scintillation light produced during avalanche processes</a:t>
            </a:r>
          </a:p>
        </p:txBody>
      </p:sp>
    </p:spTree>
    <p:extLst>
      <p:ext uri="{BB962C8B-B14F-4D97-AF65-F5344CB8AC3E}">
        <p14:creationId xmlns:p14="http://schemas.microsoft.com/office/powerpoint/2010/main" val="3841313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Use of Diamond Detectors for Timing Measurements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525440" y="1066800"/>
            <a:ext cx="6052589" cy="43702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2012 test at NSCL (MSU) shows excellent time resolution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Radiation hardness -&gt; Longer lifetime than plastic scintillator is expected</a:t>
            </a:r>
            <a:endParaRPr lang="en-US" sz="1600" kern="0" dirty="0"/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Expensive ~$60 per mm2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Difficult to produce in large sizes, uses at FRIB require 15x15mm2 up to 40x40mm2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Tests with first prototype </a:t>
            </a:r>
            <a:r>
              <a:rPr lang="en-US" sz="1800" kern="0" dirty="0" err="1"/>
              <a:t>pCVD</a:t>
            </a:r>
            <a:r>
              <a:rPr lang="en-US" sz="1800" kern="0" dirty="0"/>
              <a:t> 200um thick and 30x30mm2 area expected in 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6841C3-AD36-A247-A061-F7F0E75E45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8856" y="2514600"/>
            <a:ext cx="4245720" cy="3505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698CFF-35DE-E043-A39D-06C00879263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8856" y="1219199"/>
            <a:ext cx="2026144" cy="8382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ADCC2D-393C-904C-8E73-AA9C793972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56440" y="1252821"/>
            <a:ext cx="2283009" cy="9626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1BA633-B532-934F-9EDE-3E7E572A26BF}"/>
              </a:ext>
            </a:extLst>
          </p:cNvPr>
          <p:cNvSpPr txBox="1"/>
          <p:nvPr/>
        </p:nvSpPr>
        <p:spPr>
          <a:xfrm>
            <a:off x="7901737" y="1964115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20um </a:t>
            </a:r>
          </a:p>
          <a:p>
            <a:r>
              <a:rPr lang="en-US" sz="1400" b="1" dirty="0" err="1"/>
              <a:t>sCVD</a:t>
            </a:r>
            <a:endParaRPr lang="en-US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B6CD67-9410-B045-9A99-BAB3FE196201}"/>
              </a:ext>
            </a:extLst>
          </p:cNvPr>
          <p:cNvSpPr txBox="1"/>
          <p:nvPr/>
        </p:nvSpPr>
        <p:spPr>
          <a:xfrm>
            <a:off x="8636003" y="1970262"/>
            <a:ext cx="702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35um </a:t>
            </a:r>
          </a:p>
          <a:p>
            <a:r>
              <a:rPr lang="en-US" sz="1400" b="1" dirty="0" err="1"/>
              <a:t>sCVD</a:t>
            </a:r>
            <a:endParaRPr lang="en-US" sz="1400" b="1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FA2FDC-0691-0E41-93A3-A6EF73A526B7}"/>
              </a:ext>
            </a:extLst>
          </p:cNvPr>
          <p:cNvCxnSpPr>
            <a:cxnSpLocks/>
          </p:cNvCxnSpPr>
          <p:nvPr/>
        </p:nvCxnSpPr>
        <p:spPr>
          <a:xfrm>
            <a:off x="6019800" y="1600200"/>
            <a:ext cx="1161055" cy="762000"/>
          </a:xfrm>
          <a:prstGeom prst="straightConnector1">
            <a:avLst/>
          </a:prstGeom>
          <a:ln w="41275"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120EA70-1DB0-0049-A5D7-F3AF0A084C74}"/>
              </a:ext>
            </a:extLst>
          </p:cNvPr>
          <p:cNvSpPr txBox="1"/>
          <p:nvPr/>
        </p:nvSpPr>
        <p:spPr>
          <a:xfrm>
            <a:off x="13063" y="5649272"/>
            <a:ext cx="3492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Taken from A. Stoltz (FRIB) presentation.</a:t>
            </a:r>
          </a:p>
        </p:txBody>
      </p:sp>
    </p:spTree>
    <p:extLst>
      <p:ext uri="{BB962C8B-B14F-4D97-AF65-F5344CB8AC3E}">
        <p14:creationId xmlns:p14="http://schemas.microsoft.com/office/powerpoint/2010/main" val="3343593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Facility For Rare Isotope Beams (FRIB)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5A761B11-9B45-8746-B1EE-4D480FA0F31C}"/>
              </a:ext>
            </a:extLst>
          </p:cNvPr>
          <p:cNvSpPr txBox="1">
            <a:spLocks/>
          </p:cNvSpPr>
          <p:nvPr/>
        </p:nvSpPr>
        <p:spPr bwMode="auto">
          <a:xfrm>
            <a:off x="457200" y="1524000"/>
            <a:ext cx="661821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180195" indent="-180195" algn="l" defTabSz="803370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94" indent="-15166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641" indent="-160673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90" indent="-13364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3087" indent="-180195" algn="l" defTabSz="803370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507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590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67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752" indent="-150773" algn="l" defTabSz="807828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r>
              <a:rPr lang="en-US" sz="2400" kern="0" dirty="0">
                <a:latin typeface="Arial" pitchFamily="34" charset="0"/>
                <a:ea typeface="ＭＳ Ｐゴシック"/>
                <a:cs typeface="ＭＳ Ｐゴシック"/>
              </a:rPr>
              <a:t>US DOE Office of Science scientific user facility </a:t>
            </a:r>
          </a:p>
          <a:p>
            <a:r>
              <a:rPr lang="en-US" sz="2400" kern="0" dirty="0">
                <a:latin typeface="Arial" pitchFamily="34" charset="0"/>
                <a:ea typeface="ＭＳ Ｐゴシック"/>
                <a:cs typeface="ＭＳ Ｐゴシック"/>
              </a:rPr>
              <a:t>Provides rare isotope beams</a:t>
            </a:r>
          </a:p>
          <a:p>
            <a:r>
              <a:rPr lang="en-US" sz="2400" kern="0" dirty="0">
                <a:latin typeface="Arial" pitchFamily="34" charset="0"/>
                <a:ea typeface="ＭＳ Ｐゴシック"/>
                <a:cs typeface="ＭＳ Ｐゴシック"/>
              </a:rPr>
              <a:t>Construction started in 2008 and finished 2022. </a:t>
            </a:r>
          </a:p>
          <a:p>
            <a:r>
              <a:rPr lang="en-US" sz="2400" kern="0" dirty="0">
                <a:latin typeface="Arial" pitchFamily="34" charset="0"/>
                <a:ea typeface="ＭＳ Ｐゴシック"/>
                <a:cs typeface="ＭＳ Ｐゴシック"/>
              </a:rPr>
              <a:t>Successfully completed several experiments</a:t>
            </a:r>
          </a:p>
          <a:p>
            <a:r>
              <a:rPr lang="en-US" sz="2400" kern="0" dirty="0">
                <a:latin typeface="Arial" pitchFamily="34" charset="0"/>
                <a:ea typeface="ＭＳ Ｐゴシック"/>
                <a:cs typeface="ＭＳ Ｐゴシック"/>
              </a:rPr>
              <a:t>Open to researchers from around the world</a:t>
            </a:r>
          </a:p>
        </p:txBody>
      </p:sp>
      <p:pic>
        <p:nvPicPr>
          <p:cNvPr id="14" name="Picture 2" descr="a5088a66-a6aa-4dc8-b0b0-07582e2ba267@intranet">
            <a:extLst>
              <a:ext uri="{FF2B5EF4-FFF2-40B4-BE49-F238E27FC236}">
                <a16:creationId xmlns:a16="http://schemas.microsoft.com/office/drawing/2014/main" id="{0978760C-2855-DE4B-B65F-9708BAB1D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9892" y="4572000"/>
            <a:ext cx="8901908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47197BC-317F-0F43-A1CF-D7E58C13BE50}"/>
              </a:ext>
            </a:extLst>
          </p:cNvPr>
          <p:cNvSpPr/>
          <p:nvPr/>
        </p:nvSpPr>
        <p:spPr>
          <a:xfrm>
            <a:off x="3733800" y="4202668"/>
            <a:ext cx="4916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>
                <a:ea typeface="ＭＳ Ｐゴシック"/>
                <a:cs typeface="ＭＳ Ｐゴシック"/>
              </a:rPr>
              <a:t>Located at Michigan State University, MI, USA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5ACFA3B-A908-B048-981A-BA3E4D6682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0" y="991406"/>
            <a:ext cx="4519368" cy="330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3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ARIS detectors are used for event-by-event heavy-ion tracking (PPAC) and timing measurements (scintillator + PMT).</a:t>
            </a:r>
          </a:p>
          <a:p>
            <a:r>
              <a:rPr lang="en-US" dirty="0"/>
              <a:t>Detectors are subject to aging due to exposure to high rates of ions and/or sporadic discharge events that can cause a decline in efficiency</a:t>
            </a:r>
          </a:p>
          <a:p>
            <a:r>
              <a:rPr lang="en-US" dirty="0"/>
              <a:t>Developing techniques to mitigate PPAC’s aging: </a:t>
            </a:r>
          </a:p>
          <a:p>
            <a:pPr lvl="1"/>
            <a:r>
              <a:rPr lang="en-US" dirty="0"/>
              <a:t>tests with new electrode materials</a:t>
            </a:r>
          </a:p>
          <a:p>
            <a:pPr lvl="1"/>
            <a:r>
              <a:rPr lang="en-US" dirty="0"/>
              <a:t>conditioning</a:t>
            </a:r>
          </a:p>
          <a:p>
            <a:pPr lvl="1"/>
            <a:r>
              <a:rPr lang="en-US" dirty="0"/>
              <a:t>use of wires</a:t>
            </a:r>
          </a:p>
          <a:p>
            <a:pPr lvl="1"/>
            <a:r>
              <a:rPr lang="en-US" dirty="0"/>
              <a:t>Anti Discharge Unit development</a:t>
            </a:r>
          </a:p>
          <a:p>
            <a:r>
              <a:rPr lang="en-US" dirty="0"/>
              <a:t>Studying feasibility of radiation resistant alternative to scintillators for </a:t>
            </a:r>
            <a:r>
              <a:rPr lang="en-US" dirty="0" err="1"/>
              <a:t>ToF</a:t>
            </a:r>
            <a:r>
              <a:rPr lang="en-US" dirty="0"/>
              <a:t>:  </a:t>
            </a:r>
          </a:p>
          <a:p>
            <a:pPr lvl="1"/>
            <a:r>
              <a:rPr lang="en-US" dirty="0"/>
              <a:t>PPACs</a:t>
            </a:r>
          </a:p>
          <a:p>
            <a:pPr lvl="1"/>
            <a:r>
              <a:rPr lang="en-US" dirty="0"/>
              <a:t>optical PPACs</a:t>
            </a:r>
          </a:p>
          <a:p>
            <a:pPr lvl="1"/>
            <a:r>
              <a:rPr lang="en-US" dirty="0"/>
              <a:t>diamond detectors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1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FRIB’s Key Features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26DE27E0-1CE6-3F42-B7B7-D824C0F19A3C}"/>
              </a:ext>
            </a:extLst>
          </p:cNvPr>
          <p:cNvSpPr txBox="1">
            <a:spLocks/>
          </p:cNvSpPr>
          <p:nvPr/>
        </p:nvSpPr>
        <p:spPr>
          <a:xfrm>
            <a:off x="228600" y="1295400"/>
            <a:ext cx="7162800" cy="4724400"/>
          </a:xfrm>
          <a:prstGeom prst="rect">
            <a:avLst/>
          </a:prstGeom>
        </p:spPr>
        <p:txBody>
          <a:bodyPr>
            <a:no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kern="0" dirty="0"/>
              <a:t>400 kW beam power</a:t>
            </a:r>
          </a:p>
          <a:p>
            <a:endParaRPr lang="en-US" kern="0" dirty="0"/>
          </a:p>
          <a:p>
            <a:r>
              <a:rPr lang="en-US" kern="0" dirty="0"/>
              <a:t>Experiments with fast (200 MeV/u), stopped (trapped), and reaccelerated beams (0.6 to 10 MeV/u)</a:t>
            </a:r>
          </a:p>
          <a:p>
            <a:endParaRPr lang="en-US" kern="0" dirty="0"/>
          </a:p>
          <a:p>
            <a:r>
              <a:rPr lang="en-US" kern="0" dirty="0"/>
              <a:t>In-flight isotopes separation provides:</a:t>
            </a:r>
          </a:p>
          <a:p>
            <a:pPr lvl="1"/>
            <a:r>
              <a:rPr lang="en-US" sz="2200" kern="0" dirty="0"/>
              <a:t>Fast development time for any isotope</a:t>
            </a:r>
          </a:p>
          <a:p>
            <a:pPr lvl="1"/>
            <a:r>
              <a:rPr lang="en-US" sz="2200" kern="0" dirty="0"/>
              <a:t>Beams of all elements and short half-lives</a:t>
            </a:r>
          </a:p>
          <a:p>
            <a:endParaRPr lang="en-US" kern="0" spc="-5" dirty="0">
              <a:latin typeface="Arial"/>
              <a:cs typeface="Arial"/>
            </a:endParaRPr>
          </a:p>
          <a:p>
            <a:r>
              <a:rPr lang="en-US" kern="0" spc="-5" dirty="0">
                <a:latin typeface="Arial"/>
                <a:cs typeface="Arial"/>
              </a:rPr>
              <a:t>Capability to harvest isotopes from beam </a:t>
            </a:r>
            <a:r>
              <a:rPr lang="en-US" kern="0" spc="-10" dirty="0">
                <a:latin typeface="Arial"/>
                <a:cs typeface="Arial"/>
              </a:rPr>
              <a:t>dump</a:t>
            </a:r>
            <a:r>
              <a:rPr lang="en-US" kern="0" spc="-15" dirty="0">
                <a:latin typeface="Arial"/>
                <a:cs typeface="Arial"/>
              </a:rPr>
              <a:t> </a:t>
            </a:r>
            <a:r>
              <a:rPr lang="en-US" kern="0" spc="-5" dirty="0">
                <a:latin typeface="Arial"/>
                <a:cs typeface="Arial"/>
              </a:rPr>
              <a:t>water</a:t>
            </a:r>
            <a:endParaRPr lang="en-US" kern="0" dirty="0">
              <a:latin typeface="Arial"/>
              <a:cs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587180-392A-5D44-8FB1-B31BA60E2D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71071" y="1066800"/>
            <a:ext cx="4268529" cy="2343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CDBB5A-1798-4E48-8640-59BC271FE36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1871" y="3422815"/>
            <a:ext cx="4268529" cy="263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127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FRIB Enables Progress in Four Areas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C:\Users\carr\Desktop\Beam Line.JPG">
            <a:extLst>
              <a:ext uri="{FF2B5EF4-FFF2-40B4-BE49-F238E27FC236}">
                <a16:creationId xmlns:a16="http://schemas.microsoft.com/office/drawing/2014/main" id="{62A63E30-73D3-8649-B5EC-4921F1D32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7393" y="1848868"/>
            <a:ext cx="7535807" cy="2523108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19BA15-D4F0-3A4D-AF4E-7BEFE72CDEAC}"/>
              </a:ext>
            </a:extLst>
          </p:cNvPr>
          <p:cNvSpPr txBox="1"/>
          <p:nvPr/>
        </p:nvSpPr>
        <p:spPr>
          <a:xfrm>
            <a:off x="152401" y="1066800"/>
            <a:ext cx="10019154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300" b="1" dirty="0">
                <a:solidFill>
                  <a:srgbClr val="064308"/>
                </a:solidFill>
                <a:latin typeface="+mj-lt"/>
              </a:rPr>
              <a:t>Nuclear structure:</a:t>
            </a:r>
          </a:p>
          <a:p>
            <a:pPr lvl="1">
              <a:defRPr/>
            </a:pPr>
            <a:r>
              <a:rPr lang="en-US" sz="1300" dirty="0">
                <a:solidFill>
                  <a:srgbClr val="064308"/>
                </a:solidFill>
                <a:latin typeface="+mj-lt"/>
              </a:rPr>
              <a:t>Study of predictive model of nuclei &amp; their interactions, many-body problem &amp; physics of complex system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300" b="1" dirty="0">
                <a:solidFill>
                  <a:srgbClr val="064308"/>
                </a:solidFill>
                <a:latin typeface="+mj-lt"/>
              </a:rPr>
              <a:t>Astrophysics:</a:t>
            </a:r>
          </a:p>
          <a:p>
            <a:pPr>
              <a:defRPr/>
            </a:pPr>
            <a:r>
              <a:rPr lang="en-US" sz="1300" dirty="0">
                <a:solidFill>
                  <a:srgbClr val="064308"/>
                </a:solidFill>
                <a:latin typeface="+mj-lt"/>
              </a:rPr>
              <a:t>	Origin of the elements, energy generation in stars, stellar evolution &amp; the resulting compact objects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300" b="1" dirty="0">
                <a:solidFill>
                  <a:srgbClr val="064308"/>
                </a:solidFill>
                <a:latin typeface="+mj-lt"/>
              </a:rPr>
              <a:t>Fundamental symmetries:</a:t>
            </a:r>
          </a:p>
          <a:p>
            <a:pPr>
              <a:defRPr/>
            </a:pPr>
            <a:r>
              <a:rPr lang="en-US" sz="1300" b="1" dirty="0">
                <a:solidFill>
                  <a:srgbClr val="064308"/>
                </a:solidFill>
                <a:latin typeface="+mj-lt"/>
              </a:rPr>
              <a:t>	</a:t>
            </a:r>
            <a:r>
              <a:rPr lang="en-US" sz="1300" dirty="0">
                <a:solidFill>
                  <a:srgbClr val="064308"/>
                </a:solidFill>
                <a:latin typeface="+mj-lt"/>
              </a:rPr>
              <a:t>Effects of symmetry violations are amplified in certain nuclei</a:t>
            </a:r>
          </a:p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en-US" sz="1300" b="1" dirty="0">
                <a:solidFill>
                  <a:srgbClr val="064308"/>
                </a:solidFill>
                <a:latin typeface="+mj-lt"/>
              </a:rPr>
              <a:t>Applications:</a:t>
            </a:r>
          </a:p>
          <a:p>
            <a:pPr lvl="1">
              <a:defRPr/>
            </a:pPr>
            <a:r>
              <a:rPr lang="en-US" sz="1300" dirty="0">
                <a:solidFill>
                  <a:srgbClr val="064308"/>
                </a:solidFill>
                <a:latin typeface="+mj-lt"/>
              </a:rPr>
              <a:t>Medicine, energy, material sciences, national security, etc</a:t>
            </a:r>
            <a:r>
              <a:rPr lang="en-US" sz="1300" dirty="0">
                <a:solidFill>
                  <a:srgbClr val="064308"/>
                </a:solidFill>
                <a:latin typeface="Comic Sans MS" panose="030F0702030302020204" pitchFamily="66" charset="0"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CB5954-03E7-E14C-95A6-4404B15AD5EB}"/>
              </a:ext>
            </a:extLst>
          </p:cNvPr>
          <p:cNvSpPr txBox="1"/>
          <p:nvPr/>
        </p:nvSpPr>
        <p:spPr>
          <a:xfrm>
            <a:off x="6737121" y="2494020"/>
            <a:ext cx="3055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Advance Rare Isotope Separator (ARIS)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EC95-5716-824C-8918-15854240FA69}"/>
              </a:ext>
            </a:extLst>
          </p:cNvPr>
          <p:cNvSpPr txBox="1"/>
          <p:nvPr/>
        </p:nvSpPr>
        <p:spPr>
          <a:xfrm>
            <a:off x="2049240" y="3434545"/>
            <a:ext cx="1347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Target-Carbon disk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6D9F57-A699-CF40-8921-75E9F94E2A14}"/>
              </a:ext>
            </a:extLst>
          </p:cNvPr>
          <p:cNvSpPr txBox="1"/>
          <p:nvPr/>
        </p:nvSpPr>
        <p:spPr>
          <a:xfrm>
            <a:off x="1573306" y="2995988"/>
            <a:ext cx="2557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rgbClr val="064308"/>
                </a:solidFill>
                <a:latin typeface="Arial (Body)"/>
              </a:rPr>
              <a:t>Hausmann et al., NIM B317 (2013)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7EC24AE-9AF8-4F41-9D94-60E305EB2063}"/>
              </a:ext>
            </a:extLst>
          </p:cNvPr>
          <p:cNvCxnSpPr/>
          <p:nvPr/>
        </p:nvCxnSpPr>
        <p:spPr>
          <a:xfrm flipV="1">
            <a:off x="2365594" y="4074004"/>
            <a:ext cx="411098" cy="112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BEF7662-AE1C-4343-84CE-33FFBA6E88EE}"/>
              </a:ext>
            </a:extLst>
          </p:cNvPr>
          <p:cNvCxnSpPr/>
          <p:nvPr/>
        </p:nvCxnSpPr>
        <p:spPr>
          <a:xfrm flipV="1">
            <a:off x="6629942" y="2562732"/>
            <a:ext cx="0" cy="12130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4818BA0-21E3-5747-86BA-1D13297F9DFD}"/>
              </a:ext>
            </a:extLst>
          </p:cNvPr>
          <p:cNvCxnSpPr/>
          <p:nvPr/>
        </p:nvCxnSpPr>
        <p:spPr>
          <a:xfrm>
            <a:off x="6310490" y="3621949"/>
            <a:ext cx="605701" cy="3407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2284B13-B70D-0A46-AFAF-3073C01ACD2F}"/>
              </a:ext>
            </a:extLst>
          </p:cNvPr>
          <p:cNvSpPr txBox="1"/>
          <p:nvPr/>
        </p:nvSpPr>
        <p:spPr>
          <a:xfrm>
            <a:off x="6035732" y="307797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10m</a:t>
            </a:r>
          </a:p>
        </p:txBody>
      </p:sp>
      <p:grpSp>
        <p:nvGrpSpPr>
          <p:cNvPr id="19" name="Group 1027">
            <a:extLst>
              <a:ext uri="{FF2B5EF4-FFF2-40B4-BE49-F238E27FC236}">
                <a16:creationId xmlns:a16="http://schemas.microsoft.com/office/drawing/2014/main" id="{1296272D-7024-0542-90DA-C1FA79B976B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555166" y="4371976"/>
            <a:ext cx="6616388" cy="1494350"/>
            <a:chOff x="170" y="2787"/>
            <a:chExt cx="5503" cy="1243"/>
          </a:xfrm>
        </p:grpSpPr>
        <p:pic>
          <p:nvPicPr>
            <p:cNvPr id="20" name="Picture 1028">
              <a:extLst>
                <a:ext uri="{FF2B5EF4-FFF2-40B4-BE49-F238E27FC236}">
                  <a16:creationId xmlns:a16="http://schemas.microsoft.com/office/drawing/2014/main" id="{EF68F65F-B223-A845-93E1-72257385EF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" y="2954"/>
              <a:ext cx="1457" cy="1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029">
              <a:extLst>
                <a:ext uri="{FF2B5EF4-FFF2-40B4-BE49-F238E27FC236}">
                  <a16:creationId xmlns:a16="http://schemas.microsoft.com/office/drawing/2014/main" id="{DB74D274-3CB3-FA43-92AE-C89A402C67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9" y="2978"/>
              <a:ext cx="1457" cy="1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030">
              <a:extLst>
                <a:ext uri="{FF2B5EF4-FFF2-40B4-BE49-F238E27FC236}">
                  <a16:creationId xmlns:a16="http://schemas.microsoft.com/office/drawing/2014/main" id="{C89A352B-8951-E243-A8D5-40518883A7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3" y="2978"/>
              <a:ext cx="1457" cy="10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1031">
              <a:extLst>
                <a:ext uri="{FF2B5EF4-FFF2-40B4-BE49-F238E27FC236}">
                  <a16:creationId xmlns:a16="http://schemas.microsoft.com/office/drawing/2014/main" id="{66606032-B960-9C48-A171-9D1437206533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68" y="2787"/>
              <a:ext cx="144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13" dirty="0">
                  <a:solidFill>
                    <a:srgbClr val="064308"/>
                  </a:solidFill>
                  <a:latin typeface="+mn-lt"/>
                </a:rPr>
                <a:t>Fragments after target</a:t>
              </a:r>
            </a:p>
          </p:txBody>
        </p:sp>
        <p:sp>
          <p:nvSpPr>
            <p:cNvPr id="24" name="Text Box 1032">
              <a:extLst>
                <a:ext uri="{FF2B5EF4-FFF2-40B4-BE49-F238E27FC236}">
                  <a16:creationId xmlns:a16="http://schemas.microsoft.com/office/drawing/2014/main" id="{E40DD137-3037-4944-9C64-1755BE15F2E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158" y="2804"/>
              <a:ext cx="14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13" dirty="0">
                  <a:solidFill>
                    <a:srgbClr val="064308"/>
                  </a:solidFill>
                  <a:latin typeface="+mn-lt"/>
                </a:rPr>
                <a:t>Fragments after wedge</a:t>
              </a:r>
            </a:p>
          </p:txBody>
        </p:sp>
        <p:sp>
          <p:nvSpPr>
            <p:cNvPr id="25" name="Text Box 1033">
              <a:extLst>
                <a:ext uri="{FF2B5EF4-FFF2-40B4-BE49-F238E27FC236}">
                  <a16:creationId xmlns:a16="http://schemas.microsoft.com/office/drawing/2014/main" id="{66A24766-D703-2B44-A47D-486985493DA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87" y="2801"/>
              <a:ext cx="158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13" dirty="0">
                  <a:solidFill>
                    <a:srgbClr val="064308"/>
                  </a:solidFill>
                  <a:latin typeface="+mn-lt"/>
                </a:rPr>
                <a:t>Fragments at focal plane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CB0CF7C-789B-5342-ACA2-20E5703B2F64}"/>
              </a:ext>
            </a:extLst>
          </p:cNvPr>
          <p:cNvSpPr txBox="1"/>
          <p:nvPr/>
        </p:nvSpPr>
        <p:spPr>
          <a:xfrm>
            <a:off x="1848340" y="4793074"/>
            <a:ext cx="15470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Example:</a:t>
            </a:r>
          </a:p>
          <a:p>
            <a:r>
              <a:rPr lang="en-US" sz="1400" baseline="30000" dirty="0"/>
              <a:t>78</a:t>
            </a:r>
            <a:r>
              <a:rPr lang="en-US" sz="1400" dirty="0"/>
              <a:t>Ni from </a:t>
            </a:r>
            <a:r>
              <a:rPr lang="en-US" sz="1400" baseline="30000" dirty="0"/>
              <a:t>86</a:t>
            </a:r>
            <a:r>
              <a:rPr lang="en-US" sz="1400" dirty="0"/>
              <a:t>Kr at 200 MeV/u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F97B45-4CE9-3C45-A2F7-8D0955F9B008}"/>
              </a:ext>
            </a:extLst>
          </p:cNvPr>
          <p:cNvSpPr/>
          <p:nvPr/>
        </p:nvSpPr>
        <p:spPr>
          <a:xfrm>
            <a:off x="8585893" y="3073331"/>
            <a:ext cx="34909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kern="0" dirty="0"/>
              <a:t>3-stage fragment separator for collection and purification of rare isotope beams.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F368860-5A07-AD44-876E-BCCD91AEA750}"/>
              </a:ext>
            </a:extLst>
          </p:cNvPr>
          <p:cNvCxnSpPr>
            <a:cxnSpLocks/>
          </p:cNvCxnSpPr>
          <p:nvPr/>
        </p:nvCxnSpPr>
        <p:spPr>
          <a:xfrm>
            <a:off x="8763000" y="2895600"/>
            <a:ext cx="762000" cy="177731"/>
          </a:xfrm>
          <a:prstGeom prst="straightConnector1">
            <a:avLst/>
          </a:prstGeom>
          <a:ln w="508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224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72675"/>
            <a:ext cx="11988800" cy="911948"/>
          </a:xfrm>
        </p:spPr>
        <p:txBody>
          <a:bodyPr/>
          <a:lstStyle/>
          <a:p>
            <a:r>
              <a:rPr lang="en-US" dirty="0"/>
              <a:t>Science Opportunities at FRIB with Fast, Stopped, Reaccelerated Beams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BB9A43-F7B1-754F-8789-69D49DA2675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227910"/>
            <a:ext cx="9021231" cy="4639490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7CCAC6-2F01-6A40-A1C4-29E3F50062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595477"/>
              </p:ext>
            </p:extLst>
          </p:nvPr>
        </p:nvGraphicFramePr>
        <p:xfrm>
          <a:off x="139132" y="1094352"/>
          <a:ext cx="4432868" cy="1980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3320">
                  <a:extLst>
                    <a:ext uri="{9D8B030D-6E8A-4147-A177-3AD203B41FA5}">
                      <a16:colId xmlns:a16="http://schemas.microsoft.com/office/drawing/2014/main" val="366602751"/>
                    </a:ext>
                  </a:extLst>
                </a:gridCol>
                <a:gridCol w="611832">
                  <a:extLst>
                    <a:ext uri="{9D8B030D-6E8A-4147-A177-3AD203B41FA5}">
                      <a16:colId xmlns:a16="http://schemas.microsoft.com/office/drawing/2014/main" val="1034394840"/>
                    </a:ext>
                  </a:extLst>
                </a:gridCol>
                <a:gridCol w="570316">
                  <a:extLst>
                    <a:ext uri="{9D8B030D-6E8A-4147-A177-3AD203B41FA5}">
                      <a16:colId xmlns:a16="http://schemas.microsoft.com/office/drawing/2014/main" val="1978297014"/>
                    </a:ext>
                  </a:extLst>
                </a:gridCol>
                <a:gridCol w="572684">
                  <a:extLst>
                    <a:ext uri="{9D8B030D-6E8A-4147-A177-3AD203B41FA5}">
                      <a16:colId xmlns:a16="http://schemas.microsoft.com/office/drawing/2014/main" val="1287713255"/>
                    </a:ext>
                  </a:extLst>
                </a:gridCol>
                <a:gridCol w="646516">
                  <a:extLst>
                    <a:ext uri="{9D8B030D-6E8A-4147-A177-3AD203B41FA5}">
                      <a16:colId xmlns:a16="http://schemas.microsoft.com/office/drawing/2014/main" val="2919887287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997213002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Start Date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Primary Beam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>
                          <a:effectLst/>
                        </a:rPr>
                        <a:t>Energy [MeV/u]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Rare Isotope Beam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u="none" strike="noStrike" dirty="0">
                          <a:effectLst/>
                        </a:rPr>
                        <a:t>Energy [MeV/u]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Location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58023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April 5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Xe-124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Ru-89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S3 - S800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925735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May 4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Ar-40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Mg-29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0767612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May 4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Ar-40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O-24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TH - FDSi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9483225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June 4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Zn-64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Cu-59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S3 - S800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032494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June 24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Ar-36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P-26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N4 - LEGP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99022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July 16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Ca-48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S-44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91.5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S3 - S800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5082492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July 25 2023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Ca-48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216.7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Si-42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89.3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S3 - S800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679675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6605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ECA0A2-A63D-4249-9A1A-BAB9DC9E31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222" y="1159543"/>
            <a:ext cx="5433178" cy="273298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28600" y="1331655"/>
            <a:ext cx="6019800" cy="2508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Diagnostics boxes: Tracking and Particle Identification (PID)</a:t>
            </a:r>
          </a:p>
          <a:p>
            <a:endParaRPr lang="en-US" sz="1400" b="1" dirty="0"/>
          </a:p>
          <a:p>
            <a:r>
              <a:rPr lang="en-US" sz="1600" dirty="0"/>
              <a:t>-) B</a:t>
            </a:r>
            <a:r>
              <a:rPr lang="en-US" sz="1600" dirty="0">
                <a:sym typeface="Wingdings" panose="05000000000000000000" pitchFamily="2" charset="2"/>
              </a:rPr>
              <a:t>eam profile/quality, transmission studies, beam shaping and tuning.  </a:t>
            </a:r>
            <a:r>
              <a:rPr lang="en-US" sz="1600" b="1" dirty="0">
                <a:sym typeface="Wingdings" panose="05000000000000000000" pitchFamily="2" charset="2"/>
              </a:rPr>
              <a:t>(Wedge/DB1/DB3/DB4/DB5)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-) </a:t>
            </a:r>
            <a:r>
              <a:rPr lang="en-US" sz="1600" dirty="0">
                <a:sym typeface="Wingdings" panose="05000000000000000000" pitchFamily="2" charset="2"/>
              </a:rPr>
              <a:t>E</a:t>
            </a:r>
            <a:r>
              <a:rPr lang="en-US" sz="1600" dirty="0"/>
              <a:t>vent-by-event </a:t>
            </a:r>
            <a:r>
              <a:rPr lang="en-US" sz="1600" dirty="0">
                <a:sym typeface="Wingdings" panose="05000000000000000000" pitchFamily="2" charset="2"/>
              </a:rPr>
              <a:t>p</a:t>
            </a:r>
            <a:r>
              <a:rPr lang="en-US" sz="1600" dirty="0"/>
              <a:t>article positions &amp; angles measurement </a:t>
            </a:r>
            <a:r>
              <a:rPr lang="en-US" sz="1600" dirty="0">
                <a:sym typeface="Wingdings" panose="05000000000000000000" pitchFamily="2" charset="2"/>
              </a:rPr>
              <a:t></a:t>
            </a:r>
            <a:r>
              <a:rPr lang="en-US" sz="1600" dirty="0"/>
              <a:t> </a:t>
            </a:r>
            <a:r>
              <a:rPr lang="en-US" sz="1600" b="1" dirty="0"/>
              <a:t>D-PPACs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-) Timing measurement	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b="1" dirty="0">
                <a:sym typeface="Wingdings" panose="05000000000000000000" pitchFamily="2" charset="2"/>
              </a:rPr>
              <a:t>TOF detector </a:t>
            </a:r>
            <a:r>
              <a:rPr lang="en-US" sz="1600" dirty="0">
                <a:sym typeface="Wingdings" panose="05000000000000000000" pitchFamily="2" charset="2"/>
              </a:rPr>
              <a:t>– (S</a:t>
            </a:r>
            <a:r>
              <a:rPr lang="en-US" sz="1600" dirty="0"/>
              <a:t>cintillator EJ-232)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-) </a:t>
            </a:r>
            <a:r>
              <a:rPr lang="en-US" sz="1600" dirty="0">
                <a:sym typeface="Wingdings" panose="05000000000000000000" pitchFamily="2" charset="2"/>
              </a:rPr>
              <a:t>Measurement of the Energy loss	 </a:t>
            </a:r>
            <a:r>
              <a:rPr lang="en-US" sz="1600" b="1" dirty="0"/>
              <a:t>Silicon PIN diode</a:t>
            </a:r>
            <a:r>
              <a:rPr lang="en-US" sz="1600" dirty="0"/>
              <a:t> (Micro-semiconductor MSX25)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464" y="4606147"/>
            <a:ext cx="3093104" cy="12665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, Slide </a:t>
            </a:r>
            <a:fld id="{35AD4620-7552-4207-8973-898801ED212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51719" y="4193421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DB3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525451" y="434730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DB5</a:t>
            </a:r>
          </a:p>
        </p:txBody>
      </p:sp>
      <p:sp>
        <p:nvSpPr>
          <p:cNvPr id="26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5664681" y="6356450"/>
            <a:ext cx="4241321" cy="364628"/>
          </a:xfrm>
          <a:prstGeom prst="rect">
            <a:avLst/>
          </a:prstGeom>
        </p:spPr>
        <p:txBody>
          <a:bodyPr lIns="0" tIns="45712" rIns="0" bIns="45712" anchor="b"/>
          <a:lstStyle>
            <a:lvl1pPr algn="r" eaLnBrk="0" hangingPunct="0">
              <a:lnSpc>
                <a:spcPct val="90000"/>
              </a:lnSpc>
              <a:defRPr sz="1000" smtClean="0">
                <a:solidFill>
                  <a:srgbClr val="064308"/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dirty="0">
                <a:latin typeface="Arial" pitchFamily="34" charset="0"/>
                <a:ea typeface="ＭＳ Ｐゴシック"/>
                <a:cs typeface="ＭＳ Ｐゴシック"/>
              </a:rPr>
              <a:t>M. Cortesi, December 2018 HRS Director's Review - 12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9631" y="4633445"/>
            <a:ext cx="3966169" cy="1273174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08B8FEE8-51FC-2947-8A55-8383C037B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ARIS Diagnostics Detectors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8D01CA-8CED-2942-ABC2-3612B9ABF64F}"/>
              </a:ext>
            </a:extLst>
          </p:cNvPr>
          <p:cNvSpPr/>
          <p:nvPr/>
        </p:nvSpPr>
        <p:spPr>
          <a:xfrm>
            <a:off x="389206" y="4008755"/>
            <a:ext cx="3877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rgbClr val="FF0000"/>
                </a:solidFill>
              </a:rPr>
              <a:t>In the rest of the talk, I  will show aging in D-PPAC and TOF detectors and possible alternatives/solutions</a:t>
            </a:r>
          </a:p>
        </p:txBody>
      </p:sp>
    </p:spTree>
    <p:extLst>
      <p:ext uri="{BB962C8B-B14F-4D97-AF65-F5344CB8AC3E}">
        <p14:creationId xmlns:p14="http://schemas.microsoft.com/office/powerpoint/2010/main" val="3038123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0ABBF2E3-0A5A-B341-9CA5-03B694BD8B06}"/>
              </a:ext>
            </a:extLst>
          </p:cNvPr>
          <p:cNvSpPr txBox="1"/>
          <p:nvPr/>
        </p:nvSpPr>
        <p:spPr>
          <a:xfrm>
            <a:off x="8604670" y="4679465"/>
            <a:ext cx="107273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0.5 mm</a:t>
            </a:r>
          </a:p>
          <a:p>
            <a:r>
              <a:rPr lang="en-US" sz="1600" dirty="0"/>
              <a:t>resolution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93168C-10BC-FB4D-B477-C4DE53CAF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200" y="1597866"/>
            <a:ext cx="3733800" cy="2112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 Plate Avalanche Counter (PPAC) at FRIB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76200" y="1428997"/>
            <a:ext cx="4350429" cy="4370222"/>
          </a:xfrm>
          <a:prstGeom prst="rect">
            <a:avLst/>
          </a:prstGeom>
        </p:spPr>
        <p:txBody>
          <a:bodyPr>
            <a:norm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1800" kern="0" dirty="0"/>
              <a:t>Event-by-event heavy-ion position and timing measurements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Electrode foils distance: 3.5 mm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Applied Bias: -200 V/mm</a:t>
            </a:r>
            <a:endParaRPr lang="en-US" sz="1600" kern="0" dirty="0"/>
          </a:p>
          <a:p>
            <a:pPr lvl="1">
              <a:spcBef>
                <a:spcPts val="0"/>
              </a:spcBef>
            </a:pPr>
            <a:endParaRPr lang="en-US" sz="16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Typical signal: 300mV</a:t>
            </a:r>
          </a:p>
          <a:p>
            <a:pPr>
              <a:spcBef>
                <a:spcPts val="0"/>
              </a:spcBef>
            </a:pPr>
            <a:r>
              <a:rPr lang="en-US" sz="1800" kern="0" dirty="0"/>
              <a:t>Typical SNR: ~30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Materials used: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Electrodes: three 0.75um Polypropylene (density 0.9 g/cc) foils with 150nm evaporated metal layer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Gas: 55 mm of iC4H10 at 7 Torr</a:t>
            </a:r>
          </a:p>
          <a:p>
            <a:pPr lvl="1">
              <a:spcBef>
                <a:spcPts val="0"/>
              </a:spcBef>
            </a:pPr>
            <a:r>
              <a:rPr lang="en-US" sz="1600" kern="0" dirty="0"/>
              <a:t>Pressure windows: two 6um Mylar (density 1.39 g/cc) foils</a:t>
            </a:r>
          </a:p>
          <a:p>
            <a:pPr lvl="1">
              <a:spcBef>
                <a:spcPts val="0"/>
              </a:spcBef>
            </a:pPr>
            <a:r>
              <a:rPr lang="en-US" sz="1600" kern="0" dirty="0">
                <a:solidFill>
                  <a:srgbClr val="FF0000"/>
                </a:solidFill>
              </a:rPr>
              <a:t>Al equivalent 2.4 mg/cm2 or 9.0 um</a:t>
            </a:r>
          </a:p>
          <a:p>
            <a:pPr lvl="1">
              <a:spcBef>
                <a:spcPts val="0"/>
              </a:spcBef>
            </a:pPr>
            <a:endParaRPr lang="en-US" sz="1600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599AFE-85E4-BA4E-9707-519AA06A98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9800" y="4217136"/>
            <a:ext cx="2268220" cy="18104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1ED0BC-0294-9C4B-9E8E-57807546B6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8292" y="4256691"/>
            <a:ext cx="2527823" cy="170126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802AABD-11AC-6F45-A74E-5C70471AD20F}"/>
              </a:ext>
            </a:extLst>
          </p:cNvPr>
          <p:cNvCxnSpPr/>
          <p:nvPr/>
        </p:nvCxnSpPr>
        <p:spPr>
          <a:xfrm>
            <a:off x="8763000" y="5410200"/>
            <a:ext cx="762000" cy="0"/>
          </a:xfrm>
          <a:prstGeom prst="straightConnector1">
            <a:avLst/>
          </a:prstGeom>
          <a:ln w="508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11347FFF-43F1-CA41-9AA3-549E82EA0F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752" y="1027281"/>
            <a:ext cx="2213717" cy="272891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6161AE-87D0-E345-A2A6-3BA001A72B56}"/>
              </a:ext>
            </a:extLst>
          </p:cNvPr>
          <p:cNvCxnSpPr>
            <a:cxnSpLocks/>
          </p:cNvCxnSpPr>
          <p:nvPr/>
        </p:nvCxnSpPr>
        <p:spPr>
          <a:xfrm flipH="1">
            <a:off x="5410200" y="1676400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DA2FB8-5FC5-C244-9B0E-AAAF78205727}"/>
              </a:ext>
            </a:extLst>
          </p:cNvPr>
          <p:cNvCxnSpPr>
            <a:cxnSpLocks/>
          </p:cNvCxnSpPr>
          <p:nvPr/>
        </p:nvCxnSpPr>
        <p:spPr>
          <a:xfrm>
            <a:off x="4953000" y="1676400"/>
            <a:ext cx="3048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A26018E3-A145-AC4C-950D-BCD556DB8A8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0452" y="1020111"/>
            <a:ext cx="1509705" cy="1312578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EE2F525-5F13-D546-AD87-43583D9BCCD9}"/>
              </a:ext>
            </a:extLst>
          </p:cNvPr>
          <p:cNvCxnSpPr/>
          <p:nvPr/>
        </p:nvCxnSpPr>
        <p:spPr>
          <a:xfrm flipH="1">
            <a:off x="8077200" y="1295400"/>
            <a:ext cx="1063835" cy="30246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20E9570-EC38-3C47-83DE-E270336B25F4}"/>
              </a:ext>
            </a:extLst>
          </p:cNvPr>
          <p:cNvSpPr txBox="1"/>
          <p:nvPr/>
        </p:nvSpPr>
        <p:spPr>
          <a:xfrm>
            <a:off x="9041960" y="929235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 </a:t>
            </a:r>
          </a:p>
          <a:p>
            <a:r>
              <a:rPr lang="en-US" dirty="0"/>
              <a:t>(uniform foil)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D973B12-8CF0-E943-9AE6-B14E4623AA9D}"/>
              </a:ext>
            </a:extLst>
          </p:cNvPr>
          <p:cNvSpPr txBox="1"/>
          <p:nvPr/>
        </p:nvSpPr>
        <p:spPr>
          <a:xfrm>
            <a:off x="10840831" y="915203"/>
            <a:ext cx="1390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Anode </a:t>
            </a:r>
          </a:p>
          <a:p>
            <a:r>
              <a:rPr lang="en-US" dirty="0"/>
              <a:t>(striped foil)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F1CDA00-FE55-F148-8E03-9FDFA7C542B4}"/>
              </a:ext>
            </a:extLst>
          </p:cNvPr>
          <p:cNvCxnSpPr>
            <a:cxnSpLocks/>
          </p:cNvCxnSpPr>
          <p:nvPr/>
        </p:nvCxnSpPr>
        <p:spPr>
          <a:xfrm flipH="1">
            <a:off x="10287000" y="1512343"/>
            <a:ext cx="594296" cy="82034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A7D077E-D0C4-844E-B510-7EE25D2C0B47}"/>
              </a:ext>
            </a:extLst>
          </p:cNvPr>
          <p:cNvSpPr/>
          <p:nvPr/>
        </p:nvSpPr>
        <p:spPr>
          <a:xfrm>
            <a:off x="6317029" y="2610594"/>
            <a:ext cx="157767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kern="0" dirty="0"/>
              <a:t>iC4H10: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/>
              <a:t>10eV ion. pot.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/>
              <a:t>Quencher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/>
              <a:t>Fast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kern="0" dirty="0"/>
              <a:t>Chem.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28223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Aging in PPACs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8CCE2DC8-9F4C-8344-B117-22917C222E32}"/>
              </a:ext>
            </a:extLst>
          </p:cNvPr>
          <p:cNvSpPr txBox="1">
            <a:spLocks/>
          </p:cNvSpPr>
          <p:nvPr/>
        </p:nvSpPr>
        <p:spPr>
          <a:xfrm>
            <a:off x="244951" y="1364547"/>
            <a:ext cx="4350429" cy="4502853"/>
          </a:xfrm>
          <a:prstGeom prst="rect">
            <a:avLst/>
          </a:prstGeom>
        </p:spPr>
        <p:txBody>
          <a:bodyPr>
            <a:no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kern="0" dirty="0"/>
              <a:t>Aging issues mostly on cathode electrode (central foil) due to intense ions flux (thermal, chemical effects).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400" kern="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kern="0" dirty="0"/>
              <a:t>Anodes bombarded by electrons show modest damage.</a:t>
            </a:r>
          </a:p>
          <a:p>
            <a:pPr marL="211709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400" kern="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dirty="0"/>
              <a:t>Progressive degradation of the metal surface -&gt; slow decline in detection efficiency</a:t>
            </a:r>
            <a:endParaRPr lang="en-US" sz="1400" kern="0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sz="1400" kern="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kern="0" dirty="0"/>
              <a:t>Needs frequent replacement of cathode electrode to restore the PPAC’s efficiency. </a:t>
            </a:r>
            <a:r>
              <a:rPr lang="en-US" sz="1400" b="1" kern="0" dirty="0"/>
              <a:t>-&gt;</a:t>
            </a:r>
            <a:r>
              <a:rPr lang="en-US" sz="1400" kern="0" dirty="0"/>
              <a:t> Development of cathode boards for easy swap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1400" kern="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1400" kern="0" dirty="0"/>
              <a:t>Long exposure to sporadic discharge events also contribute to the aging of the metal layer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C95F37-FD9B-1B42-8078-52D85C1416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8300" y="3780110"/>
            <a:ext cx="2881952" cy="14776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5C8423-34B3-6F4C-B6E5-97BE93DB39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1094885"/>
            <a:ext cx="2921000" cy="2438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128FCE-A9F9-9B42-9715-932D64026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4328" y="1035049"/>
            <a:ext cx="2316072" cy="24982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8D72C5-403A-3C40-BD6B-06ABAAF47C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710376"/>
            <a:ext cx="2296830" cy="19314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0026B6-3C6F-CA4F-8D8D-6F3A66F6585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542" y="3710376"/>
            <a:ext cx="1722622" cy="193142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FCEF8A-E256-864A-8CEB-C06A61B98AF5}"/>
              </a:ext>
            </a:extLst>
          </p:cNvPr>
          <p:cNvCxnSpPr>
            <a:cxnSpLocks/>
          </p:cNvCxnSpPr>
          <p:nvPr/>
        </p:nvCxnSpPr>
        <p:spPr>
          <a:xfrm>
            <a:off x="8788400" y="2362200"/>
            <a:ext cx="965200" cy="0"/>
          </a:xfrm>
          <a:prstGeom prst="straightConnector1">
            <a:avLst/>
          </a:prstGeom>
          <a:ln w="50800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166FE2D-3088-3441-B3C1-318C3B654DB0}"/>
              </a:ext>
            </a:extLst>
          </p:cNvPr>
          <p:cNvSpPr txBox="1"/>
          <p:nvPr/>
        </p:nvSpPr>
        <p:spPr>
          <a:xfrm>
            <a:off x="5334000" y="5571672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Aluminum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12AC27-1274-4C4D-BE75-AA02FAF51101}"/>
              </a:ext>
            </a:extLst>
          </p:cNvPr>
          <p:cNvSpPr txBox="1"/>
          <p:nvPr/>
        </p:nvSpPr>
        <p:spPr>
          <a:xfrm>
            <a:off x="4817598" y="1295863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Gold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623A36-917E-D04D-9EBF-BA0CB8B41847}"/>
              </a:ext>
            </a:extLst>
          </p:cNvPr>
          <p:cNvSpPr txBox="1"/>
          <p:nvPr/>
        </p:nvSpPr>
        <p:spPr>
          <a:xfrm>
            <a:off x="7879425" y="5571671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Gold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D4CB61-29CC-6E49-8A36-33067688294D}"/>
              </a:ext>
            </a:extLst>
          </p:cNvPr>
          <p:cNvSpPr txBox="1"/>
          <p:nvPr/>
        </p:nvSpPr>
        <p:spPr>
          <a:xfrm>
            <a:off x="9858851" y="52539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Chromium</a:t>
            </a:r>
          </a:p>
        </p:txBody>
      </p:sp>
    </p:spTree>
    <p:extLst>
      <p:ext uri="{BB962C8B-B14F-4D97-AF65-F5344CB8AC3E}">
        <p14:creationId xmlns:p14="http://schemas.microsoft.com/office/powerpoint/2010/main" val="3674672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" y="289337"/>
            <a:ext cx="11988800" cy="478624"/>
          </a:xfrm>
        </p:spPr>
        <p:txBody>
          <a:bodyPr/>
          <a:lstStyle/>
          <a:p>
            <a:r>
              <a:rPr lang="en-US" dirty="0"/>
              <a:t>Discharge Mechanisms in PPACs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S. Di Carlo, 7 November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, Slide </a:t>
            </a:r>
            <a:fld id="{4F88C639-55E7-4D97-AC8D-4B42A67367B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234B105-D6D7-AA4A-AFE9-D5138B045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9480" y="1142999"/>
            <a:ext cx="2137720" cy="228600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77B91C-B455-5F4D-B671-F50121A19F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49480" y="3463290"/>
            <a:ext cx="2137720" cy="24940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1503DE-DCE8-CF48-A36A-1D84554F7B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604" y="1167114"/>
            <a:ext cx="3327447" cy="4790183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0151EF4-E73D-AC4E-B472-B2F17B962E5B}"/>
              </a:ext>
            </a:extLst>
          </p:cNvPr>
          <p:cNvSpPr txBox="1">
            <a:spLocks/>
          </p:cNvSpPr>
          <p:nvPr/>
        </p:nvSpPr>
        <p:spPr>
          <a:xfrm>
            <a:off x="381000" y="1143000"/>
            <a:ext cx="5181600" cy="4528300"/>
          </a:xfrm>
          <a:prstGeom prst="rect">
            <a:avLst/>
          </a:prstGeom>
        </p:spPr>
        <p:txBody>
          <a:bodyPr>
            <a:noAutofit/>
          </a:bodyPr>
          <a:lstStyle>
            <a:lvl1pPr marL="180178" indent="-180178" algn="l" defTabSz="803293" rtl="0" eaLnBrk="1" fontAlgn="base" hangingPunct="1">
              <a:lnSpc>
                <a:spcPct val="90000"/>
              </a:lnSpc>
              <a:spcBef>
                <a:spcPts val="1206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200">
                <a:solidFill>
                  <a:srgbClr val="064308"/>
                </a:solidFill>
                <a:latin typeface="Arial" charset="0"/>
                <a:ea typeface="ＭＳ Ｐゴシック" pitchFamily="-65" charset="-128"/>
                <a:cs typeface="ＭＳ Ｐゴシック" pitchFamily="-65" charset="-128"/>
              </a:defRPr>
            </a:lvl1pPr>
            <a:lvl2pPr marL="363359" indent="-151650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/>
              </a:defRPr>
            </a:lvl2pPr>
            <a:lvl3pPr marL="591584" indent="-16065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SzPct val="100000"/>
              <a:buFont typeface="Lucida Grande" charset="0"/>
              <a:buChar char="»"/>
              <a:defRPr>
                <a:solidFill>
                  <a:schemeClr val="tx1"/>
                </a:solidFill>
                <a:latin typeface="Arial" charset="0"/>
                <a:ea typeface="ヒラギノ角ゴ Pro W3" pitchFamily="-111" charset="-128"/>
                <a:cs typeface="ヒラギノ角ゴ Pro W3" pitchFamily="-111" charset="-128"/>
              </a:defRPr>
            </a:lvl3pPr>
            <a:lvl4pPr marL="728219" indent="-133632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4pPr>
            <a:lvl5pPr marL="1002991" indent="-180178" algn="l" defTabSz="803293" rtl="0" eaLnBrk="1" fontAlgn="base" hangingPunct="1">
              <a:lnSpc>
                <a:spcPct val="90000"/>
              </a:lnSpc>
              <a:spcBef>
                <a:spcPts val="201"/>
              </a:spcBef>
              <a:spcAft>
                <a:spcPct val="0"/>
              </a:spcAft>
              <a:buClr>
                <a:srgbClr val="999999"/>
              </a:buClr>
              <a:buSzPct val="100000"/>
              <a:buFont typeface="Lucida Grande" charset="0"/>
              <a:buChar char="»"/>
              <a:defRPr sz="1400">
                <a:solidFill>
                  <a:schemeClr val="tx1"/>
                </a:solidFill>
                <a:latin typeface="+mn-lt"/>
                <a:ea typeface="ヒラギノ角ゴ Pro W3" pitchFamily="-111" charset="-128"/>
                <a:cs typeface="ヒラギノ角ゴ Pro W3"/>
              </a:defRPr>
            </a:lvl5pPr>
            <a:lvl6pPr marL="2223294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680333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137372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594407" indent="-150759" algn="l" defTabSz="807750" rtl="0" eaLnBrk="1" fontAlgn="base" hangingPunct="1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SzPct val="100000"/>
              <a:buChar char="–"/>
              <a:defRPr sz="13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Mechanical imperfections (bad detector):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Sharp edges at high potential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Dust or conductive materials between electrodes</a:t>
            </a:r>
          </a:p>
          <a:p>
            <a:pPr marL="211709" lvl="1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Slow Breakdown (us to </a:t>
            </a:r>
            <a:r>
              <a:rPr lang="en-US" sz="1800" kern="0" dirty="0" err="1"/>
              <a:t>ms</a:t>
            </a:r>
            <a:r>
              <a:rPr lang="en-US" sz="1800" kern="0" dirty="0"/>
              <a:t>):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Photon-feedback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Ion-feedback</a:t>
            </a:r>
          </a:p>
          <a:p>
            <a:pPr marL="211709" lvl="1" indent="0">
              <a:spcBef>
                <a:spcPts val="0"/>
              </a:spcBef>
              <a:buNone/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Fast breakdown (tens of ns):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Combination of photoionization and distortion of electric field in proximity of the avalanche caused by space-charge effects</a:t>
            </a:r>
          </a:p>
          <a:p>
            <a:pPr>
              <a:spcBef>
                <a:spcPts val="0"/>
              </a:spcBef>
            </a:pPr>
            <a:endParaRPr lang="en-US" sz="1800" kern="0" dirty="0"/>
          </a:p>
          <a:p>
            <a:pPr>
              <a:spcBef>
                <a:spcPts val="0"/>
              </a:spcBef>
            </a:pPr>
            <a:r>
              <a:rPr lang="en-US" sz="1800" kern="0" dirty="0"/>
              <a:t>High beam rates:</a:t>
            </a:r>
          </a:p>
          <a:p>
            <a:pPr lvl="1">
              <a:spcBef>
                <a:spcPts val="0"/>
              </a:spcBef>
            </a:pPr>
            <a:r>
              <a:rPr lang="en-US" sz="1800" kern="0" dirty="0"/>
              <a:t>Merging of consecutive avalanches occurring at the same location</a:t>
            </a:r>
          </a:p>
        </p:txBody>
      </p:sp>
    </p:spTree>
    <p:extLst>
      <p:ext uri="{BB962C8B-B14F-4D97-AF65-F5344CB8AC3E}">
        <p14:creationId xmlns:p14="http://schemas.microsoft.com/office/powerpoint/2010/main" val="3451425009"/>
      </p:ext>
    </p:extLst>
  </p:cSld>
  <p:clrMapOvr>
    <a:masterClrMapping/>
  </p:clrMapOvr>
</p:sld>
</file>

<file path=ppt/theme/theme1.xml><?xml version="1.0" encoding="utf-8"?>
<a:theme xmlns:a="http://schemas.openxmlformats.org/drawingml/2006/main" name="1_FRIB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FRIB-PowerPoint-Template-16x9-v5" id="{386E0BD5-C86C-4D62-9771-31771216E89C}" vid="{4ACF4385-ADC6-4C4F-9B7B-D66EF0FAE7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axCatchAll xmlns="27e6a43e-a4c4-4f52-b0e1-49827a209077">
      <Value>447</Value>
      <Value>283</Value>
      <Value>471</Value>
    </TaxCatchAll>
    <Document_x0020_Number xmlns="27e6a43e-a4c4-4f52-b0e1-49827a209077">44668</Document_x0020_Number>
    <AuthorizedDocs xmlns="51b9806a-5185-426e-8026-9f8401f8c974" xsi:nil="true"/>
    <Formatted_x0020_Sequence_x0020_Number xmlns="51b9806a-5185-426e-8026-9f8401f8c974">000454</Formatted_x0020_Sequence_x0020_Number>
    <Author1 xmlns="51b9806a-5185-426e-8026-9f8401f8c974">Parsons, Alex|61354939-8ef1-40bf-a344-a283b52ba8e0</Author1>
    <af7f2bdd3e3f4144927c8f46bf137639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S10000 Management and Administration</TermName>
          <TermId xmlns="http://schemas.microsoft.com/office/infopath/2007/PartnerControls">26ad7ea8-87d4-42ac-9781-b7fff1d89416</TermId>
        </TermInfo>
      </Terms>
    </af7f2bdd3e3f4144927c8f46bf137639>
    <WBS_x0020_Abbreviation xmlns="51b9806a-5185-426e-8026-9f8401f8c974">S10000</WBS_x0020_Abbreviation>
    <InternalSigners xmlns="51b9806a-5185-426e-8026-9f8401f8c974">
      <UserInfo>
        <DisplayName>King, Karen</DisplayName>
        <AccountId>18</AccountId>
        <AccountType/>
      </UserInfo>
    </InternalSigners>
    <k249c3db22e246c8be4b953e603e4d6b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Parsons, Alex</TermName>
          <TermId xmlns="http://schemas.microsoft.com/office/infopath/2007/PartnerControls">61354939-8ef1-40bf-a344-a283b52ba8e0</TermId>
        </TermInfo>
      </Terms>
    </k249c3db22e246c8be4b953e603e4d6b>
    <ExternalSigners xmlns="51b9806a-5185-426e-8026-9f8401f8c974" xsi:nil="true"/>
    <AuthorizingDoc xmlns="51b9806a-5185-426e-8026-9f8401f8c974" xsi:nil="true"/>
    <i71e836a5a224468bea9b04c4fae55f7 xmlns="6819902c-d263-4340-a3b4-c7375668d2ad">
      <Terms xmlns="http://schemas.microsoft.com/office/infopath/2007/PartnerControls"/>
    </i71e836a5a224468bea9b04c4fae55f7>
    <e9dd64bcc98445289e39b91f109bdcd5 xmlns="6819902c-d263-4340-a3b4-c7375668d2ad">
      <Terms xmlns="http://schemas.microsoft.com/office/infopath/2007/PartnerControls">
        <TermInfo xmlns="http://schemas.microsoft.com/office/infopath/2007/PartnerControls">
          <TermName xmlns="http://schemas.microsoft.com/office/infopath/2007/PartnerControls">FM</TermName>
          <TermId xmlns="http://schemas.microsoft.com/office/infopath/2007/PartnerControls">6b363047-e12c-44ec-9837-aeed4884c22d</TermId>
        </TermInfo>
      </Terms>
    </e9dd64bcc98445289e39b91f109bdcd5>
    <Filtered_x0020_Document_x0020_Number0 xmlns="6819902c-d263-4340-a3b4-c7375668d2ad">44668</Filtered_x0020_Document_x0020_Number0>
    <Identifier xmlns="51b9806a-5185-426e-8026-9f8401f8c974">FM</Identifier>
    <Formatted_x0020_Revision xmlns="51b9806a-5185-426e-8026-9f8401f8c974">002</Formatted_x0020_Revision>
    <Revision_x0020_History xmlns="51b9806a-5185-426e-8026-9f8401f8c974">Updated to 16:9 format, updated CA agreement number and added instructions</Revision_x0020_History>
    <adda98769e204859847d571c1cc4aba8 xmlns="6819902c-d263-4340-a3b4-c7375668d2ad" xsi:nil="true"/>
    <AuthorizingComm_x0026_Boards xmlns="51b9806a-5185-426e-8026-9f8401f8c97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Controlled Document" ma:contentTypeID="0x010100A77CE2F963BD5C4AB895E5E1F954079C" ma:contentTypeVersion="16" ma:contentTypeDescription="Create a new document." ma:contentTypeScope="" ma:versionID="afdac9f8058ac176136f3d7adb595399">
  <xsd:schema xmlns:xsd="http://www.w3.org/2001/XMLSchema" xmlns:xs="http://www.w3.org/2001/XMLSchema" xmlns:p="http://schemas.microsoft.com/office/2006/metadata/properties" xmlns:ns1="http://schemas.microsoft.com/sharepoint/v3" xmlns:ns3="6819902c-d263-4340-a3b4-c7375668d2ad" xmlns:ns4="51b9806a-5185-426e-8026-9f8401f8c974" xmlns:ns5="27e6a43e-a4c4-4f52-b0e1-49827a209077" targetNamespace="http://schemas.microsoft.com/office/2006/metadata/properties" ma:root="true" ma:fieldsID="c30e777042fe99c0ff3ef036ff66f7c5" ns1:_="" ns3:_="" ns4:_="" ns5:_="">
    <xsd:import namespace="http://schemas.microsoft.com/sharepoint/v3"/>
    <xsd:import namespace="6819902c-d263-4340-a3b4-c7375668d2ad"/>
    <xsd:import namespace="51b9806a-5185-426e-8026-9f8401f8c974"/>
    <xsd:import namespace="27e6a43e-a4c4-4f52-b0e1-49827a209077"/>
    <xsd:element name="properties">
      <xsd:complexType>
        <xsd:sequence>
          <xsd:element name="documentManagement">
            <xsd:complexType>
              <xsd:all>
                <xsd:element ref="ns3:Filtered_x0020_Document_x0020_Number0" minOccurs="0"/>
                <xsd:element ref="ns4:WBS_x0020_Abbreviation" minOccurs="0"/>
                <xsd:element ref="ns4:Identifier" minOccurs="0"/>
                <xsd:element ref="ns4:Formatted_x0020_Sequence_x0020_Number" minOccurs="0"/>
                <xsd:element ref="ns4:Formatted_x0020_Revision" minOccurs="0"/>
                <xsd:element ref="ns4:InternalSigners" minOccurs="0"/>
                <xsd:element ref="ns4:ExternalSigners" minOccurs="0"/>
                <xsd:element ref="ns4:AuthorizingDoc" minOccurs="0"/>
                <xsd:element ref="ns4:AuthorizedDocs" minOccurs="0"/>
                <xsd:element ref="ns4:AuthorizingComm_x0026_Boards" minOccurs="0"/>
                <xsd:element ref="ns4:Author1" minOccurs="0"/>
                <xsd:element ref="ns4:Revision_x0020_History" minOccurs="0"/>
                <xsd:element ref="ns5:Document_x0020_Number" minOccurs="0"/>
                <xsd:element ref="ns3:k249c3db22e246c8be4b953e603e4d6b" minOccurs="0"/>
                <xsd:element ref="ns3:e9dd64bcc98445289e39b91f109bdcd5" minOccurs="0"/>
                <xsd:element ref="ns3:af7f2bdd3e3f4144927c8f46bf137639" minOccurs="0"/>
                <xsd:element ref="ns3:i71e836a5a224468bea9b04c4fae55f7" minOccurs="0"/>
                <xsd:element ref="ns5:TaxCatchAll" minOccurs="0"/>
                <xsd:element ref="ns1:_dlc_Exempt" minOccurs="0"/>
                <xsd:element ref="ns3:adda98769e204859847d571c1cc4aba8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dlc_Exempt" ma:index="31" nillable="true" ma:displayName="Exempt from Policy" ma:hidden="true" ma:internalName="_dlc_Exempt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19902c-d263-4340-a3b4-c7375668d2ad" elementFormDefault="qualified">
    <xsd:import namespace="http://schemas.microsoft.com/office/2006/documentManagement/types"/>
    <xsd:import namespace="http://schemas.microsoft.com/office/infopath/2007/PartnerControls"/>
    <xsd:element name="Filtered_x0020_Document_x0020_Number0" ma:index="3" nillable="true" ma:displayName="Filtered Document Number" ma:list="9fecad60-3c5f-4b1e-97fe-bd29726213cb" ma:internalName="Filtered_x0020_Document_x0020_Number0" ma:showField="03f48824-29a8-4910-b16b-2538dd33bf46" ma:web="27e6a43e-a4c4-4f52-b0e1-49827a209077">
      <xsd:simpleType>
        <xsd:restriction base="dms:Unknown"/>
      </xsd:simpleType>
    </xsd:element>
    <xsd:element name="k249c3db22e246c8be4b953e603e4d6b" ma:index="24" nillable="true" ma:taxonomy="true" ma:internalName="k249c3db22e246c8be4b953e603e4d6b" ma:taxonomyFieldName="Author_" ma:displayName="Author_" ma:indexed="true" ma:default="" ma:fieldId="{4249c3db-22e2-46c8-be4b-953e603e4d6b}" ma:sspId="e79ac590-b2ba-4d84-8233-e7113f930f2a" ma:termSetId="9a961305-3498-445e-9205-fc8019e3f968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9dd64bcc98445289e39b91f109bdcd5" ma:index="26" nillable="true" ma:taxonomy="true" ma:internalName="e9dd64bcc98445289e39b91f109bdcd5" ma:taxonomyFieldName="Subcategory_" ma:displayName="Subcategory_" ma:indexed="true" ma:default="" ma:fieldId="{e9dd64bc-c984-4528-9e39-b91f109bdcd5}" ma:sspId="e79ac590-b2ba-4d84-8233-e7113f930f2a" ma:termSetId="df4988c2-6ea7-4775-a660-7ca64affa0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f7f2bdd3e3f4144927c8f46bf137639" ma:index="27" nillable="true" ma:taxonomy="true" ma:internalName="af7f2bdd3e3f4144927c8f46bf137639" ma:taxonomyFieldName="_x0057_BS0" ma:displayName="WBS" ma:indexed="true" ma:default="" ma:fieldId="{af7f2bdd-3e3f-4144-927c-8f46bf137639}" ma:sspId="e79ac590-b2ba-4d84-8233-e7113f930f2a" ma:termSetId="5af71c37-dbbc-4bcd-b94e-7a1ec876d1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71e836a5a224468bea9b04c4fae55f7" ma:index="28" nillable="true" ma:taxonomy="true" ma:internalName="i71e836a5a224468bea9b04c4fae55f7" ma:taxonomyFieldName="Tags10" ma:displayName="Tags" ma:default="" ma:fieldId="{271e836a-5a22-4468-bea9-b04c4fae55f7}" ma:taxonomyMulti="true" ma:sspId="e79ac590-b2ba-4d84-8233-e7113f930f2a" ma:termSetId="15758f5a-2859-4efe-a184-c420225ff4a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adda98769e204859847d571c1cc4aba8" ma:index="32" nillable="true" ma:displayName="EC Keywords_0" ma:hidden="true" ma:internalName="adda98769e204859847d571c1cc4aba8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b9806a-5185-426e-8026-9f8401f8c974" elementFormDefault="qualified">
    <xsd:import namespace="http://schemas.microsoft.com/office/2006/documentManagement/types"/>
    <xsd:import namespace="http://schemas.microsoft.com/office/infopath/2007/PartnerControls"/>
    <xsd:element name="WBS_x0020_Abbreviation" ma:index="4" nillable="true" ma:displayName="WBS Abbreviation" ma:indexed="true" ma:internalName="WBS_x0020_Abbreviation">
      <xsd:simpleType>
        <xsd:restriction base="dms:Text">
          <xsd:maxLength value="255"/>
        </xsd:restriction>
      </xsd:simpleType>
    </xsd:element>
    <xsd:element name="Identifier" ma:index="5" nillable="true" ma:displayName="Identifier" ma:internalName="Identifier">
      <xsd:simpleType>
        <xsd:restriction base="dms:Text">
          <xsd:maxLength value="255"/>
        </xsd:restriction>
      </xsd:simpleType>
    </xsd:element>
    <xsd:element name="Formatted_x0020_Sequence_x0020_Number" ma:index="6" nillable="true" ma:displayName="Formatted Sequence Number" ma:indexed="true" ma:internalName="Formatted_x0020_Sequence_x0020_Number">
      <xsd:simpleType>
        <xsd:restriction base="dms:Text">
          <xsd:maxLength value="255"/>
        </xsd:restriction>
      </xsd:simpleType>
    </xsd:element>
    <xsd:element name="Formatted_x0020_Revision" ma:index="7" nillable="true" ma:displayName="Formatted Revision" ma:internalName="Formatted_x0020_Revision">
      <xsd:simpleType>
        <xsd:restriction base="dms:Text">
          <xsd:maxLength value="255"/>
        </xsd:restriction>
      </xsd:simpleType>
    </xsd:element>
    <xsd:element name="InternalSigners" ma:index="8" nillable="true" ma:displayName="Internal Signers" ma:list="UserInfo" ma:SharePointGroup="0" ma:internalName="InternalSigners" ma:showField="Titl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Signers" ma:index="9" nillable="true" ma:displayName="External Signers" ma:internalName="ExternalSigners">
      <xsd:simpleType>
        <xsd:restriction base="dms:Note">
          <xsd:maxLength value="255"/>
        </xsd:restriction>
      </xsd:simpleType>
    </xsd:element>
    <xsd:element name="AuthorizingDoc" ma:index="10" nillable="true" ma:displayName="Authorizing Doc" ma:internalName="AuthorizingDoc">
      <xsd:simpleType>
        <xsd:restriction base="dms:Note">
          <xsd:maxLength value="255"/>
        </xsd:restriction>
      </xsd:simpleType>
    </xsd:element>
    <xsd:element name="AuthorizedDocs" ma:index="11" nillable="true" ma:displayName="Authorized Docs" ma:internalName="AuthorizedDocs">
      <xsd:simpleType>
        <xsd:restriction base="dms:Note">
          <xsd:maxLength value="255"/>
        </xsd:restriction>
      </xsd:simpleType>
    </xsd:element>
    <xsd:element name="AuthorizingComm_x0026_Boards" ma:index="12" nillable="true" ma:displayName="Authorizing Comm &amp; Board" ma:internalName="AuthorizingComm_x0026_Boards">
      <xsd:simpleType>
        <xsd:restriction base="dms:Note">
          <xsd:maxLength value="255"/>
        </xsd:restriction>
      </xsd:simpleType>
    </xsd:element>
    <xsd:element name="Author1" ma:index="16" nillable="true" ma:displayName="Author1" ma:internalName="Author1">
      <xsd:simpleType>
        <xsd:restriction base="dms:Text">
          <xsd:maxLength value="255"/>
        </xsd:restriction>
      </xsd:simpleType>
    </xsd:element>
    <xsd:element name="Revision_x0020_History" ma:index="18" nillable="true" ma:displayName="Revision History" ma:internalName="Revision_x0020_History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e6a43e-a4c4-4f52-b0e1-49827a209077" elementFormDefault="qualified">
    <xsd:import namespace="http://schemas.microsoft.com/office/2006/documentManagement/types"/>
    <xsd:import namespace="http://schemas.microsoft.com/office/infopath/2007/PartnerControls"/>
    <xsd:element name="Document_x0020_Number" ma:index="19" nillable="true" ma:displayName="Document Number" ma:hidden="true" ma:list="{9fecad60-3c5f-4b1e-97fe-bd29726213cb}" ma:internalName="Document_x0020_Number" ma:readOnly="false" ma:showField="Document_x0020_Number" ma:web="27e6a43e-a4c4-4f52-b0e1-49827a209077">
      <xsd:simpleType>
        <xsd:restriction base="dms:Lookup"/>
      </xsd:simpleType>
    </xsd:element>
    <xsd:element name="TaxCatchAll" ma:index="29" nillable="true" ma:displayName="Taxonomy Catch All Column" ma:hidden="true" ma:list="{aa28423a-96a4-4fb2-8cce-b1b4f3e5b10f}" ma:internalName="TaxCatchAll" ma:showField="CatchAllData" ma:web="27e6a43e-a4c4-4f52-b0e1-49827a2090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p:Policy xmlns:p="office.server.policy" id="" local="true">
  <p:Name>Controlled Document</p:Name>
  <p:Description/>
  <p:Statement/>
  <p:PolicyItems>
    <p:PolicyItem featureId="Microsoft.Office.RecordsManagement.PolicyFeatures.PolicyAudit" staticId="0x0101005B1FD2F7289FF44494593DF6B04CC580|8138272" UniqueId="d2e935fd-7aec-4982-a92c-0eafd6a3e49f">
      <p:Name>Auditing</p:Name>
      <p:Description>Audits user actions on documents and list items to the Audit Log.</p:Description>
      <p:CustomData>
        <Audit>
          <Update/>
          <View/>
          <CheckInOut/>
          <MoveCopy/>
          <DeleteRestore/>
        </Audit>
      </p:CustomData>
    </p:PolicyItem>
  </p:PolicyItems>
</p:Policy>
</file>

<file path=customXml/itemProps1.xml><?xml version="1.0" encoding="utf-8"?>
<ds:datastoreItem xmlns:ds="http://schemas.openxmlformats.org/officeDocument/2006/customXml" ds:itemID="{8B76CD61-6042-403B-B3F6-04E51A8FF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BA702D-F6E6-4314-8945-369A109C75F9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51b9806a-5185-426e-8026-9f8401f8c974"/>
    <ds:schemaRef ds:uri="http://schemas.microsoft.com/sharepoint/v3"/>
    <ds:schemaRef ds:uri="http://schemas.openxmlformats.org/package/2006/metadata/core-properties"/>
    <ds:schemaRef ds:uri="27e6a43e-a4c4-4f52-b0e1-49827a209077"/>
    <ds:schemaRef ds:uri="6819902c-d263-4340-a3b4-c7375668d2ad"/>
  </ds:schemaRefs>
</ds:datastoreItem>
</file>

<file path=customXml/itemProps3.xml><?xml version="1.0" encoding="utf-8"?>
<ds:datastoreItem xmlns:ds="http://schemas.openxmlformats.org/officeDocument/2006/customXml" ds:itemID="{FFE06786-3749-4132-A4C3-3D8347DA0B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819902c-d263-4340-a3b4-c7375668d2ad"/>
    <ds:schemaRef ds:uri="51b9806a-5185-426e-8026-9f8401f8c974"/>
    <ds:schemaRef ds:uri="27e6a43e-a4c4-4f52-b0e1-49827a209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78822D58-6B40-4CF1-BE72-001701C94AA8}">
  <ds:schemaRefs>
    <ds:schemaRef ds:uri="office.server.polic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27684</TotalTime>
  <Words>1578</Words>
  <Application>Microsoft Macintosh PowerPoint</Application>
  <PresentationFormat>Widescreen</PresentationFormat>
  <Paragraphs>364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ＭＳ Ｐゴシック</vt:lpstr>
      <vt:lpstr>ヒラギノ角ゴ Pro W3</vt:lpstr>
      <vt:lpstr>Arial</vt:lpstr>
      <vt:lpstr>Arial (Body)</vt:lpstr>
      <vt:lpstr>Calibri</vt:lpstr>
      <vt:lpstr>Comic Sans MS</vt:lpstr>
      <vt:lpstr>Helvetica</vt:lpstr>
      <vt:lpstr>Lucida Grande</vt:lpstr>
      <vt:lpstr>Times New Roman</vt:lpstr>
      <vt:lpstr>Wingdings</vt:lpstr>
      <vt:lpstr>1_FRIB3</vt:lpstr>
      <vt:lpstr>Aging effects at the FRIB's Advanced Rare Isotope Separator diagnostics detectors</vt:lpstr>
      <vt:lpstr>Facility For Rare Isotope Beams (FRIB)</vt:lpstr>
      <vt:lpstr>FRIB’s Key Features</vt:lpstr>
      <vt:lpstr>FRIB Enables Progress in Four Areas</vt:lpstr>
      <vt:lpstr>Science Opportunities at FRIB with Fast, Stopped, Reaccelerated Beams</vt:lpstr>
      <vt:lpstr>ARIS Diagnostics Detectors</vt:lpstr>
      <vt:lpstr>Parallel Plate Avalanche Counter (PPAC) at FRIB</vt:lpstr>
      <vt:lpstr>Aging in PPACs</vt:lpstr>
      <vt:lpstr>Discharge Mechanisms in PPACs</vt:lpstr>
      <vt:lpstr>Two Types of Damage Observed</vt:lpstr>
      <vt:lpstr>Choice of Electrode Materials</vt:lpstr>
      <vt:lpstr>Replace thin foil with wires</vt:lpstr>
      <vt:lpstr>FRIB Anti Discharge Unit (ADU)</vt:lpstr>
      <vt:lpstr>RIKEN ADU system</vt:lpstr>
      <vt:lpstr>Plastic Scintillator for ToF Measurements</vt:lpstr>
      <vt:lpstr>Aging Effects in Plastic Scintillators</vt:lpstr>
      <vt:lpstr>Time of flight based on PPAC</vt:lpstr>
      <vt:lpstr>ToF based on Optical PPAC</vt:lpstr>
      <vt:lpstr>Use of Diamond Detectors for Timing Measurements</vt:lpstr>
      <vt:lpstr>Conclusions</vt:lpstr>
    </vt:vector>
  </TitlesOfParts>
  <Company>MSU NSCL/FRIB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FRIB PowerPoint Template</dc:title>
  <dc:creator>Parsons, Alex</dc:creator>
  <cp:lastModifiedBy>Microsoft Office User</cp:lastModifiedBy>
  <cp:revision>213</cp:revision>
  <cp:lastPrinted>2023-11-01T21:19:44Z</cp:lastPrinted>
  <dcterms:created xsi:type="dcterms:W3CDTF">2023-05-16T14:40:51Z</dcterms:created>
  <dcterms:modified xsi:type="dcterms:W3CDTF">2023-11-07T07:28:02Z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0x010100A77CE2F963BD5C4AB895E5E1F954079C</vt:lpwstr>
  </property>
  <property fmtid="{D5CDD505-2E9C-101B-9397-08002B2CF9AE}" pid="3" name="TemplateUrl">
    <vt:lpwstr/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Order">
    <vt:r8>5600</vt:r8>
  </property>
  <property fmtid="{D5CDD505-2E9C-101B-9397-08002B2CF9AE}" pid="7" name="Author_">
    <vt:lpwstr>447;#Parsons, Alex|61354939-8ef1-40bf-a344-a283b52ba8e0</vt:lpwstr>
  </property>
  <property fmtid="{D5CDD505-2E9C-101B-9397-08002B2CF9AE}" pid="8" name="Subcategory_">
    <vt:lpwstr>283;#FM|6b363047-e12c-44ec-9837-aeed4884c22d</vt:lpwstr>
  </property>
  <property fmtid="{D5CDD505-2E9C-101B-9397-08002B2CF9AE}" pid="9" name="ECKeywords">
    <vt:lpwstr/>
  </property>
  <property fmtid="{D5CDD505-2E9C-101B-9397-08002B2CF9AE}" pid="10" name="WBS0">
    <vt:lpwstr>471;#S10000 Management and Administration|26ad7ea8-87d4-42ac-9781-b7fff1d89416</vt:lpwstr>
  </property>
  <property fmtid="{D5CDD505-2E9C-101B-9397-08002B2CF9AE}" pid="11" name="Tags10">
    <vt:lpwstr/>
  </property>
  <property fmtid="{D5CDD505-2E9C-101B-9397-08002B2CF9AE}" pid="12" name="WorkflowChangePath">
    <vt:lpwstr>141c4800-5459-4a0f-8f70-37b212b6aaa7,4;141c4800-5459-4a0f-8f70-37b212b6aaa7,4;141c4800-5459-4a0f-8f70-37b212b6aaa7,4;141c4800-5459-4a0f-8f70-37b212b6aaa7,6;141c4800-5459-4a0f-8f70-37b212b6aaa7,6;141c4800-5459-4a0f-8f70-37b212b6aaa7,6;141c4800-5459-4a0f-8f</vt:lpwstr>
  </property>
  <property fmtid="{D5CDD505-2E9C-101B-9397-08002B2CF9AE}" pid="13" name="DNS">
    <vt:lpwstr>44668;#S10000-FM-000454-R002</vt:lpwstr>
  </property>
  <property fmtid="{D5CDD505-2E9C-101B-9397-08002B2CF9AE}" pid="14" name="Archive Document Workflow">
    <vt:lpwstr>, </vt:lpwstr>
  </property>
  <property fmtid="{D5CDD505-2E9C-101B-9397-08002B2CF9AE}" pid="15" name="Submission Date">
    <vt:filetime>2023-08-09T16:57:02Z</vt:filetime>
  </property>
  <property fmtid="{D5CDD505-2E9C-101B-9397-08002B2CF9AE}" pid="16" name="Subcategory">
    <vt:lpwstr>20</vt:lpwstr>
  </property>
</Properties>
</file>