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64" r:id="rId3"/>
    <p:sldId id="257" r:id="rId4"/>
    <p:sldId id="259" r:id="rId5"/>
    <p:sldId id="258" r:id="rId6"/>
    <p:sldId id="262" r:id="rId7"/>
    <p:sldId id="260" r:id="rId8"/>
    <p:sldId id="290" r:id="rId9"/>
    <p:sldId id="288" r:id="rId10"/>
    <p:sldId id="298" r:id="rId11"/>
    <p:sldId id="265" r:id="rId12"/>
    <p:sldId id="287" r:id="rId13"/>
    <p:sldId id="307" r:id="rId14"/>
    <p:sldId id="263" r:id="rId15"/>
    <p:sldId id="292" r:id="rId16"/>
    <p:sldId id="302" r:id="rId17"/>
    <p:sldId id="266" r:id="rId18"/>
    <p:sldId id="300" r:id="rId19"/>
    <p:sldId id="268" r:id="rId20"/>
    <p:sldId id="297" r:id="rId21"/>
    <p:sldId id="296" r:id="rId22"/>
    <p:sldId id="272" r:id="rId23"/>
    <p:sldId id="305" r:id="rId24"/>
    <p:sldId id="273" r:id="rId25"/>
    <p:sldId id="306" r:id="rId26"/>
    <p:sldId id="299" r:id="rId27"/>
    <p:sldId id="281" r:id="rId28"/>
    <p:sldId id="284" r:id="rId29"/>
    <p:sldId id="294" r:id="rId30"/>
    <p:sldId id="303" r:id="rId31"/>
    <p:sldId id="277" r:id="rId32"/>
    <p:sldId id="301" r:id="rId33"/>
    <p:sldId id="304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2E"/>
    <a:srgbClr val="99FD80"/>
    <a:srgbClr val="007EFF"/>
    <a:srgbClr val="F98796"/>
    <a:srgbClr val="FE7880"/>
    <a:srgbClr val="FF5D12"/>
    <a:srgbClr val="A6FFC5"/>
    <a:srgbClr val="A4FFA5"/>
    <a:srgbClr val="79FDBC"/>
    <a:srgbClr val="8ED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56"/>
    <p:restoredTop sz="97056"/>
  </p:normalViewPr>
  <p:slideViewPr>
    <p:cSldViewPr snapToGrid="0">
      <p:cViewPr varScale="1">
        <p:scale>
          <a:sx n="124" d="100"/>
          <a:sy n="124" d="100"/>
        </p:scale>
        <p:origin x="832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1908B-2AEF-8D4E-80C9-317B5912439A}" type="datetimeFigureOut">
              <a:rPr lang="en-GB"/>
              <a:t>05/11/2023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71F05-A141-784F-AC53-18B7A549D2DF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2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F71F05-A141-784F-AC53-18B7A549D2DF}" type="slidenum">
              <a:rPr lang="en-GB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53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2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0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0360" y="6400799"/>
            <a:ext cx="6172202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6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52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5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7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9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9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356349"/>
            <a:ext cx="756982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09D8DE1-4A62-34E5-9CCE-01440F964D39}"/>
              </a:ext>
            </a:extLst>
          </p:cNvPr>
          <p:cNvSpPr/>
          <p:nvPr userDrawn="1"/>
        </p:nvSpPr>
        <p:spPr>
          <a:xfrm>
            <a:off x="0" y="-1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4632" y="6400799"/>
            <a:ext cx="11257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 i="1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fld id="{8E68B577-CA1B-4741-BD04-473B2AEDB1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2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4EDD48E-F8FD-9720-D20B-B07B3259B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626" y="186657"/>
            <a:ext cx="2946710" cy="7719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23697EA-92F6-BA7F-275F-57B93C3426F8}"/>
              </a:ext>
            </a:extLst>
          </p:cNvPr>
          <p:cNvSpPr txBox="1"/>
          <p:nvPr/>
        </p:nvSpPr>
        <p:spPr>
          <a:xfrm>
            <a:off x="298441" y="1535687"/>
            <a:ext cx="86134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effectLst/>
                <a:latin typeface="Comic Sans MS" panose="030F0902030302020204" pitchFamily="66" charset="0"/>
              </a:rPr>
              <a:t>MAJOR REFERENCES</a:t>
            </a:r>
          </a:p>
          <a:p>
            <a:r>
              <a:rPr lang="en-GB" sz="1600" i="1" dirty="0">
                <a:effectLst/>
                <a:latin typeface="Comic Sans MS" panose="030F0902030302020204" pitchFamily="66" charset="0"/>
              </a:rPr>
              <a:t>John Kadyk</a:t>
            </a:r>
            <a:r>
              <a:rPr lang="en-GB" sz="1600" dirty="0">
                <a:effectLst/>
                <a:latin typeface="Comic Sans MS" panose="030F0902030302020204" pitchFamily="66" charset="0"/>
              </a:rPr>
              <a:t>: Proceedings of the Workshop on Radiation Damage to Wire Chambers. LBL-21170 (1986).</a:t>
            </a:r>
          </a:p>
          <a:p>
            <a:r>
              <a:rPr lang="en-GB" sz="1600" i="1" dirty="0">
                <a:latin typeface="Comic Sans MS" panose="030F0902030302020204" pitchFamily="66" charset="0"/>
              </a:rPr>
              <a:t>John Kadyk</a:t>
            </a:r>
            <a:r>
              <a:rPr lang="en-GB" sz="1600" dirty="0">
                <a:latin typeface="Comic Sans MS" panose="030F0902030302020204" pitchFamily="66" charset="0"/>
              </a:rPr>
              <a:t>: Wire Chamber Aging. Nucl. Instr. Meth. A300 (1991) 436</a:t>
            </a:r>
            <a:endParaRPr lang="en-GB" sz="1600" dirty="0">
              <a:effectLst/>
              <a:latin typeface="Comic Sans MS" panose="030F0902030302020204" pitchFamily="66" charset="0"/>
            </a:endParaRPr>
          </a:p>
          <a:p>
            <a:r>
              <a:rPr lang="en-GB" sz="1600" i="1" dirty="0">
                <a:effectLst/>
                <a:latin typeface="Comic Sans MS" panose="030F0902030302020204" pitchFamily="66" charset="0"/>
              </a:rPr>
              <a:t>Marcus Hohmann</a:t>
            </a:r>
            <a:r>
              <a:rPr lang="en-GB" sz="1600" dirty="0">
                <a:effectLst/>
                <a:latin typeface="Comic Sans MS" panose="030F0902030302020204" pitchFamily="66" charset="0"/>
              </a:rPr>
              <a:t>: Aging phenomena in gaseous detectors-perspectives from the 2001 workshop. Nucl. Instr. Meth. A494 (2002)494.</a:t>
            </a:r>
          </a:p>
          <a:p>
            <a:r>
              <a:rPr lang="en-GB" sz="1600" i="1" dirty="0">
                <a:effectLst/>
                <a:latin typeface="Comic Sans MS" panose="030F0902030302020204" pitchFamily="66" charset="0"/>
              </a:rPr>
              <a:t>Mar Capeáns</a:t>
            </a:r>
            <a:r>
              <a:rPr lang="en-GB" sz="1600" dirty="0">
                <a:effectLst/>
                <a:latin typeface="Comic Sans MS" panose="030F0902030302020204" pitchFamily="66" charset="0"/>
              </a:rPr>
              <a:t>: Aging and materials: lessons for detectors and gas systems. Nucl. Instr. Meth. A515(2003)73.</a:t>
            </a:r>
          </a:p>
          <a:p>
            <a:r>
              <a:rPr lang="en-GB" sz="1600" i="1" dirty="0">
                <a:effectLst/>
                <a:latin typeface="Comic Sans MS" panose="030F0902030302020204" pitchFamily="66" charset="0"/>
              </a:rPr>
              <a:t>Maxym Titov</a:t>
            </a:r>
            <a:r>
              <a:rPr lang="en-GB" sz="1600" dirty="0">
                <a:effectLst/>
                <a:latin typeface="Comic Sans MS" panose="030F0902030302020204" pitchFamily="66" charset="0"/>
              </a:rPr>
              <a:t>: Radiation damage and long-term aging in gas detectors. </a:t>
            </a:r>
            <a:r>
              <a:rPr lang="en-GB" sz="1600">
                <a:effectLst/>
                <a:latin typeface="Comic Sans MS" panose="030F0902030302020204" pitchFamily="66" charset="0"/>
              </a:rPr>
              <a:t>Proc. 42nd Workshop of the INFN ELOISATRON Project (2003)</a:t>
            </a:r>
            <a:endParaRPr lang="en-GB" sz="1600" dirty="0">
              <a:effectLst/>
              <a:latin typeface="Comic Sans MS" panose="030F0902030302020204" pitchFamily="66" charset="0"/>
            </a:endParaRPr>
          </a:p>
          <a:p>
            <a:r>
              <a:rPr lang="en-GB" sz="1600" i="1" dirty="0">
                <a:latin typeface="Comic Sans MS" panose="030F0902030302020204" pitchFamily="66" charset="0"/>
              </a:rPr>
              <a:t>Fabio Sauli</a:t>
            </a:r>
            <a:r>
              <a:rPr lang="en-GB" sz="1600" dirty="0">
                <a:latin typeface="Comic Sans MS" panose="030F0902030302020204" pitchFamily="66" charset="0"/>
              </a:rPr>
              <a:t>: Gaseous Radiation Detectors: Fundaments and Applications. </a:t>
            </a:r>
            <a:r>
              <a:rPr lang="en-GB" sz="1600" dirty="0">
                <a:effectLst/>
                <a:latin typeface="Comic Sans MS" panose="030F0902030302020204" pitchFamily="66" charset="0"/>
              </a:rPr>
              <a:t>Cambridge University Press (2014).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92BB45-DFD2-CE5B-B7FE-07D30952C5B1}"/>
              </a:ext>
            </a:extLst>
          </p:cNvPr>
          <p:cNvSpPr txBox="1"/>
          <p:nvPr/>
        </p:nvSpPr>
        <p:spPr>
          <a:xfrm>
            <a:off x="298441" y="4524134"/>
            <a:ext cx="8613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RD10: ﻿A study to improve the radiation hardness of gaseous detectors for use at very high luminosity</a:t>
            </a:r>
          </a:p>
          <a:p>
            <a:r>
              <a:rPr lang="en-GB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RD28: </a:t>
            </a:r>
            <a:r>
              <a:rPr lang="en-GB" sz="1600" dirty="0">
                <a:solidFill>
                  <a:srgbClr val="FF0000"/>
                </a:solidFill>
                <a:effectLst/>
                <a:latin typeface="Comic Sans MS" panose="030F0902030302020204" pitchFamily="66" charset="0"/>
              </a:rPr>
              <a:t>Development of microstrip gas chambers for high-rate applications</a:t>
            </a:r>
            <a:r>
              <a:rPr lang="en-GB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</a:p>
          <a:p>
            <a:r>
              <a:rPr lang="en-GB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RD51: Development of Micro-Pattern Gas Detectors Technomogies </a:t>
            </a:r>
          </a:p>
          <a:p>
            <a:r>
              <a:rPr lang="en-GB" sz="1600" dirty="0">
                <a:solidFill>
                  <a:srgbClr val="FF0000"/>
                </a:solidFill>
                <a:latin typeface="Comic Sans MS" panose="030F0902030302020204" pitchFamily="66" charset="0"/>
              </a:rPr>
              <a:t>GDD: Gas Detectors Development Group (CERN)</a:t>
            </a:r>
            <a:endParaRPr lang="en-GB" sz="1600">
              <a:solidFill>
                <a:srgbClr val="FF0000"/>
              </a:solidFill>
              <a:latin typeface="Comic Sans MS" panose="030F0902030302020204" pitchFamily="66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E977CA3-3C5A-B24A-842F-FBF271262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31663"/>
            <a:ext cx="7772400" cy="324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C73FA6-7EBA-B86D-B8B8-34D5D91219CB}"/>
              </a:ext>
            </a:extLst>
          </p:cNvPr>
          <p:cNvSpPr txBox="1"/>
          <p:nvPr/>
        </p:nvSpPr>
        <p:spPr>
          <a:xfrm>
            <a:off x="2037546" y="5847573"/>
            <a:ext cx="4257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latin typeface="Comic Sans MS" panose="030F0902030302020204" pitchFamily="66" charset="0"/>
              </a:rPr>
              <a:t>☛</a:t>
            </a:r>
            <a:r>
              <a:rPr lang="en-GB" b="1">
                <a:solidFill>
                  <a:srgbClr val="007EFF"/>
                </a:solidFill>
                <a:latin typeface="Comic Sans MS" panose="030F0902030302020204" pitchFamily="66" charset="0"/>
              </a:rPr>
              <a:t>   Special Thanks to Eraldo Oliveri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57DA09-85D7-30C2-A120-9458838C64F8}"/>
              </a:ext>
            </a:extLst>
          </p:cNvPr>
          <p:cNvSpPr txBox="1"/>
          <p:nvPr/>
        </p:nvSpPr>
        <p:spPr>
          <a:xfrm>
            <a:off x="2713383" y="6396592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Limited to MWPCs &amp; MPGDs</a:t>
            </a:r>
          </a:p>
        </p:txBody>
      </p:sp>
    </p:spTree>
    <p:extLst>
      <p:ext uri="{BB962C8B-B14F-4D97-AF65-F5344CB8AC3E}">
        <p14:creationId xmlns:p14="http://schemas.microsoft.com/office/powerpoint/2010/main" val="66461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10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8C81576-9DAF-FFB6-98B5-8B40021B7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659" y="926615"/>
            <a:ext cx="2010465" cy="6332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644F20A-3DA2-6E22-0785-54D509259074}"/>
              </a:ext>
            </a:extLst>
          </p:cNvPr>
          <p:cNvSpPr txBox="1"/>
          <p:nvPr/>
        </p:nvSpPr>
        <p:spPr>
          <a:xfrm>
            <a:off x="813941" y="1058558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Polysilicon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C367CA1-14D4-1EC3-0C15-C0BE70FD6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439" y="926615"/>
            <a:ext cx="1250398" cy="6476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453F4C-8856-24CE-49CA-8B92A1A1BF74}"/>
              </a:ext>
            </a:extLst>
          </p:cNvPr>
          <p:cNvSpPr txBox="1"/>
          <p:nvPr/>
        </p:nvSpPr>
        <p:spPr>
          <a:xfrm>
            <a:off x="4640507" y="1011920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Silicate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A48FB8-B661-E995-D617-A493495D04E4}"/>
              </a:ext>
            </a:extLst>
          </p:cNvPr>
          <p:cNvSpPr txBox="1"/>
          <p:nvPr/>
        </p:nvSpPr>
        <p:spPr>
          <a:xfrm>
            <a:off x="6142384" y="2327402"/>
            <a:ext cx="267573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AVOID:</a:t>
            </a:r>
          </a:p>
          <a:p>
            <a:r>
              <a:rPr lang="en-GB">
                <a:latin typeface="Comic Sans MS" panose="030F0902030302020204" pitchFamily="66" charset="0"/>
              </a:rPr>
              <a:t>Plasticizers (Phtalates)</a:t>
            </a:r>
          </a:p>
          <a:p>
            <a:r>
              <a:rPr lang="en-GB">
                <a:latin typeface="Comic Sans MS" panose="030F0902030302020204" pitchFamily="66" charset="0"/>
              </a:rPr>
              <a:t>Sealant: RTV</a:t>
            </a:r>
          </a:p>
          <a:p>
            <a:r>
              <a:rPr lang="en-GB">
                <a:latin typeface="Comic Sans MS" panose="030F0902030302020204" pitchFamily="66" charset="0"/>
              </a:rPr>
              <a:t>Vacuum Grease</a:t>
            </a:r>
          </a:p>
          <a:p>
            <a:r>
              <a:rPr lang="en-GB">
                <a:latin typeface="Comic Sans MS" panose="030F0902030302020204" pitchFamily="66" charset="0"/>
              </a:rPr>
              <a:t>Oil Bubblers</a:t>
            </a:r>
          </a:p>
          <a:p>
            <a:r>
              <a:rPr lang="en-GB">
                <a:latin typeface="Comic Sans MS" panose="030F0902030302020204" pitchFamily="66" charset="0"/>
              </a:rPr>
              <a:t>Silicone oil (Dow 704)</a:t>
            </a:r>
          </a:p>
          <a:p>
            <a:r>
              <a:rPr lang="en-GB">
                <a:latin typeface="Comic Sans MS" panose="030F0902030302020204" pitchFamily="66" charset="0"/>
              </a:rPr>
              <a:t>Duo-Seal</a:t>
            </a:r>
          </a:p>
          <a:p>
            <a:r>
              <a:rPr lang="en-GB">
                <a:latin typeface="Comic Sans MS" panose="030F0902030302020204" pitchFamily="66" charset="0"/>
              </a:rPr>
              <a:t>Epoxies: G10</a:t>
            </a:r>
          </a:p>
          <a:p>
            <a:r>
              <a:rPr lang="en-GB">
                <a:latin typeface="Comic Sans MS" panose="030F0902030302020204" pitchFamily="66" charset="0"/>
              </a:rPr>
              <a:t>…. and many others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1A8DFE-DDDC-0E31-2E78-436540D5472B}"/>
              </a:ext>
            </a:extLst>
          </p:cNvPr>
          <p:cNvSpPr txBox="1"/>
          <p:nvPr/>
        </p:nvSpPr>
        <p:spPr>
          <a:xfrm>
            <a:off x="627229" y="257749"/>
            <a:ext cx="8026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mic Sans MS" panose="030F0902030302020204" pitchFamily="66" charset="0"/>
              </a:rPr>
              <a:t>Very Effective Formation in the Avalanche of Silicone Polymers  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71B050C-7E4E-C103-F4FA-E8F7A5506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024" y="2217914"/>
            <a:ext cx="4787900" cy="25273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AD6DD30-1471-E6A6-C5BF-8E436DB03841}"/>
              </a:ext>
            </a:extLst>
          </p:cNvPr>
          <p:cNvSpPr txBox="1"/>
          <p:nvPr/>
        </p:nvSpPr>
        <p:spPr>
          <a:xfrm>
            <a:off x="1319610" y="5176578"/>
            <a:ext cx="4245073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G. Gavrilov et al. Phys. Part. Nuclei 49(2018)33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9E0A08-571A-8A7E-09B7-6276FB338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748710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11</a:t>
            </a:fld>
            <a:endParaRPr lang="en-US">
              <a:latin typeface="Comic Sans MS" panose="030F0902030302020204" pitchFamily="66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3858420-9385-CCEB-E020-2912906C0CCB}"/>
              </a:ext>
            </a:extLst>
          </p:cNvPr>
          <p:cNvGrpSpPr/>
          <p:nvPr/>
        </p:nvGrpSpPr>
        <p:grpSpPr>
          <a:xfrm>
            <a:off x="1277130" y="1176613"/>
            <a:ext cx="5839288" cy="4440834"/>
            <a:chOff x="1143001" y="419771"/>
            <a:chExt cx="6858000" cy="52155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F3AA53F-81CB-444F-756A-582403547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964213" y="-401441"/>
              <a:ext cx="5215575" cy="685800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8EC030B-D294-29E2-049C-EDD3B4536273}"/>
                </a:ext>
              </a:extLst>
            </p:cNvPr>
            <p:cNvSpPr/>
            <p:nvPr/>
          </p:nvSpPr>
          <p:spPr>
            <a:xfrm>
              <a:off x="5018049" y="4382429"/>
              <a:ext cx="646770" cy="6467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B1C1F00-0475-D9FE-6559-C868F04B170E}"/>
                </a:ext>
              </a:extLst>
            </p:cNvPr>
            <p:cNvSpPr/>
            <p:nvPr/>
          </p:nvSpPr>
          <p:spPr>
            <a:xfrm>
              <a:off x="5783766" y="4155688"/>
              <a:ext cx="646770" cy="6467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67ACE6F-183B-5FC0-3546-D6299CE454BA}"/>
              </a:ext>
            </a:extLst>
          </p:cNvPr>
          <p:cNvSpPr txBox="1"/>
          <p:nvPr/>
        </p:nvSpPr>
        <p:spPr>
          <a:xfrm>
            <a:off x="580375" y="167118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RD10-RD28 Setup at CERN: </a:t>
            </a:r>
          </a:p>
          <a:p>
            <a:r>
              <a:rPr lang="en-GB" sz="2400">
                <a:latin typeface="Comic Sans MS" panose="030F0902030302020204" pitchFamily="66" charset="0"/>
              </a:rPr>
              <a:t>Study of Aging of Detectors Under Irradiation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F84BBB-1DAA-342E-EBDA-04F54862AD47}"/>
              </a:ext>
            </a:extLst>
          </p:cNvPr>
          <p:cNvSpPr txBox="1"/>
          <p:nvPr/>
        </p:nvSpPr>
        <p:spPr>
          <a:xfrm>
            <a:off x="2340478" y="5818142"/>
            <a:ext cx="4192173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>
                <a:effectLst/>
                <a:latin typeface="Comic Sans MS" panose="030F0902030302020204" pitchFamily="66" charset="0"/>
              </a:rPr>
              <a:t>M. Capeáns: Nucl. Instr. Meth. A515(2003)73.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220399-F8AF-75C0-6FF9-8476433EB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51023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26C5A-EB62-087D-A695-ADCB5BE0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12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A69F1-3B77-4985-6C96-BFE39FB44081}"/>
              </a:ext>
            </a:extLst>
          </p:cNvPr>
          <p:cNvSpPr txBox="1"/>
          <p:nvPr/>
        </p:nvSpPr>
        <p:spPr>
          <a:xfrm>
            <a:off x="337370" y="92076"/>
            <a:ext cx="83179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Units Used for Long-Term Aging Studies: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Irradiation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Radiation Flux : 	Counts/cm</a:t>
            </a:r>
            <a:r>
              <a:rPr lang="en-GB" baseline="30000">
                <a:latin typeface="Comic Sans MS" panose="030F0902030302020204" pitchFamily="66" charset="0"/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Charge per unit Surface:  Coulomb/cm</a:t>
            </a:r>
            <a:r>
              <a:rPr lang="en-GB" baseline="30000">
                <a:latin typeface="Comic Sans MS" panose="030F0902030302020204" pitchFamily="66" charset="0"/>
              </a:rPr>
              <a:t>2</a:t>
            </a:r>
            <a:endParaRPr lang="en-GB">
              <a:latin typeface="Comic Sans MS" panose="030F09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Charge per unit Wire Length:  Coulomb/mm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LHC Years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34FF4D-CD78-9ADC-20D0-63B917F24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4D34A8-4EA5-A361-C16E-24E652DF7F96}"/>
              </a:ext>
            </a:extLst>
          </p:cNvPr>
          <p:cNvSpPr txBox="1"/>
          <p:nvPr/>
        </p:nvSpPr>
        <p:spPr>
          <a:xfrm>
            <a:off x="337370" y="1846268"/>
            <a:ext cx="84160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Accelerated lifetime measurements: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omic Sans MS" panose="030F0902030302020204" pitchFamily="66" charset="0"/>
              </a:rPr>
              <a:t>High source intensity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omic Sans MS" panose="030F0902030302020204" pitchFamily="66" charset="0"/>
              </a:rPr>
              <a:t>High charge 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omic Sans MS" panose="030F0902030302020204" pitchFamily="66" charset="0"/>
              </a:rPr>
              <a:t>Both              ➙ Local Charge Density 10 to 100 times than normal</a:t>
            </a:r>
          </a:p>
        </p:txBody>
      </p:sp>
    </p:spTree>
    <p:extLst>
      <p:ext uri="{BB962C8B-B14F-4D97-AF65-F5344CB8AC3E}">
        <p14:creationId xmlns:p14="http://schemas.microsoft.com/office/powerpoint/2010/main" val="3076839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26C5A-EB62-087D-A695-ADCB5BE0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13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7422B9-E882-40F5-EF13-C330EDF9FFEC}"/>
              </a:ext>
            </a:extLst>
          </p:cNvPr>
          <p:cNvSpPr txBox="1"/>
          <p:nvPr/>
        </p:nvSpPr>
        <p:spPr>
          <a:xfrm>
            <a:off x="481208" y="902752"/>
            <a:ext cx="608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Effect on Ageing Rate of Irradiation Current Density: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E6A172-465D-767C-7376-D2AB8E19445A}"/>
              </a:ext>
            </a:extLst>
          </p:cNvPr>
          <p:cNvSpPr txBox="1"/>
          <p:nvPr/>
        </p:nvSpPr>
        <p:spPr>
          <a:xfrm>
            <a:off x="481208" y="249048"/>
            <a:ext cx="7619394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  <a:latin typeface="Comic Sans MS" panose="030F0902030302020204" pitchFamily="66" charset="0"/>
              </a:rPr>
              <a:t>CAVEAT: </a:t>
            </a:r>
            <a:r>
              <a:rPr lang="en-GB" sz="2000">
                <a:latin typeface="Comic Sans MS" panose="030F0902030302020204" pitchFamily="66" charset="0"/>
              </a:rPr>
              <a:t>HIGH-RATE MEASUREMENTS ARE OPTIMISTIC 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6AEE84-9DC4-CA77-E079-47895E1EB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765" y="1602750"/>
            <a:ext cx="5046453" cy="39060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D66415-0C53-7807-8E96-D5FF54A56EAD}"/>
              </a:ext>
            </a:extLst>
          </p:cNvPr>
          <p:cNvSpPr txBox="1"/>
          <p:nvPr/>
        </p:nvSpPr>
        <p:spPr>
          <a:xfrm>
            <a:off x="2325805" y="5839428"/>
            <a:ext cx="4086375" cy="307777"/>
          </a:xfrm>
          <a:prstGeom prst="rect">
            <a:avLst/>
          </a:prstGeom>
          <a:solidFill>
            <a:srgbClr val="A6FFC5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M. Capeáns Nucl. Instr. Meth. A515(2003)73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34FF4D-CD78-9ADC-20D0-63B917F24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411993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27A16-36E6-B165-A9A3-8EAF76A10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14</a:t>
            </a:fld>
            <a:endParaRPr lang="en-US">
              <a:latin typeface="Comic Sans MS" panose="030F0902030302020204" pitchFamily="66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630D6D-BEA3-99DB-2C7F-008992713A69}"/>
              </a:ext>
            </a:extLst>
          </p:cNvPr>
          <p:cNvGrpSpPr/>
          <p:nvPr/>
        </p:nvGrpSpPr>
        <p:grpSpPr>
          <a:xfrm>
            <a:off x="1597472" y="725658"/>
            <a:ext cx="5255391" cy="4557807"/>
            <a:chOff x="891822" y="506637"/>
            <a:chExt cx="6728178" cy="583510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3BE5786-7CEF-0FC7-CA7B-BE80D77E0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1822" y="4740877"/>
              <a:ext cx="6728178" cy="160086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86A195-65D5-BF3C-B855-6E947C58B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822" y="2584183"/>
              <a:ext cx="6728178" cy="215324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6EABDDC-E122-D122-275C-9342C53C4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1822" y="506637"/>
              <a:ext cx="6728178" cy="207583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D8AB3A2-C1AB-C43C-F416-B1E5CA3C34FA}"/>
              </a:ext>
            </a:extLst>
          </p:cNvPr>
          <p:cNvSpPr txBox="1"/>
          <p:nvPr/>
        </p:nvSpPr>
        <p:spPr>
          <a:xfrm>
            <a:off x="2139859" y="5378165"/>
            <a:ext cx="4192173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 dirty="0">
                <a:effectLst/>
                <a:latin typeface="Comic Sans MS" panose="030F0902030302020204" pitchFamily="66" charset="0"/>
              </a:rPr>
              <a:t>M. Capeáns: Nucl. Instr. Meth. A515(2003)73.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DC6C68-D6D9-7EB7-CEB8-B1F850EA009A}"/>
              </a:ext>
            </a:extLst>
          </p:cNvPr>
          <p:cNvSpPr txBox="1"/>
          <p:nvPr/>
        </p:nvSpPr>
        <p:spPr>
          <a:xfrm>
            <a:off x="447650" y="183141"/>
            <a:ext cx="7005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Materials Outgassing and Effects on Detectors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46C86A-2FF3-F5AD-9C1D-85254F4AE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F2B4D3-C09B-BF63-CEFA-009F6FC204AE}"/>
              </a:ext>
            </a:extLst>
          </p:cNvPr>
          <p:cNvSpPr txBox="1"/>
          <p:nvPr/>
        </p:nvSpPr>
        <p:spPr>
          <a:xfrm>
            <a:off x="1268388" y="5809977"/>
            <a:ext cx="618470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0000"/>
                </a:solidFill>
                <a:latin typeface="Comic Sans MS" panose="030F0902030302020204" pitchFamily="66" charset="0"/>
              </a:rPr>
              <a:t>☛</a:t>
            </a:r>
            <a:r>
              <a:rPr lang="en-GB" sz="1600" b="1" i="1" dirty="0">
                <a:latin typeface="Comic Sans MS" panose="030F0902030302020204" pitchFamily="66" charset="0"/>
              </a:rPr>
              <a:t> Maxym Titov: Gaseous Detectors and Radiation Hardness</a:t>
            </a:r>
            <a:endParaRPr lang="en-GB" sz="1600" b="1" i="1" dirty="0">
              <a:effectLst/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389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83D58-46A5-87BB-597D-0981A1655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15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1DAB6C-D622-44E1-D783-68B4146EE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12" y="543947"/>
            <a:ext cx="4003040" cy="2775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D3F9BF-9BDC-D2F1-52FE-AC7350C93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806" y="3419906"/>
            <a:ext cx="4452603" cy="23838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001899-9813-929A-1DA2-F4A33E434D3C}"/>
              </a:ext>
            </a:extLst>
          </p:cNvPr>
          <p:cNvSpPr txBox="1"/>
          <p:nvPr/>
        </p:nvSpPr>
        <p:spPr>
          <a:xfrm>
            <a:off x="1585432" y="5937790"/>
            <a:ext cx="4686606" cy="307777"/>
          </a:xfrm>
          <a:prstGeom prst="rect">
            <a:avLst/>
          </a:prstGeom>
          <a:solidFill>
            <a:srgbClr val="99FD80"/>
          </a:solidFill>
        </p:spPr>
        <p:txBody>
          <a:bodyPr wrap="squar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K. Kurvinen, </a:t>
            </a:r>
            <a:r>
              <a:rPr lang="en-GB" sz="1400" b="1" i="1">
                <a:effectLst/>
                <a:latin typeface="Comic Sans MS" panose="030F0902030302020204" pitchFamily="66" charset="0"/>
              </a:rPr>
              <a:t>RD-51 WG2 meeting 10 Dec. 2008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F7BD00-19B2-2F78-3E11-CF10728DFA2A}"/>
              </a:ext>
            </a:extLst>
          </p:cNvPr>
          <p:cNvSpPr txBox="1"/>
          <p:nvPr/>
        </p:nvSpPr>
        <p:spPr>
          <a:xfrm>
            <a:off x="1664998" y="31984"/>
            <a:ext cx="6258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More Studies on Wire Chamber Chemistry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5583BB-9A6A-9CDA-91C4-CCB707F1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4050515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E486709-BC34-4EA8-727D-E2034D754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80" y="864758"/>
            <a:ext cx="4919228" cy="352972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FCB98-125F-2FF1-3655-7FFE9B718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2E332-9294-9B85-756A-0D7410B72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C59EC6-A9CF-C356-23DC-F3DF3EAA4142}"/>
              </a:ext>
            </a:extLst>
          </p:cNvPr>
          <p:cNvSpPr txBox="1"/>
          <p:nvPr/>
        </p:nvSpPr>
        <p:spPr>
          <a:xfrm>
            <a:off x="1952978" y="5949244"/>
            <a:ext cx="4387740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K. Kurvinen, </a:t>
            </a:r>
            <a:r>
              <a:rPr lang="en-GB" sz="1400" b="1" i="1">
                <a:effectLst/>
                <a:latin typeface="Comic Sans MS" panose="030F0902030302020204" pitchFamily="66" charset="0"/>
              </a:rPr>
              <a:t>RD-51 WG2 meeting 10th Dec. 2008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74481-D2FF-DE80-008C-40837CBA6E99}"/>
              </a:ext>
            </a:extLst>
          </p:cNvPr>
          <p:cNvSpPr txBox="1"/>
          <p:nvPr/>
        </p:nvSpPr>
        <p:spPr>
          <a:xfrm>
            <a:off x="1952978" y="207050"/>
            <a:ext cx="4137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Outgassing of Nylon Tubing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D92AB3-1057-D203-80A0-4D4776430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466" y="2496621"/>
            <a:ext cx="4666955" cy="330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25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17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8992D5-8EF9-F51E-CF2A-9BA0C845A1D7}"/>
              </a:ext>
            </a:extLst>
          </p:cNvPr>
          <p:cNvSpPr txBox="1"/>
          <p:nvPr/>
        </p:nvSpPr>
        <p:spPr>
          <a:xfrm>
            <a:off x="442463" y="88255"/>
            <a:ext cx="516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The CF</a:t>
            </a:r>
            <a:r>
              <a:rPr lang="en-GB" sz="2400" baseline="-25000">
                <a:latin typeface="Comic Sans MS" panose="030F0902030302020204" pitchFamily="66" charset="0"/>
              </a:rPr>
              <a:t>4 </a:t>
            </a:r>
            <a:r>
              <a:rPr lang="en-GB" sz="2400">
                <a:latin typeface="Comic Sans MS" panose="030F0902030302020204" pitchFamily="66" charset="0"/>
              </a:rPr>
              <a:t>Case: Benefits and Harms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DA79E7-759B-6CAA-5156-F9551070B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40" y="2737557"/>
            <a:ext cx="3896624" cy="2597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E715A2-203F-4F0F-6FBD-0D2B4EF40598}"/>
              </a:ext>
            </a:extLst>
          </p:cNvPr>
          <p:cNvSpPr txBox="1"/>
          <p:nvPr/>
        </p:nvSpPr>
        <p:spPr>
          <a:xfrm>
            <a:off x="453261" y="2316904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Wire Chamber Aging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893E81-8B9B-9EC4-4DD7-3DACA57D60C3}"/>
              </a:ext>
            </a:extLst>
          </p:cNvPr>
          <p:cNvSpPr txBox="1"/>
          <p:nvPr/>
        </p:nvSpPr>
        <p:spPr>
          <a:xfrm>
            <a:off x="1874246" y="286438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Ar-C</a:t>
            </a:r>
            <a:r>
              <a:rPr lang="en-GB" b="1" baseline="-25000">
                <a:solidFill>
                  <a:srgbClr val="FF0000"/>
                </a:solidFill>
                <a:latin typeface="Comic Sans MS" panose="030F0902030302020204" pitchFamily="66" charset="0"/>
              </a:rPr>
              <a:t>2</a:t>
            </a:r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H</a:t>
            </a:r>
            <a:r>
              <a:rPr lang="en-GB" b="1" baseline="-25000">
                <a:solidFill>
                  <a:srgbClr val="FF0000"/>
                </a:solidFill>
                <a:latin typeface="Comic Sans MS" panose="030F0902030302020204" pitchFamily="66" charset="0"/>
              </a:rPr>
              <a:t>6</a:t>
            </a:r>
            <a:endParaRPr lang="en-GB" b="1">
              <a:solidFill>
                <a:srgbClr val="FF0000"/>
              </a:solidFill>
              <a:latin typeface="Comic Sans MS" panose="030F0902030302020204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F7BB3D-B2C7-6CCD-5711-590CBD78A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37557"/>
            <a:ext cx="4198604" cy="2597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CAB0B2-27E6-C159-6A8D-89476A9B3D42}"/>
              </a:ext>
            </a:extLst>
          </p:cNvPr>
          <p:cNvSpPr txBox="1"/>
          <p:nvPr/>
        </p:nvSpPr>
        <p:spPr>
          <a:xfrm>
            <a:off x="6173229" y="2850551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CF</a:t>
            </a:r>
            <a:r>
              <a:rPr lang="en-GB" b="1" baseline="-25000">
                <a:solidFill>
                  <a:srgbClr val="FF0000"/>
                </a:solidFill>
                <a:latin typeface="Comic Sans MS" panose="030F0902030302020204" pitchFamily="66" charset="0"/>
              </a:rPr>
              <a:t>4</a:t>
            </a:r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-iC</a:t>
            </a:r>
            <a:r>
              <a:rPr lang="en-GB" b="1" baseline="-25000">
                <a:solidFill>
                  <a:srgbClr val="FF0000"/>
                </a:solidFill>
                <a:latin typeface="Comic Sans MS" panose="030F0902030302020204" pitchFamily="66" charset="0"/>
              </a:rPr>
              <a:t>4</a:t>
            </a:r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H</a:t>
            </a:r>
            <a:r>
              <a:rPr lang="en-GB" b="1" baseline="-25000">
                <a:solidFill>
                  <a:srgbClr val="FF0000"/>
                </a:solidFill>
                <a:latin typeface="Comic Sans MS" panose="030F0902030302020204" pitchFamily="66" charset="0"/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1F6454-51B6-4C86-1D3C-4B4E637AF3BE}"/>
              </a:ext>
            </a:extLst>
          </p:cNvPr>
          <p:cNvSpPr txBox="1"/>
          <p:nvPr/>
        </p:nvSpPr>
        <p:spPr>
          <a:xfrm>
            <a:off x="4907384" y="2293304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Recovery With 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endParaRPr lang="en-GB">
              <a:latin typeface="Comic Sans MS" panose="030F09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208A8B-BD93-10A2-29D1-DAFB1B0404FB}"/>
              </a:ext>
            </a:extLst>
          </p:cNvPr>
          <p:cNvSpPr txBox="1"/>
          <p:nvPr/>
        </p:nvSpPr>
        <p:spPr>
          <a:xfrm>
            <a:off x="2381052" y="5418480"/>
            <a:ext cx="4750018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R. Openshaw et al, Nucl. Instr. Meth A307(1991)298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8F7EA-3F9C-F945-8F29-9D4147871566}"/>
              </a:ext>
            </a:extLst>
          </p:cNvPr>
          <p:cNvSpPr txBox="1"/>
          <p:nvPr/>
        </p:nvSpPr>
        <p:spPr>
          <a:xfrm>
            <a:off x="1880837" y="1113838"/>
            <a:ext cx="27927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 + e  --&gt; CF</a:t>
            </a:r>
            <a:r>
              <a:rPr lang="en-GB" baseline="-25000">
                <a:latin typeface="Comic Sans MS" panose="030F0902030302020204" pitchFamily="66" charset="0"/>
              </a:rPr>
              <a:t>3</a:t>
            </a:r>
            <a:r>
              <a:rPr lang="en-GB" baseline="30000">
                <a:latin typeface="Comic Sans MS" panose="030F0902030302020204" pitchFamily="66" charset="0"/>
              </a:rPr>
              <a:t>*</a:t>
            </a:r>
            <a:r>
              <a:rPr lang="en-GB">
                <a:latin typeface="Comic Sans MS" panose="030F0902030302020204" pitchFamily="66" charset="0"/>
              </a:rPr>
              <a:t> + F</a:t>
            </a:r>
            <a:r>
              <a:rPr lang="en-GB" baseline="30000">
                <a:latin typeface="Comic Sans MS" panose="030F0902030302020204" pitchFamily="66" charset="0"/>
              </a:rPr>
              <a:t>*</a:t>
            </a:r>
            <a:r>
              <a:rPr lang="en-GB">
                <a:latin typeface="Comic Sans MS" panose="030F0902030302020204" pitchFamily="66" charset="0"/>
              </a:rPr>
              <a:t>+ e</a:t>
            </a:r>
          </a:p>
          <a:p>
            <a:r>
              <a:rPr lang="en-GB">
                <a:latin typeface="Comic Sans MS" panose="030F0902030302020204" pitchFamily="66" charset="0"/>
              </a:rPr>
              <a:t>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 + e  --&gt; CF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 baseline="30000">
                <a:latin typeface="Comic Sans MS" panose="030F0902030302020204" pitchFamily="66" charset="0"/>
              </a:rPr>
              <a:t>*</a:t>
            </a:r>
            <a:r>
              <a:rPr lang="en-GB">
                <a:latin typeface="Comic Sans MS" panose="030F0902030302020204" pitchFamily="66" charset="0"/>
              </a:rPr>
              <a:t> + 2F</a:t>
            </a:r>
            <a:r>
              <a:rPr lang="en-GB" baseline="30000">
                <a:latin typeface="Comic Sans MS" panose="030F0902030302020204" pitchFamily="66" charset="0"/>
              </a:rPr>
              <a:t>*</a:t>
            </a:r>
            <a:r>
              <a:rPr lang="en-GB">
                <a:latin typeface="Comic Sans MS" panose="030F0902030302020204" pitchFamily="66" charset="0"/>
              </a:rPr>
              <a:t>+ e</a:t>
            </a:r>
            <a:endParaRPr lang="en-GB" baseline="-25000">
              <a:latin typeface="Comic Sans MS" panose="030F0902030302020204" pitchFamily="66" charset="0"/>
            </a:endParaRPr>
          </a:p>
          <a:p>
            <a:r>
              <a:rPr lang="en-GB">
                <a:latin typeface="Comic Sans MS" panose="030F0902030302020204" pitchFamily="66" charset="0"/>
              </a:rPr>
              <a:t>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 + e  --&gt; CF</a:t>
            </a:r>
            <a:r>
              <a:rPr lang="en-GB" baseline="-25000">
                <a:latin typeface="Comic Sans MS" panose="030F0902030302020204" pitchFamily="66" charset="0"/>
              </a:rPr>
              <a:t>3</a:t>
            </a:r>
            <a:r>
              <a:rPr lang="en-GB" baseline="30000">
                <a:latin typeface="Comic Sans MS" panose="030F0902030302020204" pitchFamily="66" charset="0"/>
              </a:rPr>
              <a:t>-</a:t>
            </a:r>
            <a:r>
              <a:rPr lang="en-GB">
                <a:latin typeface="Comic Sans MS" panose="030F0902030302020204" pitchFamily="66" charset="0"/>
              </a:rPr>
              <a:t> + F</a:t>
            </a:r>
            <a:r>
              <a:rPr lang="en-GB" baseline="30000">
                <a:latin typeface="Comic Sans MS" panose="030F0902030302020204" pitchFamily="66" charset="0"/>
              </a:rPr>
              <a:t>*</a:t>
            </a:r>
            <a:endParaRPr lang="en-GB" baseline="-25000">
              <a:latin typeface="Comic Sans MS" panose="030F09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AC8D33-5634-06D2-7A81-BC61C32F6E8D}"/>
              </a:ext>
            </a:extLst>
          </p:cNvPr>
          <p:cNvSpPr txBox="1"/>
          <p:nvPr/>
        </p:nvSpPr>
        <p:spPr>
          <a:xfrm>
            <a:off x="800723" y="489354"/>
            <a:ext cx="481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Very Fast Drift Velocity and Low Diffusion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7BDE22-2E1F-D789-33EB-333AAA1AC619}"/>
              </a:ext>
            </a:extLst>
          </p:cNvPr>
          <p:cNvSpPr txBox="1"/>
          <p:nvPr/>
        </p:nvSpPr>
        <p:spPr>
          <a:xfrm>
            <a:off x="847107" y="769459"/>
            <a:ext cx="647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Dissociates to Reactive Species uner Avalanche Conditions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7E02A1-6B47-B32D-1924-2C353676BA9B}"/>
              </a:ext>
            </a:extLst>
          </p:cNvPr>
          <p:cNvSpPr txBox="1"/>
          <p:nvPr/>
        </p:nvSpPr>
        <p:spPr>
          <a:xfrm>
            <a:off x="4757896" y="142025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F + H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O </a:t>
            </a:r>
            <a:r>
              <a:rPr lang="en-GB">
                <a:latin typeface="Comic Sans MS" panose="030F0902030302020204" pitchFamily="66" charset="0"/>
                <a:sym typeface="Wingdings" pitchFamily="2" charset="2"/>
              </a:rPr>
              <a:t> HF</a:t>
            </a:r>
            <a:endParaRPr lang="en-GB">
              <a:latin typeface="Comic Sans MS" panose="030F09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FA6E76-13DD-0A13-EAE3-042942DFE5D7}"/>
              </a:ext>
            </a:extLst>
          </p:cNvPr>
          <p:cNvSpPr txBox="1"/>
          <p:nvPr/>
        </p:nvSpPr>
        <p:spPr>
          <a:xfrm>
            <a:off x="442463" y="2016260"/>
            <a:ext cx="439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Efficient Etching of Deposits on Wires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A5198D-A914-94A4-08E4-8CC024951733}"/>
              </a:ext>
            </a:extLst>
          </p:cNvPr>
          <p:cNvSpPr txBox="1"/>
          <p:nvPr/>
        </p:nvSpPr>
        <p:spPr>
          <a:xfrm>
            <a:off x="1551901" y="4036432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10 mC </a:t>
            </a:r>
            <a:r>
              <a:rPr lang="en-GB" baseline="30000">
                <a:latin typeface="Comic Sans MS" panose="030F0902030302020204" pitchFamily="66" charset="0"/>
              </a:rPr>
              <a:t>90</a:t>
            </a:r>
            <a:r>
              <a:rPr lang="en-GB">
                <a:latin typeface="Comic Sans MS" panose="030F0902030302020204" pitchFamily="66" charset="0"/>
              </a:rPr>
              <a:t>Sr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5AA69B-EBAC-48C0-FEDF-C7BDBEEF6F29}"/>
              </a:ext>
            </a:extLst>
          </p:cNvPr>
          <p:cNvSpPr txBox="1"/>
          <p:nvPr/>
        </p:nvSpPr>
        <p:spPr>
          <a:xfrm>
            <a:off x="396770" y="5793867"/>
            <a:ext cx="811311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omic Sans MS" panose="030F0902030302020204" pitchFamily="66" charset="0"/>
              </a:rPr>
              <a:t>CAVEAT:</a:t>
            </a:r>
          </a:p>
          <a:p>
            <a:r>
              <a:rPr lang="en-GB">
                <a:latin typeface="Comic Sans MS" panose="030F0902030302020204" pitchFamily="66" charset="0"/>
              </a:rPr>
              <a:t>CF</a:t>
            </a:r>
            <a:r>
              <a:rPr lang="en-GB" baseline="-25000">
                <a:latin typeface="Comic Sans MS" panose="030F0902030302020204" pitchFamily="66" charset="0"/>
              </a:rPr>
              <a:t>4 </a:t>
            </a:r>
            <a:r>
              <a:rPr lang="en-GB">
                <a:latin typeface="Comic Sans MS" panose="030F0902030302020204" pitchFamily="66" charset="0"/>
              </a:rPr>
              <a:t>dissociation products react also with the detector building materials !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0923501B-A216-8671-470E-FEEE562D4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58049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18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B91BC8-CBDA-335C-6AF9-6EC26EEFE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28340"/>
            <a:ext cx="3515203" cy="39394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56B0C9-2806-E140-B2CE-9C0A9AA9EBC1}"/>
              </a:ext>
            </a:extLst>
          </p:cNvPr>
          <p:cNvSpPr txBox="1"/>
          <p:nvPr/>
        </p:nvSpPr>
        <p:spPr>
          <a:xfrm>
            <a:off x="647884" y="92029"/>
            <a:ext cx="5117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Anode Wire Aging Recovery in CF</a:t>
            </a:r>
            <a:r>
              <a:rPr lang="en-GB" sz="2400" baseline="-25000">
                <a:latin typeface="Comic Sans MS" panose="030F0902030302020204" pitchFamily="66" charset="0"/>
              </a:rPr>
              <a:t>4</a:t>
            </a:r>
            <a:endParaRPr lang="en-GB" sz="2400">
              <a:latin typeface="Comic Sans MS" panose="030F0902030302020204" pitchFamily="66" charset="0"/>
            </a:endParaRP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A926F50D-2FDB-CDD2-07F1-EE45BC867975}"/>
              </a:ext>
            </a:extLst>
          </p:cNvPr>
          <p:cNvSpPr txBox="1"/>
          <p:nvPr/>
        </p:nvSpPr>
        <p:spPr>
          <a:xfrm>
            <a:off x="708189" y="505499"/>
            <a:ext cx="7074373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Aged Wire Irradiated with </a:t>
            </a:r>
            <a:r>
              <a:rPr lang="en-GB" baseline="30000">
                <a:latin typeface="Comic Sans MS" panose="030F0902030302020204" pitchFamily="66" charset="0"/>
              </a:rPr>
              <a:t>55</a:t>
            </a:r>
            <a:r>
              <a:rPr lang="en-GB">
                <a:latin typeface="Comic Sans MS" panose="030F0902030302020204" pitchFamily="66" charset="0"/>
              </a:rPr>
              <a:t>Fe source in ﻿Ar-CO2 + 10% CF4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47519C-4838-44DD-6618-21FA8A36B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5C804B-AD36-A7ED-B307-5F972950F46C}"/>
              </a:ext>
            </a:extLst>
          </p:cNvPr>
          <p:cNvSpPr txBox="1"/>
          <p:nvPr/>
        </p:nvSpPr>
        <p:spPr>
          <a:xfrm>
            <a:off x="2138601" y="5758972"/>
            <a:ext cx="5341527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G. Gavrilov et al, ﻿Physics of Particles and Nuclei49(2018)33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B58EE8-D325-83C6-5E13-FACF5511C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338" y="2410486"/>
            <a:ext cx="4741784" cy="28123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B1104F-68BE-1747-C270-5C9B98731A2C}"/>
              </a:ext>
            </a:extLst>
          </p:cNvPr>
          <p:cNvSpPr txBox="1"/>
          <p:nvPr/>
        </p:nvSpPr>
        <p:spPr>
          <a:xfrm>
            <a:off x="4132993" y="1641471"/>
            <a:ext cx="4738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"Training": Cyclic Exposure to </a:t>
            </a:r>
            <a:r>
              <a:rPr lang="en-GB" baseline="30000">
                <a:latin typeface="Comic Sans MS" panose="030F0902030302020204" pitchFamily="66" charset="0"/>
              </a:rPr>
              <a:t>90</a:t>
            </a:r>
            <a:r>
              <a:rPr lang="en-GB">
                <a:latin typeface="Comic Sans MS" panose="030F0902030302020204" pitchFamily="66" charset="0"/>
              </a:rPr>
              <a:t>Sr Source</a:t>
            </a:r>
          </a:p>
          <a:p>
            <a:r>
              <a:rPr lang="en-GB">
                <a:latin typeface="Comic Sans MS" panose="030F0902030302020204" pitchFamily="66" charset="0"/>
              </a:rPr>
              <a:t>in 80% 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-20% CO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endParaRPr lang="en-GB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078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19</a:t>
            </a:fld>
            <a:endParaRPr lang="en-US">
              <a:latin typeface="Comic Sans MS" panose="030F0902030302020204" pitchFamily="66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FFFD18E-75BB-2D68-2467-AE423C4FC123}"/>
              </a:ext>
            </a:extLst>
          </p:cNvPr>
          <p:cNvGrpSpPr/>
          <p:nvPr/>
        </p:nvGrpSpPr>
        <p:grpSpPr>
          <a:xfrm>
            <a:off x="781439" y="1123611"/>
            <a:ext cx="3045125" cy="2014074"/>
            <a:chOff x="5167222" y="2431823"/>
            <a:chExt cx="3045125" cy="20140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F82296-9048-0046-24C2-316079579368}"/>
                </a:ext>
              </a:extLst>
            </p:cNvPr>
            <p:cNvGrpSpPr/>
            <p:nvPr/>
          </p:nvGrpSpPr>
          <p:grpSpPr>
            <a:xfrm>
              <a:off x="5167222" y="2431823"/>
              <a:ext cx="3045125" cy="2014074"/>
              <a:chOff x="5167222" y="2431823"/>
              <a:chExt cx="3045125" cy="201407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576D4BF-711F-1805-620E-B0F8C26A36B0}"/>
                  </a:ext>
                </a:extLst>
              </p:cNvPr>
              <p:cNvSpPr/>
              <p:nvPr/>
            </p:nvSpPr>
            <p:spPr>
              <a:xfrm>
                <a:off x="6028431" y="2431823"/>
                <a:ext cx="451450" cy="45145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chemeClr val="bg2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omic Sans MS" panose="030F0902030302020204" pitchFamily="66" charset="0"/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29F0BC6-597C-5B1F-9551-E4ECD872B9D5}"/>
                  </a:ext>
                </a:extLst>
              </p:cNvPr>
              <p:cNvSpPr/>
              <p:nvPr/>
            </p:nvSpPr>
            <p:spPr>
              <a:xfrm>
                <a:off x="5543573" y="4174165"/>
                <a:ext cx="2292422" cy="16390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omic Sans MS" panose="030F0902030302020204" pitchFamily="66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DB56F1C-13EF-9222-4FDF-C9182D9F8AC2}"/>
                  </a:ext>
                </a:extLst>
              </p:cNvPr>
              <p:cNvSpPr/>
              <p:nvPr/>
            </p:nvSpPr>
            <p:spPr>
              <a:xfrm>
                <a:off x="5167222" y="4264742"/>
                <a:ext cx="3045125" cy="18115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Comic Sans MS" panose="030F0902030302020204" pitchFamily="66" charset="0"/>
                </a:endParaRP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6CF0A28D-1847-99B6-D585-EDE49B8E65A7}"/>
                  </a:ext>
                </a:extLst>
              </p:cNvPr>
              <p:cNvGrpSpPr/>
              <p:nvPr/>
            </p:nvGrpSpPr>
            <p:grpSpPr>
              <a:xfrm>
                <a:off x="5600001" y="2585622"/>
                <a:ext cx="1906395" cy="112143"/>
                <a:chOff x="5460521" y="2507457"/>
                <a:chExt cx="1906395" cy="112143"/>
              </a:xfrm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7BDBC470-5FBE-EDDC-C900-64DF34917BF3}"/>
                    </a:ext>
                  </a:extLst>
                </p:cNvPr>
                <p:cNvSpPr/>
                <p:nvPr/>
              </p:nvSpPr>
              <p:spPr>
                <a:xfrm>
                  <a:off x="5460521" y="2507457"/>
                  <a:ext cx="112143" cy="112143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Comic Sans MS" panose="030F0902030302020204" pitchFamily="66" charset="0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5FF5A617-F259-F07D-9C80-17D22DFB1F25}"/>
                    </a:ext>
                  </a:extLst>
                </p:cNvPr>
                <p:cNvSpPr/>
                <p:nvPr/>
              </p:nvSpPr>
              <p:spPr>
                <a:xfrm>
                  <a:off x="6058605" y="2507457"/>
                  <a:ext cx="112143" cy="112143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Comic Sans MS" panose="030F0902030302020204" pitchFamily="66" charset="0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F05F34B9-1152-E6D4-0DB7-E6960240E02B}"/>
                    </a:ext>
                  </a:extLst>
                </p:cNvPr>
                <p:cNvSpPr/>
                <p:nvPr/>
              </p:nvSpPr>
              <p:spPr>
                <a:xfrm>
                  <a:off x="6656689" y="2507457"/>
                  <a:ext cx="112143" cy="112143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Comic Sans MS" panose="030F0902030302020204" pitchFamily="66" charset="0"/>
                  </a:endParaRP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6C31B2C3-B948-D46B-A20E-5B3F145D2CE0}"/>
                    </a:ext>
                  </a:extLst>
                </p:cNvPr>
                <p:cNvSpPr/>
                <p:nvPr/>
              </p:nvSpPr>
              <p:spPr>
                <a:xfrm>
                  <a:off x="7254773" y="2507457"/>
                  <a:ext cx="112143" cy="112143"/>
                </a:xfrm>
                <a:prstGeom prst="ellipse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Comic Sans MS" panose="030F0902030302020204" pitchFamily="66" charset="0"/>
                  </a:endParaRPr>
                </a:p>
              </p:txBody>
            </p:sp>
          </p:grpSp>
        </p:grpSp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id="{152097AF-3594-1ABF-917F-7ABE24C394B5}"/>
                </a:ext>
              </a:extLst>
            </p:cNvPr>
            <p:cNvSpPr/>
            <p:nvPr/>
          </p:nvSpPr>
          <p:spPr>
            <a:xfrm>
              <a:off x="6006871" y="2788342"/>
              <a:ext cx="491699" cy="1240194"/>
            </a:xfrm>
            <a:prstGeom prst="downArrow">
              <a:avLst/>
            </a:prstGeom>
            <a:solidFill>
              <a:srgbClr val="FE7880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555B16A-E594-9B94-78D1-F9F43518A430}"/>
                </a:ext>
              </a:extLst>
            </p:cNvPr>
            <p:cNvSpPr txBox="1"/>
            <p:nvPr/>
          </p:nvSpPr>
          <p:spPr>
            <a:xfrm>
              <a:off x="6199123" y="389832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340CD26-F67D-E278-8186-E32E0FC0A4F4}"/>
                </a:ext>
              </a:extLst>
            </p:cNvPr>
            <p:cNvSpPr txBox="1"/>
            <p:nvPr/>
          </p:nvSpPr>
          <p:spPr>
            <a:xfrm>
              <a:off x="5838790" y="391905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5E670D8-79D7-55EE-6B19-2D5F9A303D09}"/>
                </a:ext>
              </a:extLst>
            </p:cNvPr>
            <p:cNvSpPr txBox="1"/>
            <p:nvPr/>
          </p:nvSpPr>
          <p:spPr>
            <a:xfrm>
              <a:off x="6522370" y="389832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80370A-4728-57C8-D6E8-2320025B2BA5}"/>
                </a:ext>
              </a:extLst>
            </p:cNvPr>
            <p:cNvSpPr txBox="1"/>
            <p:nvPr/>
          </p:nvSpPr>
          <p:spPr>
            <a:xfrm>
              <a:off x="6796169" y="389832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AAB9E3C-2A6E-9C59-A949-9414EA7DB072}"/>
                </a:ext>
              </a:extLst>
            </p:cNvPr>
            <p:cNvSpPr txBox="1"/>
            <p:nvPr/>
          </p:nvSpPr>
          <p:spPr>
            <a:xfrm>
              <a:off x="7010887" y="3913725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FD70E00-7528-C7E2-E257-BFC21A2F9B85}"/>
                </a:ext>
              </a:extLst>
            </p:cNvPr>
            <p:cNvSpPr txBox="1"/>
            <p:nvPr/>
          </p:nvSpPr>
          <p:spPr>
            <a:xfrm>
              <a:off x="6087450" y="3119905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B08D5B1-EB58-5F5C-8741-5834D0C18E3A}"/>
                </a:ext>
              </a:extLst>
            </p:cNvPr>
            <p:cNvSpPr txBox="1"/>
            <p:nvPr/>
          </p:nvSpPr>
          <p:spPr>
            <a:xfrm>
              <a:off x="7252082" y="392882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+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452C5F6-3843-97E6-629D-86438A31B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6169" y="3468821"/>
              <a:ext cx="0" cy="689945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62714C6-82EF-EE57-CF92-5B271D0964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5192" y="3623890"/>
              <a:ext cx="0" cy="689945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D0B5533-720D-D0D8-81EE-51697903AF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4230" y="3566171"/>
              <a:ext cx="0" cy="689945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B385DA-16E3-899C-F689-9D1DC064429B}"/>
                </a:ext>
              </a:extLst>
            </p:cNvPr>
            <p:cNvSpPr txBox="1"/>
            <p:nvPr/>
          </p:nvSpPr>
          <p:spPr>
            <a:xfrm>
              <a:off x="6652540" y="3089127"/>
              <a:ext cx="319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>
                  <a:solidFill>
                    <a:schemeClr val="tx2">
                      <a:lumMod val="75000"/>
                    </a:schemeClr>
                  </a:solidFill>
                  <a:latin typeface="Comic Sans MS" panose="030F0902030302020204" pitchFamily="66" charset="0"/>
                </a:rPr>
                <a:t>-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815AC1A-54A7-86AF-7099-63977E527476}"/>
                </a:ext>
              </a:extLst>
            </p:cNvPr>
            <p:cNvSpPr txBox="1"/>
            <p:nvPr/>
          </p:nvSpPr>
          <p:spPr>
            <a:xfrm>
              <a:off x="6891203" y="3267405"/>
              <a:ext cx="319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>
                  <a:solidFill>
                    <a:schemeClr val="tx2">
                      <a:lumMod val="75000"/>
                    </a:schemeClr>
                  </a:solidFill>
                  <a:latin typeface="Comic Sans MS" panose="030F0902030302020204" pitchFamily="66" charset="0"/>
                </a:rPr>
                <a:t>-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7328A59-D3C6-3943-861A-1FC9709583CC}"/>
                </a:ext>
              </a:extLst>
            </p:cNvPr>
            <p:cNvSpPr txBox="1"/>
            <p:nvPr/>
          </p:nvSpPr>
          <p:spPr>
            <a:xfrm>
              <a:off x="7198875" y="3212769"/>
              <a:ext cx="3193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>
                  <a:solidFill>
                    <a:schemeClr val="tx2">
                      <a:lumMod val="75000"/>
                    </a:schemeClr>
                  </a:solidFill>
                  <a:latin typeface="Comic Sans MS" panose="030F0902030302020204" pitchFamily="66" charset="0"/>
                </a:rPr>
                <a:t>-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53AEB43-DBB8-5EE2-EEE7-49C12572FC66}"/>
              </a:ext>
            </a:extLst>
          </p:cNvPr>
          <p:cNvSpPr txBox="1"/>
          <p:nvPr/>
        </p:nvSpPr>
        <p:spPr>
          <a:xfrm>
            <a:off x="564842" y="3361400"/>
            <a:ext cx="38032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Positive Ions Deposit on the Thin Insukating Layer and Create an Electric dipole Field Extracting Electrons</a:t>
            </a:r>
          </a:p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Self-Sustained Effect Leading to Current Increase and Discharge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F13275-2FC2-3F8D-1831-959171AAAA9A}"/>
              </a:ext>
            </a:extLst>
          </p:cNvPr>
          <p:cNvSpPr txBox="1"/>
          <p:nvPr/>
        </p:nvSpPr>
        <p:spPr>
          <a:xfrm>
            <a:off x="538318" y="144010"/>
            <a:ext cx="5841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Cathode Field Emission – Malter Effect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DDF930-7F9F-917C-F068-8922831F8221}"/>
              </a:ext>
            </a:extLst>
          </p:cNvPr>
          <p:cNvSpPr txBox="1"/>
          <p:nvPr/>
        </p:nvSpPr>
        <p:spPr>
          <a:xfrm>
            <a:off x="564842" y="5208182"/>
            <a:ext cx="3645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Rate 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Enhanced Sensitivity to Light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669E32-649A-3598-2F66-8EF183AE9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880" y="2498771"/>
            <a:ext cx="4181235" cy="27624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307AEB9-0553-085B-A1CD-140562A2086B}"/>
              </a:ext>
            </a:extLst>
          </p:cNvPr>
          <p:cNvSpPr txBox="1"/>
          <p:nvPr/>
        </p:nvSpPr>
        <p:spPr>
          <a:xfrm>
            <a:off x="4338531" y="1225949"/>
            <a:ext cx="460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The Current Increase due to Malter Effect continues after removal of source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6D159-F788-4132-E104-58E5AEE7D12D}"/>
              </a:ext>
            </a:extLst>
          </p:cNvPr>
          <p:cNvSpPr txBox="1"/>
          <p:nvPr/>
        </p:nvSpPr>
        <p:spPr>
          <a:xfrm>
            <a:off x="6167418" y="2736202"/>
            <a:ext cx="19591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Source Removed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B2EED0-9ADD-F17B-568F-709ECE1263BF}"/>
              </a:ext>
            </a:extLst>
          </p:cNvPr>
          <p:cNvSpPr txBox="1"/>
          <p:nvPr/>
        </p:nvSpPr>
        <p:spPr>
          <a:xfrm>
            <a:off x="4572000" y="2100227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LHCb Muon MWPC: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7B0563-D6F9-3631-107F-568BABC4CCE4}"/>
              </a:ext>
            </a:extLst>
          </p:cNvPr>
          <p:cNvSpPr txBox="1"/>
          <p:nvPr/>
        </p:nvSpPr>
        <p:spPr>
          <a:xfrm>
            <a:off x="5230193" y="5531347"/>
            <a:ext cx="3166251" cy="523220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G. Gavrilov et al, </a:t>
            </a:r>
          </a:p>
          <a:p>
            <a:r>
              <a:rPr lang="en-GB" sz="1400" b="1" i="1">
                <a:latin typeface="Comic Sans MS" panose="030F0902030302020204" pitchFamily="66" charset="0"/>
              </a:rPr>
              <a:t>Phys. Atomic Nuclei 82(2019)1273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662B94-CDF0-EC08-AA90-25D6FC76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87641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4E91F7-9D09-9D25-73C6-AFAC2D73D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96" y="1166735"/>
            <a:ext cx="2347593" cy="2367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1B7CA4-CCEB-ADF2-7D5B-E9A07CD83E8C}"/>
              </a:ext>
            </a:extLst>
          </p:cNvPr>
          <p:cNvSpPr txBox="1"/>
          <p:nvPr/>
        </p:nvSpPr>
        <p:spPr>
          <a:xfrm>
            <a:off x="375250" y="4060782"/>
            <a:ext cx="2940228" cy="523220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CH" sz="1400" b="1" i="1">
                <a:latin typeface="Comic Sans MS" panose="030F0902030302020204" pitchFamily="66" charset="0"/>
              </a:rPr>
              <a:t>G. Charpak et al, </a:t>
            </a:r>
          </a:p>
          <a:p>
            <a:r>
              <a:rPr lang="en-CH" sz="1400" b="1" i="1">
                <a:latin typeface="Comic Sans MS" panose="030F0902030302020204" pitchFamily="66" charset="0"/>
              </a:rPr>
              <a:t>Nucl. Instr. Meth. 62(1968)282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7C9517-6F61-907C-A202-2E55E0A55B88}"/>
              </a:ext>
            </a:extLst>
          </p:cNvPr>
          <p:cNvSpPr txBox="1"/>
          <p:nvPr/>
        </p:nvSpPr>
        <p:spPr>
          <a:xfrm>
            <a:off x="281864" y="178107"/>
            <a:ext cx="561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1968: Multiwire Proportional Chamber</a:t>
            </a:r>
          </a:p>
        </p:txBody>
      </p:sp>
      <p:pic>
        <p:nvPicPr>
          <p:cNvPr id="2" name="Picture 2" descr="— Wire chamber of the UA1 experiment....">
            <a:extLst>
              <a:ext uri="{FF2B5EF4-FFF2-40B4-BE49-F238E27FC236}">
                <a16:creationId xmlns:a16="http://schemas.microsoft.com/office/drawing/2014/main" id="{8EBC5856-B33F-0D95-A127-E88F57EDB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26" y="3792138"/>
            <a:ext cx="3121440" cy="233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C47B73-CA31-D684-BDD0-1BFC982746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87"/>
          <a:stretch/>
        </p:blipFill>
        <p:spPr>
          <a:xfrm>
            <a:off x="6283213" y="3209578"/>
            <a:ext cx="2485537" cy="24513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7FC8DE-58D2-97E2-6FDA-9FE4A6D3DEB0}"/>
              </a:ext>
            </a:extLst>
          </p:cNvPr>
          <p:cNvSpPr txBox="1"/>
          <p:nvPr/>
        </p:nvSpPr>
        <p:spPr>
          <a:xfrm>
            <a:off x="6973873" y="164611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Drift Chambers</a:t>
            </a:r>
          </a:p>
          <a:p>
            <a:r>
              <a:rPr lang="en-GB">
                <a:latin typeface="Comic Sans MS" panose="030F0902030302020204" pitchFamily="66" charset="0"/>
              </a:rPr>
              <a:t>Time Projection</a:t>
            </a:r>
          </a:p>
          <a:p>
            <a:r>
              <a:rPr lang="en-GB">
                <a:latin typeface="Comic Sans MS" panose="030F0902030302020204" pitchFamily="66" charset="0"/>
              </a:rPr>
              <a:t>Jet Chambers</a:t>
            </a:r>
          </a:p>
          <a:p>
            <a:r>
              <a:rPr lang="en-GB">
                <a:latin typeface="Comic Sans MS" panose="030F0902030302020204" pitchFamily="66" charset="0"/>
              </a:rPr>
              <a:t>….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553294-6117-C8E1-B463-688631AFC5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6825" y="1063549"/>
            <a:ext cx="3164241" cy="236545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58141-F2BB-FB1F-FF09-03D36595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50716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1D0EF1-4B60-2E79-78BF-D907BD0E047F}"/>
              </a:ext>
            </a:extLst>
          </p:cNvPr>
          <p:cNvSpPr txBox="1"/>
          <p:nvPr/>
        </p:nvSpPr>
        <p:spPr>
          <a:xfrm>
            <a:off x="381000" y="92076"/>
            <a:ext cx="867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LHCb Muon Chambers : ~ 1400 MWPC with Ar-CO</a:t>
            </a:r>
            <a:r>
              <a:rPr lang="en-GB" sz="2400" baseline="-25000">
                <a:latin typeface="Comic Sans MS" panose="030F0902030302020204" pitchFamily="66" charset="0"/>
              </a:rPr>
              <a:t>2</a:t>
            </a:r>
            <a:r>
              <a:rPr lang="en-GB" sz="2400">
                <a:latin typeface="Comic Sans MS" panose="030F0902030302020204" pitchFamily="66" charset="0"/>
              </a:rPr>
              <a:t>-CF</a:t>
            </a:r>
            <a:r>
              <a:rPr lang="en-GB" sz="2400" baseline="-25000">
                <a:latin typeface="Comic Sans MS" panose="030F0902030302020204" pitchFamily="66" charset="0"/>
              </a:rPr>
              <a:t>4</a:t>
            </a:r>
            <a:r>
              <a:rPr lang="en-GB" sz="2400">
                <a:latin typeface="Comic Sans MS" panose="030F0902030302020204" pitchFamily="66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CD540E-7602-384D-2183-5F149C9D7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696" y="2304915"/>
            <a:ext cx="6708936" cy="34963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D392EB-A73D-ED43-AB80-64C64F8544B9}"/>
              </a:ext>
            </a:extLst>
          </p:cNvPr>
          <p:cNvSpPr txBox="1"/>
          <p:nvPr/>
        </p:nvSpPr>
        <p:spPr>
          <a:xfrm>
            <a:off x="6558473" y="3587021"/>
            <a:ext cx="21339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Standard Mixture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E51135-9B90-B5FB-0218-47F0A916D0D7}"/>
              </a:ext>
            </a:extLst>
          </p:cNvPr>
          <p:cNvSpPr txBox="1"/>
          <p:nvPr/>
        </p:nvSpPr>
        <p:spPr>
          <a:xfrm>
            <a:off x="5288523" y="4473850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+2% O</a:t>
            </a:r>
            <a:r>
              <a:rPr lang="en-GB" baseline="-25000">
                <a:latin typeface="Comic Sans MS" panose="030F0902030302020204" pitchFamily="66" charset="0"/>
              </a:rPr>
              <a:t>2 </a:t>
            </a:r>
            <a:r>
              <a:rPr lang="en-GB">
                <a:latin typeface="Comic Sans MS" panose="030F0902030302020204" pitchFamily="66" charset="0"/>
              </a:rPr>
              <a:t>Training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BD6DBC-E950-02E6-FC3A-D51A223902E2}"/>
              </a:ext>
            </a:extLst>
          </p:cNvPr>
          <p:cNvSpPr txBox="1"/>
          <p:nvPr/>
        </p:nvSpPr>
        <p:spPr>
          <a:xfrm>
            <a:off x="381000" y="477947"/>
            <a:ext cx="8194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Operated for 9 years without gain reduction</a:t>
            </a:r>
          </a:p>
          <a:p>
            <a:r>
              <a:rPr lang="en-GB">
                <a:latin typeface="Comic Sans MS" panose="030F0902030302020204" pitchFamily="66" charset="0"/>
              </a:rPr>
              <a:t>~ 20% MWPC developed high current and HV trips, attributed to Malter effect on Cathodes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B80B55-A91F-06BB-05A0-D43D35B15C9E}"/>
              </a:ext>
            </a:extLst>
          </p:cNvPr>
          <p:cNvSpPr txBox="1"/>
          <p:nvPr/>
        </p:nvSpPr>
        <p:spPr>
          <a:xfrm>
            <a:off x="2577853" y="5971399"/>
            <a:ext cx="4004622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F. P. Albicocco et al, JINST 14(2019)P11031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B8E2EC-891F-B2C9-DEF1-CB0BBC10E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15B7A-182E-0BD1-D6A7-3E05E348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20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06C02A-6732-0172-1AB3-D85876FB8DDB}"/>
              </a:ext>
            </a:extLst>
          </p:cNvPr>
          <p:cNvSpPr txBox="1"/>
          <p:nvPr/>
        </p:nvSpPr>
        <p:spPr>
          <a:xfrm>
            <a:off x="556466" y="2686653"/>
            <a:ext cx="18213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Malter Current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25E6BA-9E55-B63E-0E02-3FBF969C53A9}"/>
              </a:ext>
            </a:extLst>
          </p:cNvPr>
          <p:cNvSpPr txBox="1"/>
          <p:nvPr/>
        </p:nvSpPr>
        <p:spPr>
          <a:xfrm>
            <a:off x="550883" y="1675285"/>
            <a:ext cx="7715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TRAINING </a:t>
            </a:r>
            <a:r>
              <a:rPr lang="en-GB" sz="1800">
                <a:latin typeface="Comic Sans MS" panose="030F0902030302020204" pitchFamily="66" charset="0"/>
              </a:rPr>
              <a:t>: Reduction of Mather CurrentAdding O</a:t>
            </a:r>
            <a:r>
              <a:rPr lang="en-GB" sz="1800" baseline="-25000">
                <a:latin typeface="Comic Sans MS" panose="030F0902030302020204" pitchFamily="66" charset="0"/>
              </a:rPr>
              <a:t>2</a:t>
            </a:r>
            <a:r>
              <a:rPr lang="en-GB" sz="1800">
                <a:latin typeface="Comic Sans MS" panose="030F0902030302020204" pitchFamily="66" charset="0"/>
              </a:rPr>
              <a:t> to Ar-CO</a:t>
            </a:r>
            <a:r>
              <a:rPr lang="en-GB" sz="1800" baseline="-25000">
                <a:latin typeface="Comic Sans MS" panose="030F0902030302020204" pitchFamily="66" charset="0"/>
              </a:rPr>
              <a:t>2-</a:t>
            </a:r>
            <a:r>
              <a:rPr lang="en-GB" sz="1800">
                <a:latin typeface="Comic Sans MS" panose="030F0902030302020204" pitchFamily="66" charset="0"/>
              </a:rPr>
              <a:t>CF</a:t>
            </a:r>
            <a:r>
              <a:rPr lang="en-GB" sz="1800" baseline="-25000">
                <a:latin typeface="Comic Sans MS" panose="030F0902030302020204" pitchFamily="66" charset="0"/>
              </a:rPr>
              <a:t>4</a:t>
            </a:r>
            <a:endParaRPr lang="en-GB" sz="180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001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C57B6FC-D4B2-31EB-0E34-A0D4B83CA3B9}"/>
              </a:ext>
            </a:extLst>
          </p:cNvPr>
          <p:cNvSpPr txBox="1"/>
          <p:nvPr/>
        </p:nvSpPr>
        <p:spPr>
          <a:xfrm>
            <a:off x="2262203" y="4770450"/>
            <a:ext cx="5120312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M. A, Buzoveria et al, Phys. Atomic Nuclei 82(2019) 1252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E0F620-0EC9-3B98-6E6D-9F2075DC17C6}"/>
              </a:ext>
            </a:extLst>
          </p:cNvPr>
          <p:cNvSpPr txBox="1"/>
          <p:nvPr/>
        </p:nvSpPr>
        <p:spPr>
          <a:xfrm>
            <a:off x="923676" y="106413"/>
            <a:ext cx="6484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Catode Plane Damage in CMS CSC Chambers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23DA0-EEBF-056B-D0B2-FFFA448B6DAF}"/>
              </a:ext>
            </a:extLst>
          </p:cNvPr>
          <p:cNvSpPr txBox="1"/>
          <p:nvPr/>
        </p:nvSpPr>
        <p:spPr>
          <a:xfrm>
            <a:off x="397565" y="546830"/>
            <a:ext cx="8348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The gas mixture used, (Argon-CO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–CF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) prevents the formation of anode and cathode deposits; damages to electrodes under sustained irradiation are attributed to CO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 dissociation products (O*</a:t>
            </a:r>
            <a:r>
              <a:rPr lang="en-GB" baseline="30000">
                <a:latin typeface="Comic Sans MS" panose="030F0902030302020204" pitchFamily="66" charset="0"/>
              </a:rPr>
              <a:t> </a:t>
            </a:r>
            <a:r>
              <a:rPr lang="en-GB">
                <a:latin typeface="Comic Sans MS" panose="030F0902030302020204" pitchFamily="66" charset="0"/>
              </a:rPr>
              <a:t>, CO* 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 , O</a:t>
            </a:r>
            <a:r>
              <a:rPr lang="en-GB" baseline="-25000">
                <a:latin typeface="Comic Sans MS" panose="030F0902030302020204" pitchFamily="66" charset="0"/>
              </a:rPr>
              <a:t>3</a:t>
            </a:r>
            <a:r>
              <a:rPr lang="en-GB">
                <a:latin typeface="Comic Sans MS" panose="030F0902030302020204" pitchFamily="66" charset="0"/>
              </a:rPr>
              <a:t>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735B1-C078-85D9-A210-BE64B0BE4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05" y="2087545"/>
            <a:ext cx="4424794" cy="207363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EA24C-B1C1-D6B4-8FC7-6DF2B447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32CEF-A5FD-A653-86D7-2C74717C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09E859-1EF9-CC9F-0E63-5419DD8F55EC}"/>
              </a:ext>
            </a:extLst>
          </p:cNvPr>
          <p:cNvSpPr txBox="1"/>
          <p:nvPr/>
        </p:nvSpPr>
        <p:spPr>
          <a:xfrm>
            <a:off x="822414" y="5141134"/>
            <a:ext cx="749916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CAVEAT: </a:t>
            </a:r>
            <a:r>
              <a:rPr lang="en-GB">
                <a:latin typeface="Comic Sans MS" panose="030F0902030302020204" pitchFamily="66" charset="0"/>
              </a:rPr>
              <a:t>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 is Expensive, Difficult to Procure and Greenhouse Gas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5A950D-995B-E9D4-458C-6C49852DC825}"/>
              </a:ext>
            </a:extLst>
          </p:cNvPr>
          <p:cNvSpPr txBox="1"/>
          <p:nvPr/>
        </p:nvSpPr>
        <p:spPr>
          <a:xfrm>
            <a:off x="1158912" y="5599228"/>
            <a:ext cx="6505313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>
                <a:latin typeface="Comic Sans MS" panose="030F0902030302020204" pitchFamily="66" charset="0"/>
              </a:rPr>
              <a:t>Search for Eco-Friendly Replacements: </a:t>
            </a:r>
          </a:p>
          <a:p>
            <a:r>
              <a:rPr lang="en-GB" sz="2400" b="1">
                <a:solidFill>
                  <a:srgbClr val="FF0000"/>
                </a:solidFill>
                <a:latin typeface="Comic Sans MS" panose="030F0902030302020204" pitchFamily="66" charset="0"/>
              </a:rPr>
              <a:t>☛</a:t>
            </a:r>
            <a:r>
              <a:rPr lang="en-GB" b="1">
                <a:latin typeface="Comic Sans MS" panose="030F0902030302020204" pitchFamily="66" charset="0"/>
              </a:rPr>
              <a:t> Beatrice Mandelli, Maxym Titov + Many Presentations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F69623-3E1E-706D-3B44-EB5E6B1C6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464" y="1538104"/>
            <a:ext cx="3295731" cy="315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4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22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5CC0A8-4470-1B09-9449-619227C0DC6D}"/>
              </a:ext>
            </a:extLst>
          </p:cNvPr>
          <p:cNvSpPr txBox="1"/>
          <p:nvPr/>
        </p:nvSpPr>
        <p:spPr>
          <a:xfrm>
            <a:off x="600188" y="221924"/>
            <a:ext cx="646683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GOLDEN RULES OF AGING PREVENTION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8E0D4C-48F4-F7B9-8499-A6DC5CC95007}"/>
              </a:ext>
            </a:extLst>
          </p:cNvPr>
          <p:cNvSpPr txBox="1"/>
          <p:nvPr/>
        </p:nvSpPr>
        <p:spPr>
          <a:xfrm>
            <a:off x="412047" y="1204331"/>
            <a:ext cx="80660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Ultra-Pure gases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Non-Organic Quenchers (CO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Choice of non-Outgassing Building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Non-Polymerizing Additives: Methylal, Propilic Alcohol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Improved Cleaning Protocols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Avoid Silicon-Containing Materials: Tubing, Sealings, ….</a:t>
            </a:r>
          </a:p>
          <a:p>
            <a:endParaRPr lang="en-GB">
              <a:latin typeface="Comic Sans MS" panose="030F09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Zapping: Burning Deposits with High Current on Anodes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latin typeface="Comic Sans MS" panose="030F09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Comic Sans MS" panose="030F0902030302020204" pitchFamily="66" charset="0"/>
              </a:rPr>
              <a:t>Addition of Compounds with Etching Properties  (O</a:t>
            </a:r>
            <a:r>
              <a:rPr lang="en-GB" baseline="-25000">
                <a:latin typeface="Comic Sans MS" panose="030F0902030302020204" pitchFamily="66" charset="0"/>
              </a:rPr>
              <a:t>2 </a:t>
            </a:r>
            <a:r>
              <a:rPr lang="en-GB">
                <a:latin typeface="Comic Sans MS" panose="030F0902030302020204" pitchFamily="66" charset="0"/>
              </a:rPr>
              <a:t>, CF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cap="all">
                <a:solidFill>
                  <a:srgbClr val="FF0000"/>
                </a:solidFill>
                <a:latin typeface="Comic Sans MS" panose="030F0902030302020204" pitchFamily="66" charset="0"/>
              </a:rPr>
              <a:t>The Creation of Reactive Species is Enhanced at High Values of the electric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113777-8E67-EE62-051F-7E84C77B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00194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23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75F9149-380C-28ED-BCB4-C20822D1C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58B646-C544-45A1-CD4E-6E3376DAB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72" y="888226"/>
            <a:ext cx="2836480" cy="22610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C9AF41-E10C-C771-C40E-8245F5CF15C1}"/>
              </a:ext>
            </a:extLst>
          </p:cNvPr>
          <p:cNvSpPr txBox="1"/>
          <p:nvPr/>
        </p:nvSpPr>
        <p:spPr>
          <a:xfrm>
            <a:off x="311987" y="121641"/>
            <a:ext cx="8832013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2400">
                <a:latin typeface="Comic Sans MS" panose="030F0902030302020204" pitchFamily="66" charset="0"/>
              </a:rPr>
              <a:t>Maximum Electric Field in MWPC &amp; MSGC: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0025CAE7-B6F3-36B8-2BE4-6C6874F2FB16}"/>
              </a:ext>
            </a:extLst>
          </p:cNvPr>
          <p:cNvSpPr txBox="1"/>
          <p:nvPr/>
        </p:nvSpPr>
        <p:spPr>
          <a:xfrm>
            <a:off x="974272" y="1065340"/>
            <a:ext cx="915635" cy="369332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MWPC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3F636A-DC5F-5EF3-3524-EA1718EDB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272" y="3573957"/>
            <a:ext cx="2568333" cy="2690795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F4DEF9B5-4C6F-737E-6052-D785A6FBFD3E}"/>
              </a:ext>
            </a:extLst>
          </p:cNvPr>
          <p:cNvSpPr txBox="1"/>
          <p:nvPr/>
        </p:nvSpPr>
        <p:spPr>
          <a:xfrm>
            <a:off x="1117249" y="3700560"/>
            <a:ext cx="864339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MSGC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3B3D4D-9108-B3EE-E94E-DCD197442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198" y="3558137"/>
            <a:ext cx="3487693" cy="2615770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8BABFCB9-F1F7-AB13-4596-4B6E25120B8D}"/>
              </a:ext>
            </a:extLst>
          </p:cNvPr>
          <p:cNvSpPr txBox="1"/>
          <p:nvPr/>
        </p:nvSpPr>
        <p:spPr>
          <a:xfrm rot="16200000">
            <a:off x="6153675" y="3404680"/>
            <a:ext cx="4482317" cy="338554"/>
          </a:xfrm>
          <a:prstGeom prst="rect">
            <a:avLst/>
          </a:prstGeom>
          <a:solidFill>
            <a:srgbClr val="FFFF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 b="1">
                <a:latin typeface="Comic Sans MS" panose="030F0902030302020204" pitchFamily="66" charset="0"/>
              </a:rPr>
              <a:t>Computed by Djunes Janssens (CERN-GDD)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5D5A8828-A6F8-228D-74C1-C1870C2BB7B2}"/>
              </a:ext>
            </a:extLst>
          </p:cNvPr>
          <p:cNvSpPr txBox="1"/>
          <p:nvPr/>
        </p:nvSpPr>
        <p:spPr>
          <a:xfrm>
            <a:off x="5459265" y="4944429"/>
            <a:ext cx="1657639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>
                <a:solidFill>
                  <a:srgbClr val="FF0000"/>
                </a:solidFill>
                <a:latin typeface="Comic Sans MS" panose="030F0902030302020204" pitchFamily="66" charset="0"/>
              </a:rPr>
              <a:t>E ~ 400 kV/cm 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21DC8B-3CFF-780D-2F06-67AFC9C9B03A}"/>
              </a:ext>
            </a:extLst>
          </p:cNvPr>
          <p:cNvCxnSpPr>
            <a:cxnSpLocks/>
          </p:cNvCxnSpPr>
          <p:nvPr/>
        </p:nvCxnSpPr>
        <p:spPr>
          <a:xfrm flipH="1">
            <a:off x="6269867" y="5215268"/>
            <a:ext cx="214512" cy="700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5F04C63-DAF5-F98C-0D2D-6012D160C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197" y="733729"/>
            <a:ext cx="3593694" cy="2695271"/>
          </a:xfrm>
          <a:prstGeom prst="rect">
            <a:avLst/>
          </a:prstGeom>
        </p:spPr>
      </p:pic>
      <p:sp>
        <p:nvSpPr>
          <p:cNvPr id="13" name="TextBox 11">
            <a:extLst>
              <a:ext uri="{FF2B5EF4-FFF2-40B4-BE49-F238E27FC236}">
                <a16:creationId xmlns:a16="http://schemas.microsoft.com/office/drawing/2014/main" id="{0424019E-9EE8-10D2-ACB5-A0D316D7E57B}"/>
              </a:ext>
            </a:extLst>
          </p:cNvPr>
          <p:cNvSpPr txBox="1"/>
          <p:nvPr/>
        </p:nvSpPr>
        <p:spPr>
          <a:xfrm>
            <a:off x="5350689" y="2694804"/>
            <a:ext cx="1838356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>
                <a:solidFill>
                  <a:srgbClr val="FF0000"/>
                </a:solidFill>
                <a:latin typeface="Comic Sans MS" panose="030F0902030302020204" pitchFamily="66" charset="0"/>
              </a:rPr>
              <a:t>E ~ 500 kV/cm  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42C277F-AB41-0109-1673-9AA420C5E708}"/>
              </a:ext>
            </a:extLst>
          </p:cNvPr>
          <p:cNvCxnSpPr>
            <a:cxnSpLocks/>
          </p:cNvCxnSpPr>
          <p:nvPr/>
        </p:nvCxnSpPr>
        <p:spPr>
          <a:xfrm flipV="1">
            <a:off x="5868505" y="2251718"/>
            <a:ext cx="238539" cy="408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6314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24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5CC0A8-4470-1B09-9449-619227C0DC6D}"/>
              </a:ext>
            </a:extLst>
          </p:cNvPr>
          <p:cNvSpPr txBox="1"/>
          <p:nvPr/>
        </p:nvSpPr>
        <p:spPr>
          <a:xfrm>
            <a:off x="718810" y="273206"/>
            <a:ext cx="6952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>
                <a:latin typeface="Comic Sans MS" panose="030F0902030302020204" pitchFamily="66" charset="0"/>
              </a:rPr>
              <a:t>The Solution: Get Rid of Thin Wires and Strips</a:t>
            </a:r>
          </a:p>
          <a:p>
            <a:pPr algn="ctr"/>
            <a:r>
              <a:rPr lang="en-GB" sz="2400">
                <a:solidFill>
                  <a:srgbClr val="FF0000"/>
                </a:solidFill>
                <a:latin typeface="Comic Sans MS" panose="030F0902030302020204" pitchFamily="66" charset="0"/>
              </a:rPr>
              <a:t>➽</a:t>
            </a:r>
            <a:r>
              <a:rPr lang="en-GB" sz="2400">
                <a:latin typeface="Comic Sans MS" panose="030F0902030302020204" pitchFamily="66" charset="0"/>
              </a:rPr>
              <a:t>   Micro-Pattern Gas Detectors (MPGD)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2A817-DC72-EE53-5A68-F59AD91F8B9F}"/>
              </a:ext>
            </a:extLst>
          </p:cNvPr>
          <p:cNvSpPr txBox="1"/>
          <p:nvPr/>
        </p:nvSpPr>
        <p:spPr>
          <a:xfrm>
            <a:off x="718810" y="1206661"/>
            <a:ext cx="2089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>
                <a:latin typeface="Comic Sans MS" panose="030F0902030302020204" pitchFamily="66" charset="0"/>
              </a:rPr>
              <a:t>MICROMEGAS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A0C691-8940-E1FD-C6EF-DE90977B3519}"/>
              </a:ext>
            </a:extLst>
          </p:cNvPr>
          <p:cNvSpPr txBox="1"/>
          <p:nvPr/>
        </p:nvSpPr>
        <p:spPr>
          <a:xfrm>
            <a:off x="669114" y="4730064"/>
            <a:ext cx="307533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b="1" i="1">
                <a:latin typeface="Comic Sans MS" panose="030F0902030302020204" pitchFamily="66" charset="0"/>
              </a:rPr>
              <a:t>Y. Giomataris et al, </a:t>
            </a:r>
          </a:p>
          <a:p>
            <a:r>
              <a:rPr lang="en-CH" sz="1400" b="1" i="1">
                <a:latin typeface="Comic Sans MS" panose="030F0902030302020204" pitchFamily="66" charset="0"/>
              </a:rPr>
              <a:t>Nucl. Instr. Meth. A376(1996)29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8DF7F0-3A21-53C6-4FFD-A9A365475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14" y="1722497"/>
            <a:ext cx="2774369" cy="28625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6B7F4B-3C43-C711-EFA0-53D8F540A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321" y="1708778"/>
            <a:ext cx="2848114" cy="284811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B0C7CAF-41BE-2689-8CAE-008F0D484FF2}"/>
              </a:ext>
            </a:extLst>
          </p:cNvPr>
          <p:cNvSpPr/>
          <p:nvPr/>
        </p:nvSpPr>
        <p:spPr>
          <a:xfrm>
            <a:off x="4790981" y="4705543"/>
            <a:ext cx="3159839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CH" sz="1400" b="1" i="1">
                <a:latin typeface="Comic Sans MS" panose="030F0902030302020204" pitchFamily="66" charset="0"/>
              </a:rPr>
              <a:t>F. Sauli, </a:t>
            </a:r>
          </a:p>
          <a:p>
            <a:r>
              <a:rPr lang="en-CH" sz="1400" b="1" i="1">
                <a:latin typeface="Comic Sans MS" panose="030F0902030302020204" pitchFamily="66" charset="0"/>
              </a:rPr>
              <a:t>Nucl. Instr. Meth. A386(1997)531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51999B-DE46-67AD-FE04-57F6CAEC89CA}"/>
              </a:ext>
            </a:extLst>
          </p:cNvPr>
          <p:cNvSpPr txBox="1"/>
          <p:nvPr/>
        </p:nvSpPr>
        <p:spPr>
          <a:xfrm>
            <a:off x="4468828" y="1134465"/>
            <a:ext cx="378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mic Sans MS" panose="030F0902030302020204" pitchFamily="66" charset="0"/>
              </a:rPr>
              <a:t>Gas Electron Multiplier (GEM)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7EE84D-198E-DEAF-4BF5-646539091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8B2A8-6794-3242-F4F4-39E55C87B476}"/>
              </a:ext>
            </a:extLst>
          </p:cNvPr>
          <p:cNvSpPr txBox="1"/>
          <p:nvPr/>
        </p:nvSpPr>
        <p:spPr>
          <a:xfrm>
            <a:off x="3514972" y="5462869"/>
            <a:ext cx="377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MiroGroove, MicroGap,MicroPixel</a:t>
            </a:r>
          </a:p>
          <a:p>
            <a:r>
              <a:rPr lang="en-GB">
                <a:latin typeface="Comic Sans MS" panose="030F0902030302020204" pitchFamily="66" charset="0"/>
              </a:rPr>
              <a:t>Resistive Plate Well ………..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F4D94A-12B2-A760-45A7-A40C35D86BE6}"/>
              </a:ext>
            </a:extLst>
          </p:cNvPr>
          <p:cNvSpPr txBox="1"/>
          <p:nvPr/>
        </p:nvSpPr>
        <p:spPr>
          <a:xfrm flipH="1">
            <a:off x="3038762" y="5442085"/>
            <a:ext cx="404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  <a:latin typeface="Comic Sans MS" panose="030F0902030302020204" pitchFamily="66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6199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56DC1-C57E-62ED-CBDB-E7706E2F5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A7D7B-D7E9-987E-B66D-0738F4D73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63E7D1-AFB2-19F5-A42B-7E2BD92B2E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29" b="10070"/>
          <a:stretch/>
        </p:blipFill>
        <p:spPr>
          <a:xfrm>
            <a:off x="595906" y="3657193"/>
            <a:ext cx="1658097" cy="2541023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A1FF0423-CAF2-A58B-04CF-BB349A58BC51}"/>
              </a:ext>
            </a:extLst>
          </p:cNvPr>
          <p:cNvSpPr txBox="1"/>
          <p:nvPr/>
        </p:nvSpPr>
        <p:spPr>
          <a:xfrm>
            <a:off x="820936" y="170491"/>
            <a:ext cx="6958956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2400">
                <a:latin typeface="Comic Sans MS" panose="030F0902030302020204" pitchFamily="66" charset="0"/>
              </a:rPr>
              <a:t>Electric Field Strength: MICROMEGAS &amp; GEM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2F146109-2F20-C554-BF23-A5D3B511BA8A}"/>
              </a:ext>
            </a:extLst>
          </p:cNvPr>
          <p:cNvSpPr txBox="1"/>
          <p:nvPr/>
        </p:nvSpPr>
        <p:spPr>
          <a:xfrm>
            <a:off x="753580" y="3644856"/>
            <a:ext cx="913653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GEM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E1198E-9714-45E0-3885-2D36D8F07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06" y="787206"/>
            <a:ext cx="2268185" cy="2340295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CCBDD4F7-D103-09BB-14C9-022BB2022CF5}"/>
              </a:ext>
            </a:extLst>
          </p:cNvPr>
          <p:cNvSpPr txBox="1"/>
          <p:nvPr/>
        </p:nvSpPr>
        <p:spPr>
          <a:xfrm>
            <a:off x="1109990" y="2483869"/>
            <a:ext cx="1399742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 b="1">
                <a:solidFill>
                  <a:srgbClr val="FF0000"/>
                </a:solidFill>
                <a:latin typeface="Comic Sans MS" panose="030F0902030302020204" pitchFamily="66" charset="0"/>
              </a:rPr>
              <a:t>E~20 kV/cm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89740A-7556-1EBB-BEAC-0A249D0E0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055" y="3706673"/>
            <a:ext cx="3488139" cy="2616104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C385E4F8-4E7D-B3DC-5A6B-5BDC5D8DAF7C}"/>
              </a:ext>
            </a:extLst>
          </p:cNvPr>
          <p:cNvSpPr txBox="1"/>
          <p:nvPr/>
        </p:nvSpPr>
        <p:spPr>
          <a:xfrm>
            <a:off x="753580" y="4651790"/>
            <a:ext cx="1399742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 b="1">
                <a:solidFill>
                  <a:srgbClr val="FF0000"/>
                </a:solidFill>
                <a:latin typeface="Comic Sans MS" panose="030F0902030302020204" pitchFamily="66" charset="0"/>
              </a:rPr>
              <a:t>E~30 kV/cm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3A447130-D6FB-55FA-A584-FBB4A04BF696}"/>
              </a:ext>
            </a:extLst>
          </p:cNvPr>
          <p:cNvSpPr txBox="1"/>
          <p:nvPr/>
        </p:nvSpPr>
        <p:spPr>
          <a:xfrm rot="16200000">
            <a:off x="6302046" y="3660246"/>
            <a:ext cx="4482317" cy="338554"/>
          </a:xfrm>
          <a:prstGeom prst="rect">
            <a:avLst/>
          </a:prstGeom>
          <a:solidFill>
            <a:srgbClr val="FFFF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 b="1">
                <a:latin typeface="Comic Sans MS" panose="030F0902030302020204" pitchFamily="66" charset="0"/>
              </a:rPr>
              <a:t>Computed by Djunes Janssens (CERN-GDD)</a:t>
            </a: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A89535FB-87BD-9515-8B27-40FBE645F98F}"/>
              </a:ext>
            </a:extLst>
          </p:cNvPr>
          <p:cNvSpPr txBox="1"/>
          <p:nvPr/>
        </p:nvSpPr>
        <p:spPr>
          <a:xfrm>
            <a:off x="820936" y="879253"/>
            <a:ext cx="1818126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MICROMEGAS</a:t>
            </a: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A26176BE-4658-0A25-156A-D785EC42DD18}"/>
              </a:ext>
            </a:extLst>
          </p:cNvPr>
          <p:cNvSpPr txBox="1"/>
          <p:nvPr/>
        </p:nvSpPr>
        <p:spPr>
          <a:xfrm>
            <a:off x="3872716" y="4437390"/>
            <a:ext cx="188346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 sz="1600" b="1">
                <a:solidFill>
                  <a:srgbClr val="FF0000"/>
                </a:solidFill>
                <a:latin typeface="Comic Sans MS" panose="030F0902030302020204" pitchFamily="66" charset="0"/>
              </a:rPr>
              <a:t>E~ 140 kV/cm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DCE2581-2A10-38DE-E29D-1E01ACD032DE}"/>
              </a:ext>
            </a:extLst>
          </p:cNvPr>
          <p:cNvCxnSpPr>
            <a:cxnSpLocks/>
          </p:cNvCxnSpPr>
          <p:nvPr/>
        </p:nvCxnSpPr>
        <p:spPr>
          <a:xfrm>
            <a:off x="4563386" y="4743845"/>
            <a:ext cx="370755" cy="4144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92CCE8-E218-E668-29C8-E2B4ACCD423B}"/>
              </a:ext>
            </a:extLst>
          </p:cNvPr>
          <p:cNvGrpSpPr/>
          <p:nvPr/>
        </p:nvGrpSpPr>
        <p:grpSpPr>
          <a:xfrm>
            <a:off x="3357600" y="632156"/>
            <a:ext cx="3331756" cy="2746011"/>
            <a:chOff x="3817957" y="537722"/>
            <a:chExt cx="3331756" cy="274601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052E7A7-59B1-7EE3-DA2B-6A1BD3922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7957" y="537722"/>
              <a:ext cx="3331756" cy="2746011"/>
            </a:xfrm>
            <a:prstGeom prst="rect">
              <a:avLst/>
            </a:prstGeom>
          </p:spPr>
        </p:pic>
        <p:sp>
          <p:nvSpPr>
            <p:cNvPr id="21" name="TextBox 14">
              <a:extLst>
                <a:ext uri="{FF2B5EF4-FFF2-40B4-BE49-F238E27FC236}">
                  <a16:creationId xmlns:a16="http://schemas.microsoft.com/office/drawing/2014/main" id="{328A7AE9-ADD5-91C5-695A-63D9D30D4BE8}"/>
                </a:ext>
              </a:extLst>
            </p:cNvPr>
            <p:cNvSpPr txBox="1"/>
            <p:nvPr/>
          </p:nvSpPr>
          <p:spPr>
            <a:xfrm>
              <a:off x="4928253" y="2624697"/>
              <a:ext cx="175240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>
                  <a:solidFill>
                    <a:srgbClr val="FF0000"/>
                  </a:solidFill>
                  <a:latin typeface="Comic Sans MS" panose="030F0902030302020204" pitchFamily="66" charset="0"/>
                </a:rPr>
                <a:t>E~ 100 kV/cm 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406AA6F-A189-8AA5-878A-A31999040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4454" y="2405588"/>
              <a:ext cx="216622" cy="23534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6">
            <a:extLst>
              <a:ext uri="{FF2B5EF4-FFF2-40B4-BE49-F238E27FC236}">
                <a16:creationId xmlns:a16="http://schemas.microsoft.com/office/drawing/2014/main" id="{85644173-8F07-3AEE-B9F8-8908560605B5}"/>
              </a:ext>
            </a:extLst>
          </p:cNvPr>
          <p:cNvSpPr txBox="1"/>
          <p:nvPr/>
        </p:nvSpPr>
        <p:spPr>
          <a:xfrm>
            <a:off x="6750011" y="1860756"/>
            <a:ext cx="1480188" cy="64633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Interwoven</a:t>
            </a:r>
          </a:p>
          <a:p>
            <a:r>
              <a:rPr lang="en-GB">
                <a:latin typeface="Comic Sans MS" panose="030F0902030302020204" pitchFamily="66" charset="0"/>
              </a:rPr>
              <a:t>Micromesh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2620E8BB-C3EA-4830-798A-B228DD801707}"/>
              </a:ext>
            </a:extLst>
          </p:cNvPr>
          <p:cNvSpPr txBox="1"/>
          <p:nvPr/>
        </p:nvSpPr>
        <p:spPr>
          <a:xfrm>
            <a:off x="6704914" y="4467208"/>
            <a:ext cx="1570383" cy="64633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GB">
                <a:latin typeface="Comic Sans MS" panose="030F0902030302020204" pitchFamily="66" charset="0"/>
              </a:rPr>
              <a:t>Lower GEM Hole Edge</a:t>
            </a:r>
          </a:p>
        </p:txBody>
      </p:sp>
    </p:spTree>
    <p:extLst>
      <p:ext uri="{BB962C8B-B14F-4D97-AF65-F5344CB8AC3E}">
        <p14:creationId xmlns:p14="http://schemas.microsoft.com/office/powerpoint/2010/main" val="17001407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26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E1EBFB-1E2D-35B4-AF0A-7916BE2BF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442" y="2008022"/>
            <a:ext cx="7772400" cy="2741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536F97-EB4D-59BD-983F-16E850EECE80}"/>
              </a:ext>
            </a:extLst>
          </p:cNvPr>
          <p:cNvSpPr txBox="1"/>
          <p:nvPr/>
        </p:nvSpPr>
        <p:spPr>
          <a:xfrm>
            <a:off x="434898" y="245327"/>
            <a:ext cx="71641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Long-Term Aging Measurements: MICROMEGAS</a:t>
            </a:r>
          </a:p>
          <a:p>
            <a:r>
              <a:rPr lang="en-GB" sz="2400">
                <a:latin typeface="Comic Sans MS" panose="030F0902030302020204" pitchFamily="66" charset="0"/>
              </a:rPr>
              <a:t>HL-LHC ATLAS Upgrade</a:t>
            </a:r>
          </a:p>
          <a:p>
            <a:r>
              <a:rPr lang="en-GB" sz="2000">
                <a:latin typeface="Comic Sans MS" panose="030F0902030302020204" pitchFamily="66" charset="0"/>
              </a:rPr>
              <a:t>X-Ray Generator 11 kV</a:t>
            </a:r>
          </a:p>
          <a:p>
            <a:r>
              <a:rPr lang="en-GB" sz="2000">
                <a:latin typeface="Comic Sans MS" panose="030F0902030302020204" pitchFamily="66" charset="0"/>
              </a:rPr>
              <a:t>Ar-CO</a:t>
            </a:r>
            <a:r>
              <a:rPr lang="en-GB" sz="2000" baseline="-25000">
                <a:latin typeface="Comic Sans MS" panose="030F0902030302020204" pitchFamily="66" charset="0"/>
              </a:rPr>
              <a:t>2</a:t>
            </a:r>
            <a:r>
              <a:rPr lang="en-GB" sz="2000">
                <a:latin typeface="Comic Sans MS" panose="030F0902030302020204" pitchFamily="66" charset="0"/>
              </a:rPr>
              <a:t> (90-10)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C2955A-374E-8C3F-6A5F-15C98DEBE5AF}"/>
              </a:ext>
            </a:extLst>
          </p:cNvPr>
          <p:cNvSpPr txBox="1"/>
          <p:nvPr/>
        </p:nvSpPr>
        <p:spPr>
          <a:xfrm>
            <a:off x="4013040" y="3539841"/>
            <a:ext cx="350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918 mC on 4 cm</a:t>
            </a:r>
            <a:r>
              <a:rPr lang="en-GB" baseline="30000">
                <a:solidFill>
                  <a:srgbClr val="FF0000"/>
                </a:solidFill>
                <a:latin typeface="Comic Sans MS" panose="030F0902030302020204" pitchFamily="66" charset="0"/>
              </a:rPr>
              <a:t>2</a:t>
            </a:r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 (230 mC/cm</a:t>
            </a:r>
            <a:r>
              <a:rPr lang="en-GB" baseline="30000">
                <a:solidFill>
                  <a:srgbClr val="FF0000"/>
                </a:solidFill>
                <a:latin typeface="Comic Sans MS" panose="030F0902030302020204" pitchFamily="66" charset="0"/>
              </a:rPr>
              <a:t>2</a:t>
            </a:r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6A8203-DA07-070B-964B-5654FAECBF86}"/>
              </a:ext>
            </a:extLst>
          </p:cNvPr>
          <p:cNvCxnSpPr>
            <a:cxnSpLocks/>
          </p:cNvCxnSpPr>
          <p:nvPr/>
        </p:nvCxnSpPr>
        <p:spPr>
          <a:xfrm>
            <a:off x="7515922" y="2241395"/>
            <a:ext cx="0" cy="1483112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E719BD-ECD7-F96A-44FE-113252FF84B0}"/>
              </a:ext>
            </a:extLst>
          </p:cNvPr>
          <p:cNvSpPr txBox="1"/>
          <p:nvPr/>
        </p:nvSpPr>
        <p:spPr>
          <a:xfrm>
            <a:off x="2993110" y="4921145"/>
            <a:ext cx="3406702" cy="307777"/>
          </a:xfrm>
          <a:prstGeom prst="rect">
            <a:avLst/>
          </a:prstGeom>
          <a:solidFill>
            <a:srgbClr val="A6FFC5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J. Galan et al, JINST7(2012) ﻿C01041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A34BBB-C31A-3DD9-932A-EFDA3132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48393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27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DED588-EB0C-2A1D-8017-DEF84F220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771" y="1346578"/>
            <a:ext cx="4196113" cy="374592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C717FC-1F39-7B5E-2128-2E349E522841}"/>
              </a:ext>
            </a:extLst>
          </p:cNvPr>
          <p:cNvSpPr txBox="1"/>
          <p:nvPr/>
        </p:nvSpPr>
        <p:spPr>
          <a:xfrm>
            <a:off x="903726" y="169762"/>
            <a:ext cx="6716274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902030302020204" pitchFamily="66" charset="0"/>
                <a:ea typeface="Times New Roman" charset="0"/>
                <a:cs typeface="Times New Roman" charset="0"/>
              </a:rPr>
              <a:t>Long-Term Aging Mesurements</a:t>
            </a:r>
          </a:p>
          <a:p>
            <a:pPr algn="ctr"/>
            <a:r>
              <a:rPr lang="en-US" sz="2400" dirty="0">
                <a:latin typeface="Comic Sans MS" panose="030F0902030302020204" pitchFamily="66" charset="0"/>
                <a:ea typeface="Times New Roman" charset="0"/>
                <a:cs typeface="Times New Roman" charset="0"/>
              </a:rPr>
              <a:t> CMS Forward Muon Triple-GEM Upgrade</a:t>
            </a:r>
          </a:p>
          <a:p>
            <a:pPr algn="ctr"/>
            <a:r>
              <a:rPr lang="en-US" sz="2000" dirty="0">
                <a:latin typeface="Comic Sans MS" panose="030F0902030302020204" pitchFamily="66" charset="0"/>
                <a:ea typeface="Times New Roman" charset="0"/>
                <a:cs typeface="Times New Roman" charset="0"/>
              </a:rPr>
              <a:t>Ar-CO</a:t>
            </a:r>
            <a:r>
              <a:rPr lang="en-US" sz="2000" baseline="-25000" dirty="0">
                <a:latin typeface="Comic Sans MS" panose="030F0902030302020204" pitchFamily="66" charset="0"/>
                <a:ea typeface="Times New Roman" charset="0"/>
                <a:cs typeface="Times New Roman" charset="0"/>
              </a:rPr>
              <a:t>2</a:t>
            </a:r>
            <a:r>
              <a:rPr lang="en-US" sz="2000" dirty="0">
                <a:latin typeface="Comic Sans MS" panose="030F0902030302020204" pitchFamily="66" charset="0"/>
                <a:ea typeface="Times New Roman" charset="0"/>
                <a:cs typeface="Times New Roman" charset="0"/>
              </a:rPr>
              <a:t>(70-30)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B8E58FC-F981-3434-E00D-902B0D93D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27" y="1346578"/>
            <a:ext cx="3612665" cy="37459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4B49F8E-84AD-9396-57DF-9FE8FFB943BE}"/>
              </a:ext>
            </a:extLst>
          </p:cNvPr>
          <p:cNvSpPr txBox="1"/>
          <p:nvPr/>
        </p:nvSpPr>
        <p:spPr>
          <a:xfrm>
            <a:off x="2717620" y="5511422"/>
            <a:ext cx="4046301" cy="307777"/>
          </a:xfrm>
          <a:prstGeom prst="rect">
            <a:avLst/>
          </a:prstGeom>
          <a:solidFill>
            <a:srgbClr val="A6FFC5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effectLst/>
                <a:latin typeface="Comic Sans MS" panose="030F0902030302020204" pitchFamily="66" charset="0"/>
              </a:rPr>
              <a:t>F. Fallavollita, PhD Theses Pavia Univ. (2019)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ED51E0-088E-C51F-F846-F0D5E4CDA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483D8-6542-E627-BC34-91D13E443100}"/>
              </a:ext>
            </a:extLst>
          </p:cNvPr>
          <p:cNvSpPr txBox="1"/>
          <p:nvPr/>
        </p:nvSpPr>
        <p:spPr>
          <a:xfrm>
            <a:off x="6763921" y="1890135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X-Ray Source</a:t>
            </a:r>
          </a:p>
        </p:txBody>
      </p:sp>
    </p:spTree>
    <p:extLst>
      <p:ext uri="{BB962C8B-B14F-4D97-AF65-F5344CB8AC3E}">
        <p14:creationId xmlns:p14="http://schemas.microsoft.com/office/powerpoint/2010/main" val="2737356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28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902E12-BCB2-E700-6E73-BE23BA659C68}"/>
              </a:ext>
            </a:extLst>
          </p:cNvPr>
          <p:cNvSpPr txBox="1"/>
          <p:nvPr/>
        </p:nvSpPr>
        <p:spPr>
          <a:xfrm>
            <a:off x="381000" y="188509"/>
            <a:ext cx="737734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omic Sans MS" panose="030F0902030302020204" pitchFamily="66" charset="0"/>
              </a:rPr>
              <a:t>CAVEAT</a:t>
            </a:r>
            <a:r>
              <a:rPr lang="en-GB" sz="2400">
                <a:latin typeface="Comic Sans MS" panose="030F0902030302020204" pitchFamily="66" charset="0"/>
              </a:rPr>
              <a:t>: </a:t>
            </a:r>
          </a:p>
          <a:p>
            <a:r>
              <a:rPr lang="en-GB" sz="2400">
                <a:latin typeface="Comic Sans MS" panose="030F0902030302020204" pitchFamily="66" charset="0"/>
              </a:rPr>
              <a:t>MPGD ARE ALSO SENSITIVE TO POLLUTANTS!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BED2D9-BB61-F32D-4F79-969E406E96CC}"/>
              </a:ext>
            </a:extLst>
          </p:cNvPr>
          <p:cNvSpPr txBox="1"/>
          <p:nvPr/>
        </p:nvSpPr>
        <p:spPr>
          <a:xfrm flipH="1">
            <a:off x="871741" y="1268329"/>
            <a:ext cx="7977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COMPASS Pixel GEM– After Four Years of Operation (165 mC/cm</a:t>
            </a:r>
            <a:r>
              <a:rPr lang="en-GB" baseline="30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B019C4-18F1-A01E-64CC-4A523D57B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16" y="1832477"/>
            <a:ext cx="2671881" cy="20691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7169B2-C945-BA47-66AD-00A4519E1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9499" y="1832477"/>
            <a:ext cx="2038826" cy="20207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332F84-3842-A422-2006-B693035F0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285" y="1832477"/>
            <a:ext cx="2733630" cy="202074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74D2D60-0473-01EA-20B4-88817F77AF27}"/>
              </a:ext>
            </a:extLst>
          </p:cNvPr>
          <p:cNvSpPr txBox="1"/>
          <p:nvPr/>
        </p:nvSpPr>
        <p:spPr>
          <a:xfrm>
            <a:off x="1048169" y="4125998"/>
            <a:ext cx="72894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Silicon Coating: (R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SiO) - Sulphur: Sulphuric Acid (H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SO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14B39C-F29C-ADCE-4AA6-89899407C11A}"/>
              </a:ext>
            </a:extLst>
          </p:cNvPr>
          <p:cNvSpPr txBox="1"/>
          <p:nvPr/>
        </p:nvSpPr>
        <p:spPr>
          <a:xfrm>
            <a:off x="2658801" y="5618622"/>
            <a:ext cx="4403770" cy="338554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600" b="1" i="1">
                <a:latin typeface="Comic Sans MS" panose="030F0902030302020204" pitchFamily="66" charset="0"/>
              </a:rPr>
              <a:t>C. Dreisbach, MPGD Conf. Zaragoza (2013)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C6F14B-8312-3F9B-FE73-D8AF79797D51}"/>
              </a:ext>
            </a:extLst>
          </p:cNvPr>
          <p:cNvSpPr txBox="1"/>
          <p:nvPr/>
        </p:nvSpPr>
        <p:spPr>
          <a:xfrm>
            <a:off x="1682169" y="4874812"/>
            <a:ext cx="5497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The Culptit: External Sealant DowCorning 1-2577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D0598-C7EF-307A-BA40-6DE9EF3B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1955005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F24DC-0FD2-19C2-77C2-9E272C0B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29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5390F1-7842-0AEF-1CC7-F8B0D2BCCFF8}"/>
              </a:ext>
            </a:extLst>
          </p:cNvPr>
          <p:cNvSpPr txBox="1"/>
          <p:nvPr/>
        </p:nvSpPr>
        <p:spPr>
          <a:xfrm>
            <a:off x="792481" y="5659824"/>
            <a:ext cx="7903126" cy="338554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600" b="1" i="1">
                <a:latin typeface="Comic Sans MS" panose="030F0902030302020204" pitchFamily="66" charset="0"/>
              </a:rPr>
              <a:t>﻿M. Jung, Ch. Garabatos and R. Negrão, </a:t>
            </a:r>
            <a:r>
              <a:rPr lang="en-GB" sz="1600" b="1" i="1">
                <a:effectLst/>
                <a:latin typeface="Comic Sans MS" panose="030F0902030302020204" pitchFamily="66" charset="0"/>
              </a:rPr>
              <a:t>RD51 Coll. Meeting Munich 19/06/2018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0D75F5-AA70-67C8-0E6F-B770D4BC53BB}"/>
              </a:ext>
            </a:extLst>
          </p:cNvPr>
          <p:cNvSpPr txBox="1"/>
          <p:nvPr/>
        </p:nvSpPr>
        <p:spPr>
          <a:xfrm>
            <a:off x="1852295" y="77334"/>
            <a:ext cx="4483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ALICE TPC AGING in Ar-CH</a:t>
            </a:r>
            <a:r>
              <a:rPr lang="en-GB" sz="2400" baseline="-25000">
                <a:latin typeface="Comic Sans MS" panose="030F0902030302020204" pitchFamily="66" charset="0"/>
              </a:rPr>
              <a:t>4</a:t>
            </a:r>
            <a:endParaRPr lang="en-GB" sz="2400">
              <a:latin typeface="Comic Sans MS" panose="030F0902030302020204" pitchFamily="66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DCF296-89BC-F822-9C8A-19DBC5C83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939" y="6395677"/>
            <a:ext cx="7569820" cy="365125"/>
          </a:xfr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5909C7-62B8-7ABA-C572-63EC0F3F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79" y="1362346"/>
            <a:ext cx="3614877" cy="3305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E44583-C136-B48D-7097-C5FA05C40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7172" y="989698"/>
            <a:ext cx="3221810" cy="24393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E66B59-8773-AAE7-D7D5-1089025E627E}"/>
              </a:ext>
            </a:extLst>
          </p:cNvPr>
          <p:cNvSpPr txBox="1"/>
          <p:nvPr/>
        </p:nvSpPr>
        <p:spPr>
          <a:xfrm>
            <a:off x="4744044" y="490290"/>
            <a:ext cx="370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Hydrocarbon Deposits on Copper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334E76-5CA4-F22A-2EE6-09F9948D8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2850" y="3847385"/>
            <a:ext cx="5104126" cy="158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287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3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5D2F80-6128-EF60-9A64-AD468F6FC0F0}"/>
              </a:ext>
            </a:extLst>
          </p:cNvPr>
          <p:cNvSpPr txBox="1"/>
          <p:nvPr/>
        </p:nvSpPr>
        <p:spPr>
          <a:xfrm>
            <a:off x="649144" y="6072813"/>
            <a:ext cx="4544047" cy="307777"/>
          </a:xfrm>
          <a:prstGeom prst="rect">
            <a:avLst/>
          </a:prstGeom>
          <a:solidFill>
            <a:srgbClr val="A6FFC5"/>
          </a:solidFill>
        </p:spPr>
        <p:txBody>
          <a:bodyPr wrap="squar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G. Charpak et al, Nucl. Instr. Meth. 99(1972)269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7C9517-6F61-907C-A202-2E55E0A55B88}"/>
              </a:ext>
            </a:extLst>
          </p:cNvPr>
          <p:cNvSpPr txBox="1"/>
          <p:nvPr/>
        </p:nvSpPr>
        <p:spPr>
          <a:xfrm>
            <a:off x="353930" y="477410"/>
            <a:ext cx="7625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Comic Sans MS" panose="030F0902030302020204" pitchFamily="66" charset="0"/>
              </a:rPr>
              <a:t>Deterioration of Performances under Irradiation: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omic Sans MS" panose="030F0902030302020204" pitchFamily="66" charset="0"/>
              </a:rPr>
              <a:t>Rate Dependence of 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omic Sans MS" panose="030F0902030302020204" pitchFamily="66" charset="0"/>
              </a:rPr>
              <a:t>Higher Noise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DCDEDC-EF40-4706-8A9B-C14E22B11A47}"/>
              </a:ext>
            </a:extLst>
          </p:cNvPr>
          <p:cNvGrpSpPr/>
          <p:nvPr/>
        </p:nvGrpSpPr>
        <p:grpSpPr>
          <a:xfrm>
            <a:off x="1086443" y="1541684"/>
            <a:ext cx="3485557" cy="4437876"/>
            <a:chOff x="4521192" y="845810"/>
            <a:chExt cx="3866036" cy="49223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E61F587-3C65-52E3-5F70-086F0F543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21192" y="845810"/>
              <a:ext cx="3455299" cy="492231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6F5A28-9688-3945-4D91-43651DC8E498}"/>
                </a:ext>
              </a:extLst>
            </p:cNvPr>
            <p:cNvSpPr txBox="1"/>
            <p:nvPr/>
          </p:nvSpPr>
          <p:spPr>
            <a:xfrm>
              <a:off x="6338746" y="4382186"/>
              <a:ext cx="2048482" cy="621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>
                  <a:solidFill>
                    <a:srgbClr val="FF0000"/>
                  </a:solidFill>
                  <a:latin typeface="Comic Sans MS" panose="030F0902030302020204" pitchFamily="66" charset="0"/>
                </a:rPr>
                <a:t>After</a:t>
              </a:r>
            </a:p>
            <a:p>
              <a:r>
                <a:rPr lang="en-GB" sz="1600">
                  <a:solidFill>
                    <a:srgbClr val="FF0000"/>
                  </a:solidFill>
                  <a:latin typeface="Comic Sans MS" panose="030F0902030302020204" pitchFamily="66" charset="0"/>
                </a:rPr>
                <a:t>~ 10</a:t>
              </a:r>
              <a:r>
                <a:rPr lang="en-GB" sz="1600" baseline="30000">
                  <a:solidFill>
                    <a:srgbClr val="FF0000"/>
                  </a:solidFill>
                  <a:latin typeface="Comic Sans MS" panose="030F0902030302020204" pitchFamily="66" charset="0"/>
                </a:rPr>
                <a:t>7</a:t>
              </a:r>
              <a:r>
                <a:rPr lang="en-GB" sz="1600">
                  <a:solidFill>
                    <a:srgbClr val="FF0000"/>
                  </a:solidFill>
                  <a:latin typeface="Comic Sans MS" panose="030F0902030302020204" pitchFamily="66" charset="0"/>
                </a:rPr>
                <a:t> cm</a:t>
              </a:r>
              <a:r>
                <a:rPr lang="en-GB" sz="1600" baseline="30000">
                  <a:solidFill>
                    <a:srgbClr val="FF0000"/>
                  </a:solidFill>
                  <a:latin typeface="Comic Sans MS" panose="030F0902030302020204" pitchFamily="66" charset="0"/>
                </a:rPr>
                <a:t>-2</a:t>
              </a:r>
              <a:r>
                <a:rPr lang="en-GB" sz="1600">
                  <a:solidFill>
                    <a:srgbClr val="FF0000"/>
                  </a:solidFill>
                  <a:latin typeface="Comic Sans MS" panose="030F0902030302020204" pitchFamily="66" charset="0"/>
                </a:rPr>
                <a:t> 𝞫 </a:t>
              </a:r>
              <a:r>
                <a:rPr lang="en-GB" sz="1600" baseline="30000">
                  <a:solidFill>
                    <a:srgbClr val="FF0000"/>
                  </a:solidFill>
                  <a:latin typeface="Comic Sans MS" panose="030F0902030302020204" pitchFamily="66" charset="0"/>
                </a:rPr>
                <a:t>90</a:t>
              </a:r>
              <a:r>
                <a:rPr lang="en-GB" sz="1600">
                  <a:solidFill>
                    <a:srgbClr val="FF0000"/>
                  </a:solidFill>
                  <a:latin typeface="Comic Sans MS" panose="030F0902030302020204" pitchFamily="66" charset="0"/>
                </a:rPr>
                <a:t>Sr 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87D1966-D856-EE29-54DA-5998C1991715}"/>
              </a:ext>
            </a:extLst>
          </p:cNvPr>
          <p:cNvSpPr txBox="1"/>
          <p:nvPr/>
        </p:nvSpPr>
        <p:spPr>
          <a:xfrm>
            <a:off x="284356" y="98499"/>
            <a:ext cx="46194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AGING OF MWPCs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17D5D4-D56B-B793-F930-26A367CC4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884387" y="2155317"/>
            <a:ext cx="4994319" cy="2654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D1393F-3085-4D73-2A13-E462A49E6C8F}"/>
              </a:ext>
            </a:extLst>
          </p:cNvPr>
          <p:cNvSpPr txBox="1"/>
          <p:nvPr/>
        </p:nvSpPr>
        <p:spPr>
          <a:xfrm>
            <a:off x="6011873" y="1330865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  <a:latin typeface="Comic Sans MS" panose="030F0902030302020204" pitchFamily="66" charset="0"/>
              </a:rPr>
              <a:t>The Night Sky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87A04F-9447-6469-2E70-4E917BEE9BA0}"/>
              </a:ext>
            </a:extLst>
          </p:cNvPr>
          <p:cNvCxnSpPr>
            <a:stCxn id="11" idx="1"/>
          </p:cNvCxnSpPr>
          <p:nvPr/>
        </p:nvCxnSpPr>
        <p:spPr>
          <a:xfrm flipH="1">
            <a:off x="2511566" y="5010236"/>
            <a:ext cx="213554" cy="480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1BED2F7-9EDE-06AB-80FD-AF8019A1C744}"/>
              </a:ext>
            </a:extLst>
          </p:cNvPr>
          <p:cNvSpPr txBox="1"/>
          <p:nvPr/>
        </p:nvSpPr>
        <p:spPr>
          <a:xfrm>
            <a:off x="1652943" y="1966290"/>
            <a:ext cx="1731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mic Sans MS" panose="030F0902030302020204" pitchFamily="66" charset="0"/>
              </a:rPr>
              <a:t>Magic Gas</a:t>
            </a:r>
          </a:p>
          <a:p>
            <a:r>
              <a:rPr lang="en-GB" sz="1600">
                <a:latin typeface="Comic Sans MS" panose="030F0902030302020204" pitchFamily="66" charset="0"/>
              </a:rPr>
              <a:t>Ar-iC</a:t>
            </a:r>
            <a:r>
              <a:rPr lang="en-GB" sz="1600" baseline="-25000">
                <a:latin typeface="Comic Sans MS" panose="030F0902030302020204" pitchFamily="66" charset="0"/>
              </a:rPr>
              <a:t>4</a:t>
            </a:r>
            <a:r>
              <a:rPr lang="en-GB" sz="1600">
                <a:latin typeface="Comic Sans MS" panose="030F0902030302020204" pitchFamily="66" charset="0"/>
              </a:rPr>
              <a:t>H</a:t>
            </a:r>
            <a:r>
              <a:rPr lang="en-GB" sz="1600" baseline="-25000">
                <a:latin typeface="Comic Sans MS" panose="030F0902030302020204" pitchFamily="66" charset="0"/>
              </a:rPr>
              <a:t>10</a:t>
            </a:r>
            <a:r>
              <a:rPr lang="en-GB" sz="1600">
                <a:latin typeface="Comic Sans MS" panose="030F0902030302020204" pitchFamily="66" charset="0"/>
              </a:rPr>
              <a:t>-CF</a:t>
            </a:r>
            <a:r>
              <a:rPr lang="en-GB" sz="1600" baseline="-25000">
                <a:latin typeface="Comic Sans MS" panose="030F0902030302020204" pitchFamily="66" charset="0"/>
              </a:rPr>
              <a:t>3</a:t>
            </a:r>
            <a:r>
              <a:rPr lang="en-GB" sz="1600">
                <a:latin typeface="Comic Sans MS" panose="030F0902030302020204" pitchFamily="66" charset="0"/>
              </a:rPr>
              <a:t>Br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4CF1CFF-2E98-830D-A362-AC60ADC1D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4A6CD7-203B-B335-963E-41296114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328" y="4931003"/>
            <a:ext cx="1800539" cy="180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82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F24DC-0FD2-19C2-77C2-9E272C0B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30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5390F1-7842-0AEF-1CC7-F8B0D2BCCFF8}"/>
              </a:ext>
            </a:extLst>
          </p:cNvPr>
          <p:cNvSpPr txBox="1"/>
          <p:nvPr/>
        </p:nvSpPr>
        <p:spPr>
          <a:xfrm>
            <a:off x="1862569" y="5284068"/>
            <a:ext cx="4945585" cy="338554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600" b="1" i="1">
                <a:latin typeface="Comic Sans MS" panose="030F0902030302020204" pitchFamily="66" charset="0"/>
              </a:rPr>
              <a:t>﻿M. Jung, Master Thesis,  Univ. Frankfurt (2019)</a:t>
            </a:r>
            <a:endParaRPr lang="en-GB" sz="1600" b="1" i="1">
              <a:effectLst/>
              <a:latin typeface="Comic Sans MS" panose="030F09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0D75F5-AA70-67C8-0E6F-B770D4BC53BB}"/>
              </a:ext>
            </a:extLst>
          </p:cNvPr>
          <p:cNvSpPr txBox="1"/>
          <p:nvPr/>
        </p:nvSpPr>
        <p:spPr>
          <a:xfrm>
            <a:off x="1862569" y="77334"/>
            <a:ext cx="4483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ALICE TPC AGING in Ar-CH</a:t>
            </a:r>
            <a:r>
              <a:rPr lang="en-GB" sz="2400" baseline="-25000">
                <a:latin typeface="Comic Sans MS" panose="030F0902030302020204" pitchFamily="66" charset="0"/>
              </a:rPr>
              <a:t>4</a:t>
            </a:r>
            <a:endParaRPr lang="en-GB" sz="2400">
              <a:latin typeface="Comic Sans MS" panose="030F09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2E9C92-1CF6-E051-FF10-7ABE2FBCE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599" y="1314268"/>
            <a:ext cx="4489328" cy="3776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E5C7AC-40D7-5AAA-34CC-804A87D85C16}"/>
              </a:ext>
            </a:extLst>
          </p:cNvPr>
          <p:cNvSpPr txBox="1"/>
          <p:nvPr/>
        </p:nvSpPr>
        <p:spPr>
          <a:xfrm>
            <a:off x="4104529" y="757914"/>
            <a:ext cx="511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Recovery after Replacement of CH</a:t>
            </a:r>
            <a:r>
              <a:rPr lang="en-GB" baseline="-25000">
                <a:latin typeface="Comic Sans MS" panose="030F0902030302020204" pitchFamily="66" charset="0"/>
              </a:rPr>
              <a:t>4 </a:t>
            </a:r>
            <a:r>
              <a:rPr lang="en-GB">
                <a:latin typeface="Comic Sans MS" panose="030F0902030302020204" pitchFamily="66" charset="0"/>
              </a:rPr>
              <a:t>with CO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DCF296-89BC-F822-9C8A-19DBC5C83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A62A08-9C02-4226-E67A-9B507C949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29" y="1764702"/>
            <a:ext cx="3797300" cy="28321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A77B050-A6B0-558C-199D-AA4A7011DCD7}"/>
              </a:ext>
            </a:extLst>
          </p:cNvPr>
          <p:cNvSpPr txBox="1"/>
          <p:nvPr/>
        </p:nvSpPr>
        <p:spPr>
          <a:xfrm>
            <a:off x="355220" y="1316475"/>
            <a:ext cx="4195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mic Sans MS" panose="030F0902030302020204" pitchFamily="66" charset="0"/>
              </a:rPr>
              <a:t>Kapton Ablation? Outgassing from Epoxy?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933BBA-E664-EA17-7922-545B309A19D1}"/>
              </a:ext>
            </a:extLst>
          </p:cNvPr>
          <p:cNvSpPr txBox="1"/>
          <p:nvPr/>
        </p:nvSpPr>
        <p:spPr>
          <a:xfrm>
            <a:off x="1400904" y="5777210"/>
            <a:ext cx="682590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For Updates:  </a:t>
            </a:r>
            <a:r>
              <a:rPr lang="en-GB" sz="2400">
                <a:solidFill>
                  <a:srgbClr val="FF0000"/>
                </a:solidFill>
                <a:latin typeface="Comic Sans MS" panose="030F0902030302020204" pitchFamily="66" charset="0"/>
              </a:rPr>
              <a:t>☛</a:t>
            </a:r>
            <a:r>
              <a:rPr lang="en-GB">
                <a:latin typeface="Comic Sans MS" panose="030F0902030302020204" pitchFamily="66" charset="0"/>
              </a:rPr>
              <a:t> See Other Presentations at this Conference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2D1D25-1DE9-1574-C0CC-AB2D0418EC42}"/>
              </a:ext>
            </a:extLst>
          </p:cNvPr>
          <p:cNvSpPr txBox="1"/>
          <p:nvPr/>
        </p:nvSpPr>
        <p:spPr>
          <a:xfrm>
            <a:off x="355220" y="944936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Circular Halo Around Holes</a:t>
            </a:r>
          </a:p>
        </p:txBody>
      </p:sp>
    </p:spTree>
    <p:extLst>
      <p:ext uri="{BB962C8B-B14F-4D97-AF65-F5344CB8AC3E}">
        <p14:creationId xmlns:p14="http://schemas.microsoft.com/office/powerpoint/2010/main" val="39162036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31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3C510D-EF34-4308-1BA4-A755EC6CC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98145"/>
            <a:ext cx="4279682" cy="430569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143E341-A759-01E3-2E99-DE2560BAC09D}"/>
              </a:ext>
            </a:extLst>
          </p:cNvPr>
          <p:cNvGrpSpPr/>
          <p:nvPr/>
        </p:nvGrpSpPr>
        <p:grpSpPr>
          <a:xfrm>
            <a:off x="562410" y="1818710"/>
            <a:ext cx="3496174" cy="2600502"/>
            <a:chOff x="942554" y="770746"/>
            <a:chExt cx="3080797" cy="229153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34DA6F0-04D9-9E4B-1BCE-7952E21EE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2554" y="770746"/>
              <a:ext cx="3080797" cy="2291539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3FABFA0-9520-F9E5-225B-0F6B25F0D472}"/>
                </a:ext>
              </a:extLst>
            </p:cNvPr>
            <p:cNvCxnSpPr>
              <a:cxnSpLocks/>
            </p:cNvCxnSpPr>
            <p:nvPr/>
          </p:nvCxnSpPr>
          <p:spPr>
            <a:xfrm>
              <a:off x="1167442" y="1597954"/>
              <a:ext cx="1124308" cy="235089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08A647-1923-455D-4623-BA6CF5D00235}"/>
              </a:ext>
            </a:extLst>
          </p:cNvPr>
          <p:cNvSpPr txBox="1"/>
          <p:nvPr/>
        </p:nvSpPr>
        <p:spPr>
          <a:xfrm flipH="1">
            <a:off x="292317" y="4942452"/>
            <a:ext cx="3920087" cy="584775"/>
          </a:xfrm>
          <a:prstGeom prst="rect">
            <a:avLst/>
          </a:prstGeom>
          <a:solidFill>
            <a:srgbClr val="A6FFC5"/>
          </a:solidFill>
        </p:spPr>
        <p:txBody>
          <a:bodyPr wrap="square" rtlCol="0">
            <a:spAutoFit/>
          </a:bodyPr>
          <a:lstStyle/>
          <a:p>
            <a:r>
              <a:rPr lang="en-GB" sz="1600" b="1" i="1">
                <a:latin typeface="Comic Sans MS" panose="030F0902030302020204" pitchFamily="66" charset="0"/>
              </a:rPr>
              <a:t>J.A.Merlin</a:t>
            </a:r>
          </a:p>
          <a:p>
            <a:r>
              <a:rPr lang="en-GB" sz="1600" b="1" i="1">
                <a:effectLst/>
                <a:latin typeface="Comic Sans MS" panose="030F0902030302020204" pitchFamily="66" charset="0"/>
              </a:rPr>
              <a:t>RD51 Miniweek CERN 4-7 Dic 2018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DE1E03-F201-866D-D4D2-68ACCB5CBB96}"/>
              </a:ext>
            </a:extLst>
          </p:cNvPr>
          <p:cNvSpPr txBox="1"/>
          <p:nvPr/>
        </p:nvSpPr>
        <p:spPr>
          <a:xfrm>
            <a:off x="817619" y="218615"/>
            <a:ext cx="4360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GEM: Silicon Deposits on Rim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B189AC-6BCC-7D61-2598-4BE8E203B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45DF85-EF8B-3335-BE73-A6032CD6A715}"/>
              </a:ext>
            </a:extLst>
          </p:cNvPr>
          <p:cNvSpPr txBox="1"/>
          <p:nvPr/>
        </p:nvSpPr>
        <p:spPr>
          <a:xfrm>
            <a:off x="817619" y="852173"/>
            <a:ext cx="5237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>
                <a:latin typeface="Comic Sans MS" panose="030F0902030302020204" pitchFamily="66" charset="0"/>
              </a:rPr>
              <a:t>SEM Analysis after long-Term Irradiation</a:t>
            </a:r>
          </a:p>
        </p:txBody>
      </p:sp>
    </p:spTree>
    <p:extLst>
      <p:ext uri="{BB962C8B-B14F-4D97-AF65-F5344CB8AC3E}">
        <p14:creationId xmlns:p14="http://schemas.microsoft.com/office/powerpoint/2010/main" val="474756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BA0CD7E-AAE5-849B-E58B-B201B9074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786" y="3168373"/>
            <a:ext cx="5023503" cy="31131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0695DF-6B06-A879-572A-EF95349BBE55}"/>
              </a:ext>
            </a:extLst>
          </p:cNvPr>
          <p:cNvSpPr txBox="1"/>
          <p:nvPr/>
        </p:nvSpPr>
        <p:spPr>
          <a:xfrm>
            <a:off x="477078" y="218661"/>
            <a:ext cx="467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>
                <a:latin typeface="Comic Sans MS" panose="030F0902030302020204" pitchFamily="66" charset="0"/>
              </a:rPr>
              <a:t>CONCLUSIONS (IF ANY!)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C0C39-54D7-E075-E1DA-5E35D53D59B0}"/>
              </a:ext>
            </a:extLst>
          </p:cNvPr>
          <p:cNvSpPr txBox="1"/>
          <p:nvPr/>
        </p:nvSpPr>
        <p:spPr>
          <a:xfrm>
            <a:off x="477078" y="815009"/>
            <a:ext cx="84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Despite many problems, wire-based detector systems have been successfully operated for over two decades</a:t>
            </a:r>
          </a:p>
          <a:p>
            <a:r>
              <a:rPr lang="en-GB">
                <a:latin typeface="Comic Sans MS" panose="030F0902030302020204" pitchFamily="66" charset="0"/>
              </a:rPr>
              <a:t>The development of novel MPGD devices and a better understanding of the aging processes have extended the lifetime of existing systems, as amply documented by the work discussed at this conference</a:t>
            </a:r>
          </a:p>
          <a:p>
            <a:r>
              <a:rPr lang="en-GB">
                <a:latin typeface="Comic Sans MS" panose="030F0902030302020204" pitchFamily="66" charset="0"/>
              </a:rPr>
              <a:t>A continuing development effort is needed to ensure operation at the ever increasing luminosity of colliders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3D295D-FF4C-71EB-C72F-6F0CAD0C4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FBF6DA5-5B02-F815-8E16-A6046F54B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5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E51DBA7-7379-2DEA-5669-5A9587FF2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964" y="370001"/>
            <a:ext cx="4272266" cy="5953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D88F81-5716-637D-05B4-1FFF17A33883}"/>
              </a:ext>
            </a:extLst>
          </p:cNvPr>
          <p:cNvSpPr txBox="1"/>
          <p:nvPr/>
        </p:nvSpPr>
        <p:spPr>
          <a:xfrm>
            <a:off x="472612" y="1150706"/>
            <a:ext cx="298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Everybody's Dream</a:t>
            </a:r>
          </a:p>
        </p:txBody>
      </p:sp>
    </p:spTree>
    <p:extLst>
      <p:ext uri="{BB962C8B-B14F-4D97-AF65-F5344CB8AC3E}">
        <p14:creationId xmlns:p14="http://schemas.microsoft.com/office/powerpoint/2010/main" val="1200779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4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364ADE-DD01-5EB2-CCEC-A521D4F67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57" y="1958989"/>
            <a:ext cx="3968263" cy="28292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250021-D9D1-FF5B-D0CE-5B72F56C2F42}"/>
              </a:ext>
            </a:extLst>
          </p:cNvPr>
          <p:cNvSpPr txBox="1"/>
          <p:nvPr/>
        </p:nvSpPr>
        <p:spPr>
          <a:xfrm>
            <a:off x="828219" y="5066876"/>
            <a:ext cx="3265638" cy="523220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R. Kotthaus, </a:t>
            </a:r>
          </a:p>
          <a:p>
            <a:r>
              <a:rPr lang="en-GB" sz="1400" b="1" i="1">
                <a:latin typeface="Comic Sans MS" panose="030F0902030302020204" pitchFamily="66" charset="0"/>
              </a:rPr>
              <a:t>Nucl. Instr. Meth. A252 (1986) 531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9EA3F9-1751-17A9-3E14-5CCCC6096EF6}"/>
              </a:ext>
            </a:extLst>
          </p:cNvPr>
          <p:cNvSpPr txBox="1"/>
          <p:nvPr/>
        </p:nvSpPr>
        <p:spPr>
          <a:xfrm>
            <a:off x="275081" y="261138"/>
            <a:ext cx="795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Examples of the Effect of Trace Pollutants in the Gas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3FE8E-9A6E-137F-9071-FBE2CF0AFA0D}"/>
              </a:ext>
            </a:extLst>
          </p:cNvPr>
          <p:cNvSpPr txBox="1"/>
          <p:nvPr/>
        </p:nvSpPr>
        <p:spPr>
          <a:xfrm>
            <a:off x="669850" y="995043"/>
            <a:ext cx="291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Adding a Short PVC Tube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E3D516-5D19-953A-46B8-83BE6FC48AE5}"/>
              </a:ext>
            </a:extLst>
          </p:cNvPr>
          <p:cNvSpPr txBox="1"/>
          <p:nvPr/>
        </p:nvSpPr>
        <p:spPr>
          <a:xfrm>
            <a:off x="5588222" y="5218984"/>
            <a:ext cx="2279791" cy="523220"/>
          </a:xfrm>
          <a:prstGeom prst="rect">
            <a:avLst/>
          </a:prstGeom>
          <a:solidFill>
            <a:srgbClr val="A6FFC5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M. Capeáns, </a:t>
            </a:r>
          </a:p>
          <a:p>
            <a:r>
              <a:rPr lang="en-GB" sz="1400" b="1" i="1">
                <a:latin typeface="Comic Sans MS" panose="030F0902030302020204" pitchFamily="66" charset="0"/>
              </a:rPr>
              <a:t>ICFA Instr. Bull. (2002)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C847253-CE1E-515A-B967-71CD9113DDA8}"/>
              </a:ext>
            </a:extLst>
          </p:cNvPr>
          <p:cNvGrpSpPr/>
          <p:nvPr/>
        </p:nvGrpSpPr>
        <p:grpSpPr>
          <a:xfrm>
            <a:off x="4810539" y="1870461"/>
            <a:ext cx="4085013" cy="3117078"/>
            <a:chOff x="1409700" y="1015999"/>
            <a:chExt cx="5961256" cy="454874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70DD72E-A491-BB51-C168-8BF4CF56B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9700" y="1015999"/>
              <a:ext cx="5961256" cy="4548749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9D854E1-89DC-040F-A176-6CB838F9A938}"/>
                </a:ext>
              </a:extLst>
            </p:cNvPr>
            <p:cNvSpPr txBox="1"/>
            <p:nvPr/>
          </p:nvSpPr>
          <p:spPr>
            <a:xfrm>
              <a:off x="2160083" y="3880625"/>
              <a:ext cx="3474270" cy="5389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mic Sans MS" panose="030F0902030302020204" pitchFamily="66" charset="0"/>
                </a:rPr>
                <a:t>ATLAS/TRT Straws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CF5BB5D0-4C35-3F7A-F693-728E41AEB38B}"/>
              </a:ext>
            </a:extLst>
          </p:cNvPr>
          <p:cNvSpPr txBox="1"/>
          <p:nvPr/>
        </p:nvSpPr>
        <p:spPr>
          <a:xfrm>
            <a:off x="4997906" y="1293170"/>
            <a:ext cx="3233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latin typeface="Comic Sans MS" panose="030F0902030302020204" pitchFamily="66" charset="0"/>
              </a:rPr>
              <a:t>Change of a Gas Flowmeter</a:t>
            </a:r>
            <a:endParaRPr lang="en-GB">
              <a:latin typeface="Comic Sans MS" panose="030F0902030302020204" pitchFamily="66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8553F36-292D-E885-992C-D700A69AF7B3}"/>
              </a:ext>
            </a:extLst>
          </p:cNvPr>
          <p:cNvSpPr txBox="1"/>
          <p:nvPr/>
        </p:nvSpPr>
        <p:spPr>
          <a:xfrm>
            <a:off x="1428435" y="5862957"/>
            <a:ext cx="1920719" cy="369332"/>
          </a:xfrm>
          <a:prstGeom prst="rect">
            <a:avLst/>
          </a:prstGeom>
          <a:solidFill>
            <a:srgbClr val="F98796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PLASTICIZERS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4E486E-D2DA-B1BF-1BD2-6070C628191C}"/>
              </a:ext>
            </a:extLst>
          </p:cNvPr>
          <p:cNvSpPr txBox="1"/>
          <p:nvPr/>
        </p:nvSpPr>
        <p:spPr>
          <a:xfrm>
            <a:off x="5358852" y="6024100"/>
            <a:ext cx="2815194" cy="369332"/>
          </a:xfrm>
          <a:prstGeom prst="rect">
            <a:avLst/>
          </a:prstGeom>
          <a:solidFill>
            <a:srgbClr val="F98796"/>
          </a:solidFill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SILICON COMPOUNDS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9FF7FD-14CD-E85F-39A3-A31BF07C0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4277841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5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4C3BC4-C09B-7377-A7F9-D763617C8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75" y="687387"/>
            <a:ext cx="3162300" cy="243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D8115A-7D26-DDC9-7518-5808CF9CD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67" y="3429000"/>
            <a:ext cx="4066822" cy="28561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DD187A-D3AF-C495-9510-B76D7198F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03" y="1050186"/>
            <a:ext cx="4066822" cy="32583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03F895-46C8-23A6-6BDD-E54F2F200300}"/>
              </a:ext>
            </a:extLst>
          </p:cNvPr>
          <p:cNvSpPr txBox="1"/>
          <p:nvPr/>
        </p:nvSpPr>
        <p:spPr>
          <a:xfrm>
            <a:off x="634615" y="81259"/>
            <a:ext cx="484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Deposit on Anodes and Cathodes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74A65-686F-8B88-BD7D-9A613A4B7855}"/>
              </a:ext>
            </a:extLst>
          </p:cNvPr>
          <p:cNvSpPr txBox="1"/>
          <p:nvPr/>
        </p:nvSpPr>
        <p:spPr>
          <a:xfrm>
            <a:off x="5159689" y="4446492"/>
            <a:ext cx="33361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Polymers of organic quencher</a:t>
            </a:r>
          </a:p>
          <a:p>
            <a:r>
              <a:rPr lang="en-GB">
                <a:latin typeface="Comic Sans MS" panose="030F0902030302020204" pitchFamily="66" charset="0"/>
              </a:rPr>
              <a:t>Pollutants</a:t>
            </a:r>
          </a:p>
          <a:p>
            <a:r>
              <a:rPr lang="en-GB">
                <a:latin typeface="Comic Sans MS" panose="030F0902030302020204" pitchFamily="66" charset="0"/>
              </a:rPr>
              <a:t>Materials Outgassing</a:t>
            </a:r>
          </a:p>
          <a:p>
            <a:endParaRPr lang="en-GB">
              <a:latin typeface="Comic Sans MS" panose="030F0902030302020204" pitchFamily="66" charset="0"/>
            </a:endParaRPr>
          </a:p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SILICONE Deposits</a:t>
            </a:r>
          </a:p>
          <a:p>
            <a:r>
              <a:rPr lang="en-GB">
                <a:solidFill>
                  <a:srgbClr val="FF0000"/>
                </a:solidFill>
                <a:latin typeface="Comic Sans MS" panose="030F0902030302020204" pitchFamily="66" charset="0"/>
              </a:rPr>
              <a:t>(see Later)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8DE4F3-66E2-4605-D4E5-3B912B965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3940" y="5439036"/>
            <a:ext cx="1560443" cy="114432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680A28-4BF7-CC01-EB54-67402E562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204249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6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D5A4D8-BEE1-B897-531C-9B909DEE4D9A}"/>
              </a:ext>
            </a:extLst>
          </p:cNvPr>
          <p:cNvSpPr txBox="1"/>
          <p:nvPr/>
        </p:nvSpPr>
        <p:spPr>
          <a:xfrm>
            <a:off x="559903" y="349267"/>
            <a:ext cx="5806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1988: Micro-Strip Gas Counter (MSGC)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3CBC52-D78C-815C-95DE-1C1191200E7C}"/>
              </a:ext>
            </a:extLst>
          </p:cNvPr>
          <p:cNvSpPr txBox="1"/>
          <p:nvPr/>
        </p:nvSpPr>
        <p:spPr>
          <a:xfrm>
            <a:off x="582716" y="4515716"/>
            <a:ext cx="3025187" cy="523220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CH" sz="1400" b="1" i="1">
                <a:latin typeface="Comic Sans MS" panose="030F0902030302020204" pitchFamily="66" charset="0"/>
              </a:rPr>
              <a:t>A. Oed, </a:t>
            </a:r>
          </a:p>
          <a:p>
            <a:r>
              <a:rPr lang="en-CH" sz="1400" b="1" i="1">
                <a:latin typeface="Comic Sans MS" panose="030F0902030302020204" pitchFamily="66" charset="0"/>
              </a:rPr>
              <a:t>Nucl. Instr. Meth. 263(1988)351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D7B5B-E731-0092-E1C7-005B4016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02" y="1410431"/>
            <a:ext cx="3048000" cy="2908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7BEE5D-B630-634B-A779-52B1ED968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426" y="1426885"/>
            <a:ext cx="4862791" cy="39319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BC6DA2-7BD2-8566-6648-54E467BAF09F}"/>
              </a:ext>
            </a:extLst>
          </p:cNvPr>
          <p:cNvSpPr txBox="1"/>
          <p:nvPr/>
        </p:nvSpPr>
        <p:spPr>
          <a:xfrm>
            <a:off x="4386432" y="926015"/>
            <a:ext cx="3959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Extreme Dependence on Gas Purity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2384E5-AC32-F05B-0C7C-254137B62D8F}"/>
              </a:ext>
            </a:extLst>
          </p:cNvPr>
          <p:cNvSpPr txBox="1"/>
          <p:nvPr/>
        </p:nvSpPr>
        <p:spPr>
          <a:xfrm>
            <a:off x="4119247" y="5478648"/>
            <a:ext cx="4636206" cy="307777"/>
          </a:xfrm>
          <a:prstGeom prst="rect">
            <a:avLst/>
          </a:prstGeom>
          <a:solidFill>
            <a:srgbClr val="99FD80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R. Bouclier et al, Nucl. Instr. Meth. A348(1994)109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C8837B-53F3-47B4-9EA6-75610FE6C7DD}"/>
              </a:ext>
            </a:extLst>
          </p:cNvPr>
          <p:cNvSpPr/>
          <p:nvPr/>
        </p:nvSpPr>
        <p:spPr>
          <a:xfrm>
            <a:off x="6688114" y="1599927"/>
            <a:ext cx="1411357" cy="576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387C59C-27BD-7D5A-3C8E-4CA6855E7B8A}"/>
              </a:ext>
            </a:extLst>
          </p:cNvPr>
          <p:cNvSpPr/>
          <p:nvPr/>
        </p:nvSpPr>
        <p:spPr>
          <a:xfrm>
            <a:off x="4970486" y="2573962"/>
            <a:ext cx="1390556" cy="576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45381A-AD4B-A3B3-98D6-10404A368A4F}"/>
              </a:ext>
            </a:extLst>
          </p:cNvPr>
          <p:cNvSpPr/>
          <p:nvPr/>
        </p:nvSpPr>
        <p:spPr>
          <a:xfrm>
            <a:off x="7393792" y="4977190"/>
            <a:ext cx="1390556" cy="576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1D94DED-5F16-29C9-33E1-D7A1C65EA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65291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F837E-C777-B889-D2B6-0FE4864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7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D5A4D8-BEE1-B897-531C-9B909DEE4D9A}"/>
              </a:ext>
            </a:extLst>
          </p:cNvPr>
          <p:cNvSpPr txBox="1"/>
          <p:nvPr/>
        </p:nvSpPr>
        <p:spPr>
          <a:xfrm>
            <a:off x="588631" y="110870"/>
            <a:ext cx="4312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MSGC: Aging and Discharges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D738BD-C40B-423C-CCA8-5D85B9FECD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30"/>
          <a:stretch/>
        </p:blipFill>
        <p:spPr>
          <a:xfrm rot="16200000">
            <a:off x="5802217" y="2531605"/>
            <a:ext cx="3579844" cy="2705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931399-5A01-40A3-7D5C-793D3ECBA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47219" y="2128964"/>
            <a:ext cx="3752368" cy="24455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728101-6EBB-B54F-4286-CD354C183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29398" y="1530846"/>
            <a:ext cx="3566255" cy="278981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876672C-17FE-3243-7366-0D1A73D74EC4}"/>
              </a:ext>
            </a:extLst>
          </p:cNvPr>
          <p:cNvGrpSpPr/>
          <p:nvPr/>
        </p:nvGrpSpPr>
        <p:grpSpPr>
          <a:xfrm>
            <a:off x="588630" y="5229986"/>
            <a:ext cx="3202533" cy="1211911"/>
            <a:chOff x="410702" y="5237366"/>
            <a:chExt cx="2818804" cy="1007866"/>
          </a:xfrm>
        </p:grpSpPr>
        <p:sp>
          <p:nvSpPr>
            <p:cNvPr id="7" name="U-turn Arrow 6">
              <a:extLst>
                <a:ext uri="{FF2B5EF4-FFF2-40B4-BE49-F238E27FC236}">
                  <a16:creationId xmlns:a16="http://schemas.microsoft.com/office/drawing/2014/main" id="{2DAC04BC-2FEB-A620-7162-D48449A62AE3}"/>
                </a:ext>
              </a:extLst>
            </p:cNvPr>
            <p:cNvSpPr/>
            <p:nvPr/>
          </p:nvSpPr>
          <p:spPr>
            <a:xfrm rot="16200000">
              <a:off x="827747" y="4820321"/>
              <a:ext cx="889460" cy="1723550"/>
            </a:xfrm>
            <a:prstGeom prst="uturnArrow">
              <a:avLst>
                <a:gd name="adj1" fmla="val 23051"/>
                <a:gd name="adj2" fmla="val 21102"/>
                <a:gd name="adj3" fmla="val 25947"/>
                <a:gd name="adj4" fmla="val 36174"/>
                <a:gd name="adj5" fmla="val 6428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672525-46BC-A38E-6697-B5580AE9538C}"/>
                </a:ext>
              </a:extLst>
            </p:cNvPr>
            <p:cNvSpPr txBox="1"/>
            <p:nvPr/>
          </p:nvSpPr>
          <p:spPr>
            <a:xfrm>
              <a:off x="503824" y="5875900"/>
              <a:ext cx="1729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mic Sans MS" panose="030F0902030302020204" pitchFamily="66" charset="0"/>
                </a:rPr>
                <a:t>DISCHARGES</a:t>
              </a:r>
            </a:p>
          </p:txBody>
        </p:sp>
        <p:sp>
          <p:nvSpPr>
            <p:cNvPr id="8" name="U-turn Arrow 7">
              <a:extLst>
                <a:ext uri="{FF2B5EF4-FFF2-40B4-BE49-F238E27FC236}">
                  <a16:creationId xmlns:a16="http://schemas.microsoft.com/office/drawing/2014/main" id="{8815B504-805C-BD88-5892-184B57BB0614}"/>
                </a:ext>
              </a:extLst>
            </p:cNvPr>
            <p:cNvSpPr/>
            <p:nvPr/>
          </p:nvSpPr>
          <p:spPr>
            <a:xfrm rot="16200000" flipH="1" flipV="1">
              <a:off x="1954870" y="4936420"/>
              <a:ext cx="889460" cy="1659812"/>
            </a:xfrm>
            <a:prstGeom prst="uturnArrow">
              <a:avLst>
                <a:gd name="adj1" fmla="val 23051"/>
                <a:gd name="adj2" fmla="val 21102"/>
                <a:gd name="adj3" fmla="val 25947"/>
                <a:gd name="adj4" fmla="val 36174"/>
                <a:gd name="adj5" fmla="val 6428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A480A1D-ED5D-E448-4FD4-539F12F5AA34}"/>
                </a:ext>
              </a:extLst>
            </p:cNvPr>
            <p:cNvSpPr txBox="1"/>
            <p:nvPr/>
          </p:nvSpPr>
          <p:spPr>
            <a:xfrm>
              <a:off x="1681213" y="5278015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Comic Sans MS" panose="030F0902030302020204" pitchFamily="66" charset="0"/>
                </a:rPr>
                <a:t>AGING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6390874-5758-ED9D-0186-428216D168B7}"/>
              </a:ext>
            </a:extLst>
          </p:cNvPr>
          <p:cNvSpPr txBox="1"/>
          <p:nvPr/>
        </p:nvSpPr>
        <p:spPr>
          <a:xfrm>
            <a:off x="4709137" y="5817483"/>
            <a:ext cx="404630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omic Sans MS" panose="030F0902030302020204" pitchFamily="66" charset="0"/>
              </a:rPr>
              <a:t>☛ </a:t>
            </a:r>
            <a:r>
              <a:rPr lang="en-GB">
                <a:latin typeface="Comic Sans MS" panose="030F0902030302020204" pitchFamily="66" charset="0"/>
              </a:rPr>
              <a:t>Discharges: See Piotr Gasik Talk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70649B-9587-3663-C25C-B6787FF61639}"/>
              </a:ext>
            </a:extLst>
          </p:cNvPr>
          <p:cNvSpPr txBox="1"/>
          <p:nvPr/>
        </p:nvSpPr>
        <p:spPr>
          <a:xfrm>
            <a:off x="623684" y="720862"/>
            <a:ext cx="300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Discolorations (Deposits?)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75F7EC-AE5A-7F41-7CCB-8CFA034C61FE}"/>
              </a:ext>
            </a:extLst>
          </p:cNvPr>
          <p:cNvSpPr txBox="1"/>
          <p:nvPr/>
        </p:nvSpPr>
        <p:spPr>
          <a:xfrm>
            <a:off x="3628033" y="1066216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Pitting (Micro-Discharges)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7459AF-2ED6-925E-002F-50471ED8BBF0}"/>
              </a:ext>
            </a:extLst>
          </p:cNvPr>
          <p:cNvSpPr txBox="1"/>
          <p:nvPr/>
        </p:nvSpPr>
        <p:spPr>
          <a:xfrm>
            <a:off x="6223907" y="150766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Full Discharge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3C04C0E-7320-E4D1-66FC-6FC738A79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81387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0CC01-DBB6-BBBD-7D7B-47F359AB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8</a:t>
            </a:fld>
            <a:endParaRPr lang="en-US">
              <a:latin typeface="Comic Sans MS" panose="030F09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F46434-E04E-702D-C40C-43270A61B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41" y="2211737"/>
            <a:ext cx="3663155" cy="32896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6211B3-0BE0-88CB-0547-22B498F4C386}"/>
              </a:ext>
            </a:extLst>
          </p:cNvPr>
          <p:cNvSpPr txBox="1"/>
          <p:nvPr/>
        </p:nvSpPr>
        <p:spPr>
          <a:xfrm>
            <a:off x="374429" y="177309"/>
            <a:ext cx="5067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Mechanisms of Polymer Formation</a:t>
            </a:r>
          </a:p>
          <a:p>
            <a:r>
              <a:rPr lang="en-GB" sz="2400">
                <a:latin typeface="Comic Sans MS" panose="030F0902030302020204" pitchFamily="66" charset="0"/>
              </a:rPr>
              <a:t>Plasma Chemistry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161F6-D45A-B005-988B-1285D263DEDC}"/>
              </a:ext>
            </a:extLst>
          </p:cNvPr>
          <p:cNvSpPr txBox="1"/>
          <p:nvPr/>
        </p:nvSpPr>
        <p:spPr>
          <a:xfrm>
            <a:off x="447541" y="5667806"/>
            <a:ext cx="3188693" cy="523220"/>
          </a:xfrm>
          <a:prstGeom prst="rect">
            <a:avLst/>
          </a:prstGeom>
          <a:solidFill>
            <a:srgbClr val="A6FFC5"/>
          </a:solidFill>
        </p:spPr>
        <p:txBody>
          <a:bodyPr wrap="none" rtlCol="0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J. Va'vra, </a:t>
            </a:r>
          </a:p>
          <a:p>
            <a:r>
              <a:rPr lang="en-GB" sz="1400" b="1" i="1">
                <a:latin typeface="Comic Sans MS" panose="030F0902030302020204" pitchFamily="66" charset="0"/>
              </a:rPr>
              <a:t>Nucl. Instr. Meth. A252(1986)547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E4EE06B-96C9-A5FC-CE68-07748064E49A}"/>
              </a:ext>
            </a:extLst>
          </p:cNvPr>
          <p:cNvSpPr txBox="1"/>
          <p:nvPr/>
        </p:nvSpPr>
        <p:spPr>
          <a:xfrm>
            <a:off x="646946" y="974454"/>
            <a:ext cx="2631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﻿e+CH</a:t>
            </a:r>
            <a:r>
              <a:rPr lang="en-GB" baseline="-25000">
                <a:latin typeface="Comic Sans MS" panose="030F0902030302020204" pitchFamily="66" charset="0"/>
              </a:rPr>
              <a:t>4</a:t>
            </a:r>
            <a:r>
              <a:rPr lang="en-GB">
                <a:latin typeface="Comic Sans MS" panose="030F0902030302020204" pitchFamily="66" charset="0"/>
              </a:rPr>
              <a:t> </a:t>
            </a:r>
            <a:r>
              <a:rPr lang="en-GB">
                <a:latin typeface="Comic Sans MS" panose="030F0902030302020204" pitchFamily="66" charset="0"/>
                <a:sym typeface="Wingdings" pitchFamily="2" charset="2"/>
              </a:rPr>
              <a:t>  </a:t>
            </a:r>
            <a:r>
              <a:rPr lang="en-GB">
                <a:latin typeface="Comic Sans MS" panose="030F0902030302020204" pitchFamily="66" charset="0"/>
              </a:rPr>
              <a:t>CH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:+H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+e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E907AD-0703-090E-EE16-7CC7AC7CC682}"/>
              </a:ext>
            </a:extLst>
          </p:cNvPr>
          <p:cNvSpPr txBox="1"/>
          <p:nvPr/>
        </p:nvSpPr>
        <p:spPr>
          <a:xfrm>
            <a:off x="447541" y="1433597"/>
            <a:ext cx="3248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Production of CH</a:t>
            </a:r>
            <a:r>
              <a:rPr lang="en-GB" baseline="-25000">
                <a:latin typeface="Comic Sans MS" panose="030F0902030302020204" pitchFamily="66" charset="0"/>
              </a:rPr>
              <a:t>2</a:t>
            </a:r>
            <a:r>
              <a:rPr lang="en-GB">
                <a:latin typeface="Comic Sans MS" panose="030F0902030302020204" pitchFamily="66" charset="0"/>
              </a:rPr>
              <a:t>: radicals </a:t>
            </a:r>
          </a:p>
          <a:p>
            <a:r>
              <a:rPr lang="en-GB">
                <a:latin typeface="Comic Sans MS" panose="030F0902030302020204" pitchFamily="66" charset="0"/>
              </a:rPr>
              <a:t>(precursors of Polyethylene)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8552E-2D8A-0D1F-F259-9A5B782FA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202" y="951876"/>
            <a:ext cx="3663155" cy="22750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D41D40-1864-DEEB-8504-2D5880D23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6202" y="3250705"/>
            <a:ext cx="3592138" cy="22506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169EB35-A965-981C-2FF2-98A9F13FD2F0}"/>
              </a:ext>
            </a:extLst>
          </p:cNvPr>
          <p:cNvSpPr txBox="1"/>
          <p:nvPr/>
        </p:nvSpPr>
        <p:spPr>
          <a:xfrm>
            <a:off x="5108714" y="582544"/>
            <a:ext cx="284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Polyethylene Compounds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E8C3EA-2C6E-B8C1-47C4-30E37610763C}"/>
              </a:ext>
            </a:extLst>
          </p:cNvPr>
          <p:cNvSpPr txBox="1"/>
          <p:nvPr/>
        </p:nvSpPr>
        <p:spPr>
          <a:xfrm>
            <a:off x="3793413" y="5773922"/>
            <a:ext cx="521809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Comic Sans MS" panose="030F0902030302020204" pitchFamily="66" charset="0"/>
              </a:rPr>
              <a:t>☛</a:t>
            </a:r>
            <a:r>
              <a:rPr lang="en-GB">
                <a:latin typeface="Comic Sans MS" panose="030F0902030302020204" pitchFamily="66" charset="0"/>
              </a:rPr>
              <a:t> Plasma Chemistry See Katerina Kudnetzova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FE8D3-BCC1-721B-A0B8-534D7F955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793129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26C5A-EB62-087D-A695-ADCB5BE0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B577-CA1B-4741-BD04-473B2AEDB17A}" type="slidenum">
              <a:rPr lang="en-US" smtClean="0">
                <a:latin typeface="Comic Sans MS" panose="030F0902030302020204" pitchFamily="66" charset="0"/>
              </a:rPr>
              <a:t>9</a:t>
            </a:fld>
            <a:endParaRPr lang="en-US">
              <a:latin typeface="Comic Sans MS" panose="030F09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53F571-27EB-8405-D3B9-E42A77BB4992}"/>
              </a:ext>
            </a:extLst>
          </p:cNvPr>
          <p:cNvSpPr txBox="1"/>
          <p:nvPr/>
        </p:nvSpPr>
        <p:spPr>
          <a:xfrm>
            <a:off x="2087632" y="5605964"/>
            <a:ext cx="4968735" cy="307777"/>
          </a:xfrm>
          <a:prstGeom prst="rect">
            <a:avLst/>
          </a:prstGeom>
          <a:solidFill>
            <a:srgbClr val="99FD80"/>
          </a:solidFill>
        </p:spPr>
        <p:txBody>
          <a:bodyPr wrap="square">
            <a:spAutoFit/>
          </a:bodyPr>
          <a:lstStyle/>
          <a:p>
            <a:r>
              <a:rPr lang="en-GB" sz="1400" b="1" i="1">
                <a:latin typeface="Comic Sans MS" panose="030F0902030302020204" pitchFamily="66" charset="0"/>
              </a:rPr>
              <a:t>W. Haberichter and H Spinka, AHL-HEP-CP-86-10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22252-6C41-4F2B-12F3-FB1F05F69191}"/>
              </a:ext>
            </a:extLst>
          </p:cNvPr>
          <p:cNvSpPr txBox="1"/>
          <p:nvPr/>
        </p:nvSpPr>
        <p:spPr>
          <a:xfrm>
            <a:off x="1259878" y="150962"/>
            <a:ext cx="4140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>
                <a:latin typeface="Comic Sans MS" panose="030F0902030302020204" pitchFamily="66" charset="0"/>
              </a:rPr>
              <a:t>Silicone Compouds Deposits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C7B31C-1892-C853-1A15-94D8FFB9A1A2}"/>
              </a:ext>
            </a:extLst>
          </p:cNvPr>
          <p:cNvSpPr txBox="1"/>
          <p:nvPr/>
        </p:nvSpPr>
        <p:spPr>
          <a:xfrm>
            <a:off x="534644" y="950655"/>
            <a:ext cx="719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omic Sans MS" panose="030F0902030302020204" pitchFamily="66" charset="0"/>
              </a:rPr>
              <a:t>Anode Wire Surface Analysis with Ion Microprobe Mass Analysis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F4673D-304D-50DE-07E1-FDFFFA91C681}"/>
              </a:ext>
            </a:extLst>
          </p:cNvPr>
          <p:cNvGrpSpPr/>
          <p:nvPr/>
        </p:nvGrpSpPr>
        <p:grpSpPr>
          <a:xfrm>
            <a:off x="554805" y="1394702"/>
            <a:ext cx="3059784" cy="4138690"/>
            <a:chOff x="1226401" y="1571738"/>
            <a:chExt cx="3139616" cy="417672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E2E40D9-FBEC-6EE9-8290-D22BDEECFEEB}"/>
                </a:ext>
              </a:extLst>
            </p:cNvPr>
            <p:cNvGrpSpPr/>
            <p:nvPr/>
          </p:nvGrpSpPr>
          <p:grpSpPr>
            <a:xfrm>
              <a:off x="1226401" y="1571738"/>
              <a:ext cx="3139616" cy="4176726"/>
              <a:chOff x="887443" y="1557243"/>
              <a:chExt cx="3139616" cy="4176726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7C07DAC-3CCB-997A-1336-A25577520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7443" y="1557243"/>
                <a:ext cx="3139616" cy="4176726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C30852-440A-3543-EC30-5C47985B2ED0}"/>
                  </a:ext>
                </a:extLst>
              </p:cNvPr>
              <p:cNvSpPr txBox="1"/>
              <p:nvPr/>
            </p:nvSpPr>
            <p:spPr>
              <a:xfrm>
                <a:off x="1610912" y="2001304"/>
                <a:ext cx="1259842" cy="3122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600" b="1">
                    <a:solidFill>
                      <a:srgbClr val="FF0000"/>
                    </a:solidFill>
                    <a:latin typeface="Comic Sans MS" panose="030F0902030302020204" pitchFamily="66" charset="0"/>
                  </a:rPr>
                  <a:t>NEW WIRE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6073878-7105-7392-7CF1-C4D56D538D53}"/>
                </a:ext>
              </a:extLst>
            </p:cNvPr>
            <p:cNvSpPr/>
            <p:nvPr/>
          </p:nvSpPr>
          <p:spPr>
            <a:xfrm>
              <a:off x="2435451" y="3303012"/>
              <a:ext cx="554132" cy="25197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1F279C-3F91-5D84-518A-763550786871}"/>
              </a:ext>
            </a:extLst>
          </p:cNvPr>
          <p:cNvGrpSpPr/>
          <p:nvPr/>
        </p:nvGrpSpPr>
        <p:grpSpPr>
          <a:xfrm>
            <a:off x="4442284" y="1388697"/>
            <a:ext cx="3299627" cy="4052006"/>
            <a:chOff x="4770889" y="1557243"/>
            <a:chExt cx="3282266" cy="420571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A260603-3EC9-6A5E-0C50-E8AADEABB5B2}"/>
                </a:ext>
              </a:extLst>
            </p:cNvPr>
            <p:cNvGrpSpPr/>
            <p:nvPr/>
          </p:nvGrpSpPr>
          <p:grpSpPr>
            <a:xfrm>
              <a:off x="4770889" y="1557243"/>
              <a:ext cx="3282266" cy="4205716"/>
              <a:chOff x="4770889" y="1557243"/>
              <a:chExt cx="3282266" cy="420571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33B25FB-6F03-C1A5-41D9-ECF8A9A097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0889" y="1557243"/>
                <a:ext cx="3282266" cy="420571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30BCC1-5D79-9389-A602-B5ADB4484D5D}"/>
                  </a:ext>
                </a:extLst>
              </p:cNvPr>
              <p:cNvSpPr txBox="1"/>
              <p:nvPr/>
            </p:nvSpPr>
            <p:spPr>
              <a:xfrm>
                <a:off x="5407535" y="4931425"/>
                <a:ext cx="2165805" cy="3503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>
                    <a:solidFill>
                      <a:srgbClr val="FF0000"/>
                    </a:solidFill>
                    <a:latin typeface="Comic Sans MS" panose="030F0902030302020204" pitchFamily="66" charset="0"/>
                  </a:rPr>
                  <a:t>IRRADIATED WIRE</a:t>
                </a:r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C462DC6-2BC9-3AA7-1F6E-62F30DC080B8}"/>
                </a:ext>
              </a:extLst>
            </p:cNvPr>
            <p:cNvSpPr/>
            <p:nvPr/>
          </p:nvSpPr>
          <p:spPr>
            <a:xfrm>
              <a:off x="6236701" y="1800587"/>
              <a:ext cx="554132" cy="25197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mic Sans MS" panose="030F0902030302020204" pitchFamily="66" charset="0"/>
              </a:endParaRPr>
            </a:p>
          </p:txBody>
        </p: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57739943-71AC-6B0B-B085-D95A324E7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274" y="6395677"/>
            <a:ext cx="7569820" cy="365125"/>
          </a:xfrm>
        </p:spPr>
        <p:txBody>
          <a:bodyPr/>
          <a:lstStyle/>
          <a:p>
            <a:r>
              <a:rPr lang="en-US"/>
              <a:t>Fabio Sauli – Aging Phenomena – CERN Nov 6-10, 2023</a:t>
            </a:r>
          </a:p>
          <a:p>
            <a:r>
              <a:rPr lang="en-US"/>
              <a:t>
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F2B33D-CB7E-93BD-3BD2-54EBB5D953AB}"/>
              </a:ext>
            </a:extLst>
          </p:cNvPr>
          <p:cNvSpPr txBox="1"/>
          <p:nvPr/>
        </p:nvSpPr>
        <p:spPr>
          <a:xfrm>
            <a:off x="986049" y="6003893"/>
            <a:ext cx="691247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>
                <a:latin typeface="Comic Sans MS" panose="030F0902030302020204" pitchFamily="66" charset="0"/>
              </a:rPr>
              <a:t>Silicone from Materials</a:t>
            </a:r>
            <a:r>
              <a:rPr lang="en-GB" sz="1600">
                <a:latin typeface="Comic Sans MS" panose="030F0902030302020204" pitchFamily="66" charset="0"/>
                <a:sym typeface="Wingdings" pitchFamily="2" charset="2"/>
              </a:rPr>
              <a:t> J. Kadyk, Nucl. Instr. Meth. 300A(1991)436</a:t>
            </a:r>
            <a:endParaRPr lang="en-GB" sz="1600">
              <a:latin typeface="Comic Sans MS" panose="030F0902030302020204" pitchFamily="66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C0BDE66-B78E-E7CD-5895-6BE3E2293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99" y="178285"/>
            <a:ext cx="823279" cy="6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0208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6373</TotalTime>
  <Words>1936</Words>
  <Application>Microsoft Macintosh PowerPoint</Application>
  <PresentationFormat>On-screen Show (4:3)</PresentationFormat>
  <Paragraphs>335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Comic Sans MS</vt:lpstr>
      <vt:lpstr>Times New Roman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Sauli</dc:creator>
  <cp:lastModifiedBy>Fabio Sauli</cp:lastModifiedBy>
  <cp:revision>125</cp:revision>
  <dcterms:created xsi:type="dcterms:W3CDTF">2023-10-15T15:21:58Z</dcterms:created>
  <dcterms:modified xsi:type="dcterms:W3CDTF">2023-11-05T08:41:43Z</dcterms:modified>
</cp:coreProperties>
</file>