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58" r:id="rId4"/>
    <p:sldId id="262" r:id="rId5"/>
    <p:sldId id="263" r:id="rId6"/>
    <p:sldId id="260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8" autoAdjust="0"/>
    <p:restoredTop sz="94717"/>
  </p:normalViewPr>
  <p:slideViewPr>
    <p:cSldViewPr snapToGrid="0">
      <p:cViewPr varScale="1">
        <p:scale>
          <a:sx n="107" d="100"/>
          <a:sy n="107" d="100"/>
        </p:scale>
        <p:origin x="6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97997-7B66-42EF-BF55-CC162FAC9528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689E4-305A-4545-BD8A-7C43A0D0B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601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37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614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6376"/>
            <a:ext cx="10972800" cy="847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2778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7/11/2023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7788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2778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9C993A38-D988-4BAC-B0C3-0E345E7965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540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780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440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6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999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25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906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914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50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7/11/2023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C1354-80EE-41FE-AD4B-C898DD9A4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97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80687E-1785-6347-97AC-809FA9EFCE2F}"/>
              </a:ext>
            </a:extLst>
          </p:cNvPr>
          <p:cNvSpPr txBox="1"/>
          <p:nvPr/>
        </p:nvSpPr>
        <p:spPr>
          <a:xfrm>
            <a:off x="3221398" y="2673927"/>
            <a:ext cx="57492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The ATLAS TRT ageing laboratory</a:t>
            </a:r>
          </a:p>
        </p:txBody>
      </p:sp>
      <p:sp>
        <p:nvSpPr>
          <p:cNvPr id="3" name="Footer Placeholder 10">
            <a:extLst>
              <a:ext uri="{FF2B5EF4-FFF2-40B4-BE49-F238E27FC236}">
                <a16:creationId xmlns:a16="http://schemas.microsoft.com/office/drawing/2014/main" id="{EB38CB0D-A44E-1686-8CD6-18F902F7D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2800" y="6427788"/>
            <a:ext cx="5384799" cy="457200"/>
          </a:xfrm>
        </p:spPr>
        <p:txBody>
          <a:bodyPr/>
          <a:lstStyle/>
          <a:p>
            <a:r>
              <a:rPr lang="en-US" altLang="en-US" dirty="0"/>
              <a:t>3rd International Conference on Detector Stability and Aging Phenomena in Gaseous Detectors / Konstantin Zhukov &amp; Konstantin Vorobev</a:t>
            </a:r>
          </a:p>
        </p:txBody>
      </p:sp>
    </p:spTree>
    <p:extLst>
      <p:ext uri="{BB962C8B-B14F-4D97-AF65-F5344CB8AC3E}">
        <p14:creationId xmlns:p14="http://schemas.microsoft.com/office/powerpoint/2010/main" val="1926473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091" y="70339"/>
            <a:ext cx="99594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                                                                                   </a:t>
            </a:r>
            <a:r>
              <a:rPr lang="en-US" sz="2400" dirty="0">
                <a:solidFill>
                  <a:srgbClr val="C00000"/>
                </a:solidFill>
              </a:rPr>
              <a:t> Introduction</a:t>
            </a:r>
            <a:br>
              <a:rPr lang="en-US" sz="1600" dirty="0"/>
            </a:br>
            <a:r>
              <a:rPr lang="en-US" sz="1600" dirty="0"/>
              <a:t> - TRT anode wires  will accumulate more than 10 C/cm. Special measures are taken to avoid ageing effects.</a:t>
            </a:r>
            <a:br>
              <a:rPr lang="en-US" sz="1600" dirty="0"/>
            </a:br>
            <a:r>
              <a:rPr lang="en-US" sz="1600" dirty="0"/>
              <a:t> - Lab started to operate more than 20 years ago as a detector material validation lab. on the basis of Fabio Sauli</a:t>
            </a:r>
          </a:p>
          <a:p>
            <a:r>
              <a:rPr lang="en-US" sz="1600" dirty="0"/>
              <a:t>    set up. We use 3</a:t>
            </a:r>
            <a:r>
              <a:rPr lang="en-US" sz="1600" baseline="30000" dirty="0"/>
              <a:t>rd</a:t>
            </a:r>
            <a:r>
              <a:rPr lang="en-US" sz="1600" dirty="0"/>
              <a:t> generation of the setup. It operates now in a continuous mode.</a:t>
            </a:r>
          </a:p>
          <a:p>
            <a:r>
              <a:rPr lang="en-US" sz="1600" dirty="0"/>
              <a:t> - All TRT detector components </a:t>
            </a:r>
            <a:r>
              <a:rPr lang="en-GB" sz="1600" dirty="0"/>
              <a:t>in the past and now are checked </a:t>
            </a:r>
            <a:r>
              <a:rPr lang="en-US" sz="1600" dirty="0"/>
              <a:t>for ageing. </a:t>
            </a:r>
          </a:p>
          <a:p>
            <a:r>
              <a:rPr lang="en-US" sz="1600" dirty="0"/>
              <a:t> - Special ageing validation procedure was developed and used during tests.</a:t>
            </a:r>
          </a:p>
          <a:p>
            <a:r>
              <a:rPr lang="en-US" sz="1600" dirty="0"/>
              <a:t> - Two types of ageing effects may happen in the TRT straw chambers - silicon deposition on the anode wire and</a:t>
            </a:r>
            <a:r>
              <a:rPr lang="ru-RU" sz="1600" dirty="0"/>
              <a:t> </a:t>
            </a:r>
            <a:r>
              <a:rPr lang="en-US" sz="1600" dirty="0"/>
              <a:t>organic deposition on the straw</a:t>
            </a:r>
          </a:p>
          <a:p>
            <a:r>
              <a:rPr lang="en-US" sz="1600" dirty="0"/>
              <a:t> - The sources of silicon or organic ageing are traces of oil, lubricants or components of used material which </a:t>
            </a:r>
          </a:p>
          <a:p>
            <a:r>
              <a:rPr lang="en-US" sz="1600" dirty="0"/>
              <a:t>    could pollute the active gas.</a:t>
            </a:r>
          </a:p>
          <a:p>
            <a:r>
              <a:rPr lang="en-US" sz="1600" dirty="0"/>
              <a:t> - the straws we use in our setup is similar to the ATLAS TRT ones.</a:t>
            </a:r>
          </a:p>
          <a:p>
            <a:r>
              <a:rPr lang="en-US" sz="1600" dirty="0"/>
              <a:t> -  </a:t>
            </a:r>
            <a:r>
              <a:rPr lang="en-GB" sz="1600" dirty="0"/>
              <a:t>if during the test we see ageing the straw could </a:t>
            </a:r>
            <a:r>
              <a:rPr lang="en-US" sz="1600" dirty="0"/>
              <a:t>potentially can be polluted. They can be recovered after </a:t>
            </a:r>
          </a:p>
          <a:p>
            <a:r>
              <a:rPr lang="en-US" sz="1600" dirty="0"/>
              <a:t>    X-ray exposure with Ar+CF4 + CO2 mixture and the straw voltage corresponding to current density 200nA/cm.   </a:t>
            </a:r>
          </a:p>
          <a:p>
            <a:r>
              <a:rPr lang="en-US" sz="1600" dirty="0"/>
              <a:t> - Now set-up works in a fully automatic mode.</a:t>
            </a:r>
            <a:endParaRPr lang="en-GB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120145" y="3679343"/>
            <a:ext cx="9517329" cy="2614211"/>
            <a:chOff x="1532661" y="3471893"/>
            <a:chExt cx="9517329" cy="261421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3335" y="3868615"/>
              <a:ext cx="5289465" cy="214626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218977" y="3471893"/>
              <a:ext cx="45304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Principal scheme of the TRT ageing setup.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32661" y="3691518"/>
              <a:ext cx="4340431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en-US" sz="1600" dirty="0"/>
                <a:t>Gas mixture Ar-CO</a:t>
              </a:r>
              <a:r>
                <a:rPr lang="en-US" altLang="en-US" sz="1600" baseline="-25000" dirty="0"/>
                <a:t>2</a:t>
              </a:r>
              <a:r>
                <a:rPr lang="en-US" altLang="en-US" sz="1600" dirty="0"/>
                <a:t> 70</a:t>
              </a:r>
              <a:r>
                <a:rPr lang="ru-RU" altLang="en-US" sz="1600" dirty="0"/>
                <a:t>%</a:t>
              </a:r>
              <a:r>
                <a:rPr lang="en-US" altLang="en-US" sz="1600" dirty="0"/>
                <a:t>-30</a:t>
              </a:r>
              <a:r>
                <a:rPr lang="ru-RU" altLang="en-US" sz="1600" dirty="0"/>
                <a:t>%</a:t>
              </a:r>
              <a:endParaRPr lang="en-US" altLang="en-US" sz="16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en-US" sz="1600" dirty="0"/>
                <a:t>Gas flow</a:t>
              </a:r>
              <a:r>
                <a:rPr lang="ru-RU" altLang="en-US" sz="1600" dirty="0"/>
                <a:t> </a:t>
              </a:r>
              <a:r>
                <a:rPr lang="en-US" altLang="en-US" sz="1600" dirty="0"/>
                <a:t>10x nominal: 1.5 cm</a:t>
              </a:r>
              <a:r>
                <a:rPr lang="en-US" altLang="en-US" sz="1600" baseline="30000" dirty="0"/>
                <a:t>3</a:t>
              </a:r>
              <a:r>
                <a:rPr lang="en-US" altLang="en-US" sz="1600" dirty="0"/>
                <a:t>/min/straw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en-US" sz="1600" dirty="0"/>
                <a:t>Voltage</a:t>
              </a:r>
              <a:r>
                <a:rPr lang="ru-RU" altLang="en-US" sz="1600" dirty="0"/>
                <a:t> </a:t>
              </a:r>
              <a:r>
                <a:rPr lang="en-US" altLang="en-US" sz="1600" dirty="0"/>
                <a:t>V = 1440 V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en-US" sz="1600" dirty="0"/>
                <a:t>Current density: 100 nA/cm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Exposure collimator – 10mm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Scanning collimator – 1 mm</a:t>
              </a:r>
              <a:endParaRPr lang="en-US" altLang="en-US" sz="16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en-US" sz="1600" dirty="0"/>
                <a:t>Validation time: 200 h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532661" y="3499283"/>
              <a:ext cx="9517329" cy="258682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7/11/2023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354-80EE-41FE-AD4B-C898DD9A46EC}" type="slidenum">
              <a:rPr lang="en-GB" smtClean="0"/>
              <a:t>2</a:t>
            </a:fld>
            <a:endParaRPr lang="en-GB"/>
          </a:p>
        </p:txBody>
      </p:sp>
      <p:sp>
        <p:nvSpPr>
          <p:cNvPr id="2" name="Footer Placeholder 10">
            <a:extLst>
              <a:ext uri="{FF2B5EF4-FFF2-40B4-BE49-F238E27FC236}">
                <a16:creationId xmlns:a16="http://schemas.microsoft.com/office/drawing/2014/main" id="{382A04F3-FB06-1BC4-5F10-021945377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2800" y="6427788"/>
            <a:ext cx="5384799" cy="457200"/>
          </a:xfrm>
        </p:spPr>
        <p:txBody>
          <a:bodyPr/>
          <a:lstStyle/>
          <a:p>
            <a:r>
              <a:rPr lang="en-US" altLang="en-US" dirty="0"/>
              <a:t>3rd International Conference on Detector Stability and Aging Phenomena in Gaseous Detectors / Konstantin Zhukov &amp; Konstantin Vorobev</a:t>
            </a:r>
          </a:p>
        </p:txBody>
      </p:sp>
    </p:spTree>
    <p:extLst>
      <p:ext uri="{BB962C8B-B14F-4D97-AF65-F5344CB8AC3E}">
        <p14:creationId xmlns:p14="http://schemas.microsoft.com/office/powerpoint/2010/main" val="369787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9703" y="264377"/>
            <a:ext cx="1097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TRT automated ageing setup (3</a:t>
            </a:r>
            <a:r>
              <a:rPr lang="en-US" sz="2400" baseline="30000" dirty="0">
                <a:solidFill>
                  <a:srgbClr val="C00000"/>
                </a:solidFill>
              </a:rPr>
              <a:t>rd</a:t>
            </a:r>
            <a:r>
              <a:rPr lang="en-US" sz="2400" dirty="0">
                <a:solidFill>
                  <a:srgbClr val="C00000"/>
                </a:solidFill>
              </a:rPr>
              <a:t> generation of the setup)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23155" y="1555147"/>
            <a:ext cx="5179376" cy="38845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07363" y="907725"/>
            <a:ext cx="3595306" cy="26964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01233" y="907723"/>
            <a:ext cx="3595308" cy="26964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63542" y="3878217"/>
            <a:ext cx="73329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Setup consists of 5 prototypes with three straw tube in each. It means we have 5 channels to test.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Gas mixture</a:t>
            </a:r>
            <a:r>
              <a:rPr lang="ru-RU" sz="1600" dirty="0"/>
              <a:t>: </a:t>
            </a:r>
            <a:r>
              <a:rPr lang="en-US" sz="1600" dirty="0"/>
              <a:t>bottle</a:t>
            </a:r>
            <a:r>
              <a:rPr lang="ru-RU" sz="1600" dirty="0"/>
              <a:t> -</a:t>
            </a:r>
            <a:r>
              <a:rPr lang="en-GB" sz="1600" dirty="0"/>
              <a:t>&gt; pressure regulator -&gt;</a:t>
            </a:r>
            <a:r>
              <a:rPr lang="ru-RU" sz="1600" dirty="0"/>
              <a:t> </a:t>
            </a:r>
            <a:r>
              <a:rPr lang="en-US" sz="1600" dirty="0"/>
              <a:t>flowmeter</a:t>
            </a:r>
            <a:r>
              <a:rPr lang="en-GB" sz="1600" dirty="0"/>
              <a:t> -&gt; tested component -&gt; straw </a:t>
            </a:r>
            <a:r>
              <a:rPr lang="en-US" sz="1600" dirty="0"/>
              <a:t>prototype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High</a:t>
            </a:r>
            <a:r>
              <a:rPr lang="ru-RU" sz="1600" dirty="0"/>
              <a:t> </a:t>
            </a:r>
            <a:r>
              <a:rPr lang="en-US" sz="1600" dirty="0"/>
              <a:t>Voltage </a:t>
            </a:r>
            <a:r>
              <a:rPr lang="en-GB" sz="1600" dirty="0"/>
              <a:t>CAEN, </a:t>
            </a:r>
            <a:r>
              <a:rPr lang="en-US" sz="1600" dirty="0"/>
              <a:t>remote control via USB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Movement system</a:t>
            </a:r>
            <a:r>
              <a:rPr lang="en-GB" sz="1600" dirty="0"/>
              <a:t> &amp; </a:t>
            </a:r>
            <a:r>
              <a:rPr lang="en-US" sz="1600" dirty="0"/>
              <a:t>Collimator controlled by microcontroller 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Mini-</a:t>
            </a:r>
            <a:r>
              <a:rPr lang="en-US" sz="1600" dirty="0"/>
              <a:t>X X-ray tube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Signal via amplification and MUX send </a:t>
            </a:r>
            <a:r>
              <a:rPr lang="en-GB" sz="1600" dirty="0"/>
              <a:t>to multichannel analyser CAEN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Software and user interface to control the setup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altLang="en-US"/>
              <a:t>7/11/2023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3A38-D988-4BAC-B0C3-0E345E7965F4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65E1FB2F-5A68-DDD6-EB27-076E0CD21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2800" y="6427788"/>
            <a:ext cx="5384799" cy="457200"/>
          </a:xfrm>
        </p:spPr>
        <p:txBody>
          <a:bodyPr/>
          <a:lstStyle/>
          <a:p>
            <a:r>
              <a:rPr lang="en-US" altLang="en-US" dirty="0"/>
              <a:t>3rd International Conference on Detector Stability and Aging Phenomena in Gaseous Detectors / Konstantin Zhukov &amp; Konstantin Vorobev</a:t>
            </a:r>
          </a:p>
        </p:txBody>
      </p:sp>
    </p:spTree>
    <p:extLst>
      <p:ext uri="{BB962C8B-B14F-4D97-AF65-F5344CB8AC3E}">
        <p14:creationId xmlns:p14="http://schemas.microsoft.com/office/powerpoint/2010/main" val="413180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4375" y="818375"/>
            <a:ext cx="114330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We have two SW to run the setup. Now we used new version of SW. The test consists of cycles of x-ray exposure (10mm width collimator) and scanning with a narrow X-ray beam along the straws (1mm width collimator).</a:t>
            </a:r>
          </a:p>
          <a:p>
            <a:r>
              <a:rPr lang="en-US" sz="1600" dirty="0"/>
              <a:t>Signal amplitude is measured during the scan. At chosen operation conditions 200h irradiation considered to be sufficient to take acceptance decision.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altLang="en-US"/>
              <a:t>7/11/2023</a:t>
            </a:r>
            <a:endParaRPr lang="en-US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3A38-D988-4BAC-B0C3-0E345E7965F4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99703" y="264377"/>
            <a:ext cx="1097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TRT automated ageing setup (2</a:t>
            </a:r>
            <a:r>
              <a:rPr lang="en-US" sz="2400" baseline="30000" dirty="0">
                <a:solidFill>
                  <a:srgbClr val="C00000"/>
                </a:solidFill>
              </a:rPr>
              <a:t>nd</a:t>
            </a:r>
            <a:r>
              <a:rPr lang="en-US" sz="2400" dirty="0">
                <a:solidFill>
                  <a:srgbClr val="C00000"/>
                </a:solidFill>
              </a:rPr>
              <a:t> version)</a:t>
            </a:r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3CBE23E6-6C17-1BC5-5697-F169233BED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75" y="2165379"/>
            <a:ext cx="11498758" cy="39926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470D710-9C47-0471-9007-D53F95735B02}"/>
              </a:ext>
            </a:extLst>
          </p:cNvPr>
          <p:cNvSpPr txBox="1"/>
          <p:nvPr/>
        </p:nvSpPr>
        <p:spPr>
          <a:xfrm>
            <a:off x="5975375" y="3626485"/>
            <a:ext cx="5524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Expert‘s</a:t>
            </a:r>
            <a:r>
              <a:rPr lang="en-US" sz="1400" dirty="0"/>
              <a:t> interface with general </a:t>
            </a:r>
            <a:r>
              <a:rPr lang="en-GB" sz="1400" dirty="0"/>
              <a:t>settings</a:t>
            </a:r>
            <a:endParaRPr lang="en-US" sz="1400" dirty="0"/>
          </a:p>
        </p:txBody>
      </p:sp>
      <p:sp>
        <p:nvSpPr>
          <p:cNvPr id="18" name="Footer Placeholder 10">
            <a:extLst>
              <a:ext uri="{FF2B5EF4-FFF2-40B4-BE49-F238E27FC236}">
                <a16:creationId xmlns:a16="http://schemas.microsoft.com/office/drawing/2014/main" id="{A12BB5AF-DA95-D4F1-DE27-4EC46AADA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2800" y="6427788"/>
            <a:ext cx="5384799" cy="457200"/>
          </a:xfrm>
        </p:spPr>
        <p:txBody>
          <a:bodyPr/>
          <a:lstStyle/>
          <a:p>
            <a:r>
              <a:rPr lang="en-US" altLang="en-US" dirty="0"/>
              <a:t>3rd International Conference on Detector Stability and Aging Phenomena in Gaseous Detectors / Konstantin Zhukov &amp; Konstantin Vorobev</a:t>
            </a:r>
          </a:p>
        </p:txBody>
      </p:sp>
    </p:spTree>
    <p:extLst>
      <p:ext uri="{BB962C8B-B14F-4D97-AF65-F5344CB8AC3E}">
        <p14:creationId xmlns:p14="http://schemas.microsoft.com/office/powerpoint/2010/main" val="2215679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altLang="en-US"/>
              <a:t>7/11/2023</a:t>
            </a:r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352800" y="6427788"/>
            <a:ext cx="5384799" cy="457200"/>
          </a:xfrm>
        </p:spPr>
        <p:txBody>
          <a:bodyPr/>
          <a:lstStyle/>
          <a:p>
            <a:r>
              <a:rPr lang="en-US" altLang="en-US" dirty="0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3A38-D988-4BAC-B0C3-0E345E7965F4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99703" y="264377"/>
            <a:ext cx="1097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TRT automated ageing setup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6D1591F4-C279-8B3C-41F7-AD6475D79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40" y="946735"/>
            <a:ext cx="6185681" cy="3077795"/>
          </a:xfrm>
          <a:prstGeom prst="rect">
            <a:avLst/>
          </a:prstGeom>
        </p:spPr>
      </p:pic>
      <p:pic>
        <p:nvPicPr>
          <p:cNvPr id="20" name="Picture 19" descr="A screenshot of a computer&#10;&#10;Description automatically generated">
            <a:extLst>
              <a:ext uri="{FF2B5EF4-FFF2-40B4-BE49-F238E27FC236}">
                <a16:creationId xmlns:a16="http://schemas.microsoft.com/office/drawing/2014/main" id="{0DAB0649-D0DF-857A-97D8-DA0C968ADA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04"/>
          <a:stretch/>
        </p:blipFill>
        <p:spPr>
          <a:xfrm>
            <a:off x="6463617" y="924833"/>
            <a:ext cx="5675085" cy="333163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658449A-E918-393A-A435-FCFB4D1193A7}"/>
              </a:ext>
            </a:extLst>
          </p:cNvPr>
          <p:cNvSpPr txBox="1"/>
          <p:nvPr/>
        </p:nvSpPr>
        <p:spPr>
          <a:xfrm>
            <a:off x="6096000" y="4525415"/>
            <a:ext cx="5675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This is example of plots of amplitude scan of the straw with no Ageing seen after X-ray exposure</a:t>
            </a:r>
          </a:p>
        </p:txBody>
      </p:sp>
      <p:pic>
        <p:nvPicPr>
          <p:cNvPr id="23" name="Picture 22" descr="A screenshot of a graph&#10;&#10;Description automatically generated">
            <a:extLst>
              <a:ext uri="{FF2B5EF4-FFF2-40B4-BE49-F238E27FC236}">
                <a16:creationId xmlns:a16="http://schemas.microsoft.com/office/drawing/2014/main" id="{397190B9-CB69-0345-ABEA-9929401BA2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40" y="4104131"/>
            <a:ext cx="5621867" cy="224405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6C7C398-BCA5-F825-5CF2-40E9B2D94631}"/>
              </a:ext>
            </a:extLst>
          </p:cNvPr>
          <p:cNvSpPr txBox="1"/>
          <p:nvPr/>
        </p:nvSpPr>
        <p:spPr>
          <a:xfrm>
            <a:off x="5840679" y="5281677"/>
            <a:ext cx="6185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General Graphs and settings/errors logs available.</a:t>
            </a:r>
          </a:p>
          <a:p>
            <a:pPr algn="ctr"/>
            <a:r>
              <a:rPr lang="en-US" sz="1600" dirty="0"/>
              <a:t>It have possibility to normalize response </a:t>
            </a:r>
          </a:p>
        </p:txBody>
      </p:sp>
    </p:spTree>
    <p:extLst>
      <p:ext uri="{BB962C8B-B14F-4D97-AF65-F5344CB8AC3E}">
        <p14:creationId xmlns:p14="http://schemas.microsoft.com/office/powerpoint/2010/main" val="108654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0957" y="442891"/>
            <a:ext cx="4562863" cy="847725"/>
          </a:xfrm>
        </p:spPr>
        <p:txBody>
          <a:bodyPr>
            <a:normAutofit/>
          </a:bodyPr>
          <a:lstStyle/>
          <a:p>
            <a:pPr algn="ctr"/>
            <a:r>
              <a:rPr lang="en-US" altLang="en-US" sz="1600" dirty="0">
                <a:latin typeface="Arial" panose="020B0604020202020204" pitchFamily="34" charset="0"/>
              </a:rPr>
              <a:t>Si ageing in the Xe-CO</a:t>
            </a:r>
            <a:r>
              <a:rPr lang="en-US" altLang="en-US" sz="1600" baseline="-25000" dirty="0">
                <a:latin typeface="Arial" panose="020B0604020202020204" pitchFamily="34" charset="0"/>
              </a:rPr>
              <a:t>2</a:t>
            </a:r>
            <a:r>
              <a:rPr lang="en-US" altLang="en-US" sz="1600" dirty="0">
                <a:latin typeface="Arial" panose="020B0604020202020204" pitchFamily="34" charset="0"/>
              </a:rPr>
              <a:t>-O</a:t>
            </a:r>
            <a:r>
              <a:rPr lang="en-US" altLang="en-US" sz="1600" baseline="-25000" dirty="0">
                <a:latin typeface="Arial" panose="020B0604020202020204" pitchFamily="34" charset="0"/>
              </a:rPr>
              <a:t>2  </a:t>
            </a:r>
            <a:r>
              <a:rPr lang="en-GB" altLang="en-US" sz="1600" dirty="0">
                <a:latin typeface="Arial" panose="020B0604020202020204" pitchFamily="34" charset="0"/>
              </a:rPr>
              <a:t>gas mixture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graphicFrame>
        <p:nvGraphicFramePr>
          <p:cNvPr id="356369" name="Object 17"/>
          <p:cNvGraphicFramePr>
            <a:graphicFrameLocks noChangeAspect="1"/>
          </p:cNvGraphicFramePr>
          <p:nvPr/>
        </p:nvGraphicFramePr>
        <p:xfrm>
          <a:off x="493714" y="1276350"/>
          <a:ext cx="5168900" cy="371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363035" imgH="4296148" progId="Excel.Sheet.8">
                  <p:embed/>
                </p:oleObj>
              </mc:Choice>
              <mc:Fallback>
                <p:oleObj name="Worksheet" r:id="rId2" imgW="5363035" imgH="4296148" progId="Excel.Sheet.8">
                  <p:embed/>
                  <p:pic>
                    <p:nvPicPr>
                      <p:cNvPr id="356369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714" y="1276350"/>
                        <a:ext cx="5168900" cy="371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70" name="Text Box 18"/>
          <p:cNvSpPr txBox="1">
            <a:spLocks noChangeArrowheads="1"/>
          </p:cNvSpPr>
          <p:nvPr/>
        </p:nvSpPr>
        <p:spPr bwMode="auto">
          <a:xfrm>
            <a:off x="4552222" y="1880633"/>
            <a:ext cx="1745991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Before irradiation</a:t>
            </a:r>
            <a:endParaRPr lang="en-US" alt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371" name="Text Box 19"/>
          <p:cNvSpPr txBox="1">
            <a:spLocks noChangeArrowheads="1"/>
          </p:cNvSpPr>
          <p:nvPr/>
        </p:nvSpPr>
        <p:spPr bwMode="auto">
          <a:xfrm>
            <a:off x="2284849" y="3677841"/>
            <a:ext cx="1880751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After 66h of irradiation</a:t>
            </a:r>
          </a:p>
        </p:txBody>
      </p:sp>
      <p:sp>
        <p:nvSpPr>
          <p:cNvPr id="356372" name="Line 20"/>
          <p:cNvSpPr>
            <a:spLocks noChangeShapeType="1"/>
          </p:cNvSpPr>
          <p:nvPr/>
        </p:nvSpPr>
        <p:spPr bwMode="auto">
          <a:xfrm flipH="1">
            <a:off x="4165600" y="2228088"/>
            <a:ext cx="1000426" cy="4669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373" name="Line 21"/>
          <p:cNvSpPr>
            <a:spLocks noChangeShapeType="1"/>
          </p:cNvSpPr>
          <p:nvPr/>
        </p:nvSpPr>
        <p:spPr bwMode="auto">
          <a:xfrm flipH="1">
            <a:off x="4940135" y="2228088"/>
            <a:ext cx="519567" cy="6786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374" name="Line 22"/>
          <p:cNvSpPr>
            <a:spLocks noChangeShapeType="1"/>
          </p:cNvSpPr>
          <p:nvPr/>
        </p:nvSpPr>
        <p:spPr bwMode="auto">
          <a:xfrm flipH="1">
            <a:off x="3326265" y="2219187"/>
            <a:ext cx="1225956" cy="7957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375" name="Line 23"/>
          <p:cNvSpPr>
            <a:spLocks noChangeShapeType="1"/>
          </p:cNvSpPr>
          <p:nvPr/>
        </p:nvSpPr>
        <p:spPr bwMode="auto">
          <a:xfrm flipH="1" flipV="1">
            <a:off x="2106088" y="3516540"/>
            <a:ext cx="685800" cy="152400"/>
          </a:xfrm>
          <a:prstGeom prst="line">
            <a:avLst/>
          </a:prstGeom>
          <a:noFill/>
          <a:ln w="28575">
            <a:solidFill>
              <a:srgbClr val="FF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56377" name="Object 25"/>
          <p:cNvGraphicFramePr>
            <a:graphicFrameLocks noChangeAspect="1"/>
          </p:cNvGraphicFramePr>
          <p:nvPr/>
        </p:nvGraphicFramePr>
        <p:xfrm>
          <a:off x="7244890" y="849435"/>
          <a:ext cx="3609493" cy="2757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4267800" imgH="3261600" progId="Word.Document.8">
                  <p:embed/>
                </p:oleObj>
              </mc:Choice>
              <mc:Fallback>
                <p:oleObj name="Document" r:id="rId4" imgW="4267800" imgH="3261600" progId="Word.Document.8">
                  <p:embed/>
                  <p:pic>
                    <p:nvPicPr>
                      <p:cNvPr id="356377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4890" y="849435"/>
                        <a:ext cx="3609493" cy="27573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80" name="Rectangle 28"/>
          <p:cNvSpPr>
            <a:spLocks noChangeArrowheads="1"/>
          </p:cNvSpPr>
          <p:nvPr/>
        </p:nvSpPr>
        <p:spPr bwMode="auto">
          <a:xfrm>
            <a:off x="609600" y="5093358"/>
            <a:ext cx="585599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600" dirty="0">
                <a:latin typeface="Arial" panose="020B0604020202020204" pitchFamily="34" charset="0"/>
              </a:rPr>
              <a:t>The most probable reason for this effect is Si pollution of the gas system components (residual of the Si-based lubricants).</a:t>
            </a:r>
          </a:p>
          <a:p>
            <a:pPr algn="ctr" eaLnBrk="1" hangingPunct="1"/>
            <a:r>
              <a:rPr lang="en-GB" altLang="en-US" sz="1600" b="1" dirty="0">
                <a:latin typeface="Arial" panose="020B0604020202020204" pitchFamily="34" charset="0"/>
              </a:rPr>
              <a:t>Aging happens at the beginning of the irradiation area.</a:t>
            </a:r>
          </a:p>
        </p:txBody>
      </p:sp>
      <p:pic>
        <p:nvPicPr>
          <p:cNvPr id="1037" name="Picture 13" descr="mephi21edx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585" y="3668940"/>
            <a:ext cx="4282496" cy="282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>
            <a:off x="8383112" y="4485232"/>
            <a:ext cx="186885" cy="907726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30458" y="4157399"/>
            <a:ext cx="407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altLang="en-US"/>
              <a:t>7/11/2023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3A38-D988-4BAC-B0C3-0E345E7965F4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892966" y="113884"/>
            <a:ext cx="1943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Back up slide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B17A1FD6-52B2-0AA1-2DDF-96F682AAC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2800" y="6427788"/>
            <a:ext cx="5384799" cy="457200"/>
          </a:xfrm>
        </p:spPr>
        <p:txBody>
          <a:bodyPr/>
          <a:lstStyle/>
          <a:p>
            <a:r>
              <a:rPr lang="en-US" altLang="en-US" dirty="0"/>
              <a:t>3rd International Conference on Detector Stability and Aging Phenomena in Gaseous Detectors / Konstantin Zhukov &amp; Konstantin Vorobev</a:t>
            </a:r>
          </a:p>
        </p:txBody>
      </p:sp>
    </p:spTree>
    <p:extLst>
      <p:ext uri="{BB962C8B-B14F-4D97-AF65-F5344CB8AC3E}">
        <p14:creationId xmlns:p14="http://schemas.microsoft.com/office/powerpoint/2010/main" val="1791468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82854-6FA3-196D-C083-19CA692EC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RU" dirty="0"/>
              <a:t>tatistics</a:t>
            </a: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68ABCE23-5091-391A-B700-7514C43D4A18}"/>
              </a:ext>
            </a:extLst>
          </p:cNvPr>
          <p:cNvSpPr>
            <a:spLocks noGrp="1"/>
          </p:cNvSpPr>
          <p:nvPr>
            <p:ph type="tbl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Max capacity of the setup is test of 5 gas components in 14 days</a:t>
            </a:r>
          </a:p>
          <a:p>
            <a:r>
              <a:rPr lang="en-GB" dirty="0"/>
              <a:t>Each year we have about 60 samples tested</a:t>
            </a:r>
          </a:p>
          <a:p>
            <a:r>
              <a:rPr lang="en-GB" dirty="0"/>
              <a:t>1% of the samples were rejected because of ageing. Sometimes cleaning of the sample helps, sometimes it is enough to flush well the component before the test</a:t>
            </a:r>
          </a:p>
          <a:p>
            <a:r>
              <a:rPr lang="en-GB" dirty="0"/>
              <a:t>No investigation is going on the setup. Just testing of ageing effect yes/no</a:t>
            </a:r>
          </a:p>
          <a:p>
            <a:r>
              <a:rPr lang="en-GB" dirty="0"/>
              <a:t>This year we tested 35 samples by now</a:t>
            </a:r>
          </a:p>
          <a:p>
            <a:r>
              <a:rPr lang="en-GB" dirty="0"/>
              <a:t>All files stored on our PC. Copy of reports we sent to the CERN gas group. The plan is to have a database accessible on web.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6E7E9-25EE-9C87-9B6B-7038D26CD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altLang="en-US" dirty="0"/>
              <a:t>7/11/2023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C4AC3-50B6-C0F1-ABCD-0301066C5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3A38-D988-4BAC-B0C3-0E345E7965F4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0E6B57E2-7F34-3610-843E-2AD10797E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2800" y="6427788"/>
            <a:ext cx="5384799" cy="457200"/>
          </a:xfrm>
        </p:spPr>
        <p:txBody>
          <a:bodyPr/>
          <a:lstStyle/>
          <a:p>
            <a:r>
              <a:rPr lang="en-US" altLang="en-US" dirty="0"/>
              <a:t>3rd International Conference on Detector Stability and Aging Phenomena in Gaseous Detectors / Konstantin Zhukov &amp; Konstantin Vorobev</a:t>
            </a:r>
          </a:p>
        </p:txBody>
      </p:sp>
    </p:spTree>
    <p:extLst>
      <p:ext uri="{BB962C8B-B14F-4D97-AF65-F5344CB8AC3E}">
        <p14:creationId xmlns:p14="http://schemas.microsoft.com/office/powerpoint/2010/main" val="2989560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785</Words>
  <Application>Microsoft Macintosh PowerPoint</Application>
  <PresentationFormat>Widescreen</PresentationFormat>
  <Paragraphs>72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Worksheet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 ageing in the Xe-CO2-O2  gas mixture</vt:lpstr>
      <vt:lpstr>Statistics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 Vorobev</dc:creator>
  <cp:lastModifiedBy>Konstantin Vorobev</cp:lastModifiedBy>
  <cp:revision>91</cp:revision>
  <dcterms:created xsi:type="dcterms:W3CDTF">2021-06-15T15:48:28Z</dcterms:created>
  <dcterms:modified xsi:type="dcterms:W3CDTF">2023-11-06T15:25:26Z</dcterms:modified>
</cp:coreProperties>
</file>