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57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907F9-A2E5-EDC4-9DEC-B2C3EF9966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19EC4C-51B1-6E92-BB06-6FB021A05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31309-2164-B560-66D6-25BDE8990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73A8B-D72E-4975-86EB-A34D02F0585B}" type="datetimeFigureOut">
              <a:rPr lang="en-CH" smtClean="0"/>
              <a:t>10/11/2023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69EDB8-84E2-84B9-A780-AE6D998D4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163D7-5275-2D13-1BBF-202FF031A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452E5-6BF5-4CDE-8888-DEC68AF8AC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44539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19BFB-BDE2-5047-5C93-9D7CCF3F2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162545-4EC6-DC06-0B25-1B7AAAA3B6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78D22-F996-0654-51B3-064114FAB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73A8B-D72E-4975-86EB-A34D02F0585B}" type="datetimeFigureOut">
              <a:rPr lang="en-CH" smtClean="0"/>
              <a:t>10/11/2023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4C132-1123-4535-A708-3FFCE68DD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0FA3E-1914-3879-7E70-4AD5BC947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452E5-6BF5-4CDE-8888-DEC68AF8AC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21584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EF5967-DEB0-F0AA-B1F6-225C85CF60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06819D-6654-1F24-7FF4-BDA1177145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584AA-6573-29D3-B880-F4B7EE9B3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73A8B-D72E-4975-86EB-A34D02F0585B}" type="datetimeFigureOut">
              <a:rPr lang="en-CH" smtClean="0"/>
              <a:t>10/11/2023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F5D3C-3F05-0708-56DF-C2117C378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8B4C3-AC27-B4DC-AAED-BE9262F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452E5-6BF5-4CDE-8888-DEC68AF8AC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01408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6376"/>
            <a:ext cx="10972800" cy="8477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2778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7/11/2023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7788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3rd International Conference on Detector Stability and Aging Phenomena in Gaseous Detectors / Konstantin Zhukov &amp; Konstantin Vorobev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2778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9C993A38-D988-4BAC-B0C3-0E345E7965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0589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AA4A6-A4BA-7CB8-00E6-21C80E785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8F148-CDF4-AAA5-57F5-755A75D3B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BD067-86FE-1D64-7890-896DE1591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73A8B-D72E-4975-86EB-A34D02F0585B}" type="datetimeFigureOut">
              <a:rPr lang="en-CH" smtClean="0"/>
              <a:t>10/11/2023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284C5-E02B-14F7-D993-A0C1B32E3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75FF3-0A0E-4B85-75AC-72E5D2FF7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452E5-6BF5-4CDE-8888-DEC68AF8AC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48719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D5483-080C-7A5B-3E04-98847840D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0E3767-DD05-C535-0696-81F3A7A70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0CF2D-31DC-6286-24B6-8E12ECC9C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73A8B-D72E-4975-86EB-A34D02F0585B}" type="datetimeFigureOut">
              <a:rPr lang="en-CH" smtClean="0"/>
              <a:t>10/11/2023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6F579-6EDA-CF52-7004-01DF7A35F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9B4DE-1F23-F7C3-6696-16B17304F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452E5-6BF5-4CDE-8888-DEC68AF8AC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1494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9C191-BD89-D58E-BE66-F30B48C17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F01DC-D248-85D2-8DB2-E956397B29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1782BE-BA78-CDFF-2AAB-F315ED47FB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F76EF4-787F-9140-09FE-CDA73E41B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73A8B-D72E-4975-86EB-A34D02F0585B}" type="datetimeFigureOut">
              <a:rPr lang="en-CH" smtClean="0"/>
              <a:t>10/11/2023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46238F-CE6C-7E56-1A26-839FB52E2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ABE9B3-C7E4-38E7-D389-0EBF96222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452E5-6BF5-4CDE-8888-DEC68AF8AC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44980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2B2A5-A7B0-BCB9-4E28-6F2CF9B99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3BBADB-EDEE-91F0-55B7-8E9C97899E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D47CB-3670-1DDC-C315-BE2F872D0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ABFACC-E13C-BF1A-45E3-F8C7B5B8FC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812399-163D-4AE3-DEB2-0F8A70293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EF30FD-645D-CE77-CA23-6EAEFE13E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73A8B-D72E-4975-86EB-A34D02F0585B}" type="datetimeFigureOut">
              <a:rPr lang="en-CH" smtClean="0"/>
              <a:t>10/11/2023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2894F7-0B35-8C11-5AC1-313AD9361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C11672-D314-5A11-37AE-39C08A0DB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452E5-6BF5-4CDE-8888-DEC68AF8AC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42775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A1D44-58A5-4AF5-32A6-C26CF595E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665E58-46BA-C9F6-FC9F-5BFDE0986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73A8B-D72E-4975-86EB-A34D02F0585B}" type="datetimeFigureOut">
              <a:rPr lang="en-CH" smtClean="0"/>
              <a:t>10/11/2023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AAB5AD-745C-DB9B-BC98-11607EC0E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469A81-7257-87F3-BBEB-3065EF9C4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452E5-6BF5-4CDE-8888-DEC68AF8AC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69559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EC2DF0-F8F8-7EC0-3670-290056BFA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73A8B-D72E-4975-86EB-A34D02F0585B}" type="datetimeFigureOut">
              <a:rPr lang="en-CH" smtClean="0"/>
              <a:t>10/11/2023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F5F24-C39A-990B-1786-8A7D8067E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ED6610-D5D9-6A2A-CEC0-2DB93BF1C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452E5-6BF5-4CDE-8888-DEC68AF8AC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0310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88CBF-DE19-2027-6FA2-03624297F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24C58-DCB2-F6AA-A369-B4C709C04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FF701B-6402-7EC3-A37C-86DFA0782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3727AA-1A34-2AD7-A81B-408A78DEA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73A8B-D72E-4975-86EB-A34D02F0585B}" type="datetimeFigureOut">
              <a:rPr lang="en-CH" smtClean="0"/>
              <a:t>10/11/2023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F1D5AE-CC50-B159-82E3-E1C040FC0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7FBCB3-583A-96BE-08C7-F2DA0D80B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452E5-6BF5-4CDE-8888-DEC68AF8AC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42733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418A8-3A2E-5228-8D1F-E50825831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AA8464-EA58-05B2-49E0-55579B4DEB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60A700-B7AA-41E2-C121-865693240E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3044F6-FD68-4982-B346-54124E312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73A8B-D72E-4975-86EB-A34D02F0585B}" type="datetimeFigureOut">
              <a:rPr lang="en-CH" smtClean="0"/>
              <a:t>10/11/2023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E3BCA1-B2B1-5937-9EB8-DD3565CA4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B8AABC-F845-A14A-584F-7D26D4449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452E5-6BF5-4CDE-8888-DEC68AF8AC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24607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AAA041-928E-8352-1ACF-CDA68A652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D650AB-EA67-D60C-63CA-CA27BB38A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1551-B38B-DC2E-4EAD-941EDB2485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73A8B-D72E-4975-86EB-A34D02F0585B}" type="datetimeFigureOut">
              <a:rPr lang="en-CH" smtClean="0"/>
              <a:t>10/11/2023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54103-D5A4-2DFF-FC0B-F469DF98F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CF427-01ED-4726-D654-4DF39BF749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452E5-6BF5-4CDE-8888-DEC68AF8AC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4038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jpeg"/><Relationship Id="rId7" Type="http://schemas.openxmlformats.org/officeDocument/2006/relationships/hyperlink" Target="https://detector-gas-systems.web.cern.ch/Material%20and%20Standards/elastomer.htm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etector-gas-systems.web.cern.ch/Material%20and%20Standards/pipematerials.htm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EFA3E3-44F6-4C60-B98D-E48D7C2F3C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19420"/>
          <a:stretch/>
        </p:blipFill>
        <p:spPr>
          <a:xfrm>
            <a:off x="5414" y="1331842"/>
            <a:ext cx="12181172" cy="5526157"/>
          </a:xfrm>
          <a:prstGeom prst="rect">
            <a:avLst/>
          </a:prstGeom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E18D3F6F-2F05-9FC2-2CF3-6799F7C6422D}"/>
              </a:ext>
            </a:extLst>
          </p:cNvPr>
          <p:cNvSpPr txBox="1">
            <a:spLocks noChangeArrowheads="1"/>
          </p:cNvSpPr>
          <p:nvPr/>
        </p:nvSpPr>
        <p:spPr>
          <a:xfrm>
            <a:off x="98318" y="-314284"/>
            <a:ext cx="12192000" cy="176841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Homeworks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3CB48ED-D9C3-F830-E9F9-5D9BA0269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3392" y="222649"/>
            <a:ext cx="930290" cy="93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51623B-EB25-4A37-E3C6-B710DBC099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546"/>
          <a:stretch/>
        </p:blipFill>
        <p:spPr>
          <a:xfrm>
            <a:off x="0" y="0"/>
            <a:ext cx="2052838" cy="1285336"/>
          </a:xfrm>
          <a:prstGeom prst="rect">
            <a:avLst/>
          </a:prstGeom>
        </p:spPr>
      </p:pic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7DFB7B9-895F-9B6F-5EDB-8C31A18D4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2536" y="6449633"/>
            <a:ext cx="9713343" cy="296224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Conference on Detector Stability and Aging Phenomena in Gaseous Detectors – CERN November 6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2023 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446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5F7BE56-9B06-E3C2-16B2-C4FA497A8813}"/>
              </a:ext>
            </a:extLst>
          </p:cNvPr>
          <p:cNvGrpSpPr/>
          <p:nvPr/>
        </p:nvGrpSpPr>
        <p:grpSpPr>
          <a:xfrm>
            <a:off x="235139" y="2254904"/>
            <a:ext cx="5043926" cy="3487277"/>
            <a:chOff x="1143001" y="419771"/>
            <a:chExt cx="6858000" cy="521557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685292D-FA3D-AE5A-CA21-0ED2615DF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964213" y="-401441"/>
              <a:ext cx="5215575" cy="6858000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12A2785-2540-6C9A-00B9-2060F8479A15}"/>
                </a:ext>
              </a:extLst>
            </p:cNvPr>
            <p:cNvSpPr/>
            <p:nvPr/>
          </p:nvSpPr>
          <p:spPr>
            <a:xfrm>
              <a:off x="5018049" y="4382429"/>
              <a:ext cx="646770" cy="64677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omic Sans MS" panose="030F0902030302020204" pitchFamily="66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7A43133-FF75-3D9E-CBA9-892632BBAC8B}"/>
                </a:ext>
              </a:extLst>
            </p:cNvPr>
            <p:cNvSpPr/>
            <p:nvPr/>
          </p:nvSpPr>
          <p:spPr>
            <a:xfrm>
              <a:off x="5783766" y="4155688"/>
              <a:ext cx="646770" cy="64677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omic Sans MS" panose="030F0902030302020204" pitchFamily="66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FC91CAC-446F-0660-2627-DE341A808535}"/>
              </a:ext>
            </a:extLst>
          </p:cNvPr>
          <p:cNvSpPr txBox="1"/>
          <p:nvPr/>
        </p:nvSpPr>
        <p:spPr>
          <a:xfrm>
            <a:off x="235139" y="5821124"/>
            <a:ext cx="4047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effectLst/>
              </a:rPr>
              <a:t>M. Capeáns: Nucl. Instr. Meth. A515(2003)73.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06971ED-E4B8-67EC-9EF8-23D65FA73247}"/>
              </a:ext>
            </a:extLst>
          </p:cNvPr>
          <p:cNvGrpSpPr/>
          <p:nvPr/>
        </p:nvGrpSpPr>
        <p:grpSpPr>
          <a:xfrm>
            <a:off x="5825304" y="1900445"/>
            <a:ext cx="5395183" cy="4452510"/>
            <a:chOff x="891822" y="506637"/>
            <a:chExt cx="6728178" cy="583510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0859A8B-1A4C-45C8-93A4-2829F00EF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1822" y="4740877"/>
              <a:ext cx="6728178" cy="160086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446D6FB-37EC-696E-4B6B-109144E5D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1822" y="2584183"/>
              <a:ext cx="6728178" cy="215324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0334163-1D43-4617-0076-D233E58CBE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1822" y="506637"/>
              <a:ext cx="6728178" cy="2075834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BDE00B4-F5B4-42B3-732E-7A6264C525AD}"/>
              </a:ext>
            </a:extLst>
          </p:cNvPr>
          <p:cNvSpPr txBox="1"/>
          <p:nvPr/>
        </p:nvSpPr>
        <p:spPr>
          <a:xfrm>
            <a:off x="189255" y="831951"/>
            <a:ext cx="5906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Materials Outgassing and Effects on Detectors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7C8F7C-4DFA-288B-65E9-C9D31A22CA58}"/>
              </a:ext>
            </a:extLst>
          </p:cNvPr>
          <p:cNvSpPr txBox="1"/>
          <p:nvPr/>
        </p:nvSpPr>
        <p:spPr>
          <a:xfrm>
            <a:off x="3329320" y="1219078"/>
            <a:ext cx="93500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6"/>
              </a:rPr>
              <a:t>https://detector-gas-systems.web.cern.ch/Material%20and%20Standards/pipematerials.htm</a:t>
            </a:r>
            <a:r>
              <a:rPr lang="fr-FR" dirty="0"/>
              <a:t> </a:t>
            </a:r>
            <a:endParaRPr lang="en-CH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CE37FF-EE49-F039-2B79-8584D7FC9810}"/>
              </a:ext>
            </a:extLst>
          </p:cNvPr>
          <p:cNvSpPr txBox="1"/>
          <p:nvPr/>
        </p:nvSpPr>
        <p:spPr>
          <a:xfrm>
            <a:off x="3680194" y="1608222"/>
            <a:ext cx="87598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7"/>
              </a:rPr>
              <a:t>https://detector-gas-systems.web.cern.ch/Material%20and%20Standards/elastomer.htm</a:t>
            </a:r>
            <a:r>
              <a:rPr lang="fr-FR" dirty="0"/>
              <a:t> </a:t>
            </a:r>
            <a:endParaRPr lang="en-CH" dirty="0"/>
          </a:p>
        </p:txBody>
      </p:sp>
      <p:sp>
        <p:nvSpPr>
          <p:cNvPr id="26" name="Rectangle 4">
            <a:extLst>
              <a:ext uri="{FF2B5EF4-FFF2-40B4-BE49-F238E27FC236}">
                <a16:creationId xmlns:a16="http://schemas.microsoft.com/office/drawing/2014/main" id="{EA3981ED-B44C-13F9-8C37-810210C4397E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8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Selection of detector (</a:t>
            </a:r>
            <a:r>
              <a:rPr lang="en-GB" sz="3000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and services</a:t>
            </a:r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) components</a:t>
            </a:r>
          </a:p>
        </p:txBody>
      </p:sp>
      <p:pic>
        <p:nvPicPr>
          <p:cNvPr id="2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3F68747-7C78-5362-F147-9B984D4E1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8B681D18-2C82-0C9A-5F2A-E2F3A74DF294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7C8F1EB-4B97-44D5-82A6-687278996362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047D2C9-857D-6849-E399-701454183B4F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Footer Placeholder 3">
            <a:extLst>
              <a:ext uri="{FF2B5EF4-FFF2-40B4-BE49-F238E27FC236}">
                <a16:creationId xmlns:a16="http://schemas.microsoft.com/office/drawing/2014/main" id="{0D44120E-56C1-8FAE-B10D-F7F7911DA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2536" y="6449633"/>
            <a:ext cx="9713343" cy="296224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Conference on Detector Stability and Aging Phenomena in Gaseous Detectors – CERN November 6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2023 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711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23155" y="1555147"/>
            <a:ext cx="5179376" cy="38845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896460" y="3119297"/>
            <a:ext cx="3595306" cy="26964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85818" y="1159180"/>
            <a:ext cx="76061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Other setups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Different characteristics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Work on setups, database of components and materials</a:t>
            </a:r>
          </a:p>
          <a:p>
            <a:r>
              <a:rPr lang="en-GB" sz="2400" dirty="0">
                <a:solidFill>
                  <a:srgbClr val="FF0000"/>
                </a:solidFill>
                <a:sym typeface="Wingdings" panose="05000000000000000000" pitchFamily="2" charset="2"/>
              </a:rPr>
              <a:t>	 </a:t>
            </a:r>
            <a:r>
              <a:rPr lang="en-GB" sz="2400" dirty="0">
                <a:solidFill>
                  <a:srgbClr val="FF0000"/>
                </a:solidFill>
              </a:rPr>
              <a:t>must be restarted	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altLang="en-US"/>
              <a:t>7/11/2023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3A38-D988-4BAC-B0C3-0E345E7965F4}" type="slidenum">
              <a:rPr lang="en-US" altLang="en-US" smtClean="0"/>
              <a:pPr/>
              <a:t>3</a:t>
            </a:fld>
            <a:endParaRPr lang="en-US" alt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69D9FC1-F3D9-79C3-0B4D-D140217FCA5A}"/>
              </a:ext>
            </a:extLst>
          </p:cNvPr>
          <p:cNvGrpSpPr/>
          <p:nvPr/>
        </p:nvGrpSpPr>
        <p:grpSpPr>
          <a:xfrm>
            <a:off x="155351" y="0"/>
            <a:ext cx="11124984" cy="836712"/>
            <a:chOff x="107504" y="0"/>
            <a:chExt cx="11124984" cy="836712"/>
          </a:xfrm>
        </p:grpSpPr>
        <p:sp>
          <p:nvSpPr>
            <p:cNvPr id="3" name="Rectangle 4">
              <a:extLst>
                <a:ext uri="{FF2B5EF4-FFF2-40B4-BE49-F238E27FC236}">
                  <a16:creationId xmlns:a16="http://schemas.microsoft.com/office/drawing/2014/main" id="{EDEE6EE1-E53F-1113-356C-8B346AF7173B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376138" y="0"/>
              <a:ext cx="7632700" cy="649287"/>
            </a:xfrm>
            <a:prstGeom prst="rect">
              <a:avLst/>
            </a:prstGeom>
            <a:noFill/>
            <a:ln w="12700">
              <a:noFill/>
            </a:ln>
            <a:effectLst/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3000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Currently used setup at CERN (from TRT)</a:t>
              </a:r>
            </a:p>
          </p:txBody>
        </p:sp>
        <p:pic>
          <p:nvPicPr>
            <p:cNvPr id="11" name="Picture 2" descr="C:\Users\guidar\Documents\IEEE2012\CERN LogoOutline-Blue-04.png">
              <a:extLst>
                <a:ext uri="{FF2B5EF4-FFF2-40B4-BE49-F238E27FC236}">
                  <a16:creationId xmlns:a16="http://schemas.microsoft.com/office/drawing/2014/main" id="{3DE4185E-F8B5-DBA0-8081-2D77EC25F2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16632"/>
              <a:ext cx="720080" cy="720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F3D14E5-6489-4B13-31FA-5AC8406547FF}"/>
                </a:ext>
              </a:extLst>
            </p:cNvPr>
            <p:cNvGrpSpPr/>
            <p:nvPr/>
          </p:nvGrpSpPr>
          <p:grpSpPr>
            <a:xfrm>
              <a:off x="792488" y="691712"/>
              <a:ext cx="10440000" cy="37824"/>
              <a:chOff x="179512" y="582864"/>
              <a:chExt cx="8820000" cy="37824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05E849BF-432B-076D-E65C-332F13552E24}"/>
                  </a:ext>
                </a:extLst>
              </p:cNvPr>
              <p:cNvCxnSpPr/>
              <p:nvPr/>
            </p:nvCxnSpPr>
            <p:spPr>
              <a:xfrm>
                <a:off x="179512" y="582864"/>
                <a:ext cx="8820000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86358FF-FD20-78DD-ABC1-6B70131B5288}"/>
                  </a:ext>
                </a:extLst>
              </p:cNvPr>
              <p:cNvCxnSpPr/>
              <p:nvPr/>
            </p:nvCxnSpPr>
            <p:spPr>
              <a:xfrm>
                <a:off x="179512" y="620688"/>
                <a:ext cx="8820000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6C8A7718-970B-3EE4-8E89-38C19B091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2536" y="6449633"/>
            <a:ext cx="9713343" cy="296224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Conference on Detector Stability and Aging Phenomena in Gaseous Detectors – CERN November 6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2023 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80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FDEB69-C9D4-F2AD-41DF-F475A7F294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9421" y="729536"/>
            <a:ext cx="8575637" cy="576753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F51A123-65BB-C0DA-DF2B-7D4EDB7B2789}"/>
              </a:ext>
            </a:extLst>
          </p:cNvPr>
          <p:cNvGrpSpPr/>
          <p:nvPr/>
        </p:nvGrpSpPr>
        <p:grpSpPr>
          <a:xfrm>
            <a:off x="330787" y="0"/>
            <a:ext cx="11124984" cy="836712"/>
            <a:chOff x="107504" y="0"/>
            <a:chExt cx="11124984" cy="836712"/>
          </a:xfrm>
        </p:grpSpPr>
        <p:sp>
          <p:nvSpPr>
            <p:cNvPr id="7" name="Rectangle 4">
              <a:extLst>
                <a:ext uri="{FF2B5EF4-FFF2-40B4-BE49-F238E27FC236}">
                  <a16:creationId xmlns:a16="http://schemas.microsoft.com/office/drawing/2014/main" id="{6E1FE15A-C80B-0B8D-80B5-04CB6033E6E2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376138" y="0"/>
              <a:ext cx="7632700" cy="649287"/>
            </a:xfrm>
            <a:prstGeom prst="rect">
              <a:avLst/>
            </a:prstGeom>
            <a:noFill/>
            <a:ln w="12700">
              <a:noFill/>
            </a:ln>
            <a:effectLst/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3000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DRD1 development themes</a:t>
              </a:r>
            </a:p>
          </p:txBody>
        </p:sp>
        <p:pic>
          <p:nvPicPr>
            <p:cNvPr id="8" name="Picture 2" descr="C:\Users\guidar\Documents\IEEE2012\CERN LogoOutline-Blue-04.png">
              <a:extLst>
                <a:ext uri="{FF2B5EF4-FFF2-40B4-BE49-F238E27FC236}">
                  <a16:creationId xmlns:a16="http://schemas.microsoft.com/office/drawing/2014/main" id="{36937C72-B88E-DCD9-B0BA-56E682DBF1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16632"/>
              <a:ext cx="720080" cy="720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DA0C0E6-9825-C92B-5419-138432A62E1E}"/>
                </a:ext>
              </a:extLst>
            </p:cNvPr>
            <p:cNvGrpSpPr/>
            <p:nvPr/>
          </p:nvGrpSpPr>
          <p:grpSpPr>
            <a:xfrm>
              <a:off x="792488" y="691712"/>
              <a:ext cx="10440000" cy="37824"/>
              <a:chOff x="179512" y="582864"/>
              <a:chExt cx="8820000" cy="37824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E324D7E5-F858-A97C-C93E-AC1985A3A439}"/>
                  </a:ext>
                </a:extLst>
              </p:cNvPr>
              <p:cNvCxnSpPr/>
              <p:nvPr/>
            </p:nvCxnSpPr>
            <p:spPr>
              <a:xfrm>
                <a:off x="179512" y="582864"/>
                <a:ext cx="8820000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DB3610EF-6A7B-8688-4852-C74834933106}"/>
                  </a:ext>
                </a:extLst>
              </p:cNvPr>
              <p:cNvCxnSpPr/>
              <p:nvPr/>
            </p:nvCxnSpPr>
            <p:spPr>
              <a:xfrm>
                <a:off x="179512" y="620688"/>
                <a:ext cx="8820000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96A78F2-97E1-E112-9A96-2DCC7044EAF5}"/>
              </a:ext>
            </a:extLst>
          </p:cNvPr>
          <p:cNvSpPr txBox="1"/>
          <p:nvPr/>
        </p:nvSpPr>
        <p:spPr>
          <a:xfrm>
            <a:off x="1781290" y="3717235"/>
            <a:ext cx="5204502" cy="28931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DRD1 Working Groups</a:t>
            </a:r>
          </a:p>
          <a:p>
            <a:r>
              <a:rPr lang="en-GB" dirty="0"/>
              <a:t>WG1: technologies</a:t>
            </a:r>
          </a:p>
          <a:p>
            <a:r>
              <a:rPr lang="en-GB" dirty="0"/>
              <a:t>WG2: Applications</a:t>
            </a:r>
          </a:p>
          <a:p>
            <a:r>
              <a:rPr lang="en-GB" b="1" dirty="0">
                <a:solidFill>
                  <a:srgbClr val="FF0000"/>
                </a:solidFill>
              </a:rPr>
              <a:t>WG3: Gas and materials</a:t>
            </a:r>
          </a:p>
          <a:p>
            <a:r>
              <a:rPr lang="en-GB" dirty="0"/>
              <a:t>WG4: Detector physics, simulation and software tools</a:t>
            </a:r>
          </a:p>
          <a:p>
            <a:r>
              <a:rPr lang="en-GB" dirty="0"/>
              <a:t>WG5: Electronics</a:t>
            </a:r>
          </a:p>
          <a:p>
            <a:r>
              <a:rPr lang="en-GB" dirty="0"/>
              <a:t>WG6: Detector production</a:t>
            </a:r>
          </a:p>
          <a:p>
            <a:r>
              <a:rPr lang="en-GB" b="1" dirty="0">
                <a:solidFill>
                  <a:srgbClr val="FF0000"/>
                </a:solidFill>
              </a:rPr>
              <a:t>WG7: Common facilities</a:t>
            </a:r>
          </a:p>
          <a:p>
            <a:r>
              <a:rPr lang="en-GB" dirty="0"/>
              <a:t>WG8: Training and dissemination</a:t>
            </a:r>
          </a:p>
          <a:p>
            <a:endParaRPr lang="en-CH" dirty="0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731D3551-59AB-07C0-1D5D-74EE115EE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2536" y="6449633"/>
            <a:ext cx="9713343" cy="296224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Conference on Detector Stability and Aging Phenomena in Gaseous Detectors – CERN November 6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2023 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91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925A010-67F6-1362-E6B4-58B50D9DE9FC}"/>
              </a:ext>
            </a:extLst>
          </p:cNvPr>
          <p:cNvSpPr txBox="1">
            <a:spLocks noChangeArrowheads="1"/>
          </p:cNvSpPr>
          <p:nvPr/>
        </p:nvSpPr>
        <p:spPr>
          <a:xfrm>
            <a:off x="1775693" y="0"/>
            <a:ext cx="8920156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Enlarge the collaboration: physicist &amp; chemist &amp; engineer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427B8496-084E-435E-A999-216931C23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787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8667F36F-6EDF-8660-FF5F-B1E049F44688}"/>
              </a:ext>
            </a:extLst>
          </p:cNvPr>
          <p:cNvGrpSpPr/>
          <p:nvPr/>
        </p:nvGrpSpPr>
        <p:grpSpPr>
          <a:xfrm>
            <a:off x="1015771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C74CC56-6FB7-E7EC-E9D8-2B2C6C82CDF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4CEC848-7B38-BB3C-5469-B72D618D8360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6A39A51-55DE-1B3F-6766-EF66096FF5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234" y="1013816"/>
            <a:ext cx="3999407" cy="25572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72C9E39-EB56-B3D2-7735-246350ED1F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1591" y="1133084"/>
            <a:ext cx="5172113" cy="17049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94A87B7-7BCC-14BE-7D57-653B088BAB37}"/>
              </a:ext>
            </a:extLst>
          </p:cNvPr>
          <p:cNvSpPr txBox="1"/>
          <p:nvPr/>
        </p:nvSpPr>
        <p:spPr>
          <a:xfrm>
            <a:off x="5523736" y="773607"/>
            <a:ext cx="4927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Simulation and quantum chemical calculation</a:t>
            </a:r>
            <a:endParaRPr lang="en-CH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29624B-8621-E84A-56D9-835A35C69126}"/>
              </a:ext>
            </a:extLst>
          </p:cNvPr>
          <p:cNvSpPr txBox="1"/>
          <p:nvPr/>
        </p:nvSpPr>
        <p:spPr>
          <a:xfrm>
            <a:off x="1002651" y="654339"/>
            <a:ext cx="2288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Analytical chemistry</a:t>
            </a:r>
            <a:endParaRPr lang="en-CH" sz="20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D011385-FC87-2549-DB88-F6D8AC135C6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787" y="3794351"/>
            <a:ext cx="3244458" cy="2688059"/>
          </a:xfrm>
          <a:prstGeom prst="rect">
            <a:avLst/>
          </a:prstGeom>
        </p:spPr>
      </p:pic>
      <p:pic>
        <p:nvPicPr>
          <p:cNvPr id="18" name="Picture 17" descr="A picture containing indoor, engineering, machine, steel&#10;&#10;Description automatically generated">
            <a:extLst>
              <a:ext uri="{FF2B5EF4-FFF2-40B4-BE49-F238E27FC236}">
                <a16:creationId xmlns:a16="http://schemas.microsoft.com/office/drawing/2014/main" id="{BDB24126-D1DC-F9AB-E88F-3806DA14F59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6" t="8200" r="3381"/>
          <a:stretch/>
        </p:blipFill>
        <p:spPr bwMode="auto">
          <a:xfrm>
            <a:off x="9045170" y="3821834"/>
            <a:ext cx="2941982" cy="2369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8D2449D-02AC-14DB-503D-55684B250338}"/>
              </a:ext>
            </a:extLst>
          </p:cNvPr>
          <p:cNvSpPr txBox="1"/>
          <p:nvPr/>
        </p:nvSpPr>
        <p:spPr>
          <a:xfrm>
            <a:off x="10023952" y="3452502"/>
            <a:ext cx="115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Gas plants</a:t>
            </a:r>
            <a:endParaRPr lang="en-CH" dirty="0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41F311FB-1357-F6C3-A3C1-4D4C2A017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2536" y="6449633"/>
            <a:ext cx="9713343" cy="296224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Conference on Detector Stability and Aging Phenomena in Gaseous Detectors – CERN November 6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2023 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0F63252-ED77-2533-5396-AA0121D3E18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4515"/>
          <a:stretch/>
        </p:blipFill>
        <p:spPr>
          <a:xfrm>
            <a:off x="3815205" y="4191527"/>
            <a:ext cx="2029003" cy="215843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BEBC984-E505-2F09-B203-9A0972737814}"/>
              </a:ext>
            </a:extLst>
          </p:cNvPr>
          <p:cNvSpPr txBox="1"/>
          <p:nvPr/>
        </p:nvSpPr>
        <p:spPr>
          <a:xfrm>
            <a:off x="3919170" y="3564103"/>
            <a:ext cx="1709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Discharge and </a:t>
            </a:r>
          </a:p>
          <a:p>
            <a:r>
              <a:rPr lang="en-GB" sz="2000" dirty="0"/>
              <a:t>its simulation</a:t>
            </a:r>
            <a:endParaRPr lang="en-CH" sz="20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BFCBFA1-6251-FD55-D45F-0D06275CC5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9584" y="4128135"/>
            <a:ext cx="2438418" cy="214314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F87373C-430B-3043-B0D0-28A25145E12F}"/>
              </a:ext>
            </a:extLst>
          </p:cNvPr>
          <p:cNvSpPr txBox="1"/>
          <p:nvPr/>
        </p:nvSpPr>
        <p:spPr>
          <a:xfrm>
            <a:off x="6583921" y="3678189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New material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221016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DDD7E8B2-C3E3-AA2A-1E19-AD3E3A8E0D8B}"/>
              </a:ext>
            </a:extLst>
          </p:cNvPr>
          <p:cNvSpPr txBox="1">
            <a:spLocks noChangeArrowheads="1"/>
          </p:cNvSpPr>
          <p:nvPr/>
        </p:nvSpPr>
        <p:spPr>
          <a:xfrm>
            <a:off x="1775693" y="0"/>
            <a:ext cx="8920156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People and collaborations</a:t>
            </a:r>
          </a:p>
        </p:txBody>
      </p:sp>
      <p:pic>
        <p:nvPicPr>
          <p:cNvPr id="5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ED6FF3-E341-101D-BCAD-6A345C04D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787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C142C68-1409-A3FD-137D-864120E35758}"/>
              </a:ext>
            </a:extLst>
          </p:cNvPr>
          <p:cNvGrpSpPr/>
          <p:nvPr/>
        </p:nvGrpSpPr>
        <p:grpSpPr>
          <a:xfrm>
            <a:off x="1015771" y="691712"/>
            <a:ext cx="10440000" cy="37824"/>
            <a:chOff x="179512" y="582864"/>
            <a:chExt cx="8820000" cy="3782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64202A4-93DF-72F5-3451-4EF8DA684150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C67B51C-9710-2513-6218-03526C204245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1081724-9845-84D2-7F4C-2F011C094919}"/>
              </a:ext>
            </a:extLst>
          </p:cNvPr>
          <p:cNvSpPr txBox="1"/>
          <p:nvPr/>
        </p:nvSpPr>
        <p:spPr>
          <a:xfrm>
            <a:off x="690827" y="934738"/>
            <a:ext cx="748275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Keep experience and expertise and transfer to</a:t>
            </a:r>
          </a:p>
          <a:p>
            <a:r>
              <a:rPr lang="en-GB" sz="2800" dirty="0"/>
              <a:t>young researchers working in large collaborations.</a:t>
            </a:r>
          </a:p>
          <a:p>
            <a:r>
              <a:rPr lang="en-GB" sz="2800" dirty="0"/>
              <a:t>Examples:</a:t>
            </a:r>
          </a:p>
          <a:p>
            <a:pPr marL="457200" indent="-457200">
              <a:buFont typeface="Calibri" panose="020F0502020204030204" pitchFamily="34" charset="0"/>
              <a:buChar char="−"/>
            </a:pPr>
            <a:r>
              <a:rPr lang="en-GB" sz="2800" dirty="0"/>
              <a:t>A</a:t>
            </a:r>
          </a:p>
          <a:p>
            <a:pPr marL="457200" indent="-457200">
              <a:buFont typeface="Calibri" panose="020F0502020204030204" pitchFamily="34" charset="0"/>
              <a:buChar char="−"/>
            </a:pPr>
            <a:r>
              <a:rPr lang="en-GB" sz="2800" dirty="0"/>
              <a:t>B</a:t>
            </a:r>
          </a:p>
          <a:p>
            <a:pPr marL="457200" indent="-457200">
              <a:buFont typeface="Calibri" panose="020F0502020204030204" pitchFamily="34" charset="0"/>
              <a:buChar char="−"/>
            </a:pPr>
            <a:r>
              <a:rPr lang="en-GB" sz="2800" dirty="0"/>
              <a:t>C</a:t>
            </a:r>
          </a:p>
          <a:p>
            <a:pPr marL="457200" indent="-457200">
              <a:buFont typeface="Calibri" panose="020F0502020204030204" pitchFamily="34" charset="0"/>
              <a:buChar char="−"/>
            </a:pPr>
            <a:r>
              <a:rPr lang="en-GB" sz="2800" dirty="0"/>
              <a:t>D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246A3C9-C47A-56A4-C4B0-4602699D9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2536" y="6449633"/>
            <a:ext cx="9713343" cy="296224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Conference on Detector Stability and Aging Phenomena in Gaseous Detectors – CERN November 6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2023 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447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F19312ED-B9DD-9F64-373B-E763E060BA50}"/>
              </a:ext>
            </a:extLst>
          </p:cNvPr>
          <p:cNvSpPr txBox="1">
            <a:spLocks noChangeArrowheads="1"/>
          </p:cNvSpPr>
          <p:nvPr/>
        </p:nvSpPr>
        <p:spPr>
          <a:xfrm>
            <a:off x="1775693" y="0"/>
            <a:ext cx="8920156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DRD1 collaboration</a:t>
            </a:r>
          </a:p>
        </p:txBody>
      </p:sp>
      <p:pic>
        <p:nvPicPr>
          <p:cNvPr id="5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48F58C49-0674-8DEB-1EDF-3B522A5A2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787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5B664E5-9059-670F-5353-CCFC25D93351}"/>
              </a:ext>
            </a:extLst>
          </p:cNvPr>
          <p:cNvGrpSpPr/>
          <p:nvPr/>
        </p:nvGrpSpPr>
        <p:grpSpPr>
          <a:xfrm>
            <a:off x="1015771" y="691712"/>
            <a:ext cx="10440000" cy="37824"/>
            <a:chOff x="179512" y="582864"/>
            <a:chExt cx="8820000" cy="3782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D0AB903-68FB-0110-2742-78C7C116509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093E8BD-9336-A314-BFCB-0B79718A655D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B37E0B6-427E-EB06-49B2-BD6039D7AB04}"/>
              </a:ext>
            </a:extLst>
          </p:cNvPr>
          <p:cNvSpPr txBox="1"/>
          <p:nvPr/>
        </p:nvSpPr>
        <p:spPr>
          <a:xfrm>
            <a:off x="808383" y="1411792"/>
            <a:ext cx="93914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Remember nominations for spokespersons and collaboration board chair</a:t>
            </a:r>
          </a:p>
          <a:p>
            <a:endParaRPr lang="en-GB" sz="2400" dirty="0"/>
          </a:p>
          <a:p>
            <a:r>
              <a:rPr lang="en-GB" sz="2400" b="1" dirty="0"/>
              <a:t>Deadline for nominations: November 18</a:t>
            </a:r>
            <a:r>
              <a:rPr lang="en-GB" sz="2400" b="1" baseline="30000" dirty="0"/>
              <a:t>th</a:t>
            </a:r>
            <a:r>
              <a:rPr lang="en-GB" sz="2400" b="1" dirty="0"/>
              <a:t> </a:t>
            </a:r>
          </a:p>
          <a:p>
            <a:r>
              <a:rPr lang="en-GB" sz="2400" dirty="0"/>
              <a:t>Contact your institute representant in the provisional collaboration board </a:t>
            </a:r>
            <a:endParaRPr lang="en-CH" sz="2400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E9A55522-BC5A-0F73-A54F-8B6A19584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2536" y="6449633"/>
            <a:ext cx="9713343" cy="296224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3rd International Conference on Detector Stability and Aging Phenomena in Gaseous Detectors – CERN November 6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-GB" baseline="30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2023 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986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336</Words>
  <Application>Microsoft Office PowerPoint</Application>
  <PresentationFormat>Widescreen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Guida</dc:creator>
  <cp:lastModifiedBy>Roberto Guida</cp:lastModifiedBy>
  <cp:revision>16</cp:revision>
  <dcterms:created xsi:type="dcterms:W3CDTF">2023-11-10T08:05:47Z</dcterms:created>
  <dcterms:modified xsi:type="dcterms:W3CDTF">2023-11-10T10:41:28Z</dcterms:modified>
</cp:coreProperties>
</file>