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11" r:id="rId3"/>
    <p:sldId id="363" r:id="rId4"/>
    <p:sldId id="349" r:id="rId5"/>
    <p:sldId id="352" r:id="rId6"/>
    <p:sldId id="371" r:id="rId7"/>
    <p:sldId id="372" r:id="rId8"/>
    <p:sldId id="3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Litmaath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432FF"/>
    <a:srgbClr val="0021D7"/>
    <a:srgbClr val="011893"/>
    <a:srgbClr val="0026F4"/>
    <a:srgbClr val="096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5"/>
    <p:restoredTop sz="94681"/>
  </p:normalViewPr>
  <p:slideViewPr>
    <p:cSldViewPr snapToGrid="0" snapToObjects="1">
      <p:cViewPr varScale="1">
        <p:scale>
          <a:sx n="117" d="100"/>
          <a:sy n="117" d="100"/>
        </p:scale>
        <p:origin x="3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392A-171F-374F-9133-0F66D438AFBE}" type="datetimeFigureOut">
              <a:rPr lang="en-US" smtClean="0"/>
              <a:t>05-Feb-23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32D3-78BD-F04D-9E91-CF01F2FD7E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B13D-594D-B549-AB0D-FBAE8D89668D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6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F142-5739-F443-9D33-FBE32ACC8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5E8E0-6574-464C-812E-932547199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6301D-595B-3F46-BAE9-7C49A467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0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1B4-EEB1-7B4E-BC79-25593F51F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AE6E7-71B7-144D-A1AC-D5E28DD7E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FF7A-50D8-7D4D-B064-665E0CA3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D2AD-3CC3-7A44-9DB5-E80188FB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807A9-2F8E-434F-8F8C-5857915D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3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1F8F3-6997-D54E-8EDE-AAF92B855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FB3F0-98BE-F545-A07B-BF40FB577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6F969-6A6B-CC4A-BE7C-23A7A69C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D3D05-D0A5-C14D-964C-5186C9F0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68C8A-8A80-C64D-B1A6-608A9AF4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14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0BB27-22B5-1D48-92B0-422DAFB14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C54A-3295-5545-BB89-76E68809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84582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/>
            </a:lvl1pPr>
          </a:lstStyle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DBB4-6047-5E47-9349-C2AE8173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5654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/>
            </a:lvl1pPr>
          </a:lstStyle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BE5C-DC58-1745-8C1C-BCD8013D7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2DD94C1-9FC7-FC21-BFD9-D56C6F7D180E}"/>
              </a:ext>
            </a:extLst>
          </p:cNvPr>
          <p:cNvSpPr txBox="1">
            <a:spLocks/>
          </p:cNvSpPr>
          <p:nvPr userDrawn="1"/>
        </p:nvSpPr>
        <p:spPr>
          <a:xfrm>
            <a:off x="63500" y="8293"/>
            <a:ext cx="10515600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6" descr="Image result for vub logo">
            <a:extLst>
              <a:ext uri="{FF2B5EF4-FFF2-40B4-BE49-F238E27FC236}">
                <a16:creationId xmlns:a16="http://schemas.microsoft.com/office/drawing/2014/main" id="{7D0AABD4-6C48-C7E6-07C1-79A78009A7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570" y="8293"/>
            <a:ext cx="1656429" cy="73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13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4918-33C6-1649-8820-372FF330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01AD3-F5E8-834A-91F2-0053CA142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715F-6679-6242-B264-5DB3FAD0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23137-F860-C244-B97F-EA523123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CE8DA-5F83-A74F-B707-F60D26D9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4503-59DC-8B4F-9AA5-9389BB79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20E9E-1260-3A44-BA83-FE143ADE4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A83F8-149B-7843-A3F2-3BFA46C2A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B05A0-76DD-EB4D-B065-153DC222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62506-2273-D34D-905C-AF4890C3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4474B-4FAD-0942-B5AB-FDACBC7A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82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323D2-D8B9-564B-AE84-5A310E965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987E6-9A09-5742-AC2A-4D93B2D88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B1371-E489-5245-9355-064113AD9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2C4BDC-9459-554F-A4FB-B181BC516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224CD-E36D-A245-8B26-76E5C8C3D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510FD-061E-C148-A843-E66B81AC5A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2C5C0-B017-DE40-B927-9E128F41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F33966-4D13-5548-A6E9-F6EF7460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1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BAD37-AFC9-D94B-A22C-6CA07307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049B81-B3B7-A946-889D-552E6A58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312" y="6485654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/>
            </a:lvl1pPr>
          </a:lstStyle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9404C-E250-E84F-8567-9CFF942F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5656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/>
            </a:lvl1pPr>
          </a:lstStyle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4EA35-6019-4244-BD3A-EF40596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0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1800D-A995-FC4A-91F0-401A81BF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FF50C7-2F65-B742-86F5-1A900D09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A3AD6-8A06-7C43-B196-2BD760A20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4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0F93B-5E53-C94B-852C-3BA410BB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C851F-AE66-5343-8FDB-3800E6A3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5D7C4-EB7F-E34C-8D0E-B1C57E9E8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EF982-3107-A047-8825-F264C14F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A7E27-7AB1-2840-8419-09C3479A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8A783-964F-4449-9BBA-B513483A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6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BFFE3-428F-0847-9B6F-733746AC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E3C0-8EF0-1041-8728-49162EF69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350DA-FE2A-6B4B-BF8A-3F30FEF4B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5ABA-6714-BF46-A3A5-9C45E38E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95BA7-2B22-F147-BFF4-8861699C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11CFA-6CC8-2B42-8BBF-EBD98C9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6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780DE-C088-D14E-9C5C-32DBAE68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" y="8293"/>
            <a:ext cx="10367134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02EC1-2FF3-9E41-97DD-0ED103992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47132"/>
            <a:ext cx="10515600" cy="5609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071E6-014D-584A-8502-0B9F909E2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9706" y="6492875"/>
            <a:ext cx="470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6" descr="Image result for vub logo">
            <a:extLst>
              <a:ext uri="{FF2B5EF4-FFF2-40B4-BE49-F238E27FC236}">
                <a16:creationId xmlns:a16="http://schemas.microsoft.com/office/drawing/2014/main" id="{B4C78185-322E-2509-6ACC-1F556EF162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570" y="8293"/>
            <a:ext cx="1656429" cy="73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4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5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cmsexperiment/" TargetMode="External"/><Relationship Id="rId3" Type="http://schemas.openxmlformats.org/officeDocument/2006/relationships/hyperlink" Target="http://www.youtube.com/cern" TargetMode="External"/><Relationship Id="rId7" Type="http://schemas.openxmlformats.org/officeDocument/2006/relationships/hyperlink" Target="https://www.youtube.com/watch?v=S99d9BQmGB0" TargetMode="External"/><Relationship Id="rId2" Type="http://schemas.openxmlformats.org/officeDocument/2006/relationships/hyperlink" Target="http://www.cern.ch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CMSexperiment" TargetMode="External"/><Relationship Id="rId5" Type="http://schemas.openxmlformats.org/officeDocument/2006/relationships/hyperlink" Target="http://www.facebook.com/CMSexperiment" TargetMode="External"/><Relationship Id="rId4" Type="http://schemas.openxmlformats.org/officeDocument/2006/relationships/hyperlink" Target="https://cms.cern/" TargetMode="External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E6D421F-2A68-6472-011C-6525D8037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419" y="3381375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E035F17-538F-F501-3BC8-3CDBE036D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381375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EC3736-5DD1-F67E-C4A3-0876C75B4903}"/>
              </a:ext>
            </a:extLst>
          </p:cNvPr>
          <p:cNvSpPr txBox="1"/>
          <p:nvPr/>
        </p:nvSpPr>
        <p:spPr>
          <a:xfrm>
            <a:off x="3823326" y="368544"/>
            <a:ext cx="4545348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Welkom in het CERN</a:t>
            </a:r>
          </a:p>
          <a:p>
            <a:pPr algn="ctr"/>
            <a:endParaRPr lang="en-US" sz="3000" b="1" dirty="0"/>
          </a:p>
          <a:p>
            <a:pPr algn="ctr"/>
            <a:r>
              <a:rPr lang="en-US" sz="3000" b="1" dirty="0"/>
              <a:t>6-7 </a:t>
            </a:r>
            <a:r>
              <a:rPr lang="en-US" sz="3000" b="1" dirty="0" err="1"/>
              <a:t>februari</a:t>
            </a:r>
            <a:r>
              <a:rPr lang="en-US" sz="3000" b="1" dirty="0"/>
              <a:t> 2023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B98E2-C94A-D71E-1CDE-B528B61E8912}"/>
              </a:ext>
            </a:extLst>
          </p:cNvPr>
          <p:cNvSpPr txBox="1"/>
          <p:nvPr/>
        </p:nvSpPr>
        <p:spPr>
          <a:xfrm>
            <a:off x="5280616" y="5775325"/>
            <a:ext cx="163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Steven </a:t>
            </a:r>
            <a:r>
              <a:rPr lang="en-US" dirty="0" err="1"/>
              <a:t>Lowette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B29E24-1E16-2B7C-2490-4A5535362A5A}"/>
              </a:ext>
            </a:extLst>
          </p:cNvPr>
          <p:cNvSpPr txBox="1"/>
          <p:nvPr/>
        </p:nvSpPr>
        <p:spPr>
          <a:xfrm>
            <a:off x="8435737" y="5775325"/>
            <a:ext cx="156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Michael Tytgat</a:t>
            </a:r>
          </a:p>
        </p:txBody>
      </p:sp>
      <p:pic>
        <p:nvPicPr>
          <p:cNvPr id="1030" name="Picture 6" descr="Image result for vub logo">
            <a:extLst>
              <a:ext uri="{FF2B5EF4-FFF2-40B4-BE49-F238E27FC236}">
                <a16:creationId xmlns:a16="http://schemas.microsoft.com/office/drawing/2014/main" id="{B86B635A-9A39-DA00-2B19-03EC8EE67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2069041"/>
            <a:ext cx="26479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727DC07-05E0-E054-AC77-C94666923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146" y="3394075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FF0A08-778F-B2CA-ED85-CAE401AD6732}"/>
              </a:ext>
            </a:extLst>
          </p:cNvPr>
          <p:cNvSpPr txBox="1"/>
          <p:nvPr/>
        </p:nvSpPr>
        <p:spPr>
          <a:xfrm>
            <a:off x="1759778" y="5775325"/>
            <a:ext cx="164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Jorgen </a:t>
            </a:r>
            <a:r>
              <a:rPr lang="en-US" dirty="0" err="1"/>
              <a:t>D’Hondt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871E0CB-BA1F-89D1-8A39-4A4635406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9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64165-6483-6A18-DA4A-AE5210C1E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CV – Michael Tytgat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A60072-3F96-FB4C-12A7-B127DEF62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VUB CERN 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3E976C-7202-82AD-CEDA-7EA00905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648F-1846-4825-A1FA-A6201C9377D6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 picture containing person, standing, helmet&#10;&#10;Description automatically generated">
            <a:extLst>
              <a:ext uri="{FF2B5EF4-FFF2-40B4-BE49-F238E27FC236}">
                <a16:creationId xmlns:a16="http://schemas.microsoft.com/office/drawing/2014/main" id="{42E1235E-BF66-FD30-4AEF-6F15F77F68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1" t="12201" r="21768" b="28680"/>
          <a:stretch/>
        </p:blipFill>
        <p:spPr>
          <a:xfrm>
            <a:off x="245990" y="836939"/>
            <a:ext cx="2219866" cy="37939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429906-7C45-05E4-D0BF-5AE5BCD25E75}"/>
              </a:ext>
            </a:extLst>
          </p:cNvPr>
          <p:cNvSpPr txBox="1"/>
          <p:nvPr/>
        </p:nvSpPr>
        <p:spPr>
          <a:xfrm>
            <a:off x="6332561" y="836939"/>
            <a:ext cx="5788266" cy="470898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History 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Virtual Compton Scattering below </a:t>
            </a:r>
            <a:r>
              <a:rPr lang="en-US" sz="1500" b="1" dirty="0">
                <a:solidFill>
                  <a:prstClr val="black"/>
                </a:solidFill>
                <a:latin typeface="Calibri" panose="020F0502020204030204"/>
              </a:rPr>
              <a:t>π-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threshold @MAMI: 1994-1997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HERMES @HERA: 1995-2007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Exclusive vector meson production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Ring Imaging Cherenkov detector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Recoil detector, including project management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@CERN: 2006-present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Established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CMS@UGent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2007 and co-leading team since then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Muon-RPC since 2007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Muon-GEM since 2009 (co-founder of CMS-GEM project)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BSM physics searches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Numerous level-1 &amp; 2 management positions within CMS Muons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RD51 R&amp;D on Micro-Pattern Gaseous Detectors: 2009-present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GEMs, Thick-GEMs,</a:t>
            </a: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Fast Timing Micropattern Gaseous detectors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CALICE R&amp;D on Calorimetry for Future Colliders: 2009-present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Semi-Digital Hadron Calorimeter development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Muon Radiography: 2017-present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Muraves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Vesuvius volcano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SciDEP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Egyptian Pyramids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Belgian Portable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Muoscope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B4CC5-6026-9F8C-CB0C-232E801192E5}"/>
              </a:ext>
            </a:extLst>
          </p:cNvPr>
          <p:cNvSpPr txBox="1"/>
          <p:nvPr/>
        </p:nvSpPr>
        <p:spPr>
          <a:xfrm>
            <a:off x="2465856" y="836939"/>
            <a:ext cx="3866705" cy="24006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nl-BE" sz="1500" dirty="0">
                <a:solidFill>
                  <a:srgbClr val="000000"/>
                </a:solidFill>
                <a:latin typeface="Calibri" panose="020F0502020204030204" pitchFamily="34" charset="0"/>
              </a:rPr>
              <a:t>Koninklijk Atheneum Kortrijk (</a:t>
            </a:r>
            <a:r>
              <a:rPr lang="nl-BE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math</a:t>
            </a:r>
            <a:r>
              <a:rPr lang="nl-BE" sz="15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nl-BE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science</a:t>
            </a:r>
            <a:r>
              <a:rPr lang="nl-BE" sz="1500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nl-BE" sz="15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1991-1995: Cand/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Lic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in Physics </a:t>
            </a:r>
          </a:p>
          <a:p>
            <a:pPr algn="l"/>
            <a:r>
              <a:rPr lang="en-US" sz="15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1995-2001: PhD in Physics (hep-ex) 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2001-2010: FWO Postdoctoral Fellow @ </a:t>
            </a:r>
            <a:r>
              <a:rPr lang="en-US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UGent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2006-2007: Visiting Scientist @ CERN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2010-2012: Postdoctoral Assistant @ </a:t>
            </a:r>
            <a:r>
              <a:rPr lang="en-US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UGent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2012-2022: Research Engineer @ </a:t>
            </a:r>
            <a:r>
              <a:rPr lang="en-US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UGent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2016-present: Guest Lecturer @ </a:t>
            </a:r>
            <a:r>
              <a:rPr lang="en-US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UMons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2023-present: Guest Professor @ </a:t>
            </a:r>
            <a:r>
              <a:rPr lang="en-US" sz="1500" dirty="0" err="1">
                <a:solidFill>
                  <a:srgbClr val="000000"/>
                </a:solidFill>
                <a:latin typeface="Calibri" panose="020F0502020204030204" pitchFamily="34" charset="0"/>
              </a:rPr>
              <a:t>UGent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2023-present: Professor @ VUB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D74FF2-D96F-E807-5489-40C30A6A14A0}"/>
              </a:ext>
            </a:extLst>
          </p:cNvPr>
          <p:cNvSpPr txBox="1"/>
          <p:nvPr/>
        </p:nvSpPr>
        <p:spPr>
          <a:xfrm>
            <a:off x="245989" y="4630892"/>
            <a:ext cx="4704744" cy="216982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research topics @ VUB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@CERN</a:t>
            </a:r>
            <a:endParaRPr lang="en-US" sz="1500" b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Phase-2 upgrades (Tracker, Muon-RPC/GEM)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Searches for 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BSM </a:t>
            </a: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through f</a:t>
            </a:r>
            <a:r>
              <a:rPr kumimoji="0" lang="en-US" sz="15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lavor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physics studies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Colliders (FCC/ILC)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Detector R&amp;D (e.g. gaseous for </a:t>
            </a: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muons, calorimeters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Heavy flavor physics studies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Non-HEP applications </a:t>
            </a:r>
            <a:r>
              <a:rPr lang="en-US" sz="1500" b="1" dirty="0">
                <a:solidFill>
                  <a:prstClr val="black"/>
                </a:solidFill>
                <a:latin typeface="Calibri" panose="020F0502020204030204"/>
              </a:rPr>
              <a:t>of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Muon Radiography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interest in geoscience &amp; archaeology</a:t>
            </a:r>
          </a:p>
        </p:txBody>
      </p:sp>
      <p:pic>
        <p:nvPicPr>
          <p:cNvPr id="6146" name="Picture 2" descr="HERMES">
            <a:extLst>
              <a:ext uri="{FF2B5EF4-FFF2-40B4-BE49-F238E27FC236}">
                <a16:creationId xmlns:a16="http://schemas.microsoft.com/office/drawing/2014/main" id="{CA510571-9ED1-4B5D-FD05-C20A2A843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856" y="3237596"/>
            <a:ext cx="2120566" cy="13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he MURAVES project and parallel activities on muor radiography">
            <a:extLst>
              <a:ext uri="{FF2B5EF4-FFF2-40B4-BE49-F238E27FC236}">
                <a16:creationId xmlns:a16="http://schemas.microsoft.com/office/drawing/2014/main" id="{7E9405D1-C5E1-FF34-D0AF-A9E88157F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279" y="5544067"/>
            <a:ext cx="2243572" cy="12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onstruction of a technological semi-digital hadronic calorimeter prototype  for future linear collider experiments">
            <a:extLst>
              <a:ext uri="{FF2B5EF4-FFF2-40B4-BE49-F238E27FC236}">
                <a16:creationId xmlns:a16="http://schemas.microsoft.com/office/drawing/2014/main" id="{AC51CD7B-41E1-D448-4C38-3F880C7FC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060" y="5545920"/>
            <a:ext cx="1666628" cy="125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58: CMS forward tracker GEM chamber without (left) and with (right)... |  Download Scientific Diagram">
            <a:extLst>
              <a:ext uri="{FF2B5EF4-FFF2-40B4-BE49-F238E27FC236}">
                <a16:creationId xmlns:a16="http://schemas.microsoft.com/office/drawing/2014/main" id="{7514DBD1-D4B4-3831-CB13-CEC204236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26" y="4630892"/>
            <a:ext cx="1381117" cy="216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45E4A7-5D3B-4662-43B5-4994FAD6DF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1704" y="5545920"/>
            <a:ext cx="1673062" cy="1254797"/>
          </a:xfrm>
          <a:prstGeom prst="rect">
            <a:avLst/>
          </a:prstGeom>
        </p:spPr>
      </p:pic>
      <p:pic>
        <p:nvPicPr>
          <p:cNvPr id="6154" name="Picture 10" descr="The HERMES RICH detector HERMES Collaboration - ScienceDirect">
            <a:extLst>
              <a:ext uri="{FF2B5EF4-FFF2-40B4-BE49-F238E27FC236}">
                <a16:creationId xmlns:a16="http://schemas.microsoft.com/office/drawing/2014/main" id="{8E4846EC-F4C7-1BDC-C35B-DB853A3A7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973" y="3262088"/>
            <a:ext cx="1742895" cy="137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Pyramids of Giza | National Geographic">
            <a:extLst>
              <a:ext uri="{FF2B5EF4-FFF2-40B4-BE49-F238E27FC236}">
                <a16:creationId xmlns:a16="http://schemas.microsoft.com/office/drawing/2014/main" id="{3FE9960A-2BD0-52FA-D02F-F2629C793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739" y="5544067"/>
            <a:ext cx="941088" cy="12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291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FF87-21D9-604E-9AA4-4ED11C83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CERN about 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23B57-A6EC-6C18-4190-AB8370B5A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957AA-73C3-0546-9795-BA369CC177E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6357" y="678593"/>
            <a:ext cx="8360334" cy="5920595"/>
          </a:xfrm>
        </p:spPr>
        <p:txBody>
          <a:bodyPr wrap="square">
            <a:spAutoFit/>
          </a:bodyPr>
          <a:lstStyle/>
          <a:p>
            <a:r>
              <a:rPr lang="en-US" sz="2200" dirty="0"/>
              <a:t>CERN</a:t>
            </a:r>
          </a:p>
          <a:p>
            <a:pPr lvl="1"/>
            <a:r>
              <a:rPr lang="en-US" sz="2200" dirty="0"/>
              <a:t>Original meaning: Conseil Européen pour la Recherche Nucléaire</a:t>
            </a:r>
          </a:p>
          <a:p>
            <a:pPr lvl="1"/>
            <a:r>
              <a:rPr lang="en-US" sz="2200" dirty="0"/>
              <a:t>Current meaning: European Organization for Nuclear Research</a:t>
            </a:r>
          </a:p>
          <a:p>
            <a:r>
              <a:rPr lang="en-US" sz="2200" dirty="0"/>
              <a:t>CERN’s mission </a:t>
            </a:r>
          </a:p>
          <a:p>
            <a:pPr lvl="5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International </a:t>
            </a:r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>
                <a:sym typeface="Wingdings" pitchFamily="2" charset="2"/>
              </a:rPr>
              <a:t>ollaboration, i.e. unite people from different countries and cultures</a:t>
            </a:r>
          </a:p>
          <a:p>
            <a:pPr lvl="5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</a:t>
            </a:r>
            <a:r>
              <a:rPr lang="en-US" dirty="0">
                <a:sym typeface="Wingdings" pitchFamily="2" charset="2"/>
              </a:rPr>
              <a:t>  </a:t>
            </a:r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</a:t>
            </a:r>
            <a:r>
              <a:rPr lang="en-US" dirty="0">
                <a:sym typeface="Wingdings" pitchFamily="2" charset="2"/>
              </a:rPr>
              <a:t>ducation and knowledge sharing, i.e. train scientists and engineers of tomorrow</a:t>
            </a:r>
          </a:p>
          <a:p>
            <a:pPr lvl="5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R</a:t>
            </a:r>
            <a:r>
              <a:rPr lang="en-US" dirty="0">
                <a:sym typeface="Wingdings" pitchFamily="2" charset="2"/>
              </a:rPr>
              <a:t>  Fundamental </a:t>
            </a:r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R</a:t>
            </a:r>
            <a:r>
              <a:rPr lang="en-US" dirty="0">
                <a:sym typeface="Wingdings" pitchFamily="2" charset="2"/>
              </a:rPr>
              <a:t>esearch, i.e. push back the frontiers of knowledge, e.g. secrets of the Big Bang, what was matter like within the first moments of the Universe’s existence ? </a:t>
            </a:r>
          </a:p>
          <a:p>
            <a:pPr lvl="5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 </a:t>
            </a:r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ew technologies for accelerators and detectors; information technology (the Web and the GRID); medicine diagnosis and therapy</a:t>
            </a:r>
            <a:endParaRPr lang="en-US" dirty="0"/>
          </a:p>
          <a:p>
            <a:r>
              <a:rPr lang="en-US" sz="2200" dirty="0"/>
              <a:t>CERN has particle accelerators and many experiments to discover and study the 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building blocks of the universe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CERN is an </a:t>
            </a:r>
            <a:r>
              <a:rPr lang="en-GB" sz="2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open laboratory</a:t>
            </a:r>
            <a:r>
              <a:rPr lang="en-GB" sz="2200" dirty="0"/>
              <a:t>, with certain constraints and regulations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Every year, </a:t>
            </a:r>
            <a:r>
              <a:rPr lang="en-GB" sz="2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 130 000 </a:t>
            </a:r>
            <a:r>
              <a:rPr lang="en-GB" sz="2200" dirty="0"/>
              <a:t>people visit CERN</a:t>
            </a:r>
            <a:endParaRPr lang="en-US" sz="22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7E70869-8B96-F0C7-7879-98E2CB389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F6D5B25-4EC2-76C3-0EE7-709963A69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VUB CERN Visit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78726F-910C-8E7F-6315-DE2F3906F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79" y="2732342"/>
            <a:ext cx="2051664" cy="15551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D327F6-7F64-4644-4557-9EE43A0B8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4442" y="3475256"/>
            <a:ext cx="1741310" cy="14634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18EFB8-B812-1F3D-80A2-68E594CDF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4352" y="1110070"/>
            <a:ext cx="1421293" cy="19458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95B6A62-01EC-3B2B-DB62-92C2F1883D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1775" y="5079807"/>
            <a:ext cx="3062172" cy="16370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8377260-6D57-109F-815D-D2F1D3E478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0970" y="2082979"/>
            <a:ext cx="1769806" cy="116020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DD70D2A-191B-EB73-E7BD-55DA355B8A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2639" y="178255"/>
            <a:ext cx="1566469" cy="155511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8E3BD6-5641-C8BA-22D4-6B8A771712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98858" y="3304358"/>
            <a:ext cx="1946787" cy="145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41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069E5-5354-3140-B25E-FF7E0387E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History of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9B193-1888-07AD-870F-3A18871F9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E349C3-6C4B-CD6C-C1E5-93BE34C3E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D8E03-6A42-ED4D-A6B3-B6451DB4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431E9DC0-96C9-0147-B74C-B3171B242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79" y="760985"/>
            <a:ext cx="4794722" cy="435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1949: </a:t>
            </a:r>
            <a:r>
              <a:rPr lang="en-US" sz="1600" dirty="0">
                <a:solidFill>
                  <a:srgbClr val="000000"/>
                </a:solidFill>
              </a:rPr>
              <a:t>first steps towards civilian research in nuclear technology; CERN 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origins: putting Europe back on the research map in the post-WOII era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1952: foundation of CERN under auspices of UNESCO</a:t>
            </a:r>
          </a:p>
          <a:p>
            <a:r>
              <a:rPr lang="en-US" sz="1600" dirty="0">
                <a:solidFill>
                  <a:srgbClr val="000000"/>
                </a:solidFill>
              </a:rPr>
              <a:t>1953: CERN charter is signed</a:t>
            </a:r>
            <a:endParaRPr lang="en-US" sz="1600" b="0" i="0" u="none" strike="noStrike" baseline="0" dirty="0">
              <a:solidFill>
                <a:srgbClr val="000000"/>
              </a:solidFill>
            </a:endParaRP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1954: completion of the ratification by 12 founding states (including Belgium); start of the construction: CERN began to materialize 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1957: CERN’s first accelerator: the synchrocyclotron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1959: the Proton Synchrotron (PS) starts up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1971: first proton collisions: Intersecting Storage Rings</a:t>
            </a:r>
          </a:p>
          <a:p>
            <a:r>
              <a:rPr lang="sv-SE" sz="1600" b="0" i="0" u="none" strike="noStrike" baseline="0" dirty="0">
                <a:solidFill>
                  <a:srgbClr val="000000"/>
                </a:solidFill>
              </a:rPr>
              <a:t>1976: Super Proton Synchrotron (SPS) starts up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1983: W and Z bosons are discovered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1989: first injection in the Large Electron Positron collider (LEP)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1990: first web site and server are up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2008: Large Hadron Collider (LHC) starts up</a:t>
            </a:r>
          </a:p>
          <a:p>
            <a:r>
              <a:rPr lang="en-US" sz="1600" b="0" i="0" u="none" strike="noStrike" baseline="0" dirty="0">
                <a:solidFill>
                  <a:srgbClr val="000000"/>
                </a:solidFill>
              </a:rPr>
              <a:t>2012: ATLAS&amp;CMS experiments observe a particle consistent with the </a:t>
            </a:r>
            <a:r>
              <a:rPr lang="en-US" sz="1600" b="0" i="0" u="none" strike="noStrike" baseline="0" dirty="0" err="1">
                <a:solidFill>
                  <a:srgbClr val="000000"/>
                </a:solidFill>
              </a:rPr>
              <a:t>Brout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-Englert-Higgs boson </a:t>
            </a:r>
          </a:p>
          <a:p>
            <a:pPr eaLnBrk="1" hangingPunct="1">
              <a:lnSpc>
                <a:spcPct val="90000"/>
              </a:lnSpc>
            </a:pPr>
            <a:endParaRPr lang="en-GB" sz="2400" kern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5E2552-8F60-5572-360C-5AA36FE16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909" y="132930"/>
            <a:ext cx="2466712" cy="18679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C44EEC-655F-E599-83C9-E9EC98BFD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4567" y="141762"/>
            <a:ext cx="2455049" cy="18591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8C967F7-6931-1F97-C72A-66A30C603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620" y="5016000"/>
            <a:ext cx="3599621" cy="147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rst civil-engineering milestone passed for the High-Luminosity LHC | CERN">
            <a:extLst>
              <a:ext uri="{FF2B5EF4-FFF2-40B4-BE49-F238E27FC236}">
                <a16:creationId xmlns:a16="http://schemas.microsoft.com/office/drawing/2014/main" id="{2F7292CB-B2A1-17B0-28EB-1DD911DD0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909" y="2146144"/>
            <a:ext cx="3552426" cy="177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6" descr="The Large Hadron Collider | CERN">
            <a:extLst>
              <a:ext uri="{FF2B5EF4-FFF2-40B4-BE49-F238E27FC236}">
                <a16:creationId xmlns:a16="http://schemas.microsoft.com/office/drawing/2014/main" id="{0C526CB9-178B-0C18-A438-884AC73F67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18121" y="3575061"/>
            <a:ext cx="2369127" cy="23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183D34F-11EF-D28D-31C7-EC7A05C9C0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8743" y="2798431"/>
            <a:ext cx="2775231" cy="1852445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57142DF-BD1F-DD05-2154-8D79EA56E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339" y="4251874"/>
            <a:ext cx="3568946" cy="143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016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9095D5F-2D8A-0AFC-9753-ED5431050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Users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F111C-39B0-F31A-5C40-89F45C6A1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5050A9-D4AA-5B9E-3480-43DEFA84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D727AF-38ED-6647-80C6-6E1E13BB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E5FD3C-19DB-3E16-0CF6-9C5C30ED3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116" y="817470"/>
            <a:ext cx="8081153" cy="55370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73EDC77-BDE2-2F94-07D0-1FCC1209C4C3}"/>
              </a:ext>
            </a:extLst>
          </p:cNvPr>
          <p:cNvSpPr/>
          <p:nvPr/>
        </p:nvSpPr>
        <p:spPr>
          <a:xfrm>
            <a:off x="3985824" y="1921164"/>
            <a:ext cx="1168067" cy="157018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D7E6BFD-3FA9-A06C-FBBF-82839A42B9A0}"/>
              </a:ext>
            </a:extLst>
          </p:cNvPr>
          <p:cNvSpPr txBox="1">
            <a:spLocks noChangeArrowheads="1"/>
          </p:cNvSpPr>
          <p:nvPr/>
        </p:nvSpPr>
        <p:spPr>
          <a:xfrm>
            <a:off x="138878" y="2078182"/>
            <a:ext cx="3805384" cy="35113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~3000 people employed by CERN: physicists, engineers, computer scientists, mathematicians, technicians, secretaries, fire brigade, health &amp; safety experts, security, etc</a:t>
            </a:r>
          </a:p>
          <a:p>
            <a:r>
              <a:rPr lang="en-GB" sz="2200" dirty="0"/>
              <a:t>&gt;10000 physicists from all over the world associated with CERN</a:t>
            </a:r>
          </a:p>
        </p:txBody>
      </p:sp>
    </p:spTree>
    <p:extLst>
      <p:ext uri="{BB962C8B-B14F-4D97-AF65-F5344CB8AC3E}">
        <p14:creationId xmlns:p14="http://schemas.microsoft.com/office/powerpoint/2010/main" val="409886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83945-31E5-DE91-AF6C-9CB9B33C4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Belgium in CERN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223481-4DDC-A44D-DA1E-A5C2C6F3E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21D-F426-7FEC-972A-175E88B19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100674-F952-FA14-8EC2-18AA6E7FE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C6CE58-B7D4-A5C6-A5F0-E0E8CE84F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21" y="902142"/>
            <a:ext cx="5430908" cy="3059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965936-9059-B8F2-CF4D-258E8A458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672" y="902142"/>
            <a:ext cx="5285942" cy="30598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5F453D-B972-7EA7-689C-057BD40D55C1}"/>
              </a:ext>
            </a:extLst>
          </p:cNvPr>
          <p:cNvSpPr txBox="1"/>
          <p:nvPr/>
        </p:nvSpPr>
        <p:spPr>
          <a:xfrm>
            <a:off x="318527" y="4102665"/>
            <a:ext cx="1158625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Belgium as founding member of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Belgian physicist Léon van Hove as Director-General of CERN (1976-1980)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Main past/present experimental contributions include experiments with neutrino beams, the electron-positron collider, the large hadron collider and nuclear physics experiments at ISOLDE facility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u="sng" dirty="0"/>
              <a:t>Today’s main focus of HEP Belgium at CERN on CMS@LHC</a:t>
            </a:r>
            <a:r>
              <a:rPr lang="en-US" sz="1900" dirty="0"/>
              <a:t>: construction of forward silicon tracker, forward RPC and GEM muon systems &amp; CASTOR forward calorimeter; CMS Tier-2 center @ VUB/</a:t>
            </a:r>
            <a:r>
              <a:rPr lang="en-US" sz="1900" dirty="0" err="1"/>
              <a:t>UCLouvain</a:t>
            </a:r>
            <a:r>
              <a:rPr lang="en-US" sz="1900" dirty="0"/>
              <a:t>; numerous data reconstruction algorithms and physics analyses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43EA84-FD3B-BBCF-C766-173AE828FC95}"/>
              </a:ext>
            </a:extLst>
          </p:cNvPr>
          <p:cNvSpPr/>
          <p:nvPr/>
        </p:nvSpPr>
        <p:spPr>
          <a:xfrm>
            <a:off x="734786" y="1624693"/>
            <a:ext cx="1094014" cy="163286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D0200-5C7F-4F99-7D7A-54E842909115}"/>
              </a:ext>
            </a:extLst>
          </p:cNvPr>
          <p:cNvSpPr/>
          <p:nvPr/>
        </p:nvSpPr>
        <p:spPr>
          <a:xfrm>
            <a:off x="9199914" y="2343255"/>
            <a:ext cx="1662050" cy="163286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59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4575-4F65-459A-AC15-6DB2E6E8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Experiment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CAB21-D871-FB28-F858-BA09A23B2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5EFEA7-1681-AAD0-8B08-5356BCB5C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VUB CERN Visit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E8422-DBED-4A7B-ECF0-EF177F352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7</a:t>
            </a:fld>
            <a:endParaRPr lang="en-US" dirty="0"/>
          </a:p>
        </p:txBody>
      </p:sp>
      <p:pic>
        <p:nvPicPr>
          <p:cNvPr id="5122" name="Picture 2" descr="CMS Collaboration">
            <a:extLst>
              <a:ext uri="{FF2B5EF4-FFF2-40B4-BE49-F238E27FC236}">
                <a16:creationId xmlns:a16="http://schemas.microsoft.com/office/drawing/2014/main" id="{17BE1759-3223-61EB-974E-288BD97C4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88" y="919482"/>
            <a:ext cx="4981600" cy="332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0F021D-5055-6666-CCBE-A06B01629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157" y="4412898"/>
            <a:ext cx="3093303" cy="2315625"/>
          </a:xfrm>
          <a:prstGeom prst="rect">
            <a:avLst/>
          </a:prstGeo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34231DA2-F327-1D87-8B3C-F5B864CB6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13" y="919482"/>
            <a:ext cx="5676178" cy="397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C273D3-2881-3C6F-D04D-6ED38B4B08E9}"/>
              </a:ext>
            </a:extLst>
          </p:cNvPr>
          <p:cNvSpPr txBox="1"/>
          <p:nvPr/>
        </p:nvSpPr>
        <p:spPr>
          <a:xfrm>
            <a:off x="6022109" y="5717370"/>
            <a:ext cx="2754216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Belgian main contributions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49EE182-26D3-3F56-A73A-3B45C61B3749}"/>
              </a:ext>
            </a:extLst>
          </p:cNvPr>
          <p:cNvCxnSpPr>
            <a:stCxn id="8" idx="0"/>
          </p:cNvCxnSpPr>
          <p:nvPr/>
        </p:nvCxnSpPr>
        <p:spPr>
          <a:xfrm flipV="1">
            <a:off x="7399217" y="3186545"/>
            <a:ext cx="843308" cy="2530825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2F450C-D536-0219-5E14-F768C815709D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7399217" y="3186545"/>
            <a:ext cx="1809438" cy="2530825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996DB6F-DC09-78F5-669E-341C7710D952}"/>
              </a:ext>
            </a:extLst>
          </p:cNvPr>
          <p:cNvSpPr/>
          <p:nvPr/>
        </p:nvSpPr>
        <p:spPr>
          <a:xfrm>
            <a:off x="9680205" y="1752127"/>
            <a:ext cx="1874486" cy="344527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59953F-B476-29A3-E009-97E36A496A62}"/>
              </a:ext>
            </a:extLst>
          </p:cNvPr>
          <p:cNvSpPr/>
          <p:nvPr/>
        </p:nvSpPr>
        <p:spPr>
          <a:xfrm>
            <a:off x="8419442" y="1045011"/>
            <a:ext cx="1675903" cy="344527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50A4764-B2A8-8CA8-50CD-54CABE7D5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Go and Explore 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DB09C-8C6D-F91C-C0A1-3AE634E06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6-7 Feb,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AA77DF-DC8B-5608-6EBD-FB99BDFDA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VUB CERN Visit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79877-EB5D-92DE-629D-4F87E2A3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CBAA30-202F-1554-2F82-04593BE16A56}"/>
              </a:ext>
            </a:extLst>
          </p:cNvPr>
          <p:cNvSpPr txBox="1"/>
          <p:nvPr/>
        </p:nvSpPr>
        <p:spPr>
          <a:xfrm>
            <a:off x="243416" y="861438"/>
            <a:ext cx="426393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badi" panose="020B0604020104020204" pitchFamily="34" charset="0"/>
              </a:rPr>
              <a:t>Taking photographs is allowed everywhere, i.e. at any place where you are allowed to go </a:t>
            </a:r>
            <a:r>
              <a:rPr lang="en-US" sz="1600" dirty="0">
                <a:latin typeface="Abadi" panose="020B0604020104020204" pitchFamily="34" charset="0"/>
                <a:sym typeface="Wingdings" panose="05000000000000000000" pitchFamily="2" charset="2"/>
              </a:rPr>
              <a:t></a:t>
            </a:r>
            <a:endParaRPr lang="en-US" sz="1600" dirty="0">
              <a:latin typeface="Abadi" panose="020B0604020104020204" pitchFamily="34" charset="0"/>
            </a:endParaRPr>
          </a:p>
          <a:p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 dirty="0">
                <a:latin typeface="Abadi" panose="020B0604020104020204" pitchFamily="34" charset="0"/>
              </a:rPr>
              <a:t>Social media: #CERN, #CMSExperiment, #WeAreVUB …</a:t>
            </a:r>
            <a:endParaRPr lang="en-US" sz="1600" b="0" i="0" u="none" strike="noStrike" baseline="0" dirty="0">
              <a:latin typeface="Abadi" panose="020B0604020104020204" pitchFamily="34" charset="0"/>
            </a:endParaRPr>
          </a:p>
          <a:p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>
                <a:latin typeface="Abadi" panose="020B0604020104020204" pitchFamily="34" charset="0"/>
              </a:rPr>
              <a:t>Don’t hesitate to ask </a:t>
            </a:r>
            <a:r>
              <a:rPr lang="en-US" sz="1600" dirty="0">
                <a:latin typeface="Abadi" panose="020B0604020104020204" pitchFamily="34" charset="0"/>
              </a:rPr>
              <a:t>questions !</a:t>
            </a:r>
          </a:p>
          <a:p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 b="0" i="0" u="none" strike="noStrike" baseline="0" dirty="0">
                <a:latin typeface="Abadi" panose="020B0604020104020204" pitchFamily="34" charset="0"/>
              </a:rPr>
              <a:t>CERN Information: </a:t>
            </a:r>
            <a:r>
              <a:rPr lang="en-US" sz="1600" b="0" i="0" u="none" strike="noStrike" baseline="0" dirty="0">
                <a:latin typeface="Abadi" panose="020B0604020104020204" pitchFamily="34" charset="0"/>
                <a:hlinkClick r:id="rId2"/>
              </a:rPr>
              <a:t>www.cern.ch</a:t>
            </a:r>
            <a:endParaRPr lang="en-US" sz="1600" b="0" i="0" u="none" strike="noStrike" baseline="0" dirty="0">
              <a:latin typeface="Abadi" panose="020B0604020104020204" pitchFamily="34" charset="0"/>
            </a:endParaRPr>
          </a:p>
          <a:p>
            <a:r>
              <a:rPr lang="en-US" sz="1600" b="0" i="0" u="none" strike="noStrike" baseline="0" dirty="0">
                <a:latin typeface="Abadi" panose="020B0604020104020204" pitchFamily="34" charset="0"/>
              </a:rPr>
              <a:t>CERN TV: </a:t>
            </a:r>
            <a:r>
              <a:rPr lang="en-US" sz="1600" b="0" i="0" u="none" strike="noStrike" baseline="0" dirty="0">
                <a:latin typeface="Abadi" panose="020B0604020104020204" pitchFamily="34" charset="0"/>
                <a:hlinkClick r:id="rId3"/>
              </a:rPr>
              <a:t>www.youtube.com/cern</a:t>
            </a:r>
            <a:endParaRPr lang="en-US" sz="1600" b="0" i="0" u="none" strike="noStrike" baseline="0" dirty="0">
              <a:latin typeface="Abadi" panose="020B0604020104020204" pitchFamily="34" charset="0"/>
            </a:endParaRPr>
          </a:p>
          <a:p>
            <a:r>
              <a:rPr lang="en-US" sz="1600" dirty="0">
                <a:latin typeface="Abadi" panose="020B0604020104020204" pitchFamily="34" charset="0"/>
              </a:rPr>
              <a:t>CMS Information: </a:t>
            </a:r>
            <a:r>
              <a:rPr lang="en-US" sz="1600" dirty="0" err="1">
                <a:latin typeface="Abadi" panose="020B0604020104020204" pitchFamily="34" charset="0"/>
                <a:hlinkClick r:id="rId4"/>
              </a:rPr>
              <a:t>cms.cern</a:t>
            </a:r>
            <a:endParaRPr lang="en-US" sz="1600" b="0" i="0" u="none" strike="noStrike" baseline="0" dirty="0">
              <a:latin typeface="Abadi" panose="020B0604020104020204" pitchFamily="34" charset="0"/>
            </a:endParaRPr>
          </a:p>
          <a:p>
            <a:r>
              <a:rPr lang="en-US" sz="1600" b="0" i="0" u="none" strike="noStrike" baseline="0" dirty="0">
                <a:latin typeface="Abadi" panose="020B0604020104020204" pitchFamily="34" charset="0"/>
              </a:rPr>
              <a:t>CMS Social Media:</a:t>
            </a:r>
          </a:p>
          <a:p>
            <a:r>
              <a:rPr lang="en-US" sz="1600" dirty="0">
                <a:latin typeface="Abadi" panose="020B0604020104020204" pitchFamily="34" charset="0"/>
                <a:hlinkClick r:id="rId5"/>
              </a:rPr>
              <a:t>www.facebook.com/CMSexperiment</a:t>
            </a:r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 dirty="0">
                <a:latin typeface="Abadi" panose="020B0604020104020204" pitchFamily="34" charset="0"/>
                <a:hlinkClick r:id="rId6"/>
              </a:rPr>
              <a:t>twitter.com/CMSexperiment</a:t>
            </a:r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 dirty="0">
                <a:latin typeface="Abadi" panose="020B0604020104020204" pitchFamily="34" charset="0"/>
                <a:hlinkClick r:id="rId7"/>
              </a:rPr>
              <a:t>www.youtube.com/watch?v=S99d9BQmGB0</a:t>
            </a:r>
            <a:endParaRPr lang="en-US" sz="1600" dirty="0">
              <a:latin typeface="Abadi" panose="020B0604020104020204" pitchFamily="34" charset="0"/>
            </a:endParaRPr>
          </a:p>
          <a:p>
            <a:r>
              <a:rPr lang="en-US" sz="1600" dirty="0">
                <a:latin typeface="Abadi" panose="020B0604020104020204" pitchFamily="34" charset="0"/>
                <a:hlinkClick r:id="rId8"/>
              </a:rPr>
              <a:t>www.instagram.com/cmsexperiment/</a:t>
            </a:r>
            <a:endParaRPr lang="en-US" sz="1600" dirty="0">
              <a:latin typeface="Abadi" panose="020B0604020104020204" pitchFamily="34" charset="0"/>
            </a:endParaRPr>
          </a:p>
          <a:p>
            <a:endParaRPr lang="en-US" sz="1600" dirty="0">
              <a:latin typeface="Abadi" panose="020B0604020104020204" pitchFamily="34" charset="0"/>
            </a:endParaRPr>
          </a:p>
          <a:p>
            <a:endParaRPr lang="en-US" sz="1600" b="0" i="0" u="none" strike="noStrike" baseline="0" dirty="0">
              <a:latin typeface="Abadi" panose="020B0604020104020204" pitchFamily="34" charset="0"/>
            </a:endParaRPr>
          </a:p>
          <a:p>
            <a:r>
              <a:rPr lang="en-US" sz="16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Abadi" panose="020B0604020104020204" pitchFamily="34" charset="0"/>
              </a:rPr>
              <a:t>«</a:t>
            </a:r>
            <a:r>
              <a:rPr lang="en-US" sz="1600" u="none" strike="noStrike" baseline="0" dirty="0">
                <a:solidFill>
                  <a:schemeClr val="bg2">
                    <a:lumMod val="50000"/>
                  </a:schemeClr>
                </a:solidFill>
                <a:latin typeface="Abadi" panose="020B0604020104020204" pitchFamily="34" charset="0"/>
              </a:rPr>
              <a:t>Magic does not happen here, magic </a:t>
            </a:r>
            <a:r>
              <a:rPr lang="en-US" sz="1600" b="0" u="none" strike="noStrike" baseline="0" dirty="0">
                <a:solidFill>
                  <a:schemeClr val="bg2">
                    <a:lumMod val="50000"/>
                  </a:schemeClr>
                </a:solidFill>
                <a:latin typeface="Abadi" panose="020B0604020104020204" pitchFamily="34" charset="0"/>
              </a:rPr>
              <a:t>is </a:t>
            </a:r>
            <a:r>
              <a:rPr lang="en-US" sz="16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Abadi" panose="020B0604020104020204" pitchFamily="34" charset="0"/>
              </a:rPr>
              <a:t>being explained» </a:t>
            </a:r>
            <a:r>
              <a:rPr lang="en-US" sz="1600" b="0" i="1" u="none" strike="noStrike" baseline="0" dirty="0">
                <a:solidFill>
                  <a:schemeClr val="bg2">
                    <a:lumMod val="50000"/>
                  </a:schemeClr>
                </a:solidFill>
                <a:latin typeface="Abadi" panose="020B0604020104020204" pitchFamily="34" charset="0"/>
              </a:rPr>
              <a:t>(Tom Hanks, during his visit to CERN in 2009 for the Angels and Demons movie)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BFD8F6-7C97-06B5-59FD-A39BCD80C7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2645" y="839492"/>
            <a:ext cx="7442450" cy="557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1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907</Words>
  <Application>Microsoft Office PowerPoint</Application>
  <PresentationFormat>Widescreen</PresentationFormat>
  <Paragraphs>122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Abadi</vt:lpstr>
      <vt:lpstr>Arial</vt:lpstr>
      <vt:lpstr>Calibri</vt:lpstr>
      <vt:lpstr>Calibri Light</vt:lpstr>
      <vt:lpstr>Wingdings</vt:lpstr>
      <vt:lpstr>Office Theme</vt:lpstr>
      <vt:lpstr>PowerPoint Presentation</vt:lpstr>
      <vt:lpstr>Short CV – Michael Tytgat</vt:lpstr>
      <vt:lpstr>What is CERN about ?</vt:lpstr>
      <vt:lpstr>Short History of CERN</vt:lpstr>
      <vt:lpstr>CERN Users</vt:lpstr>
      <vt:lpstr>Belgium in CERN</vt:lpstr>
      <vt:lpstr>CMS Experiment</vt:lpstr>
      <vt:lpstr>Now Go and Explore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Michael Tytgat</cp:lastModifiedBy>
  <cp:revision>108</cp:revision>
  <cp:lastPrinted>2019-10-06T15:55:41Z</cp:lastPrinted>
  <dcterms:created xsi:type="dcterms:W3CDTF">2019-10-04T20:03:56Z</dcterms:created>
  <dcterms:modified xsi:type="dcterms:W3CDTF">2023-02-05T20:37:45Z</dcterms:modified>
</cp:coreProperties>
</file>