
<file path=[Content_Types].xml><?xml version="1.0" encoding="utf-8"?>
<Types xmlns="http://schemas.openxmlformats.org/package/2006/content-types">
  <Default Extension="emf" ContentType="image/x-emf"/>
  <Default Extension="gif" ContentType="video/unknown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7" r:id="rId4"/>
    <p:sldId id="264" r:id="rId5"/>
    <p:sldId id="283" r:id="rId6"/>
    <p:sldId id="265" r:id="rId7"/>
    <p:sldId id="266" r:id="rId8"/>
    <p:sldId id="302" r:id="rId9"/>
    <p:sldId id="267" r:id="rId10"/>
    <p:sldId id="282" r:id="rId11"/>
    <p:sldId id="305" r:id="rId12"/>
    <p:sldId id="296" r:id="rId13"/>
    <p:sldId id="289" r:id="rId14"/>
    <p:sldId id="258" r:id="rId15"/>
    <p:sldId id="290" r:id="rId16"/>
    <p:sldId id="278" r:id="rId17"/>
    <p:sldId id="280" r:id="rId18"/>
    <p:sldId id="259" r:id="rId19"/>
    <p:sldId id="299" r:id="rId20"/>
    <p:sldId id="291" r:id="rId21"/>
    <p:sldId id="260" r:id="rId22"/>
    <p:sldId id="261" r:id="rId23"/>
    <p:sldId id="284" r:id="rId24"/>
    <p:sldId id="285" r:id="rId25"/>
    <p:sldId id="286" r:id="rId26"/>
    <p:sldId id="288" r:id="rId27"/>
    <p:sldId id="269" r:id="rId28"/>
    <p:sldId id="263" r:id="rId29"/>
    <p:sldId id="287" r:id="rId30"/>
    <p:sldId id="304" r:id="rId31"/>
    <p:sldId id="298" r:id="rId32"/>
    <p:sldId id="262" r:id="rId33"/>
    <p:sldId id="277" r:id="rId34"/>
    <p:sldId id="300" r:id="rId35"/>
    <p:sldId id="270" r:id="rId36"/>
    <p:sldId id="274" r:id="rId37"/>
    <p:sldId id="276" r:id="rId38"/>
    <p:sldId id="301" r:id="rId39"/>
    <p:sldId id="271" r:id="rId40"/>
    <p:sldId id="279" r:id="rId41"/>
    <p:sldId id="272" r:id="rId42"/>
    <p:sldId id="281" r:id="rId43"/>
    <p:sldId id="275" r:id="rId44"/>
    <p:sldId id="294" r:id="rId45"/>
    <p:sldId id="293" r:id="rId46"/>
    <p:sldId id="303" r:id="rId47"/>
    <p:sldId id="292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91D8"/>
    <a:srgbClr val="9AAF70"/>
    <a:srgbClr val="C5D3AC"/>
    <a:srgbClr val="C05046"/>
    <a:srgbClr val="E15E32"/>
    <a:srgbClr val="6E2466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088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4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0486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97228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32393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268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48788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598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83914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23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3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0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57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8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520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4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0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0693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8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3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08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D0EBAE9-CAC5-4458-9D6B-D6642BD64BCC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F3A4598-1135-480A-8142-3CB9FB0005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7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415913?ln=en" TargetMode="External"/><Relationship Id="rId3" Type="http://schemas.openxmlformats.org/officeDocument/2006/relationships/hyperlink" Target="https://indico.cern.ch/event/1061720/" TargetMode="External"/><Relationship Id="rId7" Type="http://schemas.openxmlformats.org/officeDocument/2006/relationships/hyperlink" Target="https://cds.cern.ch/record/2845800?ln=en" TargetMode="External"/><Relationship Id="rId2" Type="http://schemas.openxmlformats.org/officeDocument/2006/relationships/hyperlink" Target="https://indico.cern.ch/event/1060631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ds.cern.ch/record/2845762?ln=en" TargetMode="External"/><Relationship Id="rId5" Type="http://schemas.openxmlformats.org/officeDocument/2006/relationships/hyperlink" Target="https://wikis.cern.ch/pages/viewpage.action?pageId=153716061" TargetMode="External"/><Relationship Id="rId4" Type="http://schemas.openxmlformats.org/officeDocument/2006/relationships/hyperlink" Target="https://edms.cern.ch/document/2089558/0.1" TargetMode="External"/><Relationship Id="rId9" Type="http://schemas.openxmlformats.org/officeDocument/2006/relationships/hyperlink" Target="https://cds.cern.ch/record/702642?ln=en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43BEDD5-0D4F-77ED-A728-EDCCE0F67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r>
              <a:rPr lang="en-GB" dirty="0"/>
              <a:t>OP Shutdown lectures:</a:t>
            </a:r>
            <a:br>
              <a:rPr lang="en-GB" dirty="0"/>
            </a:br>
            <a:r>
              <a:rPr lang="en-GB" dirty="0"/>
              <a:t>RF Beam Control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BC73B3B-8DA6-45F4-48F4-5B858DB45F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80796"/>
            <a:ext cx="11376026" cy="803787"/>
          </a:xfrm>
        </p:spPr>
        <p:txBody>
          <a:bodyPr/>
          <a:lstStyle/>
          <a:p>
            <a:r>
              <a:rPr lang="en-GB" dirty="0"/>
              <a:t>Arthur Spierer with the contributions of P. Baudrenghien, R. Borner, J. Egli, </a:t>
            </a:r>
            <a:r>
              <a:rPr lang="en-US" dirty="0"/>
              <a:t>F. Follin, </a:t>
            </a:r>
            <a:r>
              <a:rPr lang="en-GB" dirty="0"/>
              <a:t>G. Hagmann, G. Kotzian, K. Li, </a:t>
            </a:r>
            <a:r>
              <a:rPr lang="en-US" dirty="0"/>
              <a:t>G. Papotti, A. Rey,</a:t>
            </a:r>
            <a:r>
              <a:rPr lang="en-GB" dirty="0"/>
              <a:t> I. Stachon, M. Suminski, OP-SPS, RF-FB and RF-CS</a:t>
            </a:r>
          </a:p>
          <a:p>
            <a:r>
              <a:rPr lang="en-GB" dirty="0"/>
              <a:t>22nd of February 2022</a:t>
            </a:r>
          </a:p>
        </p:txBody>
      </p:sp>
    </p:spTree>
    <p:extLst>
      <p:ext uri="{BB962C8B-B14F-4D97-AF65-F5344CB8AC3E}">
        <p14:creationId xmlns:p14="http://schemas.microsoft.com/office/powerpoint/2010/main" val="3137671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3FD2394-A367-CFD7-BC29-2913014063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9"/>
          <a:stretch/>
        </p:blipFill>
        <p:spPr>
          <a:xfrm>
            <a:off x="6329530" y="452414"/>
            <a:ext cx="5825116" cy="4502074"/>
          </a:xfrm>
          <a:prstGeom prst="rect">
            <a:avLst/>
          </a:prstGeom>
        </p:spPr>
      </p:pic>
      <p:pic>
        <p:nvPicPr>
          <p:cNvPr id="23" name="Picture 2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0CE82F6-9366-A54B-1A72-ECF2C51D64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9" t="59121"/>
          <a:stretch/>
        </p:blipFill>
        <p:spPr>
          <a:xfrm>
            <a:off x="6329530" y="4325820"/>
            <a:ext cx="5825116" cy="149599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5825116" cy="4392136"/>
          </a:xfrm>
        </p:spPr>
        <p:txBody>
          <a:bodyPr/>
          <a:lstStyle/>
          <a:p>
            <a:r>
              <a:rPr lang="en-GB" sz="1400" dirty="0"/>
              <a:t>Setting the signal sources</a:t>
            </a:r>
          </a:p>
          <a:p>
            <a:pPr lvl="1"/>
            <a:r>
              <a:rPr lang="en-GB" sz="1100" dirty="0"/>
              <a:t>The rephasing can operate on LHC, AWAKE or a local RF/pulse generator during setting up</a:t>
            </a:r>
          </a:p>
          <a:p>
            <a:r>
              <a:rPr lang="en-GB" sz="1400" dirty="0"/>
              <a:t>T offset (stage 0) is a delay used to adjust the position at extraction. It is adjusted with the BQM first bunch position as reference.</a:t>
            </a:r>
          </a:p>
          <a:p>
            <a:pPr lvl="1"/>
            <a:r>
              <a:rPr lang="en-GB" sz="1100" dirty="0"/>
              <a:t>With a fine adjustment, the phase when locking the PLL is brought towards zero to avoid a bucket jump.</a:t>
            </a:r>
          </a:p>
          <a:p>
            <a:r>
              <a:rPr lang="en-GB" sz="1400" dirty="0"/>
              <a:t>The target frequency (stage 1) is set either to LHC (automatically tracking) or manually entered for other targets</a:t>
            </a:r>
          </a:p>
          <a:p>
            <a:r>
              <a:rPr lang="en-GB" sz="1400" dirty="0"/>
              <a:t>The cogging settings (stage 2) define the shape of the frequency bumps</a:t>
            </a:r>
          </a:p>
          <a:p>
            <a:r>
              <a:rPr lang="en-GB" sz="1400" dirty="0"/>
              <a:t>The phase lock loop (stage 3) </a:t>
            </a:r>
            <a:r>
              <a:rPr lang="en-GB" sz="1400" dirty="0" err="1"/>
              <a:t>dPhi</a:t>
            </a:r>
            <a:r>
              <a:rPr lang="en-GB" sz="1400" dirty="0"/>
              <a:t> offset is adjusted with the BQM fine bunch position as reference.</a:t>
            </a:r>
          </a:p>
          <a:p>
            <a:r>
              <a:rPr lang="en-GB" sz="1400" dirty="0"/>
              <a:t>If the sequence cannot execute withing the allocated time, stage 0 will be optimized at the next cycle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Rephasing setting up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7BEB2F-13C0-1F4C-156C-A545CBEAF2CF}"/>
              </a:ext>
            </a:extLst>
          </p:cNvPr>
          <p:cNvSpPr/>
          <p:nvPr/>
        </p:nvSpPr>
        <p:spPr>
          <a:xfrm>
            <a:off x="6329531" y="2633258"/>
            <a:ext cx="999706" cy="285886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626016-07AE-E8C8-DEBB-1CE7935E4D52}"/>
              </a:ext>
            </a:extLst>
          </p:cNvPr>
          <p:cNvSpPr/>
          <p:nvPr/>
        </p:nvSpPr>
        <p:spPr>
          <a:xfrm>
            <a:off x="6719186" y="3117998"/>
            <a:ext cx="826186" cy="20111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CF7FC0-7B04-50C0-D28C-00091D002B0E}"/>
              </a:ext>
            </a:extLst>
          </p:cNvPr>
          <p:cNvSpPr/>
          <p:nvPr/>
        </p:nvSpPr>
        <p:spPr>
          <a:xfrm>
            <a:off x="7972774" y="3518573"/>
            <a:ext cx="1343927" cy="235832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1A8BAB-F027-4515-083E-EF54FE4CB422}"/>
              </a:ext>
            </a:extLst>
          </p:cNvPr>
          <p:cNvCxnSpPr/>
          <p:nvPr/>
        </p:nvCxnSpPr>
        <p:spPr>
          <a:xfrm>
            <a:off x="8641062" y="3754405"/>
            <a:ext cx="152400" cy="115648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CC2EA9A-0E94-43C1-D9C8-494BC3168EC8}"/>
              </a:ext>
            </a:extLst>
          </p:cNvPr>
          <p:cNvSpPr/>
          <p:nvPr/>
        </p:nvSpPr>
        <p:spPr>
          <a:xfrm>
            <a:off x="6547463" y="3771418"/>
            <a:ext cx="1064516" cy="20111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939C44-C0A7-AE2F-DEF6-A4D7F3F21B23}"/>
              </a:ext>
            </a:extLst>
          </p:cNvPr>
          <p:cNvSpPr/>
          <p:nvPr/>
        </p:nvSpPr>
        <p:spPr>
          <a:xfrm>
            <a:off x="6682741" y="5287594"/>
            <a:ext cx="815340" cy="20111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467C83-D5D0-6B0B-A978-B03AA2A602C9}"/>
              </a:ext>
            </a:extLst>
          </p:cNvPr>
          <p:cNvSpPr txBox="1"/>
          <p:nvPr/>
        </p:nvSpPr>
        <p:spPr>
          <a:xfrm>
            <a:off x="6329530" y="5864569"/>
            <a:ext cx="35374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Rephasing tab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897626-1A48-3167-A84D-CAF67ACFCF4C}"/>
              </a:ext>
            </a:extLst>
          </p:cNvPr>
          <p:cNvSpPr/>
          <p:nvPr/>
        </p:nvSpPr>
        <p:spPr>
          <a:xfrm>
            <a:off x="6559742" y="858334"/>
            <a:ext cx="1300675" cy="1065742"/>
          </a:xfrm>
          <a:prstGeom prst="rect">
            <a:avLst/>
          </a:prstGeom>
          <a:solidFill>
            <a:srgbClr val="61C4D3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6396F-FC5F-C795-6655-A69CF2F3EE60}"/>
              </a:ext>
            </a:extLst>
          </p:cNvPr>
          <p:cNvSpPr/>
          <p:nvPr/>
        </p:nvSpPr>
        <p:spPr>
          <a:xfrm>
            <a:off x="7860419" y="834766"/>
            <a:ext cx="415992" cy="1065742"/>
          </a:xfrm>
          <a:prstGeom prst="rect">
            <a:avLst/>
          </a:prstGeom>
          <a:solidFill>
            <a:srgbClr val="6E2466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083E21D-8C58-D810-6BA4-391F1EC5D35D}"/>
              </a:ext>
            </a:extLst>
          </p:cNvPr>
          <p:cNvSpPr/>
          <p:nvPr/>
        </p:nvSpPr>
        <p:spPr>
          <a:xfrm>
            <a:off x="8276411" y="858334"/>
            <a:ext cx="3700772" cy="1065742"/>
          </a:xfrm>
          <a:prstGeom prst="rect">
            <a:avLst/>
          </a:prstGeom>
          <a:solidFill>
            <a:srgbClr val="E15E32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531AB9-BB7F-A26E-1C70-9DB0C072DE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67"/>
          <a:stretch/>
        </p:blipFill>
        <p:spPr>
          <a:xfrm>
            <a:off x="7884319" y="2495491"/>
            <a:ext cx="488157" cy="516436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9E693E-37BD-D3A6-5F2F-FA36CEA3199E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7329237" y="2753228"/>
            <a:ext cx="555082" cy="481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pic>
        <p:nvPicPr>
          <p:cNvPr id="26" name="Picture 2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54018A0-6613-472D-2CA7-3874970EF0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8" b="61776"/>
          <a:stretch/>
        </p:blipFill>
        <p:spPr>
          <a:xfrm>
            <a:off x="7606778" y="1267549"/>
            <a:ext cx="4526974" cy="149599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1B78DF0-89D7-194D-CEBE-4FB357F3A427}"/>
              </a:ext>
            </a:extLst>
          </p:cNvPr>
          <p:cNvSpPr/>
          <p:nvPr/>
        </p:nvSpPr>
        <p:spPr>
          <a:xfrm>
            <a:off x="6559742" y="856848"/>
            <a:ext cx="1300675" cy="1065742"/>
          </a:xfrm>
          <a:prstGeom prst="rect">
            <a:avLst/>
          </a:prstGeom>
          <a:solidFill>
            <a:srgbClr val="61C4D3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3E10F7-1A1C-6EC3-8B9F-B48A1212A50F}"/>
              </a:ext>
            </a:extLst>
          </p:cNvPr>
          <p:cNvSpPr/>
          <p:nvPr/>
        </p:nvSpPr>
        <p:spPr>
          <a:xfrm>
            <a:off x="7860419" y="833280"/>
            <a:ext cx="415992" cy="1065742"/>
          </a:xfrm>
          <a:prstGeom prst="rect">
            <a:avLst/>
          </a:prstGeom>
          <a:solidFill>
            <a:srgbClr val="6E2466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1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3FD2394-A367-CFD7-BC29-2913014063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9"/>
          <a:stretch/>
        </p:blipFill>
        <p:spPr>
          <a:xfrm>
            <a:off x="6329530" y="452414"/>
            <a:ext cx="5825116" cy="4502074"/>
          </a:xfrm>
          <a:prstGeom prst="rect">
            <a:avLst/>
          </a:prstGeom>
        </p:spPr>
      </p:pic>
      <p:pic>
        <p:nvPicPr>
          <p:cNvPr id="23" name="Picture 2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0CE82F6-9366-A54B-1A72-ECF2C51D64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9" t="59121"/>
          <a:stretch/>
        </p:blipFill>
        <p:spPr>
          <a:xfrm>
            <a:off x="6329530" y="4325820"/>
            <a:ext cx="5825116" cy="149599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5825116" cy="4392136"/>
          </a:xfrm>
        </p:spPr>
        <p:txBody>
          <a:bodyPr/>
          <a:lstStyle/>
          <a:p>
            <a:r>
              <a:rPr lang="en-GB" sz="1400" dirty="0"/>
              <a:t>Missing Fc</a:t>
            </a:r>
          </a:p>
          <a:p>
            <a:pPr lvl="1"/>
            <a:r>
              <a:rPr lang="en-GB" sz="1100" dirty="0"/>
              <a:t>Can be checked with diagnostic counter</a:t>
            </a:r>
          </a:p>
          <a:p>
            <a:pPr lvl="1"/>
            <a:r>
              <a:rPr lang="en-GB" sz="1100" dirty="0"/>
              <a:t>If present and frequency correct -&gt; LLRF issue</a:t>
            </a:r>
          </a:p>
          <a:p>
            <a:r>
              <a:rPr lang="en-GB" sz="1400" dirty="0"/>
              <a:t>Wrong target frequency</a:t>
            </a:r>
          </a:p>
          <a:p>
            <a:pPr lvl="1"/>
            <a:r>
              <a:rPr lang="en-GB" sz="1100" dirty="0"/>
              <a:t>Phase is not flat during measurement</a:t>
            </a:r>
          </a:p>
          <a:p>
            <a:pPr lvl="1"/>
            <a:r>
              <a:rPr lang="en-GB" sz="1100" dirty="0"/>
              <a:t>If PLL locks, can cause radial steering</a:t>
            </a:r>
          </a:p>
          <a:p>
            <a:r>
              <a:rPr lang="en-GB" sz="1400" dirty="0"/>
              <a:t>Cogging fails</a:t>
            </a:r>
          </a:p>
          <a:p>
            <a:pPr lvl="1"/>
            <a:r>
              <a:rPr lang="en-GB" sz="1100" dirty="0"/>
              <a:t>Leave at least one training cycle</a:t>
            </a:r>
          </a:p>
          <a:p>
            <a:pPr lvl="1"/>
            <a:r>
              <a:rPr lang="en-GB" sz="1100" dirty="0"/>
              <a:t>Check fc</a:t>
            </a:r>
          </a:p>
          <a:p>
            <a:r>
              <a:rPr lang="en-GB" sz="1400" dirty="0"/>
              <a:t>A status will be added for </a:t>
            </a:r>
            <a:r>
              <a:rPr lang="en-GB" sz="1400" dirty="0" err="1"/>
              <a:t>frf.ext</a:t>
            </a:r>
            <a:r>
              <a:rPr lang="en-GB" sz="1400" dirty="0"/>
              <a:t> presence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2590"/>
          </a:xfrm>
        </p:spPr>
        <p:txBody>
          <a:bodyPr/>
          <a:lstStyle/>
          <a:p>
            <a:r>
              <a:rPr lang="en-GB" sz="3600" dirty="0"/>
              <a:t>Rephasing common issues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22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467C83-D5D0-6B0B-A978-B03AA2A602C9}"/>
              </a:ext>
            </a:extLst>
          </p:cNvPr>
          <p:cNvSpPr txBox="1"/>
          <p:nvPr/>
        </p:nvSpPr>
        <p:spPr>
          <a:xfrm>
            <a:off x="6329530" y="5864569"/>
            <a:ext cx="35374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Rephasing tab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897626-1A48-3167-A84D-CAF67ACFCF4C}"/>
              </a:ext>
            </a:extLst>
          </p:cNvPr>
          <p:cNvSpPr/>
          <p:nvPr/>
        </p:nvSpPr>
        <p:spPr>
          <a:xfrm>
            <a:off x="6559742" y="858334"/>
            <a:ext cx="1300675" cy="1065742"/>
          </a:xfrm>
          <a:prstGeom prst="rect">
            <a:avLst/>
          </a:prstGeom>
          <a:solidFill>
            <a:srgbClr val="61C4D3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6396F-FC5F-C795-6655-A69CF2F3EE60}"/>
              </a:ext>
            </a:extLst>
          </p:cNvPr>
          <p:cNvSpPr/>
          <p:nvPr/>
        </p:nvSpPr>
        <p:spPr>
          <a:xfrm>
            <a:off x="7860419" y="834766"/>
            <a:ext cx="415992" cy="1065742"/>
          </a:xfrm>
          <a:prstGeom prst="rect">
            <a:avLst/>
          </a:prstGeom>
          <a:solidFill>
            <a:srgbClr val="6E2466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083E21D-8C58-D810-6BA4-391F1EC5D35D}"/>
              </a:ext>
            </a:extLst>
          </p:cNvPr>
          <p:cNvSpPr/>
          <p:nvPr/>
        </p:nvSpPr>
        <p:spPr>
          <a:xfrm>
            <a:off x="8276411" y="858334"/>
            <a:ext cx="3700772" cy="1065742"/>
          </a:xfrm>
          <a:prstGeom prst="rect">
            <a:avLst/>
          </a:prstGeom>
          <a:solidFill>
            <a:srgbClr val="E15E32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B78DF0-89D7-194D-CEBE-4FB357F3A427}"/>
              </a:ext>
            </a:extLst>
          </p:cNvPr>
          <p:cNvSpPr/>
          <p:nvPr/>
        </p:nvSpPr>
        <p:spPr>
          <a:xfrm>
            <a:off x="6559742" y="856848"/>
            <a:ext cx="1300675" cy="1065742"/>
          </a:xfrm>
          <a:prstGeom prst="rect">
            <a:avLst/>
          </a:prstGeom>
          <a:solidFill>
            <a:srgbClr val="61C4D3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3E10F7-1A1C-6EC3-8B9F-B48A1212A50F}"/>
              </a:ext>
            </a:extLst>
          </p:cNvPr>
          <p:cNvSpPr/>
          <p:nvPr/>
        </p:nvSpPr>
        <p:spPr>
          <a:xfrm>
            <a:off x="7860419" y="833280"/>
            <a:ext cx="415992" cy="1065742"/>
          </a:xfrm>
          <a:prstGeom prst="rect">
            <a:avLst/>
          </a:prstGeom>
          <a:solidFill>
            <a:srgbClr val="6E2466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33383D-255A-8FAA-5720-7D7F967EF9A7}"/>
              </a:ext>
            </a:extLst>
          </p:cNvPr>
          <p:cNvSpPr/>
          <p:nvPr/>
        </p:nvSpPr>
        <p:spPr>
          <a:xfrm>
            <a:off x="11084411" y="2246294"/>
            <a:ext cx="967381" cy="432898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6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930AF8-945D-6E15-44F0-23FE7BBF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Beam-</a:t>
            </a:r>
            <a:r>
              <a:rPr lang="fr-CH" dirty="0" err="1"/>
              <a:t>based</a:t>
            </a:r>
            <a:r>
              <a:rPr lang="fr-CH" dirty="0"/>
              <a:t> </a:t>
            </a:r>
            <a:r>
              <a:rPr lang="fr-CH" dirty="0" err="1"/>
              <a:t>loops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78C91-B236-8D9C-AD99-0A861C79A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: phase + synchro </a:t>
            </a:r>
            <a:r>
              <a:rPr lang="fr-CH" dirty="0" err="1"/>
              <a:t>loops</a:t>
            </a:r>
            <a:r>
              <a:rPr lang="fr-CH" dirty="0"/>
              <a:t> or phase + radial </a:t>
            </a:r>
            <a:r>
              <a:rPr lang="fr-CH" dirty="0" err="1"/>
              <a:t>loops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518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sz="1600" dirty="0"/>
              <a:t>The </a:t>
            </a:r>
            <a:r>
              <a:rPr lang="en-GB" sz="1600" dirty="0">
                <a:solidFill>
                  <a:srgbClr val="C05046"/>
                </a:solidFill>
              </a:rPr>
              <a:t>Phase loop</a:t>
            </a:r>
            <a:r>
              <a:rPr lang="en-GB" sz="1600" dirty="0"/>
              <a:t> reduces the jitter between beam phase and Cavity Field</a:t>
            </a:r>
          </a:p>
          <a:p>
            <a:pPr lvl="1"/>
            <a:r>
              <a:rPr lang="en-GB" sz="1200" dirty="0"/>
              <a:t>It damps the injection phase/energy errors</a:t>
            </a:r>
          </a:p>
          <a:p>
            <a:pPr lvl="1"/>
            <a:r>
              <a:rPr lang="en-GB" sz="1200" dirty="0"/>
              <a:t>It reduces the effect of RF noise (longitudinal emittance growth)</a:t>
            </a:r>
          </a:p>
          <a:p>
            <a:r>
              <a:rPr lang="en-GB" sz="1600" dirty="0"/>
              <a:t>The </a:t>
            </a:r>
            <a:r>
              <a:rPr lang="en-GB" sz="1600" dirty="0">
                <a:solidFill>
                  <a:srgbClr val="9AAF70"/>
                </a:solidFill>
              </a:rPr>
              <a:t>Synchro loop </a:t>
            </a:r>
            <a:r>
              <a:rPr lang="en-GB" sz="1600" dirty="0"/>
              <a:t>locks the RF onto an phase reference (program)</a:t>
            </a:r>
          </a:p>
          <a:p>
            <a:pPr lvl="1"/>
            <a:r>
              <a:rPr lang="en-GB" sz="1200" dirty="0"/>
              <a:t>It is essential at injection (bunch into bucket transfer)</a:t>
            </a:r>
          </a:p>
          <a:p>
            <a:pPr lvl="1"/>
            <a:r>
              <a:rPr lang="en-GB" sz="1200" dirty="0"/>
              <a:t>It can be used in the ramp if the reference RF follows the momentum ramp</a:t>
            </a:r>
          </a:p>
          <a:p>
            <a:pPr lvl="1"/>
            <a:r>
              <a:rPr lang="en-GB" sz="1200" dirty="0"/>
              <a:t>It is essential at extraction (locks the SPS buckets onto the LHC or AWAKE reference)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and synchro loop, what for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9" name="injection_error_phase">
            <a:hlinkClick r:id="" action="ppaction://media"/>
            <a:extLst>
              <a:ext uri="{FF2B5EF4-FFF2-40B4-BE49-F238E27FC236}">
                <a16:creationId xmlns:a16="http://schemas.microsoft.com/office/drawing/2014/main" id="{B3FD6F98-36AC-9D50-951B-9A474A00FD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3767" y="3429000"/>
            <a:ext cx="2820820" cy="28208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904978-3820-06B2-12D9-4775B2D9A752}"/>
              </a:ext>
            </a:extLst>
          </p:cNvPr>
          <p:cNvSpPr txBox="1"/>
          <p:nvPr/>
        </p:nvSpPr>
        <p:spPr>
          <a:xfrm>
            <a:off x="3440367" y="4222636"/>
            <a:ext cx="2526549" cy="7386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400" dirty="0"/>
              <a:t>Phase space evolution: phase error at injection</a:t>
            </a:r>
            <a:endParaRPr lang="en-US" sz="1400" dirty="0"/>
          </a:p>
          <a:p>
            <a:r>
              <a:rPr lang="en-US" sz="1400" i="1" dirty="0"/>
              <a:t>Analysis by H. Timko</a:t>
            </a:r>
            <a:endParaRPr lang="en-GB" sz="14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64BAFF-3A5A-4FA0-7ED9-2212E46FA0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3432" y="1579994"/>
            <a:ext cx="4433469" cy="429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4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24744"/>
            <a:ext cx="11058299" cy="4608512"/>
          </a:xfrm>
        </p:spPr>
        <p:txBody>
          <a:bodyPr/>
          <a:lstStyle/>
          <a:p>
            <a:r>
              <a:rPr lang="en-GB" sz="1600" dirty="0"/>
              <a:t>The passing bunch induces a resonance in the cavity, its centre frequency is 200 </a:t>
            </a:r>
            <a:r>
              <a:rPr lang="en-GB" sz="1600" dirty="0" err="1"/>
              <a:t>MHz.</a:t>
            </a:r>
            <a:endParaRPr lang="en-GB" sz="1600" dirty="0"/>
          </a:p>
          <a:p>
            <a:r>
              <a:rPr lang="en-GB" sz="1600" dirty="0"/>
              <a:t>After filtering (band pass) and gain adjustment, we can compare it to the accelerating RF and extract the phase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1049"/>
          </a:xfrm>
        </p:spPr>
        <p:txBody>
          <a:bodyPr/>
          <a:lstStyle/>
          <a:p>
            <a:r>
              <a:rPr lang="en-GB" dirty="0"/>
              <a:t>Narrow band Phase pickup principle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145BF24-358A-BED9-A6C3-4360B671C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604" y="2426179"/>
            <a:ext cx="6328895" cy="32154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1BED5C-93F2-D890-72D4-C4F35D1B0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295" y="2314407"/>
            <a:ext cx="5334000" cy="4000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75DDA0-6E59-2334-81B1-3F9E794BA3EB}"/>
              </a:ext>
            </a:extLst>
          </p:cNvPr>
          <p:cNvSpPr txBox="1"/>
          <p:nvPr/>
        </p:nvSpPr>
        <p:spPr>
          <a:xfrm>
            <a:off x="6096000" y="5722916"/>
            <a:ext cx="3071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Resonant phase pickup</a:t>
            </a:r>
          </a:p>
          <a:p>
            <a:r>
              <a:rPr lang="en-GB" sz="1400" dirty="0"/>
              <a:t>Picture courtesy of xxx</a:t>
            </a:r>
          </a:p>
        </p:txBody>
      </p:sp>
    </p:spTree>
    <p:extLst>
      <p:ext uri="{BB962C8B-B14F-4D97-AF65-F5344CB8AC3E}">
        <p14:creationId xmlns:p14="http://schemas.microsoft.com/office/powerpoint/2010/main" val="346954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4094439" cy="4608512"/>
          </a:xfrm>
        </p:spPr>
        <p:txBody>
          <a:bodyPr/>
          <a:lstStyle/>
          <a:p>
            <a:r>
              <a:rPr lang="en-GB" sz="1600" dirty="0"/>
              <a:t>Longitudinal Narrow band (resonant)</a:t>
            </a:r>
          </a:p>
          <a:p>
            <a:pPr lvl="1"/>
            <a:r>
              <a:rPr lang="en-GB" sz="1200" dirty="0"/>
              <a:t>AEPC.31801 (1)</a:t>
            </a:r>
          </a:p>
          <a:p>
            <a:pPr lvl="1"/>
            <a:r>
              <a:rPr lang="en-GB" sz="1200" dirty="0"/>
              <a:t>AEP.31799 (2)</a:t>
            </a:r>
          </a:p>
          <a:p>
            <a:r>
              <a:rPr lang="en-GB" sz="1600" dirty="0"/>
              <a:t>Longitudinal Wide band (wall current)</a:t>
            </a:r>
          </a:p>
          <a:p>
            <a:pPr lvl="1"/>
            <a:r>
              <a:rPr lang="en-GB" sz="1200" dirty="0"/>
              <a:t>AEW.31731 (3)</a:t>
            </a:r>
          </a:p>
          <a:p>
            <a:pPr lvl="1"/>
            <a:r>
              <a:rPr lang="en-GB" sz="1200" dirty="0"/>
              <a:t>AEWA.31733 (4)</a:t>
            </a:r>
          </a:p>
          <a:p>
            <a:r>
              <a:rPr lang="en-GB" sz="1600" dirty="0"/>
              <a:t>Transverse Narrow band</a:t>
            </a:r>
          </a:p>
          <a:p>
            <a:pPr lvl="1"/>
            <a:r>
              <a:rPr lang="en-US" sz="1200" dirty="0"/>
              <a:t>BPCR.31202 (5)</a:t>
            </a:r>
          </a:p>
          <a:p>
            <a:pPr lvl="1"/>
            <a:r>
              <a:rPr lang="en-US" sz="1200" dirty="0"/>
              <a:t>AERB.31302 (6)</a:t>
            </a:r>
          </a:p>
          <a:p>
            <a:r>
              <a:rPr lang="en-US" sz="1600" dirty="0"/>
              <a:t>Transvers Wide band</a:t>
            </a:r>
          </a:p>
          <a:p>
            <a:pPr lvl="1"/>
            <a:r>
              <a:rPr lang="en-GB" sz="1200" dirty="0"/>
              <a:t>BPWA.31101 (7)</a:t>
            </a:r>
          </a:p>
          <a:p>
            <a:pPr lvl="1"/>
            <a:r>
              <a:rPr lang="en-GB" sz="1200" dirty="0"/>
              <a:t>BPW.31456 (8)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1049"/>
          </a:xfrm>
        </p:spPr>
        <p:txBody>
          <a:bodyPr/>
          <a:lstStyle/>
          <a:p>
            <a:r>
              <a:rPr lang="en-GB" dirty="0"/>
              <a:t>Where are the pick-ups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B9C9AA-BE81-B2BB-3CB6-83ECC7138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6" y="964642"/>
            <a:ext cx="7600824" cy="53273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6E8E704-EEA0-CCA5-D179-27602F474637}"/>
              </a:ext>
            </a:extLst>
          </p:cNvPr>
          <p:cNvSpPr/>
          <p:nvPr/>
        </p:nvSpPr>
        <p:spPr>
          <a:xfrm>
            <a:off x="7787474" y="1269101"/>
            <a:ext cx="356713" cy="223079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/>
              <a:t>8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24A9AB-9848-C971-0E8A-3F37D868C7B2}"/>
              </a:ext>
            </a:extLst>
          </p:cNvPr>
          <p:cNvSpPr/>
          <p:nvPr/>
        </p:nvSpPr>
        <p:spPr>
          <a:xfrm>
            <a:off x="11000314" y="3255325"/>
            <a:ext cx="243641" cy="223079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/>
              <a:t>2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C95ACE-858A-DFD7-DBD2-29376822ABBD}"/>
              </a:ext>
            </a:extLst>
          </p:cNvPr>
          <p:cNvSpPr/>
          <p:nvPr/>
        </p:nvSpPr>
        <p:spPr>
          <a:xfrm>
            <a:off x="11243956" y="3255325"/>
            <a:ext cx="243641" cy="223079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/>
              <a:t>1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74C897-7173-0C43-B67A-4BFE8275D802}"/>
              </a:ext>
            </a:extLst>
          </p:cNvPr>
          <p:cNvSpPr/>
          <p:nvPr/>
        </p:nvSpPr>
        <p:spPr>
          <a:xfrm>
            <a:off x="5766315" y="3269614"/>
            <a:ext cx="243641" cy="223079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/>
              <a:t>3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088B8C-8D9C-114C-DF66-299686F9A9DD}"/>
              </a:ext>
            </a:extLst>
          </p:cNvPr>
          <p:cNvSpPr/>
          <p:nvPr/>
        </p:nvSpPr>
        <p:spPr>
          <a:xfrm>
            <a:off x="6074141" y="3268227"/>
            <a:ext cx="243641" cy="223079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/>
              <a:t>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95BFF-9610-65A3-D17B-48A66AB79311}"/>
              </a:ext>
            </a:extLst>
          </p:cNvPr>
          <p:cNvSpPr txBox="1"/>
          <p:nvPr/>
        </p:nvSpPr>
        <p:spPr>
          <a:xfrm>
            <a:off x="328561" y="5735233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LSS3 arrangement</a:t>
            </a:r>
          </a:p>
          <a:p>
            <a:r>
              <a:rPr lang="en-US" sz="1400" dirty="0"/>
              <a:t>edms.cern.ch/ui/file/1155058/AB/spslnins0106-vAB.pdf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92AD5F-5716-26C3-24A5-61DFFCE75294}"/>
              </a:ext>
            </a:extLst>
          </p:cNvPr>
          <p:cNvSpPr/>
          <p:nvPr/>
        </p:nvSpPr>
        <p:spPr>
          <a:xfrm>
            <a:off x="5831599" y="2638084"/>
            <a:ext cx="2715501" cy="289266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2"/>
                </a:solidFill>
              </a:rPr>
              <a:t>TWC 200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87EBE4-9EE4-C283-B04B-EFC5D79D04E5}"/>
              </a:ext>
            </a:extLst>
          </p:cNvPr>
          <p:cNvSpPr/>
          <p:nvPr/>
        </p:nvSpPr>
        <p:spPr>
          <a:xfrm>
            <a:off x="8712050" y="2638084"/>
            <a:ext cx="2715501" cy="289266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2"/>
                </a:solidFill>
              </a:rPr>
              <a:t>TWC 200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FC4C60-5521-4134-9B49-3CF6F3581C42}"/>
              </a:ext>
            </a:extLst>
          </p:cNvPr>
          <p:cNvSpPr/>
          <p:nvPr/>
        </p:nvSpPr>
        <p:spPr>
          <a:xfrm>
            <a:off x="7273845" y="3231974"/>
            <a:ext cx="3584655" cy="289266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2"/>
                </a:solidFill>
              </a:rPr>
              <a:t>TWC 200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AD8A79-14C5-3E4F-DA4B-16E1C2A4B2F7}"/>
              </a:ext>
            </a:extLst>
          </p:cNvPr>
          <p:cNvSpPr/>
          <p:nvPr/>
        </p:nvSpPr>
        <p:spPr>
          <a:xfrm>
            <a:off x="7273845" y="4465044"/>
            <a:ext cx="3584655" cy="289266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2"/>
                </a:solidFill>
              </a:rPr>
              <a:t>TWC 200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BAA9E3-86E0-4B9E-C30A-FB32B0B65490}"/>
              </a:ext>
            </a:extLst>
          </p:cNvPr>
          <p:cNvSpPr/>
          <p:nvPr/>
        </p:nvSpPr>
        <p:spPr>
          <a:xfrm>
            <a:off x="5831599" y="3855766"/>
            <a:ext cx="2715501" cy="289266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2"/>
                </a:solidFill>
              </a:rPr>
              <a:t>TWC 200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F09F07-DF31-C419-87C4-5B70BB02752E}"/>
              </a:ext>
            </a:extLst>
          </p:cNvPr>
          <p:cNvSpPr/>
          <p:nvPr/>
        </p:nvSpPr>
        <p:spPr>
          <a:xfrm>
            <a:off x="8712050" y="3855766"/>
            <a:ext cx="2715501" cy="289266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accent2"/>
                </a:solidFill>
              </a:rPr>
              <a:t>TWC 200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9E4AF4-E443-D138-7C6C-AC3C73E5D958}"/>
              </a:ext>
            </a:extLst>
          </p:cNvPr>
          <p:cNvSpPr/>
          <p:nvPr/>
        </p:nvSpPr>
        <p:spPr>
          <a:xfrm>
            <a:off x="6407277" y="3231974"/>
            <a:ext cx="824104" cy="289266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TWC 800</a:t>
            </a:r>
            <a:endParaRPr lang="en-US" sz="11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39010B-E8FC-1348-B54B-4068A73B8347}"/>
              </a:ext>
            </a:extLst>
          </p:cNvPr>
          <p:cNvSpPr/>
          <p:nvPr/>
        </p:nvSpPr>
        <p:spPr>
          <a:xfrm>
            <a:off x="6407277" y="4465044"/>
            <a:ext cx="824104" cy="289266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TWC 800</a:t>
            </a:r>
            <a:endParaRPr lang="en-US" sz="11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 animBg="1"/>
      <p:bldP spid="19" grpId="0" animBg="1"/>
      <p:bldP spid="20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113EAA74-1248-B24C-D8E9-3EB01C3E2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866" y="1645975"/>
            <a:ext cx="7947570" cy="432149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3851274" cy="4608512"/>
          </a:xfrm>
        </p:spPr>
        <p:txBody>
          <a:bodyPr/>
          <a:lstStyle/>
          <a:p>
            <a:r>
              <a:rPr lang="en-GB" sz="1400" dirty="0"/>
              <a:t>Adjust pick-up gain to have ~0.5 peak amplitude (0.25 for slip-stacking)</a:t>
            </a:r>
          </a:p>
          <a:p>
            <a:r>
              <a:rPr lang="en-GB" sz="1400" dirty="0"/>
              <a:t>Adjust injection phase to get first point around  zero degrees</a:t>
            </a:r>
          </a:p>
          <a:p>
            <a:r>
              <a:rPr lang="en-GB" sz="1400" dirty="0"/>
              <a:t>Adjust stable phase offset to get the  injection plateau around zero degrees</a:t>
            </a:r>
          </a:p>
          <a:p>
            <a:r>
              <a:rPr lang="en-GB" sz="1400" dirty="0"/>
              <a:t>Warning: if the beam de-bunches and intensity goes below threshold -&gt; no more acquisition</a:t>
            </a:r>
          </a:p>
          <a:p>
            <a:pPr lvl="1"/>
            <a:r>
              <a:rPr lang="en-GB" sz="1100" dirty="0"/>
              <a:t>Maybe flip 180 degrees</a:t>
            </a:r>
          </a:p>
          <a:p>
            <a:r>
              <a:rPr lang="en-GB" sz="1400" dirty="0"/>
              <a:t>For high intensity beams, the</a:t>
            </a:r>
            <a:br>
              <a:rPr lang="en-GB" sz="1400" dirty="0"/>
            </a:br>
            <a:r>
              <a:rPr lang="en-GB" sz="1400" dirty="0"/>
              <a:t>feed forward will prevent</a:t>
            </a:r>
            <a:br>
              <a:rPr lang="en-GB" sz="1400" dirty="0"/>
            </a:br>
            <a:r>
              <a:rPr lang="en-GB" sz="1400" dirty="0"/>
              <a:t>over-compensation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2783"/>
          </a:xfrm>
        </p:spPr>
        <p:txBody>
          <a:bodyPr/>
          <a:lstStyle/>
          <a:p>
            <a:r>
              <a:rPr lang="en-GB" dirty="0"/>
              <a:t>Injection phase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044B24-F1B3-E497-D3F1-6D715A7C2262}"/>
              </a:ext>
            </a:extLst>
          </p:cNvPr>
          <p:cNvSpPr txBox="1"/>
          <p:nvPr/>
        </p:nvSpPr>
        <p:spPr>
          <a:xfrm>
            <a:off x="6545968" y="1271371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Operation tab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519D5C-0AF1-FCB9-1225-70D9BCD2A4B9}"/>
              </a:ext>
            </a:extLst>
          </p:cNvPr>
          <p:cNvSpPr/>
          <p:nvPr/>
        </p:nvSpPr>
        <p:spPr>
          <a:xfrm>
            <a:off x="9860280" y="3200400"/>
            <a:ext cx="1333499" cy="193548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EC5610-7CC6-A471-6BDC-49953BD8FE9F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0386060" y="5135880"/>
            <a:ext cx="140970" cy="399275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1995136-26A4-67B6-533D-7887C1B745EF}"/>
              </a:ext>
            </a:extLst>
          </p:cNvPr>
          <p:cNvSpPr/>
          <p:nvPr/>
        </p:nvSpPr>
        <p:spPr>
          <a:xfrm>
            <a:off x="5221224" y="5641849"/>
            <a:ext cx="825282" cy="155702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A0E50B-ADD0-FDD7-9940-F069EA3D5723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5137521" y="4758883"/>
            <a:ext cx="304594" cy="882965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AAAA1CF-E67A-ECDB-B2ED-86E0845DB671}"/>
              </a:ext>
            </a:extLst>
          </p:cNvPr>
          <p:cNvSpPr/>
          <p:nvPr/>
        </p:nvSpPr>
        <p:spPr>
          <a:xfrm>
            <a:off x="7717139" y="3966811"/>
            <a:ext cx="1949031" cy="30480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DB7072-1663-DD4B-ACF9-FA189DD9E3D2}"/>
              </a:ext>
            </a:extLst>
          </p:cNvPr>
          <p:cNvCxnSpPr>
            <a:cxnSpLocks/>
            <a:stCxn id="18" idx="2"/>
            <a:endCxn id="10" idx="0"/>
          </p:cNvCxnSpPr>
          <p:nvPr/>
        </p:nvCxnSpPr>
        <p:spPr>
          <a:xfrm flipH="1">
            <a:off x="8076570" y="4271611"/>
            <a:ext cx="615085" cy="1269366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D60C5E-4B7E-2F3D-C2D9-2C878E42AAE9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0527030" y="5135880"/>
            <a:ext cx="806717" cy="399275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pic>
        <p:nvPicPr>
          <p:cNvPr id="26" name="Picture 25" descr="Table&#10;&#10;Description automatically generated">
            <a:extLst>
              <a:ext uri="{FF2B5EF4-FFF2-40B4-BE49-F238E27FC236}">
                <a16:creationId xmlns:a16="http://schemas.microsoft.com/office/drawing/2014/main" id="{78E8B2F7-2AD7-8FA6-0B66-899D69E91B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928" y="4002075"/>
            <a:ext cx="1643593" cy="151361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0DD466-235E-5EBB-73CB-5C1CE5A670EE}"/>
              </a:ext>
            </a:extLst>
          </p:cNvPr>
          <p:cNvSpPr/>
          <p:nvPr/>
        </p:nvSpPr>
        <p:spPr>
          <a:xfrm>
            <a:off x="7461485" y="5540977"/>
            <a:ext cx="1230169" cy="23828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33D5A4-3860-E1CC-CC89-383F516E71D0}"/>
              </a:ext>
            </a:extLst>
          </p:cNvPr>
          <p:cNvSpPr/>
          <p:nvPr/>
        </p:nvSpPr>
        <p:spPr>
          <a:xfrm>
            <a:off x="5427887" y="3991408"/>
            <a:ext cx="594847" cy="367232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3C36EE2-04B7-1DB8-6361-FB638307738E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5686934" y="4358640"/>
            <a:ext cx="38377" cy="1276810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</p:spTree>
    <p:extLst>
      <p:ext uri="{BB962C8B-B14F-4D97-AF65-F5344CB8AC3E}">
        <p14:creationId xmlns:p14="http://schemas.microsoft.com/office/powerpoint/2010/main" val="429478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 animBg="1"/>
      <p:bldP spid="14" grpId="0" animBg="1"/>
      <p:bldP spid="18" grpId="0" animBg="1"/>
      <p:bldP spid="10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61EA7957-092E-EBF3-034D-6A4A52647E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3" r="57222"/>
          <a:stretch/>
        </p:blipFill>
        <p:spPr>
          <a:xfrm>
            <a:off x="9737558" y="1837668"/>
            <a:ext cx="2302042" cy="432149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3594517" cy="4608512"/>
          </a:xfrm>
        </p:spPr>
        <p:txBody>
          <a:bodyPr/>
          <a:lstStyle/>
          <a:p>
            <a:r>
              <a:rPr lang="en-GB" sz="1400" dirty="0"/>
              <a:t>Injection buckets setup</a:t>
            </a:r>
          </a:p>
          <a:p>
            <a:pPr lvl="1"/>
            <a:r>
              <a:rPr lang="en-GB" sz="1100" dirty="0"/>
              <a:t>Used by loops masks</a:t>
            </a:r>
          </a:p>
          <a:p>
            <a:pPr lvl="1"/>
            <a:r>
              <a:rPr lang="en-GB" sz="1100" dirty="0"/>
              <a:t>BQM</a:t>
            </a:r>
          </a:p>
          <a:p>
            <a:pPr lvl="1"/>
            <a:r>
              <a:rPr lang="en-GB" sz="1100" dirty="0"/>
              <a:t>Mountain range</a:t>
            </a:r>
          </a:p>
          <a:p>
            <a:r>
              <a:rPr lang="en-GB" sz="1400" dirty="0"/>
              <a:t>For ions slip stacking, the additional group offset attributes bunches to the two phase loop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2783"/>
          </a:xfrm>
        </p:spPr>
        <p:txBody>
          <a:bodyPr/>
          <a:lstStyle/>
          <a:p>
            <a:r>
              <a:rPr lang="en-GB" dirty="0"/>
              <a:t>Masks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044B24-F1B3-E497-D3F1-6D715A7C2262}"/>
              </a:ext>
            </a:extLst>
          </p:cNvPr>
          <p:cNvSpPr txBox="1"/>
          <p:nvPr/>
        </p:nvSpPr>
        <p:spPr>
          <a:xfrm>
            <a:off x="5118131" y="1277039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LHC25ns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85D364-6F65-C3FE-C988-ED452C189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582" y="3838748"/>
            <a:ext cx="5465784" cy="23669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E8EE09-4E31-5D2B-A39C-F6598CA62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582" y="1628118"/>
            <a:ext cx="5465784" cy="18038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5958B2B-9B0F-4D58-63B5-BD40D063AF26}"/>
              </a:ext>
            </a:extLst>
          </p:cNvPr>
          <p:cNvSpPr/>
          <p:nvPr/>
        </p:nvSpPr>
        <p:spPr>
          <a:xfrm>
            <a:off x="10563727" y="5815263"/>
            <a:ext cx="818148" cy="19873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D9A23D-4F01-4B6C-4C63-8255FD5D58B9}"/>
              </a:ext>
            </a:extLst>
          </p:cNvPr>
          <p:cNvSpPr txBox="1"/>
          <p:nvPr/>
        </p:nvSpPr>
        <p:spPr>
          <a:xfrm>
            <a:off x="5118131" y="3528229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LHCION1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DAAD038-15E8-5F04-8621-057BDE9D1E0C}"/>
              </a:ext>
            </a:extLst>
          </p:cNvPr>
          <p:cNvCxnSpPr>
            <a:cxnSpLocks/>
            <a:stCxn id="13" idx="3"/>
            <a:endCxn id="16" idx="0"/>
          </p:cNvCxnSpPr>
          <p:nvPr/>
        </p:nvCxnSpPr>
        <p:spPr>
          <a:xfrm>
            <a:off x="9530366" y="2530063"/>
            <a:ext cx="1442435" cy="3285200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4838A36-E66E-1F89-D70D-B1094EF44EAF}"/>
              </a:ext>
            </a:extLst>
          </p:cNvPr>
          <p:cNvCxnSpPr>
            <a:cxnSpLocks/>
          </p:cNvCxnSpPr>
          <p:nvPr/>
        </p:nvCxnSpPr>
        <p:spPr>
          <a:xfrm>
            <a:off x="9530365" y="5022234"/>
            <a:ext cx="1459155" cy="793029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</p:spTree>
    <p:extLst>
      <p:ext uri="{BB962C8B-B14F-4D97-AF65-F5344CB8AC3E}">
        <p14:creationId xmlns:p14="http://schemas.microsoft.com/office/powerpoint/2010/main" val="22489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4468812" cy="4608512"/>
          </a:xfrm>
        </p:spPr>
        <p:txBody>
          <a:bodyPr/>
          <a:lstStyle/>
          <a:p>
            <a:r>
              <a:rPr lang="en-GB" sz="1400" dirty="0"/>
              <a:t>Enable/disable loops</a:t>
            </a:r>
          </a:p>
          <a:p>
            <a:r>
              <a:rPr lang="en-GB" sz="1400" dirty="0"/>
              <a:t>Setup cavities/pickup sources</a:t>
            </a:r>
          </a:p>
          <a:p>
            <a:r>
              <a:rPr lang="en-GB" sz="1400" dirty="0"/>
              <a:t>Setup masking and bunch detection threshold</a:t>
            </a:r>
          </a:p>
          <a:p>
            <a:r>
              <a:rPr lang="en-GB" sz="1400" dirty="0"/>
              <a:t>To monitor the status : If boxes go red, it is likely a synchronization issue with a cavity controller (It might be set on static frequency or crashed)</a:t>
            </a:r>
            <a:endParaRPr lang="en-GB" sz="11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and controls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0830EB-8405-6689-7C5F-8ECD2065AD01}"/>
              </a:ext>
            </a:extLst>
          </p:cNvPr>
          <p:cNvSpPr txBox="1"/>
          <p:nvPr/>
        </p:nvSpPr>
        <p:spPr>
          <a:xfrm>
            <a:off x="7381404" y="5913332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Loops tab</a:t>
            </a:r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74F1503-A139-9177-C38C-36EF917F0C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b="13762"/>
          <a:stretch/>
        </p:blipFill>
        <p:spPr>
          <a:xfrm>
            <a:off x="4981575" y="1377376"/>
            <a:ext cx="7061763" cy="446833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D5EEB6-AAB9-69CB-944D-04EF34BC3F7D}"/>
              </a:ext>
            </a:extLst>
          </p:cNvPr>
          <p:cNvSpPr/>
          <p:nvPr/>
        </p:nvSpPr>
        <p:spPr>
          <a:xfrm>
            <a:off x="5019294" y="2041871"/>
            <a:ext cx="1191007" cy="31876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BDB27C-16F0-5BC0-36B9-4055FDE2C778}"/>
              </a:ext>
            </a:extLst>
          </p:cNvPr>
          <p:cNvSpPr/>
          <p:nvPr/>
        </p:nvSpPr>
        <p:spPr>
          <a:xfrm>
            <a:off x="5019294" y="2666292"/>
            <a:ext cx="1191007" cy="31876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A001BC-B152-7F2D-F2BF-DDF813073357}"/>
              </a:ext>
            </a:extLst>
          </p:cNvPr>
          <p:cNvSpPr/>
          <p:nvPr/>
        </p:nvSpPr>
        <p:spPr>
          <a:xfrm>
            <a:off x="5019296" y="4059572"/>
            <a:ext cx="1191005" cy="15388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86B9A4-5017-1889-B577-2EAB247DD6E5}"/>
              </a:ext>
            </a:extLst>
          </p:cNvPr>
          <p:cNvSpPr/>
          <p:nvPr/>
        </p:nvSpPr>
        <p:spPr>
          <a:xfrm>
            <a:off x="5019294" y="3288090"/>
            <a:ext cx="1191007" cy="36854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97147C-034A-1086-423F-504E854BD4F2}"/>
              </a:ext>
            </a:extLst>
          </p:cNvPr>
          <p:cNvSpPr/>
          <p:nvPr/>
        </p:nvSpPr>
        <p:spPr>
          <a:xfrm>
            <a:off x="10656188" y="2562641"/>
            <a:ext cx="1276732" cy="328307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8B0C15-0657-8ED2-5C82-7FD92164F2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36" r="15548"/>
          <a:stretch/>
        </p:blipFill>
        <p:spPr>
          <a:xfrm>
            <a:off x="150633" y="4524644"/>
            <a:ext cx="4720524" cy="13210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E8A176-58BD-5ACE-C22F-C6BB30983AA7}"/>
              </a:ext>
            </a:extLst>
          </p:cNvPr>
          <p:cNvSpPr txBox="1"/>
          <p:nvPr/>
        </p:nvSpPr>
        <p:spPr>
          <a:xfrm>
            <a:off x="731951" y="5913332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Cavities tab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AFAD00-366D-DC8B-2392-F3CDEF78ADA2}"/>
              </a:ext>
            </a:extLst>
          </p:cNvPr>
          <p:cNvSpPr/>
          <p:nvPr/>
        </p:nvSpPr>
        <p:spPr>
          <a:xfrm>
            <a:off x="259080" y="5448062"/>
            <a:ext cx="3254141" cy="14898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loops: Synchro loop error (SFTPRO)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0830EB-8405-6689-7C5F-8ECD2065AD01}"/>
              </a:ext>
            </a:extLst>
          </p:cNvPr>
          <p:cNvSpPr txBox="1"/>
          <p:nvPr/>
        </p:nvSpPr>
        <p:spPr>
          <a:xfrm>
            <a:off x="7161948" y="1098729"/>
            <a:ext cx="33536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</a:t>
            </a:r>
            <a:r>
              <a:rPr lang="en-GB" sz="1400" dirty="0" err="1"/>
              <a:t>Megadrive</a:t>
            </a:r>
            <a:r>
              <a:rPr lang="en-GB" sz="1400" dirty="0"/>
              <a:t>: Synchro loop error</a:t>
            </a:r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A22A5F15-B7C9-8D58-7F57-F3B8FCF60D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9262" y="1439335"/>
            <a:ext cx="6035040" cy="38390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56C494-CFA3-07F8-EDB6-B5BAEA4A5E95}"/>
              </a:ext>
            </a:extLst>
          </p:cNvPr>
          <p:cNvSpPr txBox="1"/>
          <p:nvPr/>
        </p:nvSpPr>
        <p:spPr>
          <a:xfrm>
            <a:off x="985171" y="2360905"/>
            <a:ext cx="2232201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Injection batch 1</a:t>
            </a:r>
          </a:p>
          <a:p>
            <a:r>
              <a:rPr lang="en-US" sz="1600" dirty="0"/>
              <a:t>Energy mismatch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9A3FE12-520B-DEF6-558D-FF2BBDA55046}"/>
              </a:ext>
            </a:extLst>
          </p:cNvPr>
          <p:cNvCxnSpPr>
            <a:cxnSpLocks/>
          </p:cNvCxnSpPr>
          <p:nvPr/>
        </p:nvCxnSpPr>
        <p:spPr>
          <a:xfrm>
            <a:off x="2674685" y="2684070"/>
            <a:ext cx="2011246" cy="97116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2F79CA1-F716-35A3-A20C-859AAD7D0BFE}"/>
              </a:ext>
            </a:extLst>
          </p:cNvPr>
          <p:cNvSpPr txBox="1"/>
          <p:nvPr/>
        </p:nvSpPr>
        <p:spPr>
          <a:xfrm>
            <a:off x="985171" y="4534269"/>
            <a:ext cx="2232201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Injection batch 2</a:t>
            </a:r>
          </a:p>
          <a:p>
            <a:r>
              <a:rPr lang="en-US" sz="1600" dirty="0"/>
              <a:t>Some difference in energy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BC67CF6-338B-67EB-706B-CEEE7A5B5A48}"/>
              </a:ext>
            </a:extLst>
          </p:cNvPr>
          <p:cNvCxnSpPr>
            <a:cxnSpLocks/>
          </p:cNvCxnSpPr>
          <p:nvPr/>
        </p:nvCxnSpPr>
        <p:spPr>
          <a:xfrm flipV="1">
            <a:off x="2827085" y="3105409"/>
            <a:ext cx="5777703" cy="17945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EB3FB60-AF82-0135-4E96-E249D82B0F86}"/>
              </a:ext>
            </a:extLst>
          </p:cNvPr>
          <p:cNvSpPr txBox="1"/>
          <p:nvPr/>
        </p:nvSpPr>
        <p:spPr>
          <a:xfrm>
            <a:off x="5936668" y="5651816"/>
            <a:ext cx="2232201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Switch Synchro-Radial loops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832759-BF33-88EA-B9A3-5510E40F0C6C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7052769" y="3358857"/>
            <a:ext cx="1704419" cy="2292959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7117597-1B37-805C-36C1-336F9AF0A497}"/>
              </a:ext>
            </a:extLst>
          </p:cNvPr>
          <p:cNvSpPr txBox="1"/>
          <p:nvPr/>
        </p:nvSpPr>
        <p:spPr>
          <a:xfrm>
            <a:off x="8443295" y="5597693"/>
            <a:ext cx="2232201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Ramp with radial loop. Synchro loop unlocks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FC69AC-0774-B660-B287-0875D3981563}"/>
              </a:ext>
            </a:extLst>
          </p:cNvPr>
          <p:cNvCxnSpPr>
            <a:cxnSpLocks/>
          </p:cNvCxnSpPr>
          <p:nvPr/>
        </p:nvCxnSpPr>
        <p:spPr>
          <a:xfrm flipV="1">
            <a:off x="9538782" y="4732435"/>
            <a:ext cx="0" cy="870779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BF92B1D-F6A1-79DE-0781-45289DA48A8A}"/>
              </a:ext>
            </a:extLst>
          </p:cNvPr>
          <p:cNvSpPr txBox="1"/>
          <p:nvPr/>
        </p:nvSpPr>
        <p:spPr>
          <a:xfrm rot="16200000">
            <a:off x="3440496" y="2075220"/>
            <a:ext cx="1298980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tx2"/>
                </a:solidFill>
              </a:rPr>
              <a:t>P</a:t>
            </a:r>
            <a:r>
              <a:rPr lang="en-US" sz="1400" dirty="0" err="1">
                <a:solidFill>
                  <a:schemeClr val="tx2"/>
                </a:solidFill>
              </a:rPr>
              <a:t>hase</a:t>
            </a:r>
            <a:r>
              <a:rPr lang="en-US" sz="1400" dirty="0">
                <a:solidFill>
                  <a:schemeClr val="tx2"/>
                </a:solidFill>
              </a:rPr>
              <a:t> [deg]</a:t>
            </a:r>
          </a:p>
        </p:txBody>
      </p:sp>
    </p:spTree>
    <p:extLst>
      <p:ext uri="{BB962C8B-B14F-4D97-AF65-F5344CB8AC3E}">
        <p14:creationId xmlns:p14="http://schemas.microsoft.com/office/powerpoint/2010/main" val="93093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 through the operational tools to setup and debug the RF beam control</a:t>
            </a:r>
          </a:p>
          <a:p>
            <a:pPr lvl="1"/>
            <a:r>
              <a:rPr lang="en-GB" dirty="0"/>
              <a:t>Revolution frequency </a:t>
            </a:r>
          </a:p>
          <a:p>
            <a:pPr lvl="1"/>
            <a:r>
              <a:rPr lang="en-GB" dirty="0"/>
              <a:t>Rephasing</a:t>
            </a:r>
          </a:p>
          <a:p>
            <a:pPr lvl="1"/>
            <a:r>
              <a:rPr lang="en-GB" dirty="0"/>
              <a:t>Beam loops and RF pick-ups</a:t>
            </a:r>
          </a:p>
          <a:p>
            <a:pPr lvl="1"/>
            <a:r>
              <a:rPr lang="en-GB" dirty="0"/>
              <a:t>RF manipulations for ions</a:t>
            </a:r>
          </a:p>
          <a:p>
            <a:pPr lvl="1"/>
            <a:r>
              <a:rPr lang="en-GB" dirty="0"/>
              <a:t>RF gymnastics</a:t>
            </a:r>
          </a:p>
          <a:p>
            <a:r>
              <a:rPr lang="en-GB" dirty="0"/>
              <a:t>Overview of the Low Level RF hardware and concepts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Overview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</p:spTree>
    <p:extLst>
      <p:ext uri="{BB962C8B-B14F-4D97-AF65-F5344CB8AC3E}">
        <p14:creationId xmlns:p14="http://schemas.microsoft.com/office/powerpoint/2010/main" val="3277553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6564313" cy="4608512"/>
          </a:xfrm>
        </p:spPr>
        <p:txBody>
          <a:bodyPr/>
          <a:lstStyle/>
          <a:p>
            <a:r>
              <a:rPr lang="en-GB" sz="1800" dirty="0"/>
              <a:t>The </a:t>
            </a:r>
            <a:r>
              <a:rPr lang="en-GB" sz="1800" dirty="0">
                <a:solidFill>
                  <a:srgbClr val="C05046"/>
                </a:solidFill>
              </a:rPr>
              <a:t>Phase loop </a:t>
            </a:r>
            <a:r>
              <a:rPr lang="en-GB" sz="1800" dirty="0"/>
              <a:t>reduces the jitter between beam phase and Cavity Field</a:t>
            </a:r>
          </a:p>
          <a:p>
            <a:r>
              <a:rPr lang="en-GB" sz="1800" dirty="0"/>
              <a:t>The </a:t>
            </a:r>
            <a:r>
              <a:rPr lang="en-GB" sz="1800" dirty="0">
                <a:solidFill>
                  <a:srgbClr val="5D91D8"/>
                </a:solidFill>
              </a:rPr>
              <a:t>Radial loop </a:t>
            </a:r>
            <a:r>
              <a:rPr lang="en-GB" sz="1800" dirty="0"/>
              <a:t>keeps the mean orbit centred</a:t>
            </a:r>
          </a:p>
          <a:p>
            <a:pPr lvl="1"/>
            <a:r>
              <a:rPr lang="en-GB" sz="1400" dirty="0"/>
              <a:t>It is essential to cross transition (where a small RF frequency error results in very large orbit displacement) -&gt; control of frequency is not sufficient</a:t>
            </a:r>
          </a:p>
          <a:p>
            <a:pPr lvl="1"/>
            <a:r>
              <a:rPr lang="en-GB" sz="1400" dirty="0"/>
              <a:t>It cannot be used at injection as it does not guarantee constant RF frequency (influence of the errors in radial measurements)</a:t>
            </a:r>
          </a:p>
          <a:p>
            <a:r>
              <a:rPr lang="en-GB" sz="1800" dirty="0"/>
              <a:t>Cycles</a:t>
            </a:r>
          </a:p>
          <a:p>
            <a:pPr marL="571500" lvl="1" indent="-285750"/>
            <a:r>
              <a:rPr lang="fr-CH" sz="1400" dirty="0"/>
              <a:t>SFTPRO</a:t>
            </a:r>
          </a:p>
          <a:p>
            <a:pPr marL="571500" lvl="1" indent="-285750"/>
            <a:r>
              <a:rPr lang="fr-CH" sz="1400" dirty="0"/>
              <a:t>SFTION, LHCION</a:t>
            </a:r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6060"/>
          </a:xfrm>
        </p:spPr>
        <p:txBody>
          <a:bodyPr/>
          <a:lstStyle/>
          <a:p>
            <a:r>
              <a:rPr lang="en-GB" dirty="0"/>
              <a:t>phase and radial loop, what for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37ECAA-D84B-2C31-D667-D6B06CCD8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432" y="1583423"/>
            <a:ext cx="4433469" cy="429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32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24744"/>
            <a:ext cx="11524431" cy="4608512"/>
          </a:xfrm>
        </p:spPr>
        <p:txBody>
          <a:bodyPr/>
          <a:lstStyle/>
          <a:p>
            <a:r>
              <a:rPr lang="en-GB" sz="1600" dirty="0"/>
              <a:t>Two opposing electrodes, A and B are sensing the beam induced electro-magnetic field</a:t>
            </a:r>
          </a:p>
          <a:p>
            <a:r>
              <a:rPr lang="en-GB" sz="1600" dirty="0"/>
              <a:t>The electrode voltage is fed in a 90° hybrid</a:t>
            </a:r>
            <a:r>
              <a:rPr lang="en-US" sz="1600" dirty="0"/>
              <a:t>, where the amplitude difference due to beam position is translated into a phase difference.</a:t>
            </a:r>
          </a:p>
          <a:p>
            <a:r>
              <a:rPr lang="en-US" sz="1600" dirty="0"/>
              <a:t>The radial position is ~proportional to the extracted phase </a:t>
            </a: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6060"/>
          </a:xfrm>
        </p:spPr>
        <p:txBody>
          <a:bodyPr/>
          <a:lstStyle/>
          <a:p>
            <a:r>
              <a:rPr lang="en-GB" dirty="0"/>
              <a:t>Radial pick-up principle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6A8450D-E93D-42E9-09C6-B95217088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24" y="3045301"/>
            <a:ext cx="3670110" cy="201185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5C8E3AB-4D88-1C03-8FCF-437ABD5B2629}"/>
              </a:ext>
            </a:extLst>
          </p:cNvPr>
          <p:cNvSpPr txBox="1"/>
          <p:nvPr/>
        </p:nvSpPr>
        <p:spPr>
          <a:xfrm>
            <a:off x="654036" y="5470435"/>
            <a:ext cx="3071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Radial pick-up electrodes A and B Drawing courtesy of G. Kotzian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36B291F3-1D6B-EA84-B1A5-D7C1ADB9A1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5"/>
          <a:stretch/>
        </p:blipFill>
        <p:spPr>
          <a:xfrm>
            <a:off x="9077959" y="3196730"/>
            <a:ext cx="2804155" cy="218882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F31548F-AAE0-913B-F33D-14D98FEC1C3F}"/>
              </a:ext>
            </a:extLst>
          </p:cNvPr>
          <p:cNvSpPr txBox="1"/>
          <p:nvPr/>
        </p:nvSpPr>
        <p:spPr>
          <a:xfrm>
            <a:off x="9077959" y="5661841"/>
            <a:ext cx="3071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AERB.31302 electrostatic pick-up</a:t>
            </a:r>
          </a:p>
          <a:p>
            <a:r>
              <a:rPr lang="en-GB" sz="1400" dirty="0"/>
              <a:t>Picture courtesy of T. Bohl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639E6DB3-4874-6685-6E53-91F082679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903" y="2637118"/>
            <a:ext cx="4966872" cy="372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0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6" grpId="0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9516"/>
          </a:xfrm>
        </p:spPr>
        <p:txBody>
          <a:bodyPr/>
          <a:lstStyle/>
          <a:p>
            <a:r>
              <a:rPr lang="en-GB" dirty="0"/>
              <a:t>Radial loop error signal</a:t>
            </a:r>
            <a:br>
              <a:rPr lang="en-GB" dirty="0"/>
            </a:b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0858A73D-AD26-EEA0-7DFD-449B1F2DEB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056" y="1354213"/>
            <a:ext cx="5988679" cy="39872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47C50E-3F6F-9311-D827-B2803F456C4C}"/>
              </a:ext>
            </a:extLst>
          </p:cNvPr>
          <p:cNvSpPr txBox="1"/>
          <p:nvPr/>
        </p:nvSpPr>
        <p:spPr>
          <a:xfrm>
            <a:off x="812980" y="2606208"/>
            <a:ext cx="3189526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Filling with Synchro loop: Radial position is not regulated well (B field decay)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6617BB-844B-7F4C-18FF-BD1B2D0BC39E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002506" y="3021707"/>
            <a:ext cx="1557126" cy="8667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667656B-FBC7-1A90-AC5B-B8070B9AE67D}"/>
              </a:ext>
            </a:extLst>
          </p:cNvPr>
          <p:cNvSpPr txBox="1"/>
          <p:nvPr/>
        </p:nvSpPr>
        <p:spPr>
          <a:xfrm>
            <a:off x="774826" y="3723481"/>
            <a:ext cx="3227679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Switch from Synchro to Radial loop: Radial position regulated to zero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E42A13-BD8D-9E3B-C260-4D3775ADFF30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4002505" y="3555262"/>
            <a:ext cx="3336651" cy="58371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A340195-274B-79C0-27D3-F7DC51891625}"/>
              </a:ext>
            </a:extLst>
          </p:cNvPr>
          <p:cNvSpPr txBox="1"/>
          <p:nvPr/>
        </p:nvSpPr>
        <p:spPr>
          <a:xfrm>
            <a:off x="1798955" y="4967627"/>
            <a:ext cx="220355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Transition crossing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AA42E2-F704-23D4-DA3B-CB97790AEA6A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4002505" y="3995928"/>
            <a:ext cx="3705887" cy="114097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BEE611D-1641-B29E-68C1-15737625EC25}"/>
              </a:ext>
            </a:extLst>
          </p:cNvPr>
          <p:cNvSpPr txBox="1"/>
          <p:nvPr/>
        </p:nvSpPr>
        <p:spPr>
          <a:xfrm>
            <a:off x="4627667" y="5575870"/>
            <a:ext cx="5988679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Radial position regulated at zero during ramp and flat top. Important for slow extraction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71FA4C-AD8C-29BA-E5EE-96A024DFF5EA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7622007" y="3766710"/>
            <a:ext cx="1997451" cy="180916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9B17F70-A416-2A5B-5742-2A5DAC13A439}"/>
              </a:ext>
            </a:extLst>
          </p:cNvPr>
          <p:cNvSpPr txBox="1"/>
          <p:nvPr/>
        </p:nvSpPr>
        <p:spPr>
          <a:xfrm>
            <a:off x="5803473" y="1043109"/>
            <a:ext cx="34262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Mega Drive: radial loop error</a:t>
            </a:r>
          </a:p>
        </p:txBody>
      </p:sp>
    </p:spTree>
    <p:extLst>
      <p:ext uri="{BB962C8B-B14F-4D97-AF65-F5344CB8AC3E}">
        <p14:creationId xmlns:p14="http://schemas.microsoft.com/office/powerpoint/2010/main" val="2540587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dirty="0"/>
              <a:t>Radial calibration against mean orbit at flat bottom (YASP)</a:t>
            </a:r>
          </a:p>
          <a:p>
            <a:r>
              <a:rPr lang="en-GB" dirty="0"/>
              <a:t>Done only a beam commissioning, unless it drifts…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Radial loop calibration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24" name="Picture 2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B1E888-7CCE-7106-A707-01C03DFEB9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6" t="13767" r="23218" b="6704"/>
          <a:stretch/>
        </p:blipFill>
        <p:spPr>
          <a:xfrm>
            <a:off x="4186991" y="2570761"/>
            <a:ext cx="5402581" cy="31089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A72897-291C-1AF5-AF2C-EE7C4CB375BD}"/>
              </a:ext>
            </a:extLst>
          </p:cNvPr>
          <p:cNvSpPr txBox="1"/>
          <p:nvPr/>
        </p:nvSpPr>
        <p:spPr>
          <a:xfrm>
            <a:off x="2101197" y="3355344"/>
            <a:ext cx="1952763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Calibrated (yellow)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7EA064-44D8-4D1B-C580-3F8D66161393}"/>
              </a:ext>
            </a:extLst>
          </p:cNvPr>
          <p:cNvSpPr txBox="1"/>
          <p:nvPr/>
        </p:nvSpPr>
        <p:spPr>
          <a:xfrm>
            <a:off x="1906247" y="4454806"/>
            <a:ext cx="2280742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Un-calibrated (green)</a:t>
            </a:r>
          </a:p>
        </p:txBody>
      </p:sp>
    </p:spTree>
    <p:extLst>
      <p:ext uri="{BB962C8B-B14F-4D97-AF65-F5344CB8AC3E}">
        <p14:creationId xmlns:p14="http://schemas.microsoft.com/office/powerpoint/2010/main" val="2828322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858A9FF-01C8-AE4D-A8A5-B79E98758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387" y="2048257"/>
            <a:ext cx="7338069" cy="372046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535392"/>
          </a:xfrm>
        </p:spPr>
        <p:txBody>
          <a:bodyPr/>
          <a:lstStyle/>
          <a:p>
            <a:r>
              <a:rPr lang="en-GB" dirty="0"/>
              <a:t>Enable/disable</a:t>
            </a:r>
          </a:p>
          <a:p>
            <a:r>
              <a:rPr lang="en-GB" dirty="0"/>
              <a:t>Calibration offset</a:t>
            </a:r>
          </a:p>
          <a:p>
            <a:pPr lvl="1"/>
            <a:r>
              <a:rPr lang="en-GB" dirty="0"/>
              <a:t>~0.16 mm/</a:t>
            </a:r>
            <a:r>
              <a:rPr lang="en-GB" dirty="0" err="1"/>
              <a:t>deg</a:t>
            </a:r>
            <a:endParaRPr lang="en-GB" dirty="0"/>
          </a:p>
          <a:p>
            <a:r>
              <a:rPr lang="en-GB" dirty="0"/>
              <a:t>Threshold</a:t>
            </a:r>
          </a:p>
          <a:p>
            <a:r>
              <a:rPr lang="en-GB" dirty="0"/>
              <a:t>Transition crossing</a:t>
            </a:r>
          </a:p>
          <a:p>
            <a:pPr lvl="1"/>
            <a:r>
              <a:rPr lang="en-GB" dirty="0"/>
              <a:t>Flip the phase of 180°</a:t>
            </a:r>
          </a:p>
          <a:p>
            <a:pPr lvl="1"/>
            <a:r>
              <a:rPr lang="en-GB" dirty="0"/>
              <a:t>Change sign of radial loop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Radial loop controls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626EEB-102F-96C8-2331-A072765CF2F7}"/>
              </a:ext>
            </a:extLst>
          </p:cNvPr>
          <p:cNvSpPr/>
          <p:nvPr/>
        </p:nvSpPr>
        <p:spPr>
          <a:xfrm>
            <a:off x="5014340" y="3149787"/>
            <a:ext cx="678181" cy="15388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B85D6E-65BB-2D15-1226-43217CD0305E}"/>
              </a:ext>
            </a:extLst>
          </p:cNvPr>
          <p:cNvSpPr/>
          <p:nvPr/>
        </p:nvSpPr>
        <p:spPr>
          <a:xfrm>
            <a:off x="5014340" y="3528347"/>
            <a:ext cx="678181" cy="20482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E7DD8A-3489-0688-4752-515F57EB8228}"/>
              </a:ext>
            </a:extLst>
          </p:cNvPr>
          <p:cNvSpPr/>
          <p:nvPr/>
        </p:nvSpPr>
        <p:spPr>
          <a:xfrm>
            <a:off x="5014340" y="3929594"/>
            <a:ext cx="678181" cy="15388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4A1381-B325-ADF8-06C1-6768630A5869}"/>
              </a:ext>
            </a:extLst>
          </p:cNvPr>
          <p:cNvSpPr txBox="1"/>
          <p:nvPr/>
        </p:nvSpPr>
        <p:spPr>
          <a:xfrm>
            <a:off x="7381404" y="5913332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Loops tab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02F228-24BE-D4EA-B1A9-1EF5C315CA8A}"/>
              </a:ext>
            </a:extLst>
          </p:cNvPr>
          <p:cNvSpPr/>
          <p:nvPr/>
        </p:nvSpPr>
        <p:spPr>
          <a:xfrm>
            <a:off x="4336159" y="5045162"/>
            <a:ext cx="2430401" cy="72355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0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3" grpId="0" animBg="1"/>
      <p:bldP spid="7" grpId="0" animBg="1"/>
      <p:bldP spid="9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6081045" cy="2044583"/>
          </a:xfrm>
        </p:spPr>
        <p:txBody>
          <a:bodyPr/>
          <a:lstStyle/>
          <a:p>
            <a:r>
              <a:rPr lang="en-GB" dirty="0"/>
              <a:t>FT protons, LHC and FT Ions</a:t>
            </a:r>
          </a:p>
          <a:p>
            <a:pPr lvl="1"/>
            <a:r>
              <a:rPr lang="en-GB" dirty="0"/>
              <a:t>Automatically when radial loop enable timing occurs</a:t>
            </a:r>
          </a:p>
          <a:p>
            <a:pPr lvl="1"/>
            <a:r>
              <a:rPr lang="en-GB" dirty="0"/>
              <a:t>Switches immediately without transient by “hiding” the potential radial error with an offset</a:t>
            </a:r>
          </a:p>
          <a:p>
            <a:pPr lvl="1"/>
            <a:r>
              <a:rPr lang="en-GB" dirty="0"/>
              <a:t>Slowly ramp down the offset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9144"/>
          </a:xfrm>
        </p:spPr>
        <p:txBody>
          <a:bodyPr/>
          <a:lstStyle/>
          <a:p>
            <a:r>
              <a:rPr lang="en-GB" dirty="0"/>
              <a:t>Loops switching: Synchro to radial loop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D2CBEC-16DD-7167-8809-180D94875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440" y="4588178"/>
            <a:ext cx="9055769" cy="13395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E5148C-AB9C-9C7C-73B9-3AE21CDCD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440" y="4433850"/>
            <a:ext cx="9055769" cy="1543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BC35545-74C8-3FFE-88E8-964BBC2C7787}"/>
              </a:ext>
            </a:extLst>
          </p:cNvPr>
          <p:cNvSpPr/>
          <p:nvPr/>
        </p:nvSpPr>
        <p:spPr>
          <a:xfrm>
            <a:off x="3645624" y="4938423"/>
            <a:ext cx="5288825" cy="32890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02995E-DED6-DA13-AF4C-742A2736385F}"/>
              </a:ext>
            </a:extLst>
          </p:cNvPr>
          <p:cNvSpPr txBox="1"/>
          <p:nvPr/>
        </p:nvSpPr>
        <p:spPr>
          <a:xfrm>
            <a:off x="3961929" y="5911846"/>
            <a:ext cx="56559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Loops tab bottom hidden expert setting 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ACCCBC-4699-12CF-DB84-227B3D6B4081}"/>
              </a:ext>
            </a:extLst>
          </p:cNvPr>
          <p:cNvSpPr txBox="1"/>
          <p:nvPr/>
        </p:nvSpPr>
        <p:spPr>
          <a:xfrm>
            <a:off x="247650" y="3688673"/>
            <a:ext cx="4011612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Decay speed of the frequency contribution of the loop that is switched off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AE20F9-2BB5-7A19-AA2E-06280B54B125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253456" y="4273448"/>
            <a:ext cx="2080419" cy="664975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8948E36-EC85-6CC5-2A18-2B37B43C4E33}"/>
              </a:ext>
            </a:extLst>
          </p:cNvPr>
          <p:cNvSpPr txBox="1"/>
          <p:nvPr/>
        </p:nvSpPr>
        <p:spPr>
          <a:xfrm>
            <a:off x="4791075" y="3525870"/>
            <a:ext cx="4011612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Decay speed of the loop error offset at the moment of switching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4867C3A-0B0F-08AC-0831-0C103BB1728B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6290037" y="4136721"/>
            <a:ext cx="115295" cy="801702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125D429-4C03-741D-612B-8C1F1DB094EE}"/>
              </a:ext>
            </a:extLst>
          </p:cNvPr>
          <p:cNvCxnSpPr>
            <a:cxnSpLocks/>
          </p:cNvCxnSpPr>
          <p:nvPr/>
        </p:nvCxnSpPr>
        <p:spPr>
          <a:xfrm>
            <a:off x="6403446" y="4130841"/>
            <a:ext cx="1664229" cy="806658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727FC0E-ED16-668E-01BD-1D79D4A7F087}"/>
              </a:ext>
            </a:extLst>
          </p:cNvPr>
          <p:cNvSpPr txBox="1"/>
          <p:nvPr/>
        </p:nvSpPr>
        <p:spPr>
          <a:xfrm>
            <a:off x="7158504" y="2216846"/>
            <a:ext cx="4831438" cy="830997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Generated settings suit all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If zero: an offset is kept during all the cycle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If too big: Causes RF phase transients</a:t>
            </a:r>
          </a:p>
        </p:txBody>
      </p:sp>
    </p:spTree>
    <p:extLst>
      <p:ext uri="{BB962C8B-B14F-4D97-AF65-F5344CB8AC3E}">
        <p14:creationId xmlns:p14="http://schemas.microsoft.com/office/powerpoint/2010/main" val="2268337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7982034" cy="4608512"/>
          </a:xfrm>
        </p:spPr>
        <p:txBody>
          <a:bodyPr/>
          <a:lstStyle/>
          <a:p>
            <a:r>
              <a:rPr lang="en-GB" dirty="0"/>
              <a:t>From radial to synchro loop (LHC Ions before rephasing)</a:t>
            </a:r>
          </a:p>
          <a:p>
            <a:pPr lvl="1"/>
            <a:r>
              <a:rPr lang="en-GB" dirty="0"/>
              <a:t>Automatically when synchro loop enable timing occurs</a:t>
            </a:r>
          </a:p>
          <a:p>
            <a:pPr lvl="1"/>
            <a:r>
              <a:rPr lang="en-GB" dirty="0"/>
              <a:t>Turns radial loop off and ramp to program </a:t>
            </a:r>
            <a:br>
              <a:rPr lang="en-GB" dirty="0"/>
            </a:br>
            <a:r>
              <a:rPr lang="en-GB" dirty="0"/>
              <a:t>frequency + “beating offset”</a:t>
            </a:r>
          </a:p>
          <a:p>
            <a:pPr lvl="1"/>
            <a:r>
              <a:rPr lang="en-GB" dirty="0"/>
              <a:t>Wait for zero crossing of the synchro loop error</a:t>
            </a:r>
          </a:p>
          <a:p>
            <a:pPr lvl="1"/>
            <a:r>
              <a:rPr lang="en-GB" dirty="0"/>
              <a:t>Switch and ramp down beating offset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9144"/>
          </a:xfrm>
        </p:spPr>
        <p:txBody>
          <a:bodyPr/>
          <a:lstStyle/>
          <a:p>
            <a:r>
              <a:rPr lang="en-GB" dirty="0"/>
              <a:t>Loops switching: Radial to synchro loop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398294-0568-3717-28FA-6692EA97B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463" y="2045337"/>
            <a:ext cx="5799221" cy="41714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967C60-FFFD-9AC0-4B6F-9FB1CBF3E604}"/>
              </a:ext>
            </a:extLst>
          </p:cNvPr>
          <p:cNvSpPr txBox="1"/>
          <p:nvPr/>
        </p:nvSpPr>
        <p:spPr>
          <a:xfrm>
            <a:off x="2923000" y="5285570"/>
            <a:ext cx="2378460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Zero-crossing: synchro loop closes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C22FF18-039F-B560-DE9D-E843008BCE1B}"/>
              </a:ext>
            </a:extLst>
          </p:cNvPr>
          <p:cNvCxnSpPr>
            <a:cxnSpLocks/>
          </p:cNvCxnSpPr>
          <p:nvPr/>
        </p:nvCxnSpPr>
        <p:spPr>
          <a:xfrm flipV="1">
            <a:off x="5317437" y="4131083"/>
            <a:ext cx="1725047" cy="13237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8995282-5885-BF9A-5359-A4DB965743CD}"/>
              </a:ext>
            </a:extLst>
          </p:cNvPr>
          <p:cNvSpPr txBox="1"/>
          <p:nvPr/>
        </p:nvSpPr>
        <p:spPr>
          <a:xfrm>
            <a:off x="2902449" y="4463442"/>
            <a:ext cx="2697467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Beating frequency (program vs. current phase)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1181085-EAD8-BDE4-BB56-15132253F776}"/>
              </a:ext>
            </a:extLst>
          </p:cNvPr>
          <p:cNvCxnSpPr>
            <a:cxnSpLocks/>
          </p:cNvCxnSpPr>
          <p:nvPr/>
        </p:nvCxnSpPr>
        <p:spPr>
          <a:xfrm flipV="1">
            <a:off x="5594560" y="3647509"/>
            <a:ext cx="1397731" cy="104904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A76191F-B63E-C193-1FAF-7866A2E6229D}"/>
              </a:ext>
            </a:extLst>
          </p:cNvPr>
          <p:cNvSpPr txBox="1"/>
          <p:nvPr/>
        </p:nvSpPr>
        <p:spPr>
          <a:xfrm>
            <a:off x="1390298" y="3535185"/>
            <a:ext cx="3008706" cy="584775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Replaces the need for a radial bump and several timings</a:t>
            </a:r>
          </a:p>
        </p:txBody>
      </p:sp>
    </p:spTree>
    <p:extLst>
      <p:ext uri="{BB962C8B-B14F-4D97-AF65-F5344CB8AC3E}">
        <p14:creationId xmlns:p14="http://schemas.microsoft.com/office/powerpoint/2010/main" val="3781489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6927474" cy="2869740"/>
          </a:xfrm>
        </p:spPr>
        <p:txBody>
          <a:bodyPr/>
          <a:lstStyle/>
          <a:p>
            <a:r>
              <a:rPr lang="en-GB" sz="1600" dirty="0"/>
              <a:t>Bunch by bunch feedback to prevent longitudinal Coupled-Bunch Instabilities</a:t>
            </a:r>
          </a:p>
          <a:p>
            <a:r>
              <a:rPr lang="en-GB" sz="1600" dirty="0"/>
              <a:t>Modulates the phase of the 200 MHz RF cavities</a:t>
            </a:r>
          </a:p>
          <a:p>
            <a:r>
              <a:rPr lang="en-GB" sz="1600" dirty="0"/>
              <a:t>Damps last injection oscillations without “shaking” the circulating beam using masks for the phase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Cycles</a:t>
            </a:r>
          </a:p>
          <a:p>
            <a:pPr marL="571500" lvl="1" indent="-285750"/>
            <a:r>
              <a:rPr lang="fr-CH" sz="1400" dirty="0"/>
              <a:t>High </a:t>
            </a:r>
            <a:r>
              <a:rPr lang="fr-CH" sz="1400" dirty="0" err="1"/>
              <a:t>intensity</a:t>
            </a:r>
            <a:r>
              <a:rPr lang="fr-CH" sz="1400" dirty="0"/>
              <a:t> LHC</a:t>
            </a:r>
          </a:p>
          <a:p>
            <a:pPr marL="571500" lvl="1" indent="-285750"/>
            <a:r>
              <a:rPr lang="fr-CH" sz="1400" dirty="0"/>
              <a:t>AWAKE 3e11 </a:t>
            </a:r>
            <a:r>
              <a:rPr lang="fr-CH" sz="1400" dirty="0" err="1"/>
              <a:t>ppb</a:t>
            </a:r>
            <a:endParaRPr lang="fr-CH" sz="1400" dirty="0"/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Damper principle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6D4640-04A0-7D8A-4E3E-1741C15B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0" y="1295400"/>
            <a:ext cx="4448551" cy="4848225"/>
          </a:xfrm>
          <a:prstGeom prst="rect">
            <a:avLst/>
          </a:prstGeom>
        </p:spPr>
      </p:pic>
      <p:pic>
        <p:nvPicPr>
          <p:cNvPr id="2" name="Picture 1" descr="Chart, histogram&#10;&#10;Description automatically generated">
            <a:extLst>
              <a:ext uri="{FF2B5EF4-FFF2-40B4-BE49-F238E27FC236}">
                <a16:creationId xmlns:a16="http://schemas.microsoft.com/office/drawing/2014/main" id="{84511F63-5A57-1A41-C94A-143F398BA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77" y="4128992"/>
            <a:ext cx="6223919" cy="17866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32ED5D-939D-E636-69D5-0F1DB33D4121}"/>
              </a:ext>
            </a:extLst>
          </p:cNvPr>
          <p:cNvSpPr txBox="1"/>
          <p:nvPr/>
        </p:nvSpPr>
        <p:spPr>
          <a:xfrm>
            <a:off x="642102" y="5901323"/>
            <a:ext cx="5727029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Phase kicks from the longitudinal damper to a single bunch</a:t>
            </a:r>
          </a:p>
        </p:txBody>
      </p:sp>
    </p:spTree>
    <p:extLst>
      <p:ext uri="{BB962C8B-B14F-4D97-AF65-F5344CB8AC3E}">
        <p14:creationId xmlns:p14="http://schemas.microsoft.com/office/powerpoint/2010/main" val="28156135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4449763" cy="4608512"/>
          </a:xfrm>
        </p:spPr>
        <p:txBody>
          <a:bodyPr/>
          <a:lstStyle/>
          <a:p>
            <a:r>
              <a:rPr lang="en-GB" sz="1600" dirty="0"/>
              <a:t>The timings must be setup</a:t>
            </a:r>
          </a:p>
          <a:p>
            <a:pPr lvl="1"/>
            <a:r>
              <a:rPr lang="en-GB" sz="1400" dirty="0"/>
              <a:t>Start and stop (usually stopped beginning of the ramp when controlled blow-up starts)</a:t>
            </a:r>
          </a:p>
          <a:p>
            <a:pPr lvl="1"/>
            <a:r>
              <a:rPr lang="en-GB" sz="1400" dirty="0"/>
              <a:t>Injections </a:t>
            </a:r>
          </a:p>
          <a:p>
            <a:r>
              <a:rPr lang="en-GB" sz="1600" dirty="0"/>
              <a:t>The masks (filling pattern) should correspond to the beam</a:t>
            </a:r>
          </a:p>
          <a:p>
            <a:r>
              <a:rPr lang="en-GB" sz="1600" dirty="0"/>
              <a:t>It must be enabled in the cavity controllers</a:t>
            </a:r>
          </a:p>
          <a:p>
            <a:pPr lvl="1"/>
            <a:endParaRPr lang="en-GB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Damper setting up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09F720-D3BA-7978-443D-006351906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22" y="4825395"/>
            <a:ext cx="9812421" cy="1484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C09454-C57E-BACE-7BDC-81C3FAB95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722" y="4973024"/>
            <a:ext cx="9812421" cy="9667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DB2376-A56F-D717-61AB-F702908E8323}"/>
              </a:ext>
            </a:extLst>
          </p:cNvPr>
          <p:cNvSpPr txBox="1"/>
          <p:nvPr/>
        </p:nvSpPr>
        <p:spPr>
          <a:xfrm>
            <a:off x="595592" y="5935930"/>
            <a:ext cx="44497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Bottom of loops tab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156F769-931C-35BF-7685-C1A4CD73A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914" y="1124744"/>
            <a:ext cx="7187645" cy="32262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6B1B933-4EA8-2A59-2187-E8F83A658533}"/>
              </a:ext>
            </a:extLst>
          </p:cNvPr>
          <p:cNvSpPr txBox="1"/>
          <p:nvPr/>
        </p:nvSpPr>
        <p:spPr>
          <a:xfrm>
            <a:off x="5127488" y="4394188"/>
            <a:ext cx="44497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timing tab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8ED8D0-0261-459E-09C8-A400A11B3D94}"/>
              </a:ext>
            </a:extLst>
          </p:cNvPr>
          <p:cNvSpPr/>
          <p:nvPr/>
        </p:nvSpPr>
        <p:spPr>
          <a:xfrm>
            <a:off x="5045355" y="1843458"/>
            <a:ext cx="4900750" cy="14576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754A7C2-EDA6-592A-C5FE-EEBB97FA1F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1223" y="2193265"/>
            <a:ext cx="1898233" cy="195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74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0528853" cy="4608512"/>
          </a:xfrm>
        </p:spPr>
        <p:txBody>
          <a:bodyPr/>
          <a:lstStyle/>
          <a:p>
            <a:r>
              <a:rPr lang="en-GB" sz="1600" dirty="0"/>
              <a:t>Observation</a:t>
            </a:r>
          </a:p>
          <a:p>
            <a:r>
              <a:rPr lang="en-GB" sz="1600" dirty="0"/>
              <a:t>If unstable: The LD tracks the synchrotron tune, the calculated one (LSA function) should be within 10% of the real one. </a:t>
            </a:r>
          </a:p>
          <a:p>
            <a:pPr lvl="1"/>
            <a:endParaRPr lang="en-GB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Damper setting up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60CB3F3D-4119-CB09-491E-C8F01A053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354" y="2370584"/>
            <a:ext cx="3612946" cy="31834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ED0265-1586-DE20-23A3-34C1B4AD3871}"/>
              </a:ext>
            </a:extLst>
          </p:cNvPr>
          <p:cNvSpPr txBox="1"/>
          <p:nvPr/>
        </p:nvSpPr>
        <p:spPr>
          <a:xfrm>
            <a:off x="6940240" y="5710493"/>
            <a:ext cx="43293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Mega Drive: Damps injection oscillations but slower than phase loop (Green trace LD active)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886AD7-8729-B682-5995-A5BF5433C8FE}"/>
              </a:ext>
            </a:extLst>
          </p:cNvPr>
          <p:cNvSpPr txBox="1"/>
          <p:nvPr/>
        </p:nvSpPr>
        <p:spPr>
          <a:xfrm>
            <a:off x="1157065" y="5710493"/>
            <a:ext cx="43293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Mega Drive: longitudinal damper phase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F418CF-759B-9792-3780-A21FCD06E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65" y="2370584"/>
            <a:ext cx="3894332" cy="318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7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930AF8-945D-6E15-44F0-23FE7BBF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Revolution</a:t>
            </a:r>
            <a:r>
              <a:rPr lang="fr-CH" dirty="0"/>
              <a:t> Frequency </a:t>
            </a:r>
            <a:r>
              <a:rPr lang="fr-CH" dirty="0" err="1"/>
              <a:t>Generation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78C91-B236-8D9C-AD99-0A861C79A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404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525447" cy="4608512"/>
          </a:xfrm>
        </p:spPr>
        <p:txBody>
          <a:bodyPr/>
          <a:lstStyle/>
          <a:p>
            <a:r>
              <a:rPr lang="en-GB" sz="1600" dirty="0"/>
              <a:t>Loops are only active when enabled + timing</a:t>
            </a:r>
          </a:p>
          <a:p>
            <a:pPr lvl="1"/>
            <a:endParaRPr lang="en-GB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Beam-based loops summary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DCEDF09C-E507-EE90-E117-9D85C95A81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245834"/>
              </p:ext>
            </p:extLst>
          </p:nvPr>
        </p:nvGraphicFramePr>
        <p:xfrm>
          <a:off x="216615" y="2098040"/>
          <a:ext cx="11758770" cy="2392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9795">
                  <a:extLst>
                    <a:ext uri="{9D8B030D-6E8A-4147-A177-3AD203B41FA5}">
                      <a16:colId xmlns:a16="http://schemas.microsoft.com/office/drawing/2014/main" val="1861361605"/>
                    </a:ext>
                  </a:extLst>
                </a:gridCol>
                <a:gridCol w="1959795">
                  <a:extLst>
                    <a:ext uri="{9D8B030D-6E8A-4147-A177-3AD203B41FA5}">
                      <a16:colId xmlns:a16="http://schemas.microsoft.com/office/drawing/2014/main" val="1756690007"/>
                    </a:ext>
                  </a:extLst>
                </a:gridCol>
                <a:gridCol w="1959795">
                  <a:extLst>
                    <a:ext uri="{9D8B030D-6E8A-4147-A177-3AD203B41FA5}">
                      <a16:colId xmlns:a16="http://schemas.microsoft.com/office/drawing/2014/main" val="537980574"/>
                    </a:ext>
                  </a:extLst>
                </a:gridCol>
                <a:gridCol w="1959795">
                  <a:extLst>
                    <a:ext uri="{9D8B030D-6E8A-4147-A177-3AD203B41FA5}">
                      <a16:colId xmlns:a16="http://schemas.microsoft.com/office/drawing/2014/main" val="468244008"/>
                    </a:ext>
                  </a:extLst>
                </a:gridCol>
                <a:gridCol w="1959795">
                  <a:extLst>
                    <a:ext uri="{9D8B030D-6E8A-4147-A177-3AD203B41FA5}">
                      <a16:colId xmlns:a16="http://schemas.microsoft.com/office/drawing/2014/main" val="366180724"/>
                    </a:ext>
                  </a:extLst>
                </a:gridCol>
                <a:gridCol w="1959795">
                  <a:extLst>
                    <a:ext uri="{9D8B030D-6E8A-4147-A177-3AD203B41FA5}">
                      <a16:colId xmlns:a16="http://schemas.microsoft.com/office/drawing/2014/main" val="22478257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LHC 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FT 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AWAKE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LHC 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FT 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75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Phase </a:t>
                      </a:r>
                      <a:r>
                        <a:rPr lang="fr-CH" dirty="0" err="1"/>
                        <a:t>loop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862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Synchro </a:t>
                      </a:r>
                      <a:r>
                        <a:rPr lang="fr-CH" dirty="0" err="1"/>
                        <a:t>loop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Yes: injection + flat top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873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Radial </a:t>
                      </a:r>
                      <a:r>
                        <a:rPr lang="fr-CH" dirty="0" err="1"/>
                        <a:t>loop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Yes: start </a:t>
                      </a:r>
                      <a:r>
                        <a:rPr lang="fr-CH" dirty="0" err="1"/>
                        <a:t>ramp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Yes: start </a:t>
                      </a:r>
                      <a:r>
                        <a:rPr lang="fr-CH" dirty="0" err="1"/>
                        <a:t>ramp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Yes: start </a:t>
                      </a:r>
                      <a:r>
                        <a:rPr lang="fr-CH" dirty="0" err="1"/>
                        <a:t>ramp</a:t>
                      </a:r>
                      <a:r>
                        <a:rPr lang="fr-CH" dirty="0"/>
                        <a:t> 2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72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Long. damper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High </a:t>
                      </a:r>
                      <a:r>
                        <a:rPr lang="fr-CH" dirty="0" err="1"/>
                        <a:t>intensity</a:t>
                      </a:r>
                      <a:r>
                        <a:rPr lang="fr-CH" dirty="0"/>
                        <a:t> / multi-batch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Yes: start </a:t>
                      </a:r>
                      <a:r>
                        <a:rPr lang="fr-CH" dirty="0" err="1"/>
                        <a:t>ramp</a:t>
                      </a:r>
                      <a:r>
                        <a:rPr lang="fr-CH" dirty="0"/>
                        <a:t> 3e11</a:t>
                      </a:r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No</a:t>
                      </a:r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238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239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930AF8-945D-6E15-44F0-23FE7BBF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RF manipulations for ions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78C91-B236-8D9C-AD99-0A861C79A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881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62459" cy="4608512"/>
          </a:xfrm>
        </p:spPr>
        <p:txBody>
          <a:bodyPr/>
          <a:lstStyle/>
          <a:p>
            <a:r>
              <a:rPr lang="en-GB" sz="1600" dirty="0"/>
              <a:t>4 ion bunches injected distributed along the ring</a:t>
            </a:r>
          </a:p>
          <a:p>
            <a:pPr lvl="1"/>
            <a:r>
              <a:rPr lang="en-GB" sz="1300" dirty="0"/>
              <a:t>4x FM and AM modulation (Fixed Frequency Acceleration)</a:t>
            </a:r>
          </a:p>
          <a:p>
            <a:r>
              <a:rPr lang="en-GB" sz="1600" dirty="0"/>
              <a:t>The RF is cut at intermediate flat top and the beam de-bunches</a:t>
            </a:r>
          </a:p>
          <a:p>
            <a:pPr lvl="1"/>
            <a:r>
              <a:rPr lang="en-GB" sz="1300" dirty="0"/>
              <a:t>We switch the Pickup source to high gain frontend (timing)</a:t>
            </a:r>
          </a:p>
          <a:p>
            <a:r>
              <a:rPr lang="en-GB" sz="1600" dirty="0"/>
              <a:t>Recapture and acceleration to flat top with radial loop</a:t>
            </a:r>
            <a:endParaRPr lang="en-GB" sz="1300" dirty="0"/>
          </a:p>
          <a:p>
            <a:pPr lvl="1"/>
            <a:endParaRPr lang="en-GB" sz="1300" dirty="0"/>
          </a:p>
          <a:p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RF manipulation for </a:t>
            </a:r>
            <a:r>
              <a:rPr lang="en-GB" dirty="0"/>
              <a:t>fixed target </a:t>
            </a:r>
            <a:r>
              <a:rPr lang="en-GB" sz="3600" dirty="0"/>
              <a:t>ions: </a:t>
            </a:r>
            <a:br>
              <a:rPr lang="en-GB" sz="3600" dirty="0"/>
            </a:br>
            <a:r>
              <a:rPr lang="en-GB" sz="3600" dirty="0"/>
              <a:t>De-bunching and recapture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2694F5A1-973A-1675-B67B-2FE7158A62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19" t="19565" r="9052" b="20145"/>
          <a:stretch/>
        </p:blipFill>
        <p:spPr>
          <a:xfrm>
            <a:off x="6570261" y="1449937"/>
            <a:ext cx="5621740" cy="42010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7AEC295-7992-7006-70C9-0F5CADD6878B}"/>
              </a:ext>
            </a:extLst>
          </p:cNvPr>
          <p:cNvSpPr/>
          <p:nvPr/>
        </p:nvSpPr>
        <p:spPr>
          <a:xfrm>
            <a:off x="7232984" y="4005072"/>
            <a:ext cx="3904408" cy="119910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175135-6610-FFFE-B39F-4EA39918E5BB}"/>
              </a:ext>
            </a:extLst>
          </p:cNvPr>
          <p:cNvSpPr/>
          <p:nvPr/>
        </p:nvSpPr>
        <p:spPr>
          <a:xfrm>
            <a:off x="7232984" y="2852927"/>
            <a:ext cx="3904408" cy="107435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BC0643-52A2-988E-F67C-4D7E75AA4CD2}"/>
              </a:ext>
            </a:extLst>
          </p:cNvPr>
          <p:cNvSpPr/>
          <p:nvPr/>
        </p:nvSpPr>
        <p:spPr>
          <a:xfrm>
            <a:off x="7232984" y="1709926"/>
            <a:ext cx="3904408" cy="107435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4CA42A-D0C4-3150-6DF6-E4E6D2A509FE}"/>
              </a:ext>
            </a:extLst>
          </p:cNvPr>
          <p:cNvSpPr txBox="1"/>
          <p:nvPr/>
        </p:nvSpPr>
        <p:spPr>
          <a:xfrm>
            <a:off x="7232984" y="5443232"/>
            <a:ext cx="27276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BCTs</a:t>
            </a:r>
          </a:p>
        </p:txBody>
      </p:sp>
    </p:spTree>
    <p:extLst>
      <p:ext uri="{BB962C8B-B14F-4D97-AF65-F5344CB8AC3E}">
        <p14:creationId xmlns:p14="http://schemas.microsoft.com/office/powerpoint/2010/main" val="316003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animBg="1"/>
      <p:bldP spid="3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&#10;&#10;Description automatically generated">
            <a:extLst>
              <a:ext uri="{FF2B5EF4-FFF2-40B4-BE49-F238E27FC236}">
                <a16:creationId xmlns:a16="http://schemas.microsoft.com/office/drawing/2014/main" id="{7AA9CCAC-0A7C-7FD3-9C94-EFF476F809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21" t="23087" r="24291" b="30306"/>
          <a:stretch/>
        </p:blipFill>
        <p:spPr>
          <a:xfrm rot="5400000">
            <a:off x="8578513" y="3127543"/>
            <a:ext cx="866278" cy="510941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27066" cy="4608512"/>
          </a:xfrm>
        </p:spPr>
        <p:txBody>
          <a:bodyPr/>
          <a:lstStyle/>
          <a:p>
            <a:r>
              <a:rPr lang="en-GB" sz="1600" dirty="0"/>
              <a:t>Cycle timing</a:t>
            </a:r>
          </a:p>
          <a:p>
            <a:r>
              <a:rPr lang="en-GB" sz="1600" dirty="0"/>
              <a:t>To disable de-bunching (for transverse setup)</a:t>
            </a:r>
          </a:p>
          <a:p>
            <a:pPr lvl="1"/>
            <a:r>
              <a:rPr lang="en-GB" sz="1300" dirty="0"/>
              <a:t>Disable TWC200  RF OFF</a:t>
            </a:r>
          </a:p>
          <a:p>
            <a:pPr lvl="1"/>
            <a:r>
              <a:rPr lang="en-GB" sz="1300" dirty="0"/>
              <a:t>Disable Pickup switching</a:t>
            </a:r>
          </a:p>
          <a:p>
            <a:r>
              <a:rPr lang="en-GB" sz="1600" dirty="0"/>
              <a:t>Bunch rotation is setup as for SFTPRO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C86C8F6-C034-8ABF-008A-A4E0D9395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097" y="657225"/>
            <a:ext cx="6193948" cy="460851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D5CAD58-3C64-E324-6796-0ACCA376BE3F}"/>
              </a:ext>
            </a:extLst>
          </p:cNvPr>
          <p:cNvSpPr/>
          <p:nvPr/>
        </p:nvSpPr>
        <p:spPr>
          <a:xfrm rot="18900000">
            <a:off x="7732844" y="1892813"/>
            <a:ext cx="1849546" cy="17983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0C96FE-CB9A-1FFF-1347-67D794518FFE}"/>
              </a:ext>
            </a:extLst>
          </p:cNvPr>
          <p:cNvSpPr/>
          <p:nvPr/>
        </p:nvSpPr>
        <p:spPr>
          <a:xfrm rot="18900000">
            <a:off x="8962946" y="1892813"/>
            <a:ext cx="1849546" cy="179837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86991D-B1F6-15A0-1350-D34AFB33A568}"/>
              </a:ext>
            </a:extLst>
          </p:cNvPr>
          <p:cNvSpPr/>
          <p:nvPr/>
        </p:nvSpPr>
        <p:spPr>
          <a:xfrm rot="16200000">
            <a:off x="10374924" y="3519944"/>
            <a:ext cx="2204933" cy="173498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1DD6D9E5-2E31-4965-D8BC-C1362C9B7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GB" sz="3600" dirty="0"/>
              <a:t>RF manipulation for </a:t>
            </a:r>
            <a:r>
              <a:rPr lang="en-GB" dirty="0"/>
              <a:t>fixed target </a:t>
            </a:r>
            <a:r>
              <a:rPr lang="en-GB" sz="3600" dirty="0"/>
              <a:t>ions: </a:t>
            </a:r>
            <a:br>
              <a:rPr lang="en-GB" sz="3600" dirty="0"/>
            </a:br>
            <a:r>
              <a:rPr lang="en-GB" sz="3600" dirty="0"/>
              <a:t>De-bunching and recapture</a:t>
            </a:r>
          </a:p>
        </p:txBody>
      </p:sp>
    </p:spTree>
    <p:extLst>
      <p:ext uri="{BB962C8B-B14F-4D97-AF65-F5344CB8AC3E}">
        <p14:creationId xmlns:p14="http://schemas.microsoft.com/office/powerpoint/2010/main" val="345207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4468812" cy="4608512"/>
          </a:xfrm>
        </p:spPr>
        <p:txBody>
          <a:bodyPr/>
          <a:lstStyle/>
          <a:p>
            <a:r>
              <a:rPr lang="en-GB" sz="1400" dirty="0"/>
              <a:t>Enable pickups</a:t>
            </a:r>
          </a:p>
          <a:p>
            <a:pPr lvl="1"/>
            <a:r>
              <a:rPr lang="en-GB" sz="1100" dirty="0"/>
              <a:t>1: standard</a:t>
            </a:r>
          </a:p>
          <a:p>
            <a:pPr lvl="1"/>
            <a:r>
              <a:rPr lang="en-GB" sz="1100" dirty="0"/>
              <a:t>2: High gain (</a:t>
            </a:r>
            <a:r>
              <a:rPr lang="en-GB" sz="1100" dirty="0" err="1"/>
              <a:t>iFT</a:t>
            </a:r>
            <a:r>
              <a:rPr lang="en-GB" sz="1100" dirty="0"/>
              <a:t>)</a:t>
            </a:r>
          </a:p>
          <a:p>
            <a:pPr lvl="1"/>
            <a:r>
              <a:rPr lang="en-GB" sz="1100" dirty="0"/>
              <a:t>3: Wideband </a:t>
            </a:r>
          </a:p>
          <a:p>
            <a:r>
              <a:rPr lang="en-GB" sz="1400" dirty="0"/>
              <a:t>Select source and auxiliary source</a:t>
            </a:r>
          </a:p>
          <a:p>
            <a:r>
              <a:rPr lang="en-GB" sz="1400" dirty="0"/>
              <a:t>Setup timing</a:t>
            </a:r>
          </a:p>
          <a:p>
            <a:pPr lvl="1"/>
            <a:r>
              <a:rPr lang="en-GB" sz="1100" dirty="0" err="1"/>
              <a:t>SX.PhasePUAmplified</a:t>
            </a:r>
            <a:endParaRPr lang="en-GB" sz="1100" dirty="0"/>
          </a:p>
          <a:p>
            <a:pPr lvl="1"/>
            <a:r>
              <a:rPr lang="en-GB" sz="1100" dirty="0" err="1"/>
              <a:t>SX.PhasePUStandard</a:t>
            </a:r>
            <a:endParaRPr lang="en-GB" sz="1100" dirty="0"/>
          </a:p>
          <a:p>
            <a:pPr lvl="1"/>
            <a:r>
              <a:rPr lang="en-GB" sz="1100" dirty="0" err="1"/>
              <a:t>SX.RadialPUAmplified</a:t>
            </a:r>
            <a:endParaRPr lang="en-GB" sz="1100" dirty="0"/>
          </a:p>
          <a:p>
            <a:pPr lvl="1"/>
            <a:r>
              <a:rPr lang="en-GB" sz="1100" dirty="0" err="1"/>
              <a:t>SX.RadialPUStandard</a:t>
            </a:r>
            <a:endParaRPr lang="en-GB" sz="1100" dirty="0"/>
          </a:p>
          <a:p>
            <a:pPr lvl="1"/>
            <a:endParaRPr lang="en-GB" sz="11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5910"/>
          </a:xfrm>
        </p:spPr>
        <p:txBody>
          <a:bodyPr/>
          <a:lstStyle/>
          <a:p>
            <a:r>
              <a:rPr lang="en-GB" dirty="0"/>
              <a:t>Beam loops: Pick-up selection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0830EB-8405-6689-7C5F-8ECD2065AD01}"/>
              </a:ext>
            </a:extLst>
          </p:cNvPr>
          <p:cNvSpPr txBox="1"/>
          <p:nvPr/>
        </p:nvSpPr>
        <p:spPr>
          <a:xfrm>
            <a:off x="7381404" y="5913332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Loops tab</a:t>
            </a:r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74F1503-A139-9177-C38C-36EF917F0C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b="13762"/>
          <a:stretch/>
        </p:blipFill>
        <p:spPr>
          <a:xfrm>
            <a:off x="4981575" y="1377376"/>
            <a:ext cx="7061763" cy="44683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4BDB27C-16F0-5BC0-36B9-4055FDE2C778}"/>
              </a:ext>
            </a:extLst>
          </p:cNvPr>
          <p:cNvSpPr/>
          <p:nvPr/>
        </p:nvSpPr>
        <p:spPr>
          <a:xfrm>
            <a:off x="5019294" y="2887312"/>
            <a:ext cx="1191007" cy="11378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86B9A4-5017-1889-B577-2EAB247DD6E5}"/>
              </a:ext>
            </a:extLst>
          </p:cNvPr>
          <p:cNvSpPr/>
          <p:nvPr/>
        </p:nvSpPr>
        <p:spPr>
          <a:xfrm>
            <a:off x="5019294" y="3639098"/>
            <a:ext cx="1191007" cy="11378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E46515-B56B-2DDF-EACF-4837E18F162E}"/>
              </a:ext>
            </a:extLst>
          </p:cNvPr>
          <p:cNvSpPr/>
          <p:nvPr/>
        </p:nvSpPr>
        <p:spPr>
          <a:xfrm>
            <a:off x="5019294" y="2998635"/>
            <a:ext cx="1191007" cy="11378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85A3C5-C010-1CBE-BFF0-1D259DDDB98F}"/>
              </a:ext>
            </a:extLst>
          </p:cNvPr>
          <p:cNvSpPr/>
          <p:nvPr/>
        </p:nvSpPr>
        <p:spPr>
          <a:xfrm>
            <a:off x="5019294" y="4774489"/>
            <a:ext cx="1191007" cy="11378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D80DDD-7FE4-F7A0-054E-3C1553DA144E}"/>
              </a:ext>
            </a:extLst>
          </p:cNvPr>
          <p:cNvSpPr/>
          <p:nvPr/>
        </p:nvSpPr>
        <p:spPr>
          <a:xfrm>
            <a:off x="5019294" y="5716869"/>
            <a:ext cx="1191007" cy="11378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19F8A6-58C7-B9C9-C1DF-77B18F16FBDB}"/>
              </a:ext>
            </a:extLst>
          </p:cNvPr>
          <p:cNvSpPr/>
          <p:nvPr/>
        </p:nvSpPr>
        <p:spPr>
          <a:xfrm>
            <a:off x="5019294" y="4897384"/>
            <a:ext cx="1191007" cy="11378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0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animBg="1"/>
      <p:bldP spid="13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964338" cy="4608512"/>
          </a:xfrm>
        </p:spPr>
        <p:txBody>
          <a:bodyPr/>
          <a:lstStyle/>
          <a:p>
            <a:r>
              <a:rPr lang="en-GB" sz="1600" dirty="0"/>
              <a:t>To decrease the bunch spacing from 100 ns to 50 ns</a:t>
            </a:r>
          </a:p>
          <a:p>
            <a:r>
              <a:rPr lang="en-GB" sz="1600" dirty="0"/>
              <a:t>Accelerate from 2 to 14 batches of ions with FFA (Fixed frequency Acceleration)</a:t>
            </a:r>
          </a:p>
          <a:p>
            <a:r>
              <a:rPr lang="en-GB" sz="1600" dirty="0"/>
              <a:t>Split the modulation around groups to control them separately (two phase/synchro loops)</a:t>
            </a:r>
          </a:p>
          <a:p>
            <a:r>
              <a:rPr lang="en-GB" sz="1600" dirty="0"/>
              <a:t>Apply frequency bumps, the LLRF detects the recapture time and uses the voltage jump settings</a:t>
            </a:r>
          </a:p>
          <a:p>
            <a:r>
              <a:rPr lang="en-GB" sz="1600" dirty="0"/>
              <a:t>Go back to synchro loop and rephasing</a:t>
            </a:r>
          </a:p>
          <a:p>
            <a:r>
              <a:rPr lang="en-GB" sz="1600" dirty="0"/>
              <a:t>Troubleshooting</a:t>
            </a:r>
          </a:p>
          <a:p>
            <a:pPr lvl="1"/>
            <a:r>
              <a:rPr lang="en-GB" sz="1200" dirty="0"/>
              <a:t>Setup filling pattern</a:t>
            </a:r>
          </a:p>
          <a:p>
            <a:pPr lvl="1"/>
            <a:r>
              <a:rPr lang="en-GB" sz="1200" dirty="0"/>
              <a:t>Enable masks</a:t>
            </a:r>
          </a:p>
          <a:p>
            <a:pPr lvl="1"/>
            <a:r>
              <a:rPr lang="en-GB" sz="1200" dirty="0"/>
              <a:t>Set pickup amplitude to half as usual (0.25 instead of 0.5)</a:t>
            </a:r>
          </a:p>
          <a:p>
            <a:pPr lvl="1"/>
            <a:r>
              <a:rPr lang="en-GB" sz="1200" dirty="0"/>
              <a:t>How to enable/disable slip-stacking? (not that easy because of voltage functions)</a:t>
            </a:r>
          </a:p>
          <a:p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RF manipulation for LHC ions: slip stacking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0870C769-A1DA-C3B4-A1CE-0DAD0373F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456" y="1065763"/>
            <a:ext cx="4733421" cy="49533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A7B5D-7DFC-99C9-BE6B-9757436E29A8}"/>
              </a:ext>
            </a:extLst>
          </p:cNvPr>
          <p:cNvSpPr/>
          <p:nvPr/>
        </p:nvSpPr>
        <p:spPr>
          <a:xfrm>
            <a:off x="7370064" y="3071875"/>
            <a:ext cx="3849624" cy="273766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5DE493-1102-73F9-C1D8-567A8578975A}"/>
              </a:ext>
            </a:extLst>
          </p:cNvPr>
          <p:cNvSpPr/>
          <p:nvPr/>
        </p:nvSpPr>
        <p:spPr>
          <a:xfrm>
            <a:off x="7363012" y="2571979"/>
            <a:ext cx="3849624" cy="447599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290D5A-84EA-8A54-4B83-3EC790832F23}"/>
              </a:ext>
            </a:extLst>
          </p:cNvPr>
          <p:cNvSpPr/>
          <p:nvPr/>
        </p:nvSpPr>
        <p:spPr>
          <a:xfrm>
            <a:off x="7363012" y="1143000"/>
            <a:ext cx="3849624" cy="137636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FFD493-081F-4EFD-EFE4-BC4C54E749B3}"/>
              </a:ext>
            </a:extLst>
          </p:cNvPr>
          <p:cNvSpPr txBox="1"/>
          <p:nvPr/>
        </p:nvSpPr>
        <p:spPr>
          <a:xfrm>
            <a:off x="7363012" y="5942431"/>
            <a:ext cx="27276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BCTs</a:t>
            </a:r>
          </a:p>
        </p:txBody>
      </p:sp>
    </p:spTree>
    <p:extLst>
      <p:ext uri="{BB962C8B-B14F-4D97-AF65-F5344CB8AC3E}">
        <p14:creationId xmlns:p14="http://schemas.microsoft.com/office/powerpoint/2010/main" val="56682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animBg="1"/>
      <p:bldP spid="3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567698" cy="4608512"/>
          </a:xfrm>
        </p:spPr>
        <p:txBody>
          <a:bodyPr/>
          <a:lstStyle/>
          <a:p>
            <a:r>
              <a:rPr lang="en-GB" sz="1600" dirty="0"/>
              <a:t>Phase loop masks principle</a:t>
            </a:r>
          </a:p>
          <a:p>
            <a:r>
              <a:rPr lang="en-GB" sz="1600" dirty="0"/>
              <a:t>The phase loop error is an average over a range of bunches in the turn</a:t>
            </a:r>
          </a:p>
          <a:p>
            <a:pPr lvl="1"/>
            <a:r>
              <a:rPr lang="en-GB" sz="1300" dirty="0"/>
              <a:t>Two groups = two averages during slip stacking</a:t>
            </a:r>
          </a:p>
          <a:p>
            <a:pPr lvl="1"/>
            <a:r>
              <a:rPr lang="en-GB" sz="1300" dirty="0"/>
              <a:t>When bunches from different groups start overlapping the reading is ignored</a:t>
            </a:r>
          </a:p>
          <a:p>
            <a:pPr lvl="1"/>
            <a:endParaRPr lang="en-GB" sz="13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1606"/>
          </a:xfrm>
        </p:spPr>
        <p:txBody>
          <a:bodyPr/>
          <a:lstStyle/>
          <a:p>
            <a:r>
              <a:rPr lang="en-GB" sz="3600" dirty="0"/>
              <a:t>RF manipulation for LHC ions: slip stacking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20A20D-862E-8AAC-8BAF-9972515E0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70665"/>
            <a:ext cx="5771017" cy="37832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701F5EC-9E1E-3359-7C59-B8363C395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86" y="3157620"/>
            <a:ext cx="5465784" cy="23669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B10F73-2C79-F3D2-17BA-E662CD408AA3}"/>
              </a:ext>
            </a:extLst>
          </p:cNvPr>
          <p:cNvSpPr txBox="1"/>
          <p:nvPr/>
        </p:nvSpPr>
        <p:spPr>
          <a:xfrm>
            <a:off x="407986" y="5705336"/>
            <a:ext cx="4885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operation tab -&gt; edit injection bucket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9408F9-EC59-6088-F015-644AA389763E}"/>
              </a:ext>
            </a:extLst>
          </p:cNvPr>
          <p:cNvSpPr txBox="1"/>
          <p:nvPr/>
        </p:nvSpPr>
        <p:spPr>
          <a:xfrm>
            <a:off x="6216316" y="5659391"/>
            <a:ext cx="56507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Phase loop masking during slip-stacking: the bunches in the red area are masked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5C2F69-B226-85CE-48D0-2AB90AD3E735}"/>
              </a:ext>
            </a:extLst>
          </p:cNvPr>
          <p:cNvSpPr/>
          <p:nvPr/>
        </p:nvSpPr>
        <p:spPr>
          <a:xfrm>
            <a:off x="5975685" y="5102352"/>
            <a:ext cx="6039531" cy="63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CC376B-337E-15FA-D6CB-CC33D9A7A73E}"/>
              </a:ext>
            </a:extLst>
          </p:cNvPr>
          <p:cNvSpPr/>
          <p:nvPr/>
        </p:nvSpPr>
        <p:spPr>
          <a:xfrm>
            <a:off x="5975685" y="4483749"/>
            <a:ext cx="6039531" cy="63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157B22-8BEF-F71B-A4A8-21DB7171B030}"/>
              </a:ext>
            </a:extLst>
          </p:cNvPr>
          <p:cNvSpPr/>
          <p:nvPr/>
        </p:nvSpPr>
        <p:spPr>
          <a:xfrm>
            <a:off x="5975685" y="3854649"/>
            <a:ext cx="6039531" cy="63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70447B-8347-4CF0-44E1-B95FF6FCA424}"/>
              </a:ext>
            </a:extLst>
          </p:cNvPr>
          <p:cNvSpPr/>
          <p:nvPr/>
        </p:nvSpPr>
        <p:spPr>
          <a:xfrm>
            <a:off x="5975685" y="3299400"/>
            <a:ext cx="6039531" cy="63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6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0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964338" cy="4608512"/>
          </a:xfrm>
        </p:spPr>
        <p:txBody>
          <a:bodyPr/>
          <a:lstStyle/>
          <a:p>
            <a:r>
              <a:rPr lang="en-GB" sz="1600" dirty="0"/>
              <a:t>cycle timing</a:t>
            </a:r>
          </a:p>
          <a:p>
            <a:r>
              <a:rPr lang="en-GB" sz="1600" dirty="0"/>
              <a:t>Parameters generation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0342"/>
          </a:xfrm>
        </p:spPr>
        <p:txBody>
          <a:bodyPr/>
          <a:lstStyle/>
          <a:p>
            <a:r>
              <a:rPr lang="en-GB" sz="3600" dirty="0"/>
              <a:t>RF manipulation for LHC ions: slip stacking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E4F9A4-39B3-99DA-EEE6-4E9878AE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991574"/>
            <a:ext cx="4524961" cy="36055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3C9A20-0C89-FD3A-C403-F7D05BF60F0D}"/>
              </a:ext>
            </a:extLst>
          </p:cNvPr>
          <p:cNvSpPr txBox="1"/>
          <p:nvPr/>
        </p:nvSpPr>
        <p:spPr>
          <a:xfrm>
            <a:off x="407986" y="5677904"/>
            <a:ext cx="48859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</a:t>
            </a:r>
            <a:r>
              <a:rPr lang="en-GB" sz="1400" dirty="0" err="1"/>
              <a:t>slippyry</a:t>
            </a:r>
            <a:r>
              <a:rPr lang="en-GB" sz="1400" dirty="0"/>
              <a:t>: computes the frequency and voltage program for the slippage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81AC55-261D-999A-A2BE-7E3BF4D92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558" y="385599"/>
            <a:ext cx="6332454" cy="565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1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930AF8-945D-6E15-44F0-23FE7BBF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RF </a:t>
            </a:r>
            <a:r>
              <a:rPr lang="fr-CH" dirty="0" err="1"/>
              <a:t>gymnastics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78C91-B236-8D9C-AD99-0A861C79A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6268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52D51B4-37DB-22EE-22B1-078BDC9BA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04" y="3055814"/>
            <a:ext cx="7466142" cy="3126845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926011" cy="4608512"/>
          </a:xfrm>
        </p:spPr>
        <p:txBody>
          <a:bodyPr/>
          <a:lstStyle/>
          <a:p>
            <a:r>
              <a:rPr lang="en-GB" sz="1600" dirty="0"/>
              <a:t>Jump to unstable phase</a:t>
            </a:r>
          </a:p>
          <a:p>
            <a:r>
              <a:rPr lang="en-GB" sz="1600" dirty="0"/>
              <a:t>To increase momentum spread before slow extraction (uniform spill)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rotation for fixed target protons and ions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947001-A977-DCE5-33CA-665891EC105B}"/>
              </a:ext>
            </a:extLst>
          </p:cNvPr>
          <p:cNvSpPr/>
          <p:nvPr/>
        </p:nvSpPr>
        <p:spPr>
          <a:xfrm>
            <a:off x="2164112" y="4012846"/>
            <a:ext cx="1137888" cy="16653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BBDAD9-0382-B254-D9E4-F6DAC19FBB7E}"/>
              </a:ext>
            </a:extLst>
          </p:cNvPr>
          <p:cNvSpPr/>
          <p:nvPr/>
        </p:nvSpPr>
        <p:spPr>
          <a:xfrm>
            <a:off x="5193062" y="4014410"/>
            <a:ext cx="1137888" cy="36857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1F234F-9CA9-AD39-DC14-331BD9B13D67}"/>
              </a:ext>
            </a:extLst>
          </p:cNvPr>
          <p:cNvSpPr txBox="1"/>
          <p:nvPr/>
        </p:nvSpPr>
        <p:spPr>
          <a:xfrm>
            <a:off x="7896119" y="4524699"/>
            <a:ext cx="412464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CCM -&gt; RF APP ALL: Bunch rotation tab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Ensure Voltages are set for full counter phasing (+/- 90°)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Optimize the timings 2 and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B5A112-F09A-81E8-FDCF-CA5BD6D9C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025" y="1118628"/>
            <a:ext cx="5706557" cy="2589531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5490E12-92D5-25F4-705C-CB5161F08EF0}"/>
              </a:ext>
            </a:extLst>
          </p:cNvPr>
          <p:cNvSpPr/>
          <p:nvPr/>
        </p:nvSpPr>
        <p:spPr>
          <a:xfrm>
            <a:off x="2164112" y="5218111"/>
            <a:ext cx="1137888" cy="354013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E99D16B-21DE-DCFD-4A0A-54A5054A8458}"/>
              </a:ext>
            </a:extLst>
          </p:cNvPr>
          <p:cNvCxnSpPr>
            <a:cxnSpLocks/>
          </p:cNvCxnSpPr>
          <p:nvPr/>
        </p:nvCxnSpPr>
        <p:spPr>
          <a:xfrm flipV="1">
            <a:off x="3302000" y="3210674"/>
            <a:ext cx="4126216" cy="802172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8955BF-00ED-B6D3-D389-961F8DD4F3CF}"/>
              </a:ext>
            </a:extLst>
          </p:cNvPr>
          <p:cNvCxnSpPr>
            <a:cxnSpLocks/>
          </p:cNvCxnSpPr>
          <p:nvPr/>
        </p:nvCxnSpPr>
        <p:spPr>
          <a:xfrm flipV="1">
            <a:off x="6285771" y="3246649"/>
            <a:ext cx="2063108" cy="775255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4BD577A-EFB4-815B-8E3F-81C6B0E35B6C}"/>
              </a:ext>
            </a:extLst>
          </p:cNvPr>
          <p:cNvCxnSpPr>
            <a:cxnSpLocks/>
          </p:cNvCxnSpPr>
          <p:nvPr/>
        </p:nvCxnSpPr>
        <p:spPr>
          <a:xfrm flipV="1">
            <a:off x="3275484" y="4246730"/>
            <a:ext cx="4984938" cy="985561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415D27C-15A0-A20A-59C2-A5DEED4A1508}"/>
              </a:ext>
            </a:extLst>
          </p:cNvPr>
          <p:cNvCxnSpPr>
            <a:cxnSpLocks/>
          </p:cNvCxnSpPr>
          <p:nvPr/>
        </p:nvCxnSpPr>
        <p:spPr>
          <a:xfrm flipV="1">
            <a:off x="8260422" y="3210674"/>
            <a:ext cx="1014547" cy="1036056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</p:spTree>
    <p:extLst>
      <p:ext uri="{BB962C8B-B14F-4D97-AF65-F5344CB8AC3E}">
        <p14:creationId xmlns:p14="http://schemas.microsoft.com/office/powerpoint/2010/main" val="74942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sz="1600" dirty="0"/>
              <a:t>The revolution frequency is computed by the Beam Control (LLRF) from a measurement or a function of the bending magnetic field</a:t>
            </a:r>
          </a:p>
          <a:p>
            <a:r>
              <a:rPr lang="en-GB" sz="1600" dirty="0"/>
              <a:t>It also requires SPS machine parameters such as the radius, transition energy, particle mass over charge, radial steering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556"/>
          </a:xfrm>
        </p:spPr>
        <p:txBody>
          <a:bodyPr/>
          <a:lstStyle/>
          <a:p>
            <a:r>
              <a:rPr lang="en-GB" sz="3600" dirty="0"/>
              <a:t>Revolution frequency generation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8D3CE8-ED79-AB9F-10D3-2321CEF29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304" y="2663804"/>
            <a:ext cx="4540533" cy="3405399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48BF7B-7D08-A751-E681-FE6B03864203}"/>
              </a:ext>
            </a:extLst>
          </p:cNvPr>
          <p:cNvSpPr txBox="1"/>
          <p:nvPr/>
        </p:nvSpPr>
        <p:spPr>
          <a:xfrm>
            <a:off x="9287825" y="4182726"/>
            <a:ext cx="280252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What is B0?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 replaces the value of the measurement at flat bottom to provide a defined and stable frequency for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Until </a:t>
            </a:r>
            <a:r>
              <a:rPr lang="en-US" sz="1600" dirty="0" err="1"/>
              <a:t>BtrainEnable</a:t>
            </a:r>
            <a:r>
              <a:rPr lang="en-US" sz="1600" dirty="0"/>
              <a:t> timing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0CB289-8186-FC4A-4AC3-88C7B8F8E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9436" y="2555525"/>
            <a:ext cx="2314575" cy="1609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C0E5C9-B7C4-F26E-C7D5-4930CC378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060" y="2663804"/>
            <a:ext cx="4743296" cy="354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rotation for fixed target protons and ions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FA701F11-73ED-1A7A-05E1-AF6787D6D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02" y="1558671"/>
            <a:ext cx="5065071" cy="4210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FDB1C4-38E6-A54F-ACFD-011D9AE4627F}"/>
              </a:ext>
            </a:extLst>
          </p:cNvPr>
          <p:cNvSpPr txBox="1"/>
          <p:nvPr/>
        </p:nvSpPr>
        <p:spPr>
          <a:xfrm>
            <a:off x="522802" y="5830859"/>
            <a:ext cx="33609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RF APP ALL: Peak Detector tab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92AC1E-B919-B33C-C110-B8F953792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373" y="1384935"/>
            <a:ext cx="4385413" cy="4265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7BA238-6047-AF70-AAE6-78F447D692F1}"/>
              </a:ext>
            </a:extLst>
          </p:cNvPr>
          <p:cNvSpPr txBox="1"/>
          <p:nvPr/>
        </p:nvSpPr>
        <p:spPr>
          <a:xfrm>
            <a:off x="6592373" y="5773635"/>
            <a:ext cx="4385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CCM -&gt; Mega Drive: </a:t>
            </a:r>
            <a:r>
              <a:rPr lang="en-GB" sz="1400" dirty="0" err="1"/>
              <a:t>AvgAmplitude</a:t>
            </a:r>
            <a:r>
              <a:rPr lang="en-GB" sz="1400" dirty="0"/>
              <a:t> (useful when too little signal for peak detect)</a:t>
            </a:r>
          </a:p>
        </p:txBody>
      </p:sp>
    </p:spTree>
    <p:extLst>
      <p:ext uri="{BB962C8B-B14F-4D97-AF65-F5344CB8AC3E}">
        <p14:creationId xmlns:p14="http://schemas.microsoft.com/office/powerpoint/2010/main" val="2754535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4590391" cy="4608512"/>
          </a:xfrm>
        </p:spPr>
        <p:txBody>
          <a:bodyPr/>
          <a:lstStyle/>
          <a:p>
            <a:r>
              <a:rPr lang="en-GB" sz="1600" dirty="0"/>
              <a:t>By voltage jump</a:t>
            </a:r>
          </a:p>
          <a:p>
            <a:r>
              <a:rPr lang="en-GB" sz="1600" dirty="0"/>
              <a:t>To shorten the bunch at extraction</a:t>
            </a:r>
          </a:p>
          <a:p>
            <a:r>
              <a:rPr lang="en-GB" sz="1600" dirty="0"/>
              <a:t>The voltage/phase jump can be made less steep! 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rotation for AWAKE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14CBF4A-2548-5F42-A01D-469228D7B7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t="51260"/>
          <a:stretch/>
        </p:blipFill>
        <p:spPr>
          <a:xfrm>
            <a:off x="407987" y="3261360"/>
            <a:ext cx="7202488" cy="29394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8B86B8-4B9E-1671-E9B5-AE7C95E66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612" y="1171575"/>
            <a:ext cx="5634038" cy="2874846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955DDBC-E296-6D19-5862-504767D23AD7}"/>
              </a:ext>
            </a:extLst>
          </p:cNvPr>
          <p:cNvSpPr/>
          <p:nvPr/>
        </p:nvSpPr>
        <p:spPr>
          <a:xfrm>
            <a:off x="407987" y="3261360"/>
            <a:ext cx="1744662" cy="160591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41DC0F-FCF5-5053-F74C-2936BFC38FB1}"/>
              </a:ext>
            </a:extLst>
          </p:cNvPr>
          <p:cNvSpPr txBox="1"/>
          <p:nvPr/>
        </p:nvSpPr>
        <p:spPr>
          <a:xfrm>
            <a:off x="7718352" y="4328666"/>
            <a:ext cx="417353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CCM -&gt; RF APP ALL: Bunch rotation tab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Optimize the peak amplitude at extraction with Ext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Push voltages to a stable maximum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timeout avoids staying at maximum power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8C6624-A38C-9E5D-D994-3E034B334D7E}"/>
              </a:ext>
            </a:extLst>
          </p:cNvPr>
          <p:cNvSpPr/>
          <p:nvPr/>
        </p:nvSpPr>
        <p:spPr>
          <a:xfrm>
            <a:off x="407987" y="5572124"/>
            <a:ext cx="1744662" cy="53911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429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gymnastics: Bunch rotation for AWAKE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D26C20B-FEB4-43A7-19BD-B3CE1676EF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46"/>
          <a:stretch/>
        </p:blipFill>
        <p:spPr>
          <a:xfrm>
            <a:off x="5306188" y="1476500"/>
            <a:ext cx="6477823" cy="1914525"/>
          </a:xfrm>
          <a:prstGeom prst="rect">
            <a:avLst/>
          </a:prstGeom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A4005FD1-6646-B5BC-986D-96D4F6963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53" y="3007348"/>
            <a:ext cx="3880798" cy="2869577"/>
          </a:xfrm>
          <a:prstGeom prst="rect">
            <a:avLst/>
          </a:prstGeom>
        </p:spPr>
      </p:pic>
      <p:pic>
        <p:nvPicPr>
          <p:cNvPr id="11" name="Picture 10" descr="Chart, bar chart, histogram&#10;&#10;Description automatically generated">
            <a:extLst>
              <a:ext uri="{FF2B5EF4-FFF2-40B4-BE49-F238E27FC236}">
                <a16:creationId xmlns:a16="http://schemas.microsoft.com/office/drawing/2014/main" id="{BFDCF260-CD63-CC18-5C8E-E601CFF573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64" y="3977515"/>
            <a:ext cx="6477823" cy="218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5B5113-B214-AEFA-5288-25E281F31E6E}"/>
              </a:ext>
            </a:extLst>
          </p:cNvPr>
          <p:cNvSpPr txBox="1"/>
          <p:nvPr/>
        </p:nvSpPr>
        <p:spPr>
          <a:xfrm>
            <a:off x="407987" y="2683498"/>
            <a:ext cx="4113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CCM -&gt; ABWLM </a:t>
            </a:r>
            <a:r>
              <a:rPr lang="en-GB" sz="1200" dirty="0" err="1"/>
              <a:t>bunchLengthMean</a:t>
            </a:r>
            <a:r>
              <a:rPr lang="en-GB" sz="1200" dirty="0"/>
              <a:t> / </a:t>
            </a:r>
            <a:r>
              <a:rPr lang="en-GB" sz="1200" dirty="0" err="1"/>
              <a:t>bunchPeakMean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CA9EF2-3945-3D6B-2010-182F6ECED44D}"/>
              </a:ext>
            </a:extLst>
          </p:cNvPr>
          <p:cNvSpPr txBox="1"/>
          <p:nvPr/>
        </p:nvSpPr>
        <p:spPr>
          <a:xfrm>
            <a:off x="6626324" y="1171950"/>
            <a:ext cx="47503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CCM -&gt; RF APP ALL: bunch rotation tab (pink trace is bunch peak)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E0C387-BDD2-5DAC-186F-BC522D5D5624}"/>
              </a:ext>
            </a:extLst>
          </p:cNvPr>
          <p:cNvSpPr txBox="1"/>
          <p:nvPr/>
        </p:nvSpPr>
        <p:spPr>
          <a:xfrm>
            <a:off x="5363835" y="3700516"/>
            <a:ext cx="60128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Peak detect: If the beam is not extracted, the bunch keeps oscillating (quadrupole)</a:t>
            </a:r>
          </a:p>
        </p:txBody>
      </p:sp>
    </p:spTree>
    <p:extLst>
      <p:ext uri="{BB962C8B-B14F-4D97-AF65-F5344CB8AC3E}">
        <p14:creationId xmlns:p14="http://schemas.microsoft.com/office/powerpoint/2010/main" val="15181946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sz="1600" dirty="0"/>
              <a:t>LLRF Piquet Training #1 and #2</a:t>
            </a:r>
          </a:p>
          <a:p>
            <a:pPr lvl="1"/>
            <a:r>
              <a:rPr lang="en-GB" sz="1200" dirty="0">
                <a:hlinkClick r:id="rId2"/>
              </a:rPr>
              <a:t>https://indico.cern.ch/event/1060631/</a:t>
            </a:r>
            <a:r>
              <a:rPr lang="en-GB" sz="1200" dirty="0"/>
              <a:t> - LLRF and beams setting up</a:t>
            </a:r>
          </a:p>
          <a:p>
            <a:pPr lvl="1"/>
            <a:r>
              <a:rPr lang="en-GB" sz="1200" dirty="0">
                <a:hlinkClick r:id="rId3"/>
              </a:rPr>
              <a:t>https://indico.cern.ch/event/1061720/</a:t>
            </a:r>
            <a:r>
              <a:rPr lang="en-GB" sz="1200" dirty="0"/>
              <a:t> - Beam Control and the use of White Rabbit</a:t>
            </a:r>
          </a:p>
          <a:p>
            <a:r>
              <a:rPr lang="en-GB" sz="1600" dirty="0"/>
              <a:t>Beam Control FW</a:t>
            </a:r>
          </a:p>
          <a:p>
            <a:pPr lvl="1"/>
            <a:r>
              <a:rPr lang="en-US" sz="1200" dirty="0">
                <a:hlinkClick r:id="rId4"/>
              </a:rPr>
              <a:t>https://edms.cern.ch/document/2089558/0.1</a:t>
            </a:r>
            <a:r>
              <a:rPr lang="en-US" sz="1200" dirty="0"/>
              <a:t> - Detailed documentation on beam control LLRF</a:t>
            </a:r>
          </a:p>
          <a:p>
            <a:r>
              <a:rPr lang="en-US" sz="1600" dirty="0"/>
              <a:t>Details on pick-ups / Frontends and Firmware</a:t>
            </a:r>
          </a:p>
          <a:p>
            <a:pPr lvl="1"/>
            <a:r>
              <a:rPr lang="en-US" sz="1200" dirty="0">
                <a:hlinkClick r:id="rId5"/>
              </a:rPr>
              <a:t>https://wikis.cern.ch/pages/viewpage.action?pageId=153716061</a:t>
            </a:r>
            <a:endParaRPr lang="en-US" sz="1200" dirty="0"/>
          </a:p>
          <a:p>
            <a:r>
              <a:rPr lang="en-US" sz="1600" dirty="0"/>
              <a:t>Details on WR network</a:t>
            </a:r>
          </a:p>
          <a:p>
            <a:r>
              <a:rPr lang="en-US" sz="1600" dirty="0"/>
              <a:t>IPAC paper on the SPS beam control</a:t>
            </a:r>
            <a:endParaRPr lang="en-US" sz="1300" dirty="0"/>
          </a:p>
          <a:p>
            <a:pPr lvl="1"/>
            <a:r>
              <a:rPr lang="en-US" sz="1200" dirty="0">
                <a:hlinkClick r:id="rId6"/>
              </a:rPr>
              <a:t>https://cds.cern.ch/record/2845762?ln=en</a:t>
            </a:r>
            <a:r>
              <a:rPr lang="en-US" sz="1200" dirty="0"/>
              <a:t> - Beam Control</a:t>
            </a:r>
            <a:endParaRPr lang="en-US" sz="1200" dirty="0">
              <a:hlinkClick r:id="rId7"/>
            </a:endParaRPr>
          </a:p>
          <a:p>
            <a:pPr lvl="1"/>
            <a:r>
              <a:rPr lang="en-US" sz="1200" dirty="0">
                <a:hlinkClick r:id="rId7"/>
              </a:rPr>
              <a:t>https://cds.cern.ch/record/2845800?ln=en</a:t>
            </a:r>
            <a:r>
              <a:rPr lang="en-US" sz="1200" dirty="0"/>
              <a:t> - Lead Ions acceleration</a:t>
            </a:r>
          </a:p>
          <a:p>
            <a:r>
              <a:rPr lang="en-US" sz="1500" dirty="0"/>
              <a:t>Longitudinal dynamics and beam-based loops in synchrotrons</a:t>
            </a:r>
          </a:p>
          <a:p>
            <a:pPr lvl="1"/>
            <a:r>
              <a:rPr lang="en-US" sz="1200" dirty="0">
                <a:hlinkClick r:id="rId8"/>
              </a:rPr>
              <a:t>https://cds.cern.ch/record/1415913?ln=en</a:t>
            </a:r>
            <a:r>
              <a:rPr lang="en-US" sz="1200" dirty="0"/>
              <a:t> - CAS 2010 P. Baudrenghien</a:t>
            </a:r>
          </a:p>
          <a:p>
            <a:pPr lvl="1"/>
            <a:r>
              <a:rPr lang="en-US" sz="1200" dirty="0">
                <a:hlinkClick r:id="rId9"/>
              </a:rPr>
              <a:t>https://cds.cern.ch/record/702642?ln=en</a:t>
            </a:r>
            <a:r>
              <a:rPr lang="en-US" sz="1200" dirty="0"/>
              <a:t> - CAS 2000 P. Baudrenghien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marL="366712" lvl="1" indent="0">
              <a:buNone/>
            </a:pPr>
            <a:endParaRPr lang="en-GB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</p:spTree>
    <p:extLst>
      <p:ext uri="{BB962C8B-B14F-4D97-AF65-F5344CB8AC3E}">
        <p14:creationId xmlns:p14="http://schemas.microsoft.com/office/powerpoint/2010/main" val="39632807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Rephasing phase error around 0 even while using phase offset</a:t>
            </a:r>
          </a:p>
          <a:p>
            <a:r>
              <a:rPr lang="en-GB" sz="1600" dirty="0"/>
              <a:t>Rephasing optimizing only when beam present (issue </a:t>
            </a:r>
            <a:r>
              <a:rPr lang="en-GB" sz="1600"/>
              <a:t>with LHC ions)</a:t>
            </a:r>
            <a:endParaRPr lang="en-GB" sz="1600" dirty="0"/>
          </a:p>
          <a:p>
            <a:r>
              <a:rPr lang="en-GB" sz="1600" dirty="0"/>
              <a:t>Loop freeze timing (EBC and more)</a:t>
            </a:r>
          </a:p>
          <a:p>
            <a:r>
              <a:rPr lang="en-GB" sz="1600" dirty="0"/>
              <a:t>Hopefully a cure for instabilities with synchro loop</a:t>
            </a:r>
          </a:p>
          <a:p>
            <a:r>
              <a:rPr lang="en-GB" sz="1600" dirty="0"/>
              <a:t>New Phase/Radial High Gain chains for Ions</a:t>
            </a:r>
          </a:p>
          <a:p>
            <a:pPr lvl="1"/>
            <a:r>
              <a:rPr lang="en-GB" sz="1300" dirty="0"/>
              <a:t>New pick-up switching mechanism</a:t>
            </a:r>
          </a:p>
          <a:p>
            <a:r>
              <a:rPr lang="en-GB" sz="1600" dirty="0"/>
              <a:t>Robustness improvements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upgrades of 2023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</p:spTree>
    <p:extLst>
      <p:ext uri="{BB962C8B-B14F-4D97-AF65-F5344CB8AC3E}">
        <p14:creationId xmlns:p14="http://schemas.microsoft.com/office/powerpoint/2010/main" val="7902136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sz="1600" dirty="0"/>
              <a:t>Where all these parameters end-up</a:t>
            </a:r>
          </a:p>
          <a:p>
            <a:pPr marL="0" indent="0">
              <a:buNone/>
            </a:pPr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9144"/>
          </a:xfrm>
        </p:spPr>
        <p:txBody>
          <a:bodyPr/>
          <a:lstStyle/>
          <a:p>
            <a:r>
              <a:rPr lang="en-GB" dirty="0"/>
              <a:t>Beam Control Hardware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82F1B2-81A0-ED9D-4792-6EDC87898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36" y="2646979"/>
            <a:ext cx="4743296" cy="35434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7AC8F1-2886-9B2F-6DE0-ADDCA371B8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11" t="3149" r="6810" b="11116"/>
          <a:stretch/>
        </p:blipFill>
        <p:spPr>
          <a:xfrm>
            <a:off x="5038989" y="1924517"/>
            <a:ext cx="2781538" cy="228300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FC8472-C75A-0A13-5DBE-258F90A6FF27}"/>
              </a:ext>
            </a:extLst>
          </p:cNvPr>
          <p:cNvCxnSpPr>
            <a:cxnSpLocks/>
            <a:endCxn id="3" idx="1"/>
          </p:cNvCxnSpPr>
          <p:nvPr/>
        </p:nvCxnSpPr>
        <p:spPr>
          <a:xfrm flipV="1">
            <a:off x="1700463" y="3066019"/>
            <a:ext cx="3338526" cy="583559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EA317AD-1488-8C7A-6598-432930E28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2419" y="4470942"/>
            <a:ext cx="4524331" cy="167138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0FCDA4-1B5B-DB9F-0BB1-B58F63F71693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400800" y="3296653"/>
            <a:ext cx="891619" cy="2009982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DDFBDB7-AC72-030C-2852-77243FA9AC40}"/>
              </a:ext>
            </a:extLst>
          </p:cNvPr>
          <p:cNvSpPr txBox="1"/>
          <p:nvPr/>
        </p:nvSpPr>
        <p:spPr>
          <a:xfrm>
            <a:off x="5038989" y="1551365"/>
            <a:ext cx="30713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MicroTCA</a:t>
            </a:r>
            <a:r>
              <a:rPr lang="en-GB" sz="1200" dirty="0"/>
              <a:t> crate in BA3 Faraday Cage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428C91-1988-7A53-10B8-F27A74C119B7}"/>
              </a:ext>
            </a:extLst>
          </p:cNvPr>
          <p:cNvSpPr txBox="1"/>
          <p:nvPr/>
        </p:nvSpPr>
        <p:spPr>
          <a:xfrm>
            <a:off x="8277076" y="4141717"/>
            <a:ext cx="21188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FPGA Carrier board</a:t>
            </a:r>
          </a:p>
        </p:txBody>
      </p:sp>
    </p:spTree>
    <p:extLst>
      <p:ext uri="{BB962C8B-B14F-4D97-AF65-F5344CB8AC3E}">
        <p14:creationId xmlns:p14="http://schemas.microsoft.com/office/powerpoint/2010/main" val="7489572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24744"/>
            <a:ext cx="11058299" cy="1189663"/>
          </a:xfrm>
        </p:spPr>
        <p:txBody>
          <a:bodyPr/>
          <a:lstStyle/>
          <a:p>
            <a:r>
              <a:rPr lang="en-GB" sz="1600" dirty="0"/>
              <a:t>5 Giga Samples per second (instead of 125 </a:t>
            </a:r>
            <a:r>
              <a:rPr lang="en-GB" sz="1600" dirty="0" err="1"/>
              <a:t>MSps</a:t>
            </a:r>
            <a:r>
              <a:rPr lang="en-GB" sz="1600" dirty="0"/>
              <a:t> for narrowband)</a:t>
            </a:r>
          </a:p>
          <a:p>
            <a:pPr lvl="1"/>
            <a:r>
              <a:rPr lang="en-GB" sz="1300" dirty="0"/>
              <a:t>Bunch profile (Useful for observation too)</a:t>
            </a:r>
          </a:p>
          <a:p>
            <a:pPr lvl="1"/>
            <a:r>
              <a:rPr lang="en-GB" sz="1300" dirty="0"/>
              <a:t>Bunch by bunch measurement for phase loop -&gt; ideal for slip stacking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1049"/>
          </a:xfrm>
        </p:spPr>
        <p:txBody>
          <a:bodyPr/>
          <a:lstStyle/>
          <a:p>
            <a:r>
              <a:rPr lang="en-GB" dirty="0"/>
              <a:t>Wideband longitudinal pickup coming soon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609711-AD2D-C80F-0299-090B62882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658" y="2779705"/>
            <a:ext cx="3288281" cy="22213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22AAF3-23C5-4B93-7124-C3DB37C24308}"/>
              </a:ext>
            </a:extLst>
          </p:cNvPr>
          <p:cNvSpPr txBox="1"/>
          <p:nvPr/>
        </p:nvSpPr>
        <p:spPr>
          <a:xfrm>
            <a:off x="4401452" y="5016773"/>
            <a:ext cx="30713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Wall current pickup (AEW)</a:t>
            </a:r>
          </a:p>
        </p:txBody>
      </p:sp>
    </p:spTree>
    <p:extLst>
      <p:ext uri="{BB962C8B-B14F-4D97-AF65-F5344CB8AC3E}">
        <p14:creationId xmlns:p14="http://schemas.microsoft.com/office/powerpoint/2010/main" val="237751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</p:spTree>
    <p:extLst>
      <p:ext uri="{BB962C8B-B14F-4D97-AF65-F5344CB8AC3E}">
        <p14:creationId xmlns:p14="http://schemas.microsoft.com/office/powerpoint/2010/main" val="785584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sz="1600" dirty="0"/>
              <a:t>Numerically Controlled Oscillator</a:t>
            </a:r>
          </a:p>
          <a:p>
            <a:r>
              <a:rPr lang="en-GB" sz="1600" dirty="0"/>
              <a:t>Synchronized over White Rabbit (WR) network (Ethernet + precision timing)</a:t>
            </a:r>
          </a:p>
          <a:p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Example: PS – SPS synchro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Quick reminder on the NCO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B37D39-8CB3-BD65-168D-81148B125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237" y="1971676"/>
            <a:ext cx="5388029" cy="18267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FFFC57-D0A0-3621-EA55-66398FF7F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609" y="4033394"/>
            <a:ext cx="9249571" cy="223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1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GB" sz="1600" dirty="0"/>
              <a:t>Several equipment rely on the revolution frequency or a multiple of it</a:t>
            </a:r>
          </a:p>
          <a:p>
            <a:pPr lvl="1"/>
            <a:r>
              <a:rPr lang="en-GB" sz="1400" dirty="0"/>
              <a:t>RF Cavity controllers, kickers, injection/extraction synchro, beam instrumentation, …</a:t>
            </a:r>
          </a:p>
          <a:p>
            <a:r>
              <a:rPr lang="en-GB" sz="1600" dirty="0"/>
              <a:t>It is distributed digitally over a white rabbit network (Frequency Tuning Word) and also in </a:t>
            </a:r>
            <a:r>
              <a:rPr lang="en-GB" sz="1600" dirty="0" err="1"/>
              <a:t>analog</a:t>
            </a:r>
            <a:r>
              <a:rPr lang="en-GB" sz="1600" dirty="0"/>
              <a:t> via copper/</a:t>
            </a:r>
            <a:r>
              <a:rPr lang="en-GB" sz="1600" dirty="0" err="1"/>
              <a:t>fibers</a:t>
            </a:r>
            <a:r>
              <a:rPr lang="en-GB" sz="1600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Revolution frequency distribution 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1DBF0D-A669-9439-0ACC-7D0E7EEF3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539" y="2409790"/>
            <a:ext cx="2856936" cy="38145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2329AD-31A4-5F48-3CFD-4296170DD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504" y="2475797"/>
            <a:ext cx="4097105" cy="38145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4A1C08-7948-71D6-F1B3-6E6E68083FDF}"/>
              </a:ext>
            </a:extLst>
          </p:cNvPr>
          <p:cNvSpPr txBox="1"/>
          <p:nvPr/>
        </p:nvSpPr>
        <p:spPr>
          <a:xfrm>
            <a:off x="9272609" y="2460428"/>
            <a:ext cx="30667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CCM -&gt; White Rabbit LLRF Monitoring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132389-C81A-132A-998C-536D5BE1CB17}"/>
              </a:ext>
            </a:extLst>
          </p:cNvPr>
          <p:cNvSpPr/>
          <p:nvPr/>
        </p:nvSpPr>
        <p:spPr>
          <a:xfrm>
            <a:off x="5299752" y="3402678"/>
            <a:ext cx="3901398" cy="978821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F486E8-D36E-4ADC-B9BB-BFD899D34D2A}"/>
              </a:ext>
            </a:extLst>
          </p:cNvPr>
          <p:cNvSpPr txBox="1"/>
          <p:nvPr/>
        </p:nvSpPr>
        <p:spPr>
          <a:xfrm>
            <a:off x="9501632" y="3758520"/>
            <a:ext cx="1937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Switches: WR support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AD30E9-B78E-8727-4A6D-7475BEC95B82}"/>
              </a:ext>
            </a:extLst>
          </p:cNvPr>
          <p:cNvSpPr/>
          <p:nvPr/>
        </p:nvSpPr>
        <p:spPr>
          <a:xfrm>
            <a:off x="5299752" y="4526088"/>
            <a:ext cx="3901398" cy="1207168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2A4ADA-15E3-7F24-BFBD-EDE7528E90D8}"/>
              </a:ext>
            </a:extLst>
          </p:cNvPr>
          <p:cNvSpPr txBox="1"/>
          <p:nvPr/>
        </p:nvSpPr>
        <p:spPr>
          <a:xfrm>
            <a:off x="9501632" y="4991000"/>
            <a:ext cx="2547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LLRF nodes: reboot/LLRF expert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24BA2E-3FF2-5D1C-3EB9-3B54A9654184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9196936" y="3897020"/>
            <a:ext cx="304696" cy="171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742D26-91F2-A0EC-C576-F78FFA812DA3}"/>
              </a:ext>
            </a:extLst>
          </p:cNvPr>
          <p:cNvCxnSpPr>
            <a:cxnSpLocks/>
          </p:cNvCxnSpPr>
          <p:nvPr/>
        </p:nvCxnSpPr>
        <p:spPr>
          <a:xfrm flipH="1">
            <a:off x="9196936" y="5129500"/>
            <a:ext cx="304696" cy="171"/>
          </a:xfrm>
          <a:prstGeom prst="straightConnector1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</p:cxnSp>
    </p:spTree>
    <p:extLst>
      <p:ext uri="{BB962C8B-B14F-4D97-AF65-F5344CB8AC3E}">
        <p14:creationId xmlns:p14="http://schemas.microsoft.com/office/powerpoint/2010/main" val="120182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3059"/>
          </a:xfrm>
        </p:spPr>
        <p:txBody>
          <a:bodyPr/>
          <a:lstStyle/>
          <a:p>
            <a:r>
              <a:rPr lang="en-GB" sz="3600" dirty="0"/>
              <a:t>Revolution frequency debugging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03FE2-43D2-0A1E-056C-FD5186B57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76" y="483642"/>
            <a:ext cx="3539301" cy="2437858"/>
          </a:xfrm>
          <a:prstGeom prst="rect">
            <a:avLst/>
          </a:prstGeom>
        </p:spPr>
      </p:pic>
      <p:pic>
        <p:nvPicPr>
          <p:cNvPr id="11" name="Picture 10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F260679C-7819-271A-00E2-A6B6AD3B1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0576" y="4304746"/>
            <a:ext cx="3537012" cy="11511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F9CC35-9FBB-5A7F-4081-FE8E369AAC93}"/>
              </a:ext>
            </a:extLst>
          </p:cNvPr>
          <p:cNvSpPr txBox="1"/>
          <p:nvPr/>
        </p:nvSpPr>
        <p:spPr>
          <a:xfrm>
            <a:off x="8349076" y="2981631"/>
            <a:ext cx="29334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CCM -&gt; Diagnostic counter:</a:t>
            </a:r>
          </a:p>
          <a:p>
            <a:r>
              <a:rPr lang="en-GB" sz="1200" u="sng" dirty="0"/>
              <a:t>Independent</a:t>
            </a:r>
            <a:r>
              <a:rPr lang="en-GB" sz="1200" dirty="0"/>
              <a:t> frequency measurement of</a:t>
            </a:r>
          </a:p>
          <a:p>
            <a:pPr lvl="1"/>
            <a:r>
              <a:rPr lang="en-GB" sz="1200" dirty="0"/>
              <a:t>Fc, </a:t>
            </a:r>
            <a:r>
              <a:rPr lang="en-GB" sz="1200" dirty="0" err="1"/>
              <a:t>Frf</a:t>
            </a:r>
            <a:r>
              <a:rPr lang="en-GB" sz="1200" dirty="0"/>
              <a:t> Ext (400 MHz rephasing)</a:t>
            </a:r>
          </a:p>
          <a:p>
            <a:pPr lvl="1"/>
            <a:r>
              <a:rPr lang="en-GB" sz="1200" dirty="0" err="1"/>
              <a:t>Frev</a:t>
            </a:r>
            <a:r>
              <a:rPr lang="en-GB" sz="1200" dirty="0"/>
              <a:t> to PS (Synchro)</a:t>
            </a:r>
          </a:p>
          <a:p>
            <a:pPr lvl="1"/>
            <a:r>
              <a:rPr lang="en-GB" sz="1200" dirty="0" err="1"/>
              <a:t>Frf</a:t>
            </a:r>
            <a:r>
              <a:rPr lang="en-GB" sz="1200" dirty="0"/>
              <a:t> to PS (Synchro)</a:t>
            </a:r>
          </a:p>
          <a:p>
            <a:pPr lvl="1"/>
            <a:r>
              <a:rPr lang="en-GB" sz="1200" dirty="0" err="1"/>
              <a:t>Frev</a:t>
            </a:r>
            <a:r>
              <a:rPr lang="en-GB" sz="1200" dirty="0"/>
              <a:t> </a:t>
            </a:r>
            <a:r>
              <a:rPr lang="en-GB" sz="1200" dirty="0" err="1"/>
              <a:t>Frf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91A497-4832-8037-6838-4FB83AAF99F6}"/>
              </a:ext>
            </a:extLst>
          </p:cNvPr>
          <p:cNvSpPr txBox="1"/>
          <p:nvPr/>
        </p:nvSpPr>
        <p:spPr>
          <a:xfrm>
            <a:off x="8405549" y="5508446"/>
            <a:ext cx="3482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CCM -&gt; SPS 2 PS RF frequency Measurement: Reports issue with the injection frequency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30E0D8-49B3-D7C6-0017-0CCCD7988B0A}"/>
              </a:ext>
            </a:extLst>
          </p:cNvPr>
          <p:cNvSpPr txBox="1"/>
          <p:nvPr/>
        </p:nvSpPr>
        <p:spPr>
          <a:xfrm>
            <a:off x="132049" y="5792915"/>
            <a:ext cx="6660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CCM -&gt; RF APP ALL: Main entry point for LLRF Beam Control (F. Follin)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BAAC70-E529-E3BB-CF3C-75E1DA9D9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49" y="1358996"/>
            <a:ext cx="7775742" cy="4394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3AFA11-7AF6-8CC0-3B6C-DD89FD8B5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368" y="2333440"/>
            <a:ext cx="562737" cy="71138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72D3713-BDBD-9A0C-555C-9C79ECF6420C}"/>
              </a:ext>
            </a:extLst>
          </p:cNvPr>
          <p:cNvSpPr/>
          <p:nvPr/>
        </p:nvSpPr>
        <p:spPr>
          <a:xfrm>
            <a:off x="1522907" y="2628900"/>
            <a:ext cx="1303936" cy="415925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0AB0693-3BA2-EF55-82A6-D87A47FCCE5A}"/>
              </a:ext>
            </a:extLst>
          </p:cNvPr>
          <p:cNvCxnSpPr>
            <a:stCxn id="9" idx="3"/>
          </p:cNvCxnSpPr>
          <p:nvPr/>
        </p:nvCxnSpPr>
        <p:spPr>
          <a:xfrm>
            <a:off x="1351105" y="2689133"/>
            <a:ext cx="171802" cy="38192"/>
          </a:xfrm>
          <a:prstGeom prst="line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5243" y="4116891"/>
            <a:ext cx="4189413" cy="775597"/>
          </a:xfr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b="0" dirty="0">
                <a:solidFill>
                  <a:schemeClr val="tx1"/>
                </a:solidFill>
              </a:rPr>
              <a:t>Pink: acquisition, blue: function</a:t>
            </a:r>
            <a:br>
              <a:rPr lang="en-GB" sz="1400" b="0" dirty="0">
                <a:solidFill>
                  <a:schemeClr val="tx1"/>
                </a:solidFill>
              </a:rPr>
            </a:br>
            <a:r>
              <a:rPr lang="en-GB" sz="1400" b="0" dirty="0">
                <a:solidFill>
                  <a:schemeClr val="tx1"/>
                </a:solidFill>
              </a:rPr>
              <a:t>- Frequency is flat -&gt; LLRF crash</a:t>
            </a:r>
            <a:br>
              <a:rPr lang="en-GB" sz="1400" b="0" dirty="0">
                <a:solidFill>
                  <a:schemeClr val="tx1"/>
                </a:solidFill>
              </a:rPr>
            </a:br>
            <a:r>
              <a:rPr lang="en-GB" sz="1400" b="0" dirty="0">
                <a:solidFill>
                  <a:schemeClr val="tx1"/>
                </a:solidFill>
              </a:rPr>
              <a:t>- Wrong frequency -&gt; Wrong setting? Not driven? </a:t>
            </a:r>
            <a:br>
              <a:rPr lang="en-GB" sz="1400" b="0" dirty="0">
                <a:solidFill>
                  <a:schemeClr val="tx1"/>
                </a:solidFill>
              </a:rPr>
            </a:br>
            <a:r>
              <a:rPr lang="en-GB" sz="1400" b="0" dirty="0">
                <a:solidFill>
                  <a:schemeClr val="tx1"/>
                </a:solidFill>
              </a:rPr>
              <a:t>- Noisy -&gt; Problem with a loop / pick-up chain</a:t>
            </a:r>
          </a:p>
        </p:txBody>
      </p:sp>
    </p:spTree>
    <p:extLst>
      <p:ext uri="{BB962C8B-B14F-4D97-AF65-F5344CB8AC3E}">
        <p14:creationId xmlns:p14="http://schemas.microsoft.com/office/powerpoint/2010/main" val="155771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930AF8-945D-6E15-44F0-23FE7BBF4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Rephasing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B78C91-B236-8D9C-AD99-0A861C79A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43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B4C67B-29CF-31EB-9D29-7BC339D1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5346861" cy="4608512"/>
          </a:xfrm>
        </p:spPr>
        <p:txBody>
          <a:bodyPr/>
          <a:lstStyle/>
          <a:p>
            <a:r>
              <a:rPr lang="en-GB" sz="1600" dirty="0"/>
              <a:t>The rephasing is a synchronization sequence to rotate and extract the beam in the correct bucket (LHC, AWAKE)</a:t>
            </a:r>
          </a:p>
          <a:p>
            <a:r>
              <a:rPr lang="en-GB" sz="1600" dirty="0"/>
              <a:t>The reference is f</a:t>
            </a:r>
            <a:r>
              <a:rPr lang="en-GB" sz="1600" baseline="-25000" dirty="0"/>
              <a:t>c</a:t>
            </a:r>
            <a:r>
              <a:rPr lang="en-GB" sz="1600" dirty="0"/>
              <a:t> , the common frequency between two machine (provided by downstream machine)</a:t>
            </a:r>
          </a:p>
          <a:p>
            <a:pPr lvl="1"/>
            <a:r>
              <a:rPr lang="en-GB" sz="1200" dirty="0"/>
              <a:t>For LHC, f</a:t>
            </a:r>
            <a:r>
              <a:rPr lang="en-GB" sz="1200" baseline="-25000" dirty="0"/>
              <a:t>c</a:t>
            </a:r>
            <a:r>
              <a:rPr lang="en-GB" sz="1200" dirty="0"/>
              <a:t> = </a:t>
            </a:r>
            <a:r>
              <a:rPr lang="en-GB" sz="1200" dirty="0" err="1"/>
              <a:t>frev</a:t>
            </a:r>
            <a:r>
              <a:rPr lang="en-GB" sz="1200" baseline="-25000" dirty="0" err="1"/>
              <a:t>LHC</a:t>
            </a:r>
            <a:r>
              <a:rPr lang="en-GB" sz="1200" dirty="0"/>
              <a:t>/7 = </a:t>
            </a:r>
            <a:r>
              <a:rPr lang="en-GB" sz="1200" dirty="0" err="1"/>
              <a:t>frev</a:t>
            </a:r>
            <a:r>
              <a:rPr lang="en-GB" sz="1200" baseline="-25000" dirty="0" err="1"/>
              <a:t>SPS</a:t>
            </a:r>
            <a:r>
              <a:rPr lang="en-GB" sz="1200" dirty="0"/>
              <a:t>/27 = ~1.6 kHz</a:t>
            </a:r>
          </a:p>
          <a:p>
            <a:pPr lvl="1"/>
            <a:r>
              <a:rPr lang="en-GB" sz="1200" dirty="0"/>
              <a:t>For AWAKE, f</a:t>
            </a:r>
            <a:r>
              <a:rPr lang="en-GB" sz="1200" baseline="-25000" dirty="0"/>
              <a:t>c</a:t>
            </a:r>
            <a:r>
              <a:rPr lang="en-GB" sz="1200" dirty="0"/>
              <a:t> is synchronized with the laser pulse</a:t>
            </a:r>
          </a:p>
          <a:p>
            <a:r>
              <a:rPr lang="en-GB" sz="1600" dirty="0"/>
              <a:t>Once the first bunch is in the correct position the SPS RF is locked to the master machine RF with a feedback (PLL)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5D49D-A839-23BE-455D-12914F679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Rephasing principle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5BA742A-8257-2D1E-1A7E-8BC0E28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5AE7510E-7CE3-EF42-A7A2-0B9C737939B5}" type="datetime3">
              <a:rPr lang="en-US" smtClean="0"/>
              <a:t>21 February 2023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2501D-5765-7E6F-FACD-333DEAC2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Spierer | RF Beam Control</a:t>
            </a:r>
          </a:p>
        </p:txBody>
      </p:sp>
      <p:pic>
        <p:nvPicPr>
          <p:cNvPr id="2" name="rephasing">
            <a:hlinkClick r:id="" action="ppaction://media"/>
            <a:extLst>
              <a:ext uri="{FF2B5EF4-FFF2-40B4-BE49-F238E27FC236}">
                <a16:creationId xmlns:a16="http://schemas.microsoft.com/office/drawing/2014/main" id="{28EEDFF3-BCF2-8DA7-FB18-941CEDFCFC6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14126" y="1298042"/>
            <a:ext cx="6040223" cy="45301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629B0E9-7EA0-3FF3-337D-1FF030BF1EB0}"/>
              </a:ext>
            </a:extLst>
          </p:cNvPr>
          <p:cNvSpPr/>
          <p:nvPr/>
        </p:nvSpPr>
        <p:spPr>
          <a:xfrm>
            <a:off x="10736494" y="1612630"/>
            <a:ext cx="441789" cy="982669"/>
          </a:xfrm>
          <a:prstGeom prst="rect">
            <a:avLst/>
          </a:prstGeom>
          <a:solidFill>
            <a:srgbClr val="E15E32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EA05CE-DB27-F986-9302-41C98048EE95}"/>
              </a:ext>
            </a:extLst>
          </p:cNvPr>
          <p:cNvSpPr/>
          <p:nvPr/>
        </p:nvSpPr>
        <p:spPr>
          <a:xfrm>
            <a:off x="7486819" y="1612632"/>
            <a:ext cx="480790" cy="982667"/>
          </a:xfrm>
          <a:prstGeom prst="rect">
            <a:avLst/>
          </a:prstGeom>
          <a:solidFill>
            <a:srgbClr val="61C4D3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8D308C-66C5-69EF-DAB3-37F9E9D32159}"/>
              </a:ext>
            </a:extLst>
          </p:cNvPr>
          <p:cNvSpPr/>
          <p:nvPr/>
        </p:nvSpPr>
        <p:spPr>
          <a:xfrm>
            <a:off x="7967609" y="1612631"/>
            <a:ext cx="2768885" cy="982667"/>
          </a:xfrm>
          <a:prstGeom prst="rect">
            <a:avLst/>
          </a:prstGeom>
          <a:solidFill>
            <a:srgbClr val="6E2466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D29055-8F8A-E259-EDB2-5B4AD2C6DA4F}"/>
              </a:ext>
            </a:extLst>
          </p:cNvPr>
          <p:cNvSpPr txBox="1"/>
          <p:nvPr/>
        </p:nvSpPr>
        <p:spPr>
          <a:xfrm rot="18900000">
            <a:off x="7296034" y="277879"/>
            <a:ext cx="17651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Stage 1: </a:t>
            </a:r>
          </a:p>
          <a:p>
            <a:r>
              <a:rPr lang="en-GB" sz="1400" dirty="0"/>
              <a:t>to target frequency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1DB709-220B-8E52-9BC2-5C448664A075}"/>
              </a:ext>
            </a:extLst>
          </p:cNvPr>
          <p:cNvSpPr txBox="1"/>
          <p:nvPr/>
        </p:nvSpPr>
        <p:spPr>
          <a:xfrm rot="18900000">
            <a:off x="8811467" y="277879"/>
            <a:ext cx="17651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Stage 2: </a:t>
            </a:r>
          </a:p>
          <a:p>
            <a:r>
              <a:rPr lang="en-GB" sz="1400" dirty="0"/>
              <a:t>cogging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7ED8F8-4665-1897-AC75-22DCD6B9806E}"/>
              </a:ext>
            </a:extLst>
          </p:cNvPr>
          <p:cNvSpPr txBox="1"/>
          <p:nvPr/>
        </p:nvSpPr>
        <p:spPr>
          <a:xfrm rot="18900000">
            <a:off x="10539555" y="277879"/>
            <a:ext cx="17651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Stage 3: </a:t>
            </a:r>
          </a:p>
          <a:p>
            <a:r>
              <a:rPr lang="en-GB" sz="1400" dirty="0"/>
              <a:t>PLL</a:t>
            </a:r>
          </a:p>
        </p:txBody>
      </p:sp>
    </p:spTree>
    <p:extLst>
      <p:ext uri="{BB962C8B-B14F-4D97-AF65-F5344CB8AC3E}">
        <p14:creationId xmlns:p14="http://schemas.microsoft.com/office/powerpoint/2010/main" val="405029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9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" id="{20DDC276-A46F-4A35-B4DA-3437B95E93D7}" vid="{43F06BF3-AE79-4327-9D17-050255EE20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12434</TotalTime>
  <Words>3106</Words>
  <Application>Microsoft Office PowerPoint</Application>
  <PresentationFormat>Widescreen</PresentationFormat>
  <Paragraphs>460</Paragraphs>
  <Slides>47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Arial</vt:lpstr>
      <vt:lpstr>Theme1</vt:lpstr>
      <vt:lpstr>OP Shutdown lectures: RF Beam Control</vt:lpstr>
      <vt:lpstr>Overview</vt:lpstr>
      <vt:lpstr>Revolution Frequency Generation</vt:lpstr>
      <vt:lpstr>Revolution frequency generation </vt:lpstr>
      <vt:lpstr>Quick reminder on the NCO</vt:lpstr>
      <vt:lpstr>Revolution frequency distribution </vt:lpstr>
      <vt:lpstr>Revolution frequency debugging</vt:lpstr>
      <vt:lpstr>Rephasing</vt:lpstr>
      <vt:lpstr>Rephasing principle</vt:lpstr>
      <vt:lpstr>Rephasing setting up</vt:lpstr>
      <vt:lpstr>Rephasing common issues</vt:lpstr>
      <vt:lpstr>Beam-based loops</vt:lpstr>
      <vt:lpstr>Phase and synchro loop, what for</vt:lpstr>
      <vt:lpstr>Narrow band Phase pickup principle</vt:lpstr>
      <vt:lpstr>Where are the pick-ups</vt:lpstr>
      <vt:lpstr>Injection phase</vt:lpstr>
      <vt:lpstr>Masks</vt:lpstr>
      <vt:lpstr>Status and controls</vt:lpstr>
      <vt:lpstr>Beam loops: Synchro loop error (SFTPRO)</vt:lpstr>
      <vt:lpstr>phase and radial loop, what for</vt:lpstr>
      <vt:lpstr>Radial pick-up principle</vt:lpstr>
      <vt:lpstr>Radial loop error signal </vt:lpstr>
      <vt:lpstr>Radial loop calibration</vt:lpstr>
      <vt:lpstr>Radial loop controls</vt:lpstr>
      <vt:lpstr>Loops switching: Synchro to radial loop</vt:lpstr>
      <vt:lpstr>Loops switching: Radial to synchro loop</vt:lpstr>
      <vt:lpstr>Longitudinal Damper principle</vt:lpstr>
      <vt:lpstr>Longitudinal Damper setting up</vt:lpstr>
      <vt:lpstr>Longitudinal Damper setting up</vt:lpstr>
      <vt:lpstr>Beam-based loops summary</vt:lpstr>
      <vt:lpstr>RF manipulations for ions</vt:lpstr>
      <vt:lpstr>RF manipulation for fixed target ions:  De-bunching and recapture</vt:lpstr>
      <vt:lpstr>RF manipulation for fixed target ions:  De-bunching and recapture</vt:lpstr>
      <vt:lpstr>Beam loops: Pick-up selection</vt:lpstr>
      <vt:lpstr>RF manipulation for LHC ions: slip stacking</vt:lpstr>
      <vt:lpstr>RF manipulation for LHC ions: slip stacking</vt:lpstr>
      <vt:lpstr>RF manipulation for LHC ions: slip stacking</vt:lpstr>
      <vt:lpstr>RF gymnastics</vt:lpstr>
      <vt:lpstr>Bunch rotation for fixed target protons and ions</vt:lpstr>
      <vt:lpstr>Bunch rotation for fixed target protons and ions</vt:lpstr>
      <vt:lpstr>Bunch rotation for AWAKE</vt:lpstr>
      <vt:lpstr>RF gymnastics: Bunch rotation for AWAKE</vt:lpstr>
      <vt:lpstr>References</vt:lpstr>
      <vt:lpstr>Summary of upgrades of 2023</vt:lpstr>
      <vt:lpstr>Beam Control Hardware</vt:lpstr>
      <vt:lpstr>Wideband longitudinal pickup coming soon</vt:lpstr>
      <vt:lpstr>Spare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Shutdown lectures: RF Beam Control</dc:title>
  <dc:creator>Arthur Spierer</dc:creator>
  <cp:lastModifiedBy>Arthur Spierer</cp:lastModifiedBy>
  <cp:revision>262</cp:revision>
  <dcterms:created xsi:type="dcterms:W3CDTF">2022-12-19T13:53:58Z</dcterms:created>
  <dcterms:modified xsi:type="dcterms:W3CDTF">2023-02-22T12:50:34Z</dcterms:modified>
</cp:coreProperties>
</file>