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m4v" ContentType="video/mp4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6"/>
  </p:notesMasterIdLst>
  <p:sldIdLst>
    <p:sldId id="257" r:id="rId2"/>
    <p:sldId id="260" r:id="rId3"/>
    <p:sldId id="258" r:id="rId4"/>
    <p:sldId id="261" r:id="rId5"/>
    <p:sldId id="262" r:id="rId6"/>
    <p:sldId id="264" r:id="rId7"/>
    <p:sldId id="265" r:id="rId8"/>
    <p:sldId id="266" r:id="rId9"/>
    <p:sldId id="267" r:id="rId10"/>
    <p:sldId id="268" r:id="rId11"/>
    <p:sldId id="713" r:id="rId12"/>
    <p:sldId id="270" r:id="rId13"/>
    <p:sldId id="716" r:id="rId14"/>
    <p:sldId id="717" r:id="rId15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600FF"/>
    <a:srgbClr val="8000FF"/>
    <a:srgbClr val="FF1819"/>
    <a:srgbClr val="483123"/>
    <a:srgbClr val="3D2C27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655"/>
    <p:restoredTop sz="96327"/>
  </p:normalViewPr>
  <p:slideViewPr>
    <p:cSldViewPr snapToGrid="0">
      <p:cViewPr varScale="1">
        <p:scale>
          <a:sx n="128" d="100"/>
          <a:sy n="128" d="100"/>
        </p:scale>
        <p:origin x="184" y="5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042EB7-B719-C144-8A20-FF2100326DC9}" type="datetimeFigureOut">
              <a:rPr lang="en-US" smtClean="0"/>
              <a:t>2/24/23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EC9E7C-C729-8C4F-92E1-C354F11DAC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27940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BD8EB8-72D5-EC69-2AC5-F400612615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66B3450-3D8D-03BD-252B-28941A728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11BE28-FC0C-14A2-2A4B-C91AE3E3BB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5CA8D-96F2-2E47-B81D-0FB5A3F8DCA2}" type="datetime1">
              <a:rPr lang="de-CH" smtClean="0"/>
              <a:t>24.02.23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EE863A-1CF6-307D-2782-336AE3C4A1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017A3D-93A3-3D92-6C3C-09935F7E13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0B70B-3165-7044-ACDC-B437F0FBD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0974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C62039-D07A-58E4-D3E1-65BF9CCB39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B58FD64-9B66-096F-A6EB-66A34F1A86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6B0EC0-B835-3946-E71E-46CA89B30B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33E33-2993-7647-A18F-4BD4A5D18F20}" type="datetime1">
              <a:rPr lang="de-CH" smtClean="0"/>
              <a:t>24.02.23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DF7964-1E11-62EF-5926-A93C73DDDF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8F5699-442C-E568-358A-26DD1F8710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0B70B-3165-7044-ACDC-B437F0FBD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29499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B98B247-E5DE-5F8C-05EB-CB119971AC7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3CFAB2B-7CB6-FAD4-05BA-BC236BBE692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2AEC3F-72F0-7111-AFB8-0486E48144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85993-F199-ED40-A297-B2A5C7BA111D}" type="datetime1">
              <a:rPr lang="de-CH" smtClean="0"/>
              <a:t>24.02.23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CD9101-9D5A-D339-885E-E1C673227B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0DBFE9-9449-11EC-824E-986D2E7DD4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0B70B-3165-7044-ACDC-B437F0FBD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4713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287990-3027-DC67-9B8C-6661194342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</p:spPr>
        <p:txBody>
          <a:bodyPr/>
          <a:lstStyle>
            <a:lvl1pPr algn="ctr">
              <a:defRPr>
                <a:solidFill>
                  <a:srgbClr val="0070C0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C5DE46-9F26-07E1-51AA-B9EE514523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D1B5FB-3491-C789-8D47-F6EC45A556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D92E8-0611-984F-8C7C-5463F363D14D}" type="datetime1">
              <a:rPr lang="de-CH" smtClean="0"/>
              <a:t>24.02.23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36D2E8-DFCA-05FF-6F63-44C84705CB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CA76D7-3618-73F0-D060-C5CF6FBFF0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93660" y="6492875"/>
            <a:ext cx="698339" cy="365125"/>
          </a:xfrm>
        </p:spPr>
        <p:txBody>
          <a:bodyPr/>
          <a:lstStyle/>
          <a:p>
            <a:fld id="{5400B70B-3165-7044-ACDC-B437F0FBD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925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48EC32-397A-243B-E163-A7C7B81A72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E5AE7F-06AE-E70E-B68C-A5617C47B6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2A859F-148D-F2B1-3AB2-52F9326603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630AF-2A7A-9146-9BF1-FB6F7F33CAD8}" type="datetime1">
              <a:rPr lang="de-CH" smtClean="0"/>
              <a:t>24.02.23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3361EE-A5E7-4544-A876-92A65CC099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6C8494-ED63-2FCE-CC50-49B4FCD66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0B70B-3165-7044-ACDC-B437F0FBD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673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BED77B-DE75-77D3-327C-C3347A28B8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C95173-2162-1183-87B7-24C30919F12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870199E-0D7B-5C95-1521-27888D7389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002DD0-62D8-C106-35C7-4C1A0B87BD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2579C-552C-1445-9FB5-44DBD39AAC16}" type="datetime1">
              <a:rPr lang="de-CH" smtClean="0"/>
              <a:t>24.02.23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3B3BEC-3E12-DB7E-3243-1B6C1F1FB8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DF6A02-E817-DED7-D889-3F1CAE0E48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0B70B-3165-7044-ACDC-B437F0FBD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8553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8C8359-8B64-AE4C-ED39-5DC33744D7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140217-765C-7306-5E74-DD964B7CB7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6974AA1-F312-EFDB-362C-5F5BB31740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BDAAF25-42F4-B1CA-A757-B9678232A01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8CA073E-564A-EBE5-FCAE-82B5D6B6876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B97498A-1EB9-BBA7-0BE1-4194A1D4BD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DE65C-D15F-8044-8628-2E9C60805A37}" type="datetime1">
              <a:rPr lang="de-CH" smtClean="0"/>
              <a:t>24.02.23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3C5EB85-E10A-D6E8-F30B-18959FA4A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2A379CF-5B5B-0670-96E1-9743A1B10B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0B70B-3165-7044-ACDC-B437F0FBD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659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8536F8-71A0-45EC-D021-9F51706B13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9C6B22A-44FF-895A-55B3-63FF84E9B1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6D37F-E5DB-874D-ABDD-F6F557C35364}" type="datetime1">
              <a:rPr lang="de-CH" smtClean="0"/>
              <a:t>24.02.23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F4D979-9B36-55A9-F595-E604D7BB7E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853CC09-B929-C5A2-5771-0A1541B80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0B70B-3165-7044-ACDC-B437F0FBD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8919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D05D8DA-59F7-03DD-8CA3-017EBB124E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80C3A-E97A-9E4C-B155-01C3DD91716A}" type="datetime1">
              <a:rPr lang="de-CH" smtClean="0"/>
              <a:t>24.02.23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63BDFD5-0956-8533-6738-7AAD30CA74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B6E519-C00B-6EF7-9586-44540EF1FD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0B70B-3165-7044-ACDC-B437F0FBD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2149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F7CC92-E4FA-0EAB-FCA9-26DB66FC45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ECB071-4084-8655-BA42-D3DC8211EB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8F96EAD-36C2-16BB-203C-71D3F712E7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C4DAFAC-BF42-B889-EA7E-F7616A9CB4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2DE4E-6D0C-9B40-9B6D-FB6C83C12A11}" type="datetime1">
              <a:rPr lang="de-CH" smtClean="0"/>
              <a:t>24.02.23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E7BDEF-AC64-17E7-3877-73BF8BF3FF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5E2876-B297-6D6D-E588-B428861261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0B70B-3165-7044-ACDC-B437F0FBD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82309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36D9AD-A670-A2DD-2CAE-156FB3DF7F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9066DE0-4C56-F87E-EE8F-7F1F2B99EFF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53E68E3-9E06-5BC4-B912-F0B50AD08F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BFBF68-62F3-EC20-D7A8-4FF5786865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6D790-9033-864D-AFED-5B87C372F2B0}" type="datetime1">
              <a:rPr lang="de-CH" smtClean="0"/>
              <a:t>24.02.23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5F98A7-3CDC-73B2-6D84-FBC6ADB53A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FBF978-1664-8361-7E62-607EA9836D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0B70B-3165-7044-ACDC-B437F0FBD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0251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3BB590A-5480-BBBD-8D63-14B2194B12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0EF6CA-3F3B-8776-11E6-EEB5A4CC4E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ACB7F4-4C67-61AA-45E3-09DD92CDFF0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DCE979-7BAF-DE4E-93EE-7EAF9E9D8553}" type="datetime1">
              <a:rPr lang="de-CH" smtClean="0"/>
              <a:t>24.02.23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1A0692-8E96-8C99-2AEB-7A98E1C979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D64FCB-8438-24D9-1274-8FDCC33C21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00B70B-3165-7044-ACDC-B437F0FBD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4086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3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7" Type="http://schemas.openxmlformats.org/officeDocument/2006/relationships/image" Target="../media/image60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1.png"/><Relationship Id="rId4" Type="http://schemas.openxmlformats.org/officeDocument/2006/relationships/image" Target="../media/image26.e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emf"/><Relationship Id="rId3" Type="http://schemas.openxmlformats.org/officeDocument/2006/relationships/image" Target="../media/image70.png"/><Relationship Id="rId7" Type="http://schemas.openxmlformats.org/officeDocument/2006/relationships/image" Target="../media/image29.PNG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37.png"/><Relationship Id="rId4" Type="http://schemas.openxmlformats.org/officeDocument/2006/relationships/image" Target="../media/image80.png"/><Relationship Id="rId9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219819/#1-automatic-setup-of-controlle" TargetMode="External"/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png"/><Relationship Id="rId3" Type="http://schemas.openxmlformats.org/officeDocument/2006/relationships/image" Target="../media/image64.png"/><Relationship Id="rId7" Type="http://schemas.openxmlformats.org/officeDocument/2006/relationships/hyperlink" Target="https://indico.cern.ch/event/1219819/#1-automatic-setup-of-controlle" TargetMode="External"/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emf"/><Relationship Id="rId5" Type="http://schemas.openxmlformats.org/officeDocument/2006/relationships/image" Target="../media/image71.png"/><Relationship Id="rId4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s://indi.to/GDFYy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5.emf"/><Relationship Id="rId7" Type="http://schemas.openxmlformats.org/officeDocument/2006/relationships/image" Target="../media/image17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microsoft.com/office/2007/relationships/media" Target="../media/media2.m4v"/><Relationship Id="rId7" Type="http://schemas.openxmlformats.org/officeDocument/2006/relationships/image" Target="../media/image15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14.png"/><Relationship Id="rId5" Type="http://schemas.openxmlformats.org/officeDocument/2006/relationships/slideLayout" Target="../slideLayouts/slideLayout2.xml"/><Relationship Id="rId4" Type="http://schemas.openxmlformats.org/officeDocument/2006/relationships/video" Target="../media/media2.m4v"/><Relationship Id="rId9" Type="http://schemas.openxmlformats.org/officeDocument/2006/relationships/image" Target="../media/image3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2BCC4970-0010-5A8B-4AFE-905FA4359E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391" y="0"/>
            <a:ext cx="11173217" cy="580182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D1DC639-3CED-24E0-3CDB-8C010180A881}"/>
              </a:ext>
            </a:extLst>
          </p:cNvPr>
          <p:cNvSpPr txBox="1"/>
          <p:nvPr/>
        </p:nvSpPr>
        <p:spPr>
          <a:xfrm>
            <a:off x="509391" y="5609952"/>
            <a:ext cx="86554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A range of different topics to cover during the lecture</a:t>
            </a:r>
          </a:p>
          <a:p>
            <a:r>
              <a:rPr lang="en-US" sz="2400" dirty="0">
                <a:sym typeface="Wingdings" pitchFamily="2" charset="2"/>
              </a:rPr>
              <a:t> Split them into 2 parts</a:t>
            </a:r>
            <a:endParaRPr lang="en-US" sz="2400" dirty="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73D5D75-A310-C6D1-88E2-FF24ECD2EB65}"/>
              </a:ext>
            </a:extLst>
          </p:cNvPr>
          <p:cNvGrpSpPr/>
          <p:nvPr/>
        </p:nvGrpSpPr>
        <p:grpSpPr>
          <a:xfrm>
            <a:off x="118478" y="3513329"/>
            <a:ext cx="11564130" cy="1900247"/>
            <a:chOff x="118478" y="3513329"/>
            <a:chExt cx="11564130" cy="1900247"/>
          </a:xfrm>
        </p:grpSpPr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61BF6ACF-CBA3-BFE0-1081-8A11551BF4BB}"/>
                </a:ext>
              </a:extLst>
            </p:cNvPr>
            <p:cNvCxnSpPr/>
            <p:nvPr/>
          </p:nvCxnSpPr>
          <p:spPr>
            <a:xfrm flipV="1">
              <a:off x="1640910" y="3513329"/>
              <a:ext cx="701457" cy="475989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F2FED762-240B-94E8-5B6D-EE00A6336FF6}"/>
                </a:ext>
              </a:extLst>
            </p:cNvPr>
            <p:cNvCxnSpPr>
              <a:cxnSpLocks/>
            </p:cNvCxnSpPr>
            <p:nvPr/>
          </p:nvCxnSpPr>
          <p:spPr>
            <a:xfrm>
              <a:off x="1634869" y="3989762"/>
              <a:ext cx="701457" cy="87682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04DB8CE6-80FA-DF88-9E6F-F0A0B03A08BF}"/>
                </a:ext>
              </a:extLst>
            </p:cNvPr>
            <p:cNvCxnSpPr>
              <a:cxnSpLocks/>
            </p:cNvCxnSpPr>
            <p:nvPr/>
          </p:nvCxnSpPr>
          <p:spPr>
            <a:xfrm>
              <a:off x="1634869" y="3989318"/>
              <a:ext cx="701457" cy="1085602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DB3C9BB9-0BCB-5E9C-6534-356AE7541F18}"/>
                </a:ext>
              </a:extLst>
            </p:cNvPr>
            <p:cNvSpPr txBox="1"/>
            <p:nvPr/>
          </p:nvSpPr>
          <p:spPr>
            <a:xfrm>
              <a:off x="118478" y="3765691"/>
              <a:ext cx="151035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srgbClr val="C00000"/>
                  </a:solidFill>
                </a:rPr>
                <a:t>This lecture</a:t>
              </a:r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31A9F1FE-B5A3-3021-8928-2554DE3795C0}"/>
                </a:ext>
              </a:extLst>
            </p:cNvPr>
            <p:cNvCxnSpPr/>
            <p:nvPr/>
          </p:nvCxnSpPr>
          <p:spPr>
            <a:xfrm>
              <a:off x="2514599" y="3541905"/>
              <a:ext cx="4686300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D5BBB72C-45A9-0A07-3B9E-07613137A838}"/>
                </a:ext>
              </a:extLst>
            </p:cNvPr>
            <p:cNvCxnSpPr>
              <a:cxnSpLocks/>
            </p:cNvCxnSpPr>
            <p:nvPr/>
          </p:nvCxnSpPr>
          <p:spPr>
            <a:xfrm>
              <a:off x="2524121" y="4165801"/>
              <a:ext cx="3419479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8551803B-204F-6962-927E-3A1ECA5B1EFD}"/>
                </a:ext>
              </a:extLst>
            </p:cNvPr>
            <p:cNvCxnSpPr>
              <a:cxnSpLocks/>
            </p:cNvCxnSpPr>
            <p:nvPr/>
          </p:nvCxnSpPr>
          <p:spPr>
            <a:xfrm>
              <a:off x="2524121" y="5204026"/>
              <a:ext cx="9158487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E63C492B-0080-CCD9-B8C8-2EED9AA77890}"/>
                </a:ext>
              </a:extLst>
            </p:cNvPr>
            <p:cNvCxnSpPr>
              <a:cxnSpLocks/>
            </p:cNvCxnSpPr>
            <p:nvPr/>
          </p:nvCxnSpPr>
          <p:spPr>
            <a:xfrm>
              <a:off x="2514599" y="5413576"/>
              <a:ext cx="485776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A793E58B-DABC-CE8D-1427-DD999DBF34AC}"/>
              </a:ext>
            </a:extLst>
          </p:cNvPr>
          <p:cNvSpPr txBox="1"/>
          <p:nvPr/>
        </p:nvSpPr>
        <p:spPr>
          <a:xfrm>
            <a:off x="4434377" y="6275993"/>
            <a:ext cx="801894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</a:rPr>
              <a:t>Many thanks to colleagues from RF and OP groups! </a:t>
            </a:r>
          </a:p>
        </p:txBody>
      </p:sp>
    </p:spTree>
    <p:extLst>
      <p:ext uri="{BB962C8B-B14F-4D97-AF65-F5344CB8AC3E}">
        <p14:creationId xmlns:p14="http://schemas.microsoft.com/office/powerpoint/2010/main" val="59712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5BDBD2-38F1-79F7-9910-27B4C28D33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Synchrotron frequency with 800 MHz RF system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88F324-030B-F6C5-4E5A-0A455C62A0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0B70B-3165-7044-ACDC-B437F0FBD410}" type="slidenum">
              <a:rPr lang="en-US" smtClean="0"/>
              <a:t>10</a:t>
            </a:fld>
            <a:endParaRPr lang="en-US"/>
          </a:p>
        </p:txBody>
      </p:sp>
      <p:pic>
        <p:nvPicPr>
          <p:cNvPr id="6" name="Picture 5" descr="Graphical user interface, chart&#10;&#10;Description automatically generated">
            <a:extLst>
              <a:ext uri="{FF2B5EF4-FFF2-40B4-BE49-F238E27FC236}">
                <a16:creationId xmlns:a16="http://schemas.microsoft.com/office/drawing/2014/main" id="{BA7112DD-8CCA-6FD2-4E2B-B88D271013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984" y="1325563"/>
            <a:ext cx="7772400" cy="434585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DCF482A-2419-EE2D-91A8-35330BD40C22}"/>
                  </a:ext>
                </a:extLst>
              </p:cNvPr>
              <p:cNvSpPr txBox="1"/>
              <p:nvPr/>
            </p:nvSpPr>
            <p:spPr>
              <a:xfrm>
                <a:off x="339634" y="5721330"/>
                <a:ext cx="10879627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/>
                  <a:t>800 MHz significantly increases the synchrotron frequency spread, but a “flat portion” can appear for large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800</m:t>
                        </m:r>
                      </m:sub>
                    </m:sSub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200</m:t>
                        </m:r>
                      </m:sub>
                    </m:sSub>
                  </m:oMath>
                </a14:m>
                <a:endParaRPr lang="en-US" sz="28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DCF482A-2419-EE2D-91A8-35330BD40C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9634" y="5721330"/>
                <a:ext cx="10879627" cy="954107"/>
              </a:xfrm>
              <a:prstGeom prst="rect">
                <a:avLst/>
              </a:prstGeom>
              <a:blipFill>
                <a:blip r:embed="rId3"/>
                <a:stretch>
                  <a:fillRect l="-1166" t="-6579" r="-233" b="-171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7D028333-923B-B481-B940-F992FA81F46A}"/>
                  </a:ext>
                </a:extLst>
              </p:cNvPr>
              <p:cNvSpPr txBox="1"/>
              <p:nvPr/>
            </p:nvSpPr>
            <p:spPr>
              <a:xfrm>
                <a:off x="9078686" y="2057305"/>
                <a:ext cx="2020490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800</m:t>
                          </m:r>
                        </m:sub>
                      </m:sSub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/</m:t>
                      </m:r>
                      <m:sSub>
                        <m:sSubPr>
                          <m:ctrlPr>
                            <a:rPr lang="en-US" sz="3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200</m:t>
                          </m:r>
                        </m:sub>
                      </m:sSub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7D028333-923B-B481-B940-F992FA81F4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78686" y="2057305"/>
                <a:ext cx="2020490" cy="553998"/>
              </a:xfrm>
              <a:prstGeom prst="rect">
                <a:avLst/>
              </a:prstGeom>
              <a:blipFill>
                <a:blip r:embed="rId4"/>
                <a:stretch>
                  <a:fillRect l="-3727" r="-621" b="-3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 descr="Graphical user interface, chart&#10;&#10;Description automatically generated">
            <a:extLst>
              <a:ext uri="{FF2B5EF4-FFF2-40B4-BE49-F238E27FC236}">
                <a16:creationId xmlns:a16="http://schemas.microsoft.com/office/drawing/2014/main" id="{EA8CB6F4-654D-4FA0-2835-836F68A6BDA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2984" y="1325563"/>
            <a:ext cx="7772400" cy="4345858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9958758E-A5D6-9319-58ED-881800557748}"/>
              </a:ext>
            </a:extLst>
          </p:cNvPr>
          <p:cNvCxnSpPr/>
          <p:nvPr/>
        </p:nvCxnSpPr>
        <p:spPr>
          <a:xfrm flipH="1" flipV="1">
            <a:off x="3239589" y="4545874"/>
            <a:ext cx="783771" cy="13062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47FAB1D-DACB-F8BD-78D1-716C84FFD321}"/>
              </a:ext>
            </a:extLst>
          </p:cNvPr>
          <p:cNvCxnSpPr>
            <a:stCxn id="9" idx="1"/>
          </p:cNvCxnSpPr>
          <p:nvPr/>
        </p:nvCxnSpPr>
        <p:spPr>
          <a:xfrm flipH="1" flipV="1">
            <a:off x="8151223" y="2318562"/>
            <a:ext cx="927463" cy="157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57075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21424F-B8AE-AD65-BBF9-C94D2C1F6B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8641"/>
            <a:ext cx="12187521" cy="1325563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rgbClr val="0070C0"/>
                </a:solidFill>
              </a:rPr>
              <a:t>Longitudinal multi-bunch stability during acceleration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CBA8FF-5992-0166-B456-435BA5845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60733-0C00-AA49-B43E-373FB0B310AC}" type="slidenum">
              <a:rPr lang="en-US" smtClean="0"/>
              <a:t>11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951CF48D-378D-66B2-00CE-BBA7CF4C9DC8}"/>
                  </a:ext>
                </a:extLst>
              </p:cNvPr>
              <p:cNvSpPr txBox="1"/>
              <p:nvPr/>
            </p:nvSpPr>
            <p:spPr>
              <a:xfrm>
                <a:off x="351888" y="5401973"/>
                <a:ext cx="11641970" cy="12003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400" dirty="0"/>
                  <a:t> Higher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dirty="0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2400" i="1" dirty="0" smtClean="0">
                            <a:latin typeface="Cambria Math" panose="02040503050406030204" pitchFamily="18" charset="0"/>
                          </a:rPr>
                          <m:t>200</m:t>
                        </m:r>
                      </m:sub>
                    </m:sSub>
                  </m:oMath>
                </a14:m>
                <a:r>
                  <a:rPr lang="en-US" sz="2400" dirty="0"/>
                  <a:t> is better, but limited due to beam loading</a:t>
                </a:r>
              </a:p>
              <a:p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400" dirty="0"/>
                  <a:t> Optimum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dirty="0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2400" i="1" dirty="0" smtClean="0">
                            <a:latin typeface="Cambria Math" panose="02040503050406030204" pitchFamily="18" charset="0"/>
                          </a:rPr>
                          <m:t>800</m:t>
                        </m:r>
                      </m:sub>
                    </m:sSub>
                  </m:oMath>
                </a14:m>
                <a:r>
                  <a:rPr lang="en-US" sz="2400" dirty="0"/>
                  <a:t> depends on emittance (higher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800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200</m:t>
                        </m:r>
                      </m:sub>
                    </m:sSub>
                  </m:oMath>
                </a14:m>
                <a:r>
                  <a:rPr lang="en-US" sz="2400" dirty="0"/>
                  <a:t> is better for short bunches)</a:t>
                </a:r>
              </a:p>
              <a:p>
                <a14:m>
                  <m:oMath xmlns:m="http://schemas.openxmlformats.org/officeDocument/2006/math">
                    <m:r>
                      <a:rPr lang="en-US" sz="2400" i="1" dirty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400" dirty="0"/>
                  <a:t> Voltage programs must be designed considering the controlled emittance blow-up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951CF48D-378D-66B2-00CE-BBA7CF4C9D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1888" y="5401973"/>
                <a:ext cx="11641970" cy="1200329"/>
              </a:xfrm>
              <a:prstGeom prst="rect">
                <a:avLst/>
              </a:prstGeom>
              <a:blipFill>
                <a:blip r:embed="rId2"/>
                <a:stretch>
                  <a:fillRect t="-4211" r="-109" b="-105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93C36BA3-FCC0-9DFF-B382-DD8983792A13}"/>
              </a:ext>
            </a:extLst>
          </p:cNvPr>
          <p:cNvCxnSpPr/>
          <p:nvPr/>
        </p:nvCxnSpPr>
        <p:spPr>
          <a:xfrm flipV="1">
            <a:off x="5730658" y="1624102"/>
            <a:ext cx="0" cy="2590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FAD4B4D7-E4AC-F1F3-1E3D-57407ECA61F2}"/>
              </a:ext>
            </a:extLst>
          </p:cNvPr>
          <p:cNvCxnSpPr/>
          <p:nvPr/>
        </p:nvCxnSpPr>
        <p:spPr>
          <a:xfrm>
            <a:off x="5743611" y="4204016"/>
            <a:ext cx="377734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B692FF97-F16C-FF34-038F-2A93AAA16C8C}"/>
              </a:ext>
            </a:extLst>
          </p:cNvPr>
          <p:cNvSpPr txBox="1"/>
          <p:nvPr/>
        </p:nvSpPr>
        <p:spPr>
          <a:xfrm>
            <a:off x="9619256" y="4248639"/>
            <a:ext cx="16818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Bunch length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5591100-E143-89C2-D5F8-D7EFBA47DEDE}"/>
              </a:ext>
            </a:extLst>
          </p:cNvPr>
          <p:cNvSpPr txBox="1"/>
          <p:nvPr/>
        </p:nvSpPr>
        <p:spPr>
          <a:xfrm>
            <a:off x="4834287" y="1210836"/>
            <a:ext cx="19239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Bunch intensity</a:t>
            </a:r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2AEB7E16-7E1F-409F-597E-3F0EF84D1F1C}"/>
              </a:ext>
            </a:extLst>
          </p:cNvPr>
          <p:cNvSpPr/>
          <p:nvPr/>
        </p:nvSpPr>
        <p:spPr>
          <a:xfrm>
            <a:off x="5758490" y="1669023"/>
            <a:ext cx="1491570" cy="2307772"/>
          </a:xfrm>
          <a:custGeom>
            <a:avLst/>
            <a:gdLst>
              <a:gd name="connsiteX0" fmla="*/ 0 w 1491570"/>
              <a:gd name="connsiteY0" fmla="*/ 2307772 h 2307772"/>
              <a:gd name="connsiteX1" fmla="*/ 141514 w 1491570"/>
              <a:gd name="connsiteY1" fmla="*/ 2275115 h 2307772"/>
              <a:gd name="connsiteX2" fmla="*/ 370114 w 1491570"/>
              <a:gd name="connsiteY2" fmla="*/ 2122715 h 2307772"/>
              <a:gd name="connsiteX3" fmla="*/ 424543 w 1491570"/>
              <a:gd name="connsiteY3" fmla="*/ 2068286 h 2307772"/>
              <a:gd name="connsiteX4" fmla="*/ 587829 w 1491570"/>
              <a:gd name="connsiteY4" fmla="*/ 1915886 h 2307772"/>
              <a:gd name="connsiteX5" fmla="*/ 674914 w 1491570"/>
              <a:gd name="connsiteY5" fmla="*/ 1807029 h 2307772"/>
              <a:gd name="connsiteX6" fmla="*/ 707571 w 1491570"/>
              <a:gd name="connsiteY6" fmla="*/ 1752600 h 2307772"/>
              <a:gd name="connsiteX7" fmla="*/ 794657 w 1491570"/>
              <a:gd name="connsiteY7" fmla="*/ 1643743 h 2307772"/>
              <a:gd name="connsiteX8" fmla="*/ 827314 w 1491570"/>
              <a:gd name="connsiteY8" fmla="*/ 1589315 h 2307772"/>
              <a:gd name="connsiteX9" fmla="*/ 849086 w 1491570"/>
              <a:gd name="connsiteY9" fmla="*/ 1545772 h 2307772"/>
              <a:gd name="connsiteX10" fmla="*/ 870857 w 1491570"/>
              <a:gd name="connsiteY10" fmla="*/ 1513115 h 2307772"/>
              <a:gd name="connsiteX11" fmla="*/ 892629 w 1491570"/>
              <a:gd name="connsiteY11" fmla="*/ 1469572 h 2307772"/>
              <a:gd name="connsiteX12" fmla="*/ 925286 w 1491570"/>
              <a:gd name="connsiteY12" fmla="*/ 1415143 h 2307772"/>
              <a:gd name="connsiteX13" fmla="*/ 968829 w 1491570"/>
              <a:gd name="connsiteY13" fmla="*/ 1317172 h 2307772"/>
              <a:gd name="connsiteX14" fmla="*/ 1001486 w 1491570"/>
              <a:gd name="connsiteY14" fmla="*/ 1262743 h 2307772"/>
              <a:gd name="connsiteX15" fmla="*/ 1099457 w 1491570"/>
              <a:gd name="connsiteY15" fmla="*/ 1066800 h 2307772"/>
              <a:gd name="connsiteX16" fmla="*/ 1132114 w 1491570"/>
              <a:gd name="connsiteY16" fmla="*/ 1001486 h 2307772"/>
              <a:gd name="connsiteX17" fmla="*/ 1164771 w 1491570"/>
              <a:gd name="connsiteY17" fmla="*/ 936172 h 2307772"/>
              <a:gd name="connsiteX18" fmla="*/ 1186543 w 1491570"/>
              <a:gd name="connsiteY18" fmla="*/ 881743 h 2307772"/>
              <a:gd name="connsiteX19" fmla="*/ 1208314 w 1491570"/>
              <a:gd name="connsiteY19" fmla="*/ 838200 h 2307772"/>
              <a:gd name="connsiteX20" fmla="*/ 1230086 w 1491570"/>
              <a:gd name="connsiteY20" fmla="*/ 762000 h 2307772"/>
              <a:gd name="connsiteX21" fmla="*/ 1251857 w 1491570"/>
              <a:gd name="connsiteY21" fmla="*/ 718457 h 2307772"/>
              <a:gd name="connsiteX22" fmla="*/ 1284514 w 1491570"/>
              <a:gd name="connsiteY22" fmla="*/ 576943 h 2307772"/>
              <a:gd name="connsiteX23" fmla="*/ 1328057 w 1491570"/>
              <a:gd name="connsiteY23" fmla="*/ 457200 h 2307772"/>
              <a:gd name="connsiteX24" fmla="*/ 1338943 w 1491570"/>
              <a:gd name="connsiteY24" fmla="*/ 424543 h 2307772"/>
              <a:gd name="connsiteX25" fmla="*/ 1349829 w 1491570"/>
              <a:gd name="connsiteY25" fmla="*/ 381000 h 2307772"/>
              <a:gd name="connsiteX26" fmla="*/ 1371600 w 1491570"/>
              <a:gd name="connsiteY26" fmla="*/ 337457 h 2307772"/>
              <a:gd name="connsiteX27" fmla="*/ 1382486 w 1491570"/>
              <a:gd name="connsiteY27" fmla="*/ 293915 h 2307772"/>
              <a:gd name="connsiteX28" fmla="*/ 1404257 w 1491570"/>
              <a:gd name="connsiteY28" fmla="*/ 261257 h 2307772"/>
              <a:gd name="connsiteX29" fmla="*/ 1415143 w 1491570"/>
              <a:gd name="connsiteY29" fmla="*/ 228600 h 2307772"/>
              <a:gd name="connsiteX30" fmla="*/ 1436914 w 1491570"/>
              <a:gd name="connsiteY30" fmla="*/ 185057 h 2307772"/>
              <a:gd name="connsiteX31" fmla="*/ 1469571 w 1491570"/>
              <a:gd name="connsiteY31" fmla="*/ 54429 h 2307772"/>
              <a:gd name="connsiteX32" fmla="*/ 1491343 w 1491570"/>
              <a:gd name="connsiteY32" fmla="*/ 0 h 23077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491570" h="2307772">
                <a:moveTo>
                  <a:pt x="0" y="2307772"/>
                </a:moveTo>
                <a:cubicBezTo>
                  <a:pt x="47171" y="2296886"/>
                  <a:pt x="97017" y="2294185"/>
                  <a:pt x="141514" y="2275115"/>
                </a:cubicBezTo>
                <a:cubicBezTo>
                  <a:pt x="221893" y="2240667"/>
                  <a:pt x="303903" y="2182906"/>
                  <a:pt x="370114" y="2122715"/>
                </a:cubicBezTo>
                <a:cubicBezTo>
                  <a:pt x="389099" y="2105456"/>
                  <a:pt x="405472" y="2085450"/>
                  <a:pt x="424543" y="2068286"/>
                </a:cubicBezTo>
                <a:cubicBezTo>
                  <a:pt x="505519" y="1995407"/>
                  <a:pt x="492409" y="2035162"/>
                  <a:pt x="587829" y="1915886"/>
                </a:cubicBezTo>
                <a:cubicBezTo>
                  <a:pt x="616857" y="1879600"/>
                  <a:pt x="651007" y="1846875"/>
                  <a:pt x="674914" y="1807029"/>
                </a:cubicBezTo>
                <a:cubicBezTo>
                  <a:pt x="685800" y="1788886"/>
                  <a:pt x="695059" y="1769662"/>
                  <a:pt x="707571" y="1752600"/>
                </a:cubicBezTo>
                <a:cubicBezTo>
                  <a:pt x="735051" y="1715128"/>
                  <a:pt x="770749" y="1683589"/>
                  <a:pt x="794657" y="1643743"/>
                </a:cubicBezTo>
                <a:cubicBezTo>
                  <a:pt x="805543" y="1625600"/>
                  <a:pt x="817039" y="1607810"/>
                  <a:pt x="827314" y="1589315"/>
                </a:cubicBezTo>
                <a:cubicBezTo>
                  <a:pt x="835195" y="1575130"/>
                  <a:pt x="841035" y="1559861"/>
                  <a:pt x="849086" y="1545772"/>
                </a:cubicBezTo>
                <a:cubicBezTo>
                  <a:pt x="855577" y="1534413"/>
                  <a:pt x="864366" y="1524474"/>
                  <a:pt x="870857" y="1513115"/>
                </a:cubicBezTo>
                <a:cubicBezTo>
                  <a:pt x="878908" y="1499026"/>
                  <a:pt x="884748" y="1483757"/>
                  <a:pt x="892629" y="1469572"/>
                </a:cubicBezTo>
                <a:cubicBezTo>
                  <a:pt x="902904" y="1451076"/>
                  <a:pt x="915011" y="1433639"/>
                  <a:pt x="925286" y="1415143"/>
                </a:cubicBezTo>
                <a:cubicBezTo>
                  <a:pt x="982996" y="1311263"/>
                  <a:pt x="908276" y="1438276"/>
                  <a:pt x="968829" y="1317172"/>
                </a:cubicBezTo>
                <a:cubicBezTo>
                  <a:pt x="978291" y="1298248"/>
                  <a:pt x="991586" y="1281442"/>
                  <a:pt x="1001486" y="1262743"/>
                </a:cubicBezTo>
                <a:cubicBezTo>
                  <a:pt x="1001511" y="1262695"/>
                  <a:pt x="1083117" y="1099481"/>
                  <a:pt x="1099457" y="1066800"/>
                </a:cubicBezTo>
                <a:lnTo>
                  <a:pt x="1132114" y="1001486"/>
                </a:lnTo>
                <a:cubicBezTo>
                  <a:pt x="1143000" y="979715"/>
                  <a:pt x="1155731" y="958772"/>
                  <a:pt x="1164771" y="936172"/>
                </a:cubicBezTo>
                <a:cubicBezTo>
                  <a:pt x="1172028" y="918029"/>
                  <a:pt x="1178607" y="899599"/>
                  <a:pt x="1186543" y="881743"/>
                </a:cubicBezTo>
                <a:cubicBezTo>
                  <a:pt x="1193134" y="866914"/>
                  <a:pt x="1202616" y="853394"/>
                  <a:pt x="1208314" y="838200"/>
                </a:cubicBezTo>
                <a:cubicBezTo>
                  <a:pt x="1235935" y="764542"/>
                  <a:pt x="1203768" y="823409"/>
                  <a:pt x="1230086" y="762000"/>
                </a:cubicBezTo>
                <a:cubicBezTo>
                  <a:pt x="1236478" y="747085"/>
                  <a:pt x="1246725" y="733852"/>
                  <a:pt x="1251857" y="718457"/>
                </a:cubicBezTo>
                <a:cubicBezTo>
                  <a:pt x="1292930" y="595240"/>
                  <a:pt x="1258601" y="671956"/>
                  <a:pt x="1284514" y="576943"/>
                </a:cubicBezTo>
                <a:cubicBezTo>
                  <a:pt x="1299756" y="521055"/>
                  <a:pt x="1308585" y="509126"/>
                  <a:pt x="1328057" y="457200"/>
                </a:cubicBezTo>
                <a:cubicBezTo>
                  <a:pt x="1332086" y="446456"/>
                  <a:pt x="1335791" y="435576"/>
                  <a:pt x="1338943" y="424543"/>
                </a:cubicBezTo>
                <a:cubicBezTo>
                  <a:pt x="1343053" y="410158"/>
                  <a:pt x="1344576" y="395008"/>
                  <a:pt x="1349829" y="381000"/>
                </a:cubicBezTo>
                <a:cubicBezTo>
                  <a:pt x="1355527" y="365806"/>
                  <a:pt x="1365902" y="352651"/>
                  <a:pt x="1371600" y="337457"/>
                </a:cubicBezTo>
                <a:cubicBezTo>
                  <a:pt x="1376853" y="323449"/>
                  <a:pt x="1376593" y="307666"/>
                  <a:pt x="1382486" y="293915"/>
                </a:cubicBezTo>
                <a:cubicBezTo>
                  <a:pt x="1387640" y="281890"/>
                  <a:pt x="1398406" y="272959"/>
                  <a:pt x="1404257" y="261257"/>
                </a:cubicBezTo>
                <a:cubicBezTo>
                  <a:pt x="1409389" y="250994"/>
                  <a:pt x="1410623" y="239147"/>
                  <a:pt x="1415143" y="228600"/>
                </a:cubicBezTo>
                <a:cubicBezTo>
                  <a:pt x="1421535" y="213685"/>
                  <a:pt x="1432074" y="200546"/>
                  <a:pt x="1436914" y="185057"/>
                </a:cubicBezTo>
                <a:cubicBezTo>
                  <a:pt x="1450301" y="142217"/>
                  <a:pt x="1444674" y="91773"/>
                  <a:pt x="1469571" y="54429"/>
                </a:cubicBezTo>
                <a:cubicBezTo>
                  <a:pt x="1495369" y="15734"/>
                  <a:pt x="1491343" y="34855"/>
                  <a:pt x="1491343" y="0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53E3793-5061-E4CB-B03D-A7B741E47E2C}"/>
              </a:ext>
            </a:extLst>
          </p:cNvPr>
          <p:cNvSpPr txBox="1"/>
          <p:nvPr/>
        </p:nvSpPr>
        <p:spPr>
          <a:xfrm>
            <a:off x="351888" y="1318835"/>
            <a:ext cx="473788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Coupled-bunch instability threshold is linked to the single-bunch loss of Landau damping threshold </a:t>
            </a:r>
            <a:br>
              <a:rPr lang="en-US" sz="2000" dirty="0"/>
            </a:br>
            <a:r>
              <a:rPr lang="en-US" sz="2000" dirty="0"/>
              <a:t>(</a:t>
            </a:r>
            <a:r>
              <a:rPr lang="en-US" sz="2000" i="1" dirty="0">
                <a:solidFill>
                  <a:srgbClr val="002060"/>
                </a:solidFill>
              </a:rPr>
              <a:t>IK and E. </a:t>
            </a:r>
            <a:r>
              <a:rPr lang="en-US" sz="2000" i="1" dirty="0" err="1">
                <a:solidFill>
                  <a:srgbClr val="002060"/>
                </a:solidFill>
              </a:rPr>
              <a:t>Shaposhnikova</a:t>
            </a:r>
            <a:r>
              <a:rPr lang="en-US" sz="2000" i="1" dirty="0">
                <a:solidFill>
                  <a:srgbClr val="002060"/>
                </a:solidFill>
              </a:rPr>
              <a:t>, IPAC 2022)</a:t>
            </a:r>
            <a:endParaRPr lang="en-US" sz="20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AA9BD31-A512-B48C-8222-9E9612CF57CD}"/>
              </a:ext>
            </a:extLst>
          </p:cNvPr>
          <p:cNvSpPr txBox="1"/>
          <p:nvPr/>
        </p:nvSpPr>
        <p:spPr>
          <a:xfrm>
            <a:off x="9068170" y="1083391"/>
            <a:ext cx="22813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Beam loading limit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058FD3D1-215B-8629-341E-24EE84364F25}"/>
              </a:ext>
            </a:extLst>
          </p:cNvPr>
          <p:cNvCxnSpPr/>
          <p:nvPr/>
        </p:nvCxnSpPr>
        <p:spPr>
          <a:xfrm flipV="1">
            <a:off x="7466928" y="3690023"/>
            <a:ext cx="0" cy="8757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FBAEBA8F-0AA9-1D84-55FB-94E5621512CC}"/>
              </a:ext>
            </a:extLst>
          </p:cNvPr>
          <p:cNvSpPr txBox="1"/>
          <p:nvPr/>
        </p:nvSpPr>
        <p:spPr>
          <a:xfrm>
            <a:off x="5391585" y="4717885"/>
            <a:ext cx="48638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Initial emittance + (un) controlled blow-up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B1727261-FDBF-232B-8A7C-15F22C27711A}"/>
                  </a:ext>
                </a:extLst>
              </p:cNvPr>
              <p:cNvSpPr txBox="1"/>
              <p:nvPr/>
            </p:nvSpPr>
            <p:spPr>
              <a:xfrm>
                <a:off x="523578" y="3506322"/>
                <a:ext cx="3959930" cy="121507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LLD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∝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1+64</m:t>
                              </m:r>
                              <m:f>
                                <m:f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𝑉</m:t>
                                      </m:r>
                                    </m:e>
                                    <m:sub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800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𝑉</m:t>
                                      </m:r>
                                    </m:e>
                                    <m:sub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200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200</m:t>
                              </m:r>
                            </m:sub>
                          </m:sSub>
                          <m:func>
                            <m:func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sSub>
                                <m:sSub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𝜙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e>
                          </m:func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1+4</m:t>
                              </m:r>
                              <m:f>
                                <m:f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𝑉</m:t>
                                      </m:r>
                                    </m:e>
                                    <m:sub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800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𝑉</m:t>
                                      </m:r>
                                    </m:e>
                                    <m:sub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200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rad>
                        </m:den>
                      </m:f>
                      <m:sSup>
                        <m:s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  <m:sup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𝛼</m:t>
                          </m:r>
                        </m:sup>
                      </m:sSup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B1727261-FDBF-232B-8A7C-15F22C2771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3578" y="3506322"/>
                <a:ext cx="3959930" cy="1215076"/>
              </a:xfrm>
              <a:prstGeom prst="rect">
                <a:avLst/>
              </a:prstGeom>
              <a:blipFill>
                <a:blip r:embed="rId3"/>
                <a:stretch>
                  <a:fillRect l="-962" t="-1042" b="-20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Oval 26">
            <a:extLst>
              <a:ext uri="{FF2B5EF4-FFF2-40B4-BE49-F238E27FC236}">
                <a16:creationId xmlns:a16="http://schemas.microsoft.com/office/drawing/2014/main" id="{5AD8B045-8D5E-F6AE-5C54-A652B6F1BE33}"/>
              </a:ext>
            </a:extLst>
          </p:cNvPr>
          <p:cNvSpPr/>
          <p:nvPr/>
        </p:nvSpPr>
        <p:spPr>
          <a:xfrm>
            <a:off x="7310183" y="3485713"/>
            <a:ext cx="48928" cy="564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9CFC953-7365-AD70-26BD-2B3815D50CED}"/>
              </a:ext>
            </a:extLst>
          </p:cNvPr>
          <p:cNvSpPr txBox="1"/>
          <p:nvPr/>
        </p:nvSpPr>
        <p:spPr>
          <a:xfrm>
            <a:off x="5879271" y="1952532"/>
            <a:ext cx="11544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unstable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95AE70F-C571-7D40-C96C-1B48A19266C8}"/>
              </a:ext>
            </a:extLst>
          </p:cNvPr>
          <p:cNvSpPr txBox="1"/>
          <p:nvPr/>
        </p:nvSpPr>
        <p:spPr>
          <a:xfrm>
            <a:off x="7245481" y="2490487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stable</a:t>
            </a:r>
          </a:p>
        </p:txBody>
      </p:sp>
      <p:sp>
        <p:nvSpPr>
          <p:cNvPr id="31" name="Freeform 30">
            <a:extLst>
              <a:ext uri="{FF2B5EF4-FFF2-40B4-BE49-F238E27FC236}">
                <a16:creationId xmlns:a16="http://schemas.microsoft.com/office/drawing/2014/main" id="{67F5BCBC-1849-F2AD-970B-6F44BA5647F1}"/>
              </a:ext>
            </a:extLst>
          </p:cNvPr>
          <p:cNvSpPr/>
          <p:nvPr/>
        </p:nvSpPr>
        <p:spPr>
          <a:xfrm>
            <a:off x="5905465" y="1749397"/>
            <a:ext cx="3553428" cy="776354"/>
          </a:xfrm>
          <a:custGeom>
            <a:avLst/>
            <a:gdLst>
              <a:gd name="connsiteX0" fmla="*/ 0 w 3553428"/>
              <a:gd name="connsiteY0" fmla="*/ 706056 h 776354"/>
              <a:gd name="connsiteX1" fmla="*/ 995423 w 3553428"/>
              <a:gd name="connsiteY1" fmla="*/ 717630 h 776354"/>
              <a:gd name="connsiteX2" fmla="*/ 1053296 w 3553428"/>
              <a:gd name="connsiteY2" fmla="*/ 706056 h 776354"/>
              <a:gd name="connsiteX3" fmla="*/ 1122744 w 3553428"/>
              <a:gd name="connsiteY3" fmla="*/ 694481 h 776354"/>
              <a:gd name="connsiteX4" fmla="*/ 1215342 w 3553428"/>
              <a:gd name="connsiteY4" fmla="*/ 671332 h 776354"/>
              <a:gd name="connsiteX5" fmla="*/ 1273215 w 3553428"/>
              <a:gd name="connsiteY5" fmla="*/ 659757 h 776354"/>
              <a:gd name="connsiteX6" fmla="*/ 1365813 w 3553428"/>
              <a:gd name="connsiteY6" fmla="*/ 636607 h 776354"/>
              <a:gd name="connsiteX7" fmla="*/ 1423686 w 3553428"/>
              <a:gd name="connsiteY7" fmla="*/ 625033 h 776354"/>
              <a:gd name="connsiteX8" fmla="*/ 1539433 w 3553428"/>
              <a:gd name="connsiteY8" fmla="*/ 590309 h 776354"/>
              <a:gd name="connsiteX9" fmla="*/ 1562582 w 3553428"/>
              <a:gd name="connsiteY9" fmla="*/ 567159 h 776354"/>
              <a:gd name="connsiteX10" fmla="*/ 1643605 w 3553428"/>
              <a:gd name="connsiteY10" fmla="*/ 544010 h 776354"/>
              <a:gd name="connsiteX11" fmla="*/ 1689904 w 3553428"/>
              <a:gd name="connsiteY11" fmla="*/ 520861 h 776354"/>
              <a:gd name="connsiteX12" fmla="*/ 1759352 w 3553428"/>
              <a:gd name="connsiteY12" fmla="*/ 497711 h 776354"/>
              <a:gd name="connsiteX13" fmla="*/ 1794076 w 3553428"/>
              <a:gd name="connsiteY13" fmla="*/ 486137 h 776354"/>
              <a:gd name="connsiteX14" fmla="*/ 1817225 w 3553428"/>
              <a:gd name="connsiteY14" fmla="*/ 462987 h 776354"/>
              <a:gd name="connsiteX15" fmla="*/ 1886673 w 3553428"/>
              <a:gd name="connsiteY15" fmla="*/ 439838 h 776354"/>
              <a:gd name="connsiteX16" fmla="*/ 1979271 w 3553428"/>
              <a:gd name="connsiteY16" fmla="*/ 393539 h 776354"/>
              <a:gd name="connsiteX17" fmla="*/ 2106592 w 3553428"/>
              <a:gd name="connsiteY17" fmla="*/ 335666 h 776354"/>
              <a:gd name="connsiteX18" fmla="*/ 2129742 w 3553428"/>
              <a:gd name="connsiteY18" fmla="*/ 312516 h 776354"/>
              <a:gd name="connsiteX19" fmla="*/ 2268638 w 3553428"/>
              <a:gd name="connsiteY19" fmla="*/ 289367 h 776354"/>
              <a:gd name="connsiteX20" fmla="*/ 2338086 w 3553428"/>
              <a:gd name="connsiteY20" fmla="*/ 243068 h 776354"/>
              <a:gd name="connsiteX21" fmla="*/ 2407534 w 3553428"/>
              <a:gd name="connsiteY21" fmla="*/ 219919 h 776354"/>
              <a:gd name="connsiteX22" fmla="*/ 2442258 w 3553428"/>
              <a:gd name="connsiteY22" fmla="*/ 208344 h 776354"/>
              <a:gd name="connsiteX23" fmla="*/ 2488557 w 3553428"/>
              <a:gd name="connsiteY23" fmla="*/ 196770 h 776354"/>
              <a:gd name="connsiteX24" fmla="*/ 2546430 w 3553428"/>
              <a:gd name="connsiteY24" fmla="*/ 185195 h 776354"/>
              <a:gd name="connsiteX25" fmla="*/ 2615878 w 3553428"/>
              <a:gd name="connsiteY25" fmla="*/ 162045 h 776354"/>
              <a:gd name="connsiteX26" fmla="*/ 2685326 w 3553428"/>
              <a:gd name="connsiteY26" fmla="*/ 138896 h 776354"/>
              <a:gd name="connsiteX27" fmla="*/ 2766349 w 3553428"/>
              <a:gd name="connsiteY27" fmla="*/ 115747 h 776354"/>
              <a:gd name="connsiteX28" fmla="*/ 3090440 w 3553428"/>
              <a:gd name="connsiteY28" fmla="*/ 81023 h 776354"/>
              <a:gd name="connsiteX29" fmla="*/ 3240911 w 3553428"/>
              <a:gd name="connsiteY29" fmla="*/ 57873 h 776354"/>
              <a:gd name="connsiteX30" fmla="*/ 3287210 w 3553428"/>
              <a:gd name="connsiteY30" fmla="*/ 46299 h 776354"/>
              <a:gd name="connsiteX31" fmla="*/ 3379807 w 3553428"/>
              <a:gd name="connsiteY31" fmla="*/ 34724 h 776354"/>
              <a:gd name="connsiteX32" fmla="*/ 3449256 w 3553428"/>
              <a:gd name="connsiteY32" fmla="*/ 11575 h 776354"/>
              <a:gd name="connsiteX33" fmla="*/ 3483980 w 3553428"/>
              <a:gd name="connsiteY33" fmla="*/ 0 h 776354"/>
              <a:gd name="connsiteX34" fmla="*/ 3553428 w 3553428"/>
              <a:gd name="connsiteY34" fmla="*/ 0 h 776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3553428" h="776354">
                <a:moveTo>
                  <a:pt x="0" y="706056"/>
                </a:moveTo>
                <a:cubicBezTo>
                  <a:pt x="346418" y="844622"/>
                  <a:pt x="61799" y="739342"/>
                  <a:pt x="995423" y="717630"/>
                </a:cubicBezTo>
                <a:cubicBezTo>
                  <a:pt x="1015091" y="717173"/>
                  <a:pt x="1033940" y="709575"/>
                  <a:pt x="1053296" y="706056"/>
                </a:cubicBezTo>
                <a:cubicBezTo>
                  <a:pt x="1076386" y="701858"/>
                  <a:pt x="1099796" y="699398"/>
                  <a:pt x="1122744" y="694481"/>
                </a:cubicBezTo>
                <a:cubicBezTo>
                  <a:pt x="1153854" y="687815"/>
                  <a:pt x="1184144" y="677572"/>
                  <a:pt x="1215342" y="671332"/>
                </a:cubicBezTo>
                <a:cubicBezTo>
                  <a:pt x="1234633" y="667474"/>
                  <a:pt x="1254046" y="664181"/>
                  <a:pt x="1273215" y="659757"/>
                </a:cubicBezTo>
                <a:cubicBezTo>
                  <a:pt x="1304216" y="652603"/>
                  <a:pt x="1334615" y="642846"/>
                  <a:pt x="1365813" y="636607"/>
                </a:cubicBezTo>
                <a:cubicBezTo>
                  <a:pt x="1385104" y="632749"/>
                  <a:pt x="1404706" y="630209"/>
                  <a:pt x="1423686" y="625033"/>
                </a:cubicBezTo>
                <a:cubicBezTo>
                  <a:pt x="1733530" y="540530"/>
                  <a:pt x="1322580" y="644519"/>
                  <a:pt x="1539433" y="590309"/>
                </a:cubicBezTo>
                <a:cubicBezTo>
                  <a:pt x="1547149" y="582592"/>
                  <a:pt x="1553224" y="572774"/>
                  <a:pt x="1562582" y="567159"/>
                </a:cubicBezTo>
                <a:cubicBezTo>
                  <a:pt x="1578122" y="557835"/>
                  <a:pt x="1630161" y="549052"/>
                  <a:pt x="1643605" y="544010"/>
                </a:cubicBezTo>
                <a:cubicBezTo>
                  <a:pt x="1659761" y="537952"/>
                  <a:pt x="1673884" y="527269"/>
                  <a:pt x="1689904" y="520861"/>
                </a:cubicBezTo>
                <a:cubicBezTo>
                  <a:pt x="1712560" y="511798"/>
                  <a:pt x="1736203" y="505427"/>
                  <a:pt x="1759352" y="497711"/>
                </a:cubicBezTo>
                <a:lnTo>
                  <a:pt x="1794076" y="486137"/>
                </a:lnTo>
                <a:cubicBezTo>
                  <a:pt x="1801792" y="478420"/>
                  <a:pt x="1807464" y="467867"/>
                  <a:pt x="1817225" y="462987"/>
                </a:cubicBezTo>
                <a:cubicBezTo>
                  <a:pt x="1839050" y="452074"/>
                  <a:pt x="1886673" y="439838"/>
                  <a:pt x="1886673" y="439838"/>
                </a:cubicBezTo>
                <a:cubicBezTo>
                  <a:pt x="1962768" y="363743"/>
                  <a:pt x="1819666" y="499943"/>
                  <a:pt x="1979271" y="393539"/>
                </a:cubicBezTo>
                <a:cubicBezTo>
                  <a:pt x="2065088" y="336327"/>
                  <a:pt x="2021437" y="352696"/>
                  <a:pt x="2106592" y="335666"/>
                </a:cubicBezTo>
                <a:cubicBezTo>
                  <a:pt x="2114309" y="327949"/>
                  <a:pt x="2120384" y="318131"/>
                  <a:pt x="2129742" y="312516"/>
                </a:cubicBezTo>
                <a:cubicBezTo>
                  <a:pt x="2160589" y="294008"/>
                  <a:pt x="2258355" y="290510"/>
                  <a:pt x="2268638" y="289367"/>
                </a:cubicBezTo>
                <a:cubicBezTo>
                  <a:pt x="2291787" y="273934"/>
                  <a:pt x="2311692" y="251866"/>
                  <a:pt x="2338086" y="243068"/>
                </a:cubicBezTo>
                <a:lnTo>
                  <a:pt x="2407534" y="219919"/>
                </a:lnTo>
                <a:cubicBezTo>
                  <a:pt x="2419109" y="216061"/>
                  <a:pt x="2430421" y="211303"/>
                  <a:pt x="2442258" y="208344"/>
                </a:cubicBezTo>
                <a:cubicBezTo>
                  <a:pt x="2457691" y="204486"/>
                  <a:pt x="2473028" y="200221"/>
                  <a:pt x="2488557" y="196770"/>
                </a:cubicBezTo>
                <a:cubicBezTo>
                  <a:pt x="2507762" y="192502"/>
                  <a:pt x="2527450" y="190371"/>
                  <a:pt x="2546430" y="185195"/>
                </a:cubicBezTo>
                <a:cubicBezTo>
                  <a:pt x="2569972" y="178774"/>
                  <a:pt x="2592729" y="169761"/>
                  <a:pt x="2615878" y="162045"/>
                </a:cubicBezTo>
                <a:lnTo>
                  <a:pt x="2685326" y="138896"/>
                </a:lnTo>
                <a:cubicBezTo>
                  <a:pt x="2714247" y="129255"/>
                  <a:pt x="2735457" y="121199"/>
                  <a:pt x="2766349" y="115747"/>
                </a:cubicBezTo>
                <a:cubicBezTo>
                  <a:pt x="2931342" y="86631"/>
                  <a:pt x="2915110" y="92711"/>
                  <a:pt x="3090440" y="81023"/>
                </a:cubicBezTo>
                <a:cubicBezTo>
                  <a:pt x="3171001" y="54168"/>
                  <a:pt x="3084254" y="80252"/>
                  <a:pt x="3240911" y="57873"/>
                </a:cubicBezTo>
                <a:cubicBezTo>
                  <a:pt x="3256659" y="55623"/>
                  <a:pt x="3271519" y="48914"/>
                  <a:pt x="3287210" y="46299"/>
                </a:cubicBezTo>
                <a:cubicBezTo>
                  <a:pt x="3317893" y="41185"/>
                  <a:pt x="3348941" y="38582"/>
                  <a:pt x="3379807" y="34724"/>
                </a:cubicBezTo>
                <a:lnTo>
                  <a:pt x="3449256" y="11575"/>
                </a:lnTo>
                <a:cubicBezTo>
                  <a:pt x="3460831" y="7717"/>
                  <a:pt x="3471779" y="0"/>
                  <a:pt x="3483980" y="0"/>
                </a:cubicBezTo>
                <a:lnTo>
                  <a:pt x="3553428" y="0"/>
                </a:ln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 32">
            <a:extLst>
              <a:ext uri="{FF2B5EF4-FFF2-40B4-BE49-F238E27FC236}">
                <a16:creationId xmlns:a16="http://schemas.microsoft.com/office/drawing/2014/main" id="{41DF87DC-5B7E-031A-900B-C835E80371D3}"/>
              </a:ext>
            </a:extLst>
          </p:cNvPr>
          <p:cNvSpPr/>
          <p:nvPr/>
        </p:nvSpPr>
        <p:spPr>
          <a:xfrm>
            <a:off x="8116229" y="1668374"/>
            <a:ext cx="1088021" cy="2419109"/>
          </a:xfrm>
          <a:custGeom>
            <a:avLst/>
            <a:gdLst>
              <a:gd name="connsiteX0" fmla="*/ 0 w 1088021"/>
              <a:gd name="connsiteY0" fmla="*/ 0 h 2419109"/>
              <a:gd name="connsiteX1" fmla="*/ 34724 w 1088021"/>
              <a:gd name="connsiteY1" fmla="*/ 127322 h 2419109"/>
              <a:gd name="connsiteX2" fmla="*/ 81023 w 1088021"/>
              <a:gd name="connsiteY2" fmla="*/ 208344 h 2419109"/>
              <a:gd name="connsiteX3" fmla="*/ 127322 w 1088021"/>
              <a:gd name="connsiteY3" fmla="*/ 324091 h 2419109"/>
              <a:gd name="connsiteX4" fmla="*/ 162046 w 1088021"/>
              <a:gd name="connsiteY4" fmla="*/ 381965 h 2419109"/>
              <a:gd name="connsiteX5" fmla="*/ 196770 w 1088021"/>
              <a:gd name="connsiteY5" fmla="*/ 520861 h 2419109"/>
              <a:gd name="connsiteX6" fmla="*/ 219919 w 1088021"/>
              <a:gd name="connsiteY6" fmla="*/ 578734 h 2419109"/>
              <a:gd name="connsiteX7" fmla="*/ 300942 w 1088021"/>
              <a:gd name="connsiteY7" fmla="*/ 729205 h 2419109"/>
              <a:gd name="connsiteX8" fmla="*/ 312517 w 1088021"/>
              <a:gd name="connsiteY8" fmla="*/ 775504 h 2419109"/>
              <a:gd name="connsiteX9" fmla="*/ 335666 w 1088021"/>
              <a:gd name="connsiteY9" fmla="*/ 821803 h 2419109"/>
              <a:gd name="connsiteX10" fmla="*/ 347241 w 1088021"/>
              <a:gd name="connsiteY10" fmla="*/ 914400 h 2419109"/>
              <a:gd name="connsiteX11" fmla="*/ 381965 w 1088021"/>
              <a:gd name="connsiteY11" fmla="*/ 995423 h 2419109"/>
              <a:gd name="connsiteX12" fmla="*/ 474562 w 1088021"/>
              <a:gd name="connsiteY12" fmla="*/ 1180618 h 2419109"/>
              <a:gd name="connsiteX13" fmla="*/ 509286 w 1088021"/>
              <a:gd name="connsiteY13" fmla="*/ 1261641 h 2419109"/>
              <a:gd name="connsiteX14" fmla="*/ 520861 w 1088021"/>
              <a:gd name="connsiteY14" fmla="*/ 1307939 h 2419109"/>
              <a:gd name="connsiteX15" fmla="*/ 578735 w 1088021"/>
              <a:gd name="connsiteY15" fmla="*/ 1423686 h 2419109"/>
              <a:gd name="connsiteX16" fmla="*/ 601884 w 1088021"/>
              <a:gd name="connsiteY16" fmla="*/ 1481560 h 2419109"/>
              <a:gd name="connsiteX17" fmla="*/ 613459 w 1088021"/>
              <a:gd name="connsiteY17" fmla="*/ 1527858 h 2419109"/>
              <a:gd name="connsiteX18" fmla="*/ 659757 w 1088021"/>
              <a:gd name="connsiteY18" fmla="*/ 1620456 h 2419109"/>
              <a:gd name="connsiteX19" fmla="*/ 694481 w 1088021"/>
              <a:gd name="connsiteY19" fmla="*/ 1724628 h 2419109"/>
              <a:gd name="connsiteX20" fmla="*/ 706056 w 1088021"/>
              <a:gd name="connsiteY20" fmla="*/ 1770927 h 2419109"/>
              <a:gd name="connsiteX21" fmla="*/ 752355 w 1088021"/>
              <a:gd name="connsiteY21" fmla="*/ 1863524 h 2419109"/>
              <a:gd name="connsiteX22" fmla="*/ 787079 w 1088021"/>
              <a:gd name="connsiteY22" fmla="*/ 1944547 h 2419109"/>
              <a:gd name="connsiteX23" fmla="*/ 810228 w 1088021"/>
              <a:gd name="connsiteY23" fmla="*/ 2013995 h 2419109"/>
              <a:gd name="connsiteX24" fmla="*/ 844952 w 1088021"/>
              <a:gd name="connsiteY24" fmla="*/ 2071868 h 2419109"/>
              <a:gd name="connsiteX25" fmla="*/ 879676 w 1088021"/>
              <a:gd name="connsiteY25" fmla="*/ 2141317 h 2419109"/>
              <a:gd name="connsiteX26" fmla="*/ 891251 w 1088021"/>
              <a:gd name="connsiteY26" fmla="*/ 2176041 h 2419109"/>
              <a:gd name="connsiteX27" fmla="*/ 937550 w 1088021"/>
              <a:gd name="connsiteY27" fmla="*/ 2233914 h 2419109"/>
              <a:gd name="connsiteX28" fmla="*/ 949124 w 1088021"/>
              <a:gd name="connsiteY28" fmla="*/ 2268638 h 2419109"/>
              <a:gd name="connsiteX29" fmla="*/ 972274 w 1088021"/>
              <a:gd name="connsiteY29" fmla="*/ 2291787 h 2419109"/>
              <a:gd name="connsiteX30" fmla="*/ 995423 w 1088021"/>
              <a:gd name="connsiteY30" fmla="*/ 2326511 h 2419109"/>
              <a:gd name="connsiteX31" fmla="*/ 1018573 w 1088021"/>
              <a:gd name="connsiteY31" fmla="*/ 2349661 h 2419109"/>
              <a:gd name="connsiteX32" fmla="*/ 1041722 w 1088021"/>
              <a:gd name="connsiteY32" fmla="*/ 2384385 h 2419109"/>
              <a:gd name="connsiteX33" fmla="*/ 1076446 w 1088021"/>
              <a:gd name="connsiteY33" fmla="*/ 2407534 h 2419109"/>
              <a:gd name="connsiteX34" fmla="*/ 1088021 w 1088021"/>
              <a:gd name="connsiteY34" fmla="*/ 2419109 h 24191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88021" h="2419109">
                <a:moveTo>
                  <a:pt x="0" y="0"/>
                </a:moveTo>
                <a:cubicBezTo>
                  <a:pt x="74337" y="185840"/>
                  <a:pt x="-28238" y="-82548"/>
                  <a:pt x="34724" y="127322"/>
                </a:cubicBezTo>
                <a:cubicBezTo>
                  <a:pt x="45767" y="164133"/>
                  <a:pt x="63080" y="176943"/>
                  <a:pt x="81023" y="208344"/>
                </a:cubicBezTo>
                <a:cubicBezTo>
                  <a:pt x="132124" y="297771"/>
                  <a:pt x="74621" y="208148"/>
                  <a:pt x="127322" y="324091"/>
                </a:cubicBezTo>
                <a:cubicBezTo>
                  <a:pt x="136631" y="344572"/>
                  <a:pt x="152737" y="361484"/>
                  <a:pt x="162046" y="381965"/>
                </a:cubicBezTo>
                <a:cubicBezTo>
                  <a:pt x="201722" y="469254"/>
                  <a:pt x="172425" y="431598"/>
                  <a:pt x="196770" y="520861"/>
                </a:cubicBezTo>
                <a:cubicBezTo>
                  <a:pt x="202237" y="540906"/>
                  <a:pt x="211212" y="559869"/>
                  <a:pt x="219919" y="578734"/>
                </a:cubicBezTo>
                <a:cubicBezTo>
                  <a:pt x="257492" y="660143"/>
                  <a:pt x="260710" y="662153"/>
                  <a:pt x="300942" y="729205"/>
                </a:cubicBezTo>
                <a:cubicBezTo>
                  <a:pt x="304800" y="744638"/>
                  <a:pt x="306931" y="760609"/>
                  <a:pt x="312517" y="775504"/>
                </a:cubicBezTo>
                <a:cubicBezTo>
                  <a:pt x="318575" y="791660"/>
                  <a:pt x="331481" y="805064"/>
                  <a:pt x="335666" y="821803"/>
                </a:cubicBezTo>
                <a:cubicBezTo>
                  <a:pt x="343210" y="851980"/>
                  <a:pt x="339226" y="884344"/>
                  <a:pt x="347241" y="914400"/>
                </a:cubicBezTo>
                <a:cubicBezTo>
                  <a:pt x="354812" y="942791"/>
                  <a:pt x="369539" y="968796"/>
                  <a:pt x="381965" y="995423"/>
                </a:cubicBezTo>
                <a:cubicBezTo>
                  <a:pt x="381989" y="995474"/>
                  <a:pt x="474540" y="1180566"/>
                  <a:pt x="474562" y="1180618"/>
                </a:cubicBezTo>
                <a:cubicBezTo>
                  <a:pt x="486137" y="1207626"/>
                  <a:pt x="499244" y="1234027"/>
                  <a:pt x="509286" y="1261641"/>
                </a:cubicBezTo>
                <a:cubicBezTo>
                  <a:pt x="514722" y="1276591"/>
                  <a:pt x="514595" y="1293318"/>
                  <a:pt x="520861" y="1307939"/>
                </a:cubicBezTo>
                <a:cubicBezTo>
                  <a:pt x="537854" y="1347588"/>
                  <a:pt x="562715" y="1383635"/>
                  <a:pt x="578735" y="1423686"/>
                </a:cubicBezTo>
                <a:cubicBezTo>
                  <a:pt x="586451" y="1442977"/>
                  <a:pt x="595314" y="1461849"/>
                  <a:pt x="601884" y="1481560"/>
                </a:cubicBezTo>
                <a:cubicBezTo>
                  <a:pt x="606914" y="1496651"/>
                  <a:pt x="607341" y="1513174"/>
                  <a:pt x="613459" y="1527858"/>
                </a:cubicBezTo>
                <a:cubicBezTo>
                  <a:pt x="626732" y="1559713"/>
                  <a:pt x="646618" y="1588546"/>
                  <a:pt x="659757" y="1620456"/>
                </a:cubicBezTo>
                <a:cubicBezTo>
                  <a:pt x="673693" y="1654301"/>
                  <a:pt x="685603" y="1689119"/>
                  <a:pt x="694481" y="1724628"/>
                </a:cubicBezTo>
                <a:cubicBezTo>
                  <a:pt x="698339" y="1740061"/>
                  <a:pt x="699937" y="1756243"/>
                  <a:pt x="706056" y="1770927"/>
                </a:cubicBezTo>
                <a:cubicBezTo>
                  <a:pt x="719329" y="1802781"/>
                  <a:pt x="741442" y="1830786"/>
                  <a:pt x="752355" y="1863524"/>
                </a:cubicBezTo>
                <a:cubicBezTo>
                  <a:pt x="789619" y="1975312"/>
                  <a:pt x="729861" y="1801500"/>
                  <a:pt x="787079" y="1944547"/>
                </a:cubicBezTo>
                <a:cubicBezTo>
                  <a:pt x="796141" y="1967203"/>
                  <a:pt x="800131" y="1991781"/>
                  <a:pt x="810228" y="2013995"/>
                </a:cubicBezTo>
                <a:cubicBezTo>
                  <a:pt x="819537" y="2034476"/>
                  <a:pt x="834179" y="2052118"/>
                  <a:pt x="844952" y="2071868"/>
                </a:cubicBezTo>
                <a:cubicBezTo>
                  <a:pt x="857346" y="2094590"/>
                  <a:pt x="869164" y="2117666"/>
                  <a:pt x="879676" y="2141317"/>
                </a:cubicBezTo>
                <a:cubicBezTo>
                  <a:pt x="884631" y="2152466"/>
                  <a:pt x="885795" y="2165128"/>
                  <a:pt x="891251" y="2176041"/>
                </a:cubicBezTo>
                <a:cubicBezTo>
                  <a:pt x="905853" y="2205246"/>
                  <a:pt x="916016" y="2212381"/>
                  <a:pt x="937550" y="2233914"/>
                </a:cubicBezTo>
                <a:cubicBezTo>
                  <a:pt x="941408" y="2245489"/>
                  <a:pt x="942847" y="2258176"/>
                  <a:pt x="949124" y="2268638"/>
                </a:cubicBezTo>
                <a:cubicBezTo>
                  <a:pt x="954739" y="2277996"/>
                  <a:pt x="965457" y="2283266"/>
                  <a:pt x="972274" y="2291787"/>
                </a:cubicBezTo>
                <a:cubicBezTo>
                  <a:pt x="980964" y="2302650"/>
                  <a:pt x="986733" y="2315648"/>
                  <a:pt x="995423" y="2326511"/>
                </a:cubicBezTo>
                <a:cubicBezTo>
                  <a:pt x="1002240" y="2335033"/>
                  <a:pt x="1011756" y="2341139"/>
                  <a:pt x="1018573" y="2349661"/>
                </a:cubicBezTo>
                <a:cubicBezTo>
                  <a:pt x="1027263" y="2360524"/>
                  <a:pt x="1031885" y="2374548"/>
                  <a:pt x="1041722" y="2384385"/>
                </a:cubicBezTo>
                <a:cubicBezTo>
                  <a:pt x="1051559" y="2394222"/>
                  <a:pt x="1065317" y="2399187"/>
                  <a:pt x="1076446" y="2407534"/>
                </a:cubicBezTo>
                <a:cubicBezTo>
                  <a:pt x="1080811" y="2410808"/>
                  <a:pt x="1084163" y="2415251"/>
                  <a:pt x="1088021" y="2419109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FE96BA4-9804-9ACE-157D-328D1E7691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66232" y="1844424"/>
            <a:ext cx="2579245" cy="2073388"/>
          </a:xfrm>
          <a:prstGeom prst="rect">
            <a:avLst/>
          </a:prstGeom>
        </p:spPr>
      </p:pic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1A7A46CA-6F2C-E2EA-E54C-10F2D7B07250}"/>
              </a:ext>
            </a:extLst>
          </p:cNvPr>
          <p:cNvCxnSpPr/>
          <p:nvPr/>
        </p:nvCxnSpPr>
        <p:spPr>
          <a:xfrm flipH="1">
            <a:off x="8544493" y="1298547"/>
            <a:ext cx="379137" cy="4593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222A705B-E410-5FE1-4094-5A58B2FE2AF4}"/>
              </a:ext>
            </a:extLst>
          </p:cNvPr>
          <p:cNvSpPr txBox="1"/>
          <p:nvPr/>
        </p:nvSpPr>
        <p:spPr>
          <a:xfrm>
            <a:off x="370539" y="2715784"/>
            <a:ext cx="35012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LLD threshold in double RF </a:t>
            </a:r>
            <a:br>
              <a:rPr lang="en-US" sz="2000" dirty="0"/>
            </a:br>
            <a:r>
              <a:rPr lang="en-US" sz="2000" dirty="0"/>
              <a:t>(</a:t>
            </a:r>
            <a:r>
              <a:rPr lang="en-US" sz="2000" i="1" dirty="0">
                <a:solidFill>
                  <a:srgbClr val="002060"/>
                </a:solidFill>
              </a:rPr>
              <a:t>L. </a:t>
            </a:r>
            <a:r>
              <a:rPr lang="en-US" sz="2000" i="1" dirty="0" err="1">
                <a:solidFill>
                  <a:srgbClr val="002060"/>
                </a:solidFill>
              </a:rPr>
              <a:t>Intelisano</a:t>
            </a:r>
            <a:r>
              <a:rPr lang="en-US" sz="2000" i="1" dirty="0">
                <a:solidFill>
                  <a:srgbClr val="002060"/>
                </a:solidFill>
              </a:rPr>
              <a:t>, et al, HB 2021)</a:t>
            </a:r>
            <a:endParaRPr lang="en-US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4058BE70-0244-B500-4FA2-9C4AA50FE8E1}"/>
                  </a:ext>
                </a:extLst>
              </p:cNvPr>
              <p:cNvSpPr txBox="1"/>
              <p:nvPr/>
            </p:nvSpPr>
            <p:spPr>
              <a:xfrm>
                <a:off x="4223183" y="4371750"/>
                <a:ext cx="103932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𝛼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≈3−4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4058BE70-0244-B500-4FA2-9C4AA50FE8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23183" y="4371750"/>
                <a:ext cx="1039323" cy="276999"/>
              </a:xfrm>
              <a:prstGeom prst="rect">
                <a:avLst/>
              </a:prstGeom>
              <a:blipFill>
                <a:blip r:embed="rId5"/>
                <a:stretch>
                  <a:fillRect l="-2410" r="-3614" b="-86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C8B79A25-95B6-CAF1-6BFC-6037459053FC}"/>
              </a:ext>
            </a:extLst>
          </p:cNvPr>
          <p:cNvSpPr txBox="1"/>
          <p:nvPr/>
        </p:nvSpPr>
        <p:spPr>
          <a:xfrm>
            <a:off x="7092148" y="2999848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bunches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B176E879-CBA2-4CE4-E87F-A9BC96E42F78}"/>
              </a:ext>
            </a:extLst>
          </p:cNvPr>
          <p:cNvCxnSpPr/>
          <p:nvPr/>
        </p:nvCxnSpPr>
        <p:spPr>
          <a:xfrm>
            <a:off x="4846447" y="2352642"/>
            <a:ext cx="1900717" cy="6472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769092F5-1ADA-2408-B6DB-46606CDB0E93}"/>
              </a:ext>
            </a:extLst>
          </p:cNvPr>
          <p:cNvSpPr/>
          <p:nvPr/>
        </p:nvSpPr>
        <p:spPr>
          <a:xfrm>
            <a:off x="9466232" y="1665171"/>
            <a:ext cx="2809163" cy="23256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1692BF78-994C-18BA-BA6B-5384A8C6A3F0}"/>
                  </a:ext>
                </a:extLst>
              </p:cNvPr>
              <p:cNvSpPr txBox="1"/>
              <p:nvPr/>
            </p:nvSpPr>
            <p:spPr>
              <a:xfrm>
                <a:off x="9421762" y="1986484"/>
                <a:ext cx="2458747" cy="14773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The flat portion of synchrotron frequency distribution</a:t>
                </a:r>
              </a:p>
              <a:p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/>
                  <a:t> ongoing work of </a:t>
                </a:r>
                <a:br>
                  <a:rPr lang="en-US" dirty="0"/>
                </a:br>
                <a:r>
                  <a:rPr lang="en-US" dirty="0"/>
                  <a:t>L. </a:t>
                </a:r>
                <a:r>
                  <a:rPr lang="en-US" dirty="0" err="1"/>
                  <a:t>Intelisano</a:t>
                </a:r>
                <a:endParaRPr lang="en-US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1692BF78-994C-18BA-BA6B-5384A8C6A3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21762" y="1986484"/>
                <a:ext cx="2458747" cy="1477328"/>
              </a:xfrm>
              <a:prstGeom prst="rect">
                <a:avLst/>
              </a:prstGeom>
              <a:blipFill>
                <a:blip r:embed="rId7"/>
                <a:stretch>
                  <a:fillRect l="-2577" t="-1709" r="-4124" b="-59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0AE95979-1C88-C8C4-979A-BA80608BB164}"/>
              </a:ext>
            </a:extLst>
          </p:cNvPr>
          <p:cNvCxnSpPr>
            <a:cxnSpLocks/>
          </p:cNvCxnSpPr>
          <p:nvPr/>
        </p:nvCxnSpPr>
        <p:spPr>
          <a:xfrm flipH="1">
            <a:off x="8740909" y="2800347"/>
            <a:ext cx="644807" cy="2775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Oval 2">
            <a:extLst>
              <a:ext uri="{FF2B5EF4-FFF2-40B4-BE49-F238E27FC236}">
                <a16:creationId xmlns:a16="http://schemas.microsoft.com/office/drawing/2014/main" id="{E7BD088F-C76C-82B5-BBD6-1A318245390D}"/>
              </a:ext>
            </a:extLst>
          </p:cNvPr>
          <p:cNvSpPr/>
          <p:nvPr/>
        </p:nvSpPr>
        <p:spPr>
          <a:xfrm>
            <a:off x="7350873" y="3461242"/>
            <a:ext cx="48928" cy="564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71E4B7D-D8EC-C565-22C7-F10562583C67}"/>
              </a:ext>
            </a:extLst>
          </p:cNvPr>
          <p:cNvSpPr/>
          <p:nvPr/>
        </p:nvSpPr>
        <p:spPr>
          <a:xfrm>
            <a:off x="7359111" y="3538414"/>
            <a:ext cx="48928" cy="564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9E6F0A72-B807-672C-14A6-C37E31FAFDE9}"/>
              </a:ext>
            </a:extLst>
          </p:cNvPr>
          <p:cNvSpPr/>
          <p:nvPr/>
        </p:nvSpPr>
        <p:spPr>
          <a:xfrm>
            <a:off x="7426928" y="3449862"/>
            <a:ext cx="48928" cy="564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2AF95F33-86DC-2DFA-5DA4-D573D46841B5}"/>
              </a:ext>
            </a:extLst>
          </p:cNvPr>
          <p:cNvSpPr/>
          <p:nvPr/>
        </p:nvSpPr>
        <p:spPr>
          <a:xfrm>
            <a:off x="7467867" y="3545472"/>
            <a:ext cx="48928" cy="564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BF2E1222-61E1-9AF6-6388-0894C4A16AB5}"/>
              </a:ext>
            </a:extLst>
          </p:cNvPr>
          <p:cNvSpPr/>
          <p:nvPr/>
        </p:nvSpPr>
        <p:spPr>
          <a:xfrm>
            <a:off x="7415270" y="3506322"/>
            <a:ext cx="48928" cy="564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5CA89C7A-05C0-9C74-9023-E08CA6685715}"/>
              </a:ext>
            </a:extLst>
          </p:cNvPr>
          <p:cNvSpPr/>
          <p:nvPr/>
        </p:nvSpPr>
        <p:spPr>
          <a:xfrm>
            <a:off x="7499562" y="3449862"/>
            <a:ext cx="48928" cy="564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16CF637D-A2B2-AC68-8251-D254BC7C8BC5}"/>
              </a:ext>
            </a:extLst>
          </p:cNvPr>
          <p:cNvSpPr/>
          <p:nvPr/>
        </p:nvSpPr>
        <p:spPr>
          <a:xfrm>
            <a:off x="7526166" y="3529283"/>
            <a:ext cx="48928" cy="564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34F816D8-590E-9E3D-6D1F-58D8AB6D1F36}"/>
              </a:ext>
            </a:extLst>
          </p:cNvPr>
          <p:cNvSpPr/>
          <p:nvPr/>
        </p:nvSpPr>
        <p:spPr>
          <a:xfrm>
            <a:off x="7575095" y="3470208"/>
            <a:ext cx="48928" cy="564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742A3296-58B2-8D13-93A1-66E1BEA57663}"/>
              </a:ext>
            </a:extLst>
          </p:cNvPr>
          <p:cNvSpPr/>
          <p:nvPr/>
        </p:nvSpPr>
        <p:spPr>
          <a:xfrm>
            <a:off x="7587324" y="3530625"/>
            <a:ext cx="48928" cy="564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C9D7AAFD-DC86-76E5-074C-99BB9D9C3E2A}"/>
              </a:ext>
            </a:extLst>
          </p:cNvPr>
          <p:cNvSpPr/>
          <p:nvPr/>
        </p:nvSpPr>
        <p:spPr>
          <a:xfrm>
            <a:off x="7656258" y="3485713"/>
            <a:ext cx="48928" cy="564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1037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9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 animBg="1"/>
      <p:bldP spid="17" grpId="0"/>
      <p:bldP spid="18" grpId="0"/>
      <p:bldP spid="25" grpId="0"/>
      <p:bldP spid="26" grpId="0"/>
      <p:bldP spid="27" grpId="0" animBg="1"/>
      <p:bldP spid="29" grpId="0"/>
      <p:bldP spid="30" grpId="0"/>
      <p:bldP spid="31" grpId="0" animBg="1"/>
      <p:bldP spid="33" grpId="0" animBg="1"/>
      <p:bldP spid="38" grpId="0"/>
      <p:bldP spid="39" grpId="0"/>
      <p:bldP spid="5" grpId="0"/>
      <p:bldP spid="8" grpId="0" animBg="1"/>
      <p:bldP spid="19" grpId="0"/>
      <p:bldP spid="3" grpId="0" animBg="1"/>
      <p:bldP spid="15" grpId="0" animBg="1"/>
      <p:bldP spid="16" grpId="0" animBg="1"/>
      <p:bldP spid="20" grpId="0" animBg="1"/>
      <p:bldP spid="22" grpId="0" animBg="1"/>
      <p:bldP spid="23" grpId="0" animBg="1"/>
      <p:bldP spid="28" grpId="0" animBg="1"/>
      <p:bldP spid="32" grpId="0" animBg="1"/>
      <p:bldP spid="34" grpId="0" animBg="1"/>
      <p:bldP spid="3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A12008AA-5637-7C70-5DA4-4F1FCD177F8E}"/>
              </a:ext>
            </a:extLst>
          </p:cNvPr>
          <p:cNvGrpSpPr/>
          <p:nvPr/>
        </p:nvGrpSpPr>
        <p:grpSpPr>
          <a:xfrm>
            <a:off x="6409803" y="1126747"/>
            <a:ext cx="5740400" cy="4455389"/>
            <a:chOff x="5470646" y="3052693"/>
            <a:chExt cx="5740400" cy="4455389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27C1C1B2-E3BF-0E9E-0180-3EB7130FE2C0}"/>
                </a:ext>
              </a:extLst>
            </p:cNvPr>
            <p:cNvSpPr/>
            <p:nvPr/>
          </p:nvSpPr>
          <p:spPr>
            <a:xfrm>
              <a:off x="5470646" y="3052693"/>
              <a:ext cx="5740400" cy="445538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54F1003D-E040-9230-101F-E5BDC001D32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470646" y="3520282"/>
              <a:ext cx="5740400" cy="3987800"/>
            </a:xfrm>
            <a:prstGeom prst="rect">
              <a:avLst/>
            </a:prstGeom>
          </p:spPr>
        </p:pic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00D6F577-927C-EAC4-1194-9A5C198427DC}"/>
                </a:ext>
              </a:extLst>
            </p:cNvPr>
            <p:cNvSpPr/>
            <p:nvPr/>
          </p:nvSpPr>
          <p:spPr>
            <a:xfrm>
              <a:off x="9261290" y="3578157"/>
              <a:ext cx="625033" cy="3452724"/>
            </a:xfrm>
            <a:prstGeom prst="rect">
              <a:avLst/>
            </a:prstGeom>
            <a:solidFill>
              <a:srgbClr val="FF0000">
                <a:alpha val="32819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628E420A-4E45-3EF9-177C-7295FFC9ED5A}"/>
                </a:ext>
              </a:extLst>
            </p:cNvPr>
            <p:cNvSpPr txBox="1"/>
            <p:nvPr/>
          </p:nvSpPr>
          <p:spPr>
            <a:xfrm rot="16200000">
              <a:off x="8630840" y="4358848"/>
              <a:ext cx="185178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Blow-up window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5967ADF3-EA5A-6E89-709E-566A0F8DCF45}"/>
                </a:ext>
              </a:extLst>
            </p:cNvPr>
            <p:cNvSpPr txBox="1"/>
            <p:nvPr/>
          </p:nvSpPr>
          <p:spPr>
            <a:xfrm>
              <a:off x="6168173" y="3100956"/>
              <a:ext cx="44294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Total RF voltage and synchronous phase </a:t>
              </a: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5788BD7B-F041-C6CD-FE27-41B7EB67BF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Approach to simplify setting-up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DD2812-87EB-6ABF-2973-8FC6698B46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60733-0C00-AA49-B43E-373FB0B310AC}" type="slidenum">
              <a:rPr lang="en-US" smtClean="0"/>
              <a:t>12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A34CF1B1-BD6E-C15C-DF8C-B66B77C0A289}"/>
                  </a:ext>
                </a:extLst>
              </p:cNvPr>
              <p:cNvSpPr txBox="1"/>
              <p:nvPr/>
            </p:nvSpPr>
            <p:spPr>
              <a:xfrm>
                <a:off x="335448" y="1343818"/>
                <a:ext cx="5972755" cy="21236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200" dirty="0"/>
                  <a:t>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i="1" dirty="0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2200" i="1" dirty="0" smtClean="0">
                            <a:latin typeface="Cambria Math" panose="02040503050406030204" pitchFamily="18" charset="0"/>
                          </a:rPr>
                          <m:t>800</m:t>
                        </m:r>
                      </m:sub>
                    </m:sSub>
                    <m:sSub>
                      <m:sSubPr>
                        <m:ctrlPr>
                          <a:rPr lang="en-US" sz="22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b="0" i="1" dirty="0" smtClean="0">
                            <a:latin typeface="Cambria Math" panose="02040503050406030204" pitchFamily="18" charset="0"/>
                          </a:rPr>
                          <m:t>=0.1×</m:t>
                        </m:r>
                        <m:r>
                          <a:rPr lang="en-US" sz="2200" i="1" dirty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2200" i="1" dirty="0">
                            <a:latin typeface="Cambria Math" panose="02040503050406030204" pitchFamily="18" charset="0"/>
                          </a:rPr>
                          <m:t>200</m:t>
                        </m:r>
                      </m:sub>
                    </m:sSub>
                    <m:r>
                      <a:rPr lang="en-US" sz="2200" i="1" dirty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sz="22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b="0" i="1" dirty="0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2200" b="0" i="1" dirty="0" smtClean="0">
                            <a:latin typeface="Cambria Math" panose="02040503050406030204" pitchFamily="18" charset="0"/>
                          </a:rPr>
                          <m:t>200</m:t>
                        </m:r>
                      </m:sub>
                    </m:sSub>
                    <m:r>
                      <a:rPr lang="en-US" sz="2200" i="1" dirty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2200" i="1" dirty="0" err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i="1" dirty="0" smtClean="0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sz="2200" i="1" dirty="0" err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sz="2200" i="1" dirty="0" smtClean="0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sz="2200" dirty="0"/>
                  <a:t> are “almost” constant and we force the bunch length to be constant during the blow-up</a:t>
                </a:r>
              </a:p>
              <a:p>
                <a:endParaRPr lang="en-US" sz="2200" i="1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US" sz="22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200" dirty="0"/>
                  <a:t> Instability threshold, margin high, and margin low are fixed 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A34CF1B1-BD6E-C15C-DF8C-B66B77C0A28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448" y="1343818"/>
                <a:ext cx="5972755" cy="2123658"/>
              </a:xfrm>
              <a:prstGeom prst="rect">
                <a:avLst/>
              </a:prstGeom>
              <a:blipFill>
                <a:blip r:embed="rId3"/>
                <a:stretch>
                  <a:fillRect l="-1274" t="-1775" b="-41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C976BB75-E8B7-0CFC-73D8-C9513E6D41EA}"/>
                  </a:ext>
                </a:extLst>
              </p:cNvPr>
              <p:cNvSpPr txBox="1"/>
              <p:nvPr/>
            </p:nvSpPr>
            <p:spPr>
              <a:xfrm>
                <a:off x="330248" y="3459700"/>
                <a:ext cx="5601453" cy="11079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2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200" dirty="0"/>
                  <a:t> Rather straightforward to adjust the amplitude and blow-up duration to follow the desired bunch length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C976BB75-E8B7-0CFC-73D8-C9513E6D41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0248" y="3459700"/>
                <a:ext cx="5601453" cy="1107996"/>
              </a:xfrm>
              <a:prstGeom prst="rect">
                <a:avLst/>
              </a:prstGeom>
              <a:blipFill>
                <a:blip r:embed="rId4"/>
                <a:stretch>
                  <a:fillRect l="-1129" t="-3409" b="-102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2EB868A-48B0-D85C-7BAE-5DCDBEA4000F}"/>
                  </a:ext>
                </a:extLst>
              </p:cNvPr>
              <p:cNvSpPr txBox="1"/>
              <p:nvPr/>
            </p:nvSpPr>
            <p:spPr>
              <a:xfrm>
                <a:off x="334426" y="4826851"/>
                <a:ext cx="6781872" cy="17851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200" dirty="0"/>
                  <a:t>This procedure </a:t>
                </a:r>
              </a:p>
              <a:p>
                <a14:m>
                  <m:oMath xmlns:m="http://schemas.openxmlformats.org/officeDocument/2006/math">
                    <m:r>
                      <a:rPr lang="en-US" sz="22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200" dirty="0"/>
                  <a:t> was used during scrubbing run and MDs</a:t>
                </a:r>
              </a:p>
              <a:p>
                <a14:m>
                  <m:oMath xmlns:m="http://schemas.openxmlformats.org/officeDocument/2006/math">
                    <m:r>
                      <a:rPr lang="en-US" sz="22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200" dirty="0"/>
                  <a:t> works in simulations for HL-LHC parameters</a:t>
                </a:r>
                <a:br>
                  <a:rPr lang="en-US" sz="2200" dirty="0"/>
                </a:br>
                <a:r>
                  <a:rPr lang="en-US" sz="2200" dirty="0"/>
                  <a:t>(</a:t>
                </a:r>
                <a:r>
                  <a:rPr lang="en-US" sz="2200" i="1" dirty="0">
                    <a:solidFill>
                      <a:srgbClr val="002060"/>
                    </a:solidFill>
                  </a:rPr>
                  <a:t>D. Quartullo, IPAC 2022)</a:t>
                </a:r>
              </a:p>
              <a:p>
                <a14:m>
                  <m:oMath xmlns:m="http://schemas.openxmlformats.org/officeDocument/2006/math">
                    <m:r>
                      <a:rPr lang="en-US" sz="2200" i="1" dirty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200" dirty="0"/>
                  <a:t> Soon an application will be deployed </a:t>
                </a:r>
                <a:r>
                  <a:rPr lang="en-US" sz="2200" i="1" dirty="0"/>
                  <a:t>(</a:t>
                </a:r>
                <a:r>
                  <a:rPr lang="en-US" sz="2200" i="1" dirty="0">
                    <a:solidFill>
                      <a:srgbClr val="0070C0"/>
                    </a:solidFill>
                  </a:rPr>
                  <a:t>N. Bruchon</a:t>
                </a:r>
                <a:r>
                  <a:rPr lang="en-US" sz="2200" i="1" dirty="0"/>
                  <a:t>)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2EB868A-48B0-D85C-7BAE-5DCDBEA400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426" y="4826851"/>
                <a:ext cx="6781872" cy="1785104"/>
              </a:xfrm>
              <a:prstGeom prst="rect">
                <a:avLst/>
              </a:prstGeom>
              <a:blipFill>
                <a:blip r:embed="rId5"/>
                <a:stretch>
                  <a:fillRect l="-1121" t="-2837" b="-56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" name="Group 2">
            <a:extLst>
              <a:ext uri="{FF2B5EF4-FFF2-40B4-BE49-F238E27FC236}">
                <a16:creationId xmlns:a16="http://schemas.microsoft.com/office/drawing/2014/main" id="{2B02CEAB-CDAC-7AC0-6FA0-0FBA44873EED}"/>
              </a:ext>
            </a:extLst>
          </p:cNvPr>
          <p:cNvGrpSpPr/>
          <p:nvPr/>
        </p:nvGrpSpPr>
        <p:grpSpPr>
          <a:xfrm>
            <a:off x="6307640" y="1020419"/>
            <a:ext cx="5884360" cy="5158971"/>
            <a:chOff x="2952798" y="1800796"/>
            <a:chExt cx="5884360" cy="5158971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67D7E04C-363B-848D-64B1-B400F67E5C02}"/>
                </a:ext>
              </a:extLst>
            </p:cNvPr>
            <p:cNvSpPr/>
            <p:nvPr/>
          </p:nvSpPr>
          <p:spPr>
            <a:xfrm>
              <a:off x="2952798" y="1800796"/>
              <a:ext cx="5884360" cy="51589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6946C8FC-B6D2-B2A0-66CE-7D309AE4E4FA}"/>
                </a:ext>
              </a:extLst>
            </p:cNvPr>
            <p:cNvCxnSpPr/>
            <p:nvPr/>
          </p:nvCxnSpPr>
          <p:spPr>
            <a:xfrm flipV="1">
              <a:off x="3809090" y="3240867"/>
              <a:ext cx="0" cy="259080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C0D31339-B6A2-28BE-2D25-F918C5457101}"/>
                </a:ext>
              </a:extLst>
            </p:cNvPr>
            <p:cNvCxnSpPr/>
            <p:nvPr/>
          </p:nvCxnSpPr>
          <p:spPr>
            <a:xfrm>
              <a:off x="3822043" y="5820781"/>
              <a:ext cx="3777343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947E008-2114-DE9D-A1F1-0E9542B5247D}"/>
                </a:ext>
              </a:extLst>
            </p:cNvPr>
            <p:cNvSpPr txBox="1"/>
            <p:nvPr/>
          </p:nvSpPr>
          <p:spPr>
            <a:xfrm>
              <a:off x="6929062" y="5884949"/>
              <a:ext cx="168187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/>
                <a:t>Bunch length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1EF52E7-A0DB-7E24-4856-FE62DA823C1C}"/>
                </a:ext>
              </a:extLst>
            </p:cNvPr>
            <p:cNvSpPr txBox="1"/>
            <p:nvPr/>
          </p:nvSpPr>
          <p:spPr>
            <a:xfrm>
              <a:off x="3043037" y="2838113"/>
              <a:ext cx="192392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/>
                <a:t>Bunch intensity</a:t>
              </a:r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8107B858-2F2B-89E1-BCAD-0998B47349E8}"/>
                </a:ext>
              </a:extLst>
            </p:cNvPr>
            <p:cNvSpPr/>
            <p:nvPr/>
          </p:nvSpPr>
          <p:spPr>
            <a:xfrm>
              <a:off x="3836922" y="3285788"/>
              <a:ext cx="1491570" cy="2307772"/>
            </a:xfrm>
            <a:custGeom>
              <a:avLst/>
              <a:gdLst>
                <a:gd name="connsiteX0" fmla="*/ 0 w 1491570"/>
                <a:gd name="connsiteY0" fmla="*/ 2307772 h 2307772"/>
                <a:gd name="connsiteX1" fmla="*/ 141514 w 1491570"/>
                <a:gd name="connsiteY1" fmla="*/ 2275115 h 2307772"/>
                <a:gd name="connsiteX2" fmla="*/ 370114 w 1491570"/>
                <a:gd name="connsiteY2" fmla="*/ 2122715 h 2307772"/>
                <a:gd name="connsiteX3" fmla="*/ 424543 w 1491570"/>
                <a:gd name="connsiteY3" fmla="*/ 2068286 h 2307772"/>
                <a:gd name="connsiteX4" fmla="*/ 587829 w 1491570"/>
                <a:gd name="connsiteY4" fmla="*/ 1915886 h 2307772"/>
                <a:gd name="connsiteX5" fmla="*/ 674914 w 1491570"/>
                <a:gd name="connsiteY5" fmla="*/ 1807029 h 2307772"/>
                <a:gd name="connsiteX6" fmla="*/ 707571 w 1491570"/>
                <a:gd name="connsiteY6" fmla="*/ 1752600 h 2307772"/>
                <a:gd name="connsiteX7" fmla="*/ 794657 w 1491570"/>
                <a:gd name="connsiteY7" fmla="*/ 1643743 h 2307772"/>
                <a:gd name="connsiteX8" fmla="*/ 827314 w 1491570"/>
                <a:gd name="connsiteY8" fmla="*/ 1589315 h 2307772"/>
                <a:gd name="connsiteX9" fmla="*/ 849086 w 1491570"/>
                <a:gd name="connsiteY9" fmla="*/ 1545772 h 2307772"/>
                <a:gd name="connsiteX10" fmla="*/ 870857 w 1491570"/>
                <a:gd name="connsiteY10" fmla="*/ 1513115 h 2307772"/>
                <a:gd name="connsiteX11" fmla="*/ 892629 w 1491570"/>
                <a:gd name="connsiteY11" fmla="*/ 1469572 h 2307772"/>
                <a:gd name="connsiteX12" fmla="*/ 925286 w 1491570"/>
                <a:gd name="connsiteY12" fmla="*/ 1415143 h 2307772"/>
                <a:gd name="connsiteX13" fmla="*/ 968829 w 1491570"/>
                <a:gd name="connsiteY13" fmla="*/ 1317172 h 2307772"/>
                <a:gd name="connsiteX14" fmla="*/ 1001486 w 1491570"/>
                <a:gd name="connsiteY14" fmla="*/ 1262743 h 2307772"/>
                <a:gd name="connsiteX15" fmla="*/ 1099457 w 1491570"/>
                <a:gd name="connsiteY15" fmla="*/ 1066800 h 2307772"/>
                <a:gd name="connsiteX16" fmla="*/ 1132114 w 1491570"/>
                <a:gd name="connsiteY16" fmla="*/ 1001486 h 2307772"/>
                <a:gd name="connsiteX17" fmla="*/ 1164771 w 1491570"/>
                <a:gd name="connsiteY17" fmla="*/ 936172 h 2307772"/>
                <a:gd name="connsiteX18" fmla="*/ 1186543 w 1491570"/>
                <a:gd name="connsiteY18" fmla="*/ 881743 h 2307772"/>
                <a:gd name="connsiteX19" fmla="*/ 1208314 w 1491570"/>
                <a:gd name="connsiteY19" fmla="*/ 838200 h 2307772"/>
                <a:gd name="connsiteX20" fmla="*/ 1230086 w 1491570"/>
                <a:gd name="connsiteY20" fmla="*/ 762000 h 2307772"/>
                <a:gd name="connsiteX21" fmla="*/ 1251857 w 1491570"/>
                <a:gd name="connsiteY21" fmla="*/ 718457 h 2307772"/>
                <a:gd name="connsiteX22" fmla="*/ 1284514 w 1491570"/>
                <a:gd name="connsiteY22" fmla="*/ 576943 h 2307772"/>
                <a:gd name="connsiteX23" fmla="*/ 1328057 w 1491570"/>
                <a:gd name="connsiteY23" fmla="*/ 457200 h 2307772"/>
                <a:gd name="connsiteX24" fmla="*/ 1338943 w 1491570"/>
                <a:gd name="connsiteY24" fmla="*/ 424543 h 2307772"/>
                <a:gd name="connsiteX25" fmla="*/ 1349829 w 1491570"/>
                <a:gd name="connsiteY25" fmla="*/ 381000 h 2307772"/>
                <a:gd name="connsiteX26" fmla="*/ 1371600 w 1491570"/>
                <a:gd name="connsiteY26" fmla="*/ 337457 h 2307772"/>
                <a:gd name="connsiteX27" fmla="*/ 1382486 w 1491570"/>
                <a:gd name="connsiteY27" fmla="*/ 293915 h 2307772"/>
                <a:gd name="connsiteX28" fmla="*/ 1404257 w 1491570"/>
                <a:gd name="connsiteY28" fmla="*/ 261257 h 2307772"/>
                <a:gd name="connsiteX29" fmla="*/ 1415143 w 1491570"/>
                <a:gd name="connsiteY29" fmla="*/ 228600 h 2307772"/>
                <a:gd name="connsiteX30" fmla="*/ 1436914 w 1491570"/>
                <a:gd name="connsiteY30" fmla="*/ 185057 h 2307772"/>
                <a:gd name="connsiteX31" fmla="*/ 1469571 w 1491570"/>
                <a:gd name="connsiteY31" fmla="*/ 54429 h 2307772"/>
                <a:gd name="connsiteX32" fmla="*/ 1491343 w 1491570"/>
                <a:gd name="connsiteY32" fmla="*/ 0 h 2307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491570" h="2307772">
                  <a:moveTo>
                    <a:pt x="0" y="2307772"/>
                  </a:moveTo>
                  <a:cubicBezTo>
                    <a:pt x="47171" y="2296886"/>
                    <a:pt x="97017" y="2294185"/>
                    <a:pt x="141514" y="2275115"/>
                  </a:cubicBezTo>
                  <a:cubicBezTo>
                    <a:pt x="221893" y="2240667"/>
                    <a:pt x="303903" y="2182906"/>
                    <a:pt x="370114" y="2122715"/>
                  </a:cubicBezTo>
                  <a:cubicBezTo>
                    <a:pt x="389099" y="2105456"/>
                    <a:pt x="405472" y="2085450"/>
                    <a:pt x="424543" y="2068286"/>
                  </a:cubicBezTo>
                  <a:cubicBezTo>
                    <a:pt x="505519" y="1995407"/>
                    <a:pt x="492409" y="2035162"/>
                    <a:pt x="587829" y="1915886"/>
                  </a:cubicBezTo>
                  <a:cubicBezTo>
                    <a:pt x="616857" y="1879600"/>
                    <a:pt x="651007" y="1846875"/>
                    <a:pt x="674914" y="1807029"/>
                  </a:cubicBezTo>
                  <a:cubicBezTo>
                    <a:pt x="685800" y="1788886"/>
                    <a:pt x="695059" y="1769662"/>
                    <a:pt x="707571" y="1752600"/>
                  </a:cubicBezTo>
                  <a:cubicBezTo>
                    <a:pt x="735051" y="1715128"/>
                    <a:pt x="770749" y="1683589"/>
                    <a:pt x="794657" y="1643743"/>
                  </a:cubicBezTo>
                  <a:cubicBezTo>
                    <a:pt x="805543" y="1625600"/>
                    <a:pt x="817039" y="1607810"/>
                    <a:pt x="827314" y="1589315"/>
                  </a:cubicBezTo>
                  <a:cubicBezTo>
                    <a:pt x="835195" y="1575130"/>
                    <a:pt x="841035" y="1559861"/>
                    <a:pt x="849086" y="1545772"/>
                  </a:cubicBezTo>
                  <a:cubicBezTo>
                    <a:pt x="855577" y="1534413"/>
                    <a:pt x="864366" y="1524474"/>
                    <a:pt x="870857" y="1513115"/>
                  </a:cubicBezTo>
                  <a:cubicBezTo>
                    <a:pt x="878908" y="1499026"/>
                    <a:pt x="884748" y="1483757"/>
                    <a:pt x="892629" y="1469572"/>
                  </a:cubicBezTo>
                  <a:cubicBezTo>
                    <a:pt x="902904" y="1451076"/>
                    <a:pt x="915011" y="1433639"/>
                    <a:pt x="925286" y="1415143"/>
                  </a:cubicBezTo>
                  <a:cubicBezTo>
                    <a:pt x="982996" y="1311263"/>
                    <a:pt x="908276" y="1438276"/>
                    <a:pt x="968829" y="1317172"/>
                  </a:cubicBezTo>
                  <a:cubicBezTo>
                    <a:pt x="978291" y="1298248"/>
                    <a:pt x="991586" y="1281442"/>
                    <a:pt x="1001486" y="1262743"/>
                  </a:cubicBezTo>
                  <a:cubicBezTo>
                    <a:pt x="1001511" y="1262695"/>
                    <a:pt x="1083117" y="1099481"/>
                    <a:pt x="1099457" y="1066800"/>
                  </a:cubicBezTo>
                  <a:lnTo>
                    <a:pt x="1132114" y="1001486"/>
                  </a:lnTo>
                  <a:cubicBezTo>
                    <a:pt x="1143000" y="979715"/>
                    <a:pt x="1155731" y="958772"/>
                    <a:pt x="1164771" y="936172"/>
                  </a:cubicBezTo>
                  <a:cubicBezTo>
                    <a:pt x="1172028" y="918029"/>
                    <a:pt x="1178607" y="899599"/>
                    <a:pt x="1186543" y="881743"/>
                  </a:cubicBezTo>
                  <a:cubicBezTo>
                    <a:pt x="1193134" y="866914"/>
                    <a:pt x="1202616" y="853394"/>
                    <a:pt x="1208314" y="838200"/>
                  </a:cubicBezTo>
                  <a:cubicBezTo>
                    <a:pt x="1235935" y="764542"/>
                    <a:pt x="1203768" y="823409"/>
                    <a:pt x="1230086" y="762000"/>
                  </a:cubicBezTo>
                  <a:cubicBezTo>
                    <a:pt x="1236478" y="747085"/>
                    <a:pt x="1246725" y="733852"/>
                    <a:pt x="1251857" y="718457"/>
                  </a:cubicBezTo>
                  <a:cubicBezTo>
                    <a:pt x="1292930" y="595240"/>
                    <a:pt x="1258601" y="671956"/>
                    <a:pt x="1284514" y="576943"/>
                  </a:cubicBezTo>
                  <a:cubicBezTo>
                    <a:pt x="1299756" y="521055"/>
                    <a:pt x="1308585" y="509126"/>
                    <a:pt x="1328057" y="457200"/>
                  </a:cubicBezTo>
                  <a:cubicBezTo>
                    <a:pt x="1332086" y="446456"/>
                    <a:pt x="1335791" y="435576"/>
                    <a:pt x="1338943" y="424543"/>
                  </a:cubicBezTo>
                  <a:cubicBezTo>
                    <a:pt x="1343053" y="410158"/>
                    <a:pt x="1344576" y="395008"/>
                    <a:pt x="1349829" y="381000"/>
                  </a:cubicBezTo>
                  <a:cubicBezTo>
                    <a:pt x="1355527" y="365806"/>
                    <a:pt x="1365902" y="352651"/>
                    <a:pt x="1371600" y="337457"/>
                  </a:cubicBezTo>
                  <a:cubicBezTo>
                    <a:pt x="1376853" y="323449"/>
                    <a:pt x="1376593" y="307666"/>
                    <a:pt x="1382486" y="293915"/>
                  </a:cubicBezTo>
                  <a:cubicBezTo>
                    <a:pt x="1387640" y="281890"/>
                    <a:pt x="1398406" y="272959"/>
                    <a:pt x="1404257" y="261257"/>
                  </a:cubicBezTo>
                  <a:cubicBezTo>
                    <a:pt x="1409389" y="250994"/>
                    <a:pt x="1410623" y="239147"/>
                    <a:pt x="1415143" y="228600"/>
                  </a:cubicBezTo>
                  <a:cubicBezTo>
                    <a:pt x="1421535" y="213685"/>
                    <a:pt x="1432074" y="200546"/>
                    <a:pt x="1436914" y="185057"/>
                  </a:cubicBezTo>
                  <a:cubicBezTo>
                    <a:pt x="1450301" y="142217"/>
                    <a:pt x="1444674" y="91773"/>
                    <a:pt x="1469571" y="54429"/>
                  </a:cubicBezTo>
                  <a:cubicBezTo>
                    <a:pt x="1495369" y="15734"/>
                    <a:pt x="1491343" y="34855"/>
                    <a:pt x="1491343" y="0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01622A4B-C57F-5A5A-9CAE-FEC82E6EDA37}"/>
                </a:ext>
              </a:extLst>
            </p:cNvPr>
            <p:cNvSpPr/>
            <p:nvPr/>
          </p:nvSpPr>
          <p:spPr>
            <a:xfrm>
              <a:off x="5562111" y="4992171"/>
              <a:ext cx="240881" cy="16676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125FF7F7-E491-CE37-A312-B6E429D646DD}"/>
                </a:ext>
              </a:extLst>
            </p:cNvPr>
            <p:cNvSpPr txBox="1"/>
            <p:nvPr/>
          </p:nvSpPr>
          <p:spPr>
            <a:xfrm>
              <a:off x="3957703" y="3569297"/>
              <a:ext cx="115448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/>
                <a:t>unstable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18085AA6-63DB-F8F3-D372-2308B1FD550F}"/>
                </a:ext>
              </a:extLst>
            </p:cNvPr>
            <p:cNvSpPr txBox="1"/>
            <p:nvPr/>
          </p:nvSpPr>
          <p:spPr>
            <a:xfrm>
              <a:off x="5323913" y="4107252"/>
              <a:ext cx="8002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stable</a:t>
              </a:r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01F899C3-848E-A950-D1A1-16A147EBC9E3}"/>
                </a:ext>
              </a:extLst>
            </p:cNvPr>
            <p:cNvSpPr/>
            <p:nvPr/>
          </p:nvSpPr>
          <p:spPr>
            <a:xfrm>
              <a:off x="3983897" y="3366162"/>
              <a:ext cx="3553428" cy="776354"/>
            </a:xfrm>
            <a:custGeom>
              <a:avLst/>
              <a:gdLst>
                <a:gd name="connsiteX0" fmla="*/ 0 w 3553428"/>
                <a:gd name="connsiteY0" fmla="*/ 706056 h 776354"/>
                <a:gd name="connsiteX1" fmla="*/ 995423 w 3553428"/>
                <a:gd name="connsiteY1" fmla="*/ 717630 h 776354"/>
                <a:gd name="connsiteX2" fmla="*/ 1053296 w 3553428"/>
                <a:gd name="connsiteY2" fmla="*/ 706056 h 776354"/>
                <a:gd name="connsiteX3" fmla="*/ 1122744 w 3553428"/>
                <a:gd name="connsiteY3" fmla="*/ 694481 h 776354"/>
                <a:gd name="connsiteX4" fmla="*/ 1215342 w 3553428"/>
                <a:gd name="connsiteY4" fmla="*/ 671332 h 776354"/>
                <a:gd name="connsiteX5" fmla="*/ 1273215 w 3553428"/>
                <a:gd name="connsiteY5" fmla="*/ 659757 h 776354"/>
                <a:gd name="connsiteX6" fmla="*/ 1365813 w 3553428"/>
                <a:gd name="connsiteY6" fmla="*/ 636607 h 776354"/>
                <a:gd name="connsiteX7" fmla="*/ 1423686 w 3553428"/>
                <a:gd name="connsiteY7" fmla="*/ 625033 h 776354"/>
                <a:gd name="connsiteX8" fmla="*/ 1539433 w 3553428"/>
                <a:gd name="connsiteY8" fmla="*/ 590309 h 776354"/>
                <a:gd name="connsiteX9" fmla="*/ 1562582 w 3553428"/>
                <a:gd name="connsiteY9" fmla="*/ 567159 h 776354"/>
                <a:gd name="connsiteX10" fmla="*/ 1643605 w 3553428"/>
                <a:gd name="connsiteY10" fmla="*/ 544010 h 776354"/>
                <a:gd name="connsiteX11" fmla="*/ 1689904 w 3553428"/>
                <a:gd name="connsiteY11" fmla="*/ 520861 h 776354"/>
                <a:gd name="connsiteX12" fmla="*/ 1759352 w 3553428"/>
                <a:gd name="connsiteY12" fmla="*/ 497711 h 776354"/>
                <a:gd name="connsiteX13" fmla="*/ 1794076 w 3553428"/>
                <a:gd name="connsiteY13" fmla="*/ 486137 h 776354"/>
                <a:gd name="connsiteX14" fmla="*/ 1817225 w 3553428"/>
                <a:gd name="connsiteY14" fmla="*/ 462987 h 776354"/>
                <a:gd name="connsiteX15" fmla="*/ 1886673 w 3553428"/>
                <a:gd name="connsiteY15" fmla="*/ 439838 h 776354"/>
                <a:gd name="connsiteX16" fmla="*/ 1979271 w 3553428"/>
                <a:gd name="connsiteY16" fmla="*/ 393539 h 776354"/>
                <a:gd name="connsiteX17" fmla="*/ 2106592 w 3553428"/>
                <a:gd name="connsiteY17" fmla="*/ 335666 h 776354"/>
                <a:gd name="connsiteX18" fmla="*/ 2129742 w 3553428"/>
                <a:gd name="connsiteY18" fmla="*/ 312516 h 776354"/>
                <a:gd name="connsiteX19" fmla="*/ 2268638 w 3553428"/>
                <a:gd name="connsiteY19" fmla="*/ 289367 h 776354"/>
                <a:gd name="connsiteX20" fmla="*/ 2338086 w 3553428"/>
                <a:gd name="connsiteY20" fmla="*/ 243068 h 776354"/>
                <a:gd name="connsiteX21" fmla="*/ 2407534 w 3553428"/>
                <a:gd name="connsiteY21" fmla="*/ 219919 h 776354"/>
                <a:gd name="connsiteX22" fmla="*/ 2442258 w 3553428"/>
                <a:gd name="connsiteY22" fmla="*/ 208344 h 776354"/>
                <a:gd name="connsiteX23" fmla="*/ 2488557 w 3553428"/>
                <a:gd name="connsiteY23" fmla="*/ 196770 h 776354"/>
                <a:gd name="connsiteX24" fmla="*/ 2546430 w 3553428"/>
                <a:gd name="connsiteY24" fmla="*/ 185195 h 776354"/>
                <a:gd name="connsiteX25" fmla="*/ 2615878 w 3553428"/>
                <a:gd name="connsiteY25" fmla="*/ 162045 h 776354"/>
                <a:gd name="connsiteX26" fmla="*/ 2685326 w 3553428"/>
                <a:gd name="connsiteY26" fmla="*/ 138896 h 776354"/>
                <a:gd name="connsiteX27" fmla="*/ 2766349 w 3553428"/>
                <a:gd name="connsiteY27" fmla="*/ 115747 h 776354"/>
                <a:gd name="connsiteX28" fmla="*/ 3090440 w 3553428"/>
                <a:gd name="connsiteY28" fmla="*/ 81023 h 776354"/>
                <a:gd name="connsiteX29" fmla="*/ 3240911 w 3553428"/>
                <a:gd name="connsiteY29" fmla="*/ 57873 h 776354"/>
                <a:gd name="connsiteX30" fmla="*/ 3287210 w 3553428"/>
                <a:gd name="connsiteY30" fmla="*/ 46299 h 776354"/>
                <a:gd name="connsiteX31" fmla="*/ 3379807 w 3553428"/>
                <a:gd name="connsiteY31" fmla="*/ 34724 h 776354"/>
                <a:gd name="connsiteX32" fmla="*/ 3449256 w 3553428"/>
                <a:gd name="connsiteY32" fmla="*/ 11575 h 776354"/>
                <a:gd name="connsiteX33" fmla="*/ 3483980 w 3553428"/>
                <a:gd name="connsiteY33" fmla="*/ 0 h 776354"/>
                <a:gd name="connsiteX34" fmla="*/ 3553428 w 3553428"/>
                <a:gd name="connsiteY34" fmla="*/ 0 h 7763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553428" h="776354">
                  <a:moveTo>
                    <a:pt x="0" y="706056"/>
                  </a:moveTo>
                  <a:cubicBezTo>
                    <a:pt x="346418" y="844622"/>
                    <a:pt x="61799" y="739342"/>
                    <a:pt x="995423" y="717630"/>
                  </a:cubicBezTo>
                  <a:cubicBezTo>
                    <a:pt x="1015091" y="717173"/>
                    <a:pt x="1033940" y="709575"/>
                    <a:pt x="1053296" y="706056"/>
                  </a:cubicBezTo>
                  <a:cubicBezTo>
                    <a:pt x="1076386" y="701858"/>
                    <a:pt x="1099796" y="699398"/>
                    <a:pt x="1122744" y="694481"/>
                  </a:cubicBezTo>
                  <a:cubicBezTo>
                    <a:pt x="1153854" y="687815"/>
                    <a:pt x="1184144" y="677572"/>
                    <a:pt x="1215342" y="671332"/>
                  </a:cubicBezTo>
                  <a:cubicBezTo>
                    <a:pt x="1234633" y="667474"/>
                    <a:pt x="1254046" y="664181"/>
                    <a:pt x="1273215" y="659757"/>
                  </a:cubicBezTo>
                  <a:cubicBezTo>
                    <a:pt x="1304216" y="652603"/>
                    <a:pt x="1334615" y="642846"/>
                    <a:pt x="1365813" y="636607"/>
                  </a:cubicBezTo>
                  <a:cubicBezTo>
                    <a:pt x="1385104" y="632749"/>
                    <a:pt x="1404706" y="630209"/>
                    <a:pt x="1423686" y="625033"/>
                  </a:cubicBezTo>
                  <a:cubicBezTo>
                    <a:pt x="1733530" y="540530"/>
                    <a:pt x="1322580" y="644519"/>
                    <a:pt x="1539433" y="590309"/>
                  </a:cubicBezTo>
                  <a:cubicBezTo>
                    <a:pt x="1547149" y="582592"/>
                    <a:pt x="1553224" y="572774"/>
                    <a:pt x="1562582" y="567159"/>
                  </a:cubicBezTo>
                  <a:cubicBezTo>
                    <a:pt x="1578122" y="557835"/>
                    <a:pt x="1630161" y="549052"/>
                    <a:pt x="1643605" y="544010"/>
                  </a:cubicBezTo>
                  <a:cubicBezTo>
                    <a:pt x="1659761" y="537952"/>
                    <a:pt x="1673884" y="527269"/>
                    <a:pt x="1689904" y="520861"/>
                  </a:cubicBezTo>
                  <a:cubicBezTo>
                    <a:pt x="1712560" y="511798"/>
                    <a:pt x="1736203" y="505427"/>
                    <a:pt x="1759352" y="497711"/>
                  </a:cubicBezTo>
                  <a:lnTo>
                    <a:pt x="1794076" y="486137"/>
                  </a:lnTo>
                  <a:cubicBezTo>
                    <a:pt x="1801792" y="478420"/>
                    <a:pt x="1807464" y="467867"/>
                    <a:pt x="1817225" y="462987"/>
                  </a:cubicBezTo>
                  <a:cubicBezTo>
                    <a:pt x="1839050" y="452074"/>
                    <a:pt x="1886673" y="439838"/>
                    <a:pt x="1886673" y="439838"/>
                  </a:cubicBezTo>
                  <a:cubicBezTo>
                    <a:pt x="1962768" y="363743"/>
                    <a:pt x="1819666" y="499943"/>
                    <a:pt x="1979271" y="393539"/>
                  </a:cubicBezTo>
                  <a:cubicBezTo>
                    <a:pt x="2065088" y="336327"/>
                    <a:pt x="2021437" y="352696"/>
                    <a:pt x="2106592" y="335666"/>
                  </a:cubicBezTo>
                  <a:cubicBezTo>
                    <a:pt x="2114309" y="327949"/>
                    <a:pt x="2120384" y="318131"/>
                    <a:pt x="2129742" y="312516"/>
                  </a:cubicBezTo>
                  <a:cubicBezTo>
                    <a:pt x="2160589" y="294008"/>
                    <a:pt x="2258355" y="290510"/>
                    <a:pt x="2268638" y="289367"/>
                  </a:cubicBezTo>
                  <a:cubicBezTo>
                    <a:pt x="2291787" y="273934"/>
                    <a:pt x="2311692" y="251866"/>
                    <a:pt x="2338086" y="243068"/>
                  </a:cubicBezTo>
                  <a:lnTo>
                    <a:pt x="2407534" y="219919"/>
                  </a:lnTo>
                  <a:cubicBezTo>
                    <a:pt x="2419109" y="216061"/>
                    <a:pt x="2430421" y="211303"/>
                    <a:pt x="2442258" y="208344"/>
                  </a:cubicBezTo>
                  <a:cubicBezTo>
                    <a:pt x="2457691" y="204486"/>
                    <a:pt x="2473028" y="200221"/>
                    <a:pt x="2488557" y="196770"/>
                  </a:cubicBezTo>
                  <a:cubicBezTo>
                    <a:pt x="2507762" y="192502"/>
                    <a:pt x="2527450" y="190371"/>
                    <a:pt x="2546430" y="185195"/>
                  </a:cubicBezTo>
                  <a:cubicBezTo>
                    <a:pt x="2569972" y="178774"/>
                    <a:pt x="2592729" y="169761"/>
                    <a:pt x="2615878" y="162045"/>
                  </a:cubicBezTo>
                  <a:lnTo>
                    <a:pt x="2685326" y="138896"/>
                  </a:lnTo>
                  <a:cubicBezTo>
                    <a:pt x="2714247" y="129255"/>
                    <a:pt x="2735457" y="121199"/>
                    <a:pt x="2766349" y="115747"/>
                  </a:cubicBezTo>
                  <a:cubicBezTo>
                    <a:pt x="2931342" y="86631"/>
                    <a:pt x="2915110" y="92711"/>
                    <a:pt x="3090440" y="81023"/>
                  </a:cubicBezTo>
                  <a:cubicBezTo>
                    <a:pt x="3171001" y="54168"/>
                    <a:pt x="3084254" y="80252"/>
                    <a:pt x="3240911" y="57873"/>
                  </a:cubicBezTo>
                  <a:cubicBezTo>
                    <a:pt x="3256659" y="55623"/>
                    <a:pt x="3271519" y="48914"/>
                    <a:pt x="3287210" y="46299"/>
                  </a:cubicBezTo>
                  <a:cubicBezTo>
                    <a:pt x="3317893" y="41185"/>
                    <a:pt x="3348941" y="38582"/>
                    <a:pt x="3379807" y="34724"/>
                  </a:cubicBezTo>
                  <a:lnTo>
                    <a:pt x="3449256" y="11575"/>
                  </a:lnTo>
                  <a:cubicBezTo>
                    <a:pt x="3460831" y="7717"/>
                    <a:pt x="3471779" y="0"/>
                    <a:pt x="3483980" y="0"/>
                  </a:cubicBezTo>
                  <a:lnTo>
                    <a:pt x="3553428" y="0"/>
                  </a:ln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54C4DB9D-813C-848B-AB4D-5369B539BF8F}"/>
                </a:ext>
              </a:extLst>
            </p:cNvPr>
            <p:cNvSpPr/>
            <p:nvPr/>
          </p:nvSpPr>
          <p:spPr>
            <a:xfrm>
              <a:off x="6194661" y="3285139"/>
              <a:ext cx="1088021" cy="2419109"/>
            </a:xfrm>
            <a:custGeom>
              <a:avLst/>
              <a:gdLst>
                <a:gd name="connsiteX0" fmla="*/ 0 w 1088021"/>
                <a:gd name="connsiteY0" fmla="*/ 0 h 2419109"/>
                <a:gd name="connsiteX1" fmla="*/ 34724 w 1088021"/>
                <a:gd name="connsiteY1" fmla="*/ 127322 h 2419109"/>
                <a:gd name="connsiteX2" fmla="*/ 81023 w 1088021"/>
                <a:gd name="connsiteY2" fmla="*/ 208344 h 2419109"/>
                <a:gd name="connsiteX3" fmla="*/ 127322 w 1088021"/>
                <a:gd name="connsiteY3" fmla="*/ 324091 h 2419109"/>
                <a:gd name="connsiteX4" fmla="*/ 162046 w 1088021"/>
                <a:gd name="connsiteY4" fmla="*/ 381965 h 2419109"/>
                <a:gd name="connsiteX5" fmla="*/ 196770 w 1088021"/>
                <a:gd name="connsiteY5" fmla="*/ 520861 h 2419109"/>
                <a:gd name="connsiteX6" fmla="*/ 219919 w 1088021"/>
                <a:gd name="connsiteY6" fmla="*/ 578734 h 2419109"/>
                <a:gd name="connsiteX7" fmla="*/ 300942 w 1088021"/>
                <a:gd name="connsiteY7" fmla="*/ 729205 h 2419109"/>
                <a:gd name="connsiteX8" fmla="*/ 312517 w 1088021"/>
                <a:gd name="connsiteY8" fmla="*/ 775504 h 2419109"/>
                <a:gd name="connsiteX9" fmla="*/ 335666 w 1088021"/>
                <a:gd name="connsiteY9" fmla="*/ 821803 h 2419109"/>
                <a:gd name="connsiteX10" fmla="*/ 347241 w 1088021"/>
                <a:gd name="connsiteY10" fmla="*/ 914400 h 2419109"/>
                <a:gd name="connsiteX11" fmla="*/ 381965 w 1088021"/>
                <a:gd name="connsiteY11" fmla="*/ 995423 h 2419109"/>
                <a:gd name="connsiteX12" fmla="*/ 474562 w 1088021"/>
                <a:gd name="connsiteY12" fmla="*/ 1180618 h 2419109"/>
                <a:gd name="connsiteX13" fmla="*/ 509286 w 1088021"/>
                <a:gd name="connsiteY13" fmla="*/ 1261641 h 2419109"/>
                <a:gd name="connsiteX14" fmla="*/ 520861 w 1088021"/>
                <a:gd name="connsiteY14" fmla="*/ 1307939 h 2419109"/>
                <a:gd name="connsiteX15" fmla="*/ 578735 w 1088021"/>
                <a:gd name="connsiteY15" fmla="*/ 1423686 h 2419109"/>
                <a:gd name="connsiteX16" fmla="*/ 601884 w 1088021"/>
                <a:gd name="connsiteY16" fmla="*/ 1481560 h 2419109"/>
                <a:gd name="connsiteX17" fmla="*/ 613459 w 1088021"/>
                <a:gd name="connsiteY17" fmla="*/ 1527858 h 2419109"/>
                <a:gd name="connsiteX18" fmla="*/ 659757 w 1088021"/>
                <a:gd name="connsiteY18" fmla="*/ 1620456 h 2419109"/>
                <a:gd name="connsiteX19" fmla="*/ 694481 w 1088021"/>
                <a:gd name="connsiteY19" fmla="*/ 1724628 h 2419109"/>
                <a:gd name="connsiteX20" fmla="*/ 706056 w 1088021"/>
                <a:gd name="connsiteY20" fmla="*/ 1770927 h 2419109"/>
                <a:gd name="connsiteX21" fmla="*/ 752355 w 1088021"/>
                <a:gd name="connsiteY21" fmla="*/ 1863524 h 2419109"/>
                <a:gd name="connsiteX22" fmla="*/ 787079 w 1088021"/>
                <a:gd name="connsiteY22" fmla="*/ 1944547 h 2419109"/>
                <a:gd name="connsiteX23" fmla="*/ 810228 w 1088021"/>
                <a:gd name="connsiteY23" fmla="*/ 2013995 h 2419109"/>
                <a:gd name="connsiteX24" fmla="*/ 844952 w 1088021"/>
                <a:gd name="connsiteY24" fmla="*/ 2071868 h 2419109"/>
                <a:gd name="connsiteX25" fmla="*/ 879676 w 1088021"/>
                <a:gd name="connsiteY25" fmla="*/ 2141317 h 2419109"/>
                <a:gd name="connsiteX26" fmla="*/ 891251 w 1088021"/>
                <a:gd name="connsiteY26" fmla="*/ 2176041 h 2419109"/>
                <a:gd name="connsiteX27" fmla="*/ 937550 w 1088021"/>
                <a:gd name="connsiteY27" fmla="*/ 2233914 h 2419109"/>
                <a:gd name="connsiteX28" fmla="*/ 949124 w 1088021"/>
                <a:gd name="connsiteY28" fmla="*/ 2268638 h 2419109"/>
                <a:gd name="connsiteX29" fmla="*/ 972274 w 1088021"/>
                <a:gd name="connsiteY29" fmla="*/ 2291787 h 2419109"/>
                <a:gd name="connsiteX30" fmla="*/ 995423 w 1088021"/>
                <a:gd name="connsiteY30" fmla="*/ 2326511 h 2419109"/>
                <a:gd name="connsiteX31" fmla="*/ 1018573 w 1088021"/>
                <a:gd name="connsiteY31" fmla="*/ 2349661 h 2419109"/>
                <a:gd name="connsiteX32" fmla="*/ 1041722 w 1088021"/>
                <a:gd name="connsiteY32" fmla="*/ 2384385 h 2419109"/>
                <a:gd name="connsiteX33" fmla="*/ 1076446 w 1088021"/>
                <a:gd name="connsiteY33" fmla="*/ 2407534 h 2419109"/>
                <a:gd name="connsiteX34" fmla="*/ 1088021 w 1088021"/>
                <a:gd name="connsiteY34" fmla="*/ 2419109 h 2419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088021" h="2419109">
                  <a:moveTo>
                    <a:pt x="0" y="0"/>
                  </a:moveTo>
                  <a:cubicBezTo>
                    <a:pt x="74337" y="185840"/>
                    <a:pt x="-28238" y="-82548"/>
                    <a:pt x="34724" y="127322"/>
                  </a:cubicBezTo>
                  <a:cubicBezTo>
                    <a:pt x="45767" y="164133"/>
                    <a:pt x="63080" y="176943"/>
                    <a:pt x="81023" y="208344"/>
                  </a:cubicBezTo>
                  <a:cubicBezTo>
                    <a:pt x="132124" y="297771"/>
                    <a:pt x="74621" y="208148"/>
                    <a:pt x="127322" y="324091"/>
                  </a:cubicBezTo>
                  <a:cubicBezTo>
                    <a:pt x="136631" y="344572"/>
                    <a:pt x="152737" y="361484"/>
                    <a:pt x="162046" y="381965"/>
                  </a:cubicBezTo>
                  <a:cubicBezTo>
                    <a:pt x="201722" y="469254"/>
                    <a:pt x="172425" y="431598"/>
                    <a:pt x="196770" y="520861"/>
                  </a:cubicBezTo>
                  <a:cubicBezTo>
                    <a:pt x="202237" y="540906"/>
                    <a:pt x="211212" y="559869"/>
                    <a:pt x="219919" y="578734"/>
                  </a:cubicBezTo>
                  <a:cubicBezTo>
                    <a:pt x="257492" y="660143"/>
                    <a:pt x="260710" y="662153"/>
                    <a:pt x="300942" y="729205"/>
                  </a:cubicBezTo>
                  <a:cubicBezTo>
                    <a:pt x="304800" y="744638"/>
                    <a:pt x="306931" y="760609"/>
                    <a:pt x="312517" y="775504"/>
                  </a:cubicBezTo>
                  <a:cubicBezTo>
                    <a:pt x="318575" y="791660"/>
                    <a:pt x="331481" y="805064"/>
                    <a:pt x="335666" y="821803"/>
                  </a:cubicBezTo>
                  <a:cubicBezTo>
                    <a:pt x="343210" y="851980"/>
                    <a:pt x="339226" y="884344"/>
                    <a:pt x="347241" y="914400"/>
                  </a:cubicBezTo>
                  <a:cubicBezTo>
                    <a:pt x="354812" y="942791"/>
                    <a:pt x="369539" y="968796"/>
                    <a:pt x="381965" y="995423"/>
                  </a:cubicBezTo>
                  <a:cubicBezTo>
                    <a:pt x="381989" y="995474"/>
                    <a:pt x="474540" y="1180566"/>
                    <a:pt x="474562" y="1180618"/>
                  </a:cubicBezTo>
                  <a:cubicBezTo>
                    <a:pt x="486137" y="1207626"/>
                    <a:pt x="499244" y="1234027"/>
                    <a:pt x="509286" y="1261641"/>
                  </a:cubicBezTo>
                  <a:cubicBezTo>
                    <a:pt x="514722" y="1276591"/>
                    <a:pt x="514595" y="1293318"/>
                    <a:pt x="520861" y="1307939"/>
                  </a:cubicBezTo>
                  <a:cubicBezTo>
                    <a:pt x="537854" y="1347588"/>
                    <a:pt x="562715" y="1383635"/>
                    <a:pt x="578735" y="1423686"/>
                  </a:cubicBezTo>
                  <a:cubicBezTo>
                    <a:pt x="586451" y="1442977"/>
                    <a:pt x="595314" y="1461849"/>
                    <a:pt x="601884" y="1481560"/>
                  </a:cubicBezTo>
                  <a:cubicBezTo>
                    <a:pt x="606914" y="1496651"/>
                    <a:pt x="607341" y="1513174"/>
                    <a:pt x="613459" y="1527858"/>
                  </a:cubicBezTo>
                  <a:cubicBezTo>
                    <a:pt x="626732" y="1559713"/>
                    <a:pt x="646618" y="1588546"/>
                    <a:pt x="659757" y="1620456"/>
                  </a:cubicBezTo>
                  <a:cubicBezTo>
                    <a:pt x="673693" y="1654301"/>
                    <a:pt x="685603" y="1689119"/>
                    <a:pt x="694481" y="1724628"/>
                  </a:cubicBezTo>
                  <a:cubicBezTo>
                    <a:pt x="698339" y="1740061"/>
                    <a:pt x="699937" y="1756243"/>
                    <a:pt x="706056" y="1770927"/>
                  </a:cubicBezTo>
                  <a:cubicBezTo>
                    <a:pt x="719329" y="1802781"/>
                    <a:pt x="741442" y="1830786"/>
                    <a:pt x="752355" y="1863524"/>
                  </a:cubicBezTo>
                  <a:cubicBezTo>
                    <a:pt x="789619" y="1975312"/>
                    <a:pt x="729861" y="1801500"/>
                    <a:pt x="787079" y="1944547"/>
                  </a:cubicBezTo>
                  <a:cubicBezTo>
                    <a:pt x="796141" y="1967203"/>
                    <a:pt x="800131" y="1991781"/>
                    <a:pt x="810228" y="2013995"/>
                  </a:cubicBezTo>
                  <a:cubicBezTo>
                    <a:pt x="819537" y="2034476"/>
                    <a:pt x="834179" y="2052118"/>
                    <a:pt x="844952" y="2071868"/>
                  </a:cubicBezTo>
                  <a:cubicBezTo>
                    <a:pt x="857346" y="2094590"/>
                    <a:pt x="869164" y="2117666"/>
                    <a:pt x="879676" y="2141317"/>
                  </a:cubicBezTo>
                  <a:cubicBezTo>
                    <a:pt x="884631" y="2152466"/>
                    <a:pt x="885795" y="2165128"/>
                    <a:pt x="891251" y="2176041"/>
                  </a:cubicBezTo>
                  <a:cubicBezTo>
                    <a:pt x="905853" y="2205246"/>
                    <a:pt x="916016" y="2212381"/>
                    <a:pt x="937550" y="2233914"/>
                  </a:cubicBezTo>
                  <a:cubicBezTo>
                    <a:pt x="941408" y="2245489"/>
                    <a:pt x="942847" y="2258176"/>
                    <a:pt x="949124" y="2268638"/>
                  </a:cubicBezTo>
                  <a:cubicBezTo>
                    <a:pt x="954739" y="2277996"/>
                    <a:pt x="965457" y="2283266"/>
                    <a:pt x="972274" y="2291787"/>
                  </a:cubicBezTo>
                  <a:cubicBezTo>
                    <a:pt x="980964" y="2302650"/>
                    <a:pt x="986733" y="2315648"/>
                    <a:pt x="995423" y="2326511"/>
                  </a:cubicBezTo>
                  <a:cubicBezTo>
                    <a:pt x="1002240" y="2335033"/>
                    <a:pt x="1011756" y="2341139"/>
                    <a:pt x="1018573" y="2349661"/>
                  </a:cubicBezTo>
                  <a:cubicBezTo>
                    <a:pt x="1027263" y="2360524"/>
                    <a:pt x="1031885" y="2374548"/>
                    <a:pt x="1041722" y="2384385"/>
                  </a:cubicBezTo>
                  <a:cubicBezTo>
                    <a:pt x="1051559" y="2394222"/>
                    <a:pt x="1065317" y="2399187"/>
                    <a:pt x="1076446" y="2407534"/>
                  </a:cubicBezTo>
                  <a:cubicBezTo>
                    <a:pt x="1080811" y="2410808"/>
                    <a:pt x="1084163" y="2415251"/>
                    <a:pt x="1088021" y="2419109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B62F9FE3-62BB-A124-7BC4-68F38EBB60BE}"/>
                </a:ext>
              </a:extLst>
            </p:cNvPr>
            <p:cNvSpPr txBox="1"/>
            <p:nvPr/>
          </p:nvSpPr>
          <p:spPr>
            <a:xfrm>
              <a:off x="5182364" y="4629948"/>
              <a:ext cx="10567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70C0"/>
                  </a:solidFill>
                </a:rPr>
                <a:t>bunches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A8FD8C9F-BB70-713F-75D3-0E79CF236493}"/>
              </a:ext>
            </a:extLst>
          </p:cNvPr>
          <p:cNvGrpSpPr/>
          <p:nvPr/>
        </p:nvGrpSpPr>
        <p:grpSpPr>
          <a:xfrm>
            <a:off x="6135520" y="1194315"/>
            <a:ext cx="5842000" cy="5003783"/>
            <a:chOff x="6308203" y="1094509"/>
            <a:chExt cx="5842000" cy="5003783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B069D720-8C14-C0C9-E67F-8C824B35478C}"/>
                </a:ext>
              </a:extLst>
            </p:cNvPr>
            <p:cNvSpPr/>
            <p:nvPr/>
          </p:nvSpPr>
          <p:spPr>
            <a:xfrm>
              <a:off x="6308203" y="1094509"/>
              <a:ext cx="5842000" cy="500378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5" name="Picture 14" descr="Chart, histogram&#10;&#10;Description automatically generated">
              <a:extLst>
                <a:ext uri="{FF2B5EF4-FFF2-40B4-BE49-F238E27FC236}">
                  <a16:creationId xmlns:a16="http://schemas.microsoft.com/office/drawing/2014/main" id="{22A6B547-35F0-119C-2112-A0744B0D707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308203" y="1729492"/>
              <a:ext cx="5842000" cy="4368800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20E193CD-C6BC-B076-F255-AAFD26FFD163}"/>
                </a:ext>
              </a:extLst>
            </p:cNvPr>
            <p:cNvSpPr txBox="1"/>
            <p:nvPr/>
          </p:nvSpPr>
          <p:spPr>
            <a:xfrm>
              <a:off x="7174949" y="1423438"/>
              <a:ext cx="46816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Bunch length 2 ns, 72 bunches, 1.8e11 ppb 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D829DE00-5A93-BCB4-C1E3-3FD3371CAA20}"/>
                </a:ext>
              </a:extLst>
            </p:cNvPr>
            <p:cNvSpPr txBox="1"/>
            <p:nvPr/>
          </p:nvSpPr>
          <p:spPr>
            <a:xfrm>
              <a:off x="7354401" y="3714605"/>
              <a:ext cx="130035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Margin low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6C11A140-8BB5-9C11-21F2-5797E6FF0304}"/>
                </a:ext>
              </a:extLst>
            </p:cNvPr>
            <p:cNvSpPr txBox="1"/>
            <p:nvPr/>
          </p:nvSpPr>
          <p:spPr>
            <a:xfrm>
              <a:off x="9035974" y="1997173"/>
              <a:ext cx="13901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Margin high</a:t>
              </a: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C76AF251-98E7-85C4-2D02-A380AADF9A9A}"/>
              </a:ext>
            </a:extLst>
          </p:cNvPr>
          <p:cNvGrpSpPr/>
          <p:nvPr/>
        </p:nvGrpSpPr>
        <p:grpSpPr>
          <a:xfrm>
            <a:off x="6201225" y="1590744"/>
            <a:ext cx="5728661" cy="4396600"/>
            <a:chOff x="6406018" y="1230700"/>
            <a:chExt cx="5728661" cy="4396600"/>
          </a:xfrm>
        </p:grpSpPr>
        <p:pic>
          <p:nvPicPr>
            <p:cNvPr id="33" name="Picture 32" descr="A picture containing application&#10;&#10;Description automatically generated">
              <a:extLst>
                <a:ext uri="{FF2B5EF4-FFF2-40B4-BE49-F238E27FC236}">
                  <a16:creationId xmlns:a16="http://schemas.microsoft.com/office/drawing/2014/main" id="{7A8495A5-53F0-80C6-8C41-D36BEA96B92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811114" y="1626800"/>
              <a:ext cx="4406900" cy="3187700"/>
            </a:xfrm>
            <a:prstGeom prst="rect">
              <a:avLst/>
            </a:prstGeom>
          </p:spPr>
        </p:pic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F9D7621B-A7E2-79C8-87B0-4181AEAE2338}"/>
                </a:ext>
              </a:extLst>
            </p:cNvPr>
            <p:cNvSpPr/>
            <p:nvPr/>
          </p:nvSpPr>
          <p:spPr>
            <a:xfrm>
              <a:off x="6406018" y="1230700"/>
              <a:ext cx="5728661" cy="43790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E3A55E6C-E34B-965A-B641-AB0757ABA48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406019" y="1626800"/>
              <a:ext cx="5410200" cy="4000500"/>
            </a:xfrm>
            <a:prstGeom prst="rect">
              <a:avLst/>
            </a:prstGeom>
          </p:spPr>
        </p:pic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F89385C5-C4DB-657B-88E3-32A1C3F41D48}"/>
                </a:ext>
              </a:extLst>
            </p:cNvPr>
            <p:cNvCxnSpPr/>
            <p:nvPr/>
          </p:nvCxnSpPr>
          <p:spPr>
            <a:xfrm>
              <a:off x="7239000" y="3797591"/>
              <a:ext cx="4577219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EDFB2F4A-6860-05FF-6F4F-E43D00180C99}"/>
                </a:ext>
              </a:extLst>
            </p:cNvPr>
            <p:cNvSpPr txBox="1"/>
            <p:nvPr/>
          </p:nvSpPr>
          <p:spPr>
            <a:xfrm>
              <a:off x="7357079" y="1230700"/>
              <a:ext cx="419100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dirty="0"/>
                <a:t>Acceleration of 72 bunches with 1.8e11 </a:t>
              </a: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406AA305-8CC8-005C-3530-1D04F3F0DF47}"/>
                </a:ext>
              </a:extLst>
            </p:cNvPr>
            <p:cNvSpPr/>
            <p:nvPr/>
          </p:nvSpPr>
          <p:spPr>
            <a:xfrm>
              <a:off x="10337747" y="1677061"/>
              <a:ext cx="316397" cy="3348813"/>
            </a:xfrm>
            <a:prstGeom prst="rect">
              <a:avLst/>
            </a:prstGeom>
            <a:solidFill>
              <a:srgbClr val="FF0000">
                <a:alpha val="2117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A593F6A7-C0A8-8C8E-232C-16348A1B6860}"/>
                </a:ext>
              </a:extLst>
            </p:cNvPr>
            <p:cNvSpPr txBox="1"/>
            <p:nvPr/>
          </p:nvSpPr>
          <p:spPr>
            <a:xfrm rot="16200000">
              <a:off x="9986832" y="2405939"/>
              <a:ext cx="10182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Blow-up</a:t>
              </a:r>
            </a:p>
          </p:txBody>
        </p:sp>
      </p:grpSp>
      <p:pic>
        <p:nvPicPr>
          <p:cNvPr id="41" name="Picture 40" descr="Chart&#10;&#10;Description automatically generated">
            <a:extLst>
              <a:ext uri="{FF2B5EF4-FFF2-40B4-BE49-F238E27FC236}">
                <a16:creationId xmlns:a16="http://schemas.microsoft.com/office/drawing/2014/main" id="{74385B4D-47ED-7CDE-FAAE-EF97DA1DB138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41281" t="27797" r="15078" b="21808"/>
          <a:stretch/>
        </p:blipFill>
        <p:spPr>
          <a:xfrm>
            <a:off x="6083981" y="1657156"/>
            <a:ext cx="6124281" cy="4522234"/>
          </a:xfrm>
          <a:prstGeom prst="rect">
            <a:avLst/>
          </a:prstGeo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D8529073-42E7-1626-999B-87A0FCCAFD15}"/>
              </a:ext>
            </a:extLst>
          </p:cNvPr>
          <p:cNvSpPr txBox="1"/>
          <p:nvPr/>
        </p:nvSpPr>
        <p:spPr>
          <a:xfrm>
            <a:off x="7592996" y="1315636"/>
            <a:ext cx="41088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Bunch length evolution for 72 bunches</a:t>
            </a:r>
          </a:p>
        </p:txBody>
      </p:sp>
    </p:spTree>
    <p:extLst>
      <p:ext uri="{BB962C8B-B14F-4D97-AF65-F5344CB8AC3E}">
        <p14:creationId xmlns:p14="http://schemas.microsoft.com/office/powerpoint/2010/main" val="4013524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4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20351C-2744-4672-E042-3965ADA9D8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Automatic setting up of controlled blow-up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FBB9FF-1F96-AB73-A922-BD7FD27C51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70568-B4A1-F443-A6AA-13512DCAA3B2}" type="slidenum">
              <a:rPr lang="en-US" smtClean="0"/>
              <a:t>13</a:t>
            </a:fld>
            <a:endParaRPr lang="en-US"/>
          </a:p>
        </p:txBody>
      </p:sp>
      <p:pic>
        <p:nvPicPr>
          <p:cNvPr id="54" name="Picture 53">
            <a:extLst>
              <a:ext uri="{FF2B5EF4-FFF2-40B4-BE49-F238E27FC236}">
                <a16:creationId xmlns:a16="http://schemas.microsoft.com/office/drawing/2014/main" id="{14F184DA-B431-A912-03E8-354EA6FC2A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8663" y="1023862"/>
            <a:ext cx="10674673" cy="5098178"/>
          </a:xfrm>
          <a:prstGeom prst="rect">
            <a:avLst/>
          </a:prstGeom>
        </p:spPr>
      </p:pic>
      <p:sp>
        <p:nvSpPr>
          <p:cNvPr id="55" name="TextBox 54">
            <a:extLst>
              <a:ext uri="{FF2B5EF4-FFF2-40B4-BE49-F238E27FC236}">
                <a16:creationId xmlns:a16="http://schemas.microsoft.com/office/drawing/2014/main" id="{B7E1A7F3-90CF-5DD2-ED3E-44C70EE65E76}"/>
              </a:ext>
            </a:extLst>
          </p:cNvPr>
          <p:cNvSpPr txBox="1"/>
          <p:nvPr/>
        </p:nvSpPr>
        <p:spPr>
          <a:xfrm>
            <a:off x="348833" y="6284050"/>
            <a:ext cx="96125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Details are in </a:t>
            </a:r>
            <a:r>
              <a:rPr lang="en-US" sz="2000" dirty="0">
                <a:hlinkClick r:id="rId3"/>
              </a:rPr>
              <a:t>(N. Bruchon, ML and data analytics community forum, 30.11.2022)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1857110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20351C-2744-4672-E042-3965ADA9D8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Automatic setting up of controlled blow-up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FBB9FF-1F96-AB73-A922-BD7FD27C51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70568-B4A1-F443-A6AA-13512DCAA3B2}" type="slidenum">
              <a:rPr lang="en-US" smtClean="0"/>
              <a:t>14</a:t>
            </a:fld>
            <a:endParaRPr lang="en-US"/>
          </a:p>
        </p:txBody>
      </p:sp>
      <p:pic>
        <p:nvPicPr>
          <p:cNvPr id="5" name="Content Placeholder 7" descr="Chart&#10;&#10;Description automatically generated with medium confidence">
            <a:extLst>
              <a:ext uri="{FF2B5EF4-FFF2-40B4-BE49-F238E27FC236}">
                <a16:creationId xmlns:a16="http://schemas.microsoft.com/office/drawing/2014/main" id="{0B0384E9-A7CA-1BD0-7221-80A9241C109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982" y="3444446"/>
            <a:ext cx="3724985" cy="279373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 Placeholder 1">
                <a:extLst>
                  <a:ext uri="{FF2B5EF4-FFF2-40B4-BE49-F238E27FC236}">
                    <a16:creationId xmlns:a16="http://schemas.microsoft.com/office/drawing/2014/main" id="{1DF2BF14-D047-7DDB-F841-50230618AB9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096000" y="1118875"/>
                <a:ext cx="5761022" cy="149204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lnSpcReduction="10000"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sz="2000" dirty="0"/>
                  <a:t>Blow-up optimized for single batch, </a:t>
                </a:r>
                <a:r>
                  <a:rPr lang="en-US" sz="1600" dirty="0"/>
                  <a:t>06-10-2022</a:t>
                </a:r>
                <a:r>
                  <a:rPr lang="en-US" sz="2000" dirty="0"/>
                  <a:t>.</a:t>
                </a:r>
              </a:p>
              <a:p>
                <a:pPr marL="342900" indent="-342900"/>
                <a:r>
                  <a:rPr lang="en-US" sz="2000" dirty="0"/>
                  <a:t>Intensity per bunch: </a:t>
                </a:r>
                <a14:m>
                  <m:oMath xmlns:m="http://schemas.openxmlformats.org/officeDocument/2006/math"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1.2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11</m:t>
                        </m:r>
                      </m:sup>
                    </m:sSup>
                  </m:oMath>
                </a14:m>
                <a:r>
                  <a:rPr lang="en-US" sz="2000" dirty="0"/>
                  <a:t> p/b</a:t>
                </a:r>
              </a:p>
              <a:p>
                <a:pPr marL="342900" indent="-342900"/>
                <a:r>
                  <a:rPr lang="en-US" sz="2000" dirty="0"/>
                  <a:t>Average bunch length per extraction: </a:t>
                </a:r>
                <a:r>
                  <a:rPr lang="en-US" sz="1800" dirty="0"/>
                  <a:t>1.76 ns</a:t>
                </a:r>
              </a:p>
              <a:p>
                <a:pPr marL="342900" indent="-342900"/>
                <a:r>
                  <a:rPr lang="en-US" sz="1800" dirty="0"/>
                  <a:t>Average bunch length at injection: </a:t>
                </a:r>
                <a:r>
                  <a:rPr lang="en-US" sz="1600" dirty="0"/>
                  <a:t>2.68 ns</a:t>
                </a:r>
              </a:p>
            </p:txBody>
          </p:sp>
        </mc:Choice>
        <mc:Fallback xmlns="">
          <p:sp>
            <p:nvSpPr>
              <p:cNvPr id="6" name="Text Placeholder 1">
                <a:extLst>
                  <a:ext uri="{FF2B5EF4-FFF2-40B4-BE49-F238E27FC236}">
                    <a16:creationId xmlns:a16="http://schemas.microsoft.com/office/drawing/2014/main" id="{1DF2BF14-D047-7DDB-F841-50230618AB9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1118875"/>
                <a:ext cx="5761022" cy="1492044"/>
              </a:xfrm>
              <a:prstGeom prst="rect">
                <a:avLst/>
              </a:prstGeom>
              <a:blipFill>
                <a:blip r:embed="rId3"/>
                <a:stretch>
                  <a:fillRect l="-1101" t="-5932" b="-16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Content Placeholder 33" descr="Chart&#10;&#10;Description automatically generated">
            <a:extLst>
              <a:ext uri="{FF2B5EF4-FFF2-40B4-BE49-F238E27FC236}">
                <a16:creationId xmlns:a16="http://schemas.microsoft.com/office/drawing/2014/main" id="{925D17ED-BD58-E542-ED1D-BC3E4AFBAA2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617994"/>
            <a:ext cx="5761021" cy="309098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833079BF-C0B1-142F-7D33-C2AB044C477B}"/>
                  </a:ext>
                </a:extLst>
              </p:cNvPr>
              <p:cNvSpPr txBox="1"/>
              <p:nvPr/>
            </p:nvSpPr>
            <p:spPr>
              <a:xfrm>
                <a:off x="11527057" y="4656649"/>
                <a:ext cx="39676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833079BF-C0B1-142F-7D33-C2AB044C477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27057" y="4656649"/>
                <a:ext cx="396767" cy="369332"/>
              </a:xfrm>
              <a:prstGeom prst="rect">
                <a:avLst/>
              </a:prstGeom>
              <a:blipFill>
                <a:blip r:embed="rId5"/>
                <a:stretch>
                  <a:fillRect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4" name="Picture 53">
            <a:extLst>
              <a:ext uri="{FF2B5EF4-FFF2-40B4-BE49-F238E27FC236}">
                <a16:creationId xmlns:a16="http://schemas.microsoft.com/office/drawing/2014/main" id="{14F184DA-B431-A912-03E8-354EA6FC2A2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6781" y="1024268"/>
            <a:ext cx="4467837" cy="2133820"/>
          </a:xfrm>
          <a:prstGeom prst="rect">
            <a:avLst/>
          </a:prstGeom>
        </p:spPr>
      </p:pic>
      <p:sp>
        <p:nvSpPr>
          <p:cNvPr id="55" name="TextBox 54">
            <a:extLst>
              <a:ext uri="{FF2B5EF4-FFF2-40B4-BE49-F238E27FC236}">
                <a16:creationId xmlns:a16="http://schemas.microsoft.com/office/drawing/2014/main" id="{B7E1A7F3-90CF-5DD2-ED3E-44C70EE65E76}"/>
              </a:ext>
            </a:extLst>
          </p:cNvPr>
          <p:cNvSpPr txBox="1"/>
          <p:nvPr/>
        </p:nvSpPr>
        <p:spPr>
          <a:xfrm>
            <a:off x="348833" y="6284050"/>
            <a:ext cx="96125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Details are in </a:t>
            </a:r>
            <a:r>
              <a:rPr lang="en-US" sz="2000" i="1" dirty="0">
                <a:hlinkClick r:id="rId7"/>
              </a:rPr>
              <a:t>(N. Bruchon, ML and data analytics community forum, 30.11.2022)</a:t>
            </a:r>
            <a:endParaRPr lang="en-US" sz="2000" i="1" dirty="0"/>
          </a:p>
        </p:txBody>
      </p:sp>
      <p:sp>
        <p:nvSpPr>
          <p:cNvPr id="56" name="Right Arrow 55">
            <a:extLst>
              <a:ext uri="{FF2B5EF4-FFF2-40B4-BE49-F238E27FC236}">
                <a16:creationId xmlns:a16="http://schemas.microsoft.com/office/drawing/2014/main" id="{3D6CA9E2-58FC-A843-A4CC-FEA0CE0B309E}"/>
              </a:ext>
            </a:extLst>
          </p:cNvPr>
          <p:cNvSpPr/>
          <p:nvPr/>
        </p:nvSpPr>
        <p:spPr>
          <a:xfrm>
            <a:off x="4872063" y="4544968"/>
            <a:ext cx="492346" cy="59269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748DE5C3-9503-C274-97ED-F28EC58CAC7F}"/>
                  </a:ext>
                </a:extLst>
              </p:cNvPr>
              <p:cNvSpPr txBox="1"/>
              <p:nvPr/>
            </p:nvSpPr>
            <p:spPr>
              <a:xfrm>
                <a:off x="6234545" y="5754845"/>
                <a:ext cx="441178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400" dirty="0"/>
                  <a:t> Successful tests during MDs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748DE5C3-9503-C274-97ED-F28EC58CAC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4545" y="5754845"/>
                <a:ext cx="4411785" cy="461665"/>
              </a:xfrm>
              <a:prstGeom prst="rect">
                <a:avLst/>
              </a:prstGeom>
              <a:blipFill>
                <a:blip r:embed="rId8"/>
                <a:stretch>
                  <a:fillRect t="-10811" r="-1149" b="-270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62678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56" grpId="0" animBg="1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C5A467-3F94-3327-B6CF-CB55432B42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SPS RF systems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49F7630-59A9-9977-D390-F7A8562883D5}"/>
              </a:ext>
            </a:extLst>
          </p:cNvPr>
          <p:cNvSpPr txBox="1"/>
          <p:nvPr/>
        </p:nvSpPr>
        <p:spPr>
          <a:xfrm>
            <a:off x="351474" y="1325563"/>
            <a:ext cx="612770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accent2"/>
                </a:solidFill>
              </a:rPr>
              <a:t>6 cavities operating at ~200 MHz </a:t>
            </a:r>
            <a:br>
              <a:rPr lang="en-GB" sz="2400" dirty="0"/>
            </a:br>
            <a:r>
              <a:rPr lang="en-GB" sz="2400" dirty="0"/>
              <a:t>(</a:t>
            </a:r>
            <a:r>
              <a:rPr lang="en-GB" sz="2400" b="1" dirty="0">
                <a:solidFill>
                  <a:schemeClr val="accent2"/>
                </a:solidFill>
              </a:rPr>
              <a:t>4</a:t>
            </a:r>
            <a:r>
              <a:rPr lang="en-GB" sz="2400" dirty="0"/>
              <a:t>x3x11 + </a:t>
            </a:r>
            <a:r>
              <a:rPr lang="en-GB" sz="2400" b="1" dirty="0">
                <a:solidFill>
                  <a:schemeClr val="accent2"/>
                </a:solidFill>
              </a:rPr>
              <a:t>2</a:t>
            </a:r>
            <a:r>
              <a:rPr lang="en-GB" sz="2400" dirty="0"/>
              <a:t>x4x11 cells)</a:t>
            </a:r>
          </a:p>
          <a:p>
            <a:pPr marL="342900" indent="-342900">
              <a:buFontTx/>
              <a:buChar char="-"/>
            </a:pPr>
            <a:r>
              <a:rPr lang="en-GB" sz="2400" dirty="0"/>
              <a:t>are used for acceleration and all RF gymnastics/manipulations</a:t>
            </a:r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r>
              <a:rPr lang="en-GB" sz="2400" dirty="0">
                <a:solidFill>
                  <a:srgbClr val="483123"/>
                </a:solidFill>
              </a:rPr>
              <a:t>2 cavities operating at ~800 MHz</a:t>
            </a:r>
          </a:p>
          <a:p>
            <a:r>
              <a:rPr lang="en-GB" sz="2400" dirty="0"/>
              <a:t>(</a:t>
            </a:r>
            <a:r>
              <a:rPr lang="en-GB" sz="2400" b="1" dirty="0">
                <a:solidFill>
                  <a:srgbClr val="483123"/>
                </a:solidFill>
              </a:rPr>
              <a:t>2</a:t>
            </a:r>
            <a:r>
              <a:rPr lang="en-GB" sz="2400" dirty="0"/>
              <a:t>x3x11 cells)</a:t>
            </a:r>
          </a:p>
          <a:p>
            <a:pPr marL="342900" indent="-342900">
              <a:buFontTx/>
              <a:buChar char="-"/>
            </a:pPr>
            <a:r>
              <a:rPr lang="en-GB" sz="2400" dirty="0"/>
              <a:t>Improve longitudinal stability for most of the operational cycles</a:t>
            </a:r>
          </a:p>
          <a:p>
            <a:pPr marL="342900" indent="-342900">
              <a:buFontTx/>
              <a:buChar char="-"/>
            </a:pPr>
            <a:r>
              <a:rPr lang="en-GB" sz="2400" dirty="0"/>
              <a:t>Are used for empty bucket channelling </a:t>
            </a:r>
            <a:r>
              <a:rPr lang="en-GB" sz="2400" i="1" dirty="0">
                <a:hlinkClick r:id="rId2"/>
              </a:rPr>
              <a:t>(OP shutdown lecture of P. </a:t>
            </a:r>
            <a:r>
              <a:rPr lang="en-GB" sz="2400" i="1" dirty="0" err="1">
                <a:hlinkClick r:id="rId2"/>
              </a:rPr>
              <a:t>Arrutia</a:t>
            </a:r>
            <a:r>
              <a:rPr lang="en-GB" sz="2400" i="1" dirty="0">
                <a:hlinkClick r:id="rId2"/>
              </a:rPr>
              <a:t>) </a:t>
            </a:r>
            <a:endParaRPr lang="en-GB" sz="2400" i="1" dirty="0"/>
          </a:p>
          <a:p>
            <a:pPr marL="342900" indent="-342900">
              <a:buFontTx/>
              <a:buChar char="-"/>
            </a:pPr>
            <a:endParaRPr lang="en-GB" sz="2400" dirty="0"/>
          </a:p>
        </p:txBody>
      </p:sp>
      <p:pic>
        <p:nvPicPr>
          <p:cNvPr id="6" name="Picture 2" descr="SPS experiments are back in action | CERN">
            <a:extLst>
              <a:ext uri="{FF2B5EF4-FFF2-40B4-BE49-F238E27FC236}">
                <a16:creationId xmlns:a16="http://schemas.microsoft.com/office/drawing/2014/main" id="{07C7DAA5-1501-89C6-054A-36E5373B883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730"/>
          <a:stretch/>
        </p:blipFill>
        <p:spPr bwMode="auto">
          <a:xfrm>
            <a:off x="6713950" y="1037464"/>
            <a:ext cx="4876799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A picture containing ceiling&#10;&#10;Description automatically generated">
            <a:extLst>
              <a:ext uri="{FF2B5EF4-FFF2-40B4-BE49-F238E27FC236}">
                <a16:creationId xmlns:a16="http://schemas.microsoft.com/office/drawing/2014/main" id="{AC2E2CDD-3297-983E-F974-AE1D051EA1D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9562"/>
          <a:stretch/>
        </p:blipFill>
        <p:spPr>
          <a:xfrm>
            <a:off x="6713950" y="3780664"/>
            <a:ext cx="4876799" cy="2812868"/>
          </a:xfrm>
          <a:prstGeom prst="rect">
            <a:avLst/>
          </a:prstGeom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247D3D1-3557-F313-1C26-D014B45401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0B70B-3165-7044-ACDC-B437F0FBD41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5522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9E542A-813D-F0AD-A035-6113A56594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“Useful” analogies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10B440E-5706-428E-E6FC-5928536C8038}"/>
              </a:ext>
            </a:extLst>
          </p:cNvPr>
          <p:cNvSpPr txBox="1"/>
          <p:nvPr/>
        </p:nvSpPr>
        <p:spPr>
          <a:xfrm>
            <a:off x="617221" y="1517357"/>
            <a:ext cx="609382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2400" dirty="0"/>
              <a:t>Single-particle dynamics in the longitudinal plane is very similar to the dynamics of a simple gravity pendulum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1C8F44EA-2C1B-923F-4DFF-48B4C1D75560}"/>
              </a:ext>
            </a:extLst>
          </p:cNvPr>
          <p:cNvGrpSpPr/>
          <p:nvPr/>
        </p:nvGrpSpPr>
        <p:grpSpPr>
          <a:xfrm>
            <a:off x="8360378" y="329649"/>
            <a:ext cx="3421870" cy="4392545"/>
            <a:chOff x="8794196" y="221326"/>
            <a:chExt cx="3421870" cy="4392545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54EAAC71-9CB7-F7D4-F051-666FA7163822}"/>
                </a:ext>
              </a:extLst>
            </p:cNvPr>
            <p:cNvCxnSpPr/>
            <p:nvPr/>
          </p:nvCxnSpPr>
          <p:spPr>
            <a:xfrm>
              <a:off x="10097589" y="1048435"/>
              <a:ext cx="0" cy="3122023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79BB339B-98E1-710E-D605-83DF91CB76CB}"/>
                </a:ext>
              </a:extLst>
            </p:cNvPr>
            <p:cNvCxnSpPr/>
            <p:nvPr/>
          </p:nvCxnSpPr>
          <p:spPr>
            <a:xfrm>
              <a:off x="10097589" y="1546889"/>
              <a:ext cx="1058091" cy="1911643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A41F9B60-E100-28C0-E144-67D1E9A7FC04}"/>
                </a:ext>
              </a:extLst>
            </p:cNvPr>
            <p:cNvSpPr/>
            <p:nvPr/>
          </p:nvSpPr>
          <p:spPr>
            <a:xfrm>
              <a:off x="11116491" y="3445469"/>
              <a:ext cx="190800" cy="18941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4D8BA322-F5F0-48C3-784E-7BA9C85940BE}"/>
                </a:ext>
              </a:extLst>
            </p:cNvPr>
            <p:cNvCxnSpPr>
              <a:cxnSpLocks/>
            </p:cNvCxnSpPr>
            <p:nvPr/>
          </p:nvCxnSpPr>
          <p:spPr>
            <a:xfrm>
              <a:off x="11220995" y="3543437"/>
              <a:ext cx="0" cy="107043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5" name="Arc 14">
              <a:extLst>
                <a:ext uri="{FF2B5EF4-FFF2-40B4-BE49-F238E27FC236}">
                  <a16:creationId xmlns:a16="http://schemas.microsoft.com/office/drawing/2014/main" id="{449DFE65-1BB3-C551-66E0-A0D9244DE319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8794196" y="221326"/>
              <a:ext cx="2606786" cy="2606786"/>
            </a:xfrm>
            <a:prstGeom prst="arc">
              <a:avLst>
                <a:gd name="adj1" fmla="val 19879969"/>
                <a:gd name="adj2" fmla="val 21550043"/>
              </a:avLst>
            </a:prstGeom>
            <a:ln>
              <a:head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7462CF4B-9B7B-376D-6CF1-5244E74235F3}"/>
                    </a:ext>
                  </a:extLst>
                </p:cNvPr>
                <p:cNvSpPr txBox="1"/>
                <p:nvPr/>
              </p:nvSpPr>
              <p:spPr>
                <a:xfrm>
                  <a:off x="10256105" y="2911866"/>
                  <a:ext cx="403187" cy="49244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</m:oMath>
                    </m:oMathPara>
                  </a14:m>
                  <a:endParaRPr lang="en-US" b="0" i="1" dirty="0"/>
                </a:p>
              </p:txBody>
            </p:sp>
          </mc:Choice>
          <mc:Fallback xmlns="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7462CF4B-9B7B-376D-6CF1-5244E74235F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256105" y="2911866"/>
                  <a:ext cx="403187" cy="492443"/>
                </a:xfrm>
                <a:prstGeom prst="rect">
                  <a:avLst/>
                </a:prstGeom>
                <a:blipFill>
                  <a:blip r:embed="rId2"/>
                  <a:stretch>
                    <a:fillRect l="-31250" r="-31250" b="-35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68D7C76C-ADCF-6DB9-22E5-976FEA40A159}"/>
                    </a:ext>
                  </a:extLst>
                </p:cNvPr>
                <p:cNvSpPr txBox="1"/>
                <p:nvPr/>
              </p:nvSpPr>
              <p:spPr>
                <a:xfrm>
                  <a:off x="11307291" y="3883071"/>
                  <a:ext cx="908775" cy="5847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  <m:acc>
                          <m:accPr>
                            <m:chr m:val="⃗"/>
                            <m:ctrlP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</m:acc>
                      </m:oMath>
                    </m:oMathPara>
                  </a14:m>
                  <a:endParaRPr lang="en-US" sz="3200" dirty="0"/>
                </a:p>
              </p:txBody>
            </p:sp>
          </mc:Choice>
          <mc:Fallback xmlns="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68D7C76C-ADCF-6DB9-22E5-976FEA40A15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307291" y="3883071"/>
                  <a:ext cx="908775" cy="584775"/>
                </a:xfrm>
                <a:prstGeom prst="rect">
                  <a:avLst/>
                </a:prstGeom>
                <a:blipFill>
                  <a:blip r:embed="rId3"/>
                  <a:stretch>
                    <a:fillRect t="-23404" b="-1489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67808184-AA94-2A39-B8E0-36E12240711E}"/>
                  </a:ext>
                </a:extLst>
              </p:cNvPr>
              <p:cNvSpPr txBox="1"/>
              <p:nvPr/>
            </p:nvSpPr>
            <p:spPr>
              <a:xfrm>
                <a:off x="947052" y="3802073"/>
                <a:ext cx="2884572" cy="86459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num>
                        <m:den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sSup>
                            <m:sSup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p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num>
                        <m:den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𝑙</m:t>
                          </m:r>
                        </m:den>
                      </m:f>
                      <m:func>
                        <m:func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800" b="0" i="0" smtClean="0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𝜙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=0</m:t>
                          </m:r>
                        </m:e>
                      </m:func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67808184-AA94-2A39-B8E0-36E12240711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7052" y="3802073"/>
                <a:ext cx="2884572" cy="864596"/>
              </a:xfrm>
              <a:prstGeom prst="rect">
                <a:avLst/>
              </a:prstGeom>
              <a:blipFill>
                <a:blip r:embed="rId4"/>
                <a:stretch>
                  <a:fillRect l="-2193" r="-2193" b="-115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1EDB24F4-CC67-DE7F-B77B-DDF59F6883EA}"/>
                  </a:ext>
                </a:extLst>
              </p:cNvPr>
              <p:cNvSpPr txBox="1"/>
              <p:nvPr/>
            </p:nvSpPr>
            <p:spPr>
              <a:xfrm>
                <a:off x="11034181" y="1784389"/>
                <a:ext cx="256673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𝑙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1EDB24F4-CC67-DE7F-B77B-DDF59F6883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34181" y="1784389"/>
                <a:ext cx="256673" cy="492443"/>
              </a:xfrm>
              <a:prstGeom prst="rect">
                <a:avLst/>
              </a:prstGeom>
              <a:blipFill>
                <a:blip r:embed="rId5"/>
                <a:stretch>
                  <a:fillRect l="-28571" r="-28571" b="-7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Right Brace 20">
            <a:extLst>
              <a:ext uri="{FF2B5EF4-FFF2-40B4-BE49-F238E27FC236}">
                <a16:creationId xmlns:a16="http://schemas.microsoft.com/office/drawing/2014/main" id="{F9D1CCBE-9DA8-4A1B-E804-5E7C29AAFA83}"/>
              </a:ext>
            </a:extLst>
          </p:cNvPr>
          <p:cNvSpPr/>
          <p:nvPr/>
        </p:nvSpPr>
        <p:spPr>
          <a:xfrm rot="19882458">
            <a:off x="10168398" y="1307832"/>
            <a:ext cx="727455" cy="2337238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1388597-5449-13AB-5092-6ABB8100A5DD}"/>
              </a:ext>
            </a:extLst>
          </p:cNvPr>
          <p:cNvSpPr txBox="1"/>
          <p:nvPr/>
        </p:nvSpPr>
        <p:spPr>
          <a:xfrm>
            <a:off x="1124270" y="3056989"/>
            <a:ext cx="46009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The magnitude of the gravitational field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EEB30D56-65CA-1D80-12F8-B1D439CDE7C5}"/>
              </a:ext>
            </a:extLst>
          </p:cNvPr>
          <p:cNvCxnSpPr/>
          <p:nvPr/>
        </p:nvCxnSpPr>
        <p:spPr>
          <a:xfrm flipH="1">
            <a:off x="2258708" y="3411379"/>
            <a:ext cx="249358" cy="4579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138CD2E8-1C4A-8AA9-583B-DE0BD84E01BD}"/>
              </a:ext>
            </a:extLst>
          </p:cNvPr>
          <p:cNvSpPr txBox="1"/>
          <p:nvPr/>
        </p:nvSpPr>
        <p:spPr>
          <a:xfrm>
            <a:off x="2135192" y="4971311"/>
            <a:ext cx="2236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0" i="0" u="none" strike="noStrike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the length of the rod</a:t>
            </a:r>
            <a:endParaRPr lang="en-US" dirty="0"/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DB98F6B3-1211-2B58-5776-FA8D786502F2}"/>
              </a:ext>
            </a:extLst>
          </p:cNvPr>
          <p:cNvCxnSpPr>
            <a:cxnSpLocks/>
          </p:cNvCxnSpPr>
          <p:nvPr/>
        </p:nvCxnSpPr>
        <p:spPr>
          <a:xfrm flipH="1" flipV="1">
            <a:off x="2238530" y="4711197"/>
            <a:ext cx="407874" cy="3004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A8BACB3C-D037-8149-0E46-79508FF89FB6}"/>
                  </a:ext>
                </a:extLst>
              </p:cNvPr>
              <p:cNvSpPr txBox="1"/>
              <p:nvPr/>
            </p:nvSpPr>
            <p:spPr>
              <a:xfrm>
                <a:off x="5905319" y="3802073"/>
                <a:ext cx="2371098" cy="86459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num>
                        <m:den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sSup>
                            <m:sSup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p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num>
                        <m:den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𝑙</m:t>
                          </m:r>
                        </m:den>
                      </m:f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𝜙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A8BACB3C-D037-8149-0E46-79508FF89F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05319" y="3802073"/>
                <a:ext cx="2371098" cy="864596"/>
              </a:xfrm>
              <a:prstGeom prst="rect">
                <a:avLst/>
              </a:prstGeom>
              <a:blipFill>
                <a:blip r:embed="rId6"/>
                <a:stretch>
                  <a:fillRect l="-3209" r="-2674" b="-115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Right Arrow 32">
            <a:extLst>
              <a:ext uri="{FF2B5EF4-FFF2-40B4-BE49-F238E27FC236}">
                <a16:creationId xmlns:a16="http://schemas.microsoft.com/office/drawing/2014/main" id="{8AB9C873-487B-9E67-B8EF-E5073F48D1F9}"/>
              </a:ext>
            </a:extLst>
          </p:cNvPr>
          <p:cNvSpPr/>
          <p:nvPr/>
        </p:nvSpPr>
        <p:spPr>
          <a:xfrm>
            <a:off x="4404939" y="4135755"/>
            <a:ext cx="884580" cy="3775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E60D3F15-2FDC-E27F-0733-DEFB36D443F7}"/>
                  </a:ext>
                </a:extLst>
              </p:cNvPr>
              <p:cNvSpPr txBox="1"/>
              <p:nvPr/>
            </p:nvSpPr>
            <p:spPr>
              <a:xfrm>
                <a:off x="4363724" y="3707003"/>
                <a:ext cx="91653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𝜙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≪1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E60D3F15-2FDC-E27F-0733-DEFB36D443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63724" y="3707003"/>
                <a:ext cx="916533" cy="369332"/>
              </a:xfrm>
              <a:prstGeom prst="rect">
                <a:avLst/>
              </a:prstGeom>
              <a:blipFill>
                <a:blip r:embed="rId7"/>
                <a:stretch>
                  <a:fillRect l="-9589" r="-6849" b="-290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TextBox 35">
            <a:extLst>
              <a:ext uri="{FF2B5EF4-FFF2-40B4-BE49-F238E27FC236}">
                <a16:creationId xmlns:a16="http://schemas.microsoft.com/office/drawing/2014/main" id="{DBC9F285-61A3-2930-8A2D-3F5942B18750}"/>
              </a:ext>
            </a:extLst>
          </p:cNvPr>
          <p:cNvSpPr txBox="1"/>
          <p:nvPr/>
        </p:nvSpPr>
        <p:spPr>
          <a:xfrm>
            <a:off x="617221" y="5797930"/>
            <a:ext cx="73773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Period and frequency of small-amplitude oscillations: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A2426E12-1DC4-9B6F-F535-4808FC7C625B}"/>
                  </a:ext>
                </a:extLst>
              </p:cNvPr>
              <p:cNvSpPr txBox="1"/>
              <p:nvPr/>
            </p:nvSpPr>
            <p:spPr>
              <a:xfrm>
                <a:off x="7916333" y="5437155"/>
                <a:ext cx="1564787" cy="109119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=2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𝜋</m:t>
                      </m:r>
                      <m:rad>
                        <m:radPr>
                          <m:degHide m:val="on"/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num>
                            <m:den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A2426E12-1DC4-9B6F-F535-4808FC7C625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16333" y="5437155"/>
                <a:ext cx="1564787" cy="1091196"/>
              </a:xfrm>
              <a:prstGeom prst="rect">
                <a:avLst/>
              </a:prstGeom>
              <a:blipFill>
                <a:blip r:embed="rId8"/>
                <a:stretch>
                  <a:fillRect l="-4032" r="-32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786C9795-8674-C782-6F6D-DF13475DD8D4}"/>
                  </a:ext>
                </a:extLst>
              </p:cNvPr>
              <p:cNvSpPr txBox="1"/>
              <p:nvPr/>
            </p:nvSpPr>
            <p:spPr>
              <a:xfrm>
                <a:off x="10437940" y="5606977"/>
                <a:ext cx="1583895" cy="7515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rad>
                        <m:radPr>
                          <m:degHide m:val="on"/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num>
                            <m:den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786C9795-8674-C782-6F6D-DF13475DD8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7940" y="5606977"/>
                <a:ext cx="1583895" cy="751552"/>
              </a:xfrm>
              <a:prstGeom prst="rect">
                <a:avLst/>
              </a:prstGeom>
              <a:blipFill>
                <a:blip r:embed="rId9"/>
                <a:stretch>
                  <a:fillRect l="-5556" r="-3175" b="-1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" name="TextBox 38">
            <a:extLst>
              <a:ext uri="{FF2B5EF4-FFF2-40B4-BE49-F238E27FC236}">
                <a16:creationId xmlns:a16="http://schemas.microsoft.com/office/drawing/2014/main" id="{32FD33FF-783C-914D-45FA-80F937E3E257}"/>
              </a:ext>
            </a:extLst>
          </p:cNvPr>
          <p:cNvSpPr txBox="1"/>
          <p:nvPr/>
        </p:nvSpPr>
        <p:spPr>
          <a:xfrm>
            <a:off x="9609915" y="5797929"/>
            <a:ext cx="6992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and</a:t>
            </a:r>
          </a:p>
        </p:txBody>
      </p:sp>
      <p:sp>
        <p:nvSpPr>
          <p:cNvPr id="40" name="Right Arrow 39">
            <a:extLst>
              <a:ext uri="{FF2B5EF4-FFF2-40B4-BE49-F238E27FC236}">
                <a16:creationId xmlns:a16="http://schemas.microsoft.com/office/drawing/2014/main" id="{7BCC3A38-1DC1-9C3F-A1AA-5B38211E5FB4}"/>
              </a:ext>
            </a:extLst>
          </p:cNvPr>
          <p:cNvSpPr/>
          <p:nvPr/>
        </p:nvSpPr>
        <p:spPr>
          <a:xfrm rot="5400000">
            <a:off x="6457524" y="5142779"/>
            <a:ext cx="884580" cy="3775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lide Number Placeholder 40">
            <a:extLst>
              <a:ext uri="{FF2B5EF4-FFF2-40B4-BE49-F238E27FC236}">
                <a16:creationId xmlns:a16="http://schemas.microsoft.com/office/drawing/2014/main" id="{7F0F1069-73B1-653E-1937-D1C8A37CE5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0B70B-3165-7044-ACDC-B437F0FBD41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7381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035227-7506-1099-B22C-25820C1D5C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definitions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BB6652E-F0EB-C7E0-7AA9-0CDC58CEB1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8028" y="1158355"/>
            <a:ext cx="4520287" cy="258302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C4665A6-808D-DAC0-C594-0430B15651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094" y="3674607"/>
            <a:ext cx="4657221" cy="3112499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04FB5D0-CD09-48F5-75AC-AF4348A595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75957" y="3674608"/>
            <a:ext cx="4657220" cy="3112498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5134C8A-B88B-0C61-B06B-BB66BC3E3E2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13176" y="1027106"/>
            <a:ext cx="4320000" cy="2895198"/>
          </a:xfrm>
          <a:prstGeom prst="rect">
            <a:avLst/>
          </a:prstGeom>
        </p:spPr>
      </p:pic>
      <p:sp>
        <p:nvSpPr>
          <p:cNvPr id="22" name="Oval 21">
            <a:extLst>
              <a:ext uri="{FF2B5EF4-FFF2-40B4-BE49-F238E27FC236}">
                <a16:creationId xmlns:a16="http://schemas.microsoft.com/office/drawing/2014/main" id="{70B15901-0AC5-B275-2E5A-E51267AF3B61}"/>
              </a:ext>
            </a:extLst>
          </p:cNvPr>
          <p:cNvSpPr/>
          <p:nvPr/>
        </p:nvSpPr>
        <p:spPr>
          <a:xfrm>
            <a:off x="7947282" y="2763352"/>
            <a:ext cx="137786" cy="137786"/>
          </a:xfrm>
          <a:prstGeom prst="ellipse">
            <a:avLst/>
          </a:prstGeom>
          <a:solidFill>
            <a:srgbClr val="FF1819"/>
          </a:solidFill>
          <a:ln>
            <a:solidFill>
              <a:srgbClr val="FF181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D2F54A2F-7A6C-5ADC-7EFD-9B8E7A2D17C0}"/>
              </a:ext>
            </a:extLst>
          </p:cNvPr>
          <p:cNvSpPr/>
          <p:nvPr/>
        </p:nvSpPr>
        <p:spPr>
          <a:xfrm>
            <a:off x="4214307" y="2129688"/>
            <a:ext cx="137786" cy="137786"/>
          </a:xfrm>
          <a:prstGeom prst="ellipse">
            <a:avLst/>
          </a:prstGeom>
          <a:solidFill>
            <a:srgbClr val="0600FF"/>
          </a:solidFill>
          <a:ln>
            <a:solidFill>
              <a:srgbClr val="06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600FF"/>
              </a:solidFill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D214C7F7-A7D8-DAD6-B959-0D8981E05E85}"/>
              </a:ext>
            </a:extLst>
          </p:cNvPr>
          <p:cNvSpPr/>
          <p:nvPr/>
        </p:nvSpPr>
        <p:spPr>
          <a:xfrm>
            <a:off x="9041242" y="2681863"/>
            <a:ext cx="137786" cy="137786"/>
          </a:xfrm>
          <a:prstGeom prst="ellipse">
            <a:avLst/>
          </a:prstGeom>
          <a:solidFill>
            <a:srgbClr val="0600FF"/>
          </a:solidFill>
          <a:ln>
            <a:solidFill>
              <a:srgbClr val="06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600FF"/>
              </a:solidFill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C89E98E7-06CF-00C8-942C-15E9589900C1}"/>
              </a:ext>
            </a:extLst>
          </p:cNvPr>
          <p:cNvSpPr/>
          <p:nvPr/>
        </p:nvSpPr>
        <p:spPr>
          <a:xfrm>
            <a:off x="7953634" y="4389382"/>
            <a:ext cx="137786" cy="137786"/>
          </a:xfrm>
          <a:prstGeom prst="ellipse">
            <a:avLst/>
          </a:prstGeom>
          <a:solidFill>
            <a:srgbClr val="FF1819"/>
          </a:solidFill>
          <a:ln>
            <a:solidFill>
              <a:srgbClr val="FF181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B3F9CD87-54A9-A135-F37B-04F50DEE4A0D}"/>
              </a:ext>
            </a:extLst>
          </p:cNvPr>
          <p:cNvSpPr/>
          <p:nvPr/>
        </p:nvSpPr>
        <p:spPr>
          <a:xfrm>
            <a:off x="9041242" y="4624160"/>
            <a:ext cx="137786" cy="137786"/>
          </a:xfrm>
          <a:prstGeom prst="ellipse">
            <a:avLst/>
          </a:prstGeom>
          <a:solidFill>
            <a:srgbClr val="0600FF"/>
          </a:solidFill>
          <a:ln>
            <a:solidFill>
              <a:srgbClr val="06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600FF"/>
              </a:solidFill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E491799F-E208-971F-424D-84A341A5E827}"/>
              </a:ext>
            </a:extLst>
          </p:cNvPr>
          <p:cNvSpPr/>
          <p:nvPr/>
        </p:nvSpPr>
        <p:spPr>
          <a:xfrm>
            <a:off x="3244866" y="4624160"/>
            <a:ext cx="137786" cy="137786"/>
          </a:xfrm>
          <a:prstGeom prst="ellipse">
            <a:avLst/>
          </a:prstGeom>
          <a:solidFill>
            <a:srgbClr val="0600FF"/>
          </a:solidFill>
          <a:ln>
            <a:solidFill>
              <a:srgbClr val="06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600FF"/>
              </a:solidFill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B7C8661D-47B5-F547-C471-4F2620C37ABF}"/>
              </a:ext>
            </a:extLst>
          </p:cNvPr>
          <p:cNvSpPr/>
          <p:nvPr/>
        </p:nvSpPr>
        <p:spPr>
          <a:xfrm>
            <a:off x="1792079" y="4389382"/>
            <a:ext cx="137786" cy="137786"/>
          </a:xfrm>
          <a:prstGeom prst="ellipse">
            <a:avLst/>
          </a:prstGeom>
          <a:solidFill>
            <a:srgbClr val="FF1819"/>
          </a:solidFill>
          <a:ln>
            <a:solidFill>
              <a:srgbClr val="FF181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C586809-49B3-B221-ECFA-8AF539E7B197}"/>
              </a:ext>
            </a:extLst>
          </p:cNvPr>
          <p:cNvSpPr txBox="1"/>
          <p:nvPr/>
        </p:nvSpPr>
        <p:spPr>
          <a:xfrm>
            <a:off x="5465270" y="2439267"/>
            <a:ext cx="1377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600FF"/>
                </a:solidFill>
              </a:rPr>
              <a:t>Slower </a:t>
            </a:r>
            <a:r>
              <a:rPr lang="en-US" dirty="0" err="1">
                <a:solidFill>
                  <a:srgbClr val="0600FF"/>
                </a:solidFill>
              </a:rPr>
              <a:t>osc</a:t>
            </a:r>
            <a:r>
              <a:rPr lang="en-US" dirty="0">
                <a:solidFill>
                  <a:srgbClr val="0600FF"/>
                </a:solidFill>
              </a:rPr>
              <a:t>.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449A530-6F66-3D71-77A4-0775916529B5}"/>
              </a:ext>
            </a:extLst>
          </p:cNvPr>
          <p:cNvSpPr txBox="1"/>
          <p:nvPr/>
        </p:nvSpPr>
        <p:spPr>
          <a:xfrm>
            <a:off x="5465270" y="1697749"/>
            <a:ext cx="1326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1819"/>
                </a:solidFill>
              </a:rPr>
              <a:t>Faster </a:t>
            </a:r>
            <a:r>
              <a:rPr lang="en-US" dirty="0" err="1">
                <a:solidFill>
                  <a:srgbClr val="FF1819"/>
                </a:solidFill>
              </a:rPr>
              <a:t>osc</a:t>
            </a:r>
            <a:r>
              <a:rPr lang="en-US" dirty="0">
                <a:solidFill>
                  <a:srgbClr val="FF1819"/>
                </a:solidFill>
              </a:rPr>
              <a:t>.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C1B5489-8E3D-2630-6BD9-D0365ACBD364}"/>
              </a:ext>
            </a:extLst>
          </p:cNvPr>
          <p:cNvSpPr txBox="1"/>
          <p:nvPr/>
        </p:nvSpPr>
        <p:spPr>
          <a:xfrm>
            <a:off x="472075" y="3305276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Separatrix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58B53FF5-D751-F380-A1A7-8FBF033101AA}"/>
              </a:ext>
            </a:extLst>
          </p:cNvPr>
          <p:cNvCxnSpPr/>
          <p:nvPr/>
        </p:nvCxnSpPr>
        <p:spPr>
          <a:xfrm flipV="1">
            <a:off x="1531980" y="2439267"/>
            <a:ext cx="229443" cy="9897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3EA96B4C-EA1D-75C7-38D0-1A74130E4E13}"/>
              </a:ext>
            </a:extLst>
          </p:cNvPr>
          <p:cNvCxnSpPr>
            <a:stCxn id="30" idx="1"/>
          </p:cNvCxnSpPr>
          <p:nvPr/>
        </p:nvCxnSpPr>
        <p:spPr>
          <a:xfrm flipH="1">
            <a:off x="3841931" y="1882415"/>
            <a:ext cx="1623339" cy="2466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8F83D09A-C2C8-8A9C-276B-9968E495733E}"/>
              </a:ext>
            </a:extLst>
          </p:cNvPr>
          <p:cNvCxnSpPr>
            <a:stCxn id="29" idx="1"/>
          </p:cNvCxnSpPr>
          <p:nvPr/>
        </p:nvCxnSpPr>
        <p:spPr>
          <a:xfrm flipH="1" flipV="1">
            <a:off x="4351146" y="2257849"/>
            <a:ext cx="1114124" cy="3660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EE52436D-A443-905A-F30E-249C4FC4F6DB}"/>
              </a:ext>
            </a:extLst>
          </p:cNvPr>
          <p:cNvSpPr txBox="1"/>
          <p:nvPr/>
        </p:nvSpPr>
        <p:spPr>
          <a:xfrm>
            <a:off x="721156" y="728081"/>
            <a:ext cx="1672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8000FF"/>
                </a:solidFill>
              </a:rPr>
              <a:t>No oscillations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A4FD7A89-53B5-EE6C-6694-7BAE15F2C66F}"/>
              </a:ext>
            </a:extLst>
          </p:cNvPr>
          <p:cNvCxnSpPr/>
          <p:nvPr/>
        </p:nvCxnSpPr>
        <p:spPr>
          <a:xfrm>
            <a:off x="1761423" y="1120779"/>
            <a:ext cx="336884" cy="4615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1" name="Oval 40">
            <a:extLst>
              <a:ext uri="{FF2B5EF4-FFF2-40B4-BE49-F238E27FC236}">
                <a16:creationId xmlns:a16="http://schemas.microsoft.com/office/drawing/2014/main" id="{5A2465D1-94D9-6649-BC4F-3D8468AFAB43}"/>
              </a:ext>
            </a:extLst>
          </p:cNvPr>
          <p:cNvSpPr/>
          <p:nvPr/>
        </p:nvSpPr>
        <p:spPr>
          <a:xfrm>
            <a:off x="2999602" y="1949913"/>
            <a:ext cx="802227" cy="495411"/>
          </a:xfrm>
          <a:prstGeom prst="ellipse">
            <a:avLst/>
          </a:prstGeom>
          <a:pattFill prst="wdDnDiag">
            <a:fgClr>
              <a:srgbClr val="FF1819"/>
            </a:fgClr>
            <a:bgClr>
              <a:schemeClr val="bg1"/>
            </a:bgClr>
          </a:pattFill>
          <a:ln>
            <a:solidFill>
              <a:srgbClr val="FF181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62C93384-4F50-EE59-46EA-53C418A8C85E}"/>
              </a:ext>
            </a:extLst>
          </p:cNvPr>
          <p:cNvSpPr/>
          <p:nvPr/>
        </p:nvSpPr>
        <p:spPr>
          <a:xfrm>
            <a:off x="3704145" y="2120063"/>
            <a:ext cx="137786" cy="137786"/>
          </a:xfrm>
          <a:prstGeom prst="ellipse">
            <a:avLst/>
          </a:prstGeom>
          <a:solidFill>
            <a:srgbClr val="FF1819"/>
          </a:solidFill>
          <a:ln>
            <a:solidFill>
              <a:srgbClr val="FF181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86CB7B6-5E65-FB55-1DBB-2493B171DA63}"/>
              </a:ext>
            </a:extLst>
          </p:cNvPr>
          <p:cNvSpPr txBox="1"/>
          <p:nvPr/>
        </p:nvSpPr>
        <p:spPr>
          <a:xfrm>
            <a:off x="4084857" y="3751931"/>
            <a:ext cx="1697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Action variable</a:t>
            </a:r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4AC52DDE-4F27-A7F3-C9C5-85B98CFD1CE6}"/>
              </a:ext>
            </a:extLst>
          </p:cNvPr>
          <p:cNvCxnSpPr/>
          <p:nvPr/>
        </p:nvCxnSpPr>
        <p:spPr>
          <a:xfrm flipH="1" flipV="1">
            <a:off x="3532340" y="2313733"/>
            <a:ext cx="681967" cy="14652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39C77E3B-FA0F-40FD-7B7A-F0BA7F3245FD}"/>
                  </a:ext>
                </a:extLst>
              </p:cNvPr>
              <p:cNvSpPr txBox="1"/>
              <p:nvPr/>
            </p:nvSpPr>
            <p:spPr>
              <a:xfrm>
                <a:off x="7737186" y="1753120"/>
                <a:ext cx="261693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400" dirty="0"/>
                  <a:t>Normalised</a:t>
                </a:r>
                <a:r>
                  <a:rPr lang="en-US" sz="2400" dirty="0"/>
                  <a:t> by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2400" dirty="0"/>
                  <a:t> </a:t>
                </a:r>
              </a:p>
            </p:txBody>
          </p:sp>
        </mc:Choice>
        <mc:Fallback xmlns="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39C77E3B-FA0F-40FD-7B7A-F0BA7F3245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37186" y="1753120"/>
                <a:ext cx="2616935" cy="461665"/>
              </a:xfrm>
              <a:prstGeom prst="rect">
                <a:avLst/>
              </a:prstGeom>
              <a:blipFill>
                <a:blip r:embed="rId6"/>
                <a:stretch>
                  <a:fillRect l="-3865" t="-13514" b="-270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B73A4706-E357-1F93-2CC8-CF811C6AD16E}"/>
                  </a:ext>
                </a:extLst>
              </p:cNvPr>
              <p:cNvSpPr txBox="1"/>
              <p:nvPr/>
            </p:nvSpPr>
            <p:spPr>
              <a:xfrm>
                <a:off x="7870560" y="5378920"/>
                <a:ext cx="258910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400" dirty="0"/>
                  <a:t>Normalised</a:t>
                </a:r>
                <a:r>
                  <a:rPr lang="en-US" sz="2400" dirty="0"/>
                  <a:t> by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2400" dirty="0"/>
                  <a:t> </a:t>
                </a:r>
              </a:p>
            </p:txBody>
          </p:sp>
        </mc:Choice>
        <mc:Fallback xmlns="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B73A4706-E357-1F93-2CC8-CF811C6AD16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70560" y="5378920"/>
                <a:ext cx="2589107" cy="461665"/>
              </a:xfrm>
              <a:prstGeom prst="rect">
                <a:avLst/>
              </a:prstGeom>
              <a:blipFill>
                <a:blip r:embed="rId7"/>
                <a:stretch>
                  <a:fillRect l="-3415" t="-10811" b="-270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42C89AE0-A4E5-8850-850C-838A3283C9A5}"/>
                  </a:ext>
                </a:extLst>
              </p:cNvPr>
              <p:cNvSpPr txBox="1"/>
              <p:nvPr/>
            </p:nvSpPr>
            <p:spPr>
              <a:xfrm>
                <a:off x="2106161" y="5482137"/>
                <a:ext cx="258910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400" dirty="0"/>
                  <a:t>Normalised</a:t>
                </a:r>
                <a:r>
                  <a:rPr lang="en-US" sz="2400" dirty="0"/>
                  <a:t> by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2400" dirty="0"/>
                  <a:t> </a:t>
                </a:r>
              </a:p>
            </p:txBody>
          </p:sp>
        </mc:Choice>
        <mc:Fallback xmlns="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42C89AE0-A4E5-8850-850C-838A3283C9A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06161" y="5482137"/>
                <a:ext cx="2589107" cy="461665"/>
              </a:xfrm>
              <a:prstGeom prst="rect">
                <a:avLst/>
              </a:prstGeom>
              <a:blipFill>
                <a:blip r:embed="rId8"/>
                <a:stretch>
                  <a:fillRect l="-3415" t="-10526" b="-263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8" name="Slide Number Placeholder 47">
            <a:extLst>
              <a:ext uri="{FF2B5EF4-FFF2-40B4-BE49-F238E27FC236}">
                <a16:creationId xmlns:a16="http://schemas.microsoft.com/office/drawing/2014/main" id="{AD7B7187-FBB3-86B7-8E39-897373C21F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0B70B-3165-7044-ACDC-B437F0FBD41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094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41" grpId="0" animBg="1"/>
      <p:bldP spid="4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613841-D75F-E512-76F2-875CC38CD1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Relation to synchrotrons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71A38696-2A3D-756C-492D-A003D98D3A95}"/>
                  </a:ext>
                </a:extLst>
              </p:cNvPr>
              <p:cNvSpPr txBox="1"/>
              <p:nvPr/>
            </p:nvSpPr>
            <p:spPr>
              <a:xfrm>
                <a:off x="8748515" y="3956283"/>
                <a:ext cx="3298467" cy="74110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sSup>
                            <m:s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  <m:sSub>
                                <m:sSubPr>
                                  <m:ctrlPr>
                                    <a:rPr lang="en-US" sz="2400" b="0" i="1" smtClean="0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func>
                        <m:func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𝜙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=0</m:t>
                          </m:r>
                        </m:e>
                      </m:func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71A38696-2A3D-756C-492D-A003D98D3A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48515" y="3956283"/>
                <a:ext cx="3298467" cy="741100"/>
              </a:xfrm>
              <a:prstGeom prst="rect">
                <a:avLst/>
              </a:prstGeom>
              <a:blipFill>
                <a:blip r:embed="rId2"/>
                <a:stretch>
                  <a:fillRect l="-1533" r="-1533"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381520DE-3932-0064-0DDF-E9503CF59F50}"/>
              </a:ext>
            </a:extLst>
          </p:cNvPr>
          <p:cNvSpPr txBox="1"/>
          <p:nvPr/>
        </p:nvSpPr>
        <p:spPr>
          <a:xfrm>
            <a:off x="6064498" y="4079898"/>
            <a:ext cx="288457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Gravity pendulum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82A61558-C860-9E30-27D5-3F2AB0E21CB8}"/>
              </a:ext>
            </a:extLst>
          </p:cNvPr>
          <p:cNvSpPr/>
          <p:nvPr/>
        </p:nvSpPr>
        <p:spPr>
          <a:xfrm>
            <a:off x="643554" y="1443445"/>
            <a:ext cx="3971109" cy="3971109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A55119A-86D8-E53E-8629-CE07AB3E991B}"/>
              </a:ext>
            </a:extLst>
          </p:cNvPr>
          <p:cNvSpPr/>
          <p:nvPr/>
        </p:nvSpPr>
        <p:spPr>
          <a:xfrm>
            <a:off x="2354788" y="5212079"/>
            <a:ext cx="548640" cy="404949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3612101-2406-1284-D8C4-17EC95422E03}"/>
              </a:ext>
            </a:extLst>
          </p:cNvPr>
          <p:cNvSpPr txBox="1"/>
          <p:nvPr/>
        </p:nvSpPr>
        <p:spPr>
          <a:xfrm>
            <a:off x="209006" y="5910826"/>
            <a:ext cx="2274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200 MHz RF system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DC45C1A9-BD54-8365-021C-84F41A931710}"/>
              </a:ext>
            </a:extLst>
          </p:cNvPr>
          <p:cNvCxnSpPr/>
          <p:nvPr/>
        </p:nvCxnSpPr>
        <p:spPr>
          <a:xfrm flipV="1">
            <a:off x="1476103" y="5532436"/>
            <a:ext cx="731520" cy="2860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3" name="Picture 12" descr="Analogue camera on white background">
            <a:extLst>
              <a:ext uri="{FF2B5EF4-FFF2-40B4-BE49-F238E27FC236}">
                <a16:creationId xmlns:a16="http://schemas.microsoft.com/office/drawing/2014/main" id="{3DE570CE-85C1-E0BC-4230-1F10966C46F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101" t="21176" r="28053" b="21848"/>
          <a:stretch/>
        </p:blipFill>
        <p:spPr>
          <a:xfrm>
            <a:off x="3428252" y="5359343"/>
            <a:ext cx="1288872" cy="1045029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0DD868D7-5E02-54F7-3CBC-E72CF3C750E5}"/>
              </a:ext>
            </a:extLst>
          </p:cNvPr>
          <p:cNvCxnSpPr>
            <a:cxnSpLocks/>
          </p:cNvCxnSpPr>
          <p:nvPr/>
        </p:nvCxnSpPr>
        <p:spPr>
          <a:xfrm flipH="1" flipV="1">
            <a:off x="3005473" y="5532436"/>
            <a:ext cx="205955" cy="1430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717D9E25-632E-5182-50B2-AA5257EDA6FD}"/>
              </a:ext>
            </a:extLst>
          </p:cNvPr>
          <p:cNvCxnSpPr>
            <a:cxnSpLocks/>
          </p:cNvCxnSpPr>
          <p:nvPr/>
        </p:nvCxnSpPr>
        <p:spPr>
          <a:xfrm flipV="1">
            <a:off x="4614663" y="2926080"/>
            <a:ext cx="1481337" cy="22859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8DF74DC5-2BE2-92A6-2309-33E04416447A}"/>
              </a:ext>
            </a:extLst>
          </p:cNvPr>
          <p:cNvSpPr txBox="1"/>
          <p:nvPr/>
        </p:nvSpPr>
        <p:spPr>
          <a:xfrm>
            <a:off x="6179164" y="1077202"/>
            <a:ext cx="56859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Turn-by-turn picture without acceleration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901D927D-A9A4-18D8-A77C-DC45DBF425AC}"/>
              </a:ext>
            </a:extLst>
          </p:cNvPr>
          <p:cNvCxnSpPr/>
          <p:nvPr/>
        </p:nvCxnSpPr>
        <p:spPr>
          <a:xfrm>
            <a:off x="6844795" y="2638936"/>
            <a:ext cx="4271554" cy="0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0BFB25A1-E46E-D654-426E-15D7F0FF3AC3}"/>
              </a:ext>
            </a:extLst>
          </p:cNvPr>
          <p:cNvSpPr txBox="1"/>
          <p:nvPr/>
        </p:nvSpPr>
        <p:spPr>
          <a:xfrm>
            <a:off x="10346807" y="2787757"/>
            <a:ext cx="1672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Designed orbit</a:t>
            </a: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7DBF4928-1D9D-8655-7D49-2D61C0378229}"/>
              </a:ext>
            </a:extLst>
          </p:cNvPr>
          <p:cNvSpPr/>
          <p:nvPr/>
        </p:nvSpPr>
        <p:spPr>
          <a:xfrm>
            <a:off x="8686657" y="2507962"/>
            <a:ext cx="293915" cy="29981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8237379-C0EB-4469-3A9D-2AA9B84FC3DB}"/>
              </a:ext>
            </a:extLst>
          </p:cNvPr>
          <p:cNvSpPr txBox="1"/>
          <p:nvPr/>
        </p:nvSpPr>
        <p:spPr>
          <a:xfrm>
            <a:off x="6939465" y="3459765"/>
            <a:ext cx="42434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Synchronous particle (don’t “move”)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91154E18-4616-9068-9CB6-4FF463E639D3}"/>
              </a:ext>
            </a:extLst>
          </p:cNvPr>
          <p:cNvSpPr/>
          <p:nvPr/>
        </p:nvSpPr>
        <p:spPr>
          <a:xfrm>
            <a:off x="9627040" y="2202699"/>
            <a:ext cx="293915" cy="299811"/>
          </a:xfrm>
          <a:prstGeom prst="ellipse">
            <a:avLst/>
          </a:prstGeom>
          <a:solidFill>
            <a:srgbClr val="FF1819"/>
          </a:solidFill>
          <a:ln>
            <a:solidFill>
              <a:srgbClr val="FF181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A3A18B2C-E48F-7A8D-6E98-529C1B6DBB2E}"/>
              </a:ext>
            </a:extLst>
          </p:cNvPr>
          <p:cNvCxnSpPr/>
          <p:nvPr/>
        </p:nvCxnSpPr>
        <p:spPr>
          <a:xfrm>
            <a:off x="6844795" y="2352604"/>
            <a:ext cx="4271554" cy="0"/>
          </a:xfrm>
          <a:prstGeom prst="line">
            <a:avLst/>
          </a:prstGeom>
          <a:ln>
            <a:solidFill>
              <a:srgbClr val="FF1819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70D33FC8-7823-174B-72D6-C874829ADE59}"/>
              </a:ext>
            </a:extLst>
          </p:cNvPr>
          <p:cNvCxnSpPr/>
          <p:nvPr/>
        </p:nvCxnSpPr>
        <p:spPr>
          <a:xfrm flipV="1">
            <a:off x="8216395" y="2865840"/>
            <a:ext cx="470262" cy="5483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37C23669-BAF1-FBA4-4F9E-D2F37B2EE4A8}"/>
              </a:ext>
            </a:extLst>
          </p:cNvPr>
          <p:cNvSpPr txBox="1"/>
          <p:nvPr/>
        </p:nvSpPr>
        <p:spPr>
          <a:xfrm>
            <a:off x="10333602" y="1979936"/>
            <a:ext cx="1565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1819"/>
                </a:solidFill>
              </a:rPr>
              <a:t>Different orbit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7B13713-F4AC-1EEF-847C-04D5E4738A8D}"/>
              </a:ext>
            </a:extLst>
          </p:cNvPr>
          <p:cNvSpPr txBox="1"/>
          <p:nvPr/>
        </p:nvSpPr>
        <p:spPr>
          <a:xfrm>
            <a:off x="6456719" y="1600866"/>
            <a:ext cx="44598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1819"/>
                </a:solidFill>
              </a:rPr>
              <a:t>Non-synchronous particle (oscillates)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C767DFFD-A4B5-BB08-AC19-7B6F659EF588}"/>
              </a:ext>
            </a:extLst>
          </p:cNvPr>
          <p:cNvCxnSpPr/>
          <p:nvPr/>
        </p:nvCxnSpPr>
        <p:spPr>
          <a:xfrm>
            <a:off x="8980572" y="2000976"/>
            <a:ext cx="646468" cy="2489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E7C56EF3-AF5D-E3AD-B2CA-624B0D319762}"/>
                  </a:ext>
                </a:extLst>
              </p:cNvPr>
              <p:cNvSpPr txBox="1"/>
              <p:nvPr/>
            </p:nvSpPr>
            <p:spPr>
              <a:xfrm>
                <a:off x="8800516" y="4895481"/>
                <a:ext cx="3407471" cy="74110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sSup>
                            <m:s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  <m:sSub>
                                <m:sSubPr>
                                  <m:ctrlPr>
                                    <a:rPr lang="en-US" sz="2400" b="0" i="1" smtClean="0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  <m:r>
                                    <a:rPr lang="en-US" sz="2400" b="0" i="1" smtClean="0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func>
                        <m:func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𝜙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=0</m:t>
                          </m:r>
                        </m:e>
                      </m:func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E7C56EF3-AF5D-E3AD-B2CA-624B0D31976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00516" y="4895481"/>
                <a:ext cx="3407471" cy="741100"/>
              </a:xfrm>
              <a:prstGeom prst="rect">
                <a:avLst/>
              </a:prstGeom>
              <a:blipFill>
                <a:blip r:embed="rId4"/>
                <a:stretch>
                  <a:fillRect l="-1859" r="-1115"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TextBox 40">
            <a:extLst>
              <a:ext uri="{FF2B5EF4-FFF2-40B4-BE49-F238E27FC236}">
                <a16:creationId xmlns:a16="http://schemas.microsoft.com/office/drawing/2014/main" id="{767A18F3-9E51-4BD7-C910-A2CF4B7C3B0A}"/>
              </a:ext>
            </a:extLst>
          </p:cNvPr>
          <p:cNvSpPr txBox="1"/>
          <p:nvPr/>
        </p:nvSpPr>
        <p:spPr>
          <a:xfrm>
            <a:off x="6064498" y="4905373"/>
            <a:ext cx="288457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Non-synchronous particle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DA1AF78A-EC1D-F5B3-84ED-54EA2BB5CDCF}"/>
              </a:ext>
            </a:extLst>
          </p:cNvPr>
          <p:cNvSpPr/>
          <p:nvPr/>
        </p:nvSpPr>
        <p:spPr>
          <a:xfrm>
            <a:off x="4321900" y="3985410"/>
            <a:ext cx="293915" cy="29981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82BE2B17-B956-3855-1007-F5F43BDA78A7}"/>
              </a:ext>
            </a:extLst>
          </p:cNvPr>
          <p:cNvCxnSpPr>
            <a:cxnSpLocks/>
          </p:cNvCxnSpPr>
          <p:nvPr/>
        </p:nvCxnSpPr>
        <p:spPr>
          <a:xfrm>
            <a:off x="8833614" y="3140013"/>
            <a:ext cx="1087341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68710AFD-83A5-D1FC-8206-47DB5755427C}"/>
                  </a:ext>
                </a:extLst>
              </p:cNvPr>
              <p:cNvSpPr txBox="1"/>
              <p:nvPr/>
            </p:nvSpPr>
            <p:spPr>
              <a:xfrm>
                <a:off x="9165950" y="2748617"/>
                <a:ext cx="422039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𝑧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68710AFD-83A5-D1FC-8206-47DB5755427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65950" y="2748617"/>
                <a:ext cx="422039" cy="369332"/>
              </a:xfrm>
              <a:prstGeom prst="rect">
                <a:avLst/>
              </a:prstGeom>
              <a:blipFill>
                <a:blip r:embed="rId5"/>
                <a:stretch>
                  <a:fillRect l="-11429" r="-2857"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A7EE89BC-A0AD-94DF-3720-03F4DFB51F50}"/>
                  </a:ext>
                </a:extLst>
              </p:cNvPr>
              <p:cNvSpPr txBox="1"/>
              <p:nvPr/>
            </p:nvSpPr>
            <p:spPr>
              <a:xfrm>
                <a:off x="6959474" y="5818493"/>
                <a:ext cx="2101729" cy="7023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𝜙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latin typeface="Cambria Math" panose="02040503050406030204" pitchFamily="18" charset="0"/>
                                </a:rPr>
                                <m:t>RF</m:t>
                              </m:r>
                            </m:sub>
                          </m:sSub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den>
                      </m:f>
                    </m:oMath>
                  </m:oMathPara>
                </a14:m>
                <a:endParaRPr lang="en-US" sz="2400" b="0" dirty="0"/>
              </a:p>
            </p:txBody>
          </p:sp>
        </mc:Choice>
        <mc:Fallback xmlns="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A7EE89BC-A0AD-94DF-3720-03F4DFB51F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9474" y="5818493"/>
                <a:ext cx="2101729" cy="702308"/>
              </a:xfrm>
              <a:prstGeom prst="rect">
                <a:avLst/>
              </a:prstGeom>
              <a:blipFill>
                <a:blip r:embed="rId6"/>
                <a:stretch>
                  <a:fillRect l="-4217" t="-1754" r="-602" b="-877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8" name="TextBox 47">
            <a:extLst>
              <a:ext uri="{FF2B5EF4-FFF2-40B4-BE49-F238E27FC236}">
                <a16:creationId xmlns:a16="http://schemas.microsoft.com/office/drawing/2014/main" id="{4DFAB1B0-0677-F6DB-C705-557D39930F67}"/>
              </a:ext>
            </a:extLst>
          </p:cNvPr>
          <p:cNvSpPr txBox="1"/>
          <p:nvPr/>
        </p:nvSpPr>
        <p:spPr>
          <a:xfrm>
            <a:off x="6064498" y="5938815"/>
            <a:ext cx="10406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“new” 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21C5BA0-FCF3-8EE9-341D-D4B1D9CE1DE3}"/>
              </a:ext>
            </a:extLst>
          </p:cNvPr>
          <p:cNvSpPr txBox="1"/>
          <p:nvPr/>
        </p:nvSpPr>
        <p:spPr>
          <a:xfrm>
            <a:off x="9289396" y="5818493"/>
            <a:ext cx="271264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Small-amplitude synchrotron frequency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19E2EA8C-AA88-F84E-543C-C8E849DB409F}"/>
              </a:ext>
            </a:extLst>
          </p:cNvPr>
          <p:cNvCxnSpPr>
            <a:cxnSpLocks/>
          </p:cNvCxnSpPr>
          <p:nvPr/>
        </p:nvCxnSpPr>
        <p:spPr>
          <a:xfrm flipH="1" flipV="1">
            <a:off x="10332461" y="4676295"/>
            <a:ext cx="130574" cy="49132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9A46D5CC-CF19-3171-D113-2381E6E712D0}"/>
              </a:ext>
            </a:extLst>
          </p:cNvPr>
          <p:cNvCxnSpPr/>
          <p:nvPr/>
        </p:nvCxnSpPr>
        <p:spPr>
          <a:xfrm flipH="1" flipV="1">
            <a:off x="10397748" y="5569840"/>
            <a:ext cx="106503" cy="3053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5" name="Slide Number Placeholder 54">
            <a:extLst>
              <a:ext uri="{FF2B5EF4-FFF2-40B4-BE49-F238E27FC236}">
                <a16:creationId xmlns:a16="http://schemas.microsoft.com/office/drawing/2014/main" id="{33F45971-2451-5521-9424-3C6C5D4570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0B70B-3165-7044-ACDC-B437F0FBD41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5557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D2E32E-9A1D-E6D7-700E-39F2D20609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SPS </a:t>
            </a:r>
            <a:r>
              <a:rPr lang="en-US" dirty="0" err="1"/>
              <a:t>AppAllPy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E0AB55-E568-A493-B7DF-115E4863E4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0B70B-3165-7044-ACDC-B437F0FBD410}" type="slidenum">
              <a:rPr lang="en-US" smtClean="0"/>
              <a:t>6</a:t>
            </a:fld>
            <a:endParaRPr lang="en-US"/>
          </a:p>
        </p:txBody>
      </p:sp>
      <p:pic>
        <p:nvPicPr>
          <p:cNvPr id="6" name="Picture 5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D7E78FC4-2AF2-B904-3CBA-D5A1CAB20D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537" y="1221582"/>
            <a:ext cx="9613473" cy="5375275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50073E3-83A0-FE26-D2F1-455516218208}"/>
              </a:ext>
            </a:extLst>
          </p:cNvPr>
          <p:cNvCxnSpPr/>
          <p:nvPr/>
        </p:nvCxnSpPr>
        <p:spPr>
          <a:xfrm>
            <a:off x="587828" y="1737360"/>
            <a:ext cx="731520" cy="0"/>
          </a:xfrm>
          <a:prstGeom prst="line">
            <a:avLst/>
          </a:prstGeom>
          <a:ln>
            <a:solidFill>
              <a:srgbClr val="FF181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Graphical user interface, chart&#10;&#10;Description automatically generated">
            <a:extLst>
              <a:ext uri="{FF2B5EF4-FFF2-40B4-BE49-F238E27FC236}">
                <a16:creationId xmlns:a16="http://schemas.microsoft.com/office/drawing/2014/main" id="{29DEB306-CD50-6FF0-56A1-E7F4F2D3FE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4125" y="1981117"/>
            <a:ext cx="7772400" cy="434585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111331F0-E271-717D-BDC8-EFD67BDF2472}"/>
                  </a:ext>
                </a:extLst>
              </p:cNvPr>
              <p:cNvSpPr txBox="1"/>
              <p:nvPr/>
            </p:nvSpPr>
            <p:spPr>
              <a:xfrm>
                <a:off x="10867463" y="3925707"/>
                <a:ext cx="1252394" cy="89466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111331F0-E271-717D-BDC8-EFD67BDF24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67463" y="3925707"/>
                <a:ext cx="1252394" cy="894669"/>
              </a:xfrm>
              <a:prstGeom prst="rect">
                <a:avLst/>
              </a:prstGeom>
              <a:blipFill>
                <a:blip r:embed="rId4"/>
                <a:stretch>
                  <a:fillRect l="-8000" t="-2817" r="-1000" b="-169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3543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BAD082-48FF-F1CA-C07A-DBFEBE3180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Bunch rotation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10AB52-CB84-6D48-ACB9-F619360EF1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0B70B-3165-7044-ACDC-B437F0FBD410}" type="slidenum">
              <a:rPr lang="en-US" smtClean="0"/>
              <a:t>7</a:t>
            </a:fld>
            <a:endParaRPr lang="en-US"/>
          </a:p>
        </p:txBody>
      </p:sp>
      <p:pic>
        <p:nvPicPr>
          <p:cNvPr id="7" name="SFTPROInjectionMissMatch_compressed">
            <a:hlinkClick r:id="" action="ppaction://media"/>
            <a:extLst>
              <a:ext uri="{FF2B5EF4-FFF2-40B4-BE49-F238E27FC236}">
                <a16:creationId xmlns:a16="http://schemas.microsoft.com/office/drawing/2014/main" id="{3B751FFF-DACB-46F6-E48E-72AC25B31139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653083" y="1708786"/>
            <a:ext cx="4223658" cy="417086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1679D5F-0CB1-14F1-BC34-6E1AB2351697}"/>
              </a:ext>
            </a:extLst>
          </p:cNvPr>
          <p:cNvSpPr txBox="1"/>
          <p:nvPr/>
        </p:nvSpPr>
        <p:spPr>
          <a:xfrm>
            <a:off x="1512149" y="1190593"/>
            <a:ext cx="30657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RF voltage jump for AWAKE</a:t>
            </a:r>
          </a:p>
        </p:txBody>
      </p:sp>
      <p:pic>
        <p:nvPicPr>
          <p:cNvPr id="6" name="Content Placeholder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24AB446D-D120-C21D-CFF0-145B9497237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7"/>
          <a:srcRect l="5519" t="4690" r="4513" b="7070"/>
          <a:stretch/>
        </p:blipFill>
        <p:spPr>
          <a:xfrm>
            <a:off x="1194466" y="2735637"/>
            <a:ext cx="3682275" cy="1525417"/>
          </a:xfr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12AA341B-34F5-35BB-F07D-24B4C7C2839D}"/>
              </a:ext>
            </a:extLst>
          </p:cNvPr>
          <p:cNvCxnSpPr/>
          <p:nvPr/>
        </p:nvCxnSpPr>
        <p:spPr>
          <a:xfrm flipV="1">
            <a:off x="3035603" y="2079558"/>
            <a:ext cx="0" cy="6560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C28BC1A1-B145-D1B4-B13D-D7CC13950613}"/>
              </a:ext>
            </a:extLst>
          </p:cNvPr>
          <p:cNvCxnSpPr>
            <a:cxnSpLocks/>
          </p:cNvCxnSpPr>
          <p:nvPr/>
        </p:nvCxnSpPr>
        <p:spPr>
          <a:xfrm>
            <a:off x="3045037" y="4261054"/>
            <a:ext cx="0" cy="6103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BunchRotationUnstableFixedPointRfOff">
            <a:hlinkClick r:id="" action="ppaction://media"/>
            <a:extLst>
              <a:ext uri="{FF2B5EF4-FFF2-40B4-BE49-F238E27FC236}">
                <a16:creationId xmlns:a16="http://schemas.microsoft.com/office/drawing/2014/main" id="{3D90B7ED-D14A-7111-A0D1-DEDE365A2D9A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6749143" y="1537608"/>
            <a:ext cx="4201827" cy="428586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0C1FD47C-879C-A059-ACE8-217FD4F8121D}"/>
                  </a:ext>
                </a:extLst>
              </p:cNvPr>
              <p:cNvSpPr txBox="1"/>
              <p:nvPr/>
            </p:nvSpPr>
            <p:spPr>
              <a:xfrm>
                <a:off x="561643" y="5912959"/>
                <a:ext cx="4638834" cy="83779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/>
                  <a:t>Bucket height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∝</m:t>
                    </m:r>
                    <m:rad>
                      <m:radPr>
                        <m:degHide m:val="on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200</m:t>
                            </m:r>
                          </m:sub>
                        </m:sSub>
                      </m:e>
                    </m:rad>
                  </m:oMath>
                </a14:m>
                <a:r>
                  <a:rPr lang="en-US" sz="2000" dirty="0"/>
                  <a:t> </a:t>
                </a:r>
              </a:p>
              <a:p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Bunch compression factor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latin typeface="Cambria Math" panose="02040503050406030204" pitchFamily="18" charset="0"/>
                              </a:rPr>
                              <m:t>fin</m:t>
                            </m:r>
                          </m:sub>
                        </m:s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/</m:t>
                        </m:r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latin typeface="Cambria Math" panose="02040503050406030204" pitchFamily="18" charset="0"/>
                              </a:rPr>
                              <m:t>init</m:t>
                            </m:r>
                          </m:sub>
                        </m:sSub>
                      </m:e>
                    </m:rad>
                  </m:oMath>
                </a14:m>
                <a:endParaRPr lang="en-US" sz="2000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0C1FD47C-879C-A059-ACE8-217FD4F8121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1643" y="5912959"/>
                <a:ext cx="4638834" cy="837793"/>
              </a:xfrm>
              <a:prstGeom prst="rect">
                <a:avLst/>
              </a:prstGeom>
              <a:blipFill>
                <a:blip r:embed="rId9"/>
                <a:stretch>
                  <a:fillRect l="-1366" b="-104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>
            <a:extLst>
              <a:ext uri="{FF2B5EF4-FFF2-40B4-BE49-F238E27FC236}">
                <a16:creationId xmlns:a16="http://schemas.microsoft.com/office/drawing/2014/main" id="{EFFDCE90-4017-88B9-8D05-33EA856A9827}"/>
              </a:ext>
            </a:extLst>
          </p:cNvPr>
          <p:cNvSpPr txBox="1"/>
          <p:nvPr/>
        </p:nvSpPr>
        <p:spPr>
          <a:xfrm>
            <a:off x="6490082" y="1192466"/>
            <a:ext cx="5352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RF phase jump by 180 deg. and back for SFTPRO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83330FE-10EB-09EB-302B-78732B47255B}"/>
              </a:ext>
            </a:extLst>
          </p:cNvPr>
          <p:cNvSpPr txBox="1"/>
          <p:nvPr/>
        </p:nvSpPr>
        <p:spPr>
          <a:xfrm>
            <a:off x="8073173" y="5931745"/>
            <a:ext cx="32057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>
                <a:solidFill>
                  <a:srgbClr val="0070C0"/>
                </a:solidFill>
              </a:rPr>
              <a:t>Courtesy H. Damerau</a:t>
            </a:r>
          </a:p>
        </p:txBody>
      </p:sp>
    </p:spTree>
    <p:extLst>
      <p:ext uri="{BB962C8B-B14F-4D97-AF65-F5344CB8AC3E}">
        <p14:creationId xmlns:p14="http://schemas.microsoft.com/office/powerpoint/2010/main" val="348812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73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31867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14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2C4D18-7FAF-7DE2-52DF-DF8FAB9D2E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Demonstration with pendulums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EF1497-62DE-4E84-9418-344E2092D3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0B70B-3165-7044-ACDC-B437F0FBD410}" type="slidenum">
              <a:rPr lang="en-US" smtClean="0"/>
              <a:t>8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CF99A75-83C2-0B43-851E-E66EF86A6541}"/>
              </a:ext>
            </a:extLst>
          </p:cNvPr>
          <p:cNvSpPr txBox="1"/>
          <p:nvPr/>
        </p:nvSpPr>
        <p:spPr>
          <a:xfrm>
            <a:off x="4193177" y="249500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2CFB2A0-FF49-AAF1-C82A-12005F2CA7C9}"/>
              </a:ext>
            </a:extLst>
          </p:cNvPr>
          <p:cNvSpPr txBox="1"/>
          <p:nvPr/>
        </p:nvSpPr>
        <p:spPr>
          <a:xfrm rot="20170514">
            <a:off x="1251660" y="2744545"/>
            <a:ext cx="49552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FF1819"/>
                </a:solidFill>
              </a:rPr>
              <a:t>Coherent vs incoherent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B9973E7-9DC3-2155-3BE8-D156706DA904}"/>
              </a:ext>
            </a:extLst>
          </p:cNvPr>
          <p:cNvSpPr txBox="1"/>
          <p:nvPr/>
        </p:nvSpPr>
        <p:spPr>
          <a:xfrm rot="900014">
            <a:off x="7571681" y="3105834"/>
            <a:ext cx="39036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8000FF"/>
                </a:solidFill>
              </a:rPr>
              <a:t>Frequency spread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569173F-76CA-6B3E-E083-B8B9FFF015FC}"/>
              </a:ext>
            </a:extLst>
          </p:cNvPr>
          <p:cNvSpPr txBox="1"/>
          <p:nvPr/>
        </p:nvSpPr>
        <p:spPr>
          <a:xfrm rot="20780883">
            <a:off x="2659990" y="4497343"/>
            <a:ext cx="39549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0600FF"/>
                </a:solidFill>
              </a:rPr>
              <a:t>External excitation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6D7765F-7463-D467-DF9B-F4F356E15E4E}"/>
              </a:ext>
            </a:extLst>
          </p:cNvPr>
          <p:cNvSpPr txBox="1"/>
          <p:nvPr/>
        </p:nvSpPr>
        <p:spPr>
          <a:xfrm rot="462170">
            <a:off x="7582930" y="5240049"/>
            <a:ext cx="23952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B050"/>
                </a:solidFill>
              </a:rPr>
              <a:t>Stabilization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17ACCFB-1664-30C4-BF6A-DB99E187CFD4}"/>
              </a:ext>
            </a:extLst>
          </p:cNvPr>
          <p:cNvSpPr txBox="1"/>
          <p:nvPr/>
        </p:nvSpPr>
        <p:spPr>
          <a:xfrm>
            <a:off x="446348" y="1514272"/>
            <a:ext cx="30430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Takeaway points:</a:t>
            </a:r>
          </a:p>
        </p:txBody>
      </p:sp>
    </p:spTree>
    <p:extLst>
      <p:ext uri="{BB962C8B-B14F-4D97-AF65-F5344CB8AC3E}">
        <p14:creationId xmlns:p14="http://schemas.microsoft.com/office/powerpoint/2010/main" val="40230819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5BDBD2-38F1-79F7-9910-27B4C28D33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Synchrotron frequency with 800 MHz RF system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88F324-030B-F6C5-4E5A-0A455C62A0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0B70B-3165-7044-ACDC-B437F0FBD410}" type="slidenum">
              <a:rPr lang="en-US" smtClean="0"/>
              <a:t>9</a:t>
            </a:fld>
            <a:endParaRPr lang="en-US"/>
          </a:p>
        </p:txBody>
      </p:sp>
      <p:pic>
        <p:nvPicPr>
          <p:cNvPr id="6" name="Picture 5" descr="Graphical user interface, chart&#10;&#10;Description automatically generated">
            <a:extLst>
              <a:ext uri="{FF2B5EF4-FFF2-40B4-BE49-F238E27FC236}">
                <a16:creationId xmlns:a16="http://schemas.microsoft.com/office/drawing/2014/main" id="{BA7112DD-8CCA-6FD2-4E2B-B88D271013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984" y="1325563"/>
            <a:ext cx="7772400" cy="434585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DCF482A-2419-EE2D-91A8-35330BD40C22}"/>
              </a:ext>
            </a:extLst>
          </p:cNvPr>
          <p:cNvSpPr txBox="1"/>
          <p:nvPr/>
        </p:nvSpPr>
        <p:spPr>
          <a:xfrm>
            <a:off x="339634" y="5721330"/>
            <a:ext cx="108796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800 MHz significantly increases the synchrotron frequency spread,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7D028333-923B-B481-B940-F992FA81F46A}"/>
                  </a:ext>
                </a:extLst>
              </p:cNvPr>
              <p:cNvSpPr txBox="1"/>
              <p:nvPr/>
            </p:nvSpPr>
            <p:spPr>
              <a:xfrm>
                <a:off x="9078686" y="2057305"/>
                <a:ext cx="2020490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800</m:t>
                          </m:r>
                        </m:sub>
                      </m:sSub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/</m:t>
                      </m:r>
                      <m:sSub>
                        <m:sSubPr>
                          <m:ctrlPr>
                            <a:rPr lang="en-US" sz="3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200</m:t>
                          </m:r>
                        </m:sub>
                      </m:sSub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7D028333-923B-B481-B940-F992FA81F4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78686" y="2057305"/>
                <a:ext cx="2020490" cy="553998"/>
              </a:xfrm>
              <a:prstGeom prst="rect">
                <a:avLst/>
              </a:prstGeom>
              <a:blipFill>
                <a:blip r:embed="rId3"/>
                <a:stretch>
                  <a:fillRect l="-3727" r="-621" b="-3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47FAB1D-DACB-F8BD-78D1-716C84FFD321}"/>
              </a:ext>
            </a:extLst>
          </p:cNvPr>
          <p:cNvCxnSpPr>
            <a:stCxn id="9" idx="1"/>
          </p:cNvCxnSpPr>
          <p:nvPr/>
        </p:nvCxnSpPr>
        <p:spPr>
          <a:xfrm flipH="1" flipV="1">
            <a:off x="8151223" y="2318562"/>
            <a:ext cx="927463" cy="157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55581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2721</TotalTime>
  <Words>694</Words>
  <Application>Microsoft Macintosh PowerPoint</Application>
  <PresentationFormat>Widescreen</PresentationFormat>
  <Paragraphs>134</Paragraphs>
  <Slides>14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Cambria Math</vt:lpstr>
      <vt:lpstr>Office Theme</vt:lpstr>
      <vt:lpstr>PowerPoint Presentation</vt:lpstr>
      <vt:lpstr>SPS RF systems </vt:lpstr>
      <vt:lpstr>“Useful” analogies</vt:lpstr>
      <vt:lpstr>Some definitions</vt:lpstr>
      <vt:lpstr>Relation to synchrotrons</vt:lpstr>
      <vt:lpstr>SPS AppAllPy</vt:lpstr>
      <vt:lpstr>Bunch rotation</vt:lpstr>
      <vt:lpstr>Demonstration with pendulums</vt:lpstr>
      <vt:lpstr>Synchrotron frequency with 800 MHz RF system</vt:lpstr>
      <vt:lpstr>Synchrotron frequency with 800 MHz RF system</vt:lpstr>
      <vt:lpstr>Longitudinal multi-bunch stability during acceleration</vt:lpstr>
      <vt:lpstr>Approach to simplify setting-up</vt:lpstr>
      <vt:lpstr>Automatic setting up of controlled blow-up </vt:lpstr>
      <vt:lpstr>Automatic setting up of controlled blow-up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Ivan Karpov</dc:creator>
  <cp:lastModifiedBy>Ivan Karpov</cp:lastModifiedBy>
  <cp:revision>15</cp:revision>
  <dcterms:created xsi:type="dcterms:W3CDTF">2023-02-21T08:35:17Z</dcterms:created>
  <dcterms:modified xsi:type="dcterms:W3CDTF">2023-02-24T12:46:58Z</dcterms:modified>
</cp:coreProperties>
</file>