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88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6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319F3C-A6BE-F847-B55B-221685C1BA7F}" type="doc">
      <dgm:prSet loTypeId="urn:microsoft.com/office/officeart/2005/8/layout/cycle2" loCatId="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D61E49F9-5B67-934B-A831-DF532C90759F}">
      <dgm:prSet phldrT="[Texte]"/>
      <dgm:spPr/>
      <dgm:t>
        <a:bodyPr/>
        <a:lstStyle/>
        <a:p>
          <a:r>
            <a:rPr lang="fr-FR" dirty="0"/>
            <a:t>TSU </a:t>
          </a:r>
          <a:r>
            <a:rPr lang="fr-FR" dirty="0" err="1"/>
            <a:t>Arming</a:t>
          </a:r>
          <a:r>
            <a:rPr lang="fr-FR" dirty="0"/>
            <a:t> check</a:t>
          </a:r>
        </a:p>
      </dgm:t>
    </dgm:pt>
    <dgm:pt modelId="{2E3FEE0B-BC2A-2B48-A0C4-A3560C54EB2D}" type="parTrans" cxnId="{24F1CF97-83F1-E941-814A-76D322173C62}">
      <dgm:prSet/>
      <dgm:spPr/>
      <dgm:t>
        <a:bodyPr/>
        <a:lstStyle/>
        <a:p>
          <a:endParaRPr lang="fr-FR"/>
        </a:p>
      </dgm:t>
    </dgm:pt>
    <dgm:pt modelId="{9E0B86F0-639D-B146-8237-2F09E577FD6A}" type="sibTrans" cxnId="{24F1CF97-83F1-E941-814A-76D322173C62}">
      <dgm:prSet/>
      <dgm:spPr/>
      <dgm:t>
        <a:bodyPr/>
        <a:lstStyle/>
        <a:p>
          <a:endParaRPr lang="fr-FR"/>
        </a:p>
      </dgm:t>
    </dgm:pt>
    <dgm:pt modelId="{25311463-36AC-2A4B-839E-10DAC0804FF4}">
      <dgm:prSet phldrT="[Texte]"/>
      <dgm:spPr/>
      <dgm:t>
        <a:bodyPr/>
        <a:lstStyle/>
        <a:p>
          <a:r>
            <a:rPr lang="fr-FR" dirty="0"/>
            <a:t>BIS OK</a:t>
          </a:r>
        </a:p>
      </dgm:t>
    </dgm:pt>
    <dgm:pt modelId="{08E13D18-EFCD-5E4F-BF50-9370181ED96D}" type="parTrans" cxnId="{3B3E32CD-5FF7-314B-82B1-A6ED6983FCF1}">
      <dgm:prSet/>
      <dgm:spPr/>
      <dgm:t>
        <a:bodyPr/>
        <a:lstStyle/>
        <a:p>
          <a:endParaRPr lang="fr-FR"/>
        </a:p>
      </dgm:t>
    </dgm:pt>
    <dgm:pt modelId="{A7DC6CAF-F962-7842-BA02-9F1F84F43595}" type="sibTrans" cxnId="{3B3E32CD-5FF7-314B-82B1-A6ED6983FCF1}">
      <dgm:prSet/>
      <dgm:spPr/>
      <dgm:t>
        <a:bodyPr/>
        <a:lstStyle/>
        <a:p>
          <a:endParaRPr lang="fr-FR"/>
        </a:p>
      </dgm:t>
    </dgm:pt>
    <dgm:pt modelId="{9D8F692C-036F-A742-9747-9D0C53E744FD}">
      <dgm:prSet phldrT="[Texte]"/>
      <dgm:spPr/>
      <dgm:t>
        <a:bodyPr/>
        <a:lstStyle/>
        <a:p>
          <a:r>
            <a:rPr lang="fr-FR" dirty="0"/>
            <a:t>INJ BIS OK</a:t>
          </a:r>
        </a:p>
      </dgm:t>
    </dgm:pt>
    <dgm:pt modelId="{C5F087B3-688F-614A-8E08-39126A033088}" type="parTrans" cxnId="{581E0173-045C-DB45-B9E2-BB167210A085}">
      <dgm:prSet/>
      <dgm:spPr/>
      <dgm:t>
        <a:bodyPr/>
        <a:lstStyle/>
        <a:p>
          <a:endParaRPr lang="fr-FR"/>
        </a:p>
      </dgm:t>
    </dgm:pt>
    <dgm:pt modelId="{4483B457-9039-AC45-A6BF-E40D3E67109B}" type="sibTrans" cxnId="{581E0173-045C-DB45-B9E2-BB167210A085}">
      <dgm:prSet/>
      <dgm:spPr/>
      <dgm:t>
        <a:bodyPr/>
        <a:lstStyle/>
        <a:p>
          <a:endParaRPr lang="fr-FR"/>
        </a:p>
      </dgm:t>
    </dgm:pt>
    <dgm:pt modelId="{0B1CA0C8-B1AE-7E4E-BE2C-2CA6DFC6B8AE}">
      <dgm:prSet phldrT="[Texte]"/>
      <dgm:spPr/>
      <dgm:t>
        <a:bodyPr/>
        <a:lstStyle/>
        <a:p>
          <a:r>
            <a:rPr lang="fr-FR" dirty="0"/>
            <a:t>Beam</a:t>
          </a:r>
        </a:p>
      </dgm:t>
    </dgm:pt>
    <dgm:pt modelId="{B689264C-0385-2241-ACF1-7745B6551183}" type="parTrans" cxnId="{918DA524-FC90-744A-822B-02081C56F2EE}">
      <dgm:prSet/>
      <dgm:spPr/>
      <dgm:t>
        <a:bodyPr/>
        <a:lstStyle/>
        <a:p>
          <a:endParaRPr lang="fr-FR"/>
        </a:p>
      </dgm:t>
    </dgm:pt>
    <dgm:pt modelId="{EA6CB6E7-EBED-2C40-AD24-6B2D76C0CFA1}" type="sibTrans" cxnId="{918DA524-FC90-744A-822B-02081C56F2EE}">
      <dgm:prSet/>
      <dgm:spPr/>
      <dgm:t>
        <a:bodyPr/>
        <a:lstStyle/>
        <a:p>
          <a:endParaRPr lang="fr-FR"/>
        </a:p>
      </dgm:t>
    </dgm:pt>
    <dgm:pt modelId="{8F3C7C2F-91C2-A247-B503-CB4426567229}">
      <dgm:prSet phldrT="[Texte]"/>
      <dgm:spPr/>
      <dgm:t>
        <a:bodyPr/>
        <a:lstStyle/>
        <a:p>
          <a:r>
            <a:rPr lang="fr-FR" dirty="0"/>
            <a:t>SIS Evaluation OK (WECY)</a:t>
          </a:r>
        </a:p>
      </dgm:t>
    </dgm:pt>
    <dgm:pt modelId="{E38F2414-E26E-1446-8D5C-8BC8CFF34060}" type="parTrans" cxnId="{4ADE68B3-99AB-F84C-83F7-827CBAF750F2}">
      <dgm:prSet/>
      <dgm:spPr/>
      <dgm:t>
        <a:bodyPr/>
        <a:lstStyle/>
        <a:p>
          <a:endParaRPr lang="fr-FR"/>
        </a:p>
      </dgm:t>
    </dgm:pt>
    <dgm:pt modelId="{F8D521E5-2A8D-9240-9537-5BAE7D9433E4}" type="sibTrans" cxnId="{4ADE68B3-99AB-F84C-83F7-827CBAF750F2}">
      <dgm:prSet/>
      <dgm:spPr/>
      <dgm:t>
        <a:bodyPr/>
        <a:lstStyle/>
        <a:p>
          <a:endParaRPr lang="fr-FR"/>
        </a:p>
      </dgm:t>
    </dgm:pt>
    <dgm:pt modelId="{C3755DCF-3EC1-0A41-88DA-A2A03C12CE5D}">
      <dgm:prSet phldrT="[Texte]"/>
      <dgm:spPr/>
      <dgm:t>
        <a:bodyPr/>
        <a:lstStyle/>
        <a:p>
          <a:r>
            <a:rPr lang="fr-FR" dirty="0"/>
            <a:t>STD Dump</a:t>
          </a:r>
        </a:p>
      </dgm:t>
    </dgm:pt>
    <dgm:pt modelId="{B2970EAC-AD30-1548-A603-7AA86692D117}" type="parTrans" cxnId="{586634B2-EAC1-944C-9F57-743FCE10DAB9}">
      <dgm:prSet/>
      <dgm:spPr/>
      <dgm:t>
        <a:bodyPr/>
        <a:lstStyle/>
        <a:p>
          <a:endParaRPr lang="fr-FR"/>
        </a:p>
      </dgm:t>
    </dgm:pt>
    <dgm:pt modelId="{CD0C1F89-4492-BF4F-8B3D-630161CA363F}" type="sibTrans" cxnId="{586634B2-EAC1-944C-9F57-743FCE10DAB9}">
      <dgm:prSet/>
      <dgm:spPr/>
      <dgm:t>
        <a:bodyPr/>
        <a:lstStyle/>
        <a:p>
          <a:endParaRPr lang="fr-FR"/>
        </a:p>
      </dgm:t>
    </dgm:pt>
    <dgm:pt modelId="{F4FDEE28-1C00-5642-8967-248E02E30912}">
      <dgm:prSet phldrT="[Texte]"/>
      <dgm:spPr/>
      <dgm:t>
        <a:bodyPr/>
        <a:lstStyle/>
        <a:p>
          <a:pPr rtl="0"/>
          <a:r>
            <a:rPr lang="fr-FR" dirty="0">
              <a:latin typeface="Arial"/>
            </a:rPr>
            <a:t>TSU – Early Dump (-1ms)</a:t>
          </a:r>
          <a:endParaRPr lang="fr-FR" dirty="0"/>
        </a:p>
      </dgm:t>
    </dgm:pt>
    <dgm:pt modelId="{27EC9E34-2BAE-A34C-9115-29243289E8B1}" type="parTrans" cxnId="{D6538F0E-8899-AD4B-9A58-54D7FD4682E2}">
      <dgm:prSet/>
      <dgm:spPr/>
      <dgm:t>
        <a:bodyPr/>
        <a:lstStyle/>
        <a:p>
          <a:endParaRPr lang="fr-FR"/>
        </a:p>
      </dgm:t>
    </dgm:pt>
    <dgm:pt modelId="{B047E5CC-E933-1D48-BCBE-B43ABDE72E4F}" type="sibTrans" cxnId="{D6538F0E-8899-AD4B-9A58-54D7FD4682E2}">
      <dgm:prSet/>
      <dgm:spPr/>
      <dgm:t>
        <a:bodyPr/>
        <a:lstStyle/>
        <a:p>
          <a:endParaRPr lang="fr-FR"/>
        </a:p>
      </dgm:t>
    </dgm:pt>
    <dgm:pt modelId="{8A699488-CE97-1545-8A16-9D463BA8F8E0}">
      <dgm:prSet phldrT="[Texte]"/>
      <dgm:spPr/>
      <dgm:t>
        <a:bodyPr/>
        <a:lstStyle/>
        <a:p>
          <a:r>
            <a:rPr lang="fr-FR" dirty="0"/>
            <a:t>BIS OK</a:t>
          </a:r>
        </a:p>
      </dgm:t>
    </dgm:pt>
    <dgm:pt modelId="{579B7B12-F025-324D-8769-74663136C73A}" type="parTrans" cxnId="{237F66E3-47FC-0A4B-BFCC-7142FF582C8E}">
      <dgm:prSet/>
      <dgm:spPr/>
      <dgm:t>
        <a:bodyPr/>
        <a:lstStyle/>
        <a:p>
          <a:endParaRPr lang="fr-FR"/>
        </a:p>
      </dgm:t>
    </dgm:pt>
    <dgm:pt modelId="{866281C4-D210-CE4E-945E-FD12C40B8C62}" type="sibTrans" cxnId="{237F66E3-47FC-0A4B-BFCC-7142FF582C8E}">
      <dgm:prSet/>
      <dgm:spPr/>
      <dgm:t>
        <a:bodyPr/>
        <a:lstStyle/>
        <a:p>
          <a:endParaRPr lang="fr-FR"/>
        </a:p>
      </dgm:t>
    </dgm:pt>
    <dgm:pt modelId="{B7680641-632B-3B47-8981-4CBF4F48EBE9}" type="pres">
      <dgm:prSet presAssocID="{56319F3C-A6BE-F847-B55B-221685C1BA7F}" presName="cycle" presStyleCnt="0">
        <dgm:presLayoutVars>
          <dgm:dir/>
          <dgm:resizeHandles val="exact"/>
        </dgm:presLayoutVars>
      </dgm:prSet>
      <dgm:spPr/>
    </dgm:pt>
    <dgm:pt modelId="{62B9EC4F-E027-3E47-AEFC-E2B5000F88B0}" type="pres">
      <dgm:prSet presAssocID="{8A699488-CE97-1545-8A16-9D463BA8F8E0}" presName="node" presStyleLbl="node1" presStyleIdx="0" presStyleCnt="8">
        <dgm:presLayoutVars>
          <dgm:bulletEnabled val="1"/>
        </dgm:presLayoutVars>
      </dgm:prSet>
      <dgm:spPr/>
    </dgm:pt>
    <dgm:pt modelId="{FF2CC121-E1B9-E24F-A12F-41373DF344CA}" type="pres">
      <dgm:prSet presAssocID="{866281C4-D210-CE4E-945E-FD12C40B8C62}" presName="sibTrans" presStyleLbl="sibTrans2D1" presStyleIdx="0" presStyleCnt="8"/>
      <dgm:spPr/>
    </dgm:pt>
    <dgm:pt modelId="{E8A6E94B-1982-A14E-BF57-AD4C6106DC45}" type="pres">
      <dgm:prSet presAssocID="{866281C4-D210-CE4E-945E-FD12C40B8C62}" presName="connectorText" presStyleLbl="sibTrans2D1" presStyleIdx="0" presStyleCnt="8"/>
      <dgm:spPr/>
    </dgm:pt>
    <dgm:pt modelId="{4A79267C-0785-0A47-B87D-365CE9E6C1E7}" type="pres">
      <dgm:prSet presAssocID="{D61E49F9-5B67-934B-A831-DF532C90759F}" presName="node" presStyleLbl="node1" presStyleIdx="1" presStyleCnt="8">
        <dgm:presLayoutVars>
          <dgm:bulletEnabled val="1"/>
        </dgm:presLayoutVars>
      </dgm:prSet>
      <dgm:spPr/>
    </dgm:pt>
    <dgm:pt modelId="{A455E43E-C06F-8448-9896-63E9502E9F55}" type="pres">
      <dgm:prSet presAssocID="{9E0B86F0-639D-B146-8237-2F09E577FD6A}" presName="sibTrans" presStyleLbl="sibTrans2D1" presStyleIdx="1" presStyleCnt="8"/>
      <dgm:spPr/>
    </dgm:pt>
    <dgm:pt modelId="{E0818845-2470-DA42-8F27-36A9D91210F7}" type="pres">
      <dgm:prSet presAssocID="{9E0B86F0-639D-B146-8237-2F09E577FD6A}" presName="connectorText" presStyleLbl="sibTrans2D1" presStyleIdx="1" presStyleCnt="8"/>
      <dgm:spPr/>
    </dgm:pt>
    <dgm:pt modelId="{62317BB9-4496-B548-9B8D-F287F9A48074}" type="pres">
      <dgm:prSet presAssocID="{25311463-36AC-2A4B-839E-10DAC0804FF4}" presName="node" presStyleLbl="node1" presStyleIdx="2" presStyleCnt="8">
        <dgm:presLayoutVars>
          <dgm:bulletEnabled val="1"/>
        </dgm:presLayoutVars>
      </dgm:prSet>
      <dgm:spPr/>
    </dgm:pt>
    <dgm:pt modelId="{10A90D76-11E4-B546-85FF-E087F3568B62}" type="pres">
      <dgm:prSet presAssocID="{A7DC6CAF-F962-7842-BA02-9F1F84F43595}" presName="sibTrans" presStyleLbl="sibTrans2D1" presStyleIdx="2" presStyleCnt="8"/>
      <dgm:spPr/>
    </dgm:pt>
    <dgm:pt modelId="{B9278A80-34EA-D64C-8EC4-CD754515B7D8}" type="pres">
      <dgm:prSet presAssocID="{A7DC6CAF-F962-7842-BA02-9F1F84F43595}" presName="connectorText" presStyleLbl="sibTrans2D1" presStyleIdx="2" presStyleCnt="8"/>
      <dgm:spPr/>
    </dgm:pt>
    <dgm:pt modelId="{D4E64406-304E-874B-920A-7C72C4C2BA61}" type="pres">
      <dgm:prSet presAssocID="{9D8F692C-036F-A742-9747-9D0C53E744FD}" presName="node" presStyleLbl="node1" presStyleIdx="3" presStyleCnt="8">
        <dgm:presLayoutVars>
          <dgm:bulletEnabled val="1"/>
        </dgm:presLayoutVars>
      </dgm:prSet>
      <dgm:spPr/>
    </dgm:pt>
    <dgm:pt modelId="{C9162FD9-D57E-594B-B8D4-680BE2700EF9}" type="pres">
      <dgm:prSet presAssocID="{4483B457-9039-AC45-A6BF-E40D3E67109B}" presName="sibTrans" presStyleLbl="sibTrans2D1" presStyleIdx="3" presStyleCnt="8"/>
      <dgm:spPr/>
    </dgm:pt>
    <dgm:pt modelId="{5E4795BF-B752-E347-A3AF-7C02D10043AC}" type="pres">
      <dgm:prSet presAssocID="{4483B457-9039-AC45-A6BF-E40D3E67109B}" presName="connectorText" presStyleLbl="sibTrans2D1" presStyleIdx="3" presStyleCnt="8"/>
      <dgm:spPr/>
    </dgm:pt>
    <dgm:pt modelId="{EE05698F-212C-264E-9A00-A6F24F6B8B0B}" type="pres">
      <dgm:prSet presAssocID="{0B1CA0C8-B1AE-7E4E-BE2C-2CA6DFC6B8AE}" presName="node" presStyleLbl="node1" presStyleIdx="4" presStyleCnt="8">
        <dgm:presLayoutVars>
          <dgm:bulletEnabled val="1"/>
        </dgm:presLayoutVars>
      </dgm:prSet>
      <dgm:spPr/>
    </dgm:pt>
    <dgm:pt modelId="{33DC988A-4EE5-DA4D-B59E-A3375FB20591}" type="pres">
      <dgm:prSet presAssocID="{EA6CB6E7-EBED-2C40-AD24-6B2D76C0CFA1}" presName="sibTrans" presStyleLbl="sibTrans2D1" presStyleIdx="4" presStyleCnt="8"/>
      <dgm:spPr/>
    </dgm:pt>
    <dgm:pt modelId="{E9748A6F-CE6B-4243-B675-DB5B173E55C4}" type="pres">
      <dgm:prSet presAssocID="{EA6CB6E7-EBED-2C40-AD24-6B2D76C0CFA1}" presName="connectorText" presStyleLbl="sibTrans2D1" presStyleIdx="4" presStyleCnt="8"/>
      <dgm:spPr/>
    </dgm:pt>
    <dgm:pt modelId="{528B04F0-8BA4-E44A-A800-56E6163A9087}" type="pres">
      <dgm:prSet presAssocID="{F4FDEE28-1C00-5642-8967-248E02E30912}" presName="node" presStyleLbl="node1" presStyleIdx="5" presStyleCnt="8">
        <dgm:presLayoutVars>
          <dgm:bulletEnabled val="1"/>
        </dgm:presLayoutVars>
      </dgm:prSet>
      <dgm:spPr/>
    </dgm:pt>
    <dgm:pt modelId="{8CBCBB80-2D80-A543-A842-6E053DBBE9AF}" type="pres">
      <dgm:prSet presAssocID="{B047E5CC-E933-1D48-BCBE-B43ABDE72E4F}" presName="sibTrans" presStyleLbl="sibTrans2D1" presStyleIdx="5" presStyleCnt="8"/>
      <dgm:spPr/>
    </dgm:pt>
    <dgm:pt modelId="{79B3034D-DEDD-9E4C-8BD4-BE42E52CED88}" type="pres">
      <dgm:prSet presAssocID="{B047E5CC-E933-1D48-BCBE-B43ABDE72E4F}" presName="connectorText" presStyleLbl="sibTrans2D1" presStyleIdx="5" presStyleCnt="8"/>
      <dgm:spPr/>
    </dgm:pt>
    <dgm:pt modelId="{93CAE0B0-3C9C-1F44-82DD-2354E4A5F659}" type="pres">
      <dgm:prSet presAssocID="{C3755DCF-3EC1-0A41-88DA-A2A03C12CE5D}" presName="node" presStyleLbl="node1" presStyleIdx="6" presStyleCnt="8">
        <dgm:presLayoutVars>
          <dgm:bulletEnabled val="1"/>
        </dgm:presLayoutVars>
      </dgm:prSet>
      <dgm:spPr/>
    </dgm:pt>
    <dgm:pt modelId="{B545E1C2-B93F-6A46-8CDB-DDFD106CA795}" type="pres">
      <dgm:prSet presAssocID="{CD0C1F89-4492-BF4F-8B3D-630161CA363F}" presName="sibTrans" presStyleLbl="sibTrans2D1" presStyleIdx="6" presStyleCnt="8"/>
      <dgm:spPr/>
    </dgm:pt>
    <dgm:pt modelId="{2819C115-C172-9B43-935A-576E3F375699}" type="pres">
      <dgm:prSet presAssocID="{CD0C1F89-4492-BF4F-8B3D-630161CA363F}" presName="connectorText" presStyleLbl="sibTrans2D1" presStyleIdx="6" presStyleCnt="8"/>
      <dgm:spPr/>
    </dgm:pt>
    <dgm:pt modelId="{4F22D714-EFCD-684C-8019-528E1B834403}" type="pres">
      <dgm:prSet presAssocID="{8F3C7C2F-91C2-A247-B503-CB4426567229}" presName="node" presStyleLbl="node1" presStyleIdx="7" presStyleCnt="8">
        <dgm:presLayoutVars>
          <dgm:bulletEnabled val="1"/>
        </dgm:presLayoutVars>
      </dgm:prSet>
      <dgm:spPr/>
    </dgm:pt>
    <dgm:pt modelId="{1238DF23-47EE-6A40-A99F-86E25227BFAD}" type="pres">
      <dgm:prSet presAssocID="{F8D521E5-2A8D-9240-9537-5BAE7D9433E4}" presName="sibTrans" presStyleLbl="sibTrans2D1" presStyleIdx="7" presStyleCnt="8"/>
      <dgm:spPr/>
    </dgm:pt>
    <dgm:pt modelId="{0BDE17F0-E661-7F43-BB72-D54EC748FA6E}" type="pres">
      <dgm:prSet presAssocID="{F8D521E5-2A8D-9240-9537-5BAE7D9433E4}" presName="connectorText" presStyleLbl="sibTrans2D1" presStyleIdx="7" presStyleCnt="8"/>
      <dgm:spPr/>
    </dgm:pt>
  </dgm:ptLst>
  <dgm:cxnLst>
    <dgm:cxn modelId="{AFF1DD06-5D3C-1547-9FBA-EA7042004480}" type="presOf" srcId="{0B1CA0C8-B1AE-7E4E-BE2C-2CA6DFC6B8AE}" destId="{EE05698F-212C-264E-9A00-A6F24F6B8B0B}" srcOrd="0" destOrd="0" presId="urn:microsoft.com/office/officeart/2005/8/layout/cycle2"/>
    <dgm:cxn modelId="{6F787A0B-1F94-784A-BE49-AB11D8AC4BDC}" type="presOf" srcId="{A7DC6CAF-F962-7842-BA02-9F1F84F43595}" destId="{B9278A80-34EA-D64C-8EC4-CD754515B7D8}" srcOrd="1" destOrd="0" presId="urn:microsoft.com/office/officeart/2005/8/layout/cycle2"/>
    <dgm:cxn modelId="{D6538F0E-8899-AD4B-9A58-54D7FD4682E2}" srcId="{56319F3C-A6BE-F847-B55B-221685C1BA7F}" destId="{F4FDEE28-1C00-5642-8967-248E02E30912}" srcOrd="5" destOrd="0" parTransId="{27EC9E34-2BAE-A34C-9115-29243289E8B1}" sibTransId="{B047E5CC-E933-1D48-BCBE-B43ABDE72E4F}"/>
    <dgm:cxn modelId="{54974315-C395-394D-B3A3-503D5F5BEA06}" type="presOf" srcId="{C3755DCF-3EC1-0A41-88DA-A2A03C12CE5D}" destId="{93CAE0B0-3C9C-1F44-82DD-2354E4A5F659}" srcOrd="0" destOrd="0" presId="urn:microsoft.com/office/officeart/2005/8/layout/cycle2"/>
    <dgm:cxn modelId="{DA28C118-9885-4C4A-92AC-DACAAE733973}" type="presOf" srcId="{9E0B86F0-639D-B146-8237-2F09E577FD6A}" destId="{E0818845-2470-DA42-8F27-36A9D91210F7}" srcOrd="1" destOrd="0" presId="urn:microsoft.com/office/officeart/2005/8/layout/cycle2"/>
    <dgm:cxn modelId="{2826371C-7A34-CE43-99C7-D53C13ECDA3B}" type="presOf" srcId="{56319F3C-A6BE-F847-B55B-221685C1BA7F}" destId="{B7680641-632B-3B47-8981-4CBF4F48EBE9}" srcOrd="0" destOrd="0" presId="urn:microsoft.com/office/officeart/2005/8/layout/cycle2"/>
    <dgm:cxn modelId="{D2177122-1EB2-4741-9567-6B14FCB4059A}" type="presOf" srcId="{B047E5CC-E933-1D48-BCBE-B43ABDE72E4F}" destId="{8CBCBB80-2D80-A543-A842-6E053DBBE9AF}" srcOrd="0" destOrd="0" presId="urn:microsoft.com/office/officeart/2005/8/layout/cycle2"/>
    <dgm:cxn modelId="{918DA524-FC90-744A-822B-02081C56F2EE}" srcId="{56319F3C-A6BE-F847-B55B-221685C1BA7F}" destId="{0B1CA0C8-B1AE-7E4E-BE2C-2CA6DFC6B8AE}" srcOrd="4" destOrd="0" parTransId="{B689264C-0385-2241-ACF1-7745B6551183}" sibTransId="{EA6CB6E7-EBED-2C40-AD24-6B2D76C0CFA1}"/>
    <dgm:cxn modelId="{7B6F7C3E-A5FA-5E43-970D-7CCE185B7D96}" type="presOf" srcId="{9D8F692C-036F-A742-9747-9D0C53E744FD}" destId="{D4E64406-304E-874B-920A-7C72C4C2BA61}" srcOrd="0" destOrd="0" presId="urn:microsoft.com/office/officeart/2005/8/layout/cycle2"/>
    <dgm:cxn modelId="{29E88C50-8446-C649-B878-BE9425B00754}" type="presOf" srcId="{866281C4-D210-CE4E-945E-FD12C40B8C62}" destId="{E8A6E94B-1982-A14E-BF57-AD4C6106DC45}" srcOrd="1" destOrd="0" presId="urn:microsoft.com/office/officeart/2005/8/layout/cycle2"/>
    <dgm:cxn modelId="{1BBC7556-E8DB-314E-BEF5-A94D2F491993}" type="presOf" srcId="{CD0C1F89-4492-BF4F-8B3D-630161CA363F}" destId="{B545E1C2-B93F-6A46-8CDB-DDFD106CA795}" srcOrd="0" destOrd="0" presId="urn:microsoft.com/office/officeart/2005/8/layout/cycle2"/>
    <dgm:cxn modelId="{80A8CD63-690A-E945-B144-A7FBA2F3238C}" type="presOf" srcId="{A7DC6CAF-F962-7842-BA02-9F1F84F43595}" destId="{10A90D76-11E4-B546-85FF-E087F3568B62}" srcOrd="0" destOrd="0" presId="urn:microsoft.com/office/officeart/2005/8/layout/cycle2"/>
    <dgm:cxn modelId="{FA645168-C185-1A4C-9821-AFDB0F614DCD}" type="presOf" srcId="{F8D521E5-2A8D-9240-9537-5BAE7D9433E4}" destId="{0BDE17F0-E661-7F43-BB72-D54EC748FA6E}" srcOrd="1" destOrd="0" presId="urn:microsoft.com/office/officeart/2005/8/layout/cycle2"/>
    <dgm:cxn modelId="{581E0173-045C-DB45-B9E2-BB167210A085}" srcId="{56319F3C-A6BE-F847-B55B-221685C1BA7F}" destId="{9D8F692C-036F-A742-9747-9D0C53E744FD}" srcOrd="3" destOrd="0" parTransId="{C5F087B3-688F-614A-8E08-39126A033088}" sibTransId="{4483B457-9039-AC45-A6BF-E40D3E67109B}"/>
    <dgm:cxn modelId="{D17AC98D-2CEC-F846-8116-74C54C3D4950}" type="presOf" srcId="{25311463-36AC-2A4B-839E-10DAC0804FF4}" destId="{62317BB9-4496-B548-9B8D-F287F9A48074}" srcOrd="0" destOrd="0" presId="urn:microsoft.com/office/officeart/2005/8/layout/cycle2"/>
    <dgm:cxn modelId="{D8BD548F-209C-6C4B-A5F3-F56BB69EA7F0}" type="presOf" srcId="{8F3C7C2F-91C2-A247-B503-CB4426567229}" destId="{4F22D714-EFCD-684C-8019-528E1B834403}" srcOrd="0" destOrd="0" presId="urn:microsoft.com/office/officeart/2005/8/layout/cycle2"/>
    <dgm:cxn modelId="{24F1CF97-83F1-E941-814A-76D322173C62}" srcId="{56319F3C-A6BE-F847-B55B-221685C1BA7F}" destId="{D61E49F9-5B67-934B-A831-DF532C90759F}" srcOrd="1" destOrd="0" parTransId="{2E3FEE0B-BC2A-2B48-A0C4-A3560C54EB2D}" sibTransId="{9E0B86F0-639D-B146-8237-2F09E577FD6A}"/>
    <dgm:cxn modelId="{B653839D-227C-C748-8B3F-CAFE8A55CAD9}" type="presOf" srcId="{8A699488-CE97-1545-8A16-9D463BA8F8E0}" destId="{62B9EC4F-E027-3E47-AEFC-E2B5000F88B0}" srcOrd="0" destOrd="0" presId="urn:microsoft.com/office/officeart/2005/8/layout/cycle2"/>
    <dgm:cxn modelId="{0223E19E-E320-6041-B188-27E58D66B062}" type="presOf" srcId="{EA6CB6E7-EBED-2C40-AD24-6B2D76C0CFA1}" destId="{E9748A6F-CE6B-4243-B675-DB5B173E55C4}" srcOrd="1" destOrd="0" presId="urn:microsoft.com/office/officeart/2005/8/layout/cycle2"/>
    <dgm:cxn modelId="{586634B2-EAC1-944C-9F57-743FCE10DAB9}" srcId="{56319F3C-A6BE-F847-B55B-221685C1BA7F}" destId="{C3755DCF-3EC1-0A41-88DA-A2A03C12CE5D}" srcOrd="6" destOrd="0" parTransId="{B2970EAC-AD30-1548-A603-7AA86692D117}" sibTransId="{CD0C1F89-4492-BF4F-8B3D-630161CA363F}"/>
    <dgm:cxn modelId="{4ADE68B3-99AB-F84C-83F7-827CBAF750F2}" srcId="{56319F3C-A6BE-F847-B55B-221685C1BA7F}" destId="{8F3C7C2F-91C2-A247-B503-CB4426567229}" srcOrd="7" destOrd="0" parTransId="{E38F2414-E26E-1446-8D5C-8BC8CFF34060}" sibTransId="{F8D521E5-2A8D-9240-9537-5BAE7D9433E4}"/>
    <dgm:cxn modelId="{CACD63B6-7AE3-B14A-BC42-3ECCA0E1EA1D}" type="presOf" srcId="{B047E5CC-E933-1D48-BCBE-B43ABDE72E4F}" destId="{79B3034D-DEDD-9E4C-8BD4-BE42E52CED88}" srcOrd="1" destOrd="0" presId="urn:microsoft.com/office/officeart/2005/8/layout/cycle2"/>
    <dgm:cxn modelId="{A1BCE5BB-6274-C746-B099-2FBDCBA0E862}" type="presOf" srcId="{4483B457-9039-AC45-A6BF-E40D3E67109B}" destId="{5E4795BF-B752-E347-A3AF-7C02D10043AC}" srcOrd="1" destOrd="0" presId="urn:microsoft.com/office/officeart/2005/8/layout/cycle2"/>
    <dgm:cxn modelId="{51380ABD-22DA-2F45-B738-4FFD0A2CE875}" type="presOf" srcId="{F8D521E5-2A8D-9240-9537-5BAE7D9433E4}" destId="{1238DF23-47EE-6A40-A99F-86E25227BFAD}" srcOrd="0" destOrd="0" presId="urn:microsoft.com/office/officeart/2005/8/layout/cycle2"/>
    <dgm:cxn modelId="{A2FBCEC2-DBAB-154E-94A4-36DCD4AE8BC9}" type="presOf" srcId="{9E0B86F0-639D-B146-8237-2F09E577FD6A}" destId="{A455E43E-C06F-8448-9896-63E9502E9F55}" srcOrd="0" destOrd="0" presId="urn:microsoft.com/office/officeart/2005/8/layout/cycle2"/>
    <dgm:cxn modelId="{3B3E32CD-5FF7-314B-82B1-A6ED6983FCF1}" srcId="{56319F3C-A6BE-F847-B55B-221685C1BA7F}" destId="{25311463-36AC-2A4B-839E-10DAC0804FF4}" srcOrd="2" destOrd="0" parTransId="{08E13D18-EFCD-5E4F-BF50-9370181ED96D}" sibTransId="{A7DC6CAF-F962-7842-BA02-9F1F84F43595}"/>
    <dgm:cxn modelId="{A78243CE-CDFF-F346-BF7A-5C761FDE2F12}" type="presOf" srcId="{F4FDEE28-1C00-5642-8967-248E02E30912}" destId="{528B04F0-8BA4-E44A-A800-56E6163A9087}" srcOrd="0" destOrd="0" presId="urn:microsoft.com/office/officeart/2005/8/layout/cycle2"/>
    <dgm:cxn modelId="{AAE243D7-7CAE-E149-988C-8FBF64F737BC}" type="presOf" srcId="{866281C4-D210-CE4E-945E-FD12C40B8C62}" destId="{FF2CC121-E1B9-E24F-A12F-41373DF344CA}" srcOrd="0" destOrd="0" presId="urn:microsoft.com/office/officeart/2005/8/layout/cycle2"/>
    <dgm:cxn modelId="{237F66E3-47FC-0A4B-BFCC-7142FF582C8E}" srcId="{56319F3C-A6BE-F847-B55B-221685C1BA7F}" destId="{8A699488-CE97-1545-8A16-9D463BA8F8E0}" srcOrd="0" destOrd="0" parTransId="{579B7B12-F025-324D-8769-74663136C73A}" sibTransId="{866281C4-D210-CE4E-945E-FD12C40B8C62}"/>
    <dgm:cxn modelId="{D4809BED-D87A-DE46-9B51-B6686F9DE485}" type="presOf" srcId="{CD0C1F89-4492-BF4F-8B3D-630161CA363F}" destId="{2819C115-C172-9B43-935A-576E3F375699}" srcOrd="1" destOrd="0" presId="urn:microsoft.com/office/officeart/2005/8/layout/cycle2"/>
    <dgm:cxn modelId="{44C98AEE-0796-8C49-9826-7EE8BDA5D93E}" type="presOf" srcId="{EA6CB6E7-EBED-2C40-AD24-6B2D76C0CFA1}" destId="{33DC988A-4EE5-DA4D-B59E-A3375FB20591}" srcOrd="0" destOrd="0" presId="urn:microsoft.com/office/officeart/2005/8/layout/cycle2"/>
    <dgm:cxn modelId="{8018FFF2-10A5-BE44-A944-86B153BCF35D}" type="presOf" srcId="{D61E49F9-5B67-934B-A831-DF532C90759F}" destId="{4A79267C-0785-0A47-B87D-365CE9E6C1E7}" srcOrd="0" destOrd="0" presId="urn:microsoft.com/office/officeart/2005/8/layout/cycle2"/>
    <dgm:cxn modelId="{8AFB57F5-79BD-7C48-81B7-5D715BC1A955}" type="presOf" srcId="{4483B457-9039-AC45-A6BF-E40D3E67109B}" destId="{C9162FD9-D57E-594B-B8D4-680BE2700EF9}" srcOrd="0" destOrd="0" presId="urn:microsoft.com/office/officeart/2005/8/layout/cycle2"/>
    <dgm:cxn modelId="{7956140F-D613-404C-82B4-3CB1102654C5}" type="presParOf" srcId="{B7680641-632B-3B47-8981-4CBF4F48EBE9}" destId="{62B9EC4F-E027-3E47-AEFC-E2B5000F88B0}" srcOrd="0" destOrd="0" presId="urn:microsoft.com/office/officeart/2005/8/layout/cycle2"/>
    <dgm:cxn modelId="{6FFA9DBD-5FB8-6041-AABA-EFCB366C77A4}" type="presParOf" srcId="{B7680641-632B-3B47-8981-4CBF4F48EBE9}" destId="{FF2CC121-E1B9-E24F-A12F-41373DF344CA}" srcOrd="1" destOrd="0" presId="urn:microsoft.com/office/officeart/2005/8/layout/cycle2"/>
    <dgm:cxn modelId="{982F63D3-FAD7-1340-A7B6-B432B4A157F5}" type="presParOf" srcId="{FF2CC121-E1B9-E24F-A12F-41373DF344CA}" destId="{E8A6E94B-1982-A14E-BF57-AD4C6106DC45}" srcOrd="0" destOrd="0" presId="urn:microsoft.com/office/officeart/2005/8/layout/cycle2"/>
    <dgm:cxn modelId="{6F7DD480-229E-0941-8709-A066F1733727}" type="presParOf" srcId="{B7680641-632B-3B47-8981-4CBF4F48EBE9}" destId="{4A79267C-0785-0A47-B87D-365CE9E6C1E7}" srcOrd="2" destOrd="0" presId="urn:microsoft.com/office/officeart/2005/8/layout/cycle2"/>
    <dgm:cxn modelId="{F3FA212F-392E-074B-A4CE-6AAF84C31A28}" type="presParOf" srcId="{B7680641-632B-3B47-8981-4CBF4F48EBE9}" destId="{A455E43E-C06F-8448-9896-63E9502E9F55}" srcOrd="3" destOrd="0" presId="urn:microsoft.com/office/officeart/2005/8/layout/cycle2"/>
    <dgm:cxn modelId="{D71440F9-9E4B-5041-BF99-DFCEEFF1665B}" type="presParOf" srcId="{A455E43E-C06F-8448-9896-63E9502E9F55}" destId="{E0818845-2470-DA42-8F27-36A9D91210F7}" srcOrd="0" destOrd="0" presId="urn:microsoft.com/office/officeart/2005/8/layout/cycle2"/>
    <dgm:cxn modelId="{0D3A1410-4FD7-8443-9952-566F7F79F113}" type="presParOf" srcId="{B7680641-632B-3B47-8981-4CBF4F48EBE9}" destId="{62317BB9-4496-B548-9B8D-F287F9A48074}" srcOrd="4" destOrd="0" presId="urn:microsoft.com/office/officeart/2005/8/layout/cycle2"/>
    <dgm:cxn modelId="{F4DFB41E-7D28-3949-A38C-22A5D76A4A4D}" type="presParOf" srcId="{B7680641-632B-3B47-8981-4CBF4F48EBE9}" destId="{10A90D76-11E4-B546-85FF-E087F3568B62}" srcOrd="5" destOrd="0" presId="urn:microsoft.com/office/officeart/2005/8/layout/cycle2"/>
    <dgm:cxn modelId="{12C2A527-BD5C-1B4F-BBBC-127DEE1208CB}" type="presParOf" srcId="{10A90D76-11E4-B546-85FF-E087F3568B62}" destId="{B9278A80-34EA-D64C-8EC4-CD754515B7D8}" srcOrd="0" destOrd="0" presId="urn:microsoft.com/office/officeart/2005/8/layout/cycle2"/>
    <dgm:cxn modelId="{35E0AC39-8508-BF45-A75F-52116F598DBA}" type="presParOf" srcId="{B7680641-632B-3B47-8981-4CBF4F48EBE9}" destId="{D4E64406-304E-874B-920A-7C72C4C2BA61}" srcOrd="6" destOrd="0" presId="urn:microsoft.com/office/officeart/2005/8/layout/cycle2"/>
    <dgm:cxn modelId="{D32EE77D-B678-C34A-B6F0-90249BAD8320}" type="presParOf" srcId="{B7680641-632B-3B47-8981-4CBF4F48EBE9}" destId="{C9162FD9-D57E-594B-B8D4-680BE2700EF9}" srcOrd="7" destOrd="0" presId="urn:microsoft.com/office/officeart/2005/8/layout/cycle2"/>
    <dgm:cxn modelId="{6823F1E7-D3AF-784A-BE7A-8E3C6AF265C6}" type="presParOf" srcId="{C9162FD9-D57E-594B-B8D4-680BE2700EF9}" destId="{5E4795BF-B752-E347-A3AF-7C02D10043AC}" srcOrd="0" destOrd="0" presId="urn:microsoft.com/office/officeart/2005/8/layout/cycle2"/>
    <dgm:cxn modelId="{0945E7D9-C1EB-4443-AA7C-8FF5E9A83092}" type="presParOf" srcId="{B7680641-632B-3B47-8981-4CBF4F48EBE9}" destId="{EE05698F-212C-264E-9A00-A6F24F6B8B0B}" srcOrd="8" destOrd="0" presId="urn:microsoft.com/office/officeart/2005/8/layout/cycle2"/>
    <dgm:cxn modelId="{8DB22E4E-0E6B-1242-A5E3-E99F0866DAD7}" type="presParOf" srcId="{B7680641-632B-3B47-8981-4CBF4F48EBE9}" destId="{33DC988A-4EE5-DA4D-B59E-A3375FB20591}" srcOrd="9" destOrd="0" presId="urn:microsoft.com/office/officeart/2005/8/layout/cycle2"/>
    <dgm:cxn modelId="{41715248-BAFB-7741-A142-07DC3FDB9006}" type="presParOf" srcId="{33DC988A-4EE5-DA4D-B59E-A3375FB20591}" destId="{E9748A6F-CE6B-4243-B675-DB5B173E55C4}" srcOrd="0" destOrd="0" presId="urn:microsoft.com/office/officeart/2005/8/layout/cycle2"/>
    <dgm:cxn modelId="{D1F66356-6225-3341-B617-C5330696FAE1}" type="presParOf" srcId="{B7680641-632B-3B47-8981-4CBF4F48EBE9}" destId="{528B04F0-8BA4-E44A-A800-56E6163A9087}" srcOrd="10" destOrd="0" presId="urn:microsoft.com/office/officeart/2005/8/layout/cycle2"/>
    <dgm:cxn modelId="{7B84D534-EF72-2E46-8DAD-47AE7706790C}" type="presParOf" srcId="{B7680641-632B-3B47-8981-4CBF4F48EBE9}" destId="{8CBCBB80-2D80-A543-A842-6E053DBBE9AF}" srcOrd="11" destOrd="0" presId="urn:microsoft.com/office/officeart/2005/8/layout/cycle2"/>
    <dgm:cxn modelId="{65C734FE-4DE3-6042-A0EF-49529A56D39C}" type="presParOf" srcId="{8CBCBB80-2D80-A543-A842-6E053DBBE9AF}" destId="{79B3034D-DEDD-9E4C-8BD4-BE42E52CED88}" srcOrd="0" destOrd="0" presId="urn:microsoft.com/office/officeart/2005/8/layout/cycle2"/>
    <dgm:cxn modelId="{8A6E787F-C7C2-134B-A1FD-DB9F24549009}" type="presParOf" srcId="{B7680641-632B-3B47-8981-4CBF4F48EBE9}" destId="{93CAE0B0-3C9C-1F44-82DD-2354E4A5F659}" srcOrd="12" destOrd="0" presId="urn:microsoft.com/office/officeart/2005/8/layout/cycle2"/>
    <dgm:cxn modelId="{399820CA-BA55-2E4B-9D42-801530822BEA}" type="presParOf" srcId="{B7680641-632B-3B47-8981-4CBF4F48EBE9}" destId="{B545E1C2-B93F-6A46-8CDB-DDFD106CA795}" srcOrd="13" destOrd="0" presId="urn:microsoft.com/office/officeart/2005/8/layout/cycle2"/>
    <dgm:cxn modelId="{69BBA774-A963-5545-9D95-9EBF90736BAD}" type="presParOf" srcId="{B545E1C2-B93F-6A46-8CDB-DDFD106CA795}" destId="{2819C115-C172-9B43-935A-576E3F375699}" srcOrd="0" destOrd="0" presId="urn:microsoft.com/office/officeart/2005/8/layout/cycle2"/>
    <dgm:cxn modelId="{98A61227-D5CD-234D-9744-F624C25965E0}" type="presParOf" srcId="{B7680641-632B-3B47-8981-4CBF4F48EBE9}" destId="{4F22D714-EFCD-684C-8019-528E1B834403}" srcOrd="14" destOrd="0" presId="urn:microsoft.com/office/officeart/2005/8/layout/cycle2"/>
    <dgm:cxn modelId="{6E37B78F-317B-2F41-AEB5-2542C3C43440}" type="presParOf" srcId="{B7680641-632B-3B47-8981-4CBF4F48EBE9}" destId="{1238DF23-47EE-6A40-A99F-86E25227BFAD}" srcOrd="15" destOrd="0" presId="urn:microsoft.com/office/officeart/2005/8/layout/cycle2"/>
    <dgm:cxn modelId="{DEA98D93-F665-964D-92B2-551E77D2CAFE}" type="presParOf" srcId="{1238DF23-47EE-6A40-A99F-86E25227BFAD}" destId="{0BDE17F0-E661-7F43-BB72-D54EC748FA6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B9EC4F-E027-3E47-AEFC-E2B5000F88B0}">
      <dsp:nvSpPr>
        <dsp:cNvPr id="0" name=""/>
        <dsp:cNvSpPr/>
      </dsp:nvSpPr>
      <dsp:spPr>
        <a:xfrm>
          <a:off x="4108332" y="1274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BIS OK</a:t>
          </a:r>
        </a:p>
      </dsp:txBody>
      <dsp:txXfrm>
        <a:off x="4255736" y="148678"/>
        <a:ext cx="711727" cy="711727"/>
      </dsp:txXfrm>
    </dsp:sp>
    <dsp:sp modelId="{FF2CC121-E1B9-E24F-A12F-41373DF344CA}">
      <dsp:nvSpPr>
        <dsp:cNvPr id="0" name=""/>
        <dsp:cNvSpPr/>
      </dsp:nvSpPr>
      <dsp:spPr>
        <a:xfrm rot="1350000">
          <a:off x="5168793" y="620786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>
        <a:off x="5171842" y="673400"/>
        <a:ext cx="186906" cy="203823"/>
      </dsp:txXfrm>
    </dsp:sp>
    <dsp:sp modelId="{4A79267C-0785-0A47-B87D-365CE9E6C1E7}">
      <dsp:nvSpPr>
        <dsp:cNvPr id="0" name=""/>
        <dsp:cNvSpPr/>
      </dsp:nvSpPr>
      <dsp:spPr>
        <a:xfrm>
          <a:off x="5503692" y="579251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TSU </a:t>
          </a:r>
          <a:r>
            <a:rPr lang="fr-FR" sz="1100" kern="1200" dirty="0" err="1"/>
            <a:t>Arming</a:t>
          </a:r>
          <a:r>
            <a:rPr lang="fr-FR" sz="1100" kern="1200" dirty="0"/>
            <a:t> check</a:t>
          </a:r>
        </a:p>
      </dsp:txBody>
      <dsp:txXfrm>
        <a:off x="5651096" y="726655"/>
        <a:ext cx="711727" cy="711727"/>
      </dsp:txXfrm>
    </dsp:sp>
    <dsp:sp modelId="{A455E43E-C06F-8448-9896-63E9502E9F55}">
      <dsp:nvSpPr>
        <dsp:cNvPr id="0" name=""/>
        <dsp:cNvSpPr/>
      </dsp:nvSpPr>
      <dsp:spPr>
        <a:xfrm rot="4050000">
          <a:off x="6159552" y="1603365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>
        <a:off x="6184276" y="1634303"/>
        <a:ext cx="186906" cy="203823"/>
      </dsp:txXfrm>
    </dsp:sp>
    <dsp:sp modelId="{62317BB9-4496-B548-9B8D-F287F9A48074}">
      <dsp:nvSpPr>
        <dsp:cNvPr id="0" name=""/>
        <dsp:cNvSpPr/>
      </dsp:nvSpPr>
      <dsp:spPr>
        <a:xfrm>
          <a:off x="6081669" y="1974612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BIS OK</a:t>
          </a:r>
        </a:p>
      </dsp:txBody>
      <dsp:txXfrm>
        <a:off x="6229073" y="2122016"/>
        <a:ext cx="711727" cy="711727"/>
      </dsp:txXfrm>
    </dsp:sp>
    <dsp:sp modelId="{10A90D76-11E4-B546-85FF-E087F3568B62}">
      <dsp:nvSpPr>
        <dsp:cNvPr id="0" name=""/>
        <dsp:cNvSpPr/>
      </dsp:nvSpPr>
      <dsp:spPr>
        <a:xfrm rot="6750000">
          <a:off x="6165336" y="2998725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 rot="10800000">
        <a:off x="6220715" y="3029663"/>
        <a:ext cx="186906" cy="203823"/>
      </dsp:txXfrm>
    </dsp:sp>
    <dsp:sp modelId="{D4E64406-304E-874B-920A-7C72C4C2BA61}">
      <dsp:nvSpPr>
        <dsp:cNvPr id="0" name=""/>
        <dsp:cNvSpPr/>
      </dsp:nvSpPr>
      <dsp:spPr>
        <a:xfrm>
          <a:off x="5503692" y="3369972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INJ BIS OK</a:t>
          </a:r>
        </a:p>
      </dsp:txBody>
      <dsp:txXfrm>
        <a:off x="5651096" y="3517376"/>
        <a:ext cx="711727" cy="711727"/>
      </dsp:txXfrm>
    </dsp:sp>
    <dsp:sp modelId="{C9162FD9-D57E-594B-B8D4-680BE2700EF9}">
      <dsp:nvSpPr>
        <dsp:cNvPr id="0" name=""/>
        <dsp:cNvSpPr/>
      </dsp:nvSpPr>
      <dsp:spPr>
        <a:xfrm rot="9450000">
          <a:off x="5182757" y="3989484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 rot="10800000">
        <a:off x="5259811" y="4042098"/>
        <a:ext cx="186906" cy="203823"/>
      </dsp:txXfrm>
    </dsp:sp>
    <dsp:sp modelId="{EE05698F-212C-264E-9A00-A6F24F6B8B0B}">
      <dsp:nvSpPr>
        <dsp:cNvPr id="0" name=""/>
        <dsp:cNvSpPr/>
      </dsp:nvSpPr>
      <dsp:spPr>
        <a:xfrm>
          <a:off x="4108332" y="3947949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Beam</a:t>
          </a:r>
        </a:p>
      </dsp:txBody>
      <dsp:txXfrm>
        <a:off x="4255736" y="4095353"/>
        <a:ext cx="711727" cy="711727"/>
      </dsp:txXfrm>
    </dsp:sp>
    <dsp:sp modelId="{33DC988A-4EE5-DA4D-B59E-A3375FB20591}">
      <dsp:nvSpPr>
        <dsp:cNvPr id="0" name=""/>
        <dsp:cNvSpPr/>
      </dsp:nvSpPr>
      <dsp:spPr>
        <a:xfrm rot="12150000">
          <a:off x="3787396" y="3995267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 rot="10800000">
        <a:off x="3864450" y="4078535"/>
        <a:ext cx="186906" cy="203823"/>
      </dsp:txXfrm>
    </dsp:sp>
    <dsp:sp modelId="{528B04F0-8BA4-E44A-A800-56E6163A9087}">
      <dsp:nvSpPr>
        <dsp:cNvPr id="0" name=""/>
        <dsp:cNvSpPr/>
      </dsp:nvSpPr>
      <dsp:spPr>
        <a:xfrm>
          <a:off x="2712971" y="3369972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latin typeface="Arial"/>
            </a:rPr>
            <a:t>TSU – Early Dump (-1ms)</a:t>
          </a:r>
          <a:endParaRPr lang="fr-FR" sz="1100" kern="1200" dirty="0"/>
        </a:p>
      </dsp:txBody>
      <dsp:txXfrm>
        <a:off x="2860375" y="3517376"/>
        <a:ext cx="711727" cy="711727"/>
      </dsp:txXfrm>
    </dsp:sp>
    <dsp:sp modelId="{8CBCBB80-2D80-A543-A842-6E053DBBE9AF}">
      <dsp:nvSpPr>
        <dsp:cNvPr id="0" name=""/>
        <dsp:cNvSpPr/>
      </dsp:nvSpPr>
      <dsp:spPr>
        <a:xfrm rot="14850000">
          <a:off x="2796638" y="3012688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 rot="10800000">
        <a:off x="2852017" y="3117632"/>
        <a:ext cx="186906" cy="203823"/>
      </dsp:txXfrm>
    </dsp:sp>
    <dsp:sp modelId="{93CAE0B0-3C9C-1F44-82DD-2354E4A5F659}">
      <dsp:nvSpPr>
        <dsp:cNvPr id="0" name=""/>
        <dsp:cNvSpPr/>
      </dsp:nvSpPr>
      <dsp:spPr>
        <a:xfrm>
          <a:off x="2134994" y="1974612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STD Dump</a:t>
          </a:r>
        </a:p>
      </dsp:txBody>
      <dsp:txXfrm>
        <a:off x="2282398" y="2122016"/>
        <a:ext cx="711727" cy="711727"/>
      </dsp:txXfrm>
    </dsp:sp>
    <dsp:sp modelId="{B545E1C2-B93F-6A46-8CDB-DDFD106CA795}">
      <dsp:nvSpPr>
        <dsp:cNvPr id="0" name=""/>
        <dsp:cNvSpPr/>
      </dsp:nvSpPr>
      <dsp:spPr>
        <a:xfrm rot="17550000">
          <a:off x="2790854" y="1617328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>
        <a:off x="2815578" y="1722272"/>
        <a:ext cx="186906" cy="203823"/>
      </dsp:txXfrm>
    </dsp:sp>
    <dsp:sp modelId="{4F22D714-EFCD-684C-8019-528E1B834403}">
      <dsp:nvSpPr>
        <dsp:cNvPr id="0" name=""/>
        <dsp:cNvSpPr/>
      </dsp:nvSpPr>
      <dsp:spPr>
        <a:xfrm>
          <a:off x="2712971" y="579251"/>
          <a:ext cx="1006535" cy="1006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SIS Evaluation OK (WECY)</a:t>
          </a:r>
        </a:p>
      </dsp:txBody>
      <dsp:txXfrm>
        <a:off x="2860375" y="726655"/>
        <a:ext cx="711727" cy="711727"/>
      </dsp:txXfrm>
    </dsp:sp>
    <dsp:sp modelId="{1238DF23-47EE-6A40-A99F-86E25227BFAD}">
      <dsp:nvSpPr>
        <dsp:cNvPr id="0" name=""/>
        <dsp:cNvSpPr/>
      </dsp:nvSpPr>
      <dsp:spPr>
        <a:xfrm rot="20250000">
          <a:off x="3773433" y="626570"/>
          <a:ext cx="267009" cy="3397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>
        <a:off x="3776482" y="709838"/>
        <a:ext cx="186906" cy="203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45B6D2E-116B-4F65-8FAC-764F9B17F4B6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A51C8DA-3643-447C-9619-9ECFC36F8F88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FBBE048-A080-4D42-8B4D-E0AB4DCE36AD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A512B59-4AC8-48E8-BBB7-722A7950E85F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DAAAFCB-83C2-48A0-A0ED-2E178E877343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2A71AC8-91E7-40A0-947B-B76587E98DAE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892F223-B94A-4E5A-9DEB-BCD750A40ADE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5A7552D-415A-4CA6-8DB0-18ABC04EE5D4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CE8AD8A-6B89-4520-BA56-49BBFD506D79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EB56409-85AB-4EC1-84D3-68252C78AFD8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220AE81-36E0-4D88-9E25-B38C4D9F7EBD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0F97753-77B3-4476-B81C-CBD7DB62874C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F24B908-5438-4FA2-A501-B600FAD18A1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AE4532B-C0D4-4511-A044-584471154FB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E4B7D50-68C4-4558-BDB3-45206D50CC8C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2188CD5-6FB6-40AE-AFA1-8DF89E995183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29317C4-895D-44D1-992D-97DD9CE083CD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56CC06F-53BB-4D21-A3A6-C9865F7B53CB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DC03E64-DC7A-464F-8A9F-F918D9AD3E21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5A065C5-88F3-44CB-8A5F-0703FEE8BE33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A8AFE07-DD6A-4298-8CC4-26832A9ACD3F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BE49955-1710-4282-9DC8-1D6A1A99B208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A381E38-248F-4218-9ABD-C16F369091AF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EA82BDA-259C-46F1-8D78-D826AC39CD20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69EF104-DB80-49CF-B047-90B930337129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789975A-AF47-4E2A-821D-EDE4DF0F1833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06D2888-0791-4A0C-9DCF-69C112FCE4D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99F562E-7902-42BC-AB40-660ADDE5A413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65C2595-5A7E-4989-A4A5-EDACF7483C86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D3F12CB-D702-47A3-B983-A0DA86885F84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45060DC-DA9E-4FDA-AA09-89854912B349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6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BCC9B47-4BFF-4AE1-8BAE-20901D7153D8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3A82F5B-3209-4655-82C4-B49CA776F577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EF976DF-EB5E-4D8B-A73B-AAB2D16259B7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205DFD8-6137-496C-ABC0-2BC403AE73EC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fr-CH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CH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5B5362D-6E64-4B11-A283-022C815659AF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/>
          <p:nvPr/>
        </p:nvPicPr>
        <p:blipFill>
          <a:blip r:embed="rId14"/>
          <a:stretch/>
        </p:blipFill>
        <p:spPr>
          <a:xfrm>
            <a:off x="0" y="6150960"/>
            <a:ext cx="9141120" cy="704160"/>
          </a:xfrm>
          <a:prstGeom prst="rect">
            <a:avLst/>
          </a:prstGeom>
          <a:ln w="0">
            <a:noFill/>
          </a:ln>
        </p:spPr>
      </p:pic>
      <p:pic>
        <p:nvPicPr>
          <p:cNvPr id="8" name="Picture 2" descr="Home"/>
          <p:cNvPicPr/>
          <p:nvPr/>
        </p:nvPicPr>
        <p:blipFill>
          <a:blip r:embed="rId15"/>
          <a:stretch/>
        </p:blipFill>
        <p:spPr>
          <a:xfrm>
            <a:off x="-108000" y="-108000"/>
            <a:ext cx="1077120" cy="107712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ftr" idx="1"/>
          </p:nvPr>
        </p:nvSpPr>
        <p:spPr>
          <a:xfrm>
            <a:off x="3132000" y="6462000"/>
            <a:ext cx="287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it-IT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it-IT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&lt;pied de page&gt;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>
          <a:xfrm>
            <a:off x="709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51707FE-C2AF-446E-916A-5ACC49FC99D7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‹N°›</a:t>
            </a:fld>
            <a:endParaRPr lang="fr-CH" sz="1200" b="0" strike="noStrike" spc="-1"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CH" sz="1400" b="0" strike="noStrike" spc="-1">
                <a:latin typeface="Times New Roman"/>
              </a:defRPr>
            </a:lvl1pPr>
          </a:lstStyle>
          <a:p>
            <a:r>
              <a:rPr lang="fr-CH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fr-CH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" descr="bande-01.eps"/>
          <p:cNvPicPr/>
          <p:nvPr/>
        </p:nvPicPr>
        <p:blipFill>
          <a:blip r:embed="rId14"/>
          <a:stretch/>
        </p:blipFill>
        <p:spPr>
          <a:xfrm>
            <a:off x="0" y="6150960"/>
            <a:ext cx="9141120" cy="704160"/>
          </a:xfrm>
          <a:prstGeom prst="rect">
            <a:avLst/>
          </a:prstGeom>
          <a:ln w="0">
            <a:noFill/>
          </a:ln>
        </p:spPr>
      </p:pic>
      <p:pic>
        <p:nvPicPr>
          <p:cNvPr id="44" name="Picture 2" descr="Home"/>
          <p:cNvPicPr/>
          <p:nvPr/>
        </p:nvPicPr>
        <p:blipFill>
          <a:blip r:embed="rId15"/>
          <a:stretch/>
        </p:blipFill>
        <p:spPr>
          <a:xfrm>
            <a:off x="-108000" y="-108000"/>
            <a:ext cx="1077120" cy="1077120"/>
          </a:xfrm>
          <a:prstGeom prst="rect">
            <a:avLst/>
          </a:prstGeom>
          <a:ln w="0">
            <a:noFill/>
          </a:ln>
        </p:spPr>
      </p:pic>
      <p:sp>
        <p:nvSpPr>
          <p:cNvPr id="45" name="PlaceHolder 1"/>
          <p:cNvSpPr>
            <a:spLocks noGrp="1"/>
          </p:cNvSpPr>
          <p:nvPr>
            <p:ph type="ftr" idx="4"/>
          </p:nvPr>
        </p:nvSpPr>
        <p:spPr>
          <a:xfrm>
            <a:off x="3132000" y="6462000"/>
            <a:ext cx="287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it-IT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it-IT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&lt;pied de page&gt;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ldNum" idx="5"/>
          </p:nvPr>
        </p:nvSpPr>
        <p:spPr>
          <a:xfrm>
            <a:off x="709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AC7D327-8AAE-4EA8-B0CF-8C672F20FB88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‹N°›</a:t>
            </a:fld>
            <a:endParaRPr lang="fr-CH" sz="1200" b="0" strike="noStrike" spc="-1"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dt" idx="6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CH" sz="1400" b="0" strike="noStrike" spc="-1">
                <a:latin typeface="Times New Roman"/>
              </a:defRPr>
            </a:lvl1pPr>
          </a:lstStyle>
          <a:p>
            <a:r>
              <a:rPr lang="fr-CH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fr-CH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 4" descr="bande-01.eps"/>
          <p:cNvPicPr/>
          <p:nvPr/>
        </p:nvPicPr>
        <p:blipFill>
          <a:blip r:embed="rId14"/>
          <a:stretch/>
        </p:blipFill>
        <p:spPr>
          <a:xfrm>
            <a:off x="0" y="6150960"/>
            <a:ext cx="9141120" cy="704160"/>
          </a:xfrm>
          <a:prstGeom prst="rect">
            <a:avLst/>
          </a:prstGeom>
          <a:ln w="0">
            <a:noFill/>
          </a:ln>
        </p:spPr>
      </p:pic>
      <p:pic>
        <p:nvPicPr>
          <p:cNvPr id="87" name="Picture 2" descr="Home"/>
          <p:cNvPicPr/>
          <p:nvPr/>
        </p:nvPicPr>
        <p:blipFill>
          <a:blip r:embed="rId15"/>
          <a:stretch/>
        </p:blipFill>
        <p:spPr>
          <a:xfrm>
            <a:off x="-108000" y="-108000"/>
            <a:ext cx="1077120" cy="1077120"/>
          </a:xfrm>
          <a:prstGeom prst="rect">
            <a:avLst/>
          </a:prstGeom>
          <a:ln w="0">
            <a:noFill/>
          </a:ln>
        </p:spPr>
      </p:pic>
      <p:sp>
        <p:nvSpPr>
          <p:cNvPr id="88" name="PlaceHolder 1"/>
          <p:cNvSpPr>
            <a:spLocks noGrp="1"/>
          </p:cNvSpPr>
          <p:nvPr>
            <p:ph type="ftr" idx="7"/>
          </p:nvPr>
        </p:nvSpPr>
        <p:spPr>
          <a:xfrm>
            <a:off x="3132000" y="6462000"/>
            <a:ext cx="287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it-IT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it-IT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&lt;pied de page&gt;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ldNum" idx="8"/>
          </p:nvPr>
        </p:nvSpPr>
        <p:spPr>
          <a:xfrm>
            <a:off x="709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4DBBA17-4EAC-4E19-BEAF-29B06791B2CA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‹N°›</a:t>
            </a:fld>
            <a:endParaRPr lang="fr-CH" sz="1200" b="0" strike="noStrike" spc="-1">
              <a:latin typeface="Times New Roman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dt" idx="9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fr-CH" sz="1400" b="0" strike="noStrike" spc="-1">
                <a:latin typeface="Times New Roman"/>
              </a:defRPr>
            </a:lvl1pPr>
          </a:lstStyle>
          <a:p>
            <a:r>
              <a:rPr lang="fr-CH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fr-CH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CH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age 4" descr="bande-01.eps"/>
          <p:cNvPicPr/>
          <p:nvPr/>
        </p:nvPicPr>
        <p:blipFill>
          <a:blip r:embed="rId14"/>
          <a:stretch/>
        </p:blipFill>
        <p:spPr>
          <a:xfrm>
            <a:off x="0" y="6150960"/>
            <a:ext cx="9141120" cy="704160"/>
          </a:xfrm>
          <a:prstGeom prst="rect">
            <a:avLst/>
          </a:prstGeom>
          <a:ln w="0">
            <a:noFill/>
          </a:ln>
        </p:spPr>
      </p:pic>
      <p:pic>
        <p:nvPicPr>
          <p:cNvPr id="130" name="Picture 2" descr="Home"/>
          <p:cNvPicPr/>
          <p:nvPr/>
        </p:nvPicPr>
        <p:blipFill>
          <a:blip r:embed="rId15"/>
          <a:stretch/>
        </p:blipFill>
        <p:spPr>
          <a:xfrm>
            <a:off x="-108000" y="-108000"/>
            <a:ext cx="1077120" cy="1077120"/>
          </a:xfrm>
          <a:prstGeom prst="rect">
            <a:avLst/>
          </a:prstGeom>
          <a:ln w="0">
            <a:noFill/>
          </a:ln>
        </p:spPr>
      </p:pic>
      <p:pic>
        <p:nvPicPr>
          <p:cNvPr id="131" name="Image 2" descr="LOGOfin.eps"/>
          <p:cNvPicPr/>
          <p:nvPr/>
        </p:nvPicPr>
        <p:blipFill>
          <a:blip r:embed="rId16"/>
          <a:stretch/>
        </p:blipFill>
        <p:spPr>
          <a:xfrm>
            <a:off x="3852000" y="2527920"/>
            <a:ext cx="1438200" cy="1800000"/>
          </a:xfrm>
          <a:prstGeom prst="rect">
            <a:avLst/>
          </a:prstGeom>
          <a:ln w="0">
            <a:noFill/>
          </a:ln>
        </p:spPr>
      </p:pic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fr-CH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CH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CH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CH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CH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CH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360000" y="978480"/>
            <a:ext cx="8457480" cy="301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4200" b="1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SPS Interlocks</a:t>
            </a:r>
            <a:br>
              <a:rPr sz="3600" dirty="0"/>
            </a:br>
            <a:br>
              <a:rPr sz="3600" dirty="0"/>
            </a:br>
            <a:r>
              <a:rPr lang="en-US" sz="3600" b="1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 : Software Interlock System</a:t>
            </a:r>
            <a:br>
              <a:rPr sz="3600" dirty="0"/>
            </a:br>
            <a:br>
              <a:rPr sz="3600" dirty="0"/>
            </a:br>
            <a:r>
              <a:rPr lang="en-US" sz="3600" b="1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BIS : Beam Interlock System</a:t>
            </a:r>
            <a:endParaRPr lang="fr-CH" sz="3600" b="0" strike="noStrike" spc="-1" dirty="0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1143000" y="4140000"/>
            <a:ext cx="6855120" cy="1652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500" lnSpcReduction="10000"/>
          </a:bodyPr>
          <a:lstStyle/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000" b="0" strike="noStrike" spc="-1" dirty="0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S. MASSOT/E. VEYRUNES</a:t>
            </a: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Thanks J. RIDEWOOD for translation</a:t>
            </a:r>
            <a:endParaRPr lang="fr-CH" sz="2000" b="0" strike="noStrike" spc="-1" dirty="0">
              <a:latin typeface="Arial"/>
            </a:endParaRPr>
          </a:p>
          <a:p>
            <a:pPr marL="228600" indent="-22860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800" b="1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SPS training</a:t>
            </a:r>
            <a:endParaRPr lang="fr-CH" sz="1800" b="0" strike="noStrike" spc="-1" dirty="0">
              <a:latin typeface="Arial"/>
            </a:endParaRPr>
          </a:p>
          <a:p>
            <a:pPr algn="ctr"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800" b="1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25 </a:t>
            </a:r>
            <a:r>
              <a:rPr lang="en-US" sz="1800" b="1" spc="-1" dirty="0">
                <a:solidFill>
                  <a:srgbClr val="0055A0"/>
                </a:solidFill>
                <a:latin typeface="Calibri"/>
                <a:ea typeface="DejaVu Sans"/>
              </a:rPr>
              <a:t>January 2023</a:t>
            </a:r>
            <a:endParaRPr lang="fr-CH" sz="1800" b="0" strike="noStrike" spc="-1" dirty="0">
              <a:latin typeface="Arial"/>
            </a:endParaRPr>
          </a:p>
        </p:txBody>
      </p:sp>
      <p:pic>
        <p:nvPicPr>
          <p:cNvPr id="172" name="Image 1" descr="Une image contenant tasse, café, vaisseau, chope&#10;&#10;Description générée automatiquement"/>
          <p:cNvPicPr/>
          <p:nvPr/>
        </p:nvPicPr>
        <p:blipFill>
          <a:blip r:embed="rId2"/>
          <a:stretch/>
        </p:blipFill>
        <p:spPr>
          <a:xfrm>
            <a:off x="6986520" y="978480"/>
            <a:ext cx="1433160" cy="1407960"/>
          </a:xfrm>
          <a:prstGeom prst="rect">
            <a:avLst/>
          </a:prstGeom>
          <a:ln w="0">
            <a:noFill/>
          </a:ln>
        </p:spPr>
      </p:pic>
      <p:pic>
        <p:nvPicPr>
          <p:cNvPr id="173" name="Image 2"/>
          <p:cNvPicPr/>
          <p:nvPr/>
        </p:nvPicPr>
        <p:blipFill>
          <a:blip r:embed="rId3"/>
          <a:stretch/>
        </p:blipFill>
        <p:spPr>
          <a:xfrm>
            <a:off x="207720" y="4140000"/>
            <a:ext cx="1868760" cy="1868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Rectangle 164"/>
          <p:cNvSpPr/>
          <p:nvPr/>
        </p:nvSpPr>
        <p:spPr>
          <a:xfrm rot="16200000">
            <a:off x="-2016000" y="3100680"/>
            <a:ext cx="5073840" cy="103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Accelerator mode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244" name="PlaceHolder 10"/>
          <p:cNvSpPr/>
          <p:nvPr/>
        </p:nvSpPr>
        <p:spPr>
          <a:xfrm>
            <a:off x="55836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No extraction mode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45" name="CustomShape 2"/>
          <p:cNvSpPr/>
          <p:nvPr/>
        </p:nvSpPr>
        <p:spPr>
          <a:xfrm>
            <a:off x="4068000" y="1080000"/>
            <a:ext cx="5073840" cy="501893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spcBef>
                <a:spcPts val="899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SPS_RING_SW_PERMIT :</a:t>
            </a:r>
            <a:r>
              <a:rPr lang="en-US" sz="2000" spc="-1" dirty="0">
                <a:solidFill>
                  <a:srgbClr val="0055A0"/>
                </a:solidFill>
                <a:latin typeface="Arial"/>
                <a:ea typeface="DejaVu Sans"/>
              </a:rPr>
              <a:t> </a:t>
            </a:r>
            <a:endParaRPr lang="fr-CH" sz="2000" b="0" strike="noStrike" spc="-1">
              <a:latin typeface="Arial"/>
            </a:endParaRPr>
          </a:p>
          <a:p>
            <a:pPr>
              <a:spcBef>
                <a:spcPts val="899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 if all the Extraction elements are in the same </a:t>
            </a:r>
            <a:r>
              <a:rPr lang="en-US" sz="2000" spc="-1" dirty="0">
                <a:solidFill>
                  <a:srgbClr val="0055A0"/>
                </a:solidFill>
                <a:latin typeface="Arial"/>
                <a:ea typeface="DejaVu Sans"/>
              </a:rPr>
              <a:t>and correct state</a:t>
            </a: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(Safe for beam)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Example for TT20: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(Extraction Bumpers OFF, Septa OFF, ZS OFF, Girder position (TBD), etc...).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If the conditions are true, the </a:t>
            </a:r>
            <a:r>
              <a:rPr lang="en-US" sz="2000" b="0" strike="noStrike" spc="-1" dirty="0" err="1">
                <a:solidFill>
                  <a:srgbClr val="0055A0"/>
                </a:solidFill>
                <a:latin typeface="Arial"/>
                <a:ea typeface="DejaVu Sans"/>
              </a:rPr>
              <a:t>RING_Permit</a:t>
            </a: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will allow beam but the related Permit (TT20, TT40, TT60) has to be true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 err="1">
                <a:solidFill>
                  <a:srgbClr val="0055A0"/>
                </a:solidFill>
                <a:latin typeface="Arial"/>
                <a:ea typeface="DejaVu Sans"/>
              </a:rPr>
              <a:t>I.e</a:t>
            </a: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TT20: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CH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Same for every Extraction line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TT20 linked to CIB.BA2.S2</a:t>
            </a:r>
            <a:endParaRPr lang="fr-CH" sz="2000" b="0" strike="noStrike" spc="-1" dirty="0">
              <a:latin typeface="Arial"/>
            </a:endParaRPr>
          </a:p>
        </p:txBody>
      </p:sp>
      <p:pic>
        <p:nvPicPr>
          <p:cNvPr id="246" name="Image 167"/>
          <p:cNvPicPr/>
          <p:nvPr/>
        </p:nvPicPr>
        <p:blipFill>
          <a:blip r:embed="rId2"/>
          <a:stretch/>
        </p:blipFill>
        <p:spPr>
          <a:xfrm>
            <a:off x="527400" y="890280"/>
            <a:ext cx="3610440" cy="5047560"/>
          </a:xfrm>
          <a:prstGeom prst="rect">
            <a:avLst/>
          </a:prstGeom>
          <a:ln w="0">
            <a:noFill/>
          </a:ln>
        </p:spPr>
      </p:pic>
      <p:pic>
        <p:nvPicPr>
          <p:cNvPr id="247" name="Image 168"/>
          <p:cNvPicPr/>
          <p:nvPr/>
        </p:nvPicPr>
        <p:blipFill>
          <a:blip r:embed="rId3"/>
          <a:stretch/>
        </p:blipFill>
        <p:spPr>
          <a:xfrm>
            <a:off x="5565960" y="4480560"/>
            <a:ext cx="3035880" cy="521280"/>
          </a:xfrm>
          <a:prstGeom prst="rect">
            <a:avLst/>
          </a:prstGeom>
          <a:ln w="0">
            <a:noFill/>
          </a:ln>
        </p:spPr>
      </p:pic>
      <p:sp>
        <p:nvSpPr>
          <p:cNvPr id="248" name="PlaceHolder 4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A9E4E07-7D29-4DE6-BDFD-E5699B3191E9}" type="slidenum"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3"/>
          <p:cNvSpPr/>
          <p:nvPr/>
        </p:nvSpPr>
        <p:spPr>
          <a:xfrm>
            <a:off x="25272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50" name="PlaceHolder 14"/>
          <p:cNvSpPr/>
          <p:nvPr/>
        </p:nvSpPr>
        <p:spPr>
          <a:xfrm>
            <a:off x="8593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FTARGET mode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51" name="CustomShape 3"/>
          <p:cNvSpPr/>
          <p:nvPr/>
        </p:nvSpPr>
        <p:spPr>
          <a:xfrm>
            <a:off x="4068360" y="1080000"/>
            <a:ext cx="5289480" cy="471116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71360" indent="-17136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No Extraction – seen before</a:t>
            </a:r>
            <a:endParaRPr lang="fr-CH" sz="15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CH" sz="1500" b="0" strike="noStrike" spc="-1">
              <a:latin typeface="Arial"/>
            </a:endParaRPr>
          </a:p>
          <a:p>
            <a:pPr marL="171360" indent="-17136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TT20-TED mode: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Test/check all elements before TED TT20.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>
                <a:solidFill>
                  <a:srgbClr val="0055A0"/>
                </a:solidFill>
                <a:latin typeface="Arial"/>
                <a:ea typeface="DejaVu Sans"/>
              </a:rPr>
              <a:t>Mask/ignore all elements after TED TT20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Mode of the MBE_2103 has to be PARTIAL (TBD)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Access possible in BA80 and downstream 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(EIS to be safe for access – TBSE, TED, MBE Partial mode)</a:t>
            </a:r>
            <a:endParaRPr lang="fr-CH" sz="15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CH" sz="1500" b="0" strike="noStrike" spc="-1">
              <a:latin typeface="Arial"/>
            </a:endParaRPr>
          </a:p>
          <a:p>
            <a:pPr marL="171360" indent="-17136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Target mode: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Test/check all elements up to targets.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Mode of the MBE_2103 has to be TOTAL</a:t>
            </a:r>
            <a:endParaRPr lang="fr-CH" sz="1500" b="0" strike="noStrike" spc="-1">
              <a:latin typeface="Arial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No access possible in BA80 and BA81</a:t>
            </a:r>
            <a:endParaRPr lang="fr-CH" sz="1500" b="0" strike="noStrike" spc="-1" dirty="0">
              <a:latin typeface="Arial"/>
            </a:endParaRPr>
          </a:p>
        </p:txBody>
      </p:sp>
      <p:pic>
        <p:nvPicPr>
          <p:cNvPr id="252" name="Image 173"/>
          <p:cNvPicPr/>
          <p:nvPr/>
        </p:nvPicPr>
        <p:blipFill>
          <a:blip r:embed="rId2"/>
          <a:stretch/>
        </p:blipFill>
        <p:spPr>
          <a:xfrm>
            <a:off x="360000" y="900000"/>
            <a:ext cx="3777840" cy="5217840"/>
          </a:xfrm>
          <a:prstGeom prst="rect">
            <a:avLst/>
          </a:prstGeom>
          <a:ln w="0">
            <a:noFill/>
          </a:ln>
        </p:spPr>
      </p:pic>
      <p:sp>
        <p:nvSpPr>
          <p:cNvPr id="253" name="Rectangle 170"/>
          <p:cNvSpPr/>
          <p:nvPr/>
        </p:nvSpPr>
        <p:spPr>
          <a:xfrm rot="16200000">
            <a:off x="-2015640" y="3100680"/>
            <a:ext cx="5073840" cy="103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Accelerator mode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254" name="PlaceHolder 5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7AA5EA0-D2B4-4D2C-B4C9-F223AC97F65D}" type="slidenum"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6"/>
          <p:cNvSpPr/>
          <p:nvPr/>
        </p:nvSpPr>
        <p:spPr>
          <a:xfrm>
            <a:off x="25272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56" name="Rectangle 175"/>
          <p:cNvSpPr/>
          <p:nvPr/>
        </p:nvSpPr>
        <p:spPr>
          <a:xfrm rot="16200000">
            <a:off x="-2015640" y="3100680"/>
            <a:ext cx="5073840" cy="103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Accelerator mode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257" name="PlaceHolder 17"/>
          <p:cNvSpPr/>
          <p:nvPr/>
        </p:nvSpPr>
        <p:spPr>
          <a:xfrm>
            <a:off x="8593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LHC Beam2 - AWAKE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58" name="CustomShape 4"/>
          <p:cNvSpPr/>
          <p:nvPr/>
        </p:nvSpPr>
        <p:spPr>
          <a:xfrm>
            <a:off x="3996360" y="1080000"/>
            <a:ext cx="5289480" cy="436491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No Extraction – TT40 extraction elements (seen before)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Both LHC Beam 2 and AWAKE in No Extraction mode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→ Inconsistency problem</a:t>
            </a:r>
            <a:r>
              <a:rPr lang="en-US" sz="1500" spc="-1" dirty="0">
                <a:solidFill>
                  <a:srgbClr val="0055A0"/>
                </a:solidFill>
                <a:latin typeface="Arial"/>
                <a:ea typeface="DejaVu Sans"/>
              </a:rPr>
              <a:t> </a:t>
            </a:r>
            <a:endParaRPr lang="fr-CH" sz="15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432000" lvl="1" indent="-2160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TT40-TED mode: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Test/check all elements before TED TT40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Mask/ignore all elements after TED TT40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Both LHC Beam 2 and AWAKE to TED TT40 mode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Access possible in Ti8 and AWAKE – doesn’t mean all the conditions are met for access</a:t>
            </a:r>
            <a:r>
              <a:rPr lang="en-US" sz="1500" spc="-1" dirty="0">
                <a:solidFill>
                  <a:srgbClr val="0055A0"/>
                </a:solidFill>
                <a:latin typeface="Arial"/>
                <a:ea typeface="DejaVu Sans"/>
              </a:rPr>
              <a:t>  </a:t>
            </a:r>
            <a:endParaRPr lang="fr-CH" sz="1500" b="0" strike="noStrike" spc="-1" dirty="0">
              <a:latin typeface="Arial"/>
            </a:endParaRPr>
          </a:p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Target mode: (LHC-Ring2/TI8-TED and T40)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Test/check all elements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Key elements (EIS) might create an inconsistency</a:t>
            </a:r>
            <a:endParaRPr lang="fr-CH" sz="15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5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FEI or switch position (RBI.81607) might be tricky</a:t>
            </a:r>
            <a:endParaRPr lang="fr-CH" sz="1500" b="0" strike="noStrike" spc="-1" dirty="0">
              <a:latin typeface="Arial"/>
            </a:endParaRPr>
          </a:p>
        </p:txBody>
      </p:sp>
      <p:pic>
        <p:nvPicPr>
          <p:cNvPr id="259" name="Image 254"/>
          <p:cNvPicPr/>
          <p:nvPr/>
        </p:nvPicPr>
        <p:blipFill>
          <a:blip r:embed="rId2"/>
          <a:stretch/>
        </p:blipFill>
        <p:spPr>
          <a:xfrm>
            <a:off x="720000" y="3960000"/>
            <a:ext cx="3275640" cy="1370520"/>
          </a:xfrm>
          <a:prstGeom prst="rect">
            <a:avLst/>
          </a:prstGeom>
          <a:ln w="0">
            <a:noFill/>
          </a:ln>
        </p:spPr>
      </p:pic>
      <p:pic>
        <p:nvPicPr>
          <p:cNvPr id="260" name="Image 255"/>
          <p:cNvPicPr/>
          <p:nvPr/>
        </p:nvPicPr>
        <p:blipFill>
          <a:blip r:embed="rId3"/>
          <a:stretch/>
        </p:blipFill>
        <p:spPr>
          <a:xfrm>
            <a:off x="360000" y="1228680"/>
            <a:ext cx="3399480" cy="2370600"/>
          </a:xfrm>
          <a:prstGeom prst="rect">
            <a:avLst/>
          </a:prstGeom>
          <a:ln w="0">
            <a:noFill/>
          </a:ln>
        </p:spPr>
      </p:pic>
      <p:sp>
        <p:nvSpPr>
          <p:cNvPr id="261" name="ZoneTexte 256"/>
          <p:cNvSpPr/>
          <p:nvPr/>
        </p:nvSpPr>
        <p:spPr>
          <a:xfrm>
            <a:off x="1512000" y="5508000"/>
            <a:ext cx="6119280" cy="51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spcBef>
                <a:spcPts val="899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H" sz="1500" b="0" strike="noStrike" spc="-1" dirty="0" err="1">
                <a:solidFill>
                  <a:srgbClr val="1E6A39"/>
                </a:solidFill>
                <a:latin typeface="Arial"/>
                <a:ea typeface="DejaVu Sans"/>
              </a:rPr>
              <a:t>Similar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configuration for </a:t>
            </a:r>
            <a:r>
              <a:rPr lang="fr-CH" sz="1500" b="0" strike="noStrike" spc="-1" dirty="0" err="1">
                <a:solidFill>
                  <a:srgbClr val="1E6A39"/>
                </a:solidFill>
                <a:latin typeface="Arial"/>
                <a:ea typeface="DejaVu Sans"/>
              </a:rPr>
              <a:t>west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</a:t>
            </a:r>
            <a:r>
              <a:rPr lang="fr-CH" sz="1500" spc="-1" dirty="0">
                <a:solidFill>
                  <a:srgbClr val="1E6A39"/>
                </a:solidFill>
                <a:latin typeface="Arial"/>
                <a:ea typeface="DejaVu Sans"/>
              </a:rPr>
              <a:t>extraction 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to LHC Beam 1 and </a:t>
            </a:r>
            <a:r>
              <a:rPr lang="fr-CH" sz="1500" b="0" strike="noStrike" spc="-1" dirty="0" err="1">
                <a:solidFill>
                  <a:srgbClr val="1E6A39"/>
                </a:solidFill>
                <a:latin typeface="Arial"/>
                <a:ea typeface="DejaVu Sans"/>
              </a:rPr>
              <a:t>HiradMat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</a:t>
            </a:r>
            <a:r>
              <a:rPr lang="fr-CH" sz="1500" b="0" strike="noStrike" spc="-1" dirty="0" err="1">
                <a:solidFill>
                  <a:srgbClr val="1E6A39"/>
                </a:solidFill>
                <a:latin typeface="Arial"/>
                <a:ea typeface="DejaVu Sans"/>
              </a:rPr>
              <a:t>except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</a:t>
            </a:r>
            <a:r>
              <a:rPr lang="fr-CH" sz="1500" spc="-1" dirty="0" err="1">
                <a:solidFill>
                  <a:srgbClr val="1E6A39"/>
                </a:solidFill>
                <a:latin typeface="Arial"/>
                <a:ea typeface="DejaVu Sans"/>
              </a:rPr>
              <a:t>from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a </a:t>
            </a:r>
            <a:r>
              <a:rPr lang="fr-CH" sz="1500" b="0" strike="noStrike" spc="-1" dirty="0" err="1">
                <a:solidFill>
                  <a:srgbClr val="1E6A39"/>
                </a:solidFill>
                <a:latin typeface="Arial"/>
                <a:ea typeface="DejaVu Sans"/>
              </a:rPr>
              <a:t>dedicated</a:t>
            </a:r>
            <a:r>
              <a:rPr lang="fr-CH" sz="1500" b="0" strike="noStrike" spc="-1" dirty="0">
                <a:solidFill>
                  <a:srgbClr val="1E6A39"/>
                </a:solidFill>
                <a:latin typeface="Arial"/>
                <a:ea typeface="DejaVu Sans"/>
              </a:rPr>
              <a:t> Switch Power Converter</a:t>
            </a:r>
            <a:r>
              <a:rPr lang="fr-CH" sz="1500" spc="-1" dirty="0">
                <a:solidFill>
                  <a:srgbClr val="1E6A39"/>
                </a:solidFill>
                <a:latin typeface="Arial"/>
                <a:ea typeface="DejaVu Sans"/>
              </a:rPr>
              <a:t> </a:t>
            </a:r>
            <a:endParaRPr lang="fr-CH" sz="15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DF3D92E-0DB1-4AEE-A65B-4F8271EEC3B8}" type="slidenum">
              <a:rPr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Image 12" descr="Une image contenant table&#10;&#10;Description générée automatiquement"/>
          <p:cNvPicPr/>
          <p:nvPr/>
        </p:nvPicPr>
        <p:blipFill>
          <a:blip r:embed="rId2"/>
          <a:stretch/>
        </p:blipFill>
        <p:spPr>
          <a:xfrm>
            <a:off x="3215160" y="2451960"/>
            <a:ext cx="2510280" cy="2548440"/>
          </a:xfrm>
          <a:prstGeom prst="rect">
            <a:avLst/>
          </a:prstGeom>
          <a:ln w="0">
            <a:noFill/>
          </a:ln>
        </p:spPr>
      </p:pic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558360" y="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BIS Ring arming sequence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64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Titre 1"/>
          <p:cNvSpPr/>
          <p:nvPr/>
        </p:nvSpPr>
        <p:spPr>
          <a:xfrm>
            <a:off x="-383400" y="3409920"/>
            <a:ext cx="8373240" cy="48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3733570303"/>
              </p:ext>
            </p:extLst>
          </p:nvPr>
        </p:nvGraphicFramePr>
        <p:xfrm>
          <a:off x="-140903" y="1141859"/>
          <a:ext cx="9223200" cy="4955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6" name="Connecteur droit avec flèche 14"/>
          <p:cNvSpPr/>
          <p:nvPr/>
        </p:nvSpPr>
        <p:spPr>
          <a:xfrm flipV="1">
            <a:off x="3460035" y="3623040"/>
            <a:ext cx="1645473" cy="9564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E3817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7" name="Connecteur droit avec flèche 15"/>
          <p:cNvSpPr/>
          <p:nvPr/>
        </p:nvSpPr>
        <p:spPr>
          <a:xfrm>
            <a:off x="2953080" y="3711600"/>
            <a:ext cx="16351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E3817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8" name="PlaceHolder 6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A26C0C0-F42D-43C2-B8CD-57709CA540AE}" type="slidenum"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864000" y="229320"/>
            <a:ext cx="8025120" cy="1070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Relation with BIS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/>
          </p:nvPr>
        </p:nvSpPr>
        <p:spPr>
          <a:xfrm>
            <a:off x="252000" y="1171800"/>
            <a:ext cx="8626823" cy="445680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57000" lnSpcReduction="2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RING: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BA3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I_S_SIS (Timing condition)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PS played spare cycle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TT20: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BA2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I_S_SIS_TT20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PS played spare cycle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TT10: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TT2EXT (master of TT10 and SPSINJ)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I_S_SIS_TT10</a:t>
            </a:r>
            <a:endParaRPr lang="fr-CH" sz="18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PS played spare cycle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FEI Exporter 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  <a:ea typeface="DejaVu Sans"/>
              </a:rPr>
              <a:t>BA1, TT40A, TT60A</a:t>
            </a:r>
            <a:endParaRPr lang="fr-CH" sz="19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Permit INJ/LHC 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TI2D, TI2U, TI8D and TI8U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Permit TT40/TT60 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TT40A, TT40B, TT60A and TT60B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Permit TT41_Awake: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TT41A, TT41B</a:t>
            </a:r>
            <a:endParaRPr lang="fr-CH" sz="1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SW Exporter Permit TT66_Hiradmat:</a:t>
            </a:r>
            <a:endParaRPr lang="fr-CH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TT66A and TT66B</a:t>
            </a:r>
            <a:endParaRPr lang="fr-CH" sz="1800" b="0" strike="noStrike" spc="-1">
              <a:latin typeface="Arial"/>
            </a:endParaRPr>
          </a:p>
        </p:txBody>
      </p:sp>
      <p:pic>
        <p:nvPicPr>
          <p:cNvPr id="271" name="Image 2"/>
          <p:cNvPicPr/>
          <p:nvPr/>
        </p:nvPicPr>
        <p:blipFill>
          <a:blip r:embed="rId2"/>
          <a:stretch/>
        </p:blipFill>
        <p:spPr>
          <a:xfrm>
            <a:off x="4343400" y="1634040"/>
            <a:ext cx="4476960" cy="3581280"/>
          </a:xfrm>
          <a:prstGeom prst="rect">
            <a:avLst/>
          </a:prstGeom>
          <a:ln w="0">
            <a:noFill/>
          </a:ln>
        </p:spPr>
      </p:pic>
      <p:sp>
        <p:nvSpPr>
          <p:cNvPr id="272" name="Cadre 12"/>
          <p:cNvSpPr/>
          <p:nvPr/>
        </p:nvSpPr>
        <p:spPr>
          <a:xfrm>
            <a:off x="4462560" y="2574360"/>
            <a:ext cx="1657080" cy="3351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3" name="PlaceHolder 7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20ACC5E-BA6C-4578-BFE0-B5AFF18BF370}" type="slidenum">
              <a:t>14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864000" y="229320"/>
            <a:ext cx="8025120" cy="1070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Relation with BIS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/>
          </p:nvPr>
        </p:nvSpPr>
        <p:spPr>
          <a:xfrm>
            <a:off x="252000" y="1639800"/>
            <a:ext cx="8637120" cy="4405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SIS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helps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 to diagnose BIS interlock</a:t>
            </a:r>
            <a:endParaRPr lang="fr-CH" sz="20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000" b="0" strike="noStrike" spc="-1">
              <a:latin typeface="Arial"/>
            </a:endParaRPr>
          </a:p>
        </p:txBody>
      </p:sp>
      <p:sp>
        <p:nvSpPr>
          <p:cNvPr id="276" name="Cadre 12"/>
          <p:cNvSpPr/>
          <p:nvPr/>
        </p:nvSpPr>
        <p:spPr>
          <a:xfrm>
            <a:off x="4462560" y="2574360"/>
            <a:ext cx="1657080" cy="3351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77" name="Image 3"/>
          <p:cNvPicPr/>
          <p:nvPr/>
        </p:nvPicPr>
        <p:blipFill>
          <a:blip r:embed="rId2"/>
          <a:srcRect r="78064"/>
          <a:stretch/>
        </p:blipFill>
        <p:spPr>
          <a:xfrm>
            <a:off x="1020600" y="2037600"/>
            <a:ext cx="1607040" cy="3667680"/>
          </a:xfrm>
          <a:prstGeom prst="rect">
            <a:avLst/>
          </a:prstGeom>
          <a:ln w="0">
            <a:noFill/>
          </a:ln>
        </p:spPr>
      </p:pic>
      <p:pic>
        <p:nvPicPr>
          <p:cNvPr id="278" name="Image 4"/>
          <p:cNvPicPr/>
          <p:nvPr/>
        </p:nvPicPr>
        <p:blipFill>
          <a:blip r:embed="rId3"/>
          <a:stretch/>
        </p:blipFill>
        <p:spPr>
          <a:xfrm>
            <a:off x="3980880" y="2037600"/>
            <a:ext cx="4584960" cy="3667680"/>
          </a:xfrm>
          <a:prstGeom prst="rect">
            <a:avLst/>
          </a:prstGeom>
          <a:ln w="0">
            <a:noFill/>
          </a:ln>
        </p:spPr>
      </p:pic>
      <p:sp>
        <p:nvSpPr>
          <p:cNvPr id="279" name="Connecteur droit avec flèche 9"/>
          <p:cNvSpPr/>
          <p:nvPr/>
        </p:nvSpPr>
        <p:spPr>
          <a:xfrm>
            <a:off x="2477520" y="4153320"/>
            <a:ext cx="1675800" cy="327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  <a:tailEnd type="triangle" w="med" len="med"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280" name="Cadre 10"/>
          <p:cNvSpPr/>
          <p:nvPr/>
        </p:nvSpPr>
        <p:spPr>
          <a:xfrm>
            <a:off x="4155840" y="4397760"/>
            <a:ext cx="3475440" cy="166680"/>
          </a:xfrm>
          <a:prstGeom prst="frame">
            <a:avLst>
              <a:gd name="adj1" fmla="val 12500"/>
            </a:avLst>
          </a:prstGeom>
          <a:gradFill rotWithShape="0">
            <a:gsLst>
              <a:gs pos="50000">
                <a:srgbClr val="000000"/>
              </a:gs>
              <a:gs pos="100000">
                <a:srgbClr val="4B4B4B"/>
              </a:gs>
            </a:gsLst>
            <a:lin ang="16200000"/>
          </a:gradFill>
          <a:ln w="0">
            <a:noFill/>
          </a:ln>
          <a:effectLst>
            <a:outerShdw blurRad="5724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/>
        </p:style>
      </p:sp>
      <p:sp>
        <p:nvSpPr>
          <p:cNvPr id="281" name="Connecteur droit avec flèche 11"/>
          <p:cNvSpPr/>
          <p:nvPr/>
        </p:nvSpPr>
        <p:spPr>
          <a:xfrm>
            <a:off x="2477520" y="4153320"/>
            <a:ext cx="1675800" cy="605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  <a:tailEnd type="triangle" w="med" len="med"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282" name="Cadre 13"/>
          <p:cNvSpPr/>
          <p:nvPr/>
        </p:nvSpPr>
        <p:spPr>
          <a:xfrm>
            <a:off x="4155840" y="4676760"/>
            <a:ext cx="3475440" cy="166680"/>
          </a:xfrm>
          <a:prstGeom prst="frame">
            <a:avLst>
              <a:gd name="adj1" fmla="val 12500"/>
            </a:avLst>
          </a:prstGeom>
          <a:gradFill rotWithShape="0">
            <a:gsLst>
              <a:gs pos="50000">
                <a:srgbClr val="000000"/>
              </a:gs>
              <a:gs pos="100000">
                <a:srgbClr val="4B4B4B"/>
              </a:gs>
            </a:gsLst>
            <a:lin ang="16200000"/>
          </a:gradFill>
          <a:ln w="0">
            <a:noFill/>
          </a:ln>
          <a:effectLst>
            <a:outerShdw blurRad="5724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/>
        </p:style>
      </p:sp>
      <p:sp>
        <p:nvSpPr>
          <p:cNvPr id="283" name="Cadre 14"/>
          <p:cNvSpPr/>
          <p:nvPr/>
        </p:nvSpPr>
        <p:spPr>
          <a:xfrm>
            <a:off x="1092240" y="3143160"/>
            <a:ext cx="1382040" cy="2038680"/>
          </a:xfrm>
          <a:prstGeom prst="frame">
            <a:avLst>
              <a:gd name="adj1" fmla="val 12500"/>
            </a:avLst>
          </a:prstGeom>
          <a:gradFill rotWithShape="0">
            <a:gsLst>
              <a:gs pos="50000">
                <a:srgbClr val="000000"/>
              </a:gs>
              <a:gs pos="100000">
                <a:srgbClr val="4B4B4B"/>
              </a:gs>
            </a:gsLst>
            <a:lin ang="16200000"/>
          </a:gradFill>
          <a:ln w="0">
            <a:noFill/>
          </a:ln>
          <a:effectLst>
            <a:outerShdw blurRad="5724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/>
        </p:style>
      </p:sp>
      <p:sp>
        <p:nvSpPr>
          <p:cNvPr id="284" name="PlaceHolder 8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FC6935E-8E07-4975-8806-269EB932C101}" type="slidenum">
              <a:t>15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5120" cy="1251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Injection BIS shift compared to Ring BIS (start cycle), interaction with SBDS, BHZ377 and BHZ378, MKP.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/>
          </p:nvPr>
        </p:nvSpPr>
        <p:spPr>
          <a:xfrm>
            <a:off x="5787360" y="1151640"/>
            <a:ext cx="3101760" cy="4876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8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8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1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SIS interaction </a:t>
            </a:r>
            <a:r>
              <a:rPr lang="fr-CH" sz="1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with</a:t>
            </a:r>
            <a:r>
              <a:rPr lang="fr-CH" sz="1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BIS </a:t>
            </a:r>
            <a:r>
              <a:rPr lang="fr-CH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fr-CH" sz="12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2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1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SPS RING exporter :</a:t>
            </a:r>
            <a:endParaRPr lang="fr-CH" sz="12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I.S.SIS_SPS</a:t>
            </a:r>
            <a:endParaRPr lang="fr-CH" sz="12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BIS Software Permit</a:t>
            </a:r>
            <a:endParaRPr lang="fr-CH" sz="12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2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2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12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1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TT10 exporter :</a:t>
            </a:r>
            <a:endParaRPr lang="fr-CH" sz="12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I.S.SIS_TT10</a:t>
            </a:r>
            <a:endParaRPr lang="fr-CH" sz="12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BIS Software Permit</a:t>
            </a:r>
            <a:endParaRPr lang="fr-CH" sz="1200" b="0" strike="noStrike" spc="-1" dirty="0">
              <a:latin typeface="Arial"/>
            </a:endParaRPr>
          </a:p>
        </p:txBody>
      </p:sp>
      <p:sp>
        <p:nvSpPr>
          <p:cNvPr id="287" name="Rectangle 2"/>
          <p:cNvSpPr/>
          <p:nvPr/>
        </p:nvSpPr>
        <p:spPr>
          <a:xfrm>
            <a:off x="0" y="1319400"/>
            <a:ext cx="914112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88" name="Objet 10"/>
          <p:cNvGraphicFramePr/>
          <p:nvPr/>
        </p:nvGraphicFramePr>
        <p:xfrm>
          <a:off x="0" y="1319400"/>
          <a:ext cx="5598000" cy="4137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Visio.Drawing.15">
                  <p:embed/>
                </p:oleObj>
              </mc:Choice>
              <mc:Fallback>
                <p:oleObj r:id="rId2" imgW="0" imgH="0" progId="Visio.Drawing.15">
                  <p:embed/>
                  <p:pic>
                    <p:nvPicPr>
                      <p:cNvPr id="289" name="Objet 10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0" y="1319400"/>
                        <a:ext cx="5598000" cy="413748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0" name="PlaceHolder 3"/>
          <p:cNvSpPr>
            <a:spLocks noGrp="1"/>
          </p:cNvSpPr>
          <p:nvPr>
            <p:ph type="dt" idx="17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291" name="Connecteur droit avec flèche 1"/>
          <p:cNvSpPr/>
          <p:nvPr/>
        </p:nvSpPr>
        <p:spPr>
          <a:xfrm flipH="1" flipV="1">
            <a:off x="412560" y="2162880"/>
            <a:ext cx="5808600" cy="1799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8497B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2" name="Connecteur droit avec flèche 2"/>
          <p:cNvSpPr/>
          <p:nvPr/>
        </p:nvSpPr>
        <p:spPr>
          <a:xfrm flipH="1" flipV="1">
            <a:off x="2428559" y="3304080"/>
            <a:ext cx="3867137" cy="86265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8497B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3" name="Connecteur droit avec flèche 3"/>
          <p:cNvSpPr/>
          <p:nvPr/>
        </p:nvSpPr>
        <p:spPr>
          <a:xfrm flipH="1" flipV="1">
            <a:off x="599760" y="2162880"/>
            <a:ext cx="5621400" cy="407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D6DCE5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4" name="Connecteur droit avec flèche 6"/>
          <p:cNvSpPr/>
          <p:nvPr/>
        </p:nvSpPr>
        <p:spPr>
          <a:xfrm flipH="1">
            <a:off x="5135400" y="2774730"/>
            <a:ext cx="1085760" cy="189410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D6DCE5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CBCF349-01FC-4709-AD59-12009BAE7F80}" type="slidenum">
              <a:rPr/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Injection BIS shift compared to Ring BIS (start cycle), interaction with SBDS, BHZ377 and BHZ378, MKP.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/>
          </p:nvPr>
        </p:nvSpPr>
        <p:spPr>
          <a:xfrm>
            <a:off x="5414760" y="1151640"/>
            <a:ext cx="3475440" cy="48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0000" lnSpcReduction="10000"/>
          </a:bodyPr>
          <a:lstStyle/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SPS INJ BIC :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MKP and MDSH.11971 :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Beam :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MKP : pulsing 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MDSH.11971 : ECONOMY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Start Dynamique Economie, Monitored in SIS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No Beam :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MKP : not pulsing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MDSH.11971 : CYCLING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More info :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https://edms.cern.ch/document/2339661/1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</p:txBody>
      </p:sp>
      <p:sp>
        <p:nvSpPr>
          <p:cNvPr id="297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98" name="Objet 10"/>
          <p:cNvGraphicFramePr/>
          <p:nvPr/>
        </p:nvGraphicFramePr>
        <p:xfrm>
          <a:off x="0" y="1319400"/>
          <a:ext cx="5599080" cy="413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Visio.Drawing.15">
                  <p:embed/>
                </p:oleObj>
              </mc:Choice>
              <mc:Fallback>
                <p:oleObj r:id="rId2" imgW="0" imgH="0" progId="Visio.Drawing.15">
                  <p:embed/>
                  <p:pic>
                    <p:nvPicPr>
                      <p:cNvPr id="299" name="Objet 10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0" y="1319400"/>
                        <a:ext cx="5599080" cy="413856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0" name="Cadre 3"/>
          <p:cNvSpPr/>
          <p:nvPr/>
        </p:nvSpPr>
        <p:spPr>
          <a:xfrm>
            <a:off x="2665800" y="2751120"/>
            <a:ext cx="1176120" cy="78084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1" name="PlaceHolder 9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7F6BB64-F61A-4617-B75C-1BA5C807E4B6}" type="slidenum">
              <a:t>17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/>
          </p:nvPr>
        </p:nvSpPr>
        <p:spPr>
          <a:xfrm>
            <a:off x="5414760" y="1151640"/>
            <a:ext cx="3475440" cy="48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500" lnSpcReduction="10000"/>
          </a:bodyPr>
          <a:lstStyle/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TT2-TT10 Master BIC</a:t>
            </a: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BHZ377/8 :</a:t>
            </a:r>
            <a:endParaRPr lang="fr-CH" sz="2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Needs</a:t>
            </a: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350 ms </a:t>
            </a:r>
            <a:r>
              <a:rPr lang="fr-CH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before</a:t>
            </a: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SIX-Events</a:t>
            </a: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More info :</a:t>
            </a: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https://</a:t>
            </a:r>
            <a:r>
              <a:rPr lang="fr-CH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edms.cern.ch</a:t>
            </a: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/document/2339661/1</a:t>
            </a:r>
            <a:endParaRPr lang="fr-CH" sz="2400" b="0" strike="noStrike" spc="-1" dirty="0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 dirty="0">
              <a:latin typeface="Arial"/>
            </a:endParaRPr>
          </a:p>
        </p:txBody>
      </p:sp>
      <p:sp>
        <p:nvSpPr>
          <p:cNvPr id="303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304" name="Objet 10"/>
          <p:cNvGraphicFramePr/>
          <p:nvPr/>
        </p:nvGraphicFramePr>
        <p:xfrm>
          <a:off x="0" y="1319400"/>
          <a:ext cx="5599080" cy="413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Visio.Drawing.15">
                  <p:embed/>
                </p:oleObj>
              </mc:Choice>
              <mc:Fallback>
                <p:oleObj r:id="rId2" imgW="0" imgH="0" progId="Visio.Drawing.15">
                  <p:embed/>
                  <p:pic>
                    <p:nvPicPr>
                      <p:cNvPr id="305" name="Objet 10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0" y="1319400"/>
                        <a:ext cx="5599080" cy="413856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6" name="Cadre 3"/>
          <p:cNvSpPr/>
          <p:nvPr/>
        </p:nvSpPr>
        <p:spPr>
          <a:xfrm>
            <a:off x="1622520" y="2009160"/>
            <a:ext cx="1176120" cy="78084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7" name="Titre 1"/>
          <p:cNvSpPr/>
          <p:nvPr/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Injection BIS shift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compared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to Ring BIS (start cycle), interaction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with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SBDS, BHZ377 and BHZ378, MKP.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08" name="PlaceHolder 18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91F682E-B051-4C69-91C8-AC07640099B6}" type="slidenum">
              <a:rPr/>
              <a:t>18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Injection BIS shift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compared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to Ring BIS (start cycle), interaction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with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SBDS, BHZ377 and BHZ378, MKP.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/>
          </p:nvPr>
        </p:nvSpPr>
        <p:spPr>
          <a:xfrm>
            <a:off x="5414760" y="1151640"/>
            <a:ext cx="3475440" cy="48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</p:txBody>
      </p:sp>
      <p:sp>
        <p:nvSpPr>
          <p:cNvPr id="311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312" name="Objet 10"/>
          <p:cNvGraphicFramePr/>
          <p:nvPr/>
        </p:nvGraphicFramePr>
        <p:xfrm>
          <a:off x="0" y="1319400"/>
          <a:ext cx="5599080" cy="413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Visio.Drawing.15">
                  <p:embed/>
                </p:oleObj>
              </mc:Choice>
              <mc:Fallback>
                <p:oleObj r:id="rId2" imgW="0" imgH="0" progId="Visio.Drawing.15">
                  <p:embed/>
                  <p:pic>
                    <p:nvPicPr>
                      <p:cNvPr id="313" name="Objet 10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0" y="1319400"/>
                        <a:ext cx="5599080" cy="413856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4" name="Cadre 4"/>
          <p:cNvSpPr/>
          <p:nvPr/>
        </p:nvSpPr>
        <p:spPr>
          <a:xfrm>
            <a:off x="4520520" y="4442040"/>
            <a:ext cx="1282320" cy="78084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5" name="Cadre 8"/>
          <p:cNvSpPr/>
          <p:nvPr/>
        </p:nvSpPr>
        <p:spPr>
          <a:xfrm>
            <a:off x="3048120" y="4677120"/>
            <a:ext cx="679320" cy="85968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6" name="PlaceHolder 19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DACBCC74-462A-4575-9B72-6C0805642831}" type="slidenum">
              <a:rPr/>
              <a:t>19</a:t>
            </a:fld>
            <a:endParaRPr/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C4EB3552-CC44-83D2-7C91-CDC3152F53CC}"/>
              </a:ext>
            </a:extLst>
          </p:cNvPr>
          <p:cNvSpPr txBox="1">
            <a:spLocks/>
          </p:cNvSpPr>
          <p:nvPr/>
        </p:nvSpPr>
        <p:spPr>
          <a:xfrm>
            <a:off x="5567160" y="1304040"/>
            <a:ext cx="3475440" cy="48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indent="0"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pc="-1" dirty="0">
                <a:solidFill>
                  <a:srgbClr val="000000"/>
                </a:solidFill>
                <a:latin typeface="Arial"/>
                <a:ea typeface="DejaVu Sans"/>
              </a:rPr>
              <a:t>TSU </a:t>
            </a:r>
            <a:r>
              <a:rPr lang="fr-CH" sz="2400" b="1" spc="-1" dirty="0" err="1">
                <a:solidFill>
                  <a:srgbClr val="000000"/>
                </a:solidFill>
                <a:latin typeface="Arial"/>
                <a:ea typeface="DejaVu Sans"/>
              </a:rPr>
              <a:t>arming</a:t>
            </a:r>
            <a:r>
              <a:rPr lang="fr-CH" sz="2400" b="1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fr-CH" sz="2400" b="1" spc="-1" dirty="0" err="1">
                <a:solidFill>
                  <a:srgbClr val="000000"/>
                </a:solidFill>
                <a:latin typeface="Arial"/>
                <a:ea typeface="DejaVu Sans"/>
              </a:rPr>
              <a:t>acts</a:t>
            </a:r>
            <a:r>
              <a:rPr lang="fr-CH" sz="2400" b="1" spc="-1" dirty="0">
                <a:solidFill>
                  <a:srgbClr val="000000"/>
                </a:solidFill>
                <a:latin typeface="Arial"/>
                <a:ea typeface="DejaVu Sans"/>
              </a:rPr>
              <a:t> on :</a:t>
            </a:r>
            <a:endParaRPr lang="fr-CH" sz="2400" spc="-1" dirty="0">
              <a:latin typeface="Arial"/>
            </a:endParaRPr>
          </a:p>
          <a:p>
            <a:pPr lvl="1"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pc="-1" dirty="0">
                <a:solidFill>
                  <a:srgbClr val="000000"/>
                </a:solidFill>
                <a:latin typeface="Arial"/>
                <a:ea typeface="DejaVu Sans"/>
              </a:rPr>
              <a:t>Beam Permit</a:t>
            </a:r>
          </a:p>
          <a:p>
            <a:pPr lvl="1"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pc="-1" dirty="0">
                <a:solidFill>
                  <a:srgbClr val="000000"/>
                </a:solidFill>
                <a:latin typeface="Arial"/>
                <a:ea typeface="DejaVu Sans"/>
              </a:rPr>
              <a:t>SBDS</a:t>
            </a:r>
          </a:p>
          <a:p>
            <a:pPr lvl="1"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CH" spc="-1" dirty="0" err="1">
                <a:solidFill>
                  <a:srgbClr val="000000"/>
                </a:solidFill>
                <a:latin typeface="Arial"/>
                <a:ea typeface="DejaVu Sans"/>
              </a:rPr>
              <a:t>Needs</a:t>
            </a:r>
            <a:r>
              <a:rPr lang="fr-CH" spc="-1" dirty="0">
                <a:solidFill>
                  <a:srgbClr val="000000"/>
                </a:solidFill>
                <a:latin typeface="Arial"/>
                <a:ea typeface="DejaVu Sans"/>
              </a:rPr>
              <a:t> 450 ms </a:t>
            </a:r>
            <a:r>
              <a:rPr lang="fr-CH" spc="-1" dirty="0" err="1">
                <a:solidFill>
                  <a:srgbClr val="000000"/>
                </a:solidFill>
                <a:latin typeface="Arial"/>
                <a:ea typeface="DejaVu Sans"/>
              </a:rPr>
              <a:t>before</a:t>
            </a:r>
            <a:r>
              <a:rPr lang="fr-CH" spc="-1" dirty="0">
                <a:solidFill>
                  <a:srgbClr val="000000"/>
                </a:solidFill>
                <a:latin typeface="Arial"/>
                <a:ea typeface="DejaVu Sans"/>
              </a:rPr>
              <a:t> SIX-Events</a:t>
            </a:r>
            <a:endParaRPr lang="fr-CH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indent="0">
              <a:spcBef>
                <a:spcPts val="499"/>
              </a:spcBef>
              <a:buNone/>
              <a:tabLst>
                <a:tab pos="0" algn="l"/>
              </a:tabLst>
            </a:pPr>
            <a:r>
              <a:rPr lang="fr-CH" sz="2400" b="1" spc="-1" dirty="0">
                <a:solidFill>
                  <a:srgbClr val="000000"/>
                </a:solidFill>
                <a:latin typeface="Arial"/>
              </a:rPr>
              <a:t>MKP</a:t>
            </a:r>
            <a:r>
              <a:rPr lang="fr-CH" sz="2400" spc="-1" dirty="0">
                <a:latin typeface="Arial"/>
              </a:rPr>
              <a:t> state </a:t>
            </a:r>
            <a:r>
              <a:rPr lang="fr-CH" sz="2400" spc="-1" dirty="0" err="1">
                <a:latin typeface="Arial"/>
              </a:rPr>
              <a:t>is</a:t>
            </a:r>
            <a:r>
              <a:rPr lang="fr-CH" sz="2400" spc="-1" dirty="0">
                <a:latin typeface="Arial"/>
              </a:rPr>
              <a:t> </a:t>
            </a:r>
            <a:r>
              <a:rPr lang="fr-CH" sz="2400" spc="-1" dirty="0" err="1">
                <a:latin typeface="Arial"/>
              </a:rPr>
              <a:t>also</a:t>
            </a:r>
            <a:r>
              <a:rPr lang="fr-CH" sz="2400" spc="-1" dirty="0">
                <a:latin typeface="Arial"/>
              </a:rPr>
              <a:t> a key </a:t>
            </a:r>
            <a:r>
              <a:rPr lang="fr-CH" sz="2400" spc="-1" dirty="0" err="1">
                <a:latin typeface="Arial"/>
              </a:rPr>
              <a:t>element</a:t>
            </a:r>
            <a:r>
              <a:rPr lang="fr-CH" sz="2400" u="sng" spc="-1" dirty="0">
                <a:latin typeface="Arial"/>
              </a:rPr>
              <a:t> for Injection BIS</a:t>
            </a: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fr-CH" sz="2400" spc="-1" dirty="0">
                <a:solidFill>
                  <a:srgbClr val="000000"/>
                </a:solidFill>
                <a:latin typeface="Arial"/>
                <a:ea typeface="DejaVu Sans"/>
              </a:rPr>
              <a:t>More info :</a:t>
            </a:r>
            <a:endParaRPr lang="fr-CH" sz="2400" spc="-1" dirty="0">
              <a:latin typeface="Arial"/>
            </a:endParaRPr>
          </a:p>
          <a:p>
            <a:pPr marL="0" indent="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None/>
            </a:pP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https://</a:t>
            </a:r>
            <a:r>
              <a:rPr lang="fr-CH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edms.cern.ch</a:t>
            </a:r>
            <a:r>
              <a:rPr lang="fr-CH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/document/</a:t>
            </a:r>
            <a:r>
              <a:rPr lang="fr-CH" sz="2400" spc="-1" dirty="0">
                <a:solidFill>
                  <a:srgbClr val="000000"/>
                </a:solidFill>
                <a:latin typeface="Arial"/>
                <a:ea typeface="DejaVu Sans"/>
              </a:rPr>
              <a:t>2738576/1</a:t>
            </a:r>
            <a:endParaRPr lang="fr-CH" sz="2400" b="0" strike="noStrike" spc="-1" dirty="0">
              <a:latin typeface="Arial"/>
            </a:endParaRPr>
          </a:p>
          <a:p>
            <a:pPr marL="457200">
              <a:spcBef>
                <a:spcPts val="499"/>
              </a:spcBef>
              <a:buFont typeface="Arial" panose="020B0604020202020204" pitchFamily="34" charset="0"/>
              <a:buNone/>
              <a:tabLst>
                <a:tab pos="0" algn="l"/>
              </a:tabLst>
            </a:pPr>
            <a:endParaRPr lang="fr-CH" sz="2400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558720" y="0"/>
            <a:ext cx="8025120" cy="862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OUTLINE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252000" y="864000"/>
            <a:ext cx="8402040" cy="5181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63000" lnSpcReduction="2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Serge</a:t>
            </a:r>
            <a:endParaRPr lang="fr-CH" sz="20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SIS :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Tree-like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 structure, exporter, time of the evaluation</a:t>
            </a:r>
            <a:endParaRPr lang="fr-CH" sz="2000" b="0" strike="noStrike" spc="-1" dirty="0">
              <a:latin typeface="Arial"/>
            </a:endParaRPr>
          </a:p>
          <a:p>
            <a:pPr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Accelerator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mode</a:t>
            </a:r>
            <a:endParaRPr lang="fr-CH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882650" lvl="1" indent="-342900">
              <a:spcBef>
                <a:spcPts val="1134"/>
              </a:spcBef>
              <a:buClr>
                <a:srgbClr val="000000"/>
              </a:buClr>
              <a:buSzPct val="75000"/>
              <a:tabLst>
                <a:tab pos="0" algn="l"/>
              </a:tabLst>
            </a:pP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Common modes</a:t>
            </a:r>
          </a:p>
          <a:p>
            <a:pPr marL="882650" lvl="1" indent="-3429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No Extraction mode</a:t>
            </a:r>
            <a:endParaRPr lang="fr-CH" sz="2000" b="0" strike="noStrike" spc="-1" dirty="0">
              <a:latin typeface="Arial"/>
            </a:endParaRPr>
          </a:p>
          <a:p>
            <a:pPr marL="882650" lvl="1" indent="-3429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FTARGET mode</a:t>
            </a:r>
            <a:endParaRPr lang="fr-CH" sz="2000" b="0" strike="noStrike" spc="-1" dirty="0">
              <a:latin typeface="Arial"/>
            </a:endParaRPr>
          </a:p>
          <a:p>
            <a:pPr marL="882650" lvl="1" indent="-3429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Extraction to </a:t>
            </a:r>
            <a:r>
              <a:rPr lang="en-US" sz="2000" b="0" strike="noStrike" spc="-1" dirty="0" err="1">
                <a:solidFill>
                  <a:srgbClr val="0055A0"/>
                </a:solidFill>
                <a:latin typeface="Calibri"/>
                <a:ea typeface="DejaVu Sans"/>
              </a:rPr>
              <a:t>HiradMat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/AWAKE/LHC mode</a:t>
            </a:r>
            <a:endParaRPr lang="fr-CH" sz="2000" b="0" strike="noStrike" spc="-1" dirty="0">
              <a:latin typeface="Arial"/>
            </a:endParaRPr>
          </a:p>
          <a:p>
            <a:pPr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BIS ring arming sequence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 </a:t>
            </a:r>
            <a:endParaRPr lang="fr-CH" sz="20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Eric</a:t>
            </a:r>
            <a:endParaRPr lang="fr-CH" sz="2000" b="0" strike="noStrike" spc="-1" dirty="0">
              <a:latin typeface="Arial"/>
            </a:endParaRPr>
          </a:p>
          <a:p>
            <a:pPr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Injection BIS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time shift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 compared to Ring BIS (start cycle), interaction with SBDS, BHZ377 and BHZ378, MKP.</a:t>
            </a:r>
            <a:endParaRPr lang="fr-CH" sz="20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How to diagnose the cause of a non-rearming of the injection BIS</a:t>
            </a:r>
            <a:endParaRPr lang="fr-CH" sz="2000" b="0" strike="noStrike" spc="-1" dirty="0">
              <a:latin typeface="Arial"/>
            </a:endParaRPr>
          </a:p>
          <a:p>
            <a:pPr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Equation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details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 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for </a:t>
            </a:r>
            <a:r>
              <a:rPr lang="en-US" sz="20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extraction</a:t>
            </a:r>
            <a:r>
              <a:rPr lang="en-US" sz="2000" spc="-1" dirty="0">
                <a:solidFill>
                  <a:srgbClr val="0055A0"/>
                </a:solidFill>
                <a:latin typeface="Calibri"/>
                <a:ea typeface="DejaVu Sans"/>
              </a:rPr>
              <a:t> BIS</a:t>
            </a:r>
            <a:endParaRPr lang="fr-CH" sz="20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fr-CH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New </a:t>
            </a:r>
            <a:r>
              <a:rPr lang="fr-CH" sz="2100" spc="-1" dirty="0" err="1">
                <a:solidFill>
                  <a:srgbClr val="0055A0"/>
                </a:solidFill>
                <a:latin typeface="Calibri"/>
                <a:ea typeface="DejaVu Sans"/>
              </a:rPr>
              <a:t>Features</a:t>
            </a:r>
            <a:endParaRPr lang="fr-CH" sz="2100" b="0" strike="noStrike" spc="-1" dirty="0" err="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100" b="0" strike="noStrike" spc="-1">
              <a:latin typeface="Arial"/>
            </a:endParaRPr>
          </a:p>
          <a:p>
            <a:pPr>
              <a:spcBef>
                <a:spcPts val="1001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Extra </a:t>
            </a:r>
            <a:r>
              <a:rPr lang="en-GB" sz="2100" spc="-1" dirty="0">
                <a:solidFill>
                  <a:srgbClr val="0055A0"/>
                </a:solidFill>
                <a:latin typeface="Calibri"/>
                <a:ea typeface="DejaVu Sans"/>
              </a:rPr>
              <a:t>slides </a:t>
            </a: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:</a:t>
            </a:r>
            <a:endParaRPr lang="en-GB" sz="2100" b="0" strike="noStrike" spc="-1" dirty="0">
              <a:solidFill>
                <a:srgbClr val="0055A0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SIS Coding</a:t>
            </a:r>
            <a:endParaRPr lang="fr-CH" sz="21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SIS vs LSA</a:t>
            </a:r>
            <a:endParaRPr lang="fr-CH" sz="21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RBAC</a:t>
            </a:r>
            <a:endParaRPr lang="fr-CH" sz="21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CCDE list generation</a:t>
            </a:r>
            <a:endParaRPr lang="fr-CH" sz="21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55A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100" b="0" strike="noStrike" spc="-1" dirty="0">
                <a:solidFill>
                  <a:srgbClr val="0055A0"/>
                </a:solidFill>
                <a:latin typeface="Calibri"/>
                <a:ea typeface="DejaVu Sans"/>
              </a:rPr>
              <a:t>Delay for injection</a:t>
            </a:r>
            <a:endParaRPr lang="fr-CH" sz="21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000" b="0" strike="noStrike" spc="-1"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dt" idx="10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491A1A3-BF97-42D5-B23A-A34BB18E89F1}" type="slidenum"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674D4-F8F1-6D44-AD38-0593A5EF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TSU Arming</a:t>
            </a:r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34BDEF0-4D71-7B70-E866-341F8AD44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08" y="1182668"/>
            <a:ext cx="8087497" cy="4317610"/>
          </a:xfrm>
          <a:prstGeom prst="rect">
            <a:avLst/>
          </a:prstGeom>
        </p:spPr>
      </p:pic>
      <p:sp>
        <p:nvSpPr>
          <p:cNvPr id="6" name="Espace réservé du contenu 18">
            <a:extLst>
              <a:ext uri="{FF2B5EF4-FFF2-40B4-BE49-F238E27FC236}">
                <a16:creationId xmlns:a16="http://schemas.microsoft.com/office/drawing/2014/main" id="{C1B579FE-0963-9B00-EE86-9B2AC745FBA2}"/>
              </a:ext>
            </a:extLst>
          </p:cNvPr>
          <p:cNvSpPr/>
          <p:nvPr/>
        </p:nvSpPr>
        <p:spPr>
          <a:xfrm>
            <a:off x="420480" y="5864760"/>
            <a:ext cx="8469720" cy="181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fontScale="81000" lnSpcReduction="2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CH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https://edms.cern.ch/document/</a:t>
            </a:r>
            <a:r>
              <a:rPr lang="fr-CH" sz="2000" spc="-1" dirty="0">
                <a:solidFill>
                  <a:srgbClr val="000000"/>
                </a:solidFill>
                <a:latin typeface="Arial"/>
                <a:ea typeface="DejaVu Sans"/>
              </a:rPr>
              <a:t>2738576/1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fr-CH" sz="2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6562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How to diagnose the cause of a non-rearming of BIS Injection BIS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18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19" name="Image 8"/>
          <p:cNvPicPr/>
          <p:nvPr/>
        </p:nvPicPr>
        <p:blipFill>
          <a:blip r:embed="rId2"/>
          <a:stretch/>
        </p:blipFill>
        <p:spPr>
          <a:xfrm>
            <a:off x="4527583" y="1243502"/>
            <a:ext cx="4167360" cy="2759400"/>
          </a:xfrm>
          <a:prstGeom prst="rect">
            <a:avLst/>
          </a:prstGeom>
          <a:ln w="0">
            <a:noFill/>
          </a:ln>
        </p:spPr>
      </p:pic>
      <p:sp>
        <p:nvSpPr>
          <p:cNvPr id="320" name="Titre 1"/>
          <p:cNvSpPr/>
          <p:nvPr/>
        </p:nvSpPr>
        <p:spPr>
          <a:xfrm>
            <a:off x="449057" y="1173122"/>
            <a:ext cx="4167360" cy="488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SPS Beam Permit</a:t>
            </a:r>
            <a:endParaRPr lang="fr-CH" sz="32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CH" sz="32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CH" sz="32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CH" sz="32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CH" sz="32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SBDS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Arial"/>
                <a:ea typeface="DejaVu Sans"/>
              </a:rPr>
              <a:t>Failed</a:t>
            </a:r>
            <a:endParaRPr lang="fr-CH" sz="3200" b="0" strike="noStrike" spc="-1" dirty="0">
              <a:latin typeface="Arial"/>
            </a:endParaRPr>
          </a:p>
        </p:txBody>
      </p:sp>
      <p:pic>
        <p:nvPicPr>
          <p:cNvPr id="321" name="Image 4" descr="Une image contenant texte, capture d’écran, métal&#10;&#10;Description générée automatiquement"/>
          <p:cNvPicPr/>
          <p:nvPr/>
        </p:nvPicPr>
        <p:blipFill>
          <a:blip r:embed="rId3"/>
          <a:stretch/>
        </p:blipFill>
        <p:spPr>
          <a:xfrm>
            <a:off x="4526863" y="3613382"/>
            <a:ext cx="4167360" cy="2479320"/>
          </a:xfrm>
          <a:prstGeom prst="rect">
            <a:avLst/>
          </a:prstGeom>
          <a:ln w="0">
            <a:noFill/>
          </a:ln>
        </p:spPr>
      </p:pic>
      <p:sp>
        <p:nvSpPr>
          <p:cNvPr id="322" name="PlaceHolder 20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32ABF54-8696-48AA-847F-848FA497D469}" type="slidenum">
              <a:rPr/>
              <a:t>21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Equation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details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for Extraction BIS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24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25" name="Image 8" descr="Une image contenant table&#10;&#10;Description générée automatiquement"/>
          <p:cNvPicPr/>
          <p:nvPr/>
        </p:nvPicPr>
        <p:blipFill>
          <a:blip r:embed="rId2"/>
          <a:stretch/>
        </p:blipFill>
        <p:spPr>
          <a:xfrm>
            <a:off x="775080" y="1165680"/>
            <a:ext cx="7770600" cy="4524840"/>
          </a:xfrm>
          <a:prstGeom prst="rect">
            <a:avLst/>
          </a:prstGeom>
          <a:ln w="0">
            <a:noFill/>
          </a:ln>
        </p:spPr>
      </p:pic>
      <p:sp>
        <p:nvSpPr>
          <p:cNvPr id="326" name="Espace réservé du contenu 12"/>
          <p:cNvSpPr/>
          <p:nvPr/>
        </p:nvSpPr>
        <p:spPr>
          <a:xfrm>
            <a:off x="3587760" y="13572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AWAKE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27" name="Espace réservé du contenu 12"/>
          <p:cNvSpPr/>
          <p:nvPr/>
        </p:nvSpPr>
        <p:spPr>
          <a:xfrm>
            <a:off x="4313520" y="13500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TED TI8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28" name="Espace réservé du contenu 12"/>
          <p:cNvSpPr/>
          <p:nvPr/>
        </p:nvSpPr>
        <p:spPr>
          <a:xfrm>
            <a:off x="5034240" y="135432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LHC PILOT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29" name="Espace réservé du contenu 12"/>
          <p:cNvSpPr/>
          <p:nvPr/>
        </p:nvSpPr>
        <p:spPr>
          <a:xfrm>
            <a:off x="5767920" y="134748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T0 LHC PILOT PRESENCE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30" name="Espace réservé du contenu 12"/>
          <p:cNvSpPr/>
          <p:nvPr/>
        </p:nvSpPr>
        <p:spPr>
          <a:xfrm>
            <a:off x="6488640" y="13518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LHC High Beam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31" name="PlaceHolder 21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32" name="Espace réservé du contenu 12"/>
          <p:cNvSpPr/>
          <p:nvPr/>
        </p:nvSpPr>
        <p:spPr>
          <a:xfrm>
            <a:off x="2876760" y="13608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TED TT40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3100444-D574-47EF-B43C-6E7B0FF2FF5E}" type="slidenum">
              <a:rPr/>
              <a:t>22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" grpId="0" animBg="1"/>
      <p:bldP spid="327" grpId="0" animBg="1"/>
      <p:bldP spid="328" grpId="0" animBg="1"/>
      <p:bldP spid="329" grpId="0" animBg="1"/>
      <p:bldP spid="330" grpId="0" animBg="1"/>
      <p:bldP spid="33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Equation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details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for Extraction BIS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34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35" name="Image 8"/>
          <p:cNvPicPr/>
          <p:nvPr/>
        </p:nvPicPr>
        <p:blipFill>
          <a:blip r:embed="rId2"/>
          <a:stretch/>
        </p:blipFill>
        <p:spPr>
          <a:xfrm>
            <a:off x="775080" y="1165680"/>
            <a:ext cx="7770600" cy="4524840"/>
          </a:xfrm>
          <a:prstGeom prst="rect">
            <a:avLst/>
          </a:prstGeom>
          <a:ln w="0">
            <a:noFill/>
          </a:ln>
        </p:spPr>
      </p:pic>
      <p:sp>
        <p:nvSpPr>
          <p:cNvPr id="336" name="Espace réservé du contenu 12"/>
          <p:cNvSpPr/>
          <p:nvPr/>
        </p:nvSpPr>
        <p:spPr>
          <a:xfrm>
            <a:off x="3587760" y="13572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IRADMAT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37" name="Espace réservé du contenu 12"/>
          <p:cNvSpPr/>
          <p:nvPr/>
        </p:nvSpPr>
        <p:spPr>
          <a:xfrm>
            <a:off x="4313520" y="13500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TED TI2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38" name="Espace réservé du contenu 12"/>
          <p:cNvSpPr/>
          <p:nvPr/>
        </p:nvSpPr>
        <p:spPr>
          <a:xfrm>
            <a:off x="5034240" y="135432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LHC PILOT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39" name="Espace réservé du contenu 12"/>
          <p:cNvSpPr/>
          <p:nvPr/>
        </p:nvSpPr>
        <p:spPr>
          <a:xfrm>
            <a:off x="5767920" y="134748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T0 LHC PILOT PRESENCE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40" name="Espace réservé du contenu 12"/>
          <p:cNvSpPr/>
          <p:nvPr/>
        </p:nvSpPr>
        <p:spPr>
          <a:xfrm>
            <a:off x="6488640" y="13518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LHC High Beam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41" name="PlaceHolder 22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42" name="Espace réservé du contenu 12"/>
          <p:cNvSpPr/>
          <p:nvPr/>
        </p:nvSpPr>
        <p:spPr>
          <a:xfrm>
            <a:off x="2876760" y="1360800"/>
            <a:ext cx="687960" cy="428868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7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To TED TT60</a:t>
            </a:r>
            <a:endParaRPr lang="fr-CH" sz="7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48B8DCE-190D-492E-96C9-FAD6FDD9A70A}" type="slidenum">
              <a:rPr/>
              <a:t>23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" grpId="0" animBg="1"/>
      <p:bldP spid="337" grpId="0" animBg="1"/>
      <p:bldP spid="338" grpId="0" animBg="1"/>
      <p:bldP spid="339" grpId="0" animBg="1"/>
      <p:bldP spid="340" grpId="0" animBg="1"/>
      <p:bldP spid="34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Equation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details</a:t>
            </a: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for Extraction BIS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44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45" name="Espace réservé du contenu 10" descr="Une image contenant table&#10;&#10;Description générée automatiquement"/>
          <p:cNvPicPr/>
          <p:nvPr/>
        </p:nvPicPr>
        <p:blipFill>
          <a:blip r:embed="rId2"/>
          <a:stretch/>
        </p:blipFill>
        <p:spPr>
          <a:xfrm>
            <a:off x="1153080" y="1220760"/>
            <a:ext cx="6836040" cy="4647960"/>
          </a:xfrm>
          <a:prstGeom prst="rect">
            <a:avLst/>
          </a:prstGeom>
          <a:ln w="0">
            <a:noFill/>
          </a:ln>
        </p:spPr>
      </p:pic>
      <p:sp>
        <p:nvSpPr>
          <p:cNvPr id="346" name="PlaceHolder 23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F73EC14-EC83-416C-ABF2-9C135D926E4C}" type="slidenum">
              <a:rPr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864000" y="229320"/>
            <a:ext cx="8026200" cy="107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New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Features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/>
          </p:nvPr>
        </p:nvSpPr>
        <p:spPr>
          <a:xfrm>
            <a:off x="252000" y="1302840"/>
            <a:ext cx="5844960" cy="474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Added Full ECO auto</a:t>
            </a: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BUCKET OFFSET OK :</a:t>
            </a:r>
            <a:endParaRPr lang="fr-CH" sz="1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Check Bunch spacing :</a:t>
            </a:r>
            <a:endParaRPr lang="fr-CH" sz="1400" b="0" strike="noStrike" spc="-1" dirty="0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Use Timing (SFT Beam, LHC Beam)</a:t>
            </a:r>
            <a:endParaRPr lang="fr-CH" sz="1400" b="0" strike="noStrike" spc="-1" dirty="0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Use LSA cycle name (Single bunch, LHC Standard, BCMS, 8b4E)</a:t>
            </a:r>
            <a:endParaRPr lang="fr-CH" sz="1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Hybrid not yet in the list (to be masked).</a:t>
            </a:r>
            <a:endParaRPr lang="fr-CH" sz="1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Ions (waiting for RF team to define first bucket) (to be masked).</a:t>
            </a: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RF AMPLITUDE MODULATION</a:t>
            </a: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RF CPU OK :</a:t>
            </a:r>
            <a:endParaRPr lang="fr-CH" sz="1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Reboot cfu-ba3-allbc1</a:t>
            </a: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14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Update BTV devices name from BTV.XXXX to BTVI.XXXX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Arial"/>
              </a:rPr>
              <a:t>Discovered BTV in ring not checked in SIS.</a:t>
            </a:r>
            <a:endParaRPr lang="fr-CH" sz="1400" b="0" strike="noStrike" spc="-1" dirty="0">
              <a:latin typeface="Arial"/>
            </a:endParaRPr>
          </a:p>
        </p:txBody>
      </p:sp>
      <p:pic>
        <p:nvPicPr>
          <p:cNvPr id="349" name="Image 4" descr="Une image contenant texte&#10;&#10;Description générée automatiquement"/>
          <p:cNvPicPr/>
          <p:nvPr/>
        </p:nvPicPr>
        <p:blipFill>
          <a:blip r:embed="rId2"/>
          <a:stretch/>
        </p:blipFill>
        <p:spPr>
          <a:xfrm>
            <a:off x="6324120" y="1322640"/>
            <a:ext cx="1954080" cy="722160"/>
          </a:xfrm>
          <a:prstGeom prst="rect">
            <a:avLst/>
          </a:prstGeom>
          <a:ln w="0">
            <a:noFill/>
          </a:ln>
        </p:spPr>
      </p:pic>
      <p:pic>
        <p:nvPicPr>
          <p:cNvPr id="350" name="Image 9" descr="Une image contenant texte&#10;&#10;Description générée automatiquement"/>
          <p:cNvPicPr/>
          <p:nvPr/>
        </p:nvPicPr>
        <p:blipFill>
          <a:blip r:embed="rId3"/>
          <a:stretch/>
        </p:blipFill>
        <p:spPr>
          <a:xfrm>
            <a:off x="6324120" y="3275640"/>
            <a:ext cx="1890360" cy="468000"/>
          </a:xfrm>
          <a:prstGeom prst="rect">
            <a:avLst/>
          </a:prstGeom>
          <a:ln w="0">
            <a:noFill/>
          </a:ln>
        </p:spPr>
      </p:pic>
      <p:sp>
        <p:nvSpPr>
          <p:cNvPr id="351" name="PlaceHolder 24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1FAB305-9771-4512-8F39-1FCC5221CD82}" type="slidenum">
              <a:rPr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title"/>
          </p:nvPr>
        </p:nvSpPr>
        <p:spPr>
          <a:xfrm>
            <a:off x="864000" y="229320"/>
            <a:ext cx="8026200" cy="107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New </a:t>
            </a:r>
            <a:r>
              <a:rPr lang="fr-CH" sz="3200" b="0" strike="noStrike" spc="-1" dirty="0" err="1">
                <a:solidFill>
                  <a:srgbClr val="0055A0"/>
                </a:solidFill>
                <a:latin typeface="Calibri Light"/>
                <a:ea typeface="DejaVu Sans"/>
              </a:rPr>
              <a:t>Features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53" name="PlaceHolder 2"/>
          <p:cNvSpPr>
            <a:spLocks noGrp="1"/>
          </p:cNvSpPr>
          <p:nvPr>
            <p:ph/>
          </p:nvPr>
        </p:nvSpPr>
        <p:spPr>
          <a:xfrm>
            <a:off x="252000" y="1302840"/>
            <a:ext cx="5844960" cy="474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FEI Server requires a re-drive w</a:t>
            </a: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hen a new cycle is made resident</a:t>
            </a:r>
            <a:endParaRPr lang="fr-CH" sz="28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8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PS Diagnostic :</a:t>
            </a:r>
            <a:endParaRPr lang="fr-CH" sz="28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Input Masked are </a:t>
            </a:r>
            <a:endParaRPr lang="fr-CH" sz="2400" b="0" strike="noStrike" spc="-1" dirty="0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GB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spare</a:t>
            </a:r>
            <a:endParaRPr lang="fr-CH" sz="2400" b="0" strike="noStrike" spc="-1" dirty="0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No export</a:t>
            </a:r>
            <a:r>
              <a:rPr lang="en-GB" sz="2400" b="0" strike="noStrike" spc="-1" dirty="0">
                <a:solidFill>
                  <a:srgbClr val="01050E"/>
                </a:solidFill>
                <a:latin typeface="Arial"/>
                <a:ea typeface="DejaVu Sans"/>
              </a:rPr>
              <a:t>er (interlock)</a:t>
            </a: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pc="-1" dirty="0">
                <a:solidFill>
                  <a:srgbClr val="01050E"/>
                </a:solidFill>
                <a:latin typeface="Arial"/>
              </a:rPr>
              <a:t>Just for information</a:t>
            </a: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pc="-1" dirty="0">
                <a:solidFill>
                  <a:srgbClr val="01050E"/>
                </a:solidFill>
                <a:latin typeface="Arial"/>
              </a:rPr>
              <a:t>Developed with collaboration with M. Coly and A. </a:t>
            </a:r>
            <a:r>
              <a:rPr lang="en-GB" spc="-1" dirty="0" err="1">
                <a:solidFill>
                  <a:srgbClr val="01050E"/>
                </a:solidFill>
                <a:latin typeface="Arial"/>
              </a:rPr>
              <a:t>Lasheen</a:t>
            </a:r>
            <a:r>
              <a:rPr lang="en-GB" spc="-1" dirty="0">
                <a:solidFill>
                  <a:srgbClr val="01050E"/>
                </a:solidFill>
                <a:latin typeface="Arial"/>
              </a:rPr>
              <a:t>/A. </a:t>
            </a:r>
            <a:r>
              <a:rPr lang="en-GB" spc="-1" dirty="0" err="1">
                <a:solidFill>
                  <a:srgbClr val="01050E"/>
                </a:solidFill>
                <a:latin typeface="Arial"/>
              </a:rPr>
              <a:t>Huschauer</a:t>
            </a:r>
            <a:endParaRPr lang="fr-CH" sz="2400" b="0" strike="noStrike" spc="-1" dirty="0">
              <a:latin typeface="Arial"/>
            </a:endParaRPr>
          </a:p>
        </p:txBody>
      </p:sp>
      <p:pic>
        <p:nvPicPr>
          <p:cNvPr id="354" name="Image 11" descr="Une image contenant texte&#10;&#10;Description générée automatiquement"/>
          <p:cNvPicPr/>
          <p:nvPr/>
        </p:nvPicPr>
        <p:blipFill>
          <a:blip r:embed="rId2"/>
          <a:stretch/>
        </p:blipFill>
        <p:spPr>
          <a:xfrm>
            <a:off x="6324120" y="1302840"/>
            <a:ext cx="1954080" cy="569880"/>
          </a:xfrm>
          <a:prstGeom prst="rect">
            <a:avLst/>
          </a:prstGeom>
          <a:ln w="0">
            <a:noFill/>
          </a:ln>
        </p:spPr>
      </p:pic>
      <p:pic>
        <p:nvPicPr>
          <p:cNvPr id="355" name="Image 8" descr="Une image contenant texte&#10;&#10;Description générée automatiquement"/>
          <p:cNvPicPr/>
          <p:nvPr/>
        </p:nvPicPr>
        <p:blipFill>
          <a:blip r:embed="rId3"/>
          <a:stretch/>
        </p:blipFill>
        <p:spPr>
          <a:xfrm>
            <a:off x="6324120" y="2361600"/>
            <a:ext cx="2055600" cy="3528720"/>
          </a:xfrm>
          <a:prstGeom prst="rect">
            <a:avLst/>
          </a:prstGeom>
          <a:ln w="0">
            <a:noFill/>
          </a:ln>
        </p:spPr>
      </p:pic>
      <p:sp>
        <p:nvSpPr>
          <p:cNvPr id="356" name="PlaceHolder 25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0075A8B-D5B0-41A7-90C4-EE1478AF90A1}" type="slidenum">
              <a:rPr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071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GB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SIS coding</a:t>
            </a:r>
            <a:endParaRPr lang="fr-CH" sz="3200" b="0" strike="noStrike" spc="-1">
              <a:latin typeface="Arial"/>
            </a:endParaRPr>
          </a:p>
        </p:txBody>
      </p:sp>
      <p:pic>
        <p:nvPicPr>
          <p:cNvPr id="358" name="Image 10"/>
          <p:cNvPicPr/>
          <p:nvPr/>
        </p:nvPicPr>
        <p:blipFill>
          <a:blip r:embed="rId2"/>
          <a:stretch/>
        </p:blipFill>
        <p:spPr>
          <a:xfrm>
            <a:off x="994680" y="1928880"/>
            <a:ext cx="7444800" cy="3709800"/>
          </a:xfrm>
          <a:prstGeom prst="rect">
            <a:avLst/>
          </a:prstGeom>
          <a:ln w="0">
            <a:noFill/>
          </a:ln>
        </p:spPr>
      </p:pic>
      <p:sp>
        <p:nvSpPr>
          <p:cNvPr id="359" name="ZoneTexte 11"/>
          <p:cNvSpPr/>
          <p:nvPr/>
        </p:nvSpPr>
        <p:spPr>
          <a:xfrm>
            <a:off x="4717800" y="3784680"/>
            <a:ext cx="2935800" cy="173556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Programed in :</a:t>
            </a:r>
            <a:endParaRPr lang="fr-CH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Macro </a:t>
            </a:r>
            <a:endParaRPr lang="fr-CH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Velocity</a:t>
            </a:r>
            <a:endParaRPr lang="fr-CH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Xml</a:t>
            </a:r>
            <a:endParaRPr lang="fr-CH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Java</a:t>
            </a:r>
            <a:endParaRPr lang="fr-CH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Groovy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360" name="PlaceHolder 26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B864AF3-4459-495E-A2FE-FA7B5045AB86}" type="slidenum"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864000" y="144000"/>
            <a:ext cx="8026200" cy="125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r-CH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SIS vs ISA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62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63" name="Image 8"/>
          <p:cNvPicPr/>
          <p:nvPr/>
        </p:nvPicPr>
        <p:blipFill>
          <a:blip r:embed="rId2"/>
          <a:stretch/>
        </p:blipFill>
        <p:spPr>
          <a:xfrm>
            <a:off x="1243800" y="1165680"/>
            <a:ext cx="6832440" cy="4524840"/>
          </a:xfrm>
          <a:prstGeom prst="rect">
            <a:avLst/>
          </a:prstGeom>
          <a:ln w="0">
            <a:noFill/>
          </a:ln>
        </p:spPr>
      </p:pic>
      <p:sp>
        <p:nvSpPr>
          <p:cNvPr id="364" name="PlaceHolder 27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97783F4-A0A6-4B19-9FD0-54926C0AA612}" type="slidenum"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dt" idx="11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178" name="CustomShape 7"/>
          <p:cNvSpPr/>
          <p:nvPr/>
        </p:nvSpPr>
        <p:spPr>
          <a:xfrm>
            <a:off x="596520" y="1165320"/>
            <a:ext cx="8226720" cy="438799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SIS monitors ~ 1045 devices, ~ 9498 logics inputs, states and settings covering the SPS and its transfer lines.</a:t>
            </a:r>
            <a:endParaRPr lang="fr-CH" sz="1800" b="0" strike="noStrike" spc="-1" dirty="0">
              <a:latin typeface="Arial"/>
            </a:endParaRPr>
          </a:p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The acquired values are </a:t>
            </a:r>
            <a:r>
              <a:rPr lang="en-US" spc="-1" dirty="0" err="1">
                <a:solidFill>
                  <a:srgbClr val="0055A0"/>
                </a:solidFill>
                <a:latin typeface="Arial"/>
                <a:ea typeface="DejaVu Sans"/>
              </a:rPr>
              <a:t>analysed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(tested) and converted into a logical state (</a:t>
            </a:r>
            <a:r>
              <a:rPr lang="en-US" sz="18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TRUE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or </a:t>
            </a:r>
            <a:r>
              <a:rPr lang="en-US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FALSE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).</a:t>
            </a:r>
            <a:endParaRPr lang="fr-CH" sz="1800" b="0" strike="noStrike" spc="-1" dirty="0">
              <a:latin typeface="Arial"/>
            </a:endParaRPr>
          </a:p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The logical states are grouped into tree-like structures and combined using logical operators (AND or OR). In the simplest case an ‘AND’ of all conditions is performed.</a:t>
            </a:r>
            <a:endParaRPr lang="fr-CH" sz="1800" b="0" strike="noStrike" spc="-1" dirty="0">
              <a:latin typeface="Arial"/>
            </a:endParaRPr>
          </a:p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The top of the tree corresponds to a </a:t>
            </a:r>
            <a:r>
              <a:rPr lang="en-US" sz="1800" b="0" strike="noStrike" spc="-1" dirty="0">
                <a:solidFill>
                  <a:srgbClr val="0000FF"/>
                </a:solidFill>
                <a:latin typeface="Arial"/>
                <a:ea typeface="DejaVu Sans"/>
              </a:rPr>
              <a:t>SOFTWARE PERMIT 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(SW_PERMIT) which itself is either </a:t>
            </a:r>
            <a:r>
              <a:rPr lang="en-US" sz="18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TRUE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or </a:t>
            </a:r>
            <a:r>
              <a:rPr lang="en-US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FALSE</a:t>
            </a: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:</a:t>
            </a:r>
            <a:endParaRPr lang="fr-CH" sz="1800" b="0" strike="noStrike" spc="-1" dirty="0">
              <a:latin typeface="Arial"/>
            </a:endParaRPr>
          </a:p>
          <a:p>
            <a:pPr marL="628015" lvl="1" indent="-170815">
              <a:lnSpc>
                <a:spcPct val="100000"/>
              </a:lnSpc>
              <a:spcBef>
                <a:spcPts val="899"/>
              </a:spcBef>
              <a:buClr>
                <a:srgbClr val="00B050"/>
              </a:buClr>
              <a:buSzPct val="80000"/>
              <a:buFont typeface="Wingdings" charset="2"/>
              <a:buChar char="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TRUE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: OK for beam operation.</a:t>
            </a:r>
            <a:endParaRPr lang="fr-CH" sz="1800" b="0" strike="noStrike" spc="-1" dirty="0">
              <a:latin typeface="Arial"/>
            </a:endParaRPr>
          </a:p>
          <a:p>
            <a:pPr marL="628015" lvl="1" indent="-170815">
              <a:lnSpc>
                <a:spcPct val="100000"/>
              </a:lnSpc>
              <a:spcBef>
                <a:spcPts val="899"/>
              </a:spcBef>
              <a:buClr>
                <a:srgbClr val="FF0000"/>
              </a:buClr>
              <a:buSzPct val="80000"/>
              <a:buFont typeface="Wingdings" charset="2"/>
              <a:buChar char="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FALSE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: one or more tests indicate an abnormal situation.</a:t>
            </a:r>
            <a:endParaRPr lang="fr-CH" sz="1800" b="0" strike="noStrike" spc="-1" dirty="0">
              <a:latin typeface="Arial"/>
            </a:endParaRPr>
          </a:p>
          <a:p>
            <a:pPr marL="628015" indent="-170815">
              <a:lnSpc>
                <a:spcPct val="100000"/>
              </a:lnSpc>
              <a:spcBef>
                <a:spcPts val="899"/>
              </a:spcBef>
              <a:buNone/>
              <a:tabLst>
                <a:tab pos="0" algn="l"/>
              </a:tabLst>
            </a:pPr>
            <a:r>
              <a:rPr lang="en-US" sz="1800" b="1" strike="noStrike" spc="-1" dirty="0">
                <a:solidFill>
                  <a:srgbClr val="CC3399"/>
                </a:solidFill>
                <a:latin typeface="Arial"/>
                <a:ea typeface="DejaVu Sans"/>
              </a:rPr>
              <a:t>&gt;&gt; the status of the SW_PERMIT is exported to HW interlock and timing systems.</a:t>
            </a:r>
            <a:endParaRPr lang="fr-CH" sz="1800" b="0" strike="noStrike" spc="-1" dirty="0">
              <a:latin typeface="Arial"/>
            </a:endParaRPr>
          </a:p>
        </p:txBody>
      </p:sp>
      <p:sp>
        <p:nvSpPr>
          <p:cNvPr id="179" name="Titre 3"/>
          <p:cNvSpPr/>
          <p:nvPr/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 : </a:t>
            </a:r>
            <a:r>
              <a:rPr lang="en-US" sz="3200" spc="-1" dirty="0">
                <a:solidFill>
                  <a:srgbClr val="0055A0"/>
                </a:solidFill>
                <a:latin typeface="Calibri Light"/>
                <a:ea typeface="DejaVu Sans"/>
              </a:rPr>
              <a:t>Tree-like</a:t>
            </a: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structure, exporter, time of the evaluation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30B74C4-8764-4DD2-942B-F21630E44F5F}" type="slidenum"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GB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RBAC Level1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/>
          </p:nvPr>
        </p:nvSpPr>
        <p:spPr>
          <a:xfrm>
            <a:off x="954720" y="989640"/>
            <a:ext cx="4352760" cy="48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LEVEL1 with role SPS-SIS-SPS :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PMI2 Doors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DUMP INTENSITY</a:t>
            </a:r>
            <a:endParaRPr lang="fr-CH" sz="24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417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DEDAULT with ROLE SPS-MCS</a:t>
            </a: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fr-CH" sz="2400" b="0" strike="noStrike" spc="-1">
              <a:latin typeface="Arial"/>
            </a:endParaRPr>
          </a:p>
          <a:p>
            <a:pPr marL="457200" indent="-2286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NO MASK POSSIBLE :</a:t>
            </a:r>
            <a:endParaRPr lang="fr-CH" sz="24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STD Standard</a:t>
            </a:r>
            <a:endParaRPr lang="fr-CH" sz="2400" b="0" strike="noStrike" spc="-1">
              <a:latin typeface="Arial"/>
            </a:endParaRPr>
          </a:p>
        </p:txBody>
      </p:sp>
      <p:sp>
        <p:nvSpPr>
          <p:cNvPr id="367" name="PlaceHolder 28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07ABCA8-5133-49F5-A8A5-32330C7B57F2}" type="slidenum"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GB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CCDE list generation (COD, SEM, BTV)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/>
          </p:nvPr>
        </p:nvSpPr>
        <p:spPr>
          <a:xfrm>
            <a:off x="252000" y="1513440"/>
            <a:ext cx="4283640" cy="4532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5000" lnSpcReduction="2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Extract from CCDE :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public class ExtractDevicesNamesForListCOD {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public static final String CLASS_NAME = "FGC_63";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public static final String[] BA = { "BA1", "BA2", "BA3", "BA4", "BA5", "BA6" };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private static final String LIST_NAME = "SPS-COD-Power-Converters-List.vm";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private static final String ACCELERATORZONE = "RING";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private static final String TIMINGDOMAIN = "SPS";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/**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* 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*/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public ExtractDevicesNamesForListCOD() {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String path = "src/test/cern/sps/sis/extractor/lists/" + LIST_NAME;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File myObj = new File(path);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FileWriter myWriter = null;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try {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if (!myObj.exists()) {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System.out.println("File created: " + myObj.getName());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myObj.createNewFile();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myWriter = new FileWriter(path);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myWriter.write("## the lists of COD PCs for the SPS ring" + "',\n");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} else {…..</a:t>
            </a:r>
            <a:endParaRPr lang="fr-CH" sz="28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800" b="0" strike="noStrike" spc="-1">
              <a:latin typeface="Arial"/>
            </a:endParaRPr>
          </a:p>
        </p:txBody>
      </p:sp>
      <p:sp>
        <p:nvSpPr>
          <p:cNvPr id="370" name="Espace réservé du contenu 2"/>
          <p:cNvSpPr/>
          <p:nvPr/>
        </p:nvSpPr>
        <p:spPr>
          <a:xfrm>
            <a:off x="4572000" y="1418400"/>
            <a:ext cx="4283640" cy="462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List COD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## the lists of COD PCs for the SPS ring',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#set( $CODSext1List= ["RDH_10207",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"RDH_10407",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"RDH_10607",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"RDH_10807",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"RDH_11007",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"RDH_11207",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"RDH_11407",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"RDH_11607",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"RDH_11820",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"RDH_12007",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....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List SEM NA, TT10, TT20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## the lists of SEM for NA',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#set( $SEMINOUTMOTORNORTHList= ["BA80_INOUT_BSPH211548",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"BA81_INOUT_BSPHV043062",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"BA81_INOUT_BSPHV043167",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...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#set( $SEMBStepMotorVMENORTHList= ["P42_BBSH_43166-STEP",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"P42_BBSH_43224-STEP",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6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"P42_BBSH_43281-STEP",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11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"P42_BSMH_45819-STEP",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1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"P42_BSMV_45819-STEP”</a:t>
            </a:r>
            <a:endParaRPr lang="fr-CH" sz="1100" b="0" strike="noStrike" spc="-1">
              <a:latin typeface="Arial"/>
            </a:endParaRPr>
          </a:p>
          <a:p>
            <a:pPr>
              <a:lnSpc>
                <a:spcPct val="1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fr-CH" sz="1100" b="0" strike="noStrike" spc="-1">
              <a:latin typeface="Arial"/>
            </a:endParaRPr>
          </a:p>
          <a:p>
            <a:pPr>
              <a:lnSpc>
                <a:spcPct val="1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GB" sz="1100" b="1" strike="noStrike" spc="-1">
                <a:solidFill>
                  <a:srgbClr val="0055A0"/>
                </a:solidFill>
                <a:latin typeface="Arial"/>
                <a:ea typeface="DejaVu Sans"/>
              </a:rPr>
              <a:t>…</a:t>
            </a:r>
            <a:endParaRPr lang="fr-CH" sz="1100" b="0" strike="noStrike" spc="-1">
              <a:latin typeface="Arial"/>
            </a:endParaRPr>
          </a:p>
        </p:txBody>
      </p:sp>
      <p:sp>
        <p:nvSpPr>
          <p:cNvPr id="371" name="PlaceHolder 29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2BF61FF-1467-45C6-B371-0936AF6834A6}" type="slidenum"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73" name="Picture 8"/>
          <p:cNvPicPr/>
          <p:nvPr/>
        </p:nvPicPr>
        <p:blipFill>
          <a:blip r:embed="rId2"/>
          <a:stretch/>
        </p:blipFill>
        <p:spPr>
          <a:xfrm>
            <a:off x="1460520" y="1398240"/>
            <a:ext cx="5757120" cy="4064400"/>
          </a:xfrm>
          <a:prstGeom prst="rect">
            <a:avLst/>
          </a:prstGeom>
          <a:ln w="0">
            <a:noFill/>
          </a:ln>
        </p:spPr>
      </p:pic>
      <p:sp>
        <p:nvSpPr>
          <p:cNvPr id="374" name="PlaceHolder 1"/>
          <p:cNvSpPr>
            <a:spLocks noGrp="1"/>
          </p:cNvSpPr>
          <p:nvPr>
            <p:ph/>
          </p:nvPr>
        </p:nvSpPr>
        <p:spPr>
          <a:xfrm>
            <a:off x="420480" y="5864760"/>
            <a:ext cx="8469720" cy="18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3500" lnSpcReduction="1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CH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https://edms.cern.ch/document/2339661/1</a:t>
            </a:r>
            <a:endParaRPr lang="fr-CH" sz="2000" b="0" strike="noStrike" spc="-1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CH" sz="2800" b="0" strike="noStrike" spc="-1">
              <a:latin typeface="Arial"/>
            </a:endParaRPr>
          </a:p>
        </p:txBody>
      </p:sp>
      <p:sp>
        <p:nvSpPr>
          <p:cNvPr id="375" name="Titre 1"/>
          <p:cNvSpPr/>
          <p:nvPr/>
        </p:nvSpPr>
        <p:spPr>
          <a:xfrm>
            <a:off x="609480" y="425880"/>
            <a:ext cx="8227440" cy="114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GB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Delay for Injection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76" name="PlaceHolder 30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220F756-BF8E-402A-B7E9-E34A2280C36C}" type="slidenum"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Rectangle 2"/>
          <p:cNvSpPr/>
          <p:nvPr/>
        </p:nvSpPr>
        <p:spPr>
          <a:xfrm>
            <a:off x="0" y="1319400"/>
            <a:ext cx="91422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78" name="Picture 16"/>
          <p:cNvPicPr/>
          <p:nvPr/>
        </p:nvPicPr>
        <p:blipFill>
          <a:blip r:embed="rId2"/>
          <a:stretch/>
        </p:blipFill>
        <p:spPr>
          <a:xfrm>
            <a:off x="1464480" y="1445040"/>
            <a:ext cx="5901480" cy="4166640"/>
          </a:xfrm>
          <a:prstGeom prst="rect">
            <a:avLst/>
          </a:prstGeom>
          <a:ln w="0">
            <a:noFill/>
          </a:ln>
        </p:spPr>
      </p:pic>
      <p:sp>
        <p:nvSpPr>
          <p:cNvPr id="379" name="Titre 1"/>
          <p:cNvSpPr/>
          <p:nvPr/>
        </p:nvSpPr>
        <p:spPr>
          <a:xfrm>
            <a:off x="609480" y="425880"/>
            <a:ext cx="8227440" cy="114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GB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Delay for Injection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380" name="Espace réservé du contenu 18"/>
          <p:cNvSpPr/>
          <p:nvPr/>
        </p:nvSpPr>
        <p:spPr>
          <a:xfrm>
            <a:off x="420480" y="5864760"/>
            <a:ext cx="8469720" cy="181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fontScale="73500" lnSpcReduction="10000"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CH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https://edms.cern.ch/document/2339661/1</a:t>
            </a:r>
            <a:endParaRPr lang="fr-CH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fr-CH" sz="2800" b="0" strike="noStrike" spc="-1">
              <a:latin typeface="Arial"/>
            </a:endParaRPr>
          </a:p>
        </p:txBody>
      </p:sp>
      <p:sp>
        <p:nvSpPr>
          <p:cNvPr id="381" name="PlaceHolder 31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9AA89931-E7E2-46F0-BFA0-0263AA624F35}" type="slidenum">
              <a:t>33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Espace réservé du contenu 1"/>
          <p:cNvSpPr/>
          <p:nvPr/>
        </p:nvSpPr>
        <p:spPr>
          <a:xfrm>
            <a:off x="905040" y="1440000"/>
            <a:ext cx="7732800" cy="43484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 anchorCtr="1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fr-CH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fr-CH" sz="1800" b="0" strike="noStrike" spc="-1">
              <a:latin typeface="Arial"/>
            </a:endParaRPr>
          </a:p>
        </p:txBody>
      </p:sp>
      <p:sp>
        <p:nvSpPr>
          <p:cNvPr id="181" name="Accolade fermante 1"/>
          <p:cNvSpPr/>
          <p:nvPr/>
        </p:nvSpPr>
        <p:spPr>
          <a:xfrm>
            <a:off x="1620000" y="2580840"/>
            <a:ext cx="116280" cy="2754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Accolade fermante 2"/>
          <p:cNvSpPr/>
          <p:nvPr/>
        </p:nvSpPr>
        <p:spPr>
          <a:xfrm>
            <a:off x="1861200" y="2813400"/>
            <a:ext cx="116280" cy="2754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Accolade fermante 3"/>
          <p:cNvSpPr/>
          <p:nvPr/>
        </p:nvSpPr>
        <p:spPr>
          <a:xfrm>
            <a:off x="1861200" y="3091320"/>
            <a:ext cx="116280" cy="10008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4" name="ZoneTexte 1"/>
          <p:cNvSpPr/>
          <p:nvPr/>
        </p:nvSpPr>
        <p:spPr>
          <a:xfrm>
            <a:off x="1702800" y="2494800"/>
            <a:ext cx="9586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LHC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85" name="ZoneTexte 3"/>
          <p:cNvSpPr/>
          <p:nvPr/>
        </p:nvSpPr>
        <p:spPr>
          <a:xfrm>
            <a:off x="1923120" y="2777400"/>
            <a:ext cx="8103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NA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86" name="ZoneTexte 4"/>
          <p:cNvSpPr/>
          <p:nvPr/>
        </p:nvSpPr>
        <p:spPr>
          <a:xfrm>
            <a:off x="1923120" y="2965680"/>
            <a:ext cx="6303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PS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87" name="Accolade fermante 4"/>
          <p:cNvSpPr/>
          <p:nvPr/>
        </p:nvSpPr>
        <p:spPr>
          <a:xfrm>
            <a:off x="1811520" y="3228120"/>
            <a:ext cx="185040" cy="2106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Accolade fermante 5"/>
          <p:cNvSpPr/>
          <p:nvPr/>
        </p:nvSpPr>
        <p:spPr>
          <a:xfrm>
            <a:off x="2121840" y="3449520"/>
            <a:ext cx="116280" cy="118332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ZoneTexte 5"/>
          <p:cNvSpPr/>
          <p:nvPr/>
        </p:nvSpPr>
        <p:spPr>
          <a:xfrm>
            <a:off x="1933920" y="3160080"/>
            <a:ext cx="22395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Inhibit/IONS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90" name="ZoneTexte 6"/>
          <p:cNvSpPr/>
          <p:nvPr/>
        </p:nvSpPr>
        <p:spPr>
          <a:xfrm>
            <a:off x="2221920" y="3846960"/>
            <a:ext cx="14194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RING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91" name="Accolade fermante 6"/>
          <p:cNvSpPr/>
          <p:nvPr/>
        </p:nvSpPr>
        <p:spPr>
          <a:xfrm>
            <a:off x="1474200" y="4659480"/>
            <a:ext cx="116280" cy="2754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ZoneTexte 7"/>
          <p:cNvSpPr/>
          <p:nvPr/>
        </p:nvSpPr>
        <p:spPr>
          <a:xfrm>
            <a:off x="1580760" y="4619520"/>
            <a:ext cx="50792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Extraction line/AWAKE/HiRadMat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93" name="Accolade fermante 7"/>
          <p:cNvSpPr/>
          <p:nvPr/>
        </p:nvSpPr>
        <p:spPr>
          <a:xfrm>
            <a:off x="1879920" y="4937760"/>
            <a:ext cx="94320" cy="142200"/>
          </a:xfrm>
          <a:prstGeom prst="rightBrace">
            <a:avLst>
              <a:gd name="adj1" fmla="val 8333"/>
              <a:gd name="adj2" fmla="val 40198"/>
            </a:avLst>
          </a:prstGeom>
          <a:noFill/>
          <a:ln>
            <a:solidFill>
              <a:srgbClr val="8F3B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ZoneTexte 8"/>
          <p:cNvSpPr/>
          <p:nvPr/>
        </p:nvSpPr>
        <p:spPr>
          <a:xfrm>
            <a:off x="1922760" y="4821480"/>
            <a:ext cx="35107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Experimental Permits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195" name="Titre 1"/>
          <p:cNvSpPr/>
          <p:nvPr/>
        </p:nvSpPr>
        <p:spPr>
          <a:xfrm>
            <a:off x="864360" y="14436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endParaRPr lang="fr-CH" sz="3200" b="0" strike="noStrike" spc="-1">
              <a:latin typeface="Arial"/>
            </a:endParaRPr>
          </a:p>
          <a:p>
            <a:pPr algn="ctr">
              <a:lnSpc>
                <a:spcPct val="90000"/>
              </a:lnSpc>
              <a:buNone/>
            </a:pPr>
            <a:endParaRPr lang="fr-CH" sz="3200" b="0" strike="noStrike" spc="-1">
              <a:latin typeface="Arial"/>
            </a:endParaRPr>
          </a:p>
        </p:txBody>
      </p:sp>
      <p:sp>
        <p:nvSpPr>
          <p:cNvPr id="196" name="Titre 3"/>
          <p:cNvSpPr/>
          <p:nvPr/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 : </a:t>
            </a:r>
            <a:r>
              <a:rPr lang="en-US" sz="3200" spc="-1" dirty="0">
                <a:solidFill>
                  <a:srgbClr val="0055A0"/>
                </a:solidFill>
                <a:latin typeface="Calibri Light"/>
                <a:ea typeface="DejaVu Sans"/>
              </a:rPr>
              <a:t>Tree-like</a:t>
            </a: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structure, exporter, time of the evaluation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197" name="PlaceHolder 1"/>
          <p:cNvSpPr>
            <a:spLocks noGrp="1"/>
          </p:cNvSpPr>
          <p:nvPr>
            <p:ph type="dt" idx="12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C2103C0-0DF0-482E-A096-186AABE2D7C8}" type="slidenum"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dt" idx="13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199" name="Titre 3"/>
          <p:cNvSpPr/>
          <p:nvPr/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 : </a:t>
            </a:r>
            <a:r>
              <a:rPr lang="en-US" sz="3200" spc="-1" dirty="0">
                <a:solidFill>
                  <a:srgbClr val="0055A0"/>
                </a:solidFill>
                <a:latin typeface="Calibri Light"/>
                <a:ea typeface="DejaVu Sans"/>
              </a:rPr>
              <a:t>Tree-like</a:t>
            </a: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structure, exporter, time of the evaluation</a:t>
            </a:r>
            <a:endParaRPr lang="fr-CH" sz="3200" b="0" strike="noStrike" spc="-1" dirty="0">
              <a:latin typeface="Arial"/>
            </a:endParaRPr>
          </a:p>
        </p:txBody>
      </p:sp>
      <p:pic>
        <p:nvPicPr>
          <p:cNvPr id="200" name="Image 199"/>
          <p:cNvPicPr/>
          <p:nvPr/>
        </p:nvPicPr>
        <p:blipFill>
          <a:blip r:embed="rId2"/>
          <a:stretch/>
        </p:blipFill>
        <p:spPr>
          <a:xfrm>
            <a:off x="47160" y="1001160"/>
            <a:ext cx="6251400" cy="5117400"/>
          </a:xfrm>
          <a:prstGeom prst="rect">
            <a:avLst/>
          </a:prstGeom>
          <a:ln w="0">
            <a:noFill/>
          </a:ln>
        </p:spPr>
      </p:pic>
      <p:sp>
        <p:nvSpPr>
          <p:cNvPr id="201" name="Cadre 9"/>
          <p:cNvSpPr/>
          <p:nvPr/>
        </p:nvSpPr>
        <p:spPr>
          <a:xfrm>
            <a:off x="1368000" y="2304000"/>
            <a:ext cx="89856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2" name="Cadre 1"/>
          <p:cNvSpPr/>
          <p:nvPr/>
        </p:nvSpPr>
        <p:spPr>
          <a:xfrm>
            <a:off x="5688000" y="2304360"/>
            <a:ext cx="57492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adre 2"/>
          <p:cNvSpPr/>
          <p:nvPr/>
        </p:nvSpPr>
        <p:spPr>
          <a:xfrm>
            <a:off x="5688000" y="3600720"/>
            <a:ext cx="57492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Cadre 5"/>
          <p:cNvSpPr/>
          <p:nvPr/>
        </p:nvSpPr>
        <p:spPr>
          <a:xfrm rot="21600">
            <a:off x="2159280" y="2954160"/>
            <a:ext cx="89856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Cadre 6"/>
          <p:cNvSpPr/>
          <p:nvPr/>
        </p:nvSpPr>
        <p:spPr>
          <a:xfrm rot="21600">
            <a:off x="1475640" y="3602520"/>
            <a:ext cx="89856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6" name="Cadre 7"/>
          <p:cNvSpPr/>
          <p:nvPr/>
        </p:nvSpPr>
        <p:spPr>
          <a:xfrm rot="21600">
            <a:off x="2160000" y="4250880"/>
            <a:ext cx="89856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Cadre 11"/>
          <p:cNvSpPr/>
          <p:nvPr/>
        </p:nvSpPr>
        <p:spPr>
          <a:xfrm rot="21600">
            <a:off x="2160360" y="4899240"/>
            <a:ext cx="898560" cy="1785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692B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08" name="Image 207"/>
          <p:cNvPicPr/>
          <p:nvPr/>
        </p:nvPicPr>
        <p:blipFill>
          <a:blip r:embed="rId3"/>
          <a:stretch/>
        </p:blipFill>
        <p:spPr>
          <a:xfrm>
            <a:off x="5398200" y="3960000"/>
            <a:ext cx="3600360" cy="2050920"/>
          </a:xfrm>
          <a:prstGeom prst="rect">
            <a:avLst/>
          </a:prstGeom>
          <a:ln w="0">
            <a:noFill/>
          </a:ln>
        </p:spPr>
      </p:pic>
      <p:sp>
        <p:nvSpPr>
          <p:cNvPr id="209" name="Connecteur droit 208"/>
          <p:cNvSpPr/>
          <p:nvPr/>
        </p:nvSpPr>
        <p:spPr>
          <a:xfrm flipV="1">
            <a:off x="2267640" y="1800000"/>
            <a:ext cx="4157280" cy="504000"/>
          </a:xfrm>
          <a:prstGeom prst="line">
            <a:avLst/>
          </a:prstGeom>
          <a:ln w="0">
            <a:solidFill>
              <a:srgbClr val="3465A4"/>
            </a:solidFill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Rectangle 209"/>
          <p:cNvSpPr/>
          <p:nvPr/>
        </p:nvSpPr>
        <p:spPr>
          <a:xfrm>
            <a:off x="6435217" y="1460351"/>
            <a:ext cx="2743703" cy="8737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r>
              <a:rPr lang="fr-CH" sz="13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Exporter </a:t>
            </a:r>
            <a:r>
              <a:rPr lang="fr-CH" sz="13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name</a:t>
            </a:r>
            <a:r>
              <a:rPr lang="fr-CH" sz="13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 : </a:t>
            </a:r>
            <a:r>
              <a:rPr lang="fr-CH" sz="13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BicExporter</a:t>
            </a:r>
            <a:r>
              <a:rPr lang="fr-CH" sz="1300" spc="-1" dirty="0">
                <a:solidFill>
                  <a:srgbClr val="000000"/>
                </a:solidFill>
                <a:latin typeface="Arial"/>
                <a:ea typeface="DejaVu Sans"/>
              </a:rPr>
              <a:t>                                     </a:t>
            </a:r>
            <a:r>
              <a:rPr lang="fr-CH" sz="13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TimingExporter</a:t>
            </a:r>
            <a:endParaRPr lang="fr-CH" sz="1300" b="0" strike="noStrike" spc="-1" dirty="0" err="1">
              <a:latin typeface="Arial"/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6424920" y="2124000"/>
            <a:ext cx="2754000" cy="358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Target : CIB.BA3.S3</a:t>
            </a:r>
            <a:endParaRPr lang="fr-CH" sz="13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I.S.SIS.RING</a:t>
            </a:r>
            <a:endParaRPr lang="fr-CH" sz="1300" b="0" strike="noStrike" spc="-1">
              <a:latin typeface="Arial"/>
            </a:endParaRPr>
          </a:p>
        </p:txBody>
      </p:sp>
      <p:sp>
        <p:nvSpPr>
          <p:cNvPr id="212" name="Connecteur droit 211"/>
          <p:cNvSpPr/>
          <p:nvPr/>
        </p:nvSpPr>
        <p:spPr>
          <a:xfrm>
            <a:off x="6298560" y="2340000"/>
            <a:ext cx="181440" cy="0"/>
          </a:xfrm>
          <a:prstGeom prst="line">
            <a:avLst/>
          </a:prstGeom>
          <a:ln w="0">
            <a:solidFill>
              <a:srgbClr val="3465A4"/>
            </a:solidFill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3" name="Connecteur droit 212"/>
          <p:cNvSpPr/>
          <p:nvPr/>
        </p:nvSpPr>
        <p:spPr>
          <a:xfrm>
            <a:off x="3059640" y="3060000"/>
            <a:ext cx="3365280" cy="0"/>
          </a:xfrm>
          <a:prstGeom prst="line">
            <a:avLst/>
          </a:prstGeom>
          <a:ln w="0">
            <a:solidFill>
              <a:srgbClr val="3465A4"/>
            </a:solidFill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Connecteur droit 213"/>
          <p:cNvSpPr/>
          <p:nvPr/>
        </p:nvSpPr>
        <p:spPr>
          <a:xfrm>
            <a:off x="1260000" y="1188000"/>
            <a:ext cx="5220000" cy="360"/>
          </a:xfrm>
          <a:prstGeom prst="line">
            <a:avLst/>
          </a:prstGeom>
          <a:ln w="0">
            <a:solidFill>
              <a:srgbClr val="3465A4"/>
            </a:solidFill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Rectangle 214"/>
          <p:cNvSpPr/>
          <p:nvPr/>
        </p:nvSpPr>
        <p:spPr>
          <a:xfrm>
            <a:off x="6425280" y="1044000"/>
            <a:ext cx="2753640" cy="51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Input Id:SPS_RING_SW_PERMIT</a:t>
            </a:r>
            <a:endParaRPr lang="fr-CH" sz="1300" b="0" strike="noStrike" spc="-1">
              <a:latin typeface="Arial"/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6425280" y="2808000"/>
            <a:ext cx="275400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Class/Bean id :</a:t>
            </a:r>
            <a:endParaRPr lang="fr-CH" sz="13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logbookMaskExporter</a:t>
            </a:r>
            <a:endParaRPr lang="fr-CH" sz="13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ringBigSisterExporter</a:t>
            </a:r>
            <a:endParaRPr lang="fr-CH" sz="13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CH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ringallBigSisterExporter</a:t>
            </a:r>
            <a:endParaRPr lang="fr-CH" sz="1300" b="0" strike="noStrike" spc="-1">
              <a:latin typeface="Arial"/>
            </a:endParaRPr>
          </a:p>
        </p:txBody>
      </p:sp>
      <p:sp>
        <p:nvSpPr>
          <p:cNvPr id="217" name="Straight Connector 216"/>
          <p:cNvSpPr/>
          <p:nvPr/>
        </p:nvSpPr>
        <p:spPr>
          <a:xfrm flipH="1">
            <a:off x="2374920" y="1800000"/>
            <a:ext cx="4050000" cy="180000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Straight Connector 217"/>
          <p:cNvSpPr/>
          <p:nvPr/>
        </p:nvSpPr>
        <p:spPr>
          <a:xfrm flipH="1">
            <a:off x="6300000" y="2340000"/>
            <a:ext cx="180000" cy="126000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Straight Connector 218"/>
          <p:cNvSpPr/>
          <p:nvPr/>
        </p:nvSpPr>
        <p:spPr>
          <a:xfrm flipH="1">
            <a:off x="3059280" y="3060000"/>
            <a:ext cx="3365640" cy="118836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0" name="Straight Connector 219"/>
          <p:cNvSpPr/>
          <p:nvPr/>
        </p:nvSpPr>
        <p:spPr>
          <a:xfrm flipH="1">
            <a:off x="3060000" y="3060000"/>
            <a:ext cx="3364920" cy="183672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7A44E8F-241A-41BE-8D9C-2D0963C39309}" type="slidenum"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dt" idx="14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222" name="Titre 3"/>
          <p:cNvSpPr/>
          <p:nvPr/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 : </a:t>
            </a:r>
            <a:r>
              <a:rPr lang="en-US" sz="3200" spc="-1" dirty="0">
                <a:solidFill>
                  <a:srgbClr val="0055A0"/>
                </a:solidFill>
                <a:latin typeface="Calibri Light"/>
                <a:ea typeface="DejaVu Sans"/>
              </a:rPr>
              <a:t>Tree-like</a:t>
            </a: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 structure, exporter, time of the evaluation</a:t>
            </a:r>
            <a:endParaRPr lang="fr-CH" sz="3200" b="0" strike="noStrike" spc="-1" dirty="0">
              <a:latin typeface="Arial"/>
            </a:endParaRPr>
          </a:p>
        </p:txBody>
      </p:sp>
      <p:pic>
        <p:nvPicPr>
          <p:cNvPr id="223" name="Image 218"/>
          <p:cNvPicPr/>
          <p:nvPr/>
        </p:nvPicPr>
        <p:blipFill>
          <a:blip r:embed="rId2"/>
          <a:stretch/>
        </p:blipFill>
        <p:spPr>
          <a:xfrm>
            <a:off x="1062000" y="963720"/>
            <a:ext cx="7018560" cy="3607200"/>
          </a:xfrm>
          <a:prstGeom prst="rect">
            <a:avLst/>
          </a:prstGeom>
          <a:ln w="0">
            <a:noFill/>
          </a:ln>
        </p:spPr>
      </p:pic>
      <p:sp>
        <p:nvSpPr>
          <p:cNvPr id="224" name="Cadre 10"/>
          <p:cNvSpPr/>
          <p:nvPr/>
        </p:nvSpPr>
        <p:spPr>
          <a:xfrm>
            <a:off x="1840320" y="3924000"/>
            <a:ext cx="3198600" cy="326160"/>
          </a:xfrm>
          <a:prstGeom prst="frame">
            <a:avLst>
              <a:gd name="adj1" fmla="val 12500"/>
            </a:avLst>
          </a:prstGeom>
          <a:solidFill>
            <a:srgbClr val="8F3B1B"/>
          </a:solidFill>
          <a:ln>
            <a:solidFill>
              <a:srgbClr val="3465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5" name="Forme libre 220"/>
          <p:cNvSpPr/>
          <p:nvPr/>
        </p:nvSpPr>
        <p:spPr>
          <a:xfrm>
            <a:off x="1440000" y="1332000"/>
            <a:ext cx="6478560" cy="1798920"/>
          </a:xfrm>
          <a:custGeom>
            <a:avLst/>
            <a:gdLst/>
            <a:ahLst/>
            <a:cxnLst/>
            <a:rect l="l" t="t" r="r" b="b"/>
            <a:pathLst>
              <a:path w="18000" h="7000">
                <a:moveTo>
                  <a:pt x="0" y="0"/>
                </a:moveTo>
                <a:lnTo>
                  <a:pt x="18000" y="0"/>
                </a:lnTo>
                <a:lnTo>
                  <a:pt x="18000" y="7000"/>
                </a:lnTo>
                <a:lnTo>
                  <a:pt x="0" y="7000"/>
                </a:lnTo>
                <a:lnTo>
                  <a:pt x="0" y="0"/>
                </a:lnTo>
                <a:close/>
              </a:path>
            </a:pathLst>
          </a:custGeom>
          <a:noFill/>
          <a:ln w="72000">
            <a:solidFill>
              <a:srgbClr val="2A60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26" name="Image 221"/>
          <p:cNvPicPr/>
          <p:nvPr/>
        </p:nvPicPr>
        <p:blipFill>
          <a:blip r:embed="rId3"/>
          <a:stretch/>
        </p:blipFill>
        <p:spPr>
          <a:xfrm>
            <a:off x="6061320" y="1908000"/>
            <a:ext cx="3009600" cy="2698920"/>
          </a:xfrm>
          <a:prstGeom prst="rect">
            <a:avLst/>
          </a:prstGeom>
          <a:ln w="0">
            <a:noFill/>
          </a:ln>
        </p:spPr>
      </p:pic>
      <p:pic>
        <p:nvPicPr>
          <p:cNvPr id="227" name="Image 222"/>
          <p:cNvPicPr/>
          <p:nvPr/>
        </p:nvPicPr>
        <p:blipFill>
          <a:blip r:embed="rId4"/>
          <a:stretch/>
        </p:blipFill>
        <p:spPr>
          <a:xfrm>
            <a:off x="1080000" y="4695480"/>
            <a:ext cx="4961160" cy="379440"/>
          </a:xfrm>
          <a:prstGeom prst="rect">
            <a:avLst/>
          </a:prstGeom>
          <a:ln w="0">
            <a:noFill/>
          </a:ln>
        </p:spPr>
      </p:pic>
      <p:sp>
        <p:nvSpPr>
          <p:cNvPr id="228" name="Rectangle 223"/>
          <p:cNvSpPr/>
          <p:nvPr/>
        </p:nvSpPr>
        <p:spPr>
          <a:xfrm>
            <a:off x="180000" y="5040000"/>
            <a:ext cx="8819280" cy="60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Permit trigger: Might be XTIM or Timer – if Timer the used value returned is on null</a:t>
            </a:r>
            <a:endParaRPr lang="fr-CH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r-CH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Each input will be evaluated on the defined XTIM or Timer </a:t>
            </a:r>
            <a:endParaRPr lang="fr-CH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CH" sz="1800" b="0" strike="noStrike" spc="-1">
              <a:latin typeface="Arial"/>
            </a:endParaRPr>
          </a:p>
        </p:txBody>
      </p:sp>
      <p:pic>
        <p:nvPicPr>
          <p:cNvPr id="229" name="Image 224"/>
          <p:cNvPicPr/>
          <p:nvPr/>
        </p:nvPicPr>
        <p:blipFill>
          <a:blip r:embed="rId5"/>
          <a:stretch/>
        </p:blipFill>
        <p:spPr>
          <a:xfrm>
            <a:off x="2664000" y="5748840"/>
            <a:ext cx="4789800" cy="37008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A4615AC-222E-4287-A487-F95270B0CB8F}" type="slidenum"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Espace réservé du contenu 9"/>
          <p:cNvPicPr/>
          <p:nvPr/>
        </p:nvPicPr>
        <p:blipFill>
          <a:blip r:embed="rId2"/>
          <a:stretch/>
        </p:blipFill>
        <p:spPr>
          <a:xfrm>
            <a:off x="1002960" y="2104200"/>
            <a:ext cx="7137360" cy="4013280"/>
          </a:xfrm>
          <a:prstGeom prst="rect">
            <a:avLst/>
          </a:prstGeom>
          <a:ln w="0">
            <a:noFill/>
          </a:ln>
        </p:spPr>
      </p:pic>
      <p:sp>
        <p:nvSpPr>
          <p:cNvPr id="231" name="Espace réservé du contenu 8"/>
          <p:cNvSpPr/>
          <p:nvPr/>
        </p:nvSpPr>
        <p:spPr>
          <a:xfrm>
            <a:off x="253080" y="1211040"/>
            <a:ext cx="8637120" cy="4584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Calibri"/>
                <a:ea typeface="DejaVu Sans"/>
              </a:rPr>
              <a:t>1045 devices monitored (can be use several times)</a:t>
            </a:r>
            <a:endParaRPr lang="fr-CH" sz="2000" b="0" strike="noStrike" spc="-1">
              <a:latin typeface="Arial"/>
            </a:endParaRPr>
          </a:p>
          <a:p>
            <a:pPr marL="432000" lvl="1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55A0"/>
                </a:solidFill>
                <a:latin typeface="Calibri"/>
                <a:ea typeface="DejaVu Sans"/>
              </a:rPr>
              <a:t>- JAPC monitoring GUI</a:t>
            </a:r>
            <a:endParaRPr lang="fr-CH" sz="16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fr-CH" sz="2000" b="0" strike="noStrike" spc="-1">
              <a:latin typeface="Arial"/>
            </a:endParaRPr>
          </a:p>
        </p:txBody>
      </p:sp>
      <p:sp>
        <p:nvSpPr>
          <p:cNvPr id="232" name="PlaceHolder 1"/>
          <p:cNvSpPr>
            <a:spLocks noGrp="1"/>
          </p:cNvSpPr>
          <p:nvPr>
            <p:ph type="dt" idx="15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233" name="Titre 2"/>
          <p:cNvSpPr/>
          <p:nvPr/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SIS : </a:t>
            </a:r>
            <a:r>
              <a:rPr lang="en-US" sz="3200" spc="-1" dirty="0">
                <a:solidFill>
                  <a:srgbClr val="0055A0"/>
                </a:solidFill>
                <a:latin typeface="Calibri Light"/>
                <a:ea typeface="DejaVu Sans"/>
              </a:rPr>
              <a:t>Tree-like structure</a:t>
            </a:r>
            <a:r>
              <a:rPr lang="en-US" sz="3200" b="0" strike="noStrike" spc="-1" dirty="0">
                <a:solidFill>
                  <a:srgbClr val="0055A0"/>
                </a:solidFill>
                <a:latin typeface="Calibri Light"/>
                <a:ea typeface="DejaVu Sans"/>
              </a:rPr>
              <a:t>, exporter, time of the evaluation</a:t>
            </a:r>
            <a:endParaRPr lang="fr-CH" sz="32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EB404B5-46D2-40CE-A58D-857CB21D1EB4}" type="slidenum"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558720" y="0"/>
            <a:ext cx="8025120" cy="1070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Accelerator mode</a:t>
            </a:r>
            <a:endParaRPr lang="fr-CH" sz="3200" b="0" strike="noStrike" spc="-1"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dt" idx="16"/>
          </p:nvPr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Times New Roman"/>
            </a:endParaRPr>
          </a:p>
        </p:txBody>
      </p:sp>
      <p:sp>
        <p:nvSpPr>
          <p:cNvPr id="236" name="Rectangle 156"/>
          <p:cNvSpPr/>
          <p:nvPr/>
        </p:nvSpPr>
        <p:spPr>
          <a:xfrm>
            <a:off x="362160" y="1373400"/>
            <a:ext cx="8457840" cy="168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● 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The SW_PERMIT depends on the </a:t>
            </a:r>
            <a:r>
              <a:rPr lang="en-US" sz="2000" b="0" strike="noStrike" spc="-1" dirty="0">
                <a:solidFill>
                  <a:srgbClr val="0000FF"/>
                </a:solidFill>
                <a:latin typeface="Arial"/>
                <a:ea typeface="DejaVu Sans"/>
              </a:rPr>
              <a:t>SPS beam modes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CH" sz="2000" b="0" strike="noStrike" spc="-1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→ Some tests are automatically </a:t>
            </a:r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ignored in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certain modes</a:t>
            </a:r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 or/and 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depending on the USER Timing</a:t>
            </a:r>
            <a:endParaRPr lang="fr-CH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CH" sz="2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CH" sz="2000" b="0" strike="noStrike" spc="-1">
              <a:latin typeface="Arial"/>
            </a:endParaRPr>
          </a:p>
          <a:p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→ SIS will ALWAYS check that the beam mode is consistent with the state of some key elements (TEDs and extraction elements).</a:t>
            </a:r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lang="fr-CH" sz="2000" b="0" strike="noStrike" spc="-1">
              <a:latin typeface="Arial"/>
            </a:endParaRPr>
          </a:p>
          <a:p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    </a:t>
            </a:r>
            <a:endParaRPr lang="fr-CH" sz="2000" spc="-1">
              <a:solidFill>
                <a:srgbClr val="000000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If an inconsistency is detected, one or more SW_PERMITs will automatically return FALSE</a:t>
            </a:r>
            <a:r>
              <a:rPr lang="en-US" sz="2000" spc="-1" dirty="0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and stop all beams affected by such an inconsistency.</a:t>
            </a:r>
            <a:endParaRPr lang="fr-CH" sz="2000" b="0" strike="noStrike" spc="-1" dirty="0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3A86FD3-5BC9-41AC-A293-46625FCF8959}" type="slidenum"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1"/>
          <p:cNvSpPr/>
          <p:nvPr/>
        </p:nvSpPr>
        <p:spPr>
          <a:xfrm>
            <a:off x="252000" y="6462000"/>
            <a:ext cx="1797120" cy="35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       25-01-23</a:t>
            </a:r>
            <a:endParaRPr lang="fr-CH" sz="1200" b="0" strike="noStrike" spc="-1">
              <a:latin typeface="Arial"/>
            </a:endParaRPr>
          </a:p>
        </p:txBody>
      </p:sp>
      <p:sp>
        <p:nvSpPr>
          <p:cNvPr id="238" name="Rectangle 158"/>
          <p:cNvSpPr/>
          <p:nvPr/>
        </p:nvSpPr>
        <p:spPr>
          <a:xfrm rot="16200000">
            <a:off x="-2016360" y="3100680"/>
            <a:ext cx="5073840" cy="103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Accelerator mode</a:t>
            </a:r>
            <a:endParaRPr lang="fr-CH" sz="1800" b="0" strike="noStrike" spc="-1">
              <a:latin typeface="Arial"/>
            </a:endParaRPr>
          </a:p>
        </p:txBody>
      </p:sp>
      <p:sp>
        <p:nvSpPr>
          <p:cNvPr id="239" name="PlaceHolder 12"/>
          <p:cNvSpPr/>
          <p:nvPr/>
        </p:nvSpPr>
        <p:spPr>
          <a:xfrm>
            <a:off x="858600" y="0"/>
            <a:ext cx="802512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spc="-1" dirty="0">
                <a:solidFill>
                  <a:srgbClr val="0055A0"/>
                </a:solidFill>
                <a:latin typeface="Calibri Light"/>
              </a:rPr>
              <a:t>Common modes</a:t>
            </a:r>
            <a:endParaRPr lang="en-US" dirty="0"/>
          </a:p>
        </p:txBody>
      </p:sp>
      <p:sp>
        <p:nvSpPr>
          <p:cNvPr id="240" name="CustomShape 1"/>
          <p:cNvSpPr/>
          <p:nvPr/>
        </p:nvSpPr>
        <p:spPr>
          <a:xfrm>
            <a:off x="5364000" y="2101320"/>
            <a:ext cx="5043600" cy="351083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70815" indent="-170815"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Has to be true for </a:t>
            </a:r>
            <a:r>
              <a:rPr lang="en-US" spc="-1" dirty="0">
                <a:solidFill>
                  <a:srgbClr val="0055A0"/>
                </a:solidFill>
                <a:latin typeface="Arial"/>
                <a:ea typeface="DejaVu Sans"/>
              </a:rPr>
              <a:t>all modes</a:t>
            </a:r>
            <a:endParaRPr lang="fr-CH" sz="1800" b="0" strike="noStrike" spc="-1" dirty="0">
              <a:latin typeface="Arial"/>
            </a:endParaRPr>
          </a:p>
          <a:p>
            <a:pPr marL="170815" indent="-170815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80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Check: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Injection BIC – miss 1 cycle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Easier to diagnose input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BLM TT10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BTV and SEM position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FGC injection current</a:t>
            </a:r>
            <a:endParaRPr lang="fr-CH" sz="1800" b="0" strike="noStrike" spc="-1" dirty="0">
              <a:latin typeface="Arial"/>
            </a:endParaRPr>
          </a:p>
          <a:p>
            <a:pPr marL="431800" lvl="1" indent="-215900">
              <a:lnSpc>
                <a:spcPct val="100000"/>
              </a:lnSpc>
              <a:spcBef>
                <a:spcPts val="89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BHZ state in TT2</a:t>
            </a:r>
            <a:endParaRPr lang="fr-CH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99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CH" sz="1800" b="0" strike="noStrike" spc="-1">
              <a:latin typeface="Arial"/>
            </a:endParaRPr>
          </a:p>
        </p:txBody>
      </p:sp>
      <p:pic>
        <p:nvPicPr>
          <p:cNvPr id="241" name="Image 161"/>
          <p:cNvPicPr/>
          <p:nvPr/>
        </p:nvPicPr>
        <p:blipFill>
          <a:blip r:embed="rId2"/>
          <a:stretch/>
        </p:blipFill>
        <p:spPr>
          <a:xfrm>
            <a:off x="720000" y="2221200"/>
            <a:ext cx="4497840" cy="1916640"/>
          </a:xfrm>
          <a:prstGeom prst="rect">
            <a:avLst/>
          </a:prstGeom>
          <a:ln w="0">
            <a:noFill/>
          </a:ln>
        </p:spPr>
      </p:pic>
      <p:sp>
        <p:nvSpPr>
          <p:cNvPr id="242" name="PlaceHolder 15"/>
          <p:cNvSpPr/>
          <p:nvPr/>
        </p:nvSpPr>
        <p:spPr>
          <a:xfrm>
            <a:off x="360000" y="835200"/>
            <a:ext cx="2697840" cy="1070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2400" b="0" strike="noStrike" spc="-1">
                <a:solidFill>
                  <a:srgbClr val="0055A0"/>
                </a:solidFill>
                <a:latin typeface="Calibri Light"/>
                <a:ea typeface="DejaVu Sans"/>
              </a:rPr>
              <a:t>TT10 Permit :</a:t>
            </a:r>
            <a:endParaRPr lang="fr-CH" sz="24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Eric VEYRUNES/Serge MASSOT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5BAB5EE-8CC9-4FBD-A7C5-9353B3D1FBCA}" type="slidenum"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A9A18C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A9A18C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A9A18C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A9A18C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516</TotalTime>
  <Words>2128</Words>
  <Application>Microsoft Macintosh PowerPoint</Application>
  <PresentationFormat>Affichage à l'écran (4:3)</PresentationFormat>
  <Paragraphs>425</Paragraphs>
  <Slides>33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4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44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Visio.Drawing.15</vt:lpstr>
      <vt:lpstr>SPS Interlocks  SIS : Software Interlock System  BIS : Beam Interlock System</vt:lpstr>
      <vt:lpstr>OUTLINE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Accelerator mode</vt:lpstr>
      <vt:lpstr>Présentation PowerPoint</vt:lpstr>
      <vt:lpstr>Présentation PowerPoint</vt:lpstr>
      <vt:lpstr>Présentation PowerPoint</vt:lpstr>
      <vt:lpstr>Présentation PowerPoint</vt:lpstr>
      <vt:lpstr>BIS Ring arming sequence</vt:lpstr>
      <vt:lpstr>Relation with BIS</vt:lpstr>
      <vt:lpstr>Relation with BIS</vt:lpstr>
      <vt:lpstr>Injection BIS shift compared to Ring BIS (start cycle), interaction with SBDS, BHZ377 and BHZ378, MKP.</vt:lpstr>
      <vt:lpstr>Injection BIS shift compared to Ring BIS (start cycle), interaction with SBDS, BHZ377 and BHZ378, MKP.</vt:lpstr>
      <vt:lpstr>Présentation PowerPoint</vt:lpstr>
      <vt:lpstr>Injection BIS shift compared to Ring BIS (start cycle), interaction with SBDS, BHZ377 and BHZ378, MKP.</vt:lpstr>
      <vt:lpstr>TSU Arming</vt:lpstr>
      <vt:lpstr>How to diagnose the cause of a non-rearming of BIS Injection BIS</vt:lpstr>
      <vt:lpstr>Equation details for Extraction BIS</vt:lpstr>
      <vt:lpstr>Equation details for Extraction BIS</vt:lpstr>
      <vt:lpstr>Equation details for Extraction BIS</vt:lpstr>
      <vt:lpstr>New Features</vt:lpstr>
      <vt:lpstr>New Features</vt:lpstr>
      <vt:lpstr>Présentation PowerPoint</vt:lpstr>
      <vt:lpstr>SIS coding</vt:lpstr>
      <vt:lpstr>SIS vs ISA</vt:lpstr>
      <vt:lpstr>RBAC Level1</vt:lpstr>
      <vt:lpstr>CCDE list generation (COD, SEM, BTV)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: Software Interlock System</dc:title>
  <dc:subject/>
  <dc:creator>Eric Veyrunes</dc:creator>
  <dc:description/>
  <cp:lastModifiedBy>Eric Veyrunes</cp:lastModifiedBy>
  <cp:revision>195</cp:revision>
  <cp:lastPrinted>2018-07-13T10:54:23Z</cp:lastPrinted>
  <dcterms:created xsi:type="dcterms:W3CDTF">2023-01-10T08:46:28Z</dcterms:created>
  <dcterms:modified xsi:type="dcterms:W3CDTF">2023-01-25T12:25:58Z</dcterms:modified>
  <dc:language>fr-CH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32</vt:i4>
  </property>
</Properties>
</file>