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37"/>
  </p:notesMasterIdLst>
  <p:sldIdLst>
    <p:sldId id="256" r:id="rId5"/>
    <p:sldId id="5749" r:id="rId6"/>
    <p:sldId id="5761" r:id="rId7"/>
    <p:sldId id="3877" r:id="rId8"/>
    <p:sldId id="5762" r:id="rId9"/>
    <p:sldId id="3823" r:id="rId10"/>
    <p:sldId id="5763" r:id="rId11"/>
    <p:sldId id="5765" r:id="rId12"/>
    <p:sldId id="5764" r:id="rId13"/>
    <p:sldId id="5768" r:id="rId14"/>
    <p:sldId id="3967" r:id="rId15"/>
    <p:sldId id="3933" r:id="rId16"/>
    <p:sldId id="3799" r:id="rId17"/>
    <p:sldId id="5750" r:id="rId18"/>
    <p:sldId id="5760" r:id="rId19"/>
    <p:sldId id="5758" r:id="rId20"/>
    <p:sldId id="5759" r:id="rId21"/>
    <p:sldId id="5753" r:id="rId22"/>
    <p:sldId id="5754" r:id="rId23"/>
    <p:sldId id="5747" r:id="rId24"/>
    <p:sldId id="5752" r:id="rId25"/>
    <p:sldId id="5755" r:id="rId26"/>
    <p:sldId id="5767" r:id="rId27"/>
    <p:sldId id="5756" r:id="rId28"/>
    <p:sldId id="3836" r:id="rId29"/>
    <p:sldId id="268" r:id="rId30"/>
    <p:sldId id="3932" r:id="rId31"/>
    <p:sldId id="3915" r:id="rId32"/>
    <p:sldId id="5766" r:id="rId33"/>
    <p:sldId id="5769" r:id="rId34"/>
    <p:sldId id="5757" r:id="rId35"/>
    <p:sldId id="5748" r:id="rId36"/>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300"/>
    <a:srgbClr val="0000FF"/>
    <a:srgbClr val="FF40FF"/>
    <a:srgbClr val="9437FF"/>
    <a:srgbClr val="0432FF"/>
    <a:srgbClr val="30519D"/>
    <a:srgbClr val="2440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3494" autoAdjust="0"/>
    <p:restoredTop sz="93447" autoAdjust="0"/>
  </p:normalViewPr>
  <p:slideViewPr>
    <p:cSldViewPr snapToGrid="0">
      <p:cViewPr varScale="1">
        <p:scale>
          <a:sx n="124" d="100"/>
          <a:sy n="124" d="100"/>
        </p:scale>
        <p:origin x="200" y="168"/>
      </p:cViewPr>
      <p:guideLst>
        <p:guide orient="horz" pos="204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ECFAD0DF-F63F-4951-88B8-7E7D2CB1BA02}" type="datetimeFigureOut">
              <a:rPr lang="en-US" smtClean="0"/>
              <a:t>7/26/23</a:t>
            </a:fld>
            <a:endParaRPr lang="en-US" dirty="0"/>
          </a:p>
        </p:txBody>
      </p:sp>
      <p:sp>
        <p:nvSpPr>
          <p:cNvPr id="4" name="Slide Image Placeholder 3"/>
          <p:cNvSpPr>
            <a:spLocks noGrp="1" noRot="1" noChangeAspect="1"/>
          </p:cNvSpPr>
          <p:nvPr>
            <p:ph type="sldImg" idx="2"/>
          </p:nvPr>
        </p:nvSpPr>
        <p:spPr>
          <a:xfrm>
            <a:off x="1397000" y="1154113"/>
            <a:ext cx="4156075" cy="3117850"/>
          </a:xfrm>
          <a:prstGeom prst="rect">
            <a:avLst/>
          </a:prstGeom>
          <a:noFill/>
          <a:ln w="12700">
            <a:solidFill>
              <a:prstClr val="black"/>
            </a:solidFill>
          </a:ln>
        </p:spPr>
        <p:txBody>
          <a:bodyPr vert="horz" lIns="92492" tIns="46246" rIns="92492" bIns="46246" rtlCol="0" anchor="ctr"/>
          <a:lstStyle/>
          <a:p>
            <a:endParaRPr lang="en-US" dirty="0"/>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58010FB5-4D6F-42F5-A809-7A1093A9D772}" type="slidenum">
              <a:rPr lang="en-US" smtClean="0"/>
              <a:t>‹#›</a:t>
            </a:fld>
            <a:endParaRPr lang="en-US" dirty="0"/>
          </a:p>
        </p:txBody>
      </p:sp>
    </p:spTree>
    <p:extLst>
      <p:ext uri="{BB962C8B-B14F-4D97-AF65-F5344CB8AC3E}">
        <p14:creationId xmlns:p14="http://schemas.microsoft.com/office/powerpoint/2010/main" val="1483142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42289">
              <a:defRPr/>
            </a:pPr>
            <a:fld id="{E4745EDC-326A-DC46-A236-B4FC4FF83B6F}" type="slidenum">
              <a:rPr lang="en-US">
                <a:solidFill>
                  <a:prstClr val="black"/>
                </a:solidFill>
                <a:latin typeface="Calibri"/>
              </a:rPr>
              <a:pPr defTabSz="942289">
                <a:defRPr/>
              </a:pPr>
              <a:t>29</a:t>
            </a:fld>
            <a:endParaRPr lang="en-US">
              <a:solidFill>
                <a:prstClr val="black"/>
              </a:solidFill>
              <a:latin typeface="Calibri"/>
            </a:endParaRPr>
          </a:p>
        </p:txBody>
      </p:sp>
    </p:spTree>
    <p:extLst>
      <p:ext uri="{BB962C8B-B14F-4D97-AF65-F5344CB8AC3E}">
        <p14:creationId xmlns:p14="http://schemas.microsoft.com/office/powerpoint/2010/main" val="39314730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2" name="Title 1"/>
          <p:cNvSpPr>
            <a:spLocks noGrp="1"/>
          </p:cNvSpPr>
          <p:nvPr>
            <p:ph type="ctrTitle"/>
          </p:nvPr>
        </p:nvSpPr>
        <p:spPr>
          <a:xfrm>
            <a:off x="4056185" y="2790092"/>
            <a:ext cx="4741984" cy="1774948"/>
          </a:xfrm>
        </p:spPr>
        <p:txBody>
          <a:bodyPr anchor="b">
            <a:normAutofit/>
          </a:bodyPr>
          <a:lstStyle>
            <a:lvl1pPr algn="r">
              <a:defRPr sz="4400" b="0" i="0">
                <a:solidFill>
                  <a:schemeClr val="bg1"/>
                </a:solidFill>
                <a:latin typeface="Arial" charset="0"/>
                <a:ea typeface="Arial" charset="0"/>
                <a:cs typeface="Arial" charset="0"/>
              </a:defRPr>
            </a:lvl1pPr>
          </a:lstStyle>
          <a:p>
            <a:r>
              <a:rPr lang="en-US"/>
              <a:t>Click to edit Master title style</a:t>
            </a:r>
          </a:p>
        </p:txBody>
      </p:sp>
      <p:sp>
        <p:nvSpPr>
          <p:cNvPr id="3" name="Subtitle 2"/>
          <p:cNvSpPr>
            <a:spLocks noGrp="1"/>
          </p:cNvSpPr>
          <p:nvPr>
            <p:ph type="subTitle" idx="1"/>
          </p:nvPr>
        </p:nvSpPr>
        <p:spPr>
          <a:xfrm>
            <a:off x="4056185" y="4642339"/>
            <a:ext cx="4741984" cy="580292"/>
          </a:xfrm>
        </p:spPr>
        <p:txBody>
          <a:bodyPr/>
          <a:lstStyle>
            <a:lvl1pPr marL="0" indent="0" algn="r">
              <a:buNone/>
              <a:defRPr sz="2400">
                <a:solidFill>
                  <a:schemeClr val="bg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30519D"/>
                </a:solidFill>
                <a:latin typeface="Arial" charset="0"/>
                <a:ea typeface="Arial" charset="0"/>
                <a:cs typeface="Arial" charset="0"/>
              </a:defRPr>
            </a:lvl1pPr>
          </a:lstStyle>
          <a:p>
            <a:r>
              <a:rPr lang="en-US"/>
              <a:t>Click to edit Master title style</a:t>
            </a:r>
          </a:p>
        </p:txBody>
      </p:sp>
      <p:sp>
        <p:nvSpPr>
          <p:cNvPr id="3" name="Content Placeholder 2"/>
          <p:cNvSpPr>
            <a:spLocks noGrp="1"/>
          </p:cNvSpPr>
          <p:nvPr>
            <p:ph idx="1"/>
          </p:nvPr>
        </p:nvSpPr>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997212" y="6439090"/>
            <a:ext cx="2057400" cy="365125"/>
          </a:xfrm>
        </p:spPr>
        <p:txBody>
          <a:bodyPr/>
          <a:lstStyle/>
          <a:p>
            <a:fld id="{893C5830-40F3-F04E-B2E3-10E6672BA8FF}"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003188" y="6445998"/>
            <a:ext cx="2057400" cy="365125"/>
          </a:xfrm>
        </p:spPr>
        <p:txBody>
          <a:bodyPr/>
          <a:lstStyle/>
          <a:p>
            <a:fld id="{893C5830-40F3-F04E-B2E3-10E6672BA8FF}"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7021117" y="6440021"/>
            <a:ext cx="2057400" cy="365125"/>
          </a:xfrm>
        </p:spPr>
        <p:txBody>
          <a:bodyPr/>
          <a:lstStyle/>
          <a:p>
            <a:fld id="{893C5830-40F3-F04E-B2E3-10E6672BA8FF}"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7003188" y="6445998"/>
            <a:ext cx="2057400" cy="365125"/>
          </a:xfrm>
        </p:spPr>
        <p:txBody>
          <a:bodyPr/>
          <a:lstStyle/>
          <a:p>
            <a:fld id="{893C5830-40F3-F04E-B2E3-10E6672BA8FF}"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7003188" y="6440021"/>
            <a:ext cx="2057400" cy="365125"/>
          </a:xfrm>
        </p:spPr>
        <p:txBody>
          <a:bodyPr/>
          <a:lstStyle/>
          <a:p>
            <a:fld id="{893C5830-40F3-F04E-B2E3-10E6672BA8FF}"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6997212" y="6445998"/>
            <a:ext cx="2057400" cy="365125"/>
          </a:xfrm>
        </p:spPr>
        <p:txBody>
          <a:bodyPr/>
          <a:lstStyle/>
          <a:p>
            <a:fld id="{893C5830-40F3-F04E-B2E3-10E6672BA8FF}"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8548"/>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bg1"/>
                </a:solidFill>
                <a:latin typeface="Arial" charset="0"/>
                <a:ea typeface="Arial" charset="0"/>
                <a:cs typeface="Arial" charset="0"/>
              </a:defRPr>
            </a:lvl1pPr>
          </a:lstStyle>
          <a:p>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bg1"/>
                </a:solidFill>
                <a:latin typeface="Arial" charset="0"/>
                <a:ea typeface="Arial" charset="0"/>
                <a:cs typeface="Arial" charset="0"/>
              </a:defRPr>
            </a:lvl1pPr>
          </a:lstStyle>
          <a:p>
            <a:endParaRPr lang="en-US" dirty="0"/>
          </a:p>
        </p:txBody>
      </p:sp>
      <p:sp>
        <p:nvSpPr>
          <p:cNvPr id="6" name="Slide Number Placeholder 5"/>
          <p:cNvSpPr>
            <a:spLocks noGrp="1"/>
          </p:cNvSpPr>
          <p:nvPr>
            <p:ph type="sldNum" sz="quarter" idx="4"/>
          </p:nvPr>
        </p:nvSpPr>
        <p:spPr>
          <a:xfrm>
            <a:off x="6997212" y="6356351"/>
            <a:ext cx="2057400" cy="365125"/>
          </a:xfrm>
          <a:prstGeom prst="rect">
            <a:avLst/>
          </a:prstGeom>
        </p:spPr>
        <p:txBody>
          <a:bodyPr vert="horz" lIns="91440" tIns="45720" rIns="91440" bIns="45720" rtlCol="0" anchor="ctr"/>
          <a:lstStyle>
            <a:lvl1pPr algn="r">
              <a:defRPr sz="1200">
                <a:solidFill>
                  <a:schemeClr val="bg1"/>
                </a:solidFill>
                <a:latin typeface="Arial" charset="0"/>
                <a:ea typeface="Arial" charset="0"/>
                <a:cs typeface="Arial" charset="0"/>
              </a:defRPr>
            </a:lvl1pPr>
          </a:lstStyle>
          <a:p>
            <a:fld id="{893C5830-40F3-F04E-B2E3-10E6672BA8FF}" type="slidenum">
              <a:rPr lang="en-US" smtClean="0"/>
              <a:pPr/>
              <a:t>‹#›</a:t>
            </a:fld>
            <a:endParaRPr lang="en-US" dirty="0"/>
          </a:p>
        </p:txBody>
      </p:sp>
      <p:pic>
        <p:nvPicPr>
          <p:cNvPr id="8" name="Picture 7"/>
          <p:cNvPicPr>
            <a:picLocks noChangeAspect="1"/>
          </p:cNvPicPr>
          <p:nvPr userDrawn="1"/>
        </p:nvPicPr>
        <p:blipFill>
          <a:blip r:embed="rId10">
            <a:extLst>
              <a:ext uri="{28A0092B-C50C-407E-A947-70E740481C1C}">
                <a14:useLocalDpi xmlns:a14="http://schemas.microsoft.com/office/drawing/2010/main" val="0"/>
              </a:ext>
            </a:extLst>
          </a:blip>
          <a:srcRect/>
          <a:stretch/>
        </p:blipFill>
        <p:spPr>
          <a:xfrm>
            <a:off x="0" y="0"/>
            <a:ext cx="9144000" cy="6858000"/>
          </a:xfrm>
          <a:prstGeom prst="rect">
            <a:avLst/>
          </a:prstGeom>
        </p:spPr>
      </p:pic>
    </p:spTree>
    <p:extLst>
      <p:ext uri="{BB962C8B-B14F-4D97-AF65-F5344CB8AC3E}">
        <p14:creationId xmlns:p14="http://schemas.microsoft.com/office/powerpoint/2010/main" val="10923609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hdr="0" ftr="0" dt="0"/>
  <p:txStyles>
    <p:title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emf"/><Relationship Id="rId4" Type="http://schemas.openxmlformats.org/officeDocument/2006/relationships/image" Target="../media/image13.emf"/></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hyperlink" Target="https://brookhavenlab.sharepoint.com/:x:/s/EICPublicSharingDocs/EdH38QZE9HpJrl039jn2-q4BbPvrMv7dTFiLV8--atclKw?e=0IHWfw" TargetMode="External"/><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 Id="rId5" Type="http://schemas.openxmlformats.org/officeDocument/2006/relationships/image" Target="../media/image26.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30.jpg"/><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jpeg"/><Relationship Id="rId1" Type="http://schemas.openxmlformats.org/officeDocument/2006/relationships/slideLayout" Target="../slideLayouts/slideLayout6.xml"/><Relationship Id="rId6" Type="http://schemas.openxmlformats.org/officeDocument/2006/relationships/image" Target="../media/image35.png"/><Relationship Id="rId5" Type="http://schemas.openxmlformats.org/officeDocument/2006/relationships/image" Target="../media/image34.jpe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s://brookhavenlab.sharepoint.com/:f:/s/EICPublicSharingDocs/En2qXUkn1G5Li9_rTS6D8vkBwb7J1_GkvmVxNeiW8_sV1Q?e=VbyJCr" TargetMode="External"/><Relationship Id="rId2" Type="http://schemas.openxmlformats.org/officeDocument/2006/relationships/hyperlink" Target="https://wiki.bnl.gov/EPIC/index.php?title=Project_Information" TargetMode="External"/><Relationship Id="rId1" Type="http://schemas.openxmlformats.org/officeDocument/2006/relationships/slideLayout" Target="../slideLayouts/slideLayout2.xml"/><Relationship Id="rId5" Type="http://schemas.openxmlformats.org/officeDocument/2006/relationships/hyperlink" Target="https://brookhavenlab.sharepoint.com/:f:/s/EICPublicSharingDocs/Em4vN8llN31NqNs1sQfmlzoBtbWEnrlCs6U3VHS0gaU1ew?e=a0N6gm" TargetMode="External"/><Relationship Id="rId4" Type="http://schemas.openxmlformats.org/officeDocument/2006/relationships/hyperlink" Target="https://eic.jlab.org/Requirements/"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 Id="rId5" Type="http://schemas.openxmlformats.org/officeDocument/2006/relationships/image" Target="../media/image44.jpg"/><Relationship Id="rId4" Type="http://schemas.openxmlformats.org/officeDocument/2006/relationships/image" Target="../media/image43.png"/></Relationships>
</file>

<file path=ppt/slides/_rels/slide28.xml.rels><?xml version="1.0" encoding="UTF-8" standalone="yes"?>
<Relationships xmlns="http://schemas.openxmlformats.org/package/2006/relationships"><Relationship Id="rId2" Type="http://schemas.openxmlformats.org/officeDocument/2006/relationships/hyperlink" Target="https://indico.knu.ac.kr/event/592/" TargetMode="Externa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hyperlink" Target="https://indico.bnl.gov/event/20113/" TargetMode="External"/><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package" Target="../embeddings/Microsoft_Word_Document.docx"/></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245E5-B96D-4C8D-947E-45F782E4165F}"/>
              </a:ext>
            </a:extLst>
          </p:cNvPr>
          <p:cNvSpPr>
            <a:spLocks noGrp="1"/>
          </p:cNvSpPr>
          <p:nvPr>
            <p:ph type="ctrTitle"/>
          </p:nvPr>
        </p:nvSpPr>
        <p:spPr>
          <a:xfrm>
            <a:off x="1915886" y="1654052"/>
            <a:ext cx="7089889" cy="1774948"/>
          </a:xfrm>
        </p:spPr>
        <p:txBody>
          <a:bodyPr>
            <a:normAutofit fontScale="90000"/>
          </a:bodyPr>
          <a:lstStyle/>
          <a:p>
            <a:r>
              <a:rPr lang="en-US" dirty="0"/>
              <a:t>EIC Project Update</a:t>
            </a:r>
            <a:br>
              <a:rPr lang="en-US" dirty="0"/>
            </a:br>
            <a:br>
              <a:rPr lang="en-US" dirty="0"/>
            </a:br>
            <a:endParaRPr lang="en-US" dirty="0"/>
          </a:p>
        </p:txBody>
      </p:sp>
      <p:sp>
        <p:nvSpPr>
          <p:cNvPr id="3" name="Subtitle 2">
            <a:extLst>
              <a:ext uri="{FF2B5EF4-FFF2-40B4-BE49-F238E27FC236}">
                <a16:creationId xmlns:a16="http://schemas.microsoft.com/office/drawing/2014/main" id="{35F1F55E-30EE-4C1A-8892-83A289C0D6EE}"/>
              </a:ext>
            </a:extLst>
          </p:cNvPr>
          <p:cNvSpPr>
            <a:spLocks noGrp="1"/>
          </p:cNvSpPr>
          <p:nvPr>
            <p:ph type="subTitle" idx="1"/>
          </p:nvPr>
        </p:nvSpPr>
        <p:spPr>
          <a:xfrm>
            <a:off x="3899422" y="3429000"/>
            <a:ext cx="5230906" cy="1980560"/>
          </a:xfrm>
        </p:spPr>
        <p:txBody>
          <a:bodyPr vert="horz" lIns="91440" tIns="45720" rIns="91440" bIns="45720" rtlCol="0" anchor="t">
            <a:normAutofit fontScale="85000" lnSpcReduction="20000"/>
          </a:bodyPr>
          <a:lstStyle/>
          <a:p>
            <a:endParaRPr lang="en-US" dirty="0">
              <a:effectLst/>
              <a:latin typeface="Arial"/>
              <a:cs typeface="Arial"/>
            </a:endParaRPr>
          </a:p>
          <a:p>
            <a:r>
              <a:rPr lang="en-US" dirty="0">
                <a:effectLst/>
              </a:rPr>
              <a:t>Elke </a:t>
            </a:r>
            <a:r>
              <a:rPr lang="en-US" dirty="0" err="1">
                <a:effectLst/>
              </a:rPr>
              <a:t>Aschenauer</a:t>
            </a:r>
            <a:r>
              <a:rPr lang="en-US" dirty="0">
                <a:effectLst/>
              </a:rPr>
              <a:t> and Rolf Ent</a:t>
            </a:r>
          </a:p>
          <a:p>
            <a:pPr>
              <a:lnSpc>
                <a:spcPct val="120000"/>
              </a:lnSpc>
            </a:pPr>
            <a:r>
              <a:rPr lang="en-US" dirty="0">
                <a:effectLst/>
              </a:rPr>
              <a:t>Co-Associate Directors for the Experimental Program</a:t>
            </a:r>
          </a:p>
          <a:p>
            <a:r>
              <a:rPr lang="en-US" dirty="0" err="1">
                <a:effectLst/>
              </a:rPr>
              <a:t>ePIC</a:t>
            </a:r>
            <a:r>
              <a:rPr lang="en-US" dirty="0">
                <a:effectLst/>
              </a:rPr>
              <a:t> </a:t>
            </a:r>
            <a:r>
              <a:rPr lang="en-US" dirty="0"/>
              <a:t>General</a:t>
            </a:r>
            <a:r>
              <a:rPr lang="en-US" dirty="0">
                <a:effectLst/>
              </a:rPr>
              <a:t> Meeting</a:t>
            </a:r>
          </a:p>
          <a:p>
            <a:r>
              <a:rPr lang="en-US" sz="1400" dirty="0">
                <a:effectLst/>
              </a:rPr>
              <a:t>June </a:t>
            </a:r>
            <a:r>
              <a:rPr lang="en-US" sz="1400" dirty="0"/>
              <a:t>23</a:t>
            </a:r>
            <a:r>
              <a:rPr lang="en-US" sz="1400" baseline="30000" dirty="0"/>
              <a:t>rd</a:t>
            </a:r>
            <a:r>
              <a:rPr lang="en-US" sz="1400" dirty="0"/>
              <a:t> </a:t>
            </a:r>
            <a:r>
              <a:rPr lang="en-US" sz="1400" dirty="0">
                <a:effectLst/>
              </a:rPr>
              <a:t> 2023</a:t>
            </a:r>
          </a:p>
        </p:txBody>
      </p:sp>
    </p:spTree>
    <p:extLst>
      <p:ext uri="{BB962C8B-B14F-4D97-AF65-F5344CB8AC3E}">
        <p14:creationId xmlns:p14="http://schemas.microsoft.com/office/powerpoint/2010/main" val="3107237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E59E2-3DE7-C241-A871-28CFDC791DA5}"/>
              </a:ext>
            </a:extLst>
          </p:cNvPr>
          <p:cNvSpPr>
            <a:spLocks noGrp="1"/>
          </p:cNvSpPr>
          <p:nvPr>
            <p:ph type="title"/>
          </p:nvPr>
        </p:nvSpPr>
        <p:spPr>
          <a:xfrm>
            <a:off x="0" y="-1801"/>
            <a:ext cx="7886700" cy="682838"/>
          </a:xfrm>
        </p:spPr>
        <p:txBody>
          <a:bodyPr>
            <a:normAutofit fontScale="90000"/>
          </a:bodyPr>
          <a:lstStyle/>
          <a:p>
            <a:r>
              <a:rPr lang="en-US" dirty="0"/>
              <a:t>What Is Coming Up – TDR</a:t>
            </a:r>
          </a:p>
        </p:txBody>
      </p:sp>
      <p:sp>
        <p:nvSpPr>
          <p:cNvPr id="3" name="Slide Number Placeholder 2">
            <a:extLst>
              <a:ext uri="{FF2B5EF4-FFF2-40B4-BE49-F238E27FC236}">
                <a16:creationId xmlns:a16="http://schemas.microsoft.com/office/drawing/2014/main" id="{A23E03F3-80BE-9549-A3A7-4BA518ABBEBC}"/>
              </a:ext>
            </a:extLst>
          </p:cNvPr>
          <p:cNvSpPr>
            <a:spLocks noGrp="1"/>
          </p:cNvSpPr>
          <p:nvPr>
            <p:ph type="sldNum" sz="quarter" idx="12"/>
          </p:nvPr>
        </p:nvSpPr>
        <p:spPr/>
        <p:txBody>
          <a:bodyPr/>
          <a:lstStyle/>
          <a:p>
            <a:fld id="{893C5830-40F3-F04E-B2E3-10E6672BA8FF}" type="slidenum">
              <a:rPr lang="en-US" smtClean="0"/>
              <a:t>10</a:t>
            </a:fld>
            <a:endParaRPr lang="en-US" dirty="0"/>
          </a:p>
        </p:txBody>
      </p:sp>
      <p:sp>
        <p:nvSpPr>
          <p:cNvPr id="7" name="TextBox 6">
            <a:extLst>
              <a:ext uri="{FF2B5EF4-FFF2-40B4-BE49-F238E27FC236}">
                <a16:creationId xmlns:a16="http://schemas.microsoft.com/office/drawing/2014/main" id="{ECA5E640-DCE9-5F54-390E-DD51B4587230}"/>
              </a:ext>
            </a:extLst>
          </p:cNvPr>
          <p:cNvSpPr txBox="1"/>
          <p:nvPr/>
        </p:nvSpPr>
        <p:spPr>
          <a:xfrm>
            <a:off x="0" y="590020"/>
            <a:ext cx="9144000" cy="5940088"/>
          </a:xfrm>
          <a:prstGeom prst="rect">
            <a:avLst/>
          </a:prstGeom>
          <a:noFill/>
        </p:spPr>
        <p:txBody>
          <a:bodyPr wrap="square" rtlCol="0">
            <a:spAutoFit/>
          </a:bodyPr>
          <a:lstStyle/>
          <a:p>
            <a:r>
              <a:rPr lang="en-US" b="1" dirty="0">
                <a:solidFill>
                  <a:srgbClr val="0432FF"/>
                </a:solidFill>
                <a:latin typeface="Arial" panose="020B0604020202020204" pitchFamily="34" charset="0"/>
                <a:cs typeface="Arial" panose="020B0604020202020204" pitchFamily="34" charset="0"/>
              </a:rPr>
              <a:t>We will start the process of writing a draft TDR later this year, and then this will continue towards a first version of a TDR in 2024.</a:t>
            </a:r>
          </a:p>
          <a:p>
            <a:endParaRPr lang="en-US" sz="800"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Working model will be similar as we used to create the CDR</a:t>
            </a:r>
            <a:r>
              <a:rPr lang="en-US" dirty="0">
                <a:latin typeface="Arial" panose="020B0604020202020204" pitchFamily="34" charset="0"/>
                <a:cs typeface="Arial" panose="020B0604020202020204" pitchFamily="34" charset="0"/>
              </a:rPr>
              <a:t>, Elke/Rolf with engagement of </a:t>
            </a:r>
            <a:r>
              <a:rPr lang="en-US" dirty="0" err="1">
                <a:latin typeface="Arial" panose="020B0604020202020204" pitchFamily="34" charset="0"/>
                <a:cs typeface="Arial" panose="020B0604020202020204" pitchFamily="34" charset="0"/>
              </a:rPr>
              <a:t>ePIC</a:t>
            </a:r>
            <a:r>
              <a:rPr lang="en-US" dirty="0">
                <a:latin typeface="Arial" panose="020B0604020202020204" pitchFamily="34" charset="0"/>
                <a:cs typeface="Arial" panose="020B0604020202020204" pitchFamily="34" charset="0"/>
              </a:rPr>
              <a:t> leadership, and a mix of the project CAMs and EPIC WG representatives. At the late phases the editing rights will become more restricted. We plan to use where we can input from the CDR, YR, proposals, technical notes, etc.</a:t>
            </a:r>
          </a:p>
          <a:p>
            <a:endParaRPr lang="en-US" sz="800" dirty="0">
              <a:latin typeface="Arial" panose="020B0604020202020204" pitchFamily="34" charset="0"/>
              <a:cs typeface="Arial" panose="020B0604020202020204" pitchFamily="34" charset="0"/>
            </a:endParaRPr>
          </a:p>
          <a:p>
            <a:r>
              <a:rPr lang="en-US" sz="1600" dirty="0">
                <a:solidFill>
                  <a:srgbClr val="0432FF"/>
                </a:solidFill>
                <a:latin typeface="Arial" panose="020B0604020202020204" pitchFamily="34" charset="0"/>
                <a:cs typeface="Arial" panose="020B0604020202020204" pitchFamily="34" charset="0"/>
              </a:rPr>
              <a:t>Chapter 2: </a:t>
            </a:r>
            <a:r>
              <a:rPr lang="en-US" sz="1600" dirty="0">
                <a:latin typeface="Arial" panose="020B0604020202020204" pitchFamily="34" charset="0"/>
                <a:cs typeface="Arial" panose="020B0604020202020204" pitchFamily="34" charset="0"/>
              </a:rPr>
              <a:t>Physics Goals and Requirements </a:t>
            </a:r>
            <a:r>
              <a:rPr lang="en-US" sz="1600" i="1" dirty="0">
                <a:latin typeface="Arial" panose="020B0604020202020204" pitchFamily="34" charset="0"/>
                <a:cs typeface="Arial" panose="020B0604020202020204" pitchFamily="34" charset="0"/>
              </a:rPr>
              <a:t>(should be short, &lt; 50 pages)</a:t>
            </a:r>
          </a:p>
          <a:p>
            <a:r>
              <a:rPr lang="en-US" sz="1600" dirty="0">
                <a:latin typeface="Arial" panose="020B0604020202020204" pitchFamily="34" charset="0"/>
                <a:cs typeface="Arial" panose="020B0604020202020204" pitchFamily="34" charset="0"/>
              </a:rPr>
              <a:t>	2.1 EIC Context and History (like CDR 2.2 or YR section 1)</a:t>
            </a:r>
          </a:p>
          <a:p>
            <a:r>
              <a:rPr lang="en-US" sz="1600" dirty="0">
                <a:latin typeface="Arial" panose="020B0604020202020204" pitchFamily="34" charset="0"/>
                <a:cs typeface="Arial" panose="020B0604020202020204" pitchFamily="34" charset="0"/>
              </a:rPr>
              <a:t>	2.2 The Science Goals of the EIC and the Machine Parameters (like CDR 2.3)</a:t>
            </a:r>
          </a:p>
          <a:p>
            <a:r>
              <a:rPr lang="en-US" sz="1600" dirty="0">
                <a:latin typeface="Arial" panose="020B0604020202020204" pitchFamily="34" charset="0"/>
                <a:cs typeface="Arial" panose="020B0604020202020204" pitchFamily="34" charset="0"/>
              </a:rPr>
              <a:t>	2.3 The EIC Science (follow YR structure)</a:t>
            </a:r>
          </a:p>
          <a:p>
            <a:r>
              <a:rPr lang="en-US" sz="1600" dirty="0">
                <a:latin typeface="Arial" panose="020B0604020202020204" pitchFamily="34" charset="0"/>
                <a:cs typeface="Arial" panose="020B0604020202020204" pitchFamily="34" charset="0"/>
              </a:rPr>
              <a:t>	2.4 Scientific Requirements</a:t>
            </a:r>
          </a:p>
          <a:p>
            <a:r>
              <a:rPr lang="en-US" sz="1600" dirty="0">
                <a:solidFill>
                  <a:srgbClr val="0432FF"/>
                </a:solidFill>
                <a:latin typeface="Arial" panose="020B0604020202020204" pitchFamily="34" charset="0"/>
                <a:cs typeface="Arial" panose="020B0604020202020204" pitchFamily="34" charset="0"/>
              </a:rPr>
              <a:t>Chapter 3: </a:t>
            </a:r>
            <a:r>
              <a:rPr lang="en-US" sz="1600" dirty="0">
                <a:latin typeface="Arial" panose="020B0604020202020204" pitchFamily="34" charset="0"/>
                <a:cs typeface="Arial" panose="020B0604020202020204" pitchFamily="34" charset="0"/>
              </a:rPr>
              <a:t>Interaction Region 6 Overview (</a:t>
            </a:r>
            <a:r>
              <a:rPr lang="en-US" sz="1600" dirty="0" err="1">
                <a:latin typeface="Arial" panose="020B0604020202020204" pitchFamily="34" charset="0"/>
                <a:cs typeface="Arial" panose="020B0604020202020204" pitchFamily="34" charset="0"/>
              </a:rPr>
              <a:t>Elke</a:t>
            </a:r>
            <a:r>
              <a:rPr lang="en-US" sz="1600" dirty="0">
                <a:latin typeface="Arial" panose="020B0604020202020204" pitchFamily="34" charset="0"/>
                <a:cs typeface="Arial" panose="020B0604020202020204" pitchFamily="34" charset="0"/>
              </a:rPr>
              <a:t>/Rolf contributing)</a:t>
            </a:r>
          </a:p>
          <a:p>
            <a:r>
              <a:rPr lang="en-US" sz="1600" dirty="0">
                <a:solidFill>
                  <a:srgbClr val="0432FF"/>
                </a:solidFill>
                <a:latin typeface="Arial" panose="020B0604020202020204" pitchFamily="34" charset="0"/>
                <a:cs typeface="Arial" panose="020B0604020202020204" pitchFamily="34" charset="0"/>
              </a:rPr>
              <a:t>Chapter 8: </a:t>
            </a:r>
            <a:r>
              <a:rPr lang="en-US" sz="1600" dirty="0">
                <a:latin typeface="Arial" panose="020B0604020202020204" pitchFamily="34" charset="0"/>
                <a:cs typeface="Arial" panose="020B0604020202020204" pitchFamily="34" charset="0"/>
              </a:rPr>
              <a:t>Experimental Systems </a:t>
            </a:r>
            <a:r>
              <a:rPr lang="en-US" sz="1600" i="1" dirty="0">
                <a:latin typeface="Arial" panose="020B0604020202020204" pitchFamily="34" charset="0"/>
                <a:cs typeface="Arial" panose="020B0604020202020204" pitchFamily="34" charset="0"/>
              </a:rPr>
              <a:t>(can be long such that we can use as standalone detector TDR)</a:t>
            </a:r>
          </a:p>
          <a:p>
            <a:r>
              <a:rPr lang="en-US" sz="1600" dirty="0">
                <a:latin typeface="Arial" panose="020B0604020202020204" pitchFamily="34" charset="0"/>
                <a:cs typeface="Arial" panose="020B0604020202020204" pitchFamily="34" charset="0"/>
              </a:rPr>
              <a:t>	8.1 Experimental Equipment Requirements Summary (like CDR 8.2)</a:t>
            </a:r>
          </a:p>
          <a:p>
            <a:r>
              <a:rPr lang="en-US" sz="1600" dirty="0">
                <a:latin typeface="Arial" panose="020B0604020202020204" pitchFamily="34" charset="0"/>
                <a:cs typeface="Arial" panose="020B0604020202020204" pitchFamily="34" charset="0"/>
              </a:rPr>
              <a:t>	8.2 General Detector Considerations and Operations Challenges (YR 10, CDR 8.3)</a:t>
            </a:r>
          </a:p>
          <a:p>
            <a:r>
              <a:rPr lang="en-US" sz="1600" dirty="0">
                <a:latin typeface="Arial" panose="020B0604020202020204" pitchFamily="34" charset="0"/>
                <a:cs typeface="Arial" panose="020B0604020202020204" pitchFamily="34" charset="0"/>
              </a:rPr>
              <a:t>	8.3 EIC Detector	</a:t>
            </a:r>
          </a:p>
          <a:p>
            <a:r>
              <a:rPr lang="en-US" sz="1600" dirty="0">
                <a:latin typeface="Arial" panose="020B0604020202020204" pitchFamily="34" charset="0"/>
                <a:cs typeface="Arial" panose="020B0604020202020204" pitchFamily="34" charset="0"/>
              </a:rPr>
              <a:t>	8.4 Detector R&amp;D Summary</a:t>
            </a:r>
          </a:p>
          <a:p>
            <a:r>
              <a:rPr lang="en-US" sz="1600" dirty="0">
                <a:latin typeface="Arial" panose="020B0604020202020204" pitchFamily="34" charset="0"/>
                <a:cs typeface="Arial" panose="020B0604020202020204" pitchFamily="34" charset="0"/>
              </a:rPr>
              <a:t>	8.5 Detector Integration</a:t>
            </a:r>
          </a:p>
          <a:p>
            <a:r>
              <a:rPr lang="en-US" sz="1600" dirty="0">
                <a:latin typeface="Arial" panose="020B0604020202020204" pitchFamily="34" charset="0"/>
                <a:cs typeface="Arial" panose="020B0604020202020204" pitchFamily="34" charset="0"/>
              </a:rPr>
              <a:t>	8.6 Detector Commissioning and Pre-Operations</a:t>
            </a:r>
          </a:p>
          <a:p>
            <a:r>
              <a:rPr lang="en-US" sz="1600" dirty="0">
                <a:solidFill>
                  <a:srgbClr val="0432FF"/>
                </a:solidFill>
                <a:latin typeface="Arial" panose="020B0604020202020204" pitchFamily="34" charset="0"/>
                <a:cs typeface="Arial" panose="020B0604020202020204" pitchFamily="34" charset="0"/>
              </a:rPr>
              <a:t>Chapter 11: </a:t>
            </a:r>
            <a:r>
              <a:rPr lang="en-US" sz="1600" dirty="0">
                <a:latin typeface="Arial" panose="020B0604020202020204" pitchFamily="34" charset="0"/>
                <a:cs typeface="Arial" panose="020B0604020202020204" pitchFamily="34" charset="0"/>
              </a:rPr>
              <a:t>Commissioning (</a:t>
            </a:r>
            <a:r>
              <a:rPr lang="en-US" sz="1600" dirty="0" err="1">
                <a:latin typeface="Arial" panose="020B0604020202020204" pitchFamily="34" charset="0"/>
                <a:cs typeface="Arial" panose="020B0604020202020204" pitchFamily="34" charset="0"/>
              </a:rPr>
              <a:t>Elke</a:t>
            </a:r>
            <a:r>
              <a:rPr lang="en-US" sz="1600" dirty="0">
                <a:latin typeface="Arial" panose="020B0604020202020204" pitchFamily="34" charset="0"/>
                <a:cs typeface="Arial" panose="020B0604020202020204" pitchFamily="34" charset="0"/>
              </a:rPr>
              <a:t>/Rolf contributing)</a:t>
            </a:r>
          </a:p>
          <a:p>
            <a:r>
              <a:rPr lang="en-US" sz="1600" dirty="0">
                <a:solidFill>
                  <a:srgbClr val="0432FF"/>
                </a:solidFill>
                <a:latin typeface="Arial" panose="020B0604020202020204" pitchFamily="34" charset="0"/>
                <a:cs typeface="Arial" panose="020B0604020202020204" pitchFamily="34" charset="0"/>
              </a:rPr>
              <a:t>Appendix-B: </a:t>
            </a:r>
            <a:r>
              <a:rPr lang="en-US" sz="1600" dirty="0">
                <a:latin typeface="Arial" panose="020B0604020202020204" pitchFamily="34" charset="0"/>
                <a:cs typeface="Arial" panose="020B0604020202020204" pitchFamily="34" charset="0"/>
              </a:rPr>
              <a:t>Integration of a Second Experiment (mainly emphasizing feasibility, luminosity sharing, polarization with two experiments, and first-order checks of magnets/acceptance)</a:t>
            </a:r>
          </a:p>
        </p:txBody>
      </p:sp>
    </p:spTree>
    <p:extLst>
      <p:ext uri="{BB962C8B-B14F-4D97-AF65-F5344CB8AC3E}">
        <p14:creationId xmlns:p14="http://schemas.microsoft.com/office/powerpoint/2010/main" val="450723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36085-75E7-E84E-B281-761C480C332F}"/>
              </a:ext>
            </a:extLst>
          </p:cNvPr>
          <p:cNvSpPr>
            <a:spLocks noGrp="1"/>
          </p:cNvSpPr>
          <p:nvPr>
            <p:ph type="title"/>
          </p:nvPr>
        </p:nvSpPr>
        <p:spPr>
          <a:xfrm>
            <a:off x="-1" y="9526"/>
            <a:ext cx="9144001" cy="1111052"/>
          </a:xfrm>
        </p:spPr>
        <p:txBody>
          <a:bodyPr>
            <a:noAutofit/>
          </a:bodyPr>
          <a:lstStyle/>
          <a:p>
            <a:r>
              <a:rPr lang="en-US" sz="3600" dirty="0">
                <a:latin typeface="Arial" panose="020B0604020202020204" pitchFamily="34" charset="0"/>
                <a:cs typeface="Arial" panose="020B0604020202020204" pitchFamily="34" charset="0"/>
              </a:rPr>
              <a:t>(Draft) TDR – more details on section on Experimental Systems </a:t>
            </a:r>
          </a:p>
        </p:txBody>
      </p:sp>
      <p:sp>
        <p:nvSpPr>
          <p:cNvPr id="6" name="TextBox 5">
            <a:extLst>
              <a:ext uri="{FF2B5EF4-FFF2-40B4-BE49-F238E27FC236}">
                <a16:creationId xmlns:a16="http://schemas.microsoft.com/office/drawing/2014/main" id="{5F97684D-F233-4640-8386-2C0602E23EBD}"/>
              </a:ext>
            </a:extLst>
          </p:cNvPr>
          <p:cNvSpPr txBox="1"/>
          <p:nvPr/>
        </p:nvSpPr>
        <p:spPr>
          <a:xfrm>
            <a:off x="-307645" y="2964999"/>
            <a:ext cx="8639393" cy="1154162"/>
          </a:xfrm>
          <a:prstGeom prst="rect">
            <a:avLst/>
          </a:prstGeom>
          <a:noFill/>
        </p:spPr>
        <p:txBody>
          <a:bodyPr wrap="square" rtlCol="0">
            <a:spAutoFit/>
          </a:bodyPr>
          <a:lstStyle/>
          <a:p>
            <a:pPr algn="ctr">
              <a:spcAft>
                <a:spcPts val="600"/>
              </a:spcAft>
              <a:buClr>
                <a:srgbClr val="0432FF"/>
              </a:buClr>
              <a:defRPr/>
            </a:pPr>
            <a:endParaRPr lang="en-US" sz="3200" dirty="0">
              <a:solidFill>
                <a:prstClr val="black"/>
              </a:solidFill>
              <a:latin typeface="Arial" panose="020B0604020202020204" pitchFamily="34" charset="0"/>
              <a:cs typeface="Arial" panose="020B0604020202020204" pitchFamily="34" charset="0"/>
            </a:endParaRPr>
          </a:p>
          <a:p>
            <a:pPr algn="ctr">
              <a:spcAft>
                <a:spcPts val="600"/>
              </a:spcAft>
              <a:buClr>
                <a:srgbClr val="0432FF"/>
              </a:buClr>
              <a:defRPr/>
            </a:pPr>
            <a:endParaRPr lang="en-US" sz="3200" dirty="0">
              <a:solidFill>
                <a:prstClr val="black"/>
              </a:solidFill>
              <a:latin typeface="Arial" panose="020B0604020202020204" pitchFamily="34" charset="0"/>
              <a:cs typeface="Arial" panose="020B0604020202020204" pitchFamily="34" charset="0"/>
            </a:endParaRPr>
          </a:p>
        </p:txBody>
      </p:sp>
      <p:sp>
        <p:nvSpPr>
          <p:cNvPr id="3" name="TextBox 2"/>
          <p:cNvSpPr txBox="1"/>
          <p:nvPr/>
        </p:nvSpPr>
        <p:spPr>
          <a:xfrm>
            <a:off x="161635" y="1156186"/>
            <a:ext cx="8820727" cy="5324535"/>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8.1 Experimental Equipment Requirements Summary (like CDR 8.2)</a:t>
            </a:r>
          </a:p>
          <a:p>
            <a:r>
              <a:rPr lang="en-US" sz="1400" dirty="0">
                <a:latin typeface="Arial" panose="020B0604020202020204" pitchFamily="34" charset="0"/>
                <a:cs typeface="Arial" panose="020B0604020202020204" pitchFamily="34" charset="0"/>
              </a:rPr>
              <a:t>8.2 General Detector Considerations and Operations Challenges (YR 10 and CDR 8.3)</a:t>
            </a:r>
          </a:p>
          <a:p>
            <a:r>
              <a:rPr lang="en-US" sz="14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8.2.1 Beam Energies, Polarization, Versatility, Luminosities (like YR 10.1)</a:t>
            </a:r>
          </a:p>
          <a:p>
            <a:r>
              <a:rPr lang="en-US" sz="1200" dirty="0">
                <a:latin typeface="Arial" panose="020B0604020202020204" pitchFamily="34" charset="0"/>
                <a:cs typeface="Arial" panose="020B0604020202020204" pitchFamily="34" charset="0"/>
              </a:rPr>
              <a:t>	8.2.2 Rates and Multiplicities (like CDR 8.3.1)</a:t>
            </a:r>
          </a:p>
          <a:p>
            <a:r>
              <a:rPr lang="en-US" sz="1200" dirty="0">
                <a:latin typeface="Arial" panose="020B0604020202020204" pitchFamily="34" charset="0"/>
                <a:cs typeface="Arial" panose="020B0604020202020204" pitchFamily="34" charset="0"/>
              </a:rPr>
              <a:t>	8.2.3 Interaction Region Integration, Vacuum and Backgrounds (like CDR 8.3.2)</a:t>
            </a:r>
          </a:p>
          <a:p>
            <a:r>
              <a:rPr lang="en-US" sz="1200" dirty="0">
                <a:latin typeface="Arial" panose="020B0604020202020204" pitchFamily="34" charset="0"/>
                <a:cs typeface="Arial" panose="020B0604020202020204" pitchFamily="34" charset="0"/>
              </a:rPr>
              <a:t>	8.2.4 Systematic Uncertainties (like YR 10.5)</a:t>
            </a:r>
          </a:p>
          <a:p>
            <a:r>
              <a:rPr lang="en-US" sz="1400" dirty="0">
                <a:latin typeface="Arial" panose="020B0604020202020204" pitchFamily="34" charset="0"/>
                <a:cs typeface="Arial" panose="020B0604020202020204" pitchFamily="34" charset="0"/>
              </a:rPr>
              <a:t>8.3 EPIC Detector		</a:t>
            </a:r>
            <a:r>
              <a:rPr lang="en-US" sz="1400" b="1" dirty="0">
                <a:latin typeface="Arial" panose="020B0604020202020204" pitchFamily="34" charset="0"/>
                <a:cs typeface="Arial" panose="020B0604020202020204" pitchFamily="34" charset="0"/>
              </a:rPr>
              <a:t>CAM(s) and </a:t>
            </a:r>
            <a:r>
              <a:rPr lang="en-US" sz="1400" b="1" dirty="0" err="1">
                <a:latin typeface="Arial" panose="020B0604020202020204" pitchFamily="34" charset="0"/>
                <a:cs typeface="Arial" panose="020B0604020202020204" pitchFamily="34" charset="0"/>
              </a:rPr>
              <a:t>ePIC</a:t>
            </a:r>
            <a:r>
              <a:rPr lang="en-US" sz="1400" b="1" dirty="0">
                <a:latin typeface="Arial" panose="020B0604020202020204" pitchFamily="34" charset="0"/>
                <a:cs typeface="Arial" panose="020B0604020202020204" pitchFamily="34" charset="0"/>
              </a:rPr>
              <a:t> collaboration contact(s)</a:t>
            </a:r>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	8.3.1 Magnet	</a:t>
            </a:r>
            <a:r>
              <a:rPr lang="en-US" sz="1200" b="1" dirty="0">
                <a:latin typeface="Arial" panose="020B0604020202020204" pitchFamily="34" charset="0"/>
                <a:cs typeface="Arial" panose="020B0604020202020204" pitchFamily="34" charset="0"/>
              </a:rPr>
              <a:t>For each subsection end with R&amp;D and design maturity</a:t>
            </a:r>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	8.3.2 Tracking</a:t>
            </a:r>
          </a:p>
          <a:p>
            <a:r>
              <a:rPr lang="en-US" sz="1200" dirty="0">
                <a:latin typeface="Arial" panose="020B0604020202020204" pitchFamily="34" charset="0"/>
                <a:cs typeface="Arial" panose="020B0604020202020204" pitchFamily="34" charset="0"/>
              </a:rPr>
              <a:t>	8.3.3 Electromagnetic Calorimetry</a:t>
            </a:r>
          </a:p>
          <a:p>
            <a:r>
              <a:rPr lang="en-US" sz="1200" dirty="0">
                <a:latin typeface="Arial" panose="020B0604020202020204" pitchFamily="34" charset="0"/>
                <a:cs typeface="Arial" panose="020B0604020202020204" pitchFamily="34" charset="0"/>
              </a:rPr>
              <a:t>	8.3.4 Hadronic Calorimetry</a:t>
            </a:r>
          </a:p>
          <a:p>
            <a:r>
              <a:rPr lang="en-US" sz="1200" dirty="0">
                <a:latin typeface="Arial" panose="020B0604020202020204" pitchFamily="34" charset="0"/>
                <a:cs typeface="Arial" panose="020B0604020202020204" pitchFamily="34" charset="0"/>
              </a:rPr>
              <a:t>	8.3.5 Particle Identification</a:t>
            </a:r>
          </a:p>
          <a:p>
            <a:r>
              <a:rPr lang="en-US" sz="1200" dirty="0">
                <a:latin typeface="Arial" panose="020B0604020202020204" pitchFamily="34" charset="0"/>
                <a:cs typeface="Arial" panose="020B0604020202020204" pitchFamily="34" charset="0"/>
              </a:rPr>
              <a:t>	8.3.6 Far-Forward Detectors</a:t>
            </a:r>
          </a:p>
          <a:p>
            <a:r>
              <a:rPr lang="en-US" sz="1200" dirty="0">
                <a:latin typeface="Arial" panose="020B0604020202020204" pitchFamily="34" charset="0"/>
                <a:cs typeface="Arial" panose="020B0604020202020204" pitchFamily="34" charset="0"/>
              </a:rPr>
              <a:t>	8.3.7 Far-Backward Detectors</a:t>
            </a:r>
          </a:p>
          <a:p>
            <a:r>
              <a:rPr lang="en-US" sz="1200" dirty="0">
                <a:latin typeface="Arial" panose="020B0604020202020204" pitchFamily="34" charset="0"/>
                <a:cs typeface="Arial" panose="020B0604020202020204" pitchFamily="34" charset="0"/>
              </a:rPr>
              <a:t>	8.3.8 Polarimetry and Luminosity Detector</a:t>
            </a:r>
          </a:p>
          <a:p>
            <a:r>
              <a:rPr lang="en-US" sz="1200" dirty="0">
                <a:latin typeface="Arial" panose="020B0604020202020204" pitchFamily="34" charset="0"/>
                <a:cs typeface="Arial" panose="020B0604020202020204" pitchFamily="34" charset="0"/>
              </a:rPr>
              <a:t>	8.3.9 Readout Electronics and Data Acquisition</a:t>
            </a:r>
          </a:p>
          <a:p>
            <a:r>
              <a:rPr lang="en-US" sz="1200" dirty="0">
                <a:latin typeface="Arial" panose="020B0604020202020204" pitchFamily="34" charset="0"/>
                <a:cs typeface="Arial" panose="020B0604020202020204" pitchFamily="34" charset="0"/>
              </a:rPr>
              <a:t>	8.3.10 Software, Data Analysis and Data Preservation </a:t>
            </a:r>
            <a:r>
              <a:rPr lang="en-US" sz="1200" b="1" dirty="0">
                <a:latin typeface="Arial" panose="020B0604020202020204" pitchFamily="34" charset="0"/>
                <a:cs typeface="Arial" panose="020B0604020202020204" pitchFamily="34" charset="0"/>
              </a:rPr>
              <a:t>(EICUG SWG?)</a:t>
            </a:r>
            <a:endParaRPr lang="en-US" sz="12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8.4 Detector R&amp;D Summary</a:t>
            </a:r>
          </a:p>
          <a:p>
            <a:r>
              <a:rPr lang="en-US" sz="1400" dirty="0">
                <a:latin typeface="Arial" panose="020B0604020202020204" pitchFamily="34" charset="0"/>
                <a:cs typeface="Arial" panose="020B0604020202020204" pitchFamily="34" charset="0"/>
              </a:rPr>
              <a:t>8.5 Detector Integration</a:t>
            </a:r>
            <a:r>
              <a:rPr lang="en-US" sz="1400" b="1" i="1" dirty="0">
                <a:latin typeface="Arial" panose="020B0604020202020204" pitchFamily="34" charset="0"/>
                <a:cs typeface="Arial" panose="020B0604020202020204" pitchFamily="34" charset="0"/>
              </a:rPr>
              <a:t> </a:t>
            </a:r>
            <a:r>
              <a:rPr lang="en-US" sz="1400" b="1" dirty="0">
                <a:latin typeface="Arial" panose="020B0604020202020204" pitchFamily="34" charset="0"/>
                <a:cs typeface="Arial" panose="020B0604020202020204" pitchFamily="34" charset="0"/>
              </a:rPr>
              <a:t>(Walt, Rahul, Tim/Christian, Fernando, Roland, Dan, Elke, Rolf)</a:t>
            </a:r>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8.5.1 Experimental and Assembly Hall Infrastructure (like CDR 8.7.1, YR 13.1)</a:t>
            </a:r>
          </a:p>
          <a:p>
            <a:r>
              <a:rPr lang="en-US" sz="1200" dirty="0">
                <a:latin typeface="Arial" panose="020B0604020202020204" pitchFamily="34" charset="0"/>
                <a:cs typeface="Arial" panose="020B0604020202020204" pitchFamily="34" charset="0"/>
              </a:rPr>
              <a:t>	8.5.2 Interaction Region and Protection (include also YR 13.2)</a:t>
            </a:r>
          </a:p>
          <a:p>
            <a:r>
              <a:rPr lang="en-US" sz="1200" dirty="0">
                <a:latin typeface="Arial" panose="020B0604020202020204" pitchFamily="34" charset="0"/>
                <a:cs typeface="Arial" panose="020B0604020202020204" pitchFamily="34" charset="0"/>
              </a:rPr>
              <a:t>	8.5.3 Support Frames and Installation Fixtures </a:t>
            </a:r>
            <a:r>
              <a:rPr lang="en-US" sz="1200" i="1" dirty="0">
                <a:latin typeface="Arial" panose="020B0604020202020204" pitchFamily="34" charset="0"/>
                <a:cs typeface="Arial" panose="020B0604020202020204" pitchFamily="34" charset="0"/>
              </a:rPr>
              <a:t>(new, ask Roland and Walt to draft)</a:t>
            </a:r>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	8.5.4 Detector Alignment (like YR 13.4)</a:t>
            </a:r>
          </a:p>
          <a:p>
            <a:r>
              <a:rPr lang="en-US" sz="1200" dirty="0">
                <a:latin typeface="Arial" panose="020B0604020202020204" pitchFamily="34" charset="0"/>
                <a:cs typeface="Arial" panose="020B0604020202020204" pitchFamily="34" charset="0"/>
              </a:rPr>
              <a:t>	8.5.5 Schedule and Installation (like CDR 8.7.2, YR 13.3)</a:t>
            </a:r>
          </a:p>
          <a:p>
            <a:r>
              <a:rPr lang="en-US" sz="1200" dirty="0">
                <a:latin typeface="Arial" panose="020B0604020202020204" pitchFamily="34" charset="0"/>
                <a:cs typeface="Arial" panose="020B0604020202020204" pitchFamily="34" charset="0"/>
              </a:rPr>
              <a:t>	8.5.6 Access and Maintenance (like CDR 8.7.3, YR 13.5)</a:t>
            </a:r>
          </a:p>
          <a:p>
            <a:r>
              <a:rPr lang="en-US" sz="1200" dirty="0">
                <a:latin typeface="Arial" panose="020B0604020202020204" pitchFamily="34" charset="0"/>
                <a:cs typeface="Arial" panose="020B0604020202020204" pitchFamily="34" charset="0"/>
              </a:rPr>
              <a:t>	8.5.7 System Engineering and Interface Controls </a:t>
            </a:r>
            <a:r>
              <a:rPr lang="en-US" sz="1200" i="1" dirty="0">
                <a:latin typeface="Arial" panose="020B0604020202020204" pitchFamily="34" charset="0"/>
                <a:cs typeface="Arial" panose="020B0604020202020204" pitchFamily="34" charset="0"/>
              </a:rPr>
              <a:t>(links to later global Section 12 on System Engineering)</a:t>
            </a:r>
            <a:endParaRPr lang="en-US" sz="12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8.6 Detector Commissioning and Pre-Operations	</a:t>
            </a:r>
          </a:p>
        </p:txBody>
      </p:sp>
      <p:sp>
        <p:nvSpPr>
          <p:cNvPr id="8" name="TextBox 7"/>
          <p:cNvSpPr txBox="1"/>
          <p:nvPr/>
        </p:nvSpPr>
        <p:spPr>
          <a:xfrm>
            <a:off x="102632" y="-50891"/>
            <a:ext cx="4752110" cy="369332"/>
          </a:xfrm>
          <a:prstGeom prst="rect">
            <a:avLst/>
          </a:prstGeom>
          <a:noFill/>
        </p:spPr>
        <p:txBody>
          <a:bodyPr wrap="square" rtlCol="0">
            <a:spAutoFit/>
          </a:bodyPr>
          <a:lstStyle/>
          <a:p>
            <a:r>
              <a:rPr lang="en-US" i="1" dirty="0"/>
              <a:t>.</a:t>
            </a:r>
          </a:p>
        </p:txBody>
      </p:sp>
      <p:sp>
        <p:nvSpPr>
          <p:cNvPr id="4" name="Slide Number Placeholder 2">
            <a:extLst>
              <a:ext uri="{FF2B5EF4-FFF2-40B4-BE49-F238E27FC236}">
                <a16:creationId xmlns:a16="http://schemas.microsoft.com/office/drawing/2014/main" id="{2ADDAA6C-B706-AAFD-1BE6-154AA1401EE5}"/>
              </a:ext>
            </a:extLst>
          </p:cNvPr>
          <p:cNvSpPr>
            <a:spLocks noGrp="1"/>
          </p:cNvSpPr>
          <p:nvPr>
            <p:ph type="sldNum" sz="quarter" idx="12"/>
          </p:nvPr>
        </p:nvSpPr>
        <p:spPr>
          <a:xfrm>
            <a:off x="6997212" y="6439090"/>
            <a:ext cx="2057400" cy="365125"/>
          </a:xfrm>
        </p:spPr>
        <p:txBody>
          <a:bodyPr/>
          <a:lstStyle/>
          <a:p>
            <a:fld id="{893C5830-40F3-F04E-B2E3-10E6672BA8FF}" type="slidenum">
              <a:rPr lang="en-US" smtClean="0"/>
              <a:t>11</a:t>
            </a:fld>
            <a:endParaRPr lang="en-US" dirty="0"/>
          </a:p>
        </p:txBody>
      </p:sp>
    </p:spTree>
    <p:extLst>
      <p:ext uri="{BB962C8B-B14F-4D97-AF65-F5344CB8AC3E}">
        <p14:creationId xmlns:p14="http://schemas.microsoft.com/office/powerpoint/2010/main" val="105086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654BE-7C17-A24E-BFCE-8DA837CA2FDA}"/>
              </a:ext>
            </a:extLst>
          </p:cNvPr>
          <p:cNvSpPr>
            <a:spLocks noGrp="1"/>
          </p:cNvSpPr>
          <p:nvPr>
            <p:ph type="title"/>
          </p:nvPr>
        </p:nvSpPr>
        <p:spPr>
          <a:xfrm>
            <a:off x="0" y="21371"/>
            <a:ext cx="9112994" cy="582845"/>
          </a:xfrm>
        </p:spPr>
        <p:txBody>
          <a:bodyPr>
            <a:normAutofit/>
          </a:bodyPr>
          <a:lstStyle/>
          <a:p>
            <a:r>
              <a:rPr lang="en-US" sz="3200" dirty="0"/>
              <a:t>Non-DOE Interest &amp; In-Kind - Updated</a:t>
            </a:r>
          </a:p>
        </p:txBody>
      </p:sp>
      <p:sp>
        <p:nvSpPr>
          <p:cNvPr id="3" name="Slide Number Placeholder 2">
            <a:extLst>
              <a:ext uri="{FF2B5EF4-FFF2-40B4-BE49-F238E27FC236}">
                <a16:creationId xmlns:a16="http://schemas.microsoft.com/office/drawing/2014/main" id="{12C6BE38-021B-264E-A9A1-525358D0E157}"/>
              </a:ext>
            </a:extLst>
          </p:cNvPr>
          <p:cNvSpPr>
            <a:spLocks noGrp="1"/>
          </p:cNvSpPr>
          <p:nvPr>
            <p:ph type="sldNum" sz="quarter" idx="12"/>
          </p:nvPr>
        </p:nvSpPr>
        <p:spPr/>
        <p:txBody>
          <a:bodyPr/>
          <a:lstStyle/>
          <a:p>
            <a:fld id="{893C5830-40F3-F04E-B2E3-10E6672BA8FF}" type="slidenum">
              <a:rPr lang="en-US" smtClean="0"/>
              <a:t>12</a:t>
            </a:fld>
            <a:endParaRPr lang="en-US" dirty="0"/>
          </a:p>
        </p:txBody>
      </p:sp>
      <p:graphicFrame>
        <p:nvGraphicFramePr>
          <p:cNvPr id="5" name="Table 4">
            <a:extLst>
              <a:ext uri="{FF2B5EF4-FFF2-40B4-BE49-F238E27FC236}">
                <a16:creationId xmlns:a16="http://schemas.microsoft.com/office/drawing/2014/main" id="{54114026-9A77-0998-8F23-006321648102}"/>
              </a:ext>
            </a:extLst>
          </p:cNvPr>
          <p:cNvGraphicFramePr>
            <a:graphicFrameLocks noGrp="1"/>
          </p:cNvGraphicFramePr>
          <p:nvPr>
            <p:extLst>
              <p:ext uri="{D42A27DB-BD31-4B8C-83A1-F6EECF244321}">
                <p14:modId xmlns:p14="http://schemas.microsoft.com/office/powerpoint/2010/main" val="3313326448"/>
              </p:ext>
            </p:extLst>
          </p:nvPr>
        </p:nvGraphicFramePr>
        <p:xfrm>
          <a:off x="83412" y="552382"/>
          <a:ext cx="8988858" cy="6102418"/>
        </p:xfrm>
        <a:graphic>
          <a:graphicData uri="http://schemas.openxmlformats.org/drawingml/2006/table">
            <a:tbl>
              <a:tblPr firstRow="1" bandRow="1">
                <a:tableStyleId>{5C22544A-7EE6-4342-B048-85BDC9FD1C3A}</a:tableStyleId>
              </a:tblPr>
              <a:tblGrid>
                <a:gridCol w="1802600">
                  <a:extLst>
                    <a:ext uri="{9D8B030D-6E8A-4147-A177-3AD203B41FA5}">
                      <a16:colId xmlns:a16="http://schemas.microsoft.com/office/drawing/2014/main" val="1371435365"/>
                    </a:ext>
                  </a:extLst>
                </a:gridCol>
                <a:gridCol w="7186258">
                  <a:extLst>
                    <a:ext uri="{9D8B030D-6E8A-4147-A177-3AD203B41FA5}">
                      <a16:colId xmlns:a16="http://schemas.microsoft.com/office/drawing/2014/main" val="1383690832"/>
                    </a:ext>
                  </a:extLst>
                </a:gridCol>
              </a:tblGrid>
              <a:tr h="341911">
                <a:tc>
                  <a:txBody>
                    <a:bodyPr/>
                    <a:lstStyle/>
                    <a:p>
                      <a:pPr algn="ctr"/>
                      <a:r>
                        <a:rPr lang="en-US" sz="1000" dirty="0">
                          <a:latin typeface="Arial" panose="020B0604020202020204" pitchFamily="34" charset="0"/>
                          <a:cs typeface="Arial" panose="020B0604020202020204" pitchFamily="34" charset="0"/>
                        </a:rPr>
                        <a:t>Entity</a:t>
                      </a:r>
                    </a:p>
                  </a:txBody>
                  <a:tcPr/>
                </a:tc>
                <a:tc>
                  <a:txBody>
                    <a:bodyPr/>
                    <a:lstStyle/>
                    <a:p>
                      <a:pPr algn="ctr"/>
                      <a:r>
                        <a:rPr lang="en-US" sz="1000" dirty="0">
                          <a:latin typeface="Arial" panose="020B0604020202020204" pitchFamily="34" charset="0"/>
                          <a:cs typeface="Arial" panose="020B0604020202020204" pitchFamily="34" charset="0"/>
                        </a:rPr>
                        <a:t>Interest and Important Facts</a:t>
                      </a:r>
                    </a:p>
                  </a:txBody>
                  <a:tcPr/>
                </a:tc>
                <a:extLst>
                  <a:ext uri="{0D108BD9-81ED-4DB2-BD59-A6C34878D82A}">
                    <a16:rowId xmlns:a16="http://schemas.microsoft.com/office/drawing/2014/main" val="518196269"/>
                  </a:ext>
                </a:extLst>
              </a:tr>
              <a:tr h="198120">
                <a:tc>
                  <a:txBody>
                    <a:bodyPr/>
                    <a:lstStyle/>
                    <a:p>
                      <a:r>
                        <a:rPr lang="en-US" sz="1000" b="1" dirty="0">
                          <a:solidFill>
                            <a:schemeClr val="tx1"/>
                          </a:solidFill>
                          <a:latin typeface="Arial" panose="020B0604020202020204" pitchFamily="34" charset="0"/>
                          <a:cs typeface="Arial" panose="020B0604020202020204" pitchFamily="34" charset="0"/>
                        </a:rPr>
                        <a:t>NSF</a:t>
                      </a:r>
                    </a:p>
                  </a:txBody>
                  <a:tcPr>
                    <a:solidFill>
                      <a:srgbClr val="FFC000"/>
                    </a:solidFill>
                  </a:tcPr>
                </a:tc>
                <a:tc>
                  <a:txBody>
                    <a:bodyPr/>
                    <a:lstStyle/>
                    <a:p>
                      <a:r>
                        <a:rPr lang="en-US" sz="1000" dirty="0">
                          <a:solidFill>
                            <a:schemeClr val="tx1"/>
                          </a:solidFill>
                          <a:latin typeface="Arial" panose="020B0604020202020204" pitchFamily="34" charset="0"/>
                          <a:cs typeface="Arial" panose="020B0604020202020204" pitchFamily="34" charset="0"/>
                        </a:rPr>
                        <a:t>NSF-MSRI pre-proposal submitted by 10 US universities – aims at full scope of backward EM calorimetry (eECal). Armenia, Czech, France/IN2P3 as unfunded</a:t>
                      </a:r>
                      <a:r>
                        <a:rPr lang="en-US" sz="1000" baseline="0" dirty="0">
                          <a:solidFill>
                            <a:schemeClr val="tx1"/>
                          </a:solidFill>
                          <a:latin typeface="Arial" panose="020B0604020202020204" pitchFamily="34" charset="0"/>
                          <a:cs typeface="Arial" panose="020B0604020202020204" pitchFamily="34" charset="0"/>
                        </a:rPr>
                        <a:t> contributors. Invited to submit proposal. Final NSF review is ongoing.</a:t>
                      </a:r>
                      <a:endParaRPr lang="en-US" sz="1000" dirty="0">
                        <a:solidFill>
                          <a:schemeClr val="tx1"/>
                        </a:solidFill>
                        <a:latin typeface="Arial" panose="020B0604020202020204" pitchFamily="34" charset="0"/>
                        <a:cs typeface="Arial" panose="020B0604020202020204" pitchFamily="34" charset="0"/>
                      </a:endParaRPr>
                    </a:p>
                  </a:txBody>
                  <a:tcPr>
                    <a:solidFill>
                      <a:srgbClr val="FFC000"/>
                    </a:solidFill>
                  </a:tcPr>
                </a:tc>
                <a:extLst>
                  <a:ext uri="{0D108BD9-81ED-4DB2-BD59-A6C34878D82A}">
                    <a16:rowId xmlns:a16="http://schemas.microsoft.com/office/drawing/2014/main" val="3943952053"/>
                  </a:ext>
                </a:extLst>
              </a:tr>
              <a:tr h="198120">
                <a:tc>
                  <a:txBody>
                    <a:bodyPr/>
                    <a:lstStyle/>
                    <a:p>
                      <a:r>
                        <a:rPr lang="en-US" sz="1000" b="1" dirty="0">
                          <a:solidFill>
                            <a:schemeClr val="tx1"/>
                          </a:solidFill>
                          <a:latin typeface="Arial" panose="020B0604020202020204" pitchFamily="34" charset="0"/>
                          <a:cs typeface="Arial" panose="020B0604020202020204" pitchFamily="34" charset="0"/>
                        </a:rPr>
                        <a:t>CERN</a:t>
                      </a:r>
                    </a:p>
                  </a:txBody>
                  <a:tcPr>
                    <a:solidFill>
                      <a:srgbClr val="FFC000"/>
                    </a:solidFill>
                  </a:tcPr>
                </a:tc>
                <a:tc>
                  <a:txBody>
                    <a:bodyPr/>
                    <a:lstStyle/>
                    <a:p>
                      <a:r>
                        <a:rPr lang="en-US" sz="1000" dirty="0">
                          <a:solidFill>
                            <a:schemeClr val="tx1"/>
                          </a:solidFill>
                          <a:latin typeface="Arial" panose="020B0604020202020204" pitchFamily="34" charset="0"/>
                          <a:cs typeface="Arial" panose="020B0604020202020204" pitchFamily="34" charset="0"/>
                        </a:rPr>
                        <a:t>MAPS sensor design developed by CERN/ITS-3 Group providing synergy with ALICE. Synergy of gaseous-based Cherenkov detectors and photon-sensors with ALICE &amp; </a:t>
                      </a:r>
                      <a:r>
                        <a:rPr lang="en-US" sz="1000" dirty="0" err="1">
                          <a:solidFill>
                            <a:schemeClr val="tx1"/>
                          </a:solidFill>
                          <a:latin typeface="Arial" panose="020B0604020202020204" pitchFamily="34" charset="0"/>
                          <a:cs typeface="Arial" panose="020B0604020202020204" pitchFamily="34" charset="0"/>
                        </a:rPr>
                        <a:t>LHCb</a:t>
                      </a:r>
                      <a:r>
                        <a:rPr lang="en-US" sz="1000" dirty="0">
                          <a:solidFill>
                            <a:schemeClr val="tx1"/>
                          </a:solidFill>
                          <a:latin typeface="Arial" panose="020B0604020202020204" pitchFamily="34" charset="0"/>
                          <a:cs typeface="Arial" panose="020B0604020202020204" pitchFamily="34" charset="0"/>
                        </a:rPr>
                        <a:t>. Synergy of Forward AC-LGAD design with CMS endcap timing layer.</a:t>
                      </a:r>
                    </a:p>
                  </a:txBody>
                  <a:tcPr>
                    <a:solidFill>
                      <a:srgbClr val="FFC000"/>
                    </a:solidFill>
                  </a:tcPr>
                </a:tc>
                <a:extLst>
                  <a:ext uri="{0D108BD9-81ED-4DB2-BD59-A6C34878D82A}">
                    <a16:rowId xmlns:a16="http://schemas.microsoft.com/office/drawing/2014/main" val="2614360725"/>
                  </a:ext>
                </a:extLst>
              </a:tr>
              <a:tr h="258232">
                <a:tc>
                  <a:txBody>
                    <a:bodyPr/>
                    <a:lstStyle/>
                    <a:p>
                      <a:r>
                        <a:rPr lang="en-US" sz="1000" b="1" dirty="0">
                          <a:solidFill>
                            <a:schemeClr val="tx1"/>
                          </a:solidFill>
                          <a:latin typeface="Arial" panose="020B0604020202020204" pitchFamily="34" charset="0"/>
                          <a:cs typeface="Arial" panose="020B0604020202020204" pitchFamily="34" charset="0"/>
                        </a:rPr>
                        <a:t>Armenia</a:t>
                      </a:r>
                    </a:p>
                  </a:txBody>
                  <a:tcPr/>
                </a:tc>
                <a:tc>
                  <a:txBody>
                    <a:bodyPr/>
                    <a:lstStyle/>
                    <a:p>
                      <a:r>
                        <a:rPr lang="en-US" sz="1000" dirty="0">
                          <a:solidFill>
                            <a:schemeClr val="tx1"/>
                          </a:solidFill>
                          <a:latin typeface="Arial" panose="020B0604020202020204" pitchFamily="34" charset="0"/>
                          <a:cs typeface="Arial" panose="020B0604020202020204" pitchFamily="34" charset="0"/>
                        </a:rPr>
                        <a:t>Contributions, mainly labor to </a:t>
                      </a:r>
                      <a:r>
                        <a:rPr lang="en-US" sz="1000" dirty="0" err="1">
                          <a:solidFill>
                            <a:schemeClr val="tx1"/>
                          </a:solidFill>
                          <a:latin typeface="Arial" panose="020B0604020202020204" pitchFamily="34" charset="0"/>
                          <a:cs typeface="Arial" panose="020B0604020202020204" pitchFamily="34" charset="0"/>
                        </a:rPr>
                        <a:t>eECal</a:t>
                      </a:r>
                      <a:r>
                        <a:rPr lang="en-US" sz="1000" dirty="0">
                          <a:solidFill>
                            <a:schemeClr val="tx1"/>
                          </a:solidFill>
                          <a:latin typeface="Arial" panose="020B0604020202020204" pitchFamily="34" charset="0"/>
                          <a:cs typeface="Arial" panose="020B0604020202020204" pitchFamily="34" charset="0"/>
                        </a:rPr>
                        <a:t> and many EM calorimetry and particle id detectors component tests.</a:t>
                      </a:r>
                    </a:p>
                  </a:txBody>
                  <a:tcPr/>
                </a:tc>
                <a:extLst>
                  <a:ext uri="{0D108BD9-81ED-4DB2-BD59-A6C34878D82A}">
                    <a16:rowId xmlns:a16="http://schemas.microsoft.com/office/drawing/2014/main" val="525158277"/>
                  </a:ext>
                </a:extLst>
              </a:tr>
              <a:tr h="258232">
                <a:tc>
                  <a:txBody>
                    <a:bodyPr/>
                    <a:lstStyle/>
                    <a:p>
                      <a:r>
                        <a:rPr lang="en-US" sz="1000" b="1" dirty="0">
                          <a:solidFill>
                            <a:schemeClr val="tx1"/>
                          </a:solidFill>
                          <a:latin typeface="Arial" panose="020B0604020202020204" pitchFamily="34" charset="0"/>
                          <a:cs typeface="Arial" panose="020B0604020202020204" pitchFamily="34" charset="0"/>
                        </a:rPr>
                        <a:t>Canada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latin typeface="Arial" panose="020B0604020202020204" pitchFamily="34" charset="0"/>
                          <a:cs typeface="Arial" panose="020B0604020202020204" pitchFamily="34" charset="0"/>
                        </a:rPr>
                        <a:t>EIC included in</a:t>
                      </a:r>
                      <a:r>
                        <a:rPr lang="en-US" sz="1000" baseline="0" dirty="0">
                          <a:solidFill>
                            <a:schemeClr val="tx1"/>
                          </a:solidFill>
                          <a:latin typeface="Arial" panose="020B0604020202020204" pitchFamily="34" charset="0"/>
                          <a:cs typeface="Arial" panose="020B0604020202020204" pitchFamily="34" charset="0"/>
                        </a:rPr>
                        <a:t> 2022 </a:t>
                      </a:r>
                      <a:r>
                        <a:rPr lang="en-US" sz="1000" dirty="0">
                          <a:solidFill>
                            <a:schemeClr val="tx1"/>
                          </a:solidFill>
                          <a:latin typeface="Arial" panose="020B0604020202020204" pitchFamily="34" charset="0"/>
                          <a:cs typeface="Arial" panose="020B0604020202020204" pitchFamily="34" charset="0"/>
                        </a:rPr>
                        <a:t>Canadian</a:t>
                      </a:r>
                      <a:r>
                        <a:rPr lang="en-US" sz="1000" baseline="0" dirty="0">
                          <a:solidFill>
                            <a:schemeClr val="tx1"/>
                          </a:solidFill>
                          <a:latin typeface="Arial" panose="020B0604020202020204" pitchFamily="34" charset="0"/>
                          <a:cs typeface="Arial" panose="020B0604020202020204" pitchFamily="34" charset="0"/>
                        </a:rPr>
                        <a:t> Subatomic Physics</a:t>
                      </a:r>
                      <a:r>
                        <a:rPr lang="en-US" sz="1000" dirty="0">
                          <a:solidFill>
                            <a:schemeClr val="tx1"/>
                          </a:solidFill>
                          <a:latin typeface="Arial" panose="020B0604020202020204" pitchFamily="34" charset="0"/>
                          <a:cs typeface="Arial" panose="020B0604020202020204" pitchFamily="34" charset="0"/>
                        </a:rPr>
                        <a:t> Long-Range Plan; Interested in Compton Polarimetry, Barrel</a:t>
                      </a:r>
                      <a:r>
                        <a:rPr lang="en-US" sz="1000" dirty="0">
                          <a:solidFill>
                            <a:srgbClr val="FF0000"/>
                          </a:solidFill>
                          <a:latin typeface="Arial" panose="020B0604020202020204" pitchFamily="34" charset="0"/>
                          <a:cs typeface="Arial" panose="020B0604020202020204" pitchFamily="34" charset="0"/>
                        </a:rPr>
                        <a:t> </a:t>
                      </a:r>
                      <a:r>
                        <a:rPr lang="en-US" sz="1000" dirty="0">
                          <a:solidFill>
                            <a:schemeClr val="tx1"/>
                          </a:solidFill>
                          <a:latin typeface="Arial" panose="020B0604020202020204" pitchFamily="34" charset="0"/>
                          <a:cs typeface="Arial" panose="020B0604020202020204" pitchFamily="34" charset="0"/>
                        </a:rPr>
                        <a:t>Electromagnetic Calorimetry and Software</a:t>
                      </a:r>
                    </a:p>
                  </a:txBody>
                  <a:tcPr/>
                </a:tc>
                <a:extLst>
                  <a:ext uri="{0D108BD9-81ED-4DB2-BD59-A6C34878D82A}">
                    <a16:rowId xmlns:a16="http://schemas.microsoft.com/office/drawing/2014/main" val="480669715"/>
                  </a:ext>
                </a:extLst>
              </a:tr>
              <a:tr h="258232">
                <a:tc>
                  <a:txBody>
                    <a:bodyPr/>
                    <a:lstStyle/>
                    <a:p>
                      <a:r>
                        <a:rPr lang="en-US" sz="1000" b="1" dirty="0">
                          <a:solidFill>
                            <a:schemeClr val="tx1"/>
                          </a:solidFill>
                          <a:latin typeface="Arial" panose="020B0604020202020204" pitchFamily="34" charset="0"/>
                          <a:cs typeface="Arial" panose="020B0604020202020204" pitchFamily="34" charset="0"/>
                        </a:rPr>
                        <a:t>China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latin typeface="Arial" panose="020B0604020202020204" pitchFamily="34" charset="0"/>
                          <a:cs typeface="Arial" panose="020B0604020202020204" pitchFamily="34" charset="0"/>
                        </a:rPr>
                        <a:t>Forward EM Calorimeter</a:t>
                      </a:r>
                    </a:p>
                  </a:txBody>
                  <a:tcPr/>
                </a:tc>
                <a:extLst>
                  <a:ext uri="{0D108BD9-81ED-4DB2-BD59-A6C34878D82A}">
                    <a16:rowId xmlns:a16="http://schemas.microsoft.com/office/drawing/2014/main" val="2094486615"/>
                  </a:ext>
                </a:extLst>
              </a:tr>
              <a:tr h="350798">
                <a:tc>
                  <a:txBody>
                    <a:bodyPr/>
                    <a:lstStyle/>
                    <a:p>
                      <a:r>
                        <a:rPr lang="en-US" sz="1000" b="1" dirty="0">
                          <a:solidFill>
                            <a:schemeClr val="tx1"/>
                          </a:solidFill>
                          <a:latin typeface="Arial" panose="020B0604020202020204" pitchFamily="34" charset="0"/>
                          <a:cs typeface="Arial" panose="020B0604020202020204" pitchFamily="34" charset="0"/>
                        </a:rPr>
                        <a:t>Czech</a:t>
                      </a:r>
                    </a:p>
                  </a:txBody>
                  <a:tcPr/>
                </a:tc>
                <a:tc>
                  <a:txBody>
                    <a:bodyPr/>
                    <a:lstStyle/>
                    <a:p>
                      <a:r>
                        <a:rPr lang="en-US" sz="1000" dirty="0">
                          <a:solidFill>
                            <a:schemeClr val="tx1"/>
                          </a:solidFill>
                          <a:latin typeface="Arial" panose="020B0604020202020204" pitchFamily="34" charset="0"/>
                          <a:cs typeface="Arial" panose="020B0604020202020204" pitchFamily="34" charset="0"/>
                        </a:rPr>
                        <a:t>Working with funding agency; Interested in </a:t>
                      </a:r>
                      <a:r>
                        <a:rPr lang="en-US" sz="1000" dirty="0" err="1">
                          <a:solidFill>
                            <a:schemeClr val="tx1"/>
                          </a:solidFill>
                          <a:latin typeface="Arial" panose="020B0604020202020204" pitchFamily="34" charset="0"/>
                          <a:cs typeface="Arial" panose="020B0604020202020204" pitchFamily="34" charset="0"/>
                        </a:rPr>
                        <a:t>eECal</a:t>
                      </a:r>
                      <a:r>
                        <a:rPr lang="en-US" sz="1000" dirty="0">
                          <a:solidFill>
                            <a:schemeClr val="tx1"/>
                          </a:solidFill>
                          <a:latin typeface="Arial" panose="020B0604020202020204" pitchFamily="34" charset="0"/>
                          <a:cs typeface="Arial" panose="020B0604020202020204" pitchFamily="34" charset="0"/>
                        </a:rPr>
                        <a:t> (PbWO4 crystals and glass) and Silicon</a:t>
                      </a:r>
                    </a:p>
                  </a:txBody>
                  <a:tcPr/>
                </a:tc>
                <a:extLst>
                  <a:ext uri="{0D108BD9-81ED-4DB2-BD59-A6C34878D82A}">
                    <a16:rowId xmlns:a16="http://schemas.microsoft.com/office/drawing/2014/main" val="1349793005"/>
                  </a:ext>
                </a:extLst>
              </a:tr>
              <a:tr h="217625">
                <a:tc>
                  <a:txBody>
                    <a:bodyPr/>
                    <a:lstStyle/>
                    <a:p>
                      <a:r>
                        <a:rPr lang="en-US" sz="1000" b="1" dirty="0">
                          <a:solidFill>
                            <a:schemeClr val="tx1"/>
                          </a:solidFill>
                          <a:latin typeface="Arial" panose="020B0604020202020204" pitchFamily="34" charset="0"/>
                          <a:cs typeface="Arial" panose="020B0604020202020204" pitchFamily="34" charset="0"/>
                        </a:rPr>
                        <a:t>France/IRFU</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latin typeface="Arial" panose="020B0604020202020204" pitchFamily="34" charset="0"/>
                          <a:cs typeface="Arial" panose="020B0604020202020204" pitchFamily="34" charset="0"/>
                        </a:rPr>
                        <a:t>Interested in MPGD/racking, electronics. Provided in-kind contributions to SC magnet design and interested to continue labor oversight during magnet construction.</a:t>
                      </a:r>
                    </a:p>
                  </a:txBody>
                  <a:tcPr/>
                </a:tc>
                <a:extLst>
                  <a:ext uri="{0D108BD9-81ED-4DB2-BD59-A6C34878D82A}">
                    <a16:rowId xmlns:a16="http://schemas.microsoft.com/office/drawing/2014/main" val="2677812410"/>
                  </a:ext>
                </a:extLst>
              </a:tr>
              <a:tr h="167640">
                <a:tc>
                  <a:txBody>
                    <a:bodyPr/>
                    <a:lstStyle/>
                    <a:p>
                      <a:r>
                        <a:rPr lang="en-US" sz="1000" b="1" dirty="0">
                          <a:solidFill>
                            <a:schemeClr val="tx1"/>
                          </a:solidFill>
                          <a:latin typeface="Arial" panose="020B0604020202020204" pitchFamily="34" charset="0"/>
                          <a:cs typeface="Arial" panose="020B0604020202020204" pitchFamily="34" charset="0"/>
                        </a:rPr>
                        <a:t>France/IN2P3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latin typeface="Arial" panose="020B0604020202020204" pitchFamily="34" charset="0"/>
                          <a:cs typeface="Arial" panose="020B0604020202020204" pitchFamily="34" charset="0"/>
                        </a:rPr>
                        <a:t>International contribution to backward EM calorimetry (including</a:t>
                      </a:r>
                      <a:r>
                        <a:rPr lang="en-US" sz="1000" baseline="0" dirty="0">
                          <a:solidFill>
                            <a:schemeClr val="tx1"/>
                          </a:solidFill>
                          <a:latin typeface="Arial" panose="020B0604020202020204" pitchFamily="34" charset="0"/>
                          <a:cs typeface="Arial" panose="020B0604020202020204" pitchFamily="34" charset="0"/>
                        </a:rPr>
                        <a:t> in-kind design)</a:t>
                      </a:r>
                      <a:r>
                        <a:rPr lang="en-US" sz="1000" dirty="0">
                          <a:solidFill>
                            <a:schemeClr val="tx1"/>
                          </a:solidFill>
                          <a:latin typeface="Arial" panose="020B0604020202020204" pitchFamily="34" charset="0"/>
                          <a:cs typeface="Arial" panose="020B0604020202020204" pitchFamily="34" charset="0"/>
                        </a:rPr>
                        <a:t> and to readout electronics (two ASICs for AC-LGAD detectors and Calorimetry). IRFU &amp; IN2P3 discussing together for higher-level contributions.</a:t>
                      </a:r>
                    </a:p>
                  </a:txBody>
                  <a:tcPr/>
                </a:tc>
                <a:extLst>
                  <a:ext uri="{0D108BD9-81ED-4DB2-BD59-A6C34878D82A}">
                    <a16:rowId xmlns:a16="http://schemas.microsoft.com/office/drawing/2014/main" val="3664565651"/>
                  </a:ext>
                </a:extLst>
              </a:tr>
              <a:tr h="167640">
                <a:tc>
                  <a:txBody>
                    <a:bodyPr/>
                    <a:lstStyle/>
                    <a:p>
                      <a:r>
                        <a:rPr lang="en-US" sz="1000" b="1" dirty="0">
                          <a:solidFill>
                            <a:schemeClr val="tx1"/>
                          </a:solidFill>
                          <a:latin typeface="Arial" panose="020B0604020202020204" pitchFamily="34" charset="0"/>
                          <a:cs typeface="Arial" panose="020B0604020202020204" pitchFamily="34" charset="0"/>
                        </a:rPr>
                        <a:t>India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latin typeface="Arial" panose="020B0604020202020204" pitchFamily="34" charset="0"/>
                          <a:cs typeface="Arial" panose="020B0604020202020204" pitchFamily="34" charset="0"/>
                        </a:rPr>
                        <a:t>Consortium is working with Funding agency; Interested in detector</a:t>
                      </a:r>
                      <a:r>
                        <a:rPr lang="en-US" sz="1000" baseline="0" dirty="0">
                          <a:solidFill>
                            <a:schemeClr val="tx1"/>
                          </a:solidFill>
                          <a:latin typeface="Arial" panose="020B0604020202020204" pitchFamily="34" charset="0"/>
                          <a:cs typeface="Arial" panose="020B0604020202020204" pitchFamily="34" charset="0"/>
                        </a:rPr>
                        <a:t> s</a:t>
                      </a:r>
                      <a:r>
                        <a:rPr lang="en-US" sz="1000" dirty="0">
                          <a:solidFill>
                            <a:schemeClr val="tx1"/>
                          </a:solidFill>
                          <a:latin typeface="Arial" panose="020B0604020202020204" pitchFamily="34" charset="0"/>
                          <a:cs typeface="Arial" panose="020B0604020202020204" pitchFamily="34" charset="0"/>
                        </a:rPr>
                        <a:t>oftware (non-project scientific</a:t>
                      </a:r>
                      <a:r>
                        <a:rPr lang="en-US" sz="1000" baseline="0" dirty="0">
                          <a:solidFill>
                            <a:schemeClr val="tx1"/>
                          </a:solidFill>
                          <a:latin typeface="Arial" panose="020B0604020202020204" pitchFamily="34" charset="0"/>
                          <a:cs typeface="Arial" panose="020B0604020202020204" pitchFamily="34" charset="0"/>
                        </a:rPr>
                        <a:t> contribution),</a:t>
                      </a:r>
                      <a:r>
                        <a:rPr lang="en-US" sz="1000" dirty="0">
                          <a:solidFill>
                            <a:schemeClr val="tx1"/>
                          </a:solidFill>
                          <a:latin typeface="Arial" panose="020B0604020202020204" pitchFamily="34" charset="0"/>
                          <a:cs typeface="Arial" panose="020B0604020202020204" pitchFamily="34" charset="0"/>
                        </a:rPr>
                        <a:t> contributions to DAQ/slow controls. Investigating further hardware contributions (including possible links with Si plants).</a:t>
                      </a:r>
                    </a:p>
                  </a:txBody>
                  <a:tcPr/>
                </a:tc>
                <a:extLst>
                  <a:ext uri="{0D108BD9-81ED-4DB2-BD59-A6C34878D82A}">
                    <a16:rowId xmlns:a16="http://schemas.microsoft.com/office/drawing/2014/main" val="1580117097"/>
                  </a:ext>
                </a:extLst>
              </a:tr>
              <a:tr h="274320">
                <a:tc>
                  <a:txBody>
                    <a:bodyPr/>
                    <a:lstStyle/>
                    <a:p>
                      <a:r>
                        <a:rPr lang="en-US" sz="1000" b="1" dirty="0">
                          <a:solidFill>
                            <a:schemeClr val="tx1"/>
                          </a:solidFill>
                          <a:latin typeface="Arial" panose="020B0604020202020204" pitchFamily="34" charset="0"/>
                          <a:cs typeface="Arial" panose="020B0604020202020204" pitchFamily="34" charset="0"/>
                        </a:rPr>
                        <a:t>Italy/INFN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latin typeface="Arial" panose="020B0604020202020204" pitchFamily="34" charset="0"/>
                          <a:cs typeface="Arial" panose="020B0604020202020204" pitchFamily="34" charset="0"/>
                        </a:rPr>
                        <a:t>Aims at major scope of forward particle identification detector (</a:t>
                      </a:r>
                      <a:r>
                        <a:rPr lang="en-US" sz="1000" dirty="0" err="1">
                          <a:solidFill>
                            <a:schemeClr val="tx1"/>
                          </a:solidFill>
                          <a:latin typeface="Arial" panose="020B0604020202020204" pitchFamily="34" charset="0"/>
                          <a:cs typeface="Arial" panose="020B0604020202020204" pitchFamily="34" charset="0"/>
                        </a:rPr>
                        <a:t>dRICH</a:t>
                      </a:r>
                      <a:r>
                        <a:rPr lang="en-US" sz="1000" dirty="0">
                          <a:solidFill>
                            <a:schemeClr val="tx1"/>
                          </a:solidFill>
                          <a:latin typeface="Arial" panose="020B0604020202020204" pitchFamily="34" charset="0"/>
                          <a:cs typeface="Arial" panose="020B0604020202020204" pitchFamily="34" charset="0"/>
                        </a:rPr>
                        <a:t>), at (part of) the Si/MAPS tracker scope, and at photo-sensor contributions. Further investigating possible interest in EIC detector magnet scope.</a:t>
                      </a:r>
                    </a:p>
                  </a:txBody>
                  <a:tcPr/>
                </a:tc>
                <a:extLst>
                  <a:ext uri="{0D108BD9-81ED-4DB2-BD59-A6C34878D82A}">
                    <a16:rowId xmlns:a16="http://schemas.microsoft.com/office/drawing/2014/main" val="2275224923"/>
                  </a:ext>
                </a:extLst>
              </a:tr>
              <a:tr h="274320">
                <a:tc>
                  <a:txBody>
                    <a:bodyPr/>
                    <a:lstStyle/>
                    <a:p>
                      <a:r>
                        <a:rPr lang="en-US" sz="1000" b="1" dirty="0">
                          <a:solidFill>
                            <a:schemeClr val="tx1"/>
                          </a:solidFill>
                          <a:latin typeface="Arial" panose="020B0604020202020204" pitchFamily="34" charset="0"/>
                          <a:cs typeface="Arial" panose="020B0604020202020204" pitchFamily="34" charset="0"/>
                        </a:rPr>
                        <a:t>Israel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latin typeface="Arial" panose="020B0604020202020204" pitchFamily="34" charset="0"/>
                          <a:cs typeface="Arial" panose="020B0604020202020204" pitchFamily="34" charset="0"/>
                        </a:rPr>
                        <a:t>B0 Detectors (Si tracking and PbWO4)</a:t>
                      </a:r>
                    </a:p>
                  </a:txBody>
                  <a:tcPr/>
                </a:tc>
                <a:extLst>
                  <a:ext uri="{0D108BD9-81ED-4DB2-BD59-A6C34878D82A}">
                    <a16:rowId xmlns:a16="http://schemas.microsoft.com/office/drawing/2014/main" val="4196413477"/>
                  </a:ext>
                </a:extLst>
              </a:tr>
              <a:tr h="389796">
                <a:tc>
                  <a:txBody>
                    <a:bodyPr/>
                    <a:lstStyle/>
                    <a:p>
                      <a:r>
                        <a:rPr lang="en-US" sz="1000" b="1" dirty="0">
                          <a:solidFill>
                            <a:schemeClr val="tx1"/>
                          </a:solidFill>
                          <a:latin typeface="Arial" panose="020B0604020202020204" pitchFamily="34" charset="0"/>
                          <a:cs typeface="Arial" panose="020B0604020202020204" pitchFamily="34" charset="0"/>
                        </a:rPr>
                        <a:t>Japan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latin typeface="Arial" panose="020B0604020202020204" pitchFamily="34" charset="0"/>
                          <a:cs typeface="Arial" panose="020B0604020202020204" pitchFamily="34" charset="0"/>
                        </a:rPr>
                        <a:t>Interested</a:t>
                      </a:r>
                      <a:r>
                        <a:rPr lang="en-US" sz="1000" baseline="0" dirty="0">
                          <a:solidFill>
                            <a:schemeClr val="tx1"/>
                          </a:solidFill>
                          <a:latin typeface="Arial" panose="020B0604020202020204" pitchFamily="34" charset="0"/>
                          <a:cs typeface="Arial" panose="020B0604020202020204" pitchFamily="34" charset="0"/>
                        </a:rPr>
                        <a:t> </a:t>
                      </a:r>
                      <a:r>
                        <a:rPr lang="en-US" sz="1000" dirty="0">
                          <a:solidFill>
                            <a:schemeClr val="tx1"/>
                          </a:solidFill>
                          <a:latin typeface="Arial" panose="020B0604020202020204" pitchFamily="34" charset="0"/>
                          <a:cs typeface="Arial" panose="020B0604020202020204" pitchFamily="34" charset="0"/>
                        </a:rPr>
                        <a:t>in a US-Japan agreement; Aims at full scope of Zero-Degree Calorimeter in collaboration with Taiwan/Korea. Pursuit of full scope of barrel AC-LGAD detector as EIC-Asia consortium. Contribution to DAQ/streaming. Possible aerogel.</a:t>
                      </a:r>
                    </a:p>
                  </a:txBody>
                  <a:tcPr/>
                </a:tc>
                <a:extLst>
                  <a:ext uri="{0D108BD9-81ED-4DB2-BD59-A6C34878D82A}">
                    <a16:rowId xmlns:a16="http://schemas.microsoft.com/office/drawing/2014/main" val="1567486306"/>
                  </a:ext>
                </a:extLst>
              </a:tr>
              <a:tr h="412685">
                <a:tc>
                  <a:txBody>
                    <a:bodyPr/>
                    <a:lstStyle/>
                    <a:p>
                      <a:r>
                        <a:rPr lang="en-US" sz="1000" b="1" dirty="0">
                          <a:solidFill>
                            <a:schemeClr val="tx1"/>
                          </a:solidFill>
                          <a:latin typeface="Arial" panose="020B0604020202020204" pitchFamily="34" charset="0"/>
                          <a:cs typeface="Arial" panose="020B0604020202020204" pitchFamily="34" charset="0"/>
                        </a:rPr>
                        <a:t>Korea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latin typeface="Arial" panose="020B0604020202020204" pitchFamily="34" charset="0"/>
                          <a:cs typeface="Arial" panose="020B0604020202020204" pitchFamily="34" charset="0"/>
                        </a:rPr>
                        <a:t>Aims at major scope for fiber-based barrel EM calorimeter,</a:t>
                      </a:r>
                      <a:r>
                        <a:rPr lang="en-US" sz="1000" baseline="0" dirty="0">
                          <a:solidFill>
                            <a:schemeClr val="tx1"/>
                          </a:solidFill>
                          <a:latin typeface="Arial" panose="020B0604020202020204" pitchFamily="34" charset="0"/>
                          <a:cs typeface="Arial" panose="020B0604020202020204" pitchFamily="34" charset="0"/>
                        </a:rPr>
                        <a:t> Also work packages for</a:t>
                      </a:r>
                      <a:r>
                        <a:rPr lang="en-US" sz="1000" dirty="0">
                          <a:solidFill>
                            <a:schemeClr val="tx1"/>
                          </a:solidFill>
                          <a:latin typeface="Arial" panose="020B0604020202020204" pitchFamily="34" charset="0"/>
                          <a:cs typeface="Arial" panose="020B0604020202020204" pitchFamily="34" charset="0"/>
                        </a:rPr>
                        <a:t> barrel AC-LGAD and Si-based hadronic calorimetry for ZDC.as part of EIC-Asia consortium (includes also </a:t>
                      </a:r>
                      <a:r>
                        <a:rPr lang="en-US" sz="1000" dirty="0" err="1">
                          <a:solidFill>
                            <a:schemeClr val="tx1"/>
                          </a:solidFill>
                          <a:latin typeface="Arial" panose="020B0604020202020204" pitchFamily="34" charset="0"/>
                          <a:cs typeface="Arial" panose="020B0604020202020204" pitchFamily="34" charset="0"/>
                        </a:rPr>
                        <a:t>Japan,Taiwan</a:t>
                      </a:r>
                      <a:r>
                        <a:rPr lang="en-US" sz="1000" dirty="0">
                          <a:solidFill>
                            <a:schemeClr val="tx1"/>
                          </a:solidFill>
                          <a:latin typeface="Arial" panose="020B0604020202020204" pitchFamily="34" charset="0"/>
                          <a:cs typeface="Arial" panose="020B0604020202020204" pitchFamily="34" charset="0"/>
                        </a:rPr>
                        <a:t>), Collaboration on Si tracking detector</a:t>
                      </a:r>
                      <a:r>
                        <a:rPr lang="en-US" sz="1000" baseline="0" dirty="0">
                          <a:solidFill>
                            <a:schemeClr val="tx1"/>
                          </a:solidFill>
                          <a:latin typeface="Arial" panose="020B0604020202020204" pitchFamily="34" charset="0"/>
                          <a:cs typeface="Arial" panose="020B0604020202020204" pitchFamily="34" charset="0"/>
                        </a:rPr>
                        <a:t>. </a:t>
                      </a:r>
                      <a:endParaRPr lang="en-US" sz="10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914002649"/>
                  </a:ext>
                </a:extLst>
              </a:tr>
              <a:tr h="217625">
                <a:tc>
                  <a:txBody>
                    <a:bodyPr/>
                    <a:lstStyle/>
                    <a:p>
                      <a:r>
                        <a:rPr lang="en-US" sz="1000" b="1" dirty="0">
                          <a:solidFill>
                            <a:schemeClr val="tx1"/>
                          </a:solidFill>
                          <a:latin typeface="Arial" panose="020B0604020202020204" pitchFamily="34" charset="0"/>
                          <a:cs typeface="Arial" panose="020B0604020202020204" pitchFamily="34" charset="0"/>
                        </a:rPr>
                        <a:t>Poland</a:t>
                      </a:r>
                    </a:p>
                  </a:txBody>
                  <a:tcPr/>
                </a:tc>
                <a:tc>
                  <a:txBody>
                    <a:bodyPr/>
                    <a:lstStyle/>
                    <a:p>
                      <a:r>
                        <a:rPr lang="en-US" sz="1000" dirty="0">
                          <a:solidFill>
                            <a:schemeClr val="tx1"/>
                          </a:solidFill>
                          <a:latin typeface="Arial" panose="020B0604020202020204" pitchFamily="34" charset="0"/>
                          <a:cs typeface="Arial" panose="020B0604020202020204" pitchFamily="34" charset="0"/>
                        </a:rPr>
                        <a:t>Actively working with ministry/funding agency; Interested in detectors along the beam line (luminosity detector, Roman Pots)</a:t>
                      </a:r>
                    </a:p>
                  </a:txBody>
                  <a:tcPr/>
                </a:tc>
                <a:extLst>
                  <a:ext uri="{0D108BD9-81ED-4DB2-BD59-A6C34878D82A}">
                    <a16:rowId xmlns:a16="http://schemas.microsoft.com/office/drawing/2014/main" val="3408921962"/>
                  </a:ext>
                </a:extLst>
              </a:tr>
              <a:tr h="198120">
                <a:tc>
                  <a:txBody>
                    <a:bodyPr/>
                    <a:lstStyle/>
                    <a:p>
                      <a:r>
                        <a:rPr lang="en-US" sz="1000" b="1" dirty="0">
                          <a:solidFill>
                            <a:schemeClr val="tx1"/>
                          </a:solidFill>
                          <a:latin typeface="Arial" panose="020B0604020202020204" pitchFamily="34" charset="0"/>
                          <a:cs typeface="Arial" panose="020B0604020202020204" pitchFamily="34" charset="0"/>
                        </a:rPr>
                        <a:t>Taiwan</a:t>
                      </a:r>
                    </a:p>
                  </a:txBody>
                  <a:tcPr/>
                </a:tc>
                <a:tc>
                  <a:txBody>
                    <a:bodyPr/>
                    <a:lstStyle/>
                    <a:p>
                      <a:r>
                        <a:rPr lang="en-US" sz="1000" dirty="0">
                          <a:solidFill>
                            <a:schemeClr val="tx1"/>
                          </a:solidFill>
                          <a:latin typeface="Arial" panose="020B0604020202020204" pitchFamily="34" charset="0"/>
                          <a:cs typeface="Arial" panose="020B0604020202020204" pitchFamily="34" charset="0"/>
                        </a:rPr>
                        <a:t>Pursuit of full scope of barrel AC-LGAD as part of EIC-Asia consortium. LYSO-based EM calorimeter for ZDC, Also optical readout/fiber. Possible later interest in PCBs. Computing.</a:t>
                      </a:r>
                    </a:p>
                  </a:txBody>
                  <a:tcPr/>
                </a:tc>
                <a:extLst>
                  <a:ext uri="{0D108BD9-81ED-4DB2-BD59-A6C34878D82A}">
                    <a16:rowId xmlns:a16="http://schemas.microsoft.com/office/drawing/2014/main" val="1697182557"/>
                  </a:ext>
                </a:extLst>
              </a:tr>
              <a:tr h="198120">
                <a:tc>
                  <a:txBody>
                    <a:bodyPr/>
                    <a:lstStyle/>
                    <a:p>
                      <a:r>
                        <a:rPr lang="en-US" sz="1000" b="1" dirty="0">
                          <a:solidFill>
                            <a:schemeClr val="tx1"/>
                          </a:solidFill>
                          <a:latin typeface="Arial" panose="020B0604020202020204" pitchFamily="34" charset="0"/>
                          <a:cs typeface="Arial" panose="020B0604020202020204" pitchFamily="34" charset="0"/>
                        </a:rPr>
                        <a:t>UK</a:t>
                      </a:r>
                    </a:p>
                  </a:txBody>
                  <a:tcPr/>
                </a:tc>
                <a:tc>
                  <a:txBody>
                    <a:bodyPr/>
                    <a:lstStyle/>
                    <a:p>
                      <a:r>
                        <a:rPr lang="en-US" sz="1000" dirty="0">
                          <a:solidFill>
                            <a:schemeClr val="tx1"/>
                          </a:solidFill>
                          <a:latin typeface="Arial" panose="020B0604020202020204" pitchFamily="34" charset="0"/>
                          <a:cs typeface="Arial" panose="020B0604020202020204" pitchFamily="34" charset="0"/>
                        </a:rPr>
                        <a:t>STFC seed funding for UK detector R&amp;D (3M£). Interest in Si/MAPS tracker, polarimetry and detectors along the beams (Low-Q2/</a:t>
                      </a:r>
                      <a:r>
                        <a:rPr lang="en-US" sz="1000" dirty="0" err="1">
                          <a:solidFill>
                            <a:schemeClr val="tx1"/>
                          </a:solidFill>
                          <a:latin typeface="Arial" panose="020B0604020202020204" pitchFamily="34" charset="0"/>
                          <a:cs typeface="Arial" panose="020B0604020202020204" pitchFamily="34" charset="0"/>
                        </a:rPr>
                        <a:t>TimePix</a:t>
                      </a:r>
                      <a:r>
                        <a:rPr lang="en-US" sz="1000" dirty="0">
                          <a:solidFill>
                            <a:schemeClr val="tx1"/>
                          </a:solidFill>
                          <a:latin typeface="Arial" panose="020B0604020202020204" pitchFamily="34" charset="0"/>
                          <a:cs typeface="Arial" panose="020B0604020202020204" pitchFamily="34" charset="0"/>
                        </a:rPr>
                        <a:t>). Follow-up STFC/UKRI request for 5-7 years submitted early 2023 (includes accelerator part).</a:t>
                      </a:r>
                    </a:p>
                  </a:txBody>
                  <a:tcPr/>
                </a:tc>
                <a:extLst>
                  <a:ext uri="{0D108BD9-81ED-4DB2-BD59-A6C34878D82A}">
                    <a16:rowId xmlns:a16="http://schemas.microsoft.com/office/drawing/2014/main" val="3815060802"/>
                  </a:ext>
                </a:extLst>
              </a:tr>
            </a:tbl>
          </a:graphicData>
        </a:graphic>
      </p:graphicFrame>
    </p:spTree>
    <p:extLst>
      <p:ext uri="{BB962C8B-B14F-4D97-AF65-F5344CB8AC3E}">
        <p14:creationId xmlns:p14="http://schemas.microsoft.com/office/powerpoint/2010/main" val="1926243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0CFA533-5335-4038-99A9-F257F5C35B4C}"/>
              </a:ext>
            </a:extLst>
          </p:cNvPr>
          <p:cNvSpPr>
            <a:spLocks noGrp="1"/>
          </p:cNvSpPr>
          <p:nvPr>
            <p:ph type="sldNum" sz="quarter" idx="12"/>
          </p:nvPr>
        </p:nvSpPr>
        <p:spPr/>
        <p:txBody>
          <a:bodyPr/>
          <a:lstStyle/>
          <a:p>
            <a:fld id="{893C5830-40F3-F04E-B2E3-10E6672BA8FF}" type="slidenum">
              <a:rPr lang="en-US" smtClean="0"/>
              <a:pPr/>
              <a:t>13</a:t>
            </a:fld>
            <a:endParaRPr lang="en-US"/>
          </a:p>
        </p:txBody>
      </p:sp>
      <p:sp>
        <p:nvSpPr>
          <p:cNvPr id="2" name="Title 1">
            <a:extLst>
              <a:ext uri="{FF2B5EF4-FFF2-40B4-BE49-F238E27FC236}">
                <a16:creationId xmlns:a16="http://schemas.microsoft.com/office/drawing/2014/main" id="{3B27D1FD-E817-4437-B00C-F4C1DA429865}"/>
              </a:ext>
            </a:extLst>
          </p:cNvPr>
          <p:cNvSpPr>
            <a:spLocks noGrp="1"/>
          </p:cNvSpPr>
          <p:nvPr>
            <p:ph type="title"/>
          </p:nvPr>
        </p:nvSpPr>
        <p:spPr>
          <a:xfrm>
            <a:off x="23540" y="-4070"/>
            <a:ext cx="9037047" cy="634725"/>
          </a:xfrm>
        </p:spPr>
        <p:txBody>
          <a:bodyPr>
            <a:noAutofit/>
          </a:bodyPr>
          <a:lstStyle/>
          <a:p>
            <a:r>
              <a:rPr lang="en-US" sz="3600" dirty="0"/>
              <a:t>MARCO Magnet Design Details </a:t>
            </a:r>
          </a:p>
        </p:txBody>
      </p:sp>
      <p:sp>
        <p:nvSpPr>
          <p:cNvPr id="15" name="TextBox 14">
            <a:extLst>
              <a:ext uri="{FF2B5EF4-FFF2-40B4-BE49-F238E27FC236}">
                <a16:creationId xmlns:a16="http://schemas.microsoft.com/office/drawing/2014/main" id="{691A295C-83DF-415F-9ADF-F45E1410AC37}"/>
              </a:ext>
            </a:extLst>
          </p:cNvPr>
          <p:cNvSpPr txBox="1"/>
          <p:nvPr/>
        </p:nvSpPr>
        <p:spPr>
          <a:xfrm>
            <a:off x="151914" y="2937824"/>
            <a:ext cx="3027872" cy="1015663"/>
          </a:xfrm>
          <a:prstGeom prst="rect">
            <a:avLst/>
          </a:prstGeom>
          <a:solidFill>
            <a:schemeClr val="bg1"/>
          </a:solidFill>
          <a:ln w="19050">
            <a:solidFill>
              <a:srgbClr val="0000FF"/>
            </a:solidFill>
          </a:ln>
        </p:spPr>
        <p:txBody>
          <a:bodyPr wrap="square" rtlCol="0">
            <a:spAutoFit/>
          </a:bodyPr>
          <a:lstStyle/>
          <a:p>
            <a:r>
              <a:rPr lang="en-US" sz="1200" dirty="0">
                <a:latin typeface="Arial" panose="020B0604020202020204" pitchFamily="34" charset="0"/>
                <a:cs typeface="Arial" panose="020B0604020202020204" pitchFamily="34" charset="0"/>
              </a:rPr>
              <a:t>Coil is divided in 3 modules with 557 Turns each. This is done mainly to accommodate possible conductor length.</a:t>
            </a:r>
          </a:p>
          <a:p>
            <a:r>
              <a:rPr lang="en-US" sz="1200" dirty="0">
                <a:latin typeface="Arial" panose="020B0604020202020204" pitchFamily="34" charset="0"/>
                <a:cs typeface="Arial" panose="020B0604020202020204" pitchFamily="34" charset="0"/>
              </a:rPr>
              <a:t>Flux return steel layout fully defined to minimize forces and fringe fields (~10G)</a:t>
            </a:r>
          </a:p>
        </p:txBody>
      </p:sp>
      <p:grpSp>
        <p:nvGrpSpPr>
          <p:cNvPr id="84" name="Group 83">
            <a:extLst>
              <a:ext uri="{FF2B5EF4-FFF2-40B4-BE49-F238E27FC236}">
                <a16:creationId xmlns:a16="http://schemas.microsoft.com/office/drawing/2014/main" id="{5F9BCFBF-B824-4B47-8EBA-C03F3CDB5B5B}"/>
              </a:ext>
            </a:extLst>
          </p:cNvPr>
          <p:cNvGrpSpPr/>
          <p:nvPr/>
        </p:nvGrpSpPr>
        <p:grpSpPr>
          <a:xfrm>
            <a:off x="3897568" y="2437880"/>
            <a:ext cx="2974608" cy="2125229"/>
            <a:chOff x="5114193" y="1428913"/>
            <a:chExt cx="2974608" cy="2125229"/>
          </a:xfrm>
        </p:grpSpPr>
        <p:pic>
          <p:nvPicPr>
            <p:cNvPr id="85" name="Picture 84">
              <a:extLst>
                <a:ext uri="{FF2B5EF4-FFF2-40B4-BE49-F238E27FC236}">
                  <a16:creationId xmlns:a16="http://schemas.microsoft.com/office/drawing/2014/main" id="{B784FF55-080D-493F-8C63-804B5F0CC89C}"/>
                </a:ext>
              </a:extLst>
            </p:cNvPr>
            <p:cNvPicPr>
              <a:picLocks noChangeAspect="1"/>
            </p:cNvPicPr>
            <p:nvPr/>
          </p:nvPicPr>
          <p:blipFill>
            <a:blip r:embed="rId2"/>
            <a:stretch>
              <a:fillRect/>
            </a:stretch>
          </p:blipFill>
          <p:spPr>
            <a:xfrm>
              <a:off x="5219006" y="1428913"/>
              <a:ext cx="2869795" cy="1586214"/>
            </a:xfrm>
            <a:prstGeom prst="rect">
              <a:avLst/>
            </a:prstGeom>
          </p:spPr>
        </p:pic>
        <p:cxnSp>
          <p:nvCxnSpPr>
            <p:cNvPr id="86" name="Straight Arrow Connector 85">
              <a:extLst>
                <a:ext uri="{FF2B5EF4-FFF2-40B4-BE49-F238E27FC236}">
                  <a16:creationId xmlns:a16="http://schemas.microsoft.com/office/drawing/2014/main" id="{A5A1DD23-22CF-4DD3-96E7-8082FC330333}"/>
                </a:ext>
              </a:extLst>
            </p:cNvPr>
            <p:cNvCxnSpPr/>
            <p:nvPr/>
          </p:nvCxnSpPr>
          <p:spPr>
            <a:xfrm flipV="1">
              <a:off x="5864500" y="2907957"/>
              <a:ext cx="99695" cy="3954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7" name="Straight Arrow Connector 86">
              <a:extLst>
                <a:ext uri="{FF2B5EF4-FFF2-40B4-BE49-F238E27FC236}">
                  <a16:creationId xmlns:a16="http://schemas.microsoft.com/office/drawing/2014/main" id="{11E6D142-2A62-4111-A6A1-852C5AC7608D}"/>
                </a:ext>
              </a:extLst>
            </p:cNvPr>
            <p:cNvCxnSpPr/>
            <p:nvPr/>
          </p:nvCxnSpPr>
          <p:spPr>
            <a:xfrm flipV="1">
              <a:off x="5914347" y="2817420"/>
              <a:ext cx="1726248" cy="4786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8" name="TextBox 87">
              <a:extLst>
                <a:ext uri="{FF2B5EF4-FFF2-40B4-BE49-F238E27FC236}">
                  <a16:creationId xmlns:a16="http://schemas.microsoft.com/office/drawing/2014/main" id="{252A6DDB-AF7B-4FD8-BE8D-2C1906672064}"/>
                </a:ext>
              </a:extLst>
            </p:cNvPr>
            <p:cNvSpPr txBox="1"/>
            <p:nvPr/>
          </p:nvSpPr>
          <p:spPr>
            <a:xfrm>
              <a:off x="5114193" y="3277143"/>
              <a:ext cx="1250663" cy="276999"/>
            </a:xfrm>
            <a:prstGeom prst="rect">
              <a:avLst/>
            </a:prstGeom>
            <a:noFill/>
          </p:spPr>
          <p:txBody>
            <a:bodyPr wrap="none" rtlCol="0">
              <a:spAutoFit/>
            </a:bodyPr>
            <a:lstStyle/>
            <a:p>
              <a:pPr algn="l"/>
              <a:r>
                <a:rPr lang="fr-FR" sz="1200" i="1" dirty="0">
                  <a:latin typeface="Arial" panose="020B0604020202020204" pitchFamily="34" charset="0"/>
                  <a:cs typeface="Arial" panose="020B0604020202020204" pitchFamily="34" charset="0"/>
                </a:rPr>
                <a:t>Conductor exits</a:t>
              </a:r>
              <a:endParaRPr lang="en-US" sz="1200" i="1" dirty="0">
                <a:latin typeface="Arial" panose="020B0604020202020204" pitchFamily="34" charset="0"/>
                <a:cs typeface="Arial" panose="020B0604020202020204" pitchFamily="34" charset="0"/>
              </a:endParaRPr>
            </a:p>
          </p:txBody>
        </p:sp>
      </p:grpSp>
      <p:pic>
        <p:nvPicPr>
          <p:cNvPr id="89" name="Picture 88">
            <a:extLst>
              <a:ext uri="{FF2B5EF4-FFF2-40B4-BE49-F238E27FC236}">
                <a16:creationId xmlns:a16="http://schemas.microsoft.com/office/drawing/2014/main" id="{46069B14-7A93-4685-AEFC-9C300849D4A7}"/>
              </a:ext>
            </a:extLst>
          </p:cNvPr>
          <p:cNvPicPr>
            <a:picLocks noChangeAspect="1"/>
          </p:cNvPicPr>
          <p:nvPr/>
        </p:nvPicPr>
        <p:blipFill>
          <a:blip r:embed="rId3"/>
          <a:stretch>
            <a:fillRect/>
          </a:stretch>
        </p:blipFill>
        <p:spPr>
          <a:xfrm>
            <a:off x="54019" y="4200526"/>
            <a:ext cx="2669059" cy="2356889"/>
          </a:xfrm>
          <a:prstGeom prst="rect">
            <a:avLst/>
          </a:prstGeom>
        </p:spPr>
      </p:pic>
      <p:pic>
        <p:nvPicPr>
          <p:cNvPr id="3" name="Picture 2">
            <a:extLst>
              <a:ext uri="{FF2B5EF4-FFF2-40B4-BE49-F238E27FC236}">
                <a16:creationId xmlns:a16="http://schemas.microsoft.com/office/drawing/2014/main" id="{5DEAC9C3-AD32-41CD-90B2-068B33F64259}"/>
              </a:ext>
            </a:extLst>
          </p:cNvPr>
          <p:cNvPicPr>
            <a:picLocks noChangeAspect="1"/>
          </p:cNvPicPr>
          <p:nvPr/>
        </p:nvPicPr>
        <p:blipFill>
          <a:blip r:embed="rId4"/>
          <a:stretch>
            <a:fillRect/>
          </a:stretch>
        </p:blipFill>
        <p:spPr>
          <a:xfrm>
            <a:off x="5506015" y="520163"/>
            <a:ext cx="3711160" cy="2145957"/>
          </a:xfrm>
          <a:prstGeom prst="rect">
            <a:avLst/>
          </a:prstGeom>
        </p:spPr>
      </p:pic>
      <p:pic>
        <p:nvPicPr>
          <p:cNvPr id="5" name="Picture 4">
            <a:extLst>
              <a:ext uri="{FF2B5EF4-FFF2-40B4-BE49-F238E27FC236}">
                <a16:creationId xmlns:a16="http://schemas.microsoft.com/office/drawing/2014/main" id="{B2C154AF-E750-434B-B62C-B387F13991F8}"/>
              </a:ext>
            </a:extLst>
          </p:cNvPr>
          <p:cNvPicPr>
            <a:picLocks noChangeAspect="1"/>
          </p:cNvPicPr>
          <p:nvPr/>
        </p:nvPicPr>
        <p:blipFill>
          <a:blip r:embed="rId5"/>
          <a:stretch>
            <a:fillRect/>
          </a:stretch>
        </p:blipFill>
        <p:spPr>
          <a:xfrm>
            <a:off x="4141965" y="4932600"/>
            <a:ext cx="4234878" cy="1347132"/>
          </a:xfrm>
          <a:prstGeom prst="rect">
            <a:avLst/>
          </a:prstGeom>
        </p:spPr>
      </p:pic>
      <p:sp>
        <p:nvSpPr>
          <p:cNvPr id="6" name="TextBox 5">
            <a:extLst>
              <a:ext uri="{FF2B5EF4-FFF2-40B4-BE49-F238E27FC236}">
                <a16:creationId xmlns:a16="http://schemas.microsoft.com/office/drawing/2014/main" id="{918CF35A-5BEE-414F-A909-A48D804DC795}"/>
              </a:ext>
            </a:extLst>
          </p:cNvPr>
          <p:cNvSpPr txBox="1"/>
          <p:nvPr/>
        </p:nvSpPr>
        <p:spPr>
          <a:xfrm>
            <a:off x="6535347" y="4073055"/>
            <a:ext cx="2381263" cy="830997"/>
          </a:xfrm>
          <a:prstGeom prst="rect">
            <a:avLst/>
          </a:prstGeom>
          <a:solidFill>
            <a:schemeClr val="bg1"/>
          </a:solidFill>
          <a:ln w="19050">
            <a:solidFill>
              <a:srgbClr val="0000FF"/>
            </a:solidFill>
          </a:ln>
        </p:spPr>
        <p:txBody>
          <a:bodyPr wrap="square" rtlCol="0">
            <a:spAutoFit/>
          </a:bodyPr>
          <a:lstStyle/>
          <a:p>
            <a:r>
              <a:rPr lang="en-US" sz="1200" dirty="0">
                <a:latin typeface="Arial"/>
                <a:cs typeface="Arial"/>
              </a:rPr>
              <a:t>The two most important design parameters are conservative: large temperature margin and large critical current margin</a:t>
            </a:r>
            <a:endParaRPr lang="en-US" sz="1200" dirty="0"/>
          </a:p>
        </p:txBody>
      </p:sp>
      <p:cxnSp>
        <p:nvCxnSpPr>
          <p:cNvPr id="8" name="Straight Arrow Connector 7">
            <a:extLst>
              <a:ext uri="{FF2B5EF4-FFF2-40B4-BE49-F238E27FC236}">
                <a16:creationId xmlns:a16="http://schemas.microsoft.com/office/drawing/2014/main" id="{BE5BF816-4146-4E10-8ADC-2CB005F7BD1F}"/>
              </a:ext>
            </a:extLst>
          </p:cNvPr>
          <p:cNvCxnSpPr>
            <a:cxnSpLocks/>
          </p:cNvCxnSpPr>
          <p:nvPr/>
        </p:nvCxnSpPr>
        <p:spPr>
          <a:xfrm flipH="1">
            <a:off x="7658100" y="4928151"/>
            <a:ext cx="461966" cy="820467"/>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01E2184-7044-4AEC-890A-485F9BC0B825}"/>
              </a:ext>
            </a:extLst>
          </p:cNvPr>
          <p:cNvCxnSpPr>
            <a:cxnSpLocks/>
          </p:cNvCxnSpPr>
          <p:nvPr/>
        </p:nvCxnSpPr>
        <p:spPr>
          <a:xfrm flipH="1">
            <a:off x="7637929" y="4907981"/>
            <a:ext cx="717461" cy="1270943"/>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E761846-1C06-9E84-5855-72CC33D964C4}"/>
              </a:ext>
            </a:extLst>
          </p:cNvPr>
          <p:cNvSpPr txBox="1"/>
          <p:nvPr/>
        </p:nvSpPr>
        <p:spPr>
          <a:xfrm>
            <a:off x="2386928" y="6071250"/>
            <a:ext cx="1877133" cy="461665"/>
          </a:xfrm>
          <a:prstGeom prst="rect">
            <a:avLst/>
          </a:prstGeom>
          <a:solidFill>
            <a:schemeClr val="bg1"/>
          </a:solidFill>
          <a:ln w="19050">
            <a:solidFill>
              <a:srgbClr val="0000FF"/>
            </a:solidFill>
          </a:ln>
        </p:spPr>
        <p:txBody>
          <a:bodyPr wrap="square" rtlCol="0">
            <a:spAutoFit/>
          </a:bodyPr>
          <a:lstStyle/>
          <a:p>
            <a:r>
              <a:rPr lang="en-US" sz="1200" dirty="0">
                <a:latin typeface="Arial" panose="020B0604020202020204" pitchFamily="34" charset="0"/>
                <a:cs typeface="Arial" panose="020B0604020202020204" pitchFamily="34" charset="0"/>
              </a:rPr>
              <a:t>Mechanical analysis undergoing final checks</a:t>
            </a:r>
          </a:p>
        </p:txBody>
      </p:sp>
      <p:sp>
        <p:nvSpPr>
          <p:cNvPr id="11" name="TextBox 10">
            <a:extLst>
              <a:ext uri="{FF2B5EF4-FFF2-40B4-BE49-F238E27FC236}">
                <a16:creationId xmlns:a16="http://schemas.microsoft.com/office/drawing/2014/main" id="{5A601067-C81F-E5F1-6594-49CB1EAB2C94}"/>
              </a:ext>
            </a:extLst>
          </p:cNvPr>
          <p:cNvSpPr txBox="1"/>
          <p:nvPr/>
        </p:nvSpPr>
        <p:spPr>
          <a:xfrm>
            <a:off x="3637661" y="911636"/>
            <a:ext cx="1837874" cy="1384995"/>
          </a:xfrm>
          <a:prstGeom prst="rect">
            <a:avLst/>
          </a:prstGeom>
          <a:solidFill>
            <a:schemeClr val="bg1"/>
          </a:solidFill>
          <a:ln w="19050">
            <a:solidFill>
              <a:srgbClr val="0000FF"/>
            </a:solidFill>
          </a:ln>
        </p:spPr>
        <p:txBody>
          <a:bodyPr wrap="square" rtlCol="0">
            <a:spAutoFit/>
          </a:bodyPr>
          <a:lstStyle/>
          <a:p>
            <a:r>
              <a:rPr lang="en-US" sz="1200" dirty="0">
                <a:latin typeface="Arial" panose="020B0604020202020204" pitchFamily="34" charset="0"/>
                <a:cs typeface="Arial" panose="020B0604020202020204" pitchFamily="34" charset="0"/>
              </a:rPr>
              <a:t>Conductor is based on CEA-</a:t>
            </a:r>
            <a:r>
              <a:rPr lang="en-US" sz="1200" dirty="0" err="1">
                <a:latin typeface="Arial" panose="020B0604020202020204" pitchFamily="34" charset="0"/>
                <a:cs typeface="Arial" panose="020B0604020202020204" pitchFamily="34" charset="0"/>
              </a:rPr>
              <a:t>Saclay</a:t>
            </a:r>
            <a:r>
              <a:rPr lang="en-US" sz="1200" dirty="0">
                <a:latin typeface="Arial" panose="020B0604020202020204" pitchFamily="34" charset="0"/>
                <a:cs typeface="Arial" panose="020B0604020202020204" pitchFamily="34" charset="0"/>
              </a:rPr>
              <a:t> experience as used for previous magnets.</a:t>
            </a:r>
          </a:p>
          <a:p>
            <a:r>
              <a:rPr lang="en-US" sz="1200" dirty="0">
                <a:latin typeface="Arial" panose="020B0604020202020204" pitchFamily="34" charset="0"/>
                <a:cs typeface="Arial" panose="020B0604020202020204" pitchFamily="34" charset="0"/>
              </a:rPr>
              <a:t>Contract for conductor test samples in place with viable vendor.</a:t>
            </a:r>
          </a:p>
        </p:txBody>
      </p:sp>
      <p:pic>
        <p:nvPicPr>
          <p:cNvPr id="24" name="Picture 23">
            <a:extLst>
              <a:ext uri="{FF2B5EF4-FFF2-40B4-BE49-F238E27FC236}">
                <a16:creationId xmlns:a16="http://schemas.microsoft.com/office/drawing/2014/main" id="{D249FC76-02F9-004B-8938-068E8262654F}"/>
              </a:ext>
            </a:extLst>
          </p:cNvPr>
          <p:cNvPicPr>
            <a:picLocks noChangeAspect="1"/>
          </p:cNvPicPr>
          <p:nvPr/>
        </p:nvPicPr>
        <p:blipFill rotWithShape="1">
          <a:blip r:embed="rId6"/>
          <a:srcRect l="6828" t="8012" r="8183" b="6027"/>
          <a:stretch/>
        </p:blipFill>
        <p:spPr>
          <a:xfrm>
            <a:off x="378950" y="574790"/>
            <a:ext cx="2506894" cy="2311686"/>
          </a:xfrm>
          <a:prstGeom prst="rect">
            <a:avLst/>
          </a:prstGeom>
        </p:spPr>
      </p:pic>
      <p:sp>
        <p:nvSpPr>
          <p:cNvPr id="7" name="TextBox 6">
            <a:extLst>
              <a:ext uri="{FF2B5EF4-FFF2-40B4-BE49-F238E27FC236}">
                <a16:creationId xmlns:a16="http://schemas.microsoft.com/office/drawing/2014/main" id="{A8FD68FE-3DFE-A96E-8D2C-E2CBB95A72B2}"/>
              </a:ext>
            </a:extLst>
          </p:cNvPr>
          <p:cNvSpPr txBox="1"/>
          <p:nvPr/>
        </p:nvSpPr>
        <p:spPr>
          <a:xfrm>
            <a:off x="7008009" y="2886476"/>
            <a:ext cx="2135991" cy="830997"/>
          </a:xfrm>
          <a:prstGeom prst="rect">
            <a:avLst/>
          </a:prstGeom>
          <a:noFill/>
        </p:spPr>
        <p:txBody>
          <a:bodyPr wrap="square" rtlCol="0">
            <a:spAutoFit/>
          </a:bodyPr>
          <a:lstStyle/>
          <a:p>
            <a:r>
              <a:rPr lang="en-US" sz="1600" i="1" dirty="0">
                <a:solidFill>
                  <a:srgbClr val="FF0000"/>
                </a:solidFill>
                <a:latin typeface="Arial" panose="020B0604020202020204" pitchFamily="34" charset="0"/>
                <a:cs typeface="Arial" panose="020B0604020202020204" pitchFamily="34" charset="0"/>
              </a:rPr>
              <a:t>See solenoid report by Valerio </a:t>
            </a:r>
            <a:r>
              <a:rPr lang="en-US" sz="1600" i="1" dirty="0" err="1">
                <a:solidFill>
                  <a:srgbClr val="FF0000"/>
                </a:solidFill>
                <a:latin typeface="Arial" panose="020B0604020202020204" pitchFamily="34" charset="0"/>
                <a:cs typeface="Arial" panose="020B0604020202020204" pitchFamily="34" charset="0"/>
              </a:rPr>
              <a:t>Calvelli</a:t>
            </a:r>
            <a:r>
              <a:rPr lang="en-US" sz="1600" i="1" dirty="0">
                <a:solidFill>
                  <a:srgbClr val="FF0000"/>
                </a:solidFill>
                <a:latin typeface="Arial" panose="020B0604020202020204" pitchFamily="34" charset="0"/>
                <a:cs typeface="Arial" panose="020B0604020202020204" pitchFamily="34" charset="0"/>
              </a:rPr>
              <a:t> on Thursday morning</a:t>
            </a:r>
          </a:p>
        </p:txBody>
      </p:sp>
    </p:spTree>
    <p:extLst>
      <p:ext uri="{BB962C8B-B14F-4D97-AF65-F5344CB8AC3E}">
        <p14:creationId xmlns:p14="http://schemas.microsoft.com/office/powerpoint/2010/main" val="33664697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416FC58B-E969-7B40-9B4E-61C5DD25ED26}"/>
              </a:ext>
            </a:extLst>
          </p:cNvPr>
          <p:cNvPicPr>
            <a:picLocks noChangeAspect="1"/>
          </p:cNvPicPr>
          <p:nvPr/>
        </p:nvPicPr>
        <p:blipFill>
          <a:blip r:embed="rId2"/>
          <a:srcRect/>
          <a:stretch/>
        </p:blipFill>
        <p:spPr>
          <a:xfrm>
            <a:off x="-1" y="925246"/>
            <a:ext cx="7530353" cy="5907791"/>
          </a:xfrm>
          <a:prstGeom prst="rect">
            <a:avLst/>
          </a:prstGeom>
        </p:spPr>
      </p:pic>
      <p:sp>
        <p:nvSpPr>
          <p:cNvPr id="2" name="Title 1">
            <a:extLst>
              <a:ext uri="{FF2B5EF4-FFF2-40B4-BE49-F238E27FC236}">
                <a16:creationId xmlns:a16="http://schemas.microsoft.com/office/drawing/2014/main" id="{A445C882-55F3-2746-85BA-D3B3555A666F}"/>
              </a:ext>
            </a:extLst>
          </p:cNvPr>
          <p:cNvSpPr>
            <a:spLocks noGrp="1"/>
          </p:cNvSpPr>
          <p:nvPr>
            <p:ph type="title"/>
          </p:nvPr>
        </p:nvSpPr>
        <p:spPr>
          <a:xfrm>
            <a:off x="0" y="0"/>
            <a:ext cx="9144000" cy="817581"/>
          </a:xfrm>
        </p:spPr>
        <p:txBody>
          <a:bodyPr>
            <a:normAutofit/>
          </a:bodyPr>
          <a:lstStyle/>
          <a:p>
            <a:r>
              <a:rPr lang="en-US" sz="3600" dirty="0"/>
              <a:t>Final Layout of Flux Return and </a:t>
            </a:r>
            <a:r>
              <a:rPr lang="en-US" sz="3600" dirty="0" err="1"/>
              <a:t>HCals</a:t>
            </a:r>
            <a:r>
              <a:rPr lang="en-US" sz="3600" dirty="0"/>
              <a:t> </a:t>
            </a:r>
          </a:p>
        </p:txBody>
      </p:sp>
      <p:sp>
        <p:nvSpPr>
          <p:cNvPr id="3" name="Slide Number Placeholder 2">
            <a:extLst>
              <a:ext uri="{FF2B5EF4-FFF2-40B4-BE49-F238E27FC236}">
                <a16:creationId xmlns:a16="http://schemas.microsoft.com/office/drawing/2014/main" id="{9385FBAA-7FC0-AF4C-8D4D-34F4938A4046}"/>
              </a:ext>
            </a:extLst>
          </p:cNvPr>
          <p:cNvSpPr>
            <a:spLocks noGrp="1"/>
          </p:cNvSpPr>
          <p:nvPr>
            <p:ph type="sldNum" sz="quarter" idx="12"/>
          </p:nvPr>
        </p:nvSpPr>
        <p:spPr/>
        <p:txBody>
          <a:bodyPr/>
          <a:lstStyle/>
          <a:p>
            <a:fld id="{893C5830-40F3-F04E-B2E3-10E6672BA8FF}" type="slidenum">
              <a:rPr lang="en-US" smtClean="0"/>
              <a:t>14</a:t>
            </a:fld>
            <a:endParaRPr lang="en-US" dirty="0"/>
          </a:p>
        </p:txBody>
      </p:sp>
      <p:sp>
        <p:nvSpPr>
          <p:cNvPr id="24" name="TextBox 23">
            <a:extLst>
              <a:ext uri="{FF2B5EF4-FFF2-40B4-BE49-F238E27FC236}">
                <a16:creationId xmlns:a16="http://schemas.microsoft.com/office/drawing/2014/main" id="{C388B7E1-AA2B-F146-BDD4-446C5C303780}"/>
              </a:ext>
            </a:extLst>
          </p:cNvPr>
          <p:cNvSpPr txBox="1"/>
          <p:nvPr/>
        </p:nvSpPr>
        <p:spPr>
          <a:xfrm>
            <a:off x="6942347" y="1116393"/>
            <a:ext cx="648639" cy="369332"/>
          </a:xfrm>
          <a:prstGeom prst="rect">
            <a:avLst/>
          </a:prstGeom>
          <a:noFill/>
        </p:spPr>
        <p:txBody>
          <a:bodyPr wrap="none" rtlCol="0">
            <a:spAutoFit/>
          </a:bodyPr>
          <a:lstStyle/>
          <a:p>
            <a:r>
              <a:rPr lang="en-US" dirty="0"/>
              <a:t>Steel</a:t>
            </a:r>
          </a:p>
        </p:txBody>
      </p:sp>
      <p:sp>
        <p:nvSpPr>
          <p:cNvPr id="25" name="Rectangle 24">
            <a:extLst>
              <a:ext uri="{FF2B5EF4-FFF2-40B4-BE49-F238E27FC236}">
                <a16:creationId xmlns:a16="http://schemas.microsoft.com/office/drawing/2014/main" id="{43634348-CC5E-A84F-8E58-9FD74A0B4DB1}"/>
              </a:ext>
            </a:extLst>
          </p:cNvPr>
          <p:cNvSpPr/>
          <p:nvPr/>
        </p:nvSpPr>
        <p:spPr>
          <a:xfrm>
            <a:off x="6651891" y="1180938"/>
            <a:ext cx="247426" cy="236668"/>
          </a:xfrm>
          <a:prstGeom prst="rect">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4A59193E-DB8F-354C-B1F1-112B606B6D07}"/>
              </a:ext>
            </a:extLst>
          </p:cNvPr>
          <p:cNvSpPr/>
          <p:nvPr/>
        </p:nvSpPr>
        <p:spPr>
          <a:xfrm>
            <a:off x="6320197" y="1182731"/>
            <a:ext cx="247426" cy="236668"/>
          </a:xfrm>
          <a:prstGeom prst="rect">
            <a:avLst/>
          </a:prstGeom>
          <a:solidFill>
            <a:srgbClr val="9437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C69866FD-FD8D-9E4C-B2B2-CB697FBB83A5}"/>
              </a:ext>
            </a:extLst>
          </p:cNvPr>
          <p:cNvSpPr txBox="1"/>
          <p:nvPr/>
        </p:nvSpPr>
        <p:spPr>
          <a:xfrm>
            <a:off x="6775604" y="3966759"/>
            <a:ext cx="2185491" cy="2308324"/>
          </a:xfrm>
          <a:prstGeom prst="rect">
            <a:avLst/>
          </a:prstGeom>
          <a:noFill/>
          <a:ln w="19050">
            <a:solidFill>
              <a:srgbClr val="0000FF"/>
            </a:solidFill>
          </a:ln>
        </p:spPr>
        <p:txBody>
          <a:bodyPr wrap="square" rtlCol="0">
            <a:spAutoFit/>
          </a:bodyPr>
          <a:lstStyle/>
          <a:p>
            <a:r>
              <a:rPr lang="en-US" sz="1600" dirty="0"/>
              <a:t>backward </a:t>
            </a:r>
            <a:r>
              <a:rPr lang="en-US" sz="1600" dirty="0" err="1"/>
              <a:t>HCal</a:t>
            </a:r>
            <a:r>
              <a:rPr lang="en-US" sz="1600" dirty="0"/>
              <a:t> was</a:t>
            </a:r>
          </a:p>
          <a:p>
            <a:r>
              <a:rPr lang="en-US" sz="1600" dirty="0"/>
              <a:t>further optimized to provide better overlap with barrel </a:t>
            </a:r>
            <a:r>
              <a:rPr lang="en-US" sz="1600" dirty="0" err="1"/>
              <a:t>Hcal</a:t>
            </a:r>
            <a:endParaRPr lang="en-US" sz="1600" dirty="0"/>
          </a:p>
          <a:p>
            <a:r>
              <a:rPr lang="en-US" sz="1600" dirty="0">
                <a:solidFill>
                  <a:srgbClr val="0000FF"/>
                </a:solidFill>
                <a:sym typeface="Wingdings" pitchFamily="2" charset="2"/>
              </a:rPr>
              <a:t></a:t>
            </a:r>
            <a:r>
              <a:rPr lang="en-US" sz="1600" dirty="0">
                <a:sym typeface="Wingdings" pitchFamily="2" charset="2"/>
              </a:rPr>
              <a:t> separated the flux return from the backward </a:t>
            </a:r>
            <a:r>
              <a:rPr lang="en-US" sz="1600" dirty="0" err="1">
                <a:sym typeface="Wingdings" pitchFamily="2" charset="2"/>
              </a:rPr>
              <a:t>HCal</a:t>
            </a:r>
            <a:endParaRPr lang="en-US" sz="1600" dirty="0">
              <a:sym typeface="Wingdings" pitchFamily="2" charset="2"/>
            </a:endParaRPr>
          </a:p>
          <a:p>
            <a:r>
              <a:rPr lang="en-US" sz="1600" dirty="0">
                <a:solidFill>
                  <a:srgbClr val="0000FF"/>
                </a:solidFill>
                <a:sym typeface="Wingdings" pitchFamily="2" charset="2"/>
              </a:rPr>
              <a:t></a:t>
            </a:r>
            <a:r>
              <a:rPr lang="en-US" sz="1600" dirty="0">
                <a:sym typeface="Wingdings" pitchFamily="2" charset="2"/>
              </a:rPr>
              <a:t> need to use stainless steel as absorber</a:t>
            </a:r>
            <a:endParaRPr lang="en-US" sz="1600" dirty="0"/>
          </a:p>
        </p:txBody>
      </p:sp>
      <p:sp>
        <p:nvSpPr>
          <p:cNvPr id="28" name="TextBox 27">
            <a:extLst>
              <a:ext uri="{FF2B5EF4-FFF2-40B4-BE49-F238E27FC236}">
                <a16:creationId xmlns:a16="http://schemas.microsoft.com/office/drawing/2014/main" id="{CCA4B2D8-87D2-184E-A533-B75B74D41E1E}"/>
              </a:ext>
            </a:extLst>
          </p:cNvPr>
          <p:cNvSpPr txBox="1"/>
          <p:nvPr/>
        </p:nvSpPr>
        <p:spPr>
          <a:xfrm>
            <a:off x="537882" y="613187"/>
            <a:ext cx="7758984" cy="369332"/>
          </a:xfrm>
          <a:prstGeom prst="rect">
            <a:avLst/>
          </a:prstGeom>
          <a:noFill/>
        </p:spPr>
        <p:txBody>
          <a:bodyPr wrap="none" rtlCol="0">
            <a:spAutoFit/>
          </a:bodyPr>
          <a:lstStyle/>
          <a:p>
            <a:r>
              <a:rPr lang="en-US" dirty="0">
                <a:solidFill>
                  <a:srgbClr val="0000FF"/>
                </a:solidFill>
              </a:rPr>
              <a:t>Note: </a:t>
            </a:r>
            <a:r>
              <a:rPr lang="en-US" dirty="0"/>
              <a:t>detector is aligned with electron beam </a:t>
            </a:r>
            <a:r>
              <a:rPr lang="en-US" dirty="0">
                <a:sym typeface="Wingdings" pitchFamily="2" charset="2"/>
              </a:rPr>
              <a:t> 8mrad rotation also for endcaps </a:t>
            </a:r>
            <a:endParaRPr lang="en-US" dirty="0"/>
          </a:p>
        </p:txBody>
      </p:sp>
      <p:sp>
        <p:nvSpPr>
          <p:cNvPr id="5" name="TextBox 4">
            <a:extLst>
              <a:ext uri="{FF2B5EF4-FFF2-40B4-BE49-F238E27FC236}">
                <a16:creationId xmlns:a16="http://schemas.microsoft.com/office/drawing/2014/main" id="{D3CF7BAE-B379-2A40-93B3-7034BC7FFCC5}"/>
              </a:ext>
            </a:extLst>
          </p:cNvPr>
          <p:cNvSpPr txBox="1"/>
          <p:nvPr/>
        </p:nvSpPr>
        <p:spPr>
          <a:xfrm rot="16200000">
            <a:off x="337529" y="3583957"/>
            <a:ext cx="468398" cy="261610"/>
          </a:xfrm>
          <a:prstGeom prst="rect">
            <a:avLst/>
          </a:prstGeom>
          <a:noFill/>
        </p:spPr>
        <p:txBody>
          <a:bodyPr wrap="none" rtlCol="0">
            <a:spAutoFit/>
          </a:bodyPr>
          <a:lstStyle/>
          <a:p>
            <a:r>
              <a:rPr lang="en-US" sz="1100" dirty="0"/>
              <a:t>Steel</a:t>
            </a:r>
          </a:p>
        </p:txBody>
      </p:sp>
      <p:sp>
        <p:nvSpPr>
          <p:cNvPr id="29" name="TextBox 28">
            <a:extLst>
              <a:ext uri="{FF2B5EF4-FFF2-40B4-BE49-F238E27FC236}">
                <a16:creationId xmlns:a16="http://schemas.microsoft.com/office/drawing/2014/main" id="{16AC12F2-AFC4-D54C-853A-8E3DD0B5584F}"/>
              </a:ext>
            </a:extLst>
          </p:cNvPr>
          <p:cNvSpPr txBox="1"/>
          <p:nvPr/>
        </p:nvSpPr>
        <p:spPr>
          <a:xfrm rot="16200000">
            <a:off x="207825" y="3079707"/>
            <a:ext cx="995785" cy="261610"/>
          </a:xfrm>
          <a:prstGeom prst="rect">
            <a:avLst/>
          </a:prstGeom>
          <a:noFill/>
        </p:spPr>
        <p:txBody>
          <a:bodyPr wrap="none" rtlCol="0">
            <a:spAutoFit/>
          </a:bodyPr>
          <a:lstStyle/>
          <a:p>
            <a:r>
              <a:rPr lang="en-US" sz="1100" dirty="0"/>
              <a:t>Stainless Steel</a:t>
            </a:r>
          </a:p>
        </p:txBody>
      </p:sp>
      <p:sp>
        <p:nvSpPr>
          <p:cNvPr id="13" name="Rectangle 12">
            <a:extLst>
              <a:ext uri="{FF2B5EF4-FFF2-40B4-BE49-F238E27FC236}">
                <a16:creationId xmlns:a16="http://schemas.microsoft.com/office/drawing/2014/main" id="{E7EE72E3-D3DC-6F49-8278-A005C61A55A8}"/>
              </a:ext>
            </a:extLst>
          </p:cNvPr>
          <p:cNvSpPr/>
          <p:nvPr/>
        </p:nvSpPr>
        <p:spPr>
          <a:xfrm>
            <a:off x="6031531" y="1195277"/>
            <a:ext cx="247426" cy="236668"/>
          </a:xfrm>
          <a:prstGeom prst="rect">
            <a:avLst/>
          </a:prstGeom>
          <a:solidFill>
            <a:srgbClr val="FF9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772674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4B5F76C-0C80-51A3-8922-5C09566B6BB8}"/>
              </a:ext>
            </a:extLst>
          </p:cNvPr>
          <p:cNvPicPr>
            <a:picLocks noChangeAspect="1"/>
          </p:cNvPicPr>
          <p:nvPr/>
        </p:nvPicPr>
        <p:blipFill>
          <a:blip r:embed="rId2"/>
          <a:stretch>
            <a:fillRect/>
          </a:stretch>
        </p:blipFill>
        <p:spPr>
          <a:xfrm>
            <a:off x="62247" y="1182188"/>
            <a:ext cx="7727846" cy="5343113"/>
          </a:xfrm>
          <a:prstGeom prst="rect">
            <a:avLst/>
          </a:prstGeom>
        </p:spPr>
      </p:pic>
      <p:sp>
        <p:nvSpPr>
          <p:cNvPr id="2" name="Title 1">
            <a:extLst>
              <a:ext uri="{FF2B5EF4-FFF2-40B4-BE49-F238E27FC236}">
                <a16:creationId xmlns:a16="http://schemas.microsoft.com/office/drawing/2014/main" id="{057D885F-ECE0-494F-A90F-7BBAC5C31F08}"/>
              </a:ext>
            </a:extLst>
          </p:cNvPr>
          <p:cNvSpPr>
            <a:spLocks noGrp="1"/>
          </p:cNvSpPr>
          <p:nvPr>
            <p:ph type="title"/>
          </p:nvPr>
        </p:nvSpPr>
        <p:spPr>
          <a:xfrm>
            <a:off x="0" y="1"/>
            <a:ext cx="7886700" cy="860612"/>
          </a:xfrm>
        </p:spPr>
        <p:txBody>
          <a:bodyPr/>
          <a:lstStyle/>
          <a:p>
            <a:r>
              <a:rPr lang="en-US" dirty="0"/>
              <a:t>Cryo-Can Layout</a:t>
            </a:r>
          </a:p>
        </p:txBody>
      </p:sp>
      <p:sp>
        <p:nvSpPr>
          <p:cNvPr id="3" name="Slide Number Placeholder 2">
            <a:extLst>
              <a:ext uri="{FF2B5EF4-FFF2-40B4-BE49-F238E27FC236}">
                <a16:creationId xmlns:a16="http://schemas.microsoft.com/office/drawing/2014/main" id="{D7F62808-35A7-8442-8E56-CF5A2F9CF917}"/>
              </a:ext>
            </a:extLst>
          </p:cNvPr>
          <p:cNvSpPr>
            <a:spLocks noGrp="1"/>
          </p:cNvSpPr>
          <p:nvPr>
            <p:ph type="sldNum" sz="quarter" idx="12"/>
          </p:nvPr>
        </p:nvSpPr>
        <p:spPr/>
        <p:txBody>
          <a:bodyPr/>
          <a:lstStyle/>
          <a:p>
            <a:fld id="{893C5830-40F3-F04E-B2E3-10E6672BA8FF}" type="slidenum">
              <a:rPr lang="en-US" smtClean="0"/>
              <a:t>15</a:t>
            </a:fld>
            <a:endParaRPr lang="en-US" dirty="0"/>
          </a:p>
        </p:txBody>
      </p:sp>
      <p:pic>
        <p:nvPicPr>
          <p:cNvPr id="6" name="Picture 5">
            <a:extLst>
              <a:ext uri="{FF2B5EF4-FFF2-40B4-BE49-F238E27FC236}">
                <a16:creationId xmlns:a16="http://schemas.microsoft.com/office/drawing/2014/main" id="{4E83FFB0-5BB3-EE1F-2148-2E774A161434}"/>
              </a:ext>
            </a:extLst>
          </p:cNvPr>
          <p:cNvPicPr>
            <a:picLocks noChangeAspect="1"/>
          </p:cNvPicPr>
          <p:nvPr/>
        </p:nvPicPr>
        <p:blipFill>
          <a:blip r:embed="rId3"/>
          <a:stretch>
            <a:fillRect/>
          </a:stretch>
        </p:blipFill>
        <p:spPr>
          <a:xfrm>
            <a:off x="5261264" y="353828"/>
            <a:ext cx="3069557" cy="16567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a:extLst>
              <a:ext uri="{FF2B5EF4-FFF2-40B4-BE49-F238E27FC236}">
                <a16:creationId xmlns:a16="http://schemas.microsoft.com/office/drawing/2014/main" id="{80D49987-B269-EA88-164F-2B254CEADB2C}"/>
              </a:ext>
            </a:extLst>
          </p:cNvPr>
          <p:cNvSpPr txBox="1"/>
          <p:nvPr/>
        </p:nvSpPr>
        <p:spPr>
          <a:xfrm>
            <a:off x="6526879" y="384630"/>
            <a:ext cx="1708032" cy="369332"/>
          </a:xfrm>
          <a:prstGeom prst="rect">
            <a:avLst/>
          </a:prstGeom>
          <a:noFill/>
        </p:spPr>
        <p:txBody>
          <a:bodyPr wrap="none" rtlCol="0">
            <a:spAutoFit/>
          </a:bodyPr>
          <a:lstStyle/>
          <a:p>
            <a:r>
              <a:rPr lang="en-US" dirty="0"/>
              <a:t>Phase Separator</a:t>
            </a:r>
          </a:p>
        </p:txBody>
      </p:sp>
      <p:cxnSp>
        <p:nvCxnSpPr>
          <p:cNvPr id="8" name="Straight Arrow Connector 7">
            <a:extLst>
              <a:ext uri="{FF2B5EF4-FFF2-40B4-BE49-F238E27FC236}">
                <a16:creationId xmlns:a16="http://schemas.microsoft.com/office/drawing/2014/main" id="{F8726B6F-A5DC-FBDD-2166-D604911D0D13}"/>
              </a:ext>
            </a:extLst>
          </p:cNvPr>
          <p:cNvCxnSpPr>
            <a:cxnSpLocks/>
            <a:stCxn id="6" idx="1"/>
          </p:cNvCxnSpPr>
          <p:nvPr/>
        </p:nvCxnSpPr>
        <p:spPr>
          <a:xfrm flipH="1">
            <a:off x="2945958" y="1182188"/>
            <a:ext cx="2315306" cy="76323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037705EE-BF05-09D3-4757-AE0B2FF00271}"/>
              </a:ext>
            </a:extLst>
          </p:cNvPr>
          <p:cNvSpPr txBox="1"/>
          <p:nvPr/>
        </p:nvSpPr>
        <p:spPr>
          <a:xfrm>
            <a:off x="380573" y="735883"/>
            <a:ext cx="2759102" cy="646331"/>
          </a:xfrm>
          <a:prstGeom prst="rect">
            <a:avLst/>
          </a:prstGeom>
          <a:noFill/>
          <a:ln>
            <a:solidFill>
              <a:schemeClr val="tx1"/>
            </a:solidFill>
          </a:ln>
        </p:spPr>
        <p:txBody>
          <a:bodyPr wrap="square" rtlCol="0">
            <a:spAutoFit/>
          </a:bodyPr>
          <a:lstStyle/>
          <a:p>
            <a:pPr algn="ctr"/>
            <a:r>
              <a:rPr lang="en-US" dirty="0"/>
              <a:t>Phase Separator envelope for tubing and valves</a:t>
            </a:r>
          </a:p>
        </p:txBody>
      </p:sp>
      <p:cxnSp>
        <p:nvCxnSpPr>
          <p:cNvPr id="12" name="Straight Arrow Connector 11">
            <a:extLst>
              <a:ext uri="{FF2B5EF4-FFF2-40B4-BE49-F238E27FC236}">
                <a16:creationId xmlns:a16="http://schemas.microsoft.com/office/drawing/2014/main" id="{CC31E352-EF13-91C1-4623-BEBA4CA4B670}"/>
              </a:ext>
            </a:extLst>
          </p:cNvPr>
          <p:cNvCxnSpPr>
            <a:cxnSpLocks/>
            <a:stCxn id="11" idx="2"/>
          </p:cNvCxnSpPr>
          <p:nvPr/>
        </p:nvCxnSpPr>
        <p:spPr>
          <a:xfrm>
            <a:off x="1760124" y="1382214"/>
            <a:ext cx="1189010" cy="30675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F7E204A5-6F37-3241-881E-8FF3A90181A6}"/>
              </a:ext>
            </a:extLst>
          </p:cNvPr>
          <p:cNvSpPr txBox="1"/>
          <p:nvPr/>
        </p:nvSpPr>
        <p:spPr>
          <a:xfrm>
            <a:off x="6744467" y="2995022"/>
            <a:ext cx="2338163" cy="1754326"/>
          </a:xfrm>
          <a:prstGeom prst="rect">
            <a:avLst/>
          </a:prstGeom>
          <a:noFill/>
        </p:spPr>
        <p:txBody>
          <a:bodyPr wrap="square" rtlCol="0">
            <a:spAutoFit/>
          </a:bodyPr>
          <a:lstStyle/>
          <a:p>
            <a:r>
              <a:rPr lang="en-US" dirty="0"/>
              <a:t>No need to modify any barrel </a:t>
            </a:r>
            <a:r>
              <a:rPr lang="en-US" dirty="0" err="1"/>
              <a:t>HCal</a:t>
            </a:r>
            <a:r>
              <a:rPr lang="en-US" dirty="0"/>
              <a:t> sectors</a:t>
            </a:r>
          </a:p>
          <a:p>
            <a:r>
              <a:rPr lang="en-US" dirty="0"/>
              <a:t>will need to integrate cut-out in the backward endcap shielding</a:t>
            </a:r>
          </a:p>
        </p:txBody>
      </p:sp>
    </p:spTree>
    <p:extLst>
      <p:ext uri="{BB962C8B-B14F-4D97-AF65-F5344CB8AC3E}">
        <p14:creationId xmlns:p14="http://schemas.microsoft.com/office/powerpoint/2010/main" val="19016975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D7777-AAFD-B043-9F53-48B7CDF658EF}"/>
              </a:ext>
            </a:extLst>
          </p:cNvPr>
          <p:cNvSpPr>
            <a:spLocks noGrp="1"/>
          </p:cNvSpPr>
          <p:nvPr>
            <p:ph type="title"/>
          </p:nvPr>
        </p:nvSpPr>
        <p:spPr>
          <a:xfrm>
            <a:off x="0" y="1"/>
            <a:ext cx="9144000" cy="509364"/>
          </a:xfrm>
        </p:spPr>
        <p:txBody>
          <a:bodyPr>
            <a:normAutofit fontScale="90000"/>
          </a:bodyPr>
          <a:lstStyle/>
          <a:p>
            <a:r>
              <a:rPr lang="en-US" sz="3600" dirty="0"/>
              <a:t>Integration of optimized tracking </a:t>
            </a:r>
          </a:p>
        </p:txBody>
      </p:sp>
      <p:sp>
        <p:nvSpPr>
          <p:cNvPr id="3" name="Slide Number Placeholder 2">
            <a:extLst>
              <a:ext uri="{FF2B5EF4-FFF2-40B4-BE49-F238E27FC236}">
                <a16:creationId xmlns:a16="http://schemas.microsoft.com/office/drawing/2014/main" id="{BC5ED974-71EF-0F4F-A494-C30D33FBDE06}"/>
              </a:ext>
            </a:extLst>
          </p:cNvPr>
          <p:cNvSpPr>
            <a:spLocks noGrp="1"/>
          </p:cNvSpPr>
          <p:nvPr>
            <p:ph type="sldNum" sz="quarter" idx="12"/>
          </p:nvPr>
        </p:nvSpPr>
        <p:spPr/>
        <p:txBody>
          <a:bodyPr/>
          <a:lstStyle/>
          <a:p>
            <a:fld id="{893C5830-40F3-F04E-B2E3-10E6672BA8FF}" type="slidenum">
              <a:rPr lang="en-US" smtClean="0"/>
              <a:t>16</a:t>
            </a:fld>
            <a:endParaRPr lang="en-US" dirty="0"/>
          </a:p>
        </p:txBody>
      </p:sp>
      <p:sp>
        <p:nvSpPr>
          <p:cNvPr id="4" name="TextBox 3">
            <a:extLst>
              <a:ext uri="{FF2B5EF4-FFF2-40B4-BE49-F238E27FC236}">
                <a16:creationId xmlns:a16="http://schemas.microsoft.com/office/drawing/2014/main" id="{84B48DA7-2981-4145-97CF-DBA9EFB2DB76}"/>
              </a:ext>
            </a:extLst>
          </p:cNvPr>
          <p:cNvSpPr txBox="1"/>
          <p:nvPr/>
        </p:nvSpPr>
        <p:spPr>
          <a:xfrm>
            <a:off x="0" y="427105"/>
            <a:ext cx="8554073" cy="553998"/>
          </a:xfrm>
          <a:prstGeom prst="rect">
            <a:avLst/>
          </a:prstGeom>
          <a:noFill/>
        </p:spPr>
        <p:txBody>
          <a:bodyPr wrap="none" rtlCol="0">
            <a:spAutoFit/>
          </a:bodyPr>
          <a:lstStyle/>
          <a:p>
            <a:r>
              <a:rPr lang="en-US" dirty="0"/>
              <a:t>For details on the why see  Ernst talk today and </a:t>
            </a:r>
          </a:p>
          <a:p>
            <a:r>
              <a:rPr lang="en-US" sz="1200" dirty="0"/>
              <a:t>https://</a:t>
            </a:r>
            <a:r>
              <a:rPr lang="en-US" sz="1200" dirty="0" err="1"/>
              <a:t>indico.bnl.gov</a:t>
            </a:r>
            <a:r>
              <a:rPr lang="en-US" sz="1200" dirty="0"/>
              <a:t>/event/19854/contributions/77603/attachments/48017/81517/20230615%20-%20ePIC%20Tracking%20WG.pdf</a:t>
            </a:r>
          </a:p>
        </p:txBody>
      </p:sp>
      <p:pic>
        <p:nvPicPr>
          <p:cNvPr id="7" name="Picture 6">
            <a:extLst>
              <a:ext uri="{FF2B5EF4-FFF2-40B4-BE49-F238E27FC236}">
                <a16:creationId xmlns:a16="http://schemas.microsoft.com/office/drawing/2014/main" id="{4004F7FC-968E-6742-BBA8-39594339C3B5}"/>
              </a:ext>
            </a:extLst>
          </p:cNvPr>
          <p:cNvPicPr>
            <a:picLocks noChangeAspect="1"/>
          </p:cNvPicPr>
          <p:nvPr/>
        </p:nvPicPr>
        <p:blipFill>
          <a:blip r:embed="rId2"/>
          <a:stretch>
            <a:fillRect/>
          </a:stretch>
        </p:blipFill>
        <p:spPr>
          <a:xfrm>
            <a:off x="0" y="1008983"/>
            <a:ext cx="7412019" cy="3622054"/>
          </a:xfrm>
          <a:prstGeom prst="rect">
            <a:avLst/>
          </a:prstGeom>
        </p:spPr>
      </p:pic>
      <p:sp>
        <p:nvSpPr>
          <p:cNvPr id="9" name="TextBox 8">
            <a:extLst>
              <a:ext uri="{FF2B5EF4-FFF2-40B4-BE49-F238E27FC236}">
                <a16:creationId xmlns:a16="http://schemas.microsoft.com/office/drawing/2014/main" id="{C6A27DC2-DFC6-E044-8325-43EB5EEB3866}"/>
              </a:ext>
            </a:extLst>
          </p:cNvPr>
          <p:cNvSpPr txBox="1"/>
          <p:nvPr/>
        </p:nvSpPr>
        <p:spPr>
          <a:xfrm>
            <a:off x="1605947" y="1954833"/>
            <a:ext cx="788999" cy="369332"/>
          </a:xfrm>
          <a:prstGeom prst="rect">
            <a:avLst/>
          </a:prstGeom>
          <a:noFill/>
        </p:spPr>
        <p:txBody>
          <a:bodyPr wrap="none" rtlCol="0">
            <a:spAutoFit/>
          </a:bodyPr>
          <a:lstStyle/>
          <a:p>
            <a:r>
              <a:rPr lang="en-US" dirty="0"/>
              <a:t>MPGD</a:t>
            </a:r>
          </a:p>
        </p:txBody>
      </p:sp>
      <p:cxnSp>
        <p:nvCxnSpPr>
          <p:cNvPr id="11" name="Straight Arrow Connector 10">
            <a:extLst>
              <a:ext uri="{FF2B5EF4-FFF2-40B4-BE49-F238E27FC236}">
                <a16:creationId xmlns:a16="http://schemas.microsoft.com/office/drawing/2014/main" id="{B39A312B-B093-154E-AF74-EB9B1C87F13E}"/>
              </a:ext>
            </a:extLst>
          </p:cNvPr>
          <p:cNvCxnSpPr>
            <a:cxnSpLocks/>
          </p:cNvCxnSpPr>
          <p:nvPr/>
        </p:nvCxnSpPr>
        <p:spPr>
          <a:xfrm flipV="1">
            <a:off x="2277483" y="1699347"/>
            <a:ext cx="613691" cy="35670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4E7A4834-7E43-B044-99F6-68AD3E5BE431}"/>
              </a:ext>
            </a:extLst>
          </p:cNvPr>
          <p:cNvCxnSpPr>
            <a:cxnSpLocks/>
          </p:cNvCxnSpPr>
          <p:nvPr/>
        </p:nvCxnSpPr>
        <p:spPr>
          <a:xfrm>
            <a:off x="2359346" y="2064970"/>
            <a:ext cx="786547"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397F5548-C954-9A40-8364-09273BBD3325}"/>
              </a:ext>
            </a:extLst>
          </p:cNvPr>
          <p:cNvCxnSpPr>
            <a:cxnSpLocks/>
          </p:cNvCxnSpPr>
          <p:nvPr/>
        </p:nvCxnSpPr>
        <p:spPr>
          <a:xfrm>
            <a:off x="2298396" y="2170683"/>
            <a:ext cx="419355" cy="14242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6B5981A4-4206-ED4F-9CAD-49A764636EB6}"/>
              </a:ext>
            </a:extLst>
          </p:cNvPr>
          <p:cNvCxnSpPr>
            <a:cxnSpLocks/>
          </p:cNvCxnSpPr>
          <p:nvPr/>
        </p:nvCxnSpPr>
        <p:spPr>
          <a:xfrm>
            <a:off x="2285099" y="2242657"/>
            <a:ext cx="260819" cy="31528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5172CF3-1CFE-754D-9617-D00AD24A0566}"/>
              </a:ext>
            </a:extLst>
          </p:cNvPr>
          <p:cNvSpPr txBox="1"/>
          <p:nvPr/>
        </p:nvSpPr>
        <p:spPr>
          <a:xfrm>
            <a:off x="1" y="4675245"/>
            <a:ext cx="5131398" cy="1661993"/>
          </a:xfrm>
          <a:prstGeom prst="rect">
            <a:avLst/>
          </a:prstGeom>
          <a:noFill/>
        </p:spPr>
        <p:txBody>
          <a:bodyPr wrap="square" rtlCol="0">
            <a:spAutoFit/>
          </a:bodyPr>
          <a:lstStyle/>
          <a:p>
            <a:pPr marL="285750" indent="-285750">
              <a:buClr>
                <a:srgbClr val="0000FF"/>
              </a:buClr>
              <a:buFont typeface="Wingdings" pitchFamily="2" charset="2"/>
              <a:buChar char="§"/>
            </a:pPr>
            <a:r>
              <a:rPr lang="en-US" sz="1700" dirty="0"/>
              <a:t>Outer-MPGD Barrel extended to cover active region of DIRC </a:t>
            </a:r>
            <a:r>
              <a:rPr lang="en-US" sz="1700" dirty="0">
                <a:sym typeface="Wingdings" pitchFamily="2" charset="2"/>
              </a:rPr>
              <a:t> will be </a:t>
            </a:r>
            <a:r>
              <a:rPr lang="en-US" sz="1700" dirty="0"/>
              <a:t>integrated in DIRC support</a:t>
            </a:r>
          </a:p>
          <a:p>
            <a:pPr marL="285750" indent="-285750">
              <a:buClr>
                <a:srgbClr val="0000FF"/>
              </a:buClr>
              <a:buFont typeface="Wingdings" pitchFamily="2" charset="2"/>
              <a:buChar char="§"/>
            </a:pPr>
            <a:r>
              <a:rPr lang="en-US" sz="1700" dirty="0"/>
              <a:t>Outer MPGD barrel is composed from flat detectors following the DIRC segmentation</a:t>
            </a:r>
          </a:p>
          <a:p>
            <a:pPr marL="285750" indent="-285750">
              <a:buClr>
                <a:srgbClr val="0000FF"/>
              </a:buClr>
              <a:buFont typeface="Wingdings" pitchFamily="2" charset="2"/>
              <a:buChar char="§"/>
            </a:pPr>
            <a:r>
              <a:rPr lang="en-US" sz="1700" dirty="0"/>
              <a:t>Inner MPGD Barrel and </a:t>
            </a:r>
            <a:r>
              <a:rPr lang="en-US" sz="1700" dirty="0" err="1"/>
              <a:t>ToF</a:t>
            </a:r>
            <a:r>
              <a:rPr lang="en-US" sz="1700" dirty="0"/>
              <a:t> will have one support also supporting all Discs and MAPS barrels</a:t>
            </a:r>
          </a:p>
        </p:txBody>
      </p:sp>
      <p:pic>
        <p:nvPicPr>
          <p:cNvPr id="21" name="Picture 20">
            <a:extLst>
              <a:ext uri="{FF2B5EF4-FFF2-40B4-BE49-F238E27FC236}">
                <a16:creationId xmlns:a16="http://schemas.microsoft.com/office/drawing/2014/main" id="{B0A81E53-D927-734C-9F60-FA406E83B521}"/>
              </a:ext>
            </a:extLst>
          </p:cNvPr>
          <p:cNvPicPr>
            <a:picLocks noChangeAspect="1"/>
          </p:cNvPicPr>
          <p:nvPr/>
        </p:nvPicPr>
        <p:blipFill rotWithShape="1">
          <a:blip r:embed="rId3"/>
          <a:srcRect l="11252" t="5464" r="30873"/>
          <a:stretch/>
        </p:blipFill>
        <p:spPr>
          <a:xfrm>
            <a:off x="7459992" y="1024360"/>
            <a:ext cx="1234895" cy="2418900"/>
          </a:xfrm>
          <a:prstGeom prst="rect">
            <a:avLst/>
          </a:prstGeom>
        </p:spPr>
      </p:pic>
      <p:pic>
        <p:nvPicPr>
          <p:cNvPr id="6" name="Picture 5">
            <a:extLst>
              <a:ext uri="{FF2B5EF4-FFF2-40B4-BE49-F238E27FC236}">
                <a16:creationId xmlns:a16="http://schemas.microsoft.com/office/drawing/2014/main" id="{9367BD8A-5390-F04D-A939-364F54630143}"/>
              </a:ext>
            </a:extLst>
          </p:cNvPr>
          <p:cNvPicPr>
            <a:picLocks noChangeAspect="1"/>
          </p:cNvPicPr>
          <p:nvPr/>
        </p:nvPicPr>
        <p:blipFill>
          <a:blip r:embed="rId4"/>
          <a:stretch>
            <a:fillRect/>
          </a:stretch>
        </p:blipFill>
        <p:spPr>
          <a:xfrm>
            <a:off x="5163670" y="4745520"/>
            <a:ext cx="3765176" cy="1826358"/>
          </a:xfrm>
          <a:prstGeom prst="rect">
            <a:avLst/>
          </a:prstGeom>
        </p:spPr>
      </p:pic>
    </p:spTree>
    <p:extLst>
      <p:ext uri="{BB962C8B-B14F-4D97-AF65-F5344CB8AC3E}">
        <p14:creationId xmlns:p14="http://schemas.microsoft.com/office/powerpoint/2010/main" val="30875059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7455E-1522-944E-9EBC-987DF1D1F18D}"/>
              </a:ext>
            </a:extLst>
          </p:cNvPr>
          <p:cNvSpPr>
            <a:spLocks noGrp="1"/>
          </p:cNvSpPr>
          <p:nvPr>
            <p:ph type="title"/>
          </p:nvPr>
        </p:nvSpPr>
        <p:spPr>
          <a:xfrm>
            <a:off x="0" y="1"/>
            <a:ext cx="8515350" cy="742566"/>
          </a:xfrm>
        </p:spPr>
        <p:txBody>
          <a:bodyPr/>
          <a:lstStyle/>
          <a:p>
            <a:r>
              <a:rPr lang="en-US" dirty="0"/>
              <a:t>Integration of optimized tracking </a:t>
            </a:r>
          </a:p>
        </p:txBody>
      </p:sp>
      <p:sp>
        <p:nvSpPr>
          <p:cNvPr id="3" name="Slide Number Placeholder 2">
            <a:extLst>
              <a:ext uri="{FF2B5EF4-FFF2-40B4-BE49-F238E27FC236}">
                <a16:creationId xmlns:a16="http://schemas.microsoft.com/office/drawing/2014/main" id="{3380139E-0E40-B542-8D46-7A4F4AC229FB}"/>
              </a:ext>
            </a:extLst>
          </p:cNvPr>
          <p:cNvSpPr>
            <a:spLocks noGrp="1"/>
          </p:cNvSpPr>
          <p:nvPr>
            <p:ph type="sldNum" sz="quarter" idx="12"/>
          </p:nvPr>
        </p:nvSpPr>
        <p:spPr/>
        <p:txBody>
          <a:bodyPr/>
          <a:lstStyle/>
          <a:p>
            <a:fld id="{893C5830-40F3-F04E-B2E3-10E6672BA8FF}" type="slidenum">
              <a:rPr lang="en-US" smtClean="0"/>
              <a:t>17</a:t>
            </a:fld>
            <a:endParaRPr lang="en-US" dirty="0"/>
          </a:p>
        </p:txBody>
      </p:sp>
      <p:pic>
        <p:nvPicPr>
          <p:cNvPr id="5" name="Picture 4">
            <a:extLst>
              <a:ext uri="{FF2B5EF4-FFF2-40B4-BE49-F238E27FC236}">
                <a16:creationId xmlns:a16="http://schemas.microsoft.com/office/drawing/2014/main" id="{90649D0F-9206-104D-85D2-207C476C07A7}"/>
              </a:ext>
            </a:extLst>
          </p:cNvPr>
          <p:cNvPicPr>
            <a:picLocks noChangeAspect="1"/>
          </p:cNvPicPr>
          <p:nvPr/>
        </p:nvPicPr>
        <p:blipFill>
          <a:blip r:embed="rId2"/>
          <a:stretch>
            <a:fillRect/>
          </a:stretch>
        </p:blipFill>
        <p:spPr>
          <a:xfrm>
            <a:off x="0" y="961573"/>
            <a:ext cx="9144000" cy="4137053"/>
          </a:xfrm>
          <a:prstGeom prst="rect">
            <a:avLst/>
          </a:prstGeom>
        </p:spPr>
      </p:pic>
      <p:cxnSp>
        <p:nvCxnSpPr>
          <p:cNvPr id="7" name="Straight Arrow Connector 6">
            <a:extLst>
              <a:ext uri="{FF2B5EF4-FFF2-40B4-BE49-F238E27FC236}">
                <a16:creationId xmlns:a16="http://schemas.microsoft.com/office/drawing/2014/main" id="{EE0396F6-EAFD-004C-B1B0-B3F08F8832C4}"/>
              </a:ext>
            </a:extLst>
          </p:cNvPr>
          <p:cNvCxnSpPr/>
          <p:nvPr/>
        </p:nvCxnSpPr>
        <p:spPr>
          <a:xfrm flipV="1">
            <a:off x="5013858" y="3007087"/>
            <a:ext cx="0" cy="23934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54EFA33D-2DB7-6245-AC7F-1EC968087FAB}"/>
              </a:ext>
            </a:extLst>
          </p:cNvPr>
          <p:cNvCxnSpPr/>
          <p:nvPr/>
        </p:nvCxnSpPr>
        <p:spPr>
          <a:xfrm flipV="1">
            <a:off x="5026132" y="2000634"/>
            <a:ext cx="994179" cy="100645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5E5F8145-9FB9-D14D-BD3F-1B60AF1093FE}"/>
              </a:ext>
            </a:extLst>
          </p:cNvPr>
          <p:cNvCxnSpPr/>
          <p:nvPr/>
        </p:nvCxnSpPr>
        <p:spPr>
          <a:xfrm>
            <a:off x="6081681" y="2025181"/>
            <a:ext cx="3062319"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69851E48-8725-7A48-87DE-FF9469C926F3}"/>
              </a:ext>
            </a:extLst>
          </p:cNvPr>
          <p:cNvCxnSpPr>
            <a:cxnSpLocks/>
          </p:cNvCxnSpPr>
          <p:nvPr/>
        </p:nvCxnSpPr>
        <p:spPr>
          <a:xfrm>
            <a:off x="6413074" y="2282932"/>
            <a:ext cx="1656966"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E3DEA117-9D7F-504C-8855-FCE758BABEBC}"/>
              </a:ext>
            </a:extLst>
          </p:cNvPr>
          <p:cNvCxnSpPr/>
          <p:nvPr/>
        </p:nvCxnSpPr>
        <p:spPr>
          <a:xfrm flipV="1">
            <a:off x="8094588" y="2043592"/>
            <a:ext cx="165697" cy="20865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ACA0DE1C-F82F-AF4A-BC15-FA363D205C24}"/>
              </a:ext>
            </a:extLst>
          </p:cNvPr>
          <p:cNvCxnSpPr>
            <a:cxnSpLocks/>
          </p:cNvCxnSpPr>
          <p:nvPr/>
        </p:nvCxnSpPr>
        <p:spPr>
          <a:xfrm flipV="1">
            <a:off x="8346201" y="2011885"/>
            <a:ext cx="170812" cy="1237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7D6109B4-8894-3947-A88E-C07C1B00F3C1}"/>
              </a:ext>
            </a:extLst>
          </p:cNvPr>
          <p:cNvCxnSpPr>
            <a:cxnSpLocks/>
          </p:cNvCxnSpPr>
          <p:nvPr/>
        </p:nvCxnSpPr>
        <p:spPr>
          <a:xfrm flipV="1">
            <a:off x="8633613" y="2010862"/>
            <a:ext cx="170812" cy="1237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68337AE8-B68A-714F-89E2-309E4587B2C2}"/>
              </a:ext>
            </a:extLst>
          </p:cNvPr>
          <p:cNvCxnSpPr>
            <a:cxnSpLocks/>
          </p:cNvCxnSpPr>
          <p:nvPr/>
        </p:nvCxnSpPr>
        <p:spPr>
          <a:xfrm flipV="1">
            <a:off x="8908751" y="2015976"/>
            <a:ext cx="170812" cy="1237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203AFE98-B302-8141-A992-A0A0E08801ED}"/>
              </a:ext>
            </a:extLst>
          </p:cNvPr>
          <p:cNvCxnSpPr>
            <a:cxnSpLocks/>
          </p:cNvCxnSpPr>
          <p:nvPr/>
        </p:nvCxnSpPr>
        <p:spPr>
          <a:xfrm flipV="1">
            <a:off x="8996716" y="1632419"/>
            <a:ext cx="147284" cy="25775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1017A141-EF6E-1647-80C1-7245B1461C0D}"/>
              </a:ext>
            </a:extLst>
          </p:cNvPr>
          <p:cNvCxnSpPr>
            <a:cxnSpLocks/>
          </p:cNvCxnSpPr>
          <p:nvPr/>
        </p:nvCxnSpPr>
        <p:spPr>
          <a:xfrm flipV="1">
            <a:off x="8996716" y="1385920"/>
            <a:ext cx="147284" cy="25775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1BAC8F45-5B93-8A43-9812-6A67E635340D}"/>
              </a:ext>
            </a:extLst>
          </p:cNvPr>
          <p:cNvCxnSpPr>
            <a:cxnSpLocks/>
          </p:cNvCxnSpPr>
          <p:nvPr/>
        </p:nvCxnSpPr>
        <p:spPr>
          <a:xfrm flipV="1">
            <a:off x="8007650" y="2019044"/>
            <a:ext cx="166718" cy="10842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6DD6F0DD-B549-C54E-A09E-22F73E21BBB9}"/>
              </a:ext>
            </a:extLst>
          </p:cNvPr>
          <p:cNvCxnSpPr/>
          <p:nvPr/>
        </p:nvCxnSpPr>
        <p:spPr>
          <a:xfrm flipV="1">
            <a:off x="4319364" y="3036749"/>
            <a:ext cx="0" cy="23934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528A07D4-8828-6641-94EA-F1F43115BE25}"/>
              </a:ext>
            </a:extLst>
          </p:cNvPr>
          <p:cNvCxnSpPr/>
          <p:nvPr/>
        </p:nvCxnSpPr>
        <p:spPr>
          <a:xfrm flipH="1" flipV="1">
            <a:off x="3338481" y="1994497"/>
            <a:ext cx="1000316" cy="106168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94138C96-C73D-E141-9091-245FF55A0A60}"/>
              </a:ext>
            </a:extLst>
          </p:cNvPr>
          <p:cNvCxnSpPr/>
          <p:nvPr/>
        </p:nvCxnSpPr>
        <p:spPr>
          <a:xfrm flipH="1">
            <a:off x="1264204" y="2012907"/>
            <a:ext cx="2074277"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BD2EFC16-A696-6046-9E42-E17E4CC10A88}"/>
              </a:ext>
            </a:extLst>
          </p:cNvPr>
          <p:cNvCxnSpPr>
            <a:cxnSpLocks/>
          </p:cNvCxnSpPr>
          <p:nvPr/>
        </p:nvCxnSpPr>
        <p:spPr>
          <a:xfrm flipH="1" flipV="1">
            <a:off x="1730609" y="2019044"/>
            <a:ext cx="189222" cy="12171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EF82ED1B-026C-2048-9E53-303C2D4B8B60}"/>
              </a:ext>
            </a:extLst>
          </p:cNvPr>
          <p:cNvCxnSpPr>
            <a:cxnSpLocks/>
          </p:cNvCxnSpPr>
          <p:nvPr/>
        </p:nvCxnSpPr>
        <p:spPr>
          <a:xfrm flipH="1" flipV="1">
            <a:off x="1453425" y="1993473"/>
            <a:ext cx="189222" cy="12171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6D62FCF0-299E-D845-95D0-BD3EAF7D8638}"/>
              </a:ext>
            </a:extLst>
          </p:cNvPr>
          <p:cNvCxnSpPr>
            <a:cxnSpLocks/>
          </p:cNvCxnSpPr>
          <p:nvPr/>
        </p:nvCxnSpPr>
        <p:spPr>
          <a:xfrm flipH="1" flipV="1">
            <a:off x="1988360" y="2006770"/>
            <a:ext cx="59323" cy="7773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DE5637B6-E4F6-E845-B4E8-2B362485E8CE}"/>
              </a:ext>
            </a:extLst>
          </p:cNvPr>
          <p:cNvCxnSpPr/>
          <p:nvPr/>
        </p:nvCxnSpPr>
        <p:spPr>
          <a:xfrm flipH="1">
            <a:off x="2062003" y="2295205"/>
            <a:ext cx="1018727"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D632E7DC-EA6D-FA45-ADEE-6DEB427471BC}"/>
              </a:ext>
            </a:extLst>
          </p:cNvPr>
          <p:cNvCxnSpPr/>
          <p:nvPr/>
        </p:nvCxnSpPr>
        <p:spPr>
          <a:xfrm flipH="1" flipV="1">
            <a:off x="1896306" y="2000634"/>
            <a:ext cx="184107" cy="29457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86050D37-B998-D948-945E-FE2F09FFFD99}"/>
              </a:ext>
            </a:extLst>
          </p:cNvPr>
          <p:cNvCxnSpPr>
            <a:cxnSpLocks/>
          </p:cNvCxnSpPr>
          <p:nvPr/>
        </p:nvCxnSpPr>
        <p:spPr>
          <a:xfrm flipH="1" flipV="1">
            <a:off x="349804" y="1856417"/>
            <a:ext cx="1500475" cy="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4BB834E3-9D89-9B43-877F-C357F00B19EB}"/>
              </a:ext>
            </a:extLst>
          </p:cNvPr>
          <p:cNvCxnSpPr>
            <a:cxnSpLocks/>
          </p:cNvCxnSpPr>
          <p:nvPr/>
        </p:nvCxnSpPr>
        <p:spPr>
          <a:xfrm flipH="1" flipV="1">
            <a:off x="110464" y="1631396"/>
            <a:ext cx="428562" cy="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96AE344D-878B-854B-A57A-E07483714842}"/>
              </a:ext>
            </a:extLst>
          </p:cNvPr>
          <p:cNvSpPr txBox="1"/>
          <p:nvPr/>
        </p:nvSpPr>
        <p:spPr>
          <a:xfrm>
            <a:off x="1273352" y="5282005"/>
            <a:ext cx="6807377" cy="1384995"/>
          </a:xfrm>
          <a:prstGeom prst="rect">
            <a:avLst/>
          </a:prstGeom>
          <a:noFill/>
        </p:spPr>
        <p:txBody>
          <a:bodyPr wrap="none" rtlCol="0">
            <a:spAutoFit/>
          </a:bodyPr>
          <a:lstStyle/>
          <a:p>
            <a:pPr algn="ctr"/>
            <a:r>
              <a:rPr lang="en-US" dirty="0">
                <a:solidFill>
                  <a:srgbClr val="FF0000"/>
                </a:solidFill>
              </a:rPr>
              <a:t>Have met with MAPS and MPGD DSCs to update services</a:t>
            </a:r>
          </a:p>
          <a:p>
            <a:pPr algn="ctr"/>
            <a:r>
              <a:rPr lang="en-US" dirty="0">
                <a:hlinkClick r:id="rId3"/>
              </a:rPr>
              <a:t>ePIC.Interface Control Document for Services.052023.xlsx</a:t>
            </a:r>
            <a:endParaRPr lang="en-US" dirty="0"/>
          </a:p>
          <a:p>
            <a:pPr algn="ctr"/>
            <a:endParaRPr lang="en-US" sz="1200" b="1" dirty="0">
              <a:solidFill>
                <a:srgbClr val="FF0000"/>
              </a:solidFill>
            </a:endParaRPr>
          </a:p>
          <a:p>
            <a:pPr algn="ctr"/>
            <a:r>
              <a:rPr lang="en-US" dirty="0">
                <a:solidFill>
                  <a:srgbClr val="0000FF"/>
                </a:solidFill>
              </a:rPr>
              <a:t>Note: </a:t>
            </a:r>
            <a:r>
              <a:rPr lang="en-US" dirty="0"/>
              <a:t>the</a:t>
            </a:r>
            <a:r>
              <a:rPr lang="en-US" dirty="0">
                <a:solidFill>
                  <a:srgbClr val="0000FF"/>
                </a:solidFill>
              </a:rPr>
              <a:t> </a:t>
            </a:r>
            <a:r>
              <a:rPr lang="en-US" dirty="0"/>
              <a:t>tracker starting from the </a:t>
            </a:r>
            <a:r>
              <a:rPr lang="en-US" dirty="0" err="1"/>
              <a:t>ToF</a:t>
            </a:r>
            <a:r>
              <a:rPr lang="en-US" dirty="0"/>
              <a:t> inwards will be installed as one </a:t>
            </a:r>
          </a:p>
          <a:p>
            <a:pPr algn="ctr"/>
            <a:r>
              <a:rPr lang="en-US" dirty="0"/>
              <a:t>piece together with the beam pipe</a:t>
            </a:r>
          </a:p>
        </p:txBody>
      </p:sp>
      <p:sp>
        <p:nvSpPr>
          <p:cNvPr id="27" name="AutoShape 49">
            <a:extLst>
              <a:ext uri="{FF2B5EF4-FFF2-40B4-BE49-F238E27FC236}">
                <a16:creationId xmlns:a16="http://schemas.microsoft.com/office/drawing/2014/main" id="{6D8ED9B9-2FA3-8C4F-B060-07AD15598110}"/>
              </a:ext>
            </a:extLst>
          </p:cNvPr>
          <p:cNvSpPr>
            <a:spLocks noChangeArrowheads="1"/>
          </p:cNvSpPr>
          <p:nvPr/>
        </p:nvSpPr>
        <p:spPr bwMode="auto">
          <a:xfrm>
            <a:off x="714558" y="6157195"/>
            <a:ext cx="555205" cy="343958"/>
          </a:xfrm>
          <a:prstGeom prst="curvedRightArrow">
            <a:avLst>
              <a:gd name="adj1" fmla="val 24848"/>
              <a:gd name="adj2" fmla="val 49697"/>
              <a:gd name="adj3" fmla="val 33333"/>
            </a:avLst>
          </a:prstGeom>
          <a:gradFill rotWithShape="1">
            <a:gsLst>
              <a:gs pos="0">
                <a:schemeClr val="bg1"/>
              </a:gs>
              <a:gs pos="49000">
                <a:srgbClr val="0000FF"/>
              </a:gs>
              <a:gs pos="100000">
                <a:schemeClr val="bg1"/>
              </a:gs>
            </a:gsLst>
            <a:lin ang="2700000" scaled="1"/>
          </a:gradFill>
          <a:ln w="9525">
            <a:solidFill>
              <a:schemeClr val="tx1"/>
            </a:solidFill>
            <a:miter lim="800000"/>
            <a:headEnd/>
            <a:tailEnd/>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Comic Sans MS" charset="0"/>
            </a:endParaRPr>
          </a:p>
        </p:txBody>
      </p:sp>
    </p:spTree>
    <p:extLst>
      <p:ext uri="{BB962C8B-B14F-4D97-AF65-F5344CB8AC3E}">
        <p14:creationId xmlns:p14="http://schemas.microsoft.com/office/powerpoint/2010/main" val="976964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linds(horizontal)">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D8D60-149A-6E48-A175-771737D379E7}"/>
              </a:ext>
            </a:extLst>
          </p:cNvPr>
          <p:cNvSpPr>
            <a:spLocks noGrp="1"/>
          </p:cNvSpPr>
          <p:nvPr>
            <p:ph type="title"/>
          </p:nvPr>
        </p:nvSpPr>
        <p:spPr>
          <a:xfrm>
            <a:off x="0" y="1"/>
            <a:ext cx="7886700" cy="731520"/>
          </a:xfrm>
        </p:spPr>
        <p:txBody>
          <a:bodyPr/>
          <a:lstStyle/>
          <a:p>
            <a:r>
              <a:rPr lang="en-US" dirty="0"/>
              <a:t>PID Detectors</a:t>
            </a:r>
          </a:p>
        </p:txBody>
      </p:sp>
      <p:sp>
        <p:nvSpPr>
          <p:cNvPr id="3" name="Slide Number Placeholder 2">
            <a:extLst>
              <a:ext uri="{FF2B5EF4-FFF2-40B4-BE49-F238E27FC236}">
                <a16:creationId xmlns:a16="http://schemas.microsoft.com/office/drawing/2014/main" id="{31AB74E3-BA18-8B43-AC33-36D549C2300E}"/>
              </a:ext>
            </a:extLst>
          </p:cNvPr>
          <p:cNvSpPr>
            <a:spLocks noGrp="1"/>
          </p:cNvSpPr>
          <p:nvPr>
            <p:ph type="sldNum" sz="quarter" idx="12"/>
          </p:nvPr>
        </p:nvSpPr>
        <p:spPr/>
        <p:txBody>
          <a:bodyPr/>
          <a:lstStyle/>
          <a:p>
            <a:fld id="{893C5830-40F3-F04E-B2E3-10E6672BA8FF}" type="slidenum">
              <a:rPr lang="en-US" smtClean="0"/>
              <a:t>18</a:t>
            </a:fld>
            <a:endParaRPr lang="en-US" dirty="0"/>
          </a:p>
        </p:txBody>
      </p:sp>
      <p:pic>
        <p:nvPicPr>
          <p:cNvPr id="5" name="Picture 4">
            <a:extLst>
              <a:ext uri="{FF2B5EF4-FFF2-40B4-BE49-F238E27FC236}">
                <a16:creationId xmlns:a16="http://schemas.microsoft.com/office/drawing/2014/main" id="{78A28193-2A9F-6B4D-841A-0DFB64EF1FF5}"/>
              </a:ext>
            </a:extLst>
          </p:cNvPr>
          <p:cNvPicPr>
            <a:picLocks noChangeAspect="1"/>
          </p:cNvPicPr>
          <p:nvPr/>
        </p:nvPicPr>
        <p:blipFill rotWithShape="1">
          <a:blip r:embed="rId2"/>
          <a:srcRect r="55252"/>
          <a:stretch/>
        </p:blipFill>
        <p:spPr>
          <a:xfrm>
            <a:off x="61369" y="792428"/>
            <a:ext cx="3832789" cy="3568357"/>
          </a:xfrm>
          <a:prstGeom prst="rect">
            <a:avLst/>
          </a:prstGeom>
        </p:spPr>
      </p:pic>
      <p:sp>
        <p:nvSpPr>
          <p:cNvPr id="6" name="TextBox 5">
            <a:extLst>
              <a:ext uri="{FF2B5EF4-FFF2-40B4-BE49-F238E27FC236}">
                <a16:creationId xmlns:a16="http://schemas.microsoft.com/office/drawing/2014/main" id="{5026B3D8-4F03-BF45-815F-A24A4C9B27EA}"/>
              </a:ext>
            </a:extLst>
          </p:cNvPr>
          <p:cNvSpPr txBox="1"/>
          <p:nvPr/>
        </p:nvSpPr>
        <p:spPr>
          <a:xfrm>
            <a:off x="107576" y="4528970"/>
            <a:ext cx="3808208" cy="923330"/>
          </a:xfrm>
          <a:prstGeom prst="rect">
            <a:avLst/>
          </a:prstGeom>
          <a:noFill/>
        </p:spPr>
        <p:txBody>
          <a:bodyPr wrap="square" rtlCol="0">
            <a:spAutoFit/>
          </a:bodyPr>
          <a:lstStyle/>
          <a:p>
            <a:r>
              <a:rPr lang="en-US" dirty="0" err="1"/>
              <a:t>pfRICH</a:t>
            </a:r>
            <a:r>
              <a:rPr lang="en-US" dirty="0"/>
              <a:t> needed to be shortened in </a:t>
            </a:r>
          </a:p>
          <a:p>
            <a:r>
              <a:rPr lang="en-US" dirty="0"/>
              <a:t>expansion volume by 5cm to accommodate the 2 new MPGD disks</a:t>
            </a:r>
          </a:p>
        </p:txBody>
      </p:sp>
      <p:pic>
        <p:nvPicPr>
          <p:cNvPr id="8" name="Picture 7">
            <a:extLst>
              <a:ext uri="{FF2B5EF4-FFF2-40B4-BE49-F238E27FC236}">
                <a16:creationId xmlns:a16="http://schemas.microsoft.com/office/drawing/2014/main" id="{24989EC7-A7B2-284C-ACD3-EA7559414DA8}"/>
              </a:ext>
            </a:extLst>
          </p:cNvPr>
          <p:cNvPicPr>
            <a:picLocks noChangeAspect="1"/>
          </p:cNvPicPr>
          <p:nvPr/>
        </p:nvPicPr>
        <p:blipFill rotWithShape="1">
          <a:blip r:embed="rId3"/>
          <a:srcRect r="42318"/>
          <a:stretch/>
        </p:blipFill>
        <p:spPr>
          <a:xfrm>
            <a:off x="4067545" y="175261"/>
            <a:ext cx="2656286" cy="2686274"/>
          </a:xfrm>
          <a:prstGeom prst="rect">
            <a:avLst/>
          </a:prstGeom>
        </p:spPr>
      </p:pic>
      <p:sp>
        <p:nvSpPr>
          <p:cNvPr id="10" name="TextBox 9">
            <a:extLst>
              <a:ext uri="{FF2B5EF4-FFF2-40B4-BE49-F238E27FC236}">
                <a16:creationId xmlns:a16="http://schemas.microsoft.com/office/drawing/2014/main" id="{1F0797DC-B646-5B4D-B2AB-AC08207AB952}"/>
              </a:ext>
            </a:extLst>
          </p:cNvPr>
          <p:cNvSpPr txBox="1"/>
          <p:nvPr/>
        </p:nvSpPr>
        <p:spPr>
          <a:xfrm>
            <a:off x="3928334" y="5227321"/>
            <a:ext cx="4677783" cy="1477328"/>
          </a:xfrm>
          <a:prstGeom prst="rect">
            <a:avLst/>
          </a:prstGeom>
          <a:noFill/>
        </p:spPr>
        <p:txBody>
          <a:bodyPr wrap="square" rtlCol="0">
            <a:spAutoFit/>
          </a:bodyPr>
          <a:lstStyle/>
          <a:p>
            <a:r>
              <a:rPr lang="en-US" dirty="0" err="1"/>
              <a:t>dRICH</a:t>
            </a:r>
            <a:r>
              <a:rPr lang="en-US" dirty="0"/>
              <a:t> was moved 5cm in z to minimize interference with support rings</a:t>
            </a:r>
          </a:p>
          <a:p>
            <a:r>
              <a:rPr lang="en-US" dirty="0"/>
              <a:t>Remaining small interference still needs to be resolved </a:t>
            </a:r>
            <a:r>
              <a:rPr lang="en-US" dirty="0">
                <a:solidFill>
                  <a:srgbClr val="0000FF"/>
                </a:solidFill>
                <a:sym typeface="Wingdings" pitchFamily="2" charset="2"/>
              </a:rPr>
              <a:t></a:t>
            </a:r>
            <a:r>
              <a:rPr lang="en-US" dirty="0">
                <a:sym typeface="Wingdings" pitchFamily="2" charset="2"/>
              </a:rPr>
              <a:t> modify rings and/or optimize sensor boxes</a:t>
            </a:r>
            <a:endParaRPr lang="en-US" dirty="0"/>
          </a:p>
        </p:txBody>
      </p:sp>
      <p:grpSp>
        <p:nvGrpSpPr>
          <p:cNvPr id="15" name="Group 14">
            <a:extLst>
              <a:ext uri="{FF2B5EF4-FFF2-40B4-BE49-F238E27FC236}">
                <a16:creationId xmlns:a16="http://schemas.microsoft.com/office/drawing/2014/main" id="{81153E7B-2CB4-0346-93FA-F3A35A26CB3C}"/>
              </a:ext>
            </a:extLst>
          </p:cNvPr>
          <p:cNvGrpSpPr/>
          <p:nvPr/>
        </p:nvGrpSpPr>
        <p:grpSpPr>
          <a:xfrm>
            <a:off x="5881743" y="2776817"/>
            <a:ext cx="3262257" cy="2589904"/>
            <a:chOff x="1699708" y="1409252"/>
            <a:chExt cx="5615492" cy="4152452"/>
          </a:xfrm>
        </p:grpSpPr>
        <p:pic>
          <p:nvPicPr>
            <p:cNvPr id="12" name="Picture 11">
              <a:extLst>
                <a:ext uri="{FF2B5EF4-FFF2-40B4-BE49-F238E27FC236}">
                  <a16:creationId xmlns:a16="http://schemas.microsoft.com/office/drawing/2014/main" id="{B4043E15-8AAB-324E-BF42-E29DC6D5E5F3}"/>
                </a:ext>
              </a:extLst>
            </p:cNvPr>
            <p:cNvPicPr>
              <a:picLocks noChangeAspect="1"/>
            </p:cNvPicPr>
            <p:nvPr/>
          </p:nvPicPr>
          <p:blipFill rotWithShape="1">
            <a:blip r:embed="rId4"/>
            <a:srcRect l="19882" t="12134" r="18706" b="10017"/>
            <a:stretch/>
          </p:blipFill>
          <p:spPr>
            <a:xfrm>
              <a:off x="1699708" y="1409252"/>
              <a:ext cx="5615492" cy="4152452"/>
            </a:xfrm>
            <a:prstGeom prst="rect">
              <a:avLst/>
            </a:prstGeom>
          </p:spPr>
        </p:pic>
        <p:sp>
          <p:nvSpPr>
            <p:cNvPr id="13" name="Oval 12">
              <a:extLst>
                <a:ext uri="{FF2B5EF4-FFF2-40B4-BE49-F238E27FC236}">
                  <a16:creationId xmlns:a16="http://schemas.microsoft.com/office/drawing/2014/main" id="{B87BDBF3-A42C-CA4C-93D9-C70E34160B8C}"/>
                </a:ext>
              </a:extLst>
            </p:cNvPr>
            <p:cNvSpPr/>
            <p:nvPr/>
          </p:nvSpPr>
          <p:spPr>
            <a:xfrm rot="2245148">
              <a:off x="5453387" y="1580181"/>
              <a:ext cx="331127" cy="802041"/>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95819F85-86A7-024D-9775-316771B4BD06}"/>
                </a:ext>
              </a:extLst>
            </p:cNvPr>
            <p:cNvSpPr/>
            <p:nvPr/>
          </p:nvSpPr>
          <p:spPr>
            <a:xfrm rot="7035880">
              <a:off x="2376850" y="1797045"/>
              <a:ext cx="347101" cy="802041"/>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995BB81F-E748-074F-8487-FB041900905E}"/>
              </a:ext>
            </a:extLst>
          </p:cNvPr>
          <p:cNvPicPr>
            <a:picLocks noChangeAspect="1"/>
          </p:cNvPicPr>
          <p:nvPr/>
        </p:nvPicPr>
        <p:blipFill>
          <a:blip r:embed="rId5"/>
          <a:stretch>
            <a:fillRect/>
          </a:stretch>
        </p:blipFill>
        <p:spPr>
          <a:xfrm>
            <a:off x="2001469" y="605118"/>
            <a:ext cx="8272084" cy="4058491"/>
          </a:xfrm>
          <a:prstGeom prst="rect">
            <a:avLst/>
          </a:prstGeom>
        </p:spPr>
      </p:pic>
    </p:spTree>
    <p:extLst>
      <p:ext uri="{BB962C8B-B14F-4D97-AF65-F5344CB8AC3E}">
        <p14:creationId xmlns:p14="http://schemas.microsoft.com/office/powerpoint/2010/main" val="1761513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5"/>
                                        </p:tgtEl>
                                        <p:attrNameLst>
                                          <p:attrName>style.visibility</p:attrName>
                                        </p:attrNameLst>
                                      </p:cBhvr>
                                      <p:to>
                                        <p:strVal val="hidden"/>
                                      </p:to>
                                    </p:set>
                                  </p:childTnLst>
                                </p:cTn>
                              </p:par>
                              <p:par>
                                <p:cTn id="9" presetID="16" presetClass="entr" presetSubtype="21"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inVertical)">
                                      <p:cBhvr>
                                        <p:cTn id="1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F4AB5-B531-B94B-997E-CE21D7734A2D}"/>
              </a:ext>
            </a:extLst>
          </p:cNvPr>
          <p:cNvSpPr>
            <a:spLocks noGrp="1"/>
          </p:cNvSpPr>
          <p:nvPr>
            <p:ph type="title"/>
          </p:nvPr>
        </p:nvSpPr>
        <p:spPr>
          <a:xfrm>
            <a:off x="0" y="1"/>
            <a:ext cx="7886700" cy="731520"/>
          </a:xfrm>
        </p:spPr>
        <p:txBody>
          <a:bodyPr/>
          <a:lstStyle/>
          <a:p>
            <a:r>
              <a:rPr lang="en-US" dirty="0"/>
              <a:t>DIRC</a:t>
            </a:r>
          </a:p>
        </p:txBody>
      </p:sp>
      <p:sp>
        <p:nvSpPr>
          <p:cNvPr id="3" name="Slide Number Placeholder 2">
            <a:extLst>
              <a:ext uri="{FF2B5EF4-FFF2-40B4-BE49-F238E27FC236}">
                <a16:creationId xmlns:a16="http://schemas.microsoft.com/office/drawing/2014/main" id="{BF34529E-4AF4-ED4A-8447-FD4062403541}"/>
              </a:ext>
            </a:extLst>
          </p:cNvPr>
          <p:cNvSpPr>
            <a:spLocks noGrp="1"/>
          </p:cNvSpPr>
          <p:nvPr>
            <p:ph type="sldNum" sz="quarter" idx="12"/>
          </p:nvPr>
        </p:nvSpPr>
        <p:spPr/>
        <p:txBody>
          <a:bodyPr/>
          <a:lstStyle/>
          <a:p>
            <a:fld id="{893C5830-40F3-F04E-B2E3-10E6672BA8FF}" type="slidenum">
              <a:rPr lang="en-US" smtClean="0"/>
              <a:t>19</a:t>
            </a:fld>
            <a:endParaRPr lang="en-US" dirty="0"/>
          </a:p>
        </p:txBody>
      </p:sp>
      <p:sp>
        <p:nvSpPr>
          <p:cNvPr id="4" name="TextBox 3">
            <a:extLst>
              <a:ext uri="{FF2B5EF4-FFF2-40B4-BE49-F238E27FC236}">
                <a16:creationId xmlns:a16="http://schemas.microsoft.com/office/drawing/2014/main" id="{E0318AFF-3C1F-9248-8F4C-F2A43554458E}"/>
              </a:ext>
            </a:extLst>
          </p:cNvPr>
          <p:cNvSpPr txBox="1"/>
          <p:nvPr/>
        </p:nvSpPr>
        <p:spPr>
          <a:xfrm>
            <a:off x="0" y="668519"/>
            <a:ext cx="8993393" cy="646331"/>
          </a:xfrm>
          <a:prstGeom prst="rect">
            <a:avLst/>
          </a:prstGeom>
          <a:noFill/>
        </p:spPr>
        <p:txBody>
          <a:bodyPr wrap="square" rtlCol="0">
            <a:spAutoFit/>
          </a:bodyPr>
          <a:lstStyle/>
          <a:p>
            <a:pPr marL="285750" indent="-285750">
              <a:buClr>
                <a:srgbClr val="0000FF"/>
              </a:buClr>
              <a:buFont typeface="Wingdings" pitchFamily="2" charset="2"/>
              <a:buChar char="§"/>
            </a:pPr>
            <a:r>
              <a:rPr lang="en-US" dirty="0">
                <a:sym typeface="Wingdings" pitchFamily="2" charset="2"/>
              </a:rPr>
              <a:t>New Installation plan:</a:t>
            </a:r>
          </a:p>
          <a:p>
            <a:pPr marL="742950" lvl="1" indent="-285750">
              <a:buClr>
                <a:srgbClr val="0000FF"/>
              </a:buClr>
              <a:buFont typeface="Wingdings" pitchFamily="2" charset="2"/>
              <a:buChar char="Ø"/>
            </a:pPr>
            <a:r>
              <a:rPr lang="en-US" dirty="0">
                <a:sym typeface="Wingdings" pitchFamily="2" charset="2"/>
              </a:rPr>
              <a:t>after careful evaluation found the place to install from the lepton side tight but doable</a:t>
            </a:r>
          </a:p>
        </p:txBody>
      </p:sp>
      <p:pic>
        <p:nvPicPr>
          <p:cNvPr id="6" name="Picture 5">
            <a:extLst>
              <a:ext uri="{FF2B5EF4-FFF2-40B4-BE49-F238E27FC236}">
                <a16:creationId xmlns:a16="http://schemas.microsoft.com/office/drawing/2014/main" id="{E5A29F50-50FD-0D44-94D6-E0D2AF0D8DD4}"/>
              </a:ext>
            </a:extLst>
          </p:cNvPr>
          <p:cNvPicPr>
            <a:picLocks noChangeAspect="1"/>
          </p:cNvPicPr>
          <p:nvPr/>
        </p:nvPicPr>
        <p:blipFill>
          <a:blip r:embed="rId2"/>
          <a:stretch>
            <a:fillRect/>
          </a:stretch>
        </p:blipFill>
        <p:spPr>
          <a:xfrm>
            <a:off x="4994155" y="1219220"/>
            <a:ext cx="4149845" cy="2140172"/>
          </a:xfrm>
          <a:prstGeom prst="rect">
            <a:avLst/>
          </a:prstGeom>
        </p:spPr>
      </p:pic>
      <p:pic>
        <p:nvPicPr>
          <p:cNvPr id="8" name="Picture 7">
            <a:extLst>
              <a:ext uri="{FF2B5EF4-FFF2-40B4-BE49-F238E27FC236}">
                <a16:creationId xmlns:a16="http://schemas.microsoft.com/office/drawing/2014/main" id="{D25A5EC0-6C14-9E43-83E0-423C63584FCA}"/>
              </a:ext>
            </a:extLst>
          </p:cNvPr>
          <p:cNvPicPr>
            <a:picLocks noChangeAspect="1"/>
          </p:cNvPicPr>
          <p:nvPr/>
        </p:nvPicPr>
        <p:blipFill>
          <a:blip r:embed="rId3"/>
          <a:stretch>
            <a:fillRect/>
          </a:stretch>
        </p:blipFill>
        <p:spPr>
          <a:xfrm>
            <a:off x="8214382" y="405916"/>
            <a:ext cx="779011" cy="585768"/>
          </a:xfrm>
          <a:prstGeom prst="rect">
            <a:avLst/>
          </a:prstGeom>
        </p:spPr>
      </p:pic>
      <p:pic>
        <p:nvPicPr>
          <p:cNvPr id="9" name="Picture 8" descr="Diagram, schematic&#10;&#10;Description automatically generated">
            <a:extLst>
              <a:ext uri="{FF2B5EF4-FFF2-40B4-BE49-F238E27FC236}">
                <a16:creationId xmlns:a16="http://schemas.microsoft.com/office/drawing/2014/main" id="{84477C38-0CDC-7643-B721-65323321547B}"/>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22623" y="1340112"/>
            <a:ext cx="2533975" cy="1898388"/>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5759" y="1611994"/>
            <a:ext cx="2460862" cy="1386798"/>
          </a:xfrm>
          <a:prstGeom prst="rect">
            <a:avLst/>
          </a:prstGeom>
        </p:spPr>
      </p:pic>
      <p:sp>
        <p:nvSpPr>
          <p:cNvPr id="11" name="TextBox 10">
            <a:extLst>
              <a:ext uri="{FF2B5EF4-FFF2-40B4-BE49-F238E27FC236}">
                <a16:creationId xmlns:a16="http://schemas.microsoft.com/office/drawing/2014/main" id="{302B7D8C-059F-8F42-A111-3D595C0BCB2D}"/>
              </a:ext>
            </a:extLst>
          </p:cNvPr>
          <p:cNvSpPr txBox="1"/>
          <p:nvPr/>
        </p:nvSpPr>
        <p:spPr>
          <a:xfrm>
            <a:off x="-1" y="3469534"/>
            <a:ext cx="8993393" cy="2585323"/>
          </a:xfrm>
          <a:prstGeom prst="rect">
            <a:avLst/>
          </a:prstGeom>
          <a:noFill/>
        </p:spPr>
        <p:txBody>
          <a:bodyPr wrap="square" rtlCol="0">
            <a:spAutoFit/>
          </a:bodyPr>
          <a:lstStyle/>
          <a:p>
            <a:pPr marL="285750" indent="-285750">
              <a:buClr>
                <a:srgbClr val="0000FF"/>
              </a:buClr>
              <a:buFont typeface="Wingdings" pitchFamily="2" charset="2"/>
              <a:buChar char="§"/>
            </a:pPr>
            <a:r>
              <a:rPr lang="en-US" dirty="0">
                <a:sym typeface="Wingdings" pitchFamily="2" charset="2"/>
              </a:rPr>
              <a:t>Further optimization ongoing:</a:t>
            </a:r>
          </a:p>
          <a:p>
            <a:pPr marL="742950" lvl="1" indent="-285750">
              <a:buClr>
                <a:srgbClr val="0000FF"/>
              </a:buClr>
              <a:buFont typeface="Wingdings" pitchFamily="2" charset="2"/>
              <a:buChar char="Ø"/>
            </a:pPr>
            <a:r>
              <a:rPr lang="en-US" dirty="0">
                <a:sym typeface="Wingdings" pitchFamily="2" charset="2"/>
              </a:rPr>
              <a:t>frame is optimized to integrate outer MPGD barrel</a:t>
            </a:r>
          </a:p>
          <a:p>
            <a:pPr marL="742950" lvl="1" indent="-285750">
              <a:buClr>
                <a:srgbClr val="0000FF"/>
              </a:buClr>
              <a:buFont typeface="Wingdings" pitchFamily="2" charset="2"/>
              <a:buChar char="Ø"/>
            </a:pPr>
            <a:r>
              <a:rPr lang="en-US" dirty="0">
                <a:sym typeface="Wingdings" pitchFamily="2" charset="2"/>
              </a:rPr>
              <a:t>to provide as much space as possible for services</a:t>
            </a:r>
          </a:p>
          <a:p>
            <a:pPr marL="742950" lvl="1" indent="-285750">
              <a:buClr>
                <a:srgbClr val="0000FF"/>
              </a:buClr>
              <a:buFont typeface="Wingdings" pitchFamily="2" charset="2"/>
              <a:buChar char="Ø"/>
            </a:pPr>
            <a:r>
              <a:rPr lang="en-US" dirty="0">
                <a:sym typeface="Wingdings" pitchFamily="2" charset="2"/>
              </a:rPr>
              <a:t>minimize material before imaging </a:t>
            </a:r>
            <a:r>
              <a:rPr lang="en-US" dirty="0" err="1">
                <a:sym typeface="Wingdings" pitchFamily="2" charset="2"/>
              </a:rPr>
              <a:t>ECal</a:t>
            </a:r>
            <a:endParaRPr lang="en-US" dirty="0">
              <a:sym typeface="Wingdings" pitchFamily="2" charset="2"/>
            </a:endParaRPr>
          </a:p>
          <a:p>
            <a:pPr>
              <a:buClr>
                <a:srgbClr val="0000FF"/>
              </a:buClr>
            </a:pPr>
            <a:endParaRPr lang="en-US" dirty="0">
              <a:sym typeface="Wingdings" pitchFamily="2" charset="2"/>
            </a:endParaRPr>
          </a:p>
          <a:p>
            <a:pPr>
              <a:buClr>
                <a:srgbClr val="0000FF"/>
              </a:buClr>
            </a:pPr>
            <a:endParaRPr lang="en-US" dirty="0">
              <a:sym typeface="Wingdings" pitchFamily="2" charset="2"/>
            </a:endParaRPr>
          </a:p>
          <a:p>
            <a:pPr>
              <a:buClr>
                <a:srgbClr val="0000FF"/>
              </a:buClr>
            </a:pPr>
            <a:r>
              <a:rPr lang="en-US" dirty="0">
                <a:sym typeface="Wingdings" pitchFamily="2" charset="2"/>
              </a:rPr>
              <a:t>If more space for services is needed after recent update, </a:t>
            </a:r>
          </a:p>
          <a:p>
            <a:pPr>
              <a:buClr>
                <a:srgbClr val="0000FF"/>
              </a:buClr>
            </a:pPr>
            <a:r>
              <a:rPr lang="en-US" dirty="0">
                <a:sym typeface="Wingdings" pitchFamily="2" charset="2"/>
              </a:rPr>
              <a:t>will have to bite the bullet and move </a:t>
            </a:r>
          </a:p>
          <a:p>
            <a:pPr>
              <a:buClr>
                <a:srgbClr val="0000FF"/>
              </a:buClr>
            </a:pPr>
            <a:r>
              <a:rPr lang="en-US" dirty="0">
                <a:sym typeface="Wingdings" pitchFamily="2" charset="2"/>
              </a:rPr>
              <a:t>DIRC and Barrel </a:t>
            </a:r>
            <a:r>
              <a:rPr lang="en-US" dirty="0" err="1">
                <a:sym typeface="Wingdings" pitchFamily="2" charset="2"/>
              </a:rPr>
              <a:t>ECal</a:t>
            </a:r>
            <a:r>
              <a:rPr lang="en-US" dirty="0">
                <a:sym typeface="Wingdings" pitchFamily="2" charset="2"/>
              </a:rPr>
              <a:t> to larger radii</a:t>
            </a:r>
          </a:p>
        </p:txBody>
      </p:sp>
      <p:pic>
        <p:nvPicPr>
          <p:cNvPr id="12" name="Picture 11">
            <a:extLst>
              <a:ext uri="{FF2B5EF4-FFF2-40B4-BE49-F238E27FC236}">
                <a16:creationId xmlns:a16="http://schemas.microsoft.com/office/drawing/2014/main" id="{DD493ED7-D4F2-EA49-A115-6665C46BBDA4}"/>
              </a:ext>
            </a:extLst>
          </p:cNvPr>
          <p:cNvPicPr>
            <a:picLocks noChangeAspect="1"/>
          </p:cNvPicPr>
          <p:nvPr/>
        </p:nvPicPr>
        <p:blipFill>
          <a:blip r:embed="rId6"/>
          <a:stretch>
            <a:fillRect/>
          </a:stretch>
        </p:blipFill>
        <p:spPr>
          <a:xfrm>
            <a:off x="5378824" y="4916325"/>
            <a:ext cx="3765176" cy="1826358"/>
          </a:xfrm>
          <a:prstGeom prst="rect">
            <a:avLst/>
          </a:prstGeom>
        </p:spPr>
      </p:pic>
      <p:sp>
        <p:nvSpPr>
          <p:cNvPr id="7" name="Oval 6">
            <a:extLst>
              <a:ext uri="{FF2B5EF4-FFF2-40B4-BE49-F238E27FC236}">
                <a16:creationId xmlns:a16="http://schemas.microsoft.com/office/drawing/2014/main" id="{A717F33E-FD51-BD41-BF11-6FC7C30DEE39}"/>
              </a:ext>
            </a:extLst>
          </p:cNvPr>
          <p:cNvSpPr/>
          <p:nvPr/>
        </p:nvSpPr>
        <p:spPr>
          <a:xfrm>
            <a:off x="5461016" y="5341241"/>
            <a:ext cx="1684962" cy="202598"/>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6975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CEEA6-29DC-3C4F-B949-67AE8F8CAE11}"/>
              </a:ext>
            </a:extLst>
          </p:cNvPr>
          <p:cNvSpPr>
            <a:spLocks noGrp="1"/>
          </p:cNvSpPr>
          <p:nvPr>
            <p:ph type="title"/>
          </p:nvPr>
        </p:nvSpPr>
        <p:spPr>
          <a:xfrm>
            <a:off x="0" y="0"/>
            <a:ext cx="7886700" cy="710005"/>
          </a:xfrm>
        </p:spPr>
        <p:txBody>
          <a:bodyPr/>
          <a:lstStyle/>
          <a:p>
            <a:r>
              <a:rPr lang="en-US" dirty="0"/>
              <a:t>Focus of Recent Activities</a:t>
            </a:r>
          </a:p>
        </p:txBody>
      </p:sp>
      <p:sp>
        <p:nvSpPr>
          <p:cNvPr id="3" name="Content Placeholder 2">
            <a:extLst>
              <a:ext uri="{FF2B5EF4-FFF2-40B4-BE49-F238E27FC236}">
                <a16:creationId xmlns:a16="http://schemas.microsoft.com/office/drawing/2014/main" id="{BEA76DB9-7047-3345-8AF1-C0C39A8DDEF1}"/>
              </a:ext>
            </a:extLst>
          </p:cNvPr>
          <p:cNvSpPr>
            <a:spLocks noGrp="1"/>
          </p:cNvSpPr>
          <p:nvPr>
            <p:ph idx="1"/>
          </p:nvPr>
        </p:nvSpPr>
        <p:spPr>
          <a:xfrm>
            <a:off x="0" y="857436"/>
            <a:ext cx="9144000" cy="5209876"/>
          </a:xfrm>
        </p:spPr>
        <p:txBody>
          <a:bodyPr>
            <a:normAutofit/>
          </a:bodyPr>
          <a:lstStyle/>
          <a:p>
            <a:pPr>
              <a:buClr>
                <a:srgbClr val="0000FF"/>
              </a:buClr>
              <a:buFont typeface="Wingdings" pitchFamily="2" charset="2"/>
              <a:buChar char="§"/>
            </a:pPr>
            <a:r>
              <a:rPr lang="en-US" sz="2400" dirty="0"/>
              <a:t>Experimental Program Project Stuff</a:t>
            </a:r>
          </a:p>
          <a:p>
            <a:pPr lvl="1">
              <a:buClr>
                <a:srgbClr val="0000FF"/>
              </a:buClr>
              <a:buFont typeface="Wingdings" pitchFamily="2" charset="2"/>
              <a:buChar char="§"/>
            </a:pPr>
            <a:r>
              <a:rPr lang="en-US" sz="2000" dirty="0"/>
              <a:t>Upcoming Reviews</a:t>
            </a:r>
          </a:p>
          <a:p>
            <a:pPr lvl="1">
              <a:buClr>
                <a:srgbClr val="0000FF"/>
              </a:buClr>
              <a:buFont typeface="Wingdings" pitchFamily="2" charset="2"/>
              <a:buChar char="§"/>
            </a:pPr>
            <a:r>
              <a:rPr lang="en-US" sz="2000" dirty="0"/>
              <a:t>Project Information</a:t>
            </a:r>
          </a:p>
          <a:p>
            <a:pPr>
              <a:buClr>
                <a:srgbClr val="0000FF"/>
              </a:buClr>
              <a:buFont typeface="Wingdings" pitchFamily="2" charset="2"/>
              <a:buChar char="§"/>
            </a:pPr>
            <a:r>
              <a:rPr lang="en-US" sz="2400" dirty="0"/>
              <a:t>Integration</a:t>
            </a:r>
          </a:p>
          <a:p>
            <a:pPr lvl="1">
              <a:buClr>
                <a:srgbClr val="0000FF"/>
              </a:buClr>
              <a:buFont typeface="Wingdings" pitchFamily="2" charset="2"/>
              <a:buChar char="§"/>
            </a:pPr>
            <a:r>
              <a:rPr lang="en-US" sz="2000" dirty="0"/>
              <a:t>Finalize solenoid design</a:t>
            </a:r>
          </a:p>
          <a:p>
            <a:pPr lvl="2">
              <a:buClr>
                <a:srgbClr val="0000FF"/>
              </a:buClr>
              <a:buFont typeface="Wingdings" pitchFamily="2" charset="2"/>
              <a:buChar char="§"/>
            </a:pPr>
            <a:r>
              <a:rPr lang="en-US" sz="1600" dirty="0"/>
              <a:t>flux return layout</a:t>
            </a:r>
          </a:p>
          <a:p>
            <a:pPr lvl="2">
              <a:buClr>
                <a:srgbClr val="0000FF"/>
              </a:buClr>
              <a:buFont typeface="Wingdings" pitchFamily="2" charset="2"/>
              <a:buChar char="§"/>
            </a:pPr>
            <a:r>
              <a:rPr lang="en-US" sz="1600" dirty="0"/>
              <a:t>cryo-can design</a:t>
            </a:r>
          </a:p>
          <a:p>
            <a:pPr lvl="1">
              <a:buClr>
                <a:srgbClr val="0000FF"/>
              </a:buClr>
              <a:buFont typeface="Wingdings" pitchFamily="2" charset="2"/>
              <a:buChar char="§"/>
            </a:pPr>
            <a:r>
              <a:rPr lang="en-US" sz="2000" dirty="0"/>
              <a:t>Tracker optimization </a:t>
            </a:r>
          </a:p>
          <a:p>
            <a:pPr lvl="1">
              <a:buClr>
                <a:srgbClr val="0000FF"/>
              </a:buClr>
              <a:buFont typeface="Wingdings" pitchFamily="2" charset="2"/>
              <a:buChar char="§"/>
            </a:pPr>
            <a:r>
              <a:rPr lang="en-US" sz="2000" dirty="0"/>
              <a:t>optimizing PID detectors</a:t>
            </a:r>
          </a:p>
          <a:p>
            <a:pPr lvl="2">
              <a:buClr>
                <a:srgbClr val="0000FF"/>
              </a:buClr>
              <a:buFont typeface="Wingdings" pitchFamily="2" charset="2"/>
              <a:buChar char="§"/>
            </a:pPr>
            <a:r>
              <a:rPr lang="en-US" sz="1600" dirty="0"/>
              <a:t>optimizing installation procedure to ease design</a:t>
            </a:r>
          </a:p>
          <a:p>
            <a:pPr lvl="1">
              <a:buClr>
                <a:srgbClr val="0000FF"/>
              </a:buClr>
              <a:buFont typeface="Wingdings" pitchFamily="2" charset="2"/>
              <a:buChar char="§"/>
            </a:pPr>
            <a:r>
              <a:rPr lang="en-US" sz="2000" dirty="0"/>
              <a:t>Integrating barrel imaging calorimeter</a:t>
            </a:r>
          </a:p>
          <a:p>
            <a:pPr lvl="1">
              <a:buClr>
                <a:srgbClr val="0000FF"/>
              </a:buClr>
              <a:buFont typeface="Wingdings" pitchFamily="2" charset="2"/>
              <a:buChar char="§"/>
            </a:pPr>
            <a:r>
              <a:rPr lang="en-US" sz="2000" dirty="0"/>
              <a:t>continued optimization of far-forward and far-backward region</a:t>
            </a:r>
          </a:p>
          <a:p>
            <a:pPr lvl="1">
              <a:buClr>
                <a:srgbClr val="0000FF"/>
              </a:buClr>
              <a:buFont typeface="Wingdings" pitchFamily="2" charset="2"/>
              <a:buChar char="§"/>
            </a:pPr>
            <a:r>
              <a:rPr lang="en-US" sz="2000" dirty="0"/>
              <a:t>generating as much room for services as possible with keeping acceptance maximized</a:t>
            </a:r>
          </a:p>
          <a:p>
            <a:pPr lvl="1">
              <a:buClr>
                <a:srgbClr val="0000FF"/>
              </a:buClr>
              <a:buFont typeface="Wingdings" pitchFamily="2" charset="2"/>
              <a:buChar char="§"/>
            </a:pPr>
            <a:endParaRPr lang="en-US" sz="2000" dirty="0"/>
          </a:p>
        </p:txBody>
      </p:sp>
      <p:sp>
        <p:nvSpPr>
          <p:cNvPr id="4" name="Slide Number Placeholder 3">
            <a:extLst>
              <a:ext uri="{FF2B5EF4-FFF2-40B4-BE49-F238E27FC236}">
                <a16:creationId xmlns:a16="http://schemas.microsoft.com/office/drawing/2014/main" id="{C85FE887-504A-024B-AF41-AE9C2EEAB558}"/>
              </a:ext>
            </a:extLst>
          </p:cNvPr>
          <p:cNvSpPr>
            <a:spLocks noGrp="1"/>
          </p:cNvSpPr>
          <p:nvPr>
            <p:ph type="sldNum" sz="quarter" idx="12"/>
          </p:nvPr>
        </p:nvSpPr>
        <p:spPr/>
        <p:txBody>
          <a:bodyPr/>
          <a:lstStyle/>
          <a:p>
            <a:fld id="{893C5830-40F3-F04E-B2E3-10E6672BA8FF}" type="slidenum">
              <a:rPr lang="en-US" smtClean="0"/>
              <a:t>2</a:t>
            </a:fld>
            <a:endParaRPr lang="en-US" dirty="0"/>
          </a:p>
        </p:txBody>
      </p:sp>
    </p:spTree>
    <p:extLst>
      <p:ext uri="{BB962C8B-B14F-4D97-AF65-F5344CB8AC3E}">
        <p14:creationId xmlns:p14="http://schemas.microsoft.com/office/powerpoint/2010/main" val="22594547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D4F5C-5933-7443-992E-B8651F290285}"/>
              </a:ext>
            </a:extLst>
          </p:cNvPr>
          <p:cNvSpPr>
            <a:spLocks noGrp="1"/>
          </p:cNvSpPr>
          <p:nvPr>
            <p:ph type="title"/>
          </p:nvPr>
        </p:nvSpPr>
        <p:spPr>
          <a:xfrm>
            <a:off x="0" y="0"/>
            <a:ext cx="9144000" cy="651353"/>
          </a:xfrm>
        </p:spPr>
        <p:txBody>
          <a:bodyPr>
            <a:normAutofit fontScale="90000"/>
          </a:bodyPr>
          <a:lstStyle/>
          <a:p>
            <a:r>
              <a:rPr lang="en-US" dirty="0"/>
              <a:t>Far-forward/far-backward integration </a:t>
            </a:r>
          </a:p>
        </p:txBody>
      </p:sp>
      <p:sp>
        <p:nvSpPr>
          <p:cNvPr id="3" name="Slide Number Placeholder 2">
            <a:extLst>
              <a:ext uri="{FF2B5EF4-FFF2-40B4-BE49-F238E27FC236}">
                <a16:creationId xmlns:a16="http://schemas.microsoft.com/office/drawing/2014/main" id="{4D5B0B6E-4A45-154C-BD0E-B3385F6B2F23}"/>
              </a:ext>
            </a:extLst>
          </p:cNvPr>
          <p:cNvSpPr>
            <a:spLocks noGrp="1"/>
          </p:cNvSpPr>
          <p:nvPr>
            <p:ph type="sldNum" sz="quarter" idx="12"/>
          </p:nvPr>
        </p:nvSpPr>
        <p:spPr/>
        <p:txBody>
          <a:bodyPr/>
          <a:lstStyle/>
          <a:p>
            <a:fld id="{893C5830-40F3-F04E-B2E3-10E6672BA8FF}" type="slidenum">
              <a:rPr lang="en-US" smtClean="0"/>
              <a:t>20</a:t>
            </a:fld>
            <a:endParaRPr lang="en-US" dirty="0"/>
          </a:p>
        </p:txBody>
      </p:sp>
      <p:sp>
        <p:nvSpPr>
          <p:cNvPr id="5" name="Integration with accelerator/RF / impedance calculations…"/>
          <p:cNvSpPr txBox="1"/>
          <p:nvPr/>
        </p:nvSpPr>
        <p:spPr>
          <a:xfrm>
            <a:off x="0" y="601059"/>
            <a:ext cx="5973430" cy="16619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tIns="91439" bIns="91439">
            <a:spAutoFit/>
          </a:bodyPr>
          <a:lstStyle/>
          <a:p>
            <a:pPr marL="481263" indent="-481263" algn="l" defTabSz="1828800">
              <a:buSzPct val="100000"/>
              <a:buAutoNum type="arabicPeriod"/>
              <a:defRPr sz="3600">
                <a:solidFill>
                  <a:srgbClr val="000000"/>
                </a:solidFill>
                <a:latin typeface="Calibri"/>
                <a:ea typeface="Calibri"/>
                <a:cs typeface="Calibri"/>
                <a:sym typeface="Calibri"/>
              </a:defRPr>
            </a:pPr>
            <a:r>
              <a:rPr sz="1600" dirty="0"/>
              <a:t> Integration with accelerator/RF / impedance calculations</a:t>
            </a:r>
            <a:endParaRPr lang="en-US" sz="1600" dirty="0"/>
          </a:p>
          <a:p>
            <a:pPr marL="938463" lvl="1" indent="-481263" defTabSz="1828800">
              <a:buSzPct val="100000"/>
              <a:buFont typeface="Courier New" panose="02070309020205020404" pitchFamily="49" charset="0"/>
              <a:buChar char="o"/>
              <a:defRPr sz="3600">
                <a:solidFill>
                  <a:srgbClr val="000000"/>
                </a:solidFill>
                <a:latin typeface="Calibri"/>
                <a:ea typeface="Calibri"/>
                <a:cs typeface="Calibri"/>
                <a:sym typeface="Calibri"/>
              </a:defRPr>
            </a:pPr>
            <a:r>
              <a:rPr sz="1600" dirty="0"/>
              <a:t>hadron line : Roman</a:t>
            </a:r>
            <a:r>
              <a:rPr lang="en-US" sz="1600" dirty="0"/>
              <a:t> </a:t>
            </a:r>
            <a:r>
              <a:rPr sz="1600" dirty="0"/>
              <a:t>Pot</a:t>
            </a:r>
            <a:r>
              <a:rPr lang="en-US" sz="1600" dirty="0"/>
              <a:t>s</a:t>
            </a:r>
            <a:r>
              <a:rPr sz="1600" dirty="0"/>
              <a:t>/Off-Momentum detectors</a:t>
            </a:r>
            <a:endParaRPr lang="en-US" sz="1600" dirty="0"/>
          </a:p>
          <a:p>
            <a:pPr marL="938463" lvl="1" indent="-481263" defTabSz="1828800">
              <a:buSzPct val="100000"/>
              <a:buFont typeface="Courier New" panose="02070309020205020404" pitchFamily="49" charset="0"/>
              <a:buChar char="o"/>
              <a:defRPr sz="3600">
                <a:solidFill>
                  <a:srgbClr val="000000"/>
                </a:solidFill>
                <a:latin typeface="Calibri"/>
                <a:ea typeface="Calibri"/>
                <a:cs typeface="Calibri"/>
                <a:sym typeface="Calibri"/>
              </a:defRPr>
            </a:pPr>
            <a:r>
              <a:rPr sz="1600" dirty="0"/>
              <a:t>electron line: exit window for  low-Q2  taggers</a:t>
            </a:r>
          </a:p>
          <a:p>
            <a:pPr marL="481263" indent="-481263" algn="l" defTabSz="1828800">
              <a:buSzPct val="100000"/>
              <a:buAutoNum type="arabicPeriod"/>
              <a:defRPr sz="3600">
                <a:solidFill>
                  <a:srgbClr val="000000"/>
                </a:solidFill>
                <a:latin typeface="Calibri"/>
                <a:ea typeface="Calibri"/>
                <a:cs typeface="Calibri"/>
                <a:sym typeface="Calibri"/>
              </a:defRPr>
            </a:pPr>
            <a:r>
              <a:rPr sz="1600" dirty="0"/>
              <a:t>B0-detectors support and installation (only 13cm in front!) </a:t>
            </a:r>
          </a:p>
          <a:p>
            <a:pPr marL="481263" indent="-481263" algn="l" defTabSz="1828800">
              <a:buSzPct val="100000"/>
              <a:buAutoNum type="arabicPeriod"/>
              <a:defRPr sz="3600">
                <a:solidFill>
                  <a:srgbClr val="000000"/>
                </a:solidFill>
                <a:latin typeface="Calibri"/>
                <a:ea typeface="Calibri"/>
                <a:cs typeface="Calibri"/>
                <a:sym typeface="Calibri"/>
              </a:defRPr>
            </a:pPr>
            <a:r>
              <a:rPr sz="1600" dirty="0"/>
              <a:t>Detector placement (accelerator design is still a bit in flux): ZDC</a:t>
            </a:r>
          </a:p>
          <a:p>
            <a:pPr marL="481263" indent="-481263" algn="l" defTabSz="1828800">
              <a:buSzPct val="100000"/>
              <a:buAutoNum type="arabicPeriod"/>
              <a:defRPr sz="3600">
                <a:solidFill>
                  <a:srgbClr val="000000"/>
                </a:solidFill>
                <a:latin typeface="Calibri"/>
                <a:ea typeface="Calibri"/>
                <a:cs typeface="Calibri"/>
                <a:sym typeface="Calibri"/>
              </a:defRPr>
            </a:pPr>
            <a:r>
              <a:rPr sz="1600" dirty="0"/>
              <a:t>Off-Momentum detectors (OMD) and the neutron cone  </a:t>
            </a:r>
          </a:p>
        </p:txBody>
      </p:sp>
      <p:pic>
        <p:nvPicPr>
          <p:cNvPr id="6" name="b91b967d9718d69c291dbc1450acd76139b638c4599f50c570e92011ce1d297b copy.jpeg" descr="b91b967d9718d69c291dbc1450acd76139b638c4599f50c570e92011ce1d297b copy.jpeg"/>
          <p:cNvPicPr>
            <a:picLocks noChangeAspect="1"/>
          </p:cNvPicPr>
          <p:nvPr/>
        </p:nvPicPr>
        <p:blipFill>
          <a:blip r:embed="rId2"/>
          <a:stretch>
            <a:fillRect/>
          </a:stretch>
        </p:blipFill>
        <p:spPr>
          <a:xfrm>
            <a:off x="1" y="2682676"/>
            <a:ext cx="5249627" cy="1913110"/>
          </a:xfrm>
          <a:prstGeom prst="rect">
            <a:avLst/>
          </a:prstGeom>
          <a:ln w="12700">
            <a:miter lim="400000"/>
          </a:ln>
        </p:spPr>
      </p:pic>
      <p:sp>
        <p:nvSpPr>
          <p:cNvPr id="7" name="B0 installation"/>
          <p:cNvSpPr/>
          <p:nvPr/>
        </p:nvSpPr>
        <p:spPr>
          <a:xfrm>
            <a:off x="136697" y="2763316"/>
            <a:ext cx="1195714" cy="336935"/>
          </a:xfrm>
          <a:prstGeom prst="rect">
            <a:avLst/>
          </a:prstGeom>
          <a:solidFill>
            <a:srgbClr val="FFFFFF"/>
          </a:solidFill>
          <a:ln w="12700">
            <a:solidFill>
              <a:srgbClr val="BE1D1D"/>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lstStyle>
            <a:lvl1pPr algn="l" defTabSz="914400">
              <a:defRPr sz="1800" b="1">
                <a:solidFill>
                  <a:srgbClr val="000000"/>
                </a:solidFill>
                <a:latin typeface="Calibri"/>
                <a:ea typeface="Calibri"/>
                <a:cs typeface="Calibri"/>
                <a:sym typeface="Calibri"/>
              </a:defRPr>
            </a:lvl1pPr>
          </a:lstStyle>
          <a:p>
            <a:r>
              <a:rPr sz="1400" dirty="0"/>
              <a:t>B0 installation</a:t>
            </a:r>
          </a:p>
        </p:txBody>
      </p:sp>
      <p:sp>
        <p:nvSpPr>
          <p:cNvPr id="8" name="Only 13 cm  (!)  space  for installation"/>
          <p:cNvSpPr/>
          <p:nvPr/>
        </p:nvSpPr>
        <p:spPr>
          <a:xfrm>
            <a:off x="2390070" y="4085220"/>
            <a:ext cx="1786779" cy="391533"/>
          </a:xfrm>
          <a:prstGeom prst="rect">
            <a:avLst/>
          </a:prstGeom>
          <a:solidFill>
            <a:srgbClr val="FFFFFF"/>
          </a:solidFill>
          <a:ln w="12700">
            <a:solidFill>
              <a:srgbClr val="BE1D1D"/>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lstStyle>
            <a:lvl1pPr algn="l" defTabSz="914400">
              <a:defRPr sz="1800" b="1">
                <a:solidFill>
                  <a:srgbClr val="000000"/>
                </a:solidFill>
                <a:latin typeface="Calibri"/>
                <a:ea typeface="Calibri"/>
                <a:cs typeface="Calibri"/>
                <a:sym typeface="Calibri"/>
              </a:defRPr>
            </a:lvl1pPr>
          </a:lstStyle>
          <a:p>
            <a:r>
              <a:rPr sz="1400" dirty="0"/>
              <a:t>Only 13 cm  (!)  space  for installation </a:t>
            </a:r>
          </a:p>
        </p:txBody>
      </p:sp>
      <p:pic>
        <p:nvPicPr>
          <p:cNvPr id="9" name="Line Line" descr="Line Line"/>
          <p:cNvPicPr>
            <a:picLocks/>
          </p:cNvPicPr>
          <p:nvPr/>
        </p:nvPicPr>
        <p:blipFill>
          <a:blip r:embed="rId3"/>
          <a:stretch>
            <a:fillRect/>
          </a:stretch>
        </p:blipFill>
        <p:spPr>
          <a:xfrm rot="12771081">
            <a:off x="1526762" y="3932405"/>
            <a:ext cx="970685" cy="176118"/>
          </a:xfrm>
          <a:prstGeom prst="rect">
            <a:avLst/>
          </a:prstGeom>
        </p:spPr>
      </p:pic>
      <p:grpSp>
        <p:nvGrpSpPr>
          <p:cNvPr id="10" name="Group"/>
          <p:cNvGrpSpPr>
            <a:grpSpLocks noChangeAspect="1"/>
          </p:cNvGrpSpPr>
          <p:nvPr/>
        </p:nvGrpSpPr>
        <p:grpSpPr>
          <a:xfrm>
            <a:off x="1772558" y="4843340"/>
            <a:ext cx="3477070" cy="1779243"/>
            <a:chOff x="0" y="-570775"/>
            <a:chExt cx="9312627" cy="4765342"/>
          </a:xfrm>
        </p:grpSpPr>
        <p:pic>
          <p:nvPicPr>
            <p:cNvPr id="11" name="Screenshot 2023-02-28 at 10.46.21 AM.png" descr="Screenshot 2023-02-28 at 10.46.21 AM.png"/>
            <p:cNvPicPr>
              <a:picLocks noChangeAspect="1"/>
            </p:cNvPicPr>
            <p:nvPr/>
          </p:nvPicPr>
          <p:blipFill>
            <a:blip r:embed="rId4"/>
            <a:stretch>
              <a:fillRect/>
            </a:stretch>
          </p:blipFill>
          <p:spPr>
            <a:xfrm>
              <a:off x="0" y="354488"/>
              <a:ext cx="6255826" cy="3825220"/>
            </a:xfrm>
            <a:prstGeom prst="rect">
              <a:avLst/>
            </a:prstGeom>
            <a:ln w="12700" cap="flat">
              <a:noFill/>
              <a:miter lim="400000"/>
            </a:ln>
            <a:effectLst/>
          </p:spPr>
        </p:pic>
        <p:pic>
          <p:nvPicPr>
            <p:cNvPr id="12" name="RP-Front-image004.jpg" descr="RP-Front-image004.jpg"/>
            <p:cNvPicPr>
              <a:picLocks noChangeAspect="1"/>
            </p:cNvPicPr>
            <p:nvPr/>
          </p:nvPicPr>
          <p:blipFill>
            <a:blip r:embed="rId5"/>
            <a:stretch>
              <a:fillRect/>
            </a:stretch>
          </p:blipFill>
          <p:spPr>
            <a:xfrm>
              <a:off x="5673721" y="0"/>
              <a:ext cx="3638906" cy="4194567"/>
            </a:xfrm>
            <a:prstGeom prst="rect">
              <a:avLst/>
            </a:prstGeom>
            <a:ln w="12700" cap="flat">
              <a:noFill/>
              <a:miter lim="400000"/>
            </a:ln>
            <a:effectLst/>
          </p:spPr>
        </p:pic>
        <p:sp>
          <p:nvSpPr>
            <p:cNvPr id="13" name="RomanPots integration"/>
            <p:cNvSpPr/>
            <p:nvPr/>
          </p:nvSpPr>
          <p:spPr>
            <a:xfrm>
              <a:off x="157229" y="-570775"/>
              <a:ext cx="5084664" cy="1147819"/>
            </a:xfrm>
            <a:prstGeom prst="rect">
              <a:avLst/>
            </a:prstGeom>
            <a:solidFill>
              <a:srgbClr val="FFFFFF"/>
            </a:solidFill>
            <a:ln w="12700" cap="flat">
              <a:solidFill>
                <a:srgbClr val="BE1D1D"/>
              </a:solidFill>
              <a:prstDash val="solid"/>
              <a:miter lim="8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914400">
                <a:defRPr sz="1800" b="1">
                  <a:solidFill>
                    <a:srgbClr val="000000"/>
                  </a:solidFill>
                  <a:latin typeface="Calibri"/>
                  <a:ea typeface="Calibri"/>
                  <a:cs typeface="Calibri"/>
                  <a:sym typeface="Calibri"/>
                </a:defRPr>
              </a:lvl1pPr>
            </a:lstStyle>
            <a:p>
              <a:r>
                <a:rPr sz="1400" dirty="0"/>
                <a:t>Roman</a:t>
              </a:r>
              <a:r>
                <a:rPr lang="en-US" sz="1400" dirty="0"/>
                <a:t> </a:t>
              </a:r>
              <a:r>
                <a:rPr sz="1400" dirty="0"/>
                <a:t>Pots</a:t>
              </a:r>
              <a:r>
                <a:rPr lang="en-US" sz="1400" dirty="0"/>
                <a:t> </a:t>
              </a:r>
              <a:r>
                <a:rPr sz="1400" dirty="0"/>
                <a:t>integration</a:t>
              </a:r>
              <a:r>
                <a:rPr lang="en-US" sz="1400" dirty="0"/>
                <a:t> </a:t>
              </a:r>
              <a:endParaRPr sz="1400" dirty="0"/>
            </a:p>
          </p:txBody>
        </p:sp>
      </p:grpSp>
      <p:pic>
        <p:nvPicPr>
          <p:cNvPr id="14" name="Screenshot 2023-06-21 at 9.00.56 AM.png" descr="Screenshot 2023-06-21 at 9.00.56 AM.png"/>
          <p:cNvPicPr>
            <a:picLocks noChangeAspect="1"/>
          </p:cNvPicPr>
          <p:nvPr/>
        </p:nvPicPr>
        <p:blipFill>
          <a:blip r:embed="rId6"/>
          <a:stretch>
            <a:fillRect/>
          </a:stretch>
        </p:blipFill>
        <p:spPr>
          <a:xfrm>
            <a:off x="48623" y="4703188"/>
            <a:ext cx="1739990" cy="2101958"/>
          </a:xfrm>
          <a:prstGeom prst="rect">
            <a:avLst/>
          </a:prstGeom>
          <a:ln w="12700">
            <a:miter lim="400000"/>
          </a:ln>
        </p:spPr>
      </p:pic>
      <p:pic>
        <p:nvPicPr>
          <p:cNvPr id="16" name="Picture 15"/>
          <p:cNvPicPr>
            <a:picLocks noChangeAspect="1"/>
          </p:cNvPicPr>
          <p:nvPr/>
        </p:nvPicPr>
        <p:blipFill>
          <a:blip r:embed="rId7"/>
          <a:stretch>
            <a:fillRect/>
          </a:stretch>
        </p:blipFill>
        <p:spPr>
          <a:xfrm>
            <a:off x="5292278" y="3891672"/>
            <a:ext cx="3822524" cy="2548349"/>
          </a:xfrm>
          <a:prstGeom prst="rect">
            <a:avLst/>
          </a:prstGeom>
        </p:spPr>
      </p:pic>
      <p:grpSp>
        <p:nvGrpSpPr>
          <p:cNvPr id="17" name="Group"/>
          <p:cNvGrpSpPr>
            <a:grpSpLocks noChangeAspect="1"/>
          </p:cNvGrpSpPr>
          <p:nvPr/>
        </p:nvGrpSpPr>
        <p:grpSpPr>
          <a:xfrm>
            <a:off x="5328983" y="2019198"/>
            <a:ext cx="3790443" cy="1664009"/>
            <a:chOff x="0" y="74407"/>
            <a:chExt cx="7825911" cy="3435584"/>
          </a:xfrm>
        </p:grpSpPr>
        <p:pic>
          <p:nvPicPr>
            <p:cNvPr id="18" name="RP_Apr26_image009.jpg" descr="RP_Apr26_image009.jpg"/>
            <p:cNvPicPr>
              <a:picLocks noChangeAspect="1"/>
            </p:cNvPicPr>
            <p:nvPr/>
          </p:nvPicPr>
          <p:blipFill>
            <a:blip r:embed="rId8"/>
            <a:stretch>
              <a:fillRect/>
            </a:stretch>
          </p:blipFill>
          <p:spPr>
            <a:xfrm>
              <a:off x="0" y="74407"/>
              <a:ext cx="7014735" cy="3103866"/>
            </a:xfrm>
            <a:prstGeom prst="rect">
              <a:avLst/>
            </a:prstGeom>
            <a:ln w="12700" cap="flat">
              <a:noFill/>
              <a:miter lim="400000"/>
            </a:ln>
            <a:effectLst/>
          </p:spPr>
        </p:pic>
        <p:sp>
          <p:nvSpPr>
            <p:cNvPr id="19" name="OMD"/>
            <p:cNvSpPr txBox="1"/>
            <p:nvPr/>
          </p:nvSpPr>
          <p:spPr>
            <a:xfrm>
              <a:off x="5204874" y="111831"/>
              <a:ext cx="995697" cy="687018"/>
            </a:xfrm>
            <a:prstGeom prst="rect">
              <a:avLst/>
            </a:prstGeom>
            <a:solidFill>
              <a:srgbClr val="FFFFFF"/>
            </a:solidFill>
            <a:ln w="12700" cap="flat">
              <a:solidFill>
                <a:srgbClr val="BE1D1D"/>
              </a:solidFill>
              <a:prstDash val="solid"/>
              <a:miter lim="8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l" defTabSz="914400">
                <a:defRPr sz="1800">
                  <a:solidFill>
                    <a:srgbClr val="000000"/>
                  </a:solidFill>
                  <a:latin typeface="Calibri"/>
                  <a:ea typeface="Calibri"/>
                  <a:cs typeface="Calibri"/>
                  <a:sym typeface="Calibri"/>
                </a:defRPr>
              </a:lvl1pPr>
            </a:lstStyle>
            <a:p>
              <a:r>
                <a:rPr sz="1400" b="1" dirty="0"/>
                <a:t>OMD</a:t>
              </a:r>
            </a:p>
          </p:txBody>
        </p:sp>
        <p:sp>
          <p:nvSpPr>
            <p:cNvPr id="20" name="Line"/>
            <p:cNvSpPr/>
            <p:nvPr/>
          </p:nvSpPr>
          <p:spPr>
            <a:xfrm flipH="1">
              <a:off x="7018624" y="2196275"/>
              <a:ext cx="807287" cy="1"/>
            </a:xfrm>
            <a:prstGeom prst="line">
              <a:avLst/>
            </a:prstGeom>
            <a:noFill/>
            <a:ln w="12700" cap="flat">
              <a:solidFill>
                <a:srgbClr val="BE1D1D"/>
              </a:solidFill>
              <a:prstDash val="solid"/>
              <a:miter lim="800000"/>
              <a:tailEnd type="triangle" w="med" len="med"/>
            </a:ln>
            <a:effectLst/>
          </p:spPr>
          <p:txBody>
            <a:bodyPr wrap="square" lIns="45719" tIns="45719" rIns="45719" bIns="45719" numCol="1" anchor="t">
              <a:noAutofit/>
            </a:bodyPr>
            <a:lstStyle/>
            <a:p>
              <a:pPr algn="l" defTabSz="914400">
                <a:defRPr sz="1800">
                  <a:solidFill>
                    <a:srgbClr val="000000"/>
                  </a:solidFill>
                  <a:latin typeface="Calibri"/>
                  <a:ea typeface="Calibri"/>
                  <a:cs typeface="Calibri"/>
                  <a:sym typeface="Calibri"/>
                </a:defRPr>
              </a:pPr>
              <a:endParaRPr/>
            </a:p>
          </p:txBody>
        </p:sp>
        <p:sp>
          <p:nvSpPr>
            <p:cNvPr id="21" name="OMD"/>
            <p:cNvSpPr txBox="1"/>
            <p:nvPr/>
          </p:nvSpPr>
          <p:spPr>
            <a:xfrm>
              <a:off x="591128" y="186030"/>
              <a:ext cx="1023598" cy="612819"/>
            </a:xfrm>
            <a:prstGeom prst="rect">
              <a:avLst/>
            </a:prstGeom>
            <a:solidFill>
              <a:srgbClr val="FFFFFF"/>
            </a:solidFill>
            <a:ln w="12700" cap="flat">
              <a:solidFill>
                <a:srgbClr val="BE1D1D"/>
              </a:solidFill>
              <a:prstDash val="solid"/>
              <a:miter lim="8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l" defTabSz="914400">
                <a:defRPr sz="1800">
                  <a:solidFill>
                    <a:srgbClr val="000000"/>
                  </a:solidFill>
                  <a:latin typeface="Calibri"/>
                  <a:ea typeface="Calibri"/>
                  <a:cs typeface="Calibri"/>
                  <a:sym typeface="Calibri"/>
                </a:defRPr>
              </a:lvl1pPr>
            </a:lstStyle>
            <a:p>
              <a:r>
                <a:rPr sz="1400" b="1" dirty="0"/>
                <a:t>OMD</a:t>
              </a:r>
            </a:p>
          </p:txBody>
        </p:sp>
        <p:sp>
          <p:nvSpPr>
            <p:cNvPr id="22" name="p"/>
            <p:cNvSpPr txBox="1"/>
            <p:nvPr/>
          </p:nvSpPr>
          <p:spPr>
            <a:xfrm flipH="1">
              <a:off x="7403960" y="1484944"/>
              <a:ext cx="279577" cy="67098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l" defTabSz="914400">
                <a:defRPr sz="1800">
                  <a:solidFill>
                    <a:srgbClr val="000000"/>
                  </a:solidFill>
                  <a:latin typeface="Calibri"/>
                  <a:ea typeface="Calibri"/>
                  <a:cs typeface="Calibri"/>
                  <a:sym typeface="Calibri"/>
                </a:defRPr>
              </a:lvl1pPr>
            </a:lstStyle>
            <a:p>
              <a:r>
                <a:rPr dirty="0"/>
                <a:t>p</a:t>
              </a:r>
            </a:p>
          </p:txBody>
        </p:sp>
        <p:sp>
          <p:nvSpPr>
            <p:cNvPr id="23" name="Line"/>
            <p:cNvSpPr/>
            <p:nvPr/>
          </p:nvSpPr>
          <p:spPr>
            <a:xfrm flipH="1">
              <a:off x="7018624" y="2378001"/>
              <a:ext cx="807287" cy="1"/>
            </a:xfrm>
            <a:prstGeom prst="line">
              <a:avLst/>
            </a:prstGeom>
            <a:noFill/>
            <a:ln w="50800" cap="flat">
              <a:solidFill>
                <a:srgbClr val="76D6FF"/>
              </a:solidFill>
              <a:prstDash val="solid"/>
              <a:miter lim="800000"/>
              <a:tailEnd type="triangle" w="med" len="med"/>
            </a:ln>
            <a:effectLst/>
          </p:spPr>
          <p:txBody>
            <a:bodyPr wrap="square" lIns="45719" tIns="45719" rIns="45719" bIns="45719" numCol="1" anchor="t">
              <a:noAutofit/>
            </a:bodyPr>
            <a:lstStyle/>
            <a:p>
              <a:pPr algn="l" defTabSz="914400">
                <a:defRPr sz="1800">
                  <a:solidFill>
                    <a:srgbClr val="000000"/>
                  </a:solidFill>
                  <a:latin typeface="Calibri"/>
                  <a:ea typeface="Calibri"/>
                  <a:cs typeface="Calibri"/>
                  <a:sym typeface="Calibri"/>
                </a:defRPr>
              </a:pPr>
              <a:endParaRPr/>
            </a:p>
          </p:txBody>
        </p:sp>
        <p:sp>
          <p:nvSpPr>
            <p:cNvPr id="24" name="n"/>
            <p:cNvSpPr txBox="1"/>
            <p:nvPr/>
          </p:nvSpPr>
          <p:spPr>
            <a:xfrm>
              <a:off x="7436712" y="2360686"/>
              <a:ext cx="246826" cy="36663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l" defTabSz="914400">
                <a:defRPr sz="1800">
                  <a:solidFill>
                    <a:srgbClr val="000000"/>
                  </a:solidFill>
                  <a:latin typeface="Calibri"/>
                  <a:ea typeface="Calibri"/>
                  <a:cs typeface="Calibri"/>
                  <a:sym typeface="Calibri"/>
                </a:defRPr>
              </a:lvl1pPr>
            </a:lstStyle>
            <a:p>
              <a:r>
                <a:t>n</a:t>
              </a:r>
            </a:p>
          </p:txBody>
        </p:sp>
        <p:sp>
          <p:nvSpPr>
            <p:cNvPr id="25" name="Negative side of OMD"/>
            <p:cNvSpPr txBox="1"/>
            <p:nvPr/>
          </p:nvSpPr>
          <p:spPr>
            <a:xfrm>
              <a:off x="3777189" y="3271060"/>
              <a:ext cx="3470577" cy="2389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l" defTabSz="914400">
                <a:defRPr sz="1800">
                  <a:solidFill>
                    <a:srgbClr val="000000"/>
                  </a:solidFill>
                  <a:latin typeface="Calibri"/>
                  <a:ea typeface="Calibri"/>
                  <a:cs typeface="Calibri"/>
                  <a:sym typeface="Calibri"/>
                </a:defRPr>
              </a:lvl1pPr>
            </a:lstStyle>
            <a:p>
              <a:r>
                <a:rPr sz="1400" dirty="0"/>
                <a:t>Negative side of OMD</a:t>
              </a:r>
            </a:p>
          </p:txBody>
        </p:sp>
        <p:sp>
          <p:nvSpPr>
            <p:cNvPr id="26" name="Rounded Rectangle"/>
            <p:cNvSpPr/>
            <p:nvPr/>
          </p:nvSpPr>
          <p:spPr>
            <a:xfrm>
              <a:off x="5092577" y="2164932"/>
              <a:ext cx="1107992" cy="758138"/>
            </a:xfrm>
            <a:prstGeom prst="roundRect">
              <a:avLst>
                <a:gd name="adj" fmla="val 23633"/>
              </a:avLst>
            </a:prstGeom>
            <a:noFill/>
            <a:ln w="50800" cap="flat">
              <a:solidFill>
                <a:srgbClr val="FF2600"/>
              </a:solidFill>
              <a:prstDash val="solid"/>
              <a:miter lim="800000"/>
            </a:ln>
            <a:effectLst/>
          </p:spPr>
          <p:txBody>
            <a:bodyPr wrap="square" lIns="45719" tIns="45719" rIns="45719" bIns="45719" numCol="1" anchor="ctr">
              <a:noAutofit/>
            </a:bodyPr>
            <a:lstStyle/>
            <a:p>
              <a:pPr algn="l" defTabSz="914400">
                <a:defRPr sz="1800">
                  <a:solidFill>
                    <a:srgbClr val="000000"/>
                  </a:solidFill>
                  <a:latin typeface="Calibri"/>
                  <a:ea typeface="Calibri"/>
                  <a:cs typeface="Calibri"/>
                  <a:sym typeface="Calibri"/>
                </a:defRPr>
              </a:pPr>
              <a:endParaRPr/>
            </a:p>
          </p:txBody>
        </p:sp>
        <p:sp>
          <p:nvSpPr>
            <p:cNvPr id="27" name="Line"/>
            <p:cNvSpPr/>
            <p:nvPr/>
          </p:nvSpPr>
          <p:spPr>
            <a:xfrm flipH="1" flipV="1">
              <a:off x="1143075" y="2362712"/>
              <a:ext cx="153943" cy="807522"/>
            </a:xfrm>
            <a:prstGeom prst="line">
              <a:avLst/>
            </a:prstGeom>
            <a:noFill/>
            <a:ln w="50800" cap="flat">
              <a:solidFill>
                <a:srgbClr val="FF2600"/>
              </a:solidFill>
              <a:prstDash val="solid"/>
              <a:miter lim="800000"/>
              <a:tailEnd type="triangle" w="med" len="med"/>
            </a:ln>
            <a:effectLst/>
          </p:spPr>
          <p:txBody>
            <a:bodyPr wrap="square" lIns="45719" tIns="45719" rIns="45719" bIns="45719" numCol="1" anchor="t">
              <a:noAutofit/>
            </a:bodyPr>
            <a:lstStyle/>
            <a:p>
              <a:pPr algn="l" defTabSz="914400">
                <a:defRPr sz="1800">
                  <a:solidFill>
                    <a:srgbClr val="000000"/>
                  </a:solidFill>
                  <a:latin typeface="Calibri"/>
                  <a:ea typeface="Calibri"/>
                  <a:cs typeface="Calibri"/>
                  <a:sym typeface="Calibri"/>
                </a:defRPr>
              </a:pPr>
              <a:endParaRPr/>
            </a:p>
          </p:txBody>
        </p:sp>
      </p:grpSp>
      <p:sp>
        <p:nvSpPr>
          <p:cNvPr id="28" name="TextBox 27"/>
          <p:cNvSpPr txBox="1"/>
          <p:nvPr/>
        </p:nvSpPr>
        <p:spPr>
          <a:xfrm>
            <a:off x="7282161" y="570920"/>
            <a:ext cx="1617815" cy="369332"/>
          </a:xfrm>
          <a:prstGeom prst="rect">
            <a:avLst/>
          </a:prstGeom>
          <a:noFill/>
        </p:spPr>
        <p:txBody>
          <a:bodyPr wrap="none" rtlCol="0">
            <a:spAutoFit/>
          </a:bodyPr>
          <a:lstStyle/>
          <a:p>
            <a:r>
              <a:rPr lang="en-US" dirty="0"/>
              <a:t>(courtesy </a:t>
            </a:r>
            <a:r>
              <a:rPr lang="en-US" dirty="0" err="1"/>
              <a:t>Yulia</a:t>
            </a:r>
            <a:r>
              <a:rPr lang="en-US" dirty="0"/>
              <a:t>)</a:t>
            </a:r>
          </a:p>
        </p:txBody>
      </p:sp>
    </p:spTree>
    <p:extLst>
      <p:ext uri="{BB962C8B-B14F-4D97-AF65-F5344CB8AC3E}">
        <p14:creationId xmlns:p14="http://schemas.microsoft.com/office/powerpoint/2010/main" val="32414358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FB898-599E-3D41-8AAC-A4145A6E035B}"/>
              </a:ext>
            </a:extLst>
          </p:cNvPr>
          <p:cNvSpPr>
            <a:spLocks noGrp="1"/>
          </p:cNvSpPr>
          <p:nvPr>
            <p:ph type="title"/>
          </p:nvPr>
        </p:nvSpPr>
        <p:spPr>
          <a:xfrm>
            <a:off x="0" y="0"/>
            <a:ext cx="7886700" cy="753669"/>
          </a:xfrm>
        </p:spPr>
        <p:txBody>
          <a:bodyPr/>
          <a:lstStyle/>
          <a:p>
            <a:r>
              <a:rPr lang="en-US" dirty="0"/>
              <a:t>What Else</a:t>
            </a:r>
          </a:p>
        </p:txBody>
      </p:sp>
      <p:sp>
        <p:nvSpPr>
          <p:cNvPr id="3" name="Content Placeholder 2">
            <a:extLst>
              <a:ext uri="{FF2B5EF4-FFF2-40B4-BE49-F238E27FC236}">
                <a16:creationId xmlns:a16="http://schemas.microsoft.com/office/drawing/2014/main" id="{CC8C364D-4674-BB4E-AAB5-109C58C400C8}"/>
              </a:ext>
            </a:extLst>
          </p:cNvPr>
          <p:cNvSpPr>
            <a:spLocks noGrp="1"/>
          </p:cNvSpPr>
          <p:nvPr>
            <p:ph idx="1"/>
          </p:nvPr>
        </p:nvSpPr>
        <p:spPr>
          <a:xfrm>
            <a:off x="-1" y="846678"/>
            <a:ext cx="9144001" cy="5229002"/>
          </a:xfrm>
        </p:spPr>
        <p:txBody>
          <a:bodyPr>
            <a:normAutofit lnSpcReduction="10000"/>
          </a:bodyPr>
          <a:lstStyle/>
          <a:p>
            <a:pPr>
              <a:buClr>
                <a:srgbClr val="0000FF"/>
              </a:buClr>
              <a:buFont typeface="Wingdings" pitchFamily="2" charset="2"/>
              <a:buChar char="§"/>
            </a:pPr>
            <a:r>
              <a:rPr lang="en-US" sz="2200" dirty="0"/>
              <a:t>Design support for Barrel-</a:t>
            </a:r>
            <a:r>
              <a:rPr lang="en-US" sz="2200" dirty="0" err="1"/>
              <a:t>ToF</a:t>
            </a:r>
            <a:r>
              <a:rPr lang="en-US" sz="2200" dirty="0"/>
              <a:t> and inner MPGD barrel including support for inner tracker barrels and disks</a:t>
            </a:r>
          </a:p>
          <a:p>
            <a:pPr>
              <a:buClr>
                <a:srgbClr val="0000FF"/>
              </a:buClr>
              <a:buFont typeface="Wingdings" pitchFamily="2" charset="2"/>
              <a:buChar char="§"/>
            </a:pPr>
            <a:r>
              <a:rPr lang="en-US" sz="2200" dirty="0"/>
              <a:t>integrate ROBs in the detector volume </a:t>
            </a:r>
            <a:r>
              <a:rPr lang="en-US" sz="2200" dirty="0">
                <a:solidFill>
                  <a:srgbClr val="0000FF"/>
                </a:solidFill>
                <a:sym typeface="Wingdings" pitchFamily="2" charset="2"/>
              </a:rPr>
              <a:t></a:t>
            </a:r>
            <a:r>
              <a:rPr lang="en-US" sz="2200" dirty="0">
                <a:sym typeface="Wingdings" pitchFamily="2" charset="2"/>
              </a:rPr>
              <a:t> needed now locking down design </a:t>
            </a:r>
          </a:p>
          <a:p>
            <a:pPr>
              <a:buClr>
                <a:srgbClr val="0000FF"/>
              </a:buClr>
              <a:buFont typeface="Wingdings" pitchFamily="2" charset="2"/>
              <a:buChar char="§"/>
            </a:pPr>
            <a:r>
              <a:rPr lang="en-US" sz="2200" dirty="0">
                <a:sym typeface="Wingdings" pitchFamily="2" charset="2"/>
              </a:rPr>
              <a:t>Finalize readout chains for different subdetectors</a:t>
            </a:r>
            <a:endParaRPr lang="en-US" sz="2200" dirty="0"/>
          </a:p>
          <a:p>
            <a:pPr>
              <a:buClr>
                <a:srgbClr val="0000FF"/>
              </a:buClr>
              <a:buFont typeface="Wingdings" pitchFamily="2" charset="2"/>
              <a:buChar char="§"/>
            </a:pPr>
            <a:r>
              <a:rPr lang="en-US" sz="2200" dirty="0"/>
              <a:t>layout racks on south platform and DAQ room</a:t>
            </a:r>
          </a:p>
          <a:p>
            <a:pPr>
              <a:buClr>
                <a:srgbClr val="0000FF"/>
              </a:buClr>
              <a:buFont typeface="Wingdings" pitchFamily="2" charset="2"/>
              <a:buChar char="§"/>
            </a:pPr>
            <a:r>
              <a:rPr lang="en-US" sz="2200" dirty="0"/>
              <a:t>optimize how to open endcaps and provide full access to collider equipment in the tunnel also during operation</a:t>
            </a:r>
          </a:p>
          <a:p>
            <a:pPr>
              <a:buClr>
                <a:srgbClr val="0000FF"/>
              </a:buClr>
              <a:buFont typeface="Wingdings" pitchFamily="2" charset="2"/>
              <a:buChar char="§"/>
            </a:pPr>
            <a:r>
              <a:rPr lang="en-US" sz="2200" dirty="0"/>
              <a:t>update geometry data base, all figures and provide 2d space allocation plots </a:t>
            </a:r>
            <a:r>
              <a:rPr lang="en-US" sz="2200" dirty="0">
                <a:sym typeface="Wingdings" pitchFamily="2" charset="2"/>
              </a:rPr>
              <a:t> see next slide</a:t>
            </a:r>
            <a:endParaRPr lang="en-US" sz="2200" dirty="0"/>
          </a:p>
          <a:p>
            <a:pPr>
              <a:buClr>
                <a:srgbClr val="0000FF"/>
              </a:buClr>
              <a:buFont typeface="Wingdings" pitchFamily="2" charset="2"/>
              <a:buChar char="§"/>
            </a:pPr>
            <a:r>
              <a:rPr lang="en-US" sz="2200" dirty="0"/>
              <a:t>Organize meetings with sub-systems per category, i.e. Tracking, </a:t>
            </a:r>
            <a:r>
              <a:rPr lang="en-US" sz="2200" dirty="0" err="1"/>
              <a:t>HCals</a:t>
            </a:r>
            <a:r>
              <a:rPr lang="en-US" sz="2200" dirty="0"/>
              <a:t>, </a:t>
            </a:r>
            <a:r>
              <a:rPr lang="en-US" sz="2200" dirty="0" err="1"/>
              <a:t>ECals</a:t>
            </a:r>
            <a:r>
              <a:rPr lang="en-US" sz="2200" dirty="0"/>
              <a:t> &amp; PID, to discuss services, readout chain, requirements, … </a:t>
            </a:r>
          </a:p>
          <a:p>
            <a:pPr marL="457200" lvl="1" indent="0">
              <a:buClr>
                <a:srgbClr val="0000FF"/>
              </a:buClr>
              <a:buNone/>
            </a:pPr>
            <a:r>
              <a:rPr lang="en-US" sz="2000" dirty="0">
                <a:solidFill>
                  <a:srgbClr val="0000FF"/>
                </a:solidFill>
                <a:sym typeface="Wingdings" pitchFamily="2" charset="2"/>
              </a:rPr>
              <a:t></a:t>
            </a:r>
            <a:r>
              <a:rPr lang="en-US" sz="2000" dirty="0">
                <a:sym typeface="Wingdings" pitchFamily="2" charset="2"/>
              </a:rPr>
              <a:t> </a:t>
            </a:r>
            <a:r>
              <a:rPr lang="en-US" sz="2000" dirty="0"/>
              <a:t>”finalize” as much information as possible before DAC design review in late August/early September</a:t>
            </a:r>
          </a:p>
        </p:txBody>
      </p:sp>
      <p:sp>
        <p:nvSpPr>
          <p:cNvPr id="4" name="Slide Number Placeholder 3">
            <a:extLst>
              <a:ext uri="{FF2B5EF4-FFF2-40B4-BE49-F238E27FC236}">
                <a16:creationId xmlns:a16="http://schemas.microsoft.com/office/drawing/2014/main" id="{D14D572A-6BD1-C94A-8C90-6605014310C4}"/>
              </a:ext>
            </a:extLst>
          </p:cNvPr>
          <p:cNvSpPr>
            <a:spLocks noGrp="1"/>
          </p:cNvSpPr>
          <p:nvPr>
            <p:ph type="sldNum" sz="quarter" idx="12"/>
          </p:nvPr>
        </p:nvSpPr>
        <p:spPr/>
        <p:txBody>
          <a:bodyPr/>
          <a:lstStyle/>
          <a:p>
            <a:fld id="{893C5830-40F3-F04E-B2E3-10E6672BA8FF}" type="slidenum">
              <a:rPr lang="en-US" smtClean="0"/>
              <a:t>21</a:t>
            </a:fld>
            <a:endParaRPr lang="en-US" dirty="0"/>
          </a:p>
        </p:txBody>
      </p:sp>
    </p:spTree>
    <p:extLst>
      <p:ext uri="{BB962C8B-B14F-4D97-AF65-F5344CB8AC3E}">
        <p14:creationId xmlns:p14="http://schemas.microsoft.com/office/powerpoint/2010/main" val="1433699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9C3D559-09B5-D548-A861-481F77BCCA12}"/>
              </a:ext>
            </a:extLst>
          </p:cNvPr>
          <p:cNvSpPr>
            <a:spLocks noGrp="1"/>
          </p:cNvSpPr>
          <p:nvPr>
            <p:ph type="sldNum" sz="quarter" idx="12"/>
          </p:nvPr>
        </p:nvSpPr>
        <p:spPr/>
        <p:txBody>
          <a:bodyPr/>
          <a:lstStyle/>
          <a:p>
            <a:fld id="{893C5830-40F3-F04E-B2E3-10E6672BA8FF}" type="slidenum">
              <a:rPr lang="en-US" smtClean="0"/>
              <a:t>22</a:t>
            </a:fld>
            <a:endParaRPr lang="en-US" dirty="0"/>
          </a:p>
        </p:txBody>
      </p:sp>
      <p:pic>
        <p:nvPicPr>
          <p:cNvPr id="5" name="Picture 4">
            <a:extLst>
              <a:ext uri="{FF2B5EF4-FFF2-40B4-BE49-F238E27FC236}">
                <a16:creationId xmlns:a16="http://schemas.microsoft.com/office/drawing/2014/main" id="{CF16AE0B-E960-7044-9445-650C9107AF24}"/>
              </a:ext>
            </a:extLst>
          </p:cNvPr>
          <p:cNvPicPr>
            <a:picLocks noChangeAspect="1"/>
          </p:cNvPicPr>
          <p:nvPr/>
        </p:nvPicPr>
        <p:blipFill>
          <a:blip r:embed="rId2"/>
          <a:stretch>
            <a:fillRect/>
          </a:stretch>
        </p:blipFill>
        <p:spPr>
          <a:xfrm>
            <a:off x="134470" y="0"/>
            <a:ext cx="8875059" cy="6858000"/>
          </a:xfrm>
          <a:prstGeom prst="rect">
            <a:avLst/>
          </a:prstGeom>
        </p:spPr>
      </p:pic>
    </p:spTree>
    <p:extLst>
      <p:ext uri="{BB962C8B-B14F-4D97-AF65-F5344CB8AC3E}">
        <p14:creationId xmlns:p14="http://schemas.microsoft.com/office/powerpoint/2010/main" val="7348356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E59E2-3DE7-C241-A871-28CFDC791DA5}"/>
              </a:ext>
            </a:extLst>
          </p:cNvPr>
          <p:cNvSpPr>
            <a:spLocks noGrp="1"/>
          </p:cNvSpPr>
          <p:nvPr>
            <p:ph type="title"/>
          </p:nvPr>
        </p:nvSpPr>
        <p:spPr>
          <a:xfrm>
            <a:off x="0" y="-1801"/>
            <a:ext cx="7886700" cy="682838"/>
          </a:xfrm>
        </p:spPr>
        <p:txBody>
          <a:bodyPr>
            <a:normAutofit fontScale="90000"/>
          </a:bodyPr>
          <a:lstStyle/>
          <a:p>
            <a:r>
              <a:rPr lang="en-US" dirty="0"/>
              <a:t>Where to find Information</a:t>
            </a:r>
          </a:p>
        </p:txBody>
      </p:sp>
      <p:sp>
        <p:nvSpPr>
          <p:cNvPr id="4" name="Content Placeholder 3">
            <a:extLst>
              <a:ext uri="{FF2B5EF4-FFF2-40B4-BE49-F238E27FC236}">
                <a16:creationId xmlns:a16="http://schemas.microsoft.com/office/drawing/2014/main" id="{002C6DF0-7309-9D49-8277-76C40FAAEF3D}"/>
              </a:ext>
            </a:extLst>
          </p:cNvPr>
          <p:cNvSpPr>
            <a:spLocks noGrp="1"/>
          </p:cNvSpPr>
          <p:nvPr>
            <p:ph idx="1"/>
          </p:nvPr>
        </p:nvSpPr>
        <p:spPr>
          <a:xfrm>
            <a:off x="0" y="787935"/>
            <a:ext cx="9144000" cy="5561494"/>
          </a:xfrm>
        </p:spPr>
        <p:txBody>
          <a:bodyPr>
            <a:normAutofit/>
          </a:bodyPr>
          <a:lstStyle/>
          <a:p>
            <a:pPr>
              <a:buClr>
                <a:srgbClr val="0000FF"/>
              </a:buClr>
              <a:buFont typeface="Wingdings" pitchFamily="2" charset="2"/>
              <a:buChar char="§"/>
            </a:pPr>
            <a:r>
              <a:rPr lang="en-US" sz="2000" dirty="0">
                <a:solidFill>
                  <a:srgbClr val="0000FF"/>
                </a:solidFill>
              </a:rPr>
              <a:t>Wiki-page: </a:t>
            </a:r>
            <a:r>
              <a:rPr lang="en-US" sz="2000" dirty="0">
                <a:hlinkClick r:id="rId2"/>
              </a:rPr>
              <a:t>https://wiki.bnl.gov/EPIC/index.php?title=Project_Information</a:t>
            </a:r>
            <a:endParaRPr lang="en-US" sz="2000" dirty="0"/>
          </a:p>
          <a:p>
            <a:pPr>
              <a:buClr>
                <a:srgbClr val="0000FF"/>
              </a:buClr>
              <a:buFont typeface="Wingdings" pitchFamily="2" charset="2"/>
              <a:buChar char="§"/>
            </a:pPr>
            <a:r>
              <a:rPr lang="en-US" sz="2000" dirty="0">
                <a:solidFill>
                  <a:srgbClr val="0000FF"/>
                </a:solidFill>
              </a:rPr>
              <a:t>Public </a:t>
            </a:r>
            <a:r>
              <a:rPr lang="en-US" sz="2000" dirty="0" err="1">
                <a:solidFill>
                  <a:srgbClr val="0000FF"/>
                </a:solidFill>
              </a:rPr>
              <a:t>Sharepoint</a:t>
            </a:r>
            <a:r>
              <a:rPr lang="en-US" sz="2000" dirty="0">
                <a:solidFill>
                  <a:srgbClr val="0000FF"/>
                </a:solidFill>
              </a:rPr>
              <a:t>: </a:t>
            </a:r>
            <a:r>
              <a:rPr lang="en-US" sz="2000" dirty="0">
                <a:hlinkClick r:id="rId3"/>
              </a:rPr>
              <a:t>ePIC</a:t>
            </a:r>
            <a:endParaRPr lang="en-US" sz="2000" dirty="0"/>
          </a:p>
          <a:p>
            <a:pPr>
              <a:buClr>
                <a:srgbClr val="0000FF"/>
              </a:buClr>
              <a:buFont typeface="Wingdings" pitchFamily="2" charset="2"/>
              <a:buChar char="§"/>
            </a:pPr>
            <a:r>
              <a:rPr lang="en-US" sz="2000" dirty="0"/>
              <a:t>Detector Requirements: </a:t>
            </a:r>
            <a:r>
              <a:rPr lang="en-US" sz="2000" dirty="0">
                <a:hlinkClick r:id="rId4"/>
              </a:rPr>
              <a:t>https://eic.jlab.org/Requirements/</a:t>
            </a:r>
            <a:endParaRPr lang="en-US" sz="2000" dirty="0"/>
          </a:p>
          <a:p>
            <a:pPr>
              <a:buClr>
                <a:srgbClr val="0000FF"/>
              </a:buClr>
              <a:buFont typeface="Wingdings" pitchFamily="2" charset="2"/>
              <a:buChar char="§"/>
            </a:pPr>
            <a:r>
              <a:rPr lang="en-US" sz="2000" dirty="0">
                <a:solidFill>
                  <a:srgbClr val="0000FF"/>
                </a:solidFill>
              </a:rPr>
              <a:t>Geometry Database: </a:t>
            </a:r>
            <a:r>
              <a:rPr lang="en-US" sz="2000" dirty="0"/>
              <a:t>https://</a:t>
            </a:r>
            <a:r>
              <a:rPr lang="en-US" sz="2000" dirty="0" err="1"/>
              <a:t>eic.jlab.org</a:t>
            </a:r>
            <a:r>
              <a:rPr lang="en-US" sz="2000" dirty="0"/>
              <a:t>/Geometry/Detector/Detector-20230108185912.html</a:t>
            </a:r>
          </a:p>
          <a:p>
            <a:pPr>
              <a:buClr>
                <a:srgbClr val="0000FF"/>
              </a:buClr>
              <a:buFont typeface="Wingdings" pitchFamily="2" charset="2"/>
              <a:buChar char="§"/>
            </a:pPr>
            <a:r>
              <a:rPr lang="en-US" sz="2000" dirty="0">
                <a:solidFill>
                  <a:srgbClr val="0000FF"/>
                </a:solidFill>
              </a:rPr>
              <a:t>Updated </a:t>
            </a:r>
            <a:r>
              <a:rPr lang="en-US" sz="2000" dirty="0" err="1">
                <a:solidFill>
                  <a:srgbClr val="0000FF"/>
                </a:solidFill>
              </a:rPr>
              <a:t>ePIC</a:t>
            </a:r>
            <a:r>
              <a:rPr lang="en-US" sz="2000" dirty="0">
                <a:solidFill>
                  <a:srgbClr val="0000FF"/>
                </a:solidFill>
              </a:rPr>
              <a:t> figures: </a:t>
            </a:r>
            <a:r>
              <a:rPr lang="en-US" sz="2000" dirty="0">
                <a:solidFill>
                  <a:srgbClr val="0000FF"/>
                </a:solidFill>
                <a:hlinkClick r:id="rId5"/>
              </a:rPr>
              <a:t>Updated ePIC Figures</a:t>
            </a:r>
            <a:endParaRPr lang="en-US" sz="2000" dirty="0">
              <a:solidFill>
                <a:srgbClr val="0000FF"/>
              </a:solidFill>
            </a:endParaRPr>
          </a:p>
        </p:txBody>
      </p:sp>
      <p:sp>
        <p:nvSpPr>
          <p:cNvPr id="3" name="Slide Number Placeholder 2">
            <a:extLst>
              <a:ext uri="{FF2B5EF4-FFF2-40B4-BE49-F238E27FC236}">
                <a16:creationId xmlns:a16="http://schemas.microsoft.com/office/drawing/2014/main" id="{A23E03F3-80BE-9549-A3A7-4BA518ABBEBC}"/>
              </a:ext>
            </a:extLst>
          </p:cNvPr>
          <p:cNvSpPr>
            <a:spLocks noGrp="1"/>
          </p:cNvSpPr>
          <p:nvPr>
            <p:ph type="sldNum" sz="quarter" idx="12"/>
          </p:nvPr>
        </p:nvSpPr>
        <p:spPr/>
        <p:txBody>
          <a:bodyPr/>
          <a:lstStyle/>
          <a:p>
            <a:fld id="{893C5830-40F3-F04E-B2E3-10E6672BA8FF}" type="slidenum">
              <a:rPr lang="en-US" smtClean="0"/>
              <a:t>23</a:t>
            </a:fld>
            <a:endParaRPr lang="en-US" dirty="0"/>
          </a:p>
        </p:txBody>
      </p:sp>
    </p:spTree>
    <p:extLst>
      <p:ext uri="{BB962C8B-B14F-4D97-AF65-F5344CB8AC3E}">
        <p14:creationId xmlns:p14="http://schemas.microsoft.com/office/powerpoint/2010/main" val="25284539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F115EB-1A2D-AE47-AF62-4BFF817B0297}"/>
              </a:ext>
            </a:extLst>
          </p:cNvPr>
          <p:cNvSpPr>
            <a:spLocks noGrp="1"/>
          </p:cNvSpPr>
          <p:nvPr>
            <p:ph type="sldNum" sz="quarter" idx="12"/>
          </p:nvPr>
        </p:nvSpPr>
        <p:spPr/>
        <p:txBody>
          <a:bodyPr/>
          <a:lstStyle/>
          <a:p>
            <a:fld id="{893C5830-40F3-F04E-B2E3-10E6672BA8FF}" type="slidenum">
              <a:rPr lang="en-US" smtClean="0"/>
              <a:t>24</a:t>
            </a:fld>
            <a:endParaRPr lang="en-US" dirty="0"/>
          </a:p>
        </p:txBody>
      </p:sp>
      <p:sp>
        <p:nvSpPr>
          <p:cNvPr id="3" name="TextBox 2">
            <a:extLst>
              <a:ext uri="{FF2B5EF4-FFF2-40B4-BE49-F238E27FC236}">
                <a16:creationId xmlns:a16="http://schemas.microsoft.com/office/drawing/2014/main" id="{63F42D04-DBC2-6147-B3BA-DE1A61D71A9F}"/>
              </a:ext>
            </a:extLst>
          </p:cNvPr>
          <p:cNvSpPr txBox="1"/>
          <p:nvPr/>
        </p:nvSpPr>
        <p:spPr>
          <a:xfrm>
            <a:off x="267980" y="1993171"/>
            <a:ext cx="8629350" cy="2554545"/>
          </a:xfrm>
          <a:prstGeom prst="rect">
            <a:avLst/>
          </a:prstGeom>
          <a:noFill/>
        </p:spPr>
        <p:txBody>
          <a:bodyPr wrap="none" rtlCol="0">
            <a:spAutoFit/>
          </a:bodyPr>
          <a:lstStyle/>
          <a:p>
            <a:pPr algn="ctr"/>
            <a:r>
              <a:rPr lang="en-US" sz="3200" dirty="0">
                <a:solidFill>
                  <a:srgbClr val="0000FF"/>
                </a:solidFill>
              </a:rPr>
              <a:t>Big Thanks to the ME engineering team</a:t>
            </a:r>
          </a:p>
          <a:p>
            <a:pPr algn="ctr"/>
            <a:r>
              <a:rPr lang="en-US" sz="3200" dirty="0"/>
              <a:t>Alex, Andy, Avishay, Chinmay, Dan, Elliot, Julien, </a:t>
            </a:r>
          </a:p>
          <a:p>
            <a:pPr algn="ctr"/>
            <a:r>
              <a:rPr lang="en-US" sz="3200" dirty="0"/>
              <a:t>Jonathan, Josh, Karim, Kevin, Peter, Roland, Rahul, </a:t>
            </a:r>
          </a:p>
          <a:p>
            <a:pPr algn="ctr"/>
            <a:r>
              <a:rPr lang="en-US" sz="3200" dirty="0"/>
              <a:t>Ron, Tom</a:t>
            </a:r>
          </a:p>
          <a:p>
            <a:pPr algn="ctr"/>
            <a:r>
              <a:rPr lang="en-US" sz="3200" dirty="0"/>
              <a:t>and to the collaboration for all the help</a:t>
            </a:r>
          </a:p>
        </p:txBody>
      </p:sp>
    </p:spTree>
    <p:extLst>
      <p:ext uri="{BB962C8B-B14F-4D97-AF65-F5344CB8AC3E}">
        <p14:creationId xmlns:p14="http://schemas.microsoft.com/office/powerpoint/2010/main" val="26439075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3A1CF20-818B-3046-94AC-0AE8089EB790}"/>
              </a:ext>
            </a:extLst>
          </p:cNvPr>
          <p:cNvSpPr>
            <a:spLocks noGrp="1"/>
          </p:cNvSpPr>
          <p:nvPr>
            <p:ph type="sldNum" sz="quarter" idx="12"/>
          </p:nvPr>
        </p:nvSpPr>
        <p:spPr/>
        <p:txBody>
          <a:bodyPr/>
          <a:lstStyle/>
          <a:p>
            <a:fld id="{893C5830-40F3-F04E-B2E3-10E6672BA8FF}" type="slidenum">
              <a:rPr lang="en-US" smtClean="0"/>
              <a:pPr/>
              <a:t>25</a:t>
            </a:fld>
            <a:endParaRPr lang="en-US"/>
          </a:p>
        </p:txBody>
      </p:sp>
      <p:pic>
        <p:nvPicPr>
          <p:cNvPr id="5" name="Picture 4">
            <a:extLst>
              <a:ext uri="{FF2B5EF4-FFF2-40B4-BE49-F238E27FC236}">
                <a16:creationId xmlns:a16="http://schemas.microsoft.com/office/drawing/2014/main" id="{D3E307E6-F03C-C344-AAFD-0906840D02B7}"/>
              </a:ext>
            </a:extLst>
          </p:cNvPr>
          <p:cNvPicPr>
            <a:picLocks noChangeAspect="1"/>
          </p:cNvPicPr>
          <p:nvPr/>
        </p:nvPicPr>
        <p:blipFill rotWithShape="1">
          <a:blip r:embed="rId2"/>
          <a:srcRect b="18643"/>
          <a:stretch/>
        </p:blipFill>
        <p:spPr>
          <a:xfrm>
            <a:off x="320807" y="1138065"/>
            <a:ext cx="8481002" cy="4293250"/>
          </a:xfrm>
          <a:prstGeom prst="rect">
            <a:avLst/>
          </a:prstGeom>
        </p:spPr>
      </p:pic>
    </p:spTree>
    <p:extLst>
      <p:ext uri="{BB962C8B-B14F-4D97-AF65-F5344CB8AC3E}">
        <p14:creationId xmlns:p14="http://schemas.microsoft.com/office/powerpoint/2010/main" val="8483487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93C5830-40F3-F04E-B2E3-10E6672BA8FF}" type="slidenum">
              <a:rPr lang="en-US" smtClean="0"/>
              <a:pPr/>
              <a:t>26</a:t>
            </a:fld>
            <a:endParaRPr lang="en-US"/>
          </a:p>
        </p:txBody>
      </p:sp>
      <p:pic>
        <p:nvPicPr>
          <p:cNvPr id="6" name="Picture 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308" y="2791630"/>
            <a:ext cx="9052560" cy="263731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64579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654BE-7C17-A24E-BFCE-8DA837CA2FDA}"/>
              </a:ext>
            </a:extLst>
          </p:cNvPr>
          <p:cNvSpPr>
            <a:spLocks noGrp="1"/>
          </p:cNvSpPr>
          <p:nvPr>
            <p:ph type="title"/>
          </p:nvPr>
        </p:nvSpPr>
        <p:spPr>
          <a:xfrm>
            <a:off x="0" y="21371"/>
            <a:ext cx="9112994" cy="582845"/>
          </a:xfrm>
        </p:spPr>
        <p:txBody>
          <a:bodyPr>
            <a:normAutofit/>
          </a:bodyPr>
          <a:lstStyle/>
          <a:p>
            <a:r>
              <a:rPr lang="en-US" sz="3200" dirty="0"/>
              <a:t>US National Laboratory Partnerships</a:t>
            </a:r>
          </a:p>
        </p:txBody>
      </p:sp>
      <p:sp>
        <p:nvSpPr>
          <p:cNvPr id="3" name="Slide Number Placeholder 2">
            <a:extLst>
              <a:ext uri="{FF2B5EF4-FFF2-40B4-BE49-F238E27FC236}">
                <a16:creationId xmlns:a16="http://schemas.microsoft.com/office/drawing/2014/main" id="{12C6BE38-021B-264E-A9A1-525358D0E157}"/>
              </a:ext>
            </a:extLst>
          </p:cNvPr>
          <p:cNvSpPr>
            <a:spLocks noGrp="1"/>
          </p:cNvSpPr>
          <p:nvPr>
            <p:ph type="sldNum" sz="quarter" idx="12"/>
          </p:nvPr>
        </p:nvSpPr>
        <p:spPr/>
        <p:txBody>
          <a:bodyPr/>
          <a:lstStyle/>
          <a:p>
            <a:fld id="{893C5830-40F3-F04E-B2E3-10E6672BA8FF}" type="slidenum">
              <a:rPr lang="en-US" smtClean="0"/>
              <a:t>27</a:t>
            </a:fld>
            <a:endParaRPr lang="en-US" dirty="0"/>
          </a:p>
        </p:txBody>
      </p:sp>
      <p:sp>
        <p:nvSpPr>
          <p:cNvPr id="4" name="TextBox 3">
            <a:extLst>
              <a:ext uri="{FF2B5EF4-FFF2-40B4-BE49-F238E27FC236}">
                <a16:creationId xmlns:a16="http://schemas.microsoft.com/office/drawing/2014/main" id="{8BE1E262-A6A6-2BDB-58C0-5A3CF564B7D2}"/>
              </a:ext>
            </a:extLst>
          </p:cNvPr>
          <p:cNvSpPr txBox="1"/>
          <p:nvPr/>
        </p:nvSpPr>
        <p:spPr>
          <a:xfrm>
            <a:off x="174752" y="1358083"/>
            <a:ext cx="6510528" cy="4862870"/>
          </a:xfrm>
          <a:prstGeom prst="rect">
            <a:avLst/>
          </a:prstGeom>
          <a:noFill/>
        </p:spPr>
        <p:txBody>
          <a:bodyPr wrap="square" rtlCol="0">
            <a:spAutoFit/>
          </a:bodyPr>
          <a:lstStyle/>
          <a:p>
            <a:pPr marL="285750" indent="-285750" algn="l">
              <a:spcAft>
                <a:spcPts val="1200"/>
              </a:spcAft>
              <a:buClr>
                <a:srgbClr val="0432FF"/>
              </a:buClr>
              <a:buFont typeface="Wingdings" panose="05000000000000000000" pitchFamily="2" charset="2"/>
              <a:buChar char="q"/>
            </a:pPr>
            <a:r>
              <a:rPr lang="en-US" dirty="0">
                <a:latin typeface="Arial" panose="020B0604020202020204" pitchFamily="34" charset="0"/>
                <a:cs typeface="Arial" panose="020B0604020202020204" pitchFamily="34" charset="0"/>
              </a:rPr>
              <a:t>Argonne National Lab – Barrel (Imaging) EM Calorimeter</a:t>
            </a:r>
          </a:p>
          <a:p>
            <a:pPr marL="742950" lvl="1" indent="-285750">
              <a:spcAft>
                <a:spcPts val="1200"/>
              </a:spcAft>
              <a:buClr>
                <a:srgbClr val="0432FF"/>
              </a:buClr>
              <a:buFont typeface="Wingdings" panose="05000000000000000000" pitchFamily="2" charset="2"/>
              <a:buChar char="Ø"/>
            </a:pPr>
            <a:r>
              <a:rPr lang="en-US" sz="1400" dirty="0">
                <a:latin typeface="Arial" panose="020B0604020202020204" pitchFamily="34" charset="0"/>
                <a:cs typeface="Arial" panose="020B0604020202020204" pitchFamily="34" charset="0"/>
              </a:rPr>
              <a:t>Pb/</a:t>
            </a:r>
            <a:r>
              <a:rPr lang="en-US" sz="1400" dirty="0" err="1">
                <a:latin typeface="Arial" panose="020B0604020202020204" pitchFamily="34" charset="0"/>
                <a:cs typeface="Arial" panose="020B0604020202020204" pitchFamily="34" charset="0"/>
              </a:rPr>
              <a:t>SciFi</a:t>
            </a:r>
            <a:r>
              <a:rPr lang="en-US" sz="1400" dirty="0">
                <a:latin typeface="Arial" panose="020B0604020202020204" pitchFamily="34" charset="0"/>
                <a:cs typeface="Arial" panose="020B0604020202020204" pitchFamily="34" charset="0"/>
              </a:rPr>
              <a:t> (with </a:t>
            </a:r>
            <a:r>
              <a:rPr lang="en-US" sz="1400" dirty="0" err="1">
                <a:latin typeface="Arial" panose="020B0604020202020204" pitchFamily="34" charset="0"/>
                <a:cs typeface="Arial" panose="020B0604020202020204" pitchFamily="34" charset="0"/>
              </a:rPr>
              <a:t>SiPM</a:t>
            </a:r>
            <a:r>
              <a:rPr lang="en-US" sz="1400" dirty="0">
                <a:latin typeface="Arial" panose="020B0604020202020204" pitchFamily="34" charset="0"/>
                <a:cs typeface="Arial" panose="020B0604020202020204" pitchFamily="34" charset="0"/>
              </a:rPr>
              <a:t> as </a:t>
            </a:r>
            <a:r>
              <a:rPr lang="en-US" sz="1400" dirty="0" err="1">
                <a:latin typeface="Arial" panose="020B0604020202020204" pitchFamily="34" charset="0"/>
                <a:cs typeface="Arial" panose="020B0604020202020204" pitchFamily="34" charset="0"/>
              </a:rPr>
              <a:t>photonsensor</a:t>
            </a:r>
            <a:r>
              <a:rPr lang="en-US" sz="1400" dirty="0">
                <a:latin typeface="Arial" panose="020B0604020202020204" pitchFamily="34" charset="0"/>
                <a:cs typeface="Arial" panose="020B0604020202020204" pitchFamily="34" charset="0"/>
              </a:rPr>
              <a:t>) with a hybrid imaging part (w. 6 layers of ASTROPIX)</a:t>
            </a:r>
          </a:p>
          <a:p>
            <a:pPr marL="742950" lvl="1" indent="-285750">
              <a:spcAft>
                <a:spcPts val="1200"/>
              </a:spcAft>
              <a:buClr>
                <a:srgbClr val="0432FF"/>
              </a:buClr>
              <a:buFont typeface="Wingdings" panose="05000000000000000000" pitchFamily="2" charset="2"/>
              <a:buChar char="Ø"/>
            </a:pPr>
            <a:r>
              <a:rPr lang="en-US" sz="1400" dirty="0">
                <a:latin typeface="Arial" panose="020B0604020202020204" pitchFamily="34" charset="0"/>
                <a:cs typeface="Arial" panose="020B0604020202020204" pitchFamily="34" charset="0"/>
              </a:rPr>
              <a:t>Led by ANL in collaboration with Canada and Korea Groups</a:t>
            </a:r>
          </a:p>
          <a:p>
            <a:pPr marL="285750" indent="-285750" algn="l">
              <a:spcAft>
                <a:spcPts val="1200"/>
              </a:spcAft>
              <a:buClr>
                <a:srgbClr val="0432FF"/>
              </a:buClr>
              <a:buFont typeface="Wingdings" panose="05000000000000000000" pitchFamily="2" charset="2"/>
              <a:buChar char="q"/>
            </a:pPr>
            <a:r>
              <a:rPr lang="en-US" dirty="0">
                <a:latin typeface="Arial" panose="020B0604020202020204" pitchFamily="34" charset="0"/>
                <a:cs typeface="Arial" panose="020B0604020202020204" pitchFamily="34" charset="0"/>
              </a:rPr>
              <a:t>Lawrence Berkeley National Lab – Monolithic Active Pixel Silicon (MAPS)</a:t>
            </a:r>
          </a:p>
          <a:p>
            <a:pPr marL="742950" lvl="1" indent="-285750">
              <a:spcAft>
                <a:spcPts val="1200"/>
              </a:spcAft>
              <a:buClr>
                <a:srgbClr val="0432FF"/>
              </a:buClr>
              <a:buFont typeface="Wingdings" panose="05000000000000000000" pitchFamily="2" charset="2"/>
              <a:buChar char="Ø"/>
            </a:pPr>
            <a:r>
              <a:rPr lang="en-US" sz="1400" dirty="0">
                <a:latin typeface="Arial" panose="020B0604020202020204" pitchFamily="34" charset="0"/>
                <a:cs typeface="Arial" panose="020B0604020202020204" pitchFamily="34" charset="0"/>
              </a:rPr>
              <a:t>MAPS Vertex and Barrel layers (led by LBNL and UK Groups)</a:t>
            </a:r>
          </a:p>
          <a:p>
            <a:pPr marL="742950" lvl="1" indent="-285750">
              <a:spcAft>
                <a:spcPts val="1200"/>
              </a:spcAft>
              <a:buClr>
                <a:srgbClr val="0432FF"/>
              </a:buClr>
              <a:buFont typeface="Wingdings" panose="05000000000000000000" pitchFamily="2" charset="2"/>
              <a:buChar char="Ø"/>
            </a:pPr>
            <a:r>
              <a:rPr lang="en-US" sz="1400" dirty="0">
                <a:latin typeface="Arial" panose="020B0604020202020204" pitchFamily="34" charset="0"/>
                <a:cs typeface="Arial" panose="020B0604020202020204" pitchFamily="34" charset="0"/>
              </a:rPr>
              <a:t>Synergy with MAPS forward and  backward  disks</a:t>
            </a:r>
          </a:p>
          <a:p>
            <a:pPr marL="285750" indent="-285750" algn="l">
              <a:spcAft>
                <a:spcPts val="1200"/>
              </a:spcAft>
              <a:buClr>
                <a:srgbClr val="0432FF"/>
              </a:buClr>
              <a:buFont typeface="Wingdings" panose="05000000000000000000" pitchFamily="2" charset="2"/>
              <a:buChar char="q"/>
            </a:pPr>
            <a:r>
              <a:rPr lang="en-US" dirty="0">
                <a:latin typeface="Arial" panose="020B0604020202020204" pitchFamily="34" charset="0"/>
                <a:cs typeface="Arial" panose="020B0604020202020204" pitchFamily="34" charset="0"/>
              </a:rPr>
              <a:t>Oak Ridge National Lab – Forward Hadron Calorimeter</a:t>
            </a:r>
          </a:p>
          <a:p>
            <a:pPr marL="742950" lvl="1" indent="-285750">
              <a:spcAft>
                <a:spcPts val="1200"/>
              </a:spcAft>
              <a:buClr>
                <a:srgbClr val="0432FF"/>
              </a:buClr>
              <a:buFont typeface="Wingdings" panose="05000000000000000000" pitchFamily="2" charset="2"/>
              <a:buChar char="Ø"/>
            </a:pPr>
            <a:r>
              <a:rPr lang="en-US" sz="1400" dirty="0">
                <a:latin typeface="Arial" panose="020B0604020202020204" pitchFamily="34" charset="0"/>
                <a:cs typeface="Arial" panose="020B0604020202020204" pitchFamily="34" charset="0"/>
              </a:rPr>
              <a:t>Longitudinally separated Steel/Sc &amp; W/Sc sandwich with </a:t>
            </a:r>
            <a:r>
              <a:rPr lang="en-US" sz="1400" dirty="0" err="1">
                <a:latin typeface="Arial" panose="020B0604020202020204" pitchFamily="34" charset="0"/>
                <a:cs typeface="Arial" panose="020B0604020202020204" pitchFamily="34" charset="0"/>
              </a:rPr>
              <a:t>SiPMs</a:t>
            </a:r>
            <a:r>
              <a:rPr lang="en-US" sz="1400" dirty="0">
                <a:latin typeface="Arial" panose="020B0604020202020204" pitchFamily="34" charset="0"/>
                <a:cs typeface="Arial" panose="020B0604020202020204" pitchFamily="34" charset="0"/>
              </a:rPr>
              <a:t> embedded in Scintillator, with a high-resolution W/Sc insert</a:t>
            </a:r>
          </a:p>
          <a:p>
            <a:pPr marL="742950" lvl="1" indent="-285750">
              <a:spcAft>
                <a:spcPts val="1200"/>
              </a:spcAft>
              <a:buClr>
                <a:srgbClr val="0432FF"/>
              </a:buClr>
              <a:buFont typeface="Wingdings" panose="05000000000000000000" pitchFamily="2" charset="2"/>
              <a:buChar char="Ø"/>
            </a:pPr>
            <a:r>
              <a:rPr lang="en-US" sz="1400" dirty="0">
                <a:latin typeface="Arial" panose="020B0604020202020204" pitchFamily="34" charset="0"/>
                <a:cs typeface="Arial" panose="020B0604020202020204" pitchFamily="34" charset="0"/>
              </a:rPr>
              <a:t>Led by ORNL in collaboration with 10 other US institutions</a:t>
            </a:r>
          </a:p>
          <a:p>
            <a:pPr marL="285750" indent="-285750" algn="l">
              <a:spcAft>
                <a:spcPts val="1200"/>
              </a:spcAft>
              <a:buClr>
                <a:srgbClr val="0432FF"/>
              </a:buClr>
              <a:buFont typeface="Wingdings" panose="05000000000000000000" pitchFamily="2" charset="2"/>
              <a:buChar char="q"/>
            </a:pPr>
            <a:r>
              <a:rPr lang="en-US" dirty="0">
                <a:latin typeface="Arial" panose="020B0604020202020204" pitchFamily="34" charset="0"/>
                <a:cs typeface="Arial" panose="020B0604020202020204" pitchFamily="34" charset="0"/>
              </a:rPr>
              <a:t>Other partnerships to mention: Los Alamos National Lab, MIT-Bates Research and Engineering Center</a:t>
            </a:r>
            <a:endParaRPr lang="en-US" sz="1400"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26D92CB5-CFA4-D789-FF4C-15ED3BCEDC47}"/>
              </a:ext>
            </a:extLst>
          </p:cNvPr>
          <p:cNvPicPr>
            <a:picLocks noChangeAspect="1"/>
          </p:cNvPicPr>
          <p:nvPr/>
        </p:nvPicPr>
        <p:blipFill>
          <a:blip r:embed="rId2"/>
          <a:srcRect/>
          <a:stretch/>
        </p:blipFill>
        <p:spPr>
          <a:xfrm>
            <a:off x="7196355" y="4182044"/>
            <a:ext cx="1671066" cy="1505903"/>
          </a:xfrm>
          <a:prstGeom prst="rect">
            <a:avLst/>
          </a:prstGeom>
        </p:spPr>
      </p:pic>
      <p:pic>
        <p:nvPicPr>
          <p:cNvPr id="7" name="Picture 6" descr="A picture containing schematic&#10;&#10;Description automatically generated">
            <a:extLst>
              <a:ext uri="{FF2B5EF4-FFF2-40B4-BE49-F238E27FC236}">
                <a16:creationId xmlns:a16="http://schemas.microsoft.com/office/drawing/2014/main" id="{3E06AD89-C365-2087-25D5-12C9374D01DA}"/>
              </a:ext>
            </a:extLst>
          </p:cNvPr>
          <p:cNvPicPr>
            <a:picLocks noChangeAspect="1"/>
          </p:cNvPicPr>
          <p:nvPr/>
        </p:nvPicPr>
        <p:blipFill>
          <a:blip r:embed="rId3"/>
          <a:stretch>
            <a:fillRect/>
          </a:stretch>
        </p:blipFill>
        <p:spPr>
          <a:xfrm>
            <a:off x="7037378" y="1257181"/>
            <a:ext cx="1712167" cy="1389796"/>
          </a:xfrm>
          <a:prstGeom prst="rect">
            <a:avLst/>
          </a:prstGeom>
        </p:spPr>
      </p:pic>
      <p:pic>
        <p:nvPicPr>
          <p:cNvPr id="9" name="Picture 8">
            <a:extLst>
              <a:ext uri="{FF2B5EF4-FFF2-40B4-BE49-F238E27FC236}">
                <a16:creationId xmlns:a16="http://schemas.microsoft.com/office/drawing/2014/main" id="{FFAB1D01-6F35-99CC-1F5E-B048F0C92CBB}"/>
              </a:ext>
            </a:extLst>
          </p:cNvPr>
          <p:cNvPicPr>
            <a:picLocks noChangeAspect="1"/>
          </p:cNvPicPr>
          <p:nvPr/>
        </p:nvPicPr>
        <p:blipFill rotWithShape="1">
          <a:blip r:embed="rId4"/>
          <a:srcRect l="31288" t="59990" r="45578" b="13998"/>
          <a:stretch/>
        </p:blipFill>
        <p:spPr>
          <a:xfrm>
            <a:off x="6610523" y="2779475"/>
            <a:ext cx="2502471" cy="1311129"/>
          </a:xfrm>
          <a:prstGeom prst="rect">
            <a:avLst/>
          </a:prstGeom>
        </p:spPr>
      </p:pic>
      <p:pic>
        <p:nvPicPr>
          <p:cNvPr id="10" name="Picture 9" descr="Text&#10;&#10;Description automatically generated">
            <a:extLst>
              <a:ext uri="{FF2B5EF4-FFF2-40B4-BE49-F238E27FC236}">
                <a16:creationId xmlns:a16="http://schemas.microsoft.com/office/drawing/2014/main" id="{7AD25746-3273-7A9A-FF30-4BF7059BCA2A}"/>
              </a:ext>
            </a:extLst>
          </p:cNvPr>
          <p:cNvPicPr>
            <a:picLocks noChangeAspect="1"/>
          </p:cNvPicPr>
          <p:nvPr/>
        </p:nvPicPr>
        <p:blipFill>
          <a:blip r:embed="rId5"/>
          <a:stretch>
            <a:fillRect/>
          </a:stretch>
        </p:blipFill>
        <p:spPr>
          <a:xfrm>
            <a:off x="7388352" y="88781"/>
            <a:ext cx="1755648" cy="1097280"/>
          </a:xfrm>
          <a:prstGeom prst="rect">
            <a:avLst/>
          </a:prstGeom>
        </p:spPr>
      </p:pic>
    </p:spTree>
    <p:extLst>
      <p:ext uri="{BB962C8B-B14F-4D97-AF65-F5344CB8AC3E}">
        <p14:creationId xmlns:p14="http://schemas.microsoft.com/office/powerpoint/2010/main" val="11445404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654BE-7C17-A24E-BFCE-8DA837CA2FDA}"/>
              </a:ext>
            </a:extLst>
          </p:cNvPr>
          <p:cNvSpPr>
            <a:spLocks noGrp="1"/>
          </p:cNvSpPr>
          <p:nvPr>
            <p:ph type="title"/>
          </p:nvPr>
        </p:nvSpPr>
        <p:spPr>
          <a:xfrm>
            <a:off x="804672" y="21371"/>
            <a:ext cx="8308322" cy="582845"/>
          </a:xfrm>
        </p:spPr>
        <p:txBody>
          <a:bodyPr>
            <a:normAutofit/>
          </a:bodyPr>
          <a:lstStyle/>
          <a:p>
            <a:r>
              <a:rPr lang="en-US" sz="3200" dirty="0"/>
              <a:t>International Engagement</a:t>
            </a:r>
          </a:p>
        </p:txBody>
      </p:sp>
      <p:sp>
        <p:nvSpPr>
          <p:cNvPr id="3" name="Slide Number Placeholder 2">
            <a:extLst>
              <a:ext uri="{FF2B5EF4-FFF2-40B4-BE49-F238E27FC236}">
                <a16:creationId xmlns:a16="http://schemas.microsoft.com/office/drawing/2014/main" id="{12C6BE38-021B-264E-A9A1-525358D0E157}"/>
              </a:ext>
            </a:extLst>
          </p:cNvPr>
          <p:cNvSpPr>
            <a:spLocks noGrp="1"/>
          </p:cNvSpPr>
          <p:nvPr>
            <p:ph type="sldNum" sz="quarter" idx="12"/>
          </p:nvPr>
        </p:nvSpPr>
        <p:spPr/>
        <p:txBody>
          <a:bodyPr/>
          <a:lstStyle/>
          <a:p>
            <a:fld id="{893C5830-40F3-F04E-B2E3-10E6672BA8FF}" type="slidenum">
              <a:rPr lang="en-US" smtClean="0"/>
              <a:t>28</a:t>
            </a:fld>
            <a:endParaRPr lang="en-US" dirty="0"/>
          </a:p>
        </p:txBody>
      </p:sp>
      <p:sp>
        <p:nvSpPr>
          <p:cNvPr id="4" name="TextBox 3">
            <a:extLst>
              <a:ext uri="{FF2B5EF4-FFF2-40B4-BE49-F238E27FC236}">
                <a16:creationId xmlns:a16="http://schemas.microsoft.com/office/drawing/2014/main" id="{4AA052A5-F3B0-20A5-F6E4-491E98FCB035}"/>
              </a:ext>
            </a:extLst>
          </p:cNvPr>
          <p:cNvSpPr txBox="1"/>
          <p:nvPr/>
        </p:nvSpPr>
        <p:spPr>
          <a:xfrm>
            <a:off x="77356" y="525519"/>
            <a:ext cx="8934564" cy="6124754"/>
          </a:xfrm>
          <a:prstGeom prst="rect">
            <a:avLst/>
          </a:prstGeom>
          <a:noFill/>
        </p:spPr>
        <p:txBody>
          <a:bodyPr wrap="square" rtlCol="0">
            <a:spAutoFit/>
          </a:bodyPr>
          <a:lstStyle/>
          <a:p>
            <a:pPr>
              <a:spcAft>
                <a:spcPts val="600"/>
              </a:spcAft>
              <a:buClr>
                <a:srgbClr val="0432FF"/>
              </a:buClr>
            </a:pPr>
            <a:r>
              <a:rPr lang="en-US" dirty="0">
                <a:latin typeface="Arial" panose="020B0604020202020204" pitchFamily="34" charset="0"/>
                <a:cs typeface="Arial" panose="020B0604020202020204" pitchFamily="34" charset="0"/>
              </a:rPr>
              <a:t>We have had many meetings and site visits in 2022 &amp; 2023, including:</a:t>
            </a:r>
          </a:p>
          <a:p>
            <a:pPr marL="285750" indent="-285750">
              <a:spcAft>
                <a:spcPts val="600"/>
              </a:spcAft>
              <a:buClr>
                <a:srgbClr val="0432FF"/>
              </a:buClr>
              <a:buFont typeface="Wingdings" panose="05000000000000000000" pitchFamily="2" charset="2"/>
              <a:buChar char="q"/>
            </a:pPr>
            <a:r>
              <a:rPr lang="en-US" dirty="0">
                <a:latin typeface="Arial" panose="020B0604020202020204" pitchFamily="34" charset="0"/>
                <a:cs typeface="Arial" panose="020B0604020202020204" pitchFamily="34" charset="0"/>
              </a:rPr>
              <a:t>Japan - EIC Collaboration Meeting via Zoom on June 22, 2022 (Elke &amp; Rolf)</a:t>
            </a:r>
          </a:p>
          <a:p>
            <a:pPr marL="285750" indent="-285750">
              <a:spcAft>
                <a:spcPts val="600"/>
              </a:spcAft>
              <a:buClr>
                <a:srgbClr val="0432FF"/>
              </a:buClr>
              <a:buFont typeface="Wingdings" panose="05000000000000000000" pitchFamily="2" charset="2"/>
              <a:buChar char="q"/>
            </a:pPr>
            <a:r>
              <a:rPr lang="en-US" dirty="0">
                <a:latin typeface="Arial" panose="020B0604020202020204" pitchFamily="34" charset="0"/>
                <a:cs typeface="Arial" panose="020B0604020202020204" pitchFamily="34" charset="0"/>
              </a:rPr>
              <a:t>US-Israel BSF visit to BNL on September 12, 2022 (Haiyan, Rolf, Mike F/DOE)</a:t>
            </a:r>
          </a:p>
          <a:p>
            <a:pPr marL="285750" indent="-285750">
              <a:spcAft>
                <a:spcPts val="600"/>
              </a:spcAft>
              <a:buClr>
                <a:srgbClr val="0432FF"/>
              </a:buClr>
              <a:buFont typeface="Wingdings" panose="05000000000000000000" pitchFamily="2" charset="2"/>
              <a:buChar char="q"/>
            </a:pPr>
            <a:r>
              <a:rPr lang="en-US" dirty="0">
                <a:latin typeface="Arial" panose="020B0604020202020204" pitchFamily="34" charset="0"/>
                <a:cs typeface="Arial" panose="020B0604020202020204" pitchFamily="34" charset="0"/>
              </a:rPr>
              <a:t>Visit to meet and discuss EIC -South Africa consortium at INPC (International Nuclear Physics Conference) in Cape Town, South Africa Sep 9-17, 2022 (Elke)</a:t>
            </a:r>
          </a:p>
          <a:p>
            <a:pPr marL="285750" indent="-285750">
              <a:spcAft>
                <a:spcPts val="600"/>
              </a:spcAft>
              <a:buClr>
                <a:srgbClr val="0432FF"/>
              </a:buClr>
              <a:buFont typeface="Wingdings" panose="05000000000000000000" pitchFamily="2" charset="2"/>
              <a:buChar char="q"/>
            </a:pPr>
            <a:r>
              <a:rPr lang="en-US" dirty="0">
                <a:latin typeface="Arial" panose="020B0604020202020204" pitchFamily="34" charset="0"/>
                <a:cs typeface="Arial" panose="020B0604020202020204" pitchFamily="34" charset="0"/>
              </a:rPr>
              <a:t>EIC-Project - Taiwan Exp. Program Informational Mtg Sept 19,</a:t>
            </a:r>
            <a:r>
              <a:rPr lang="en-US" baseline="300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2022 (Elke &amp; Rolf)</a:t>
            </a:r>
          </a:p>
          <a:p>
            <a:pPr marL="285750" indent="-285750">
              <a:spcAft>
                <a:spcPts val="600"/>
              </a:spcAft>
              <a:buClr>
                <a:srgbClr val="0432FF"/>
              </a:buClr>
              <a:buFont typeface="Wingdings" panose="05000000000000000000" pitchFamily="2" charset="2"/>
              <a:buChar char="q"/>
            </a:pPr>
            <a:r>
              <a:rPr lang="en-US" dirty="0">
                <a:latin typeface="Arial" panose="020B0604020202020204" pitchFamily="34" charset="0"/>
                <a:cs typeface="Arial" panose="020B0604020202020204" pitchFamily="34" charset="0"/>
              </a:rPr>
              <a:t>Visit to BNL by Japan representatives on November 01-02, 2022: two persons (Okamura and Kadotani) from Embassy of Japan (working under Koji Aribayashi), together with one (Sakuraba) from Japan Consulate of NY (Elke participating)</a:t>
            </a:r>
          </a:p>
          <a:p>
            <a:pPr marL="285750" indent="-285750">
              <a:spcAft>
                <a:spcPts val="600"/>
              </a:spcAft>
              <a:buClr>
                <a:srgbClr val="0432FF"/>
              </a:buClr>
              <a:buFont typeface="Wingdings" panose="05000000000000000000" pitchFamily="2" charset="2"/>
              <a:buChar char="q"/>
            </a:pPr>
            <a:r>
              <a:rPr lang="en-US" dirty="0">
                <a:latin typeface="Arial" panose="020B0604020202020204" pitchFamily="34" charset="0"/>
                <a:cs typeface="Arial" panose="020B0604020202020204" pitchFamily="34" charset="0"/>
              </a:rPr>
              <a:t>APCTP Workshop on the Physics of Electron-Ion Collider (First EIC-Asia meeting) at ACTP-Korea from November 2-4, 2022 (Jim, Abhay, Mike F/DOE, also Tim H/DOE and Rolf remote) </a:t>
            </a:r>
            <a:r>
              <a:rPr lang="en-US" dirty="0">
                <a:latin typeface="Arial" panose="020B0604020202020204" pitchFamily="34" charset="0"/>
                <a:cs typeface="Arial" panose="020B0604020202020204" pitchFamily="34" charset="0"/>
                <a:hlinkClick r:id="rId2"/>
              </a:rPr>
              <a:t>https://indico.knu.ac.kr/event/592/</a:t>
            </a:r>
            <a:r>
              <a:rPr lang="en-US" dirty="0">
                <a:latin typeface="Arial" panose="020B0604020202020204" pitchFamily="34" charset="0"/>
                <a:cs typeface="Arial" panose="020B0604020202020204" pitchFamily="34" charset="0"/>
              </a:rPr>
              <a:t> </a:t>
            </a:r>
          </a:p>
          <a:p>
            <a:pPr marL="285750" indent="-285750">
              <a:spcAft>
                <a:spcPts val="600"/>
              </a:spcAft>
              <a:buClr>
                <a:srgbClr val="0432FF"/>
              </a:buClr>
              <a:buFont typeface="Wingdings" panose="05000000000000000000" pitchFamily="2" charset="2"/>
              <a:buChar char="q"/>
            </a:pPr>
            <a:r>
              <a:rPr lang="en-US" dirty="0">
                <a:latin typeface="Arial" panose="020B0604020202020204" pitchFamily="34" charset="0"/>
                <a:cs typeface="Arial" panose="020B0604020202020204" pitchFamily="34" charset="0"/>
              </a:rPr>
              <a:t>Visit to meet and discuss EIC-Latin America consortium at the Latin American Symposium on High Energy Physics November 14-18, 2022 (Elke)</a:t>
            </a:r>
          </a:p>
          <a:p>
            <a:pPr marL="285750" indent="-285750">
              <a:spcAft>
                <a:spcPts val="600"/>
              </a:spcAft>
              <a:buClr>
                <a:srgbClr val="0432FF"/>
              </a:buClr>
              <a:buFont typeface="Wingdings" panose="05000000000000000000" pitchFamily="2" charset="2"/>
              <a:buChar char="q"/>
            </a:pPr>
            <a:r>
              <a:rPr lang="en-US" dirty="0">
                <a:latin typeface="Arial" panose="020B0604020202020204" pitchFamily="34" charset="0"/>
                <a:cs typeface="Arial" panose="020B0604020202020204" pitchFamily="34" charset="0"/>
              </a:rPr>
              <a:t>Visit to meet and discuss EIC-India participation in EIC from December 18-20, 2022 (Abhay, Elke)</a:t>
            </a:r>
          </a:p>
          <a:p>
            <a:pPr marL="285750" indent="-285750">
              <a:spcAft>
                <a:spcPts val="600"/>
              </a:spcAft>
              <a:buClr>
                <a:srgbClr val="0432FF"/>
              </a:buClr>
              <a:buFont typeface="Wingdings" panose="05000000000000000000" pitchFamily="2" charset="2"/>
              <a:buChar char="q"/>
            </a:pPr>
            <a:r>
              <a:rPr lang="en-US" dirty="0">
                <a:latin typeface="Arial" panose="020B0604020202020204" pitchFamily="34" charset="0"/>
                <a:cs typeface="Arial" panose="020B0604020202020204" pitchFamily="34" charset="0"/>
              </a:rPr>
              <a:t>EIC-Asia workshop in RIKEN-Wako, Japan from March 16-18 (Elke, Rolf, Abhay)</a:t>
            </a:r>
          </a:p>
          <a:p>
            <a:pPr marL="285750" indent="-285750">
              <a:spcAft>
                <a:spcPts val="600"/>
              </a:spcAft>
              <a:buClr>
                <a:srgbClr val="0432FF"/>
              </a:buClr>
              <a:buFont typeface="Wingdings" panose="05000000000000000000" pitchFamily="2" charset="2"/>
              <a:buChar char="q"/>
            </a:pPr>
            <a:r>
              <a:rPr lang="en-US" dirty="0">
                <a:latin typeface="Arial" panose="020B0604020202020204" pitchFamily="34" charset="0"/>
                <a:cs typeface="Arial" panose="020B0604020202020204" pitchFamily="34" charset="0"/>
              </a:rPr>
              <a:t>Visit to Brazil as part of POETIC-X, discuss EIC-Brazil opportunities - 10</a:t>
            </a:r>
            <a:r>
              <a:rPr lang="en-US" baseline="30000" dirty="0">
                <a:latin typeface="Arial" panose="020B0604020202020204" pitchFamily="34" charset="0"/>
                <a:cs typeface="Arial" panose="020B0604020202020204" pitchFamily="34" charset="0"/>
              </a:rPr>
              <a:t>th</a:t>
            </a:r>
            <a:r>
              <a:rPr lang="en-US" dirty="0">
                <a:latin typeface="Arial" panose="020B0604020202020204" pitchFamily="34" charset="0"/>
                <a:cs typeface="Arial" panose="020B0604020202020204" pitchFamily="34" charset="0"/>
              </a:rPr>
              <a:t> Int’l Conf. on Physics Opportunities at an Electron-Ion Collider, May 2-6, 2023 (Abhay, Elke)</a:t>
            </a:r>
          </a:p>
        </p:txBody>
      </p:sp>
    </p:spTree>
    <p:extLst>
      <p:ext uri="{BB962C8B-B14F-4D97-AF65-F5344CB8AC3E}">
        <p14:creationId xmlns:p14="http://schemas.microsoft.com/office/powerpoint/2010/main" val="39674494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4">
            <a:extLst>
              <a:ext uri="{FF2B5EF4-FFF2-40B4-BE49-F238E27FC236}">
                <a16:creationId xmlns:a16="http://schemas.microsoft.com/office/drawing/2014/main" id="{A6FCA1EB-1B17-640E-E96B-F1C3C3ED4D2A}"/>
              </a:ext>
            </a:extLst>
          </p:cNvPr>
          <p:cNvSpPr txBox="1">
            <a:spLocks/>
          </p:cNvSpPr>
          <p:nvPr/>
        </p:nvSpPr>
        <p:spPr>
          <a:xfrm>
            <a:off x="0" y="0"/>
            <a:ext cx="9133727" cy="584669"/>
          </a:xfrm>
          <a:prstGeom prst="rect">
            <a:avLst/>
          </a:prstGeom>
        </p:spPr>
        <p:txBody>
          <a:bodyPr vert="horz" lIns="91440" tIns="45720" rIns="91440" bIns="45720" rtlCol="0" anchor="ctr">
            <a:noAutofit/>
          </a:bodyPr>
          <a:lstStyle>
            <a:lvl1pPr algn="r" defTabSz="914400" rtl="0" eaLnBrk="1" latinLnBrk="0" hangingPunct="1">
              <a:lnSpc>
                <a:spcPct val="90000"/>
              </a:lnSpc>
              <a:spcBef>
                <a:spcPct val="0"/>
              </a:spcBef>
              <a:buNone/>
              <a:defRPr sz="2800" b="1" i="1" kern="1200">
                <a:solidFill>
                  <a:srgbClr val="1200B4"/>
                </a:solidFill>
                <a:effectLst>
                  <a:reflection stA="50000" endPos="50000" dist="5080" dir="5400000" sy="-100000" algn="bl" rotWithShape="0"/>
                </a:effectLst>
                <a:latin typeface="+mj-lt"/>
                <a:ea typeface="Arial" charset="0"/>
                <a:cs typeface="Comic Sans MS"/>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US" b="1" u="none" strike="noStrike" kern="1200" cap="none" spc="0" normalizeH="0" baseline="0" dirty="0">
                <a:ln>
                  <a:noFill/>
                </a:ln>
                <a:solidFill>
                  <a:srgbClr val="1200B4"/>
                </a:solidFill>
                <a:effectLst>
                  <a:reflection stA="50000" endPos="50000" dist="5080" dir="5400000" sy="-100000" algn="bl" rotWithShape="0"/>
                </a:effectLst>
                <a:uLnTx/>
                <a:uFillTx/>
                <a:latin typeface="Arial"/>
              </a:rPr>
              <a:t>Technical Change Control Process - Detector</a:t>
            </a:r>
            <a:endParaRPr kumimoji="0" lang="en-US" b="1" u="none" strike="noStrike" kern="1200" cap="none" spc="0" normalizeH="0" baseline="0" noProof="0" dirty="0">
              <a:ln>
                <a:noFill/>
              </a:ln>
              <a:solidFill>
                <a:srgbClr val="1200B4"/>
              </a:solidFill>
              <a:effectLst>
                <a:reflection stA="50000" endPos="50000" dist="5080" dir="5400000" sy="-100000" algn="bl" rotWithShape="0"/>
              </a:effectLst>
              <a:uLnTx/>
              <a:uFillTx/>
              <a:latin typeface="Arial"/>
            </a:endParaRPr>
          </a:p>
        </p:txBody>
      </p:sp>
      <p:sp>
        <p:nvSpPr>
          <p:cNvPr id="2" name="TextBox 1">
            <a:extLst>
              <a:ext uri="{FF2B5EF4-FFF2-40B4-BE49-F238E27FC236}">
                <a16:creationId xmlns:a16="http://schemas.microsoft.com/office/drawing/2014/main" id="{D9EF63A7-63B1-B90D-67F4-BD0115586AD4}"/>
              </a:ext>
            </a:extLst>
          </p:cNvPr>
          <p:cNvSpPr txBox="1"/>
          <p:nvPr/>
        </p:nvSpPr>
        <p:spPr>
          <a:xfrm>
            <a:off x="156703" y="412270"/>
            <a:ext cx="8987297" cy="6309420"/>
          </a:xfrm>
          <a:prstGeom prst="rect">
            <a:avLst/>
          </a:prstGeom>
          <a:noFill/>
        </p:spPr>
        <p:txBody>
          <a:bodyPr wrap="square" rtlCol="0">
            <a:spAutoFit/>
          </a:bodyPr>
          <a:lstStyle/>
          <a:p>
            <a:pPr marL="342900" marR="0" indent="-342900">
              <a:buClr>
                <a:srgbClr val="0432FF"/>
              </a:buClr>
              <a:buFont typeface="Wingdings" pitchFamily="2" charset="2"/>
              <a:buChar char="q"/>
            </a:pPr>
            <a:r>
              <a:rPr lang="en-US" dirty="0">
                <a:latin typeface="Arial" panose="020B0604020202020204" pitchFamily="34" charset="0"/>
                <a:cs typeface="Arial" panose="020B0604020202020204" pitchFamily="34" charset="0"/>
              </a:rPr>
              <a:t>Copy process as has been used for the accelerator as it works well.</a:t>
            </a:r>
          </a:p>
          <a:p>
            <a:pPr marL="342900" marR="0" indent="-342900">
              <a:buClr>
                <a:srgbClr val="0432FF"/>
              </a:buClr>
              <a:buFont typeface="Wingdings" pitchFamily="2" charset="2"/>
              <a:buChar char="q"/>
            </a:pPr>
            <a:r>
              <a:rPr lang="en-US" dirty="0">
                <a:latin typeface="Arial" panose="020B0604020202020204" pitchFamily="34" charset="0"/>
                <a:cs typeface="Arial" panose="020B0604020202020204" pitchFamily="34" charset="0"/>
              </a:rPr>
              <a:t>will have more people with detector expertise in the TCCB for such change requests. We need to involve the detector collaboration to </a:t>
            </a:r>
            <a:r>
              <a:rPr lang="en-US" i="1" dirty="0">
                <a:latin typeface="Arial" panose="020B0604020202020204" pitchFamily="34" charset="0"/>
                <a:cs typeface="Arial" panose="020B0604020202020204" pitchFamily="34" charset="0"/>
              </a:rPr>
              <a:t>initiate documentation </a:t>
            </a:r>
            <a:r>
              <a:rPr lang="en-US" dirty="0">
                <a:latin typeface="Arial" panose="020B0604020202020204" pitchFamily="34" charset="0"/>
                <a:cs typeface="Arial" panose="020B0604020202020204" pitchFamily="34" charset="0"/>
              </a:rPr>
              <a:t>for change requests and use their technical board or equivalent to ensure the change request is consistent with the NAS science requirements, and then use the "detector TCCB" to ensure the project part. </a:t>
            </a:r>
          </a:p>
          <a:p>
            <a:pPr marR="0">
              <a:buClr>
                <a:srgbClr val="0432FF"/>
              </a:buClr>
            </a:pPr>
            <a:r>
              <a:rPr lang="en-US" dirty="0">
                <a:latin typeface="Arial" panose="020B0604020202020204" pitchFamily="34" charset="0"/>
                <a:cs typeface="Arial" panose="020B0604020202020204" pitchFamily="34" charset="0"/>
              </a:rPr>
              <a:t>      </a:t>
            </a:r>
            <a:r>
              <a:rPr lang="en-US" dirty="0">
                <a:solidFill>
                  <a:srgbClr val="0432FF"/>
                </a:solidFill>
                <a:latin typeface="Arial" panose="020B0604020202020204" pitchFamily="34" charset="0"/>
                <a:cs typeface="Arial" panose="020B0604020202020204" pitchFamily="34" charset="0"/>
              </a:rPr>
              <a:t>As final step it goes to the EMT for the formal approval.</a:t>
            </a:r>
          </a:p>
          <a:p>
            <a:pPr marR="0">
              <a:buClr>
                <a:srgbClr val="0432FF"/>
              </a:buClr>
            </a:pPr>
            <a:endParaRPr lang="en-US" sz="1200" dirty="0">
              <a:latin typeface="Arial" panose="020B0604020202020204" pitchFamily="34" charset="0"/>
              <a:cs typeface="Arial" panose="020B0604020202020204" pitchFamily="34" charset="0"/>
            </a:endParaRPr>
          </a:p>
          <a:p>
            <a:pPr marR="0">
              <a:buClr>
                <a:srgbClr val="0432FF"/>
              </a:buClr>
            </a:pPr>
            <a:r>
              <a:rPr lang="en-US" dirty="0">
                <a:latin typeface="Arial" panose="020B0604020202020204" pitchFamily="34" charset="0"/>
                <a:cs typeface="Arial" panose="020B0604020202020204" pitchFamily="34" charset="0"/>
              </a:rPr>
              <a:t>Proposed detector TCCB:</a:t>
            </a:r>
          </a:p>
          <a:p>
            <a:pPr marL="742950" lvl="1" indent="-285750">
              <a:buClr>
                <a:srgbClr val="0432FF"/>
              </a:buClr>
              <a:buFont typeface="Arial" panose="020B0604020202020204" pitchFamily="34" charset="0"/>
              <a:buChar char="•"/>
            </a:pPr>
            <a:r>
              <a:rPr lang="en-US" sz="1600" dirty="0" err="1">
                <a:latin typeface="Arial" panose="020B0604020202020204" pitchFamily="34" charset="0"/>
                <a:cs typeface="Arial" panose="020B0604020202020204" pitchFamily="34" charset="0"/>
              </a:rPr>
              <a:t>Qiong</a:t>
            </a:r>
            <a:r>
              <a:rPr lang="en-US" sz="1600" dirty="0">
                <a:latin typeface="Arial" panose="020B0604020202020204" pitchFamily="34" charset="0"/>
                <a:cs typeface="Arial" panose="020B0604020202020204" pitchFamily="34" charset="0"/>
              </a:rPr>
              <a:t> Wu (chair)</a:t>
            </a:r>
          </a:p>
          <a:p>
            <a:pPr marL="742950" lvl="1" indent="-285750">
              <a:buClr>
                <a:srgbClr val="0432FF"/>
              </a:buClr>
              <a:buFont typeface="Arial" panose="020B0604020202020204" pitchFamily="34" charset="0"/>
              <a:buChar char="•"/>
            </a:pPr>
            <a:r>
              <a:rPr lang="en-US" sz="1600" dirty="0">
                <a:latin typeface="Arial" panose="020B0604020202020204" pitchFamily="34" charset="0"/>
                <a:cs typeface="Arial" panose="020B0604020202020204" pitchFamily="34" charset="0"/>
              </a:rPr>
              <a:t>Person with detector experience to take notes and help </a:t>
            </a:r>
            <a:r>
              <a:rPr lang="en-US" sz="1600" dirty="0" err="1">
                <a:latin typeface="Arial" panose="020B0604020202020204" pitchFamily="34" charset="0"/>
                <a:cs typeface="Arial" panose="020B0604020202020204" pitchFamily="34" charset="0"/>
              </a:rPr>
              <a:t>Qiong</a:t>
            </a:r>
            <a:endParaRPr lang="en-US" sz="1600" dirty="0">
              <a:latin typeface="Arial" panose="020B0604020202020204" pitchFamily="34" charset="0"/>
              <a:cs typeface="Arial" panose="020B0604020202020204" pitchFamily="34" charset="0"/>
            </a:endParaRPr>
          </a:p>
          <a:p>
            <a:pPr marL="742950" lvl="1" indent="-285750">
              <a:buClr>
                <a:srgbClr val="0432FF"/>
              </a:buClr>
              <a:buFont typeface="Arial" panose="020B0604020202020204" pitchFamily="34" charset="0"/>
              <a:buChar char="•"/>
            </a:pPr>
            <a:r>
              <a:rPr lang="en-US" sz="1600" dirty="0">
                <a:latin typeface="Arial" panose="020B0604020202020204" pitchFamily="34" charset="0"/>
                <a:cs typeface="Arial" panose="020B0604020202020204" pitchFamily="34" charset="0"/>
              </a:rPr>
              <a:t>Elke </a:t>
            </a:r>
            <a:r>
              <a:rPr lang="en-US" sz="1600" dirty="0" err="1">
                <a:latin typeface="Arial" panose="020B0604020202020204" pitchFamily="34" charset="0"/>
                <a:cs typeface="Arial" panose="020B0604020202020204" pitchFamily="34" charset="0"/>
              </a:rPr>
              <a:t>Aschenauer</a:t>
            </a:r>
            <a:endParaRPr lang="en-US" sz="1600" dirty="0">
              <a:latin typeface="Arial" panose="020B0604020202020204" pitchFamily="34" charset="0"/>
              <a:cs typeface="Arial" panose="020B0604020202020204" pitchFamily="34" charset="0"/>
            </a:endParaRPr>
          </a:p>
          <a:p>
            <a:pPr marL="742950" lvl="1" indent="-285750">
              <a:buClr>
                <a:srgbClr val="0432FF"/>
              </a:buClr>
              <a:buFont typeface="Arial" panose="020B0604020202020204" pitchFamily="34" charset="0"/>
              <a:buChar char="•"/>
            </a:pPr>
            <a:r>
              <a:rPr lang="en-US" sz="1600" dirty="0">
                <a:latin typeface="Arial" panose="020B0604020202020204" pitchFamily="34" charset="0"/>
                <a:cs typeface="Arial" panose="020B0604020202020204" pitchFamily="34" charset="0"/>
              </a:rPr>
              <a:t>Rolf Ent</a:t>
            </a:r>
          </a:p>
          <a:p>
            <a:pPr marL="742950" lvl="1" indent="-285750">
              <a:buClr>
                <a:srgbClr val="0432FF"/>
              </a:buClr>
              <a:buFont typeface="Arial" panose="020B0604020202020204" pitchFamily="34" charset="0"/>
              <a:buChar char="•"/>
            </a:pPr>
            <a:r>
              <a:rPr lang="en-US" sz="1600" dirty="0">
                <a:latin typeface="Arial" panose="020B0604020202020204" pitchFamily="34" charset="0"/>
                <a:cs typeface="Arial" panose="020B0604020202020204" pitchFamily="34" charset="0"/>
              </a:rPr>
              <a:t>detector lead mechanical engineer (Rahul Sharma, 6.10.10 CAM)</a:t>
            </a:r>
          </a:p>
          <a:p>
            <a:pPr marL="742950" lvl="1" indent="-285750">
              <a:buClr>
                <a:srgbClr val="0432FF"/>
              </a:buClr>
              <a:buFont typeface="Arial" panose="020B0604020202020204" pitchFamily="34" charset="0"/>
              <a:buChar char="•"/>
            </a:pPr>
            <a:r>
              <a:rPr lang="en-US" sz="1600" dirty="0">
                <a:latin typeface="Arial" panose="020B0604020202020204" pitchFamily="34" charset="0"/>
                <a:cs typeface="Arial" panose="020B0604020202020204" pitchFamily="34" charset="0"/>
              </a:rPr>
              <a:t>detector lead electronics engineer (Fernando Barbosa, 6.10.08 CAM)</a:t>
            </a:r>
          </a:p>
          <a:p>
            <a:pPr marL="742950" lvl="1" indent="-285750">
              <a:buClr>
                <a:srgbClr val="0432FF"/>
              </a:buClr>
              <a:buFont typeface="Arial" panose="020B0604020202020204" pitchFamily="34" charset="0"/>
              <a:buChar char="•"/>
            </a:pPr>
            <a:r>
              <a:rPr lang="en-US" sz="1600" dirty="0">
                <a:latin typeface="Arial" panose="020B0604020202020204" pitchFamily="34" charset="0"/>
                <a:cs typeface="Arial" panose="020B0604020202020204" pitchFamily="34" charset="0"/>
              </a:rPr>
              <a:t>two members of the </a:t>
            </a:r>
            <a:r>
              <a:rPr lang="en-US" sz="1600" dirty="0" err="1">
                <a:latin typeface="Arial" panose="020B0604020202020204" pitchFamily="34" charset="0"/>
                <a:cs typeface="Arial" panose="020B0604020202020204" pitchFamily="34" charset="0"/>
              </a:rPr>
              <a:t>ePIC</a:t>
            </a:r>
            <a:r>
              <a:rPr lang="en-US" sz="1600" dirty="0">
                <a:latin typeface="Arial" panose="020B0604020202020204" pitchFamily="34" charset="0"/>
                <a:cs typeface="Arial" panose="020B0604020202020204" pitchFamily="34" charset="0"/>
              </a:rPr>
              <a:t> collaboration (for example the lead of the detector/technical board, perhaps a technical coordinator if there is one) </a:t>
            </a:r>
            <a:r>
              <a:rPr lang="en-US" sz="1600" b="1" dirty="0">
                <a:solidFill>
                  <a:srgbClr val="FF0000"/>
                </a:solidFill>
                <a:latin typeface="Arial" panose="020B0604020202020204" pitchFamily="34" charset="0"/>
                <a:cs typeface="Arial" panose="020B0604020202020204" pitchFamily="34" charset="0"/>
              </a:rPr>
              <a:t>– TIME TO ASSIGN NAMES</a:t>
            </a:r>
            <a:endParaRPr lang="en-US" sz="1600" dirty="0">
              <a:latin typeface="Arial" panose="020B0604020202020204" pitchFamily="34" charset="0"/>
              <a:cs typeface="Arial" panose="020B0604020202020204" pitchFamily="34" charset="0"/>
            </a:endParaRPr>
          </a:p>
          <a:p>
            <a:pPr marL="742950" lvl="1" indent="-285750">
              <a:buClr>
                <a:srgbClr val="0432FF"/>
              </a:buClr>
              <a:buFont typeface="Arial" panose="020B0604020202020204" pitchFamily="34" charset="0"/>
              <a:buChar char="•"/>
            </a:pPr>
            <a:r>
              <a:rPr lang="en-US" sz="1600" dirty="0">
                <a:latin typeface="Arial" panose="020B0604020202020204" pitchFamily="34" charset="0"/>
                <a:cs typeface="Arial" panose="020B0604020202020204" pitchFamily="34" charset="0"/>
              </a:rPr>
              <a:t>three accelerator L2 leads or alternate: HSR, ESR and IR to ensure overlap</a:t>
            </a:r>
          </a:p>
          <a:p>
            <a:pPr marL="742950" lvl="1" indent="-285750">
              <a:buClr>
                <a:srgbClr val="0432FF"/>
              </a:buClr>
              <a:buFont typeface="Arial" panose="020B0604020202020204" pitchFamily="34" charset="0"/>
              <a:buChar char="•"/>
            </a:pPr>
            <a:r>
              <a:rPr lang="en-US" sz="1600" dirty="0">
                <a:latin typeface="Arial" panose="020B0604020202020204" pitchFamily="34" charset="0"/>
                <a:cs typeface="Arial" panose="020B0604020202020204" pitchFamily="34" charset="0"/>
              </a:rPr>
              <a:t>relevant L3 CAM of the WBS the change is requested for</a:t>
            </a:r>
          </a:p>
          <a:p>
            <a:pPr marL="742950" lvl="1" indent="-285750">
              <a:buClr>
                <a:srgbClr val="0432FF"/>
              </a:buClr>
              <a:buFont typeface="Arial" panose="020B0604020202020204" pitchFamily="34" charset="0"/>
              <a:buChar char="•"/>
            </a:pPr>
            <a:r>
              <a:rPr lang="en-US" sz="1600" dirty="0">
                <a:latin typeface="Arial" panose="020B0604020202020204" pitchFamily="34" charset="0"/>
                <a:cs typeface="Arial" panose="020B0604020202020204" pitchFamily="34" charset="0"/>
              </a:rPr>
              <a:t>add subject matter experts as needed (for example Charlie </a:t>
            </a:r>
            <a:r>
              <a:rPr lang="en-US" sz="1600" dirty="0" err="1">
                <a:latin typeface="Arial" panose="020B0604020202020204" pitchFamily="34" charset="0"/>
                <a:cs typeface="Arial" panose="020B0604020202020204" pitchFamily="34" charset="0"/>
              </a:rPr>
              <a:t>Folz</a:t>
            </a:r>
            <a:r>
              <a:rPr lang="en-US" sz="1600" dirty="0">
                <a:latin typeface="Arial" panose="020B0604020202020204" pitchFamily="34" charset="0"/>
                <a:cs typeface="Arial" panose="020B0604020202020204" pitchFamily="34" charset="0"/>
              </a:rPr>
              <a:t> for infrastructure).</a:t>
            </a:r>
          </a:p>
          <a:p>
            <a:pPr marR="0">
              <a:buClr>
                <a:srgbClr val="0432FF"/>
              </a:buClr>
            </a:pPr>
            <a:r>
              <a:rPr lang="en-US" dirty="0">
                <a:latin typeface="Arial" panose="020B0604020202020204" pitchFamily="34" charset="0"/>
                <a:cs typeface="Arial" panose="020B0604020202020204" pitchFamily="34" charset="0"/>
              </a:rPr>
              <a:t>Always included in TCCB process: Ferdinand </a:t>
            </a:r>
            <a:r>
              <a:rPr lang="en-US" dirty="0" err="1">
                <a:latin typeface="Arial" panose="020B0604020202020204" pitchFamily="34" charset="0"/>
                <a:cs typeface="Arial" panose="020B0604020202020204" pitchFamily="34" charset="0"/>
              </a:rPr>
              <a:t>Willeke</a:t>
            </a:r>
            <a:r>
              <a:rPr lang="en-US" dirty="0">
                <a:latin typeface="Arial" panose="020B0604020202020204" pitchFamily="34" charset="0"/>
                <a:cs typeface="Arial" panose="020B0604020202020204" pitchFamily="34" charset="0"/>
              </a:rPr>
              <a:t> and Todd </a:t>
            </a:r>
            <a:r>
              <a:rPr lang="en-US" dirty="0" err="1">
                <a:latin typeface="Arial" panose="020B0604020202020204" pitchFamily="34" charset="0"/>
                <a:cs typeface="Arial" panose="020B0604020202020204" pitchFamily="34" charset="0"/>
              </a:rPr>
              <a:t>Satogata</a:t>
            </a:r>
            <a:endParaRPr lang="en-US" dirty="0">
              <a:latin typeface="Arial" panose="020B0604020202020204" pitchFamily="34" charset="0"/>
              <a:cs typeface="Arial" panose="020B0604020202020204" pitchFamily="34" charset="0"/>
            </a:endParaRPr>
          </a:p>
          <a:p>
            <a:pPr marR="0">
              <a:buClr>
                <a:srgbClr val="0432FF"/>
              </a:buClr>
            </a:pPr>
            <a:endParaRPr lang="en-US" sz="1200" dirty="0">
              <a:latin typeface="Arial" panose="020B0604020202020204" pitchFamily="34" charset="0"/>
              <a:cs typeface="Arial" panose="020B0604020202020204" pitchFamily="34" charset="0"/>
            </a:endParaRPr>
          </a:p>
          <a:p>
            <a:pPr marR="0">
              <a:buClr>
                <a:srgbClr val="0432FF"/>
              </a:buClr>
            </a:pPr>
            <a:r>
              <a:rPr lang="en-US" b="1" dirty="0">
                <a:solidFill>
                  <a:srgbClr val="0432FF"/>
                </a:solidFill>
                <a:latin typeface="Arial" panose="020B0604020202020204" pitchFamily="34" charset="0"/>
                <a:cs typeface="Arial" panose="020B0604020202020204" pitchFamily="34" charset="0"/>
              </a:rPr>
              <a:t>Note: </a:t>
            </a:r>
            <a:r>
              <a:rPr lang="en-US" b="1" dirty="0">
                <a:latin typeface="Arial" panose="020B0604020202020204" pitchFamily="34" charset="0"/>
                <a:cs typeface="Arial" panose="020B0604020202020204" pitchFamily="34" charset="0"/>
              </a:rPr>
              <a:t>After the TCCB advise, the formal baseline change control is done through the EMT but in obeyance of the various thresholds in the Project Execution Plan</a:t>
            </a:r>
            <a:r>
              <a:rPr lang="en-US" dirty="0">
                <a:latin typeface="Arial" panose="020B0604020202020204" pitchFamily="34" charset="0"/>
                <a:cs typeface="Arial" panose="020B0604020202020204" pitchFamily="34" charset="0"/>
              </a:rPr>
              <a:t>.</a:t>
            </a:r>
          </a:p>
        </p:txBody>
      </p:sp>
      <p:sp>
        <p:nvSpPr>
          <p:cNvPr id="4" name="Slide Number Placeholder 1">
            <a:extLst>
              <a:ext uri="{FF2B5EF4-FFF2-40B4-BE49-F238E27FC236}">
                <a16:creationId xmlns:a16="http://schemas.microsoft.com/office/drawing/2014/main" id="{CB41F3B0-CED3-39F3-B235-75860420D280}"/>
              </a:ext>
            </a:extLst>
          </p:cNvPr>
          <p:cNvSpPr>
            <a:spLocks noGrp="1"/>
          </p:cNvSpPr>
          <p:nvPr>
            <p:ph type="sldNum" sz="quarter" idx="12"/>
          </p:nvPr>
        </p:nvSpPr>
        <p:spPr>
          <a:xfrm>
            <a:off x="0" y="6592569"/>
            <a:ext cx="2057400" cy="26051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7034D8C-3CB4-402A-BC46-2AB14C0FE90A}" type="slidenum">
              <a:rPr kumimoji="0" lang="en-US" sz="1200" b="0" i="0" u="none" strike="noStrike" kern="1200" cap="none" spc="0" normalizeH="0" baseline="0" noProof="0" smtClean="0">
                <a:ln>
                  <a:noFill/>
                </a:ln>
                <a:solidFill>
                  <a:prstClr val="white"/>
                </a:solidFill>
                <a:effectLst/>
                <a:uLnTx/>
                <a:uFillTx/>
                <a:latin typeface="Calibri Light" panose="020F0302020204030204"/>
                <a:cs typeface="Arial" charset="0"/>
              </a:rPr>
              <a:pPr marL="0" marR="0" lvl="0" indent="0" algn="l"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prstClr val="white"/>
              </a:solidFill>
              <a:effectLst/>
              <a:uLnTx/>
              <a:uFillTx/>
              <a:latin typeface="Calibri Light" panose="020F0302020204030204"/>
              <a:cs typeface="Arial" charset="0"/>
            </a:endParaRPr>
          </a:p>
        </p:txBody>
      </p:sp>
      <p:sp>
        <p:nvSpPr>
          <p:cNvPr id="3" name="TextBox 2">
            <a:extLst>
              <a:ext uri="{FF2B5EF4-FFF2-40B4-BE49-F238E27FC236}">
                <a16:creationId xmlns:a16="http://schemas.microsoft.com/office/drawing/2014/main" id="{CBA3EB2D-2C6F-DBD0-27ED-CFF2CF78D167}"/>
              </a:ext>
            </a:extLst>
          </p:cNvPr>
          <p:cNvSpPr txBox="1"/>
          <p:nvPr/>
        </p:nvSpPr>
        <p:spPr>
          <a:xfrm>
            <a:off x="4650351" y="2616654"/>
            <a:ext cx="3390672" cy="369332"/>
          </a:xfrm>
          <a:prstGeom prst="rect">
            <a:avLst/>
          </a:prstGeom>
          <a:noFill/>
        </p:spPr>
        <p:txBody>
          <a:bodyPr wrap="none" rtlCol="0">
            <a:spAutoFit/>
          </a:bodyPr>
          <a:lstStyle/>
          <a:p>
            <a:pPr algn="l"/>
            <a:r>
              <a:rPr lang="en-US" dirty="0">
                <a:highlight>
                  <a:srgbClr val="FFFF00"/>
                </a:highlight>
                <a:latin typeface="Arial" panose="020B0604020202020204" pitchFamily="34" charset="0"/>
                <a:cs typeface="Arial" panose="020B0604020202020204" pitchFamily="34" charset="0"/>
              </a:rPr>
              <a:t>From January 9</a:t>
            </a:r>
            <a:r>
              <a:rPr lang="en-US" baseline="30000" dirty="0">
                <a:highlight>
                  <a:srgbClr val="FFFF00"/>
                </a:highlight>
                <a:latin typeface="Arial" panose="020B0604020202020204" pitchFamily="34" charset="0"/>
                <a:cs typeface="Arial" panose="020B0604020202020204" pitchFamily="34" charset="0"/>
              </a:rPr>
              <a:t>th</a:t>
            </a:r>
            <a:r>
              <a:rPr lang="en-US" dirty="0">
                <a:highlight>
                  <a:srgbClr val="FFFF00"/>
                </a:highlight>
                <a:latin typeface="Arial" panose="020B0604020202020204" pitchFamily="34" charset="0"/>
                <a:cs typeface="Arial" panose="020B0604020202020204" pitchFamily="34" charset="0"/>
              </a:rPr>
              <a:t> </a:t>
            </a:r>
            <a:r>
              <a:rPr lang="en-US" dirty="0" err="1">
                <a:highlight>
                  <a:srgbClr val="FFFF00"/>
                </a:highlight>
                <a:latin typeface="Arial" panose="020B0604020202020204" pitchFamily="34" charset="0"/>
                <a:cs typeface="Arial" panose="020B0604020202020204" pitchFamily="34" charset="0"/>
              </a:rPr>
              <a:t>ePIC</a:t>
            </a:r>
            <a:r>
              <a:rPr lang="en-US" dirty="0">
                <a:highlight>
                  <a:srgbClr val="FFFF00"/>
                </a:highlight>
                <a:latin typeface="Arial" panose="020B0604020202020204" pitchFamily="34" charset="0"/>
                <a:cs typeface="Arial" panose="020B0604020202020204" pitchFamily="34" charset="0"/>
              </a:rPr>
              <a:t> meeting</a:t>
            </a:r>
          </a:p>
        </p:txBody>
      </p:sp>
    </p:spTree>
    <p:extLst>
      <p:ext uri="{BB962C8B-B14F-4D97-AF65-F5344CB8AC3E}">
        <p14:creationId xmlns:p14="http://schemas.microsoft.com/office/powerpoint/2010/main" val="37957300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CEEA6-29DC-3C4F-B949-67AE8F8CAE11}"/>
              </a:ext>
            </a:extLst>
          </p:cNvPr>
          <p:cNvSpPr>
            <a:spLocks noGrp="1"/>
          </p:cNvSpPr>
          <p:nvPr>
            <p:ph type="title"/>
          </p:nvPr>
        </p:nvSpPr>
        <p:spPr>
          <a:xfrm>
            <a:off x="0" y="0"/>
            <a:ext cx="9144000" cy="710005"/>
          </a:xfrm>
        </p:spPr>
        <p:txBody>
          <a:bodyPr>
            <a:normAutofit fontScale="90000"/>
          </a:bodyPr>
          <a:lstStyle/>
          <a:p>
            <a:r>
              <a:rPr lang="en-US" dirty="0"/>
              <a:t>Upcoming in your EIC Detector Arena</a:t>
            </a:r>
          </a:p>
        </p:txBody>
      </p:sp>
      <p:sp>
        <p:nvSpPr>
          <p:cNvPr id="3" name="Content Placeholder 2">
            <a:extLst>
              <a:ext uri="{FF2B5EF4-FFF2-40B4-BE49-F238E27FC236}">
                <a16:creationId xmlns:a16="http://schemas.microsoft.com/office/drawing/2014/main" id="{BEA76DB9-7047-3345-8AF1-C0C39A8DDEF1}"/>
              </a:ext>
            </a:extLst>
          </p:cNvPr>
          <p:cNvSpPr>
            <a:spLocks noGrp="1"/>
          </p:cNvSpPr>
          <p:nvPr>
            <p:ph idx="1"/>
          </p:nvPr>
        </p:nvSpPr>
        <p:spPr>
          <a:xfrm>
            <a:off x="0" y="857436"/>
            <a:ext cx="8778240" cy="5807524"/>
          </a:xfrm>
        </p:spPr>
        <p:txBody>
          <a:bodyPr vert="horz" lIns="91440" tIns="45720" rIns="91440" bIns="45720" rtlCol="0" anchor="t">
            <a:normAutofit fontScale="85000" lnSpcReduction="20000"/>
          </a:bodyPr>
          <a:lstStyle/>
          <a:p>
            <a:pPr>
              <a:buClr>
                <a:srgbClr val="0000FF"/>
              </a:buClr>
              <a:buFont typeface="Wingdings" pitchFamily="2" charset="2"/>
              <a:buChar char="§"/>
            </a:pPr>
            <a:r>
              <a:rPr lang="en-US" sz="2400" dirty="0"/>
              <a:t>July 5 + 6:		Particle Id Detectors Interim Design Review</a:t>
            </a:r>
          </a:p>
          <a:p>
            <a:pPr lvl="2">
              <a:buClr>
                <a:srgbClr val="0000FF"/>
              </a:buClr>
              <a:buFont typeface="Wingdings" pitchFamily="2" charset="2"/>
              <a:buChar char="§"/>
            </a:pPr>
            <a:r>
              <a:rPr lang="en-US" dirty="0"/>
              <a:t>Reviewers: Peter </a:t>
            </a:r>
            <a:r>
              <a:rPr lang="en-US" dirty="0" err="1"/>
              <a:t>Krizan</a:t>
            </a:r>
            <a:r>
              <a:rPr lang="en-US" dirty="0"/>
              <a:t> (U Ljubljana), Floris Keizer (CERN), Ana Amelia Machado (</a:t>
            </a:r>
            <a:r>
              <a:rPr lang="en-US" dirty="0" err="1"/>
              <a:t>UniCamp</a:t>
            </a:r>
            <a:r>
              <a:rPr lang="en-US" dirty="0"/>
              <a:t>), Koji </a:t>
            </a:r>
            <a:r>
              <a:rPr lang="en-US" dirty="0" err="1"/>
              <a:t>Nakumura</a:t>
            </a:r>
            <a:r>
              <a:rPr lang="en-US" dirty="0"/>
              <a:t> (KEK), Justin Stevens (W&amp;M)</a:t>
            </a:r>
          </a:p>
          <a:p>
            <a:pPr>
              <a:buClr>
                <a:srgbClr val="0000FF"/>
              </a:buClr>
              <a:buFont typeface="Wingdings" pitchFamily="2" charset="2"/>
              <a:buChar char="§"/>
            </a:pPr>
            <a:r>
              <a:rPr lang="en-US" sz="2400" dirty="0"/>
              <a:t>July 21: 		Final Design Review of the PbWO4 Crystals 				for the </a:t>
            </a:r>
            <a:r>
              <a:rPr lang="en-US" sz="2400" dirty="0" err="1"/>
              <a:t>ePIC</a:t>
            </a:r>
            <a:r>
              <a:rPr lang="en-US" sz="2400" dirty="0"/>
              <a:t> Backward EM Calorimeter</a:t>
            </a:r>
          </a:p>
          <a:p>
            <a:pPr lvl="2">
              <a:buClr>
                <a:srgbClr val="0000FF"/>
              </a:buClr>
              <a:buFont typeface="Wingdings" pitchFamily="2" charset="2"/>
              <a:buChar char="§"/>
            </a:pPr>
            <a:r>
              <a:rPr lang="en-US" dirty="0"/>
              <a:t>Reviewers: Eugene </a:t>
            </a:r>
            <a:r>
              <a:rPr lang="en-US" dirty="0" err="1"/>
              <a:t>Chudakov</a:t>
            </a:r>
            <a:r>
              <a:rPr lang="en-US" dirty="0"/>
              <a:t> (</a:t>
            </a:r>
            <a:r>
              <a:rPr lang="en-US" dirty="0" err="1"/>
              <a:t>JLab</a:t>
            </a:r>
            <a:r>
              <a:rPr lang="en-US" dirty="0"/>
              <a:t>), </a:t>
            </a:r>
            <a:r>
              <a:rPr lang="en-US" dirty="0" err="1"/>
              <a:t>Dipangkar</a:t>
            </a:r>
            <a:r>
              <a:rPr lang="en-US" dirty="0"/>
              <a:t> Dutta (MSU)</a:t>
            </a:r>
          </a:p>
          <a:p>
            <a:pPr>
              <a:buClr>
                <a:srgbClr val="0000FF"/>
              </a:buClr>
              <a:buFont typeface="Wingdings" pitchFamily="2" charset="2"/>
              <a:buChar char="§"/>
            </a:pPr>
            <a:r>
              <a:rPr lang="en-US" sz="2400" dirty="0"/>
              <a:t>August (TBD): 	Likely one-two further Final Design Reviews for 				Long-Lead Procurement candidate items</a:t>
            </a:r>
          </a:p>
          <a:p>
            <a:pPr>
              <a:buClr>
                <a:srgbClr val="0000FF"/>
              </a:buClr>
              <a:buFont typeface="Wingdings" pitchFamily="2" charset="2"/>
              <a:buChar char="§"/>
            </a:pPr>
            <a:r>
              <a:rPr lang="en-US" sz="2400" dirty="0"/>
              <a:t>August 28 + August 31: DAC Review of Detector R&amp;D – had to split 				in two separate days to make it work with DAC</a:t>
            </a:r>
          </a:p>
          <a:p>
            <a:pPr lvl="2">
              <a:buClr>
                <a:srgbClr val="0000FF"/>
              </a:buClr>
              <a:buFont typeface="Wingdings" pitchFamily="2" charset="2"/>
              <a:buChar char="§"/>
            </a:pPr>
            <a:r>
              <a:rPr lang="en-US" dirty="0"/>
              <a:t>FY23 progress</a:t>
            </a:r>
          </a:p>
          <a:p>
            <a:pPr lvl="2">
              <a:buClr>
                <a:srgbClr val="0000FF"/>
              </a:buClr>
              <a:buFont typeface="Wingdings" pitchFamily="2" charset="2"/>
              <a:buChar char="§"/>
            </a:pPr>
            <a:r>
              <a:rPr lang="en-US" dirty="0"/>
              <a:t>FY24 continuation requests</a:t>
            </a:r>
          </a:p>
          <a:p>
            <a:pPr>
              <a:buClr>
                <a:srgbClr val="0000FF"/>
              </a:buClr>
              <a:buFont typeface="Wingdings" pitchFamily="2" charset="2"/>
              <a:buChar char="§"/>
            </a:pPr>
            <a:r>
              <a:rPr lang="en-US" sz="2400" dirty="0"/>
              <a:t>August 29 + 30:	DOE CD-3A Design Review by DAC</a:t>
            </a:r>
          </a:p>
          <a:p>
            <a:pPr>
              <a:buClr>
                <a:srgbClr val="0000FF"/>
              </a:buClr>
              <a:buFont typeface="Wingdings" pitchFamily="2" charset="2"/>
              <a:buChar char="§"/>
            </a:pPr>
            <a:r>
              <a:rPr lang="en-US" sz="2400" dirty="0"/>
              <a:t>October 5 + 6:	Final Design Review of Magnet (MARCO)</a:t>
            </a:r>
          </a:p>
          <a:p>
            <a:pPr>
              <a:buClr>
                <a:srgbClr val="0000FF"/>
              </a:buClr>
              <a:buFont typeface="Wingdings" pitchFamily="2" charset="2"/>
              <a:buChar char="§"/>
            </a:pPr>
            <a:r>
              <a:rPr lang="en-US" sz="2400" dirty="0"/>
              <a:t>October 10-12:	DOE CD-3A Director’s Review</a:t>
            </a:r>
          </a:p>
          <a:p>
            <a:pPr>
              <a:buClr>
                <a:srgbClr val="0000FF"/>
              </a:buClr>
              <a:buFont typeface="Wingdings" pitchFamily="2" charset="2"/>
              <a:buChar char="§"/>
            </a:pPr>
            <a:r>
              <a:rPr lang="en-US" sz="2400" dirty="0">
                <a:latin typeface="Arial"/>
                <a:cs typeface="Arial"/>
              </a:rPr>
              <a:t>TBD                : 	DOE CD-3A Independent Cost Review</a:t>
            </a:r>
          </a:p>
          <a:p>
            <a:pPr>
              <a:buClr>
                <a:srgbClr val="0000FF"/>
              </a:buClr>
              <a:buFont typeface="Wingdings" pitchFamily="2" charset="2"/>
              <a:buChar char="§"/>
            </a:pPr>
            <a:r>
              <a:rPr lang="en-US" sz="2400" dirty="0"/>
              <a:t>November 14-16:	DOE CD-3A Independent Project Review</a:t>
            </a:r>
          </a:p>
          <a:p>
            <a:pPr>
              <a:buClr>
                <a:srgbClr val="0000FF"/>
              </a:buClr>
              <a:buFont typeface="Wingdings" pitchFamily="2" charset="2"/>
              <a:buChar char="§"/>
            </a:pPr>
            <a:r>
              <a:rPr lang="en-US" sz="2400" dirty="0"/>
              <a:t>December 7 + 8:	2</a:t>
            </a:r>
            <a:r>
              <a:rPr lang="en-US" sz="2400" baseline="30000" dirty="0"/>
              <a:t>nd</a:t>
            </a:r>
            <a:r>
              <a:rPr lang="en-US" sz="2400" dirty="0"/>
              <a:t> Resource Review Board meeting @ GWU</a:t>
            </a:r>
          </a:p>
          <a:p>
            <a:pPr>
              <a:buClr>
                <a:srgbClr val="0000FF"/>
              </a:buClr>
              <a:buFont typeface="Wingdings" pitchFamily="2" charset="2"/>
              <a:buChar char="§"/>
            </a:pPr>
            <a:r>
              <a:rPr lang="en-US" sz="2400" dirty="0"/>
              <a:t>December (TBD):	Preliminary Design Review of Far-Forward/Far-				Backward Detectors</a:t>
            </a:r>
            <a:endParaRPr lang="en-US" sz="2000" dirty="0"/>
          </a:p>
        </p:txBody>
      </p:sp>
      <p:sp>
        <p:nvSpPr>
          <p:cNvPr id="4" name="Slide Number Placeholder 3">
            <a:extLst>
              <a:ext uri="{FF2B5EF4-FFF2-40B4-BE49-F238E27FC236}">
                <a16:creationId xmlns:a16="http://schemas.microsoft.com/office/drawing/2014/main" id="{C85FE887-504A-024B-AF41-AE9C2EEAB558}"/>
              </a:ext>
            </a:extLst>
          </p:cNvPr>
          <p:cNvSpPr>
            <a:spLocks noGrp="1"/>
          </p:cNvSpPr>
          <p:nvPr>
            <p:ph type="sldNum" sz="quarter" idx="12"/>
          </p:nvPr>
        </p:nvSpPr>
        <p:spPr/>
        <p:txBody>
          <a:bodyPr/>
          <a:lstStyle/>
          <a:p>
            <a:fld id="{893C5830-40F3-F04E-B2E3-10E6672BA8FF}" type="slidenum">
              <a:rPr lang="en-US" smtClean="0"/>
              <a:t>3</a:t>
            </a:fld>
            <a:endParaRPr lang="en-US" dirty="0"/>
          </a:p>
        </p:txBody>
      </p:sp>
      <p:pic>
        <p:nvPicPr>
          <p:cNvPr id="5" name="Picture 4">
            <a:extLst>
              <a:ext uri="{FF2B5EF4-FFF2-40B4-BE49-F238E27FC236}">
                <a16:creationId xmlns:a16="http://schemas.microsoft.com/office/drawing/2014/main" id="{134CB5B0-836E-8840-8088-D543D27D19E6}"/>
              </a:ext>
            </a:extLst>
          </p:cNvPr>
          <p:cNvPicPr>
            <a:picLocks noChangeAspect="1"/>
          </p:cNvPicPr>
          <p:nvPr/>
        </p:nvPicPr>
        <p:blipFill>
          <a:blip r:embed="rId2"/>
          <a:stretch>
            <a:fillRect/>
          </a:stretch>
        </p:blipFill>
        <p:spPr>
          <a:xfrm>
            <a:off x="8543268" y="775256"/>
            <a:ext cx="426857" cy="551791"/>
          </a:xfrm>
          <a:prstGeom prst="rect">
            <a:avLst/>
          </a:prstGeom>
        </p:spPr>
      </p:pic>
      <p:pic>
        <p:nvPicPr>
          <p:cNvPr id="6" name="Picture 5">
            <a:extLst>
              <a:ext uri="{FF2B5EF4-FFF2-40B4-BE49-F238E27FC236}">
                <a16:creationId xmlns:a16="http://schemas.microsoft.com/office/drawing/2014/main" id="{8955CFF8-C29A-634B-AF4E-D07F2C85EF04}"/>
              </a:ext>
            </a:extLst>
          </p:cNvPr>
          <p:cNvPicPr>
            <a:picLocks noChangeAspect="1"/>
          </p:cNvPicPr>
          <p:nvPr/>
        </p:nvPicPr>
        <p:blipFill>
          <a:blip r:embed="rId2"/>
          <a:stretch>
            <a:fillRect/>
          </a:stretch>
        </p:blipFill>
        <p:spPr>
          <a:xfrm>
            <a:off x="8543268" y="1707258"/>
            <a:ext cx="426857" cy="551791"/>
          </a:xfrm>
          <a:prstGeom prst="rect">
            <a:avLst/>
          </a:prstGeom>
        </p:spPr>
      </p:pic>
    </p:spTree>
    <p:extLst>
      <p:ext uri="{BB962C8B-B14F-4D97-AF65-F5344CB8AC3E}">
        <p14:creationId xmlns:p14="http://schemas.microsoft.com/office/powerpoint/2010/main" val="2426274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36085-75E7-E84E-B281-761C480C332F}"/>
              </a:ext>
            </a:extLst>
          </p:cNvPr>
          <p:cNvSpPr>
            <a:spLocks noGrp="1"/>
          </p:cNvSpPr>
          <p:nvPr>
            <p:ph type="title"/>
          </p:nvPr>
        </p:nvSpPr>
        <p:spPr>
          <a:xfrm>
            <a:off x="-1" y="9526"/>
            <a:ext cx="9144001" cy="1111052"/>
          </a:xfrm>
        </p:spPr>
        <p:txBody>
          <a:bodyPr>
            <a:noAutofit/>
          </a:bodyPr>
          <a:lstStyle/>
          <a:p>
            <a:r>
              <a:rPr lang="en-US" sz="3600" dirty="0">
                <a:latin typeface="Arial" panose="020B0604020202020204" pitchFamily="34" charset="0"/>
                <a:cs typeface="Arial" panose="020B0604020202020204" pitchFamily="34" charset="0"/>
              </a:rPr>
              <a:t>(Draft) TDR – more details on Appendix B</a:t>
            </a:r>
          </a:p>
        </p:txBody>
      </p:sp>
      <p:sp>
        <p:nvSpPr>
          <p:cNvPr id="6" name="TextBox 5">
            <a:extLst>
              <a:ext uri="{FF2B5EF4-FFF2-40B4-BE49-F238E27FC236}">
                <a16:creationId xmlns:a16="http://schemas.microsoft.com/office/drawing/2014/main" id="{5F97684D-F233-4640-8386-2C0602E23EBD}"/>
              </a:ext>
            </a:extLst>
          </p:cNvPr>
          <p:cNvSpPr txBox="1"/>
          <p:nvPr/>
        </p:nvSpPr>
        <p:spPr>
          <a:xfrm>
            <a:off x="-307645" y="2964999"/>
            <a:ext cx="8639393" cy="1154162"/>
          </a:xfrm>
          <a:prstGeom prst="rect">
            <a:avLst/>
          </a:prstGeom>
          <a:noFill/>
        </p:spPr>
        <p:txBody>
          <a:bodyPr wrap="square" rtlCol="0">
            <a:spAutoFit/>
          </a:bodyPr>
          <a:lstStyle/>
          <a:p>
            <a:pPr algn="ctr">
              <a:spcAft>
                <a:spcPts val="600"/>
              </a:spcAft>
              <a:buClr>
                <a:srgbClr val="0432FF"/>
              </a:buClr>
              <a:defRPr/>
            </a:pPr>
            <a:endParaRPr lang="en-US" sz="3200" dirty="0">
              <a:solidFill>
                <a:prstClr val="black"/>
              </a:solidFill>
              <a:latin typeface="Arial" panose="020B0604020202020204" pitchFamily="34" charset="0"/>
              <a:cs typeface="Arial" panose="020B0604020202020204" pitchFamily="34" charset="0"/>
            </a:endParaRPr>
          </a:p>
          <a:p>
            <a:pPr algn="ctr">
              <a:spcAft>
                <a:spcPts val="600"/>
              </a:spcAft>
              <a:buClr>
                <a:srgbClr val="0432FF"/>
              </a:buClr>
              <a:defRPr/>
            </a:pPr>
            <a:endParaRPr lang="en-US" sz="3200" dirty="0">
              <a:solidFill>
                <a:prstClr val="black"/>
              </a:solidFill>
              <a:latin typeface="Arial" panose="020B0604020202020204" pitchFamily="34" charset="0"/>
              <a:cs typeface="Arial" panose="020B0604020202020204" pitchFamily="34" charset="0"/>
            </a:endParaRPr>
          </a:p>
        </p:txBody>
      </p:sp>
      <p:sp>
        <p:nvSpPr>
          <p:cNvPr id="3" name="TextBox 2"/>
          <p:cNvSpPr txBox="1"/>
          <p:nvPr/>
        </p:nvSpPr>
        <p:spPr>
          <a:xfrm>
            <a:off x="161635" y="1156186"/>
            <a:ext cx="8820727" cy="3754874"/>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Appendix B		Integration of a Second Experiment </a:t>
            </a: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B.1 2nd Interaction Region (high-level goal on ensuring feasibility - 2021 position paper) </a:t>
            </a: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					(Rolf, Elke, Angelika)	 </a:t>
            </a: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B.2 Luminosity sharing and requirements		(Christoph, Todd) </a:t>
            </a: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B.3 Polarization with two experiments		(Eliana) </a:t>
            </a: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B.4 IR definition and layout (include 3D CAD/Sketchup)	(Randy, Scott, </a:t>
            </a:r>
            <a:r>
              <a:rPr lang="en-US" sz="1400" dirty="0" err="1">
                <a:latin typeface="Arial" panose="020B0604020202020204" pitchFamily="34" charset="0"/>
                <a:cs typeface="Arial" panose="020B0604020202020204" pitchFamily="34" charset="0"/>
              </a:rPr>
              <a:t>Vasiliy</a:t>
            </a:r>
            <a:r>
              <a:rPr lang="en-US" sz="1400" dirty="0">
                <a:latin typeface="Arial" panose="020B0604020202020204" pitchFamily="34" charset="0"/>
                <a:cs typeface="Arial" panose="020B0604020202020204" pitchFamily="34" charset="0"/>
              </a:rPr>
              <a:t>, Angelika) </a:t>
            </a: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B.5 Magnet and forward-detection checks		(Renuka, Alex, Elke/Rolf) </a:t>
            </a: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B.6 Outstanding issues				(Elke/Rolf) </a:t>
            </a: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B.7 Experiment Complementarity			(like YR 12 or like new EIC White Paper)</a:t>
            </a:r>
          </a:p>
        </p:txBody>
      </p:sp>
      <p:sp>
        <p:nvSpPr>
          <p:cNvPr id="8" name="TextBox 7"/>
          <p:cNvSpPr txBox="1"/>
          <p:nvPr/>
        </p:nvSpPr>
        <p:spPr>
          <a:xfrm>
            <a:off x="102632" y="-50891"/>
            <a:ext cx="4752110" cy="369332"/>
          </a:xfrm>
          <a:prstGeom prst="rect">
            <a:avLst/>
          </a:prstGeom>
          <a:noFill/>
        </p:spPr>
        <p:txBody>
          <a:bodyPr wrap="square" rtlCol="0">
            <a:spAutoFit/>
          </a:bodyPr>
          <a:lstStyle/>
          <a:p>
            <a:r>
              <a:rPr lang="en-US" i="1" dirty="0"/>
              <a:t>.</a:t>
            </a:r>
          </a:p>
        </p:txBody>
      </p:sp>
      <p:sp>
        <p:nvSpPr>
          <p:cNvPr id="4" name="Slide Number Placeholder 2">
            <a:extLst>
              <a:ext uri="{FF2B5EF4-FFF2-40B4-BE49-F238E27FC236}">
                <a16:creationId xmlns:a16="http://schemas.microsoft.com/office/drawing/2014/main" id="{2ADDAA6C-B706-AAFD-1BE6-154AA1401EE5}"/>
              </a:ext>
            </a:extLst>
          </p:cNvPr>
          <p:cNvSpPr>
            <a:spLocks noGrp="1"/>
          </p:cNvSpPr>
          <p:nvPr>
            <p:ph type="sldNum" sz="quarter" idx="12"/>
          </p:nvPr>
        </p:nvSpPr>
        <p:spPr>
          <a:xfrm>
            <a:off x="6997212" y="6439090"/>
            <a:ext cx="2057400" cy="365125"/>
          </a:xfrm>
        </p:spPr>
        <p:txBody>
          <a:bodyPr/>
          <a:lstStyle/>
          <a:p>
            <a:fld id="{893C5830-40F3-F04E-B2E3-10E6672BA8FF}" type="slidenum">
              <a:rPr lang="en-US" smtClean="0"/>
              <a:t>30</a:t>
            </a:fld>
            <a:endParaRPr lang="en-US" dirty="0"/>
          </a:p>
        </p:txBody>
      </p:sp>
    </p:spTree>
    <p:extLst>
      <p:ext uri="{BB962C8B-B14F-4D97-AF65-F5344CB8AC3E}">
        <p14:creationId xmlns:p14="http://schemas.microsoft.com/office/powerpoint/2010/main" val="18080443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9E7C1-6234-0C4B-9667-892883A35F06}"/>
              </a:ext>
            </a:extLst>
          </p:cNvPr>
          <p:cNvSpPr>
            <a:spLocks noGrp="1"/>
          </p:cNvSpPr>
          <p:nvPr>
            <p:ph type="title"/>
          </p:nvPr>
        </p:nvSpPr>
        <p:spPr>
          <a:xfrm>
            <a:off x="0" y="0"/>
            <a:ext cx="7886700" cy="707571"/>
          </a:xfrm>
        </p:spPr>
        <p:txBody>
          <a:bodyPr/>
          <a:lstStyle/>
          <a:p>
            <a:r>
              <a:rPr lang="en-US" dirty="0"/>
              <a:t>Barrel </a:t>
            </a:r>
            <a:r>
              <a:rPr lang="en-US" dirty="0" err="1"/>
              <a:t>ECal</a:t>
            </a:r>
            <a:r>
              <a:rPr lang="en-US" dirty="0"/>
              <a:t> Integration</a:t>
            </a:r>
          </a:p>
        </p:txBody>
      </p:sp>
      <p:sp>
        <p:nvSpPr>
          <p:cNvPr id="3" name="Slide Number Placeholder 2">
            <a:extLst>
              <a:ext uri="{FF2B5EF4-FFF2-40B4-BE49-F238E27FC236}">
                <a16:creationId xmlns:a16="http://schemas.microsoft.com/office/drawing/2014/main" id="{F052C654-4177-C249-A498-B0C1BDF4418C}"/>
              </a:ext>
            </a:extLst>
          </p:cNvPr>
          <p:cNvSpPr>
            <a:spLocks noGrp="1"/>
          </p:cNvSpPr>
          <p:nvPr>
            <p:ph type="sldNum" sz="quarter" idx="12"/>
          </p:nvPr>
        </p:nvSpPr>
        <p:spPr/>
        <p:txBody>
          <a:bodyPr/>
          <a:lstStyle/>
          <a:p>
            <a:fld id="{893C5830-40F3-F04E-B2E3-10E6672BA8FF}" type="slidenum">
              <a:rPr lang="en-US" smtClean="0"/>
              <a:t>31</a:t>
            </a:fld>
            <a:endParaRPr lang="en-US" dirty="0"/>
          </a:p>
        </p:txBody>
      </p:sp>
      <p:sp>
        <p:nvSpPr>
          <p:cNvPr id="5" name="TextBox 4">
            <a:extLst>
              <a:ext uri="{FF2B5EF4-FFF2-40B4-BE49-F238E27FC236}">
                <a16:creationId xmlns:a16="http://schemas.microsoft.com/office/drawing/2014/main" id="{02058153-D42C-6543-B31C-8C62D555E2F0}"/>
              </a:ext>
            </a:extLst>
          </p:cNvPr>
          <p:cNvSpPr txBox="1"/>
          <p:nvPr/>
        </p:nvSpPr>
        <p:spPr>
          <a:xfrm>
            <a:off x="0" y="599738"/>
            <a:ext cx="8961120" cy="1477328"/>
          </a:xfrm>
          <a:prstGeom prst="rect">
            <a:avLst/>
          </a:prstGeom>
          <a:noFill/>
        </p:spPr>
        <p:txBody>
          <a:bodyPr wrap="square" rtlCol="0">
            <a:spAutoFit/>
          </a:bodyPr>
          <a:lstStyle/>
          <a:p>
            <a:pPr marL="285750" indent="-285750">
              <a:buClr>
                <a:srgbClr val="0000FF"/>
              </a:buClr>
              <a:buFont typeface="Wingdings" pitchFamily="2" charset="2"/>
              <a:buChar char="§"/>
            </a:pPr>
            <a:r>
              <a:rPr lang="en-US" dirty="0"/>
              <a:t>Great progress on the mechanical engineering, integration and first installation ideas during Barrel </a:t>
            </a:r>
            <a:r>
              <a:rPr lang="en-US" dirty="0" err="1"/>
              <a:t>ECal</a:t>
            </a:r>
            <a:r>
              <a:rPr lang="en-US" dirty="0"/>
              <a:t> focus week</a:t>
            </a:r>
          </a:p>
          <a:p>
            <a:pPr marL="285750" indent="-285750">
              <a:buClr>
                <a:srgbClr val="0000FF"/>
              </a:buClr>
              <a:buFont typeface="Wingdings" pitchFamily="2" charset="2"/>
              <a:buChar char="§"/>
            </a:pPr>
            <a:r>
              <a:rPr lang="en-US" dirty="0"/>
              <a:t>A lot more work to be done, but of to an excellent start</a:t>
            </a:r>
          </a:p>
          <a:p>
            <a:pPr marL="285750" indent="-285750">
              <a:buClr>
                <a:srgbClr val="0000FF"/>
              </a:buClr>
              <a:buFont typeface="Wingdings" pitchFamily="2" charset="2"/>
              <a:buChar char="§"/>
            </a:pPr>
            <a:r>
              <a:rPr lang="en-US" dirty="0"/>
              <a:t>exact radial position will be fixed after next iteration of DIRC support structure and </a:t>
            </a:r>
            <a:r>
              <a:rPr lang="en-US" dirty="0">
                <a:solidFill>
                  <a:srgbClr val="FF40FF"/>
                </a:solidFill>
              </a:rPr>
              <a:t>next</a:t>
            </a:r>
            <a:r>
              <a:rPr lang="en-US" dirty="0"/>
              <a:t> </a:t>
            </a:r>
            <a:r>
              <a:rPr lang="en-US" dirty="0">
                <a:solidFill>
                  <a:srgbClr val="FF40FF"/>
                </a:solidFill>
              </a:rPr>
              <a:t>all service iteration is done</a:t>
            </a:r>
          </a:p>
        </p:txBody>
      </p:sp>
      <p:pic>
        <p:nvPicPr>
          <p:cNvPr id="8" name="Picture 7">
            <a:extLst>
              <a:ext uri="{FF2B5EF4-FFF2-40B4-BE49-F238E27FC236}">
                <a16:creationId xmlns:a16="http://schemas.microsoft.com/office/drawing/2014/main" id="{8DC47B73-CDF2-4442-8A48-2091F84FDAAE}"/>
              </a:ext>
            </a:extLst>
          </p:cNvPr>
          <p:cNvPicPr>
            <a:picLocks noChangeAspect="1"/>
          </p:cNvPicPr>
          <p:nvPr/>
        </p:nvPicPr>
        <p:blipFill>
          <a:blip r:embed="rId2"/>
          <a:stretch>
            <a:fillRect/>
          </a:stretch>
        </p:blipFill>
        <p:spPr>
          <a:xfrm>
            <a:off x="793377" y="2191871"/>
            <a:ext cx="6998073" cy="4072781"/>
          </a:xfrm>
          <a:prstGeom prst="rect">
            <a:avLst/>
          </a:prstGeom>
          <a:solidFill>
            <a:schemeClr val="tx1"/>
          </a:solidFill>
        </p:spPr>
      </p:pic>
    </p:spTree>
    <p:extLst>
      <p:ext uri="{BB962C8B-B14F-4D97-AF65-F5344CB8AC3E}">
        <p14:creationId xmlns:p14="http://schemas.microsoft.com/office/powerpoint/2010/main" val="12403022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D5B0B6E-4A45-154C-BD0E-B3385F6B2F23}"/>
              </a:ext>
            </a:extLst>
          </p:cNvPr>
          <p:cNvSpPr>
            <a:spLocks noGrp="1"/>
          </p:cNvSpPr>
          <p:nvPr>
            <p:ph type="sldNum" sz="quarter" idx="12"/>
          </p:nvPr>
        </p:nvSpPr>
        <p:spPr/>
        <p:txBody>
          <a:bodyPr/>
          <a:lstStyle/>
          <a:p>
            <a:fld id="{893C5830-40F3-F04E-B2E3-10E6672BA8FF}" type="slidenum">
              <a:rPr lang="en-US" smtClean="0"/>
              <a:t>32</a:t>
            </a:fld>
            <a:endParaRPr lang="en-US" dirty="0"/>
          </a:p>
        </p:txBody>
      </p:sp>
      <p:sp>
        <p:nvSpPr>
          <p:cNvPr id="2" name="Title 1">
            <a:extLst>
              <a:ext uri="{FF2B5EF4-FFF2-40B4-BE49-F238E27FC236}">
                <a16:creationId xmlns:a16="http://schemas.microsoft.com/office/drawing/2014/main" id="{485D4F5C-5933-7443-992E-B8651F290285}"/>
              </a:ext>
            </a:extLst>
          </p:cNvPr>
          <p:cNvSpPr>
            <a:spLocks noGrp="1"/>
          </p:cNvSpPr>
          <p:nvPr>
            <p:ph type="title" idx="4294967295"/>
          </p:nvPr>
        </p:nvSpPr>
        <p:spPr>
          <a:xfrm>
            <a:off x="0" y="0"/>
            <a:ext cx="9144000" cy="650875"/>
          </a:xfrm>
        </p:spPr>
        <p:txBody>
          <a:bodyPr>
            <a:normAutofit fontScale="90000"/>
          </a:bodyPr>
          <a:lstStyle/>
          <a:p>
            <a:r>
              <a:rPr lang="en-US" dirty="0"/>
              <a:t>Layout of Magnetic Materials now given</a:t>
            </a:r>
          </a:p>
        </p:txBody>
      </p:sp>
      <p:graphicFrame>
        <p:nvGraphicFramePr>
          <p:cNvPr id="8" name="Table 7"/>
          <p:cNvGraphicFramePr>
            <a:graphicFrameLocks noGrp="1"/>
          </p:cNvGraphicFramePr>
          <p:nvPr>
            <p:extLst>
              <p:ext uri="{D42A27DB-BD31-4B8C-83A1-F6EECF244321}">
                <p14:modId xmlns:p14="http://schemas.microsoft.com/office/powerpoint/2010/main" val="1297465385"/>
              </p:ext>
            </p:extLst>
          </p:nvPr>
        </p:nvGraphicFramePr>
        <p:xfrm>
          <a:off x="2871760" y="678552"/>
          <a:ext cx="6202578" cy="5516880"/>
        </p:xfrm>
        <a:graphic>
          <a:graphicData uri="http://schemas.openxmlformats.org/drawingml/2006/table">
            <a:tbl>
              <a:tblPr firstRow="1" bandRow="1">
                <a:tableStyleId>{72833802-FEF1-4C79-8D5D-14CF1EAF98D9}</a:tableStyleId>
              </a:tblPr>
              <a:tblGrid>
                <a:gridCol w="1121561">
                  <a:extLst>
                    <a:ext uri="{9D8B030D-6E8A-4147-A177-3AD203B41FA5}">
                      <a16:colId xmlns:a16="http://schemas.microsoft.com/office/drawing/2014/main" val="4223182797"/>
                    </a:ext>
                  </a:extLst>
                </a:gridCol>
                <a:gridCol w="781143">
                  <a:extLst>
                    <a:ext uri="{9D8B030D-6E8A-4147-A177-3AD203B41FA5}">
                      <a16:colId xmlns:a16="http://schemas.microsoft.com/office/drawing/2014/main" val="1685508345"/>
                    </a:ext>
                  </a:extLst>
                </a:gridCol>
                <a:gridCol w="781143">
                  <a:extLst>
                    <a:ext uri="{9D8B030D-6E8A-4147-A177-3AD203B41FA5}">
                      <a16:colId xmlns:a16="http://schemas.microsoft.com/office/drawing/2014/main" val="3864987039"/>
                    </a:ext>
                  </a:extLst>
                </a:gridCol>
                <a:gridCol w="781143">
                  <a:extLst>
                    <a:ext uri="{9D8B030D-6E8A-4147-A177-3AD203B41FA5}">
                      <a16:colId xmlns:a16="http://schemas.microsoft.com/office/drawing/2014/main" val="3069069723"/>
                    </a:ext>
                  </a:extLst>
                </a:gridCol>
                <a:gridCol w="951820">
                  <a:extLst>
                    <a:ext uri="{9D8B030D-6E8A-4147-A177-3AD203B41FA5}">
                      <a16:colId xmlns:a16="http://schemas.microsoft.com/office/drawing/2014/main" val="313488189"/>
                    </a:ext>
                  </a:extLst>
                </a:gridCol>
                <a:gridCol w="241317">
                  <a:extLst>
                    <a:ext uri="{9D8B030D-6E8A-4147-A177-3AD203B41FA5}">
                      <a16:colId xmlns:a16="http://schemas.microsoft.com/office/drawing/2014/main" val="4082738898"/>
                    </a:ext>
                  </a:extLst>
                </a:gridCol>
                <a:gridCol w="1544451">
                  <a:extLst>
                    <a:ext uri="{9D8B030D-6E8A-4147-A177-3AD203B41FA5}">
                      <a16:colId xmlns:a16="http://schemas.microsoft.com/office/drawing/2014/main" val="853091411"/>
                    </a:ext>
                  </a:extLst>
                </a:gridCol>
              </a:tblGrid>
              <a:tr h="223798">
                <a:tc>
                  <a:txBody>
                    <a:bodyPr/>
                    <a:lstStyle/>
                    <a:p>
                      <a:r>
                        <a:rPr lang="fr-FR" sz="1100" dirty="0" err="1"/>
                        <a:t>Parameter</a:t>
                      </a:r>
                      <a:endParaRPr lang="en-US" sz="1100" dirty="0"/>
                    </a:p>
                  </a:txBody>
                  <a:tcPr/>
                </a:tc>
                <a:tc>
                  <a:txBody>
                    <a:bodyPr/>
                    <a:lstStyle/>
                    <a:p>
                      <a:pPr algn="ctr"/>
                      <a:r>
                        <a:rPr lang="fr-FR" sz="1100" dirty="0"/>
                        <a:t>V7.6.2.2.7</a:t>
                      </a:r>
                      <a:endParaRPr lang="en-US" sz="1100" dirty="0"/>
                    </a:p>
                  </a:txBody>
                  <a:tcPr/>
                </a:tc>
                <a:tc>
                  <a:txBody>
                    <a:bodyPr/>
                    <a:lstStyle/>
                    <a:p>
                      <a:pPr algn="ctr"/>
                      <a:r>
                        <a:rPr lang="en-US" sz="1100" dirty="0"/>
                        <a:t>V7.6.2.2.8</a:t>
                      </a:r>
                    </a:p>
                  </a:txBody>
                  <a:tcPr/>
                </a:tc>
                <a:tc>
                  <a:txBody>
                    <a:bodyPr/>
                    <a:lstStyle/>
                    <a:p>
                      <a:pPr algn="ctr"/>
                      <a:r>
                        <a:rPr lang="fr-FR" sz="1100" dirty="0"/>
                        <a:t>V7.6.2.2.9</a:t>
                      </a:r>
                      <a:endParaRPr lang="en-US" sz="1100" dirty="0"/>
                    </a:p>
                  </a:txBody>
                  <a:tcPr/>
                </a:tc>
                <a:tc>
                  <a:txBody>
                    <a:bodyPr/>
                    <a:lstStyle/>
                    <a:p>
                      <a:pPr algn="ctr"/>
                      <a:r>
                        <a:rPr lang="fr-FR" sz="1100" dirty="0"/>
                        <a:t>V7.6.2.2.10a</a:t>
                      </a:r>
                      <a:endParaRPr lang="en-US" sz="1100" dirty="0"/>
                    </a:p>
                  </a:txBody>
                  <a:tcPr/>
                </a:tc>
                <a:tc>
                  <a:txBody>
                    <a:bodyPr/>
                    <a:lstStyle/>
                    <a:p>
                      <a:pPr marL="0" marR="0" lvl="0" indent="0" algn="ctr" defTabSz="957925" rtl="0" eaLnBrk="1" fontAlgn="auto" latinLnBrk="0" hangingPunct="1">
                        <a:lnSpc>
                          <a:spcPct val="100000"/>
                        </a:lnSpc>
                        <a:spcBef>
                          <a:spcPts val="0"/>
                        </a:spcBef>
                        <a:spcAft>
                          <a:spcPts val="0"/>
                        </a:spcAft>
                        <a:buClrTx/>
                        <a:buSzTx/>
                        <a:buFontTx/>
                        <a:buNone/>
                        <a:tabLst/>
                        <a:defRPr/>
                      </a:pPr>
                      <a:endParaRPr lang="en-US" sz="1100" dirty="0"/>
                    </a:p>
                  </a:txBody>
                  <a:tcPr/>
                </a:tc>
                <a:tc>
                  <a:txBody>
                    <a:bodyPr/>
                    <a:lstStyle/>
                    <a:p>
                      <a:r>
                        <a:rPr lang="fr-FR" sz="1100" dirty="0" err="1"/>
                        <a:t>Units</a:t>
                      </a:r>
                      <a:endParaRPr lang="en-US" sz="1100" dirty="0"/>
                    </a:p>
                  </a:txBody>
                  <a:tcPr/>
                </a:tc>
                <a:extLst>
                  <a:ext uri="{0D108BD9-81ED-4DB2-BD59-A6C34878D82A}">
                    <a16:rowId xmlns:a16="http://schemas.microsoft.com/office/drawing/2014/main" val="1260231109"/>
                  </a:ext>
                </a:extLst>
              </a:tr>
              <a:tr h="223798">
                <a:tc>
                  <a:txBody>
                    <a:bodyPr/>
                    <a:lstStyle/>
                    <a:p>
                      <a:r>
                        <a:rPr lang="fr-FR" sz="1050" b="1" dirty="0" err="1">
                          <a:solidFill>
                            <a:srgbClr val="00B050"/>
                          </a:solidFill>
                        </a:rPr>
                        <a:t>Current</a:t>
                      </a:r>
                      <a:endParaRPr lang="en-US" sz="1050" b="1" dirty="0">
                        <a:solidFill>
                          <a:srgbClr val="00B050"/>
                        </a:solidFill>
                      </a:endParaRPr>
                    </a:p>
                  </a:txBody>
                  <a:tcPr/>
                </a:tc>
                <a:tc gridSpan="5">
                  <a:txBody>
                    <a:bodyPr/>
                    <a:lstStyle/>
                    <a:p>
                      <a:pPr algn="ctr"/>
                      <a:r>
                        <a:rPr lang="fr-FR" sz="1050" b="1" dirty="0">
                          <a:solidFill>
                            <a:srgbClr val="00B050"/>
                          </a:solidFill>
                        </a:rPr>
                        <a:t>3924</a:t>
                      </a:r>
                      <a:endParaRPr lang="en-US" sz="1050" b="1" dirty="0">
                        <a:solidFill>
                          <a:srgbClr val="00B050"/>
                        </a:solidFill>
                      </a:endParaRPr>
                    </a:p>
                  </a:txBody>
                  <a:tcPr/>
                </a:tc>
                <a:tc hMerge="1">
                  <a:txBody>
                    <a:bodyPr/>
                    <a:lstStyle/>
                    <a:p>
                      <a:pPr algn="ctr"/>
                      <a:endParaRPr lang="en-US" sz="1200" b="1" dirty="0">
                        <a:solidFill>
                          <a:srgbClr val="00B050"/>
                        </a:solidFill>
                      </a:endParaRPr>
                    </a:p>
                  </a:txBody>
                  <a:tcPr/>
                </a:tc>
                <a:tc hMerge="1">
                  <a:txBody>
                    <a:bodyPr/>
                    <a:lstStyle/>
                    <a:p>
                      <a:pPr algn="ctr"/>
                      <a:endParaRPr lang="en-US" sz="1050" b="1" dirty="0">
                        <a:solidFill>
                          <a:srgbClr val="00B050"/>
                        </a:solidFill>
                      </a:endParaRPr>
                    </a:p>
                  </a:txBody>
                  <a:tcPr/>
                </a:tc>
                <a:tc hMerge="1">
                  <a:txBody>
                    <a:bodyPr/>
                    <a:lstStyle/>
                    <a:p>
                      <a:pPr algn="ctr"/>
                      <a:endParaRPr lang="en-US" sz="1050" b="1" dirty="0">
                        <a:solidFill>
                          <a:srgbClr val="00B050"/>
                        </a:solidFill>
                      </a:endParaRPr>
                    </a:p>
                  </a:txBody>
                  <a:tcPr/>
                </a:tc>
                <a:tc hMerge="1">
                  <a:txBody>
                    <a:bodyPr/>
                    <a:lstStyle/>
                    <a:p>
                      <a:pPr algn="ctr"/>
                      <a:endParaRPr lang="en-US" sz="1050" b="1" dirty="0">
                        <a:solidFill>
                          <a:srgbClr val="00B050"/>
                        </a:solidFill>
                      </a:endParaRPr>
                    </a:p>
                  </a:txBody>
                  <a:tcPr/>
                </a:tc>
                <a:tc>
                  <a:txBody>
                    <a:bodyPr/>
                    <a:lstStyle/>
                    <a:p>
                      <a:r>
                        <a:rPr lang="fr-FR" sz="1050" b="1" dirty="0">
                          <a:solidFill>
                            <a:srgbClr val="00B050"/>
                          </a:solidFill>
                        </a:rPr>
                        <a:t>A</a:t>
                      </a:r>
                      <a:endParaRPr lang="en-US" sz="1050" b="1" dirty="0">
                        <a:solidFill>
                          <a:srgbClr val="00B050"/>
                        </a:solidFill>
                      </a:endParaRPr>
                    </a:p>
                  </a:txBody>
                  <a:tcPr/>
                </a:tc>
                <a:extLst>
                  <a:ext uri="{0D108BD9-81ED-4DB2-BD59-A6C34878D82A}">
                    <a16:rowId xmlns:a16="http://schemas.microsoft.com/office/drawing/2014/main" val="2193669555"/>
                  </a:ext>
                </a:extLst>
              </a:tr>
              <a:tr h="223798">
                <a:tc>
                  <a:txBody>
                    <a:bodyPr/>
                    <a:lstStyle/>
                    <a:p>
                      <a:r>
                        <a:rPr lang="fr-FR" sz="1050" dirty="0"/>
                        <a:t>#</a:t>
                      </a:r>
                      <a:r>
                        <a:rPr lang="fr-FR" sz="1050" baseline="0" dirty="0"/>
                        <a:t> </a:t>
                      </a:r>
                      <a:r>
                        <a:rPr lang="fr-FR" sz="1050" baseline="0" dirty="0" err="1"/>
                        <a:t>turns</a:t>
                      </a:r>
                      <a:endParaRPr lang="en-US" sz="1050" dirty="0"/>
                    </a:p>
                  </a:txBody>
                  <a:tcPr/>
                </a:tc>
                <a:tc gridSpan="5">
                  <a:txBody>
                    <a:bodyPr/>
                    <a:lstStyle/>
                    <a:p>
                      <a:pPr algn="ctr"/>
                      <a:r>
                        <a:rPr lang="fr-FR" sz="1050" dirty="0"/>
                        <a:t>1668</a:t>
                      </a:r>
                      <a:endParaRPr lang="en-US" sz="1050" dirty="0"/>
                    </a:p>
                  </a:txBody>
                  <a:tcPr anchor="ctr"/>
                </a:tc>
                <a:tc hMerge="1">
                  <a:txBody>
                    <a:bodyPr/>
                    <a:lstStyle/>
                    <a:p>
                      <a:endParaRPr lang="en-US" sz="1400" dirty="0"/>
                    </a:p>
                  </a:txBody>
                  <a:tcPr/>
                </a:tc>
                <a:tc hMerge="1">
                  <a:txBody>
                    <a:bodyPr/>
                    <a:lstStyle/>
                    <a:p>
                      <a:pPr algn="ctr"/>
                      <a:endParaRPr lang="en-US" sz="1050" dirty="0"/>
                    </a:p>
                  </a:txBody>
                  <a:tcPr anchor="ctr"/>
                </a:tc>
                <a:tc hMerge="1">
                  <a:txBody>
                    <a:bodyPr/>
                    <a:lstStyle/>
                    <a:p>
                      <a:pPr algn="ctr"/>
                      <a:endParaRPr lang="en-US" sz="1050" dirty="0"/>
                    </a:p>
                  </a:txBody>
                  <a:tcPr anchor="ctr"/>
                </a:tc>
                <a:tc hMerge="1">
                  <a:txBody>
                    <a:bodyPr/>
                    <a:lstStyle/>
                    <a:p>
                      <a:pPr algn="ctr"/>
                      <a:endParaRPr lang="en-US" sz="1050" dirty="0"/>
                    </a:p>
                  </a:txBody>
                  <a:tcPr anchor="ctr"/>
                </a:tc>
                <a:tc>
                  <a:txBody>
                    <a:bodyPr/>
                    <a:lstStyle/>
                    <a:p>
                      <a:endParaRPr lang="en-US" sz="1050" dirty="0"/>
                    </a:p>
                  </a:txBody>
                  <a:tcPr/>
                </a:tc>
                <a:extLst>
                  <a:ext uri="{0D108BD9-81ED-4DB2-BD59-A6C34878D82A}">
                    <a16:rowId xmlns:a16="http://schemas.microsoft.com/office/drawing/2014/main" val="2548143361"/>
                  </a:ext>
                </a:extLst>
              </a:tr>
              <a:tr h="303773">
                <a:tc>
                  <a:txBody>
                    <a:bodyPr/>
                    <a:lstStyle/>
                    <a:p>
                      <a:pPr marL="0" marR="0" lvl="0" indent="0" algn="l" defTabSz="957925" rtl="0" eaLnBrk="1" fontAlgn="auto" latinLnBrk="0" hangingPunct="1">
                        <a:lnSpc>
                          <a:spcPct val="100000"/>
                        </a:lnSpc>
                        <a:spcBef>
                          <a:spcPts val="0"/>
                        </a:spcBef>
                        <a:spcAft>
                          <a:spcPts val="0"/>
                        </a:spcAft>
                        <a:buClrTx/>
                        <a:buSzTx/>
                        <a:buFontTx/>
                        <a:buNone/>
                        <a:tabLst/>
                        <a:defRPr/>
                      </a:pPr>
                      <a:r>
                        <a:rPr lang="fr-FR" sz="1050" b="1" dirty="0">
                          <a:solidFill>
                            <a:srgbClr val="00B050"/>
                          </a:solidFill>
                        </a:rPr>
                        <a:t>B</a:t>
                      </a:r>
                      <a:r>
                        <a:rPr lang="fr-FR" sz="1050" b="1" baseline="-25000" dirty="0">
                          <a:solidFill>
                            <a:srgbClr val="00B050"/>
                          </a:solidFill>
                        </a:rPr>
                        <a:t>0</a:t>
                      </a:r>
                      <a:endParaRPr lang="en-US" sz="1050" b="1" dirty="0">
                        <a:solidFill>
                          <a:srgbClr val="00B050"/>
                        </a:solidFill>
                      </a:endParaRPr>
                    </a:p>
                  </a:txBody>
                  <a:tcPr/>
                </a:tc>
                <a:tc>
                  <a:txBody>
                    <a:bodyPr/>
                    <a:lstStyle/>
                    <a:p>
                      <a:pPr algn="ctr"/>
                      <a:r>
                        <a:rPr lang="fr-FR" sz="1050" b="1" dirty="0">
                          <a:solidFill>
                            <a:srgbClr val="00B050"/>
                          </a:solidFill>
                        </a:rPr>
                        <a:t>2.000</a:t>
                      </a:r>
                      <a:endParaRPr lang="en-US" sz="1050" b="1" dirty="0">
                        <a:solidFill>
                          <a:srgbClr val="00B050"/>
                        </a:solidFill>
                      </a:endParaRPr>
                    </a:p>
                  </a:txBody>
                  <a:tcPr/>
                </a:tc>
                <a:tc>
                  <a:txBody>
                    <a:bodyPr/>
                    <a:lstStyle/>
                    <a:p>
                      <a:pPr algn="ctr"/>
                      <a:r>
                        <a:rPr lang="fr-FR" sz="1050" b="1" dirty="0">
                          <a:solidFill>
                            <a:srgbClr val="00B050"/>
                          </a:solidFill>
                        </a:rPr>
                        <a:t>2.008</a:t>
                      </a:r>
                      <a:endParaRPr lang="en-US" sz="1050" b="1" dirty="0">
                        <a:solidFill>
                          <a:srgbClr val="00B050"/>
                        </a:solidFill>
                      </a:endParaRPr>
                    </a:p>
                  </a:txBody>
                  <a:tcPr/>
                </a:tc>
                <a:tc>
                  <a:txBody>
                    <a:bodyPr/>
                    <a:lstStyle/>
                    <a:p>
                      <a:pPr algn="ctr"/>
                      <a:r>
                        <a:rPr lang="fr-FR" sz="1050" b="1" dirty="0">
                          <a:solidFill>
                            <a:srgbClr val="00B050"/>
                          </a:solidFill>
                        </a:rPr>
                        <a:t>2.007</a:t>
                      </a:r>
                      <a:endParaRPr lang="en-US" sz="1050" b="1" dirty="0">
                        <a:solidFill>
                          <a:srgbClr val="00B050"/>
                        </a:solidFill>
                      </a:endParaRPr>
                    </a:p>
                  </a:txBody>
                  <a:tcPr/>
                </a:tc>
                <a:tc>
                  <a:txBody>
                    <a:bodyPr/>
                    <a:lstStyle/>
                    <a:p>
                      <a:pPr algn="ctr"/>
                      <a:r>
                        <a:rPr lang="fr-FR" sz="1050" b="1" dirty="0">
                          <a:solidFill>
                            <a:srgbClr val="00B050"/>
                          </a:solidFill>
                        </a:rPr>
                        <a:t>2.007</a:t>
                      </a:r>
                      <a:endParaRPr lang="en-US" sz="1050" b="1" dirty="0">
                        <a:solidFill>
                          <a:srgbClr val="00B050"/>
                        </a:solidFill>
                      </a:endParaRPr>
                    </a:p>
                  </a:txBody>
                  <a:tcPr/>
                </a:tc>
                <a:tc>
                  <a:txBody>
                    <a:bodyPr/>
                    <a:lstStyle/>
                    <a:p>
                      <a:endParaRPr lang="en-US" dirty="0"/>
                    </a:p>
                  </a:txBody>
                  <a:tcPr/>
                </a:tc>
                <a:tc>
                  <a:txBody>
                    <a:bodyPr/>
                    <a:lstStyle/>
                    <a:p>
                      <a:r>
                        <a:rPr lang="fr-FR" sz="1050" b="1" dirty="0">
                          <a:solidFill>
                            <a:srgbClr val="00B050"/>
                          </a:solidFill>
                        </a:rPr>
                        <a:t>T</a:t>
                      </a:r>
                      <a:endParaRPr lang="en-US" sz="1050" b="1" dirty="0">
                        <a:solidFill>
                          <a:srgbClr val="00B050"/>
                        </a:solidFill>
                      </a:endParaRPr>
                    </a:p>
                  </a:txBody>
                  <a:tcPr/>
                </a:tc>
                <a:extLst>
                  <a:ext uri="{0D108BD9-81ED-4DB2-BD59-A6C34878D82A}">
                    <a16:rowId xmlns:a16="http://schemas.microsoft.com/office/drawing/2014/main" val="3526947983"/>
                  </a:ext>
                </a:extLst>
              </a:tr>
              <a:tr h="303773">
                <a:tc>
                  <a:txBody>
                    <a:bodyPr/>
                    <a:lstStyle/>
                    <a:p>
                      <a:r>
                        <a:rPr lang="fr-FR" sz="1050" dirty="0" err="1"/>
                        <a:t>Bpeak</a:t>
                      </a:r>
                      <a:r>
                        <a:rPr lang="fr-FR" sz="1050" dirty="0"/>
                        <a:t> MOD 1</a:t>
                      </a:r>
                      <a:endParaRPr lang="en-US" sz="1050" dirty="0"/>
                    </a:p>
                  </a:txBody>
                  <a:tcPr/>
                </a:tc>
                <a:tc>
                  <a:txBody>
                    <a:bodyPr/>
                    <a:lstStyle/>
                    <a:p>
                      <a:pPr algn="ctr"/>
                      <a:r>
                        <a:rPr lang="fr-FR" sz="1050" dirty="0"/>
                        <a:t>2.672</a:t>
                      </a:r>
                      <a:endParaRPr lang="en-US" sz="1050" dirty="0"/>
                    </a:p>
                  </a:txBody>
                  <a:tcPr/>
                </a:tc>
                <a:tc>
                  <a:txBody>
                    <a:bodyPr/>
                    <a:lstStyle/>
                    <a:p>
                      <a:pPr algn="ctr"/>
                      <a:r>
                        <a:rPr lang="fr-FR" sz="1050" dirty="0"/>
                        <a:t>2.657</a:t>
                      </a:r>
                      <a:endParaRPr lang="en-US" sz="1050" dirty="0"/>
                    </a:p>
                  </a:txBody>
                  <a:tcPr/>
                </a:tc>
                <a:tc>
                  <a:txBody>
                    <a:bodyPr/>
                    <a:lstStyle/>
                    <a:p>
                      <a:pPr algn="ctr"/>
                      <a:r>
                        <a:rPr lang="fr-FR" sz="1050" dirty="0"/>
                        <a:t>2.638</a:t>
                      </a:r>
                      <a:endParaRPr lang="en-US" sz="1050" dirty="0"/>
                    </a:p>
                  </a:txBody>
                  <a:tcPr/>
                </a:tc>
                <a:tc>
                  <a:txBody>
                    <a:bodyPr/>
                    <a:lstStyle/>
                    <a:p>
                      <a:pPr algn="ctr"/>
                      <a:r>
                        <a:rPr lang="fr-FR" sz="1050" dirty="0"/>
                        <a:t>2.660</a:t>
                      </a:r>
                      <a:endParaRPr lang="en-US" sz="1050" dirty="0"/>
                    </a:p>
                  </a:txBody>
                  <a:tcPr/>
                </a:tc>
                <a:tc>
                  <a:txBody>
                    <a:bodyPr/>
                    <a:lstStyle/>
                    <a:p>
                      <a:endParaRPr lang="en-US"/>
                    </a:p>
                  </a:txBody>
                  <a:tcPr/>
                </a:tc>
                <a:tc>
                  <a:txBody>
                    <a:bodyPr/>
                    <a:lstStyle/>
                    <a:p>
                      <a:r>
                        <a:rPr lang="fr-FR" sz="1050" dirty="0"/>
                        <a:t>T</a:t>
                      </a:r>
                      <a:endParaRPr lang="en-US" sz="1050" dirty="0"/>
                    </a:p>
                  </a:txBody>
                  <a:tcPr/>
                </a:tc>
                <a:extLst>
                  <a:ext uri="{0D108BD9-81ED-4DB2-BD59-A6C34878D82A}">
                    <a16:rowId xmlns:a16="http://schemas.microsoft.com/office/drawing/2014/main" val="3563677819"/>
                  </a:ext>
                </a:extLst>
              </a:tr>
              <a:tr h="303773">
                <a:tc>
                  <a:txBody>
                    <a:bodyPr/>
                    <a:lstStyle/>
                    <a:p>
                      <a:pPr marL="0" marR="0" lvl="0" indent="0" algn="l" defTabSz="957925" rtl="0" eaLnBrk="1" fontAlgn="auto" latinLnBrk="0" hangingPunct="1">
                        <a:lnSpc>
                          <a:spcPct val="100000"/>
                        </a:lnSpc>
                        <a:spcBef>
                          <a:spcPts val="0"/>
                        </a:spcBef>
                        <a:spcAft>
                          <a:spcPts val="0"/>
                        </a:spcAft>
                        <a:buClrTx/>
                        <a:buSzTx/>
                        <a:buFontTx/>
                        <a:buNone/>
                        <a:tabLst/>
                        <a:defRPr/>
                      </a:pPr>
                      <a:r>
                        <a:rPr lang="fr-FR" sz="1050" dirty="0" err="1"/>
                        <a:t>Bpeak</a:t>
                      </a:r>
                      <a:r>
                        <a:rPr lang="fr-FR" sz="1050" dirty="0"/>
                        <a:t> MOD 2</a:t>
                      </a:r>
                      <a:endParaRPr lang="en-US" sz="1050" dirty="0"/>
                    </a:p>
                  </a:txBody>
                  <a:tcPr/>
                </a:tc>
                <a:tc>
                  <a:txBody>
                    <a:bodyPr/>
                    <a:lstStyle/>
                    <a:p>
                      <a:pPr algn="ctr"/>
                      <a:r>
                        <a:rPr lang="fr-FR" sz="1050" dirty="0"/>
                        <a:t>2.476</a:t>
                      </a:r>
                      <a:endParaRPr lang="en-US" sz="1050" dirty="0"/>
                    </a:p>
                  </a:txBody>
                  <a:tcPr/>
                </a:tc>
                <a:tc>
                  <a:txBody>
                    <a:bodyPr/>
                    <a:lstStyle/>
                    <a:p>
                      <a:pPr algn="ctr"/>
                      <a:r>
                        <a:rPr lang="fr-FR" sz="1050" dirty="0"/>
                        <a:t>2.478</a:t>
                      </a:r>
                      <a:endParaRPr lang="en-US" sz="1050" dirty="0"/>
                    </a:p>
                  </a:txBody>
                  <a:tcPr/>
                </a:tc>
                <a:tc>
                  <a:txBody>
                    <a:bodyPr/>
                    <a:lstStyle/>
                    <a:p>
                      <a:pPr algn="ctr"/>
                      <a:r>
                        <a:rPr lang="fr-FR" sz="1050" dirty="0"/>
                        <a:t>2.478</a:t>
                      </a:r>
                      <a:endParaRPr lang="en-US" sz="1050" dirty="0"/>
                    </a:p>
                  </a:txBody>
                  <a:tcPr/>
                </a:tc>
                <a:tc>
                  <a:txBody>
                    <a:bodyPr/>
                    <a:lstStyle/>
                    <a:p>
                      <a:pPr algn="ctr"/>
                      <a:r>
                        <a:rPr lang="fr-FR" sz="1050" dirty="0"/>
                        <a:t>2.478</a:t>
                      </a:r>
                      <a:endParaRPr lang="en-US" sz="1050" dirty="0"/>
                    </a:p>
                  </a:txBody>
                  <a:tcPr/>
                </a:tc>
                <a:tc>
                  <a:txBody>
                    <a:bodyPr/>
                    <a:lstStyle/>
                    <a:p>
                      <a:endParaRPr lang="en-US"/>
                    </a:p>
                  </a:txBody>
                  <a:tcPr/>
                </a:tc>
                <a:tc>
                  <a:txBody>
                    <a:bodyPr/>
                    <a:lstStyle/>
                    <a:p>
                      <a:r>
                        <a:rPr lang="fr-FR" sz="1050" dirty="0"/>
                        <a:t>T</a:t>
                      </a:r>
                      <a:endParaRPr lang="en-US" sz="1050" dirty="0"/>
                    </a:p>
                  </a:txBody>
                  <a:tcPr/>
                </a:tc>
                <a:extLst>
                  <a:ext uri="{0D108BD9-81ED-4DB2-BD59-A6C34878D82A}">
                    <a16:rowId xmlns:a16="http://schemas.microsoft.com/office/drawing/2014/main" val="4110823386"/>
                  </a:ext>
                </a:extLst>
              </a:tr>
              <a:tr h="303773">
                <a:tc>
                  <a:txBody>
                    <a:bodyPr/>
                    <a:lstStyle/>
                    <a:p>
                      <a:pPr marL="0" marR="0" lvl="0" indent="0" algn="l" defTabSz="957925" rtl="0" eaLnBrk="1" fontAlgn="auto" latinLnBrk="0" hangingPunct="1">
                        <a:lnSpc>
                          <a:spcPct val="100000"/>
                        </a:lnSpc>
                        <a:spcBef>
                          <a:spcPts val="0"/>
                        </a:spcBef>
                        <a:spcAft>
                          <a:spcPts val="0"/>
                        </a:spcAft>
                        <a:buClrTx/>
                        <a:buSzTx/>
                        <a:buFontTx/>
                        <a:buNone/>
                        <a:tabLst/>
                        <a:defRPr/>
                      </a:pPr>
                      <a:r>
                        <a:rPr lang="fr-FR" sz="1050" dirty="0" err="1"/>
                        <a:t>Bpeak</a:t>
                      </a:r>
                      <a:r>
                        <a:rPr lang="fr-FR" sz="1050" dirty="0"/>
                        <a:t> MOD 3</a:t>
                      </a:r>
                      <a:endParaRPr lang="en-US" sz="1050" dirty="0"/>
                    </a:p>
                  </a:txBody>
                  <a:tcPr/>
                </a:tc>
                <a:tc>
                  <a:txBody>
                    <a:bodyPr/>
                    <a:lstStyle/>
                    <a:p>
                      <a:pPr algn="ctr"/>
                      <a:r>
                        <a:rPr lang="fr-FR" sz="1050" dirty="0"/>
                        <a:t>2.651</a:t>
                      </a:r>
                      <a:endParaRPr lang="en-US" sz="1050" dirty="0"/>
                    </a:p>
                  </a:txBody>
                  <a:tcPr/>
                </a:tc>
                <a:tc>
                  <a:txBody>
                    <a:bodyPr/>
                    <a:lstStyle/>
                    <a:p>
                      <a:pPr algn="ctr"/>
                      <a:r>
                        <a:rPr lang="fr-FR" sz="1050" dirty="0"/>
                        <a:t>2.670</a:t>
                      </a:r>
                      <a:endParaRPr lang="en-US" sz="1050" dirty="0"/>
                    </a:p>
                  </a:txBody>
                  <a:tcPr/>
                </a:tc>
                <a:tc>
                  <a:txBody>
                    <a:bodyPr/>
                    <a:lstStyle/>
                    <a:p>
                      <a:pPr algn="ctr"/>
                      <a:r>
                        <a:rPr lang="fr-FR" sz="1050" dirty="0"/>
                        <a:t>2.656</a:t>
                      </a:r>
                      <a:endParaRPr lang="en-US" sz="1050" dirty="0"/>
                    </a:p>
                  </a:txBody>
                  <a:tcPr/>
                </a:tc>
                <a:tc>
                  <a:txBody>
                    <a:bodyPr/>
                    <a:lstStyle/>
                    <a:p>
                      <a:pPr algn="ctr"/>
                      <a:r>
                        <a:rPr lang="fr-FR" sz="1050" dirty="0"/>
                        <a:t>2.671</a:t>
                      </a:r>
                      <a:endParaRPr lang="en-US" sz="1050" dirty="0"/>
                    </a:p>
                  </a:txBody>
                  <a:tcPr/>
                </a:tc>
                <a:tc>
                  <a:txBody>
                    <a:bodyPr/>
                    <a:lstStyle/>
                    <a:p>
                      <a:endParaRPr lang="en-US"/>
                    </a:p>
                  </a:txBody>
                  <a:tcPr/>
                </a:tc>
                <a:tc>
                  <a:txBody>
                    <a:bodyPr/>
                    <a:lstStyle/>
                    <a:p>
                      <a:r>
                        <a:rPr lang="fr-FR" sz="1050" dirty="0"/>
                        <a:t>T</a:t>
                      </a:r>
                      <a:endParaRPr lang="en-US" sz="1050" dirty="0"/>
                    </a:p>
                  </a:txBody>
                  <a:tcPr/>
                </a:tc>
                <a:extLst>
                  <a:ext uri="{0D108BD9-81ED-4DB2-BD59-A6C34878D82A}">
                    <a16:rowId xmlns:a16="http://schemas.microsoft.com/office/drawing/2014/main" val="927953965"/>
                  </a:ext>
                </a:extLst>
              </a:tr>
              <a:tr h="303773">
                <a:tc>
                  <a:txBody>
                    <a:bodyPr/>
                    <a:lstStyle/>
                    <a:p>
                      <a:r>
                        <a:rPr lang="fr-FR" sz="1050" b="1" dirty="0" err="1">
                          <a:solidFill>
                            <a:srgbClr val="00B050"/>
                          </a:solidFill>
                        </a:rPr>
                        <a:t>Energy</a:t>
                      </a:r>
                      <a:endParaRPr lang="en-US" sz="1050" b="1" dirty="0">
                        <a:solidFill>
                          <a:srgbClr val="00B050"/>
                        </a:solidFill>
                      </a:endParaRPr>
                    </a:p>
                  </a:txBody>
                  <a:tcPr/>
                </a:tc>
                <a:tc>
                  <a:txBody>
                    <a:bodyPr/>
                    <a:lstStyle/>
                    <a:p>
                      <a:pPr algn="ctr"/>
                      <a:r>
                        <a:rPr lang="fr-FR" sz="1050" b="1" dirty="0">
                          <a:solidFill>
                            <a:srgbClr val="00B050"/>
                          </a:solidFill>
                        </a:rPr>
                        <a:t>45.294</a:t>
                      </a:r>
                      <a:endParaRPr lang="en-US" sz="1050" b="1" dirty="0">
                        <a:solidFill>
                          <a:srgbClr val="00B050"/>
                        </a:solidFill>
                      </a:endParaRPr>
                    </a:p>
                  </a:txBody>
                  <a:tcPr/>
                </a:tc>
                <a:tc>
                  <a:txBody>
                    <a:bodyPr/>
                    <a:lstStyle/>
                    <a:p>
                      <a:pPr algn="ctr"/>
                      <a:r>
                        <a:rPr lang="fr-FR" sz="1050" b="1" dirty="0">
                          <a:solidFill>
                            <a:srgbClr val="00B050"/>
                          </a:solidFill>
                        </a:rPr>
                        <a:t>45.369</a:t>
                      </a:r>
                      <a:endParaRPr lang="en-US" sz="1050" b="1" dirty="0">
                        <a:solidFill>
                          <a:srgbClr val="00B050"/>
                        </a:solidFill>
                      </a:endParaRPr>
                    </a:p>
                  </a:txBody>
                  <a:tcPr/>
                </a:tc>
                <a:tc>
                  <a:txBody>
                    <a:bodyPr/>
                    <a:lstStyle/>
                    <a:p>
                      <a:pPr algn="ctr"/>
                      <a:r>
                        <a:rPr lang="fr-FR" sz="1050" b="1" dirty="0">
                          <a:solidFill>
                            <a:srgbClr val="00B050"/>
                          </a:solidFill>
                        </a:rPr>
                        <a:t>45.352</a:t>
                      </a:r>
                      <a:endParaRPr lang="en-US" sz="1050" b="1" dirty="0">
                        <a:solidFill>
                          <a:srgbClr val="00B050"/>
                        </a:solidFill>
                      </a:endParaRPr>
                    </a:p>
                  </a:txBody>
                  <a:tcPr/>
                </a:tc>
                <a:tc>
                  <a:txBody>
                    <a:bodyPr/>
                    <a:lstStyle/>
                    <a:p>
                      <a:pPr algn="ctr"/>
                      <a:r>
                        <a:rPr lang="fr-FR" sz="1050" b="1" dirty="0">
                          <a:solidFill>
                            <a:srgbClr val="00B050"/>
                          </a:solidFill>
                        </a:rPr>
                        <a:t>45.524</a:t>
                      </a:r>
                      <a:endParaRPr lang="en-US" sz="1050" b="1" dirty="0">
                        <a:solidFill>
                          <a:srgbClr val="00B050"/>
                        </a:solidFill>
                      </a:endParaRPr>
                    </a:p>
                  </a:txBody>
                  <a:tcPr/>
                </a:tc>
                <a:tc>
                  <a:txBody>
                    <a:bodyPr/>
                    <a:lstStyle/>
                    <a:p>
                      <a:endParaRPr lang="en-US"/>
                    </a:p>
                  </a:txBody>
                  <a:tcPr/>
                </a:tc>
                <a:tc>
                  <a:txBody>
                    <a:bodyPr/>
                    <a:lstStyle/>
                    <a:p>
                      <a:r>
                        <a:rPr lang="fr-FR" sz="1050" b="1" dirty="0">
                          <a:solidFill>
                            <a:srgbClr val="00B050"/>
                          </a:solidFill>
                        </a:rPr>
                        <a:t>MJ</a:t>
                      </a:r>
                      <a:endParaRPr lang="en-US" sz="1050" b="1" dirty="0">
                        <a:solidFill>
                          <a:srgbClr val="00B050"/>
                        </a:solidFill>
                      </a:endParaRPr>
                    </a:p>
                  </a:txBody>
                  <a:tcPr/>
                </a:tc>
                <a:extLst>
                  <a:ext uri="{0D108BD9-81ED-4DB2-BD59-A6C34878D82A}">
                    <a16:rowId xmlns:a16="http://schemas.microsoft.com/office/drawing/2014/main" val="3649527761"/>
                  </a:ext>
                </a:extLst>
              </a:tr>
              <a:tr h="303773">
                <a:tc>
                  <a:txBody>
                    <a:bodyPr/>
                    <a:lstStyle/>
                    <a:p>
                      <a:r>
                        <a:rPr lang="fr-FR" sz="1050" dirty="0"/>
                        <a:t>Inductance</a:t>
                      </a:r>
                      <a:endParaRPr lang="en-US" sz="1050" dirty="0"/>
                    </a:p>
                  </a:txBody>
                  <a:tcPr/>
                </a:tc>
                <a:tc>
                  <a:txBody>
                    <a:bodyPr/>
                    <a:lstStyle/>
                    <a:p>
                      <a:pPr algn="ctr"/>
                      <a:r>
                        <a:rPr lang="fr-FR" sz="1050" dirty="0"/>
                        <a:t>5.8839</a:t>
                      </a:r>
                      <a:endParaRPr lang="en-US" sz="1050" dirty="0"/>
                    </a:p>
                  </a:txBody>
                  <a:tcPr/>
                </a:tc>
                <a:tc>
                  <a:txBody>
                    <a:bodyPr/>
                    <a:lstStyle/>
                    <a:p>
                      <a:pPr algn="ctr"/>
                      <a:r>
                        <a:rPr lang="fr-FR" sz="1050" dirty="0"/>
                        <a:t>5.8929</a:t>
                      </a:r>
                      <a:endParaRPr lang="en-US" sz="1050" dirty="0"/>
                    </a:p>
                  </a:txBody>
                  <a:tcPr/>
                </a:tc>
                <a:tc>
                  <a:txBody>
                    <a:bodyPr/>
                    <a:lstStyle/>
                    <a:p>
                      <a:pPr algn="ctr"/>
                      <a:r>
                        <a:rPr lang="fr-FR" sz="1050" dirty="0"/>
                        <a:t>5.8907</a:t>
                      </a:r>
                      <a:endParaRPr lang="en-US" sz="1050" dirty="0"/>
                    </a:p>
                  </a:txBody>
                  <a:tcPr/>
                </a:tc>
                <a:tc>
                  <a:txBody>
                    <a:bodyPr/>
                    <a:lstStyle/>
                    <a:p>
                      <a:pPr algn="ctr"/>
                      <a:r>
                        <a:rPr lang="fr-FR" sz="1050" dirty="0"/>
                        <a:t>5.877</a:t>
                      </a:r>
                      <a:endParaRPr lang="en-US" sz="1050" dirty="0"/>
                    </a:p>
                  </a:txBody>
                  <a:tcPr/>
                </a:tc>
                <a:tc>
                  <a:txBody>
                    <a:bodyPr/>
                    <a:lstStyle/>
                    <a:p>
                      <a:endParaRPr lang="en-US"/>
                    </a:p>
                  </a:txBody>
                  <a:tcPr/>
                </a:tc>
                <a:tc>
                  <a:txBody>
                    <a:bodyPr/>
                    <a:lstStyle/>
                    <a:p>
                      <a:r>
                        <a:rPr lang="fr-FR" sz="1050" dirty="0"/>
                        <a:t>H</a:t>
                      </a:r>
                      <a:endParaRPr lang="en-US" sz="1050" dirty="0"/>
                    </a:p>
                  </a:txBody>
                  <a:tcPr/>
                </a:tc>
                <a:extLst>
                  <a:ext uri="{0D108BD9-81ED-4DB2-BD59-A6C34878D82A}">
                    <a16:rowId xmlns:a16="http://schemas.microsoft.com/office/drawing/2014/main" val="3012551756"/>
                  </a:ext>
                </a:extLst>
              </a:tr>
              <a:tr h="303773">
                <a:tc>
                  <a:txBody>
                    <a:bodyPr/>
                    <a:lstStyle/>
                    <a:p>
                      <a:r>
                        <a:rPr lang="fr-FR" sz="1050" dirty="0" err="1"/>
                        <a:t>Fz</a:t>
                      </a:r>
                      <a:r>
                        <a:rPr lang="fr-FR" sz="1050" dirty="0"/>
                        <a:t> MOD 1</a:t>
                      </a:r>
                      <a:endParaRPr lang="en-US" sz="1050" dirty="0"/>
                    </a:p>
                  </a:txBody>
                  <a:tcPr/>
                </a:tc>
                <a:tc>
                  <a:txBody>
                    <a:bodyPr/>
                    <a:lstStyle/>
                    <a:p>
                      <a:pPr algn="ctr"/>
                      <a:r>
                        <a:rPr lang="fr-FR" sz="1050" dirty="0"/>
                        <a:t>11.98</a:t>
                      </a:r>
                      <a:endParaRPr lang="en-US" sz="1050" dirty="0"/>
                    </a:p>
                  </a:txBody>
                  <a:tcPr/>
                </a:tc>
                <a:tc>
                  <a:txBody>
                    <a:bodyPr/>
                    <a:lstStyle/>
                    <a:p>
                      <a:pPr algn="ctr"/>
                      <a:r>
                        <a:rPr lang="fr-FR" sz="1050" dirty="0"/>
                        <a:t>11.86</a:t>
                      </a:r>
                      <a:endParaRPr lang="en-US" sz="1050" dirty="0"/>
                    </a:p>
                  </a:txBody>
                  <a:tcPr/>
                </a:tc>
                <a:tc>
                  <a:txBody>
                    <a:bodyPr/>
                    <a:lstStyle/>
                    <a:p>
                      <a:pPr algn="ctr"/>
                      <a:r>
                        <a:rPr lang="fr-FR" sz="1050" dirty="0"/>
                        <a:t>11.94</a:t>
                      </a:r>
                      <a:endParaRPr lang="en-US" sz="1050" dirty="0"/>
                    </a:p>
                  </a:txBody>
                  <a:tcPr/>
                </a:tc>
                <a:tc>
                  <a:txBody>
                    <a:bodyPr/>
                    <a:lstStyle/>
                    <a:p>
                      <a:pPr algn="ctr"/>
                      <a:r>
                        <a:rPr lang="fr-FR" sz="1050" dirty="0"/>
                        <a:t>11.92</a:t>
                      </a:r>
                      <a:endParaRPr lang="en-US" sz="1050" dirty="0"/>
                    </a:p>
                  </a:txBody>
                  <a:tcPr/>
                </a:tc>
                <a:tc>
                  <a:txBody>
                    <a:bodyPr/>
                    <a:lstStyle/>
                    <a:p>
                      <a:endParaRPr lang="en-US"/>
                    </a:p>
                  </a:txBody>
                  <a:tcPr/>
                </a:tc>
                <a:tc>
                  <a:txBody>
                    <a:bodyPr/>
                    <a:lstStyle/>
                    <a:p>
                      <a:r>
                        <a:rPr lang="fr-FR" sz="1050" dirty="0"/>
                        <a:t>MN</a:t>
                      </a:r>
                      <a:endParaRPr lang="en-US" sz="1050" dirty="0"/>
                    </a:p>
                  </a:txBody>
                  <a:tcPr/>
                </a:tc>
                <a:extLst>
                  <a:ext uri="{0D108BD9-81ED-4DB2-BD59-A6C34878D82A}">
                    <a16:rowId xmlns:a16="http://schemas.microsoft.com/office/drawing/2014/main" val="729077566"/>
                  </a:ext>
                </a:extLst>
              </a:tr>
              <a:tr h="303773">
                <a:tc>
                  <a:txBody>
                    <a:bodyPr/>
                    <a:lstStyle/>
                    <a:p>
                      <a:r>
                        <a:rPr lang="fr-FR" sz="1050" dirty="0" err="1"/>
                        <a:t>Fz</a:t>
                      </a:r>
                      <a:r>
                        <a:rPr lang="fr-FR" sz="1050" baseline="0" dirty="0"/>
                        <a:t> MOD 2</a:t>
                      </a:r>
                      <a:endParaRPr lang="en-US" sz="1050" dirty="0"/>
                    </a:p>
                  </a:txBody>
                  <a:tcPr/>
                </a:tc>
                <a:tc>
                  <a:txBody>
                    <a:bodyPr/>
                    <a:lstStyle/>
                    <a:p>
                      <a:pPr algn="ctr"/>
                      <a:r>
                        <a:rPr lang="fr-FR" sz="1050" dirty="0"/>
                        <a:t>458</a:t>
                      </a:r>
                      <a:endParaRPr lang="en-US" sz="1050" dirty="0"/>
                    </a:p>
                  </a:txBody>
                  <a:tcPr/>
                </a:tc>
                <a:tc>
                  <a:txBody>
                    <a:bodyPr/>
                    <a:lstStyle/>
                    <a:p>
                      <a:pPr algn="ctr"/>
                      <a:r>
                        <a:rPr lang="fr-FR" sz="1050" dirty="0"/>
                        <a:t>45238</a:t>
                      </a:r>
                      <a:endParaRPr lang="en-US" sz="1050" dirty="0"/>
                    </a:p>
                  </a:txBody>
                  <a:tcPr/>
                </a:tc>
                <a:tc>
                  <a:txBody>
                    <a:bodyPr/>
                    <a:lstStyle/>
                    <a:p>
                      <a:pPr algn="ctr"/>
                      <a:r>
                        <a:rPr lang="fr-FR" sz="1050" dirty="0"/>
                        <a:t>52776</a:t>
                      </a:r>
                      <a:endParaRPr lang="en-US" sz="1050" dirty="0"/>
                    </a:p>
                  </a:txBody>
                  <a:tcPr/>
                </a:tc>
                <a:tc>
                  <a:txBody>
                    <a:bodyPr/>
                    <a:lstStyle/>
                    <a:p>
                      <a:pPr algn="ctr"/>
                      <a:r>
                        <a:rPr lang="fr-FR" sz="1050" dirty="0"/>
                        <a:t>58.4</a:t>
                      </a:r>
                      <a:endParaRPr lang="en-US" sz="1050" dirty="0"/>
                    </a:p>
                  </a:txBody>
                  <a:tcPr/>
                </a:tc>
                <a:tc>
                  <a:txBody>
                    <a:bodyPr/>
                    <a:lstStyle/>
                    <a:p>
                      <a:endParaRPr lang="en-US"/>
                    </a:p>
                  </a:txBody>
                  <a:tcPr/>
                </a:tc>
                <a:tc>
                  <a:txBody>
                    <a:bodyPr/>
                    <a:lstStyle/>
                    <a:p>
                      <a:r>
                        <a:rPr lang="fr-FR" sz="1050" dirty="0" err="1"/>
                        <a:t>kN</a:t>
                      </a:r>
                      <a:endParaRPr lang="en-US" sz="1050" dirty="0"/>
                    </a:p>
                  </a:txBody>
                  <a:tcPr/>
                </a:tc>
                <a:extLst>
                  <a:ext uri="{0D108BD9-81ED-4DB2-BD59-A6C34878D82A}">
                    <a16:rowId xmlns:a16="http://schemas.microsoft.com/office/drawing/2014/main" val="1194563722"/>
                  </a:ext>
                </a:extLst>
              </a:tr>
              <a:tr h="303773">
                <a:tc>
                  <a:txBody>
                    <a:bodyPr/>
                    <a:lstStyle/>
                    <a:p>
                      <a:r>
                        <a:rPr lang="fr-FR" sz="1050" dirty="0" err="1"/>
                        <a:t>Fz</a:t>
                      </a:r>
                      <a:r>
                        <a:rPr lang="fr-FR" sz="1050" dirty="0"/>
                        <a:t> MOD 3</a:t>
                      </a:r>
                      <a:endParaRPr lang="en-US" sz="1050" dirty="0"/>
                    </a:p>
                  </a:txBody>
                  <a:tcPr/>
                </a:tc>
                <a:tc>
                  <a:txBody>
                    <a:bodyPr/>
                    <a:lstStyle/>
                    <a:p>
                      <a:pPr algn="ctr"/>
                      <a:r>
                        <a:rPr lang="fr-FR" sz="1050" dirty="0"/>
                        <a:t>-11.98</a:t>
                      </a:r>
                      <a:endParaRPr lang="en-US" sz="1050" dirty="0"/>
                    </a:p>
                  </a:txBody>
                  <a:tcPr/>
                </a:tc>
                <a:tc>
                  <a:txBody>
                    <a:bodyPr/>
                    <a:lstStyle/>
                    <a:p>
                      <a:pPr algn="ctr"/>
                      <a:r>
                        <a:rPr lang="fr-FR" sz="1050" dirty="0"/>
                        <a:t>-12.00</a:t>
                      </a:r>
                      <a:endParaRPr lang="en-US" sz="1050" dirty="0"/>
                    </a:p>
                  </a:txBody>
                  <a:tcPr/>
                </a:tc>
                <a:tc>
                  <a:txBody>
                    <a:bodyPr/>
                    <a:lstStyle/>
                    <a:p>
                      <a:pPr algn="ctr"/>
                      <a:r>
                        <a:rPr lang="fr-FR" sz="1050" dirty="0"/>
                        <a:t>-12.06</a:t>
                      </a:r>
                      <a:endParaRPr lang="en-US" sz="1050" dirty="0"/>
                    </a:p>
                  </a:txBody>
                  <a:tcPr/>
                </a:tc>
                <a:tc>
                  <a:txBody>
                    <a:bodyPr/>
                    <a:lstStyle/>
                    <a:p>
                      <a:pPr algn="ctr"/>
                      <a:r>
                        <a:rPr lang="fr-FR" sz="1050" dirty="0"/>
                        <a:t>-12.00</a:t>
                      </a:r>
                      <a:endParaRPr lang="en-US" sz="1050" dirty="0"/>
                    </a:p>
                  </a:txBody>
                  <a:tcPr/>
                </a:tc>
                <a:tc>
                  <a:txBody>
                    <a:bodyPr/>
                    <a:lstStyle/>
                    <a:p>
                      <a:endParaRPr lang="en-US"/>
                    </a:p>
                  </a:txBody>
                  <a:tcPr/>
                </a:tc>
                <a:tc>
                  <a:txBody>
                    <a:bodyPr/>
                    <a:lstStyle/>
                    <a:p>
                      <a:r>
                        <a:rPr lang="fr-FR" sz="1050" dirty="0"/>
                        <a:t>MN</a:t>
                      </a:r>
                      <a:endParaRPr lang="en-US" sz="1050" dirty="0"/>
                    </a:p>
                  </a:txBody>
                  <a:tcPr/>
                </a:tc>
                <a:extLst>
                  <a:ext uri="{0D108BD9-81ED-4DB2-BD59-A6C34878D82A}">
                    <a16:rowId xmlns:a16="http://schemas.microsoft.com/office/drawing/2014/main" val="2841377666"/>
                  </a:ext>
                </a:extLst>
              </a:tr>
              <a:tr h="303773">
                <a:tc>
                  <a:txBody>
                    <a:bodyPr/>
                    <a:lstStyle/>
                    <a:p>
                      <a:r>
                        <a:rPr lang="fr-FR" sz="1050" b="1" dirty="0" err="1">
                          <a:solidFill>
                            <a:srgbClr val="FF0000"/>
                          </a:solidFill>
                        </a:rPr>
                        <a:t>Fz</a:t>
                      </a:r>
                      <a:r>
                        <a:rPr lang="fr-FR" sz="1050" b="1" dirty="0">
                          <a:solidFill>
                            <a:srgbClr val="FF0000"/>
                          </a:solidFill>
                        </a:rPr>
                        <a:t> </a:t>
                      </a:r>
                      <a:r>
                        <a:rPr lang="fr-FR" sz="1050" b="1" dirty="0" err="1">
                          <a:solidFill>
                            <a:srgbClr val="FF0000"/>
                          </a:solidFill>
                        </a:rPr>
                        <a:t>tot</a:t>
                      </a:r>
                      <a:endParaRPr lang="en-US" sz="1050" b="1" dirty="0">
                        <a:solidFill>
                          <a:srgbClr val="FF0000"/>
                        </a:solidFill>
                      </a:endParaRPr>
                    </a:p>
                  </a:txBody>
                  <a:tcPr/>
                </a:tc>
                <a:tc>
                  <a:txBody>
                    <a:bodyPr/>
                    <a:lstStyle/>
                    <a:p>
                      <a:pPr algn="ctr"/>
                      <a:r>
                        <a:rPr lang="fr-FR" sz="1050" b="1" dirty="0">
                          <a:solidFill>
                            <a:srgbClr val="00B050"/>
                          </a:solidFill>
                        </a:rPr>
                        <a:t>-5.6</a:t>
                      </a:r>
                      <a:endParaRPr lang="en-US" sz="1050" b="1" dirty="0">
                        <a:solidFill>
                          <a:srgbClr val="00B050"/>
                        </a:solidFill>
                      </a:endParaRPr>
                    </a:p>
                  </a:txBody>
                  <a:tcPr/>
                </a:tc>
                <a:tc>
                  <a:txBody>
                    <a:bodyPr/>
                    <a:lstStyle/>
                    <a:p>
                      <a:pPr algn="ctr"/>
                      <a:r>
                        <a:rPr lang="fr-FR" sz="1050" b="1" dirty="0">
                          <a:solidFill>
                            <a:srgbClr val="FF0000"/>
                          </a:solidFill>
                        </a:rPr>
                        <a:t>-104.376</a:t>
                      </a:r>
                      <a:endParaRPr lang="en-US" sz="1050" b="1" dirty="0">
                        <a:solidFill>
                          <a:srgbClr val="FF0000"/>
                        </a:solidFill>
                      </a:endParaRPr>
                    </a:p>
                  </a:txBody>
                  <a:tcPr/>
                </a:tc>
                <a:tc>
                  <a:txBody>
                    <a:bodyPr/>
                    <a:lstStyle/>
                    <a:p>
                      <a:pPr algn="ctr"/>
                      <a:r>
                        <a:rPr lang="fr-FR" sz="1050" b="1" dirty="0">
                          <a:solidFill>
                            <a:schemeClr val="accent6">
                              <a:lumMod val="75000"/>
                            </a:schemeClr>
                          </a:solidFill>
                        </a:rPr>
                        <a:t>-63.7</a:t>
                      </a:r>
                      <a:endParaRPr lang="en-US" sz="1050" b="1" dirty="0">
                        <a:solidFill>
                          <a:schemeClr val="accent6">
                            <a:lumMod val="75000"/>
                          </a:schemeClr>
                        </a:solidFill>
                      </a:endParaRPr>
                    </a:p>
                  </a:txBody>
                  <a:tcPr/>
                </a:tc>
                <a:tc>
                  <a:txBody>
                    <a:bodyPr/>
                    <a:lstStyle/>
                    <a:p>
                      <a:pPr algn="ctr"/>
                      <a:r>
                        <a:rPr lang="fr-FR" sz="1050" b="1" dirty="0">
                          <a:solidFill>
                            <a:srgbClr val="00B050"/>
                          </a:solidFill>
                        </a:rPr>
                        <a:t>-29.3</a:t>
                      </a:r>
                      <a:endParaRPr lang="en-US" sz="1050" b="1" dirty="0">
                        <a:solidFill>
                          <a:srgbClr val="00B050"/>
                        </a:solidFill>
                      </a:endParaRPr>
                    </a:p>
                  </a:txBody>
                  <a:tcPr/>
                </a:tc>
                <a:tc>
                  <a:txBody>
                    <a:bodyPr/>
                    <a:lstStyle/>
                    <a:p>
                      <a:endParaRPr lang="en-US"/>
                    </a:p>
                  </a:txBody>
                  <a:tcPr/>
                </a:tc>
                <a:tc>
                  <a:txBody>
                    <a:bodyPr/>
                    <a:lstStyle/>
                    <a:p>
                      <a:r>
                        <a:rPr lang="fr-FR" sz="1050" b="1" dirty="0" err="1">
                          <a:solidFill>
                            <a:srgbClr val="00B050"/>
                          </a:solidFill>
                        </a:rPr>
                        <a:t>kN</a:t>
                      </a:r>
                      <a:endParaRPr lang="en-US" sz="1050" b="1" dirty="0">
                        <a:solidFill>
                          <a:srgbClr val="00B050"/>
                        </a:solidFill>
                      </a:endParaRPr>
                    </a:p>
                  </a:txBody>
                  <a:tcPr/>
                </a:tc>
                <a:extLst>
                  <a:ext uri="{0D108BD9-81ED-4DB2-BD59-A6C34878D82A}">
                    <a16:rowId xmlns:a16="http://schemas.microsoft.com/office/drawing/2014/main" val="264091155"/>
                  </a:ext>
                </a:extLst>
              </a:tr>
              <a:tr h="303773">
                <a:tc>
                  <a:txBody>
                    <a:bodyPr/>
                    <a:lstStyle/>
                    <a:p>
                      <a:r>
                        <a:rPr lang="fr-FR" sz="1050" b="1" dirty="0">
                          <a:solidFill>
                            <a:srgbClr val="FF0000"/>
                          </a:solidFill>
                        </a:rPr>
                        <a:t>B5300</a:t>
                      </a:r>
                      <a:endParaRPr lang="en-US" sz="1050" b="1" dirty="0">
                        <a:solidFill>
                          <a:srgbClr val="FF0000"/>
                        </a:solidFill>
                      </a:endParaRPr>
                    </a:p>
                  </a:txBody>
                  <a:tcPr/>
                </a:tc>
                <a:tc>
                  <a:txBody>
                    <a:bodyPr/>
                    <a:lstStyle/>
                    <a:p>
                      <a:pPr algn="ctr"/>
                      <a:r>
                        <a:rPr lang="fr-FR" sz="1050" b="1" dirty="0">
                          <a:solidFill>
                            <a:srgbClr val="FF0000"/>
                          </a:solidFill>
                        </a:rPr>
                        <a:t>14.3</a:t>
                      </a:r>
                      <a:endParaRPr lang="en-US" sz="1050" b="1" dirty="0">
                        <a:solidFill>
                          <a:srgbClr val="FF0000"/>
                        </a:solidFill>
                      </a:endParaRPr>
                    </a:p>
                  </a:txBody>
                  <a:tcPr/>
                </a:tc>
                <a:tc>
                  <a:txBody>
                    <a:bodyPr/>
                    <a:lstStyle/>
                    <a:p>
                      <a:pPr algn="ctr"/>
                      <a:r>
                        <a:rPr lang="fr-FR" sz="1050" b="1" dirty="0">
                          <a:solidFill>
                            <a:srgbClr val="FF0000"/>
                          </a:solidFill>
                        </a:rPr>
                        <a:t>17.9</a:t>
                      </a:r>
                      <a:endParaRPr lang="en-US" sz="1050" b="1" dirty="0">
                        <a:solidFill>
                          <a:srgbClr val="FF0000"/>
                        </a:solidFill>
                      </a:endParaRPr>
                    </a:p>
                  </a:txBody>
                  <a:tcPr/>
                </a:tc>
                <a:tc>
                  <a:txBody>
                    <a:bodyPr/>
                    <a:lstStyle/>
                    <a:p>
                      <a:pPr algn="ctr"/>
                      <a:r>
                        <a:rPr lang="fr-FR" sz="1050" b="1" dirty="0">
                          <a:solidFill>
                            <a:srgbClr val="FF0000"/>
                          </a:solidFill>
                        </a:rPr>
                        <a:t>16.9</a:t>
                      </a:r>
                      <a:endParaRPr lang="en-US" sz="1050" b="1" dirty="0">
                        <a:solidFill>
                          <a:srgbClr val="FF0000"/>
                        </a:solidFill>
                      </a:endParaRPr>
                    </a:p>
                  </a:txBody>
                  <a:tcPr/>
                </a:tc>
                <a:tc>
                  <a:txBody>
                    <a:bodyPr/>
                    <a:lstStyle/>
                    <a:p>
                      <a:pPr algn="ctr"/>
                      <a:r>
                        <a:rPr lang="fr-FR" sz="1050" b="1" dirty="0">
                          <a:solidFill>
                            <a:srgbClr val="FF0000"/>
                          </a:solidFill>
                        </a:rPr>
                        <a:t>15.8</a:t>
                      </a:r>
                      <a:endParaRPr lang="en-US" sz="1050" b="1" dirty="0">
                        <a:solidFill>
                          <a:srgbClr val="FF0000"/>
                        </a:solidFill>
                      </a:endParaRPr>
                    </a:p>
                  </a:txBody>
                  <a:tcPr/>
                </a:tc>
                <a:tc>
                  <a:txBody>
                    <a:bodyPr/>
                    <a:lstStyle/>
                    <a:p>
                      <a:endParaRPr lang="en-US"/>
                    </a:p>
                  </a:txBody>
                  <a:tcPr/>
                </a:tc>
                <a:tc>
                  <a:txBody>
                    <a:bodyPr/>
                    <a:lstStyle/>
                    <a:p>
                      <a:r>
                        <a:rPr lang="fr-FR" sz="1050" b="0" dirty="0">
                          <a:solidFill>
                            <a:schemeClr val="tx1"/>
                          </a:solidFill>
                        </a:rPr>
                        <a:t>G</a:t>
                      </a:r>
                      <a:endParaRPr lang="en-US" sz="1050" b="0" dirty="0">
                        <a:solidFill>
                          <a:schemeClr val="tx1"/>
                        </a:solidFill>
                      </a:endParaRPr>
                    </a:p>
                  </a:txBody>
                  <a:tcPr/>
                </a:tc>
                <a:extLst>
                  <a:ext uri="{0D108BD9-81ED-4DB2-BD59-A6C34878D82A}">
                    <a16:rowId xmlns:a16="http://schemas.microsoft.com/office/drawing/2014/main" val="2711035503"/>
                  </a:ext>
                </a:extLst>
              </a:tr>
              <a:tr h="303773">
                <a:tc>
                  <a:txBody>
                    <a:bodyPr/>
                    <a:lstStyle/>
                    <a:p>
                      <a:r>
                        <a:rPr lang="fr-FR" sz="1050" dirty="0"/>
                        <a:t>B7200</a:t>
                      </a:r>
                      <a:endParaRPr lang="en-US" sz="1050" dirty="0"/>
                    </a:p>
                  </a:txBody>
                  <a:tcPr/>
                </a:tc>
                <a:tc>
                  <a:txBody>
                    <a:bodyPr/>
                    <a:lstStyle/>
                    <a:p>
                      <a:pPr algn="ctr"/>
                      <a:r>
                        <a:rPr lang="fr-FR" sz="1050" dirty="0"/>
                        <a:t>8.7</a:t>
                      </a:r>
                      <a:endParaRPr lang="en-US" sz="1050" dirty="0"/>
                    </a:p>
                  </a:txBody>
                  <a:tcPr/>
                </a:tc>
                <a:tc>
                  <a:txBody>
                    <a:bodyPr/>
                    <a:lstStyle/>
                    <a:p>
                      <a:pPr algn="ctr"/>
                      <a:r>
                        <a:rPr lang="fr-FR" sz="1050" b="1" dirty="0">
                          <a:solidFill>
                            <a:srgbClr val="FF0000"/>
                          </a:solidFill>
                        </a:rPr>
                        <a:t>11.5</a:t>
                      </a:r>
                      <a:endParaRPr lang="en-US" sz="1050" b="1" dirty="0">
                        <a:solidFill>
                          <a:srgbClr val="FF0000"/>
                        </a:solidFill>
                      </a:endParaRPr>
                    </a:p>
                  </a:txBody>
                  <a:tcPr/>
                </a:tc>
                <a:tc>
                  <a:txBody>
                    <a:bodyPr/>
                    <a:lstStyle/>
                    <a:p>
                      <a:pPr algn="ctr"/>
                      <a:r>
                        <a:rPr lang="fr-FR" sz="1050" b="1" dirty="0">
                          <a:solidFill>
                            <a:srgbClr val="FF0000"/>
                          </a:solidFill>
                        </a:rPr>
                        <a:t>11.5</a:t>
                      </a:r>
                      <a:endParaRPr lang="en-US" sz="1050" b="1" dirty="0">
                        <a:solidFill>
                          <a:srgbClr val="FF0000"/>
                        </a:solidFill>
                      </a:endParaRPr>
                    </a:p>
                  </a:txBody>
                  <a:tcPr/>
                </a:tc>
                <a:tc>
                  <a:txBody>
                    <a:bodyPr/>
                    <a:lstStyle/>
                    <a:p>
                      <a:pPr algn="ctr"/>
                      <a:r>
                        <a:rPr lang="fr-FR" sz="1050" b="1" dirty="0">
                          <a:solidFill>
                            <a:srgbClr val="FF0000"/>
                          </a:solidFill>
                        </a:rPr>
                        <a:t>11.0</a:t>
                      </a:r>
                      <a:endParaRPr lang="en-US" sz="1050" b="1" dirty="0">
                        <a:solidFill>
                          <a:srgbClr val="FF0000"/>
                        </a:solidFill>
                      </a:endParaRPr>
                    </a:p>
                  </a:txBody>
                  <a:tcPr/>
                </a:tc>
                <a:tc>
                  <a:txBody>
                    <a:bodyPr/>
                    <a:lstStyle/>
                    <a:p>
                      <a:endParaRPr lang="en-US"/>
                    </a:p>
                  </a:txBody>
                  <a:tcPr/>
                </a:tc>
                <a:tc>
                  <a:txBody>
                    <a:bodyPr/>
                    <a:lstStyle/>
                    <a:p>
                      <a:r>
                        <a:rPr lang="fr-FR" sz="1050" dirty="0"/>
                        <a:t>G</a:t>
                      </a:r>
                      <a:endParaRPr lang="en-US" sz="1050" dirty="0"/>
                    </a:p>
                  </a:txBody>
                  <a:tcPr/>
                </a:tc>
                <a:extLst>
                  <a:ext uri="{0D108BD9-81ED-4DB2-BD59-A6C34878D82A}">
                    <a16:rowId xmlns:a16="http://schemas.microsoft.com/office/drawing/2014/main" val="379090341"/>
                  </a:ext>
                </a:extLst>
              </a:tr>
              <a:tr h="303773">
                <a:tc>
                  <a:txBody>
                    <a:bodyPr/>
                    <a:lstStyle/>
                    <a:p>
                      <a:r>
                        <a:rPr lang="fr-FR" sz="1050" dirty="0"/>
                        <a:t>B3400</a:t>
                      </a:r>
                      <a:endParaRPr lang="en-US" sz="1050" dirty="0"/>
                    </a:p>
                  </a:txBody>
                  <a:tcPr/>
                </a:tc>
                <a:tc>
                  <a:txBody>
                    <a:bodyPr/>
                    <a:lstStyle/>
                    <a:p>
                      <a:pPr algn="ctr"/>
                      <a:r>
                        <a:rPr lang="fr-FR" sz="1050" dirty="0"/>
                        <a:t>1.0</a:t>
                      </a:r>
                      <a:endParaRPr lang="en-US" sz="1050" dirty="0"/>
                    </a:p>
                  </a:txBody>
                  <a:tcPr/>
                </a:tc>
                <a:tc>
                  <a:txBody>
                    <a:bodyPr/>
                    <a:lstStyle/>
                    <a:p>
                      <a:pPr algn="ctr"/>
                      <a:r>
                        <a:rPr lang="fr-FR" sz="1050" dirty="0"/>
                        <a:t>2.0</a:t>
                      </a:r>
                      <a:endParaRPr lang="en-US" sz="1050" dirty="0"/>
                    </a:p>
                  </a:txBody>
                  <a:tcPr/>
                </a:tc>
                <a:tc>
                  <a:txBody>
                    <a:bodyPr/>
                    <a:lstStyle/>
                    <a:p>
                      <a:pPr algn="ctr"/>
                      <a:r>
                        <a:rPr lang="fr-FR" sz="1050" dirty="0"/>
                        <a:t>2.2</a:t>
                      </a:r>
                      <a:endParaRPr lang="en-US" sz="1050" dirty="0"/>
                    </a:p>
                  </a:txBody>
                  <a:tcPr/>
                </a:tc>
                <a:tc>
                  <a:txBody>
                    <a:bodyPr/>
                    <a:lstStyle/>
                    <a:p>
                      <a:pPr algn="ctr"/>
                      <a:r>
                        <a:rPr lang="fr-FR" sz="1050" b="1" dirty="0">
                          <a:solidFill>
                            <a:srgbClr val="00B050"/>
                          </a:solidFill>
                        </a:rPr>
                        <a:t>2.8</a:t>
                      </a:r>
                      <a:endParaRPr lang="en-US" sz="1050" b="1" dirty="0">
                        <a:solidFill>
                          <a:srgbClr val="00B050"/>
                        </a:solidFill>
                      </a:endParaRPr>
                    </a:p>
                  </a:txBody>
                  <a:tcPr/>
                </a:tc>
                <a:tc>
                  <a:txBody>
                    <a:bodyPr/>
                    <a:lstStyle/>
                    <a:p>
                      <a:endParaRPr lang="en-US" dirty="0"/>
                    </a:p>
                  </a:txBody>
                  <a:tcPr/>
                </a:tc>
                <a:tc>
                  <a:txBody>
                    <a:bodyPr/>
                    <a:lstStyle/>
                    <a:p>
                      <a:r>
                        <a:rPr lang="fr-FR" sz="1050" dirty="0"/>
                        <a:t>G</a:t>
                      </a:r>
                      <a:endParaRPr lang="en-US" sz="1050" dirty="0"/>
                    </a:p>
                  </a:txBody>
                  <a:tcPr/>
                </a:tc>
                <a:extLst>
                  <a:ext uri="{0D108BD9-81ED-4DB2-BD59-A6C34878D82A}">
                    <a16:rowId xmlns:a16="http://schemas.microsoft.com/office/drawing/2014/main" val="1570197830"/>
                  </a:ext>
                </a:extLst>
              </a:tr>
            </a:tbl>
          </a:graphicData>
        </a:graphic>
      </p:graphicFrame>
      <p:pic>
        <p:nvPicPr>
          <p:cNvPr id="9" name="Picture 8"/>
          <p:cNvPicPr>
            <a:picLocks noChangeAspect="1"/>
          </p:cNvPicPr>
          <p:nvPr/>
        </p:nvPicPr>
        <p:blipFill rotWithShape="1">
          <a:blip r:embed="rId2"/>
          <a:srcRect r="1678" b="508"/>
          <a:stretch/>
        </p:blipFill>
        <p:spPr>
          <a:xfrm>
            <a:off x="0" y="1269821"/>
            <a:ext cx="2871760" cy="4555255"/>
          </a:xfrm>
          <a:prstGeom prst="rect">
            <a:avLst/>
          </a:prstGeom>
        </p:spPr>
      </p:pic>
      <p:sp>
        <p:nvSpPr>
          <p:cNvPr id="10" name="Oval 9"/>
          <p:cNvSpPr/>
          <p:nvPr/>
        </p:nvSpPr>
        <p:spPr>
          <a:xfrm>
            <a:off x="1390605" y="1837049"/>
            <a:ext cx="803304" cy="57256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1382059" y="4356635"/>
            <a:ext cx="803304" cy="57256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0" y="623490"/>
            <a:ext cx="2441986" cy="646331"/>
          </a:xfrm>
          <a:prstGeom prst="rect">
            <a:avLst/>
          </a:prstGeom>
          <a:noFill/>
        </p:spPr>
        <p:txBody>
          <a:bodyPr wrap="square" rtlCol="0">
            <a:spAutoFit/>
          </a:bodyPr>
          <a:lstStyle/>
          <a:p>
            <a:r>
              <a:rPr lang="en-US" dirty="0">
                <a:solidFill>
                  <a:srgbClr val="0000FF"/>
                </a:solidFill>
              </a:rPr>
              <a:t>(courtesy Valerio, </a:t>
            </a:r>
            <a:r>
              <a:rPr lang="en-US" dirty="0" err="1">
                <a:solidFill>
                  <a:srgbClr val="0000FF"/>
                </a:solidFill>
              </a:rPr>
              <a:t>Renuka</a:t>
            </a:r>
            <a:r>
              <a:rPr lang="en-US" dirty="0">
                <a:solidFill>
                  <a:srgbClr val="0000FF"/>
                </a:solidFill>
              </a:rPr>
              <a:t> et al)</a:t>
            </a:r>
          </a:p>
        </p:txBody>
      </p:sp>
      <p:sp>
        <p:nvSpPr>
          <p:cNvPr id="4" name="TextBox 3">
            <a:extLst>
              <a:ext uri="{FF2B5EF4-FFF2-40B4-BE49-F238E27FC236}">
                <a16:creationId xmlns:a16="http://schemas.microsoft.com/office/drawing/2014/main" id="{48B0EE8D-99A8-A18D-12C5-9823BBFDFBAA}"/>
              </a:ext>
            </a:extLst>
          </p:cNvPr>
          <p:cNvSpPr txBox="1"/>
          <p:nvPr/>
        </p:nvSpPr>
        <p:spPr>
          <a:xfrm>
            <a:off x="8006080" y="5030803"/>
            <a:ext cx="1162786" cy="861774"/>
          </a:xfrm>
          <a:prstGeom prst="rect">
            <a:avLst/>
          </a:prstGeom>
          <a:solidFill>
            <a:schemeClr val="bg1"/>
          </a:solidFill>
        </p:spPr>
        <p:txBody>
          <a:bodyPr wrap="square" rtlCol="0">
            <a:spAutoFit/>
          </a:bodyPr>
          <a:lstStyle/>
          <a:p>
            <a:r>
              <a:rPr lang="en-US" sz="1000" dirty="0"/>
              <a:t>Remaining deltas to fringe field specifications (10G) we will fix locally (as needed)</a:t>
            </a:r>
          </a:p>
        </p:txBody>
      </p:sp>
      <p:sp>
        <p:nvSpPr>
          <p:cNvPr id="5" name="TextBox 4">
            <a:extLst>
              <a:ext uri="{FF2B5EF4-FFF2-40B4-BE49-F238E27FC236}">
                <a16:creationId xmlns:a16="http://schemas.microsoft.com/office/drawing/2014/main" id="{FF96C968-D08E-E1C4-F6F8-A3B64F5D8FEB}"/>
              </a:ext>
            </a:extLst>
          </p:cNvPr>
          <p:cNvSpPr txBox="1"/>
          <p:nvPr/>
        </p:nvSpPr>
        <p:spPr>
          <a:xfrm>
            <a:off x="335280" y="6179448"/>
            <a:ext cx="4728667" cy="369332"/>
          </a:xfrm>
          <a:prstGeom prst="rect">
            <a:avLst/>
          </a:prstGeom>
          <a:noFill/>
        </p:spPr>
        <p:txBody>
          <a:bodyPr wrap="none" rtlCol="0">
            <a:spAutoFit/>
          </a:bodyPr>
          <a:lstStyle/>
          <a:p>
            <a:r>
              <a:rPr lang="en-US" b="1" dirty="0">
                <a:solidFill>
                  <a:srgbClr val="0000FF"/>
                </a:solidFill>
                <a:latin typeface="Arial" panose="020B0604020202020204" pitchFamily="34" charset="0"/>
                <a:cs typeface="Arial" panose="020B0604020202020204" pitchFamily="34" charset="0"/>
              </a:rPr>
              <a:t>Backup as likely included in Valerio’s talk</a:t>
            </a:r>
          </a:p>
        </p:txBody>
      </p:sp>
    </p:spTree>
    <p:extLst>
      <p:ext uri="{BB962C8B-B14F-4D97-AF65-F5344CB8AC3E}">
        <p14:creationId xmlns:p14="http://schemas.microsoft.com/office/powerpoint/2010/main" val="1695331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A1A4A492-A88D-C96C-1A9B-3FD26A0B7ED5}"/>
              </a:ext>
            </a:extLst>
          </p:cNvPr>
          <p:cNvSpPr>
            <a:spLocks noGrp="1"/>
          </p:cNvSpPr>
          <p:nvPr>
            <p:ph idx="1"/>
          </p:nvPr>
        </p:nvSpPr>
        <p:spPr>
          <a:xfrm>
            <a:off x="0" y="586913"/>
            <a:ext cx="9144000" cy="6271085"/>
          </a:xfrm>
        </p:spPr>
        <p:txBody>
          <a:bodyPr>
            <a:normAutofit fontScale="70000" lnSpcReduction="20000"/>
          </a:bodyPr>
          <a:lstStyle/>
          <a:p>
            <a:pPr marL="0" indent="0">
              <a:lnSpc>
                <a:spcPct val="120000"/>
              </a:lnSpc>
              <a:spcBef>
                <a:spcPts val="0"/>
              </a:spcBef>
              <a:spcAft>
                <a:spcPts val="600"/>
              </a:spcAft>
              <a:buClr>
                <a:srgbClr val="0000FF"/>
              </a:buClr>
              <a:buNone/>
            </a:pPr>
            <a:r>
              <a:rPr lang="en-US" sz="2100" dirty="0"/>
              <a:t>Selection already accounts for design changes and recent technology choices</a:t>
            </a:r>
          </a:p>
          <a:p>
            <a:pPr>
              <a:lnSpc>
                <a:spcPct val="120000"/>
              </a:lnSpc>
              <a:spcAft>
                <a:spcPts val="600"/>
              </a:spcAft>
              <a:buClr>
                <a:srgbClr val="0000FF"/>
              </a:buClr>
              <a:buFont typeface="Wingdings" pitchFamily="2" charset="2"/>
              <a:buChar char="q"/>
            </a:pPr>
            <a:r>
              <a:rPr lang="en-US" dirty="0"/>
              <a:t> </a:t>
            </a:r>
            <a:r>
              <a:rPr lang="en-US" sz="2600" dirty="0"/>
              <a:t>WBS 6.10.07 1.7 T Solenoid</a:t>
            </a:r>
          </a:p>
          <a:p>
            <a:pPr lvl="1">
              <a:lnSpc>
                <a:spcPct val="120000"/>
              </a:lnSpc>
              <a:spcBef>
                <a:spcPts val="0"/>
              </a:spcBef>
              <a:spcAft>
                <a:spcPts val="600"/>
              </a:spcAft>
              <a:buClr>
                <a:srgbClr val="0000FF"/>
              </a:buClr>
              <a:buFont typeface="Wingdings" pitchFamily="2" charset="2"/>
              <a:buChar char="Ø"/>
            </a:pPr>
            <a:r>
              <a:rPr lang="en-US" sz="2300" dirty="0"/>
              <a:t>Magnet is long-lead as the detector assembly and installation requires the availability of the fully-tested magnet</a:t>
            </a:r>
          </a:p>
          <a:p>
            <a:pPr lvl="1">
              <a:lnSpc>
                <a:spcPct val="120000"/>
              </a:lnSpc>
              <a:spcBef>
                <a:spcPts val="0"/>
              </a:spcBef>
              <a:spcAft>
                <a:spcPts val="600"/>
              </a:spcAft>
              <a:buClr>
                <a:srgbClr val="0000FF"/>
              </a:buClr>
              <a:buFont typeface="Wingdings" pitchFamily="2" charset="2"/>
              <a:buChar char="Ø"/>
            </a:pPr>
            <a:r>
              <a:rPr lang="en-US" sz="2300" dirty="0"/>
              <a:t>Limited world-wide vendors and long production time (estimated from 12 GeV magnets)</a:t>
            </a:r>
          </a:p>
          <a:p>
            <a:pPr>
              <a:lnSpc>
                <a:spcPct val="120000"/>
              </a:lnSpc>
              <a:spcBef>
                <a:spcPts val="0"/>
              </a:spcBef>
              <a:spcAft>
                <a:spcPts val="600"/>
              </a:spcAft>
              <a:buClr>
                <a:srgbClr val="0000FF"/>
              </a:buClr>
              <a:buFont typeface="Wingdings" panose="05000000000000000000" pitchFamily="2" charset="2"/>
              <a:buChar char="q"/>
            </a:pPr>
            <a:r>
              <a:rPr lang="en-US" sz="2600" dirty="0"/>
              <a:t> Electromagnetic and Hadronic Calorimeters and </a:t>
            </a:r>
            <a:r>
              <a:rPr lang="en-US" sz="2600" dirty="0" err="1"/>
              <a:t>SiPMs</a:t>
            </a:r>
            <a:endParaRPr lang="en-US" sz="2600" dirty="0"/>
          </a:p>
          <a:p>
            <a:pPr lvl="1">
              <a:lnSpc>
                <a:spcPct val="120000"/>
              </a:lnSpc>
              <a:spcBef>
                <a:spcPts val="0"/>
              </a:spcBef>
              <a:spcAft>
                <a:spcPts val="600"/>
              </a:spcAft>
              <a:buClr>
                <a:srgbClr val="0000FF"/>
              </a:buClr>
              <a:buFont typeface="Wingdings" panose="05000000000000000000" pitchFamily="2" charset="2"/>
              <a:buChar char="Ø"/>
            </a:pPr>
            <a:r>
              <a:rPr lang="en-US" sz="2300" dirty="0"/>
              <a:t>WBS 6.10.04, 05, 06 </a:t>
            </a:r>
            <a:r>
              <a:rPr lang="en-US" sz="2300" dirty="0" err="1"/>
              <a:t>SiPMs</a:t>
            </a:r>
            <a:r>
              <a:rPr lang="en-US" sz="2300" dirty="0"/>
              <a:t> for calorimeters and </a:t>
            </a:r>
            <a:r>
              <a:rPr lang="en-US" sz="2300" dirty="0" err="1"/>
              <a:t>dRICH</a:t>
            </a:r>
            <a:endParaRPr lang="en-US" sz="2300" dirty="0"/>
          </a:p>
          <a:p>
            <a:pPr lvl="2">
              <a:lnSpc>
                <a:spcPct val="120000"/>
              </a:lnSpc>
              <a:spcBef>
                <a:spcPts val="0"/>
              </a:spcBef>
              <a:spcAft>
                <a:spcPts val="600"/>
              </a:spcAft>
              <a:buClr>
                <a:srgbClr val="0000FF"/>
              </a:buClr>
              <a:buFont typeface="Wingdings" panose="05000000000000000000" pitchFamily="2" charset="2"/>
              <a:buChar char="§"/>
            </a:pPr>
            <a:r>
              <a:rPr lang="en-US" dirty="0"/>
              <a:t>Need 735000 </a:t>
            </a:r>
            <a:r>
              <a:rPr lang="en-US" dirty="0" err="1"/>
              <a:t>SiPMs</a:t>
            </a:r>
            <a:r>
              <a:rPr lang="en-US" dirty="0"/>
              <a:t> of 6 different types</a:t>
            </a:r>
          </a:p>
          <a:p>
            <a:pPr lvl="1">
              <a:lnSpc>
                <a:spcPct val="120000"/>
              </a:lnSpc>
              <a:spcBef>
                <a:spcPts val="0"/>
              </a:spcBef>
              <a:spcAft>
                <a:spcPts val="600"/>
              </a:spcAft>
              <a:buClr>
                <a:srgbClr val="0000FF"/>
              </a:buClr>
              <a:buFont typeface="Wingdings" panose="05000000000000000000" pitchFamily="2" charset="2"/>
              <a:buChar char="Ø"/>
            </a:pPr>
            <a:r>
              <a:rPr lang="en-US" sz="2300" dirty="0"/>
              <a:t>WBS 6.10.05 PbWO4 – crystals</a:t>
            </a:r>
          </a:p>
          <a:p>
            <a:pPr lvl="1">
              <a:lnSpc>
                <a:spcPct val="120000"/>
              </a:lnSpc>
              <a:spcBef>
                <a:spcPts val="0"/>
              </a:spcBef>
              <a:spcAft>
                <a:spcPts val="600"/>
              </a:spcAft>
              <a:buClr>
                <a:srgbClr val="0000FF"/>
              </a:buClr>
              <a:buFont typeface="Wingdings" panose="05000000000000000000" pitchFamily="2" charset="2"/>
              <a:buChar char="Ø"/>
            </a:pPr>
            <a:r>
              <a:rPr lang="en-US" sz="2300" dirty="0"/>
              <a:t>WBS 6.10.05 </a:t>
            </a:r>
            <a:r>
              <a:rPr lang="en-US" sz="2300" dirty="0" err="1"/>
              <a:t>fECAL</a:t>
            </a:r>
            <a:r>
              <a:rPr lang="en-US" sz="2300" dirty="0"/>
              <a:t> and Barrel </a:t>
            </a:r>
            <a:r>
              <a:rPr lang="en-US" sz="2300" dirty="0" err="1"/>
              <a:t>ECal</a:t>
            </a:r>
            <a:r>
              <a:rPr lang="en-US" sz="2300" dirty="0"/>
              <a:t> </a:t>
            </a:r>
            <a:r>
              <a:rPr lang="en-US" sz="2300" dirty="0" err="1"/>
              <a:t>SciFi</a:t>
            </a:r>
            <a:r>
              <a:rPr lang="en-US" sz="2300" dirty="0"/>
              <a:t> need in total ~8000 km </a:t>
            </a:r>
          </a:p>
          <a:p>
            <a:pPr lvl="1">
              <a:lnSpc>
                <a:spcPct val="120000"/>
              </a:lnSpc>
              <a:spcBef>
                <a:spcPts val="0"/>
              </a:spcBef>
              <a:spcAft>
                <a:spcPts val="600"/>
              </a:spcAft>
              <a:buClr>
                <a:srgbClr val="0000FF"/>
              </a:buClr>
              <a:buFont typeface="Wingdings" panose="05000000000000000000" pitchFamily="2" charset="2"/>
              <a:buChar char="Ø"/>
            </a:pPr>
            <a:r>
              <a:rPr lang="en-US" sz="2300" dirty="0"/>
              <a:t>WBS 6.10.06 forward </a:t>
            </a:r>
            <a:r>
              <a:rPr lang="en-US" sz="2300" dirty="0" err="1"/>
              <a:t>HCal</a:t>
            </a:r>
            <a:r>
              <a:rPr lang="en-US" sz="2300" dirty="0"/>
              <a:t>: Steel and Tungsten plates and backward </a:t>
            </a:r>
            <a:r>
              <a:rPr lang="en-US" sz="2300" dirty="0" err="1"/>
              <a:t>HCal</a:t>
            </a:r>
            <a:r>
              <a:rPr lang="en-US" sz="2300" dirty="0"/>
              <a:t> steel</a:t>
            </a:r>
            <a:endParaRPr lang="en-US" sz="1100" dirty="0"/>
          </a:p>
          <a:p>
            <a:pPr marL="0" indent="0">
              <a:lnSpc>
                <a:spcPct val="120000"/>
              </a:lnSpc>
              <a:spcBef>
                <a:spcPts val="0"/>
              </a:spcBef>
              <a:spcAft>
                <a:spcPts val="600"/>
              </a:spcAft>
              <a:buClr>
                <a:srgbClr val="0000FF"/>
              </a:buClr>
              <a:buNone/>
            </a:pPr>
            <a:endParaRPr lang="en-US" sz="600" dirty="0"/>
          </a:p>
          <a:p>
            <a:pPr marL="0" indent="0">
              <a:lnSpc>
                <a:spcPct val="120000"/>
              </a:lnSpc>
              <a:spcBef>
                <a:spcPts val="0"/>
              </a:spcBef>
              <a:spcAft>
                <a:spcPts val="600"/>
              </a:spcAft>
              <a:buClr>
                <a:srgbClr val="0000FF"/>
              </a:buClr>
              <a:buNone/>
            </a:pPr>
            <a:r>
              <a:rPr lang="en-US" sz="2600" dirty="0"/>
              <a:t>All these long-lead items are driven by </a:t>
            </a:r>
          </a:p>
          <a:p>
            <a:pPr lvl="1">
              <a:lnSpc>
                <a:spcPct val="120000"/>
              </a:lnSpc>
              <a:spcBef>
                <a:spcPts val="0"/>
              </a:spcBef>
              <a:spcAft>
                <a:spcPts val="600"/>
              </a:spcAft>
              <a:buClr>
                <a:srgbClr val="0000FF"/>
              </a:buClr>
              <a:buFont typeface="Wingdings" pitchFamily="2" charset="2"/>
              <a:buChar char="Ø"/>
            </a:pPr>
            <a:r>
              <a:rPr lang="en-US" sz="2300" dirty="0"/>
              <a:t>limited world-wide vendors </a:t>
            </a:r>
            <a:r>
              <a:rPr lang="en-US" sz="2300" dirty="0">
                <a:solidFill>
                  <a:srgbClr val="0000FF"/>
                </a:solidFill>
                <a:sym typeface="Wingdings" pitchFamily="2" charset="2"/>
              </a:rPr>
              <a:t></a:t>
            </a:r>
            <a:r>
              <a:rPr lang="en-US" sz="2300" dirty="0">
                <a:sym typeface="Wingdings" pitchFamily="2" charset="2"/>
              </a:rPr>
              <a:t> competition by other projects around the world</a:t>
            </a:r>
            <a:r>
              <a:rPr lang="en-US" sz="2300" dirty="0"/>
              <a:t> </a:t>
            </a:r>
          </a:p>
          <a:p>
            <a:pPr lvl="1">
              <a:lnSpc>
                <a:spcPct val="120000"/>
              </a:lnSpc>
              <a:spcBef>
                <a:spcPts val="0"/>
              </a:spcBef>
              <a:spcAft>
                <a:spcPts val="600"/>
              </a:spcAft>
              <a:buClr>
                <a:srgbClr val="0000FF"/>
              </a:buClr>
              <a:buFont typeface="Wingdings" pitchFamily="2" charset="2"/>
              <a:buChar char="Ø"/>
            </a:pPr>
            <a:r>
              <a:rPr lang="en-US" sz="2300" dirty="0"/>
              <a:t>production times and capability and/or labor-intensive manufacturing tasks</a:t>
            </a:r>
          </a:p>
          <a:p>
            <a:pPr lvl="1">
              <a:lnSpc>
                <a:spcPct val="120000"/>
              </a:lnSpc>
              <a:spcBef>
                <a:spcPts val="0"/>
              </a:spcBef>
              <a:spcAft>
                <a:spcPts val="600"/>
              </a:spcAft>
              <a:buClr>
                <a:srgbClr val="0000FF"/>
              </a:buClr>
              <a:buFont typeface="Wingdings" pitchFamily="2" charset="2"/>
              <a:buChar char="Ø"/>
            </a:pPr>
            <a:r>
              <a:rPr lang="en-US" sz="2300" dirty="0" err="1"/>
              <a:t>SiPMs</a:t>
            </a:r>
            <a:r>
              <a:rPr lang="en-US" sz="2300" dirty="0"/>
              <a:t> staggered procurement </a:t>
            </a:r>
            <a:endParaRPr lang="en-US" sz="2600" dirty="0"/>
          </a:p>
          <a:p>
            <a:pPr marL="0" indent="0">
              <a:lnSpc>
                <a:spcPct val="120000"/>
              </a:lnSpc>
              <a:spcBef>
                <a:spcPts val="0"/>
              </a:spcBef>
              <a:spcAft>
                <a:spcPts val="600"/>
              </a:spcAft>
              <a:buClr>
                <a:srgbClr val="0000FF"/>
              </a:buClr>
              <a:buNone/>
            </a:pPr>
            <a:endParaRPr lang="en-US" sz="600" dirty="0">
              <a:solidFill>
                <a:srgbClr val="0000FF"/>
              </a:solidFill>
              <a:sym typeface="Wingdings" pitchFamily="2" charset="2"/>
            </a:endParaRPr>
          </a:p>
          <a:p>
            <a:pPr marL="0" indent="0">
              <a:lnSpc>
                <a:spcPct val="120000"/>
              </a:lnSpc>
              <a:spcBef>
                <a:spcPts val="0"/>
              </a:spcBef>
              <a:spcAft>
                <a:spcPts val="600"/>
              </a:spcAft>
              <a:buClr>
                <a:srgbClr val="0000FF"/>
              </a:buClr>
              <a:buNone/>
            </a:pPr>
            <a:r>
              <a:rPr lang="en-US" sz="2600" dirty="0">
                <a:solidFill>
                  <a:srgbClr val="0000FF"/>
                </a:solidFill>
                <a:sym typeface="Wingdings" pitchFamily="2" charset="2"/>
              </a:rPr>
              <a:t>Final Design Reviews for LLPs to justify specifications for procurement on the July – August time frame</a:t>
            </a:r>
            <a:endParaRPr lang="en-US" sz="2600" dirty="0"/>
          </a:p>
        </p:txBody>
      </p:sp>
      <p:sp>
        <p:nvSpPr>
          <p:cNvPr id="4" name="Slide Number Placeholder 3">
            <a:extLst>
              <a:ext uri="{FF2B5EF4-FFF2-40B4-BE49-F238E27FC236}">
                <a16:creationId xmlns:a16="http://schemas.microsoft.com/office/drawing/2014/main" id="{950ABD6B-F66E-494F-9588-A36F6C8D92B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93C5830-40F3-F04E-B2E3-10E6672BA8FF}" type="slidenum">
              <a:rPr kumimoji="0" lang="en-US" sz="1200" b="0" i="0" u="none" strike="noStrike" kern="1200" cap="none" spc="0" normalizeH="0" baseline="0" noProof="0" smtClean="0">
                <a:ln>
                  <a:noFill/>
                </a:ln>
                <a:solidFill>
                  <a:prstClr val="white"/>
                </a:solidFill>
                <a:effectLst/>
                <a:uLnTx/>
                <a:uFillTx/>
                <a:latin typeface="Arial"/>
              </a:rPr>
              <a:pPr marL="0" marR="0" lvl="0" indent="0" algn="l"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white"/>
              </a:solidFill>
              <a:effectLst/>
              <a:uLnTx/>
              <a:uFillTx/>
              <a:latin typeface="Arial"/>
            </a:endParaRPr>
          </a:p>
        </p:txBody>
      </p:sp>
      <p:sp>
        <p:nvSpPr>
          <p:cNvPr id="2" name="Title 1">
            <a:extLst>
              <a:ext uri="{FF2B5EF4-FFF2-40B4-BE49-F238E27FC236}">
                <a16:creationId xmlns:a16="http://schemas.microsoft.com/office/drawing/2014/main" id="{8971B50C-5A27-42BC-8DD5-FB481A47F398}"/>
              </a:ext>
            </a:extLst>
          </p:cNvPr>
          <p:cNvSpPr>
            <a:spLocks noGrp="1"/>
          </p:cNvSpPr>
          <p:nvPr>
            <p:ph type="title"/>
          </p:nvPr>
        </p:nvSpPr>
        <p:spPr>
          <a:xfrm>
            <a:off x="0" y="1"/>
            <a:ext cx="9267290" cy="586914"/>
          </a:xfrm>
        </p:spPr>
        <p:txBody>
          <a:bodyPr>
            <a:normAutofit fontScale="90000"/>
          </a:bodyPr>
          <a:lstStyle/>
          <a:p>
            <a:pPr algn="l"/>
            <a:r>
              <a:rPr lang="en-US" dirty="0"/>
              <a:t>Long Lead Procurements Overview </a:t>
            </a:r>
          </a:p>
        </p:txBody>
      </p:sp>
    </p:spTree>
    <p:extLst>
      <p:ext uri="{BB962C8B-B14F-4D97-AF65-F5344CB8AC3E}">
        <p14:creationId xmlns:p14="http://schemas.microsoft.com/office/powerpoint/2010/main" val="2931389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12E68-9658-DD41-9A62-EFC355BB3DFE}"/>
              </a:ext>
            </a:extLst>
          </p:cNvPr>
          <p:cNvSpPr>
            <a:spLocks noGrp="1"/>
          </p:cNvSpPr>
          <p:nvPr>
            <p:ph type="title"/>
          </p:nvPr>
        </p:nvSpPr>
        <p:spPr>
          <a:xfrm>
            <a:off x="0" y="2"/>
            <a:ext cx="7886700" cy="528726"/>
          </a:xfrm>
        </p:spPr>
        <p:txBody>
          <a:bodyPr>
            <a:normAutofit fontScale="90000"/>
          </a:bodyPr>
          <a:lstStyle/>
          <a:p>
            <a:r>
              <a:rPr lang="en-US" dirty="0"/>
              <a:t>PbWO4 Crystals FDR</a:t>
            </a:r>
          </a:p>
        </p:txBody>
      </p:sp>
      <p:sp>
        <p:nvSpPr>
          <p:cNvPr id="3" name="Slide Number Placeholder 2">
            <a:extLst>
              <a:ext uri="{FF2B5EF4-FFF2-40B4-BE49-F238E27FC236}">
                <a16:creationId xmlns:a16="http://schemas.microsoft.com/office/drawing/2014/main" id="{9FB7CDF7-0EA6-FF41-B58A-6965CD2DCBE1}"/>
              </a:ext>
            </a:extLst>
          </p:cNvPr>
          <p:cNvSpPr>
            <a:spLocks noGrp="1"/>
          </p:cNvSpPr>
          <p:nvPr>
            <p:ph type="sldNum" sz="quarter" idx="12"/>
          </p:nvPr>
        </p:nvSpPr>
        <p:spPr/>
        <p:txBody>
          <a:bodyPr/>
          <a:lstStyle/>
          <a:p>
            <a:fld id="{893C5830-40F3-F04E-B2E3-10E6672BA8FF}" type="slidenum">
              <a:rPr lang="en-US" smtClean="0"/>
              <a:t>5</a:t>
            </a:fld>
            <a:endParaRPr lang="en-US" dirty="0"/>
          </a:p>
        </p:txBody>
      </p:sp>
      <p:pic>
        <p:nvPicPr>
          <p:cNvPr id="5" name="Picture 4" descr="Text&#10;&#10;Description automatically generated">
            <a:extLst>
              <a:ext uri="{FF2B5EF4-FFF2-40B4-BE49-F238E27FC236}">
                <a16:creationId xmlns:a16="http://schemas.microsoft.com/office/drawing/2014/main" id="{FBB45207-A903-C644-AE9A-48C491AFBE78}"/>
              </a:ext>
            </a:extLst>
          </p:cNvPr>
          <p:cNvPicPr>
            <a:picLocks noChangeAspect="1"/>
          </p:cNvPicPr>
          <p:nvPr/>
        </p:nvPicPr>
        <p:blipFill>
          <a:blip r:embed="rId2"/>
          <a:stretch>
            <a:fillRect/>
          </a:stretch>
        </p:blipFill>
        <p:spPr>
          <a:xfrm>
            <a:off x="0" y="528728"/>
            <a:ext cx="4259674" cy="5604553"/>
          </a:xfrm>
          <a:prstGeom prst="rect">
            <a:avLst/>
          </a:prstGeom>
        </p:spPr>
      </p:pic>
      <p:pic>
        <p:nvPicPr>
          <p:cNvPr id="7" name="Picture 6" descr="Table&#10;&#10;Description automatically generated">
            <a:extLst>
              <a:ext uri="{FF2B5EF4-FFF2-40B4-BE49-F238E27FC236}">
                <a16:creationId xmlns:a16="http://schemas.microsoft.com/office/drawing/2014/main" id="{CAF01A97-0E9B-BB43-AD97-89C94AFEEF49}"/>
              </a:ext>
            </a:extLst>
          </p:cNvPr>
          <p:cNvPicPr>
            <a:picLocks noChangeAspect="1"/>
          </p:cNvPicPr>
          <p:nvPr/>
        </p:nvPicPr>
        <p:blipFill>
          <a:blip r:embed="rId3"/>
          <a:stretch>
            <a:fillRect/>
          </a:stretch>
        </p:blipFill>
        <p:spPr>
          <a:xfrm>
            <a:off x="4283513" y="528728"/>
            <a:ext cx="4800914" cy="2141282"/>
          </a:xfrm>
          <a:prstGeom prst="rect">
            <a:avLst/>
          </a:prstGeom>
        </p:spPr>
      </p:pic>
      <p:pic>
        <p:nvPicPr>
          <p:cNvPr id="9" name="Picture 8" descr="Text&#10;&#10;Description automatically generated with medium confidence">
            <a:extLst>
              <a:ext uri="{FF2B5EF4-FFF2-40B4-BE49-F238E27FC236}">
                <a16:creationId xmlns:a16="http://schemas.microsoft.com/office/drawing/2014/main" id="{F0AAA36C-0A9C-3E44-ACD3-35C2A928706C}"/>
              </a:ext>
            </a:extLst>
          </p:cNvPr>
          <p:cNvPicPr>
            <a:picLocks noChangeAspect="1"/>
          </p:cNvPicPr>
          <p:nvPr/>
        </p:nvPicPr>
        <p:blipFill>
          <a:blip r:embed="rId4"/>
          <a:stretch>
            <a:fillRect/>
          </a:stretch>
        </p:blipFill>
        <p:spPr>
          <a:xfrm>
            <a:off x="4572000" y="2510365"/>
            <a:ext cx="3480509" cy="4371654"/>
          </a:xfrm>
          <a:prstGeom prst="rect">
            <a:avLst/>
          </a:prstGeom>
        </p:spPr>
      </p:pic>
      <p:sp>
        <p:nvSpPr>
          <p:cNvPr id="10" name="TextBox 9">
            <a:extLst>
              <a:ext uri="{FF2B5EF4-FFF2-40B4-BE49-F238E27FC236}">
                <a16:creationId xmlns:a16="http://schemas.microsoft.com/office/drawing/2014/main" id="{B3D639AE-240B-B54F-8C30-39508DC1FAFD}"/>
              </a:ext>
            </a:extLst>
          </p:cNvPr>
          <p:cNvSpPr txBox="1"/>
          <p:nvPr/>
        </p:nvSpPr>
        <p:spPr>
          <a:xfrm rot="21032468">
            <a:off x="1121824" y="2638335"/>
            <a:ext cx="6896247" cy="1200329"/>
          </a:xfrm>
          <a:prstGeom prst="rect">
            <a:avLst/>
          </a:prstGeom>
          <a:solidFill>
            <a:schemeClr val="bg2">
              <a:lumMod val="90000"/>
            </a:schemeClr>
          </a:solidFill>
          <a:scene3d>
            <a:camera prst="orthographicFront"/>
            <a:lightRig rig="chilly" dir="t"/>
          </a:scene3d>
          <a:sp3d>
            <a:bevelT prst="convex"/>
            <a:bevelB prst="convex"/>
          </a:sp3d>
        </p:spPr>
        <p:txBody>
          <a:bodyPr wrap="none" rtlCol="0">
            <a:spAutoFit/>
          </a:bodyPr>
          <a:lstStyle/>
          <a:p>
            <a:r>
              <a:rPr lang="en-US" sz="2400" dirty="0">
                <a:solidFill>
                  <a:srgbClr val="0000FF"/>
                </a:solidFill>
              </a:rPr>
              <a:t>Passed – planning in place, design sufficiently mature</a:t>
            </a:r>
          </a:p>
          <a:p>
            <a:r>
              <a:rPr lang="en-US" sz="2400" dirty="0">
                <a:solidFill>
                  <a:srgbClr val="0000FF"/>
                </a:solidFill>
              </a:rPr>
              <a:t>Two recommendations are to improve overall design</a:t>
            </a:r>
          </a:p>
          <a:p>
            <a:pPr algn="ctr"/>
            <a:r>
              <a:rPr lang="en-US" sz="2400" dirty="0"/>
              <a:t>Other LLP reviews will be very similar</a:t>
            </a:r>
          </a:p>
        </p:txBody>
      </p:sp>
    </p:spTree>
    <p:extLst>
      <p:ext uri="{BB962C8B-B14F-4D97-AF65-F5344CB8AC3E}">
        <p14:creationId xmlns:p14="http://schemas.microsoft.com/office/powerpoint/2010/main" val="3369380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654BE-7C17-A24E-BFCE-8DA837CA2FDA}"/>
              </a:ext>
            </a:extLst>
          </p:cNvPr>
          <p:cNvSpPr>
            <a:spLocks noGrp="1"/>
          </p:cNvSpPr>
          <p:nvPr>
            <p:ph type="title"/>
          </p:nvPr>
        </p:nvSpPr>
        <p:spPr>
          <a:xfrm>
            <a:off x="68391" y="-11170"/>
            <a:ext cx="9063444" cy="582845"/>
          </a:xfrm>
        </p:spPr>
        <p:txBody>
          <a:bodyPr>
            <a:normAutofit/>
          </a:bodyPr>
          <a:lstStyle/>
          <a:p>
            <a:r>
              <a:rPr lang="en-US" sz="3200" dirty="0"/>
              <a:t>EIC Project Detector R&amp;D</a:t>
            </a:r>
          </a:p>
        </p:txBody>
      </p:sp>
      <p:sp>
        <p:nvSpPr>
          <p:cNvPr id="3" name="Slide Number Placeholder 2">
            <a:extLst>
              <a:ext uri="{FF2B5EF4-FFF2-40B4-BE49-F238E27FC236}">
                <a16:creationId xmlns:a16="http://schemas.microsoft.com/office/drawing/2014/main" id="{12C6BE38-021B-264E-A9A1-525358D0E157}"/>
              </a:ext>
            </a:extLst>
          </p:cNvPr>
          <p:cNvSpPr>
            <a:spLocks noGrp="1"/>
          </p:cNvSpPr>
          <p:nvPr>
            <p:ph type="sldNum" sz="quarter" idx="12"/>
          </p:nvPr>
        </p:nvSpPr>
        <p:spPr/>
        <p:txBody>
          <a:bodyPr/>
          <a:lstStyle/>
          <a:p>
            <a:fld id="{893C5830-40F3-F04E-B2E3-10E6672BA8FF}" type="slidenum">
              <a:rPr lang="en-US" smtClean="0"/>
              <a:t>6</a:t>
            </a:fld>
            <a:endParaRPr lang="en-US" dirty="0"/>
          </a:p>
        </p:txBody>
      </p:sp>
      <p:pic>
        <p:nvPicPr>
          <p:cNvPr id="7" name="Picture 6">
            <a:extLst>
              <a:ext uri="{FF2B5EF4-FFF2-40B4-BE49-F238E27FC236}">
                <a16:creationId xmlns:a16="http://schemas.microsoft.com/office/drawing/2014/main" id="{DC0AEA42-E59A-C003-C824-8EE152536A52}"/>
              </a:ext>
            </a:extLst>
          </p:cNvPr>
          <p:cNvPicPr>
            <a:picLocks noChangeAspect="1"/>
          </p:cNvPicPr>
          <p:nvPr/>
        </p:nvPicPr>
        <p:blipFill>
          <a:blip r:embed="rId2"/>
          <a:srcRect/>
          <a:stretch/>
        </p:blipFill>
        <p:spPr>
          <a:xfrm>
            <a:off x="0" y="660872"/>
            <a:ext cx="9144000" cy="1840871"/>
          </a:xfrm>
          <a:prstGeom prst="rect">
            <a:avLst/>
          </a:prstGeom>
        </p:spPr>
      </p:pic>
      <p:sp>
        <p:nvSpPr>
          <p:cNvPr id="10" name="TextBox 9">
            <a:extLst>
              <a:ext uri="{FF2B5EF4-FFF2-40B4-BE49-F238E27FC236}">
                <a16:creationId xmlns:a16="http://schemas.microsoft.com/office/drawing/2014/main" id="{39351983-052D-DE4C-A601-EBEDF0944E31}"/>
              </a:ext>
            </a:extLst>
          </p:cNvPr>
          <p:cNvSpPr txBox="1"/>
          <p:nvPr/>
        </p:nvSpPr>
        <p:spPr>
          <a:xfrm>
            <a:off x="5466390" y="660872"/>
            <a:ext cx="3677610"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https://</a:t>
            </a:r>
            <a:r>
              <a:rPr lang="en-US" sz="1000" dirty="0" err="1">
                <a:latin typeface="Arial" panose="020B0604020202020204" pitchFamily="34" charset="0"/>
                <a:cs typeface="Arial" panose="020B0604020202020204" pitchFamily="34" charset="0"/>
              </a:rPr>
              <a:t>wiki.bnl.gov</a:t>
            </a:r>
            <a:r>
              <a:rPr lang="en-US" sz="1000" dirty="0">
                <a:latin typeface="Arial" panose="020B0604020202020204" pitchFamily="34" charset="0"/>
                <a:cs typeface="Arial" panose="020B0604020202020204" pitchFamily="34" charset="0"/>
              </a:rPr>
              <a:t>/conferences/</a:t>
            </a:r>
            <a:r>
              <a:rPr lang="en-US" sz="1000" dirty="0" err="1">
                <a:latin typeface="Arial" panose="020B0604020202020204" pitchFamily="34" charset="0"/>
                <a:cs typeface="Arial" panose="020B0604020202020204" pitchFamily="34" charset="0"/>
              </a:rPr>
              <a:t>index.php</a:t>
            </a:r>
            <a:r>
              <a:rPr lang="en-US" sz="1000" dirty="0">
                <a:latin typeface="Arial" panose="020B0604020202020204" pitchFamily="34" charset="0"/>
                <a:cs typeface="Arial" panose="020B0604020202020204" pitchFamily="34" charset="0"/>
              </a:rPr>
              <a:t>/ProjectRandDFY24</a:t>
            </a:r>
          </a:p>
        </p:txBody>
      </p:sp>
      <p:sp>
        <p:nvSpPr>
          <p:cNvPr id="5" name="Date Placeholder 4">
            <a:extLst>
              <a:ext uri="{FF2B5EF4-FFF2-40B4-BE49-F238E27FC236}">
                <a16:creationId xmlns:a16="http://schemas.microsoft.com/office/drawing/2014/main" id="{3F275E35-CE00-2F42-AE7B-708CC564FEBC}"/>
              </a:ext>
            </a:extLst>
          </p:cNvPr>
          <p:cNvSpPr>
            <a:spLocks noGrp="1"/>
          </p:cNvSpPr>
          <p:nvPr>
            <p:ph type="dt" sz="half" idx="10"/>
          </p:nvPr>
        </p:nvSpPr>
        <p:spPr/>
        <p:txBody>
          <a:bodyPr/>
          <a:lstStyle/>
          <a:p>
            <a:r>
              <a:rPr lang="en-US"/>
              <a:t>E.C. Aschenauer</a:t>
            </a:r>
            <a:endParaRPr lang="en-US" dirty="0"/>
          </a:p>
        </p:txBody>
      </p:sp>
      <p:sp>
        <p:nvSpPr>
          <p:cNvPr id="9" name="TextBox 8">
            <a:extLst>
              <a:ext uri="{FF2B5EF4-FFF2-40B4-BE49-F238E27FC236}">
                <a16:creationId xmlns:a16="http://schemas.microsoft.com/office/drawing/2014/main" id="{AC71BA1A-CB6E-B842-83BB-746711D9DF29}"/>
              </a:ext>
            </a:extLst>
          </p:cNvPr>
          <p:cNvSpPr txBox="1"/>
          <p:nvPr/>
        </p:nvSpPr>
        <p:spPr>
          <a:xfrm>
            <a:off x="68391" y="2691829"/>
            <a:ext cx="5580759" cy="1754326"/>
          </a:xfrm>
          <a:prstGeom prst="rect">
            <a:avLst/>
          </a:prstGeom>
          <a:noFill/>
        </p:spPr>
        <p:txBody>
          <a:bodyPr wrap="none" rtlCol="0">
            <a:spAutoFit/>
          </a:bodyPr>
          <a:lstStyle/>
          <a:p>
            <a:r>
              <a:rPr lang="en-US" dirty="0">
                <a:solidFill>
                  <a:srgbClr val="0000FF"/>
                </a:solidFill>
              </a:rPr>
              <a:t>Review by DAC:</a:t>
            </a:r>
          </a:p>
          <a:p>
            <a:r>
              <a:rPr lang="en-US" dirty="0"/>
              <a:t>Monday August 28 and Thursday August 31.</a:t>
            </a:r>
            <a:br>
              <a:rPr lang="en-US" dirty="0"/>
            </a:br>
            <a:r>
              <a:rPr lang="en-US" dirty="0"/>
              <a:t>Preliminary agenda: </a:t>
            </a:r>
            <a:r>
              <a:rPr lang="en-US" dirty="0">
                <a:hlinkClick r:id="rId3"/>
              </a:rPr>
              <a:t>https://indico.bnl.gov/event/20113/</a:t>
            </a:r>
            <a:r>
              <a:rPr lang="en-US" dirty="0"/>
              <a:t> </a:t>
            </a:r>
          </a:p>
          <a:p>
            <a:endParaRPr lang="en-US" dirty="0"/>
          </a:p>
          <a:p>
            <a:r>
              <a:rPr lang="en-US" dirty="0"/>
              <a:t>DAC Membership:</a:t>
            </a:r>
          </a:p>
          <a:p>
            <a:endParaRPr lang="en-US" dirty="0"/>
          </a:p>
        </p:txBody>
      </p:sp>
      <p:graphicFrame>
        <p:nvGraphicFramePr>
          <p:cNvPr id="12" name="Table 11">
            <a:extLst>
              <a:ext uri="{FF2B5EF4-FFF2-40B4-BE49-F238E27FC236}">
                <a16:creationId xmlns:a16="http://schemas.microsoft.com/office/drawing/2014/main" id="{2D658BB1-6209-6B42-84F5-9D4F2827D477}"/>
              </a:ext>
            </a:extLst>
          </p:cNvPr>
          <p:cNvGraphicFramePr>
            <a:graphicFrameLocks noGrp="1"/>
          </p:cNvGraphicFramePr>
          <p:nvPr>
            <p:extLst>
              <p:ext uri="{D42A27DB-BD31-4B8C-83A1-F6EECF244321}">
                <p14:modId xmlns:p14="http://schemas.microsoft.com/office/powerpoint/2010/main" val="85525112"/>
              </p:ext>
            </p:extLst>
          </p:nvPr>
        </p:nvGraphicFramePr>
        <p:xfrm>
          <a:off x="164387" y="4184183"/>
          <a:ext cx="3860800" cy="2438400"/>
        </p:xfrm>
        <a:graphic>
          <a:graphicData uri="http://schemas.openxmlformats.org/drawingml/2006/table">
            <a:tbl>
              <a:tblPr>
                <a:tableStyleId>{5C22544A-7EE6-4342-B048-85BDC9FD1C3A}</a:tableStyleId>
              </a:tblPr>
              <a:tblGrid>
                <a:gridCol w="1612900">
                  <a:extLst>
                    <a:ext uri="{9D8B030D-6E8A-4147-A177-3AD203B41FA5}">
                      <a16:colId xmlns:a16="http://schemas.microsoft.com/office/drawing/2014/main" val="3164695286"/>
                    </a:ext>
                  </a:extLst>
                </a:gridCol>
                <a:gridCol w="2247900">
                  <a:extLst>
                    <a:ext uri="{9D8B030D-6E8A-4147-A177-3AD203B41FA5}">
                      <a16:colId xmlns:a16="http://schemas.microsoft.com/office/drawing/2014/main" val="1729485861"/>
                    </a:ext>
                  </a:extLst>
                </a:gridCol>
              </a:tblGrid>
              <a:tr h="203200">
                <a:tc>
                  <a:txBody>
                    <a:bodyPr/>
                    <a:lstStyle/>
                    <a:p>
                      <a:pPr algn="l" fontAlgn="b"/>
                      <a:r>
                        <a:rPr lang="en-US" sz="1200" u="none" strike="noStrike" dirty="0">
                          <a:effectLst/>
                        </a:rPr>
                        <a:t>Edward Kinney (Chair)</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a:effectLst/>
                        </a:rPr>
                        <a:t>Boulder CO</a:t>
                      </a:r>
                      <a:endParaRPr lang="en-US"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43729602"/>
                  </a:ext>
                </a:extLst>
              </a:tr>
              <a:tr h="203200">
                <a:tc>
                  <a:txBody>
                    <a:bodyPr/>
                    <a:lstStyle/>
                    <a:p>
                      <a:pPr algn="l" fontAlgn="b"/>
                      <a:r>
                        <a:rPr lang="en-US" sz="1200" u="none" strike="noStrike" dirty="0">
                          <a:solidFill>
                            <a:srgbClr val="0000FF"/>
                          </a:solidFill>
                          <a:effectLst/>
                        </a:rPr>
                        <a:t>Ken Wyllie</a:t>
                      </a:r>
                      <a:endParaRPr lang="en-US" sz="1200" b="0" i="0" u="none" strike="noStrike" dirty="0">
                        <a:solidFill>
                          <a:srgbClr val="0000FF"/>
                        </a:solidFill>
                        <a:effectLst/>
                        <a:latin typeface="Calibri" panose="020F0502020204030204" pitchFamily="34" charset="0"/>
                      </a:endParaRPr>
                    </a:p>
                  </a:txBody>
                  <a:tcPr marL="9525" marR="9525" marT="9525" marB="0" anchor="b"/>
                </a:tc>
                <a:tc>
                  <a:txBody>
                    <a:bodyPr/>
                    <a:lstStyle/>
                    <a:p>
                      <a:pPr algn="l" fontAlgn="b"/>
                      <a:r>
                        <a:rPr lang="en-US" sz="1200" u="none" strike="noStrike">
                          <a:effectLst/>
                        </a:rPr>
                        <a:t>CERN</a:t>
                      </a:r>
                      <a:endParaRPr lang="en-US"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38573200"/>
                  </a:ext>
                </a:extLst>
              </a:tr>
              <a:tr h="203200">
                <a:tc>
                  <a:txBody>
                    <a:bodyPr/>
                    <a:lstStyle/>
                    <a:p>
                      <a:pPr algn="l" fontAlgn="b"/>
                      <a:r>
                        <a:rPr lang="en-US" sz="1200" u="none" strike="noStrike">
                          <a:solidFill>
                            <a:srgbClr val="0000FF"/>
                          </a:solidFill>
                          <a:effectLst/>
                        </a:rPr>
                        <a:t>Petra Merkel</a:t>
                      </a:r>
                      <a:endParaRPr lang="en-US" sz="1200" b="0" i="0" u="none" strike="noStrike">
                        <a:solidFill>
                          <a:srgbClr val="0000FF"/>
                        </a:solidFill>
                        <a:effectLst/>
                        <a:latin typeface="Calibri" panose="020F0502020204030204" pitchFamily="34" charset="0"/>
                      </a:endParaRPr>
                    </a:p>
                  </a:txBody>
                  <a:tcPr marL="9525" marR="9525" marT="9525" marB="0" anchor="b"/>
                </a:tc>
                <a:tc>
                  <a:txBody>
                    <a:bodyPr/>
                    <a:lstStyle/>
                    <a:p>
                      <a:pPr algn="l" fontAlgn="b"/>
                      <a:r>
                        <a:rPr lang="en-US" sz="1200" u="none" strike="noStrike">
                          <a:effectLst/>
                        </a:rPr>
                        <a:t>FNAL</a:t>
                      </a:r>
                      <a:endParaRPr lang="en-US"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20972189"/>
                  </a:ext>
                </a:extLst>
              </a:tr>
              <a:tr h="203200">
                <a:tc>
                  <a:txBody>
                    <a:bodyPr/>
                    <a:lstStyle/>
                    <a:p>
                      <a:pPr algn="l" fontAlgn="b"/>
                      <a:r>
                        <a:rPr lang="en-US" sz="1200" u="none" strike="noStrike" dirty="0" err="1">
                          <a:solidFill>
                            <a:srgbClr val="0000FF"/>
                          </a:solidFill>
                          <a:effectLst/>
                        </a:rPr>
                        <a:t>Antonis</a:t>
                      </a:r>
                      <a:r>
                        <a:rPr lang="en-US" sz="1200" u="none" strike="noStrike" dirty="0">
                          <a:solidFill>
                            <a:srgbClr val="0000FF"/>
                          </a:solidFill>
                          <a:effectLst/>
                        </a:rPr>
                        <a:t> </a:t>
                      </a:r>
                      <a:r>
                        <a:rPr lang="en-US" sz="1200" u="none" strike="noStrike" dirty="0" err="1">
                          <a:solidFill>
                            <a:srgbClr val="0000FF"/>
                          </a:solidFill>
                          <a:effectLst/>
                        </a:rPr>
                        <a:t>Papanestis</a:t>
                      </a:r>
                      <a:endParaRPr lang="en-US" sz="1200" b="0" i="0" u="none" strike="noStrike" dirty="0">
                        <a:solidFill>
                          <a:srgbClr val="0000FF"/>
                        </a:solidFill>
                        <a:effectLst/>
                        <a:latin typeface="Calibri" panose="020F0502020204030204" pitchFamily="34" charset="0"/>
                      </a:endParaRPr>
                    </a:p>
                  </a:txBody>
                  <a:tcPr marL="9525" marR="9525" marT="9525" marB="0" anchor="b"/>
                </a:tc>
                <a:tc>
                  <a:txBody>
                    <a:bodyPr/>
                    <a:lstStyle/>
                    <a:p>
                      <a:pPr algn="l" fontAlgn="b"/>
                      <a:r>
                        <a:rPr lang="en-US" sz="1200" u="none" strike="noStrike">
                          <a:effectLst/>
                        </a:rPr>
                        <a:t>Rutherford Appleton Laboratory</a:t>
                      </a:r>
                      <a:endParaRPr lang="en-US"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14376794"/>
                  </a:ext>
                </a:extLst>
              </a:tr>
              <a:tr h="203200">
                <a:tc>
                  <a:txBody>
                    <a:bodyPr/>
                    <a:lstStyle/>
                    <a:p>
                      <a:pPr algn="l" fontAlgn="b"/>
                      <a:r>
                        <a:rPr lang="en-US" sz="1200" u="none" strike="noStrike">
                          <a:effectLst/>
                        </a:rPr>
                        <a:t>Peter Krizan</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a:effectLst/>
                        </a:rPr>
                        <a:t>U Ljubljana</a:t>
                      </a:r>
                      <a:endParaRPr lang="en-US"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52393774"/>
                  </a:ext>
                </a:extLst>
              </a:tr>
              <a:tr h="203200">
                <a:tc>
                  <a:txBody>
                    <a:bodyPr/>
                    <a:lstStyle/>
                    <a:p>
                      <a:pPr algn="l" fontAlgn="b"/>
                      <a:r>
                        <a:rPr lang="en-US" sz="1200" u="none" strike="noStrike">
                          <a:effectLst/>
                        </a:rPr>
                        <a:t>Ana Amelia Machado</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a:effectLst/>
                        </a:rPr>
                        <a:t>University of Campinas, Brazil</a:t>
                      </a:r>
                      <a:endParaRPr lang="en-US"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11435725"/>
                  </a:ext>
                </a:extLst>
              </a:tr>
              <a:tr h="203200">
                <a:tc>
                  <a:txBody>
                    <a:bodyPr/>
                    <a:lstStyle/>
                    <a:p>
                      <a:pPr algn="l" fontAlgn="b"/>
                      <a:r>
                        <a:rPr lang="en-US" sz="1200" u="none" strike="noStrike">
                          <a:effectLst/>
                        </a:rPr>
                        <a:t>Heidi Schellman</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a:effectLst/>
                        </a:rPr>
                        <a:t>Oregon State</a:t>
                      </a:r>
                      <a:endParaRPr lang="en-US"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59816238"/>
                  </a:ext>
                </a:extLst>
              </a:tr>
              <a:tr h="203200">
                <a:tc>
                  <a:txBody>
                    <a:bodyPr/>
                    <a:lstStyle/>
                    <a:p>
                      <a:pPr algn="l" fontAlgn="b"/>
                      <a:r>
                        <a:rPr lang="en-US" sz="1200" u="none" strike="noStrike">
                          <a:effectLst/>
                        </a:rPr>
                        <a:t>Brigitte Vachon</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a:effectLst/>
                        </a:rPr>
                        <a:t>McGill</a:t>
                      </a:r>
                      <a:endParaRPr lang="en-US"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73038426"/>
                  </a:ext>
                </a:extLst>
              </a:tr>
              <a:tr h="203200">
                <a:tc>
                  <a:txBody>
                    <a:bodyPr/>
                    <a:lstStyle/>
                    <a:p>
                      <a:pPr algn="l" fontAlgn="b"/>
                      <a:r>
                        <a:rPr lang="en-US" sz="1200" u="none" strike="noStrike" dirty="0">
                          <a:solidFill>
                            <a:srgbClr val="0000FF"/>
                          </a:solidFill>
                          <a:effectLst/>
                        </a:rPr>
                        <a:t>Stefano </a:t>
                      </a:r>
                      <a:r>
                        <a:rPr lang="en-US" sz="1200" u="none" strike="noStrike" dirty="0" err="1">
                          <a:solidFill>
                            <a:srgbClr val="0000FF"/>
                          </a:solidFill>
                          <a:effectLst/>
                        </a:rPr>
                        <a:t>Miscetti</a:t>
                      </a:r>
                      <a:endParaRPr lang="en-US" sz="1200" b="0" i="0" u="none" strike="noStrike" dirty="0">
                        <a:solidFill>
                          <a:srgbClr val="0000FF"/>
                        </a:solidFill>
                        <a:effectLst/>
                        <a:latin typeface="Calibri" panose="020F0502020204030204" pitchFamily="34" charset="0"/>
                      </a:endParaRPr>
                    </a:p>
                  </a:txBody>
                  <a:tcPr marL="9525" marR="9525" marT="9525" marB="0" anchor="b"/>
                </a:tc>
                <a:tc>
                  <a:txBody>
                    <a:bodyPr/>
                    <a:lstStyle/>
                    <a:p>
                      <a:pPr algn="l" fontAlgn="b"/>
                      <a:r>
                        <a:rPr lang="en-US" sz="1200" u="none" strike="noStrike">
                          <a:effectLst/>
                        </a:rPr>
                        <a:t>INFN Frascati</a:t>
                      </a:r>
                      <a:endParaRPr lang="en-US"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70650455"/>
                  </a:ext>
                </a:extLst>
              </a:tr>
              <a:tr h="203200">
                <a:tc>
                  <a:txBody>
                    <a:bodyPr/>
                    <a:lstStyle/>
                    <a:p>
                      <a:pPr algn="l" fontAlgn="b"/>
                      <a:r>
                        <a:rPr lang="en-US" sz="1200" u="none" strike="noStrike">
                          <a:effectLst/>
                        </a:rPr>
                        <a:t>Etiennette Auffray</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a:effectLst/>
                        </a:rPr>
                        <a:t>CERN</a:t>
                      </a:r>
                      <a:endParaRPr lang="en-US"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80300685"/>
                  </a:ext>
                </a:extLst>
              </a:tr>
              <a:tr h="203200">
                <a:tc>
                  <a:txBody>
                    <a:bodyPr/>
                    <a:lstStyle/>
                    <a:p>
                      <a:pPr algn="l" fontAlgn="b"/>
                      <a:r>
                        <a:rPr lang="en-US" sz="1200" u="none" strike="noStrike">
                          <a:effectLst/>
                        </a:rPr>
                        <a:t>Andrew White</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a:effectLst/>
                        </a:rPr>
                        <a:t>U. Texas Arlington</a:t>
                      </a:r>
                      <a:endParaRPr lang="en-US"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69827609"/>
                  </a:ext>
                </a:extLst>
              </a:tr>
              <a:tr h="203200">
                <a:tc>
                  <a:txBody>
                    <a:bodyPr/>
                    <a:lstStyle/>
                    <a:p>
                      <a:pPr algn="l" fontAlgn="b"/>
                      <a:r>
                        <a:rPr lang="en-US" sz="1200" u="none" strike="noStrike">
                          <a:effectLst/>
                        </a:rPr>
                        <a:t>Chi Yang</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200" u="none" strike="noStrike" dirty="0">
                          <a:effectLst/>
                        </a:rPr>
                        <a:t>SDU China</a:t>
                      </a:r>
                      <a:endParaRPr lang="en-US"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83831402"/>
                  </a:ext>
                </a:extLst>
              </a:tr>
            </a:tbl>
          </a:graphicData>
        </a:graphic>
      </p:graphicFrame>
      <p:sp>
        <p:nvSpPr>
          <p:cNvPr id="25" name="TextBox 24">
            <a:extLst>
              <a:ext uri="{FF2B5EF4-FFF2-40B4-BE49-F238E27FC236}">
                <a16:creationId xmlns:a16="http://schemas.microsoft.com/office/drawing/2014/main" id="{5B68D41C-3082-1F4C-8D09-993AE4999943}"/>
              </a:ext>
            </a:extLst>
          </p:cNvPr>
          <p:cNvSpPr txBox="1"/>
          <p:nvPr/>
        </p:nvSpPr>
        <p:spPr>
          <a:xfrm>
            <a:off x="4100635" y="4308576"/>
            <a:ext cx="4156010" cy="923330"/>
          </a:xfrm>
          <a:prstGeom prst="rect">
            <a:avLst/>
          </a:prstGeom>
          <a:noFill/>
        </p:spPr>
        <p:txBody>
          <a:bodyPr wrap="none" rtlCol="0">
            <a:spAutoFit/>
          </a:bodyPr>
          <a:lstStyle/>
          <a:p>
            <a:r>
              <a:rPr lang="en-US" dirty="0">
                <a:solidFill>
                  <a:srgbClr val="0000FF"/>
                </a:solidFill>
              </a:rPr>
              <a:t>new  members</a:t>
            </a:r>
          </a:p>
          <a:p>
            <a:r>
              <a:rPr lang="en-US" dirty="0">
                <a:solidFill>
                  <a:srgbClr val="0000FF"/>
                </a:solidFill>
              </a:rPr>
              <a:t>Remember: </a:t>
            </a:r>
          </a:p>
          <a:p>
            <a:r>
              <a:rPr lang="en-US" dirty="0"/>
              <a:t>exchange 1/3 of the committee every year</a:t>
            </a:r>
          </a:p>
        </p:txBody>
      </p:sp>
    </p:spTree>
    <p:extLst>
      <p:ext uri="{BB962C8B-B14F-4D97-AF65-F5344CB8AC3E}">
        <p14:creationId xmlns:p14="http://schemas.microsoft.com/office/powerpoint/2010/main" val="2749537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2232B40-7C35-3049-A1E2-3B796595F150}"/>
              </a:ext>
            </a:extLst>
          </p:cNvPr>
          <p:cNvSpPr>
            <a:spLocks noGrp="1"/>
          </p:cNvSpPr>
          <p:nvPr>
            <p:ph type="title"/>
          </p:nvPr>
        </p:nvSpPr>
        <p:spPr>
          <a:xfrm>
            <a:off x="0" y="1"/>
            <a:ext cx="7886700" cy="657546"/>
          </a:xfrm>
        </p:spPr>
        <p:txBody>
          <a:bodyPr>
            <a:normAutofit fontScale="90000"/>
          </a:bodyPr>
          <a:lstStyle/>
          <a:p>
            <a:r>
              <a:rPr lang="en-US" dirty="0"/>
              <a:t>DOE CD-3A Design Review</a:t>
            </a:r>
          </a:p>
        </p:txBody>
      </p:sp>
      <p:sp>
        <p:nvSpPr>
          <p:cNvPr id="2" name="Slide Number Placeholder 1">
            <a:extLst>
              <a:ext uri="{FF2B5EF4-FFF2-40B4-BE49-F238E27FC236}">
                <a16:creationId xmlns:a16="http://schemas.microsoft.com/office/drawing/2014/main" id="{43429C21-5428-7845-AB81-E5EC845C8541}"/>
              </a:ext>
            </a:extLst>
          </p:cNvPr>
          <p:cNvSpPr>
            <a:spLocks noGrp="1"/>
          </p:cNvSpPr>
          <p:nvPr>
            <p:ph type="sldNum" sz="quarter" idx="12"/>
          </p:nvPr>
        </p:nvSpPr>
        <p:spPr/>
        <p:txBody>
          <a:bodyPr/>
          <a:lstStyle/>
          <a:p>
            <a:fld id="{893C5830-40F3-F04E-B2E3-10E6672BA8FF}" type="slidenum">
              <a:rPr lang="en-US" smtClean="0"/>
              <a:t>7</a:t>
            </a:fld>
            <a:endParaRPr lang="en-US" dirty="0"/>
          </a:p>
        </p:txBody>
      </p:sp>
      <p:sp>
        <p:nvSpPr>
          <p:cNvPr id="5" name="TextBox 4">
            <a:extLst>
              <a:ext uri="{FF2B5EF4-FFF2-40B4-BE49-F238E27FC236}">
                <a16:creationId xmlns:a16="http://schemas.microsoft.com/office/drawing/2014/main" id="{FF24CCC7-9910-1A45-A6D9-9D8A51E59872}"/>
              </a:ext>
            </a:extLst>
          </p:cNvPr>
          <p:cNvSpPr txBox="1"/>
          <p:nvPr/>
        </p:nvSpPr>
        <p:spPr>
          <a:xfrm>
            <a:off x="10273" y="687430"/>
            <a:ext cx="1645194" cy="369332"/>
          </a:xfrm>
          <a:prstGeom prst="rect">
            <a:avLst/>
          </a:prstGeom>
          <a:noFill/>
        </p:spPr>
        <p:txBody>
          <a:bodyPr wrap="none" rtlCol="0">
            <a:spAutoFit/>
          </a:bodyPr>
          <a:lstStyle/>
          <a:p>
            <a:r>
              <a:rPr lang="en-US" dirty="0">
                <a:solidFill>
                  <a:srgbClr val="0000FF"/>
                </a:solidFill>
              </a:rPr>
              <a:t>Reviewers: </a:t>
            </a:r>
            <a:r>
              <a:rPr lang="en-US" dirty="0"/>
              <a:t>DAC</a:t>
            </a:r>
          </a:p>
        </p:txBody>
      </p:sp>
      <p:pic>
        <p:nvPicPr>
          <p:cNvPr id="7" name="Picture 6" descr="Text, letter&#10;&#10;Description automatically generated">
            <a:extLst>
              <a:ext uri="{FF2B5EF4-FFF2-40B4-BE49-F238E27FC236}">
                <a16:creationId xmlns:a16="http://schemas.microsoft.com/office/drawing/2014/main" id="{687D21E9-4587-0642-B2B2-BEE1DEB52BCE}"/>
              </a:ext>
            </a:extLst>
          </p:cNvPr>
          <p:cNvPicPr>
            <a:picLocks noChangeAspect="1"/>
          </p:cNvPicPr>
          <p:nvPr/>
        </p:nvPicPr>
        <p:blipFill>
          <a:blip r:embed="rId3"/>
          <a:stretch>
            <a:fillRect/>
          </a:stretch>
        </p:blipFill>
        <p:spPr>
          <a:xfrm>
            <a:off x="83412" y="1056762"/>
            <a:ext cx="4367243" cy="5748384"/>
          </a:xfrm>
          <a:prstGeom prst="rect">
            <a:avLst/>
          </a:prstGeom>
        </p:spPr>
      </p:pic>
      <p:graphicFrame>
        <p:nvGraphicFramePr>
          <p:cNvPr id="8" name="Object 7">
            <a:extLst>
              <a:ext uri="{FF2B5EF4-FFF2-40B4-BE49-F238E27FC236}">
                <a16:creationId xmlns:a16="http://schemas.microsoft.com/office/drawing/2014/main" id="{A1A86132-B9C8-7B4B-9280-B91B6496512F}"/>
              </a:ext>
            </a:extLst>
          </p:cNvPr>
          <p:cNvGraphicFramePr>
            <a:graphicFrameLocks noChangeAspect="1"/>
          </p:cNvGraphicFramePr>
          <p:nvPr>
            <p:extLst>
              <p:ext uri="{D42A27DB-BD31-4B8C-83A1-F6EECF244321}">
                <p14:modId xmlns:p14="http://schemas.microsoft.com/office/powerpoint/2010/main" val="404250576"/>
              </p:ext>
            </p:extLst>
          </p:nvPr>
        </p:nvGraphicFramePr>
        <p:xfrm>
          <a:off x="4867401" y="687430"/>
          <a:ext cx="4283086" cy="5965560"/>
        </p:xfrm>
        <a:graphic>
          <a:graphicData uri="http://schemas.openxmlformats.org/presentationml/2006/ole">
            <mc:AlternateContent xmlns:mc="http://schemas.openxmlformats.org/markup-compatibility/2006">
              <mc:Choice xmlns:v="urn:schemas-microsoft-com:vml" Requires="v">
                <p:oleObj spid="_x0000_s1035" name="Document" r:id="rId4" imgW="5943600" imgH="8280400" progId="Word.Document.12">
                  <p:embed/>
                </p:oleObj>
              </mc:Choice>
              <mc:Fallback>
                <p:oleObj name="Document" r:id="rId4" imgW="5943600" imgH="8280400" progId="Word.Document.12">
                  <p:embed/>
                  <p:pic>
                    <p:nvPicPr>
                      <p:cNvPr id="0" name=""/>
                      <p:cNvPicPr/>
                      <p:nvPr/>
                    </p:nvPicPr>
                    <p:blipFill>
                      <a:blip r:embed="rId5"/>
                      <a:stretch>
                        <a:fillRect/>
                      </a:stretch>
                    </p:blipFill>
                    <p:spPr>
                      <a:xfrm>
                        <a:off x="4867401" y="687430"/>
                        <a:ext cx="4283086" cy="5965560"/>
                      </a:xfrm>
                      <a:prstGeom prst="rect">
                        <a:avLst/>
                      </a:prstGeom>
                    </p:spPr>
                  </p:pic>
                </p:oleObj>
              </mc:Fallback>
            </mc:AlternateContent>
          </a:graphicData>
        </a:graphic>
      </p:graphicFrame>
    </p:spTree>
    <p:extLst>
      <p:ext uri="{BB962C8B-B14F-4D97-AF65-F5344CB8AC3E}">
        <p14:creationId xmlns:p14="http://schemas.microsoft.com/office/powerpoint/2010/main" val="4061530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987C0FE-047E-1444-843D-8DD5A89EE1CA}"/>
              </a:ext>
            </a:extLst>
          </p:cNvPr>
          <p:cNvSpPr>
            <a:spLocks noGrp="1"/>
          </p:cNvSpPr>
          <p:nvPr>
            <p:ph type="title"/>
          </p:nvPr>
        </p:nvSpPr>
        <p:spPr>
          <a:xfrm>
            <a:off x="0" y="0"/>
            <a:ext cx="9144000" cy="601249"/>
          </a:xfrm>
        </p:spPr>
        <p:txBody>
          <a:bodyPr>
            <a:normAutofit/>
          </a:bodyPr>
          <a:lstStyle/>
          <a:p>
            <a:r>
              <a:rPr lang="en-US" sz="3400" dirty="0"/>
              <a:t>Follow up on recent </a:t>
            </a:r>
            <a:r>
              <a:rPr lang="en-US" sz="3400" dirty="0" err="1"/>
              <a:t>ePIC</a:t>
            </a:r>
            <a:r>
              <a:rPr lang="en-US" sz="3400" dirty="0"/>
              <a:t> technology choices</a:t>
            </a:r>
          </a:p>
        </p:txBody>
      </p:sp>
      <p:sp>
        <p:nvSpPr>
          <p:cNvPr id="5" name="Slide Number Placeholder 4">
            <a:extLst>
              <a:ext uri="{FF2B5EF4-FFF2-40B4-BE49-F238E27FC236}">
                <a16:creationId xmlns:a16="http://schemas.microsoft.com/office/drawing/2014/main" id="{A377841C-3B74-2C40-A7DB-7CE57351047C}"/>
              </a:ext>
            </a:extLst>
          </p:cNvPr>
          <p:cNvSpPr>
            <a:spLocks noGrp="1"/>
          </p:cNvSpPr>
          <p:nvPr>
            <p:ph type="sldNum" sz="quarter" idx="12"/>
          </p:nvPr>
        </p:nvSpPr>
        <p:spPr/>
        <p:txBody>
          <a:bodyPr/>
          <a:lstStyle/>
          <a:p>
            <a:fld id="{893C5830-40F3-F04E-B2E3-10E6672BA8FF}" type="slidenum">
              <a:rPr lang="en-US" smtClean="0"/>
              <a:t>8</a:t>
            </a:fld>
            <a:endParaRPr lang="en-US" dirty="0"/>
          </a:p>
        </p:txBody>
      </p:sp>
      <p:sp>
        <p:nvSpPr>
          <p:cNvPr id="7" name="TextBox 6">
            <a:extLst>
              <a:ext uri="{FF2B5EF4-FFF2-40B4-BE49-F238E27FC236}">
                <a16:creationId xmlns:a16="http://schemas.microsoft.com/office/drawing/2014/main" id="{1A6044CD-8524-774C-B0E6-C2BE2AD90FC0}"/>
              </a:ext>
            </a:extLst>
          </p:cNvPr>
          <p:cNvSpPr txBox="1"/>
          <p:nvPr/>
        </p:nvSpPr>
        <p:spPr>
          <a:xfrm>
            <a:off x="1" y="670142"/>
            <a:ext cx="8993688" cy="5078313"/>
          </a:xfrm>
          <a:prstGeom prst="rect">
            <a:avLst/>
          </a:prstGeom>
          <a:noFill/>
        </p:spPr>
        <p:txBody>
          <a:bodyPr wrap="square" rtlCol="0">
            <a:spAutoFit/>
          </a:bodyPr>
          <a:lstStyle/>
          <a:p>
            <a:r>
              <a:rPr lang="en-US" dirty="0"/>
              <a:t>The path to integrate the recent technology changes, Barrel </a:t>
            </a:r>
            <a:r>
              <a:rPr lang="en-US" dirty="0" err="1"/>
              <a:t>Ecal</a:t>
            </a:r>
            <a:r>
              <a:rPr lang="en-US" dirty="0"/>
              <a:t> and backward RICH, </a:t>
            </a:r>
          </a:p>
          <a:p>
            <a:r>
              <a:rPr lang="en-US" dirty="0"/>
              <a:t>by </a:t>
            </a:r>
            <a:r>
              <a:rPr lang="en-US" dirty="0" err="1"/>
              <a:t>ePIC</a:t>
            </a:r>
            <a:r>
              <a:rPr lang="en-US" dirty="0"/>
              <a:t> into the EIC Project baseline</a:t>
            </a:r>
          </a:p>
          <a:p>
            <a:endParaRPr lang="en-US" dirty="0"/>
          </a:p>
          <a:p>
            <a:r>
              <a:rPr lang="en-US" dirty="0"/>
              <a:t>Remember: five-step change control process</a:t>
            </a:r>
          </a:p>
          <a:p>
            <a:pPr marL="800100" lvl="1" indent="-342900">
              <a:buFont typeface="+mj-lt"/>
              <a:buAutoNum type="arabicPeriod"/>
            </a:pPr>
            <a:r>
              <a:rPr lang="en-US" dirty="0"/>
              <a:t>The detector collaboration initiates a possible change in baseline scope</a:t>
            </a:r>
          </a:p>
          <a:p>
            <a:pPr marL="800100" lvl="1" indent="-342900">
              <a:buFont typeface="+mj-lt"/>
              <a:buAutoNum type="arabicPeriod"/>
            </a:pPr>
            <a:r>
              <a:rPr lang="en-US" dirty="0"/>
              <a:t>The collaboration technical board or equivalent ensures the change is consistent </a:t>
            </a:r>
          </a:p>
          <a:p>
            <a:pPr lvl="1"/>
            <a:r>
              <a:rPr lang="en-US" dirty="0"/>
              <a:t>       with the NAS science requirements and initiates the change request</a:t>
            </a:r>
          </a:p>
          <a:p>
            <a:pPr marL="800100" lvl="1" indent="-342900">
              <a:buFont typeface="+mj-lt"/>
              <a:buAutoNum type="arabicPeriod"/>
            </a:pPr>
            <a:endParaRPr lang="en-US" dirty="0"/>
          </a:p>
          <a:p>
            <a:pPr lvl="1"/>
            <a:r>
              <a:rPr lang="en-US" dirty="0">
                <a:solidFill>
                  <a:srgbClr val="0432FF"/>
                </a:solidFill>
                <a:sym typeface="Wingdings" pitchFamily="2" charset="2"/>
              </a:rPr>
              <a:t></a:t>
            </a:r>
            <a:r>
              <a:rPr lang="en-US" dirty="0">
                <a:sym typeface="Wingdings" pitchFamily="2" charset="2"/>
              </a:rPr>
              <a:t> prepare input for the TCCB</a:t>
            </a:r>
          </a:p>
          <a:p>
            <a:pPr lvl="1"/>
            <a:r>
              <a:rPr lang="en-US" dirty="0">
                <a:sym typeface="Wingdings" pitchFamily="2" charset="2"/>
              </a:rPr>
              <a:t>      detailed changes in cost, schedule and risk </a:t>
            </a:r>
            <a:r>
              <a:rPr lang="en-US" dirty="0">
                <a:solidFill>
                  <a:srgbClr val="0000FF"/>
                </a:solidFill>
                <a:sym typeface="Wingdings" pitchFamily="2" charset="2"/>
              </a:rPr>
              <a:t></a:t>
            </a:r>
            <a:r>
              <a:rPr lang="en-US" dirty="0">
                <a:sym typeface="Wingdings" pitchFamily="2" charset="2"/>
              </a:rPr>
              <a:t> implement in P6</a:t>
            </a:r>
          </a:p>
          <a:p>
            <a:pPr lvl="1"/>
            <a:r>
              <a:rPr lang="en-US" dirty="0">
                <a:sym typeface="Wingdings" pitchFamily="2" charset="2"/>
              </a:rPr>
              <a:t>      science and technical justification for the change </a:t>
            </a:r>
            <a:r>
              <a:rPr lang="en-US" dirty="0">
                <a:solidFill>
                  <a:srgbClr val="0000FF"/>
                </a:solidFill>
                <a:sym typeface="Wingdings" pitchFamily="2" charset="2"/>
              </a:rPr>
              <a:t></a:t>
            </a:r>
            <a:r>
              <a:rPr lang="en-US" dirty="0">
                <a:sym typeface="Wingdings" pitchFamily="2" charset="2"/>
              </a:rPr>
              <a:t> input from </a:t>
            </a:r>
            <a:r>
              <a:rPr lang="en-US" dirty="0" err="1">
                <a:sym typeface="Wingdings" pitchFamily="2" charset="2"/>
              </a:rPr>
              <a:t>ePIC</a:t>
            </a:r>
            <a:endParaRPr lang="en-US" dirty="0">
              <a:sym typeface="Wingdings" pitchFamily="2" charset="2"/>
            </a:endParaRPr>
          </a:p>
          <a:p>
            <a:pPr lvl="1"/>
            <a:r>
              <a:rPr lang="en-US" dirty="0">
                <a:sym typeface="Wingdings" pitchFamily="2" charset="2"/>
              </a:rPr>
              <a:t>      started with backward RICH as it is a less complex case</a:t>
            </a:r>
          </a:p>
          <a:p>
            <a:pPr lvl="1"/>
            <a:endParaRPr lang="en-US" dirty="0"/>
          </a:p>
          <a:p>
            <a:pPr marL="800100" lvl="1" indent="-342900">
              <a:buFont typeface="+mj-lt"/>
              <a:buAutoNum type="arabicPeriod" startAt="3"/>
            </a:pPr>
            <a:r>
              <a:rPr lang="en-US" dirty="0"/>
              <a:t>The detector TCCB collects wide input, discusses, and gives advise</a:t>
            </a:r>
          </a:p>
          <a:p>
            <a:pPr marL="800100" lvl="1" indent="-342900">
              <a:buFont typeface="+mj-lt"/>
              <a:buAutoNum type="arabicPeriod" startAt="3"/>
            </a:pPr>
            <a:r>
              <a:rPr lang="en-US" dirty="0"/>
              <a:t>The Project Technical Director gives approval</a:t>
            </a:r>
          </a:p>
          <a:p>
            <a:pPr marL="800100" lvl="1" indent="-342900">
              <a:buFont typeface="+mj-lt"/>
              <a:buAutoNum type="arabicPeriod" startAt="3"/>
            </a:pPr>
            <a:r>
              <a:rPr lang="en-US" dirty="0"/>
              <a:t>The EIC Management Team needs to approve the formal baseline change control</a:t>
            </a:r>
          </a:p>
          <a:p>
            <a:pPr marL="800100" lvl="1" indent="-342900">
              <a:buFont typeface="+mj-lt"/>
              <a:buAutoNum type="arabicPeriod" startAt="3"/>
            </a:pPr>
            <a:endParaRPr lang="en-US" dirty="0">
              <a:cs typeface="Arial" panose="020B0604020202020204" pitchFamily="34" charset="0"/>
            </a:endParaRPr>
          </a:p>
          <a:p>
            <a:pPr lvl="1"/>
            <a:r>
              <a:rPr lang="en-US" dirty="0">
                <a:cs typeface="Arial" panose="020B0604020202020204" pitchFamily="34" charset="0"/>
                <a:sym typeface="Wingdings" pitchFamily="2" charset="2"/>
              </a:rPr>
              <a:t> process for both detectors needs to be complete by the DAC technical design review</a:t>
            </a:r>
            <a:endParaRPr lang="en-US" dirty="0">
              <a:cs typeface="Arial" panose="020B0604020202020204" pitchFamily="34" charset="0"/>
            </a:endParaRPr>
          </a:p>
        </p:txBody>
      </p:sp>
      <p:pic>
        <p:nvPicPr>
          <p:cNvPr id="8" name="Picture 7">
            <a:extLst>
              <a:ext uri="{FF2B5EF4-FFF2-40B4-BE49-F238E27FC236}">
                <a16:creationId xmlns:a16="http://schemas.microsoft.com/office/drawing/2014/main" id="{F7AF492E-1DFD-6F43-B150-B1EB7507C5D9}"/>
              </a:ext>
            </a:extLst>
          </p:cNvPr>
          <p:cNvPicPr>
            <a:picLocks noChangeAspect="1"/>
          </p:cNvPicPr>
          <p:nvPr/>
        </p:nvPicPr>
        <p:blipFill>
          <a:blip r:embed="rId2"/>
          <a:stretch>
            <a:fillRect/>
          </a:stretch>
        </p:blipFill>
        <p:spPr>
          <a:xfrm>
            <a:off x="7602914" y="1359666"/>
            <a:ext cx="540598" cy="698822"/>
          </a:xfrm>
          <a:prstGeom prst="rect">
            <a:avLst/>
          </a:prstGeom>
        </p:spPr>
      </p:pic>
      <p:pic>
        <p:nvPicPr>
          <p:cNvPr id="9" name="Picture 8">
            <a:extLst>
              <a:ext uri="{FF2B5EF4-FFF2-40B4-BE49-F238E27FC236}">
                <a16:creationId xmlns:a16="http://schemas.microsoft.com/office/drawing/2014/main" id="{C8988D2C-3CFF-5E47-8882-8649C97D1E72}"/>
              </a:ext>
            </a:extLst>
          </p:cNvPr>
          <p:cNvPicPr>
            <a:picLocks noChangeAspect="1"/>
          </p:cNvPicPr>
          <p:nvPr/>
        </p:nvPicPr>
        <p:blipFill>
          <a:blip r:embed="rId2"/>
          <a:stretch>
            <a:fillRect/>
          </a:stretch>
        </p:blipFill>
        <p:spPr>
          <a:xfrm>
            <a:off x="8423134" y="2050889"/>
            <a:ext cx="540598" cy="698822"/>
          </a:xfrm>
          <a:prstGeom prst="rect">
            <a:avLst/>
          </a:prstGeom>
        </p:spPr>
      </p:pic>
      <p:pic>
        <p:nvPicPr>
          <p:cNvPr id="10" name="Picture 9">
            <a:extLst>
              <a:ext uri="{FF2B5EF4-FFF2-40B4-BE49-F238E27FC236}">
                <a16:creationId xmlns:a16="http://schemas.microsoft.com/office/drawing/2014/main" id="{0038001C-FA46-1A4C-8588-2F2A05BCBD8B}"/>
              </a:ext>
            </a:extLst>
          </p:cNvPr>
          <p:cNvPicPr>
            <a:picLocks noChangeAspect="1"/>
          </p:cNvPicPr>
          <p:nvPr/>
        </p:nvPicPr>
        <p:blipFill>
          <a:blip r:embed="rId2"/>
          <a:stretch>
            <a:fillRect/>
          </a:stretch>
        </p:blipFill>
        <p:spPr>
          <a:xfrm>
            <a:off x="7062316" y="2730178"/>
            <a:ext cx="540598" cy="698822"/>
          </a:xfrm>
          <a:prstGeom prst="rect">
            <a:avLst/>
          </a:prstGeom>
        </p:spPr>
      </p:pic>
    </p:spTree>
    <p:extLst>
      <p:ext uri="{BB962C8B-B14F-4D97-AF65-F5344CB8AC3E}">
        <p14:creationId xmlns:p14="http://schemas.microsoft.com/office/powerpoint/2010/main" val="1860129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3A854-E707-6E4F-BA90-AF5166089B1B}"/>
              </a:ext>
            </a:extLst>
          </p:cNvPr>
          <p:cNvSpPr>
            <a:spLocks noGrp="1"/>
          </p:cNvSpPr>
          <p:nvPr>
            <p:ph type="title"/>
          </p:nvPr>
        </p:nvSpPr>
        <p:spPr>
          <a:xfrm>
            <a:off x="0" y="1"/>
            <a:ext cx="9144000" cy="513708"/>
          </a:xfrm>
        </p:spPr>
        <p:txBody>
          <a:bodyPr>
            <a:noAutofit/>
          </a:bodyPr>
          <a:lstStyle/>
          <a:p>
            <a:r>
              <a:rPr lang="en-US" sz="3400" dirty="0"/>
              <a:t>Follow up on recent </a:t>
            </a:r>
            <a:r>
              <a:rPr lang="en-US" sz="3400" dirty="0" err="1"/>
              <a:t>ePIC</a:t>
            </a:r>
            <a:r>
              <a:rPr lang="en-US" sz="3400" dirty="0"/>
              <a:t> technology choices</a:t>
            </a:r>
          </a:p>
        </p:txBody>
      </p:sp>
      <p:sp>
        <p:nvSpPr>
          <p:cNvPr id="3" name="Slide Number Placeholder 2">
            <a:extLst>
              <a:ext uri="{FF2B5EF4-FFF2-40B4-BE49-F238E27FC236}">
                <a16:creationId xmlns:a16="http://schemas.microsoft.com/office/drawing/2014/main" id="{DB771F0B-B042-FE4F-804A-BF0BD98477CE}"/>
              </a:ext>
            </a:extLst>
          </p:cNvPr>
          <p:cNvSpPr>
            <a:spLocks noGrp="1"/>
          </p:cNvSpPr>
          <p:nvPr>
            <p:ph type="sldNum" sz="quarter" idx="12"/>
          </p:nvPr>
        </p:nvSpPr>
        <p:spPr/>
        <p:txBody>
          <a:bodyPr/>
          <a:lstStyle/>
          <a:p>
            <a:fld id="{893C5830-40F3-F04E-B2E3-10E6672BA8FF}" type="slidenum">
              <a:rPr lang="en-US" smtClean="0"/>
              <a:t>9</a:t>
            </a:fld>
            <a:endParaRPr lang="en-US" dirty="0"/>
          </a:p>
        </p:txBody>
      </p:sp>
      <p:sp>
        <p:nvSpPr>
          <p:cNvPr id="4" name="TextBox 3">
            <a:extLst>
              <a:ext uri="{FF2B5EF4-FFF2-40B4-BE49-F238E27FC236}">
                <a16:creationId xmlns:a16="http://schemas.microsoft.com/office/drawing/2014/main" id="{C3A7F49A-32E8-0C4E-BCAF-002D860371A1}"/>
              </a:ext>
            </a:extLst>
          </p:cNvPr>
          <p:cNvSpPr txBox="1"/>
          <p:nvPr/>
        </p:nvSpPr>
        <p:spPr>
          <a:xfrm>
            <a:off x="0" y="616450"/>
            <a:ext cx="8617039" cy="5416868"/>
          </a:xfrm>
          <a:prstGeom prst="rect">
            <a:avLst/>
          </a:prstGeom>
          <a:noFill/>
        </p:spPr>
        <p:txBody>
          <a:bodyPr wrap="none" rtlCol="0">
            <a:spAutoFit/>
          </a:bodyPr>
          <a:lstStyle/>
          <a:p>
            <a:r>
              <a:rPr lang="en-US" sz="2000" dirty="0">
                <a:solidFill>
                  <a:srgbClr val="0000FF"/>
                </a:solidFill>
              </a:rPr>
              <a:t>backward RICH:</a:t>
            </a:r>
          </a:p>
          <a:p>
            <a:pPr marL="285750" indent="-285750">
              <a:buClr>
                <a:srgbClr val="0000FF"/>
              </a:buClr>
              <a:buFont typeface="Wingdings" pitchFamily="2" charset="2"/>
              <a:buChar char="§"/>
            </a:pPr>
            <a:r>
              <a:rPr lang="en-US" dirty="0"/>
              <a:t>fully integrated in P6 (changes to WBS 6.10.03 and 6.10.08)</a:t>
            </a:r>
          </a:p>
          <a:p>
            <a:pPr marL="742950" lvl="1" indent="-285750">
              <a:buClr>
                <a:srgbClr val="0000FF"/>
              </a:buClr>
              <a:buFont typeface="Wingdings" pitchFamily="2" charset="2"/>
              <a:buChar char="Ø"/>
            </a:pPr>
            <a:r>
              <a:rPr lang="en-US" dirty="0"/>
              <a:t>no changes in either cost, schedule or risk</a:t>
            </a:r>
          </a:p>
          <a:p>
            <a:pPr>
              <a:buClr>
                <a:srgbClr val="0000FF"/>
              </a:buClr>
            </a:pPr>
            <a:r>
              <a:rPr lang="en-US" dirty="0">
                <a:solidFill>
                  <a:srgbClr val="0000FF"/>
                </a:solidFill>
                <a:sym typeface="Wingdings" pitchFamily="2" charset="2"/>
              </a:rPr>
              <a:t></a:t>
            </a:r>
            <a:r>
              <a:rPr lang="en-US" dirty="0">
                <a:sym typeface="Wingdings" pitchFamily="2" charset="2"/>
              </a:rPr>
              <a:t> </a:t>
            </a:r>
            <a:r>
              <a:rPr lang="en-US" dirty="0">
                <a:solidFill>
                  <a:srgbClr val="0000FF"/>
                </a:solidFill>
                <a:sym typeface="Wingdings" pitchFamily="2" charset="2"/>
              </a:rPr>
              <a:t>no</a:t>
            </a:r>
            <a:r>
              <a:rPr lang="en-US" dirty="0">
                <a:sym typeface="Wingdings" pitchFamily="2" charset="2"/>
              </a:rPr>
              <a:t> change request needed</a:t>
            </a:r>
          </a:p>
          <a:p>
            <a:pPr>
              <a:buClr>
                <a:srgbClr val="0000FF"/>
              </a:buClr>
            </a:pPr>
            <a:r>
              <a:rPr lang="en-US" dirty="0">
                <a:solidFill>
                  <a:srgbClr val="0000FF"/>
                </a:solidFill>
                <a:sym typeface="Wingdings" pitchFamily="2" charset="2"/>
              </a:rPr>
              <a:t></a:t>
            </a:r>
            <a:r>
              <a:rPr lang="en-US" dirty="0">
                <a:sym typeface="Wingdings" pitchFamily="2" charset="2"/>
              </a:rPr>
              <a:t> will document change in detector technology through filing a record of decision</a:t>
            </a:r>
          </a:p>
          <a:p>
            <a:pPr>
              <a:buClr>
                <a:srgbClr val="0000FF"/>
              </a:buClr>
            </a:pPr>
            <a:endParaRPr lang="en-US" dirty="0">
              <a:sym typeface="Wingdings" pitchFamily="2" charset="2"/>
            </a:endParaRPr>
          </a:p>
          <a:p>
            <a:pPr>
              <a:buClr>
                <a:srgbClr val="0000FF"/>
              </a:buClr>
            </a:pPr>
            <a:r>
              <a:rPr lang="en-US" sz="2000" dirty="0">
                <a:solidFill>
                  <a:srgbClr val="0000FF"/>
                </a:solidFill>
                <a:sym typeface="Wingdings" pitchFamily="2" charset="2"/>
              </a:rPr>
              <a:t>Barrel </a:t>
            </a:r>
            <a:r>
              <a:rPr lang="en-US" sz="2000" dirty="0" err="1">
                <a:solidFill>
                  <a:srgbClr val="0000FF"/>
                </a:solidFill>
                <a:sym typeface="Wingdings" pitchFamily="2" charset="2"/>
              </a:rPr>
              <a:t>ECal</a:t>
            </a:r>
            <a:r>
              <a:rPr lang="en-US" sz="2000" dirty="0">
                <a:solidFill>
                  <a:srgbClr val="0000FF"/>
                </a:solidFill>
                <a:sym typeface="Wingdings" pitchFamily="2" charset="2"/>
              </a:rPr>
              <a:t>:</a:t>
            </a:r>
          </a:p>
          <a:p>
            <a:pPr marL="285750" indent="-285750">
              <a:buClr>
                <a:srgbClr val="0000FF"/>
              </a:buClr>
              <a:buFont typeface="Wingdings" pitchFamily="2" charset="2"/>
              <a:buChar char="§"/>
            </a:pPr>
            <a:r>
              <a:rPr lang="en-US" dirty="0"/>
              <a:t>nearly fully integrated in P6 (changes to WBS 6.10.05 and 6.10.08)</a:t>
            </a:r>
          </a:p>
          <a:p>
            <a:pPr marL="742950" lvl="1" indent="-285750">
              <a:buClr>
                <a:srgbClr val="0000FF"/>
              </a:buClr>
              <a:buFont typeface="Wingdings" panose="05000000000000000000" pitchFamily="2" charset="2"/>
              <a:buChar char="Ø"/>
            </a:pPr>
            <a:r>
              <a:rPr lang="en-US" dirty="0"/>
              <a:t>WBS 6.10.05 = P6 cost ($19.1M) + ~$2.5M</a:t>
            </a:r>
          </a:p>
          <a:p>
            <a:pPr marL="742950" lvl="1" indent="-285750">
              <a:buClr>
                <a:srgbClr val="0000FF"/>
              </a:buClr>
              <a:buFont typeface="Wingdings" panose="05000000000000000000" pitchFamily="2" charset="2"/>
              <a:buChar char="Ø"/>
            </a:pPr>
            <a:r>
              <a:rPr lang="en-US" dirty="0"/>
              <a:t>WBS 6.10.00 = P6 cost reduced by ~$0.4M</a:t>
            </a:r>
          </a:p>
          <a:p>
            <a:pPr marL="285750" indent="-285750">
              <a:buClr>
                <a:srgbClr val="0000FF"/>
              </a:buClr>
              <a:buFont typeface="Wingdings" pitchFamily="2" charset="2"/>
              <a:buChar char="§"/>
            </a:pPr>
            <a:r>
              <a:rPr lang="en-US" dirty="0"/>
              <a:t>WBS 6.10.10 – Detector Infrastructure &amp; Integration</a:t>
            </a:r>
          </a:p>
          <a:p>
            <a:pPr marL="742950" lvl="1" indent="-285750">
              <a:buClr>
                <a:srgbClr val="0000FF"/>
              </a:buClr>
              <a:buFont typeface="Wingdings" panose="05000000000000000000" pitchFamily="2" charset="2"/>
              <a:buChar char="Ø"/>
            </a:pPr>
            <a:r>
              <a:rPr lang="en-US" dirty="0"/>
              <a:t>expect some reduction in labor and materials</a:t>
            </a:r>
          </a:p>
          <a:p>
            <a:pPr marL="285750" indent="-285750">
              <a:buClr>
                <a:srgbClr val="0000FF"/>
              </a:buClr>
              <a:buFont typeface="Wingdings" panose="05000000000000000000" pitchFamily="2" charset="2"/>
              <a:buChar char="à"/>
            </a:pPr>
            <a:r>
              <a:rPr lang="en-US" dirty="0">
                <a:solidFill>
                  <a:srgbClr val="0000FF"/>
                </a:solidFill>
                <a:sym typeface="Wingdings" panose="05000000000000000000" pitchFamily="2" charset="2"/>
              </a:rPr>
              <a:t>Expect</a:t>
            </a:r>
            <a:r>
              <a:rPr lang="en-US" dirty="0">
                <a:sym typeface="Wingdings" panose="05000000000000000000" pitchFamily="2" charset="2"/>
              </a:rPr>
              <a:t> imaging calorimeter costs to be P6 + ~$2M</a:t>
            </a:r>
          </a:p>
          <a:p>
            <a:pPr>
              <a:buClr>
                <a:srgbClr val="0000FF"/>
              </a:buClr>
            </a:pPr>
            <a:endParaRPr lang="en-US" dirty="0">
              <a:solidFill>
                <a:srgbClr val="0000FF"/>
              </a:solidFill>
              <a:sym typeface="Wingdings" panose="05000000000000000000" pitchFamily="2" charset="2"/>
            </a:endParaRPr>
          </a:p>
          <a:p>
            <a:pPr marL="285750" indent="-285750">
              <a:buClr>
                <a:srgbClr val="0000FF"/>
              </a:buClr>
              <a:buFont typeface="Wingdings" panose="05000000000000000000" pitchFamily="2" charset="2"/>
              <a:buChar char="à"/>
            </a:pPr>
            <a:r>
              <a:rPr lang="en-US" dirty="0">
                <a:solidFill>
                  <a:srgbClr val="0000FF"/>
                </a:solidFill>
                <a:sym typeface="Wingdings" panose="05000000000000000000" pitchFamily="2" charset="2"/>
              </a:rPr>
              <a:t>Sci-Glass based </a:t>
            </a:r>
            <a:r>
              <a:rPr lang="en-US" dirty="0">
                <a:sym typeface="Wingdings" panose="05000000000000000000" pitchFamily="2" charset="2"/>
              </a:rPr>
              <a:t>calorimeter due to geometry change would also require P6 + ~$4.5M</a:t>
            </a:r>
          </a:p>
          <a:p>
            <a:pPr>
              <a:buClr>
                <a:srgbClr val="0000FF"/>
              </a:buClr>
            </a:pPr>
            <a:r>
              <a:rPr lang="en-US" dirty="0">
                <a:sym typeface="Wingdings" panose="05000000000000000000" pitchFamily="2" charset="2"/>
              </a:rPr>
              <a:t>	($4.435M was already added to 11/28/22 in EIC scope cost changes list)</a:t>
            </a:r>
          </a:p>
          <a:p>
            <a:pPr>
              <a:buClr>
                <a:srgbClr val="0000FF"/>
              </a:buClr>
            </a:pPr>
            <a:endParaRPr lang="en-US" dirty="0">
              <a:sym typeface="Wingdings" panose="05000000000000000000" pitchFamily="2" charset="2"/>
            </a:endParaRPr>
          </a:p>
          <a:p>
            <a:pPr marL="285750" indent="-285750">
              <a:buClr>
                <a:srgbClr val="0000FF"/>
              </a:buClr>
              <a:buFont typeface="Wingdings" panose="05000000000000000000" pitchFamily="2" charset="2"/>
              <a:buChar char="à"/>
            </a:pPr>
            <a:r>
              <a:rPr lang="en-US" dirty="0">
                <a:solidFill>
                  <a:srgbClr val="0000FF"/>
                </a:solidFill>
                <a:sym typeface="Wingdings" panose="05000000000000000000" pitchFamily="2" charset="2"/>
              </a:rPr>
              <a:t>Expect to require lite version of change control request for detector technology change</a:t>
            </a:r>
            <a:endParaRPr lang="en-US" dirty="0">
              <a:solidFill>
                <a:srgbClr val="0000FF"/>
              </a:solidFill>
            </a:endParaRPr>
          </a:p>
          <a:p>
            <a:pPr marL="285750" indent="-285750">
              <a:buClr>
                <a:srgbClr val="0000FF"/>
              </a:buClr>
              <a:buFont typeface="Wingdings" pitchFamily="2" charset="2"/>
              <a:buChar char="§"/>
            </a:pPr>
            <a:endParaRPr lang="en-US" dirty="0"/>
          </a:p>
        </p:txBody>
      </p:sp>
    </p:spTree>
    <p:extLst>
      <p:ext uri="{BB962C8B-B14F-4D97-AF65-F5344CB8AC3E}">
        <p14:creationId xmlns:p14="http://schemas.microsoft.com/office/powerpoint/2010/main" val="255476208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P-BNL-TJNAF March 11 Meeting DRAFTv3.pptx" id="{46AF6D6A-4294-4B22-94CD-AA52460A2916}" vid="{4162AC15-BCCC-4400-91DD-5CAEFA6AE1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x0023_ xmlns="ec2b3955-b7cd-48fd-80d5-fd3efbb6f44b" xsi:nil="true"/>
    <Presenter_x0028_s_x0029_ xmlns="ec2b3955-b7cd-48fd-80d5-fd3efbb6f44b">R. Ent / E. Aschenauer</Presenter_x0028_s_x0029_>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BDBEAD70EAE274A9CB120AA87B60764" ma:contentTypeVersion="8" ma:contentTypeDescription="Create a new document." ma:contentTypeScope="" ma:versionID="33a7afeecd0e21aeec922d0810b20a29">
  <xsd:schema xmlns:xsd="http://www.w3.org/2001/XMLSchema" xmlns:xs="http://www.w3.org/2001/XMLSchema" xmlns:p="http://schemas.microsoft.com/office/2006/metadata/properties" xmlns:ns2="ec2b3955-b7cd-48fd-80d5-fd3efbb6f44b" targetNamespace="http://schemas.microsoft.com/office/2006/metadata/properties" ma:root="true" ma:fieldsID="bdca1b9efceb95fc3541d3a5727325f3" ns2:_="">
    <xsd:import namespace="ec2b3955-b7cd-48fd-80d5-fd3efbb6f44b"/>
    <xsd:element name="properties">
      <xsd:complexType>
        <xsd:sequence>
          <xsd:element name="documentManagement">
            <xsd:complexType>
              <xsd:all>
                <xsd:element ref="ns2:_x0023_" minOccurs="0"/>
                <xsd:element ref="ns2:Presenter_x0028_s_x0029_"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2b3955-b7cd-48fd-80d5-fd3efbb6f44b" elementFormDefault="qualified">
    <xsd:import namespace="http://schemas.microsoft.com/office/2006/documentManagement/types"/>
    <xsd:import namespace="http://schemas.microsoft.com/office/infopath/2007/PartnerControls"/>
    <xsd:element name="_x0023_" ma:index="8" nillable="true" ma:displayName="#" ma:internalName="_x0023_">
      <xsd:simpleType>
        <xsd:restriction base="dms:Text">
          <xsd:maxLength value="255"/>
        </xsd:restriction>
      </xsd:simpleType>
    </xsd:element>
    <xsd:element name="Presenter_x0028_s_x0029_" ma:index="9" nillable="true" ma:displayName="Presenter(s)" ma:format="Dropdown" ma:internalName="Presenter_x0028_s_x0029_">
      <xsd:simpleType>
        <xsd:restriction base="dms:Text">
          <xsd:maxLength value="25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DF5CC8D-D5D4-46AE-BC87-A9F5EE92E875}">
  <ds:schemaRefs>
    <ds:schemaRef ds:uri="http://schemas.microsoft.com/sharepoint/v3/contenttype/forms"/>
  </ds:schemaRefs>
</ds:datastoreItem>
</file>

<file path=customXml/itemProps2.xml><?xml version="1.0" encoding="utf-8"?>
<ds:datastoreItem xmlns:ds="http://schemas.openxmlformats.org/officeDocument/2006/customXml" ds:itemID="{DDE98C05-5760-4FD2-B85E-2A9CB1A90B2B}">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ec2b3955-b7cd-48fd-80d5-fd3efbb6f44b"/>
    <ds:schemaRef ds:uri="http://www.w3.org/XML/1998/namespace"/>
  </ds:schemaRefs>
</ds:datastoreItem>
</file>

<file path=customXml/itemProps3.xml><?xml version="1.0" encoding="utf-8"?>
<ds:datastoreItem xmlns:ds="http://schemas.openxmlformats.org/officeDocument/2006/customXml" ds:itemID="{86C5E899-D38C-4BB2-B3F7-9524909020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c2b3955-b7cd-48fd-80d5-fd3efbb6f44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10764</TotalTime>
  <Words>3809</Words>
  <Application>Microsoft Macintosh PowerPoint</Application>
  <PresentationFormat>On-screen Show (4:3)</PresentationFormat>
  <Paragraphs>496</Paragraphs>
  <Slides>32</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40" baseType="lpstr">
      <vt:lpstr>Arial</vt:lpstr>
      <vt:lpstr>Calibri</vt:lpstr>
      <vt:lpstr>Calibri Light</vt:lpstr>
      <vt:lpstr>Comic Sans MS</vt:lpstr>
      <vt:lpstr>Courier New</vt:lpstr>
      <vt:lpstr>Wingdings</vt:lpstr>
      <vt:lpstr>Office Theme</vt:lpstr>
      <vt:lpstr>Document</vt:lpstr>
      <vt:lpstr>EIC Project Update  </vt:lpstr>
      <vt:lpstr>Focus of Recent Activities</vt:lpstr>
      <vt:lpstr>Upcoming in your EIC Detector Arena</vt:lpstr>
      <vt:lpstr>Long Lead Procurements Overview </vt:lpstr>
      <vt:lpstr>PbWO4 Crystals FDR</vt:lpstr>
      <vt:lpstr>EIC Project Detector R&amp;D</vt:lpstr>
      <vt:lpstr>DOE CD-3A Design Review</vt:lpstr>
      <vt:lpstr>Follow up on recent ePIC technology choices</vt:lpstr>
      <vt:lpstr>Follow up on recent ePIC technology choices</vt:lpstr>
      <vt:lpstr>What Is Coming Up – TDR</vt:lpstr>
      <vt:lpstr>(Draft) TDR – more details on section on Experimental Systems </vt:lpstr>
      <vt:lpstr>Non-DOE Interest &amp; In-Kind - Updated</vt:lpstr>
      <vt:lpstr>MARCO Magnet Design Details </vt:lpstr>
      <vt:lpstr>Final Layout of Flux Return and HCals </vt:lpstr>
      <vt:lpstr>Cryo-Can Layout</vt:lpstr>
      <vt:lpstr>Integration of optimized tracking </vt:lpstr>
      <vt:lpstr>Integration of optimized tracking </vt:lpstr>
      <vt:lpstr>PID Detectors</vt:lpstr>
      <vt:lpstr>DIRC</vt:lpstr>
      <vt:lpstr>Far-forward/far-backward integration </vt:lpstr>
      <vt:lpstr>What Else</vt:lpstr>
      <vt:lpstr>PowerPoint Presentation</vt:lpstr>
      <vt:lpstr>Where to find Information</vt:lpstr>
      <vt:lpstr>PowerPoint Presentation</vt:lpstr>
      <vt:lpstr>PowerPoint Presentation</vt:lpstr>
      <vt:lpstr>PowerPoint Presentation</vt:lpstr>
      <vt:lpstr>US National Laboratory Partnerships</vt:lpstr>
      <vt:lpstr>International Engagement</vt:lpstr>
      <vt:lpstr>PowerPoint Presentation</vt:lpstr>
      <vt:lpstr>(Draft) TDR – more details on Appendix B</vt:lpstr>
      <vt:lpstr>Barrel ECal Integration</vt:lpstr>
      <vt:lpstr>Layout of Magnetic Materials now given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for EIC Project Support Division</dc:title>
  <dc:creator>Hatton, Diane</dc:creator>
  <cp:lastModifiedBy>Elke-Caroline Aschenauer</cp:lastModifiedBy>
  <cp:revision>474</cp:revision>
  <dcterms:created xsi:type="dcterms:W3CDTF">2020-09-28T13:10:10Z</dcterms:created>
  <dcterms:modified xsi:type="dcterms:W3CDTF">2023-07-26T10:25:53Z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0x0101009BDBEAD70EAE274A9CB120AA87B60764</vt:lpwstr>
  </property>
  <property fmtid="{D5CDD505-2E9C-101B-9397-08002B2CF9AE}" pid="3" name="MediaServiceImageTags">
    <vt:lpwstr/>
  </property>
</Properties>
</file>