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34"/>
  </p:notesMasterIdLst>
  <p:sldIdLst>
    <p:sldId id="256" r:id="rId5"/>
    <p:sldId id="3955" r:id="rId6"/>
    <p:sldId id="2098" r:id="rId7"/>
    <p:sldId id="2102" r:id="rId8"/>
    <p:sldId id="2103" r:id="rId9"/>
    <p:sldId id="2099" r:id="rId10"/>
    <p:sldId id="258" r:id="rId11"/>
    <p:sldId id="268" r:id="rId12"/>
    <p:sldId id="278" r:id="rId13"/>
    <p:sldId id="279" r:id="rId14"/>
    <p:sldId id="281" r:id="rId15"/>
    <p:sldId id="2271" r:id="rId16"/>
    <p:sldId id="3961" r:id="rId17"/>
    <p:sldId id="2255" r:id="rId18"/>
    <p:sldId id="3958" r:id="rId19"/>
    <p:sldId id="437" r:id="rId20"/>
    <p:sldId id="2122" r:id="rId21"/>
    <p:sldId id="257" r:id="rId22"/>
    <p:sldId id="3957" r:id="rId23"/>
    <p:sldId id="2311" r:id="rId24"/>
    <p:sldId id="3960" r:id="rId25"/>
    <p:sldId id="3959" r:id="rId26"/>
    <p:sldId id="2117" r:id="rId27"/>
    <p:sldId id="2112" r:id="rId28"/>
    <p:sldId id="2309" r:id="rId29"/>
    <p:sldId id="2089" r:id="rId30"/>
    <p:sldId id="277" r:id="rId31"/>
    <p:sldId id="280" r:id="rId32"/>
    <p:sldId id="282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50FF"/>
    <a:srgbClr val="30519D"/>
    <a:srgbClr val="244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02AD09-A650-D84F-A115-C4A8501C1EF4}" v="428" dt="2023-06-25T21:22:17.8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9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516BF-D3CB-483E-A412-96C76539BC14}" type="datetimeFigureOut">
              <a:rPr lang="en-US" smtClean="0"/>
              <a:t>7/13/2023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2674F-647D-4B17-A291-93F81348E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84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C55E-B25D-49F7-AC7B-3685D67F1C3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268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374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8247" y="2790092"/>
            <a:ext cx="6322645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8247" y="4642339"/>
            <a:ext cx="6322645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71281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56352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18873" y="631189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32480" y="6300029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24400" y="6300029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724400" y="6310310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724400" y="6310310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724400" y="6273225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24400" y="6218237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24400" y="6335655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2F207053-29E0-4610-9E88-D2ECBF32261D}" type="datetime1">
              <a:rPr lang="en-US" smtClean="0"/>
              <a:t>7/13/2023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‹#›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616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F3181C-7075-5645-97E3-248EB6F42B7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mp"/><Relationship Id="rId2" Type="http://schemas.openxmlformats.org/officeDocument/2006/relationships/image" Target="../media/image41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tmp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0.png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40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0.png"/><Relationship Id="rId5" Type="http://schemas.openxmlformats.org/officeDocument/2006/relationships/image" Target="../media/image380.pn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60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18193" y="1902618"/>
            <a:ext cx="6322645" cy="1774948"/>
          </a:xfrm>
        </p:spPr>
        <p:txBody>
          <a:bodyPr>
            <a:normAutofit/>
          </a:bodyPr>
          <a:lstStyle/>
          <a:p>
            <a:r>
              <a:rPr lang="en-US" dirty="0"/>
              <a:t>Update about the Accelerator and IR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8306" y="3976016"/>
            <a:ext cx="5677647" cy="105880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Christoph Montag, BNL</a:t>
            </a:r>
          </a:p>
          <a:p>
            <a:r>
              <a:rPr lang="en-US" dirty="0" err="1"/>
              <a:t>ePIC</a:t>
            </a:r>
            <a:r>
              <a:rPr lang="en-US" dirty="0"/>
              <a:t> Meeting, Warsaw</a:t>
            </a:r>
          </a:p>
          <a:p>
            <a:r>
              <a:rPr lang="en-US" dirty="0"/>
              <a:t>July 26 - 29 2023</a:t>
            </a:r>
          </a:p>
        </p:txBody>
      </p:sp>
    </p:spTree>
    <p:extLst>
      <p:ext uri="{BB962C8B-B14F-4D97-AF65-F5344CB8AC3E}">
        <p14:creationId xmlns:p14="http://schemas.microsoft.com/office/powerpoint/2010/main" val="1092042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BFC0E-7058-4FBC-B22E-72EB06E7F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435" y="160068"/>
            <a:ext cx="8746071" cy="758472"/>
          </a:xfrm>
        </p:spPr>
        <p:txBody>
          <a:bodyPr>
            <a:noAutofit/>
          </a:bodyPr>
          <a:lstStyle/>
          <a:p>
            <a:r>
              <a:rPr lang="en-US" sz="3600" dirty="0"/>
              <a:t>Rotation of Crabbing Plane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975AD43-D98B-48FC-BBC5-8B4B38496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5A87AA2-8062-42D9-85F3-7BFCE11C9B4F}"/>
              </a:ext>
            </a:extLst>
          </p:cNvPr>
          <p:cNvSpPr txBox="1"/>
          <p:nvPr/>
        </p:nvSpPr>
        <p:spPr>
          <a:xfrm>
            <a:off x="1642240" y="939778"/>
            <a:ext cx="8863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Another aspect of coupling</a:t>
            </a: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for negative dynamic effects</a:t>
            </a: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 on luminosity </a:t>
            </a:r>
          </a:p>
        </p:txBody>
      </p:sp>
      <p:sp>
        <p:nvSpPr>
          <p:cNvPr id="3" name="Smiley Face 2"/>
          <p:cNvSpPr/>
          <p:nvPr/>
        </p:nvSpPr>
        <p:spPr>
          <a:xfrm>
            <a:off x="8935384" y="2821149"/>
            <a:ext cx="457200" cy="457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751378" y="3432170"/>
            <a:ext cx="2445173" cy="358986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>
            <a:spLocks/>
          </p:cNvSpPr>
          <p:nvPr/>
        </p:nvSpPr>
        <p:spPr>
          <a:xfrm>
            <a:off x="5830823" y="3493122"/>
            <a:ext cx="530352" cy="23708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8070577" y="2214454"/>
            <a:ext cx="2186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 solenoid + no coupling =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Full overlap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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Full luminosity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493818" y="2117674"/>
            <a:ext cx="1082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Top view</a:t>
            </a:r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2714391" y="2606577"/>
            <a:ext cx="473710" cy="237085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4873414" y="2543008"/>
            <a:ext cx="2445173" cy="358986"/>
          </a:xfrm>
          <a:prstGeom prst="ellipse">
            <a:avLst/>
          </a:prstGeom>
          <a:noFill/>
          <a:ln w="2540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2034858" y="2392617"/>
            <a:ext cx="5123555" cy="145997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2001146" y="2441499"/>
            <a:ext cx="5123555" cy="145997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3257254" y="2974523"/>
            <a:ext cx="2445173" cy="358986"/>
          </a:xfrm>
          <a:prstGeom prst="ellipse">
            <a:avLst/>
          </a:prstGeom>
          <a:noFill/>
          <a:ln w="2540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/>
          </p:cNvSpPr>
          <p:nvPr/>
        </p:nvSpPr>
        <p:spPr>
          <a:xfrm>
            <a:off x="4238239" y="3035474"/>
            <a:ext cx="475488" cy="237085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2624581" y="307402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2681745" y="2253293"/>
                <a:ext cx="5063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1745" y="2253293"/>
                <a:ext cx="506357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Straight Connector 62"/>
          <p:cNvCxnSpPr/>
          <p:nvPr/>
        </p:nvCxnSpPr>
        <p:spPr>
          <a:xfrm flipV="1">
            <a:off x="1585160" y="3432170"/>
            <a:ext cx="134976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585161" y="3795028"/>
            <a:ext cx="1349763" cy="0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2001489" y="3152910"/>
            <a:ext cx="1" cy="262101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 flipV="1">
            <a:off x="2001488" y="3798708"/>
            <a:ext cx="1" cy="265176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1702452" y="3441989"/>
            <a:ext cx="0" cy="709041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4162362" y="3441987"/>
            <a:ext cx="0" cy="670084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1702497" y="3971344"/>
            <a:ext cx="2464717" cy="1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1520718" y="2834879"/>
                <a:ext cx="125752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~100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0718" y="2834879"/>
                <a:ext cx="1257524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2433916" y="4001556"/>
                <a:ext cx="100187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~6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3916" y="4001556"/>
                <a:ext cx="1001877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Oval 81"/>
          <p:cNvSpPr/>
          <p:nvPr/>
        </p:nvSpPr>
        <p:spPr>
          <a:xfrm>
            <a:off x="1751722" y="5538437"/>
            <a:ext cx="2445173" cy="358986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>
            <a:spLocks/>
          </p:cNvSpPr>
          <p:nvPr/>
        </p:nvSpPr>
        <p:spPr>
          <a:xfrm>
            <a:off x="5831167" y="5599389"/>
            <a:ext cx="530352" cy="23708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/>
          <p:cNvCxnSpPr/>
          <p:nvPr/>
        </p:nvCxnSpPr>
        <p:spPr>
          <a:xfrm flipH="1">
            <a:off x="2035202" y="4498884"/>
            <a:ext cx="5123555" cy="145997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 flipV="1">
            <a:off x="2001490" y="4547766"/>
            <a:ext cx="5123555" cy="145997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 rot="1063683">
            <a:off x="5580807" y="5342466"/>
            <a:ext cx="137160" cy="484632"/>
          </a:xfrm>
          <a:prstGeom prst="arc">
            <a:avLst>
              <a:gd name="adj1" fmla="val 2482554"/>
              <a:gd name="adj2" fmla="val 18980914"/>
            </a:avLst>
          </a:prstGeom>
          <a:ln w="19050">
            <a:solidFill>
              <a:srgbClr val="FF0000"/>
            </a:solidFill>
            <a:headEnd type="stealth"/>
            <a:tailEnd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Arc 89"/>
          <p:cNvSpPr/>
          <p:nvPr/>
        </p:nvSpPr>
        <p:spPr>
          <a:xfrm rot="20536317" flipH="1">
            <a:off x="3966846" y="5145796"/>
            <a:ext cx="136356" cy="484498"/>
          </a:xfrm>
          <a:prstGeom prst="arc">
            <a:avLst>
              <a:gd name="adj1" fmla="val 2482554"/>
              <a:gd name="adj2" fmla="val 18980914"/>
            </a:avLst>
          </a:prstGeom>
          <a:ln w="19050">
            <a:solidFill>
              <a:srgbClr val="0000FF"/>
            </a:solidFill>
            <a:headEnd type="stealth"/>
            <a:tailEnd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 rot="21103009">
            <a:off x="3257254" y="5071904"/>
            <a:ext cx="2445173" cy="358986"/>
          </a:xfrm>
          <a:prstGeom prst="ellipse">
            <a:avLst/>
          </a:prstGeom>
          <a:noFill/>
          <a:ln w="2540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>
            <a:spLocks/>
          </p:cNvSpPr>
          <p:nvPr/>
        </p:nvSpPr>
        <p:spPr>
          <a:xfrm rot="749525">
            <a:off x="4238239" y="5132855"/>
            <a:ext cx="475488" cy="237085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 rot="21131184">
            <a:off x="5018883" y="4576878"/>
            <a:ext cx="2445173" cy="358986"/>
          </a:xfrm>
          <a:prstGeom prst="ellipse">
            <a:avLst/>
          </a:prstGeom>
          <a:noFill/>
          <a:ln w="2540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>
            <a:spLocks/>
          </p:cNvSpPr>
          <p:nvPr/>
        </p:nvSpPr>
        <p:spPr>
          <a:xfrm rot="1829573">
            <a:off x="2540497" y="4658586"/>
            <a:ext cx="475488" cy="237085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/>
          <p:cNvSpPr txBox="1"/>
          <p:nvPr/>
        </p:nvSpPr>
        <p:spPr>
          <a:xfrm>
            <a:off x="7722367" y="4554341"/>
            <a:ext cx="2863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Solenoid + rotation not compensated = 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Partial overlap = Reduced luminosity</a:t>
            </a:r>
          </a:p>
        </p:txBody>
      </p:sp>
      <p:sp>
        <p:nvSpPr>
          <p:cNvPr id="96" name="Smiley Face 95"/>
          <p:cNvSpPr/>
          <p:nvPr/>
        </p:nvSpPr>
        <p:spPr>
          <a:xfrm>
            <a:off x="8935384" y="5142188"/>
            <a:ext cx="457200" cy="457200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781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>
            <a:extLst>
              <a:ext uri="{FF2B5EF4-FFF2-40B4-BE49-F238E27FC236}">
                <a16:creationId xmlns:a16="http://schemas.microsoft.com/office/drawing/2014/main" id="{75A87AA2-8062-42D9-85F3-7BFCE11C9B4F}"/>
              </a:ext>
            </a:extLst>
          </p:cNvPr>
          <p:cNvSpPr txBox="1"/>
          <p:nvPr/>
        </p:nvSpPr>
        <p:spPr>
          <a:xfrm>
            <a:off x="1642240" y="939779"/>
            <a:ext cx="88632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baseline scheme has no strong correctors on the rear side, so the polarization tilt is due to the rear side of the solenoid</a:t>
            </a: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Polarization orientation at the IP in this scenario is compensated by the rear ion spin rotator</a:t>
            </a: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net spin effect of the entire IR involves account of the contribution of the forward side</a:t>
            </a: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forward spin rotator compensation the remaining net effect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ABFC0E-7058-4FBC-B22E-72EB06E7F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435" y="160068"/>
            <a:ext cx="8746071" cy="758472"/>
          </a:xfrm>
        </p:spPr>
        <p:txBody>
          <a:bodyPr>
            <a:noAutofit/>
          </a:bodyPr>
          <a:lstStyle/>
          <a:p>
            <a:r>
              <a:rPr lang="en-US" sz="3600" dirty="0"/>
              <a:t>Polarization Tilt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975AD43-D98B-48FC-BBC5-8B4B38496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2526453" y="2191347"/>
            <a:ext cx="2885440" cy="1496906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2109601" y="2191347"/>
            <a:ext cx="3769653" cy="1496906"/>
          </a:xfrm>
          <a:prstGeom prst="line">
            <a:avLst/>
          </a:prstGeom>
          <a:ln w="19050">
            <a:solidFill>
              <a:srgbClr val="0000FF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2109601" y="2939800"/>
            <a:ext cx="3769653" cy="0"/>
          </a:xfrm>
          <a:prstGeom prst="line">
            <a:avLst/>
          </a:prstGeom>
          <a:ln w="190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xplosion 1 35"/>
          <p:cNvSpPr/>
          <p:nvPr/>
        </p:nvSpPr>
        <p:spPr>
          <a:xfrm>
            <a:off x="3857413" y="2792552"/>
            <a:ext cx="223520" cy="294496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568912" y="1746585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5534661" y="2570468"/>
                <a:ext cx="5063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4661" y="2570468"/>
                <a:ext cx="506357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/>
          <p:cNvSpPr txBox="1"/>
          <p:nvPr/>
        </p:nvSpPr>
        <p:spPr>
          <a:xfrm>
            <a:off x="3427967" y="1735611"/>
            <a:ext cx="1082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Top view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2896204" y="3391122"/>
            <a:ext cx="843280" cy="0"/>
          </a:xfrm>
          <a:prstGeom prst="straightConnector1">
            <a:avLst/>
          </a:prstGeom>
          <a:ln w="25400">
            <a:solidFill>
              <a:srgbClr val="009900"/>
            </a:solidFill>
            <a:headEnd type="stealth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-1320000">
            <a:off x="2831637" y="3178988"/>
            <a:ext cx="843280" cy="0"/>
          </a:xfrm>
          <a:prstGeom prst="straightConnector1">
            <a:avLst/>
          </a:prstGeom>
          <a:ln w="25400">
            <a:solidFill>
              <a:srgbClr val="009900"/>
            </a:solidFill>
            <a:prstDash val="dash"/>
            <a:headEnd type="stealth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3669328" y="3115111"/>
            <a:ext cx="111538" cy="237027"/>
          </a:xfrm>
          <a:prstGeom prst="straightConnector1">
            <a:avLst/>
          </a:prstGeom>
          <a:ln w="25400">
            <a:solidFill>
              <a:srgbClr val="009900"/>
            </a:solidFill>
            <a:prstDash val="dash"/>
            <a:headEnd type="stealth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3116430" y="3334857"/>
                <a:ext cx="407291" cy="4029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6430" y="3334857"/>
                <a:ext cx="407291" cy="4029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3722054" y="3059640"/>
                <a:ext cx="4942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2054" y="3059640"/>
                <a:ext cx="49423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2681551" y="2898994"/>
                <a:ext cx="4838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1551" y="2898994"/>
                <a:ext cx="483850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Arc 61"/>
          <p:cNvSpPr/>
          <p:nvPr/>
        </p:nvSpPr>
        <p:spPr>
          <a:xfrm flipV="1">
            <a:off x="2619857" y="3125769"/>
            <a:ext cx="136356" cy="484498"/>
          </a:xfrm>
          <a:prstGeom prst="arc">
            <a:avLst>
              <a:gd name="adj1" fmla="val 2482554"/>
              <a:gd name="adj2" fmla="val 18980914"/>
            </a:avLst>
          </a:prstGeom>
          <a:ln w="19050">
            <a:solidFill>
              <a:srgbClr val="0000FF"/>
            </a:solidFill>
            <a:headEnd type="stealth"/>
            <a:tailEnd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2095423" y="3143777"/>
                <a:ext cx="397096" cy="4029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5423" y="3143777"/>
                <a:ext cx="397096" cy="4029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5" name="Table 64"/>
              <p:cNvGraphicFramePr>
                <a:graphicFrameLocks noGrp="1"/>
              </p:cNvGraphicFramePr>
              <p:nvPr/>
            </p:nvGraphicFramePr>
            <p:xfrm>
              <a:off x="6742854" y="1735611"/>
              <a:ext cx="3432675" cy="193594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89363">
                      <a:extLst>
                        <a:ext uri="{9D8B030D-6E8A-4147-A177-3AD203B41FA5}">
                          <a16:colId xmlns:a16="http://schemas.microsoft.com/office/drawing/2014/main" val="416316977"/>
                        </a:ext>
                      </a:extLst>
                    </a:gridCol>
                    <a:gridCol w="660828">
                      <a:extLst>
                        <a:ext uri="{9D8B030D-6E8A-4147-A177-3AD203B41FA5}">
                          <a16:colId xmlns:a16="http://schemas.microsoft.com/office/drawing/2014/main" val="3057364497"/>
                        </a:ext>
                      </a:extLst>
                    </a:gridCol>
                    <a:gridCol w="660828">
                      <a:extLst>
                        <a:ext uri="{9D8B030D-6E8A-4147-A177-3AD203B41FA5}">
                          <a16:colId xmlns:a16="http://schemas.microsoft.com/office/drawing/2014/main" val="1570605624"/>
                        </a:ext>
                      </a:extLst>
                    </a:gridCol>
                    <a:gridCol w="660828">
                      <a:extLst>
                        <a:ext uri="{9D8B030D-6E8A-4147-A177-3AD203B41FA5}">
                          <a16:colId xmlns:a16="http://schemas.microsoft.com/office/drawing/2014/main" val="2587247995"/>
                        </a:ext>
                      </a:extLst>
                    </a:gridCol>
                    <a:gridCol w="660828">
                      <a:extLst>
                        <a:ext uri="{9D8B030D-6E8A-4147-A177-3AD203B41FA5}">
                          <a16:colId xmlns:a16="http://schemas.microsoft.com/office/drawing/2014/main" val="703057758"/>
                        </a:ext>
                      </a:extLst>
                    </a:gridCol>
                  </a:tblGrid>
                  <a:tr h="48386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Energy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[</m:t>
                                </m:r>
                                <m:r>
                                  <a:rPr lang="en-US" sz="14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𝐺𝑒𝑉</m:t>
                                </m:r>
                                <m:r>
                                  <a:rPr lang="en-US" sz="14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dirty="0">
                              <a:effectLst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Long.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endParaRPr lang="en-US" sz="1400" dirty="0"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Rad.</a:t>
                          </a:r>
                          <a:r>
                            <a:rPr lang="en-US" sz="1400" baseline="0" dirty="0"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baseline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baseline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400" b="0" i="1" baseline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endParaRPr lang="en-US" sz="1400" dirty="0"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Vert.</a:t>
                          </a:r>
                          <a:r>
                            <a:rPr lang="en-US" sz="1400" baseline="0" dirty="0"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baseline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baseline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400" b="0" i="1" baseline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endParaRPr lang="en-US" sz="1400" dirty="0"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[2</m:t>
                                </m:r>
                                <m:r>
                                  <a:rPr lang="en-US" sz="14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𝜋</m:t>
                                </m:r>
                                <m:r>
                                  <a:rPr lang="en-US" sz="14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44269583"/>
                      </a:ext>
                    </a:extLst>
                  </a:tr>
                  <a:tr h="375308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41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0.94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-0.34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0.02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0.01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9777252"/>
                      </a:ext>
                    </a:extLst>
                  </a:tr>
                  <a:tr h="358926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100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0.76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-0.65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0.01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0.01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99308088"/>
                      </a:ext>
                    </a:extLst>
                  </a:tr>
                  <a:tr h="358926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200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0.50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-0.87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0.01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0.008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5787894"/>
                      </a:ext>
                    </a:extLst>
                  </a:tr>
                  <a:tr h="358926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275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0.39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-0.92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0.007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0.007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962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5" name="Table 64"/>
              <p:cNvGraphicFramePr>
                <a:graphicFrameLocks noGrp="1"/>
              </p:cNvGraphicFramePr>
              <p:nvPr/>
            </p:nvGraphicFramePr>
            <p:xfrm>
              <a:off x="6742854" y="1735611"/>
              <a:ext cx="3432675" cy="193594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89363">
                      <a:extLst>
                        <a:ext uri="{9D8B030D-6E8A-4147-A177-3AD203B41FA5}">
                          <a16:colId xmlns:a16="http://schemas.microsoft.com/office/drawing/2014/main" val="416316977"/>
                        </a:ext>
                      </a:extLst>
                    </a:gridCol>
                    <a:gridCol w="660828">
                      <a:extLst>
                        <a:ext uri="{9D8B030D-6E8A-4147-A177-3AD203B41FA5}">
                          <a16:colId xmlns:a16="http://schemas.microsoft.com/office/drawing/2014/main" val="3057364497"/>
                        </a:ext>
                      </a:extLst>
                    </a:gridCol>
                    <a:gridCol w="660828">
                      <a:extLst>
                        <a:ext uri="{9D8B030D-6E8A-4147-A177-3AD203B41FA5}">
                          <a16:colId xmlns:a16="http://schemas.microsoft.com/office/drawing/2014/main" val="1570605624"/>
                        </a:ext>
                      </a:extLst>
                    </a:gridCol>
                    <a:gridCol w="660828">
                      <a:extLst>
                        <a:ext uri="{9D8B030D-6E8A-4147-A177-3AD203B41FA5}">
                          <a16:colId xmlns:a16="http://schemas.microsoft.com/office/drawing/2014/main" val="2587247995"/>
                        </a:ext>
                      </a:extLst>
                    </a:gridCol>
                    <a:gridCol w="660828">
                      <a:extLst>
                        <a:ext uri="{9D8B030D-6E8A-4147-A177-3AD203B41FA5}">
                          <a16:colId xmlns:a16="http://schemas.microsoft.com/office/drawing/2014/main" val="703057758"/>
                        </a:ext>
                      </a:extLst>
                    </a:gridCol>
                  </a:tblGrid>
                  <a:tr h="4838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769" t="-6250" r="-335385" b="-3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121296" t="-6250" r="-303704" b="-3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219266" t="-6250" r="-200917" b="-3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322222" t="-6250" r="-102778" b="-3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418349" t="-6250" r="-1835" b="-30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44269583"/>
                      </a:ext>
                    </a:extLst>
                  </a:tr>
                  <a:tr h="375308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41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0.94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-0.34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0.02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0.01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9777252"/>
                      </a:ext>
                    </a:extLst>
                  </a:tr>
                  <a:tr h="358926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100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0.76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-0.65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0.01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0.01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99308088"/>
                      </a:ext>
                    </a:extLst>
                  </a:tr>
                  <a:tr h="358926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200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0.50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-0.87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0.01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0.008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5787894"/>
                      </a:ext>
                    </a:extLst>
                  </a:tr>
                  <a:tr h="358926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275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0.39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-0.92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0.007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0.007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9620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373830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1508972-9BB7-47DE-8CA8-007E47BA839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771650" y="-39689"/>
                <a:ext cx="7886700" cy="1325563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dirty="0"/>
                  <a:t>Hadron Forward – Large Apertures for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Acceptance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1508972-9BB7-47DE-8CA8-007E47BA83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71650" y="-39689"/>
                <a:ext cx="7886700" cy="1325563"/>
              </a:xfrm>
              <a:blipFill>
                <a:blip r:embed="rId3"/>
                <a:stretch>
                  <a:fillRect l="-2784" t="-7339" b="-14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7F28FD0-3CA1-48E5-8892-B220F3D833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8622" y="1354140"/>
            <a:ext cx="6632853" cy="491322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CC8F3-63B9-4F77-8A9D-4ADDB2AC7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7D553C-F898-404F-ADA6-B69D4AF3E8CD}"/>
              </a:ext>
            </a:extLst>
          </p:cNvPr>
          <p:cNvSpPr txBox="1"/>
          <p:nvPr/>
        </p:nvSpPr>
        <p:spPr>
          <a:xfrm>
            <a:off x="7950201" y="4311650"/>
            <a:ext cx="8050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275 GeV</a:t>
            </a:r>
          </a:p>
          <a:p>
            <a:r>
              <a:rPr lang="en-US" sz="1400"/>
              <a:t>41 GeV</a:t>
            </a:r>
          </a:p>
          <a:p>
            <a:r>
              <a:rPr lang="en-US" sz="1400"/>
              <a:t>100 GeV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A27DB6-74B0-4F7B-9FBC-998034BA769B}"/>
              </a:ext>
            </a:extLst>
          </p:cNvPr>
          <p:cNvSpPr txBox="1"/>
          <p:nvPr/>
        </p:nvSpPr>
        <p:spPr>
          <a:xfrm>
            <a:off x="3694954" y="1500854"/>
            <a:ext cx="3846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Magnet aperture optimization:</a:t>
            </a:r>
          </a:p>
          <a:p>
            <a:pPr lvl="1"/>
            <a:r>
              <a:rPr lang="en-US" sz="1400" dirty="0"/>
              <a:t>Magnets yawed and shifted </a:t>
            </a:r>
          </a:p>
          <a:p>
            <a:pPr lvl="1"/>
            <a:r>
              <a:rPr lang="en-US" sz="1400" dirty="0"/>
              <a:t>Magnets split in two (e.g. Q1A and Q1B)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Dipoles to separate beam from neutrons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CB6B9-AF1F-E544-AD83-2A9751E122A8}"/>
              </a:ext>
            </a:extLst>
          </p:cNvPr>
          <p:cNvSpPr txBox="1"/>
          <p:nvPr/>
        </p:nvSpPr>
        <p:spPr>
          <a:xfrm>
            <a:off x="7427606" y="4311651"/>
            <a:ext cx="2145240" cy="13542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/>
              <a:t>275 GeV</a:t>
            </a:r>
          </a:p>
          <a:p>
            <a:r>
              <a:rPr lang="en-US" sz="1600"/>
              <a:t>  41 GeV</a:t>
            </a:r>
          </a:p>
          <a:p>
            <a:r>
              <a:rPr lang="en-US" sz="1600"/>
              <a:t>100 GeV</a:t>
            </a:r>
          </a:p>
          <a:p>
            <a:r>
              <a:rPr lang="en-US" sz="1600"/>
              <a:t>275 GeV +1.3 GeV </a:t>
            </a:r>
            <a:r>
              <a:rPr lang="en-US" sz="1600" err="1"/>
              <a:t>p</a:t>
            </a:r>
            <a:r>
              <a:rPr lang="en-US" sz="1600" baseline="-25000" err="1"/>
              <a:t>x</a:t>
            </a:r>
            <a:endParaRPr lang="en-US" sz="1600" baseline="-25000"/>
          </a:p>
          <a:p>
            <a:r>
              <a:rPr lang="en-US" sz="1600"/>
              <a:t>275 GeV -1.3 GeV </a:t>
            </a:r>
            <a:r>
              <a:rPr lang="en-US" sz="1600" err="1"/>
              <a:t>p</a:t>
            </a:r>
            <a:r>
              <a:rPr lang="en-US" sz="1600" baseline="-25000" err="1"/>
              <a:t>x</a:t>
            </a:r>
            <a:endParaRPr lang="en-US" sz="1600" baseline="-25000"/>
          </a:p>
        </p:txBody>
      </p:sp>
    </p:spTree>
    <p:extLst>
      <p:ext uri="{BB962C8B-B14F-4D97-AF65-F5344CB8AC3E}">
        <p14:creationId xmlns:p14="http://schemas.microsoft.com/office/powerpoint/2010/main" val="2145050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10211-D460-7023-B4B5-F49FCE413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Rear: Large Apertures to Pass Synchrotron Radiation Fan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D5602E-0E21-930E-3FA3-9CC7FB1D4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492F64-8B2D-2F83-B629-9B2C2AEFEF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1908" y="1825625"/>
            <a:ext cx="6498999" cy="471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825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9">
            <a:extLst>
              <a:ext uri="{FF2B5EF4-FFF2-40B4-BE49-F238E27FC236}">
                <a16:creationId xmlns:a16="http://schemas.microsoft.com/office/drawing/2014/main" id="{319C6CD3-4392-403D-8114-0636D0D289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6084" y="1097576"/>
            <a:ext cx="4441566" cy="320011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A6F354-42C1-4821-A185-1C6D0E00A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12D6C40-D2D9-4806-859C-17E6A0562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8776" y="1"/>
            <a:ext cx="7886700" cy="1039231"/>
          </a:xfrm>
        </p:spPr>
        <p:txBody>
          <a:bodyPr>
            <a:normAutofit/>
          </a:bodyPr>
          <a:lstStyle/>
          <a:p>
            <a:r>
              <a:rPr lang="en-US" sz="4000" dirty="0"/>
              <a:t>IR Magnets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B12A5D7-EB4D-4D38-ACEA-7B0D92C5A1C9}"/>
              </a:ext>
            </a:extLst>
          </p:cNvPr>
          <p:cNvCxnSpPr/>
          <p:nvPr/>
        </p:nvCxnSpPr>
        <p:spPr>
          <a:xfrm flipV="1">
            <a:off x="3572952" y="3660840"/>
            <a:ext cx="899606" cy="208156"/>
          </a:xfrm>
          <a:prstGeom prst="straightConnector1">
            <a:avLst/>
          </a:prstGeom>
          <a:ln w="9525">
            <a:solidFill>
              <a:srgbClr val="F35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3E8D0EC-10B4-4269-B7D0-7372CC4ECA5D}"/>
              </a:ext>
            </a:extLst>
          </p:cNvPr>
          <p:cNvSpPr txBox="1"/>
          <p:nvPr/>
        </p:nvSpPr>
        <p:spPr>
          <a:xfrm rot="20841107">
            <a:off x="3472680" y="3378694"/>
            <a:ext cx="97122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/>
              <a:t>Hadrons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0B84C9-E421-44C5-8921-2FBB5AF81BD9}"/>
              </a:ext>
            </a:extLst>
          </p:cNvPr>
          <p:cNvSpPr txBox="1"/>
          <p:nvPr/>
        </p:nvSpPr>
        <p:spPr>
          <a:xfrm rot="707801">
            <a:off x="3785936" y="1667844"/>
            <a:ext cx="1049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Electrons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F9CABE2-767E-4240-BBD5-4B0519BDF2F5}"/>
              </a:ext>
            </a:extLst>
          </p:cNvPr>
          <p:cNvCxnSpPr/>
          <p:nvPr/>
        </p:nvCxnSpPr>
        <p:spPr>
          <a:xfrm flipH="1" flipV="1">
            <a:off x="3696033" y="1875438"/>
            <a:ext cx="1044154" cy="2821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537B493-5E86-4BAA-9DFA-8801B49B1626}"/>
              </a:ext>
            </a:extLst>
          </p:cNvPr>
          <p:cNvSpPr txBox="1"/>
          <p:nvPr/>
        </p:nvSpPr>
        <p:spPr>
          <a:xfrm rot="485025">
            <a:off x="7722629" y="3396256"/>
            <a:ext cx="1049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Electrons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7183154-4A06-4979-B6C8-4B975C1BD99E}"/>
              </a:ext>
            </a:extLst>
          </p:cNvPr>
          <p:cNvCxnSpPr>
            <a:cxnSpLocks/>
          </p:cNvCxnSpPr>
          <p:nvPr/>
        </p:nvCxnSpPr>
        <p:spPr>
          <a:xfrm flipH="1" flipV="1">
            <a:off x="7754916" y="3331875"/>
            <a:ext cx="1044154" cy="1402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1E87BFF-D493-4326-86D5-B565B1481426}"/>
              </a:ext>
            </a:extLst>
          </p:cNvPr>
          <p:cNvCxnSpPr/>
          <p:nvPr/>
        </p:nvCxnSpPr>
        <p:spPr>
          <a:xfrm flipV="1">
            <a:off x="7427018" y="1515306"/>
            <a:ext cx="899606" cy="208156"/>
          </a:xfrm>
          <a:prstGeom prst="straightConnector1">
            <a:avLst/>
          </a:prstGeom>
          <a:ln>
            <a:solidFill>
              <a:srgbClr val="F35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E1CA7C0-8CB0-4DDA-8125-97E31BD8144D}"/>
              </a:ext>
            </a:extLst>
          </p:cNvPr>
          <p:cNvSpPr txBox="1"/>
          <p:nvPr/>
        </p:nvSpPr>
        <p:spPr>
          <a:xfrm rot="20841107">
            <a:off x="7289282" y="1307026"/>
            <a:ext cx="971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Hadrons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D2E65D-6455-42C4-B16A-B24A1CCEF962}"/>
              </a:ext>
            </a:extLst>
          </p:cNvPr>
          <p:cNvSpPr txBox="1"/>
          <p:nvPr/>
        </p:nvSpPr>
        <p:spPr>
          <a:xfrm>
            <a:off x="6336430" y="777500"/>
            <a:ext cx="2054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Forward: RHIC sec 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DDD9BC-C188-4C4C-8C61-82FDEEA21BF5}"/>
              </a:ext>
            </a:extLst>
          </p:cNvPr>
          <p:cNvSpPr txBox="1"/>
          <p:nvPr/>
        </p:nvSpPr>
        <p:spPr>
          <a:xfrm>
            <a:off x="1824350" y="806242"/>
            <a:ext cx="1703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Rear: RHIC sec 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F3A3C3-ADEC-1845-18AF-D455350EEDA7}"/>
              </a:ext>
            </a:extLst>
          </p:cNvPr>
          <p:cNvSpPr txBox="1"/>
          <p:nvPr/>
        </p:nvSpPr>
        <p:spPr>
          <a:xfrm>
            <a:off x="2676090" y="4527074"/>
            <a:ext cx="838661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/>
              <a:t>16 SC magnets to be built (4.5 K and 1.9 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/>
              <a:t>10 direct wind magnets: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/>
              <a:t>Q1eR, Q2eR, B2eR, Q1ApR, Q1BpR, Q2pR, Q0eF, B0pF, B0ApF, Q1eF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/>
              <a:t>6 collared magnets (incl. B2pF)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/>
              <a:t>Q1ApF, Q1BpF, Q2pF, B1pF, B1ApF, B2pF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6961C0-75F2-0D41-4319-41D4F3E56B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150" y="1097576"/>
            <a:ext cx="4400237" cy="319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6834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5BE42-9788-F9B3-2EA4-BBC75E015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IR magnets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F60B02-50A3-B0B9-7C2E-8AEF29A5E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B540DC-5F66-EEFD-0789-6B99D62201F0}"/>
              </a:ext>
            </a:extLst>
          </p:cNvPr>
          <p:cNvSpPr txBox="1"/>
          <p:nvPr/>
        </p:nvSpPr>
        <p:spPr>
          <a:xfrm>
            <a:off x="962212" y="1600315"/>
            <a:ext cx="6404317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10 direct-wind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6 collared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B0 – an electron quadrupole 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 inside a hadron spectrometer dipole  </a:t>
            </a:r>
          </a:p>
        </p:txBody>
      </p:sp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4150462F-2CF4-6615-1685-07C64DC56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1917" y="3123080"/>
            <a:ext cx="2676525" cy="1704975"/>
          </a:xfrm>
          <a:prstGeom prst="rect">
            <a:avLst/>
          </a:prstGeom>
        </p:spPr>
      </p:pic>
      <p:pic>
        <p:nvPicPr>
          <p:cNvPr id="10" name="Picture 9" descr="A machine with a piece of metal&#10;&#10;Description automatically generated">
            <a:extLst>
              <a:ext uri="{FF2B5EF4-FFF2-40B4-BE49-F238E27FC236}">
                <a16:creationId xmlns:a16="http://schemas.microsoft.com/office/drawing/2014/main" id="{67DF1D93-8B74-8406-AB79-126FDC6D31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6375" y="1485211"/>
            <a:ext cx="2857500" cy="1600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0079E1-3067-1976-F569-32BECA51FD9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9789" y="4045959"/>
            <a:ext cx="2946400" cy="269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340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B1930-4B53-48D2-9CB6-18973A3E4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385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IR Magnet cryostats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72A081-35AD-469B-BE0F-BEF15346E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2" name="Picture 11" descr="A picture containing screenshot, light&#10;&#10;Description automatically generated">
            <a:extLst>
              <a:ext uri="{FF2B5EF4-FFF2-40B4-BE49-F238E27FC236}">
                <a16:creationId xmlns:a16="http://schemas.microsoft.com/office/drawing/2014/main" id="{5FDBD714-0556-4F9F-9588-A578B9F94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895995"/>
            <a:ext cx="9144000" cy="16514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30367EF-FC1B-4B0B-823A-5757C43B52FE}"/>
              </a:ext>
            </a:extLst>
          </p:cNvPr>
          <p:cNvSpPr txBox="1"/>
          <p:nvPr/>
        </p:nvSpPr>
        <p:spPr>
          <a:xfrm>
            <a:off x="1524001" y="1617427"/>
            <a:ext cx="1283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002060"/>
                </a:solidFill>
              </a:rPr>
              <a:t>Near IP End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DC8683-F99A-46B9-94D9-90958C536F5B}"/>
              </a:ext>
            </a:extLst>
          </p:cNvPr>
          <p:cNvSpPr txBox="1"/>
          <p:nvPr/>
        </p:nvSpPr>
        <p:spPr>
          <a:xfrm>
            <a:off x="1535809" y="3168389"/>
            <a:ext cx="1133099" cy="391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>
                <a:solidFill>
                  <a:srgbClr val="FF6699"/>
                </a:solidFill>
              </a:rPr>
              <a:t>Outgoing Hadron Beam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EE27970-4EC3-4F76-B63A-7B633CE581B9}"/>
              </a:ext>
            </a:extLst>
          </p:cNvPr>
          <p:cNvCxnSpPr>
            <a:cxnSpLocks/>
          </p:cNvCxnSpPr>
          <p:nvPr/>
        </p:nvCxnSpPr>
        <p:spPr>
          <a:xfrm>
            <a:off x="2246428" y="3294873"/>
            <a:ext cx="381663" cy="1"/>
          </a:xfrm>
          <a:prstGeom prst="straightConnector1">
            <a:avLst/>
          </a:prstGeom>
          <a:ln w="19050">
            <a:solidFill>
              <a:srgbClr val="FF66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2314C1F-46DD-4571-86F4-FEEF05BFC668}"/>
              </a:ext>
            </a:extLst>
          </p:cNvPr>
          <p:cNvSpPr txBox="1"/>
          <p:nvPr/>
        </p:nvSpPr>
        <p:spPr>
          <a:xfrm rot="21480000">
            <a:off x="1457340" y="1947216"/>
            <a:ext cx="1268561" cy="391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1200">
                <a:solidFill>
                  <a:srgbClr val="F8A67F"/>
                </a:solidFill>
              </a:rPr>
              <a:t>Incoming Electron Beam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98A3A13-1A12-428A-86A8-2669B9504850}"/>
              </a:ext>
            </a:extLst>
          </p:cNvPr>
          <p:cNvCxnSpPr>
            <a:cxnSpLocks/>
          </p:cNvCxnSpPr>
          <p:nvPr/>
        </p:nvCxnSpPr>
        <p:spPr>
          <a:xfrm rot="-120000" flipH="1">
            <a:off x="1658540" y="2040375"/>
            <a:ext cx="367075" cy="0"/>
          </a:xfrm>
          <a:prstGeom prst="straightConnector1">
            <a:avLst/>
          </a:prstGeom>
          <a:ln w="19050">
            <a:solidFill>
              <a:srgbClr val="F8A6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CC5AE15-7695-4922-9D62-DC26802BB7E9}"/>
              </a:ext>
            </a:extLst>
          </p:cNvPr>
          <p:cNvCxnSpPr>
            <a:cxnSpLocks/>
          </p:cNvCxnSpPr>
          <p:nvPr/>
        </p:nvCxnSpPr>
        <p:spPr>
          <a:xfrm flipH="1">
            <a:off x="2321024" y="1662895"/>
            <a:ext cx="781555" cy="968264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757E53D-1019-4D14-895A-74493AB9D7E1}"/>
              </a:ext>
            </a:extLst>
          </p:cNvPr>
          <p:cNvCxnSpPr>
            <a:cxnSpLocks/>
          </p:cNvCxnSpPr>
          <p:nvPr/>
        </p:nvCxnSpPr>
        <p:spPr>
          <a:xfrm flipH="1">
            <a:off x="4523666" y="1662895"/>
            <a:ext cx="737354" cy="913504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C828991-BDE6-4722-BB83-6FAEFE4BAC7C}"/>
              </a:ext>
            </a:extLst>
          </p:cNvPr>
          <p:cNvSpPr txBox="1"/>
          <p:nvPr/>
        </p:nvSpPr>
        <p:spPr>
          <a:xfrm>
            <a:off x="3034528" y="1440891"/>
            <a:ext cx="622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Q0EF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8EE2F72-15C5-48DD-95F2-A8EF8C7C0ADA}"/>
              </a:ext>
            </a:extLst>
          </p:cNvPr>
          <p:cNvSpPr txBox="1"/>
          <p:nvPr/>
        </p:nvSpPr>
        <p:spPr>
          <a:xfrm>
            <a:off x="5183782" y="1440891"/>
            <a:ext cx="622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Q1EF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95F30CD-B9C3-45F2-AD61-DF94F98A86B4}"/>
              </a:ext>
            </a:extLst>
          </p:cNvPr>
          <p:cNvCxnSpPr>
            <a:cxnSpLocks/>
          </p:cNvCxnSpPr>
          <p:nvPr/>
        </p:nvCxnSpPr>
        <p:spPr>
          <a:xfrm flipH="1" flipV="1">
            <a:off x="2321023" y="2782165"/>
            <a:ext cx="597312" cy="881845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6CCF22F-135F-4E42-8F4C-32F89DF53DBC}"/>
              </a:ext>
            </a:extLst>
          </p:cNvPr>
          <p:cNvSpPr txBox="1"/>
          <p:nvPr/>
        </p:nvSpPr>
        <p:spPr>
          <a:xfrm>
            <a:off x="2837504" y="3564973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B0PF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081F37F-D099-40A7-A5EF-B18112BEBB0A}"/>
              </a:ext>
            </a:extLst>
          </p:cNvPr>
          <p:cNvCxnSpPr>
            <a:cxnSpLocks/>
          </p:cNvCxnSpPr>
          <p:nvPr/>
        </p:nvCxnSpPr>
        <p:spPr>
          <a:xfrm flipH="1" flipV="1">
            <a:off x="3155466" y="2782165"/>
            <a:ext cx="597312" cy="881845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57AECE9-6024-40F8-80EA-2CA67ABFB6B6}"/>
              </a:ext>
            </a:extLst>
          </p:cNvPr>
          <p:cNvCxnSpPr>
            <a:cxnSpLocks/>
          </p:cNvCxnSpPr>
          <p:nvPr/>
        </p:nvCxnSpPr>
        <p:spPr>
          <a:xfrm flipH="1" flipV="1">
            <a:off x="3923290" y="2782165"/>
            <a:ext cx="597312" cy="881845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69596D9-02D3-40CF-8C05-00AD5E0C435C}"/>
              </a:ext>
            </a:extLst>
          </p:cNvPr>
          <p:cNvCxnSpPr>
            <a:cxnSpLocks/>
          </p:cNvCxnSpPr>
          <p:nvPr/>
        </p:nvCxnSpPr>
        <p:spPr>
          <a:xfrm flipH="1" flipV="1">
            <a:off x="4785827" y="2782165"/>
            <a:ext cx="597312" cy="881845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ACED250-B6E5-43C9-8101-07CE53795F81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2782165"/>
            <a:ext cx="597312" cy="881845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F047764-0699-47DD-8FD2-BED72A8A451C}"/>
              </a:ext>
            </a:extLst>
          </p:cNvPr>
          <p:cNvCxnSpPr>
            <a:cxnSpLocks/>
          </p:cNvCxnSpPr>
          <p:nvPr/>
        </p:nvCxnSpPr>
        <p:spPr>
          <a:xfrm flipH="1" flipV="1">
            <a:off x="9470691" y="2782165"/>
            <a:ext cx="597312" cy="881845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D5F5C21-C8C3-42F3-B686-4265F1823CD6}"/>
              </a:ext>
            </a:extLst>
          </p:cNvPr>
          <p:cNvCxnSpPr>
            <a:cxnSpLocks/>
          </p:cNvCxnSpPr>
          <p:nvPr/>
        </p:nvCxnSpPr>
        <p:spPr>
          <a:xfrm flipH="1" flipV="1">
            <a:off x="8020786" y="2782165"/>
            <a:ext cx="597312" cy="881845"/>
          </a:xfrm>
          <a:prstGeom prst="straightConnector1">
            <a:avLst/>
          </a:prstGeom>
          <a:ln w="15875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BAD08F7-4D7A-4818-961D-003D2793EC4E}"/>
              </a:ext>
            </a:extLst>
          </p:cNvPr>
          <p:cNvSpPr txBox="1"/>
          <p:nvPr/>
        </p:nvSpPr>
        <p:spPr>
          <a:xfrm>
            <a:off x="3648744" y="3564973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B0APF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B302E47-2140-4394-8B37-4C8DA43E890F}"/>
              </a:ext>
            </a:extLst>
          </p:cNvPr>
          <p:cNvSpPr txBox="1"/>
          <p:nvPr/>
        </p:nvSpPr>
        <p:spPr>
          <a:xfrm>
            <a:off x="4422078" y="3564973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Q1APF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521F4F1-22AE-482D-BECE-D1723056B712}"/>
              </a:ext>
            </a:extLst>
          </p:cNvPr>
          <p:cNvSpPr txBox="1"/>
          <p:nvPr/>
        </p:nvSpPr>
        <p:spPr>
          <a:xfrm>
            <a:off x="5347641" y="3564973"/>
            <a:ext cx="739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Q1BPF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27AC05F-503F-4F4A-A583-D31174929E1B}"/>
              </a:ext>
            </a:extLst>
          </p:cNvPr>
          <p:cNvSpPr txBox="1"/>
          <p:nvPr/>
        </p:nvSpPr>
        <p:spPr>
          <a:xfrm>
            <a:off x="6642871" y="3564973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Q2PF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E465430-6AAF-4548-9FF4-D0028250B343}"/>
              </a:ext>
            </a:extLst>
          </p:cNvPr>
          <p:cNvSpPr txBox="1"/>
          <p:nvPr/>
        </p:nvSpPr>
        <p:spPr>
          <a:xfrm>
            <a:off x="8543258" y="3564973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B1PF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E2B7-3222-400C-9CBC-09DB03ACA74D}"/>
              </a:ext>
            </a:extLst>
          </p:cNvPr>
          <p:cNvSpPr txBox="1"/>
          <p:nvPr/>
        </p:nvSpPr>
        <p:spPr>
          <a:xfrm>
            <a:off x="9981012" y="3564973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B1APF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A04FC6-1858-9509-1B77-5BF170F31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308" y="4233474"/>
            <a:ext cx="4746214" cy="1914123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6F1AEED-2CEC-FB89-B3F5-D179B66CC613}"/>
              </a:ext>
            </a:extLst>
          </p:cNvPr>
          <p:cNvCxnSpPr>
            <a:cxnSpLocks/>
          </p:cNvCxnSpPr>
          <p:nvPr/>
        </p:nvCxnSpPr>
        <p:spPr>
          <a:xfrm flipH="1">
            <a:off x="2918335" y="2407510"/>
            <a:ext cx="8045185" cy="211832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D6C0B38-E721-9493-AF74-82F9DFB5E78D}"/>
              </a:ext>
            </a:extLst>
          </p:cNvPr>
          <p:cNvCxnSpPr>
            <a:cxnSpLocks/>
          </p:cNvCxnSpPr>
          <p:nvPr/>
        </p:nvCxnSpPr>
        <p:spPr>
          <a:xfrm>
            <a:off x="2947395" y="2721727"/>
            <a:ext cx="8016125" cy="60438"/>
          </a:xfrm>
          <a:prstGeom prst="straightConnector1">
            <a:avLst/>
          </a:prstGeom>
          <a:ln w="38100">
            <a:solidFill>
              <a:srgbClr val="FF66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17A4D3E-74A9-7224-8857-DD539F17CB60}"/>
              </a:ext>
            </a:extLst>
          </p:cNvPr>
          <p:cNvSpPr txBox="1"/>
          <p:nvPr/>
        </p:nvSpPr>
        <p:spPr>
          <a:xfrm>
            <a:off x="11047404" y="259749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350FF"/>
                </a:solidFill>
              </a:rPr>
              <a:t>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14ADB-28AF-C3A3-0B68-ED153467C2FD}"/>
              </a:ext>
            </a:extLst>
          </p:cNvPr>
          <p:cNvSpPr txBox="1"/>
          <p:nvPr/>
        </p:nvSpPr>
        <p:spPr>
          <a:xfrm>
            <a:off x="11050610" y="221971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4">
                    <a:lumMod val="60000"/>
                    <a:lumOff val="40000"/>
                  </a:schemeClr>
                </a:solidFill>
              </a:rPr>
              <a:t>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4326B6-EAB9-3D46-E165-8FF0D0DD55A1}"/>
              </a:ext>
            </a:extLst>
          </p:cNvPr>
          <p:cNvSpPr txBox="1"/>
          <p:nvPr/>
        </p:nvSpPr>
        <p:spPr>
          <a:xfrm>
            <a:off x="990436" y="4599881"/>
            <a:ext cx="58657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Electron and hadron magnets densely packed,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side-by-side in a common cryostat on either side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the detector</a:t>
            </a:r>
          </a:p>
        </p:txBody>
      </p:sp>
    </p:spTree>
    <p:extLst>
      <p:ext uri="{BB962C8B-B14F-4D97-AF65-F5344CB8AC3E}">
        <p14:creationId xmlns:p14="http://schemas.microsoft.com/office/powerpoint/2010/main" val="4100237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10612-D32B-4D06-A350-CF0B1D4D0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Rotators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973E6-F2D6-43C6-90EF-C4D76A470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Both electrons and protons will have </a:t>
            </a:r>
            <a:r>
              <a:rPr lang="en-US" dirty="0">
                <a:solidFill>
                  <a:srgbClr val="FF0000"/>
                </a:solidFill>
              </a:rPr>
              <a:t>longitudinal polarization </a:t>
            </a:r>
            <a:r>
              <a:rPr lang="en-US" dirty="0"/>
              <a:t>at the IP</a:t>
            </a:r>
          </a:p>
          <a:p>
            <a:r>
              <a:rPr lang="en-US" dirty="0"/>
              <a:t>Hadron spin rotators will be taken from present RHIC (helical dipoles)</a:t>
            </a:r>
          </a:p>
          <a:p>
            <a:r>
              <a:rPr lang="en-US" dirty="0"/>
              <a:t>Electron spin rotators are based on solenoid magnets with subsequent dipole – </a:t>
            </a:r>
            <a:r>
              <a:rPr lang="en-US">
                <a:solidFill>
                  <a:srgbClr val="FF0000"/>
                </a:solidFill>
              </a:rPr>
              <a:t>large (&gt; +/- 100 m) chunk </a:t>
            </a:r>
            <a:r>
              <a:rPr lang="en-US" dirty="0">
                <a:solidFill>
                  <a:srgbClr val="FF0000"/>
                </a:solidFill>
              </a:rPr>
              <a:t>of beamline with fixed geometry</a:t>
            </a:r>
            <a:r>
              <a:rPr lang="en-US" dirty="0"/>
              <a:t>, challenging to fit into existing tunnel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196B79-2228-4587-B17D-BE4413708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8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84D63C0C-9783-AE4E-A524-D4DA3D111466}"/>
              </a:ext>
            </a:extLst>
          </p:cNvPr>
          <p:cNvGrpSpPr/>
          <p:nvPr/>
        </p:nvGrpSpPr>
        <p:grpSpPr>
          <a:xfrm>
            <a:off x="1798290" y="2108751"/>
            <a:ext cx="8814509" cy="4424931"/>
            <a:chOff x="-33138" y="1257412"/>
            <a:chExt cx="8814509" cy="4424931"/>
          </a:xfrm>
        </p:grpSpPr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69426350-4892-4F3E-87BF-5EF7CE54553D}"/>
                </a:ext>
              </a:extLst>
            </p:cNvPr>
            <p:cNvGrpSpPr/>
            <p:nvPr/>
          </p:nvGrpSpPr>
          <p:grpSpPr>
            <a:xfrm>
              <a:off x="2455857" y="1381025"/>
              <a:ext cx="6296303" cy="3099672"/>
              <a:chOff x="3389772" y="1206772"/>
              <a:chExt cx="8138380" cy="3961181"/>
            </a:xfrm>
          </p:grpSpPr>
          <p:pic>
            <p:nvPicPr>
              <p:cNvPr id="54" name="Picture 53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F09244E5-85F9-4B87-904C-20E3FA2363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81445" y="1624727"/>
                <a:ext cx="7448993" cy="3199068"/>
              </a:xfrm>
              <a:prstGeom prst="rect">
                <a:avLst/>
              </a:prstGeom>
            </p:spPr>
          </p:pic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82A259A1-170F-4146-9AEF-88C1469D6D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5899" y="1355323"/>
                <a:ext cx="200024" cy="505749"/>
              </a:xfrm>
              <a:prstGeom prst="line">
                <a:avLst/>
              </a:prstGeom>
              <a:ln>
                <a:prstDash val="dash"/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FF993A48-8529-41DD-99DA-56EBDA98D7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03734" y="1206772"/>
                <a:ext cx="356422" cy="843302"/>
              </a:xfrm>
              <a:prstGeom prst="line">
                <a:avLst/>
              </a:prstGeom>
              <a:ln>
                <a:prstDash val="dash"/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Flowchart: Manual Operation 93">
                <a:extLst>
                  <a:ext uri="{FF2B5EF4-FFF2-40B4-BE49-F238E27FC236}">
                    <a16:creationId xmlns:a16="http://schemas.microsoft.com/office/drawing/2014/main" id="{20A97244-8DA3-4FC9-B44F-9E82FC5D5703}"/>
                  </a:ext>
                </a:extLst>
              </p:cNvPr>
              <p:cNvSpPr/>
              <p:nvPr/>
            </p:nvSpPr>
            <p:spPr>
              <a:xfrm rot="6021442">
                <a:off x="8184378" y="3862236"/>
                <a:ext cx="256244" cy="274889"/>
              </a:xfrm>
              <a:prstGeom prst="flowChartManualOperati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Rectangle: Rounded Corners 94">
                <a:extLst>
                  <a:ext uri="{FF2B5EF4-FFF2-40B4-BE49-F238E27FC236}">
                    <a16:creationId xmlns:a16="http://schemas.microsoft.com/office/drawing/2014/main" id="{D0F9AA88-2C56-48EC-877B-2413A1F23DDA}"/>
                  </a:ext>
                </a:extLst>
              </p:cNvPr>
              <p:cNvSpPr/>
              <p:nvPr/>
            </p:nvSpPr>
            <p:spPr>
              <a:xfrm rot="1968556">
                <a:off x="7908279" y="4045256"/>
                <a:ext cx="212827" cy="10808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01CD7924-8369-43F9-BDC3-013BFA09070E}"/>
                  </a:ext>
                </a:extLst>
              </p:cNvPr>
              <p:cNvSpPr txBox="1"/>
              <p:nvPr/>
            </p:nvSpPr>
            <p:spPr>
              <a:xfrm>
                <a:off x="8507151" y="3851564"/>
                <a:ext cx="750539" cy="35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Zero Deg Calorimeter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78464A27-4088-4553-A85B-3142E7FFCBFF}"/>
                  </a:ext>
                </a:extLst>
              </p:cNvPr>
              <p:cNvSpPr txBox="1"/>
              <p:nvPr/>
            </p:nvSpPr>
            <p:spPr>
              <a:xfrm>
                <a:off x="7594048" y="3412932"/>
                <a:ext cx="1008438" cy="35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Off momentum Detectors</a:t>
                </a:r>
              </a:p>
            </p:txBody>
          </p: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2D1694F2-3CE9-4005-991A-E4605D66C9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26400" y="3759200"/>
                <a:ext cx="44450" cy="2159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69A9A550-B350-4838-8C9F-7A77F723108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51851" y="2917231"/>
                <a:ext cx="132731" cy="134361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73DD4FBF-8821-4AA6-A448-D99E03E828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97915" y="3730873"/>
                <a:ext cx="112774" cy="322544"/>
              </a:xfrm>
              <a:prstGeom prst="straightConnector1">
                <a:avLst/>
              </a:prstGeom>
              <a:ln>
                <a:solidFill>
                  <a:srgbClr val="66FF3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>
                <a:extLst>
                  <a:ext uri="{FF2B5EF4-FFF2-40B4-BE49-F238E27FC236}">
                    <a16:creationId xmlns:a16="http://schemas.microsoft.com/office/drawing/2014/main" id="{D43D05D9-38B6-406C-A2B4-4BA9FA1B22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9001" y="3416048"/>
                <a:ext cx="0" cy="416141"/>
              </a:xfrm>
              <a:prstGeom prst="straightConnector1">
                <a:avLst/>
              </a:prstGeom>
              <a:ln>
                <a:solidFill>
                  <a:srgbClr val="CC99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E5D03647-10CD-459A-8251-17E47B4CECB5}"/>
                  </a:ext>
                </a:extLst>
              </p:cNvPr>
              <p:cNvSpPr/>
              <p:nvPr/>
            </p:nvSpPr>
            <p:spPr>
              <a:xfrm>
                <a:off x="4832754" y="3411769"/>
                <a:ext cx="4926050" cy="1146186"/>
              </a:xfrm>
              <a:custGeom>
                <a:avLst/>
                <a:gdLst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054706 w 8120079"/>
                  <a:gd name="connsiteY11" fmla="*/ 1359243 h 3341837"/>
                  <a:gd name="connsiteX12" fmla="*/ 2794317 w 8120079"/>
                  <a:gd name="connsiteY12" fmla="*/ 2273643 h 3341837"/>
                  <a:gd name="connsiteX13" fmla="*/ 2052912 w 8120079"/>
                  <a:gd name="connsiteY13" fmla="*/ 2965622 h 3341837"/>
                  <a:gd name="connsiteX14" fmla="*/ 1904631 w 8120079"/>
                  <a:gd name="connsiteY14" fmla="*/ 3101546 h 3341837"/>
                  <a:gd name="connsiteX15" fmla="*/ 1706923 w 8120079"/>
                  <a:gd name="connsiteY15" fmla="*/ 3249827 h 3341837"/>
                  <a:gd name="connsiteX16" fmla="*/ 1546285 w 8120079"/>
                  <a:gd name="connsiteY16" fmla="*/ 3336324 h 3341837"/>
                  <a:gd name="connsiteX17" fmla="*/ 1385647 w 8120079"/>
                  <a:gd name="connsiteY17" fmla="*/ 3323968 h 3341837"/>
                  <a:gd name="connsiteX18" fmla="*/ 1212652 w 8120079"/>
                  <a:gd name="connsiteY18" fmla="*/ 3249827 h 3341837"/>
                  <a:gd name="connsiteX19" fmla="*/ 1138512 w 8120079"/>
                  <a:gd name="connsiteY19" fmla="*/ 3175687 h 3341837"/>
                  <a:gd name="connsiteX20" fmla="*/ 88187 w 8120079"/>
                  <a:gd name="connsiteY20" fmla="*/ 2261287 h 3341837"/>
                  <a:gd name="connsiteX21" fmla="*/ 63474 w 8120079"/>
                  <a:gd name="connsiteY21" fmla="*/ 2248930 h 3341837"/>
                  <a:gd name="connsiteX22" fmla="*/ 125258 w 8120079"/>
                  <a:gd name="connsiteY22" fmla="*/ 2323070 h 3341837"/>
                  <a:gd name="connsiteX23" fmla="*/ 125258 w 8120079"/>
                  <a:gd name="connsiteY23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73262 w 8120079"/>
                  <a:gd name="connsiteY11" fmla="*/ 1261905 h 3341837"/>
                  <a:gd name="connsiteX12" fmla="*/ 4054706 w 8120079"/>
                  <a:gd name="connsiteY12" fmla="*/ 1359243 h 3341837"/>
                  <a:gd name="connsiteX13" fmla="*/ 2794317 w 8120079"/>
                  <a:gd name="connsiteY13" fmla="*/ 2273643 h 3341837"/>
                  <a:gd name="connsiteX14" fmla="*/ 2052912 w 8120079"/>
                  <a:gd name="connsiteY14" fmla="*/ 2965622 h 3341837"/>
                  <a:gd name="connsiteX15" fmla="*/ 1904631 w 8120079"/>
                  <a:gd name="connsiteY15" fmla="*/ 3101546 h 3341837"/>
                  <a:gd name="connsiteX16" fmla="*/ 1706923 w 8120079"/>
                  <a:gd name="connsiteY16" fmla="*/ 3249827 h 3341837"/>
                  <a:gd name="connsiteX17" fmla="*/ 1546285 w 8120079"/>
                  <a:gd name="connsiteY17" fmla="*/ 3336324 h 3341837"/>
                  <a:gd name="connsiteX18" fmla="*/ 1385647 w 8120079"/>
                  <a:gd name="connsiteY18" fmla="*/ 3323968 h 3341837"/>
                  <a:gd name="connsiteX19" fmla="*/ 1212652 w 8120079"/>
                  <a:gd name="connsiteY19" fmla="*/ 3249827 h 3341837"/>
                  <a:gd name="connsiteX20" fmla="*/ 1138512 w 8120079"/>
                  <a:gd name="connsiteY20" fmla="*/ 3175687 h 3341837"/>
                  <a:gd name="connsiteX21" fmla="*/ 88187 w 8120079"/>
                  <a:gd name="connsiteY21" fmla="*/ 2261287 h 3341837"/>
                  <a:gd name="connsiteX22" fmla="*/ 63474 w 8120079"/>
                  <a:gd name="connsiteY22" fmla="*/ 2248930 h 3341837"/>
                  <a:gd name="connsiteX23" fmla="*/ 125258 w 8120079"/>
                  <a:gd name="connsiteY23" fmla="*/ 2323070 h 3341837"/>
                  <a:gd name="connsiteX24" fmla="*/ 125258 w 8120079"/>
                  <a:gd name="connsiteY24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306783 h 3341837"/>
                  <a:gd name="connsiteX12" fmla="*/ 4054706 w 8120079"/>
                  <a:gd name="connsiteY12" fmla="*/ 1359243 h 3341837"/>
                  <a:gd name="connsiteX13" fmla="*/ 2794317 w 8120079"/>
                  <a:gd name="connsiteY13" fmla="*/ 2273643 h 3341837"/>
                  <a:gd name="connsiteX14" fmla="*/ 2052912 w 8120079"/>
                  <a:gd name="connsiteY14" fmla="*/ 2965622 h 3341837"/>
                  <a:gd name="connsiteX15" fmla="*/ 1904631 w 8120079"/>
                  <a:gd name="connsiteY15" fmla="*/ 3101546 h 3341837"/>
                  <a:gd name="connsiteX16" fmla="*/ 1706923 w 8120079"/>
                  <a:gd name="connsiteY16" fmla="*/ 3249827 h 3341837"/>
                  <a:gd name="connsiteX17" fmla="*/ 1546285 w 8120079"/>
                  <a:gd name="connsiteY17" fmla="*/ 3336324 h 3341837"/>
                  <a:gd name="connsiteX18" fmla="*/ 1385647 w 8120079"/>
                  <a:gd name="connsiteY18" fmla="*/ 3323968 h 3341837"/>
                  <a:gd name="connsiteX19" fmla="*/ 1212652 w 8120079"/>
                  <a:gd name="connsiteY19" fmla="*/ 3249827 h 3341837"/>
                  <a:gd name="connsiteX20" fmla="*/ 1138512 w 8120079"/>
                  <a:gd name="connsiteY20" fmla="*/ 3175687 h 3341837"/>
                  <a:gd name="connsiteX21" fmla="*/ 88187 w 8120079"/>
                  <a:gd name="connsiteY21" fmla="*/ 2261287 h 3341837"/>
                  <a:gd name="connsiteX22" fmla="*/ 63474 w 8120079"/>
                  <a:gd name="connsiteY22" fmla="*/ 2248930 h 3341837"/>
                  <a:gd name="connsiteX23" fmla="*/ 125258 w 8120079"/>
                  <a:gd name="connsiteY23" fmla="*/ 2323070 h 3341837"/>
                  <a:gd name="connsiteX24" fmla="*/ 125258 w 8120079"/>
                  <a:gd name="connsiteY24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306783 h 3341837"/>
                  <a:gd name="connsiteX12" fmla="*/ 4396678 w 8120079"/>
                  <a:gd name="connsiteY12" fmla="*/ 1284345 h 3341837"/>
                  <a:gd name="connsiteX13" fmla="*/ 4054706 w 8120079"/>
                  <a:gd name="connsiteY13" fmla="*/ 1359243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306783 h 3341837"/>
                  <a:gd name="connsiteX12" fmla="*/ 4396678 w 8120079"/>
                  <a:gd name="connsiteY12" fmla="*/ 1284345 h 3341837"/>
                  <a:gd name="connsiteX13" fmla="*/ 4049097 w 8120079"/>
                  <a:gd name="connsiteY13" fmla="*/ 1384488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306783 h 3341837"/>
                  <a:gd name="connsiteX12" fmla="*/ 4396678 w 8120079"/>
                  <a:gd name="connsiteY12" fmla="*/ 1284345 h 3341837"/>
                  <a:gd name="connsiteX13" fmla="*/ 4049097 w 8120079"/>
                  <a:gd name="connsiteY13" fmla="*/ 1384488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205807 h 3341837"/>
                  <a:gd name="connsiteX12" fmla="*/ 4396678 w 8120079"/>
                  <a:gd name="connsiteY12" fmla="*/ 1284345 h 3341837"/>
                  <a:gd name="connsiteX13" fmla="*/ 4049097 w 8120079"/>
                  <a:gd name="connsiteY13" fmla="*/ 1384488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205807 h 3341837"/>
                  <a:gd name="connsiteX12" fmla="*/ 4278872 w 8120079"/>
                  <a:gd name="connsiteY12" fmla="*/ 1315199 h 3341837"/>
                  <a:gd name="connsiteX13" fmla="*/ 4049097 w 8120079"/>
                  <a:gd name="connsiteY13" fmla="*/ 1384488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441556 w 8120079"/>
                  <a:gd name="connsiteY11" fmla="*/ 1217027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78872 w 8120079"/>
                  <a:gd name="connsiteY12" fmla="*/ 1315199 h 3341837"/>
                  <a:gd name="connsiteX13" fmla="*/ 4049097 w 8120079"/>
                  <a:gd name="connsiteY13" fmla="*/ 1384488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120079" h="3341837">
                    <a:moveTo>
                      <a:pt x="8120079" y="0"/>
                    </a:moveTo>
                    <a:cubicBezTo>
                      <a:pt x="7990333" y="228600"/>
                      <a:pt x="7860587" y="457200"/>
                      <a:pt x="7761733" y="605481"/>
                    </a:cubicBezTo>
                    <a:cubicBezTo>
                      <a:pt x="7662879" y="753762"/>
                      <a:pt x="7584620" y="811428"/>
                      <a:pt x="7526955" y="889687"/>
                    </a:cubicBezTo>
                    <a:cubicBezTo>
                      <a:pt x="7469290" y="967947"/>
                      <a:pt x="7475468" y="1021492"/>
                      <a:pt x="7415744" y="1075038"/>
                    </a:cubicBezTo>
                    <a:cubicBezTo>
                      <a:pt x="7356020" y="1128584"/>
                      <a:pt x="7240690" y="1182130"/>
                      <a:pt x="7168609" y="1210962"/>
                    </a:cubicBezTo>
                    <a:cubicBezTo>
                      <a:pt x="7096528" y="1239794"/>
                      <a:pt x="7061517" y="1254211"/>
                      <a:pt x="6983258" y="1248033"/>
                    </a:cubicBezTo>
                    <a:cubicBezTo>
                      <a:pt x="6904999" y="1241855"/>
                      <a:pt x="6781430" y="1198606"/>
                      <a:pt x="6699052" y="1173892"/>
                    </a:cubicBezTo>
                    <a:cubicBezTo>
                      <a:pt x="6616673" y="1149178"/>
                      <a:pt x="6534295" y="1116227"/>
                      <a:pt x="6488987" y="1099751"/>
                    </a:cubicBezTo>
                    <a:cubicBezTo>
                      <a:pt x="6443679" y="1083275"/>
                      <a:pt x="6594020" y="1081216"/>
                      <a:pt x="6427204" y="1075038"/>
                    </a:cubicBezTo>
                    <a:cubicBezTo>
                      <a:pt x="6260388" y="1068860"/>
                      <a:pt x="5776414" y="1040027"/>
                      <a:pt x="5488090" y="1062681"/>
                    </a:cubicBezTo>
                    <a:cubicBezTo>
                      <a:pt x="5199766" y="1085335"/>
                      <a:pt x="4887107" y="1171213"/>
                      <a:pt x="4697258" y="1210962"/>
                    </a:cubicBezTo>
                    <a:lnTo>
                      <a:pt x="4348994" y="1301174"/>
                    </a:lnTo>
                    <a:lnTo>
                      <a:pt x="4278872" y="1315199"/>
                    </a:lnTo>
                    <a:lnTo>
                      <a:pt x="4049097" y="1384488"/>
                    </a:lnTo>
                    <a:cubicBezTo>
                      <a:pt x="3801671" y="1544229"/>
                      <a:pt x="3127015" y="2010121"/>
                      <a:pt x="2794317" y="2273643"/>
                    </a:cubicBezTo>
                    <a:cubicBezTo>
                      <a:pt x="2461620" y="2537165"/>
                      <a:pt x="2201193" y="2827638"/>
                      <a:pt x="2052912" y="2965622"/>
                    </a:cubicBezTo>
                    <a:cubicBezTo>
                      <a:pt x="1904631" y="3103606"/>
                      <a:pt x="1962296" y="3054179"/>
                      <a:pt x="1904631" y="3101546"/>
                    </a:cubicBezTo>
                    <a:cubicBezTo>
                      <a:pt x="1846966" y="3148913"/>
                      <a:pt x="1766647" y="3210697"/>
                      <a:pt x="1706923" y="3249827"/>
                    </a:cubicBezTo>
                    <a:cubicBezTo>
                      <a:pt x="1647199" y="3288957"/>
                      <a:pt x="1599831" y="3323967"/>
                      <a:pt x="1546285" y="3336324"/>
                    </a:cubicBezTo>
                    <a:cubicBezTo>
                      <a:pt x="1492739" y="3348681"/>
                      <a:pt x="1441252" y="3338384"/>
                      <a:pt x="1385647" y="3323968"/>
                    </a:cubicBezTo>
                    <a:cubicBezTo>
                      <a:pt x="1330041" y="3309552"/>
                      <a:pt x="1253841" y="3274540"/>
                      <a:pt x="1212652" y="3249827"/>
                    </a:cubicBezTo>
                    <a:cubicBezTo>
                      <a:pt x="1171463" y="3225114"/>
                      <a:pt x="1138512" y="3175687"/>
                      <a:pt x="1138512" y="3175687"/>
                    </a:cubicBezTo>
                    <a:lnTo>
                      <a:pt x="88187" y="2261287"/>
                    </a:lnTo>
                    <a:cubicBezTo>
                      <a:pt x="-90986" y="2106828"/>
                      <a:pt x="57296" y="2238633"/>
                      <a:pt x="63474" y="2248930"/>
                    </a:cubicBezTo>
                    <a:cubicBezTo>
                      <a:pt x="69652" y="2259227"/>
                      <a:pt x="125258" y="2323070"/>
                      <a:pt x="125258" y="2323070"/>
                    </a:cubicBezTo>
                    <a:lnTo>
                      <a:pt x="125258" y="2323070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A40FCA5-B03E-41F4-B56A-8B3DA1383D3E}"/>
                  </a:ext>
                </a:extLst>
              </p:cNvPr>
              <p:cNvSpPr txBox="1"/>
              <p:nvPr/>
            </p:nvSpPr>
            <p:spPr>
              <a:xfrm>
                <a:off x="3870285" y="3912782"/>
                <a:ext cx="1314783" cy="23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i="1" dirty="0">
                    <a:solidFill>
                      <a:srgbClr val="FF0000"/>
                    </a:solidFill>
                  </a:rPr>
                  <a:t>Approximate ESR path</a:t>
                </a:r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B4E6D38A-AC89-4A00-85B0-B98EF4D437B0}"/>
                  </a:ext>
                </a:extLst>
              </p:cNvPr>
              <p:cNvGrpSpPr/>
              <p:nvPr/>
            </p:nvGrpSpPr>
            <p:grpSpPr>
              <a:xfrm>
                <a:off x="8623187" y="3305002"/>
                <a:ext cx="905330" cy="449377"/>
                <a:chOff x="6512872" y="4221959"/>
                <a:chExt cx="1639605" cy="687197"/>
              </a:xfrm>
              <a:solidFill>
                <a:schemeClr val="accent1">
                  <a:lumMod val="40000"/>
                  <a:lumOff val="60000"/>
                </a:schemeClr>
              </a:solidFill>
            </p:grpSpPr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643E4081-0D18-40A1-8E36-9608ACBF5798}"/>
                    </a:ext>
                  </a:extLst>
                </p:cNvPr>
                <p:cNvSpPr/>
                <p:nvPr/>
              </p:nvSpPr>
              <p:spPr>
                <a:xfrm>
                  <a:off x="6512872" y="4221959"/>
                  <a:ext cx="1639605" cy="687197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rgbClr val="66FF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 dirty="0"/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298DC93A-C467-4C14-8804-A0C21A53C9A3}"/>
                    </a:ext>
                  </a:extLst>
                </p:cNvPr>
                <p:cNvSpPr txBox="1"/>
                <p:nvPr/>
              </p:nvSpPr>
              <p:spPr>
                <a:xfrm>
                  <a:off x="6645894" y="4252938"/>
                  <a:ext cx="1469430" cy="41370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en-US" sz="600" dirty="0">
                    <a:solidFill>
                      <a:schemeClr val="tx1"/>
                    </a:solidFill>
                  </a:endParaRPr>
                </a:p>
                <a:p>
                  <a:r>
                    <a:rPr lang="en-US" sz="1000" dirty="0">
                      <a:solidFill>
                        <a:schemeClr val="tx1"/>
                      </a:solidFill>
                    </a:rPr>
                    <a:t>Spin Rotator</a:t>
                  </a:r>
                </a:p>
              </p:txBody>
            </p:sp>
          </p:grp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387580BC-CCCA-4DA1-BDE4-BDC95C713AD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391147" y="2192367"/>
                <a:ext cx="462456" cy="966107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60000"/>
                    <a:lumOff val="4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CB95C1C1-5162-47EA-8B2B-690E3D505893}"/>
                  </a:ext>
                </a:extLst>
              </p:cNvPr>
              <p:cNvGrpSpPr/>
              <p:nvPr/>
            </p:nvGrpSpPr>
            <p:grpSpPr>
              <a:xfrm>
                <a:off x="3499755" y="2242339"/>
                <a:ext cx="811504" cy="322124"/>
                <a:chOff x="11233679" y="3236577"/>
                <a:chExt cx="871775" cy="425708"/>
              </a:xfrm>
            </p:grpSpPr>
            <p:sp>
              <p:nvSpPr>
                <p:cNvPr id="80" name="Oval 79">
                  <a:extLst>
                    <a:ext uri="{FF2B5EF4-FFF2-40B4-BE49-F238E27FC236}">
                      <a16:creationId xmlns:a16="http://schemas.microsoft.com/office/drawing/2014/main" id="{79941801-82BD-48BB-854D-18B40296BEE5}"/>
                    </a:ext>
                  </a:extLst>
                </p:cNvPr>
                <p:cNvSpPr/>
                <p:nvPr/>
              </p:nvSpPr>
              <p:spPr>
                <a:xfrm>
                  <a:off x="11275088" y="3237347"/>
                  <a:ext cx="742506" cy="424938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endParaRPr lang="en-US" sz="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1BCCB668-866D-40C9-B0B2-44F2621E8981}"/>
                    </a:ext>
                  </a:extLst>
                </p:cNvPr>
                <p:cNvSpPr txBox="1"/>
                <p:nvPr/>
              </p:nvSpPr>
              <p:spPr>
                <a:xfrm>
                  <a:off x="11233679" y="3236577"/>
                  <a:ext cx="871775" cy="4158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/>
                    <a:t>HSR Arc </a:t>
                  </a:r>
                </a:p>
              </p:txBody>
            </p:sp>
          </p:grp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5F16744A-3DD8-4374-983F-98234CC19A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0185" y="1955549"/>
                <a:ext cx="412363" cy="961685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60000"/>
                    <a:lumOff val="4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B170A7BF-20B9-4C30-9B87-CBA12AA175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517683" y="2917233"/>
                <a:ext cx="297947" cy="388271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10DA2735-88B3-42F0-9BE8-4A18E515FBBA}"/>
                  </a:ext>
                </a:extLst>
              </p:cNvPr>
              <p:cNvGrpSpPr/>
              <p:nvPr/>
            </p:nvGrpSpPr>
            <p:grpSpPr>
              <a:xfrm>
                <a:off x="3389772" y="3486673"/>
                <a:ext cx="1055965" cy="314655"/>
                <a:chOff x="10485644" y="3931768"/>
                <a:chExt cx="1342114" cy="457975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BE5B935E-DB0F-4778-AD78-929FA56A1FD0}"/>
                    </a:ext>
                  </a:extLst>
                </p:cNvPr>
                <p:cNvSpPr/>
                <p:nvPr/>
              </p:nvSpPr>
              <p:spPr>
                <a:xfrm flipV="1">
                  <a:off x="10485644" y="3954136"/>
                  <a:ext cx="1211107" cy="404092"/>
                </a:xfrm>
                <a:prstGeom prst="ellipse">
                  <a:avLst/>
                </a:prstGeom>
                <a:grpFill/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endParaRPr lang="en-US" sz="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F7D3736B-6A44-44B0-9BD3-6CA06A2EFC69}"/>
                    </a:ext>
                  </a:extLst>
                </p:cNvPr>
                <p:cNvSpPr txBox="1"/>
                <p:nvPr/>
              </p:nvSpPr>
              <p:spPr>
                <a:xfrm>
                  <a:off x="10606149" y="3931768"/>
                  <a:ext cx="1221609" cy="4579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solidFill>
                        <a:schemeClr val="bg1">
                          <a:lumMod val="85000"/>
                        </a:schemeClr>
                      </a:solidFill>
                    </a:rPr>
                    <a:t>matching</a:t>
                  </a:r>
                </a:p>
              </p:txBody>
            </p:sp>
          </p:grp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DAE94251-9B05-4567-80CB-3857CF3DAA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00673" y="3161281"/>
                <a:ext cx="190474" cy="278528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35BB4071-0122-413A-8CEB-C9A2C7BF2F93}"/>
                  </a:ext>
                </a:extLst>
              </p:cNvPr>
              <p:cNvGrpSpPr/>
              <p:nvPr/>
            </p:nvGrpSpPr>
            <p:grpSpPr>
              <a:xfrm>
                <a:off x="10502744" y="3659953"/>
                <a:ext cx="1025408" cy="314655"/>
                <a:chOff x="11511138" y="3819171"/>
                <a:chExt cx="1303277" cy="457977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5036B844-AD66-4090-8570-15372F75C880}"/>
                    </a:ext>
                  </a:extLst>
                </p:cNvPr>
                <p:cNvSpPr/>
                <p:nvPr/>
              </p:nvSpPr>
              <p:spPr>
                <a:xfrm>
                  <a:off x="11527415" y="3850671"/>
                  <a:ext cx="1038848" cy="414054"/>
                </a:xfrm>
                <a:prstGeom prst="ellipse">
                  <a:avLst/>
                </a:prstGeom>
                <a:grpFill/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endParaRPr lang="en-US" sz="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A500E47B-CE8B-4393-AC65-6BB8D49BB946}"/>
                    </a:ext>
                  </a:extLst>
                </p:cNvPr>
                <p:cNvSpPr txBox="1"/>
                <p:nvPr/>
              </p:nvSpPr>
              <p:spPr>
                <a:xfrm>
                  <a:off x="11511138" y="3819171"/>
                  <a:ext cx="1303277" cy="4579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solidFill>
                        <a:schemeClr val="bg1">
                          <a:lumMod val="85000"/>
                        </a:schemeClr>
                      </a:solidFill>
                    </a:rPr>
                    <a:t>matching</a:t>
                  </a:r>
                </a:p>
              </p:txBody>
            </p:sp>
          </p:grp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00B5E98A-AB17-4100-86A5-C7304A0EE8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61274" y="3591214"/>
                <a:ext cx="254376" cy="294031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407C4117-8B2F-4F6D-90D1-1CEA8E3FFA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855830" y="3338385"/>
                <a:ext cx="468658" cy="259829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134" name="Group 133">
                <a:extLst>
                  <a:ext uri="{FF2B5EF4-FFF2-40B4-BE49-F238E27FC236}">
                    <a16:creationId xmlns:a16="http://schemas.microsoft.com/office/drawing/2014/main" id="{7F3D66CC-16F2-4714-B36B-727F36BC7DE3}"/>
                  </a:ext>
                </a:extLst>
              </p:cNvPr>
              <p:cNvGrpSpPr/>
              <p:nvPr/>
            </p:nvGrpSpPr>
            <p:grpSpPr>
              <a:xfrm>
                <a:off x="9260362" y="3030180"/>
                <a:ext cx="638590" cy="352770"/>
                <a:chOff x="11210372" y="3237345"/>
                <a:chExt cx="821103" cy="466209"/>
              </a:xfrm>
            </p:grpSpPr>
            <p:sp>
              <p:nvSpPr>
                <p:cNvPr id="135" name="Oval 134">
                  <a:extLst>
                    <a:ext uri="{FF2B5EF4-FFF2-40B4-BE49-F238E27FC236}">
                      <a16:creationId xmlns:a16="http://schemas.microsoft.com/office/drawing/2014/main" id="{0CC8C7EC-BC67-468D-B257-85805BB9E236}"/>
                    </a:ext>
                  </a:extLst>
                </p:cNvPr>
                <p:cNvSpPr/>
                <p:nvPr/>
              </p:nvSpPr>
              <p:spPr>
                <a:xfrm>
                  <a:off x="11275088" y="3237345"/>
                  <a:ext cx="742506" cy="466209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rgbClr val="CC99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endParaRPr lang="en-US" sz="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B6C0E41B-FB6B-41C6-8CC1-5D2062117E64}"/>
                    </a:ext>
                  </a:extLst>
                </p:cNvPr>
                <p:cNvSpPr txBox="1"/>
                <p:nvPr/>
              </p:nvSpPr>
              <p:spPr>
                <a:xfrm>
                  <a:off x="11210372" y="3237345"/>
                  <a:ext cx="821103" cy="41583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/>
                    <a:t>Snake</a:t>
                  </a:r>
                </a:p>
              </p:txBody>
            </p:sp>
          </p:grp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2F0D3345-4777-485C-851A-D9154BF8F496}"/>
                  </a:ext>
                </a:extLst>
              </p:cNvPr>
              <p:cNvSpPr txBox="1"/>
              <p:nvPr/>
            </p:nvSpPr>
            <p:spPr>
              <a:xfrm>
                <a:off x="3747341" y="4931962"/>
                <a:ext cx="2940685" cy="23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i="1" dirty="0"/>
                  <a:t>Nov 2021 layout</a:t>
                </a:r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10F79CB5-A7C7-4EAF-A80F-36E19DEECDBE}"/>
                  </a:ext>
                </a:extLst>
              </p:cNvPr>
              <p:cNvSpPr/>
              <p:nvPr/>
            </p:nvSpPr>
            <p:spPr>
              <a:xfrm>
                <a:off x="7987677" y="2636175"/>
                <a:ext cx="1080940" cy="272232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US" sz="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C25F6310-1585-4D63-9C5D-DAA489293327}"/>
                  </a:ext>
                </a:extLst>
              </p:cNvPr>
              <p:cNvSpPr txBox="1"/>
              <p:nvPr/>
            </p:nvSpPr>
            <p:spPr>
              <a:xfrm>
                <a:off x="7887693" y="2614962"/>
                <a:ext cx="1261047" cy="3146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dirty="0"/>
                  <a:t>Crab –out</a:t>
                </a:r>
              </a:p>
            </p:txBody>
          </p:sp>
          <p:cxnSp>
            <p:nvCxnSpPr>
              <p:cNvPr id="166" name="Straight Arrow Connector 165">
                <a:extLst>
                  <a:ext uri="{FF2B5EF4-FFF2-40B4-BE49-F238E27FC236}">
                    <a16:creationId xmlns:a16="http://schemas.microsoft.com/office/drawing/2014/main" id="{CB89F437-F4E2-4AAF-AD75-DF6CC69E21E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99452" y="3949700"/>
                <a:ext cx="38099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Arrow Connector 171">
                <a:extLst>
                  <a:ext uri="{FF2B5EF4-FFF2-40B4-BE49-F238E27FC236}">
                    <a16:creationId xmlns:a16="http://schemas.microsoft.com/office/drawing/2014/main" id="{7C5AE4B3-1AD2-468F-B7A2-58A1C65AC2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73047" y="2571822"/>
                <a:ext cx="175846" cy="99421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25071033-629A-48C7-8B49-0223A261A95E}"/>
                  </a:ext>
                </a:extLst>
              </p:cNvPr>
              <p:cNvSpPr/>
              <p:nvPr/>
            </p:nvSpPr>
            <p:spPr>
              <a:xfrm>
                <a:off x="5997923" y="2287057"/>
                <a:ext cx="979340" cy="312828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US" sz="6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77" name="Straight Arrow Connector 176">
                <a:extLst>
                  <a:ext uri="{FF2B5EF4-FFF2-40B4-BE49-F238E27FC236}">
                    <a16:creationId xmlns:a16="http://schemas.microsoft.com/office/drawing/2014/main" id="{0067D014-A779-4511-9BF4-74518B7C3D1E}"/>
                  </a:ext>
                </a:extLst>
              </p:cNvPr>
              <p:cNvCxnSpPr>
                <a:cxnSpLocks/>
                <a:stCxn id="179" idx="4"/>
              </p:cNvCxnSpPr>
              <p:nvPr/>
            </p:nvCxnSpPr>
            <p:spPr>
              <a:xfrm>
                <a:off x="5626063" y="3237069"/>
                <a:ext cx="104752" cy="179230"/>
              </a:xfrm>
              <a:prstGeom prst="straightConnector1">
                <a:avLst/>
              </a:prstGeom>
              <a:ln>
                <a:solidFill>
                  <a:srgbClr val="66FF3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8" name="Group 177">
                <a:extLst>
                  <a:ext uri="{FF2B5EF4-FFF2-40B4-BE49-F238E27FC236}">
                    <a16:creationId xmlns:a16="http://schemas.microsoft.com/office/drawing/2014/main" id="{2839DFB0-3EE8-41EC-A6D0-A014F57EDD85}"/>
                  </a:ext>
                </a:extLst>
              </p:cNvPr>
              <p:cNvGrpSpPr/>
              <p:nvPr/>
            </p:nvGrpSpPr>
            <p:grpSpPr>
              <a:xfrm>
                <a:off x="5202242" y="2817075"/>
                <a:ext cx="799690" cy="419993"/>
                <a:chOff x="6504470" y="4184677"/>
                <a:chExt cx="1448287" cy="642262"/>
              </a:xfrm>
              <a:solidFill>
                <a:schemeClr val="accent1">
                  <a:lumMod val="40000"/>
                  <a:lumOff val="60000"/>
                </a:schemeClr>
              </a:solidFill>
            </p:grpSpPr>
            <p:sp>
              <p:nvSpPr>
                <p:cNvPr id="179" name="Oval 178">
                  <a:extLst>
                    <a:ext uri="{FF2B5EF4-FFF2-40B4-BE49-F238E27FC236}">
                      <a16:creationId xmlns:a16="http://schemas.microsoft.com/office/drawing/2014/main" id="{4F93FE10-B1A4-4A5F-86F4-EEC6F4D1018A}"/>
                    </a:ext>
                  </a:extLst>
                </p:cNvPr>
                <p:cNvSpPr/>
                <p:nvPr/>
              </p:nvSpPr>
              <p:spPr>
                <a:xfrm>
                  <a:off x="6611068" y="4184677"/>
                  <a:ext cx="1321936" cy="642262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rgbClr val="66FF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 dirty="0"/>
                </a:p>
              </p:txBody>
            </p:sp>
            <p:sp>
              <p:nvSpPr>
                <p:cNvPr id="180" name="TextBox 179">
                  <a:extLst>
                    <a:ext uri="{FF2B5EF4-FFF2-40B4-BE49-F238E27FC236}">
                      <a16:creationId xmlns:a16="http://schemas.microsoft.com/office/drawing/2014/main" id="{0C7BBEB8-0EBA-471B-898A-EFEFF5B18509}"/>
                    </a:ext>
                  </a:extLst>
                </p:cNvPr>
                <p:cNvSpPr txBox="1"/>
                <p:nvPr/>
              </p:nvSpPr>
              <p:spPr>
                <a:xfrm>
                  <a:off x="6504470" y="4339424"/>
                  <a:ext cx="1448287" cy="31031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lang="en-US" sz="1000" dirty="0">
                      <a:solidFill>
                        <a:schemeClr val="tx1"/>
                      </a:solidFill>
                    </a:rPr>
                    <a:t> Spin</a:t>
                  </a:r>
                </a:p>
                <a:p>
                  <a:r>
                    <a:rPr lang="en-US" sz="1000" dirty="0">
                      <a:solidFill>
                        <a:schemeClr val="tx1"/>
                      </a:solidFill>
                    </a:rPr>
                    <a:t>Rotator</a:t>
                  </a:r>
                </a:p>
              </p:txBody>
            </p:sp>
          </p:grp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EE7F3C9E-1195-413E-A7EF-A611D6ECCD05}"/>
                  </a:ext>
                </a:extLst>
              </p:cNvPr>
              <p:cNvSpPr/>
              <p:nvPr/>
            </p:nvSpPr>
            <p:spPr>
              <a:xfrm rot="1515760">
                <a:off x="7109093" y="4082631"/>
                <a:ext cx="1054225" cy="33334"/>
              </a:xfrm>
              <a:custGeom>
                <a:avLst/>
                <a:gdLst>
                  <a:gd name="connsiteX0" fmla="*/ 0 w 3246634"/>
                  <a:gd name="connsiteY0" fmla="*/ 883577 h 883577"/>
                  <a:gd name="connsiteX1" fmla="*/ 873303 w 3246634"/>
                  <a:gd name="connsiteY1" fmla="*/ 390418 h 883577"/>
                  <a:gd name="connsiteX2" fmla="*/ 1140431 w 3246634"/>
                  <a:gd name="connsiteY2" fmla="*/ 328773 h 883577"/>
                  <a:gd name="connsiteX3" fmla="*/ 2116476 w 3246634"/>
                  <a:gd name="connsiteY3" fmla="*/ 123290 h 883577"/>
                  <a:gd name="connsiteX4" fmla="*/ 3246634 w 3246634"/>
                  <a:gd name="connsiteY4" fmla="*/ 0 h 883577"/>
                  <a:gd name="connsiteX0" fmla="*/ 0 w 3246634"/>
                  <a:gd name="connsiteY0" fmla="*/ 883577 h 883577"/>
                  <a:gd name="connsiteX1" fmla="*/ 873303 w 3246634"/>
                  <a:gd name="connsiteY1" fmla="*/ 390418 h 883577"/>
                  <a:gd name="connsiteX2" fmla="*/ 1202076 w 3246634"/>
                  <a:gd name="connsiteY2" fmla="*/ 287677 h 883577"/>
                  <a:gd name="connsiteX3" fmla="*/ 2116476 w 3246634"/>
                  <a:gd name="connsiteY3" fmla="*/ 123290 h 883577"/>
                  <a:gd name="connsiteX4" fmla="*/ 3246634 w 3246634"/>
                  <a:gd name="connsiteY4" fmla="*/ 0 h 883577"/>
                  <a:gd name="connsiteX0" fmla="*/ 0 w 3246634"/>
                  <a:gd name="connsiteY0" fmla="*/ 883577 h 883577"/>
                  <a:gd name="connsiteX1" fmla="*/ 821932 w 3246634"/>
                  <a:gd name="connsiteY1" fmla="*/ 452063 h 883577"/>
                  <a:gd name="connsiteX2" fmla="*/ 1202076 w 3246634"/>
                  <a:gd name="connsiteY2" fmla="*/ 287677 h 883577"/>
                  <a:gd name="connsiteX3" fmla="*/ 2116476 w 3246634"/>
                  <a:gd name="connsiteY3" fmla="*/ 123290 h 883577"/>
                  <a:gd name="connsiteX4" fmla="*/ 3246634 w 3246634"/>
                  <a:gd name="connsiteY4" fmla="*/ 0 h 883577"/>
                  <a:gd name="connsiteX0" fmla="*/ 0 w 3246634"/>
                  <a:gd name="connsiteY0" fmla="*/ 883577 h 883577"/>
                  <a:gd name="connsiteX1" fmla="*/ 1202076 w 3246634"/>
                  <a:gd name="connsiteY1" fmla="*/ 287677 h 883577"/>
                  <a:gd name="connsiteX2" fmla="*/ 2116476 w 3246634"/>
                  <a:gd name="connsiteY2" fmla="*/ 123290 h 883577"/>
                  <a:gd name="connsiteX3" fmla="*/ 3246634 w 3246634"/>
                  <a:gd name="connsiteY3" fmla="*/ 0 h 883577"/>
                  <a:gd name="connsiteX0" fmla="*/ 0 w 3246634"/>
                  <a:gd name="connsiteY0" fmla="*/ 883577 h 883577"/>
                  <a:gd name="connsiteX1" fmla="*/ 355409 w 3246634"/>
                  <a:gd name="connsiteY1" fmla="*/ 719477 h 883577"/>
                  <a:gd name="connsiteX2" fmla="*/ 2116476 w 3246634"/>
                  <a:gd name="connsiteY2" fmla="*/ 123290 h 883577"/>
                  <a:gd name="connsiteX3" fmla="*/ 3246634 w 3246634"/>
                  <a:gd name="connsiteY3" fmla="*/ 0 h 883577"/>
                  <a:gd name="connsiteX0" fmla="*/ 0 w 3246634"/>
                  <a:gd name="connsiteY0" fmla="*/ 883577 h 883577"/>
                  <a:gd name="connsiteX1" fmla="*/ 2116476 w 3246634"/>
                  <a:gd name="connsiteY1" fmla="*/ 123290 h 883577"/>
                  <a:gd name="connsiteX2" fmla="*/ 3246634 w 3246634"/>
                  <a:gd name="connsiteY2" fmla="*/ 0 h 883577"/>
                  <a:gd name="connsiteX0" fmla="*/ 0 w 3246634"/>
                  <a:gd name="connsiteY0" fmla="*/ 883577 h 883577"/>
                  <a:gd name="connsiteX1" fmla="*/ 291910 w 3246634"/>
                  <a:gd name="connsiteY1" fmla="*/ 766756 h 883577"/>
                  <a:gd name="connsiteX2" fmla="*/ 3246634 w 3246634"/>
                  <a:gd name="connsiteY2" fmla="*/ 0 h 883577"/>
                  <a:gd name="connsiteX0" fmla="*/ 0 w 681234"/>
                  <a:gd name="connsiteY0" fmla="*/ 185077 h 185077"/>
                  <a:gd name="connsiteX1" fmla="*/ 291910 w 681234"/>
                  <a:gd name="connsiteY1" fmla="*/ 68256 h 185077"/>
                  <a:gd name="connsiteX2" fmla="*/ 681234 w 681234"/>
                  <a:gd name="connsiteY2" fmla="*/ 0 h 185077"/>
                  <a:gd name="connsiteX0" fmla="*/ 0 w 681234"/>
                  <a:gd name="connsiteY0" fmla="*/ 185077 h 185077"/>
                  <a:gd name="connsiteX1" fmla="*/ 681234 w 681234"/>
                  <a:gd name="connsiteY1" fmla="*/ 0 h 185077"/>
                  <a:gd name="connsiteX0" fmla="*/ 0 w 681234"/>
                  <a:gd name="connsiteY0" fmla="*/ 185077 h 185077"/>
                  <a:gd name="connsiteX1" fmla="*/ 343013 w 681234"/>
                  <a:gd name="connsiteY1" fmla="*/ 70075 h 185077"/>
                  <a:gd name="connsiteX2" fmla="*/ 681234 w 681234"/>
                  <a:gd name="connsiteY2" fmla="*/ 0 h 185077"/>
                  <a:gd name="connsiteX0" fmla="*/ 0 w 730109"/>
                  <a:gd name="connsiteY0" fmla="*/ 181796 h 181796"/>
                  <a:gd name="connsiteX1" fmla="*/ 343013 w 730109"/>
                  <a:gd name="connsiteY1" fmla="*/ 66794 h 181796"/>
                  <a:gd name="connsiteX2" fmla="*/ 730109 w 730109"/>
                  <a:gd name="connsiteY2" fmla="*/ 0 h 181796"/>
                  <a:gd name="connsiteX0" fmla="*/ 0 w 809872"/>
                  <a:gd name="connsiteY0" fmla="*/ 193533 h 193533"/>
                  <a:gd name="connsiteX1" fmla="*/ 343013 w 809872"/>
                  <a:gd name="connsiteY1" fmla="*/ 78531 h 193533"/>
                  <a:gd name="connsiteX2" fmla="*/ 809872 w 809872"/>
                  <a:gd name="connsiteY2" fmla="*/ 0 h 193533"/>
                  <a:gd name="connsiteX0" fmla="*/ 0 w 1455802"/>
                  <a:gd name="connsiteY0" fmla="*/ 246877 h 246877"/>
                  <a:gd name="connsiteX1" fmla="*/ 343013 w 1455802"/>
                  <a:gd name="connsiteY1" fmla="*/ 131875 h 246877"/>
                  <a:gd name="connsiteX2" fmla="*/ 1455802 w 1455802"/>
                  <a:gd name="connsiteY2" fmla="*/ 0 h 246877"/>
                  <a:gd name="connsiteX0" fmla="*/ 0 w 1455802"/>
                  <a:gd name="connsiteY0" fmla="*/ 246877 h 246877"/>
                  <a:gd name="connsiteX1" fmla="*/ 343013 w 1455802"/>
                  <a:gd name="connsiteY1" fmla="*/ 131875 h 246877"/>
                  <a:gd name="connsiteX2" fmla="*/ 1011759 w 1455802"/>
                  <a:gd name="connsiteY2" fmla="*/ 60543 h 246877"/>
                  <a:gd name="connsiteX3" fmla="*/ 1455802 w 1455802"/>
                  <a:gd name="connsiteY3" fmla="*/ 0 h 246877"/>
                  <a:gd name="connsiteX0" fmla="*/ 0 w 1455802"/>
                  <a:gd name="connsiteY0" fmla="*/ 254844 h 254844"/>
                  <a:gd name="connsiteX1" fmla="*/ 343013 w 1455802"/>
                  <a:gd name="connsiteY1" fmla="*/ 139842 h 254844"/>
                  <a:gd name="connsiteX2" fmla="*/ 1008653 w 1455802"/>
                  <a:gd name="connsiteY2" fmla="*/ 7858 h 254844"/>
                  <a:gd name="connsiteX3" fmla="*/ 1455802 w 1455802"/>
                  <a:gd name="connsiteY3" fmla="*/ 7967 h 254844"/>
                  <a:gd name="connsiteX0" fmla="*/ 0 w 1455802"/>
                  <a:gd name="connsiteY0" fmla="*/ 280331 h 280331"/>
                  <a:gd name="connsiteX1" fmla="*/ 343013 w 1455802"/>
                  <a:gd name="connsiteY1" fmla="*/ 165329 h 280331"/>
                  <a:gd name="connsiteX2" fmla="*/ 1011248 w 1455802"/>
                  <a:gd name="connsiteY2" fmla="*/ 4833 h 280331"/>
                  <a:gd name="connsiteX3" fmla="*/ 1455802 w 1455802"/>
                  <a:gd name="connsiteY3" fmla="*/ 33454 h 280331"/>
                  <a:gd name="connsiteX0" fmla="*/ 0 w 1330342"/>
                  <a:gd name="connsiteY0" fmla="*/ 196879 h 196879"/>
                  <a:gd name="connsiteX1" fmla="*/ 217553 w 1330342"/>
                  <a:gd name="connsiteY1" fmla="*/ 165329 h 196879"/>
                  <a:gd name="connsiteX2" fmla="*/ 885788 w 1330342"/>
                  <a:gd name="connsiteY2" fmla="*/ 4833 h 196879"/>
                  <a:gd name="connsiteX3" fmla="*/ 1330342 w 1330342"/>
                  <a:gd name="connsiteY3" fmla="*/ 33454 h 196879"/>
                  <a:gd name="connsiteX0" fmla="*/ 0 w 1330342"/>
                  <a:gd name="connsiteY0" fmla="*/ 196879 h 196879"/>
                  <a:gd name="connsiteX1" fmla="*/ 480907 w 1330342"/>
                  <a:gd name="connsiteY1" fmla="*/ 82924 h 196879"/>
                  <a:gd name="connsiteX2" fmla="*/ 885788 w 1330342"/>
                  <a:gd name="connsiteY2" fmla="*/ 4833 h 196879"/>
                  <a:gd name="connsiteX3" fmla="*/ 1330342 w 1330342"/>
                  <a:gd name="connsiteY3" fmla="*/ 33454 h 196879"/>
                  <a:gd name="connsiteX0" fmla="*/ 0 w 1281613"/>
                  <a:gd name="connsiteY0" fmla="*/ 198438 h 198438"/>
                  <a:gd name="connsiteX1" fmla="*/ 432178 w 1281613"/>
                  <a:gd name="connsiteY1" fmla="*/ 82924 h 198438"/>
                  <a:gd name="connsiteX2" fmla="*/ 837059 w 1281613"/>
                  <a:gd name="connsiteY2" fmla="*/ 4833 h 198438"/>
                  <a:gd name="connsiteX3" fmla="*/ 1281613 w 1281613"/>
                  <a:gd name="connsiteY3" fmla="*/ 33454 h 198438"/>
                  <a:gd name="connsiteX0" fmla="*/ 0 w 1314788"/>
                  <a:gd name="connsiteY0" fmla="*/ 197651 h 197651"/>
                  <a:gd name="connsiteX1" fmla="*/ 432178 w 1314788"/>
                  <a:gd name="connsiteY1" fmla="*/ 82137 h 197651"/>
                  <a:gd name="connsiteX2" fmla="*/ 837059 w 1314788"/>
                  <a:gd name="connsiteY2" fmla="*/ 4046 h 197651"/>
                  <a:gd name="connsiteX3" fmla="*/ 1314788 w 1314788"/>
                  <a:gd name="connsiteY3" fmla="*/ 47184 h 197651"/>
                  <a:gd name="connsiteX0" fmla="*/ 0 w 1314788"/>
                  <a:gd name="connsiteY0" fmla="*/ 196164 h 196164"/>
                  <a:gd name="connsiteX1" fmla="*/ 432178 w 1314788"/>
                  <a:gd name="connsiteY1" fmla="*/ 80650 h 196164"/>
                  <a:gd name="connsiteX2" fmla="*/ 885789 w 1314788"/>
                  <a:gd name="connsiteY2" fmla="*/ 4118 h 196164"/>
                  <a:gd name="connsiteX3" fmla="*/ 1314788 w 1314788"/>
                  <a:gd name="connsiteY3" fmla="*/ 45697 h 196164"/>
                  <a:gd name="connsiteX0" fmla="*/ 0 w 1314788"/>
                  <a:gd name="connsiteY0" fmla="*/ 197276 h 197276"/>
                  <a:gd name="connsiteX1" fmla="*/ 432178 w 1314788"/>
                  <a:gd name="connsiteY1" fmla="*/ 81762 h 197276"/>
                  <a:gd name="connsiteX2" fmla="*/ 885789 w 1314788"/>
                  <a:gd name="connsiteY2" fmla="*/ 5230 h 197276"/>
                  <a:gd name="connsiteX3" fmla="*/ 1314788 w 1314788"/>
                  <a:gd name="connsiteY3" fmla="*/ 46809 h 197276"/>
                  <a:gd name="connsiteX0" fmla="*/ 0 w 1314788"/>
                  <a:gd name="connsiteY0" fmla="*/ 204159 h 204159"/>
                  <a:gd name="connsiteX1" fmla="*/ 432178 w 1314788"/>
                  <a:gd name="connsiteY1" fmla="*/ 88645 h 204159"/>
                  <a:gd name="connsiteX2" fmla="*/ 869201 w 1314788"/>
                  <a:gd name="connsiteY2" fmla="*/ 4854 h 204159"/>
                  <a:gd name="connsiteX3" fmla="*/ 1314788 w 1314788"/>
                  <a:gd name="connsiteY3" fmla="*/ 53692 h 204159"/>
                  <a:gd name="connsiteX0" fmla="*/ 0 w 2391356"/>
                  <a:gd name="connsiteY0" fmla="*/ 201056 h 230389"/>
                  <a:gd name="connsiteX1" fmla="*/ 432178 w 2391356"/>
                  <a:gd name="connsiteY1" fmla="*/ 85542 h 230389"/>
                  <a:gd name="connsiteX2" fmla="*/ 869201 w 2391356"/>
                  <a:gd name="connsiteY2" fmla="*/ 1751 h 230389"/>
                  <a:gd name="connsiteX3" fmla="*/ 2391356 w 2391356"/>
                  <a:gd name="connsiteY3" fmla="*/ 230107 h 230389"/>
                  <a:gd name="connsiteX0" fmla="*/ 0 w 2138555"/>
                  <a:gd name="connsiteY0" fmla="*/ 595934 h 595934"/>
                  <a:gd name="connsiteX1" fmla="*/ 432178 w 2138555"/>
                  <a:gd name="connsiteY1" fmla="*/ 480420 h 595934"/>
                  <a:gd name="connsiteX2" fmla="*/ 869201 w 2138555"/>
                  <a:gd name="connsiteY2" fmla="*/ 396629 h 595934"/>
                  <a:gd name="connsiteX3" fmla="*/ 2138555 w 2138555"/>
                  <a:gd name="connsiteY3" fmla="*/ 0 h 595934"/>
                  <a:gd name="connsiteX0" fmla="*/ 0 w 2138555"/>
                  <a:gd name="connsiteY0" fmla="*/ 595934 h 595934"/>
                  <a:gd name="connsiteX1" fmla="*/ 432178 w 2138555"/>
                  <a:gd name="connsiteY1" fmla="*/ 480420 h 595934"/>
                  <a:gd name="connsiteX2" fmla="*/ 1281128 w 2138555"/>
                  <a:gd name="connsiteY2" fmla="*/ 19680 h 595934"/>
                  <a:gd name="connsiteX3" fmla="*/ 2138555 w 2138555"/>
                  <a:gd name="connsiteY3" fmla="*/ 0 h 595934"/>
                  <a:gd name="connsiteX0" fmla="*/ 0 w 2138555"/>
                  <a:gd name="connsiteY0" fmla="*/ 595934 h 595934"/>
                  <a:gd name="connsiteX1" fmla="*/ 830555 w 2138555"/>
                  <a:gd name="connsiteY1" fmla="*/ 74759 h 595934"/>
                  <a:gd name="connsiteX2" fmla="*/ 1281128 w 2138555"/>
                  <a:gd name="connsiteY2" fmla="*/ 19680 h 595934"/>
                  <a:gd name="connsiteX3" fmla="*/ 2138555 w 2138555"/>
                  <a:gd name="connsiteY3" fmla="*/ 0 h 595934"/>
                  <a:gd name="connsiteX0" fmla="*/ 0 w 1651005"/>
                  <a:gd name="connsiteY0" fmla="*/ 141170 h 141170"/>
                  <a:gd name="connsiteX1" fmla="*/ 343005 w 1651005"/>
                  <a:gd name="connsiteY1" fmla="*/ 74759 h 141170"/>
                  <a:gd name="connsiteX2" fmla="*/ 793578 w 1651005"/>
                  <a:gd name="connsiteY2" fmla="*/ 19680 h 141170"/>
                  <a:gd name="connsiteX3" fmla="*/ 1651005 w 1651005"/>
                  <a:gd name="connsiteY3" fmla="*/ 0 h 141170"/>
                  <a:gd name="connsiteX0" fmla="*/ 0 w 1651005"/>
                  <a:gd name="connsiteY0" fmla="*/ 142264 h 142264"/>
                  <a:gd name="connsiteX1" fmla="*/ 343005 w 1651005"/>
                  <a:gd name="connsiteY1" fmla="*/ 75853 h 142264"/>
                  <a:gd name="connsiteX2" fmla="*/ 1035222 w 1651005"/>
                  <a:gd name="connsiteY2" fmla="*/ 12065 h 142264"/>
                  <a:gd name="connsiteX3" fmla="*/ 1651005 w 1651005"/>
                  <a:gd name="connsiteY3" fmla="*/ 1094 h 142264"/>
                  <a:gd name="connsiteX0" fmla="*/ 0 w 1651005"/>
                  <a:gd name="connsiteY0" fmla="*/ 142264 h 142264"/>
                  <a:gd name="connsiteX1" fmla="*/ 596780 w 1651005"/>
                  <a:gd name="connsiteY1" fmla="*/ 33334 h 142264"/>
                  <a:gd name="connsiteX2" fmla="*/ 1035222 w 1651005"/>
                  <a:gd name="connsiteY2" fmla="*/ 12065 h 142264"/>
                  <a:gd name="connsiteX3" fmla="*/ 1651005 w 1651005"/>
                  <a:gd name="connsiteY3" fmla="*/ 1094 h 142264"/>
                  <a:gd name="connsiteX0" fmla="*/ 0 w 1054225"/>
                  <a:gd name="connsiteY0" fmla="*/ 33334 h 33334"/>
                  <a:gd name="connsiteX1" fmla="*/ 438442 w 1054225"/>
                  <a:gd name="connsiteY1" fmla="*/ 12065 h 33334"/>
                  <a:gd name="connsiteX2" fmla="*/ 1054225 w 1054225"/>
                  <a:gd name="connsiteY2" fmla="*/ 1094 h 33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54225" h="33334">
                    <a:moveTo>
                      <a:pt x="0" y="33334"/>
                    </a:moveTo>
                    <a:cubicBezTo>
                      <a:pt x="168627" y="2278"/>
                      <a:pt x="252977" y="34044"/>
                      <a:pt x="438442" y="12065"/>
                    </a:cubicBezTo>
                    <a:cubicBezTo>
                      <a:pt x="615613" y="-13544"/>
                      <a:pt x="980218" y="11184"/>
                      <a:pt x="1054225" y="1094"/>
                    </a:cubicBezTo>
                  </a:path>
                </a:pathLst>
              </a:custGeom>
              <a:noFill/>
              <a:ln w="19050">
                <a:solidFill>
                  <a:schemeClr val="accent6">
                    <a:lumMod val="60000"/>
                    <a:lumOff val="4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600" dirty="0"/>
              </a:p>
            </p:txBody>
          </p:sp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F01DB170-0165-4572-87B7-660AAE16D6E6}"/>
                  </a:ext>
                </a:extLst>
              </p:cNvPr>
              <p:cNvGrpSpPr/>
              <p:nvPr/>
            </p:nvGrpSpPr>
            <p:grpSpPr>
              <a:xfrm>
                <a:off x="7260250" y="4418366"/>
                <a:ext cx="998397" cy="535701"/>
                <a:chOff x="6506306" y="5308720"/>
                <a:chExt cx="1162169" cy="588587"/>
              </a:xfrm>
            </p:grpSpPr>
            <p:sp>
              <p:nvSpPr>
                <p:cNvPr id="182" name="Oval 181">
                  <a:extLst>
                    <a:ext uri="{FF2B5EF4-FFF2-40B4-BE49-F238E27FC236}">
                      <a16:creationId xmlns:a16="http://schemas.microsoft.com/office/drawing/2014/main" id="{BED781D3-C74B-4055-A424-CCE3A798116A}"/>
                    </a:ext>
                  </a:extLst>
                </p:cNvPr>
                <p:cNvSpPr/>
                <p:nvPr/>
              </p:nvSpPr>
              <p:spPr>
                <a:xfrm>
                  <a:off x="6526972" y="5308720"/>
                  <a:ext cx="1141503" cy="562675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endParaRPr lang="en-US" sz="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4" name="TextBox 183">
                  <a:extLst>
                    <a:ext uri="{FF2B5EF4-FFF2-40B4-BE49-F238E27FC236}">
                      <a16:creationId xmlns:a16="http://schemas.microsoft.com/office/drawing/2014/main" id="{92C6C6A6-5530-458E-83BA-EFB9A3247585}"/>
                    </a:ext>
                  </a:extLst>
                </p:cNvPr>
                <p:cNvSpPr txBox="1"/>
                <p:nvPr/>
              </p:nvSpPr>
              <p:spPr>
                <a:xfrm>
                  <a:off x="6506306" y="5335514"/>
                  <a:ext cx="1149096" cy="56179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000" dirty="0"/>
                    <a:t>Detector region</a:t>
                  </a:r>
                </a:p>
              </p:txBody>
            </p:sp>
          </p:grpSp>
          <p:sp>
            <p:nvSpPr>
              <p:cNvPr id="194" name="Flowchart: Manual Operation 193">
                <a:extLst>
                  <a:ext uri="{FF2B5EF4-FFF2-40B4-BE49-F238E27FC236}">
                    <a16:creationId xmlns:a16="http://schemas.microsoft.com/office/drawing/2014/main" id="{743387F4-49F6-432A-B865-BDE1040D56DA}"/>
                  </a:ext>
                </a:extLst>
              </p:cNvPr>
              <p:cNvSpPr/>
              <p:nvPr/>
            </p:nvSpPr>
            <p:spPr>
              <a:xfrm rot="15454947">
                <a:off x="6709569" y="3832319"/>
                <a:ext cx="253243" cy="119355"/>
              </a:xfrm>
              <a:prstGeom prst="flowChartManualOperation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id="{5EC4F58B-260E-4BB2-BC9C-C9594C14C3A1}"/>
                  </a:ext>
                </a:extLst>
              </p:cNvPr>
              <p:cNvSpPr txBox="1"/>
              <p:nvPr/>
            </p:nvSpPr>
            <p:spPr>
              <a:xfrm>
                <a:off x="6267846" y="3778794"/>
                <a:ext cx="696133" cy="324488"/>
              </a:xfrm>
              <a:prstGeom prst="rect">
                <a:avLst/>
              </a:prstGeom>
              <a:noFill/>
              <a:ln>
                <a:noFill/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525" i="1" dirty="0">
                    <a:solidFill>
                      <a:srgbClr val="FF0000"/>
                    </a:solidFill>
                  </a:rPr>
                  <a:t>ESR </a:t>
                </a:r>
                <a:r>
                  <a:rPr lang="en-US" sz="525" i="1" dirty="0" err="1">
                    <a:solidFill>
                      <a:srgbClr val="FF0000"/>
                    </a:solidFill>
                  </a:rPr>
                  <a:t>Lumi</a:t>
                </a:r>
                <a:r>
                  <a:rPr lang="en-US" sz="525" i="1" dirty="0">
                    <a:solidFill>
                      <a:srgbClr val="FF0000"/>
                    </a:solidFill>
                  </a:rPr>
                  <a:t>-Monitor</a:t>
                </a:r>
              </a:p>
            </p:txBody>
          </p: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4D1E714E-A096-4783-A5BC-CF627B2110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56324" y="3649916"/>
                <a:ext cx="267530" cy="589655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732B5C4F-B8C5-3E4F-B918-5471481DA2CC}"/>
                  </a:ext>
                </a:extLst>
              </p:cNvPr>
              <p:cNvSpPr txBox="1"/>
              <p:nvPr/>
            </p:nvSpPr>
            <p:spPr>
              <a:xfrm>
                <a:off x="5996092" y="2284010"/>
                <a:ext cx="993433" cy="4326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dirty="0"/>
                  <a:t>Crab–in</a:t>
                </a:r>
                <a:endParaRPr lang="en-US" sz="1000" i="1" dirty="0"/>
              </a:p>
              <a:p>
                <a:pPr algn="ctr"/>
                <a:endParaRPr lang="en-US" sz="600" dirty="0"/>
              </a:p>
            </p:txBody>
          </p:sp>
        </p:grpSp>
        <p:pic>
          <p:nvPicPr>
            <p:cNvPr id="238" name="Picture 237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45695B65-ADAA-49E6-929F-2494C57682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264" y="4685575"/>
              <a:ext cx="1738993" cy="931295"/>
            </a:xfrm>
            <a:prstGeom prst="rect">
              <a:avLst/>
            </a:prstGeom>
          </p:spPr>
        </p:pic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51FD8004-039A-4BB9-B9EC-E0990AFA0A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6018" y="3429000"/>
              <a:ext cx="4751615" cy="140834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788F6F57-DF22-44C4-BAF2-A6491AFD52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83997" y="3600450"/>
              <a:ext cx="3343275" cy="208189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Rectangle: Rounded Corners 245">
              <a:extLst>
                <a:ext uri="{FF2B5EF4-FFF2-40B4-BE49-F238E27FC236}">
                  <a16:creationId xmlns:a16="http://schemas.microsoft.com/office/drawing/2014/main" id="{5384A6C3-50F0-4C4F-BD9E-E65EBF839FF4}"/>
                </a:ext>
              </a:extLst>
            </p:cNvPr>
            <p:cNvSpPr/>
            <p:nvPr/>
          </p:nvSpPr>
          <p:spPr>
            <a:xfrm>
              <a:off x="2258851" y="4458703"/>
              <a:ext cx="1290773" cy="474582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3 Dipoles and 3 Quadrupoles in one shared cryostat</a:t>
              </a:r>
            </a:p>
          </p:txBody>
        </p:sp>
        <p:cxnSp>
          <p:nvCxnSpPr>
            <p:cNvPr id="247" name="Straight Arrow Connector 246">
              <a:extLst>
                <a:ext uri="{FF2B5EF4-FFF2-40B4-BE49-F238E27FC236}">
                  <a16:creationId xmlns:a16="http://schemas.microsoft.com/office/drawing/2014/main" id="{07D0C485-7352-4263-88AF-75D5349FE0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90100" y="4961088"/>
              <a:ext cx="667294" cy="5090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Arrow Connector 251">
              <a:extLst>
                <a:ext uri="{FF2B5EF4-FFF2-40B4-BE49-F238E27FC236}">
                  <a16:creationId xmlns:a16="http://schemas.microsoft.com/office/drawing/2014/main" id="{CE22476A-A8E0-4855-B594-36E95DC1EF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34361" y="4922295"/>
              <a:ext cx="324490" cy="22961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Rectangle: Rounded Corners 255">
              <a:extLst>
                <a:ext uri="{FF2B5EF4-FFF2-40B4-BE49-F238E27FC236}">
                  <a16:creationId xmlns:a16="http://schemas.microsoft.com/office/drawing/2014/main" id="{A149894A-C5B2-4736-A11A-80C85A6B0E6F}"/>
                </a:ext>
              </a:extLst>
            </p:cNvPr>
            <p:cNvSpPr/>
            <p:nvPr/>
          </p:nvSpPr>
          <p:spPr>
            <a:xfrm>
              <a:off x="-33138" y="4222992"/>
              <a:ext cx="960430" cy="36190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dirty="0">
                  <a:solidFill>
                    <a:schemeClr val="tx1"/>
                  </a:solidFill>
                </a:rPr>
                <a:t>B0pF spectrometer </a:t>
              </a:r>
            </a:p>
          </p:txBody>
        </p:sp>
        <p:cxnSp>
          <p:nvCxnSpPr>
            <p:cNvPr id="257" name="Straight Arrow Connector 256">
              <a:extLst>
                <a:ext uri="{FF2B5EF4-FFF2-40B4-BE49-F238E27FC236}">
                  <a16:creationId xmlns:a16="http://schemas.microsoft.com/office/drawing/2014/main" id="{DDE84E27-1C54-43B6-B3C3-50FE7A250CAD}"/>
                </a:ext>
              </a:extLst>
            </p:cNvPr>
            <p:cNvCxnSpPr>
              <a:cxnSpLocks/>
              <a:stCxn id="256" idx="3"/>
            </p:cNvCxnSpPr>
            <p:nvPr/>
          </p:nvCxnSpPr>
          <p:spPr>
            <a:xfrm>
              <a:off x="927292" y="4403942"/>
              <a:ext cx="838733" cy="82750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AEB2986A-D1CD-0041-86FD-021AFE2EC1B7}"/>
                </a:ext>
              </a:extLst>
            </p:cNvPr>
            <p:cNvSpPr txBox="1"/>
            <p:nvPr/>
          </p:nvSpPr>
          <p:spPr>
            <a:xfrm>
              <a:off x="2686409" y="1257412"/>
              <a:ext cx="217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Baloo" panose="03080902040302020200" pitchFamily="66" charset="77"/>
                  <a:cs typeface="Baloo" panose="03080902040302020200" pitchFamily="66" charset="77"/>
                </a:rPr>
                <a:t>h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F7FBC22-FF73-9341-B4F2-85145EB902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57010" y="3700751"/>
              <a:ext cx="83922" cy="210959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E8409B15-915C-C249-80A8-BAC23CC40775}"/>
                </a:ext>
              </a:extLst>
            </p:cNvPr>
            <p:cNvSpPr/>
            <p:nvPr/>
          </p:nvSpPr>
          <p:spPr>
            <a:xfrm>
              <a:off x="8170349" y="2359841"/>
              <a:ext cx="534729" cy="25161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AE10F517-99AB-B942-82A4-D35FD0A5D8E2}"/>
                </a:ext>
              </a:extLst>
            </p:cNvPr>
            <p:cNvSpPr txBox="1"/>
            <p:nvPr/>
          </p:nvSpPr>
          <p:spPr>
            <a:xfrm>
              <a:off x="8153546" y="2348295"/>
              <a:ext cx="6278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HSR Arc </a:t>
              </a:r>
            </a:p>
          </p:txBody>
        </p:sp>
      </p:grpSp>
      <p:sp>
        <p:nvSpPr>
          <p:cNvPr id="150" name="Title 1">
            <a:extLst>
              <a:ext uri="{FF2B5EF4-FFF2-40B4-BE49-F238E27FC236}">
                <a16:creationId xmlns:a16="http://schemas.microsoft.com/office/drawing/2014/main" id="{BD311CA6-977E-F342-9F12-EBE424D79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0100" y="187663"/>
            <a:ext cx="7886700" cy="738871"/>
          </a:xfrm>
        </p:spPr>
        <p:txBody>
          <a:bodyPr>
            <a:normAutofit/>
          </a:bodyPr>
          <a:lstStyle/>
          <a:p>
            <a:r>
              <a:rPr lang="en-US" sz="4000" dirty="0"/>
              <a:t>HSR layout in IR6 </a:t>
            </a:r>
          </a:p>
        </p:txBody>
      </p:sp>
      <p:pic>
        <p:nvPicPr>
          <p:cNvPr id="151" name="Content Placeholder 4">
            <a:extLst>
              <a:ext uri="{FF2B5EF4-FFF2-40B4-BE49-F238E27FC236}">
                <a16:creationId xmlns:a16="http://schemas.microsoft.com/office/drawing/2014/main" id="{31647E7C-24D6-0943-B18B-22D2AFB464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t="44099"/>
          <a:stretch/>
        </p:blipFill>
        <p:spPr>
          <a:xfrm>
            <a:off x="1681991" y="971991"/>
            <a:ext cx="2800592" cy="1996376"/>
          </a:xfrm>
          <a:prstGeom prst="rect">
            <a:avLst/>
          </a:prstGeom>
        </p:spPr>
      </p:pic>
      <p:sp>
        <p:nvSpPr>
          <p:cNvPr id="152" name="Content Placeholder 6">
            <a:extLst>
              <a:ext uri="{FF2B5EF4-FFF2-40B4-BE49-F238E27FC236}">
                <a16:creationId xmlns:a16="http://schemas.microsoft.com/office/drawing/2014/main" id="{DB9E77FD-F400-7C48-BDB1-9133D1266497}"/>
              </a:ext>
            </a:extLst>
          </p:cNvPr>
          <p:cNvSpPr txBox="1">
            <a:spLocks/>
          </p:cNvSpPr>
          <p:nvPr/>
        </p:nvSpPr>
        <p:spPr>
          <a:xfrm>
            <a:off x="5668335" y="823306"/>
            <a:ext cx="4197582" cy="166115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Forward and rear hadron lattice matched into RHIC</a:t>
            </a:r>
          </a:p>
          <a:p>
            <a:pPr lvl="1"/>
            <a:r>
              <a:rPr lang="en-US" sz="1400" dirty="0"/>
              <a:t>Snake at correct angle</a:t>
            </a:r>
          </a:p>
          <a:p>
            <a:pPr lvl="1"/>
            <a:r>
              <a:rPr lang="en-US" sz="1400" dirty="0"/>
              <a:t>Beta = 1300m at crab cavities</a:t>
            </a:r>
          </a:p>
          <a:p>
            <a:pPr lvl="2"/>
            <a:r>
              <a:rPr lang="en-US" sz="1200" dirty="0"/>
              <a:t>Hor. phase advance 90º</a:t>
            </a:r>
          </a:p>
          <a:p>
            <a:pPr lvl="1"/>
            <a:r>
              <a:rPr lang="en-US" sz="1400" dirty="0"/>
              <a:t>Matching Magnets</a:t>
            </a:r>
          </a:p>
          <a:p>
            <a:pPr lvl="2"/>
            <a:r>
              <a:rPr lang="en-US" sz="1100" dirty="0"/>
              <a:t>Mostly repurposed RHIC magnets</a:t>
            </a:r>
          </a:p>
          <a:p>
            <a:pPr lvl="2"/>
            <a:r>
              <a:rPr lang="en-US" sz="1100" dirty="0"/>
              <a:t>few additional magnets required (some SC)</a:t>
            </a:r>
          </a:p>
          <a:p>
            <a:pPr lvl="2"/>
            <a:r>
              <a:rPr lang="en-US" sz="1100" dirty="0"/>
              <a:t>Some need re-</a:t>
            </a:r>
            <a:r>
              <a:rPr lang="en-US" sz="1100" dirty="0" err="1"/>
              <a:t>cryostating</a:t>
            </a:r>
            <a:endParaRPr lang="en-US" sz="11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1532D2-3DAA-95C9-F0E0-CB729D797E9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141" y="3767859"/>
            <a:ext cx="1416947" cy="129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8064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8148A4A1-94C3-5C4C-8F0B-AA5A6B2B7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030" y="158578"/>
            <a:ext cx="7886700" cy="653724"/>
          </a:xfrm>
        </p:spPr>
        <p:txBody>
          <a:bodyPr>
            <a:normAutofit fontScale="90000"/>
          </a:bodyPr>
          <a:lstStyle/>
          <a:p>
            <a:r>
              <a:rPr lang="en-US" dirty="0"/>
              <a:t>ESR layout in IR6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9A1648-CEDE-2E4A-8C57-C853EA56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C396D2B2-3A7C-4601-B317-D03DDFE3E0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75" y="3508156"/>
            <a:ext cx="5761947" cy="2666527"/>
          </a:xfrm>
          <a:prstGeom prst="rect">
            <a:avLst/>
          </a:prstGeom>
        </p:spPr>
      </p:pic>
      <p:cxnSp>
        <p:nvCxnSpPr>
          <p:cNvPr id="255" name="Straight Arrow Connector 254">
            <a:extLst>
              <a:ext uri="{FF2B5EF4-FFF2-40B4-BE49-F238E27FC236}">
                <a16:creationId xmlns:a16="http://schemas.microsoft.com/office/drawing/2014/main" id="{0B7934BE-5D4D-445E-9EAE-9A9F49817C41}"/>
              </a:ext>
            </a:extLst>
          </p:cNvPr>
          <p:cNvCxnSpPr>
            <a:cxnSpLocks/>
          </p:cNvCxnSpPr>
          <p:nvPr/>
        </p:nvCxnSpPr>
        <p:spPr>
          <a:xfrm>
            <a:off x="6476839" y="3453491"/>
            <a:ext cx="199553" cy="4724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Arrow Connector 256">
            <a:extLst>
              <a:ext uri="{FF2B5EF4-FFF2-40B4-BE49-F238E27FC236}">
                <a16:creationId xmlns:a16="http://schemas.microsoft.com/office/drawing/2014/main" id="{83BA70F7-3B9B-44E6-8991-0B6291A87986}"/>
              </a:ext>
            </a:extLst>
          </p:cNvPr>
          <p:cNvCxnSpPr>
            <a:cxnSpLocks/>
            <a:stCxn id="301" idx="0"/>
          </p:cNvCxnSpPr>
          <p:nvPr/>
        </p:nvCxnSpPr>
        <p:spPr>
          <a:xfrm flipH="1" flipV="1">
            <a:off x="5989529" y="4359864"/>
            <a:ext cx="343849" cy="4688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>
            <a:extLst>
              <a:ext uri="{FF2B5EF4-FFF2-40B4-BE49-F238E27FC236}">
                <a16:creationId xmlns:a16="http://schemas.microsoft.com/office/drawing/2014/main" id="{8FA6E878-DD60-4B2F-8C44-B9D16EA66F51}"/>
              </a:ext>
            </a:extLst>
          </p:cNvPr>
          <p:cNvCxnSpPr>
            <a:cxnSpLocks/>
          </p:cNvCxnSpPr>
          <p:nvPr/>
        </p:nvCxnSpPr>
        <p:spPr>
          <a:xfrm flipH="1" flipV="1">
            <a:off x="2566300" y="4385014"/>
            <a:ext cx="405836" cy="389953"/>
          </a:xfrm>
          <a:prstGeom prst="line">
            <a:avLst/>
          </a:prstGeom>
          <a:ln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>
            <a:extLst>
              <a:ext uri="{FF2B5EF4-FFF2-40B4-BE49-F238E27FC236}">
                <a16:creationId xmlns:a16="http://schemas.microsoft.com/office/drawing/2014/main" id="{1B5DAD0F-607E-4EFC-B30B-AAEF7368C53D}"/>
              </a:ext>
            </a:extLst>
          </p:cNvPr>
          <p:cNvCxnSpPr>
            <a:cxnSpLocks/>
          </p:cNvCxnSpPr>
          <p:nvPr/>
        </p:nvCxnSpPr>
        <p:spPr>
          <a:xfrm flipH="1">
            <a:off x="9764138" y="1597878"/>
            <a:ext cx="635629" cy="880470"/>
          </a:xfrm>
          <a:prstGeom prst="line">
            <a:avLst/>
          </a:prstGeom>
          <a:ln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1" name="Arrow: Right 320">
            <a:extLst>
              <a:ext uri="{FF2B5EF4-FFF2-40B4-BE49-F238E27FC236}">
                <a16:creationId xmlns:a16="http://schemas.microsoft.com/office/drawing/2014/main" id="{7D53F484-67A5-4D8F-9C99-48F51DF97E12}"/>
              </a:ext>
            </a:extLst>
          </p:cNvPr>
          <p:cNvSpPr/>
          <p:nvPr/>
        </p:nvSpPr>
        <p:spPr>
          <a:xfrm rot="5400000">
            <a:off x="9171156" y="1749607"/>
            <a:ext cx="972087" cy="33430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~130m </a:t>
            </a:r>
          </a:p>
        </p:txBody>
      </p:sp>
      <p:sp>
        <p:nvSpPr>
          <p:cNvPr id="325" name="Arrow: Right 324">
            <a:extLst>
              <a:ext uri="{FF2B5EF4-FFF2-40B4-BE49-F238E27FC236}">
                <a16:creationId xmlns:a16="http://schemas.microsoft.com/office/drawing/2014/main" id="{28877448-D634-4FB4-A3C0-2E3BB718E909}"/>
              </a:ext>
            </a:extLst>
          </p:cNvPr>
          <p:cNvSpPr/>
          <p:nvPr/>
        </p:nvSpPr>
        <p:spPr>
          <a:xfrm rot="5400000">
            <a:off x="2692901" y="4142921"/>
            <a:ext cx="972087" cy="33430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~130m </a:t>
            </a:r>
          </a:p>
        </p:txBody>
      </p: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15AED086-582C-4E37-9E9B-3AC77D7891AD}"/>
              </a:ext>
            </a:extLst>
          </p:cNvPr>
          <p:cNvCxnSpPr>
            <a:cxnSpLocks/>
          </p:cNvCxnSpPr>
          <p:nvPr/>
        </p:nvCxnSpPr>
        <p:spPr>
          <a:xfrm>
            <a:off x="8647048" y="3005525"/>
            <a:ext cx="599521" cy="1067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4B9E88AC-9B5D-49A3-852D-71C3E370B5F5}"/>
              </a:ext>
            </a:extLst>
          </p:cNvPr>
          <p:cNvSpPr/>
          <p:nvPr/>
        </p:nvSpPr>
        <p:spPr>
          <a:xfrm rot="21110311">
            <a:off x="4774681" y="4276000"/>
            <a:ext cx="2781160" cy="1124437"/>
          </a:xfrm>
          <a:custGeom>
            <a:avLst/>
            <a:gdLst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140431 w 3246634"/>
              <a:gd name="connsiteY2" fmla="*/ 328773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21932 w 3246634"/>
              <a:gd name="connsiteY1" fmla="*/ 452063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1202076 w 3246634"/>
              <a:gd name="connsiteY1" fmla="*/ 2876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1171252 w 3246634"/>
              <a:gd name="connsiteY1" fmla="*/ 25124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1171252 w 3246634"/>
              <a:gd name="connsiteY1" fmla="*/ 251247 h 883577"/>
              <a:gd name="connsiteX2" fmla="*/ 2118898 w 3246634"/>
              <a:gd name="connsiteY2" fmla="*/ 65187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752262 w 3246634"/>
              <a:gd name="connsiteY1" fmla="*/ 458257 h 883577"/>
              <a:gd name="connsiteX2" fmla="*/ 1171252 w 3246634"/>
              <a:gd name="connsiteY2" fmla="*/ 251247 h 883577"/>
              <a:gd name="connsiteX3" fmla="*/ 2118898 w 3246634"/>
              <a:gd name="connsiteY3" fmla="*/ 65187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681508 w 3246634"/>
              <a:gd name="connsiteY1" fmla="*/ 350807 h 883577"/>
              <a:gd name="connsiteX2" fmla="*/ 1171252 w 3246634"/>
              <a:gd name="connsiteY2" fmla="*/ 251247 h 883577"/>
              <a:gd name="connsiteX3" fmla="*/ 2118898 w 3246634"/>
              <a:gd name="connsiteY3" fmla="*/ 65187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681508 w 3246634"/>
              <a:gd name="connsiteY1" fmla="*/ 350807 h 883577"/>
              <a:gd name="connsiteX2" fmla="*/ 1194439 w 3246634"/>
              <a:gd name="connsiteY2" fmla="*/ 200370 h 883577"/>
              <a:gd name="connsiteX3" fmla="*/ 2118898 w 3246634"/>
              <a:gd name="connsiteY3" fmla="*/ 65187 h 883577"/>
              <a:gd name="connsiteX4" fmla="*/ 3246634 w 3246634"/>
              <a:gd name="connsiteY4" fmla="*/ 0 h 883577"/>
              <a:gd name="connsiteX0" fmla="*/ 0 w 3354860"/>
              <a:gd name="connsiteY0" fmla="*/ 953071 h 953071"/>
              <a:gd name="connsiteX1" fmla="*/ 789734 w 3354860"/>
              <a:gd name="connsiteY1" fmla="*/ 350807 h 953071"/>
              <a:gd name="connsiteX2" fmla="*/ 1302665 w 3354860"/>
              <a:gd name="connsiteY2" fmla="*/ 200370 h 953071"/>
              <a:gd name="connsiteX3" fmla="*/ 2227124 w 3354860"/>
              <a:gd name="connsiteY3" fmla="*/ 65187 h 953071"/>
              <a:gd name="connsiteX4" fmla="*/ 3354860 w 3354860"/>
              <a:gd name="connsiteY4" fmla="*/ 0 h 953071"/>
              <a:gd name="connsiteX0" fmla="*/ 0 w 3354860"/>
              <a:gd name="connsiteY0" fmla="*/ 953071 h 953071"/>
              <a:gd name="connsiteX1" fmla="*/ 797947 w 3354860"/>
              <a:gd name="connsiteY1" fmla="*/ 424281 h 953071"/>
              <a:gd name="connsiteX2" fmla="*/ 1302665 w 3354860"/>
              <a:gd name="connsiteY2" fmla="*/ 200370 h 953071"/>
              <a:gd name="connsiteX3" fmla="*/ 2227124 w 3354860"/>
              <a:gd name="connsiteY3" fmla="*/ 65187 h 953071"/>
              <a:gd name="connsiteX4" fmla="*/ 3354860 w 3354860"/>
              <a:gd name="connsiteY4" fmla="*/ 0 h 953071"/>
              <a:gd name="connsiteX0" fmla="*/ 0 w 3354860"/>
              <a:gd name="connsiteY0" fmla="*/ 953071 h 953071"/>
              <a:gd name="connsiteX1" fmla="*/ 797947 w 3354860"/>
              <a:gd name="connsiteY1" fmla="*/ 424281 h 953071"/>
              <a:gd name="connsiteX2" fmla="*/ 1334906 w 3354860"/>
              <a:gd name="connsiteY2" fmla="*/ 238477 h 953071"/>
              <a:gd name="connsiteX3" fmla="*/ 2227124 w 3354860"/>
              <a:gd name="connsiteY3" fmla="*/ 65187 h 953071"/>
              <a:gd name="connsiteX4" fmla="*/ 3354860 w 3354860"/>
              <a:gd name="connsiteY4" fmla="*/ 0 h 953071"/>
              <a:gd name="connsiteX0" fmla="*/ 0 w 3354860"/>
              <a:gd name="connsiteY0" fmla="*/ 953071 h 953071"/>
              <a:gd name="connsiteX1" fmla="*/ 797947 w 3354860"/>
              <a:gd name="connsiteY1" fmla="*/ 424281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073609 w 3354860"/>
              <a:gd name="connsiteY1" fmla="*/ 303716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073609 w 3354860"/>
              <a:gd name="connsiteY1" fmla="*/ 303716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073609 w 3354860"/>
              <a:gd name="connsiteY1" fmla="*/ 303716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073609 w 3354860"/>
              <a:gd name="connsiteY1" fmla="*/ 303716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073609 w 3354860"/>
              <a:gd name="connsiteY1" fmla="*/ 303716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112423 w 3354860"/>
              <a:gd name="connsiteY1" fmla="*/ 324677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432489"/>
              <a:gd name="connsiteY0" fmla="*/ 1015953 h 1015953"/>
              <a:gd name="connsiteX1" fmla="*/ 1112423 w 3432489"/>
              <a:gd name="connsiteY1" fmla="*/ 387559 h 1015953"/>
              <a:gd name="connsiteX2" fmla="*/ 2227124 w 3432489"/>
              <a:gd name="connsiteY2" fmla="*/ 128069 h 1015953"/>
              <a:gd name="connsiteX3" fmla="*/ 3432489 w 3432489"/>
              <a:gd name="connsiteY3" fmla="*/ 0 h 1015953"/>
              <a:gd name="connsiteX0" fmla="*/ 0 w 3432489"/>
              <a:gd name="connsiteY0" fmla="*/ 1099797 h 1099797"/>
              <a:gd name="connsiteX1" fmla="*/ 1112423 w 3432489"/>
              <a:gd name="connsiteY1" fmla="*/ 471403 h 1099797"/>
              <a:gd name="connsiteX2" fmla="*/ 2227124 w 3432489"/>
              <a:gd name="connsiteY2" fmla="*/ 211913 h 1099797"/>
              <a:gd name="connsiteX3" fmla="*/ 3432489 w 3432489"/>
              <a:gd name="connsiteY3" fmla="*/ 0 h 1099797"/>
              <a:gd name="connsiteX0" fmla="*/ 0 w 3432489"/>
              <a:gd name="connsiteY0" fmla="*/ 1099797 h 1099797"/>
              <a:gd name="connsiteX1" fmla="*/ 1112423 w 3432489"/>
              <a:gd name="connsiteY1" fmla="*/ 471403 h 1099797"/>
              <a:gd name="connsiteX2" fmla="*/ 2227124 w 3432489"/>
              <a:gd name="connsiteY2" fmla="*/ 190952 h 1099797"/>
              <a:gd name="connsiteX3" fmla="*/ 3432489 w 3432489"/>
              <a:gd name="connsiteY3" fmla="*/ 0 h 1099797"/>
              <a:gd name="connsiteX0" fmla="*/ 0 w 3432489"/>
              <a:gd name="connsiteY0" fmla="*/ 1099797 h 1099797"/>
              <a:gd name="connsiteX1" fmla="*/ 1112423 w 3432489"/>
              <a:gd name="connsiteY1" fmla="*/ 471403 h 1099797"/>
              <a:gd name="connsiteX2" fmla="*/ 2227124 w 3432489"/>
              <a:gd name="connsiteY2" fmla="*/ 169991 h 1099797"/>
              <a:gd name="connsiteX3" fmla="*/ 3432489 w 3432489"/>
              <a:gd name="connsiteY3" fmla="*/ 0 h 1099797"/>
              <a:gd name="connsiteX0" fmla="*/ 0 w 4668474"/>
              <a:gd name="connsiteY0" fmla="*/ 1563788 h 1563788"/>
              <a:gd name="connsiteX1" fmla="*/ 2348408 w 4668474"/>
              <a:gd name="connsiteY1" fmla="*/ 471403 h 1563788"/>
              <a:gd name="connsiteX2" fmla="*/ 3463109 w 4668474"/>
              <a:gd name="connsiteY2" fmla="*/ 169991 h 1563788"/>
              <a:gd name="connsiteX3" fmla="*/ 4668474 w 4668474"/>
              <a:gd name="connsiteY3" fmla="*/ 0 h 1563788"/>
              <a:gd name="connsiteX0" fmla="*/ 0 w 4668474"/>
              <a:gd name="connsiteY0" fmla="*/ 1563788 h 1563788"/>
              <a:gd name="connsiteX1" fmla="*/ 2251334 w 4668474"/>
              <a:gd name="connsiteY1" fmla="*/ 312296 h 1563788"/>
              <a:gd name="connsiteX2" fmla="*/ 3463109 w 4668474"/>
              <a:gd name="connsiteY2" fmla="*/ 169991 h 1563788"/>
              <a:gd name="connsiteX3" fmla="*/ 4668474 w 4668474"/>
              <a:gd name="connsiteY3" fmla="*/ 0 h 1563788"/>
              <a:gd name="connsiteX0" fmla="*/ 0 w 4668474"/>
              <a:gd name="connsiteY0" fmla="*/ 1563788 h 1563788"/>
              <a:gd name="connsiteX1" fmla="*/ 2251334 w 4668474"/>
              <a:gd name="connsiteY1" fmla="*/ 312296 h 1563788"/>
              <a:gd name="connsiteX2" fmla="*/ 3446471 w 4668474"/>
              <a:gd name="connsiteY2" fmla="*/ 56148 h 1563788"/>
              <a:gd name="connsiteX3" fmla="*/ 4668474 w 4668474"/>
              <a:gd name="connsiteY3" fmla="*/ 0 h 1563788"/>
              <a:gd name="connsiteX0" fmla="*/ 0 w 4173590"/>
              <a:gd name="connsiteY0" fmla="*/ 1592134 h 1592134"/>
              <a:gd name="connsiteX1" fmla="*/ 2251334 w 4173590"/>
              <a:gd name="connsiteY1" fmla="*/ 340642 h 1592134"/>
              <a:gd name="connsiteX2" fmla="*/ 3446471 w 4173590"/>
              <a:gd name="connsiteY2" fmla="*/ 84494 h 1592134"/>
              <a:gd name="connsiteX3" fmla="*/ 4173590 w 4173590"/>
              <a:gd name="connsiteY3" fmla="*/ -1 h 1592134"/>
              <a:gd name="connsiteX0" fmla="*/ 0 w 4173590"/>
              <a:gd name="connsiteY0" fmla="*/ 1592135 h 1592135"/>
              <a:gd name="connsiteX1" fmla="*/ 2251334 w 4173590"/>
              <a:gd name="connsiteY1" fmla="*/ 340643 h 1592135"/>
              <a:gd name="connsiteX2" fmla="*/ 3164102 w 4173590"/>
              <a:gd name="connsiteY2" fmla="*/ 87455 h 1592135"/>
              <a:gd name="connsiteX3" fmla="*/ 4173590 w 4173590"/>
              <a:gd name="connsiteY3" fmla="*/ 0 h 1592135"/>
              <a:gd name="connsiteX0" fmla="*/ 0 w 4173590"/>
              <a:gd name="connsiteY0" fmla="*/ 1592135 h 1592135"/>
              <a:gd name="connsiteX1" fmla="*/ 2195078 w 4173590"/>
              <a:gd name="connsiteY1" fmla="*/ 300593 h 1592135"/>
              <a:gd name="connsiteX2" fmla="*/ 3164102 w 4173590"/>
              <a:gd name="connsiteY2" fmla="*/ 87455 h 1592135"/>
              <a:gd name="connsiteX3" fmla="*/ 4173590 w 4173590"/>
              <a:gd name="connsiteY3" fmla="*/ 0 h 1592135"/>
              <a:gd name="connsiteX0" fmla="*/ 0 w 4026395"/>
              <a:gd name="connsiteY0" fmla="*/ 1571467 h 1571467"/>
              <a:gd name="connsiteX1" fmla="*/ 2195078 w 4026395"/>
              <a:gd name="connsiteY1" fmla="*/ 279925 h 1571467"/>
              <a:gd name="connsiteX2" fmla="*/ 3164102 w 4026395"/>
              <a:gd name="connsiteY2" fmla="*/ 66787 h 1571467"/>
              <a:gd name="connsiteX3" fmla="*/ 4026396 w 4026395"/>
              <a:gd name="connsiteY3" fmla="*/ 0 h 1571467"/>
              <a:gd name="connsiteX0" fmla="*/ 0 w 3890712"/>
              <a:gd name="connsiteY0" fmla="*/ 1485578 h 1485578"/>
              <a:gd name="connsiteX1" fmla="*/ 2059394 w 3890712"/>
              <a:gd name="connsiteY1" fmla="*/ 279925 h 1485578"/>
              <a:gd name="connsiteX2" fmla="*/ 3028418 w 3890712"/>
              <a:gd name="connsiteY2" fmla="*/ 66787 h 1485578"/>
              <a:gd name="connsiteX3" fmla="*/ 3890712 w 3890712"/>
              <a:gd name="connsiteY3" fmla="*/ 0 h 1485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712" h="1485578">
                <a:moveTo>
                  <a:pt x="0" y="1485578"/>
                </a:moveTo>
                <a:cubicBezTo>
                  <a:pt x="357870" y="1269126"/>
                  <a:pt x="1624775" y="443926"/>
                  <a:pt x="2059394" y="279925"/>
                </a:cubicBezTo>
                <a:cubicBezTo>
                  <a:pt x="2475088" y="146288"/>
                  <a:pt x="2602266" y="137500"/>
                  <a:pt x="3028418" y="66787"/>
                </a:cubicBezTo>
                <a:cubicBezTo>
                  <a:pt x="3379452" y="11992"/>
                  <a:pt x="3625296" y="30822"/>
                  <a:pt x="3890712" y="0"/>
                </a:cubicBezTo>
              </a:path>
            </a:pathLst>
          </a:cu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600" dirty="0"/>
          </a:p>
        </p:txBody>
      </p:sp>
      <p:cxnSp>
        <p:nvCxnSpPr>
          <p:cNvPr id="284" name="Straight Arrow Connector 283">
            <a:extLst>
              <a:ext uri="{FF2B5EF4-FFF2-40B4-BE49-F238E27FC236}">
                <a16:creationId xmlns:a16="http://schemas.microsoft.com/office/drawing/2014/main" id="{0C9F2E5E-214F-4613-92F6-81C58176034A}"/>
              </a:ext>
            </a:extLst>
          </p:cNvPr>
          <p:cNvCxnSpPr>
            <a:cxnSpLocks/>
          </p:cNvCxnSpPr>
          <p:nvPr/>
        </p:nvCxnSpPr>
        <p:spPr>
          <a:xfrm flipH="1" flipV="1">
            <a:off x="4665164" y="5564981"/>
            <a:ext cx="369290" cy="6166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5B29F604-68CC-4743-A6AF-820B89316403}"/>
              </a:ext>
            </a:extLst>
          </p:cNvPr>
          <p:cNvGrpSpPr/>
          <p:nvPr/>
        </p:nvGrpSpPr>
        <p:grpSpPr>
          <a:xfrm>
            <a:off x="5857998" y="5256773"/>
            <a:ext cx="1196896" cy="404435"/>
            <a:chOff x="8507074" y="1992337"/>
            <a:chExt cx="1098599" cy="276356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678F191B-0E2A-4BA7-92D7-905FFD70FE5C}"/>
                </a:ext>
              </a:extLst>
            </p:cNvPr>
            <p:cNvSpPr/>
            <p:nvPr/>
          </p:nvSpPr>
          <p:spPr>
            <a:xfrm>
              <a:off x="8507074" y="1992337"/>
              <a:ext cx="1098599" cy="2763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8459F41C-B9B0-409D-8F13-CF376FA631E4}"/>
                </a:ext>
              </a:extLst>
            </p:cNvPr>
            <p:cNvSpPr txBox="1"/>
            <p:nvPr/>
          </p:nvSpPr>
          <p:spPr>
            <a:xfrm>
              <a:off x="8593517" y="2046782"/>
              <a:ext cx="925711" cy="1682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Crabbed beam.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187F44C-0324-44FC-9B21-0935360642D1}"/>
              </a:ext>
            </a:extLst>
          </p:cNvPr>
          <p:cNvGrpSpPr/>
          <p:nvPr/>
        </p:nvGrpSpPr>
        <p:grpSpPr>
          <a:xfrm>
            <a:off x="5628466" y="3273566"/>
            <a:ext cx="916694" cy="246221"/>
            <a:chOff x="6146692" y="2218780"/>
            <a:chExt cx="741663" cy="281011"/>
          </a:xfrm>
        </p:grpSpPr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57D3AA9-999E-4E35-8A52-1F501A6B8F1C}"/>
                </a:ext>
              </a:extLst>
            </p:cNvPr>
            <p:cNvSpPr/>
            <p:nvPr/>
          </p:nvSpPr>
          <p:spPr>
            <a:xfrm>
              <a:off x="6177057" y="2230956"/>
              <a:ext cx="685763" cy="25691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3C611377-1AC2-425C-A9DF-06CCA16D86F8}"/>
                </a:ext>
              </a:extLst>
            </p:cNvPr>
            <p:cNvSpPr txBox="1"/>
            <p:nvPr/>
          </p:nvSpPr>
          <p:spPr>
            <a:xfrm>
              <a:off x="6146692" y="2218780"/>
              <a:ext cx="741663" cy="2810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IP Focusing</a:t>
              </a:r>
            </a:p>
          </p:txBody>
        </p:sp>
      </p:grp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3EE6005C-FB62-4EAC-BCEB-BF3ED6E51242}"/>
              </a:ext>
            </a:extLst>
          </p:cNvPr>
          <p:cNvSpPr/>
          <p:nvPr/>
        </p:nvSpPr>
        <p:spPr>
          <a:xfrm>
            <a:off x="6316882" y="4280432"/>
            <a:ext cx="1146371" cy="364937"/>
          </a:xfrm>
          <a:custGeom>
            <a:avLst/>
            <a:gdLst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140431 w 3246634"/>
              <a:gd name="connsiteY2" fmla="*/ 328773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21932 w 3246634"/>
              <a:gd name="connsiteY1" fmla="*/ 452063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1202076 w 3246634"/>
              <a:gd name="connsiteY1" fmla="*/ 2876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355409 w 3246634"/>
              <a:gd name="connsiteY1" fmla="*/ 7194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2116476 w 3246634"/>
              <a:gd name="connsiteY1" fmla="*/ 123290 h 883577"/>
              <a:gd name="connsiteX2" fmla="*/ 3246634 w 3246634"/>
              <a:gd name="connsiteY2" fmla="*/ 0 h 883577"/>
              <a:gd name="connsiteX0" fmla="*/ 0 w 3246634"/>
              <a:gd name="connsiteY0" fmla="*/ 883577 h 883577"/>
              <a:gd name="connsiteX1" fmla="*/ 291910 w 3246634"/>
              <a:gd name="connsiteY1" fmla="*/ 766756 h 883577"/>
              <a:gd name="connsiteX2" fmla="*/ 3246634 w 3246634"/>
              <a:gd name="connsiteY2" fmla="*/ 0 h 883577"/>
              <a:gd name="connsiteX0" fmla="*/ 0 w 681234"/>
              <a:gd name="connsiteY0" fmla="*/ 185077 h 185077"/>
              <a:gd name="connsiteX1" fmla="*/ 291910 w 681234"/>
              <a:gd name="connsiteY1" fmla="*/ 68256 h 185077"/>
              <a:gd name="connsiteX2" fmla="*/ 681234 w 681234"/>
              <a:gd name="connsiteY2" fmla="*/ 0 h 185077"/>
              <a:gd name="connsiteX0" fmla="*/ 0 w 681234"/>
              <a:gd name="connsiteY0" fmla="*/ 185077 h 185077"/>
              <a:gd name="connsiteX1" fmla="*/ 681234 w 681234"/>
              <a:gd name="connsiteY1" fmla="*/ 0 h 185077"/>
              <a:gd name="connsiteX0" fmla="*/ 0 w 681234"/>
              <a:gd name="connsiteY0" fmla="*/ 185077 h 185077"/>
              <a:gd name="connsiteX1" fmla="*/ 343013 w 681234"/>
              <a:gd name="connsiteY1" fmla="*/ 70075 h 185077"/>
              <a:gd name="connsiteX2" fmla="*/ 681234 w 681234"/>
              <a:gd name="connsiteY2" fmla="*/ 0 h 185077"/>
              <a:gd name="connsiteX0" fmla="*/ 0 w 785260"/>
              <a:gd name="connsiteY0" fmla="*/ 223694 h 223694"/>
              <a:gd name="connsiteX1" fmla="*/ 447039 w 785260"/>
              <a:gd name="connsiteY1" fmla="*/ 70075 h 223694"/>
              <a:gd name="connsiteX2" fmla="*/ 785260 w 785260"/>
              <a:gd name="connsiteY2" fmla="*/ 0 h 223694"/>
              <a:gd name="connsiteX0" fmla="*/ 0 w 902916"/>
              <a:gd name="connsiteY0" fmla="*/ 282760 h 282760"/>
              <a:gd name="connsiteX1" fmla="*/ 564695 w 902916"/>
              <a:gd name="connsiteY1" fmla="*/ 70075 h 282760"/>
              <a:gd name="connsiteX2" fmla="*/ 902916 w 902916"/>
              <a:gd name="connsiteY2" fmla="*/ 0 h 282760"/>
              <a:gd name="connsiteX0" fmla="*/ 0 w 1003764"/>
              <a:gd name="connsiteY0" fmla="*/ 297526 h 297526"/>
              <a:gd name="connsiteX1" fmla="*/ 564695 w 1003764"/>
              <a:gd name="connsiteY1" fmla="*/ 84841 h 297526"/>
              <a:gd name="connsiteX2" fmla="*/ 1003764 w 1003764"/>
              <a:gd name="connsiteY2" fmla="*/ 0 h 297526"/>
              <a:gd name="connsiteX0" fmla="*/ 0 w 1478006"/>
              <a:gd name="connsiteY0" fmla="*/ 379337 h 379337"/>
              <a:gd name="connsiteX1" fmla="*/ 564695 w 1478006"/>
              <a:gd name="connsiteY1" fmla="*/ 166652 h 379337"/>
              <a:gd name="connsiteX2" fmla="*/ 1478006 w 1478006"/>
              <a:gd name="connsiteY2" fmla="*/ 0 h 379337"/>
              <a:gd name="connsiteX0" fmla="*/ 0 w 1478006"/>
              <a:gd name="connsiteY0" fmla="*/ 379337 h 379337"/>
              <a:gd name="connsiteX1" fmla="*/ 716810 w 1478006"/>
              <a:gd name="connsiteY1" fmla="*/ 144340 h 379337"/>
              <a:gd name="connsiteX2" fmla="*/ 1478006 w 1478006"/>
              <a:gd name="connsiteY2" fmla="*/ 0 h 379337"/>
              <a:gd name="connsiteX0" fmla="*/ 0 w 1478006"/>
              <a:gd name="connsiteY0" fmla="*/ 379337 h 379337"/>
              <a:gd name="connsiteX1" fmla="*/ 716810 w 1478006"/>
              <a:gd name="connsiteY1" fmla="*/ 144340 h 379337"/>
              <a:gd name="connsiteX2" fmla="*/ 1478006 w 1478006"/>
              <a:gd name="connsiteY2" fmla="*/ 0 h 379337"/>
              <a:gd name="connsiteX0" fmla="*/ 0 w 1478006"/>
              <a:gd name="connsiteY0" fmla="*/ 379337 h 379337"/>
              <a:gd name="connsiteX1" fmla="*/ 716810 w 1478006"/>
              <a:gd name="connsiteY1" fmla="*/ 144340 h 379337"/>
              <a:gd name="connsiteX2" fmla="*/ 1478006 w 1478006"/>
              <a:gd name="connsiteY2" fmla="*/ 0 h 379337"/>
              <a:gd name="connsiteX0" fmla="*/ 0 w 1406422"/>
              <a:gd name="connsiteY0" fmla="*/ 342151 h 342151"/>
              <a:gd name="connsiteX1" fmla="*/ 645226 w 1406422"/>
              <a:gd name="connsiteY1" fmla="*/ 144340 h 342151"/>
              <a:gd name="connsiteX2" fmla="*/ 1406422 w 1406422"/>
              <a:gd name="connsiteY2" fmla="*/ 0 h 342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6422" h="342151">
                <a:moveTo>
                  <a:pt x="0" y="342151"/>
                </a:moveTo>
                <a:cubicBezTo>
                  <a:pt x="118571" y="312284"/>
                  <a:pt x="419280" y="174207"/>
                  <a:pt x="645226" y="144340"/>
                </a:cubicBezTo>
                <a:cubicBezTo>
                  <a:pt x="898958" y="66478"/>
                  <a:pt x="1152690" y="48113"/>
                  <a:pt x="1406422" y="0"/>
                </a:cubicBez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/>
          </a:p>
        </p:txBody>
      </p: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7CB0C865-B872-48B0-B6BA-1F41B531C2EA}"/>
              </a:ext>
            </a:extLst>
          </p:cNvPr>
          <p:cNvGrpSpPr/>
          <p:nvPr/>
        </p:nvGrpSpPr>
        <p:grpSpPr>
          <a:xfrm>
            <a:off x="5952563" y="4828754"/>
            <a:ext cx="761629" cy="445484"/>
            <a:chOff x="6150107" y="2368891"/>
            <a:chExt cx="741663" cy="31080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3456B368-EA23-48FC-9286-AF17246A7834}"/>
                </a:ext>
              </a:extLst>
            </p:cNvPr>
            <p:cNvSpPr/>
            <p:nvPr/>
          </p:nvSpPr>
          <p:spPr>
            <a:xfrm>
              <a:off x="6177057" y="2374318"/>
              <a:ext cx="685763" cy="30538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301" name="TextBox 300">
              <a:extLst>
                <a:ext uri="{FF2B5EF4-FFF2-40B4-BE49-F238E27FC236}">
                  <a16:creationId xmlns:a16="http://schemas.microsoft.com/office/drawing/2014/main" id="{FC33EBF6-058C-4F6C-98B4-B06CF3A25EC8}"/>
                </a:ext>
              </a:extLst>
            </p:cNvPr>
            <p:cNvSpPr txBox="1"/>
            <p:nvPr/>
          </p:nvSpPr>
          <p:spPr>
            <a:xfrm>
              <a:off x="6150107" y="2368891"/>
              <a:ext cx="741663" cy="2791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Detector region</a:t>
              </a:r>
            </a:p>
          </p:txBody>
        </p:sp>
      </p:grp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2EF50B5A-99DC-484C-8FB0-8D131AB98F3B}"/>
              </a:ext>
            </a:extLst>
          </p:cNvPr>
          <p:cNvSpPr/>
          <p:nvPr/>
        </p:nvSpPr>
        <p:spPr>
          <a:xfrm rot="20181958">
            <a:off x="5444213" y="4108680"/>
            <a:ext cx="1926473" cy="201867"/>
          </a:xfrm>
          <a:custGeom>
            <a:avLst/>
            <a:gdLst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140431 w 3246634"/>
              <a:gd name="connsiteY2" fmla="*/ 328773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21932 w 3246634"/>
              <a:gd name="connsiteY1" fmla="*/ 452063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1202076 w 3246634"/>
              <a:gd name="connsiteY1" fmla="*/ 2876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355409 w 3246634"/>
              <a:gd name="connsiteY1" fmla="*/ 7194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2116476 w 3246634"/>
              <a:gd name="connsiteY1" fmla="*/ 123290 h 883577"/>
              <a:gd name="connsiteX2" fmla="*/ 3246634 w 3246634"/>
              <a:gd name="connsiteY2" fmla="*/ 0 h 883577"/>
              <a:gd name="connsiteX0" fmla="*/ 0 w 3246634"/>
              <a:gd name="connsiteY0" fmla="*/ 883577 h 883577"/>
              <a:gd name="connsiteX1" fmla="*/ 291910 w 3246634"/>
              <a:gd name="connsiteY1" fmla="*/ 766756 h 883577"/>
              <a:gd name="connsiteX2" fmla="*/ 3246634 w 3246634"/>
              <a:gd name="connsiteY2" fmla="*/ 0 h 883577"/>
              <a:gd name="connsiteX0" fmla="*/ 0 w 681234"/>
              <a:gd name="connsiteY0" fmla="*/ 185077 h 185077"/>
              <a:gd name="connsiteX1" fmla="*/ 291910 w 681234"/>
              <a:gd name="connsiteY1" fmla="*/ 68256 h 185077"/>
              <a:gd name="connsiteX2" fmla="*/ 681234 w 681234"/>
              <a:gd name="connsiteY2" fmla="*/ 0 h 185077"/>
              <a:gd name="connsiteX0" fmla="*/ 0 w 681234"/>
              <a:gd name="connsiteY0" fmla="*/ 185077 h 185077"/>
              <a:gd name="connsiteX1" fmla="*/ 681234 w 681234"/>
              <a:gd name="connsiteY1" fmla="*/ 0 h 185077"/>
              <a:gd name="connsiteX0" fmla="*/ 0 w 681234"/>
              <a:gd name="connsiteY0" fmla="*/ 185077 h 185077"/>
              <a:gd name="connsiteX1" fmla="*/ 343013 w 681234"/>
              <a:gd name="connsiteY1" fmla="*/ 70075 h 185077"/>
              <a:gd name="connsiteX2" fmla="*/ 681234 w 681234"/>
              <a:gd name="connsiteY2" fmla="*/ 0 h 185077"/>
              <a:gd name="connsiteX0" fmla="*/ 0 w 730109"/>
              <a:gd name="connsiteY0" fmla="*/ 181796 h 181796"/>
              <a:gd name="connsiteX1" fmla="*/ 343013 w 730109"/>
              <a:gd name="connsiteY1" fmla="*/ 66794 h 181796"/>
              <a:gd name="connsiteX2" fmla="*/ 730109 w 730109"/>
              <a:gd name="connsiteY2" fmla="*/ 0 h 181796"/>
              <a:gd name="connsiteX0" fmla="*/ 0 w 809872"/>
              <a:gd name="connsiteY0" fmla="*/ 193533 h 193533"/>
              <a:gd name="connsiteX1" fmla="*/ 343013 w 809872"/>
              <a:gd name="connsiteY1" fmla="*/ 78531 h 193533"/>
              <a:gd name="connsiteX2" fmla="*/ 809872 w 809872"/>
              <a:gd name="connsiteY2" fmla="*/ 0 h 193533"/>
              <a:gd name="connsiteX0" fmla="*/ 0 w 1455802"/>
              <a:gd name="connsiteY0" fmla="*/ 246877 h 246877"/>
              <a:gd name="connsiteX1" fmla="*/ 343013 w 1455802"/>
              <a:gd name="connsiteY1" fmla="*/ 131875 h 246877"/>
              <a:gd name="connsiteX2" fmla="*/ 1455802 w 1455802"/>
              <a:gd name="connsiteY2" fmla="*/ 0 h 246877"/>
              <a:gd name="connsiteX0" fmla="*/ 0 w 1455802"/>
              <a:gd name="connsiteY0" fmla="*/ 246877 h 246877"/>
              <a:gd name="connsiteX1" fmla="*/ 343013 w 1455802"/>
              <a:gd name="connsiteY1" fmla="*/ 131875 h 246877"/>
              <a:gd name="connsiteX2" fmla="*/ 1011759 w 1455802"/>
              <a:gd name="connsiteY2" fmla="*/ 60543 h 246877"/>
              <a:gd name="connsiteX3" fmla="*/ 1455802 w 1455802"/>
              <a:gd name="connsiteY3" fmla="*/ 0 h 246877"/>
              <a:gd name="connsiteX0" fmla="*/ 0 w 1455802"/>
              <a:gd name="connsiteY0" fmla="*/ 254844 h 254844"/>
              <a:gd name="connsiteX1" fmla="*/ 343013 w 1455802"/>
              <a:gd name="connsiteY1" fmla="*/ 139842 h 254844"/>
              <a:gd name="connsiteX2" fmla="*/ 1008653 w 1455802"/>
              <a:gd name="connsiteY2" fmla="*/ 7858 h 254844"/>
              <a:gd name="connsiteX3" fmla="*/ 1455802 w 1455802"/>
              <a:gd name="connsiteY3" fmla="*/ 7967 h 254844"/>
              <a:gd name="connsiteX0" fmla="*/ 0 w 1455802"/>
              <a:gd name="connsiteY0" fmla="*/ 280331 h 280331"/>
              <a:gd name="connsiteX1" fmla="*/ 343013 w 1455802"/>
              <a:gd name="connsiteY1" fmla="*/ 165329 h 280331"/>
              <a:gd name="connsiteX2" fmla="*/ 1011248 w 1455802"/>
              <a:gd name="connsiteY2" fmla="*/ 4833 h 280331"/>
              <a:gd name="connsiteX3" fmla="*/ 1455802 w 1455802"/>
              <a:gd name="connsiteY3" fmla="*/ 33454 h 280331"/>
              <a:gd name="connsiteX0" fmla="*/ 0 w 1330342"/>
              <a:gd name="connsiteY0" fmla="*/ 196879 h 196879"/>
              <a:gd name="connsiteX1" fmla="*/ 217553 w 1330342"/>
              <a:gd name="connsiteY1" fmla="*/ 165329 h 196879"/>
              <a:gd name="connsiteX2" fmla="*/ 885788 w 1330342"/>
              <a:gd name="connsiteY2" fmla="*/ 4833 h 196879"/>
              <a:gd name="connsiteX3" fmla="*/ 1330342 w 1330342"/>
              <a:gd name="connsiteY3" fmla="*/ 33454 h 196879"/>
              <a:gd name="connsiteX0" fmla="*/ 0 w 1330342"/>
              <a:gd name="connsiteY0" fmla="*/ 196879 h 196879"/>
              <a:gd name="connsiteX1" fmla="*/ 480907 w 1330342"/>
              <a:gd name="connsiteY1" fmla="*/ 82924 h 196879"/>
              <a:gd name="connsiteX2" fmla="*/ 885788 w 1330342"/>
              <a:gd name="connsiteY2" fmla="*/ 4833 h 196879"/>
              <a:gd name="connsiteX3" fmla="*/ 1330342 w 1330342"/>
              <a:gd name="connsiteY3" fmla="*/ 33454 h 196879"/>
              <a:gd name="connsiteX0" fmla="*/ 0 w 1281613"/>
              <a:gd name="connsiteY0" fmla="*/ 198438 h 198438"/>
              <a:gd name="connsiteX1" fmla="*/ 432178 w 1281613"/>
              <a:gd name="connsiteY1" fmla="*/ 82924 h 198438"/>
              <a:gd name="connsiteX2" fmla="*/ 837059 w 1281613"/>
              <a:gd name="connsiteY2" fmla="*/ 4833 h 198438"/>
              <a:gd name="connsiteX3" fmla="*/ 1281613 w 1281613"/>
              <a:gd name="connsiteY3" fmla="*/ 33454 h 198438"/>
              <a:gd name="connsiteX0" fmla="*/ 0 w 1314788"/>
              <a:gd name="connsiteY0" fmla="*/ 197651 h 197651"/>
              <a:gd name="connsiteX1" fmla="*/ 432178 w 1314788"/>
              <a:gd name="connsiteY1" fmla="*/ 82137 h 197651"/>
              <a:gd name="connsiteX2" fmla="*/ 837059 w 1314788"/>
              <a:gd name="connsiteY2" fmla="*/ 4046 h 197651"/>
              <a:gd name="connsiteX3" fmla="*/ 1314788 w 1314788"/>
              <a:gd name="connsiteY3" fmla="*/ 47184 h 197651"/>
              <a:gd name="connsiteX0" fmla="*/ 0 w 1314788"/>
              <a:gd name="connsiteY0" fmla="*/ 196164 h 196164"/>
              <a:gd name="connsiteX1" fmla="*/ 432178 w 1314788"/>
              <a:gd name="connsiteY1" fmla="*/ 80650 h 196164"/>
              <a:gd name="connsiteX2" fmla="*/ 885789 w 1314788"/>
              <a:gd name="connsiteY2" fmla="*/ 4118 h 196164"/>
              <a:gd name="connsiteX3" fmla="*/ 1314788 w 1314788"/>
              <a:gd name="connsiteY3" fmla="*/ 45697 h 196164"/>
              <a:gd name="connsiteX0" fmla="*/ 0 w 1314788"/>
              <a:gd name="connsiteY0" fmla="*/ 197276 h 197276"/>
              <a:gd name="connsiteX1" fmla="*/ 432178 w 1314788"/>
              <a:gd name="connsiteY1" fmla="*/ 81762 h 197276"/>
              <a:gd name="connsiteX2" fmla="*/ 885789 w 1314788"/>
              <a:gd name="connsiteY2" fmla="*/ 5230 h 197276"/>
              <a:gd name="connsiteX3" fmla="*/ 1314788 w 1314788"/>
              <a:gd name="connsiteY3" fmla="*/ 46809 h 197276"/>
              <a:gd name="connsiteX0" fmla="*/ 0 w 1314788"/>
              <a:gd name="connsiteY0" fmla="*/ 204159 h 204159"/>
              <a:gd name="connsiteX1" fmla="*/ 432178 w 1314788"/>
              <a:gd name="connsiteY1" fmla="*/ 88645 h 204159"/>
              <a:gd name="connsiteX2" fmla="*/ 869201 w 1314788"/>
              <a:gd name="connsiteY2" fmla="*/ 4854 h 204159"/>
              <a:gd name="connsiteX3" fmla="*/ 1314788 w 1314788"/>
              <a:gd name="connsiteY3" fmla="*/ 53692 h 204159"/>
              <a:gd name="connsiteX0" fmla="*/ 0 w 2391356"/>
              <a:gd name="connsiteY0" fmla="*/ 201056 h 230389"/>
              <a:gd name="connsiteX1" fmla="*/ 432178 w 2391356"/>
              <a:gd name="connsiteY1" fmla="*/ 85542 h 230389"/>
              <a:gd name="connsiteX2" fmla="*/ 869201 w 2391356"/>
              <a:gd name="connsiteY2" fmla="*/ 1751 h 230389"/>
              <a:gd name="connsiteX3" fmla="*/ 2391356 w 2391356"/>
              <a:gd name="connsiteY3" fmla="*/ 230107 h 23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1356" h="230389">
                <a:moveTo>
                  <a:pt x="0" y="201056"/>
                </a:moveTo>
                <a:cubicBezTo>
                  <a:pt x="118571" y="171189"/>
                  <a:pt x="313607" y="115409"/>
                  <a:pt x="432178" y="85542"/>
                </a:cubicBezTo>
                <a:cubicBezTo>
                  <a:pt x="600805" y="54486"/>
                  <a:pt x="683736" y="23730"/>
                  <a:pt x="869201" y="1751"/>
                </a:cubicBezTo>
                <a:cubicBezTo>
                  <a:pt x="1046372" y="-23858"/>
                  <a:pt x="2317349" y="240197"/>
                  <a:pt x="2391356" y="230107"/>
                </a:cubicBezTo>
              </a:path>
            </a:pathLst>
          </a:custGeom>
          <a:noFill/>
          <a:ln w="19050">
            <a:solidFill>
              <a:schemeClr val="accent6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/>
          </a:p>
        </p:txBody>
      </p:sp>
      <p:sp>
        <p:nvSpPr>
          <p:cNvPr id="335" name="Flowchart: Manual Operation 334">
            <a:extLst>
              <a:ext uri="{FF2B5EF4-FFF2-40B4-BE49-F238E27FC236}">
                <a16:creationId xmlns:a16="http://schemas.microsoft.com/office/drawing/2014/main" id="{6BB98C48-11F2-4D58-AF67-F36310BD789D}"/>
              </a:ext>
            </a:extLst>
          </p:cNvPr>
          <p:cNvSpPr/>
          <p:nvPr/>
        </p:nvSpPr>
        <p:spPr>
          <a:xfrm rot="14960887">
            <a:off x="5446695" y="4243410"/>
            <a:ext cx="276943" cy="128376"/>
          </a:xfrm>
          <a:prstGeom prst="flowChartManualOperat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807C35D3-59FA-4F0D-9677-5DB62D97C53E}"/>
              </a:ext>
            </a:extLst>
          </p:cNvPr>
          <p:cNvSpPr txBox="1"/>
          <p:nvPr/>
        </p:nvSpPr>
        <p:spPr>
          <a:xfrm>
            <a:off x="5117118" y="3796674"/>
            <a:ext cx="708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Lumi</a:t>
            </a:r>
            <a:r>
              <a:rPr lang="en-US" sz="1000" dirty="0"/>
              <a:t>-Monitor</a:t>
            </a:r>
          </a:p>
        </p:txBody>
      </p: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92E4558C-80CB-4E5C-A3FA-08CB112FC643}"/>
              </a:ext>
            </a:extLst>
          </p:cNvPr>
          <p:cNvGrpSpPr/>
          <p:nvPr/>
        </p:nvGrpSpPr>
        <p:grpSpPr>
          <a:xfrm>
            <a:off x="6308568" y="3061973"/>
            <a:ext cx="1148028" cy="461709"/>
            <a:chOff x="8502849" y="1992338"/>
            <a:chExt cx="1327552" cy="1562839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322" name="Oval 321">
              <a:extLst>
                <a:ext uri="{FF2B5EF4-FFF2-40B4-BE49-F238E27FC236}">
                  <a16:creationId xmlns:a16="http://schemas.microsoft.com/office/drawing/2014/main" id="{A4EDB2F1-4EC6-409E-9D44-62096AF21121}"/>
                </a:ext>
              </a:extLst>
            </p:cNvPr>
            <p:cNvSpPr/>
            <p:nvPr/>
          </p:nvSpPr>
          <p:spPr>
            <a:xfrm>
              <a:off x="8507073" y="1992338"/>
              <a:ext cx="1308719" cy="994413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83E19C00-F0B9-4C5A-BAA2-04B8CDF9700C}"/>
                </a:ext>
              </a:extLst>
            </p:cNvPr>
            <p:cNvSpPr txBox="1"/>
            <p:nvPr/>
          </p:nvSpPr>
          <p:spPr>
            <a:xfrm>
              <a:off x="8502849" y="2096667"/>
              <a:ext cx="1327552" cy="14585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Crab –in </a:t>
              </a:r>
            </a:p>
            <a:p>
              <a:pPr algn="ctr"/>
              <a:endParaRPr lang="en-US" sz="600" i="1" dirty="0"/>
            </a:p>
            <a:p>
              <a:pPr algn="ctr"/>
              <a:endParaRPr lang="en-US" sz="600" dirty="0"/>
            </a:p>
          </p:txBody>
        </p:sp>
      </p:grpSp>
      <p:cxnSp>
        <p:nvCxnSpPr>
          <p:cNvPr id="324" name="Straight Arrow Connector 323">
            <a:extLst>
              <a:ext uri="{FF2B5EF4-FFF2-40B4-BE49-F238E27FC236}">
                <a16:creationId xmlns:a16="http://schemas.microsoft.com/office/drawing/2014/main" id="{076977FC-F0BE-4739-9D21-DB23C5185B47}"/>
              </a:ext>
            </a:extLst>
          </p:cNvPr>
          <p:cNvCxnSpPr>
            <a:cxnSpLocks/>
          </p:cNvCxnSpPr>
          <p:nvPr/>
        </p:nvCxnSpPr>
        <p:spPr>
          <a:xfrm>
            <a:off x="7241399" y="3340996"/>
            <a:ext cx="160881" cy="3033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D2180E92-8E08-4BF1-AE72-891F2C81C93A}"/>
              </a:ext>
            </a:extLst>
          </p:cNvPr>
          <p:cNvGrpSpPr/>
          <p:nvPr/>
        </p:nvGrpSpPr>
        <p:grpSpPr>
          <a:xfrm>
            <a:off x="6733115" y="4774886"/>
            <a:ext cx="1043282" cy="421051"/>
            <a:chOff x="6789299" y="4262018"/>
            <a:chExt cx="1269895" cy="71158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31" name="Oval 330">
              <a:extLst>
                <a:ext uri="{FF2B5EF4-FFF2-40B4-BE49-F238E27FC236}">
                  <a16:creationId xmlns:a16="http://schemas.microsoft.com/office/drawing/2014/main" id="{64A36257-185E-4685-81C9-66EEBC4F6924}"/>
                </a:ext>
              </a:extLst>
            </p:cNvPr>
            <p:cNvSpPr/>
            <p:nvPr/>
          </p:nvSpPr>
          <p:spPr>
            <a:xfrm>
              <a:off x="6801203" y="4262018"/>
              <a:ext cx="1257991" cy="71158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 type="triangl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FD70D727-E083-43C0-8F28-C5DD91818755}"/>
                </a:ext>
              </a:extLst>
            </p:cNvPr>
            <p:cNvSpPr txBox="1"/>
            <p:nvPr/>
          </p:nvSpPr>
          <p:spPr>
            <a:xfrm>
              <a:off x="6789299" y="4275606"/>
              <a:ext cx="1260482" cy="676192"/>
            </a:xfrm>
            <a:prstGeom prst="rect">
              <a:avLst/>
            </a:prstGeom>
            <a:noFill/>
            <a:ln w="19050">
              <a:noFill/>
              <a:headEnd type="triangl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Longitudinal spin</a:t>
              </a:r>
            </a:p>
          </p:txBody>
        </p:sp>
      </p:grpSp>
      <p:cxnSp>
        <p:nvCxnSpPr>
          <p:cNvPr id="333" name="Straight Arrow Connector 332">
            <a:extLst>
              <a:ext uri="{FF2B5EF4-FFF2-40B4-BE49-F238E27FC236}">
                <a16:creationId xmlns:a16="http://schemas.microsoft.com/office/drawing/2014/main" id="{07C6AA0F-54C6-4E23-977E-997A0929849D}"/>
              </a:ext>
            </a:extLst>
          </p:cNvPr>
          <p:cNvCxnSpPr>
            <a:cxnSpLocks/>
          </p:cNvCxnSpPr>
          <p:nvPr/>
        </p:nvCxnSpPr>
        <p:spPr>
          <a:xfrm flipH="1" flipV="1">
            <a:off x="6866100" y="4440434"/>
            <a:ext cx="268402" cy="337364"/>
          </a:xfrm>
          <a:prstGeom prst="straightConnector1">
            <a:avLst/>
          </a:prstGeom>
          <a:noFill/>
          <a:ln w="19050">
            <a:solidFill>
              <a:schemeClr val="accent1">
                <a:lumMod val="75000"/>
              </a:schemeClr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70D8ECA-1352-4A45-A136-3A4B7EAA245C}"/>
              </a:ext>
            </a:extLst>
          </p:cNvPr>
          <p:cNvGrpSpPr/>
          <p:nvPr/>
        </p:nvGrpSpPr>
        <p:grpSpPr>
          <a:xfrm>
            <a:off x="3029609" y="4821936"/>
            <a:ext cx="861168" cy="816943"/>
            <a:chOff x="2489554" y="3769639"/>
            <a:chExt cx="1068979" cy="932370"/>
          </a:xfrm>
        </p:grpSpPr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01564B86-D65D-4A52-BB1E-E8C47822937B}"/>
                </a:ext>
              </a:extLst>
            </p:cNvPr>
            <p:cNvCxnSpPr>
              <a:cxnSpLocks/>
            </p:cNvCxnSpPr>
            <p:nvPr/>
          </p:nvCxnSpPr>
          <p:spPr>
            <a:xfrm>
              <a:off x="2489554" y="3769639"/>
              <a:ext cx="1068979" cy="9323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0" name="Group 379">
              <a:extLst>
                <a:ext uri="{FF2B5EF4-FFF2-40B4-BE49-F238E27FC236}">
                  <a16:creationId xmlns:a16="http://schemas.microsoft.com/office/drawing/2014/main" id="{D323EE8F-1DE5-4A3D-988D-402533D0D320}"/>
                </a:ext>
              </a:extLst>
            </p:cNvPr>
            <p:cNvGrpSpPr/>
            <p:nvPr/>
          </p:nvGrpSpPr>
          <p:grpSpPr>
            <a:xfrm rot="5400000">
              <a:off x="2672180" y="3875682"/>
              <a:ext cx="310217" cy="356135"/>
              <a:chOff x="10285627" y="1353145"/>
              <a:chExt cx="310217" cy="356135"/>
            </a:xfrm>
          </p:grpSpPr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EF482CCA-A677-4338-B464-810D8EC062D0}"/>
                  </a:ext>
                </a:extLst>
              </p:cNvPr>
              <p:cNvGrpSpPr/>
              <p:nvPr/>
            </p:nvGrpSpPr>
            <p:grpSpPr>
              <a:xfrm>
                <a:off x="10285627" y="1493371"/>
                <a:ext cx="188282" cy="215909"/>
                <a:chOff x="9732978" y="2132578"/>
                <a:chExt cx="188282" cy="215909"/>
              </a:xfrm>
            </p:grpSpPr>
            <p:grpSp>
              <p:nvGrpSpPr>
                <p:cNvPr id="390" name="Group 389">
                  <a:extLst>
                    <a:ext uri="{FF2B5EF4-FFF2-40B4-BE49-F238E27FC236}">
                      <a16:creationId xmlns:a16="http://schemas.microsoft.com/office/drawing/2014/main" id="{FA6D05D8-6077-4649-867E-CF463DC91C9B}"/>
                    </a:ext>
                  </a:extLst>
                </p:cNvPr>
                <p:cNvGrpSpPr/>
                <p:nvPr/>
              </p:nvGrpSpPr>
              <p:grpSpPr>
                <a:xfrm rot="21385931">
                  <a:off x="9764408" y="2177201"/>
                  <a:ext cx="125846" cy="120595"/>
                  <a:chOff x="10746581" y="1666875"/>
                  <a:chExt cx="192883" cy="200026"/>
                </a:xfrm>
              </p:grpSpPr>
              <p:sp>
                <p:nvSpPr>
                  <p:cNvPr id="399" name="Rectangle 398">
                    <a:extLst>
                      <a:ext uri="{FF2B5EF4-FFF2-40B4-BE49-F238E27FC236}">
                        <a16:creationId xmlns:a16="http://schemas.microsoft.com/office/drawing/2014/main" id="{434F999F-D2DA-435A-A77D-ECA8B887FE00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61785" y="1715694"/>
                    <a:ext cx="169451" cy="10671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400" name="Straight Connector 399">
                    <a:extLst>
                      <a:ext uri="{FF2B5EF4-FFF2-40B4-BE49-F238E27FC236}">
                        <a16:creationId xmlns:a16="http://schemas.microsoft.com/office/drawing/2014/main" id="{4903DD57-778B-49B1-B469-941106D582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820400" y="1666875"/>
                    <a:ext cx="47625" cy="200026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" name="Straight Connector 400">
                    <a:extLst>
                      <a:ext uri="{FF2B5EF4-FFF2-40B4-BE49-F238E27FC236}">
                        <a16:creationId xmlns:a16="http://schemas.microsoft.com/office/drawing/2014/main" id="{6EC49E0F-4A4D-4450-9A23-7C5279C902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46581" y="1745457"/>
                    <a:ext cx="192883" cy="45243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1" name="Group 390">
                  <a:extLst>
                    <a:ext uri="{FF2B5EF4-FFF2-40B4-BE49-F238E27FC236}">
                      <a16:creationId xmlns:a16="http://schemas.microsoft.com/office/drawing/2014/main" id="{556A4E10-B953-4A62-9922-39A70734952C}"/>
                    </a:ext>
                  </a:extLst>
                </p:cNvPr>
                <p:cNvGrpSpPr/>
                <p:nvPr/>
              </p:nvGrpSpPr>
              <p:grpSpPr>
                <a:xfrm rot="21385931">
                  <a:off x="9732978" y="2267676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96" name="Rectangle 395">
                    <a:extLst>
                      <a:ext uri="{FF2B5EF4-FFF2-40B4-BE49-F238E27FC236}">
                        <a16:creationId xmlns:a16="http://schemas.microsoft.com/office/drawing/2014/main" id="{197C0843-D623-4460-9A93-FFE11087A034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397" name="Straight Connector 396">
                    <a:extLst>
                      <a:ext uri="{FF2B5EF4-FFF2-40B4-BE49-F238E27FC236}">
                        <a16:creationId xmlns:a16="http://schemas.microsoft.com/office/drawing/2014/main" id="{97D43BC7-9548-4A03-A803-02651A729E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Straight Connector 397">
                    <a:extLst>
                      <a:ext uri="{FF2B5EF4-FFF2-40B4-BE49-F238E27FC236}">
                        <a16:creationId xmlns:a16="http://schemas.microsoft.com/office/drawing/2014/main" id="{A42089FE-CE82-4480-85C7-A8265C8A0D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2" name="Group 391">
                  <a:extLst>
                    <a:ext uri="{FF2B5EF4-FFF2-40B4-BE49-F238E27FC236}">
                      <a16:creationId xmlns:a16="http://schemas.microsoft.com/office/drawing/2014/main" id="{A2A04545-6AC4-4448-A724-5E321D9D74C4}"/>
                    </a:ext>
                  </a:extLst>
                </p:cNvPr>
                <p:cNvGrpSpPr/>
                <p:nvPr/>
              </p:nvGrpSpPr>
              <p:grpSpPr>
                <a:xfrm rot="21385931">
                  <a:off x="9849180" y="2132578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93" name="Rectangle 392">
                    <a:extLst>
                      <a:ext uri="{FF2B5EF4-FFF2-40B4-BE49-F238E27FC236}">
                        <a16:creationId xmlns:a16="http://schemas.microsoft.com/office/drawing/2014/main" id="{6E7ECD09-09D1-4F8A-A611-CC700BF1DD68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394" name="Straight Connector 393">
                    <a:extLst>
                      <a:ext uri="{FF2B5EF4-FFF2-40B4-BE49-F238E27FC236}">
                        <a16:creationId xmlns:a16="http://schemas.microsoft.com/office/drawing/2014/main" id="{3D390429-AA6C-492E-B2FA-49E08F4A24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" name="Straight Connector 394">
                    <a:extLst>
                      <a:ext uri="{FF2B5EF4-FFF2-40B4-BE49-F238E27FC236}">
                        <a16:creationId xmlns:a16="http://schemas.microsoft.com/office/drawing/2014/main" id="{1EA8EAF9-9CD4-4A3D-8369-C3F7FA4B8C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82" name="Group 381">
                <a:extLst>
                  <a:ext uri="{FF2B5EF4-FFF2-40B4-BE49-F238E27FC236}">
                    <a16:creationId xmlns:a16="http://schemas.microsoft.com/office/drawing/2014/main" id="{4A0A9BF5-7D1A-4866-A2FF-540B97F3809C}"/>
                  </a:ext>
                </a:extLst>
              </p:cNvPr>
              <p:cNvGrpSpPr/>
              <p:nvPr/>
            </p:nvGrpSpPr>
            <p:grpSpPr>
              <a:xfrm rot="21385931">
                <a:off x="10437823" y="1399895"/>
                <a:ext cx="125846" cy="120595"/>
                <a:chOff x="10746581" y="1666875"/>
                <a:chExt cx="192883" cy="200026"/>
              </a:xfrm>
            </p:grpSpPr>
            <p:sp>
              <p:nvSpPr>
                <p:cNvPr id="387" name="Rectangle 386">
                  <a:extLst>
                    <a:ext uri="{FF2B5EF4-FFF2-40B4-BE49-F238E27FC236}">
                      <a16:creationId xmlns:a16="http://schemas.microsoft.com/office/drawing/2014/main" id="{9AE53E2F-6319-4B64-9CB1-0CC7735FA1BF}"/>
                    </a:ext>
                  </a:extLst>
                </p:cNvPr>
                <p:cNvSpPr/>
                <p:nvPr/>
              </p:nvSpPr>
              <p:spPr>
                <a:xfrm rot="18898493">
                  <a:off x="10761785" y="1715694"/>
                  <a:ext cx="169451" cy="1067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388" name="Straight Connector 387">
                  <a:extLst>
                    <a:ext uri="{FF2B5EF4-FFF2-40B4-BE49-F238E27FC236}">
                      <a16:creationId xmlns:a16="http://schemas.microsoft.com/office/drawing/2014/main" id="{D146144B-BF5D-4A99-9D0D-EFB12A31C2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820400" y="1666875"/>
                  <a:ext cx="47625" cy="2000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9" name="Straight Connector 388">
                  <a:extLst>
                    <a:ext uri="{FF2B5EF4-FFF2-40B4-BE49-F238E27FC236}">
                      <a16:creationId xmlns:a16="http://schemas.microsoft.com/office/drawing/2014/main" id="{BCE52C83-C36B-4914-AA5E-D199A0326A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746581" y="1745457"/>
                  <a:ext cx="192883" cy="45243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3" name="Group 382">
                <a:extLst>
                  <a:ext uri="{FF2B5EF4-FFF2-40B4-BE49-F238E27FC236}">
                    <a16:creationId xmlns:a16="http://schemas.microsoft.com/office/drawing/2014/main" id="{705F2B13-972A-48CB-8C58-625CF7DC5642}"/>
                  </a:ext>
                </a:extLst>
              </p:cNvPr>
              <p:cNvGrpSpPr/>
              <p:nvPr/>
            </p:nvGrpSpPr>
            <p:grpSpPr>
              <a:xfrm rot="21385931">
                <a:off x="10523764" y="1353145"/>
                <a:ext cx="72080" cy="80811"/>
                <a:chOff x="10787982" y="1731798"/>
                <a:chExt cx="71462" cy="139009"/>
              </a:xfrm>
            </p:grpSpPr>
            <p:sp>
              <p:nvSpPr>
                <p:cNvPr id="384" name="Rectangle 383">
                  <a:extLst>
                    <a:ext uri="{FF2B5EF4-FFF2-40B4-BE49-F238E27FC236}">
                      <a16:creationId xmlns:a16="http://schemas.microsoft.com/office/drawing/2014/main" id="{8686FBDB-018E-4236-B0A7-34112686664A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385" name="Straight Connector 384">
                  <a:extLst>
                    <a:ext uri="{FF2B5EF4-FFF2-40B4-BE49-F238E27FC236}">
                      <a16:creationId xmlns:a16="http://schemas.microsoft.com/office/drawing/2014/main" id="{7CBBA800-F250-43E3-A4D9-8AC0233789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6" name="Straight Connector 385">
                  <a:extLst>
                    <a:ext uri="{FF2B5EF4-FFF2-40B4-BE49-F238E27FC236}">
                      <a16:creationId xmlns:a16="http://schemas.microsoft.com/office/drawing/2014/main" id="{A4825FE5-0229-443F-A5DA-1A4589088F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BB94A68F-41F4-4121-B7E5-10C0B1E0BF40}"/>
                </a:ext>
              </a:extLst>
            </p:cNvPr>
            <p:cNvGrpSpPr/>
            <p:nvPr/>
          </p:nvGrpSpPr>
          <p:grpSpPr>
            <a:xfrm rot="5400000">
              <a:off x="3027643" y="4185246"/>
              <a:ext cx="435062" cy="502132"/>
              <a:chOff x="9885378" y="1998755"/>
              <a:chExt cx="435062" cy="502132"/>
            </a:xfrm>
          </p:grpSpPr>
          <p:grpSp>
            <p:nvGrpSpPr>
              <p:cNvPr id="338" name="Group 337">
                <a:extLst>
                  <a:ext uri="{FF2B5EF4-FFF2-40B4-BE49-F238E27FC236}">
                    <a16:creationId xmlns:a16="http://schemas.microsoft.com/office/drawing/2014/main" id="{98D00DDA-15D4-4F3A-B5A8-B16809A2F309}"/>
                  </a:ext>
                </a:extLst>
              </p:cNvPr>
              <p:cNvGrpSpPr/>
              <p:nvPr/>
            </p:nvGrpSpPr>
            <p:grpSpPr>
              <a:xfrm>
                <a:off x="9885378" y="2284978"/>
                <a:ext cx="188282" cy="215909"/>
                <a:chOff x="9732978" y="2132578"/>
                <a:chExt cx="188282" cy="215909"/>
              </a:xfrm>
            </p:grpSpPr>
            <p:grpSp>
              <p:nvGrpSpPr>
                <p:cNvPr id="341" name="Group 340">
                  <a:extLst>
                    <a:ext uri="{FF2B5EF4-FFF2-40B4-BE49-F238E27FC236}">
                      <a16:creationId xmlns:a16="http://schemas.microsoft.com/office/drawing/2014/main" id="{F584A930-A64E-4180-A338-3E5F5C0427A5}"/>
                    </a:ext>
                  </a:extLst>
                </p:cNvPr>
                <p:cNvGrpSpPr/>
                <p:nvPr/>
              </p:nvGrpSpPr>
              <p:grpSpPr>
                <a:xfrm rot="21385931">
                  <a:off x="9764408" y="2177201"/>
                  <a:ext cx="125846" cy="120595"/>
                  <a:chOff x="10746581" y="1666875"/>
                  <a:chExt cx="192883" cy="200026"/>
                </a:xfrm>
              </p:grpSpPr>
              <p:sp>
                <p:nvSpPr>
                  <p:cNvPr id="350" name="Rectangle 349">
                    <a:extLst>
                      <a:ext uri="{FF2B5EF4-FFF2-40B4-BE49-F238E27FC236}">
                        <a16:creationId xmlns:a16="http://schemas.microsoft.com/office/drawing/2014/main" id="{C72E8575-4943-4A1B-9186-B97B7F91CD57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61785" y="1715694"/>
                    <a:ext cx="169451" cy="10671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351" name="Straight Connector 350">
                    <a:extLst>
                      <a:ext uri="{FF2B5EF4-FFF2-40B4-BE49-F238E27FC236}">
                        <a16:creationId xmlns:a16="http://schemas.microsoft.com/office/drawing/2014/main" id="{15F509E2-3143-421C-8BFF-3041B54AD4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820400" y="1666875"/>
                    <a:ext cx="47625" cy="200026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2" name="Straight Connector 351">
                    <a:extLst>
                      <a:ext uri="{FF2B5EF4-FFF2-40B4-BE49-F238E27FC236}">
                        <a16:creationId xmlns:a16="http://schemas.microsoft.com/office/drawing/2014/main" id="{93DBC48B-2107-48C5-98A3-47F2B243A09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46581" y="1745457"/>
                    <a:ext cx="192883" cy="45243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2" name="Group 341">
                  <a:extLst>
                    <a:ext uri="{FF2B5EF4-FFF2-40B4-BE49-F238E27FC236}">
                      <a16:creationId xmlns:a16="http://schemas.microsoft.com/office/drawing/2014/main" id="{BAB74E5C-3C93-48F7-8594-E5C405128009}"/>
                    </a:ext>
                  </a:extLst>
                </p:cNvPr>
                <p:cNvGrpSpPr/>
                <p:nvPr/>
              </p:nvGrpSpPr>
              <p:grpSpPr>
                <a:xfrm rot="21385931">
                  <a:off x="9732978" y="2267676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47" name="Rectangle 346">
                    <a:extLst>
                      <a:ext uri="{FF2B5EF4-FFF2-40B4-BE49-F238E27FC236}">
                        <a16:creationId xmlns:a16="http://schemas.microsoft.com/office/drawing/2014/main" id="{B3E6A8AE-6063-402B-897B-8B77FEE4155E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348" name="Straight Connector 347">
                    <a:extLst>
                      <a:ext uri="{FF2B5EF4-FFF2-40B4-BE49-F238E27FC236}">
                        <a16:creationId xmlns:a16="http://schemas.microsoft.com/office/drawing/2014/main" id="{1A69EBE6-16DB-4B76-AD98-0AA600FE87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9" name="Straight Connector 348">
                    <a:extLst>
                      <a:ext uri="{FF2B5EF4-FFF2-40B4-BE49-F238E27FC236}">
                        <a16:creationId xmlns:a16="http://schemas.microsoft.com/office/drawing/2014/main" id="{06955BA3-E206-4DE4-BB7A-011507DEA0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3" name="Group 342">
                  <a:extLst>
                    <a:ext uri="{FF2B5EF4-FFF2-40B4-BE49-F238E27FC236}">
                      <a16:creationId xmlns:a16="http://schemas.microsoft.com/office/drawing/2014/main" id="{79C7C4A2-4340-447F-9CD4-51BB97538CE2}"/>
                    </a:ext>
                  </a:extLst>
                </p:cNvPr>
                <p:cNvGrpSpPr/>
                <p:nvPr/>
              </p:nvGrpSpPr>
              <p:grpSpPr>
                <a:xfrm rot="21385931">
                  <a:off x="9849180" y="2132578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44" name="Rectangle 343">
                    <a:extLst>
                      <a:ext uri="{FF2B5EF4-FFF2-40B4-BE49-F238E27FC236}">
                        <a16:creationId xmlns:a16="http://schemas.microsoft.com/office/drawing/2014/main" id="{28B42096-3160-4D54-BB6E-F2DF59C90CD7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345" name="Straight Connector 344">
                    <a:extLst>
                      <a:ext uri="{FF2B5EF4-FFF2-40B4-BE49-F238E27FC236}">
                        <a16:creationId xmlns:a16="http://schemas.microsoft.com/office/drawing/2014/main" id="{5E41CBF9-AFE9-4263-A959-359DCC4588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6" name="Straight Connector 345">
                    <a:extLst>
                      <a:ext uri="{FF2B5EF4-FFF2-40B4-BE49-F238E27FC236}">
                        <a16:creationId xmlns:a16="http://schemas.microsoft.com/office/drawing/2014/main" id="{A686F666-C2BD-450B-A25E-3FE772E5177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53" name="Group 352">
                <a:extLst>
                  <a:ext uri="{FF2B5EF4-FFF2-40B4-BE49-F238E27FC236}">
                    <a16:creationId xmlns:a16="http://schemas.microsoft.com/office/drawing/2014/main" id="{D9BA20A9-AAED-4C97-814F-080BF3FF6F36}"/>
                  </a:ext>
                </a:extLst>
              </p:cNvPr>
              <p:cNvGrpSpPr/>
              <p:nvPr/>
            </p:nvGrpSpPr>
            <p:grpSpPr>
              <a:xfrm>
                <a:off x="10132158" y="1998755"/>
                <a:ext cx="188282" cy="215909"/>
                <a:chOff x="9732978" y="2132578"/>
                <a:chExt cx="188282" cy="215909"/>
              </a:xfrm>
            </p:grpSpPr>
            <p:grpSp>
              <p:nvGrpSpPr>
                <p:cNvPr id="357" name="Group 356">
                  <a:extLst>
                    <a:ext uri="{FF2B5EF4-FFF2-40B4-BE49-F238E27FC236}">
                      <a16:creationId xmlns:a16="http://schemas.microsoft.com/office/drawing/2014/main" id="{9FA93F5B-FC8C-488F-865F-68B590A88837}"/>
                    </a:ext>
                  </a:extLst>
                </p:cNvPr>
                <p:cNvGrpSpPr/>
                <p:nvPr/>
              </p:nvGrpSpPr>
              <p:grpSpPr>
                <a:xfrm rot="21385931">
                  <a:off x="9764408" y="2177201"/>
                  <a:ext cx="125846" cy="120595"/>
                  <a:chOff x="10746581" y="1666875"/>
                  <a:chExt cx="192883" cy="200026"/>
                </a:xfrm>
              </p:grpSpPr>
              <p:sp>
                <p:nvSpPr>
                  <p:cNvPr id="368" name="Rectangle 367">
                    <a:extLst>
                      <a:ext uri="{FF2B5EF4-FFF2-40B4-BE49-F238E27FC236}">
                        <a16:creationId xmlns:a16="http://schemas.microsoft.com/office/drawing/2014/main" id="{5A33307A-4E26-403C-9CD3-B6855F7B6DBB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61785" y="1715694"/>
                    <a:ext cx="169451" cy="10671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369" name="Straight Connector 368">
                    <a:extLst>
                      <a:ext uri="{FF2B5EF4-FFF2-40B4-BE49-F238E27FC236}">
                        <a16:creationId xmlns:a16="http://schemas.microsoft.com/office/drawing/2014/main" id="{67FA5839-B008-4E5B-8ACF-EDF7E82B44A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820400" y="1666875"/>
                    <a:ext cx="47625" cy="200026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0" name="Straight Connector 369">
                    <a:extLst>
                      <a:ext uri="{FF2B5EF4-FFF2-40B4-BE49-F238E27FC236}">
                        <a16:creationId xmlns:a16="http://schemas.microsoft.com/office/drawing/2014/main" id="{E2E7F22F-3665-4118-84A5-A73C9AAA20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46581" y="1745457"/>
                    <a:ext cx="192883" cy="45243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8" name="Group 357">
                  <a:extLst>
                    <a:ext uri="{FF2B5EF4-FFF2-40B4-BE49-F238E27FC236}">
                      <a16:creationId xmlns:a16="http://schemas.microsoft.com/office/drawing/2014/main" id="{3F0B82E0-5C8A-4A23-B436-F8E72BCF911A}"/>
                    </a:ext>
                  </a:extLst>
                </p:cNvPr>
                <p:cNvGrpSpPr/>
                <p:nvPr/>
              </p:nvGrpSpPr>
              <p:grpSpPr>
                <a:xfrm rot="21385931">
                  <a:off x="9732978" y="2267676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65" name="Rectangle 364">
                    <a:extLst>
                      <a:ext uri="{FF2B5EF4-FFF2-40B4-BE49-F238E27FC236}">
                        <a16:creationId xmlns:a16="http://schemas.microsoft.com/office/drawing/2014/main" id="{60F0D62F-C16E-4A06-A61A-138B27020753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366" name="Straight Connector 365">
                    <a:extLst>
                      <a:ext uri="{FF2B5EF4-FFF2-40B4-BE49-F238E27FC236}">
                        <a16:creationId xmlns:a16="http://schemas.microsoft.com/office/drawing/2014/main" id="{D779D1A2-7E50-47C4-80D4-F726B44FF93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7" name="Straight Connector 366">
                    <a:extLst>
                      <a:ext uri="{FF2B5EF4-FFF2-40B4-BE49-F238E27FC236}">
                        <a16:creationId xmlns:a16="http://schemas.microsoft.com/office/drawing/2014/main" id="{F978F6EC-2F59-4FA8-876B-44236483C9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9" name="Group 358">
                  <a:extLst>
                    <a:ext uri="{FF2B5EF4-FFF2-40B4-BE49-F238E27FC236}">
                      <a16:creationId xmlns:a16="http://schemas.microsoft.com/office/drawing/2014/main" id="{E4887E84-546F-45A0-9A66-FD0F6C70FC11}"/>
                    </a:ext>
                  </a:extLst>
                </p:cNvPr>
                <p:cNvGrpSpPr/>
                <p:nvPr/>
              </p:nvGrpSpPr>
              <p:grpSpPr>
                <a:xfrm rot="21385931">
                  <a:off x="9849180" y="2132578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60" name="Rectangle 359">
                    <a:extLst>
                      <a:ext uri="{FF2B5EF4-FFF2-40B4-BE49-F238E27FC236}">
                        <a16:creationId xmlns:a16="http://schemas.microsoft.com/office/drawing/2014/main" id="{76770205-93A0-4101-A02D-474543570D21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361" name="Straight Connector 360">
                    <a:extLst>
                      <a:ext uri="{FF2B5EF4-FFF2-40B4-BE49-F238E27FC236}">
                        <a16:creationId xmlns:a16="http://schemas.microsoft.com/office/drawing/2014/main" id="{5D2E5955-ECD5-45DE-ADEE-6A70B0A5E1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4" name="Straight Connector 363">
                    <a:extLst>
                      <a:ext uri="{FF2B5EF4-FFF2-40B4-BE49-F238E27FC236}">
                        <a16:creationId xmlns:a16="http://schemas.microsoft.com/office/drawing/2014/main" id="{741C5D5C-E881-4B8A-B497-4BABC8CD11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71" name="Group 370">
                <a:extLst>
                  <a:ext uri="{FF2B5EF4-FFF2-40B4-BE49-F238E27FC236}">
                    <a16:creationId xmlns:a16="http://schemas.microsoft.com/office/drawing/2014/main" id="{A0D7A325-3ABD-48EB-9522-18FA8B0DAB0E}"/>
                  </a:ext>
                </a:extLst>
              </p:cNvPr>
              <p:cNvGrpSpPr/>
              <p:nvPr/>
            </p:nvGrpSpPr>
            <p:grpSpPr>
              <a:xfrm>
                <a:off x="10049617" y="2184456"/>
                <a:ext cx="111399" cy="126681"/>
                <a:chOff x="10345621" y="2152275"/>
                <a:chExt cx="111399" cy="126681"/>
              </a:xfrm>
            </p:grpSpPr>
            <p:grpSp>
              <p:nvGrpSpPr>
                <p:cNvPr id="372" name="Group 371">
                  <a:extLst>
                    <a:ext uri="{FF2B5EF4-FFF2-40B4-BE49-F238E27FC236}">
                      <a16:creationId xmlns:a16="http://schemas.microsoft.com/office/drawing/2014/main" id="{F36A0BD3-CCED-41E2-B479-1D0B0EEF0BAF}"/>
                    </a:ext>
                  </a:extLst>
                </p:cNvPr>
                <p:cNvGrpSpPr/>
                <p:nvPr/>
              </p:nvGrpSpPr>
              <p:grpSpPr>
                <a:xfrm rot="21385931">
                  <a:off x="10345621" y="2198145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77" name="Rectangle 376">
                    <a:extLst>
                      <a:ext uri="{FF2B5EF4-FFF2-40B4-BE49-F238E27FC236}">
                        <a16:creationId xmlns:a16="http://schemas.microsoft.com/office/drawing/2014/main" id="{4981D547-8604-473B-A37F-3F1F3BEA0DD3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378" name="Straight Connector 377">
                    <a:extLst>
                      <a:ext uri="{FF2B5EF4-FFF2-40B4-BE49-F238E27FC236}">
                        <a16:creationId xmlns:a16="http://schemas.microsoft.com/office/drawing/2014/main" id="{5C8E9202-1C14-4EB6-9F0D-DB31B5514A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" name="Straight Connector 378">
                    <a:extLst>
                      <a:ext uri="{FF2B5EF4-FFF2-40B4-BE49-F238E27FC236}">
                        <a16:creationId xmlns:a16="http://schemas.microsoft.com/office/drawing/2014/main" id="{FBF52120-3D14-4C5B-AECA-4FE54180C63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73" name="Group 372">
                  <a:extLst>
                    <a:ext uri="{FF2B5EF4-FFF2-40B4-BE49-F238E27FC236}">
                      <a16:creationId xmlns:a16="http://schemas.microsoft.com/office/drawing/2014/main" id="{E88E7505-441D-48A5-8E4F-B07612DFFC11}"/>
                    </a:ext>
                  </a:extLst>
                </p:cNvPr>
                <p:cNvGrpSpPr/>
                <p:nvPr/>
              </p:nvGrpSpPr>
              <p:grpSpPr>
                <a:xfrm rot="21385931">
                  <a:off x="10384940" y="2152275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74" name="Rectangle 373">
                    <a:extLst>
                      <a:ext uri="{FF2B5EF4-FFF2-40B4-BE49-F238E27FC236}">
                        <a16:creationId xmlns:a16="http://schemas.microsoft.com/office/drawing/2014/main" id="{CE3E232C-49FC-4A95-9FCD-043556D8D426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375" name="Straight Connector 374">
                    <a:extLst>
                      <a:ext uri="{FF2B5EF4-FFF2-40B4-BE49-F238E27FC236}">
                        <a16:creationId xmlns:a16="http://schemas.microsoft.com/office/drawing/2014/main" id="{323947C4-A315-413B-91A7-E67AA639FC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6" name="Straight Connector 375">
                    <a:extLst>
                      <a:ext uri="{FF2B5EF4-FFF2-40B4-BE49-F238E27FC236}">
                        <a16:creationId xmlns:a16="http://schemas.microsoft.com/office/drawing/2014/main" id="{6D052E1D-D555-4E31-854F-17BEE68FBD9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410" name="Oval 409">
            <a:extLst>
              <a:ext uri="{FF2B5EF4-FFF2-40B4-BE49-F238E27FC236}">
                <a16:creationId xmlns:a16="http://schemas.microsoft.com/office/drawing/2014/main" id="{72A0270D-E029-47CA-A51D-3104F566CB3E}"/>
              </a:ext>
            </a:extLst>
          </p:cNvPr>
          <p:cNvSpPr/>
          <p:nvPr/>
        </p:nvSpPr>
        <p:spPr>
          <a:xfrm>
            <a:off x="7609298" y="2792281"/>
            <a:ext cx="1047829" cy="42995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411" name="TextBox 410">
            <a:extLst>
              <a:ext uri="{FF2B5EF4-FFF2-40B4-BE49-F238E27FC236}">
                <a16:creationId xmlns:a16="http://schemas.microsoft.com/office/drawing/2014/main" id="{798C7F82-9428-4945-85AA-66C80C0CF226}"/>
              </a:ext>
            </a:extLst>
          </p:cNvPr>
          <p:cNvSpPr txBox="1"/>
          <p:nvPr/>
        </p:nvSpPr>
        <p:spPr>
          <a:xfrm>
            <a:off x="7616419" y="2835785"/>
            <a:ext cx="1030628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Spin Rotation Solenoids </a:t>
            </a:r>
            <a:endParaRPr lang="en-US" sz="1000" i="1" dirty="0">
              <a:sym typeface="Symbol" panose="05050102010706020507" pitchFamily="18" charset="2"/>
            </a:endParaRPr>
          </a:p>
          <a:p>
            <a:pPr algn="ctr"/>
            <a:endParaRPr lang="en-US" sz="600" dirty="0"/>
          </a:p>
          <a:p>
            <a:pPr algn="ctr"/>
            <a:endParaRPr lang="en-US" sz="600" dirty="0"/>
          </a:p>
        </p:txBody>
      </p:sp>
      <p:cxnSp>
        <p:nvCxnSpPr>
          <p:cNvPr id="412" name="Straight Arrow Connector 411">
            <a:extLst>
              <a:ext uri="{FF2B5EF4-FFF2-40B4-BE49-F238E27FC236}">
                <a16:creationId xmlns:a16="http://schemas.microsoft.com/office/drawing/2014/main" id="{78393435-BF7A-4EB3-BB8E-33F08B4093D7}"/>
              </a:ext>
            </a:extLst>
          </p:cNvPr>
          <p:cNvCxnSpPr>
            <a:cxnSpLocks/>
          </p:cNvCxnSpPr>
          <p:nvPr/>
        </p:nvCxnSpPr>
        <p:spPr>
          <a:xfrm flipH="1">
            <a:off x="3619245" y="4456056"/>
            <a:ext cx="531989" cy="8198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Freeform: Shape 425">
            <a:extLst>
              <a:ext uri="{FF2B5EF4-FFF2-40B4-BE49-F238E27FC236}">
                <a16:creationId xmlns:a16="http://schemas.microsoft.com/office/drawing/2014/main" id="{1EAD8746-BCED-4E11-95AF-E5AEB6DF5241}"/>
              </a:ext>
            </a:extLst>
          </p:cNvPr>
          <p:cNvSpPr/>
          <p:nvPr/>
        </p:nvSpPr>
        <p:spPr>
          <a:xfrm rot="19418994">
            <a:off x="8912921" y="3134936"/>
            <a:ext cx="513254" cy="180399"/>
          </a:xfrm>
          <a:custGeom>
            <a:avLst/>
            <a:gdLst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140431 w 3246634"/>
              <a:gd name="connsiteY2" fmla="*/ 328773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21932 w 3246634"/>
              <a:gd name="connsiteY1" fmla="*/ 452063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1202076 w 3246634"/>
              <a:gd name="connsiteY1" fmla="*/ 2876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355409 w 3246634"/>
              <a:gd name="connsiteY1" fmla="*/ 7194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2116476 w 3246634"/>
              <a:gd name="connsiteY1" fmla="*/ 123290 h 883577"/>
              <a:gd name="connsiteX2" fmla="*/ 3246634 w 3246634"/>
              <a:gd name="connsiteY2" fmla="*/ 0 h 883577"/>
              <a:gd name="connsiteX0" fmla="*/ 0 w 3246634"/>
              <a:gd name="connsiteY0" fmla="*/ 883577 h 883577"/>
              <a:gd name="connsiteX1" fmla="*/ 291910 w 3246634"/>
              <a:gd name="connsiteY1" fmla="*/ 766756 h 883577"/>
              <a:gd name="connsiteX2" fmla="*/ 3246634 w 3246634"/>
              <a:gd name="connsiteY2" fmla="*/ 0 h 883577"/>
              <a:gd name="connsiteX0" fmla="*/ 0 w 681234"/>
              <a:gd name="connsiteY0" fmla="*/ 185077 h 185077"/>
              <a:gd name="connsiteX1" fmla="*/ 291910 w 681234"/>
              <a:gd name="connsiteY1" fmla="*/ 68256 h 185077"/>
              <a:gd name="connsiteX2" fmla="*/ 681234 w 681234"/>
              <a:gd name="connsiteY2" fmla="*/ 0 h 185077"/>
              <a:gd name="connsiteX0" fmla="*/ 0 w 681234"/>
              <a:gd name="connsiteY0" fmla="*/ 185077 h 185077"/>
              <a:gd name="connsiteX1" fmla="*/ 681234 w 681234"/>
              <a:gd name="connsiteY1" fmla="*/ 0 h 185077"/>
              <a:gd name="connsiteX0" fmla="*/ 0 w 681234"/>
              <a:gd name="connsiteY0" fmla="*/ 185077 h 185077"/>
              <a:gd name="connsiteX1" fmla="*/ 343013 w 681234"/>
              <a:gd name="connsiteY1" fmla="*/ 70075 h 185077"/>
              <a:gd name="connsiteX2" fmla="*/ 681234 w 681234"/>
              <a:gd name="connsiteY2" fmla="*/ 0 h 185077"/>
              <a:gd name="connsiteX0" fmla="*/ 0 w 785260"/>
              <a:gd name="connsiteY0" fmla="*/ 223694 h 223694"/>
              <a:gd name="connsiteX1" fmla="*/ 447039 w 785260"/>
              <a:gd name="connsiteY1" fmla="*/ 70075 h 223694"/>
              <a:gd name="connsiteX2" fmla="*/ 785260 w 785260"/>
              <a:gd name="connsiteY2" fmla="*/ 0 h 223694"/>
              <a:gd name="connsiteX0" fmla="*/ 0 w 785260"/>
              <a:gd name="connsiteY0" fmla="*/ 223694 h 223694"/>
              <a:gd name="connsiteX1" fmla="*/ 785260 w 785260"/>
              <a:gd name="connsiteY1" fmla="*/ 0 h 223694"/>
              <a:gd name="connsiteX0" fmla="*/ 0 w 785260"/>
              <a:gd name="connsiteY0" fmla="*/ 223694 h 223694"/>
              <a:gd name="connsiteX1" fmla="*/ 170954 w 785260"/>
              <a:gd name="connsiteY1" fmla="*/ 173058 h 223694"/>
              <a:gd name="connsiteX2" fmla="*/ 785260 w 785260"/>
              <a:gd name="connsiteY2" fmla="*/ 0 h 223694"/>
              <a:gd name="connsiteX0" fmla="*/ 0 w 785260"/>
              <a:gd name="connsiteY0" fmla="*/ 223694 h 223694"/>
              <a:gd name="connsiteX1" fmla="*/ 534360 w 785260"/>
              <a:gd name="connsiteY1" fmla="*/ 72598 h 223694"/>
              <a:gd name="connsiteX2" fmla="*/ 785260 w 785260"/>
              <a:gd name="connsiteY2" fmla="*/ 0 h 223694"/>
              <a:gd name="connsiteX0" fmla="*/ 0 w 657945"/>
              <a:gd name="connsiteY0" fmla="*/ 176995 h 176995"/>
              <a:gd name="connsiteX1" fmla="*/ 407045 w 657945"/>
              <a:gd name="connsiteY1" fmla="*/ 72598 h 176995"/>
              <a:gd name="connsiteX2" fmla="*/ 657945 w 657945"/>
              <a:gd name="connsiteY2" fmla="*/ 0 h 176995"/>
              <a:gd name="connsiteX0" fmla="*/ 0 w 657945"/>
              <a:gd name="connsiteY0" fmla="*/ 176995 h 176995"/>
              <a:gd name="connsiteX1" fmla="*/ 657945 w 657945"/>
              <a:gd name="connsiteY1" fmla="*/ 0 h 176995"/>
              <a:gd name="connsiteX0" fmla="*/ 0 w 549393"/>
              <a:gd name="connsiteY0" fmla="*/ 146674 h 146674"/>
              <a:gd name="connsiteX1" fmla="*/ 549393 w 549393"/>
              <a:gd name="connsiteY1" fmla="*/ 0 h 146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9393" h="146674">
                <a:moveTo>
                  <a:pt x="0" y="146674"/>
                </a:moveTo>
                <a:lnTo>
                  <a:pt x="549393" y="0"/>
                </a:lnTo>
              </a:path>
            </a:pathLst>
          </a:custGeom>
          <a:noFill/>
          <a:ln w="19050">
            <a:solidFill>
              <a:schemeClr val="accent1">
                <a:lumMod val="40000"/>
                <a:lumOff val="60000"/>
              </a:schemeClr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/>
          </a:p>
        </p:txBody>
      </p:sp>
      <p:sp>
        <p:nvSpPr>
          <p:cNvPr id="430" name="TextBox 429">
            <a:extLst>
              <a:ext uri="{FF2B5EF4-FFF2-40B4-BE49-F238E27FC236}">
                <a16:creationId xmlns:a16="http://schemas.microsoft.com/office/drawing/2014/main" id="{0AC6BEAD-6A96-45B8-96A9-57190C0BFB29}"/>
              </a:ext>
            </a:extLst>
          </p:cNvPr>
          <p:cNvSpPr txBox="1"/>
          <p:nvPr/>
        </p:nvSpPr>
        <p:spPr>
          <a:xfrm>
            <a:off x="8903050" y="2965621"/>
            <a:ext cx="55109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" b="1" i="1" dirty="0"/>
              <a:t>6G</a:t>
            </a:r>
            <a:r>
              <a:rPr lang="en-US" sz="600" i="1" dirty="0"/>
              <a:t>eV</a:t>
            </a:r>
          </a:p>
        </p:txBody>
      </p:sp>
      <p:sp>
        <p:nvSpPr>
          <p:cNvPr id="431" name="TextBox 430">
            <a:extLst>
              <a:ext uri="{FF2B5EF4-FFF2-40B4-BE49-F238E27FC236}">
                <a16:creationId xmlns:a16="http://schemas.microsoft.com/office/drawing/2014/main" id="{1EFFDBDD-ABC8-4A31-9A36-F9B06FABE7E0}"/>
              </a:ext>
            </a:extLst>
          </p:cNvPr>
          <p:cNvSpPr txBox="1"/>
          <p:nvPr/>
        </p:nvSpPr>
        <p:spPr>
          <a:xfrm>
            <a:off x="8728250" y="3284925"/>
            <a:ext cx="459393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" i="1" dirty="0"/>
              <a:t>18GeV</a:t>
            </a:r>
          </a:p>
        </p:txBody>
      </p:sp>
      <p:grpSp>
        <p:nvGrpSpPr>
          <p:cNvPr id="438" name="Group 437">
            <a:extLst>
              <a:ext uri="{FF2B5EF4-FFF2-40B4-BE49-F238E27FC236}">
                <a16:creationId xmlns:a16="http://schemas.microsoft.com/office/drawing/2014/main" id="{D26D7511-AF65-4332-AF74-2B5E72D13235}"/>
              </a:ext>
            </a:extLst>
          </p:cNvPr>
          <p:cNvGrpSpPr/>
          <p:nvPr/>
        </p:nvGrpSpPr>
        <p:grpSpPr>
          <a:xfrm>
            <a:off x="4800428" y="6215246"/>
            <a:ext cx="800308" cy="492428"/>
            <a:chOff x="8502849" y="1952598"/>
            <a:chExt cx="1327552" cy="1152789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439" name="Oval 438">
              <a:extLst>
                <a:ext uri="{FF2B5EF4-FFF2-40B4-BE49-F238E27FC236}">
                  <a16:creationId xmlns:a16="http://schemas.microsoft.com/office/drawing/2014/main" id="{F4CD86BF-D19D-4174-A76D-47FA36843EED}"/>
                </a:ext>
              </a:extLst>
            </p:cNvPr>
            <p:cNvSpPr/>
            <p:nvPr/>
          </p:nvSpPr>
          <p:spPr>
            <a:xfrm>
              <a:off x="8519961" y="1952598"/>
              <a:ext cx="1308719" cy="80261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440" name="TextBox 439">
              <a:extLst>
                <a:ext uri="{FF2B5EF4-FFF2-40B4-BE49-F238E27FC236}">
                  <a16:creationId xmlns:a16="http://schemas.microsoft.com/office/drawing/2014/main" id="{376CD95D-BB65-4FC6-BC63-840F029A5F8E}"/>
                </a:ext>
              </a:extLst>
            </p:cNvPr>
            <p:cNvSpPr txBox="1"/>
            <p:nvPr/>
          </p:nvSpPr>
          <p:spPr>
            <a:xfrm>
              <a:off x="8502849" y="2096667"/>
              <a:ext cx="1327552" cy="10087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Crab–out </a:t>
              </a:r>
            </a:p>
            <a:p>
              <a:pPr algn="ctr"/>
              <a:endParaRPr lang="en-US" sz="600" i="1" dirty="0"/>
            </a:p>
            <a:p>
              <a:pPr algn="ctr"/>
              <a:endParaRPr lang="en-US" sz="600" dirty="0"/>
            </a:p>
          </p:txBody>
        </p:sp>
      </p:grpSp>
      <p:sp>
        <p:nvSpPr>
          <p:cNvPr id="446" name="Oval 445">
            <a:extLst>
              <a:ext uri="{FF2B5EF4-FFF2-40B4-BE49-F238E27FC236}">
                <a16:creationId xmlns:a16="http://schemas.microsoft.com/office/drawing/2014/main" id="{DB441CA5-4EC2-495F-9511-86C456CE3B9B}"/>
              </a:ext>
            </a:extLst>
          </p:cNvPr>
          <p:cNvSpPr/>
          <p:nvPr/>
        </p:nvSpPr>
        <p:spPr>
          <a:xfrm>
            <a:off x="3903815" y="4192005"/>
            <a:ext cx="1114577" cy="41279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447" name="TextBox 446">
            <a:extLst>
              <a:ext uri="{FF2B5EF4-FFF2-40B4-BE49-F238E27FC236}">
                <a16:creationId xmlns:a16="http://schemas.microsoft.com/office/drawing/2014/main" id="{F9A1332E-1495-416B-B32C-9AB3E6635B46}"/>
              </a:ext>
            </a:extLst>
          </p:cNvPr>
          <p:cNvSpPr txBox="1"/>
          <p:nvPr/>
        </p:nvSpPr>
        <p:spPr>
          <a:xfrm>
            <a:off x="3922551" y="4217766"/>
            <a:ext cx="1079778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Spin Rotation Solenoids</a:t>
            </a:r>
          </a:p>
          <a:p>
            <a:pPr algn="ctr"/>
            <a:r>
              <a:rPr lang="en-US" sz="1000" dirty="0"/>
              <a:t> </a:t>
            </a:r>
            <a:endParaRPr lang="en-US" sz="1000" i="1" dirty="0">
              <a:sym typeface="Symbol" panose="05050102010706020507" pitchFamily="18" charset="2"/>
            </a:endParaRPr>
          </a:p>
          <a:p>
            <a:pPr algn="ctr"/>
            <a:endParaRPr lang="en-US" sz="600" dirty="0"/>
          </a:p>
          <a:p>
            <a:pPr algn="ctr"/>
            <a:endParaRPr lang="en-US" sz="600" dirty="0"/>
          </a:p>
        </p:txBody>
      </p:sp>
      <p:cxnSp>
        <p:nvCxnSpPr>
          <p:cNvPr id="475" name="Straight Arrow Connector 474">
            <a:extLst>
              <a:ext uri="{FF2B5EF4-FFF2-40B4-BE49-F238E27FC236}">
                <a16:creationId xmlns:a16="http://schemas.microsoft.com/office/drawing/2014/main" id="{F1062703-4C47-4134-AA2C-8BE11321B2F2}"/>
              </a:ext>
            </a:extLst>
          </p:cNvPr>
          <p:cNvCxnSpPr>
            <a:cxnSpLocks/>
          </p:cNvCxnSpPr>
          <p:nvPr/>
        </p:nvCxnSpPr>
        <p:spPr>
          <a:xfrm flipH="1" flipV="1">
            <a:off x="7312831" y="3844388"/>
            <a:ext cx="585244" cy="1223334"/>
          </a:xfrm>
          <a:prstGeom prst="straightConnector1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5" name="TextBox 354">
            <a:extLst>
              <a:ext uri="{FF2B5EF4-FFF2-40B4-BE49-F238E27FC236}">
                <a16:creationId xmlns:a16="http://schemas.microsoft.com/office/drawing/2014/main" id="{9647DE7C-237E-4241-BEB2-533167A6378A}"/>
              </a:ext>
            </a:extLst>
          </p:cNvPr>
          <p:cNvSpPr txBox="1"/>
          <p:nvPr/>
        </p:nvSpPr>
        <p:spPr>
          <a:xfrm>
            <a:off x="5448009" y="4558250"/>
            <a:ext cx="7323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E-taggers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1232C94-63D2-4B5D-9E25-5DC21B2A1593}"/>
              </a:ext>
            </a:extLst>
          </p:cNvPr>
          <p:cNvGrpSpPr/>
          <p:nvPr/>
        </p:nvGrpSpPr>
        <p:grpSpPr>
          <a:xfrm rot="21252213">
            <a:off x="8933704" y="2571790"/>
            <a:ext cx="843479" cy="1062398"/>
            <a:chOff x="9607280" y="1263721"/>
            <a:chExt cx="1047021" cy="1212507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97F50B5-A9BA-406C-BA04-82B6784E55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07280" y="1263721"/>
              <a:ext cx="1047021" cy="121250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6E5ACCF9-D5AB-40EE-8527-0C4E858E6726}"/>
                </a:ext>
              </a:extLst>
            </p:cNvPr>
            <p:cNvGrpSpPr/>
            <p:nvPr/>
          </p:nvGrpSpPr>
          <p:grpSpPr>
            <a:xfrm>
              <a:off x="9732978" y="2132578"/>
              <a:ext cx="188282" cy="215909"/>
              <a:chOff x="9732978" y="2132578"/>
              <a:chExt cx="188282" cy="215909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FB146156-679C-4BE9-B819-542CCA1CF740}"/>
                  </a:ext>
                </a:extLst>
              </p:cNvPr>
              <p:cNvGrpSpPr/>
              <p:nvPr/>
            </p:nvGrpSpPr>
            <p:grpSpPr>
              <a:xfrm rot="21385931">
                <a:off x="9764408" y="2177201"/>
                <a:ext cx="125846" cy="120595"/>
                <a:chOff x="10746581" y="1666875"/>
                <a:chExt cx="192883" cy="200026"/>
              </a:xfrm>
            </p:grpSpPr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DC29E301-A2BA-4F48-A0CF-DF3C0936753E}"/>
                    </a:ext>
                  </a:extLst>
                </p:cNvPr>
                <p:cNvSpPr/>
                <p:nvPr/>
              </p:nvSpPr>
              <p:spPr>
                <a:xfrm rot="18898493">
                  <a:off x="10761785" y="1715694"/>
                  <a:ext cx="169451" cy="1067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AE6178B5-9DE7-400B-9B6F-34CED45BBD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820400" y="1666875"/>
                  <a:ext cx="47625" cy="200026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5BD3BA-21D5-4C70-B9F2-3F5BEF0867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746581" y="1745457"/>
                  <a:ext cx="192883" cy="45243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2A306342-CEBB-4660-864B-52F1A90D10BC}"/>
                  </a:ext>
                </a:extLst>
              </p:cNvPr>
              <p:cNvGrpSpPr/>
              <p:nvPr/>
            </p:nvGrpSpPr>
            <p:grpSpPr>
              <a:xfrm rot="21385931">
                <a:off x="9732978" y="2267676"/>
                <a:ext cx="72080" cy="80811"/>
                <a:chOff x="10787982" y="1731798"/>
                <a:chExt cx="71462" cy="139009"/>
              </a:xfrm>
            </p:grpSpPr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48D3C054-80F2-4972-8231-888BEC8F5CC2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ED251DBD-39F1-4795-BBDA-C53334940A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5C95E2CD-AFCF-41E1-9E98-C1106899A4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6A7F70AC-10D7-4661-8E24-0496F94C53BE}"/>
                  </a:ext>
                </a:extLst>
              </p:cNvPr>
              <p:cNvGrpSpPr/>
              <p:nvPr/>
            </p:nvGrpSpPr>
            <p:grpSpPr>
              <a:xfrm rot="21385931">
                <a:off x="9849180" y="2132578"/>
                <a:ext cx="72080" cy="80811"/>
                <a:chOff x="10787982" y="1731798"/>
                <a:chExt cx="71462" cy="139009"/>
              </a:xfrm>
            </p:grpSpPr>
            <p:sp>
              <p:nvSpPr>
                <p:cNvPr id="124" name="Rectangle 123">
                  <a:extLst>
                    <a:ext uri="{FF2B5EF4-FFF2-40B4-BE49-F238E27FC236}">
                      <a16:creationId xmlns:a16="http://schemas.microsoft.com/office/drawing/2014/main" id="{0D48C47D-0122-476A-9729-25791D6A7786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85D0FCC6-EBF8-4BC4-BBD1-BD3239F365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AF0BD354-39B8-4234-B5BE-DFCA4A28B7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20A65A95-E3AC-44D9-AB79-B708743FC941}"/>
                </a:ext>
              </a:extLst>
            </p:cNvPr>
            <p:cNvGrpSpPr/>
            <p:nvPr/>
          </p:nvGrpSpPr>
          <p:grpSpPr>
            <a:xfrm>
              <a:off x="10028281" y="1775612"/>
              <a:ext cx="188282" cy="215909"/>
              <a:chOff x="9732978" y="2132578"/>
              <a:chExt cx="188282" cy="215909"/>
            </a:xfrm>
          </p:grpSpPr>
          <p:grpSp>
            <p:nvGrpSpPr>
              <p:cNvPr id="147" name="Group 146">
                <a:extLst>
                  <a:ext uri="{FF2B5EF4-FFF2-40B4-BE49-F238E27FC236}">
                    <a16:creationId xmlns:a16="http://schemas.microsoft.com/office/drawing/2014/main" id="{E9303C5A-B549-4780-BF7F-F761B1ECC7BE}"/>
                  </a:ext>
                </a:extLst>
              </p:cNvPr>
              <p:cNvGrpSpPr/>
              <p:nvPr/>
            </p:nvGrpSpPr>
            <p:grpSpPr>
              <a:xfrm rot="21385931">
                <a:off x="9764408" y="2177201"/>
                <a:ext cx="125846" cy="120595"/>
                <a:chOff x="10746581" y="1666875"/>
                <a:chExt cx="192883" cy="200026"/>
              </a:xfrm>
            </p:grpSpPr>
            <p:sp>
              <p:nvSpPr>
                <p:cNvPr id="156" name="Rectangle 155">
                  <a:extLst>
                    <a:ext uri="{FF2B5EF4-FFF2-40B4-BE49-F238E27FC236}">
                      <a16:creationId xmlns:a16="http://schemas.microsoft.com/office/drawing/2014/main" id="{D9C72C29-F8C2-4AC0-8BFF-5E7996166986}"/>
                    </a:ext>
                  </a:extLst>
                </p:cNvPr>
                <p:cNvSpPr/>
                <p:nvPr/>
              </p:nvSpPr>
              <p:spPr>
                <a:xfrm rot="18898493">
                  <a:off x="10761785" y="1715694"/>
                  <a:ext cx="169451" cy="1067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157" name="Straight Connector 156">
                  <a:extLst>
                    <a:ext uri="{FF2B5EF4-FFF2-40B4-BE49-F238E27FC236}">
                      <a16:creationId xmlns:a16="http://schemas.microsoft.com/office/drawing/2014/main" id="{C07676DC-1A88-4016-82FE-D4120F39F0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820400" y="1666875"/>
                  <a:ext cx="47625" cy="200026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157">
                  <a:extLst>
                    <a:ext uri="{FF2B5EF4-FFF2-40B4-BE49-F238E27FC236}">
                      <a16:creationId xmlns:a16="http://schemas.microsoft.com/office/drawing/2014/main" id="{8DAE2F97-1963-456D-B65F-0DA19E6755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746581" y="1745457"/>
                  <a:ext cx="192883" cy="45243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170D7DF0-0560-49D1-8320-5788F60A4C03}"/>
                  </a:ext>
                </a:extLst>
              </p:cNvPr>
              <p:cNvGrpSpPr/>
              <p:nvPr/>
            </p:nvGrpSpPr>
            <p:grpSpPr>
              <a:xfrm rot="21385931">
                <a:off x="9732978" y="2267676"/>
                <a:ext cx="72080" cy="80811"/>
                <a:chOff x="10787982" y="1731798"/>
                <a:chExt cx="71462" cy="139009"/>
              </a:xfrm>
            </p:grpSpPr>
            <p:sp>
              <p:nvSpPr>
                <p:cNvPr id="153" name="Rectangle 152">
                  <a:extLst>
                    <a:ext uri="{FF2B5EF4-FFF2-40B4-BE49-F238E27FC236}">
                      <a16:creationId xmlns:a16="http://schemas.microsoft.com/office/drawing/2014/main" id="{B4033C9F-CCC3-4EE3-89AF-1E9AD6929192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D959F5FF-1AF4-46A5-92A9-A51DBD6667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>
                  <a:extLst>
                    <a:ext uri="{FF2B5EF4-FFF2-40B4-BE49-F238E27FC236}">
                      <a16:creationId xmlns:a16="http://schemas.microsoft.com/office/drawing/2014/main" id="{6071A86A-27E0-44D3-BB48-DE0743B1E7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9" name="Group 148">
                <a:extLst>
                  <a:ext uri="{FF2B5EF4-FFF2-40B4-BE49-F238E27FC236}">
                    <a16:creationId xmlns:a16="http://schemas.microsoft.com/office/drawing/2014/main" id="{5B7AC123-DC56-4DD1-8306-E38803189A7A}"/>
                  </a:ext>
                </a:extLst>
              </p:cNvPr>
              <p:cNvGrpSpPr/>
              <p:nvPr/>
            </p:nvGrpSpPr>
            <p:grpSpPr>
              <a:xfrm rot="21385931">
                <a:off x="9849180" y="2132578"/>
                <a:ext cx="72080" cy="80811"/>
                <a:chOff x="10787982" y="1731798"/>
                <a:chExt cx="71462" cy="139009"/>
              </a:xfrm>
            </p:grpSpPr>
            <p:sp>
              <p:nvSpPr>
                <p:cNvPr id="150" name="Rectangle 149">
                  <a:extLst>
                    <a:ext uri="{FF2B5EF4-FFF2-40B4-BE49-F238E27FC236}">
                      <a16:creationId xmlns:a16="http://schemas.microsoft.com/office/drawing/2014/main" id="{074DE13B-977A-4A3C-AD19-471B8643E8F0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2B4124C6-2BB7-492A-A477-7E2D4EF77D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AD80F4ED-B8FF-474F-998B-EBECAB9DFE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61BFE383-1E42-42D7-8B45-6D89C6515719}"/>
                </a:ext>
              </a:extLst>
            </p:cNvPr>
            <p:cNvGrpSpPr/>
            <p:nvPr/>
          </p:nvGrpSpPr>
          <p:grpSpPr>
            <a:xfrm>
              <a:off x="10285627" y="1353145"/>
              <a:ext cx="310217" cy="356135"/>
              <a:chOff x="10285627" y="1353145"/>
              <a:chExt cx="310217" cy="356135"/>
            </a:xfrm>
          </p:grpSpPr>
          <p:grpSp>
            <p:nvGrpSpPr>
              <p:cNvPr id="169" name="Group 168">
                <a:extLst>
                  <a:ext uri="{FF2B5EF4-FFF2-40B4-BE49-F238E27FC236}">
                    <a16:creationId xmlns:a16="http://schemas.microsoft.com/office/drawing/2014/main" id="{337971D7-901C-4AB7-BD81-D96BCA43C26B}"/>
                  </a:ext>
                </a:extLst>
              </p:cNvPr>
              <p:cNvGrpSpPr/>
              <p:nvPr/>
            </p:nvGrpSpPr>
            <p:grpSpPr>
              <a:xfrm>
                <a:off x="10285627" y="1493371"/>
                <a:ext cx="188282" cy="215909"/>
                <a:chOff x="9732978" y="2132578"/>
                <a:chExt cx="188282" cy="215909"/>
              </a:xfrm>
            </p:grpSpPr>
            <p:grpSp>
              <p:nvGrpSpPr>
                <p:cNvPr id="170" name="Group 169">
                  <a:extLst>
                    <a:ext uri="{FF2B5EF4-FFF2-40B4-BE49-F238E27FC236}">
                      <a16:creationId xmlns:a16="http://schemas.microsoft.com/office/drawing/2014/main" id="{D99BCD2D-D64E-42FA-84C0-936AF006ECA8}"/>
                    </a:ext>
                  </a:extLst>
                </p:cNvPr>
                <p:cNvGrpSpPr/>
                <p:nvPr/>
              </p:nvGrpSpPr>
              <p:grpSpPr>
                <a:xfrm rot="21385931">
                  <a:off x="9764408" y="2177201"/>
                  <a:ext cx="125846" cy="120595"/>
                  <a:chOff x="10746581" y="1666875"/>
                  <a:chExt cx="192883" cy="200026"/>
                </a:xfrm>
              </p:grpSpPr>
              <p:sp>
                <p:nvSpPr>
                  <p:cNvPr id="179" name="Rectangle 178">
                    <a:extLst>
                      <a:ext uri="{FF2B5EF4-FFF2-40B4-BE49-F238E27FC236}">
                        <a16:creationId xmlns:a16="http://schemas.microsoft.com/office/drawing/2014/main" id="{A5284D75-7C9A-4CCE-AEB8-7744F41C1020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61785" y="1715694"/>
                    <a:ext cx="169451" cy="10671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180" name="Straight Connector 179">
                    <a:extLst>
                      <a:ext uri="{FF2B5EF4-FFF2-40B4-BE49-F238E27FC236}">
                        <a16:creationId xmlns:a16="http://schemas.microsoft.com/office/drawing/2014/main" id="{538C364A-E67C-40B7-B127-DB3A1D49A81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820400" y="1666875"/>
                    <a:ext cx="47625" cy="200026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Straight Connector 180">
                    <a:extLst>
                      <a:ext uri="{FF2B5EF4-FFF2-40B4-BE49-F238E27FC236}">
                        <a16:creationId xmlns:a16="http://schemas.microsoft.com/office/drawing/2014/main" id="{01266A01-FB84-4B08-A9E4-4B68A639EF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46581" y="1745457"/>
                    <a:ext cx="192883" cy="45243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1" name="Group 170">
                  <a:extLst>
                    <a:ext uri="{FF2B5EF4-FFF2-40B4-BE49-F238E27FC236}">
                      <a16:creationId xmlns:a16="http://schemas.microsoft.com/office/drawing/2014/main" id="{A8669F6E-11D2-4A21-B048-F87CFAC26634}"/>
                    </a:ext>
                  </a:extLst>
                </p:cNvPr>
                <p:cNvGrpSpPr/>
                <p:nvPr/>
              </p:nvGrpSpPr>
              <p:grpSpPr>
                <a:xfrm rot="21385931">
                  <a:off x="9732978" y="2267676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176" name="Rectangle 175">
                    <a:extLst>
                      <a:ext uri="{FF2B5EF4-FFF2-40B4-BE49-F238E27FC236}">
                        <a16:creationId xmlns:a16="http://schemas.microsoft.com/office/drawing/2014/main" id="{A87C0980-EDFE-4891-B240-6F0E2D559CF9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177" name="Straight Connector 176">
                    <a:extLst>
                      <a:ext uri="{FF2B5EF4-FFF2-40B4-BE49-F238E27FC236}">
                        <a16:creationId xmlns:a16="http://schemas.microsoft.com/office/drawing/2014/main" id="{9C1A2411-DFFF-4E71-A4AF-C3BF1433CB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Straight Connector 177">
                    <a:extLst>
                      <a:ext uri="{FF2B5EF4-FFF2-40B4-BE49-F238E27FC236}">
                        <a16:creationId xmlns:a16="http://schemas.microsoft.com/office/drawing/2014/main" id="{97BB3843-2C63-4783-AA6D-1B6575BE5D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2" name="Group 171">
                  <a:extLst>
                    <a:ext uri="{FF2B5EF4-FFF2-40B4-BE49-F238E27FC236}">
                      <a16:creationId xmlns:a16="http://schemas.microsoft.com/office/drawing/2014/main" id="{EB14FF7A-5F1A-4AE4-8953-E0791969E772}"/>
                    </a:ext>
                  </a:extLst>
                </p:cNvPr>
                <p:cNvGrpSpPr/>
                <p:nvPr/>
              </p:nvGrpSpPr>
              <p:grpSpPr>
                <a:xfrm rot="21385931">
                  <a:off x="9849180" y="2132578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173" name="Rectangle 172">
                    <a:extLst>
                      <a:ext uri="{FF2B5EF4-FFF2-40B4-BE49-F238E27FC236}">
                        <a16:creationId xmlns:a16="http://schemas.microsoft.com/office/drawing/2014/main" id="{5C681C7C-FC2A-4E8B-872B-33DB6BEFB971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174" name="Straight Connector 173">
                    <a:extLst>
                      <a:ext uri="{FF2B5EF4-FFF2-40B4-BE49-F238E27FC236}">
                        <a16:creationId xmlns:a16="http://schemas.microsoft.com/office/drawing/2014/main" id="{AA4001CD-9B6B-4993-B2E8-271F3FD22C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174">
                    <a:extLst>
                      <a:ext uri="{FF2B5EF4-FFF2-40B4-BE49-F238E27FC236}">
                        <a16:creationId xmlns:a16="http://schemas.microsoft.com/office/drawing/2014/main" id="{097B6EA8-FC9B-48E9-9DE8-4141F2F907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83" name="Group 182">
                <a:extLst>
                  <a:ext uri="{FF2B5EF4-FFF2-40B4-BE49-F238E27FC236}">
                    <a16:creationId xmlns:a16="http://schemas.microsoft.com/office/drawing/2014/main" id="{F9AF7493-6B9B-4AEB-ACAF-A4485EB4873D}"/>
                  </a:ext>
                </a:extLst>
              </p:cNvPr>
              <p:cNvGrpSpPr/>
              <p:nvPr/>
            </p:nvGrpSpPr>
            <p:grpSpPr>
              <a:xfrm rot="21385931">
                <a:off x="10437823" y="1399895"/>
                <a:ext cx="125846" cy="120595"/>
                <a:chOff x="10746581" y="1666875"/>
                <a:chExt cx="192883" cy="200026"/>
              </a:xfrm>
            </p:grpSpPr>
            <p:sp>
              <p:nvSpPr>
                <p:cNvPr id="192" name="Rectangle 191">
                  <a:extLst>
                    <a:ext uri="{FF2B5EF4-FFF2-40B4-BE49-F238E27FC236}">
                      <a16:creationId xmlns:a16="http://schemas.microsoft.com/office/drawing/2014/main" id="{D1C488B2-C7DB-4432-AFB5-AA51EF2A7726}"/>
                    </a:ext>
                  </a:extLst>
                </p:cNvPr>
                <p:cNvSpPr/>
                <p:nvPr/>
              </p:nvSpPr>
              <p:spPr>
                <a:xfrm rot="18898493">
                  <a:off x="10761785" y="1715694"/>
                  <a:ext cx="169451" cy="1067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DEA79608-1AF1-4166-86BB-15544A4AA1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820400" y="1666875"/>
                  <a:ext cx="47625" cy="2000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36E27029-BEF7-4F1E-99E5-7D22E90C46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746581" y="1745457"/>
                  <a:ext cx="192883" cy="45243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7BFD0C69-6ABB-4288-AE1A-29A2D26B71E9}"/>
                  </a:ext>
                </a:extLst>
              </p:cNvPr>
              <p:cNvGrpSpPr/>
              <p:nvPr/>
            </p:nvGrpSpPr>
            <p:grpSpPr>
              <a:xfrm rot="21385931">
                <a:off x="10523764" y="1353145"/>
                <a:ext cx="72080" cy="80811"/>
                <a:chOff x="10787982" y="1731798"/>
                <a:chExt cx="71462" cy="139009"/>
              </a:xfrm>
            </p:grpSpPr>
            <p:sp>
              <p:nvSpPr>
                <p:cNvPr id="186" name="Rectangle 185">
                  <a:extLst>
                    <a:ext uri="{FF2B5EF4-FFF2-40B4-BE49-F238E27FC236}">
                      <a16:creationId xmlns:a16="http://schemas.microsoft.com/office/drawing/2014/main" id="{D10CF129-ED5B-4075-BEB9-C85D5C297FDB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0207EA33-51CB-4D08-A4BE-946D2878DB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306894C3-245C-4731-BFF2-6D025A9365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8B7D41F-834F-4624-BC78-790D9548B7E4}"/>
                </a:ext>
              </a:extLst>
            </p:cNvPr>
            <p:cNvGrpSpPr/>
            <p:nvPr/>
          </p:nvGrpSpPr>
          <p:grpSpPr>
            <a:xfrm>
              <a:off x="9907389" y="1970447"/>
              <a:ext cx="147103" cy="171492"/>
              <a:chOff x="9906730" y="1948386"/>
              <a:chExt cx="147103" cy="171492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274AA3D2-5FD0-4648-8016-462225F53A37}"/>
                  </a:ext>
                </a:extLst>
              </p:cNvPr>
              <p:cNvGrpSpPr/>
              <p:nvPr/>
            </p:nvGrpSpPr>
            <p:grpSpPr>
              <a:xfrm rot="21385931">
                <a:off x="9906730" y="2039067"/>
                <a:ext cx="72080" cy="80811"/>
                <a:chOff x="10787982" y="1731798"/>
                <a:chExt cx="71462" cy="139009"/>
              </a:xfrm>
            </p:grpSpPr>
            <p:sp>
              <p:nvSpPr>
                <p:cNvPr id="166" name="Rectangle 165">
                  <a:extLst>
                    <a:ext uri="{FF2B5EF4-FFF2-40B4-BE49-F238E27FC236}">
                      <a16:creationId xmlns:a16="http://schemas.microsoft.com/office/drawing/2014/main" id="{166A17F6-BE16-487F-BA45-E261F8362A7D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167" name="Straight Connector 166">
                  <a:extLst>
                    <a:ext uri="{FF2B5EF4-FFF2-40B4-BE49-F238E27FC236}">
                      <a16:creationId xmlns:a16="http://schemas.microsoft.com/office/drawing/2014/main" id="{FAD9B0AB-B022-4F9D-A15D-B057F5C3B4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>
                  <a:extLst>
                    <a:ext uri="{FF2B5EF4-FFF2-40B4-BE49-F238E27FC236}">
                      <a16:creationId xmlns:a16="http://schemas.microsoft.com/office/drawing/2014/main" id="{F21E9F4A-EA44-4C46-902B-3B1826BA35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6ED40E8-4A98-4085-A1C2-F29F12842550}"/>
                  </a:ext>
                </a:extLst>
              </p:cNvPr>
              <p:cNvGrpSpPr/>
              <p:nvPr/>
            </p:nvGrpSpPr>
            <p:grpSpPr>
              <a:xfrm rot="21385931">
                <a:off x="9981753" y="1948386"/>
                <a:ext cx="72080" cy="80811"/>
                <a:chOff x="10787982" y="1731798"/>
                <a:chExt cx="71462" cy="139009"/>
              </a:xfrm>
            </p:grpSpPr>
            <p:sp>
              <p:nvSpPr>
                <p:cNvPr id="163" name="Rectangle 162">
                  <a:extLst>
                    <a:ext uri="{FF2B5EF4-FFF2-40B4-BE49-F238E27FC236}">
                      <a16:creationId xmlns:a16="http://schemas.microsoft.com/office/drawing/2014/main" id="{C3DF63CE-FA7A-4F40-B798-46FC5E3A67BF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164" name="Straight Connector 163">
                  <a:extLst>
                    <a:ext uri="{FF2B5EF4-FFF2-40B4-BE49-F238E27FC236}">
                      <a16:creationId xmlns:a16="http://schemas.microsoft.com/office/drawing/2014/main" id="{1DDEBC7B-6CF6-40BC-88D7-E170F34613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>
                  <a:extLst>
                    <a:ext uri="{FF2B5EF4-FFF2-40B4-BE49-F238E27FC236}">
                      <a16:creationId xmlns:a16="http://schemas.microsoft.com/office/drawing/2014/main" id="{C80E27AB-D8C6-4547-B815-46EEBD8E76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5" name="Group 204">
                <a:extLst>
                  <a:ext uri="{FF2B5EF4-FFF2-40B4-BE49-F238E27FC236}">
                    <a16:creationId xmlns:a16="http://schemas.microsoft.com/office/drawing/2014/main" id="{781C1A0D-8524-4534-AB87-2CE5A4ECFA29}"/>
                  </a:ext>
                </a:extLst>
              </p:cNvPr>
              <p:cNvGrpSpPr/>
              <p:nvPr/>
            </p:nvGrpSpPr>
            <p:grpSpPr>
              <a:xfrm rot="21385931">
                <a:off x="9944804" y="1994970"/>
                <a:ext cx="72080" cy="80811"/>
                <a:chOff x="10787982" y="1731798"/>
                <a:chExt cx="71462" cy="139009"/>
              </a:xfrm>
            </p:grpSpPr>
            <p:sp>
              <p:nvSpPr>
                <p:cNvPr id="207" name="Rectangle 206">
                  <a:extLst>
                    <a:ext uri="{FF2B5EF4-FFF2-40B4-BE49-F238E27FC236}">
                      <a16:creationId xmlns:a16="http://schemas.microsoft.com/office/drawing/2014/main" id="{DED11DAF-9F49-45A3-B2A2-AB6C60F83F73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98DA5C39-002F-4C8A-8FA2-3D8C6F48F1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>
                  <a:extLst>
                    <a:ext uri="{FF2B5EF4-FFF2-40B4-BE49-F238E27FC236}">
                      <a16:creationId xmlns:a16="http://schemas.microsoft.com/office/drawing/2014/main" id="{C54C0FAD-F35E-499E-879B-F9E93334B2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36" name="Rectangle: Rounded Corners 335">
            <a:extLst>
              <a:ext uri="{FF2B5EF4-FFF2-40B4-BE49-F238E27FC236}">
                <a16:creationId xmlns:a16="http://schemas.microsoft.com/office/drawing/2014/main" id="{23011B7B-A390-4131-9DE5-88D83F801272}"/>
              </a:ext>
            </a:extLst>
          </p:cNvPr>
          <p:cNvSpPr/>
          <p:nvPr/>
        </p:nvSpPr>
        <p:spPr>
          <a:xfrm rot="19440737">
            <a:off x="5515182" y="4438522"/>
            <a:ext cx="277850" cy="9357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>
              <a:solidFill>
                <a:schemeClr val="tx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512D6-2D03-49F4-95AD-1F23998F7C68}"/>
              </a:ext>
            </a:extLst>
          </p:cNvPr>
          <p:cNvCxnSpPr>
            <a:cxnSpLocks/>
          </p:cNvCxnSpPr>
          <p:nvPr/>
        </p:nvCxnSpPr>
        <p:spPr>
          <a:xfrm>
            <a:off x="7346034" y="3930062"/>
            <a:ext cx="94677" cy="37753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>
            <a:extLst>
              <a:ext uri="{FF2B5EF4-FFF2-40B4-BE49-F238E27FC236}">
                <a16:creationId xmlns:a16="http://schemas.microsoft.com/office/drawing/2014/main" id="{C122A118-4922-43F9-884B-9374DC7C5254}"/>
              </a:ext>
            </a:extLst>
          </p:cNvPr>
          <p:cNvCxnSpPr>
            <a:cxnSpLocks/>
          </p:cNvCxnSpPr>
          <p:nvPr/>
        </p:nvCxnSpPr>
        <p:spPr>
          <a:xfrm>
            <a:off x="6191678" y="4222022"/>
            <a:ext cx="164335" cy="43064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B2E8F1F1-1D12-464B-9838-BF69FCFD5146}"/>
              </a:ext>
            </a:extLst>
          </p:cNvPr>
          <p:cNvCxnSpPr>
            <a:cxnSpLocks/>
          </p:cNvCxnSpPr>
          <p:nvPr/>
        </p:nvCxnSpPr>
        <p:spPr>
          <a:xfrm flipH="1">
            <a:off x="3625669" y="5638671"/>
            <a:ext cx="202263" cy="29845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D5141E68-D5DA-4C7B-B791-47F6CA4BAE18}"/>
              </a:ext>
            </a:extLst>
          </p:cNvPr>
          <p:cNvCxnSpPr>
            <a:cxnSpLocks/>
          </p:cNvCxnSpPr>
          <p:nvPr/>
        </p:nvCxnSpPr>
        <p:spPr>
          <a:xfrm>
            <a:off x="9071235" y="3590882"/>
            <a:ext cx="225729" cy="17979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2AE03195-6BC1-43F0-8B92-1A0AE52339EB}"/>
              </a:ext>
            </a:extLst>
          </p:cNvPr>
          <p:cNvSpPr/>
          <p:nvPr/>
        </p:nvSpPr>
        <p:spPr>
          <a:xfrm rot="14283853">
            <a:off x="3416916" y="5280051"/>
            <a:ext cx="539368" cy="141621"/>
          </a:xfrm>
          <a:custGeom>
            <a:avLst/>
            <a:gdLst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140431 w 3246634"/>
              <a:gd name="connsiteY2" fmla="*/ 328773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21932 w 3246634"/>
              <a:gd name="connsiteY1" fmla="*/ 452063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1202076 w 3246634"/>
              <a:gd name="connsiteY1" fmla="*/ 2876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355409 w 3246634"/>
              <a:gd name="connsiteY1" fmla="*/ 7194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2116476 w 3246634"/>
              <a:gd name="connsiteY1" fmla="*/ 123290 h 883577"/>
              <a:gd name="connsiteX2" fmla="*/ 3246634 w 3246634"/>
              <a:gd name="connsiteY2" fmla="*/ 0 h 883577"/>
              <a:gd name="connsiteX0" fmla="*/ 0 w 3246634"/>
              <a:gd name="connsiteY0" fmla="*/ 883577 h 883577"/>
              <a:gd name="connsiteX1" fmla="*/ 291910 w 3246634"/>
              <a:gd name="connsiteY1" fmla="*/ 766756 h 883577"/>
              <a:gd name="connsiteX2" fmla="*/ 3246634 w 3246634"/>
              <a:gd name="connsiteY2" fmla="*/ 0 h 883577"/>
              <a:gd name="connsiteX0" fmla="*/ 0 w 681234"/>
              <a:gd name="connsiteY0" fmla="*/ 185077 h 185077"/>
              <a:gd name="connsiteX1" fmla="*/ 291910 w 681234"/>
              <a:gd name="connsiteY1" fmla="*/ 68256 h 185077"/>
              <a:gd name="connsiteX2" fmla="*/ 681234 w 681234"/>
              <a:gd name="connsiteY2" fmla="*/ 0 h 185077"/>
              <a:gd name="connsiteX0" fmla="*/ 0 w 681234"/>
              <a:gd name="connsiteY0" fmla="*/ 185077 h 185077"/>
              <a:gd name="connsiteX1" fmla="*/ 681234 w 681234"/>
              <a:gd name="connsiteY1" fmla="*/ 0 h 185077"/>
              <a:gd name="connsiteX0" fmla="*/ 0 w 681234"/>
              <a:gd name="connsiteY0" fmla="*/ 185077 h 185077"/>
              <a:gd name="connsiteX1" fmla="*/ 343013 w 681234"/>
              <a:gd name="connsiteY1" fmla="*/ 70075 h 185077"/>
              <a:gd name="connsiteX2" fmla="*/ 681234 w 681234"/>
              <a:gd name="connsiteY2" fmla="*/ 0 h 185077"/>
              <a:gd name="connsiteX0" fmla="*/ 0 w 785260"/>
              <a:gd name="connsiteY0" fmla="*/ 223694 h 223694"/>
              <a:gd name="connsiteX1" fmla="*/ 447039 w 785260"/>
              <a:gd name="connsiteY1" fmla="*/ 70075 h 223694"/>
              <a:gd name="connsiteX2" fmla="*/ 785260 w 785260"/>
              <a:gd name="connsiteY2" fmla="*/ 0 h 223694"/>
              <a:gd name="connsiteX0" fmla="*/ 0 w 785260"/>
              <a:gd name="connsiteY0" fmla="*/ 223694 h 223694"/>
              <a:gd name="connsiteX1" fmla="*/ 785260 w 785260"/>
              <a:gd name="connsiteY1" fmla="*/ 0 h 223694"/>
              <a:gd name="connsiteX0" fmla="*/ 0 w 785260"/>
              <a:gd name="connsiteY0" fmla="*/ 223694 h 223694"/>
              <a:gd name="connsiteX1" fmla="*/ 170954 w 785260"/>
              <a:gd name="connsiteY1" fmla="*/ 173058 h 223694"/>
              <a:gd name="connsiteX2" fmla="*/ 785260 w 785260"/>
              <a:gd name="connsiteY2" fmla="*/ 0 h 223694"/>
              <a:gd name="connsiteX0" fmla="*/ 0 w 785260"/>
              <a:gd name="connsiteY0" fmla="*/ 223694 h 223694"/>
              <a:gd name="connsiteX1" fmla="*/ 534360 w 785260"/>
              <a:gd name="connsiteY1" fmla="*/ 72598 h 223694"/>
              <a:gd name="connsiteX2" fmla="*/ 785260 w 785260"/>
              <a:gd name="connsiteY2" fmla="*/ 0 h 223694"/>
              <a:gd name="connsiteX0" fmla="*/ 0 w 657945"/>
              <a:gd name="connsiteY0" fmla="*/ 176995 h 176995"/>
              <a:gd name="connsiteX1" fmla="*/ 407045 w 657945"/>
              <a:gd name="connsiteY1" fmla="*/ 72598 h 176995"/>
              <a:gd name="connsiteX2" fmla="*/ 657945 w 657945"/>
              <a:gd name="connsiteY2" fmla="*/ 0 h 176995"/>
              <a:gd name="connsiteX0" fmla="*/ 0 w 657945"/>
              <a:gd name="connsiteY0" fmla="*/ 176995 h 176995"/>
              <a:gd name="connsiteX1" fmla="*/ 657945 w 657945"/>
              <a:gd name="connsiteY1" fmla="*/ 0 h 176995"/>
              <a:gd name="connsiteX0" fmla="*/ 0 w 549393"/>
              <a:gd name="connsiteY0" fmla="*/ 146674 h 146674"/>
              <a:gd name="connsiteX1" fmla="*/ 549393 w 549393"/>
              <a:gd name="connsiteY1" fmla="*/ 0 h 146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9393" h="146674">
                <a:moveTo>
                  <a:pt x="0" y="146674"/>
                </a:moveTo>
                <a:lnTo>
                  <a:pt x="549393" y="0"/>
                </a:lnTo>
              </a:path>
            </a:pathLst>
          </a:custGeom>
          <a:noFill/>
          <a:ln w="12700"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/>
          </a:p>
        </p:txBody>
      </p:sp>
      <p:cxnSp>
        <p:nvCxnSpPr>
          <p:cNvPr id="251" name="Straight Connector 250">
            <a:extLst>
              <a:ext uri="{FF2B5EF4-FFF2-40B4-BE49-F238E27FC236}">
                <a16:creationId xmlns:a16="http://schemas.microsoft.com/office/drawing/2014/main" id="{F960C390-C44F-492E-9E43-E3BF02C612FD}"/>
              </a:ext>
            </a:extLst>
          </p:cNvPr>
          <p:cNvCxnSpPr>
            <a:cxnSpLocks/>
          </p:cNvCxnSpPr>
          <p:nvPr/>
        </p:nvCxnSpPr>
        <p:spPr>
          <a:xfrm>
            <a:off x="7391145" y="3846112"/>
            <a:ext cx="55953" cy="230585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A5528106-8FB9-4B63-93E2-3950985AD723}"/>
              </a:ext>
            </a:extLst>
          </p:cNvPr>
          <p:cNvCxnSpPr>
            <a:cxnSpLocks/>
          </p:cNvCxnSpPr>
          <p:nvPr/>
        </p:nvCxnSpPr>
        <p:spPr>
          <a:xfrm>
            <a:off x="4706134" y="5416982"/>
            <a:ext cx="164788" cy="174853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3" name="Straight Arrow Connector 252">
            <a:extLst>
              <a:ext uri="{FF2B5EF4-FFF2-40B4-BE49-F238E27FC236}">
                <a16:creationId xmlns:a16="http://schemas.microsoft.com/office/drawing/2014/main" id="{72D80F89-D0C8-48EB-A33B-5187D9E066EE}"/>
              </a:ext>
            </a:extLst>
          </p:cNvPr>
          <p:cNvCxnSpPr>
            <a:cxnSpLocks/>
          </p:cNvCxnSpPr>
          <p:nvPr/>
        </p:nvCxnSpPr>
        <p:spPr>
          <a:xfrm flipH="1" flipV="1">
            <a:off x="5665441" y="4925120"/>
            <a:ext cx="307022" cy="413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1759392-85FE-0E40-9DED-1440DA3DC3EE}"/>
              </a:ext>
            </a:extLst>
          </p:cNvPr>
          <p:cNvSpPr txBox="1"/>
          <p:nvPr/>
        </p:nvSpPr>
        <p:spPr>
          <a:xfrm>
            <a:off x="5711968" y="3867722"/>
            <a:ext cx="487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B2eR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CD6F1B-233B-1341-9155-CFCFFB2DC71E}"/>
              </a:ext>
            </a:extLst>
          </p:cNvPr>
          <p:cNvSpPr txBox="1"/>
          <p:nvPr/>
        </p:nvSpPr>
        <p:spPr>
          <a:xfrm>
            <a:off x="10335982" y="130481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aloo" panose="03080902040302020200" pitchFamily="66" charset="77"/>
                <a:cs typeface="Baloo" panose="03080902040302020200" pitchFamily="66" charset="77"/>
              </a:rPr>
              <a:t>e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E8F4553D-FE79-0344-9416-FD06A6DAE7DE}"/>
              </a:ext>
            </a:extLst>
          </p:cNvPr>
          <p:cNvSpPr txBox="1"/>
          <p:nvPr/>
        </p:nvSpPr>
        <p:spPr>
          <a:xfrm>
            <a:off x="7710916" y="5017372"/>
            <a:ext cx="487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B1eF</a:t>
            </a:r>
          </a:p>
        </p:txBody>
      </p:sp>
      <p:pic>
        <p:nvPicPr>
          <p:cNvPr id="215" name="Picture 214">
            <a:extLst>
              <a:ext uri="{FF2B5EF4-FFF2-40B4-BE49-F238E27FC236}">
                <a16:creationId xmlns:a16="http://schemas.microsoft.com/office/drawing/2014/main" id="{61086354-230C-1341-AF4C-D30B282DD2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860"/>
          <a:stretch/>
        </p:blipFill>
        <p:spPr>
          <a:xfrm>
            <a:off x="1581050" y="1274906"/>
            <a:ext cx="3773230" cy="179348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B7A1CDE-C657-3942-BDC1-5171D2874AB4}"/>
              </a:ext>
            </a:extLst>
          </p:cNvPr>
          <p:cNvSpPr txBox="1"/>
          <p:nvPr/>
        </p:nvSpPr>
        <p:spPr>
          <a:xfrm>
            <a:off x="5354280" y="780727"/>
            <a:ext cx="41802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Design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 room for detector components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Mitigate synchrotron radiation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 longitudinal spin (new spin rotators)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Match into the arcs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 conditions for crabbing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Allow 3 rings and beam elements  </a:t>
            </a:r>
          </a:p>
        </p:txBody>
      </p:sp>
      <p:sp>
        <p:nvSpPr>
          <p:cNvPr id="203" name="Arrow: Right 479">
            <a:extLst>
              <a:ext uri="{FF2B5EF4-FFF2-40B4-BE49-F238E27FC236}">
                <a16:creationId xmlns:a16="http://schemas.microsoft.com/office/drawing/2014/main" id="{CE37C029-8715-E140-86FB-C53AAB43FE2B}"/>
              </a:ext>
            </a:extLst>
          </p:cNvPr>
          <p:cNvSpPr/>
          <p:nvPr/>
        </p:nvSpPr>
        <p:spPr>
          <a:xfrm rot="16454048">
            <a:off x="7533391" y="4438621"/>
            <a:ext cx="1363309" cy="371358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Polarimeter Laser </a:t>
            </a: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5AF140B1-B16D-FB42-8F6B-80EE9A67DE23}"/>
              </a:ext>
            </a:extLst>
          </p:cNvPr>
          <p:cNvCxnSpPr>
            <a:cxnSpLocks/>
            <a:stCxn id="411" idx="3"/>
          </p:cNvCxnSpPr>
          <p:nvPr/>
        </p:nvCxnSpPr>
        <p:spPr>
          <a:xfrm>
            <a:off x="8647048" y="3128173"/>
            <a:ext cx="427249" cy="3092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084F566A-1CF3-2F4C-9B68-CE1EEC5E7E1B}"/>
              </a:ext>
            </a:extLst>
          </p:cNvPr>
          <p:cNvCxnSpPr>
            <a:cxnSpLocks/>
          </p:cNvCxnSpPr>
          <p:nvPr/>
        </p:nvCxnSpPr>
        <p:spPr>
          <a:xfrm flipH="1">
            <a:off x="3814146" y="4604803"/>
            <a:ext cx="495067" cy="8654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3475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67A09-11A4-7926-28B4-2AF46E006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1221"/>
            <a:ext cx="10515600" cy="1325563"/>
          </a:xfrm>
        </p:spPr>
        <p:txBody>
          <a:bodyPr/>
          <a:lstStyle/>
          <a:p>
            <a:r>
              <a:rPr lang="en-US" dirty="0"/>
              <a:t>EIC Interaction Region Requirements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66CED2-F40C-1FD1-E831-8000327177E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High luminosity</a:t>
                </a:r>
              </a:p>
              <a:p>
                <a:r>
                  <a:rPr lang="en-US" dirty="0"/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eqArr>
                      </m:sub>
                    </m:sSub>
                  </m:oMath>
                </a14:m>
                <a:r>
                  <a:rPr lang="en-US" dirty="0"/>
                  <a:t> acceptance</a:t>
                </a:r>
              </a:p>
              <a:p>
                <a:r>
                  <a:rPr lang="en-US" dirty="0"/>
                  <a:t>Detection of neutral particles (neutrons, photons,…)</a:t>
                </a:r>
              </a:p>
              <a:p>
                <a:r>
                  <a:rPr lang="en-US" dirty="0"/>
                  <a:t>Longitudinal polarization</a:t>
                </a:r>
              </a:p>
              <a:p>
                <a:r>
                  <a:rPr lang="en-US" dirty="0"/>
                  <a:t>Safely pass synchrotron radiation through the detector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66CED2-F40C-1FD1-E831-8000327177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51436F-00F8-55CF-E961-84234AA4C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8433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CB525-B60A-F9FB-257E-F48711309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Sharing with two IRs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EF138-A4EA-B6F5-DFDF-489D0EEA0C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Both electrons and hadrons are at the </a:t>
            </a:r>
            <a:r>
              <a:rPr lang="en-US" dirty="0">
                <a:solidFill>
                  <a:srgbClr val="FF0000"/>
                </a:solidFill>
              </a:rPr>
              <a:t>beam-beam limit </a:t>
            </a:r>
            <a:r>
              <a:rPr lang="en-US" dirty="0"/>
              <a:t>with one collision point – they would not “survive” a second IR</a:t>
            </a:r>
          </a:p>
          <a:p>
            <a:r>
              <a:rPr lang="en-US" dirty="0"/>
              <a:t>To enable </a:t>
            </a:r>
            <a:r>
              <a:rPr lang="en-US" dirty="0">
                <a:solidFill>
                  <a:srgbClr val="FF0000"/>
                </a:solidFill>
              </a:rPr>
              <a:t>two collision points</a:t>
            </a:r>
            <a:r>
              <a:rPr lang="en-US" dirty="0"/>
              <a:t>, both electron and hadron bunch </a:t>
            </a:r>
            <a:r>
              <a:rPr lang="en-US" dirty="0">
                <a:solidFill>
                  <a:srgbClr val="FF0000"/>
                </a:solidFill>
              </a:rPr>
              <a:t>intensity would have to be reduced by a factor two </a:t>
            </a:r>
            <a:r>
              <a:rPr lang="en-US" dirty="0"/>
              <a:t>– resulting luminosity at each IR would be </a:t>
            </a:r>
            <a:r>
              <a:rPr lang="en-US" dirty="0">
                <a:solidFill>
                  <a:srgbClr val="FF0000"/>
                </a:solidFill>
              </a:rPr>
              <a:t>factor 4 smaller</a:t>
            </a:r>
          </a:p>
          <a:p>
            <a:r>
              <a:rPr lang="en-US" dirty="0"/>
              <a:t>Instead, we modify the fill pattern such that half the bunches collide in IR6, while the other half collides in IR8</a:t>
            </a:r>
          </a:p>
          <a:p>
            <a:r>
              <a:rPr lang="en-US" dirty="0"/>
              <a:t>As a result, total luminosity is preserved, and </a:t>
            </a:r>
            <a:r>
              <a:rPr lang="en-US" dirty="0">
                <a:solidFill>
                  <a:srgbClr val="FF0000"/>
                </a:solidFill>
              </a:rPr>
              <a:t>each detector gets half of the total </a:t>
            </a:r>
            <a:r>
              <a:rPr lang="en-US" dirty="0"/>
              <a:t>– a maximum 5e33 each instead of 1e34 with a single IR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89693-E6C8-0EBA-018D-515DB0E01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1556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5919A-2236-B8A4-C4E1-DDFA1081C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F002C-CB4A-3E4C-9506-A242A269E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EIC interaction region is highly optimized, but any IR design is always a compromise between luminosity, acceptance, cost, risk, …</a:t>
            </a:r>
          </a:p>
          <a:p>
            <a:r>
              <a:rPr lang="en-US" dirty="0"/>
              <a:t>Design is driven by physics and detector needs, in close collaboration with experimenters</a:t>
            </a:r>
          </a:p>
          <a:p>
            <a:r>
              <a:rPr lang="en-US" dirty="0"/>
              <a:t>Inner IR is practically frozen</a:t>
            </a:r>
          </a:p>
          <a:p>
            <a:r>
              <a:rPr lang="en-US" dirty="0"/>
              <a:t>Remaining work concentrates on small geometric adjustments in the matching section towards the arcs, to fit everything into the tunnel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9654AA-0A65-51D2-044C-6CA7C2617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70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09CE7-DF37-3306-BBF3-9A5DDE7A5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Supplemental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5B9E1-3199-8130-A90E-0F35E5DC7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877CD-C124-BAF5-BE6C-486599E0A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8955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D3F64-E225-4D58-B4B2-0642EE419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4159"/>
            <a:ext cx="10515600" cy="438062"/>
          </a:xfrm>
        </p:spPr>
        <p:txBody>
          <a:bodyPr>
            <a:normAutofit fontScale="90000"/>
          </a:bodyPr>
          <a:lstStyle/>
          <a:p>
            <a:r>
              <a:rPr lang="en-US" dirty="0"/>
              <a:t>Collision Synchronization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48C07-A4E7-4FF6-B378-D43E9F822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008" y="1381498"/>
            <a:ext cx="6255793" cy="4095004"/>
          </a:xfrm>
        </p:spPr>
        <p:txBody>
          <a:bodyPr>
            <a:normAutofit fontScale="62500" lnSpcReduction="20000"/>
          </a:bodyPr>
          <a:lstStyle/>
          <a:p>
            <a:r>
              <a:rPr lang="en-US" sz="3400" dirty="0"/>
              <a:t>HSR needs to operate over a </a:t>
            </a:r>
            <a:r>
              <a:rPr lang="en-US" sz="3400" dirty="0">
                <a:solidFill>
                  <a:srgbClr val="FF0000"/>
                </a:solidFill>
              </a:rPr>
              <a:t>wide energy range</a:t>
            </a:r>
          </a:p>
          <a:p>
            <a:r>
              <a:rPr lang="en-US" sz="3400" dirty="0"/>
              <a:t>Changing the beam energy in the HSR causes a </a:t>
            </a:r>
            <a:r>
              <a:rPr lang="en-US" sz="3400" dirty="0">
                <a:solidFill>
                  <a:srgbClr val="FF0000"/>
                </a:solidFill>
              </a:rPr>
              <a:t>significant velocity change</a:t>
            </a:r>
          </a:p>
          <a:p>
            <a:r>
              <a:rPr lang="en-US" sz="3400" dirty="0"/>
              <a:t>To </a:t>
            </a:r>
            <a:r>
              <a:rPr lang="en-US" sz="3400" dirty="0">
                <a:solidFill>
                  <a:srgbClr val="FF0000"/>
                </a:solidFill>
              </a:rPr>
              <a:t>keep the two beams in collision</a:t>
            </a:r>
            <a:r>
              <a:rPr lang="en-US" sz="3400" dirty="0"/>
              <a:t>, they have to be synchronized so bunches arrive at the detector(s) at the same time</a:t>
            </a:r>
          </a:p>
          <a:p>
            <a:r>
              <a:rPr lang="en-US" sz="3400" dirty="0"/>
              <a:t>Synchronization accomplished by </a:t>
            </a:r>
            <a:r>
              <a:rPr lang="en-US" sz="3400" dirty="0">
                <a:solidFill>
                  <a:srgbClr val="FF0000"/>
                </a:solidFill>
              </a:rPr>
              <a:t>path length change</a:t>
            </a:r>
          </a:p>
          <a:p>
            <a:r>
              <a:rPr lang="en-US" sz="3400" dirty="0"/>
              <a:t>Between </a:t>
            </a:r>
            <a:r>
              <a:rPr lang="en-US" sz="3400" dirty="0">
                <a:solidFill>
                  <a:srgbClr val="FF0000"/>
                </a:solidFill>
              </a:rPr>
              <a:t>100 and 275 GeV (protons)</a:t>
            </a:r>
            <a:r>
              <a:rPr lang="en-US" sz="3400" dirty="0"/>
              <a:t>, this can be done by a </a:t>
            </a:r>
            <a:r>
              <a:rPr lang="en-US" sz="3400" dirty="0">
                <a:solidFill>
                  <a:srgbClr val="FF0000"/>
                </a:solidFill>
              </a:rPr>
              <a:t>small radial shift </a:t>
            </a:r>
            <a:r>
              <a:rPr lang="en-US" sz="3400" dirty="0"/>
              <a:t>– there is enough room in the beampipe</a:t>
            </a:r>
          </a:p>
          <a:p>
            <a:r>
              <a:rPr lang="en-US" sz="3400" dirty="0"/>
              <a:t>For lower energies, use an inner instead of an outer arc as a </a:t>
            </a:r>
            <a:r>
              <a:rPr lang="en-US" sz="3400" dirty="0">
                <a:solidFill>
                  <a:srgbClr val="FF0000"/>
                </a:solidFill>
              </a:rPr>
              <a:t>shortcut</a:t>
            </a:r>
            <a:r>
              <a:rPr lang="en-US" sz="3400" dirty="0"/>
              <a:t>. 90 cm path length difference corresponds to </a:t>
            </a:r>
            <a:r>
              <a:rPr lang="en-US" sz="3400" dirty="0">
                <a:solidFill>
                  <a:srgbClr val="FF0000"/>
                </a:solidFill>
              </a:rPr>
              <a:t>41 GeV </a:t>
            </a:r>
            <a:r>
              <a:rPr lang="en-US" sz="3400" dirty="0"/>
              <a:t>proton beam energy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2B58BF-665E-4F32-857D-0709D12A5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 descr="A picture containing circle, map, text&#10;&#10;Description automatically generated">
            <a:extLst>
              <a:ext uri="{FF2B5EF4-FFF2-40B4-BE49-F238E27FC236}">
                <a16:creationId xmlns:a16="http://schemas.microsoft.com/office/drawing/2014/main" id="{1C3BB058-2D99-1192-EEB9-FC7FB194F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9323" y="584159"/>
            <a:ext cx="3991473" cy="515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6703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4A6E2-69F9-47D2-BBD3-0E13525C3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722268"/>
          </a:xfrm>
        </p:spPr>
        <p:txBody>
          <a:bodyPr/>
          <a:lstStyle/>
          <a:p>
            <a:r>
              <a:rPr lang="en-US" dirty="0"/>
              <a:t>Emittance Control in the ESR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9B5E4-F855-4903-BEA2-53A3F26B0A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416" y="1292524"/>
            <a:ext cx="10515600" cy="5441907"/>
          </a:xfrm>
        </p:spPr>
        <p:txBody>
          <a:bodyPr/>
          <a:lstStyle/>
          <a:p>
            <a:r>
              <a:rPr lang="en-US" dirty="0"/>
              <a:t>EIC needs </a:t>
            </a:r>
            <a:r>
              <a:rPr lang="en-US" dirty="0">
                <a:solidFill>
                  <a:srgbClr val="FF0000"/>
                </a:solidFill>
              </a:rPr>
              <a:t>24 nm emittance from 5 to 18 GeV for optimum luminosity</a:t>
            </a:r>
            <a:r>
              <a:rPr lang="en-US" dirty="0"/>
              <a:t>, but equilibrium emittance in an electron storage ring depends on beam energy: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Betatron</a:t>
            </a:r>
            <a:r>
              <a:rPr lang="en-US" dirty="0"/>
              <a:t> phase advance </a:t>
            </a:r>
            <a:r>
              <a:rPr lang="el-GR" dirty="0">
                <a:solidFill>
                  <a:srgbClr val="FF0000"/>
                </a:solidFill>
              </a:rPr>
              <a:t>μ</a:t>
            </a:r>
            <a:r>
              <a:rPr lang="en-US" dirty="0"/>
              <a:t> per FODO cell is the “knob” to adjust the emittance </a:t>
            </a:r>
          </a:p>
          <a:p>
            <a:r>
              <a:rPr lang="en-US" dirty="0">
                <a:solidFill>
                  <a:srgbClr val="FF0000"/>
                </a:solidFill>
              </a:rPr>
              <a:t>60 degrees at 10 GeV and 90 degrees at 18 GeV both yield ~24 nm</a:t>
            </a:r>
          </a:p>
          <a:p>
            <a:r>
              <a:rPr lang="en-US" dirty="0">
                <a:solidFill>
                  <a:srgbClr val="FF0000"/>
                </a:solidFill>
              </a:rPr>
              <a:t>“super-bends” for </a:t>
            </a:r>
            <a:r>
              <a:rPr lang="en-US">
                <a:solidFill>
                  <a:srgbClr val="FF0000"/>
                </a:solidFill>
              </a:rPr>
              <a:t>emittance generation below 10 GeV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C38147-011D-4748-ADB2-21DFD96A6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5C8450FF-4E66-1CA2-DE3C-984AD70B8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610" y="2743547"/>
            <a:ext cx="6224780" cy="895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5872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F4472-2A9F-1E72-02E6-2777F73C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Energies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9E7E87-4F13-3989-6B98-4F619FFA6FD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17085"/>
                <a:ext cx="10515600" cy="43513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l-GR" dirty="0"/>
                  <a:t>γ</a:t>
                </a:r>
                <a:r>
                  <a:rPr lang="en-US" dirty="0"/>
                  <a:t> range for hadrons:</a:t>
                </a:r>
              </a:p>
              <a:p>
                <a:pPr lvl="1"/>
                <a:r>
                  <a:rPr lang="en-US" dirty="0"/>
                  <a:t>γ = 43.7 through “41 GeV arc”</a:t>
                </a:r>
              </a:p>
              <a:p>
                <a:pPr lvl="1"/>
                <a:r>
                  <a:rPr lang="en-US" dirty="0"/>
                  <a:t>107 &lt; γ &lt; 293 with radial shift</a:t>
                </a:r>
              </a:p>
              <a:p>
                <a:r>
                  <a:rPr lang="en-US" dirty="0"/>
                  <a:t>Maximum hadron energy:</a:t>
                </a:r>
              </a:p>
              <a:p>
                <a:pPr lvl="1"/>
                <a:r>
                  <a:rPr lang="en-US" dirty="0"/>
                  <a:t>E [eV] &lt; 916*c [m/sec]*Z/A</a:t>
                </a:r>
              </a:p>
              <a:p>
                <a:r>
                  <a:rPr lang="en-US" dirty="0"/>
                  <a:t>Electron energies:</a:t>
                </a:r>
              </a:p>
              <a:p>
                <a:pPr lvl="1"/>
                <a:r>
                  <a:rPr lang="en-US" dirty="0"/>
                  <a:t>5 to 10 GeV, with 60 degree lattice</a:t>
                </a:r>
              </a:p>
              <a:p>
                <a:pPr marL="457200" lvl="1" indent="0">
                  <a:buNone/>
                </a:pPr>
                <a:r>
                  <a:rPr lang="en-US" dirty="0"/>
                  <a:t>   and super-bends</a:t>
                </a:r>
              </a:p>
              <a:p>
                <a:pPr lvl="1"/>
                <a:r>
                  <a:rPr lang="en-US" dirty="0"/>
                  <a:t>18 GeV, with 90 degree lattice</a:t>
                </a:r>
              </a:p>
              <a:p>
                <a:pPr lvl="1"/>
                <a:r>
                  <a:rPr lang="en-US" dirty="0"/>
                  <a:t>Energies between 10 and 18 GeV are feasible, but at somewhat reduced luminosity due to non-optimum emittance, scaling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9E7E87-4F13-3989-6B98-4F619FFA6FD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17085"/>
                <a:ext cx="10515600" cy="4351338"/>
              </a:xfrm>
              <a:blipFill>
                <a:blip r:embed="rId2"/>
                <a:stretch>
                  <a:fillRect l="-1043" t="-35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60088D-B21E-380C-FC70-C1D347323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5" descr="A picture containing circle, map, text&#10;&#10;Description automatically generated">
            <a:extLst>
              <a:ext uri="{FF2B5EF4-FFF2-40B4-BE49-F238E27FC236}">
                <a16:creationId xmlns:a16="http://schemas.microsoft.com/office/drawing/2014/main" id="{3CBC9CB2-7566-1462-D8B9-E6599D01F4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1324" y="538542"/>
            <a:ext cx="3275095" cy="422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051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BFC0E-7058-4FBC-B22E-72EB06E7F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1185" y="265469"/>
            <a:ext cx="8776922" cy="844168"/>
          </a:xfrm>
        </p:spPr>
        <p:txBody>
          <a:bodyPr>
            <a:noAutofit/>
          </a:bodyPr>
          <a:lstStyle/>
          <a:p>
            <a:r>
              <a:rPr lang="en-US" sz="3200" dirty="0"/>
              <a:t>High Average Electron Polarization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A87AA2-8062-42D9-85F3-7BFCE11C9B4F}"/>
              </a:ext>
            </a:extLst>
          </p:cNvPr>
          <p:cNvSpPr txBox="1"/>
          <p:nvPr/>
        </p:nvSpPr>
        <p:spPr>
          <a:xfrm>
            <a:off x="1689924" y="1191580"/>
            <a:ext cx="89743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Frequent  injection </a:t>
            </a:r>
            <a:r>
              <a:rPr lang="en-US" sz="2400" dirty="0"/>
              <a:t>of bunches with high initial polarization of 85%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Initial </a:t>
            </a:r>
            <a:r>
              <a:rPr lang="en-US" sz="2400" dirty="0">
                <a:solidFill>
                  <a:srgbClr val="FF0000"/>
                </a:solidFill>
              </a:rPr>
              <a:t>polarization decays </a:t>
            </a:r>
            <a:r>
              <a:rPr lang="en-US" sz="2400" dirty="0"/>
              <a:t>towards P</a:t>
            </a:r>
            <a:r>
              <a:rPr lang="en-US" sz="2400" baseline="-25000" dirty="0"/>
              <a:t>∞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At 18 GeV, </a:t>
            </a:r>
            <a:r>
              <a:rPr lang="en-US" sz="2400" dirty="0">
                <a:sym typeface="Wingdings" panose="05000000000000000000" pitchFamily="2" charset="2"/>
              </a:rPr>
              <a:t>every </a:t>
            </a:r>
            <a:r>
              <a:rPr lang="en-US" sz="2400" dirty="0">
                <a:solidFill>
                  <a:srgbClr val="FF0000"/>
                </a:solidFill>
                <a:sym typeface="Wingdings" panose="05000000000000000000" pitchFamily="2" charset="2"/>
              </a:rPr>
              <a:t>bunch is replaced </a:t>
            </a:r>
            <a:r>
              <a:rPr lang="en-US" sz="2400" dirty="0">
                <a:sym typeface="Wingdings" panose="05000000000000000000" pitchFamily="2" charset="2"/>
              </a:rPr>
              <a:t>(on average) after 2.2 min with </a:t>
            </a:r>
            <a:r>
              <a:rPr lang="en-US" sz="2400" dirty="0"/>
              <a:t>RCS cycling rate of 2Hz</a:t>
            </a:r>
            <a:endParaRPr lang="en-US" sz="2400" dirty="0">
              <a:sym typeface="Wingdings" panose="05000000000000000000" pitchFamily="2" charset="2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975AD43-D98B-48FC-BBC5-8B4B38496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26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EFF0898-12EE-1643-9F32-4B859B0C8E18}"/>
              </a:ext>
            </a:extLst>
          </p:cNvPr>
          <p:cNvGrpSpPr/>
          <p:nvPr/>
        </p:nvGrpSpPr>
        <p:grpSpPr>
          <a:xfrm>
            <a:off x="2040328" y="2844391"/>
            <a:ext cx="8623970" cy="3439700"/>
            <a:chOff x="1095312" y="2974176"/>
            <a:chExt cx="7628899" cy="281046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8317727-58D4-4F7B-A368-45038FBF0530}"/>
                </a:ext>
              </a:extLst>
            </p:cNvPr>
            <p:cNvSpPr/>
            <p:nvPr/>
          </p:nvSpPr>
          <p:spPr>
            <a:xfrm>
              <a:off x="4059534" y="3487016"/>
              <a:ext cx="949567" cy="3000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46C9771-F503-0741-A58D-7885A2B8EA60}"/>
                </a:ext>
              </a:extLst>
            </p:cNvPr>
            <p:cNvGrpSpPr/>
            <p:nvPr/>
          </p:nvGrpSpPr>
          <p:grpSpPr>
            <a:xfrm>
              <a:off x="1124910" y="2974176"/>
              <a:ext cx="2846768" cy="431863"/>
              <a:chOff x="1969362" y="2645426"/>
              <a:chExt cx="2846768" cy="431863"/>
            </a:xfrm>
          </p:grpSpPr>
          <p:sp>
            <p:nvSpPr>
              <p:cNvPr id="20" name="Arrow: Down 19">
                <a:extLst>
                  <a:ext uri="{FF2B5EF4-FFF2-40B4-BE49-F238E27FC236}">
                    <a16:creationId xmlns:a16="http://schemas.microsoft.com/office/drawing/2014/main" id="{49CC1403-0DBB-4C12-87B5-8AA8EC1E2F29}"/>
                  </a:ext>
                </a:extLst>
              </p:cNvPr>
              <p:cNvSpPr/>
              <p:nvPr/>
            </p:nvSpPr>
            <p:spPr>
              <a:xfrm>
                <a:off x="2079563" y="2882043"/>
                <a:ext cx="70941" cy="178874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1" name="Arrow: Down 20">
                <a:extLst>
                  <a:ext uri="{FF2B5EF4-FFF2-40B4-BE49-F238E27FC236}">
                    <a16:creationId xmlns:a16="http://schemas.microsoft.com/office/drawing/2014/main" id="{C994450B-3D0D-4059-AEE3-6864B2BD4BA2}"/>
                  </a:ext>
                </a:extLst>
              </p:cNvPr>
              <p:cNvSpPr/>
              <p:nvPr/>
            </p:nvSpPr>
            <p:spPr>
              <a:xfrm>
                <a:off x="2190711" y="2882043"/>
                <a:ext cx="70941" cy="178874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0255013-84F7-452A-A749-99117FB32D2E}"/>
                  </a:ext>
                </a:extLst>
              </p:cNvPr>
              <p:cNvSpPr txBox="1"/>
              <p:nvPr/>
            </p:nvSpPr>
            <p:spPr>
              <a:xfrm>
                <a:off x="1969362" y="2645426"/>
                <a:ext cx="634301" cy="2451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 dirty="0"/>
                  <a:t>B P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59AEB57-CEC9-4546-92F5-CA09AC3C4D07}"/>
                  </a:ext>
                </a:extLst>
              </p:cNvPr>
              <p:cNvSpPr txBox="1"/>
              <p:nvPr/>
            </p:nvSpPr>
            <p:spPr>
              <a:xfrm>
                <a:off x="2478087" y="2800667"/>
                <a:ext cx="2338043" cy="2766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Refilled every 1.2 minutes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8797EF8-E92D-7A41-A13F-60F3875925B9}"/>
                </a:ext>
              </a:extLst>
            </p:cNvPr>
            <p:cNvGrpSpPr/>
            <p:nvPr/>
          </p:nvGrpSpPr>
          <p:grpSpPr>
            <a:xfrm>
              <a:off x="6128831" y="3023664"/>
              <a:ext cx="2595380" cy="447235"/>
              <a:chOff x="4336513" y="2617474"/>
              <a:chExt cx="2595380" cy="447235"/>
            </a:xfrm>
          </p:grpSpPr>
          <p:sp>
            <p:nvSpPr>
              <p:cNvPr id="25" name="Arrow: Down 24">
                <a:extLst>
                  <a:ext uri="{FF2B5EF4-FFF2-40B4-BE49-F238E27FC236}">
                    <a16:creationId xmlns:a16="http://schemas.microsoft.com/office/drawing/2014/main" id="{F9DF7985-C6C6-4C8E-A66C-AA41218F13D2}"/>
                  </a:ext>
                </a:extLst>
              </p:cNvPr>
              <p:cNvSpPr/>
              <p:nvPr/>
            </p:nvSpPr>
            <p:spPr>
              <a:xfrm>
                <a:off x="4440326" y="2855060"/>
                <a:ext cx="70941" cy="178874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6" name="Arrow: Down 25">
                <a:extLst>
                  <a:ext uri="{FF2B5EF4-FFF2-40B4-BE49-F238E27FC236}">
                    <a16:creationId xmlns:a16="http://schemas.microsoft.com/office/drawing/2014/main" id="{26E028CE-01AE-471D-8D62-C4C1EFE81995}"/>
                  </a:ext>
                </a:extLst>
              </p:cNvPr>
              <p:cNvSpPr/>
              <p:nvPr/>
            </p:nvSpPr>
            <p:spPr>
              <a:xfrm flipH="1" flipV="1">
                <a:off x="4523094" y="2844413"/>
                <a:ext cx="70941" cy="173856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796BACF-8CAC-4831-AC41-D8F38C068A80}"/>
                  </a:ext>
                </a:extLst>
              </p:cNvPr>
              <p:cNvSpPr txBox="1"/>
              <p:nvPr/>
            </p:nvSpPr>
            <p:spPr>
              <a:xfrm>
                <a:off x="4336513" y="2617474"/>
                <a:ext cx="632636" cy="2451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 dirty="0"/>
                  <a:t>B P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7147864-BE46-485E-BE87-292D448A91E9}"/>
                  </a:ext>
                </a:extLst>
              </p:cNvPr>
              <p:cNvSpPr txBox="1"/>
              <p:nvPr/>
            </p:nvSpPr>
            <p:spPr>
              <a:xfrm>
                <a:off x="4713388" y="2788087"/>
                <a:ext cx="2218505" cy="2766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Refilled every  3.2 minutes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34E9BF2-B909-40FE-AADC-7F8AEA7F53FB}"/>
                </a:ext>
              </a:extLst>
            </p:cNvPr>
            <p:cNvSpPr txBox="1"/>
            <p:nvPr/>
          </p:nvSpPr>
          <p:spPr>
            <a:xfrm>
              <a:off x="3061497" y="3979867"/>
              <a:ext cx="766205" cy="245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/>
                <a:t>P</a:t>
              </a:r>
              <a:r>
                <a:rPr lang="en-US" sz="1350" baseline="-25000" dirty="0"/>
                <a:t>av</a:t>
              </a:r>
              <a:r>
                <a:rPr lang="en-US" sz="1350" dirty="0"/>
                <a:t>=80%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89E5867-0640-4839-95FC-8AF46F55C20C}"/>
                </a:ext>
              </a:extLst>
            </p:cNvPr>
            <p:cNvSpPr txBox="1"/>
            <p:nvPr/>
          </p:nvSpPr>
          <p:spPr>
            <a:xfrm>
              <a:off x="2828653" y="4855407"/>
              <a:ext cx="766205" cy="245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/>
                <a:t>P</a:t>
              </a:r>
              <a:r>
                <a:rPr lang="en-US" sz="1350" baseline="-25000" dirty="0"/>
                <a:t>av</a:t>
              </a:r>
              <a:r>
                <a:rPr lang="en-US" sz="1350" dirty="0"/>
                <a:t>=80%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15C4D00-2A0B-4745-8003-26F4BEFDA010}"/>
                </a:ext>
              </a:extLst>
            </p:cNvPr>
            <p:cNvSpPr txBox="1"/>
            <p:nvPr/>
          </p:nvSpPr>
          <p:spPr>
            <a:xfrm>
              <a:off x="4334771" y="5508022"/>
              <a:ext cx="1578355" cy="276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Re-injections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E7E1288-5ECA-4B7A-84BD-3932F8F1A5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5312" y="3520447"/>
              <a:ext cx="6315347" cy="2026072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D04846B-98E2-46A3-B988-D01AC003E952}"/>
                </a:ext>
              </a:extLst>
            </p:cNvPr>
            <p:cNvCxnSpPr>
              <a:cxnSpLocks/>
            </p:cNvCxnSpPr>
            <p:nvPr/>
          </p:nvCxnSpPr>
          <p:spPr>
            <a:xfrm>
              <a:off x="4930664" y="3637057"/>
              <a:ext cx="0" cy="15004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F2CF027-7D5A-4B60-B773-659421ADB1E5}"/>
                </a:ext>
              </a:extLst>
            </p:cNvPr>
            <p:cNvSpPr txBox="1"/>
            <p:nvPr/>
          </p:nvSpPr>
          <p:spPr>
            <a:xfrm>
              <a:off x="6400800" y="4198559"/>
              <a:ext cx="1929284" cy="52809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P</a:t>
              </a:r>
              <a:r>
                <a:rPr lang="en-US" baseline="-25000" dirty="0"/>
                <a:t>∞</a:t>
              </a:r>
              <a:r>
                <a:rPr lang="en-US" dirty="0"/>
                <a:t>= 30%</a:t>
              </a:r>
            </a:p>
            <a:p>
              <a:r>
                <a:rPr lang="en-US" dirty="0"/>
                <a:t>(conservative)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0179BB6D-E3BD-41B4-9E75-A88F571140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56260" y="5170593"/>
              <a:ext cx="0" cy="281353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9D7CAA17-E78B-47EB-9E5E-D95DC6595B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03860" y="5166867"/>
              <a:ext cx="0" cy="281353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995C62B7-2069-4990-9C7E-128325662A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64743" y="5160444"/>
              <a:ext cx="0" cy="281353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00A66D39-23ED-46F2-8DBB-CED90267E8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85777" y="5163471"/>
              <a:ext cx="0" cy="281353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709C982-B454-4B05-BDD3-2800FCC3D71C}"/>
                </a:ext>
              </a:extLst>
            </p:cNvPr>
            <p:cNvSpPr txBox="1"/>
            <p:nvPr/>
          </p:nvSpPr>
          <p:spPr>
            <a:xfrm>
              <a:off x="4401211" y="3350546"/>
              <a:ext cx="1227609" cy="276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Re-injection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48125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BFC0E-7058-4FBC-B22E-72EB06E7F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435" y="160068"/>
            <a:ext cx="8746071" cy="758472"/>
          </a:xfrm>
        </p:spPr>
        <p:txBody>
          <a:bodyPr>
            <a:noAutofit/>
          </a:bodyPr>
          <a:lstStyle/>
          <a:p>
            <a:r>
              <a:rPr lang="en-US" sz="3600" dirty="0"/>
              <a:t>Correction of Ion Orbit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975AD43-D98B-48FC-BBC5-8B4B38496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370959" y="2803444"/>
            <a:ext cx="2885440" cy="1496906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954107" y="3551897"/>
            <a:ext cx="3769653" cy="0"/>
          </a:xfrm>
          <a:prstGeom prst="line">
            <a:avLst/>
          </a:prstGeom>
          <a:ln w="190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75505" y="2393003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379167" y="3182565"/>
                <a:ext cx="5063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9167" y="3182565"/>
                <a:ext cx="506357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Connector 25"/>
          <p:cNvCxnSpPr/>
          <p:nvPr/>
        </p:nvCxnSpPr>
        <p:spPr>
          <a:xfrm flipV="1">
            <a:off x="5246896" y="2636121"/>
            <a:ext cx="1382475" cy="319572"/>
          </a:xfrm>
          <a:prstGeom prst="line">
            <a:avLst/>
          </a:prstGeom>
          <a:ln w="19050">
            <a:solidFill>
              <a:srgbClr val="0000FF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/>
          <a:srcRect r="57991" b="704"/>
          <a:stretch/>
        </p:blipFill>
        <p:spPr>
          <a:xfrm rot="20599125" flipV="1">
            <a:off x="3702781" y="2774003"/>
            <a:ext cx="1574216" cy="58384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/>
          <a:srcRect b="33675"/>
          <a:stretch/>
        </p:blipFill>
        <p:spPr>
          <a:xfrm flipV="1">
            <a:off x="2160988" y="3551897"/>
            <a:ext cx="1875918" cy="297212"/>
          </a:xfrm>
          <a:prstGeom prst="rect">
            <a:avLst/>
          </a:prstGeom>
        </p:spPr>
      </p:pic>
      <p:sp>
        <p:nvSpPr>
          <p:cNvPr id="17" name="Explosion 1 16"/>
          <p:cNvSpPr/>
          <p:nvPr/>
        </p:nvSpPr>
        <p:spPr>
          <a:xfrm>
            <a:off x="3701919" y="3404649"/>
            <a:ext cx="223520" cy="294496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227622" y="2347919"/>
            <a:ext cx="1172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Side view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6629370" y="2636121"/>
            <a:ext cx="975766" cy="915776"/>
          </a:xfrm>
          <a:prstGeom prst="line">
            <a:avLst/>
          </a:prstGeom>
          <a:ln w="19050">
            <a:solidFill>
              <a:srgbClr val="0000FF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75A87AA2-8062-42D9-85F3-7BFCE11C9B4F}"/>
              </a:ext>
            </a:extLst>
          </p:cNvPr>
          <p:cNvSpPr txBox="1"/>
          <p:nvPr/>
        </p:nvSpPr>
        <p:spPr>
          <a:xfrm>
            <a:off x="1642240" y="939779"/>
            <a:ext cx="88632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closer the kicks to the IP, the smaller the orbit excursion </a:t>
            </a: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Orbit excursion inversely proportional to the beam momentum</a:t>
            </a: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Concern for field non-linearity at large offsets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7605136" y="3540307"/>
            <a:ext cx="1281150" cy="0"/>
          </a:xfrm>
          <a:prstGeom prst="line">
            <a:avLst/>
          </a:prstGeom>
          <a:ln w="19050">
            <a:solidFill>
              <a:srgbClr val="0000FF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6631754" y="2636121"/>
            <a:ext cx="1" cy="1643004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900801" y="4319957"/>
            <a:ext cx="2390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Vertical kick #1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(radial magnetic field)</a:t>
            </a:r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7598227" y="3547271"/>
            <a:ext cx="1" cy="731854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351845" y="4319955"/>
            <a:ext cx="1787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Vertical kick #2 </a:t>
            </a:r>
          </a:p>
        </p:txBody>
      </p:sp>
      <p:cxnSp>
        <p:nvCxnSpPr>
          <p:cNvPr id="61" name="Straight Connector 60"/>
          <p:cNvCxnSpPr/>
          <p:nvPr/>
        </p:nvCxnSpPr>
        <p:spPr>
          <a:xfrm flipV="1">
            <a:off x="6671762" y="2610945"/>
            <a:ext cx="310215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8954360" y="3540307"/>
            <a:ext cx="81956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9168605" y="2628070"/>
            <a:ext cx="1" cy="917055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9274424" y="2881262"/>
                <a:ext cx="112082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&lt;9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mm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(41 GeV)</a:t>
                </a:r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4424" y="2881262"/>
                <a:ext cx="1120820" cy="646331"/>
              </a:xfrm>
              <a:prstGeom prst="rect">
                <a:avLst/>
              </a:prstGeom>
              <a:blipFill>
                <a:blip r:embed="rId5"/>
                <a:stretch>
                  <a:fillRect l="-4348" t="-5660" r="-4348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45142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BFC0E-7058-4FBC-B22E-72EB06E7F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435" y="160068"/>
            <a:ext cx="8746071" cy="758472"/>
          </a:xfrm>
        </p:spPr>
        <p:txBody>
          <a:bodyPr>
            <a:noAutofit/>
          </a:bodyPr>
          <a:lstStyle/>
          <a:p>
            <a:r>
              <a:rPr lang="en-US" sz="3600" dirty="0"/>
              <a:t>Rotation of Crabbing Plane Solution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975AD43-D98B-48FC-BBC5-8B4B38496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5A87AA2-8062-42D9-85F3-7BFCE11C9B4F}"/>
              </a:ext>
            </a:extLst>
          </p:cNvPr>
          <p:cNvSpPr txBox="1"/>
          <p:nvPr/>
        </p:nvSpPr>
        <p:spPr>
          <a:xfrm>
            <a:off x="1642240" y="939779"/>
            <a:ext cx="886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Pre-rotated the crabbing plane using vertical crabbing kicks: ~140 kV for ions and ~430 kV for electrons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493817" y="1995286"/>
            <a:ext cx="1082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Top view</a:t>
            </a:r>
          </a:p>
        </p:txBody>
      </p:sp>
      <p:sp>
        <p:nvSpPr>
          <p:cNvPr id="39" name="Oval 38"/>
          <p:cNvSpPr/>
          <p:nvPr/>
        </p:nvSpPr>
        <p:spPr>
          <a:xfrm rot="372671">
            <a:off x="1904119" y="3781995"/>
            <a:ext cx="2445173" cy="358986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>
            <a:spLocks/>
          </p:cNvSpPr>
          <p:nvPr/>
        </p:nvSpPr>
        <p:spPr>
          <a:xfrm>
            <a:off x="5983564" y="3842947"/>
            <a:ext cx="530352" cy="23708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2187599" y="2742442"/>
            <a:ext cx="5123555" cy="145997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 flipV="1">
            <a:off x="2153887" y="2791324"/>
            <a:ext cx="5123555" cy="145997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rc 45"/>
          <p:cNvSpPr/>
          <p:nvPr/>
        </p:nvSpPr>
        <p:spPr>
          <a:xfrm rot="1063683">
            <a:off x="5733204" y="3586024"/>
            <a:ext cx="137160" cy="484632"/>
          </a:xfrm>
          <a:prstGeom prst="arc">
            <a:avLst>
              <a:gd name="adj1" fmla="val 2482554"/>
              <a:gd name="adj2" fmla="val 18980914"/>
            </a:avLst>
          </a:prstGeom>
          <a:ln w="19050">
            <a:solidFill>
              <a:srgbClr val="FF0000"/>
            </a:solidFill>
            <a:headEnd type="stealth"/>
            <a:tailEnd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Arc 46"/>
          <p:cNvSpPr/>
          <p:nvPr/>
        </p:nvSpPr>
        <p:spPr>
          <a:xfrm rot="20536317" flipH="1">
            <a:off x="3966845" y="3432199"/>
            <a:ext cx="136356" cy="484498"/>
          </a:xfrm>
          <a:prstGeom prst="arc">
            <a:avLst>
              <a:gd name="adj1" fmla="val 2482554"/>
              <a:gd name="adj2" fmla="val 18980914"/>
            </a:avLst>
          </a:prstGeom>
          <a:ln w="19050">
            <a:solidFill>
              <a:srgbClr val="0000FF"/>
            </a:solidFill>
            <a:headEnd type="stealth"/>
            <a:tailEnd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3409651" y="3315462"/>
            <a:ext cx="2445173" cy="358986"/>
          </a:xfrm>
          <a:prstGeom prst="ellipse">
            <a:avLst/>
          </a:prstGeom>
          <a:noFill/>
          <a:ln w="2540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>
            <a:spLocks/>
          </p:cNvSpPr>
          <p:nvPr/>
        </p:nvSpPr>
        <p:spPr>
          <a:xfrm>
            <a:off x="4390636" y="3376413"/>
            <a:ext cx="475488" cy="237085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 rot="21446961">
            <a:off x="5171280" y="2820436"/>
            <a:ext cx="2445173" cy="358986"/>
          </a:xfrm>
          <a:prstGeom prst="ellipse">
            <a:avLst/>
          </a:prstGeom>
          <a:noFill/>
          <a:ln w="2540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>
            <a:spLocks/>
          </p:cNvSpPr>
          <p:nvPr/>
        </p:nvSpPr>
        <p:spPr>
          <a:xfrm rot="618519">
            <a:off x="2692894" y="2902144"/>
            <a:ext cx="475488" cy="237085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8003005" y="2797899"/>
            <a:ext cx="2606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Solenoid + rotation compensated = 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Full overlap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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Full luminosity</a:t>
            </a:r>
          </a:p>
        </p:txBody>
      </p:sp>
      <p:sp>
        <p:nvSpPr>
          <p:cNvPr id="56" name="Smiley Face 55"/>
          <p:cNvSpPr/>
          <p:nvPr/>
        </p:nvSpPr>
        <p:spPr>
          <a:xfrm>
            <a:off x="9087781" y="3385746"/>
            <a:ext cx="457200" cy="4572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Arc 57"/>
          <p:cNvSpPr/>
          <p:nvPr/>
        </p:nvSpPr>
        <p:spPr>
          <a:xfrm rot="20536317" flipV="1">
            <a:off x="2119420" y="3960167"/>
            <a:ext cx="136356" cy="484498"/>
          </a:xfrm>
          <a:prstGeom prst="arc">
            <a:avLst>
              <a:gd name="adj1" fmla="val 2482554"/>
              <a:gd name="adj2" fmla="val 18980914"/>
            </a:avLst>
          </a:prstGeom>
          <a:ln w="19050">
            <a:solidFill>
              <a:srgbClr val="0000FF"/>
            </a:solidFill>
            <a:headEnd type="stealth"/>
            <a:tailEnd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Arc 59"/>
          <p:cNvSpPr/>
          <p:nvPr/>
        </p:nvSpPr>
        <p:spPr>
          <a:xfrm rot="1063683" flipH="1" flipV="1">
            <a:off x="6627116" y="3852322"/>
            <a:ext cx="137160" cy="484632"/>
          </a:xfrm>
          <a:prstGeom prst="arc">
            <a:avLst>
              <a:gd name="adj1" fmla="val 2482554"/>
              <a:gd name="adj2" fmla="val 18980914"/>
            </a:avLst>
          </a:prstGeom>
          <a:ln w="19050">
            <a:solidFill>
              <a:srgbClr val="FF0000"/>
            </a:solidFill>
            <a:headEnd type="stealth"/>
            <a:tailEnd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9731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BFC0E-7058-4FBC-B22E-72EB06E7F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435" y="160068"/>
            <a:ext cx="8746071" cy="758472"/>
          </a:xfrm>
        </p:spPr>
        <p:txBody>
          <a:bodyPr>
            <a:noAutofit/>
          </a:bodyPr>
          <a:lstStyle/>
          <a:p>
            <a:r>
              <a:rPr lang="en-US" sz="3600" dirty="0"/>
              <a:t>Net Effect of IR on Ion Spin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975AD43-D98B-48FC-BBC5-8B4B38496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89" y="992086"/>
            <a:ext cx="4018949" cy="313439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0334" y="1075414"/>
            <a:ext cx="4018949" cy="3051068"/>
          </a:xfrm>
          <a:prstGeom prst="rect">
            <a:avLst/>
          </a:prstGeom>
        </p:spPr>
      </p:pic>
      <p:cxnSp>
        <p:nvCxnSpPr>
          <p:cNvPr id="23" name="Google Shape;62;p13"/>
          <p:cNvCxnSpPr/>
          <p:nvPr/>
        </p:nvCxnSpPr>
        <p:spPr>
          <a:xfrm flipH="1">
            <a:off x="2304023" y="1346770"/>
            <a:ext cx="3430410" cy="0"/>
          </a:xfrm>
          <a:prstGeom prst="straightConnector1">
            <a:avLst/>
          </a:prstGeom>
          <a:noFill/>
          <a:ln w="12700" cap="flat" cmpd="sng">
            <a:solidFill>
              <a:schemeClr val="tx1"/>
            </a:solidFill>
            <a:prstDash val="solid"/>
            <a:round/>
            <a:headEnd type="stealth" w="med" len="lg"/>
            <a:tailEnd type="stealth" w="med" len="lg"/>
          </a:ln>
        </p:spPr>
      </p:cxnSp>
      <p:cxnSp>
        <p:nvCxnSpPr>
          <p:cNvPr id="24" name="Google Shape;62;p13"/>
          <p:cNvCxnSpPr/>
          <p:nvPr/>
        </p:nvCxnSpPr>
        <p:spPr>
          <a:xfrm flipH="1">
            <a:off x="6575350" y="1346770"/>
            <a:ext cx="1711355" cy="0"/>
          </a:xfrm>
          <a:prstGeom prst="straightConnector1">
            <a:avLst/>
          </a:prstGeom>
          <a:noFill/>
          <a:ln w="12700" cap="flat" cmpd="sng">
            <a:solidFill>
              <a:schemeClr val="tx1"/>
            </a:solidFill>
            <a:prstDash val="solid"/>
            <a:round/>
            <a:headEnd type="stealth" w="med" len="lg"/>
            <a:tailEnd type="stealth" w="med" len="lg"/>
          </a:ln>
        </p:spPr>
      </p:cxnSp>
      <p:cxnSp>
        <p:nvCxnSpPr>
          <p:cNvPr id="25" name="Google Shape;62;p13"/>
          <p:cNvCxnSpPr/>
          <p:nvPr/>
        </p:nvCxnSpPr>
        <p:spPr>
          <a:xfrm flipH="1">
            <a:off x="8286705" y="1345576"/>
            <a:ext cx="1711355" cy="0"/>
          </a:xfrm>
          <a:prstGeom prst="straightConnector1">
            <a:avLst/>
          </a:prstGeom>
          <a:noFill/>
          <a:ln w="12700" cap="flat" cmpd="sng">
            <a:solidFill>
              <a:schemeClr val="tx1"/>
            </a:solidFill>
            <a:prstDash val="solid"/>
            <a:round/>
            <a:headEnd type="stealth" w="med" len="lg"/>
            <a:tailEnd type="stealth" w="med" len="lg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2508261" y="918540"/>
                <a:ext cx="6821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8261" y="918540"/>
                <a:ext cx="68211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921185" y="918540"/>
                <a:ext cx="6249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185" y="918540"/>
                <a:ext cx="62497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9120870" y="918540"/>
                <a:ext cx="6233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0870" y="918540"/>
                <a:ext cx="62337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Table 28"/>
              <p:cNvGraphicFramePr>
                <a:graphicFrameLocks noGrp="1"/>
              </p:cNvGraphicFramePr>
              <p:nvPr/>
            </p:nvGraphicFramePr>
            <p:xfrm>
              <a:off x="4379663" y="4397838"/>
              <a:ext cx="3432675" cy="193594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89363">
                      <a:extLst>
                        <a:ext uri="{9D8B030D-6E8A-4147-A177-3AD203B41FA5}">
                          <a16:colId xmlns:a16="http://schemas.microsoft.com/office/drawing/2014/main" val="416316977"/>
                        </a:ext>
                      </a:extLst>
                    </a:gridCol>
                    <a:gridCol w="660828">
                      <a:extLst>
                        <a:ext uri="{9D8B030D-6E8A-4147-A177-3AD203B41FA5}">
                          <a16:colId xmlns:a16="http://schemas.microsoft.com/office/drawing/2014/main" val="3057364497"/>
                        </a:ext>
                      </a:extLst>
                    </a:gridCol>
                    <a:gridCol w="660828">
                      <a:extLst>
                        <a:ext uri="{9D8B030D-6E8A-4147-A177-3AD203B41FA5}">
                          <a16:colId xmlns:a16="http://schemas.microsoft.com/office/drawing/2014/main" val="1570605624"/>
                        </a:ext>
                      </a:extLst>
                    </a:gridCol>
                    <a:gridCol w="660828">
                      <a:extLst>
                        <a:ext uri="{9D8B030D-6E8A-4147-A177-3AD203B41FA5}">
                          <a16:colId xmlns:a16="http://schemas.microsoft.com/office/drawing/2014/main" val="2587247995"/>
                        </a:ext>
                      </a:extLst>
                    </a:gridCol>
                    <a:gridCol w="660828">
                      <a:extLst>
                        <a:ext uri="{9D8B030D-6E8A-4147-A177-3AD203B41FA5}">
                          <a16:colId xmlns:a16="http://schemas.microsoft.com/office/drawing/2014/main" val="703057758"/>
                        </a:ext>
                      </a:extLst>
                    </a:gridCol>
                  </a:tblGrid>
                  <a:tr h="48386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Energy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[</m:t>
                                </m:r>
                                <m:r>
                                  <a:rPr lang="en-US" sz="14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𝐺𝑒𝑉</m:t>
                                </m:r>
                                <m:r>
                                  <a:rPr lang="en-US" sz="14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dirty="0">
                              <a:effectLst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Long.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endParaRPr lang="en-US" sz="1400" dirty="0"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Rad.</a:t>
                          </a:r>
                          <a:r>
                            <a:rPr lang="en-US" sz="1400" baseline="0" dirty="0"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baseline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baseline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400" b="0" i="1" baseline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endParaRPr lang="en-US" sz="1400" dirty="0"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Vert.</a:t>
                          </a:r>
                          <a:r>
                            <a:rPr lang="en-US" sz="1400" baseline="0" dirty="0"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baseline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baseline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400" b="0" i="1" baseline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endParaRPr lang="en-US" sz="1400" dirty="0"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[2</m:t>
                                </m:r>
                                <m:r>
                                  <a:rPr lang="en-US" sz="14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𝜋</m:t>
                                </m:r>
                                <m:r>
                                  <a:rPr lang="en-US" sz="14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44269583"/>
                      </a:ext>
                    </a:extLst>
                  </a:tr>
                  <a:tr h="375308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41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0.98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0.18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-0.076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0.038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9777252"/>
                      </a:ext>
                    </a:extLst>
                  </a:tr>
                  <a:tr h="358926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100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0.97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0.23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-0.047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-0.035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99308088"/>
                      </a:ext>
                    </a:extLst>
                  </a:tr>
                  <a:tr h="358926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200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0.93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-0.37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-0.029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0.021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5787894"/>
                      </a:ext>
                    </a:extLst>
                  </a:tr>
                  <a:tr h="358926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275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0.88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-0.48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-0.025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-0.035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962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Table 28"/>
              <p:cNvGraphicFramePr>
                <a:graphicFrameLocks noGrp="1"/>
              </p:cNvGraphicFramePr>
              <p:nvPr/>
            </p:nvGraphicFramePr>
            <p:xfrm>
              <a:off x="4379663" y="4397838"/>
              <a:ext cx="3432675" cy="193594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89363">
                      <a:extLst>
                        <a:ext uri="{9D8B030D-6E8A-4147-A177-3AD203B41FA5}">
                          <a16:colId xmlns:a16="http://schemas.microsoft.com/office/drawing/2014/main" val="416316977"/>
                        </a:ext>
                      </a:extLst>
                    </a:gridCol>
                    <a:gridCol w="660828">
                      <a:extLst>
                        <a:ext uri="{9D8B030D-6E8A-4147-A177-3AD203B41FA5}">
                          <a16:colId xmlns:a16="http://schemas.microsoft.com/office/drawing/2014/main" val="3057364497"/>
                        </a:ext>
                      </a:extLst>
                    </a:gridCol>
                    <a:gridCol w="660828">
                      <a:extLst>
                        <a:ext uri="{9D8B030D-6E8A-4147-A177-3AD203B41FA5}">
                          <a16:colId xmlns:a16="http://schemas.microsoft.com/office/drawing/2014/main" val="1570605624"/>
                        </a:ext>
                      </a:extLst>
                    </a:gridCol>
                    <a:gridCol w="660828">
                      <a:extLst>
                        <a:ext uri="{9D8B030D-6E8A-4147-A177-3AD203B41FA5}">
                          <a16:colId xmlns:a16="http://schemas.microsoft.com/office/drawing/2014/main" val="2587247995"/>
                        </a:ext>
                      </a:extLst>
                    </a:gridCol>
                    <a:gridCol w="660828">
                      <a:extLst>
                        <a:ext uri="{9D8B030D-6E8A-4147-A177-3AD203B41FA5}">
                          <a16:colId xmlns:a16="http://schemas.microsoft.com/office/drawing/2014/main" val="703057758"/>
                        </a:ext>
                      </a:extLst>
                    </a:gridCol>
                  </a:tblGrid>
                  <a:tr h="4838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769" t="-7500" r="-335385" b="-3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121296" t="-7500" r="-303704" b="-3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219266" t="-7500" r="-200917" b="-3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322222" t="-7500" r="-102778" b="-3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418349" t="-7500" r="-1835" b="-30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44269583"/>
                      </a:ext>
                    </a:extLst>
                  </a:tr>
                  <a:tr h="375308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41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0.98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0.18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-0.076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0.038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9777252"/>
                      </a:ext>
                    </a:extLst>
                  </a:tr>
                  <a:tr h="358926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100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0.97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0.23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-0.047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-0.035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99308088"/>
                      </a:ext>
                    </a:extLst>
                  </a:tr>
                  <a:tr h="358926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200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0.93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-0.37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-0.029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0.021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5787894"/>
                      </a:ext>
                    </a:extLst>
                  </a:tr>
                  <a:tr h="358926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275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0.88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-0.48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-0.025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-0.035</a:t>
                          </a:r>
                        </a:p>
                      </a:txBody>
                      <a:tcPr marL="70529" marR="70529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9620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22099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CF4AF-4BCD-4C2E-8A92-BC4E6270F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and Focusing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E96D72-32BD-456E-B787-29BFFA182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9360B4F-2953-4F2E-8B2F-D908B1B986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95864" y="3047566"/>
            <a:ext cx="3490923" cy="22848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AAE453-5AD8-40B1-9211-9EBCDDD58C8D}"/>
              </a:ext>
            </a:extLst>
          </p:cNvPr>
          <p:cNvSpPr txBox="1"/>
          <p:nvPr/>
        </p:nvSpPr>
        <p:spPr>
          <a:xfrm>
            <a:off x="8553043" y="2986573"/>
            <a:ext cx="2519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Strong focusing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dirty="0"/>
              <a:t> =5 cm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344ED45-63A0-4ADA-83FA-69BF6A0B7243}"/>
                  </a:ext>
                </a:extLst>
              </p:cNvPr>
              <p:cNvSpPr txBox="1"/>
              <p:nvPr/>
            </p:nvSpPr>
            <p:spPr>
              <a:xfrm>
                <a:off x="1876167" y="1467066"/>
                <a:ext cx="8050427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Luminosity ~ 1/(spot size)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 </a:t>
                </a:r>
                <a:r>
                  <a:rPr lang="en-US" dirty="0">
                    <a:solidFill>
                      <a:srgbClr val="FF0000"/>
                    </a:solidFill>
                  </a:rPr>
                  <a:t>smaller spot size</a:t>
                </a:r>
                <a:r>
                  <a:rPr lang="en-US" dirty="0"/>
                  <a:t> at the IP means </a:t>
                </a:r>
                <a:r>
                  <a:rPr lang="en-US" dirty="0">
                    <a:solidFill>
                      <a:srgbClr val="FF0000"/>
                    </a:solidFill>
                  </a:rPr>
                  <a:t>more luminosity </a:t>
                </a: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At the IP, </a:t>
                </a:r>
                <a:r>
                  <a:rPr lang="en-US" dirty="0">
                    <a:solidFill>
                      <a:srgbClr val="FF0000"/>
                    </a:solidFill>
                  </a:rPr>
                  <a:t>(beam size)X(beam divergence)= const</a:t>
                </a:r>
                <a:r>
                  <a:rPr lang="en-US" dirty="0"/>
                  <a:t>. in each plane (</a:t>
                </a:r>
                <a:r>
                  <a:rPr lang="en-US" dirty="0">
                    <a:solidFill>
                      <a:srgbClr val="FF0000"/>
                    </a:solidFill>
                  </a:rPr>
                  <a:t>emittance </a:t>
                </a:r>
                <a:r>
                  <a:rPr lang="el-GR" dirty="0">
                    <a:solidFill>
                      <a:srgbClr val="FF0000"/>
                    </a:solidFill>
                  </a:rPr>
                  <a:t>ε</a:t>
                </a:r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Beam-beam force scales as 1/ε – beam dynamics prefers </a:t>
                </a:r>
                <a:r>
                  <a:rPr lang="en-US" dirty="0">
                    <a:solidFill>
                      <a:srgbClr val="FF0000"/>
                    </a:solidFill>
                  </a:rPr>
                  <a:t>large emittance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For a given beam (= fixed emittance), a </a:t>
                </a:r>
                <a:r>
                  <a:rPr lang="en-US" dirty="0">
                    <a:solidFill>
                      <a:srgbClr val="FF0000"/>
                    </a:solidFill>
                  </a:rPr>
                  <a:t>smaller IP beam size means larger divergence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Two configurations: High luminosity vs.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acceptance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344ED45-63A0-4ADA-83FA-69BF6A0B72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6167" y="1467066"/>
                <a:ext cx="8050427" cy="2585323"/>
              </a:xfrm>
              <a:prstGeom prst="rect">
                <a:avLst/>
              </a:prstGeom>
              <a:blipFill>
                <a:blip r:embed="rId3"/>
                <a:stretch>
                  <a:fillRect l="-530" t="-14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6EAEFA1A-3B21-4F52-A1B1-CFE1BE7D4CF6}"/>
              </a:ext>
            </a:extLst>
          </p:cNvPr>
          <p:cNvSpPr txBox="1"/>
          <p:nvPr/>
        </p:nvSpPr>
        <p:spPr>
          <a:xfrm>
            <a:off x="1876167" y="3355905"/>
            <a:ext cx="46028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larger beam divergence leads to a larger beam size at the nearest focusing magnets – </a:t>
            </a:r>
            <a:r>
              <a:rPr lang="en-US" dirty="0">
                <a:solidFill>
                  <a:srgbClr val="FF0000"/>
                </a:solidFill>
              </a:rPr>
              <a:t>(size at magnet)=(divergence)X(distance)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Magnets need to have larger aperture</a:t>
            </a:r>
            <a:r>
              <a:rPr lang="en-US" dirty="0"/>
              <a:t> while gradient (= focusing strength) remains the same – peak field at magnet poles is </a:t>
            </a:r>
            <a:r>
              <a:rPr lang="en-US" dirty="0">
                <a:solidFill>
                  <a:srgbClr val="FF0000"/>
                </a:solidFill>
              </a:rPr>
              <a:t>technically limited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9FEC91-72B5-4340-BE98-1B60567CB42A}"/>
              </a:ext>
            </a:extLst>
          </p:cNvPr>
          <p:cNvSpPr txBox="1"/>
          <p:nvPr/>
        </p:nvSpPr>
        <p:spPr>
          <a:xfrm>
            <a:off x="2688021" y="5446725"/>
            <a:ext cx="7184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Focusing elements for both beams need to be as close as possible to the IP</a:t>
            </a:r>
          </a:p>
        </p:txBody>
      </p:sp>
    </p:spTree>
    <p:extLst>
      <p:ext uri="{BB962C8B-B14F-4D97-AF65-F5344CB8AC3E}">
        <p14:creationId xmlns:p14="http://schemas.microsoft.com/office/powerpoint/2010/main" val="3523213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A48A8-8052-4360-A5B7-0E0611AC4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Crossing Angle Collisions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A9300-6876-4456-BD26-B639FC059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solidFill>
                  <a:srgbClr val="FF0000"/>
                </a:solidFill>
              </a:rPr>
              <a:t>Beam energies </a:t>
            </a:r>
            <a:r>
              <a:rPr lang="en-US" dirty="0"/>
              <a:t>of electrons and hadrons are </a:t>
            </a:r>
            <a:r>
              <a:rPr lang="en-US" dirty="0">
                <a:solidFill>
                  <a:srgbClr val="FF0000"/>
                </a:solidFill>
              </a:rPr>
              <a:t>vastly different</a:t>
            </a:r>
            <a:r>
              <a:rPr lang="en-US" dirty="0"/>
              <a:t> in EIC</a:t>
            </a:r>
          </a:p>
          <a:p>
            <a:r>
              <a:rPr lang="en-US" dirty="0"/>
              <a:t>Focusing elements for electrons would have only little effect on hadrons, while hadron magnets would overfocus electrons</a:t>
            </a:r>
          </a:p>
          <a:p>
            <a:r>
              <a:rPr lang="en-US" dirty="0">
                <a:solidFill>
                  <a:srgbClr val="FF0000"/>
                </a:solidFill>
              </a:rPr>
              <a:t>Beams need to be separated </a:t>
            </a:r>
            <a:r>
              <a:rPr lang="en-US" dirty="0"/>
              <a:t>into their respective focusing systems as close </a:t>
            </a:r>
            <a:r>
              <a:rPr lang="en-US" dirty="0">
                <a:solidFill>
                  <a:srgbClr val="FF0000"/>
                </a:solidFill>
              </a:rPr>
              <a:t>as possible to the IP</a:t>
            </a:r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separator dipole </a:t>
            </a:r>
            <a:r>
              <a:rPr lang="en-US" dirty="0"/>
              <a:t>would have to deflect the (“weaker”) electrons and would therefore generate a </a:t>
            </a:r>
            <a:r>
              <a:rPr lang="en-US" dirty="0">
                <a:solidFill>
                  <a:srgbClr val="FF0000"/>
                </a:solidFill>
              </a:rPr>
              <a:t>wide synchrotron radiation fan </a:t>
            </a:r>
            <a:r>
              <a:rPr lang="en-US" dirty="0"/>
              <a:t>that would need to pass through the detector – requires </a:t>
            </a:r>
            <a:r>
              <a:rPr lang="en-US" dirty="0">
                <a:solidFill>
                  <a:srgbClr val="FF0000"/>
                </a:solidFill>
              </a:rPr>
              <a:t>large beam pipe diameter </a:t>
            </a:r>
            <a:r>
              <a:rPr lang="en-US" dirty="0"/>
              <a:t>(HERA-II)</a:t>
            </a:r>
          </a:p>
          <a:p>
            <a:r>
              <a:rPr lang="en-US" dirty="0"/>
              <a:t>Best solution: </a:t>
            </a:r>
            <a:r>
              <a:rPr lang="en-US" dirty="0">
                <a:solidFill>
                  <a:srgbClr val="FF0000"/>
                </a:solidFill>
              </a:rPr>
              <a:t>Crossing angle collisions!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4AF85C-5915-44B5-A6FA-F6981CAB9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044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FDD94-62BA-49C6-923F-0F79FFAD8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Crossing Angle and Luminosity</a:t>
            </a:r>
          </a:p>
        </p:txBody>
      </p:sp>
      <p:pic>
        <p:nvPicPr>
          <p:cNvPr id="6" name="Content Placeholder 5" descr="A picture containing logo&#10;&#10;Description automatically generated">
            <a:extLst>
              <a:ext uri="{FF2B5EF4-FFF2-40B4-BE49-F238E27FC236}">
                <a16:creationId xmlns:a16="http://schemas.microsoft.com/office/drawing/2014/main" id="{DB793C58-07AB-4310-914B-31F65D7784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96179" y="3616791"/>
            <a:ext cx="4025751" cy="10450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545E17-276C-4DCA-B810-71E3F779B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8E0216-01DB-4A0A-915D-B59057D56D35}"/>
              </a:ext>
            </a:extLst>
          </p:cNvPr>
          <p:cNvSpPr txBox="1"/>
          <p:nvPr/>
        </p:nvSpPr>
        <p:spPr>
          <a:xfrm>
            <a:off x="2013423" y="4770426"/>
            <a:ext cx="81651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Long (~+/-6 cm), skinny (100 um) bunches </a:t>
            </a:r>
            <a:r>
              <a:rPr lang="en-US" dirty="0"/>
              <a:t>colliding at an angle have </a:t>
            </a:r>
            <a:r>
              <a:rPr lang="en-US" dirty="0">
                <a:solidFill>
                  <a:srgbClr val="FF0000"/>
                </a:solidFill>
              </a:rPr>
              <a:t>very little overlap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With </a:t>
            </a:r>
            <a:r>
              <a:rPr lang="en-US" dirty="0">
                <a:solidFill>
                  <a:srgbClr val="FF0000"/>
                </a:solidFill>
              </a:rPr>
              <a:t>25 </a:t>
            </a:r>
            <a:r>
              <a:rPr lang="en-US" dirty="0" err="1">
                <a:solidFill>
                  <a:srgbClr val="FF0000"/>
                </a:solidFill>
              </a:rPr>
              <a:t>mrad</a:t>
            </a:r>
            <a:r>
              <a:rPr lang="en-US" dirty="0">
                <a:solidFill>
                  <a:srgbClr val="FF0000"/>
                </a:solidFill>
              </a:rPr>
              <a:t> crossing angle</a:t>
            </a:r>
            <a:r>
              <a:rPr lang="en-US" dirty="0"/>
              <a:t>, each particle can only interact with </a:t>
            </a:r>
            <a:r>
              <a:rPr lang="en-US" dirty="0">
                <a:solidFill>
                  <a:srgbClr val="FF0000"/>
                </a:solidFill>
              </a:rPr>
              <a:t>a +/-4 mm thick slice </a:t>
            </a:r>
            <a:r>
              <a:rPr lang="en-US" dirty="0"/>
              <a:t>of the +/-6 cm long oncoming bunch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723F6768-945B-462B-B31E-F01401E8F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0499" y="1598715"/>
            <a:ext cx="2737110" cy="6583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934573C-C684-4E53-A3DD-29152B8A2C71}"/>
              </a:ext>
            </a:extLst>
          </p:cNvPr>
          <p:cNvSpPr txBox="1"/>
          <p:nvPr/>
        </p:nvSpPr>
        <p:spPr>
          <a:xfrm>
            <a:off x="2152651" y="2279492"/>
            <a:ext cx="7145087" cy="65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</a:t>
            </a:r>
            <a:r>
              <a:rPr lang="en-US" dirty="0">
                <a:solidFill>
                  <a:srgbClr val="FF0000"/>
                </a:solidFill>
              </a:rPr>
              <a:t>head-on </a:t>
            </a:r>
            <a:r>
              <a:rPr lang="en-US" dirty="0"/>
              <a:t>collisions</a:t>
            </a:r>
            <a:r>
              <a:rPr lang="en-US" dirty="0">
                <a:solidFill>
                  <a:srgbClr val="FF0000"/>
                </a:solidFill>
              </a:rPr>
              <a:t>, every beam particle </a:t>
            </a:r>
            <a:r>
              <a:rPr lang="en-US" dirty="0"/>
              <a:t>in one beam can potentially </a:t>
            </a:r>
            <a:r>
              <a:rPr lang="en-US" dirty="0">
                <a:solidFill>
                  <a:srgbClr val="FF0000"/>
                </a:solidFill>
              </a:rPr>
              <a:t>interact with every particle in the other beam</a:t>
            </a:r>
          </a:p>
        </p:txBody>
      </p:sp>
    </p:spTree>
    <p:extLst>
      <p:ext uri="{BB962C8B-B14F-4D97-AF65-F5344CB8AC3E}">
        <p14:creationId xmlns:p14="http://schemas.microsoft.com/office/powerpoint/2010/main" val="3182526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2CA4A-E82E-4E11-B269-D9FF81129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Crossing to the Rescue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0001B-0CFD-4C8F-9572-D95E22812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22C085-5060-41F9-BA1D-6A58DED877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5867" y="1499410"/>
            <a:ext cx="4759351" cy="335796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33FA0-935C-4186-A244-7F7CFBE07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5644" y="1807153"/>
            <a:ext cx="4554968" cy="2933760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Head-on collision geometry is restored </a:t>
            </a:r>
            <a:r>
              <a:rPr lang="en-US" sz="2400" dirty="0"/>
              <a:t>by rotating the bunches before colliding (“</a:t>
            </a:r>
            <a:r>
              <a:rPr lang="en-US" sz="2400" dirty="0">
                <a:solidFill>
                  <a:srgbClr val="FF0000"/>
                </a:solidFill>
              </a:rPr>
              <a:t>crab crossing</a:t>
            </a:r>
            <a:r>
              <a:rPr lang="en-US" sz="2400" dirty="0"/>
              <a:t>”)</a:t>
            </a:r>
          </a:p>
          <a:p>
            <a:r>
              <a:rPr lang="en-US" sz="2400" dirty="0"/>
              <a:t>Bunch rotation (“crabbing”) is accomplished by </a:t>
            </a:r>
            <a:r>
              <a:rPr lang="en-US" sz="2400" dirty="0">
                <a:solidFill>
                  <a:srgbClr val="FF0000"/>
                </a:solidFill>
              </a:rPr>
              <a:t>transversely deflecting RF resonators</a:t>
            </a:r>
            <a:r>
              <a:rPr lang="en-US" sz="2400" dirty="0"/>
              <a:t> (“</a:t>
            </a:r>
            <a:r>
              <a:rPr lang="en-US" sz="2400" dirty="0">
                <a:solidFill>
                  <a:srgbClr val="FF0000"/>
                </a:solidFill>
              </a:rPr>
              <a:t>crab cavities</a:t>
            </a:r>
            <a:r>
              <a:rPr lang="en-US" sz="2400" dirty="0"/>
              <a:t>”)</a:t>
            </a:r>
          </a:p>
          <a:p>
            <a:r>
              <a:rPr lang="en-US" sz="2400" dirty="0"/>
              <a:t>Actual collision point moves laterally during bunch interaction</a:t>
            </a:r>
          </a:p>
        </p:txBody>
      </p:sp>
    </p:spTree>
    <p:extLst>
      <p:ext uri="{BB962C8B-B14F-4D97-AF65-F5344CB8AC3E}">
        <p14:creationId xmlns:p14="http://schemas.microsoft.com/office/powerpoint/2010/main" val="959101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BFC0E-7058-4FBC-B22E-72EB06E7F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41" y="417056"/>
            <a:ext cx="8746071" cy="758472"/>
          </a:xfrm>
        </p:spPr>
        <p:txBody>
          <a:bodyPr>
            <a:noAutofit/>
          </a:bodyPr>
          <a:lstStyle/>
          <a:p>
            <a:r>
              <a:rPr lang="en-US" dirty="0"/>
              <a:t>Detector Solenoid Effects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A87AA2-8062-42D9-85F3-7BFCE11C9B4F}"/>
              </a:ext>
            </a:extLst>
          </p:cNvPr>
          <p:cNvSpPr txBox="1"/>
          <p:nvPr/>
        </p:nvSpPr>
        <p:spPr>
          <a:xfrm>
            <a:off x="1195033" y="1641041"/>
            <a:ext cx="851508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 charset="0"/>
                <a:cs typeface="Arial" panose="020B0604020202020204" pitchFamily="34" charset="0"/>
              </a:rPr>
              <a:t>Coherent orbit distortion</a:t>
            </a:r>
          </a:p>
          <a:p>
            <a:pPr marL="228600" indent="-2286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 charset="0"/>
                <a:cs typeface="Arial" panose="020B0604020202020204" pitchFamily="34" charset="0"/>
              </a:rPr>
              <a:t>Transverse coupling</a:t>
            </a:r>
          </a:p>
          <a:p>
            <a:pPr marL="228600" indent="-2286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 charset="0"/>
                <a:cs typeface="Arial" panose="020B0604020202020204" pitchFamily="34" charset="0"/>
              </a:rPr>
              <a:t>Rotation of the crabbing plane</a:t>
            </a:r>
          </a:p>
          <a:p>
            <a:pPr marL="228600" indent="-2286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 charset="0"/>
                <a:cs typeface="Arial" panose="020B0604020202020204" pitchFamily="34" charset="0"/>
              </a:rPr>
              <a:t>Polarization tilt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975AD43-D98B-48FC-BBC5-8B4B38496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222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BFC0E-7058-4FBC-B22E-72EB06E7F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435" y="160068"/>
            <a:ext cx="8746071" cy="758472"/>
          </a:xfrm>
        </p:spPr>
        <p:txBody>
          <a:bodyPr>
            <a:noAutofit/>
          </a:bodyPr>
          <a:lstStyle/>
          <a:p>
            <a:r>
              <a:rPr lang="en-US" sz="3600" dirty="0"/>
              <a:t>Coherent Distortion of Ion Orbit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975AD43-D98B-48FC-BBC5-8B4B38496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059093" y="1666053"/>
            <a:ext cx="2885440" cy="1496906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642241" y="1666053"/>
            <a:ext cx="3769653" cy="1496906"/>
          </a:xfrm>
          <a:prstGeom prst="line">
            <a:avLst/>
          </a:prstGeom>
          <a:ln w="19050">
            <a:solidFill>
              <a:srgbClr val="0000FF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642241" y="2414506"/>
            <a:ext cx="3769653" cy="0"/>
          </a:xfrm>
          <a:prstGeom prst="line">
            <a:avLst/>
          </a:prstGeom>
          <a:ln w="190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xplosion 1 3"/>
          <p:cNvSpPr/>
          <p:nvPr/>
        </p:nvSpPr>
        <p:spPr>
          <a:xfrm>
            <a:off x="3390053" y="2267258"/>
            <a:ext cx="223520" cy="294496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01552" y="1221291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067301" y="2045174"/>
                <a:ext cx="5063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7301" y="2045174"/>
                <a:ext cx="506357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2960607" y="1210317"/>
            <a:ext cx="1082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Top view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692346" y="1662665"/>
            <a:ext cx="2885440" cy="1496906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6275494" y="2411118"/>
            <a:ext cx="3769653" cy="0"/>
          </a:xfrm>
          <a:prstGeom prst="line">
            <a:avLst/>
          </a:prstGeom>
          <a:ln w="190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96892" y="125222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9700554" y="2041786"/>
                <a:ext cx="5063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0554" y="2041786"/>
                <a:ext cx="50635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2788412" y="3820098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End view</a:t>
            </a:r>
          </a:p>
        </p:txBody>
      </p:sp>
      <p:cxnSp>
        <p:nvCxnSpPr>
          <p:cNvPr id="26" name="Straight Connector 25"/>
          <p:cNvCxnSpPr/>
          <p:nvPr/>
        </p:nvCxnSpPr>
        <p:spPr>
          <a:xfrm rot="2340000" flipV="1">
            <a:off x="9649122" y="1586633"/>
            <a:ext cx="277273" cy="355095"/>
          </a:xfrm>
          <a:prstGeom prst="line">
            <a:avLst/>
          </a:prstGeom>
          <a:ln w="19050">
            <a:solidFill>
              <a:srgbClr val="0000FF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/>
          <a:srcRect r="57991" b="704"/>
          <a:stretch/>
        </p:blipFill>
        <p:spPr>
          <a:xfrm rot="20599125" flipV="1">
            <a:off x="8024168" y="1633224"/>
            <a:ext cx="1574216" cy="58384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/>
          <a:srcRect b="33675"/>
          <a:stretch/>
        </p:blipFill>
        <p:spPr>
          <a:xfrm flipV="1">
            <a:off x="6482375" y="2411118"/>
            <a:ext cx="1875918" cy="297212"/>
          </a:xfrm>
          <a:prstGeom prst="rect">
            <a:avLst/>
          </a:prstGeom>
        </p:spPr>
      </p:pic>
      <p:sp>
        <p:nvSpPr>
          <p:cNvPr id="17" name="Explosion 1 16"/>
          <p:cNvSpPr/>
          <p:nvPr/>
        </p:nvSpPr>
        <p:spPr>
          <a:xfrm>
            <a:off x="8023306" y="2263870"/>
            <a:ext cx="223520" cy="294496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599014" y="4358287"/>
            <a:ext cx="1499616" cy="1496906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5"/>
          <a:srcRect b="33675"/>
          <a:stretch/>
        </p:blipFill>
        <p:spPr>
          <a:xfrm flipV="1">
            <a:off x="2482599" y="5048420"/>
            <a:ext cx="967740" cy="216413"/>
          </a:xfrm>
          <a:prstGeom prst="rect">
            <a:avLst/>
          </a:prstGeom>
        </p:spPr>
      </p:pic>
      <p:cxnSp>
        <p:nvCxnSpPr>
          <p:cNvPr id="34" name="Straight Connector 33"/>
          <p:cNvCxnSpPr/>
          <p:nvPr/>
        </p:nvCxnSpPr>
        <p:spPr>
          <a:xfrm>
            <a:off x="1948482" y="5048421"/>
            <a:ext cx="650533" cy="0"/>
          </a:xfrm>
          <a:prstGeom prst="line">
            <a:avLst/>
          </a:prstGeom>
          <a:ln w="19050">
            <a:solidFill>
              <a:srgbClr val="0000FF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/>
          <a:srcRect r="43789"/>
          <a:stretch/>
        </p:blipFill>
        <p:spPr>
          <a:xfrm rot="20599125" flipV="1">
            <a:off x="3226828" y="4199241"/>
            <a:ext cx="879175" cy="740922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4236063" y="394504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3115425" y="4838829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5425" y="4838829"/>
                <a:ext cx="466794" cy="369332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Straight Connector 48"/>
          <p:cNvCxnSpPr/>
          <p:nvPr/>
        </p:nvCxnSpPr>
        <p:spPr>
          <a:xfrm flipV="1">
            <a:off x="2425149" y="4506619"/>
            <a:ext cx="1847346" cy="106452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780627" y="5041646"/>
            <a:ext cx="149186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Arc 55"/>
          <p:cNvSpPr/>
          <p:nvPr/>
        </p:nvSpPr>
        <p:spPr>
          <a:xfrm>
            <a:off x="2772879" y="4495737"/>
            <a:ext cx="1097280" cy="1097280"/>
          </a:xfrm>
          <a:prstGeom prst="arc">
            <a:avLst>
              <a:gd name="adj1" fmla="val 19934491"/>
              <a:gd name="adj2" fmla="val 0"/>
            </a:avLst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>
            <a:off x="6692347" y="3204217"/>
            <a:ext cx="2562387" cy="919770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9254734" y="3204217"/>
            <a:ext cx="330967" cy="946900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276313" y="4192141"/>
            <a:ext cx="2287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Vertical kicks by the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solenoid fringe fields</a:t>
            </a:r>
          </a:p>
        </p:txBody>
      </p:sp>
      <p:cxnSp>
        <p:nvCxnSpPr>
          <p:cNvPr id="66" name="Straight Connector 65"/>
          <p:cNvCxnSpPr/>
          <p:nvPr/>
        </p:nvCxnSpPr>
        <p:spPr>
          <a:xfrm rot="2340000" flipV="1">
            <a:off x="4173860" y="4254390"/>
            <a:ext cx="277273" cy="355095"/>
          </a:xfrm>
          <a:prstGeom prst="line">
            <a:avLst/>
          </a:prstGeom>
          <a:ln w="19050">
            <a:solidFill>
              <a:srgbClr val="0000FF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428844" y="2865828"/>
            <a:ext cx="843280" cy="0"/>
          </a:xfrm>
          <a:prstGeom prst="straightConnector1">
            <a:avLst/>
          </a:prstGeom>
          <a:ln w="25400">
            <a:solidFill>
              <a:srgbClr val="009900"/>
            </a:solidFill>
            <a:headEnd type="stealth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rot="-1320000">
            <a:off x="2364277" y="2653694"/>
            <a:ext cx="843280" cy="0"/>
          </a:xfrm>
          <a:prstGeom prst="straightConnector1">
            <a:avLst/>
          </a:prstGeom>
          <a:ln w="25400">
            <a:solidFill>
              <a:srgbClr val="009900"/>
            </a:solidFill>
            <a:prstDash val="dash"/>
            <a:headEnd type="stealth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3201968" y="2589817"/>
            <a:ext cx="111538" cy="237027"/>
          </a:xfrm>
          <a:prstGeom prst="straightConnector1">
            <a:avLst/>
          </a:prstGeom>
          <a:ln w="25400">
            <a:solidFill>
              <a:srgbClr val="009900"/>
            </a:solidFill>
            <a:prstDash val="dash"/>
            <a:headEnd type="stealth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2649070" y="2809563"/>
                <a:ext cx="407291" cy="4029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9070" y="2809563"/>
                <a:ext cx="407291" cy="4029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3254694" y="2534346"/>
                <a:ext cx="4942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694" y="2534346"/>
                <a:ext cx="494238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2214191" y="2373700"/>
                <a:ext cx="4838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4191" y="2373700"/>
                <a:ext cx="48385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4167007" y="4537062"/>
                <a:ext cx="3307700" cy="5321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𝜃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𝑠𝑜𝑙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𝐿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𝜌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&lt;22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mrad (41 GeV)</a:t>
                </a:r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7007" y="4537062"/>
                <a:ext cx="3307700" cy="532197"/>
              </a:xfrm>
              <a:prstGeom prst="rect">
                <a:avLst/>
              </a:prstGeom>
              <a:blipFill>
                <a:blip r:embed="rId10"/>
                <a:stretch>
                  <a:fillRect r="-738"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TextBox 76"/>
          <p:cNvSpPr txBox="1"/>
          <p:nvPr/>
        </p:nvSpPr>
        <p:spPr>
          <a:xfrm>
            <a:off x="4098631" y="5522582"/>
            <a:ext cx="3475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Rotation of the interaction plane 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inversely proportional to the beam energy</a:t>
            </a:r>
          </a:p>
        </p:txBody>
      </p:sp>
      <p:sp>
        <p:nvSpPr>
          <p:cNvPr id="78" name="Left Brace 77"/>
          <p:cNvSpPr/>
          <p:nvPr/>
        </p:nvSpPr>
        <p:spPr>
          <a:xfrm rot="16200000">
            <a:off x="5157011" y="4210391"/>
            <a:ext cx="318023" cy="2087052"/>
          </a:xfrm>
          <a:prstGeom prst="leftBrace">
            <a:avLst>
              <a:gd name="adj1" fmla="val 7435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7574262" y="1206786"/>
            <a:ext cx="1172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Side view</a:t>
            </a:r>
          </a:p>
        </p:txBody>
      </p:sp>
    </p:spTree>
    <p:extLst>
      <p:ext uri="{BB962C8B-B14F-4D97-AF65-F5344CB8AC3E}">
        <p14:creationId xmlns:p14="http://schemas.microsoft.com/office/powerpoint/2010/main" val="2024744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BFC0E-7058-4FBC-B22E-72EB06E7F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435" y="160068"/>
            <a:ext cx="8746071" cy="758472"/>
          </a:xfrm>
        </p:spPr>
        <p:txBody>
          <a:bodyPr>
            <a:noAutofit/>
          </a:bodyPr>
          <a:lstStyle/>
          <a:p>
            <a:r>
              <a:rPr lang="en-US" sz="3600" dirty="0"/>
              <a:t>Transverse Coupling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975AD43-D98B-48FC-BBC5-8B4B38496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5A87AA2-8062-42D9-85F3-7BFCE11C9B4F}"/>
              </a:ext>
            </a:extLst>
          </p:cNvPr>
          <p:cNvSpPr txBox="1"/>
          <p:nvPr/>
        </p:nvSpPr>
        <p:spPr>
          <a:xfrm>
            <a:off x="1642240" y="939778"/>
            <a:ext cx="8863200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Coupling is in general a global effect and involves consideration of the entire ring or the entire coupled section </a:t>
            </a: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Potential for negative dynamic effects 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leads to redistribution of the horizontal and vertical emittances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 smaller beam “flatness”  luminosity reduction</a:t>
            </a:r>
          </a:p>
          <a:p>
            <a:pPr marL="2286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If not locally compensated at the IP can lead to change in the transverse beam shape  potential for luminosity reduction (beams enter solenoid uncoupled):</a:t>
            </a:r>
          </a:p>
        </p:txBody>
      </p:sp>
      <p:sp>
        <p:nvSpPr>
          <p:cNvPr id="3" name="Smiley Face 2"/>
          <p:cNvSpPr/>
          <p:nvPr/>
        </p:nvSpPr>
        <p:spPr>
          <a:xfrm>
            <a:off x="2722646" y="5559542"/>
            <a:ext cx="457200" cy="457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728662" y="4664727"/>
            <a:ext cx="2445173" cy="358986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1853967" y="4725678"/>
            <a:ext cx="2194560" cy="23708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640905" y="426198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2698069" y="5031719"/>
                <a:ext cx="5063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069" y="5031719"/>
                <a:ext cx="506357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1880557" y="3616259"/>
            <a:ext cx="2186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 solenoid + no coupling =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Full overlap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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Full luminosity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64376" y="3656944"/>
            <a:ext cx="2920992" cy="2359798"/>
            <a:chOff x="3136769" y="3421242"/>
            <a:chExt cx="2920992" cy="2359798"/>
          </a:xfrm>
        </p:grpSpPr>
        <p:sp>
          <p:nvSpPr>
            <p:cNvPr id="33" name="Smiley Face 32"/>
            <p:cNvSpPr/>
            <p:nvPr/>
          </p:nvSpPr>
          <p:spPr>
            <a:xfrm>
              <a:off x="4274819" y="5323840"/>
              <a:ext cx="457200" cy="45720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20700000">
              <a:off x="3280834" y="4429025"/>
              <a:ext cx="2445173" cy="358986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 rot="1800000">
              <a:off x="3406140" y="4489975"/>
              <a:ext cx="2194560" cy="23708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136769" y="3421242"/>
              <a:ext cx="29209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Solenoid + coupling not compensated = </a:t>
              </a: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Partial overlap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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Reduced luminosity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600189" y="3667076"/>
            <a:ext cx="2621230" cy="2349666"/>
            <a:chOff x="6227354" y="3431374"/>
            <a:chExt cx="2621230" cy="2349666"/>
          </a:xfrm>
        </p:grpSpPr>
        <p:sp>
          <p:nvSpPr>
            <p:cNvPr id="39" name="Smiley Face 38"/>
            <p:cNvSpPr/>
            <p:nvPr/>
          </p:nvSpPr>
          <p:spPr>
            <a:xfrm>
              <a:off x="7309371" y="5323840"/>
              <a:ext cx="457200" cy="457200"/>
            </a:xfrm>
            <a:prstGeom prst="smileyFac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6315386" y="4429025"/>
              <a:ext cx="2445173" cy="358986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>
              <a:spLocks noChangeAspect="1"/>
            </p:cNvSpPr>
            <p:nvPr/>
          </p:nvSpPr>
          <p:spPr>
            <a:xfrm>
              <a:off x="6440692" y="4489975"/>
              <a:ext cx="2194560" cy="23708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/>
                <p:cNvSpPr txBox="1"/>
                <p:nvPr/>
              </p:nvSpPr>
              <p:spPr>
                <a:xfrm>
                  <a:off x="7284793" y="4796017"/>
                  <a:ext cx="50635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46" name="TextBox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84793" y="4796017"/>
                  <a:ext cx="506357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TextBox 46"/>
            <p:cNvSpPr txBox="1"/>
            <p:nvPr/>
          </p:nvSpPr>
          <p:spPr>
            <a:xfrm>
              <a:off x="6227354" y="3431374"/>
              <a:ext cx="26212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Solenoid + coupling compensated =</a:t>
              </a: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Full overlap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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Full luminosity</a:t>
              </a:r>
            </a:p>
          </p:txBody>
        </p:sp>
      </p:grpSp>
      <p:cxnSp>
        <p:nvCxnSpPr>
          <p:cNvPr id="49" name="Straight Connector 48"/>
          <p:cNvCxnSpPr/>
          <p:nvPr/>
        </p:nvCxnSpPr>
        <p:spPr>
          <a:xfrm flipH="1" flipV="1">
            <a:off x="5010803" y="4312435"/>
            <a:ext cx="1847346" cy="106452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140961" y="4847462"/>
            <a:ext cx="1916852" cy="345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rc 51"/>
          <p:cNvSpPr/>
          <p:nvPr/>
        </p:nvSpPr>
        <p:spPr>
          <a:xfrm flipH="1">
            <a:off x="5358533" y="4301553"/>
            <a:ext cx="1097280" cy="1097280"/>
          </a:xfrm>
          <a:prstGeom prst="arc">
            <a:avLst>
              <a:gd name="adj1" fmla="val 19934491"/>
              <a:gd name="adj2" fmla="val 0"/>
            </a:avLst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 rot="-2700000" flipH="1" flipV="1">
            <a:off x="5001827" y="4318656"/>
            <a:ext cx="1847346" cy="106452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Arc 53"/>
          <p:cNvSpPr/>
          <p:nvPr/>
        </p:nvSpPr>
        <p:spPr>
          <a:xfrm>
            <a:off x="4941927" y="3847090"/>
            <a:ext cx="1998644" cy="2002536"/>
          </a:xfrm>
          <a:prstGeom prst="arc">
            <a:avLst>
              <a:gd name="adj1" fmla="val 20736342"/>
              <a:gd name="adj2" fmla="val 0"/>
            </a:avLst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6652476" y="5543044"/>
                <a:ext cx="12682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&lt;22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mrad</a:t>
                </a:r>
                <a:b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(41 GeV)</a:t>
                </a:r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2476" y="5543044"/>
                <a:ext cx="1268296" cy="646331"/>
              </a:xfrm>
              <a:prstGeom prst="rect">
                <a:avLst/>
              </a:prstGeom>
              <a:blipFill>
                <a:blip r:embed="rId4"/>
                <a:stretch>
                  <a:fillRect t="-4717" r="-432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3866108" y="5544623"/>
                <a:ext cx="139653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&lt;180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mrad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(5 GeV)</a:t>
                </a:r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6108" y="5544623"/>
                <a:ext cx="1396536" cy="646331"/>
              </a:xfrm>
              <a:prstGeom prst="rect">
                <a:avLst/>
              </a:prstGeom>
              <a:blipFill>
                <a:blip r:embed="rId5"/>
                <a:stretch>
                  <a:fillRect l="-3493" t="-5660" r="-393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Straight Connector 59"/>
          <p:cNvCxnSpPr/>
          <p:nvPr/>
        </p:nvCxnSpPr>
        <p:spPr>
          <a:xfrm flipH="1">
            <a:off x="4412105" y="4627949"/>
            <a:ext cx="330967" cy="946900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4734233" y="4627950"/>
            <a:ext cx="624300" cy="91029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1601484" y="4665181"/>
            <a:ext cx="134976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endCxn id="31" idx="0"/>
          </p:cNvCxnSpPr>
          <p:nvPr/>
        </p:nvCxnSpPr>
        <p:spPr>
          <a:xfrm>
            <a:off x="1601485" y="5031719"/>
            <a:ext cx="1349763" cy="0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2017813" y="4385921"/>
            <a:ext cx="1" cy="262101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 flipV="1">
            <a:off x="2017812" y="5031719"/>
            <a:ext cx="1" cy="265176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1718776" y="4159575"/>
            <a:ext cx="1" cy="1004733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4178686" y="4159574"/>
            <a:ext cx="1" cy="1004733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1718821" y="4301553"/>
            <a:ext cx="2464717" cy="1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325469" y="3974940"/>
                <a:ext cx="125752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~100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5469" y="3974940"/>
                <a:ext cx="1257524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1500107" y="5296896"/>
                <a:ext cx="1149737" cy="357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~10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0107" y="5296896"/>
                <a:ext cx="1149737" cy="357983"/>
              </a:xfrm>
              <a:prstGeom prst="rect">
                <a:avLst/>
              </a:prstGeom>
              <a:blipFill>
                <a:blip r:embed="rId7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2322416" y="3214307"/>
                <a:ext cx="1457642" cy="357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~10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416" y="3214307"/>
                <a:ext cx="1457642" cy="357983"/>
              </a:xfrm>
              <a:prstGeom prst="rect">
                <a:avLst/>
              </a:prstGeom>
              <a:blipFill>
                <a:blip r:embed="rId8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Connector 40"/>
          <p:cNvCxnSpPr>
            <a:endCxn id="56" idx="0"/>
          </p:cNvCxnSpPr>
          <p:nvPr/>
        </p:nvCxnSpPr>
        <p:spPr>
          <a:xfrm>
            <a:off x="6965272" y="4903893"/>
            <a:ext cx="321353" cy="639150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733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tus and Schedule of Collared magnets  -  Read-Only" id="{4028A752-C125-4BA1-8589-626D16506D11}" vid="{D8483E10-6311-425A-900D-9CC77B71F9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esenter xmlns="1d70fd66-4364-4baa-b8b1-8263e261705a" xsi:nil="true"/>
    <Speaker xmlns="1d70fd66-4364-4baa-b8b1-8263e261705a">Angelika Drees</Speaker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E5A4222322704084799889F9171DDF" ma:contentTypeVersion="9" ma:contentTypeDescription="Create a new document." ma:contentTypeScope="" ma:versionID="5ccc212f80a3b0e173cf980fb81bb822">
  <xsd:schema xmlns:xsd="http://www.w3.org/2001/XMLSchema" xmlns:xs="http://www.w3.org/2001/XMLSchema" xmlns:p="http://schemas.microsoft.com/office/2006/metadata/properties" xmlns:ns2="1d70fd66-4364-4baa-b8b1-8263e261705a" targetNamespace="http://schemas.microsoft.com/office/2006/metadata/properties" ma:root="true" ma:fieldsID="4c427e5021d3c3db5b4450a5c8858a4e" ns2:_="">
    <xsd:import namespace="1d70fd66-4364-4baa-b8b1-8263e261705a"/>
    <xsd:element name="properties">
      <xsd:complexType>
        <xsd:sequence>
          <xsd:element name="documentManagement">
            <xsd:complexType>
              <xsd:all>
                <xsd:element ref="ns2:Presenter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Speak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0fd66-4364-4baa-b8b1-8263e261705a" elementFormDefault="qualified">
    <xsd:import namespace="http://schemas.microsoft.com/office/2006/documentManagement/types"/>
    <xsd:import namespace="http://schemas.microsoft.com/office/infopath/2007/PartnerControls"/>
    <xsd:element name="Presenter" ma:index="8" nillable="true" ma:displayName="Presenter" ma:format="Dropdown" ma:internalName="Presenter">
      <xsd:simpleType>
        <xsd:restriction base="dms:Text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Speaker" ma:index="12" nillable="true" ma:displayName="Speaker" ma:format="Dropdown" ma:internalName="Speak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687D868-2FE5-4E6E-B6DE-0B31813BAE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BD16CF-CCAD-40C9-AEA4-6ECC95C36F8C}">
  <ds:schemaRefs>
    <ds:schemaRef ds:uri="1f9e740d-91bc-41d8-bf6e-0349180d244e"/>
    <ds:schemaRef ds:uri="3bfd71d5-c7ac-4dca-b865-a609d1eb4074"/>
    <ds:schemaRef ds:uri="dd7425a4-fa23-406d-b478-3c2992d2d4b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1d70fd66-4364-4baa-b8b1-8263e261705a"/>
  </ds:schemaRefs>
</ds:datastoreItem>
</file>

<file path=customXml/itemProps3.xml><?xml version="1.0" encoding="utf-8"?>
<ds:datastoreItem xmlns:ds="http://schemas.openxmlformats.org/officeDocument/2006/customXml" ds:itemID="{089EA9B7-98C8-40F1-8043-E24D9D3971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0fd66-4364-4baa-b8b1-8263e26170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1901</Words>
  <Application>Microsoft Office PowerPoint</Application>
  <PresentationFormat>Widescreen</PresentationFormat>
  <Paragraphs>380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Baloo</vt:lpstr>
      <vt:lpstr>Calibri</vt:lpstr>
      <vt:lpstr>Cambria Math</vt:lpstr>
      <vt:lpstr>Symbol</vt:lpstr>
      <vt:lpstr>Office Theme</vt:lpstr>
      <vt:lpstr>Update about the Accelerator and IR</vt:lpstr>
      <vt:lpstr>EIC Interaction Region Requirements</vt:lpstr>
      <vt:lpstr>Luminosity and Focusing</vt:lpstr>
      <vt:lpstr>Crossing Angle Collisions</vt:lpstr>
      <vt:lpstr>Crossing Angle and Luminosity</vt:lpstr>
      <vt:lpstr>Crab Crossing to the Rescue</vt:lpstr>
      <vt:lpstr>Detector Solenoid Effects</vt:lpstr>
      <vt:lpstr>Coherent Distortion of Ion Orbit</vt:lpstr>
      <vt:lpstr>Transverse Coupling</vt:lpstr>
      <vt:lpstr>Rotation of Crabbing Plane</vt:lpstr>
      <vt:lpstr>Polarization Tilt</vt:lpstr>
      <vt:lpstr>Hadron Forward – Large Apertures for low p_t Acceptance</vt:lpstr>
      <vt:lpstr>Electron Rear: Large Apertures to Pass Synchrotron Radiation Fan </vt:lpstr>
      <vt:lpstr>IR Magnets</vt:lpstr>
      <vt:lpstr>Superconducting IR magnets</vt:lpstr>
      <vt:lpstr>IR Magnet cryostats</vt:lpstr>
      <vt:lpstr>Spin Rotators</vt:lpstr>
      <vt:lpstr>HSR layout in IR6 </vt:lpstr>
      <vt:lpstr>ESR layout in IR6</vt:lpstr>
      <vt:lpstr>Luminosity Sharing with two IRs</vt:lpstr>
      <vt:lpstr>Summary</vt:lpstr>
      <vt:lpstr>Supplemental Slides</vt:lpstr>
      <vt:lpstr>Collision Synchronization</vt:lpstr>
      <vt:lpstr>Emittance Control in the ESR</vt:lpstr>
      <vt:lpstr>Beam Energies</vt:lpstr>
      <vt:lpstr>High Average Electron Polarization</vt:lpstr>
      <vt:lpstr>Correction of Ion Orbit</vt:lpstr>
      <vt:lpstr>Rotation of Crabbing Plane Solution</vt:lpstr>
      <vt:lpstr>Net Effect of IR on Ion Spin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the IR design and schedule</dc:title>
  <dc:creator>Drees, Angelika</dc:creator>
  <cp:lastModifiedBy>Montag, Christoph</cp:lastModifiedBy>
  <cp:revision>30</cp:revision>
  <dcterms:created xsi:type="dcterms:W3CDTF">2023-06-22T16:37:44Z</dcterms:created>
  <dcterms:modified xsi:type="dcterms:W3CDTF">2023-07-13T16:51:38Z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0x010100A9E5A4222322704084799889F9171DDF</vt:lpwstr>
  </property>
  <property fmtid="{D5CDD505-2E9C-101B-9397-08002B2CF9AE}" pid="3" name="MediaServiceImageTags">
    <vt:lpwstr/>
  </property>
</Properties>
</file>