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3"/>
  </p:notesMasterIdLst>
  <p:sldIdLst>
    <p:sldId id="316" r:id="rId5"/>
    <p:sldId id="2239" r:id="rId6"/>
    <p:sldId id="3952" r:id="rId7"/>
    <p:sldId id="2286" r:id="rId8"/>
    <p:sldId id="3953" r:id="rId9"/>
    <p:sldId id="2246" r:id="rId10"/>
    <p:sldId id="3956" r:id="rId11"/>
    <p:sldId id="395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4407B"/>
    <a:srgbClr val="30519D"/>
    <a:srgbClr val="FFFB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4646"/>
  </p:normalViewPr>
  <p:slideViewPr>
    <p:cSldViewPr snapToGrid="0" snapToObjects="1">
      <p:cViewPr varScale="1">
        <p:scale>
          <a:sx n="71" d="100"/>
          <a:sy n="71" d="100"/>
        </p:scale>
        <p:origin x="88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rnando Barbosa" userId="26e508f0-5e45-4ff3-9cbc-2459c82fe5c2" providerId="ADAL" clId="{DDD9B984-1D04-4AA3-A198-7200045AB11F}"/>
    <pc:docChg chg="undo custSel delSld modSld">
      <pc:chgData name="Fernando Barbosa" userId="26e508f0-5e45-4ff3-9cbc-2459c82fe5c2" providerId="ADAL" clId="{DDD9B984-1D04-4AA3-A198-7200045AB11F}" dt="2023-07-27T20:17:12.519" v="1614" actId="20577"/>
      <pc:docMkLst>
        <pc:docMk/>
      </pc:docMkLst>
      <pc:sldChg chg="modSp">
        <pc:chgData name="Fernando Barbosa" userId="26e508f0-5e45-4ff3-9cbc-2459c82fe5c2" providerId="ADAL" clId="{DDD9B984-1D04-4AA3-A198-7200045AB11F}" dt="2023-07-27T20:11:56.929" v="1573" actId="20577"/>
        <pc:sldMkLst>
          <pc:docMk/>
          <pc:sldMk cId="1840851153" sldId="2246"/>
        </pc:sldMkLst>
        <pc:spChg chg="mod">
          <ac:chgData name="Fernando Barbosa" userId="26e508f0-5e45-4ff3-9cbc-2459c82fe5c2" providerId="ADAL" clId="{DDD9B984-1D04-4AA3-A198-7200045AB11F}" dt="2023-07-27T20:11:56.929" v="1573" actId="20577"/>
          <ac:spMkLst>
            <pc:docMk/>
            <pc:sldMk cId="1840851153" sldId="2246"/>
            <ac:spMk id="15" creationId="{52C06D39-41AD-491D-91FD-639F527F53AB}"/>
          </ac:spMkLst>
        </pc:spChg>
      </pc:sldChg>
      <pc:sldChg chg="addSp modSp">
        <pc:chgData name="Fernando Barbosa" userId="26e508f0-5e45-4ff3-9cbc-2459c82fe5c2" providerId="ADAL" clId="{DDD9B984-1D04-4AA3-A198-7200045AB11F}" dt="2023-07-27T20:09:52.454" v="1569" actId="1076"/>
        <pc:sldMkLst>
          <pc:docMk/>
          <pc:sldMk cId="25106029" sldId="2286"/>
        </pc:sldMkLst>
        <pc:spChg chg="add mod">
          <ac:chgData name="Fernando Barbosa" userId="26e508f0-5e45-4ff3-9cbc-2459c82fe5c2" providerId="ADAL" clId="{DDD9B984-1D04-4AA3-A198-7200045AB11F}" dt="2023-07-27T20:09:52.454" v="1569" actId="1076"/>
          <ac:spMkLst>
            <pc:docMk/>
            <pc:sldMk cId="25106029" sldId="2286"/>
            <ac:spMk id="7" creationId="{AAA8AF96-0D56-4DEE-9AF9-053D471AD1F2}"/>
          </ac:spMkLst>
        </pc:spChg>
      </pc:sldChg>
      <pc:sldChg chg="addSp delSp modSp">
        <pc:chgData name="Fernando Barbosa" userId="26e508f0-5e45-4ff3-9cbc-2459c82fe5c2" providerId="ADAL" clId="{DDD9B984-1D04-4AA3-A198-7200045AB11F}" dt="2023-07-27T20:17:12.519" v="1614" actId="20577"/>
        <pc:sldMkLst>
          <pc:docMk/>
          <pc:sldMk cId="1611085848" sldId="3955"/>
        </pc:sldMkLst>
        <pc:spChg chg="add mod">
          <ac:chgData name="Fernando Barbosa" userId="26e508f0-5e45-4ff3-9cbc-2459c82fe5c2" providerId="ADAL" clId="{DDD9B984-1D04-4AA3-A198-7200045AB11F}" dt="2023-07-26T16:46:48.114" v="1440" actId="1076"/>
          <ac:spMkLst>
            <pc:docMk/>
            <pc:sldMk cId="1611085848" sldId="3955"/>
            <ac:spMk id="7" creationId="{FB2AD9C9-84ED-411F-B186-F1413A5C5522}"/>
          </ac:spMkLst>
        </pc:spChg>
        <pc:spChg chg="mod">
          <ac:chgData name="Fernando Barbosa" userId="26e508f0-5e45-4ff3-9cbc-2459c82fe5c2" providerId="ADAL" clId="{DDD9B984-1D04-4AA3-A198-7200045AB11F}" dt="2023-07-27T20:17:12.519" v="1614" actId="20577"/>
          <ac:spMkLst>
            <pc:docMk/>
            <pc:sldMk cId="1611085848" sldId="3955"/>
            <ac:spMk id="8" creationId="{53DEA451-039A-4F6F-A140-60CE28DBDD29}"/>
          </ac:spMkLst>
        </pc:spChg>
        <pc:spChg chg="add mod">
          <ac:chgData name="Fernando Barbosa" userId="26e508f0-5e45-4ff3-9cbc-2459c82fe5c2" providerId="ADAL" clId="{DDD9B984-1D04-4AA3-A198-7200045AB11F}" dt="2023-07-26T16:46:34.801" v="1438" actId="164"/>
          <ac:spMkLst>
            <pc:docMk/>
            <pc:sldMk cId="1611085848" sldId="3955"/>
            <ac:spMk id="9" creationId="{87F3D3F6-BD3E-498E-9631-AB3992E26101}"/>
          </ac:spMkLst>
        </pc:spChg>
        <pc:spChg chg="add mod">
          <ac:chgData name="Fernando Barbosa" userId="26e508f0-5e45-4ff3-9cbc-2459c82fe5c2" providerId="ADAL" clId="{DDD9B984-1D04-4AA3-A198-7200045AB11F}" dt="2023-07-26T16:46:34.801" v="1438" actId="164"/>
          <ac:spMkLst>
            <pc:docMk/>
            <pc:sldMk cId="1611085848" sldId="3955"/>
            <ac:spMk id="10" creationId="{B48214EF-C20B-4278-B531-550A79209B25}"/>
          </ac:spMkLst>
        </pc:spChg>
        <pc:spChg chg="add mod">
          <ac:chgData name="Fernando Barbosa" userId="26e508f0-5e45-4ff3-9cbc-2459c82fe5c2" providerId="ADAL" clId="{DDD9B984-1D04-4AA3-A198-7200045AB11F}" dt="2023-07-26T16:46:34.801" v="1438" actId="164"/>
          <ac:spMkLst>
            <pc:docMk/>
            <pc:sldMk cId="1611085848" sldId="3955"/>
            <ac:spMk id="11" creationId="{0BB6CFB4-15E1-4DEA-AA13-4F6634F968C7}"/>
          </ac:spMkLst>
        </pc:spChg>
        <pc:grpChg chg="add mod">
          <ac:chgData name="Fernando Barbosa" userId="26e508f0-5e45-4ff3-9cbc-2459c82fe5c2" providerId="ADAL" clId="{DDD9B984-1D04-4AA3-A198-7200045AB11F}" dt="2023-07-26T16:46:40.954" v="1439" actId="1076"/>
          <ac:grpSpMkLst>
            <pc:docMk/>
            <pc:sldMk cId="1611085848" sldId="3955"/>
            <ac:grpSpMk id="3" creationId="{48DFFB22-DBA1-4E65-A103-131B3D48730D}"/>
          </ac:grpSpMkLst>
        </pc:grpChg>
        <pc:picChg chg="add mod">
          <ac:chgData name="Fernando Barbosa" userId="26e508f0-5e45-4ff3-9cbc-2459c82fe5c2" providerId="ADAL" clId="{DDD9B984-1D04-4AA3-A198-7200045AB11F}" dt="2023-07-26T16:46:34.801" v="1438" actId="164"/>
          <ac:picMkLst>
            <pc:docMk/>
            <pc:sldMk cId="1611085848" sldId="3955"/>
            <ac:picMk id="2" creationId="{25DC6A5E-2EEF-453E-8A65-41DA8709F3AF}"/>
          </ac:picMkLst>
        </pc:picChg>
        <pc:cxnChg chg="add del mod">
          <ac:chgData name="Fernando Barbosa" userId="26e508f0-5e45-4ff3-9cbc-2459c82fe5c2" providerId="ADAL" clId="{DDD9B984-1D04-4AA3-A198-7200045AB11F}" dt="2023-07-27T20:15:19.105" v="1587" actId="11529"/>
          <ac:cxnSpMkLst>
            <pc:docMk/>
            <pc:sldMk cId="1611085848" sldId="3955"/>
            <ac:cxnSpMk id="12" creationId="{69E77F55-7CDF-4A56-B716-4F2094A25F0B}"/>
          </ac:cxnSpMkLst>
        </pc:cxnChg>
      </pc:sldChg>
      <pc:sldChg chg="addSp modSp">
        <pc:chgData name="Fernando Barbosa" userId="26e508f0-5e45-4ff3-9cbc-2459c82fe5c2" providerId="ADAL" clId="{DDD9B984-1D04-4AA3-A198-7200045AB11F}" dt="2023-07-26T16:59:31.944" v="1475" actId="20577"/>
        <pc:sldMkLst>
          <pc:docMk/>
          <pc:sldMk cId="445501736" sldId="3956"/>
        </pc:sldMkLst>
        <pc:spChg chg="mod">
          <ac:chgData name="Fernando Barbosa" userId="26e508f0-5e45-4ff3-9cbc-2459c82fe5c2" providerId="ADAL" clId="{DDD9B984-1D04-4AA3-A198-7200045AB11F}" dt="2023-07-25T19:34:25.918" v="296" actId="20577"/>
          <ac:spMkLst>
            <pc:docMk/>
            <pc:sldMk cId="445501736" sldId="3956"/>
            <ac:spMk id="6" creationId="{53BF5932-DA33-45EF-9BAF-1D0A6F96044C}"/>
          </ac:spMkLst>
        </pc:spChg>
        <pc:spChg chg="mod">
          <ac:chgData name="Fernando Barbosa" userId="26e508f0-5e45-4ff3-9cbc-2459c82fe5c2" providerId="ADAL" clId="{DDD9B984-1D04-4AA3-A198-7200045AB11F}" dt="2023-07-26T16:14:11.916" v="1173" actId="20577"/>
          <ac:spMkLst>
            <pc:docMk/>
            <pc:sldMk cId="445501736" sldId="3956"/>
            <ac:spMk id="7" creationId="{52C06D39-41AD-491D-91FD-639F527F53AB}"/>
          </ac:spMkLst>
        </pc:spChg>
        <pc:spChg chg="mod">
          <ac:chgData name="Fernando Barbosa" userId="26e508f0-5e45-4ff3-9cbc-2459c82fe5c2" providerId="ADAL" clId="{DDD9B984-1D04-4AA3-A198-7200045AB11F}" dt="2023-07-26T16:10:17.770" v="1153" actId="5793"/>
          <ac:spMkLst>
            <pc:docMk/>
            <pc:sldMk cId="445501736" sldId="3956"/>
            <ac:spMk id="9" creationId="{52C06D39-41AD-491D-91FD-639F527F53AB}"/>
          </ac:spMkLst>
        </pc:spChg>
        <pc:spChg chg="mod">
          <ac:chgData name="Fernando Barbosa" userId="26e508f0-5e45-4ff3-9cbc-2459c82fe5c2" providerId="ADAL" clId="{DDD9B984-1D04-4AA3-A198-7200045AB11F}" dt="2023-07-25T19:24:39.531" v="23" actId="164"/>
          <ac:spMkLst>
            <pc:docMk/>
            <pc:sldMk cId="445501736" sldId="3956"/>
            <ac:spMk id="13" creationId="{00000000-0000-0000-0000-000000000000}"/>
          </ac:spMkLst>
        </pc:spChg>
        <pc:spChg chg="add mod">
          <ac:chgData name="Fernando Barbosa" userId="26e508f0-5e45-4ff3-9cbc-2459c82fe5c2" providerId="ADAL" clId="{DDD9B984-1D04-4AA3-A198-7200045AB11F}" dt="2023-07-25T19:34:54.406" v="297" actId="1076"/>
          <ac:spMkLst>
            <pc:docMk/>
            <pc:sldMk cId="445501736" sldId="3956"/>
            <ac:spMk id="14" creationId="{5FD532D1-ABF2-43F1-B331-3AE85A7A0D0A}"/>
          </ac:spMkLst>
        </pc:spChg>
        <pc:spChg chg="add mod">
          <ac:chgData name="Fernando Barbosa" userId="26e508f0-5e45-4ff3-9cbc-2459c82fe5c2" providerId="ADAL" clId="{DDD9B984-1D04-4AA3-A198-7200045AB11F}" dt="2023-07-25T19:34:54.406" v="297" actId="1076"/>
          <ac:spMkLst>
            <pc:docMk/>
            <pc:sldMk cId="445501736" sldId="3956"/>
            <ac:spMk id="16" creationId="{2476AB67-3FCA-4B99-9ED5-B4E91EBBBC40}"/>
          </ac:spMkLst>
        </pc:spChg>
        <pc:spChg chg="add mod">
          <ac:chgData name="Fernando Barbosa" userId="26e508f0-5e45-4ff3-9cbc-2459c82fe5c2" providerId="ADAL" clId="{DDD9B984-1D04-4AA3-A198-7200045AB11F}" dt="2023-07-26T16:59:10.992" v="1459" actId="20577"/>
          <ac:spMkLst>
            <pc:docMk/>
            <pc:sldMk cId="445501736" sldId="3956"/>
            <ac:spMk id="17" creationId="{93ED632C-F24D-4C9C-8C67-1FFD5E81F3F4}"/>
          </ac:spMkLst>
        </pc:spChg>
        <pc:spChg chg="add mod">
          <ac:chgData name="Fernando Barbosa" userId="26e508f0-5e45-4ff3-9cbc-2459c82fe5c2" providerId="ADAL" clId="{DDD9B984-1D04-4AA3-A198-7200045AB11F}" dt="2023-07-26T16:59:31.944" v="1475" actId="20577"/>
          <ac:spMkLst>
            <pc:docMk/>
            <pc:sldMk cId="445501736" sldId="3956"/>
            <ac:spMk id="18" creationId="{44BA4E5F-360E-49FA-A693-551402849A64}"/>
          </ac:spMkLst>
        </pc:spChg>
        <pc:grpChg chg="add mod">
          <ac:chgData name="Fernando Barbosa" userId="26e508f0-5e45-4ff3-9cbc-2459c82fe5c2" providerId="ADAL" clId="{DDD9B984-1D04-4AA3-A198-7200045AB11F}" dt="2023-07-25T19:24:43.981" v="24" actId="1076"/>
          <ac:grpSpMkLst>
            <pc:docMk/>
            <pc:sldMk cId="445501736" sldId="3956"/>
            <ac:grpSpMk id="15" creationId="{C59CD838-0696-42F0-B4BC-FB74A318B1D2}"/>
          </ac:grpSpMkLst>
        </pc:grpChg>
        <pc:picChg chg="add mod">
          <ac:chgData name="Fernando Barbosa" userId="26e508f0-5e45-4ff3-9cbc-2459c82fe5c2" providerId="ADAL" clId="{DDD9B984-1D04-4AA3-A198-7200045AB11F}" dt="2023-07-25T19:34:54.406" v="297" actId="1076"/>
          <ac:picMkLst>
            <pc:docMk/>
            <pc:sldMk cId="445501736" sldId="3956"/>
            <ac:picMk id="8" creationId="{F5623791-5CF3-4EBB-8D4E-275CA2FC0A32}"/>
          </ac:picMkLst>
        </pc:picChg>
        <pc:picChg chg="mod">
          <ac:chgData name="Fernando Barbosa" userId="26e508f0-5e45-4ff3-9cbc-2459c82fe5c2" providerId="ADAL" clId="{DDD9B984-1D04-4AA3-A198-7200045AB11F}" dt="2023-07-25T19:24:39.531" v="23" actId="164"/>
          <ac:picMkLst>
            <pc:docMk/>
            <pc:sldMk cId="445501736" sldId="3956"/>
            <ac:picMk id="12" creationId="{00000000-0000-0000-0000-000000000000}"/>
          </ac:picMkLst>
        </pc:picChg>
      </pc:sldChg>
    </pc:docChg>
  </pc:docChgLst>
  <pc:docChgLst>
    <pc:chgData name="Fernando Barbosa" userId="26e508f0-5e45-4ff3-9cbc-2459c82fe5c2" providerId="ADAL" clId="{85D31423-0316-4802-99E6-F081058237A5}"/>
    <pc:docChg chg="custSel modSld sldOrd">
      <pc:chgData name="Fernando Barbosa" userId="26e508f0-5e45-4ff3-9cbc-2459c82fe5c2" providerId="ADAL" clId="{85D31423-0316-4802-99E6-F081058237A5}" dt="2023-07-25T01:45:49.478" v="812" actId="20577"/>
      <pc:docMkLst>
        <pc:docMk/>
      </pc:docMkLst>
      <pc:sldChg chg="addSp delSp modSp ord">
        <pc:chgData name="Fernando Barbosa" userId="26e508f0-5e45-4ff3-9cbc-2459c82fe5c2" providerId="ADAL" clId="{85D31423-0316-4802-99E6-F081058237A5}" dt="2023-07-25T01:42:29.070" v="803" actId="20577"/>
        <pc:sldMkLst>
          <pc:docMk/>
          <pc:sldMk cId="1840851153" sldId="2246"/>
        </pc:sldMkLst>
        <pc:spChg chg="mod">
          <ac:chgData name="Fernando Barbosa" userId="26e508f0-5e45-4ff3-9cbc-2459c82fe5c2" providerId="ADAL" clId="{85D31423-0316-4802-99E6-F081058237A5}" dt="2023-07-25T01:17:56.122" v="464" actId="164"/>
          <ac:spMkLst>
            <pc:docMk/>
            <pc:sldMk cId="1840851153" sldId="2246"/>
            <ac:spMk id="2" creationId="{00000000-0000-0000-0000-000000000000}"/>
          </ac:spMkLst>
        </pc:spChg>
        <pc:spChg chg="del">
          <ac:chgData name="Fernando Barbosa" userId="26e508f0-5e45-4ff3-9cbc-2459c82fe5c2" providerId="ADAL" clId="{85D31423-0316-4802-99E6-F081058237A5}" dt="2023-07-25T01:13:18.695" v="409" actId="478"/>
          <ac:spMkLst>
            <pc:docMk/>
            <pc:sldMk cId="1840851153" sldId="2246"/>
            <ac:spMk id="3" creationId="{AEC85A1B-434A-46E9-B4B2-C3FCBFFCC773}"/>
          </ac:spMkLst>
        </pc:spChg>
        <pc:spChg chg="mod">
          <ac:chgData name="Fernando Barbosa" userId="26e508f0-5e45-4ff3-9cbc-2459c82fe5c2" providerId="ADAL" clId="{85D31423-0316-4802-99E6-F081058237A5}" dt="2023-07-25T01:19:46.760" v="507" actId="27636"/>
          <ac:spMkLst>
            <pc:docMk/>
            <pc:sldMk cId="1840851153" sldId="2246"/>
            <ac:spMk id="6" creationId="{53BF5932-DA33-45EF-9BAF-1D0A6F96044C}"/>
          </ac:spMkLst>
        </pc:spChg>
        <pc:spChg chg="del">
          <ac:chgData name="Fernando Barbosa" userId="26e508f0-5e45-4ff3-9cbc-2459c82fe5c2" providerId="ADAL" clId="{85D31423-0316-4802-99E6-F081058237A5}" dt="2023-07-25T01:14:32.122" v="410"/>
          <ac:spMkLst>
            <pc:docMk/>
            <pc:sldMk cId="1840851153" sldId="2246"/>
            <ac:spMk id="8" creationId="{FFA28B34-EFE0-4960-BA11-A74DCBF7D2EC}"/>
          </ac:spMkLst>
        </pc:spChg>
        <pc:spChg chg="mod">
          <ac:chgData name="Fernando Barbosa" userId="26e508f0-5e45-4ff3-9cbc-2459c82fe5c2" providerId="ADAL" clId="{85D31423-0316-4802-99E6-F081058237A5}" dt="2023-07-25T01:17:56.122" v="464" actId="164"/>
          <ac:spMkLst>
            <pc:docMk/>
            <pc:sldMk cId="1840851153" sldId="2246"/>
            <ac:spMk id="9" creationId="{E2209BFB-B6B4-44C3-9786-BD73CA2842B0}"/>
          </ac:spMkLst>
        </pc:spChg>
        <pc:spChg chg="add del mod">
          <ac:chgData name="Fernando Barbosa" userId="26e508f0-5e45-4ff3-9cbc-2459c82fe5c2" providerId="ADAL" clId="{85D31423-0316-4802-99E6-F081058237A5}" dt="2023-07-25T01:14:39.849" v="411"/>
          <ac:spMkLst>
            <pc:docMk/>
            <pc:sldMk cId="1840851153" sldId="2246"/>
            <ac:spMk id="10" creationId="{144DD789-FB0F-4A22-81B1-0CA8CD734C2A}"/>
          </ac:spMkLst>
        </pc:spChg>
        <pc:spChg chg="mod">
          <ac:chgData name="Fernando Barbosa" userId="26e508f0-5e45-4ff3-9cbc-2459c82fe5c2" providerId="ADAL" clId="{85D31423-0316-4802-99E6-F081058237A5}" dt="2023-07-25T01:18:05.738" v="465" actId="164"/>
          <ac:spMkLst>
            <pc:docMk/>
            <pc:sldMk cId="1840851153" sldId="2246"/>
            <ac:spMk id="11" creationId="{1160BB17-060C-4D65-8C4A-A65595CA0B0D}"/>
          </ac:spMkLst>
        </pc:spChg>
        <pc:spChg chg="add mod">
          <ac:chgData name="Fernando Barbosa" userId="26e508f0-5e45-4ff3-9cbc-2459c82fe5c2" providerId="ADAL" clId="{85D31423-0316-4802-99E6-F081058237A5}" dt="2023-07-25T01:41:55.273" v="799" actId="20577"/>
          <ac:spMkLst>
            <pc:docMk/>
            <pc:sldMk cId="1840851153" sldId="2246"/>
            <ac:spMk id="15" creationId="{52C06D39-41AD-491D-91FD-639F527F53AB}"/>
          </ac:spMkLst>
        </pc:spChg>
        <pc:grpChg chg="add mod">
          <ac:chgData name="Fernando Barbosa" userId="26e508f0-5e45-4ff3-9cbc-2459c82fe5c2" providerId="ADAL" clId="{85D31423-0316-4802-99E6-F081058237A5}" dt="2023-07-25T01:20:07.986" v="508" actId="1076"/>
          <ac:grpSpMkLst>
            <pc:docMk/>
            <pc:sldMk cId="1840851153" sldId="2246"/>
            <ac:grpSpMk id="12" creationId="{8BC78A53-7309-4E36-85FD-C420F28166E0}"/>
          </ac:grpSpMkLst>
        </pc:grpChg>
        <pc:grpChg chg="add mod">
          <ac:chgData name="Fernando Barbosa" userId="26e508f0-5e45-4ff3-9cbc-2459c82fe5c2" providerId="ADAL" clId="{85D31423-0316-4802-99E6-F081058237A5}" dt="2023-07-25T01:20:07.986" v="508" actId="1076"/>
          <ac:grpSpMkLst>
            <pc:docMk/>
            <pc:sldMk cId="1840851153" sldId="2246"/>
            <ac:grpSpMk id="14" creationId="{54FB7118-5E18-4604-8912-4F66B984C4FD}"/>
          </ac:grpSpMkLst>
        </pc:grpChg>
        <pc:graphicFrameChg chg="mod modGraphic">
          <ac:chgData name="Fernando Barbosa" userId="26e508f0-5e45-4ff3-9cbc-2459c82fe5c2" providerId="ADAL" clId="{85D31423-0316-4802-99E6-F081058237A5}" dt="2023-07-25T01:42:29.070" v="803" actId="20577"/>
          <ac:graphicFrameMkLst>
            <pc:docMk/>
            <pc:sldMk cId="1840851153" sldId="2246"/>
            <ac:graphicFrameMk id="7" creationId="{F43ED36F-69A8-437B-89E7-77A478F7C7A9}"/>
          </ac:graphicFrameMkLst>
        </pc:graphicFrameChg>
        <pc:cxnChg chg="mod">
          <ac:chgData name="Fernando Barbosa" userId="26e508f0-5e45-4ff3-9cbc-2459c82fe5c2" providerId="ADAL" clId="{85D31423-0316-4802-99E6-F081058237A5}" dt="2023-07-25T01:18:05.738" v="465" actId="164"/>
          <ac:cxnSpMkLst>
            <pc:docMk/>
            <pc:sldMk cId="1840851153" sldId="2246"/>
            <ac:cxnSpMk id="13" creationId="{FABEAE66-05F8-451D-90FD-B40B880FB2C1}"/>
          </ac:cxnSpMkLst>
        </pc:cxnChg>
      </pc:sldChg>
      <pc:sldChg chg="modSp">
        <pc:chgData name="Fernando Barbosa" userId="26e508f0-5e45-4ff3-9cbc-2459c82fe5c2" providerId="ADAL" clId="{85D31423-0316-4802-99E6-F081058237A5}" dt="2023-07-24T20:18:41.557" v="77" actId="20577"/>
        <pc:sldMkLst>
          <pc:docMk/>
          <pc:sldMk cId="25106029" sldId="2286"/>
        </pc:sldMkLst>
        <pc:graphicFrameChg chg="modGraphic">
          <ac:chgData name="Fernando Barbosa" userId="26e508f0-5e45-4ff3-9cbc-2459c82fe5c2" providerId="ADAL" clId="{85D31423-0316-4802-99E6-F081058237A5}" dt="2023-07-24T20:18:41.557" v="77" actId="20577"/>
          <ac:graphicFrameMkLst>
            <pc:docMk/>
            <pc:sldMk cId="25106029" sldId="2286"/>
            <ac:graphicFrameMk id="5" creationId="{55F0FFFF-7EF5-45A5-8E13-0D4DDE1B64D1}"/>
          </ac:graphicFrameMkLst>
        </pc:graphicFrameChg>
      </pc:sldChg>
      <pc:sldChg chg="addSp modSp">
        <pc:chgData name="Fernando Barbosa" userId="26e508f0-5e45-4ff3-9cbc-2459c82fe5c2" providerId="ADAL" clId="{85D31423-0316-4802-99E6-F081058237A5}" dt="2023-07-25T01:45:49.478" v="812" actId="20577"/>
        <pc:sldMkLst>
          <pc:docMk/>
          <pc:sldMk cId="757414906" sldId="3953"/>
        </pc:sldMkLst>
        <pc:spChg chg="mod">
          <ac:chgData name="Fernando Barbosa" userId="26e508f0-5e45-4ff3-9cbc-2459c82fe5c2" providerId="ADAL" clId="{85D31423-0316-4802-99E6-F081058237A5}" dt="2023-07-24T22:31:26.261" v="97" actId="20577"/>
          <ac:spMkLst>
            <pc:docMk/>
            <pc:sldMk cId="757414906" sldId="3953"/>
            <ac:spMk id="6" creationId="{53BF5932-DA33-45EF-9BAF-1D0A6F96044C}"/>
          </ac:spMkLst>
        </pc:spChg>
        <pc:spChg chg="mod">
          <ac:chgData name="Fernando Barbosa" userId="26e508f0-5e45-4ff3-9cbc-2459c82fe5c2" providerId="ADAL" clId="{85D31423-0316-4802-99E6-F081058237A5}" dt="2023-07-24T22:33:02.962" v="112" actId="1076"/>
          <ac:spMkLst>
            <pc:docMk/>
            <pc:sldMk cId="757414906" sldId="3953"/>
            <ac:spMk id="9" creationId="{57A58BFA-C3AA-49C7-857D-470BBEEB35D6}"/>
          </ac:spMkLst>
        </pc:spChg>
        <pc:spChg chg="mod">
          <ac:chgData name="Fernando Barbosa" userId="26e508f0-5e45-4ff3-9cbc-2459c82fe5c2" providerId="ADAL" clId="{85D31423-0316-4802-99E6-F081058237A5}" dt="2023-07-24T23:09:47.339" v="367" actId="1076"/>
          <ac:spMkLst>
            <pc:docMk/>
            <pc:sldMk cId="757414906" sldId="3953"/>
            <ac:spMk id="10" creationId="{F8A86D18-0E9B-4F7F-A215-C78ABAA4D768}"/>
          </ac:spMkLst>
        </pc:spChg>
        <pc:spChg chg="add mod">
          <ac:chgData name="Fernando Barbosa" userId="26e508f0-5e45-4ff3-9cbc-2459c82fe5c2" providerId="ADAL" clId="{85D31423-0316-4802-99E6-F081058237A5}" dt="2023-07-25T01:00:19.042" v="377" actId="20577"/>
          <ac:spMkLst>
            <pc:docMk/>
            <pc:sldMk cId="757414906" sldId="3953"/>
            <ac:spMk id="11" creationId="{0625E7CE-5860-4658-A172-F23DF686F938}"/>
          </ac:spMkLst>
        </pc:spChg>
        <pc:graphicFrameChg chg="mod modGraphic">
          <ac:chgData name="Fernando Barbosa" userId="26e508f0-5e45-4ff3-9cbc-2459c82fe5c2" providerId="ADAL" clId="{85D31423-0316-4802-99E6-F081058237A5}" dt="2023-07-24T22:33:09.827" v="113" actId="1076"/>
          <ac:graphicFrameMkLst>
            <pc:docMk/>
            <pc:sldMk cId="757414906" sldId="3953"/>
            <ac:graphicFrameMk id="7" creationId="{29CC2D07-FC88-44F7-99C5-EAA809910A80}"/>
          </ac:graphicFrameMkLst>
        </pc:graphicFrameChg>
        <pc:graphicFrameChg chg="add mod modGraphic">
          <ac:chgData name="Fernando Barbosa" userId="26e508f0-5e45-4ff3-9cbc-2459c82fe5c2" providerId="ADAL" clId="{85D31423-0316-4802-99E6-F081058237A5}" dt="2023-07-25T01:45:49.478" v="812" actId="20577"/>
          <ac:graphicFrameMkLst>
            <pc:docMk/>
            <pc:sldMk cId="757414906" sldId="3953"/>
            <ac:graphicFrameMk id="8" creationId="{448FACBB-BC50-4951-983A-F4CE3E013592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houtoutuk.org/2013/08/21/theblock-protecting-childrens-innocence-or-is-the-government-invading-our-right-to-privacy/" TargetMode="External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houtoutuk.org/2013/08/21/theblock-protecting-childrens-innocence-or-is-the-government-invading-our-right-to-privacy/" TargetMode="External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EB6514-E388-44A7-97CC-D0544C3E7688}" type="doc">
      <dgm:prSet loTypeId="urn:microsoft.com/office/officeart/2005/8/layout/hList7" loCatId="process" qsTypeId="urn:microsoft.com/office/officeart/2005/8/quickstyle/simple1" qsCatId="simple" csTypeId="urn:microsoft.com/office/officeart/2005/8/colors/accent2_2" csCatId="accent2" phldr="1"/>
      <dgm:spPr/>
    </dgm:pt>
    <dgm:pt modelId="{85C4FABB-7045-4CF9-B121-A6C2C2A4A12E}">
      <dgm:prSet phldrT="[Text]"/>
      <dgm:spPr>
        <a:solidFill>
          <a:srgbClr val="002060"/>
        </a:solidFill>
      </dgm:spPr>
      <dgm:t>
        <a:bodyPr/>
        <a:lstStyle/>
        <a:p>
          <a:pPr rtl="0"/>
          <a:r>
            <a:rPr lang="en-US" dirty="0">
              <a:latin typeface="Arial"/>
            </a:rPr>
            <a:t>Switch </a:t>
          </a:r>
          <a:r>
            <a:rPr lang="en-US" dirty="0"/>
            <a:t>/</a:t>
          </a:r>
          <a:r>
            <a:rPr lang="en-US" dirty="0">
              <a:latin typeface="Arial"/>
            </a:rPr>
            <a:t> Server / Link-Exchange: </a:t>
          </a:r>
          <a:br>
            <a:rPr lang="en-US" dirty="0">
              <a:latin typeface="Arial"/>
            </a:rPr>
          </a:br>
          <a:r>
            <a:rPr lang="en-US" dirty="0">
              <a:latin typeface="Arial"/>
            </a:rPr>
            <a:t>Readout</a:t>
          </a:r>
          <a:endParaRPr lang="en-US" dirty="0"/>
        </a:p>
      </dgm:t>
    </dgm:pt>
    <dgm:pt modelId="{F87D00B8-91A1-42DC-81D8-B337D15E370B}" type="parTrans" cxnId="{9FABA2F6-4519-4AF6-A00D-E81E77DE9F9C}">
      <dgm:prSet/>
      <dgm:spPr/>
      <dgm:t>
        <a:bodyPr/>
        <a:lstStyle/>
        <a:p>
          <a:endParaRPr lang="en-US"/>
        </a:p>
      </dgm:t>
    </dgm:pt>
    <dgm:pt modelId="{FBB162A0-352C-4E79-914C-447EE55D7BE6}" type="sibTrans" cxnId="{9FABA2F6-4519-4AF6-A00D-E81E77DE9F9C}">
      <dgm:prSet/>
      <dgm:spPr/>
      <dgm:t>
        <a:bodyPr/>
        <a:lstStyle/>
        <a:p>
          <a:endParaRPr lang="en-US"/>
        </a:p>
      </dgm:t>
    </dgm:pt>
    <dgm:pt modelId="{2A945B79-2D22-4CCD-BF41-D3A62212B13E}">
      <dgm:prSet phldrT="[Text]"/>
      <dgm:spPr>
        <a:solidFill>
          <a:srgbClr val="002060"/>
        </a:solidFill>
      </dgm:spPr>
      <dgm:t>
        <a:bodyPr/>
        <a:lstStyle/>
        <a:p>
          <a:pPr rtl="0"/>
          <a:r>
            <a:rPr lang="en-US" dirty="0"/>
            <a:t>Switch</a:t>
          </a:r>
          <a:r>
            <a:rPr lang="en-US" dirty="0">
              <a:latin typeface="Arial"/>
            </a:rPr>
            <a:t> </a:t>
          </a:r>
          <a:r>
            <a:rPr lang="en-US" dirty="0"/>
            <a:t>/</a:t>
          </a:r>
          <a:r>
            <a:rPr lang="en-US" dirty="0">
              <a:latin typeface="Arial"/>
            </a:rPr>
            <a:t> </a:t>
          </a:r>
          <a:r>
            <a:rPr lang="en-US" dirty="0"/>
            <a:t>Server</a:t>
          </a:r>
          <a:r>
            <a:rPr lang="en-US" dirty="0">
              <a:latin typeface="Arial"/>
            </a:rPr>
            <a:t>: Processing</a:t>
          </a:r>
          <a:endParaRPr lang="en-US" dirty="0"/>
        </a:p>
      </dgm:t>
    </dgm:pt>
    <dgm:pt modelId="{754062B8-01AF-47AC-9379-2E8791D5F353}" type="parTrans" cxnId="{99DE0289-AC57-42FA-8902-F8067FE327B3}">
      <dgm:prSet/>
      <dgm:spPr/>
      <dgm:t>
        <a:bodyPr/>
        <a:lstStyle/>
        <a:p>
          <a:endParaRPr lang="en-US"/>
        </a:p>
      </dgm:t>
    </dgm:pt>
    <dgm:pt modelId="{67A1D5ED-1213-476B-B104-553E43DA0914}" type="sibTrans" cxnId="{99DE0289-AC57-42FA-8902-F8067FE327B3}">
      <dgm:prSet/>
      <dgm:spPr/>
      <dgm:t>
        <a:bodyPr/>
        <a:lstStyle/>
        <a:p>
          <a:endParaRPr lang="en-US"/>
        </a:p>
      </dgm:t>
    </dgm:pt>
    <dgm:pt modelId="{E71B3AE4-0FE2-40BB-8CC6-96686ABBD7E8}">
      <dgm:prSet phldrT="[Text]"/>
      <dgm:spPr>
        <a:solidFill>
          <a:srgbClr val="002060"/>
        </a:solidFill>
      </dgm:spPr>
      <dgm:t>
        <a:bodyPr/>
        <a:lstStyle/>
        <a:p>
          <a:pPr rtl="0"/>
          <a:r>
            <a:rPr lang="en-US" dirty="0"/>
            <a:t>Switch</a:t>
          </a:r>
          <a:r>
            <a:rPr lang="en-US" dirty="0">
              <a:latin typeface="Arial"/>
            </a:rPr>
            <a:t> </a:t>
          </a:r>
          <a:r>
            <a:rPr lang="en-US" dirty="0"/>
            <a:t>/</a:t>
          </a:r>
          <a:r>
            <a:rPr lang="en-US" dirty="0">
              <a:latin typeface="Arial"/>
            </a:rPr>
            <a:t> Server: Buffer</a:t>
          </a:r>
          <a:endParaRPr lang="en-US" dirty="0"/>
        </a:p>
      </dgm:t>
    </dgm:pt>
    <dgm:pt modelId="{374F0A70-E6B9-45BD-934F-2789020FC41E}" type="parTrans" cxnId="{188D7BA9-0CC5-435B-876D-4162C9E7F413}">
      <dgm:prSet/>
      <dgm:spPr/>
      <dgm:t>
        <a:bodyPr/>
        <a:lstStyle/>
        <a:p>
          <a:endParaRPr lang="en-US"/>
        </a:p>
      </dgm:t>
    </dgm:pt>
    <dgm:pt modelId="{C2C6B480-6308-4042-812E-186124A5A2BB}" type="sibTrans" cxnId="{188D7BA9-0CC5-435B-876D-4162C9E7F413}">
      <dgm:prSet/>
      <dgm:spPr/>
      <dgm:t>
        <a:bodyPr/>
        <a:lstStyle/>
        <a:p>
          <a:endParaRPr lang="en-US"/>
        </a:p>
      </dgm:t>
    </dgm:pt>
    <dgm:pt modelId="{C90A9725-10A3-4381-A517-1913CFE4D6C6}" type="pres">
      <dgm:prSet presAssocID="{A7EB6514-E388-44A7-97CC-D0544C3E7688}" presName="Name0" presStyleCnt="0">
        <dgm:presLayoutVars>
          <dgm:dir/>
          <dgm:resizeHandles val="exact"/>
        </dgm:presLayoutVars>
      </dgm:prSet>
      <dgm:spPr/>
    </dgm:pt>
    <dgm:pt modelId="{5F06223B-90AF-49B8-B1E3-24377065B0BB}" type="pres">
      <dgm:prSet presAssocID="{A7EB6514-E388-44A7-97CC-D0544C3E7688}" presName="fgShape" presStyleLbl="fgShp" presStyleIdx="0" presStyleCnt="1"/>
      <dgm:spPr>
        <a:solidFill>
          <a:schemeClr val="bg2">
            <a:lumMod val="90000"/>
          </a:schemeClr>
        </a:solidFill>
      </dgm:spPr>
    </dgm:pt>
    <dgm:pt modelId="{8B49EEBD-EAD7-41F2-9455-C8ABC43B4AC6}" type="pres">
      <dgm:prSet presAssocID="{A7EB6514-E388-44A7-97CC-D0544C3E7688}" presName="linComp" presStyleCnt="0"/>
      <dgm:spPr/>
    </dgm:pt>
    <dgm:pt modelId="{99CF9F22-4E5C-4D32-9E01-94C346A91112}" type="pres">
      <dgm:prSet presAssocID="{85C4FABB-7045-4CF9-B121-A6C2C2A4A12E}" presName="compNode" presStyleCnt="0"/>
      <dgm:spPr/>
    </dgm:pt>
    <dgm:pt modelId="{AEE6F706-CFE0-4DAF-95B8-626C1B0EDF5E}" type="pres">
      <dgm:prSet presAssocID="{85C4FABB-7045-4CF9-B121-A6C2C2A4A12E}" presName="bkgdShape" presStyleLbl="node1" presStyleIdx="0" presStyleCnt="3"/>
      <dgm:spPr/>
    </dgm:pt>
    <dgm:pt modelId="{58873ACE-4A9F-4613-B5DE-4223EF657CFD}" type="pres">
      <dgm:prSet presAssocID="{85C4FABB-7045-4CF9-B121-A6C2C2A4A12E}" presName="nodeTx" presStyleLbl="node1" presStyleIdx="0" presStyleCnt="3">
        <dgm:presLayoutVars>
          <dgm:bulletEnabled val="1"/>
        </dgm:presLayoutVars>
      </dgm:prSet>
      <dgm:spPr/>
    </dgm:pt>
    <dgm:pt modelId="{99C856FD-528C-4260-985C-C913E073D192}" type="pres">
      <dgm:prSet presAssocID="{85C4FABB-7045-4CF9-B121-A6C2C2A4A12E}" presName="invisiNode" presStyleLbl="node1" presStyleIdx="0" presStyleCnt="3"/>
      <dgm:spPr/>
    </dgm:pt>
    <dgm:pt modelId="{F5FC3735-B578-4F99-B0BE-DB3B65368754}" type="pres">
      <dgm:prSet presAssocID="{85C4FABB-7045-4CF9-B121-A6C2C2A4A12E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78000" r="-78000"/>
          </a:stretch>
        </a:blipFill>
      </dgm:spPr>
    </dgm:pt>
    <dgm:pt modelId="{9AF594C9-017C-47BE-A242-B330A674AD34}" type="pres">
      <dgm:prSet presAssocID="{FBB162A0-352C-4E79-914C-447EE55D7BE6}" presName="sibTrans" presStyleLbl="sibTrans2D1" presStyleIdx="0" presStyleCnt="0"/>
      <dgm:spPr/>
    </dgm:pt>
    <dgm:pt modelId="{BCC0F198-7425-44ED-AD9A-ADE962EF20D3}" type="pres">
      <dgm:prSet presAssocID="{2A945B79-2D22-4CCD-BF41-D3A62212B13E}" presName="compNode" presStyleCnt="0"/>
      <dgm:spPr/>
    </dgm:pt>
    <dgm:pt modelId="{D7049A83-CC8A-4535-A7DF-E576C2CE2E20}" type="pres">
      <dgm:prSet presAssocID="{2A945B79-2D22-4CCD-BF41-D3A62212B13E}" presName="bkgdShape" presStyleLbl="node1" presStyleIdx="1" presStyleCnt="3"/>
      <dgm:spPr/>
    </dgm:pt>
    <dgm:pt modelId="{6491D04C-E618-49D0-8543-E34A5628B5AB}" type="pres">
      <dgm:prSet presAssocID="{2A945B79-2D22-4CCD-BF41-D3A62212B13E}" presName="nodeTx" presStyleLbl="node1" presStyleIdx="1" presStyleCnt="3">
        <dgm:presLayoutVars>
          <dgm:bulletEnabled val="1"/>
        </dgm:presLayoutVars>
      </dgm:prSet>
      <dgm:spPr/>
    </dgm:pt>
    <dgm:pt modelId="{1BC72E50-0E3F-4B22-A4FB-4119E6AE6EB0}" type="pres">
      <dgm:prSet presAssocID="{2A945B79-2D22-4CCD-BF41-D3A62212B13E}" presName="invisiNode" presStyleLbl="node1" presStyleIdx="1" presStyleCnt="3"/>
      <dgm:spPr/>
    </dgm:pt>
    <dgm:pt modelId="{2C581FC9-AC91-4CF7-BFA7-BFE98BA026F2}" type="pres">
      <dgm:prSet presAssocID="{2A945B79-2D22-4CCD-BF41-D3A62212B13E}" presName="imagNode" presStyleLbl="fgImgPlace1" presStyleIdx="1" presStyleCnt="3"/>
      <dgm:spPr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78000" r="-78000"/>
          </a:stretch>
        </a:blipFill>
      </dgm:spPr>
    </dgm:pt>
    <dgm:pt modelId="{2E88449E-7416-46B3-BF28-89FEA9DC55D8}" type="pres">
      <dgm:prSet presAssocID="{67A1D5ED-1213-476B-B104-553E43DA0914}" presName="sibTrans" presStyleLbl="sibTrans2D1" presStyleIdx="0" presStyleCnt="0"/>
      <dgm:spPr/>
    </dgm:pt>
    <dgm:pt modelId="{3EC0F487-F3B8-4C2F-851A-842537EC8174}" type="pres">
      <dgm:prSet presAssocID="{E71B3AE4-0FE2-40BB-8CC6-96686ABBD7E8}" presName="compNode" presStyleCnt="0"/>
      <dgm:spPr/>
    </dgm:pt>
    <dgm:pt modelId="{54BAF7B3-38E5-4042-A828-611B95C3D67D}" type="pres">
      <dgm:prSet presAssocID="{E71B3AE4-0FE2-40BB-8CC6-96686ABBD7E8}" presName="bkgdShape" presStyleLbl="node1" presStyleIdx="2" presStyleCnt="3"/>
      <dgm:spPr/>
    </dgm:pt>
    <dgm:pt modelId="{9681FD35-A744-4C0A-9A39-43B50D77D018}" type="pres">
      <dgm:prSet presAssocID="{E71B3AE4-0FE2-40BB-8CC6-96686ABBD7E8}" presName="nodeTx" presStyleLbl="node1" presStyleIdx="2" presStyleCnt="3">
        <dgm:presLayoutVars>
          <dgm:bulletEnabled val="1"/>
        </dgm:presLayoutVars>
      </dgm:prSet>
      <dgm:spPr/>
    </dgm:pt>
    <dgm:pt modelId="{05891A6B-5A1F-4A43-B388-0A3C057BA950}" type="pres">
      <dgm:prSet presAssocID="{E71B3AE4-0FE2-40BB-8CC6-96686ABBD7E8}" presName="invisiNode" presStyleLbl="node1" presStyleIdx="2" presStyleCnt="3"/>
      <dgm:spPr/>
    </dgm:pt>
    <dgm:pt modelId="{F62A1F84-336D-4817-A0FA-2AE4A5C3D31F}" type="pres">
      <dgm:prSet presAssocID="{E71B3AE4-0FE2-40BB-8CC6-96686ABBD7E8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78000" r="-78000"/>
          </a:stretch>
        </a:blipFill>
      </dgm:spPr>
    </dgm:pt>
  </dgm:ptLst>
  <dgm:cxnLst>
    <dgm:cxn modelId="{7F3B2710-267E-4D63-B1C7-D201DAF8C5CB}" type="presOf" srcId="{A7EB6514-E388-44A7-97CC-D0544C3E7688}" destId="{C90A9725-10A3-4381-A517-1913CFE4D6C6}" srcOrd="0" destOrd="0" presId="urn:microsoft.com/office/officeart/2005/8/layout/hList7"/>
    <dgm:cxn modelId="{DE3B195B-0CC1-4830-A748-9EC834A41599}" type="presOf" srcId="{85C4FABB-7045-4CF9-B121-A6C2C2A4A12E}" destId="{58873ACE-4A9F-4613-B5DE-4223EF657CFD}" srcOrd="1" destOrd="0" presId="urn:microsoft.com/office/officeart/2005/8/layout/hList7"/>
    <dgm:cxn modelId="{FB90B45E-CD32-4DAA-B2F3-3F5BAA7217F0}" type="presOf" srcId="{E71B3AE4-0FE2-40BB-8CC6-96686ABBD7E8}" destId="{54BAF7B3-38E5-4042-A828-611B95C3D67D}" srcOrd="0" destOrd="0" presId="urn:microsoft.com/office/officeart/2005/8/layout/hList7"/>
    <dgm:cxn modelId="{5D840A5F-3297-4937-A3A2-BCB3E0D412FB}" type="presOf" srcId="{E71B3AE4-0FE2-40BB-8CC6-96686ABBD7E8}" destId="{9681FD35-A744-4C0A-9A39-43B50D77D018}" srcOrd="1" destOrd="0" presId="urn:microsoft.com/office/officeart/2005/8/layout/hList7"/>
    <dgm:cxn modelId="{0AAC3F57-8F5F-4326-8FF2-79A486812577}" type="presOf" srcId="{2A945B79-2D22-4CCD-BF41-D3A62212B13E}" destId="{6491D04C-E618-49D0-8543-E34A5628B5AB}" srcOrd="1" destOrd="0" presId="urn:microsoft.com/office/officeart/2005/8/layout/hList7"/>
    <dgm:cxn modelId="{7B739D83-9169-4302-A6CB-13555A386AD5}" type="presOf" srcId="{FBB162A0-352C-4E79-914C-447EE55D7BE6}" destId="{9AF594C9-017C-47BE-A242-B330A674AD34}" srcOrd="0" destOrd="0" presId="urn:microsoft.com/office/officeart/2005/8/layout/hList7"/>
    <dgm:cxn modelId="{99DE0289-AC57-42FA-8902-F8067FE327B3}" srcId="{A7EB6514-E388-44A7-97CC-D0544C3E7688}" destId="{2A945B79-2D22-4CCD-BF41-D3A62212B13E}" srcOrd="1" destOrd="0" parTransId="{754062B8-01AF-47AC-9379-2E8791D5F353}" sibTransId="{67A1D5ED-1213-476B-B104-553E43DA0914}"/>
    <dgm:cxn modelId="{B298C59A-A0DA-43C6-9148-68C220FF58A6}" type="presOf" srcId="{85C4FABB-7045-4CF9-B121-A6C2C2A4A12E}" destId="{AEE6F706-CFE0-4DAF-95B8-626C1B0EDF5E}" srcOrd="0" destOrd="0" presId="urn:microsoft.com/office/officeart/2005/8/layout/hList7"/>
    <dgm:cxn modelId="{DDDB9DA4-4A7A-40AC-8CB8-1056CC5817F1}" type="presOf" srcId="{2A945B79-2D22-4CCD-BF41-D3A62212B13E}" destId="{D7049A83-CC8A-4535-A7DF-E576C2CE2E20}" srcOrd="0" destOrd="0" presId="urn:microsoft.com/office/officeart/2005/8/layout/hList7"/>
    <dgm:cxn modelId="{188D7BA9-0CC5-435B-876D-4162C9E7F413}" srcId="{A7EB6514-E388-44A7-97CC-D0544C3E7688}" destId="{E71B3AE4-0FE2-40BB-8CC6-96686ABBD7E8}" srcOrd="2" destOrd="0" parTransId="{374F0A70-E6B9-45BD-934F-2789020FC41E}" sibTransId="{C2C6B480-6308-4042-812E-186124A5A2BB}"/>
    <dgm:cxn modelId="{B2B56AEF-383C-4D00-B77E-CD432F06EF7E}" type="presOf" srcId="{67A1D5ED-1213-476B-B104-553E43DA0914}" destId="{2E88449E-7416-46B3-BF28-89FEA9DC55D8}" srcOrd="0" destOrd="0" presId="urn:microsoft.com/office/officeart/2005/8/layout/hList7"/>
    <dgm:cxn modelId="{9FABA2F6-4519-4AF6-A00D-E81E77DE9F9C}" srcId="{A7EB6514-E388-44A7-97CC-D0544C3E7688}" destId="{85C4FABB-7045-4CF9-B121-A6C2C2A4A12E}" srcOrd="0" destOrd="0" parTransId="{F87D00B8-91A1-42DC-81D8-B337D15E370B}" sibTransId="{FBB162A0-352C-4E79-914C-447EE55D7BE6}"/>
    <dgm:cxn modelId="{C349A33F-31B0-4610-B1F1-8A1AB63048F6}" type="presParOf" srcId="{C90A9725-10A3-4381-A517-1913CFE4D6C6}" destId="{5F06223B-90AF-49B8-B1E3-24377065B0BB}" srcOrd="0" destOrd="0" presId="urn:microsoft.com/office/officeart/2005/8/layout/hList7"/>
    <dgm:cxn modelId="{0E47BE5F-3B80-4DCF-809D-E87BA74181B3}" type="presParOf" srcId="{C90A9725-10A3-4381-A517-1913CFE4D6C6}" destId="{8B49EEBD-EAD7-41F2-9455-C8ABC43B4AC6}" srcOrd="1" destOrd="0" presId="urn:microsoft.com/office/officeart/2005/8/layout/hList7"/>
    <dgm:cxn modelId="{CDAEFCC6-931C-43A7-B8C0-D276CE5F76A1}" type="presParOf" srcId="{8B49EEBD-EAD7-41F2-9455-C8ABC43B4AC6}" destId="{99CF9F22-4E5C-4D32-9E01-94C346A91112}" srcOrd="0" destOrd="0" presId="urn:microsoft.com/office/officeart/2005/8/layout/hList7"/>
    <dgm:cxn modelId="{00DB92B6-EF0E-4734-A7E5-5E4FDA6822E3}" type="presParOf" srcId="{99CF9F22-4E5C-4D32-9E01-94C346A91112}" destId="{AEE6F706-CFE0-4DAF-95B8-626C1B0EDF5E}" srcOrd="0" destOrd="0" presId="urn:microsoft.com/office/officeart/2005/8/layout/hList7"/>
    <dgm:cxn modelId="{3E19E3F7-71E6-4920-B36C-F9AC5C523B66}" type="presParOf" srcId="{99CF9F22-4E5C-4D32-9E01-94C346A91112}" destId="{58873ACE-4A9F-4613-B5DE-4223EF657CFD}" srcOrd="1" destOrd="0" presId="urn:microsoft.com/office/officeart/2005/8/layout/hList7"/>
    <dgm:cxn modelId="{B57DF724-84BC-4B8A-AAF6-66DCBAE8C19C}" type="presParOf" srcId="{99CF9F22-4E5C-4D32-9E01-94C346A91112}" destId="{99C856FD-528C-4260-985C-C913E073D192}" srcOrd="2" destOrd="0" presId="urn:microsoft.com/office/officeart/2005/8/layout/hList7"/>
    <dgm:cxn modelId="{8E887049-A122-49FF-9D6D-33295A100D50}" type="presParOf" srcId="{99CF9F22-4E5C-4D32-9E01-94C346A91112}" destId="{F5FC3735-B578-4F99-B0BE-DB3B65368754}" srcOrd="3" destOrd="0" presId="urn:microsoft.com/office/officeart/2005/8/layout/hList7"/>
    <dgm:cxn modelId="{30AF7330-C2C2-4506-8E61-5C0D10E44660}" type="presParOf" srcId="{8B49EEBD-EAD7-41F2-9455-C8ABC43B4AC6}" destId="{9AF594C9-017C-47BE-A242-B330A674AD34}" srcOrd="1" destOrd="0" presId="urn:microsoft.com/office/officeart/2005/8/layout/hList7"/>
    <dgm:cxn modelId="{60D12AC9-CD34-40D8-9899-8A4BBEF75CB7}" type="presParOf" srcId="{8B49EEBD-EAD7-41F2-9455-C8ABC43B4AC6}" destId="{BCC0F198-7425-44ED-AD9A-ADE962EF20D3}" srcOrd="2" destOrd="0" presId="urn:microsoft.com/office/officeart/2005/8/layout/hList7"/>
    <dgm:cxn modelId="{A121D45C-23E6-44B0-8316-6163EED7F952}" type="presParOf" srcId="{BCC0F198-7425-44ED-AD9A-ADE962EF20D3}" destId="{D7049A83-CC8A-4535-A7DF-E576C2CE2E20}" srcOrd="0" destOrd="0" presId="urn:microsoft.com/office/officeart/2005/8/layout/hList7"/>
    <dgm:cxn modelId="{595479EF-2E6D-4395-8C1D-19C9BF9BACE2}" type="presParOf" srcId="{BCC0F198-7425-44ED-AD9A-ADE962EF20D3}" destId="{6491D04C-E618-49D0-8543-E34A5628B5AB}" srcOrd="1" destOrd="0" presId="urn:microsoft.com/office/officeart/2005/8/layout/hList7"/>
    <dgm:cxn modelId="{9C1BB218-B41E-4CD1-B965-35DFBEAA3E77}" type="presParOf" srcId="{BCC0F198-7425-44ED-AD9A-ADE962EF20D3}" destId="{1BC72E50-0E3F-4B22-A4FB-4119E6AE6EB0}" srcOrd="2" destOrd="0" presId="urn:microsoft.com/office/officeart/2005/8/layout/hList7"/>
    <dgm:cxn modelId="{096F585B-67C9-4CEE-A7C3-3BC78C3DABAA}" type="presParOf" srcId="{BCC0F198-7425-44ED-AD9A-ADE962EF20D3}" destId="{2C581FC9-AC91-4CF7-BFA7-BFE98BA026F2}" srcOrd="3" destOrd="0" presId="urn:microsoft.com/office/officeart/2005/8/layout/hList7"/>
    <dgm:cxn modelId="{5B6A4546-2B20-4EAB-BC26-A90BCF7A5C6B}" type="presParOf" srcId="{8B49EEBD-EAD7-41F2-9455-C8ABC43B4AC6}" destId="{2E88449E-7416-46B3-BF28-89FEA9DC55D8}" srcOrd="3" destOrd="0" presId="urn:microsoft.com/office/officeart/2005/8/layout/hList7"/>
    <dgm:cxn modelId="{577E4B9B-5E46-49FE-AE33-3F9605ED9885}" type="presParOf" srcId="{8B49EEBD-EAD7-41F2-9455-C8ABC43B4AC6}" destId="{3EC0F487-F3B8-4C2F-851A-842537EC8174}" srcOrd="4" destOrd="0" presId="urn:microsoft.com/office/officeart/2005/8/layout/hList7"/>
    <dgm:cxn modelId="{D69FE3A6-456F-4290-880F-B022527B6FBD}" type="presParOf" srcId="{3EC0F487-F3B8-4C2F-851A-842537EC8174}" destId="{54BAF7B3-38E5-4042-A828-611B95C3D67D}" srcOrd="0" destOrd="0" presId="urn:microsoft.com/office/officeart/2005/8/layout/hList7"/>
    <dgm:cxn modelId="{BD478853-9EB0-454C-9C2D-9447DFA9F671}" type="presParOf" srcId="{3EC0F487-F3B8-4C2F-851A-842537EC8174}" destId="{9681FD35-A744-4C0A-9A39-43B50D77D018}" srcOrd="1" destOrd="0" presId="urn:microsoft.com/office/officeart/2005/8/layout/hList7"/>
    <dgm:cxn modelId="{1C46D9D4-71BA-4347-84BE-9CEB6C0DCD37}" type="presParOf" srcId="{3EC0F487-F3B8-4C2F-851A-842537EC8174}" destId="{05891A6B-5A1F-4A43-B388-0A3C057BA950}" srcOrd="2" destOrd="0" presId="urn:microsoft.com/office/officeart/2005/8/layout/hList7"/>
    <dgm:cxn modelId="{A9D05BB5-1776-470F-968F-8D005356F02E}" type="presParOf" srcId="{3EC0F487-F3B8-4C2F-851A-842537EC8174}" destId="{F62A1F84-336D-4817-A0FA-2AE4A5C3D31F}" srcOrd="3" destOrd="0" presId="urn:microsoft.com/office/officeart/2005/8/layout/hList7"/>
  </dgm:cxnLst>
  <dgm:bg>
    <a:solidFill>
      <a:srgbClr val="00B050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E6F706-CFE0-4DAF-95B8-626C1B0EDF5E}">
      <dsp:nvSpPr>
        <dsp:cNvPr id="0" name=""/>
        <dsp:cNvSpPr/>
      </dsp:nvSpPr>
      <dsp:spPr>
        <a:xfrm>
          <a:off x="380" y="0"/>
          <a:ext cx="591414" cy="1559363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latin typeface="Arial"/>
            </a:rPr>
            <a:t>Switch </a:t>
          </a:r>
          <a:r>
            <a:rPr lang="en-US" sz="700" kern="1200" dirty="0"/>
            <a:t>/</a:t>
          </a:r>
          <a:r>
            <a:rPr lang="en-US" sz="700" kern="1200" dirty="0">
              <a:latin typeface="Arial"/>
            </a:rPr>
            <a:t> Server / Link-Exchange: </a:t>
          </a:r>
          <a:br>
            <a:rPr lang="en-US" sz="700" kern="1200" dirty="0">
              <a:latin typeface="Arial"/>
            </a:rPr>
          </a:br>
          <a:r>
            <a:rPr lang="en-US" sz="700" kern="1200" dirty="0">
              <a:latin typeface="Arial"/>
            </a:rPr>
            <a:t>Readout</a:t>
          </a:r>
          <a:endParaRPr lang="en-US" sz="700" kern="1200" dirty="0"/>
        </a:p>
      </dsp:txBody>
      <dsp:txXfrm>
        <a:off x="380" y="623745"/>
        <a:ext cx="591414" cy="623745"/>
      </dsp:txXfrm>
    </dsp:sp>
    <dsp:sp modelId="{F5FC3735-B578-4F99-B0BE-DB3B65368754}">
      <dsp:nvSpPr>
        <dsp:cNvPr id="0" name=""/>
        <dsp:cNvSpPr/>
      </dsp:nvSpPr>
      <dsp:spPr>
        <a:xfrm>
          <a:off x="36453" y="93561"/>
          <a:ext cx="519267" cy="51926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78000" r="-7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049A83-CC8A-4535-A7DF-E576C2CE2E20}">
      <dsp:nvSpPr>
        <dsp:cNvPr id="0" name=""/>
        <dsp:cNvSpPr/>
      </dsp:nvSpPr>
      <dsp:spPr>
        <a:xfrm>
          <a:off x="609537" y="0"/>
          <a:ext cx="591414" cy="1559363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Switch</a:t>
          </a:r>
          <a:r>
            <a:rPr lang="en-US" sz="700" kern="1200" dirty="0">
              <a:latin typeface="Arial"/>
            </a:rPr>
            <a:t> </a:t>
          </a:r>
          <a:r>
            <a:rPr lang="en-US" sz="700" kern="1200" dirty="0"/>
            <a:t>/</a:t>
          </a:r>
          <a:r>
            <a:rPr lang="en-US" sz="700" kern="1200" dirty="0">
              <a:latin typeface="Arial"/>
            </a:rPr>
            <a:t> </a:t>
          </a:r>
          <a:r>
            <a:rPr lang="en-US" sz="700" kern="1200" dirty="0"/>
            <a:t>Server</a:t>
          </a:r>
          <a:r>
            <a:rPr lang="en-US" sz="700" kern="1200" dirty="0">
              <a:latin typeface="Arial"/>
            </a:rPr>
            <a:t>: Processing</a:t>
          </a:r>
          <a:endParaRPr lang="en-US" sz="700" kern="1200" dirty="0"/>
        </a:p>
      </dsp:txBody>
      <dsp:txXfrm>
        <a:off x="609537" y="623745"/>
        <a:ext cx="591414" cy="623745"/>
      </dsp:txXfrm>
    </dsp:sp>
    <dsp:sp modelId="{2C581FC9-AC91-4CF7-BFA7-BFE98BA026F2}">
      <dsp:nvSpPr>
        <dsp:cNvPr id="0" name=""/>
        <dsp:cNvSpPr/>
      </dsp:nvSpPr>
      <dsp:spPr>
        <a:xfrm>
          <a:off x="645610" y="93561"/>
          <a:ext cx="519267" cy="51926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78000" r="-7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BAF7B3-38E5-4042-A828-611B95C3D67D}">
      <dsp:nvSpPr>
        <dsp:cNvPr id="0" name=""/>
        <dsp:cNvSpPr/>
      </dsp:nvSpPr>
      <dsp:spPr>
        <a:xfrm>
          <a:off x="1218694" y="0"/>
          <a:ext cx="591414" cy="1559363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Switch</a:t>
          </a:r>
          <a:r>
            <a:rPr lang="en-US" sz="700" kern="1200" dirty="0">
              <a:latin typeface="Arial"/>
            </a:rPr>
            <a:t> </a:t>
          </a:r>
          <a:r>
            <a:rPr lang="en-US" sz="700" kern="1200" dirty="0"/>
            <a:t>/</a:t>
          </a:r>
          <a:r>
            <a:rPr lang="en-US" sz="700" kern="1200" dirty="0">
              <a:latin typeface="Arial"/>
            </a:rPr>
            <a:t> Server: Buffer</a:t>
          </a:r>
          <a:endParaRPr lang="en-US" sz="700" kern="1200" dirty="0"/>
        </a:p>
      </dsp:txBody>
      <dsp:txXfrm>
        <a:off x="1218694" y="623745"/>
        <a:ext cx="591414" cy="623745"/>
      </dsp:txXfrm>
    </dsp:sp>
    <dsp:sp modelId="{F62A1F84-336D-4817-A0FA-2AE4A5C3D31F}">
      <dsp:nvSpPr>
        <dsp:cNvPr id="0" name=""/>
        <dsp:cNvSpPr/>
      </dsp:nvSpPr>
      <dsp:spPr>
        <a:xfrm>
          <a:off x="1254767" y="93561"/>
          <a:ext cx="519267" cy="51926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78000" r="-7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06223B-90AF-49B8-B1E3-24377065B0BB}">
      <dsp:nvSpPr>
        <dsp:cNvPr id="0" name=""/>
        <dsp:cNvSpPr/>
      </dsp:nvSpPr>
      <dsp:spPr>
        <a:xfrm>
          <a:off x="72419" y="1247490"/>
          <a:ext cx="1665649" cy="233904"/>
        </a:xfrm>
        <a:prstGeom prst="leftRightArrow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60124-CB15-F14B-95E7-034535898AAC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469A9-FC5C-7947-AB95-626A37A1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21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7D894-DCD4-164B-80FD-D55DD4330E80}" type="datetime1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3B03-00AE-0540-9DF9-4B27BDA142D8}" type="datetime1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4B01-5F38-1B43-8299-277CC3016A34}" type="datetime1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344F-17B9-FB48-8338-0A1233FB437E}" type="datetime1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9CC-D242-D342-B0B5-DED381761A59}" type="datetime1">
              <a:rPr lang="en-US" smtClean="0"/>
              <a:t>7/25/2023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F6E8-73CF-6544-8553-794C470F2E25}" type="datetime1">
              <a:rPr lang="en-US" smtClean="0"/>
              <a:t>7/25/2023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3825-04C1-3E4B-A82F-9B37335206D0}" type="datetime1">
              <a:rPr lang="en-US" smtClean="0"/>
              <a:t>7/25/2023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0E66-2570-B746-9259-DC53E0AC1017}" type="datetime1">
              <a:rPr lang="en-US" smtClean="0"/>
              <a:t>7/25/2023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4C19-65D0-E64B-BAC6-C2E03DE9EF60}" type="datetime1">
              <a:rPr lang="en-US" smtClean="0"/>
              <a:t>7/25/2023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1F73F-0E9A-7141-8C17-51C15C49D7D4}" type="datetime1">
              <a:rPr lang="en-US" smtClean="0"/>
              <a:t>7/25/2023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AF5FA7-DAFA-A74F-8057-22769DAD18BF}" type="datetime1">
              <a:rPr lang="en-US" smtClean="0"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0005" y="1983661"/>
            <a:ext cx="8370199" cy="1774948"/>
          </a:xfrm>
        </p:spPr>
        <p:txBody>
          <a:bodyPr>
            <a:normAutofit/>
          </a:bodyPr>
          <a:lstStyle/>
          <a:p>
            <a:r>
              <a:rPr lang="en-US" dirty="0"/>
              <a:t>EIC User Group Meeting</a:t>
            </a:r>
            <a:br>
              <a:rPr lang="en-US" dirty="0"/>
            </a:br>
            <a:r>
              <a:rPr lang="en-US" sz="4000" dirty="0"/>
              <a:t>Electronics – Status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4712" y="4283197"/>
            <a:ext cx="6906754" cy="1061583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Fernando Barbosa (</a:t>
            </a:r>
            <a:r>
              <a:rPr lang="en-US" dirty="0" err="1"/>
              <a:t>JLab</a:t>
            </a:r>
            <a:r>
              <a:rPr lang="en-US" dirty="0"/>
              <a:t>)</a:t>
            </a:r>
          </a:p>
          <a:p>
            <a:r>
              <a:rPr lang="en-US" dirty="0"/>
              <a:t>28 July 2023</a:t>
            </a:r>
          </a:p>
          <a:p>
            <a:r>
              <a:rPr lang="en-US" dirty="0"/>
              <a:t>Warsaw, Poland</a:t>
            </a:r>
          </a:p>
        </p:txBody>
      </p:sp>
    </p:spTree>
    <p:extLst>
      <p:ext uri="{BB962C8B-B14F-4D97-AF65-F5344CB8AC3E}">
        <p14:creationId xmlns:p14="http://schemas.microsoft.com/office/powerpoint/2010/main" val="700661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073" y="303217"/>
            <a:ext cx="7886700" cy="804518"/>
          </a:xfrm>
        </p:spPr>
        <p:txBody>
          <a:bodyPr>
            <a:noAutofit/>
          </a:bodyPr>
          <a:lstStyle/>
          <a:p>
            <a:r>
              <a:rPr lang="en-US" sz="3600" dirty="0"/>
              <a:t>EIC Streaming Readout Architecture</a:t>
            </a:r>
            <a:br>
              <a:rPr lang="en-US" sz="3600" dirty="0"/>
            </a:b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AFA52-4419-5242-9143-0E774671C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2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67432" y="1486253"/>
            <a:ext cx="8399532" cy="4992342"/>
            <a:chOff x="62276" y="1245126"/>
            <a:chExt cx="8564745" cy="5391398"/>
          </a:xfrm>
        </p:grpSpPr>
        <p:cxnSp>
          <p:nvCxnSpPr>
            <p:cNvPr id="6" name="Elbow Connector 117">
              <a:extLst>
                <a:ext uri="{FF2B5EF4-FFF2-40B4-BE49-F238E27FC236}">
                  <a16:creationId xmlns:a16="http://schemas.microsoft.com/office/drawing/2014/main" id="{F6CC011E-7381-4FF0-803F-7B1EF9B78608}"/>
                </a:ext>
              </a:extLst>
            </p:cNvPr>
            <p:cNvCxnSpPr>
              <a:cxnSpLocks/>
              <a:stCxn id="8" idx="1"/>
            </p:cNvCxnSpPr>
            <p:nvPr/>
          </p:nvCxnSpPr>
          <p:spPr bwMode="auto">
            <a:xfrm rot="10800000" flipV="1">
              <a:off x="3723400" y="2561216"/>
              <a:ext cx="2205400" cy="1368226"/>
            </a:xfrm>
            <a:prstGeom prst="bentConnector3">
              <a:avLst>
                <a:gd name="adj1" fmla="val 80589"/>
              </a:avLst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12726EB-27EA-450B-9CC7-78925241F28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67014" y="2519115"/>
              <a:ext cx="7307" cy="902563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531C3EF-5E50-400D-A409-0C55B02FF402}"/>
                </a:ext>
              </a:extLst>
            </p:cNvPr>
            <p:cNvSpPr/>
            <p:nvPr/>
          </p:nvSpPr>
          <p:spPr bwMode="auto">
            <a:xfrm>
              <a:off x="5928800" y="2338373"/>
              <a:ext cx="674005" cy="445686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4C2E974-E592-4AF7-843B-C416297544B2}"/>
                </a:ext>
              </a:extLst>
            </p:cNvPr>
            <p:cNvCxnSpPr>
              <a:cxnSpLocks/>
              <a:stCxn id="71" idx="3"/>
            </p:cNvCxnSpPr>
            <p:nvPr/>
          </p:nvCxnSpPr>
          <p:spPr bwMode="auto">
            <a:xfrm>
              <a:off x="2518433" y="3590893"/>
              <a:ext cx="3267773" cy="386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Elbow Connector 9"/>
            <p:cNvCxnSpPr>
              <a:stCxn id="35" idx="1"/>
              <a:endCxn id="94" idx="2"/>
            </p:cNvCxnSpPr>
            <p:nvPr/>
          </p:nvCxnSpPr>
          <p:spPr bwMode="auto">
            <a:xfrm rot="10800000">
              <a:off x="2370911" y="5103200"/>
              <a:ext cx="2710384" cy="365252"/>
            </a:xfrm>
            <a:prstGeom prst="bentConnector2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AF36682-3573-4C16-BFD0-4265F201C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76" y="3331519"/>
              <a:ext cx="1845197" cy="1037154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453781" y="6082526"/>
              <a:ext cx="2094000" cy="553998"/>
              <a:chOff x="-5139985" y="10871419"/>
              <a:chExt cx="2094000" cy="553998"/>
            </a:xfrm>
          </p:grpSpPr>
          <p:cxnSp>
            <p:nvCxnSpPr>
              <p:cNvPr id="112" name="Straight Connector 111"/>
              <p:cNvCxnSpPr/>
              <p:nvPr/>
            </p:nvCxnSpPr>
            <p:spPr bwMode="auto">
              <a:xfrm>
                <a:off x="-5139985" y="10986955"/>
                <a:ext cx="281145" cy="2176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3" name="TextBox 4"/>
              <p:cNvSpPr txBox="1"/>
              <p:nvPr/>
            </p:nvSpPr>
            <p:spPr>
              <a:xfrm>
                <a:off x="-4692590" y="10871419"/>
                <a:ext cx="1646605" cy="5539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Data</a:t>
                </a:r>
              </a:p>
              <a:p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Configuration &amp; Control</a:t>
                </a:r>
              </a:p>
              <a:p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Power</a:t>
                </a:r>
              </a:p>
            </p:txBody>
          </p:sp>
          <p:cxnSp>
            <p:nvCxnSpPr>
              <p:cNvPr id="114" name="Straight Connector 113"/>
              <p:cNvCxnSpPr/>
              <p:nvPr/>
            </p:nvCxnSpPr>
            <p:spPr bwMode="auto">
              <a:xfrm>
                <a:off x="-5135605" y="11130321"/>
                <a:ext cx="281145" cy="2176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Straight Connector 114"/>
              <p:cNvCxnSpPr/>
              <p:nvPr/>
            </p:nvCxnSpPr>
            <p:spPr bwMode="auto">
              <a:xfrm>
                <a:off x="-5139985" y="11280074"/>
                <a:ext cx="281145" cy="2176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3" name="Group 12"/>
            <p:cNvGrpSpPr/>
            <p:nvPr/>
          </p:nvGrpSpPr>
          <p:grpSpPr>
            <a:xfrm>
              <a:off x="1715689" y="4046990"/>
              <a:ext cx="396044" cy="599010"/>
              <a:chOff x="2591780" y="2613966"/>
              <a:chExt cx="396044" cy="599010"/>
            </a:xfrm>
          </p:grpSpPr>
          <p:sp>
            <p:nvSpPr>
              <p:cNvPr id="109" name="Rectangle 108"/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868089" y="4199390"/>
              <a:ext cx="396044" cy="599010"/>
              <a:chOff x="2591780" y="2613966"/>
              <a:chExt cx="396044" cy="599010"/>
            </a:xfrm>
          </p:grpSpPr>
          <p:sp>
            <p:nvSpPr>
              <p:cNvPr id="106" name="Rectangle 105"/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020489" y="4351790"/>
              <a:ext cx="396044" cy="599010"/>
              <a:chOff x="2591780" y="2613966"/>
              <a:chExt cx="396044" cy="599010"/>
            </a:xfrm>
          </p:grpSpPr>
          <p:sp>
            <p:nvSpPr>
              <p:cNvPr id="103" name="Rectangle 102"/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603979" y="3774267"/>
              <a:ext cx="603112" cy="1057931"/>
              <a:chOff x="4724972" y="2459844"/>
              <a:chExt cx="603112" cy="1057931"/>
            </a:xfrm>
          </p:grpSpPr>
          <p:sp>
            <p:nvSpPr>
              <p:cNvPr id="100" name="Rectangle 99"/>
              <p:cNvSpPr/>
              <p:nvPr/>
            </p:nvSpPr>
            <p:spPr bwMode="auto">
              <a:xfrm>
                <a:off x="4724972" y="2459844"/>
                <a:ext cx="603112" cy="105793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 bwMode="auto">
              <a:xfrm>
                <a:off x="4862043" y="2587020"/>
                <a:ext cx="274142" cy="254351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 bwMode="auto">
              <a:xfrm>
                <a:off x="4862043" y="2893428"/>
                <a:ext cx="274142" cy="254351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756379" y="3926667"/>
              <a:ext cx="603112" cy="1057931"/>
              <a:chOff x="4724972" y="2459844"/>
              <a:chExt cx="603112" cy="1057931"/>
            </a:xfrm>
          </p:grpSpPr>
          <p:sp>
            <p:nvSpPr>
              <p:cNvPr id="97" name="Rectangle 96"/>
              <p:cNvSpPr/>
              <p:nvPr/>
            </p:nvSpPr>
            <p:spPr bwMode="auto">
              <a:xfrm>
                <a:off x="4724972" y="2459844"/>
                <a:ext cx="603112" cy="105793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 bwMode="auto">
              <a:xfrm>
                <a:off x="4862043" y="2587020"/>
                <a:ext cx="274142" cy="254351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 bwMode="auto">
              <a:xfrm>
                <a:off x="4862043" y="2893428"/>
                <a:ext cx="274142" cy="254351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2172889" y="4504190"/>
              <a:ext cx="396044" cy="599010"/>
              <a:chOff x="2591780" y="2613966"/>
              <a:chExt cx="396044" cy="599010"/>
            </a:xfrm>
          </p:grpSpPr>
          <p:sp>
            <p:nvSpPr>
              <p:cNvPr id="94" name="Rectangle 93"/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9" name="Flowchart: Magnetic Disk 18"/>
            <p:cNvSpPr/>
            <p:nvPr/>
          </p:nvSpPr>
          <p:spPr bwMode="auto">
            <a:xfrm>
              <a:off x="7653411" y="3288795"/>
              <a:ext cx="914400" cy="612648"/>
            </a:xfrm>
            <a:prstGeom prst="flowChartMagneticDisk">
              <a:avLst/>
            </a:prstGeom>
            <a:solidFill>
              <a:srgbClr val="FF99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Box 4"/>
            <p:cNvSpPr txBox="1"/>
            <p:nvPr/>
          </p:nvSpPr>
          <p:spPr>
            <a:xfrm>
              <a:off x="514636" y="1264807"/>
              <a:ext cx="806631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Detector</a:t>
              </a:r>
            </a:p>
          </p:txBody>
        </p:sp>
        <p:sp>
          <p:nvSpPr>
            <p:cNvPr id="21" name="TextBox 4"/>
            <p:cNvSpPr txBox="1"/>
            <p:nvPr/>
          </p:nvSpPr>
          <p:spPr>
            <a:xfrm>
              <a:off x="1330087" y="1245126"/>
              <a:ext cx="1503938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FEB</a:t>
              </a:r>
            </a:p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(Front End Board)</a:t>
              </a:r>
            </a:p>
          </p:txBody>
        </p:sp>
        <p:sp>
          <p:nvSpPr>
            <p:cNvPr id="22" name="TextBox 4"/>
            <p:cNvSpPr txBox="1"/>
            <p:nvPr/>
          </p:nvSpPr>
          <p:spPr>
            <a:xfrm>
              <a:off x="3127288" y="1255978"/>
              <a:ext cx="1417467" cy="49856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RDO</a:t>
              </a:r>
            </a:p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(Readout Board)</a:t>
              </a:r>
            </a:p>
          </p:txBody>
        </p:sp>
        <p:sp>
          <p:nvSpPr>
            <p:cNvPr id="23" name="TextBox 4"/>
            <p:cNvSpPr txBox="1"/>
            <p:nvPr/>
          </p:nvSpPr>
          <p:spPr>
            <a:xfrm>
              <a:off x="5636215" y="1255978"/>
              <a:ext cx="2189686" cy="49856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DAM + Computing</a:t>
              </a:r>
              <a:b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(Data Aggregation Module)</a:t>
              </a:r>
            </a:p>
          </p:txBody>
        </p:sp>
        <p:sp>
          <p:nvSpPr>
            <p:cNvPr id="24" name="TextBox 4"/>
            <p:cNvSpPr txBox="1"/>
            <p:nvPr/>
          </p:nvSpPr>
          <p:spPr>
            <a:xfrm>
              <a:off x="7727063" y="3543588"/>
              <a:ext cx="756938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Storage</a:t>
              </a:r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1003768" y="2853553"/>
              <a:ext cx="551754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ASIC</a:t>
              </a:r>
            </a:p>
          </p:txBody>
        </p:sp>
        <p:sp>
          <p:nvSpPr>
            <p:cNvPr id="26" name="TextBox 4"/>
            <p:cNvSpPr txBox="1"/>
            <p:nvPr/>
          </p:nvSpPr>
          <p:spPr>
            <a:xfrm>
              <a:off x="2894737" y="4147931"/>
              <a:ext cx="612668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FPGA</a:t>
              </a:r>
            </a:p>
          </p:txBody>
        </p:sp>
        <p:cxnSp>
          <p:nvCxnSpPr>
            <p:cNvPr id="27" name="Straight Arrow Connector 26"/>
            <p:cNvCxnSpPr>
              <a:cxnSpLocks/>
              <a:stCxn id="26" idx="3"/>
              <a:endCxn id="98" idx="1"/>
            </p:cNvCxnSpPr>
            <p:nvPr/>
          </p:nvCxnSpPr>
          <p:spPr bwMode="auto">
            <a:xfrm flipV="1">
              <a:off x="3507405" y="4181019"/>
              <a:ext cx="386045" cy="10541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Straight Connector 27"/>
            <p:cNvCxnSpPr>
              <a:cxnSpLocks/>
            </p:cNvCxnSpPr>
            <p:nvPr/>
          </p:nvCxnSpPr>
          <p:spPr bwMode="auto">
            <a:xfrm flipH="1">
              <a:off x="2828541" y="1395683"/>
              <a:ext cx="12136" cy="3513779"/>
            </a:xfrm>
            <a:prstGeom prst="line">
              <a:avLst/>
            </a:prstGeom>
            <a:ln w="19050">
              <a:solidFill>
                <a:srgbClr val="0070C0"/>
              </a:solidFill>
              <a:prstDash val="lgDash"/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cxnSpLocks/>
            </p:cNvCxnSpPr>
            <p:nvPr/>
          </p:nvCxnSpPr>
          <p:spPr bwMode="auto">
            <a:xfrm>
              <a:off x="5216856" y="1380393"/>
              <a:ext cx="30312" cy="3714579"/>
            </a:xfrm>
            <a:prstGeom prst="line">
              <a:avLst/>
            </a:prstGeom>
            <a:ln w="19050">
              <a:solidFill>
                <a:srgbClr val="0070C0"/>
              </a:solidFill>
              <a:prstDash val="lgDash"/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>
              <a:off x="4367246" y="4357791"/>
              <a:ext cx="1534977" cy="6569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V="1">
              <a:off x="4367246" y="4570640"/>
              <a:ext cx="1527222" cy="6236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2576337" y="4588905"/>
              <a:ext cx="1029324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flipV="1">
              <a:off x="2576337" y="4711592"/>
              <a:ext cx="1027642" cy="8442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Left-Right Arrow 33"/>
            <p:cNvSpPr/>
            <p:nvPr/>
          </p:nvSpPr>
          <p:spPr bwMode="auto">
            <a:xfrm>
              <a:off x="7270449" y="3551530"/>
              <a:ext cx="382962" cy="215844"/>
            </a:xfrm>
            <a:prstGeom prst="leftRightArrow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5081295" y="5245609"/>
              <a:ext cx="589859" cy="445686"/>
            </a:xfrm>
            <a:prstGeom prst="rect">
              <a:avLst/>
            </a:prstGeom>
            <a:solidFill>
              <a:srgbClr val="FF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TextBox 4"/>
            <p:cNvSpPr txBox="1"/>
            <p:nvPr/>
          </p:nvSpPr>
          <p:spPr>
            <a:xfrm>
              <a:off x="6706851" y="5239159"/>
              <a:ext cx="1792478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Power Supply System</a:t>
              </a:r>
            </a:p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(HV, LV, Bias)</a:t>
              </a:r>
            </a:p>
          </p:txBody>
        </p:sp>
        <p:cxnSp>
          <p:nvCxnSpPr>
            <p:cNvPr id="37" name="Straight Connector 36"/>
            <p:cNvCxnSpPr>
              <a:cxnSpLocks/>
            </p:cNvCxnSpPr>
            <p:nvPr/>
          </p:nvCxnSpPr>
          <p:spPr bwMode="auto">
            <a:xfrm flipV="1">
              <a:off x="5559720" y="4866729"/>
              <a:ext cx="0" cy="357936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Elbow Connector 37"/>
            <p:cNvCxnSpPr>
              <a:cxnSpLocks/>
              <a:endCxn id="97" idx="2"/>
            </p:cNvCxnSpPr>
            <p:nvPr/>
          </p:nvCxnSpPr>
          <p:spPr bwMode="auto">
            <a:xfrm rot="10800000">
              <a:off x="4057935" y="4984599"/>
              <a:ext cx="1578280" cy="347801"/>
            </a:xfrm>
            <a:prstGeom prst="bentConnector2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Elbow Connector 38"/>
            <p:cNvCxnSpPr>
              <a:cxnSpLocks/>
            </p:cNvCxnSpPr>
            <p:nvPr/>
          </p:nvCxnSpPr>
          <p:spPr bwMode="auto">
            <a:xfrm rot="10800000">
              <a:off x="1101873" y="4396334"/>
              <a:ext cx="4567010" cy="1202056"/>
            </a:xfrm>
            <a:prstGeom prst="bentConnector3">
              <a:avLst>
                <a:gd name="adj1" fmla="val 99832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0" name="Group 39"/>
            <p:cNvGrpSpPr/>
            <p:nvPr/>
          </p:nvGrpSpPr>
          <p:grpSpPr>
            <a:xfrm>
              <a:off x="1812850" y="4980868"/>
              <a:ext cx="325269" cy="504056"/>
              <a:chOff x="2266511" y="5013176"/>
              <a:chExt cx="325269" cy="504056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2399479" y="5084424"/>
                <a:ext cx="92870" cy="181734"/>
                <a:chOff x="2399479" y="5084424"/>
                <a:chExt cx="92870" cy="181734"/>
              </a:xfrm>
            </p:grpSpPr>
            <p:sp>
              <p:nvSpPr>
                <p:cNvPr id="92" name="Arc 91"/>
                <p:cNvSpPr>
                  <a:spLocks noChangeAspect="1"/>
                </p:cNvSpPr>
                <p:nvPr/>
              </p:nvSpPr>
              <p:spPr bwMode="auto">
                <a:xfrm>
                  <a:off x="2400909" y="5084424"/>
                  <a:ext cx="91440" cy="91440"/>
                </a:xfrm>
                <a:prstGeom prst="arc">
                  <a:avLst>
                    <a:gd name="adj1" fmla="val 16200000"/>
                    <a:gd name="adj2" fmla="val 5540204"/>
                  </a:avLst>
                </a:prstGeom>
                <a:noFill/>
                <a:ln w="222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" name="Arc 92"/>
                <p:cNvSpPr>
                  <a:spLocks noChangeAspect="1"/>
                </p:cNvSpPr>
                <p:nvPr/>
              </p:nvSpPr>
              <p:spPr bwMode="auto">
                <a:xfrm rot="10800000">
                  <a:off x="2399479" y="5174718"/>
                  <a:ext cx="91440" cy="91440"/>
                </a:xfrm>
                <a:prstGeom prst="arc">
                  <a:avLst>
                    <a:gd name="adj1" fmla="val 16200000"/>
                    <a:gd name="adj2" fmla="val 5540204"/>
                  </a:avLst>
                </a:prstGeom>
                <a:noFill/>
                <a:ln w="222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>
                <a:off x="2387941" y="5265585"/>
                <a:ext cx="92870" cy="181734"/>
                <a:chOff x="2399479" y="5084424"/>
                <a:chExt cx="92870" cy="181734"/>
              </a:xfrm>
            </p:grpSpPr>
            <p:sp>
              <p:nvSpPr>
                <p:cNvPr id="90" name="Arc 89"/>
                <p:cNvSpPr>
                  <a:spLocks noChangeAspect="1"/>
                </p:cNvSpPr>
                <p:nvPr/>
              </p:nvSpPr>
              <p:spPr bwMode="auto">
                <a:xfrm>
                  <a:off x="2400909" y="5084424"/>
                  <a:ext cx="91440" cy="91440"/>
                </a:xfrm>
                <a:prstGeom prst="arc">
                  <a:avLst>
                    <a:gd name="adj1" fmla="val 16200000"/>
                    <a:gd name="adj2" fmla="val 5540204"/>
                  </a:avLst>
                </a:prstGeom>
                <a:noFill/>
                <a:ln w="222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1" name="Arc 90"/>
                <p:cNvSpPr>
                  <a:spLocks noChangeAspect="1"/>
                </p:cNvSpPr>
                <p:nvPr/>
              </p:nvSpPr>
              <p:spPr bwMode="auto">
                <a:xfrm rot="10800000">
                  <a:off x="2399479" y="5174718"/>
                  <a:ext cx="91440" cy="91440"/>
                </a:xfrm>
                <a:prstGeom prst="arc">
                  <a:avLst>
                    <a:gd name="adj1" fmla="val 16200000"/>
                    <a:gd name="adj2" fmla="val 5540204"/>
                  </a:avLst>
                </a:prstGeom>
                <a:noFill/>
                <a:ln w="222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89" name="Rectangle 88"/>
              <p:cNvSpPr/>
              <p:nvPr/>
            </p:nvSpPr>
            <p:spPr bwMode="auto">
              <a:xfrm>
                <a:off x="2266511" y="5013176"/>
                <a:ext cx="325269" cy="504056"/>
              </a:xfrm>
              <a:prstGeom prst="rect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3654717" y="5032682"/>
              <a:ext cx="360475" cy="360475"/>
              <a:chOff x="4095768" y="5402593"/>
              <a:chExt cx="360475" cy="360475"/>
            </a:xfrm>
          </p:grpSpPr>
          <p:sp>
            <p:nvSpPr>
              <p:cNvPr id="83" name="Teardrop 82"/>
              <p:cNvSpPr>
                <a:spLocks noChangeAspect="1"/>
              </p:cNvSpPr>
              <p:nvPr/>
            </p:nvSpPr>
            <p:spPr bwMode="auto">
              <a:xfrm>
                <a:off x="4184566" y="5589240"/>
                <a:ext cx="91440" cy="91440"/>
              </a:xfrm>
              <a:prstGeom prst="teardrop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4" name="Teardrop 83"/>
              <p:cNvSpPr>
                <a:spLocks noChangeAspect="1"/>
              </p:cNvSpPr>
              <p:nvPr/>
            </p:nvSpPr>
            <p:spPr bwMode="auto">
              <a:xfrm rot="7200000">
                <a:off x="4213098" y="5464054"/>
                <a:ext cx="91440" cy="91440"/>
              </a:xfrm>
              <a:prstGeom prst="teardrop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5" name="Teardrop 84"/>
              <p:cNvSpPr>
                <a:spLocks noChangeAspect="1"/>
              </p:cNvSpPr>
              <p:nvPr/>
            </p:nvSpPr>
            <p:spPr bwMode="auto">
              <a:xfrm rot="-7200000">
                <a:off x="4307071" y="5554970"/>
                <a:ext cx="91440" cy="91440"/>
              </a:xfrm>
              <a:prstGeom prst="teardrop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6" name="Oval 85"/>
              <p:cNvSpPr>
                <a:spLocks noChangeAspect="1"/>
              </p:cNvSpPr>
              <p:nvPr/>
            </p:nvSpPr>
            <p:spPr bwMode="auto">
              <a:xfrm>
                <a:off x="4095768" y="5402593"/>
                <a:ext cx="360475" cy="360475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42" name="Elbow Connector 41"/>
            <p:cNvCxnSpPr>
              <a:cxnSpLocks/>
              <a:endCxn id="86" idx="4"/>
            </p:cNvCxnSpPr>
            <p:nvPr/>
          </p:nvCxnSpPr>
          <p:spPr bwMode="auto">
            <a:xfrm rot="10800000">
              <a:off x="3834955" y="5393157"/>
              <a:ext cx="2404270" cy="480002"/>
            </a:xfrm>
            <a:prstGeom prst="bentConnector2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Elbow Connector 42"/>
            <p:cNvCxnSpPr>
              <a:cxnSpLocks/>
              <a:endCxn id="89" idx="2"/>
            </p:cNvCxnSpPr>
            <p:nvPr/>
          </p:nvCxnSpPr>
          <p:spPr bwMode="auto">
            <a:xfrm rot="10800000">
              <a:off x="1975485" y="5484925"/>
              <a:ext cx="4263740" cy="679485"/>
            </a:xfrm>
            <a:prstGeom prst="bentConnector2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>
              <a:cxnSpLocks/>
            </p:cNvCxnSpPr>
            <p:nvPr/>
          </p:nvCxnSpPr>
          <p:spPr bwMode="auto">
            <a:xfrm flipH="1" flipV="1">
              <a:off x="5844838" y="4895992"/>
              <a:ext cx="7307" cy="902563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TextBox 4"/>
            <p:cNvSpPr txBox="1"/>
            <p:nvPr/>
          </p:nvSpPr>
          <p:spPr>
            <a:xfrm>
              <a:off x="6706586" y="5865319"/>
              <a:ext cx="1433406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Cooling Systems</a:t>
              </a:r>
            </a:p>
          </p:txBody>
        </p:sp>
        <p:sp>
          <p:nvSpPr>
            <p:cNvPr id="46" name="TextBox 4"/>
            <p:cNvSpPr txBox="1"/>
            <p:nvPr/>
          </p:nvSpPr>
          <p:spPr>
            <a:xfrm>
              <a:off x="4536512" y="4119032"/>
              <a:ext cx="561372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>
                  <a:latin typeface="Arial" panose="020B0604020202020204" pitchFamily="34" charset="0"/>
                  <a:cs typeface="Arial" panose="020B0604020202020204" pitchFamily="34" charset="0"/>
                </a:rPr>
                <a:t>Fiber</a:t>
              </a:r>
            </a:p>
          </p:txBody>
        </p:sp>
        <p:sp>
          <p:nvSpPr>
            <p:cNvPr id="47" name="Left Brace 46"/>
            <p:cNvSpPr/>
            <p:nvPr/>
          </p:nvSpPr>
          <p:spPr bwMode="auto">
            <a:xfrm rot="16200000">
              <a:off x="3036687" y="4437903"/>
              <a:ext cx="93334" cy="1029324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"/>
            <p:cNvSpPr txBox="1"/>
            <p:nvPr/>
          </p:nvSpPr>
          <p:spPr>
            <a:xfrm>
              <a:off x="2551237" y="5024357"/>
              <a:ext cx="1154416" cy="4487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>
                  <a:cs typeface="Arial"/>
                </a:rPr>
                <a:t>LVDS ~ 20-30 m*</a:t>
              </a:r>
            </a:p>
            <a:p>
              <a:r>
                <a:rPr lang="en-US" sz="1050" dirty="0">
                  <a:latin typeface="Arial"/>
                  <a:cs typeface="Arial"/>
                </a:rPr>
                <a:t>Analog ~ 20m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CCB5C5B-8139-4AF5-8660-5992D927650F}"/>
                </a:ext>
              </a:extLst>
            </p:cNvPr>
            <p:cNvGrpSpPr/>
            <p:nvPr/>
          </p:nvGrpSpPr>
          <p:grpSpPr>
            <a:xfrm>
              <a:off x="1665189" y="2834188"/>
              <a:ext cx="396044" cy="599010"/>
              <a:chOff x="2591780" y="2613966"/>
              <a:chExt cx="396044" cy="599010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BC9E896D-5E3C-4FC4-AF61-E65659CAD676}"/>
                  </a:ext>
                </a:extLst>
              </p:cNvPr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2CDF526-414F-46ED-85F9-A25C11CE761D}"/>
                  </a:ext>
                </a:extLst>
              </p:cNvPr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8104E0F-1547-4F33-A3E5-4ABA06F8F3D9}"/>
                  </a:ext>
                </a:extLst>
              </p:cNvPr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49C7FD0-43C4-4521-8D35-A918261E2813}"/>
                </a:ext>
              </a:extLst>
            </p:cNvPr>
            <p:cNvGrpSpPr/>
            <p:nvPr/>
          </p:nvGrpSpPr>
          <p:grpSpPr>
            <a:xfrm>
              <a:off x="1817589" y="2986588"/>
              <a:ext cx="396044" cy="599010"/>
              <a:chOff x="2591780" y="2613966"/>
              <a:chExt cx="396044" cy="599010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53766C74-5D4F-4606-9791-70E12D059653}"/>
                  </a:ext>
                </a:extLst>
              </p:cNvPr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F725D88F-D3E7-4FC9-98A6-D1EBD6D2B240}"/>
                  </a:ext>
                </a:extLst>
              </p:cNvPr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C3CB88A1-FE3F-4313-B933-B800AD8EF5C1}"/>
                  </a:ext>
                </a:extLst>
              </p:cNvPr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6370067F-9A9B-4F23-B167-5BD81FB57C8A}"/>
                </a:ext>
              </a:extLst>
            </p:cNvPr>
            <p:cNvGrpSpPr/>
            <p:nvPr/>
          </p:nvGrpSpPr>
          <p:grpSpPr>
            <a:xfrm>
              <a:off x="1969989" y="3138988"/>
              <a:ext cx="396044" cy="599010"/>
              <a:chOff x="2591780" y="2613966"/>
              <a:chExt cx="396044" cy="599010"/>
            </a:xfrm>
          </p:grpSpPr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CE8259C-6447-4727-A951-67578C0A120A}"/>
                  </a:ext>
                </a:extLst>
              </p:cNvPr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E0A53FB2-71DC-46BF-9BD8-3046BBB059B0}"/>
                  </a:ext>
                </a:extLst>
              </p:cNvPr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99A0EB5C-1CA6-4967-814D-013DC5394800}"/>
                  </a:ext>
                </a:extLst>
              </p:cNvPr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8E73976-EA2F-4B0E-A92E-8AE5A0728231}"/>
                </a:ext>
              </a:extLst>
            </p:cNvPr>
            <p:cNvGrpSpPr/>
            <p:nvPr/>
          </p:nvGrpSpPr>
          <p:grpSpPr>
            <a:xfrm>
              <a:off x="2122389" y="3291388"/>
              <a:ext cx="396044" cy="599010"/>
              <a:chOff x="2591780" y="2613966"/>
              <a:chExt cx="396044" cy="599010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825A3A14-DAAA-411A-AE49-DC62C41503C3}"/>
                  </a:ext>
                </a:extLst>
              </p:cNvPr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5F43517B-AAB0-4B47-ADA2-A50A3F31EB8C}"/>
                  </a:ext>
                </a:extLst>
              </p:cNvPr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564FEAAA-D615-46D2-B1EC-39E43C2C0E5A}"/>
                  </a:ext>
                </a:extLst>
              </p:cNvPr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814ECE2-295D-4310-BCBE-7F85AB7272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18424" y="3461129"/>
              <a:ext cx="3279912" cy="0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TextBox 4">
              <a:extLst>
                <a:ext uri="{FF2B5EF4-FFF2-40B4-BE49-F238E27FC236}">
                  <a16:creationId xmlns:a16="http://schemas.microsoft.com/office/drawing/2014/main" id="{252A497D-7E07-4920-B3CC-0A70FA8FA540}"/>
                </a:ext>
              </a:extLst>
            </p:cNvPr>
            <p:cNvSpPr txBox="1"/>
            <p:nvPr/>
          </p:nvSpPr>
          <p:spPr>
            <a:xfrm>
              <a:off x="3071899" y="3187212"/>
              <a:ext cx="1195947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>
                  <a:latin typeface="Arial"/>
                  <a:cs typeface="Arial"/>
                </a:rPr>
                <a:t>Fiber</a:t>
              </a:r>
              <a:endParaRPr lang="en-US" sz="1200" b="1" i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Left Brace 54">
              <a:extLst>
                <a:ext uri="{FF2B5EF4-FFF2-40B4-BE49-F238E27FC236}">
                  <a16:creationId xmlns:a16="http://schemas.microsoft.com/office/drawing/2014/main" id="{D884AE3D-F97D-4260-99E5-DABDA567B54F}"/>
                </a:ext>
              </a:extLst>
            </p:cNvPr>
            <p:cNvSpPr/>
            <p:nvPr/>
          </p:nvSpPr>
          <p:spPr bwMode="auto">
            <a:xfrm rot="5400000" flipV="1">
              <a:off x="3884319" y="1674644"/>
              <a:ext cx="182007" cy="2898045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TextBox 4">
              <a:extLst>
                <a:ext uri="{FF2B5EF4-FFF2-40B4-BE49-F238E27FC236}">
                  <a16:creationId xmlns:a16="http://schemas.microsoft.com/office/drawing/2014/main" id="{4B922D5C-E033-4914-8B51-BA6990830B12}"/>
                </a:ext>
              </a:extLst>
            </p:cNvPr>
            <p:cNvSpPr txBox="1"/>
            <p:nvPr/>
          </p:nvSpPr>
          <p:spPr>
            <a:xfrm>
              <a:off x="3084726" y="2585332"/>
              <a:ext cx="1067593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 ~ 100 m</a:t>
              </a:r>
            </a:p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fiber</a:t>
              </a:r>
            </a:p>
          </p:txBody>
        </p:sp>
        <p:cxnSp>
          <p:nvCxnSpPr>
            <p:cNvPr id="58" name="Elbow Connector 117">
              <a:extLst>
                <a:ext uri="{FF2B5EF4-FFF2-40B4-BE49-F238E27FC236}">
                  <a16:creationId xmlns:a16="http://schemas.microsoft.com/office/drawing/2014/main" id="{9C0C38B3-1D7C-45B6-8998-DA99D7A932E3}"/>
                </a:ext>
              </a:extLst>
            </p:cNvPr>
            <p:cNvCxnSpPr>
              <a:cxnSpLocks/>
              <a:stCxn id="8" idx="1"/>
            </p:cNvCxnSpPr>
            <p:nvPr/>
          </p:nvCxnSpPr>
          <p:spPr bwMode="auto">
            <a:xfrm rot="10800000" flipV="1">
              <a:off x="5726586" y="2561215"/>
              <a:ext cx="202214" cy="818365"/>
            </a:xfrm>
            <a:prstGeom prst="bentConnector2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Flowchart: Magnetic Disk 58">
              <a:extLst>
                <a:ext uri="{FF2B5EF4-FFF2-40B4-BE49-F238E27FC236}">
                  <a16:creationId xmlns:a16="http://schemas.microsoft.com/office/drawing/2014/main" id="{8897FBCD-B2B3-4ED0-B3C8-0334C0C131F4}"/>
                </a:ext>
              </a:extLst>
            </p:cNvPr>
            <p:cNvSpPr/>
            <p:nvPr/>
          </p:nvSpPr>
          <p:spPr bwMode="auto">
            <a:xfrm>
              <a:off x="7668000" y="4308278"/>
              <a:ext cx="914400" cy="612648"/>
            </a:xfrm>
            <a:prstGeom prst="flowChartMagneticDisk">
              <a:avLst/>
            </a:prstGeom>
            <a:solidFill>
              <a:srgbClr val="FF99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TextBox 4">
              <a:extLst>
                <a:ext uri="{FF2B5EF4-FFF2-40B4-BE49-F238E27FC236}">
                  <a16:creationId xmlns:a16="http://schemas.microsoft.com/office/drawing/2014/main" id="{D19C6DB3-7211-4233-8731-463F980F6EBC}"/>
                </a:ext>
              </a:extLst>
            </p:cNvPr>
            <p:cNvSpPr txBox="1"/>
            <p:nvPr/>
          </p:nvSpPr>
          <p:spPr>
            <a:xfrm>
              <a:off x="7644060" y="4530797"/>
              <a:ext cx="982961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Monitoring</a:t>
              </a:r>
            </a:p>
          </p:txBody>
        </p:sp>
        <p:sp>
          <p:nvSpPr>
            <p:cNvPr id="61" name="Left-Right Arrow 62">
              <a:extLst>
                <a:ext uri="{FF2B5EF4-FFF2-40B4-BE49-F238E27FC236}">
                  <a16:creationId xmlns:a16="http://schemas.microsoft.com/office/drawing/2014/main" id="{B60A381E-0FC7-45F7-8894-046639897746}"/>
                </a:ext>
              </a:extLst>
            </p:cNvPr>
            <p:cNvSpPr/>
            <p:nvPr/>
          </p:nvSpPr>
          <p:spPr bwMode="auto">
            <a:xfrm>
              <a:off x="7285038" y="4504191"/>
              <a:ext cx="382962" cy="215844"/>
            </a:xfrm>
            <a:prstGeom prst="leftRightArrow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Arrow: Right 98">
              <a:extLst>
                <a:ext uri="{FF2B5EF4-FFF2-40B4-BE49-F238E27FC236}">
                  <a16:creationId xmlns:a16="http://schemas.microsoft.com/office/drawing/2014/main" id="{AE6E473D-95EF-4482-881D-D537C857E989}"/>
                </a:ext>
              </a:extLst>
            </p:cNvPr>
            <p:cNvSpPr/>
            <p:nvPr/>
          </p:nvSpPr>
          <p:spPr bwMode="auto">
            <a:xfrm>
              <a:off x="1984704" y="1801212"/>
              <a:ext cx="1292628" cy="410716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BW: O(</a:t>
              </a:r>
              <a:r>
                <a:rPr lang="en-US" sz="1000" dirty="0">
                  <a:solidFill>
                    <a:srgbClr val="000000"/>
                  </a:solidFill>
                </a:rPr>
                <a:t>100 Tbps</a:t>
              </a:r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)</a:t>
              </a:r>
            </a:p>
          </p:txBody>
        </p:sp>
        <p:sp>
          <p:nvSpPr>
            <p:cNvPr id="63" name="Arrow: Right 171">
              <a:extLst>
                <a:ext uri="{FF2B5EF4-FFF2-40B4-BE49-F238E27FC236}">
                  <a16:creationId xmlns:a16="http://schemas.microsoft.com/office/drawing/2014/main" id="{C1BC3A88-8682-42E0-92B7-B6264F2E9328}"/>
                </a:ext>
              </a:extLst>
            </p:cNvPr>
            <p:cNvSpPr/>
            <p:nvPr/>
          </p:nvSpPr>
          <p:spPr bwMode="auto">
            <a:xfrm>
              <a:off x="4537432" y="1764185"/>
              <a:ext cx="1314713" cy="412004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BW: O</a:t>
              </a:r>
              <a:r>
                <a:rPr kumimoji="0" lang="en-US" sz="1000" b="0" i="0" u="none" strike="noStrike" cap="none" normalizeH="0" baseline="0" dirty="0">
                  <a:ln>
                    <a:noFill/>
                  </a:ln>
                  <a:effectLst/>
                  <a:latin typeface="Arial"/>
                  <a:cs typeface="Arial"/>
                </a:rPr>
                <a:t>(</a:t>
              </a:r>
              <a:r>
                <a:rPr lang="en-US" sz="1000" dirty="0">
                  <a:solidFill>
                    <a:srgbClr val="000000"/>
                  </a:solidFill>
                  <a:latin typeface="Arial"/>
                  <a:cs typeface="Arial"/>
                </a:rPr>
                <a:t>10 </a:t>
              </a:r>
              <a:r>
                <a:rPr lang="en-US" sz="1000" dirty="0" err="1">
                  <a:solidFill>
                    <a:srgbClr val="000000"/>
                  </a:solidFill>
                  <a:latin typeface="Arial"/>
                  <a:cs typeface="Arial"/>
                </a:rPr>
                <a:t>Tbps</a:t>
              </a:r>
              <a:r>
                <a:rPr kumimoji="0" lang="en-US" sz="1000" b="0" i="0" u="none" strike="noStrike" cap="none" normalizeH="0" baseline="0" dirty="0">
                  <a:ln>
                    <a:noFill/>
                  </a:ln>
                  <a:effectLst/>
                  <a:latin typeface="Arial"/>
                  <a:cs typeface="Arial"/>
                </a:rPr>
                <a:t>)</a:t>
              </a:r>
            </a:p>
          </p:txBody>
        </p:sp>
        <p:sp>
          <p:nvSpPr>
            <p:cNvPr id="64" name="Arrow: Right 172">
              <a:extLst>
                <a:ext uri="{FF2B5EF4-FFF2-40B4-BE49-F238E27FC236}">
                  <a16:creationId xmlns:a16="http://schemas.microsoft.com/office/drawing/2014/main" id="{00498A6B-62E5-4B11-8D2F-6BE85FAB144E}"/>
                </a:ext>
              </a:extLst>
            </p:cNvPr>
            <p:cNvSpPr/>
            <p:nvPr/>
          </p:nvSpPr>
          <p:spPr bwMode="auto">
            <a:xfrm>
              <a:off x="7262353" y="2781446"/>
              <a:ext cx="1364668" cy="496712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Goal: O(</a:t>
              </a:r>
              <a:r>
                <a:rPr lang="en-US" sz="1000" dirty="0">
                  <a:solidFill>
                    <a:srgbClr val="FF0000"/>
                  </a:solidFill>
                  <a:latin typeface="Arial" charset="0"/>
                </a:rPr>
                <a:t>100</a:t>
              </a:r>
              <a:r>
                <a:rPr lang="en-US" sz="1000" dirty="0">
                  <a:solidFill>
                    <a:srgbClr val="FF0000"/>
                  </a:solidFill>
                </a:rPr>
                <a:t> Gbps</a:t>
              </a:r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)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37D6A32-EDB0-4008-A12A-C6C98A6988AF}"/>
                </a:ext>
              </a:extLst>
            </p:cNvPr>
            <p:cNvSpPr txBox="1"/>
            <p:nvPr/>
          </p:nvSpPr>
          <p:spPr>
            <a:xfrm>
              <a:off x="2107095" y="3682066"/>
              <a:ext cx="487117" cy="26590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b="1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FEB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10BB5D1-751F-4AFA-981E-D449292B7C82}"/>
                </a:ext>
              </a:extLst>
            </p:cNvPr>
            <p:cNvSpPr txBox="1"/>
            <p:nvPr/>
          </p:nvSpPr>
          <p:spPr>
            <a:xfrm>
              <a:off x="2145322" y="4905343"/>
              <a:ext cx="606725" cy="26590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b="1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FEB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A3BA85F-F02C-4030-A296-E24B2765FD9C}"/>
                </a:ext>
              </a:extLst>
            </p:cNvPr>
            <p:cNvSpPr txBox="1"/>
            <p:nvPr/>
          </p:nvSpPr>
          <p:spPr>
            <a:xfrm>
              <a:off x="3781457" y="4714207"/>
              <a:ext cx="631286" cy="26590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b="1" i="1" dirty="0">
                  <a:solidFill>
                    <a:srgbClr val="000000"/>
                  </a:solidFill>
                  <a:latin typeface="Arial"/>
                  <a:cs typeface="Arial"/>
                </a:rPr>
                <a:t>RDO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  <p:cxnSp>
          <p:nvCxnSpPr>
            <p:cNvPr id="68" name="Straight Arrow Connector 67"/>
            <p:cNvCxnSpPr>
              <a:cxnSpLocks/>
              <a:endCxn id="81" idx="1"/>
            </p:cNvCxnSpPr>
            <p:nvPr/>
          </p:nvCxnSpPr>
          <p:spPr bwMode="auto">
            <a:xfrm flipV="1">
              <a:off x="1496766" y="2978204"/>
              <a:ext cx="258433" cy="704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69" name="Diagram 68"/>
            <p:cNvGraphicFramePr/>
            <p:nvPr/>
          </p:nvGraphicFramePr>
          <p:xfrm>
            <a:off x="5424349" y="3204918"/>
            <a:ext cx="1846100" cy="16840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70" name="Rectangle 69"/>
            <p:cNvSpPr/>
            <p:nvPr/>
          </p:nvSpPr>
          <p:spPr bwMode="auto">
            <a:xfrm>
              <a:off x="5568665" y="5796267"/>
              <a:ext cx="674005" cy="445686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6" name="TextBox 4"/>
          <p:cNvSpPr txBox="1"/>
          <p:nvPr/>
        </p:nvSpPr>
        <p:spPr>
          <a:xfrm>
            <a:off x="707089" y="2071236"/>
            <a:ext cx="547650" cy="2769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</a:p>
        </p:txBody>
      </p:sp>
      <p:sp>
        <p:nvSpPr>
          <p:cNvPr id="117" name="TextBox 4"/>
          <p:cNvSpPr txBox="1"/>
          <p:nvPr/>
        </p:nvSpPr>
        <p:spPr>
          <a:xfrm>
            <a:off x="3375744" y="6327754"/>
            <a:ext cx="1213794" cy="2769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w/ Jin and Kai</a:t>
            </a:r>
          </a:p>
        </p:txBody>
      </p:sp>
      <p:sp>
        <p:nvSpPr>
          <p:cNvPr id="118" name="TextBox 4">
            <a:extLst>
              <a:ext uri="{FF2B5EF4-FFF2-40B4-BE49-F238E27FC236}">
                <a16:creationId xmlns:a16="http://schemas.microsoft.com/office/drawing/2014/main" id="{F104565F-F5CA-4861-BEB0-4789694084D8}"/>
              </a:ext>
            </a:extLst>
          </p:cNvPr>
          <p:cNvSpPr txBox="1"/>
          <p:nvPr/>
        </p:nvSpPr>
        <p:spPr>
          <a:xfrm>
            <a:off x="277532" y="2308180"/>
            <a:ext cx="2741456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Bunch Crossing ~ 10.2 ns/98.5 MHz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Event Rate ~ 2 us/500 kHz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Low occupancy.</a:t>
            </a:r>
          </a:p>
        </p:txBody>
      </p:sp>
      <p:sp>
        <p:nvSpPr>
          <p:cNvPr id="119" name="TextBox 4">
            <a:extLst>
              <a:ext uri="{FF2B5EF4-FFF2-40B4-BE49-F238E27FC236}">
                <a16:creationId xmlns:a16="http://schemas.microsoft.com/office/drawing/2014/main" id="{A0374680-DDAF-4377-87E5-828F913DEAAE}"/>
              </a:ext>
            </a:extLst>
          </p:cNvPr>
          <p:cNvSpPr txBox="1"/>
          <p:nvPr/>
        </p:nvSpPr>
        <p:spPr>
          <a:xfrm>
            <a:off x="6814006" y="2600683"/>
            <a:ext cx="984565" cy="2769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Jitter ~ 5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6F49CEB2-91DF-4995-9879-430F27D67845}"/>
              </a:ext>
            </a:extLst>
          </p:cNvPr>
          <p:cNvSpPr/>
          <p:nvPr/>
        </p:nvSpPr>
        <p:spPr>
          <a:xfrm rot="16200000">
            <a:off x="3334145" y="-446955"/>
            <a:ext cx="131055" cy="370635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4">
            <a:extLst>
              <a:ext uri="{FF2B5EF4-FFF2-40B4-BE49-F238E27FC236}">
                <a16:creationId xmlns:a16="http://schemas.microsoft.com/office/drawing/2014/main" id="{D3F607E4-4842-4F05-902D-49DB8886BD25}"/>
              </a:ext>
            </a:extLst>
          </p:cNvPr>
          <p:cNvSpPr txBox="1"/>
          <p:nvPr/>
        </p:nvSpPr>
        <p:spPr>
          <a:xfrm>
            <a:off x="2588029" y="1005143"/>
            <a:ext cx="1794081" cy="2769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Front-End Electronics</a:t>
            </a:r>
          </a:p>
        </p:txBody>
      </p:sp>
      <p:sp>
        <p:nvSpPr>
          <p:cNvPr id="121" name="Right Brace 120">
            <a:extLst>
              <a:ext uri="{FF2B5EF4-FFF2-40B4-BE49-F238E27FC236}">
                <a16:creationId xmlns:a16="http://schemas.microsoft.com/office/drawing/2014/main" id="{AF86150C-D107-47CF-97E5-F67E208EFBA6}"/>
              </a:ext>
            </a:extLst>
          </p:cNvPr>
          <p:cNvSpPr/>
          <p:nvPr/>
        </p:nvSpPr>
        <p:spPr>
          <a:xfrm rot="16200000">
            <a:off x="6705994" y="-7461"/>
            <a:ext cx="131055" cy="283561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4">
            <a:extLst>
              <a:ext uri="{FF2B5EF4-FFF2-40B4-BE49-F238E27FC236}">
                <a16:creationId xmlns:a16="http://schemas.microsoft.com/office/drawing/2014/main" id="{977CBACB-D814-4C9F-9459-04E862BB1C3A}"/>
              </a:ext>
            </a:extLst>
          </p:cNvPr>
          <p:cNvSpPr txBox="1"/>
          <p:nvPr/>
        </p:nvSpPr>
        <p:spPr>
          <a:xfrm>
            <a:off x="6462156" y="1006780"/>
            <a:ext cx="901833" cy="2876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DAQ</a:t>
            </a:r>
          </a:p>
        </p:txBody>
      </p:sp>
      <p:sp>
        <p:nvSpPr>
          <p:cNvPr id="123" name="TextBox 4">
            <a:extLst>
              <a:ext uri="{FF2B5EF4-FFF2-40B4-BE49-F238E27FC236}">
                <a16:creationId xmlns:a16="http://schemas.microsoft.com/office/drawing/2014/main" id="{BB48C1BF-569A-40E5-9C3B-869B1F278B04}"/>
              </a:ext>
            </a:extLst>
          </p:cNvPr>
          <p:cNvSpPr txBox="1"/>
          <p:nvPr/>
        </p:nvSpPr>
        <p:spPr>
          <a:xfrm>
            <a:off x="6657315" y="2107588"/>
            <a:ext cx="1658274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GTU</a:t>
            </a:r>
          </a:p>
          <a:p>
            <a:r>
              <a:rPr lang="en-US" sz="12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(Global Timing Unit)</a:t>
            </a:r>
          </a:p>
        </p:txBody>
      </p:sp>
      <p:sp>
        <p:nvSpPr>
          <p:cNvPr id="124" name="TextBox 4"/>
          <p:cNvSpPr txBox="1"/>
          <p:nvPr/>
        </p:nvSpPr>
        <p:spPr>
          <a:xfrm>
            <a:off x="2696451" y="6097920"/>
            <a:ext cx="5275454" cy="2539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cs typeface="Arial"/>
              </a:rPr>
              <a:t>*LVDS – ANSI/TIA/EIA-644A standard. Maximum cable length dependent on data rate. 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C2F09EE7-0F14-4044-8E4C-9754F5439F9A}"/>
              </a:ext>
            </a:extLst>
          </p:cNvPr>
          <p:cNvSpPr/>
          <p:nvPr/>
        </p:nvSpPr>
        <p:spPr>
          <a:xfrm>
            <a:off x="831273" y="924791"/>
            <a:ext cx="2102522" cy="5040811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4831"/>
            <a:ext cx="7360938" cy="800092"/>
          </a:xfrm>
        </p:spPr>
        <p:txBody>
          <a:bodyPr>
            <a:normAutofit/>
          </a:bodyPr>
          <a:lstStyle/>
          <a:p>
            <a:r>
              <a:rPr lang="en-US" sz="3200" dirty="0"/>
              <a:t>EIC Readout Chain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2E435-6186-EF49-B6BF-47FF1F8F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F07F1C-0E49-42F8-A8E9-113CF88114A8}"/>
              </a:ext>
            </a:extLst>
          </p:cNvPr>
          <p:cNvSpPr txBox="1"/>
          <p:nvPr/>
        </p:nvSpPr>
        <p:spPr>
          <a:xfrm>
            <a:off x="282633" y="2766060"/>
            <a:ext cx="9705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Name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Design</a:t>
            </a:r>
          </a:p>
          <a:p>
            <a:endParaRPr lang="en-US" sz="1200" dirty="0"/>
          </a:p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Function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Attributes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4CFF49-81B7-4553-A704-92F9ABA5ACE1}"/>
              </a:ext>
            </a:extLst>
          </p:cNvPr>
          <p:cNvSpPr txBox="1"/>
          <p:nvPr/>
        </p:nvSpPr>
        <p:spPr>
          <a:xfrm>
            <a:off x="2383945" y="2758807"/>
            <a:ext cx="12629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Adapter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Detector Specific</a:t>
            </a:r>
          </a:p>
          <a:p>
            <a:endParaRPr lang="en-US" sz="1200" dirty="0"/>
          </a:p>
          <a:p>
            <a:r>
              <a:rPr lang="en-US" sz="1200" dirty="0"/>
              <a:t>-HV/Bias Distribution</a:t>
            </a:r>
          </a:p>
          <a:p>
            <a:r>
              <a:rPr lang="en-US" sz="1200" dirty="0"/>
              <a:t>-HV divider</a:t>
            </a:r>
          </a:p>
          <a:p>
            <a:r>
              <a:rPr lang="en-US" sz="1200" dirty="0"/>
              <a:t>-Interconnect Routing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-Sensor Specific</a:t>
            </a:r>
          </a:p>
          <a:p>
            <a:r>
              <a:rPr lang="en-US" sz="1200" dirty="0"/>
              <a:t>-Passive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805B96-26E8-4354-8AA4-7541C78763FA}"/>
              </a:ext>
            </a:extLst>
          </p:cNvPr>
          <p:cNvSpPr txBox="1"/>
          <p:nvPr/>
        </p:nvSpPr>
        <p:spPr>
          <a:xfrm>
            <a:off x="1109858" y="2758807"/>
            <a:ext cx="12629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Sensor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Detector Specific</a:t>
            </a:r>
          </a:p>
          <a:p>
            <a:endParaRPr lang="en-US" sz="1200" dirty="0"/>
          </a:p>
          <a:p>
            <a:r>
              <a:rPr lang="en-US" sz="1200" dirty="0"/>
              <a:t>-Multi-Channel Sensor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-MAPS</a:t>
            </a:r>
          </a:p>
          <a:p>
            <a:r>
              <a:rPr lang="en-US" sz="1200" dirty="0"/>
              <a:t>-AC-LGAD</a:t>
            </a:r>
          </a:p>
          <a:p>
            <a:r>
              <a:rPr lang="en-US" sz="1200" dirty="0"/>
              <a:t>-MPGD</a:t>
            </a:r>
          </a:p>
          <a:p>
            <a:r>
              <a:rPr lang="en-US" sz="1200" dirty="0"/>
              <a:t>-MCP-PMT</a:t>
            </a:r>
          </a:p>
          <a:p>
            <a:r>
              <a:rPr lang="en-US" sz="1200" dirty="0"/>
              <a:t>-</a:t>
            </a:r>
            <a:r>
              <a:rPr lang="en-US" sz="1200" dirty="0" err="1"/>
              <a:t>SiPM</a:t>
            </a:r>
            <a:endParaRPr lang="en-US" sz="1200" dirty="0"/>
          </a:p>
          <a:p>
            <a:r>
              <a:rPr lang="en-US" sz="1200" dirty="0"/>
              <a:t>-LAPPD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BD52CD-F28C-460E-B325-6142F98FC501}"/>
              </a:ext>
            </a:extLst>
          </p:cNvPr>
          <p:cNvSpPr txBox="1"/>
          <p:nvPr/>
        </p:nvSpPr>
        <p:spPr>
          <a:xfrm>
            <a:off x="3636935" y="2758807"/>
            <a:ext cx="127408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Front End Board</a:t>
            </a:r>
          </a:p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(FEB)</a:t>
            </a:r>
          </a:p>
          <a:p>
            <a:endParaRPr lang="en-US" sz="1200" dirty="0"/>
          </a:p>
          <a:p>
            <a:r>
              <a:rPr lang="en-US" sz="1200" dirty="0"/>
              <a:t>Detector Specific</a:t>
            </a:r>
          </a:p>
          <a:p>
            <a:endParaRPr lang="en-US" sz="1200" dirty="0"/>
          </a:p>
          <a:p>
            <a:r>
              <a:rPr lang="en-US" sz="1200" dirty="0"/>
              <a:t>-Amplification</a:t>
            </a:r>
          </a:p>
          <a:p>
            <a:r>
              <a:rPr lang="en-US" sz="1200" dirty="0"/>
              <a:t>-Shaping</a:t>
            </a:r>
          </a:p>
          <a:p>
            <a:r>
              <a:rPr lang="en-US" sz="1200" dirty="0"/>
              <a:t>-Digitization</a:t>
            </a:r>
          </a:p>
          <a:p>
            <a:r>
              <a:rPr lang="en-US" sz="1200" dirty="0"/>
              <a:t>-Zero Suppression</a:t>
            </a:r>
          </a:p>
          <a:p>
            <a:r>
              <a:rPr lang="en-US" sz="1200" dirty="0"/>
              <a:t>-Bias Control &amp; Monitoring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-ASIC/ADC</a:t>
            </a:r>
          </a:p>
          <a:p>
            <a:r>
              <a:rPr lang="en-US" sz="1200" dirty="0"/>
              <a:t>-Discrete</a:t>
            </a:r>
          </a:p>
          <a:p>
            <a:r>
              <a:rPr lang="en-US" sz="1200" dirty="0"/>
              <a:t>-Serial Link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71446-E3AA-4433-B054-BD5259FD2A40}"/>
              </a:ext>
            </a:extLst>
          </p:cNvPr>
          <p:cNvSpPr txBox="1"/>
          <p:nvPr/>
        </p:nvSpPr>
        <p:spPr>
          <a:xfrm>
            <a:off x="4880009" y="2758807"/>
            <a:ext cx="12740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Readout Board</a:t>
            </a:r>
          </a:p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(RDO)</a:t>
            </a:r>
          </a:p>
          <a:p>
            <a:endParaRPr lang="en-US" sz="1200" dirty="0"/>
          </a:p>
          <a:p>
            <a:r>
              <a:rPr lang="en-US" sz="1200" dirty="0"/>
              <a:t>Few Variants</a:t>
            </a:r>
          </a:p>
          <a:p>
            <a:endParaRPr lang="en-US" sz="1200" dirty="0"/>
          </a:p>
          <a:p>
            <a:r>
              <a:rPr lang="en-US" sz="1200" dirty="0"/>
              <a:t>-Communication</a:t>
            </a:r>
          </a:p>
          <a:p>
            <a:r>
              <a:rPr lang="en-US" sz="1200" dirty="0"/>
              <a:t>-Aggregation</a:t>
            </a:r>
          </a:p>
          <a:p>
            <a:r>
              <a:rPr lang="en-US" sz="1200" dirty="0"/>
              <a:t>-Formatting</a:t>
            </a:r>
          </a:p>
          <a:p>
            <a:r>
              <a:rPr lang="en-US" sz="1200" dirty="0"/>
              <a:t>-Data Readout</a:t>
            </a:r>
          </a:p>
          <a:p>
            <a:r>
              <a:rPr lang="en-US" sz="1200" dirty="0"/>
              <a:t>-Config &amp; Control</a:t>
            </a:r>
          </a:p>
          <a:p>
            <a:r>
              <a:rPr lang="en-US" sz="1200" dirty="0"/>
              <a:t>-Clock &amp; Timing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-FPGA</a:t>
            </a:r>
          </a:p>
          <a:p>
            <a:r>
              <a:rPr lang="en-US" sz="1200" dirty="0"/>
              <a:t>-Fiber Link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51DD68-A548-476A-9427-F850288C70DB}"/>
              </a:ext>
            </a:extLst>
          </p:cNvPr>
          <p:cNvSpPr txBox="1"/>
          <p:nvPr/>
        </p:nvSpPr>
        <p:spPr>
          <a:xfrm>
            <a:off x="6154096" y="2766060"/>
            <a:ext cx="127408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Data Aggregation Module (DAM)</a:t>
            </a:r>
          </a:p>
          <a:p>
            <a:endParaRPr lang="en-US" sz="1200" dirty="0"/>
          </a:p>
          <a:p>
            <a:r>
              <a:rPr lang="en-US" sz="1200" dirty="0"/>
              <a:t>Common</a:t>
            </a:r>
          </a:p>
          <a:p>
            <a:endParaRPr lang="en-US" sz="1200" dirty="0"/>
          </a:p>
          <a:p>
            <a:r>
              <a:rPr lang="en-US" sz="1200" dirty="0"/>
              <a:t>-Computing Interface</a:t>
            </a:r>
          </a:p>
          <a:p>
            <a:r>
              <a:rPr lang="en-US" sz="1200" dirty="0"/>
              <a:t>-Aggregation</a:t>
            </a:r>
          </a:p>
          <a:p>
            <a:r>
              <a:rPr lang="en-US" sz="1200" dirty="0"/>
              <a:t>-Software Trigger</a:t>
            </a:r>
          </a:p>
          <a:p>
            <a:r>
              <a:rPr lang="en-US" sz="1200" dirty="0"/>
              <a:t>-Config &amp; Control</a:t>
            </a:r>
          </a:p>
          <a:p>
            <a:r>
              <a:rPr lang="en-US" sz="1200" dirty="0"/>
              <a:t>-Clock &amp; Timing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-Large FPGA</a:t>
            </a:r>
          </a:p>
          <a:p>
            <a:r>
              <a:rPr lang="en-US" sz="1200" dirty="0"/>
              <a:t>-PCIe</a:t>
            </a:r>
          </a:p>
          <a:p>
            <a:r>
              <a:rPr lang="en-US" sz="1200" dirty="0"/>
              <a:t>-Ethernet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D6E099-5CCD-43AD-B935-95291294272C}"/>
              </a:ext>
            </a:extLst>
          </p:cNvPr>
          <p:cNvSpPr txBox="1"/>
          <p:nvPr/>
        </p:nvSpPr>
        <p:spPr>
          <a:xfrm>
            <a:off x="7428183" y="2758807"/>
            <a:ext cx="15754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Computing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Common</a:t>
            </a:r>
          </a:p>
          <a:p>
            <a:endParaRPr lang="en-US" sz="1200" dirty="0"/>
          </a:p>
          <a:p>
            <a:r>
              <a:rPr lang="en-US" sz="1200" dirty="0"/>
              <a:t>-Data Buffering and Sinking</a:t>
            </a:r>
          </a:p>
          <a:p>
            <a:r>
              <a:rPr lang="en-US" sz="1200" dirty="0"/>
              <a:t>-Calibration Support</a:t>
            </a:r>
          </a:p>
          <a:p>
            <a:r>
              <a:rPr lang="en-US" sz="1200" dirty="0"/>
              <a:t>-QA/Scalers</a:t>
            </a:r>
          </a:p>
          <a:p>
            <a:r>
              <a:rPr lang="en-US" sz="1200" dirty="0"/>
              <a:t>-Collider Feedback</a:t>
            </a:r>
          </a:p>
          <a:p>
            <a:r>
              <a:rPr lang="en-US" sz="1200" dirty="0"/>
              <a:t>-Event ID/Building</a:t>
            </a:r>
          </a:p>
          <a:p>
            <a:r>
              <a:rPr lang="en-US" sz="1200" dirty="0"/>
              <a:t>-Software Trigger</a:t>
            </a:r>
          </a:p>
          <a:p>
            <a:r>
              <a:rPr lang="en-US" sz="1200" dirty="0"/>
              <a:t>-Monitoring</a:t>
            </a:r>
          </a:p>
          <a:p>
            <a:endParaRPr lang="en-US" sz="1200" dirty="0"/>
          </a:p>
          <a:p>
            <a:r>
              <a:rPr lang="en-US" sz="1200" dirty="0"/>
              <a:t>-COTS</a:t>
            </a:r>
          </a:p>
          <a:p>
            <a:r>
              <a:rPr lang="en-US" sz="1200" dirty="0"/>
              <a:t>-Ethernet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E664124-1E4B-4E27-9AE6-CBF35C8F5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157" y="1920056"/>
            <a:ext cx="720941" cy="67336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549153C-B100-421C-9509-F1C5F7673D14}"/>
              </a:ext>
            </a:extLst>
          </p:cNvPr>
          <p:cNvSpPr/>
          <p:nvPr/>
        </p:nvSpPr>
        <p:spPr>
          <a:xfrm>
            <a:off x="2372765" y="1759985"/>
            <a:ext cx="922015" cy="861172"/>
          </a:xfrm>
          <a:prstGeom prst="rect">
            <a:avLst/>
          </a:prstGeom>
          <a:solidFill>
            <a:srgbClr val="FFFB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044D42-7787-465D-9ECD-E58559449D6A}"/>
              </a:ext>
            </a:extLst>
          </p:cNvPr>
          <p:cNvSpPr/>
          <p:nvPr/>
        </p:nvSpPr>
        <p:spPr>
          <a:xfrm>
            <a:off x="3707416" y="1759985"/>
            <a:ext cx="922015" cy="8611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7CDA14-6F1A-4931-BB1A-660A2829C785}"/>
              </a:ext>
            </a:extLst>
          </p:cNvPr>
          <p:cNvSpPr/>
          <p:nvPr/>
        </p:nvSpPr>
        <p:spPr>
          <a:xfrm>
            <a:off x="4987969" y="1759985"/>
            <a:ext cx="922015" cy="8611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8DA97C-4FC9-4B84-A5A2-BCEAB2E8962D}"/>
              </a:ext>
            </a:extLst>
          </p:cNvPr>
          <p:cNvSpPr/>
          <p:nvPr/>
        </p:nvSpPr>
        <p:spPr>
          <a:xfrm>
            <a:off x="6221487" y="1759985"/>
            <a:ext cx="922015" cy="8611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F53CF3-3716-4C86-83AB-DF3AA7CD10B7}"/>
              </a:ext>
            </a:extLst>
          </p:cNvPr>
          <p:cNvSpPr/>
          <p:nvPr/>
        </p:nvSpPr>
        <p:spPr>
          <a:xfrm>
            <a:off x="7502040" y="1759985"/>
            <a:ext cx="922015" cy="8611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3D34FE-17BD-4C0E-A5B4-B62AA754A14D}"/>
              </a:ext>
            </a:extLst>
          </p:cNvPr>
          <p:cNvSpPr/>
          <p:nvPr/>
        </p:nvSpPr>
        <p:spPr>
          <a:xfrm>
            <a:off x="6221487" y="593863"/>
            <a:ext cx="922015" cy="8611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F23A66-5F6A-4AB1-BA74-F042EDD5BD7F}"/>
              </a:ext>
            </a:extLst>
          </p:cNvPr>
          <p:cNvSpPr txBox="1"/>
          <p:nvPr/>
        </p:nvSpPr>
        <p:spPr>
          <a:xfrm>
            <a:off x="6128138" y="278838"/>
            <a:ext cx="26506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Global Timing Unit (GTU)</a:t>
            </a:r>
          </a:p>
          <a:p>
            <a:endParaRPr lang="en-US" sz="1200" dirty="0"/>
          </a:p>
          <a:p>
            <a:r>
              <a:rPr lang="en-US" sz="1200" dirty="0"/>
              <a:t>	    -Interfaces to Collider, 	     Run Control &amp; DAM</a:t>
            </a:r>
          </a:p>
          <a:p>
            <a:r>
              <a:rPr lang="en-US" sz="1200" dirty="0"/>
              <a:t>	    -Config &amp; Control</a:t>
            </a:r>
          </a:p>
          <a:p>
            <a:r>
              <a:rPr lang="en-US" sz="1200" dirty="0"/>
              <a:t>	    -Clock &amp; Timing</a:t>
            </a:r>
          </a:p>
          <a:p>
            <a:endParaRPr lang="en-US" sz="12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AC2F7A1-2508-4811-8CF9-B832BD767178}"/>
              </a:ext>
            </a:extLst>
          </p:cNvPr>
          <p:cNvSpPr/>
          <p:nvPr/>
        </p:nvSpPr>
        <p:spPr>
          <a:xfrm>
            <a:off x="1005840" y="1607574"/>
            <a:ext cx="2468880" cy="1151233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C16912-AB4A-4F3B-8D4D-C5DB1AAA320D}"/>
              </a:ext>
            </a:extLst>
          </p:cNvPr>
          <p:cNvSpPr txBox="1"/>
          <p:nvPr/>
        </p:nvSpPr>
        <p:spPr>
          <a:xfrm>
            <a:off x="1782471" y="1309349"/>
            <a:ext cx="1140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On Detector</a:t>
            </a:r>
          </a:p>
          <a:p>
            <a:endParaRPr lang="en-US" sz="12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A19D5DC-A15A-4070-8257-5B5AFDB8C138}"/>
              </a:ext>
            </a:extLst>
          </p:cNvPr>
          <p:cNvSpPr/>
          <p:nvPr/>
        </p:nvSpPr>
        <p:spPr>
          <a:xfrm>
            <a:off x="1902542" y="2003292"/>
            <a:ext cx="870155" cy="238463"/>
          </a:xfrm>
          <a:custGeom>
            <a:avLst/>
            <a:gdLst>
              <a:gd name="connsiteX0" fmla="*/ 0 w 870155"/>
              <a:gd name="connsiteY0" fmla="*/ 135224 h 238463"/>
              <a:gd name="connsiteX1" fmla="*/ 265471 w 870155"/>
              <a:gd name="connsiteY1" fmla="*/ 2489 h 238463"/>
              <a:gd name="connsiteX2" fmla="*/ 870155 w 870155"/>
              <a:gd name="connsiteY2" fmla="*/ 238463 h 238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0155" h="238463">
                <a:moveTo>
                  <a:pt x="0" y="135224"/>
                </a:moveTo>
                <a:cubicBezTo>
                  <a:pt x="60222" y="60253"/>
                  <a:pt x="120445" y="-14717"/>
                  <a:pt x="265471" y="2489"/>
                </a:cubicBezTo>
                <a:cubicBezTo>
                  <a:pt x="410497" y="19695"/>
                  <a:pt x="640326" y="129079"/>
                  <a:pt x="870155" y="238463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354DDBB-792B-4D7E-9A03-069FE7B11C63}"/>
              </a:ext>
            </a:extLst>
          </p:cNvPr>
          <p:cNvCxnSpPr/>
          <p:nvPr/>
        </p:nvCxnSpPr>
        <p:spPr>
          <a:xfrm>
            <a:off x="4629431" y="2003292"/>
            <a:ext cx="358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3D7AF0F-E07C-4B62-A779-1443AD4DB4CD}"/>
              </a:ext>
            </a:extLst>
          </p:cNvPr>
          <p:cNvCxnSpPr/>
          <p:nvPr/>
        </p:nvCxnSpPr>
        <p:spPr>
          <a:xfrm flipH="1">
            <a:off x="4629431" y="2354580"/>
            <a:ext cx="358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5D56FB0-D8FF-4DAB-BA33-10AE15657E91}"/>
              </a:ext>
            </a:extLst>
          </p:cNvPr>
          <p:cNvCxnSpPr/>
          <p:nvPr/>
        </p:nvCxnSpPr>
        <p:spPr>
          <a:xfrm>
            <a:off x="5909984" y="2003108"/>
            <a:ext cx="3115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B69FE4D-8946-4C37-BFCA-2BA2E9312373}"/>
              </a:ext>
            </a:extLst>
          </p:cNvPr>
          <p:cNvCxnSpPr/>
          <p:nvPr/>
        </p:nvCxnSpPr>
        <p:spPr>
          <a:xfrm flipH="1">
            <a:off x="5909984" y="2354580"/>
            <a:ext cx="3115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6AB085B-9067-4D2E-B127-1C32ECE5C626}"/>
              </a:ext>
            </a:extLst>
          </p:cNvPr>
          <p:cNvCxnSpPr/>
          <p:nvPr/>
        </p:nvCxnSpPr>
        <p:spPr>
          <a:xfrm>
            <a:off x="7143502" y="2003108"/>
            <a:ext cx="358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7EFEE6F-58DD-4B26-851C-5A3B56474E78}"/>
              </a:ext>
            </a:extLst>
          </p:cNvPr>
          <p:cNvCxnSpPr/>
          <p:nvPr/>
        </p:nvCxnSpPr>
        <p:spPr>
          <a:xfrm flipH="1">
            <a:off x="7143502" y="2354580"/>
            <a:ext cx="358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E82DC30-28BC-4C2C-9797-529D5CC0DC3C}"/>
              </a:ext>
            </a:extLst>
          </p:cNvPr>
          <p:cNvCxnSpPr/>
          <p:nvPr/>
        </p:nvCxnSpPr>
        <p:spPr>
          <a:xfrm flipV="1">
            <a:off x="6492240" y="1455035"/>
            <a:ext cx="0" cy="304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A269D87-B6A6-4582-AD50-B9AB80600105}"/>
              </a:ext>
            </a:extLst>
          </p:cNvPr>
          <p:cNvCxnSpPr/>
          <p:nvPr/>
        </p:nvCxnSpPr>
        <p:spPr>
          <a:xfrm>
            <a:off x="6894342" y="1455035"/>
            <a:ext cx="0" cy="304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D59763EC-8EBE-4F46-958A-F5C07B810D44}"/>
              </a:ext>
            </a:extLst>
          </p:cNvPr>
          <p:cNvSpPr txBox="1"/>
          <p:nvPr/>
        </p:nvSpPr>
        <p:spPr>
          <a:xfrm>
            <a:off x="1956098" y="1782043"/>
            <a:ext cx="718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SMT BGA</a:t>
            </a:r>
          </a:p>
          <a:p>
            <a:endParaRPr lang="en-US" sz="12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354DDBB-792B-4D7E-9A03-069FE7B11C63}"/>
              </a:ext>
            </a:extLst>
          </p:cNvPr>
          <p:cNvCxnSpPr/>
          <p:nvPr/>
        </p:nvCxnSpPr>
        <p:spPr>
          <a:xfrm>
            <a:off x="3294780" y="2003292"/>
            <a:ext cx="4126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3D7AF0F-E07C-4B62-A779-1443AD4DB4CD}"/>
              </a:ext>
            </a:extLst>
          </p:cNvPr>
          <p:cNvCxnSpPr/>
          <p:nvPr/>
        </p:nvCxnSpPr>
        <p:spPr>
          <a:xfrm flipH="1">
            <a:off x="3294780" y="2354580"/>
            <a:ext cx="4126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19B8470-16A3-42C3-B8F6-4B93B7D27E58}"/>
              </a:ext>
            </a:extLst>
          </p:cNvPr>
          <p:cNvSpPr/>
          <p:nvPr/>
        </p:nvSpPr>
        <p:spPr>
          <a:xfrm>
            <a:off x="768929" y="1132609"/>
            <a:ext cx="4142093" cy="2140527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18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150A8-C747-49CA-8CCB-2C71D2455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3C5830-40F3-F04E-B2E3-10E6672BA8F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5F0FFFF-7EF5-45A5-8E13-0D4DDE1B64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280767"/>
              </p:ext>
            </p:extLst>
          </p:nvPr>
        </p:nvGraphicFramePr>
        <p:xfrm>
          <a:off x="776341" y="683196"/>
          <a:ext cx="7109014" cy="580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814">
                  <a:extLst>
                    <a:ext uri="{9D8B030D-6E8A-4147-A177-3AD203B41FA5}">
                      <a16:colId xmlns:a16="http://schemas.microsoft.com/office/drawing/2014/main" val="172926859"/>
                    </a:ext>
                  </a:extLst>
                </a:gridCol>
                <a:gridCol w="1635720">
                  <a:extLst>
                    <a:ext uri="{9D8B030D-6E8A-4147-A177-3AD203B41FA5}">
                      <a16:colId xmlns:a16="http://schemas.microsoft.com/office/drawing/2014/main" val="3463441786"/>
                    </a:ext>
                  </a:extLst>
                </a:gridCol>
                <a:gridCol w="1678240">
                  <a:extLst>
                    <a:ext uri="{9D8B030D-6E8A-4147-A177-3AD203B41FA5}">
                      <a16:colId xmlns:a16="http://schemas.microsoft.com/office/drawing/2014/main" val="406351280"/>
                    </a:ext>
                  </a:extLst>
                </a:gridCol>
                <a:gridCol w="1678240">
                  <a:extLst>
                    <a:ext uri="{9D8B030D-6E8A-4147-A177-3AD203B41FA5}">
                      <a16:colId xmlns:a16="http://schemas.microsoft.com/office/drawing/2014/main" val="39088787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900" dirty="0"/>
                        <a:t>Detector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Channels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Nominal Readout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eRD109 Initiatives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426192"/>
                  </a:ext>
                </a:extLst>
              </a:tr>
              <a:tr h="1735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 Tracking: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     3 vertex layers,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     3 sagitta layers,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     4 backward disks,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     5 forward disks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7 m^2 </a:t>
                      </a:r>
                    </a:p>
                    <a:p>
                      <a:r>
                        <a:rPr lang="en-US" sz="900" dirty="0"/>
                        <a:t>32 B pixels</a:t>
                      </a:r>
                    </a:p>
                    <a:p>
                      <a:r>
                        <a:rPr lang="en-US" sz="900" dirty="0"/>
                        <a:t>5,200 MAPS sensors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MAPS – ITS-3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292927"/>
                  </a:ext>
                </a:extLst>
              </a:tr>
              <a:tr h="173567">
                <a:tc>
                  <a:txBody>
                    <a:bodyPr/>
                    <a:lstStyle/>
                    <a:p>
                      <a:r>
                        <a:rPr lang="en-US" sz="900" dirty="0"/>
                        <a:t>MPGD tracking:</a:t>
                      </a:r>
                    </a:p>
                    <a:p>
                      <a:r>
                        <a:rPr lang="en-US" sz="900" dirty="0"/>
                        <a:t>     3 layers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Strips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SALSA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871654"/>
                  </a:ext>
                </a:extLst>
              </a:tr>
              <a:tr h="173567">
                <a:tc>
                  <a:txBody>
                    <a:bodyPr/>
                    <a:lstStyle/>
                    <a:p>
                      <a:r>
                        <a:rPr lang="en-US" sz="900" dirty="0"/>
                        <a:t>Calorimeters: (in P6)</a:t>
                      </a:r>
                    </a:p>
                    <a:p>
                      <a:r>
                        <a:rPr lang="en-US" sz="900" dirty="0"/>
                        <a:t>     Forward:    LFHCAL</a:t>
                      </a:r>
                    </a:p>
                    <a:p>
                      <a:r>
                        <a:rPr lang="en-US" sz="900" dirty="0"/>
                        <a:t>                          </a:t>
                      </a:r>
                      <a:r>
                        <a:rPr lang="en-US" sz="900" dirty="0" err="1"/>
                        <a:t>pECAL</a:t>
                      </a:r>
                      <a:endParaRPr lang="en-US" sz="900" dirty="0"/>
                    </a:p>
                    <a:p>
                      <a:r>
                        <a:rPr lang="en-US" sz="900" dirty="0"/>
                        <a:t>     Barrel:         HCAL</a:t>
                      </a:r>
                    </a:p>
                    <a:p>
                      <a:r>
                        <a:rPr lang="en-US" sz="900" dirty="0"/>
                        <a:t>                          ECAL</a:t>
                      </a:r>
                    </a:p>
                    <a:p>
                      <a:r>
                        <a:rPr lang="en-US" sz="900" dirty="0"/>
                        <a:t>     Backward:  ECAL</a:t>
                      </a:r>
                    </a:p>
                    <a:p>
                      <a:r>
                        <a:rPr lang="en-US" sz="900" dirty="0"/>
                        <a:t>                          </a:t>
                      </a:r>
                      <a:r>
                        <a:rPr lang="en-US" sz="900" dirty="0" err="1"/>
                        <a:t>nHCAL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  <a:p>
                      <a:r>
                        <a:rPr lang="en-US" sz="900" dirty="0"/>
                        <a:t>31640</a:t>
                      </a:r>
                    </a:p>
                    <a:p>
                      <a:r>
                        <a:rPr lang="en-US" sz="900" dirty="0"/>
                        <a:t>19000</a:t>
                      </a:r>
                    </a:p>
                    <a:p>
                      <a:r>
                        <a:rPr lang="en-US" sz="900" dirty="0"/>
                        <a:t>1536</a:t>
                      </a:r>
                    </a:p>
                    <a:p>
                      <a:r>
                        <a:rPr lang="en-US" sz="900" dirty="0"/>
                        <a:t>5760</a:t>
                      </a:r>
                    </a:p>
                    <a:p>
                      <a:r>
                        <a:rPr lang="en-US" sz="900" dirty="0"/>
                        <a:t>3256</a:t>
                      </a:r>
                    </a:p>
                    <a:p>
                      <a:r>
                        <a:rPr lang="en-US" sz="900" dirty="0"/>
                        <a:t>3240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  <a:p>
                      <a:r>
                        <a:rPr lang="en-US" sz="900" dirty="0" err="1"/>
                        <a:t>SiPM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  <a:p>
                      <a:r>
                        <a:rPr lang="en-US" sz="900" dirty="0"/>
                        <a:t>Discrete/HGCROC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4280811"/>
                  </a:ext>
                </a:extLst>
              </a:tr>
              <a:tr h="173567">
                <a:tc>
                  <a:txBody>
                    <a:bodyPr/>
                    <a:lstStyle/>
                    <a:p>
                      <a:r>
                        <a:rPr lang="en-US" sz="900" dirty="0"/>
                        <a:t>Far Forward:</a:t>
                      </a:r>
                    </a:p>
                    <a:p>
                      <a:r>
                        <a:rPr lang="en-US" sz="900" dirty="0"/>
                        <a:t>     B0:   3 MAPS layers</a:t>
                      </a:r>
                    </a:p>
                    <a:p>
                      <a:r>
                        <a:rPr lang="en-US" sz="900" dirty="0"/>
                        <a:t>              1 or 2 AC-LGAD layer</a:t>
                      </a:r>
                    </a:p>
                    <a:p>
                      <a:r>
                        <a:rPr lang="en-US" sz="900" dirty="0"/>
                        <a:t>     2 Roman Pots</a:t>
                      </a:r>
                    </a:p>
                    <a:p>
                      <a:r>
                        <a:rPr lang="en-US" sz="900" dirty="0"/>
                        <a:t>     2 Off Momentum</a:t>
                      </a:r>
                    </a:p>
                    <a:p>
                      <a:r>
                        <a:rPr lang="en-US" sz="900" dirty="0"/>
                        <a:t>     ZDC: Crystal Calorimeter</a:t>
                      </a:r>
                    </a:p>
                    <a:p>
                      <a:r>
                        <a:rPr lang="en-US" sz="900" dirty="0"/>
                        <a:t>              32 Silicon pad layer</a:t>
                      </a:r>
                    </a:p>
                    <a:p>
                      <a:r>
                        <a:rPr lang="en-US" sz="900" dirty="0"/>
                        <a:t>              4 silicon pixel layers</a:t>
                      </a:r>
                    </a:p>
                    <a:p>
                      <a:r>
                        <a:rPr lang="en-US" sz="900" dirty="0"/>
                        <a:t>              2 boxes scintillator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  <a:p>
                      <a:r>
                        <a:rPr lang="en-US" sz="900" dirty="0"/>
                        <a:t>3x20cmx20cm (300M pixel)</a:t>
                      </a:r>
                    </a:p>
                    <a:p>
                      <a:r>
                        <a:rPr lang="en-US" sz="900" dirty="0"/>
                        <a:t>300k or 600k</a:t>
                      </a:r>
                    </a:p>
                    <a:p>
                      <a:r>
                        <a:rPr lang="en-US" sz="900" dirty="0"/>
                        <a:t>1M (4 x 135k layers each)</a:t>
                      </a:r>
                    </a:p>
                    <a:p>
                      <a:r>
                        <a:rPr lang="en-US" sz="900" dirty="0"/>
                        <a:t>650k (4 </a:t>
                      </a:r>
                      <a:r>
                        <a:rPr lang="en-US" sz="900"/>
                        <a:t>x 80k </a:t>
                      </a:r>
                      <a:r>
                        <a:rPr lang="en-US" sz="900" dirty="0"/>
                        <a:t>layers each)</a:t>
                      </a:r>
                    </a:p>
                    <a:p>
                      <a:r>
                        <a:rPr lang="en-US" sz="900" dirty="0"/>
                        <a:t>400 </a:t>
                      </a:r>
                    </a:p>
                    <a:p>
                      <a:r>
                        <a:rPr lang="en-US" sz="900" dirty="0"/>
                        <a:t>11520</a:t>
                      </a:r>
                    </a:p>
                    <a:p>
                      <a:r>
                        <a:rPr lang="en-US" sz="900" dirty="0"/>
                        <a:t>160k</a:t>
                      </a:r>
                    </a:p>
                    <a:p>
                      <a:r>
                        <a:rPr lang="en-US" sz="900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  <a:p>
                      <a:r>
                        <a:rPr lang="en-US" sz="900" dirty="0"/>
                        <a:t>MAPS – ITS-3</a:t>
                      </a:r>
                    </a:p>
                    <a:p>
                      <a:r>
                        <a:rPr lang="en-US" sz="900" dirty="0"/>
                        <a:t>AC-LGAG</a:t>
                      </a:r>
                    </a:p>
                    <a:p>
                      <a:r>
                        <a:rPr lang="en-US" sz="900" dirty="0"/>
                        <a:t>AC-LGAD</a:t>
                      </a:r>
                    </a:p>
                    <a:p>
                      <a:r>
                        <a:rPr lang="en-US" sz="900" dirty="0"/>
                        <a:t>AC-LGAD</a:t>
                      </a:r>
                    </a:p>
                    <a:p>
                      <a:r>
                        <a:rPr lang="en-US" sz="900" dirty="0"/>
                        <a:t>APD</a:t>
                      </a:r>
                    </a:p>
                    <a:p>
                      <a:r>
                        <a:rPr lang="en-US" sz="900" dirty="0"/>
                        <a:t>Si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PMT/</a:t>
                      </a:r>
                      <a:r>
                        <a:rPr lang="en-US" sz="900" dirty="0" err="1"/>
                        <a:t>SiPM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EICROC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EICROC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EICROC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Discrete/HGCROC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HGCROC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Discrete/HGCROC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085835"/>
                  </a:ext>
                </a:extLst>
              </a:tr>
              <a:tr h="173567">
                <a:tc>
                  <a:txBody>
                    <a:bodyPr/>
                    <a:lstStyle/>
                    <a:p>
                      <a:r>
                        <a:rPr lang="en-US" sz="900" dirty="0"/>
                        <a:t>Far Backward:</a:t>
                      </a:r>
                    </a:p>
                    <a:p>
                      <a:r>
                        <a:rPr lang="en-US" sz="900" dirty="0"/>
                        <a:t>     Low Q Tagger 1</a:t>
                      </a:r>
                    </a:p>
                    <a:p>
                      <a:r>
                        <a:rPr lang="en-US" sz="900" dirty="0"/>
                        <a:t>     Low Q Tagger 2</a:t>
                      </a:r>
                    </a:p>
                    <a:p>
                      <a:r>
                        <a:rPr lang="en-US" sz="900" dirty="0"/>
                        <a:t>     2 Calorimeters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  <a:p>
                      <a:r>
                        <a:rPr lang="en-US" sz="900" dirty="0"/>
                        <a:t>1.3M</a:t>
                      </a:r>
                    </a:p>
                    <a:p>
                      <a:r>
                        <a:rPr lang="en-US" sz="900" dirty="0"/>
                        <a:t>480k</a:t>
                      </a:r>
                    </a:p>
                    <a:p>
                      <a:r>
                        <a:rPr lang="en-US" sz="900" dirty="0"/>
                        <a:t>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AC-LGAD</a:t>
                      </a:r>
                    </a:p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AC-LGAD</a:t>
                      </a:r>
                    </a:p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PMT/</a:t>
                      </a:r>
                      <a:r>
                        <a:rPr lang="en-US" sz="900" dirty="0" err="1">
                          <a:solidFill>
                            <a:schemeClr val="tx1"/>
                          </a:solidFill>
                        </a:rPr>
                        <a:t>SiPM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EICROC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EICROC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Discrete/HGCROC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638859"/>
                  </a:ext>
                </a:extLst>
              </a:tr>
              <a:tr h="173567">
                <a:tc>
                  <a:txBody>
                    <a:bodyPr/>
                    <a:lstStyle/>
                    <a:p>
                      <a:r>
                        <a:rPr lang="en-US" sz="900"/>
                        <a:t>PID-TOF</a:t>
                      </a:r>
                    </a:p>
                    <a:p>
                      <a:r>
                        <a:rPr lang="en-US" sz="900"/>
                        <a:t>Barrel TOF CTTL</a:t>
                      </a:r>
                    </a:p>
                    <a:p>
                      <a:r>
                        <a:rPr lang="en-US" sz="900"/>
                        <a:t>Hadron Endcap TOF FTTL 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3M-50M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AC-LGAD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EICROC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705908"/>
                  </a:ext>
                </a:extLst>
              </a:tr>
              <a:tr h="173567">
                <a:tc>
                  <a:txBody>
                    <a:bodyPr/>
                    <a:lstStyle/>
                    <a:p>
                      <a:r>
                        <a:rPr lang="en-US" sz="900" dirty="0"/>
                        <a:t>PID-Cherenkov:</a:t>
                      </a:r>
                    </a:p>
                    <a:p>
                      <a:r>
                        <a:rPr lang="en-US" sz="900" dirty="0"/>
                        <a:t>     </a:t>
                      </a:r>
                      <a:r>
                        <a:rPr lang="en-US" sz="900" dirty="0" err="1"/>
                        <a:t>dRICH</a:t>
                      </a:r>
                      <a:endParaRPr lang="en-US" sz="900" dirty="0"/>
                    </a:p>
                    <a:p>
                      <a:r>
                        <a:rPr lang="en-US" sz="900" dirty="0"/>
                        <a:t>    </a:t>
                      </a:r>
                    </a:p>
                    <a:p>
                      <a:r>
                        <a:rPr lang="en-US" sz="900" dirty="0"/>
                        <a:t>     </a:t>
                      </a:r>
                      <a:r>
                        <a:rPr lang="en-US" sz="900" dirty="0" err="1"/>
                        <a:t>pfRICH</a:t>
                      </a:r>
                      <a:r>
                        <a:rPr lang="en-US" sz="900" dirty="0"/>
                        <a:t> </a:t>
                      </a:r>
                    </a:p>
                    <a:p>
                      <a:endParaRPr lang="en-US" sz="900" dirty="0"/>
                    </a:p>
                    <a:p>
                      <a:r>
                        <a:rPr lang="en-US" sz="900" dirty="0"/>
                        <a:t>     DIRC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  <a:p>
                      <a:r>
                        <a:rPr lang="en-US" sz="900"/>
                        <a:t>5376</a:t>
                      </a:r>
                    </a:p>
                    <a:p>
                      <a:endParaRPr lang="en-US" sz="900"/>
                    </a:p>
                    <a:p>
                      <a:r>
                        <a:rPr lang="en-US" sz="900"/>
                        <a:t>69632</a:t>
                      </a:r>
                    </a:p>
                    <a:p>
                      <a:endParaRPr lang="en-US" sz="90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900"/>
                        <a:t>69362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900" dirty="0" err="1">
                          <a:solidFill>
                            <a:schemeClr val="tx1"/>
                          </a:solidFill>
                        </a:rPr>
                        <a:t>SiPM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HRPPD</a:t>
                      </a:r>
                    </a:p>
                    <a:p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HRPPD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ALCOR</a:t>
                      </a:r>
                    </a:p>
                    <a:p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EICROC</a:t>
                      </a:r>
                    </a:p>
                    <a:p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EICROC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287452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53BF5932-DA33-45EF-9BAF-1D0A6F960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2" y="196941"/>
            <a:ext cx="5364042" cy="510417"/>
          </a:xfrm>
        </p:spPr>
        <p:txBody>
          <a:bodyPr>
            <a:normAutofit/>
          </a:bodyPr>
          <a:lstStyle/>
          <a:p>
            <a:r>
              <a:rPr lang="en-US" sz="2000" dirty="0" err="1"/>
              <a:t>ePIC</a:t>
            </a:r>
            <a:r>
              <a:rPr lang="en-US" sz="2000" dirty="0"/>
              <a:t> Readout Channels </a:t>
            </a:r>
            <a:r>
              <a:rPr lang="en-US" sz="1400" dirty="0"/>
              <a:t>(w/ Project P6 updates)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AA8AF96-0D56-4DEE-9AF9-053D471AD1F2}"/>
              </a:ext>
            </a:extLst>
          </p:cNvPr>
          <p:cNvSpPr txBox="1">
            <a:spLocks/>
          </p:cNvSpPr>
          <p:nvPr/>
        </p:nvSpPr>
        <p:spPr>
          <a:xfrm rot="16200000">
            <a:off x="-1500190" y="3038753"/>
            <a:ext cx="4042644" cy="5104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1600" i="1" dirty="0"/>
              <a:t>Standardization of detector nomenclature?</a:t>
            </a:r>
          </a:p>
        </p:txBody>
      </p:sp>
    </p:spTree>
    <p:extLst>
      <p:ext uri="{BB962C8B-B14F-4D97-AF65-F5344CB8AC3E}">
        <p14:creationId xmlns:p14="http://schemas.microsoft.com/office/powerpoint/2010/main" val="25106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150A8-C747-49CA-8CCB-2C71D2455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3C5830-40F3-F04E-B2E3-10E6672BA8F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3BF5932-DA33-45EF-9BAF-1D0A6F960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2" y="196941"/>
            <a:ext cx="3646404" cy="510417"/>
          </a:xfrm>
        </p:spPr>
        <p:txBody>
          <a:bodyPr>
            <a:normAutofit/>
          </a:bodyPr>
          <a:lstStyle/>
          <a:p>
            <a:r>
              <a:rPr lang="en-US" sz="2000" dirty="0"/>
              <a:t>eRD109 Status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9CC2D07-FC88-44F7-99C5-EAA809910A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453251"/>
              </p:ext>
            </p:extLst>
          </p:nvPr>
        </p:nvGraphicFramePr>
        <p:xfrm>
          <a:off x="1572471" y="848943"/>
          <a:ext cx="5922859" cy="1954212"/>
        </p:xfrm>
        <a:graphic>
          <a:graphicData uri="http://schemas.openxmlformats.org/drawingml/2006/table">
            <a:tbl>
              <a:tblPr firstRow="1" firstCol="1" bandRow="1"/>
              <a:tblGrid>
                <a:gridCol w="307498">
                  <a:extLst>
                    <a:ext uri="{9D8B030D-6E8A-4147-A177-3AD203B41FA5}">
                      <a16:colId xmlns:a16="http://schemas.microsoft.com/office/drawing/2014/main" val="3114724028"/>
                    </a:ext>
                  </a:extLst>
                </a:gridCol>
                <a:gridCol w="1705131">
                  <a:extLst>
                    <a:ext uri="{9D8B030D-6E8A-4147-A177-3AD203B41FA5}">
                      <a16:colId xmlns:a16="http://schemas.microsoft.com/office/drawing/2014/main" val="1230121553"/>
                    </a:ext>
                  </a:extLst>
                </a:gridCol>
                <a:gridCol w="1790525">
                  <a:extLst>
                    <a:ext uri="{9D8B030D-6E8A-4147-A177-3AD203B41FA5}">
                      <a16:colId xmlns:a16="http://schemas.microsoft.com/office/drawing/2014/main" val="2435463164"/>
                    </a:ext>
                  </a:extLst>
                </a:gridCol>
                <a:gridCol w="979395">
                  <a:extLst>
                    <a:ext uri="{9D8B030D-6E8A-4147-A177-3AD203B41FA5}">
                      <a16:colId xmlns:a16="http://schemas.microsoft.com/office/drawing/2014/main" val="4234082765"/>
                    </a:ext>
                  </a:extLst>
                </a:gridCol>
                <a:gridCol w="1140310">
                  <a:extLst>
                    <a:ext uri="{9D8B030D-6E8A-4147-A177-3AD203B41FA5}">
                      <a16:colId xmlns:a16="http://schemas.microsoft.com/office/drawing/2014/main" val="2095344143"/>
                    </a:ext>
                  </a:extLst>
                </a:gridCol>
              </a:tblGrid>
              <a:tr h="3327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Detector/Technology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Discrete/ASIC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Group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Awarded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54756"/>
                  </a:ext>
                </a:extLst>
              </a:tr>
              <a:tr h="1689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Calorimeter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Discrete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IUCF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 2023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386455"/>
                  </a:ext>
                </a:extLst>
              </a:tr>
              <a:tr h="10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Calorimeter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HGCROC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ORNL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 2023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6376927"/>
                  </a:ext>
                </a:extLst>
              </a:tr>
              <a:tr h="1689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dRICH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ALCOR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 2023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332010"/>
                  </a:ext>
                </a:extLst>
              </a:tr>
              <a:tr h="214311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AC-LGAD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EICROC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Omega/IN2P3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 below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909161"/>
                  </a:ext>
                </a:extLst>
              </a:tr>
              <a:tr h="180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FCFD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+mn-lt"/>
                        </a:rPr>
                        <a:t>FNAL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June 2023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633305"/>
                  </a:ext>
                </a:extLst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Barrel L-M Serv. Hybrid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ORNL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April 2023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592577"/>
                  </a:ext>
                </a:extLst>
              </a:tr>
              <a:tr h="323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1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Party Evaluation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+mn-lt"/>
                        </a:rPr>
                        <a:t>UCSC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Pending Legal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602147"/>
                  </a:ext>
                </a:extLst>
              </a:tr>
              <a:tr h="11747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MPGD/µ</a:t>
                      </a:r>
                      <a:r>
                        <a:rPr lang="en-US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RWell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SALSA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2023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185289"/>
                  </a:ext>
                </a:extLst>
              </a:tr>
              <a:tr h="179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+mn-lt"/>
                        </a:rPr>
                        <a:t>USP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2023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39852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7A58BFA-C3AA-49C7-857D-470BBEEB35D6}"/>
              </a:ext>
            </a:extLst>
          </p:cNvPr>
          <p:cNvSpPr txBox="1"/>
          <p:nvPr/>
        </p:nvSpPr>
        <p:spPr>
          <a:xfrm>
            <a:off x="704851" y="522692"/>
            <a:ext cx="765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FY23 - Contract awards have taken much longer than expected.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A86D18-0E9B-4F7F-A215-C78ABAA4D768}"/>
              </a:ext>
            </a:extLst>
          </p:cNvPr>
          <p:cNvSpPr txBox="1"/>
          <p:nvPr/>
        </p:nvSpPr>
        <p:spPr>
          <a:xfrm>
            <a:off x="704850" y="5531291"/>
            <a:ext cx="765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IN2P3 and OMEGA have committed considerable resources to the design of the ROC ASICs to meet the EIC streaming readout needs.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48FACBB-BC50-4951-983A-F4CE3E0135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084272"/>
              </p:ext>
            </p:extLst>
          </p:nvPr>
        </p:nvGraphicFramePr>
        <p:xfrm>
          <a:off x="1572472" y="3442798"/>
          <a:ext cx="5771303" cy="1909764"/>
        </p:xfrm>
        <a:graphic>
          <a:graphicData uri="http://schemas.openxmlformats.org/drawingml/2006/table">
            <a:tbl>
              <a:tblPr firstRow="1" firstCol="1" bandRow="1"/>
              <a:tblGrid>
                <a:gridCol w="371070">
                  <a:extLst>
                    <a:ext uri="{9D8B030D-6E8A-4147-A177-3AD203B41FA5}">
                      <a16:colId xmlns:a16="http://schemas.microsoft.com/office/drawing/2014/main" val="3114724028"/>
                    </a:ext>
                  </a:extLst>
                </a:gridCol>
                <a:gridCol w="2057652">
                  <a:extLst>
                    <a:ext uri="{9D8B030D-6E8A-4147-A177-3AD203B41FA5}">
                      <a16:colId xmlns:a16="http://schemas.microsoft.com/office/drawing/2014/main" val="1230121553"/>
                    </a:ext>
                  </a:extLst>
                </a:gridCol>
                <a:gridCol w="1656656">
                  <a:extLst>
                    <a:ext uri="{9D8B030D-6E8A-4147-A177-3AD203B41FA5}">
                      <a16:colId xmlns:a16="http://schemas.microsoft.com/office/drawing/2014/main" val="2435463164"/>
                    </a:ext>
                  </a:extLst>
                </a:gridCol>
                <a:gridCol w="1685925">
                  <a:extLst>
                    <a:ext uri="{9D8B030D-6E8A-4147-A177-3AD203B41FA5}">
                      <a16:colId xmlns:a16="http://schemas.microsoft.com/office/drawing/2014/main" val="4234082765"/>
                    </a:ext>
                  </a:extLst>
                </a:gridCol>
              </a:tblGrid>
              <a:tr h="3327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Detector/Technology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Discrete/ASIC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Group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54756"/>
                  </a:ext>
                </a:extLst>
              </a:tr>
              <a:tr h="1689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Calorimeter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Discrete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IUCF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386455"/>
                  </a:ext>
                </a:extLst>
              </a:tr>
              <a:tr h="10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Calorimeter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HGCROC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ORNL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376927"/>
                  </a:ext>
                </a:extLst>
              </a:tr>
              <a:tr h="1689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dRICH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ALCOR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INFN –BO, TO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332010"/>
                  </a:ext>
                </a:extLst>
              </a:tr>
              <a:tr h="214311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AC-LGAD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EICROC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Omega/IN2P3/ 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IJCLab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/CEA/IRFU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1909161"/>
                  </a:ext>
                </a:extLst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Barrel L-M Serv. Hybrid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ORNL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0592577"/>
                  </a:ext>
                </a:extLst>
              </a:tr>
              <a:tr h="323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High Precision Clock Dist.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+mn-lt"/>
                        </a:rPr>
                        <a:t>BNL/Rice/UIC/ORNL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2602147"/>
                  </a:ext>
                </a:extLst>
              </a:tr>
              <a:tr h="11747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MPGD/µ</a:t>
                      </a:r>
                      <a:r>
                        <a:rPr lang="en-US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RWell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SALSA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CEA/IRFU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3185289"/>
                  </a:ext>
                </a:extLst>
              </a:tr>
              <a:tr h="179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+mn-lt"/>
                        </a:rPr>
                        <a:t>USP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39852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625E7CE-5860-4658-A172-F23DF686F938}"/>
              </a:ext>
            </a:extLst>
          </p:cNvPr>
          <p:cNvSpPr txBox="1"/>
          <p:nvPr/>
        </p:nvSpPr>
        <p:spPr>
          <a:xfrm>
            <a:off x="704851" y="3139498"/>
            <a:ext cx="765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FY24 – Proposed and subject to DAC review 28-31 August 2023.</a:t>
            </a:r>
          </a:p>
        </p:txBody>
      </p:sp>
    </p:spTree>
    <p:extLst>
      <p:ext uri="{BB962C8B-B14F-4D97-AF65-F5344CB8AC3E}">
        <p14:creationId xmlns:p14="http://schemas.microsoft.com/office/powerpoint/2010/main" val="757414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150A8-C747-49CA-8CCB-2C71D2455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6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3BF5932-DA33-45EF-9BAF-1D0A6F960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1" y="196941"/>
            <a:ext cx="7002663" cy="510417"/>
          </a:xfrm>
        </p:spPr>
        <p:txBody>
          <a:bodyPr>
            <a:normAutofit/>
          </a:bodyPr>
          <a:lstStyle/>
          <a:p>
            <a:r>
              <a:rPr lang="en-US" sz="2000" dirty="0" err="1"/>
              <a:t>ePIC</a:t>
            </a:r>
            <a:r>
              <a:rPr lang="en-US" sz="2000" dirty="0"/>
              <a:t> Readout Electronics – Present Assessment</a:t>
            </a:r>
          </a:p>
        </p:txBody>
      </p:sp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F43ED36F-69A8-437B-89E7-77A478F7C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14143"/>
              </p:ext>
            </p:extLst>
          </p:nvPr>
        </p:nvGraphicFramePr>
        <p:xfrm>
          <a:off x="1323323" y="2270174"/>
          <a:ext cx="6576615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983">
                  <a:extLst>
                    <a:ext uri="{9D8B030D-6E8A-4147-A177-3AD203B41FA5}">
                      <a16:colId xmlns:a16="http://schemas.microsoft.com/office/drawing/2014/main" val="3108014019"/>
                    </a:ext>
                  </a:extLst>
                </a:gridCol>
                <a:gridCol w="1215990">
                  <a:extLst>
                    <a:ext uri="{9D8B030D-6E8A-4147-A177-3AD203B41FA5}">
                      <a16:colId xmlns:a16="http://schemas.microsoft.com/office/drawing/2014/main" val="2568056412"/>
                    </a:ext>
                  </a:extLst>
                </a:gridCol>
                <a:gridCol w="1563830">
                  <a:extLst>
                    <a:ext uri="{9D8B030D-6E8A-4147-A177-3AD203B41FA5}">
                      <a16:colId xmlns:a16="http://schemas.microsoft.com/office/drawing/2014/main" val="1054917339"/>
                    </a:ext>
                  </a:extLst>
                </a:gridCol>
                <a:gridCol w="1230086">
                  <a:extLst>
                    <a:ext uri="{9D8B030D-6E8A-4147-A177-3AD203B41FA5}">
                      <a16:colId xmlns:a16="http://schemas.microsoft.com/office/drawing/2014/main" val="271365912"/>
                    </a:ext>
                  </a:extLst>
                </a:gridCol>
                <a:gridCol w="1184726">
                  <a:extLst>
                    <a:ext uri="{9D8B030D-6E8A-4147-A177-3AD203B41FA5}">
                      <a16:colId xmlns:a16="http://schemas.microsoft.com/office/drawing/2014/main" val="5912233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Detector</a:t>
                      </a:r>
                    </a:p>
                    <a:p>
                      <a:pPr algn="ctr"/>
                      <a:r>
                        <a:rPr lang="en-US" sz="1400" dirty="0"/>
                        <a:t>Group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Channels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AC-LGAD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 err="1"/>
                        <a:t>SiPM</a:t>
                      </a:r>
                      <a:r>
                        <a:rPr lang="en-US" dirty="0"/>
                        <a:t>/PMT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MPGD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2778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MAPS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AC-LGAD, HRPPD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SiPM</a:t>
                      </a:r>
                      <a:r>
                        <a:rPr lang="en-US" sz="1400" dirty="0"/>
                        <a:t>/PMT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MPGD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43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Tracking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100k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31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Calorimeters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67k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7325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Far 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2.3M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916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Far Backward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1.8M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120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PID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3M-50M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+ 140k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0947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TOTAL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 B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7.1M-54M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370k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100k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59322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8039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ASIC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ITS-3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EICROC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Discrete/COTS</a:t>
                      </a:r>
                    </a:p>
                    <a:p>
                      <a:r>
                        <a:rPr lang="en-US" sz="1400" dirty="0"/>
                        <a:t>HGCROC3</a:t>
                      </a:r>
                    </a:p>
                    <a:p>
                      <a:r>
                        <a:rPr lang="en-US" sz="1400" dirty="0"/>
                        <a:t>ALCOR-EIC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SALSA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920022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8BC78A53-7309-4E36-85FD-C420F28166E0}"/>
              </a:ext>
            </a:extLst>
          </p:cNvPr>
          <p:cNvGrpSpPr/>
          <p:nvPr/>
        </p:nvGrpSpPr>
        <p:grpSpPr>
          <a:xfrm>
            <a:off x="3873063" y="4912543"/>
            <a:ext cx="5042018" cy="957373"/>
            <a:chOff x="3906994" y="3350623"/>
            <a:chExt cx="5042018" cy="957373"/>
          </a:xfrm>
        </p:grpSpPr>
        <p:sp>
          <p:nvSpPr>
            <p:cNvPr id="2" name="Rounded Rectangle 1"/>
            <p:cNvSpPr/>
            <p:nvPr/>
          </p:nvSpPr>
          <p:spPr>
            <a:xfrm>
              <a:off x="3906994" y="3350623"/>
              <a:ext cx="3879752" cy="95737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E2209BFB-B6B4-44C3-9786-BD73CA2842B0}"/>
                </a:ext>
              </a:extLst>
            </p:cNvPr>
            <p:cNvSpPr txBox="1">
              <a:spLocks/>
            </p:cNvSpPr>
            <p:nvPr/>
          </p:nvSpPr>
          <p:spPr>
            <a:xfrm>
              <a:off x="7756787" y="3680611"/>
              <a:ext cx="1192225" cy="36512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0" indent="-22860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eRD109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4FB7118-5E18-4604-8912-4F66B984C4FD}"/>
              </a:ext>
            </a:extLst>
          </p:cNvPr>
          <p:cNvGrpSpPr/>
          <p:nvPr/>
        </p:nvGrpSpPr>
        <p:grpSpPr>
          <a:xfrm>
            <a:off x="5206283" y="3717275"/>
            <a:ext cx="3674867" cy="547878"/>
            <a:chOff x="5240214" y="2155355"/>
            <a:chExt cx="3674867" cy="547878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1160BB17-060C-4D65-8C4A-A65595CA0B0D}"/>
                </a:ext>
              </a:extLst>
            </p:cNvPr>
            <p:cNvSpPr txBox="1">
              <a:spLocks/>
            </p:cNvSpPr>
            <p:nvPr/>
          </p:nvSpPr>
          <p:spPr>
            <a:xfrm>
              <a:off x="7722856" y="2155355"/>
              <a:ext cx="1192225" cy="36512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0" indent="-22860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HRPPD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  <p:cxnSp>
          <p:nvCxnSpPr>
            <p:cNvPr id="13" name="Connector: Curved 12">
              <a:extLst>
                <a:ext uri="{FF2B5EF4-FFF2-40B4-BE49-F238E27FC236}">
                  <a16:creationId xmlns:a16="http://schemas.microsoft.com/office/drawing/2014/main" id="{FABEAE66-05F8-451D-90FD-B40B880FB2C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5240214" y="2280378"/>
              <a:ext cx="2496618" cy="422855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2C06D39-41AD-491D-91FD-639F527F53AB}"/>
              </a:ext>
            </a:extLst>
          </p:cNvPr>
          <p:cNvSpPr txBox="1"/>
          <p:nvPr/>
        </p:nvSpPr>
        <p:spPr>
          <a:xfrm>
            <a:off x="626937" y="758540"/>
            <a:ext cx="7658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EICROC and HGCROC </a:t>
            </a:r>
            <a:r>
              <a:rPr lang="en-US" i="1" kern="0" dirty="0">
                <a:solidFill>
                  <a:srgbClr val="0000FF"/>
                </a:solidFill>
              </a:rPr>
              <a:t>families</a:t>
            </a:r>
            <a:r>
              <a:rPr lang="en-US" kern="0" dirty="0">
                <a:solidFill>
                  <a:prstClr val="black"/>
                </a:solidFill>
              </a:rPr>
              <a:t> of ASICs have similar interfaces and follow similar developments at IN2P3/OMEGA/IRFU/</a:t>
            </a:r>
            <a:r>
              <a:rPr lang="en-US" kern="0" dirty="0" err="1">
                <a:solidFill>
                  <a:prstClr val="black"/>
                </a:solidFill>
              </a:rPr>
              <a:t>IJCLab</a:t>
            </a:r>
            <a:r>
              <a:rPr lang="en-US" kern="0" dirty="0">
                <a:solidFill>
                  <a:prstClr val="black"/>
                </a:solidFill>
              </a:rPr>
              <a:t>.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kern="0" dirty="0">
              <a:solidFill>
                <a:prstClr val="black"/>
              </a:solidFill>
            </a:endParaRP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Commitment by IN2P3 and OMEGA narrows the ASIC field, favors convergence: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40851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150A8-C747-49CA-8CCB-2C71D2455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3C5830-40F3-F04E-B2E3-10E6672BA8F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3BF5932-DA33-45EF-9BAF-1D0A6F960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2" y="196941"/>
            <a:ext cx="3646404" cy="510417"/>
          </a:xfrm>
        </p:spPr>
        <p:txBody>
          <a:bodyPr>
            <a:normAutofit/>
          </a:bodyPr>
          <a:lstStyle/>
          <a:p>
            <a:r>
              <a:rPr lang="en-US" sz="2000" dirty="0"/>
              <a:t>ROC ASIC Developments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52" y="830443"/>
            <a:ext cx="3363111" cy="20178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C06D39-41AD-491D-91FD-639F527F53AB}"/>
              </a:ext>
            </a:extLst>
          </p:cNvPr>
          <p:cNvSpPr txBox="1"/>
          <p:nvPr/>
        </p:nvSpPr>
        <p:spPr>
          <a:xfrm>
            <a:off x="3664763" y="758540"/>
            <a:ext cx="4979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 err="1">
                <a:solidFill>
                  <a:prstClr val="black"/>
                </a:solidFill>
              </a:rPr>
              <a:t>Triggerless</a:t>
            </a:r>
            <a:r>
              <a:rPr lang="en-US" sz="1400" kern="0" dirty="0">
                <a:solidFill>
                  <a:prstClr val="black"/>
                </a:solidFill>
              </a:rPr>
              <a:t>, to be checked w/existing chip.</a:t>
            </a:r>
          </a:p>
          <a:p>
            <a:pPr marL="285750" lvl="0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40 MHz operation from external clock with BX 98.5 </a:t>
            </a:r>
            <a:r>
              <a:rPr lang="en-US" sz="1400" kern="0" dirty="0" err="1">
                <a:solidFill>
                  <a:prstClr val="black"/>
                </a:solidFill>
              </a:rPr>
              <a:t>MHz.</a:t>
            </a:r>
            <a:endParaRPr lang="en-US" sz="1400" kern="0" dirty="0">
              <a:solidFill>
                <a:prstClr val="black"/>
              </a:solidFill>
            </a:endParaRPr>
          </a:p>
          <a:p>
            <a:pPr marL="285750" lvl="0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1280 Mbps @ 40 </a:t>
            </a:r>
            <a:r>
              <a:rPr lang="en-US" sz="1400" kern="0" dirty="0" err="1">
                <a:solidFill>
                  <a:prstClr val="black"/>
                </a:solidFill>
              </a:rPr>
              <a:t>MHz.</a:t>
            </a:r>
            <a:endParaRPr lang="en-US" sz="1400" kern="0" dirty="0">
              <a:solidFill>
                <a:prstClr val="black"/>
              </a:solidFill>
            </a:endParaRPr>
          </a:p>
          <a:p>
            <a:pPr marL="285750" lvl="0" indent="-285750" defTabSz="457200">
              <a:buFont typeface="Wingdings" panose="05000000000000000000" pitchFamily="2" charset="2"/>
              <a:buChar char="§"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C06D39-41AD-491D-91FD-639F527F53AB}"/>
              </a:ext>
            </a:extLst>
          </p:cNvPr>
          <p:cNvSpPr txBox="1"/>
          <p:nvPr/>
        </p:nvSpPr>
        <p:spPr>
          <a:xfrm>
            <a:off x="346522" y="567929"/>
            <a:ext cx="4620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400" kern="0" dirty="0">
                <a:solidFill>
                  <a:srgbClr val="24407B"/>
                </a:solidFill>
              </a:rPr>
              <a:t>Proposed HGCROC  (based on H2GCROC3) – </a:t>
            </a:r>
            <a:r>
              <a:rPr lang="en-US" sz="1400" kern="0" dirty="0" err="1">
                <a:solidFill>
                  <a:srgbClr val="24407B"/>
                </a:solidFill>
              </a:rPr>
              <a:t>ePIROC</a:t>
            </a:r>
            <a:r>
              <a:rPr lang="en-US" sz="1400" kern="0" dirty="0">
                <a:solidFill>
                  <a:srgbClr val="24407B"/>
                </a:solidFill>
              </a:rPr>
              <a:t>?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24407B"/>
              </a:solidFill>
              <a:effectLst/>
              <a:uLnTx/>
              <a:uFillTx/>
            </a:endParaRPr>
          </a:p>
        </p:txBody>
      </p:sp>
      <p:sp>
        <p:nvSpPr>
          <p:cNvPr id="3" name="Left Brace 2"/>
          <p:cNvSpPr/>
          <p:nvPr/>
        </p:nvSpPr>
        <p:spPr>
          <a:xfrm rot="16200000">
            <a:off x="836631" y="2371104"/>
            <a:ext cx="164970" cy="9332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1080" y="2920213"/>
            <a:ext cx="864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24407B"/>
                </a:solidFill>
              </a:rPr>
              <a:t>No Change</a:t>
            </a:r>
          </a:p>
        </p:txBody>
      </p:sp>
      <p:sp>
        <p:nvSpPr>
          <p:cNvPr id="10" name="Left Brace 9"/>
          <p:cNvSpPr/>
          <p:nvPr/>
        </p:nvSpPr>
        <p:spPr>
          <a:xfrm rot="16200000">
            <a:off x="2304374" y="1915779"/>
            <a:ext cx="154388" cy="18544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433808" y="2934113"/>
            <a:ext cx="1875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24407B"/>
                </a:solidFill>
              </a:rPr>
              <a:t>Modify trig, mem, CLK dist.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9CD838-0696-42F0-B4BC-FB74A318B1D2}"/>
              </a:ext>
            </a:extLst>
          </p:cNvPr>
          <p:cNvGrpSpPr/>
          <p:nvPr/>
        </p:nvGrpSpPr>
        <p:grpSpPr>
          <a:xfrm>
            <a:off x="3948056" y="1484222"/>
            <a:ext cx="4750926" cy="1870005"/>
            <a:chOff x="3948056" y="1360211"/>
            <a:chExt cx="4750926" cy="187000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43302" y="1360211"/>
              <a:ext cx="3855680" cy="187000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948056" y="2295214"/>
              <a:ext cx="11516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24407B"/>
                  </a:solidFill>
                </a:rPr>
                <a:t>Triggered Tests,</a:t>
              </a:r>
            </a:p>
            <a:p>
              <a:r>
                <a:rPr lang="en-US" sz="1200" dirty="0">
                  <a:solidFill>
                    <a:srgbClr val="24407B"/>
                  </a:solidFill>
                </a:rPr>
                <a:t>N. Novitzky</a:t>
              </a:r>
            </a:p>
            <a:p>
              <a:endParaRPr lang="en-US" sz="1200" dirty="0">
                <a:solidFill>
                  <a:srgbClr val="24407B"/>
                </a:solidFill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F5623791-5CF3-4EBB-8D4E-275CA2FC0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652" y="3443175"/>
            <a:ext cx="4094677" cy="13110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FD532D1-ABF2-43F1-B331-3AE85A7A0D0A}"/>
              </a:ext>
            </a:extLst>
          </p:cNvPr>
          <p:cNvSpPr txBox="1"/>
          <p:nvPr/>
        </p:nvSpPr>
        <p:spPr>
          <a:xfrm>
            <a:off x="346522" y="3310618"/>
            <a:ext cx="4620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400" kern="0" dirty="0">
                <a:solidFill>
                  <a:srgbClr val="24407B"/>
                </a:solidFill>
              </a:rPr>
              <a:t>Proposed EICROC 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24407B"/>
              </a:solidFill>
              <a:effectLst/>
              <a:uLnTx/>
              <a:uFillTx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76AB67-3FCA-4B99-9ED5-B4E91EBBBC40}"/>
              </a:ext>
            </a:extLst>
          </p:cNvPr>
          <p:cNvSpPr txBox="1"/>
          <p:nvPr/>
        </p:nvSpPr>
        <p:spPr>
          <a:xfrm>
            <a:off x="4396329" y="3502097"/>
            <a:ext cx="444601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Different input structure, similar interfaces as HGCROC.</a:t>
            </a:r>
          </a:p>
          <a:p>
            <a:pPr marL="285750" lvl="0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A few variants possible (direct attach BGA, interposer, IC package, # Pixels) to fit detectors.</a:t>
            </a:r>
          </a:p>
          <a:p>
            <a:pPr marL="285750" lvl="0" indent="-285750" defTabSz="457200">
              <a:buFont typeface="Wingdings" panose="05000000000000000000" pitchFamily="2" charset="2"/>
              <a:buChar char="§"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ED632C-F24D-4C9C-8C67-1FFD5E81F3F4}"/>
              </a:ext>
            </a:extLst>
          </p:cNvPr>
          <p:cNvSpPr txBox="1"/>
          <p:nvPr/>
        </p:nvSpPr>
        <p:spPr>
          <a:xfrm>
            <a:off x="1550566" y="4825421"/>
            <a:ext cx="28592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srgbClr val="002060"/>
                </a:solidFill>
              </a:rPr>
              <a:t>HGCROC</a:t>
            </a: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1D, 72 </a:t>
            </a:r>
            <a:r>
              <a:rPr lang="en-US" sz="1400" kern="0" dirty="0" err="1">
                <a:solidFill>
                  <a:prstClr val="black"/>
                </a:solidFill>
              </a:rPr>
              <a:t>ch.</a:t>
            </a:r>
            <a:endParaRPr lang="en-US" sz="1400" kern="0" dirty="0">
              <a:solidFill>
                <a:prstClr val="black"/>
              </a:solidFill>
            </a:endParaRP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 err="1">
                <a:solidFill>
                  <a:prstClr val="black"/>
                </a:solidFill>
              </a:rPr>
              <a:t>Cdin</a:t>
            </a:r>
            <a:r>
              <a:rPr lang="en-US" sz="1400" kern="0" dirty="0">
                <a:solidFill>
                  <a:prstClr val="black"/>
                </a:solidFill>
              </a:rPr>
              <a:t>: 5-50 pF</a:t>
            </a: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Dynamic Range: 1-10 </a:t>
            </a:r>
            <a:r>
              <a:rPr lang="en-US" sz="1400" kern="0" dirty="0" err="1">
                <a:solidFill>
                  <a:prstClr val="black"/>
                </a:solidFill>
              </a:rPr>
              <a:t>pC</a:t>
            </a:r>
            <a:endParaRPr lang="en-US" sz="1400" kern="0" dirty="0">
              <a:solidFill>
                <a:prstClr val="black"/>
              </a:solidFill>
            </a:endParaRP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Timing: 100-120 </a:t>
            </a:r>
            <a:r>
              <a:rPr lang="en-US" sz="1400" kern="0" dirty="0" err="1">
                <a:solidFill>
                  <a:prstClr val="black"/>
                </a:solidFill>
              </a:rPr>
              <a:t>ps</a:t>
            </a:r>
            <a:endParaRPr lang="en-US" sz="1400" kern="0" dirty="0">
              <a:solidFill>
                <a:prstClr val="black"/>
              </a:solidFill>
            </a:endParaRP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Power: 10-15 </a:t>
            </a:r>
            <a:r>
              <a:rPr lang="en-US" sz="1400" kern="0" dirty="0" err="1">
                <a:solidFill>
                  <a:prstClr val="black"/>
                </a:solidFill>
              </a:rPr>
              <a:t>mW</a:t>
            </a:r>
            <a:r>
              <a:rPr lang="en-US" sz="1400" kern="0" dirty="0">
                <a:solidFill>
                  <a:prstClr val="black"/>
                </a:solidFill>
              </a:rPr>
              <a:t>/</a:t>
            </a:r>
            <a:r>
              <a:rPr lang="en-US" sz="1400" kern="0" dirty="0" err="1">
                <a:solidFill>
                  <a:prstClr val="black"/>
                </a:solidFill>
              </a:rPr>
              <a:t>ch</a:t>
            </a:r>
            <a:endParaRPr lang="en-US" sz="1400" kern="0" dirty="0">
              <a:solidFill>
                <a:prstClr val="black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BA4E5F-360E-49FA-A693-551402849A64}"/>
              </a:ext>
            </a:extLst>
          </p:cNvPr>
          <p:cNvSpPr txBox="1"/>
          <p:nvPr/>
        </p:nvSpPr>
        <p:spPr>
          <a:xfrm>
            <a:off x="4396329" y="4865339"/>
            <a:ext cx="28592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srgbClr val="002060"/>
                </a:solidFill>
              </a:rPr>
              <a:t>EICROC</a:t>
            </a: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2D, 32x32, 1024 </a:t>
            </a:r>
            <a:r>
              <a:rPr lang="en-US" sz="1400" kern="0" dirty="0" err="1">
                <a:solidFill>
                  <a:prstClr val="black"/>
                </a:solidFill>
              </a:rPr>
              <a:t>ch</a:t>
            </a:r>
            <a:endParaRPr lang="en-US" sz="1400" kern="0" dirty="0">
              <a:solidFill>
                <a:prstClr val="black"/>
              </a:solidFill>
            </a:endParaRP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 err="1">
                <a:solidFill>
                  <a:prstClr val="black"/>
                </a:solidFill>
              </a:rPr>
              <a:t>Cdin</a:t>
            </a:r>
            <a:r>
              <a:rPr lang="en-US" sz="1400" kern="0" dirty="0">
                <a:solidFill>
                  <a:prstClr val="black"/>
                </a:solidFill>
              </a:rPr>
              <a:t>: 1-5 pF</a:t>
            </a: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Dynamic Range: 1-50 </a:t>
            </a:r>
            <a:r>
              <a:rPr lang="en-US" sz="1400" kern="0" dirty="0" err="1">
                <a:solidFill>
                  <a:prstClr val="black"/>
                </a:solidFill>
              </a:rPr>
              <a:t>fC</a:t>
            </a:r>
            <a:endParaRPr lang="en-US" sz="1400" kern="0" dirty="0">
              <a:solidFill>
                <a:prstClr val="black"/>
              </a:solidFill>
            </a:endParaRP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Timing: 15-20ps</a:t>
            </a:r>
          </a:p>
          <a:p>
            <a:pPr marL="742950" lvl="1" indent="-285750" defTabSz="457200"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solidFill>
                  <a:prstClr val="black"/>
                </a:solidFill>
              </a:rPr>
              <a:t>Power: &lt; 1 </a:t>
            </a:r>
            <a:r>
              <a:rPr lang="en-US" sz="1400" kern="0" dirty="0" err="1">
                <a:solidFill>
                  <a:prstClr val="black"/>
                </a:solidFill>
              </a:rPr>
              <a:t>mW</a:t>
            </a:r>
            <a:r>
              <a:rPr lang="en-US" sz="1400" kern="0" dirty="0">
                <a:solidFill>
                  <a:prstClr val="black"/>
                </a:solidFill>
              </a:rPr>
              <a:t>/</a:t>
            </a:r>
            <a:r>
              <a:rPr lang="en-US" sz="1400" kern="0" dirty="0" err="1">
                <a:solidFill>
                  <a:prstClr val="black"/>
                </a:solidFill>
              </a:rPr>
              <a:t>ch</a:t>
            </a:r>
            <a:endParaRPr lang="en-US" sz="14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501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150A8-C747-49CA-8CCB-2C71D2455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3C5830-40F3-F04E-B2E3-10E6672BA8F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3BF5932-DA33-45EF-9BAF-1D0A6F960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2" y="196941"/>
            <a:ext cx="3646404" cy="510417"/>
          </a:xfrm>
        </p:spPr>
        <p:txBody>
          <a:bodyPr>
            <a:normAutofit/>
          </a:bodyPr>
          <a:lstStyle/>
          <a:p>
            <a:r>
              <a:rPr lang="en-US" sz="2000" dirty="0"/>
              <a:t>Summary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DEA451-039A-4F6F-A140-60CE28DBDD29}"/>
              </a:ext>
            </a:extLst>
          </p:cNvPr>
          <p:cNvSpPr txBox="1"/>
          <p:nvPr/>
        </p:nvSpPr>
        <p:spPr>
          <a:xfrm>
            <a:off x="704851" y="563263"/>
            <a:ext cx="76581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Delays in awarding FY23 eRD109 contracts but good progress overall.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FY24 eRD109 proposals submitted by 7 July 2023, DAC review late August 2023 – contracts to coincide with FY (October 2023). This will help better align projects with funds and will allow projects to continue uninterrupted.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Gathering and refining detector requirements (</a:t>
            </a:r>
            <a:r>
              <a:rPr lang="en-US" dirty="0" err="1"/>
              <a:t>ch</a:t>
            </a:r>
            <a:r>
              <a:rPr lang="en-US" dirty="0"/>
              <a:t> rates, </a:t>
            </a:r>
            <a:r>
              <a:rPr lang="en-US" dirty="0" err="1"/>
              <a:t>Cdin</a:t>
            </a:r>
            <a:r>
              <a:rPr lang="en-US" dirty="0"/>
              <a:t>, etc.) and services to inform electronics specifications towards final implementations, ~Fall 2023 – proposal by </a:t>
            </a:r>
            <a:r>
              <a:rPr lang="en-US" kern="0" dirty="0">
                <a:solidFill>
                  <a:prstClr val="black"/>
                </a:solidFill>
              </a:rPr>
              <a:t>IN2P3/OMEGA/IRFU/</a:t>
            </a:r>
            <a:r>
              <a:rPr lang="en-US" kern="0" dirty="0" err="1">
                <a:solidFill>
                  <a:prstClr val="black"/>
                </a:solidFill>
              </a:rPr>
              <a:t>IJCLab</a:t>
            </a:r>
            <a:r>
              <a:rPr lang="en-US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Location/partitioning of electronics under consideration: space, power, radiation, cabling – overall performance: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2AD9C9-84ED-411F-B186-F1413A5C5522}"/>
              </a:ext>
            </a:extLst>
          </p:cNvPr>
          <p:cNvSpPr txBox="1"/>
          <p:nvPr/>
        </p:nvSpPr>
        <p:spPr>
          <a:xfrm>
            <a:off x="704851" y="5712473"/>
            <a:ext cx="765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Project P6 Earned Value (EVMS) tracking is expected to start in August 2023.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DFFB22-DBA1-4E65-A103-131B3D48730D}"/>
              </a:ext>
            </a:extLst>
          </p:cNvPr>
          <p:cNvGrpSpPr/>
          <p:nvPr/>
        </p:nvGrpSpPr>
        <p:grpSpPr>
          <a:xfrm>
            <a:off x="1393115" y="3633716"/>
            <a:ext cx="6357769" cy="2051474"/>
            <a:chOff x="1393115" y="3979583"/>
            <a:chExt cx="6357769" cy="205147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5DC6A5E-2EEF-453E-8A65-41DA8709F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3115" y="3979583"/>
              <a:ext cx="6357769" cy="1563492"/>
            </a:xfrm>
            <a:prstGeom prst="rect">
              <a:avLst/>
            </a:prstGeom>
          </p:spPr>
        </p:pic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87F3D3F6-BD3E-498E-9631-AB3992E26101}"/>
                </a:ext>
              </a:extLst>
            </p:cNvPr>
            <p:cNvSpPr txBox="1">
              <a:spLocks/>
            </p:cNvSpPr>
            <p:nvPr/>
          </p:nvSpPr>
          <p:spPr>
            <a:xfrm>
              <a:off x="4066391" y="5316895"/>
              <a:ext cx="1344706" cy="31640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None/>
                <a:tabLst/>
                <a:defRPr/>
              </a:pPr>
              <a:r>
                <a:rPr lang="en-US" sz="1800" i="1" dirty="0">
                  <a:solidFill>
                    <a:srgbClr val="0000FF"/>
                  </a:solidFill>
                </a:rPr>
                <a:t>by</a:t>
              </a:r>
              <a:r>
                <a: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</a:t>
              </a:r>
              <a:r>
                <a:rPr lang="en-US" sz="1800" i="1" dirty="0">
                  <a:solidFill>
                    <a:srgbClr val="0000FF"/>
                  </a:solidFill>
                </a:rPr>
                <a:t>I</a:t>
              </a:r>
              <a:r>
                <a:rPr kumimoji="0" lang="en-US" sz="18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rakli</a:t>
              </a:r>
              <a:r>
                <a: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M.</a:t>
              </a:r>
            </a:p>
          </p:txBody>
        </p:sp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B48214EF-C20B-4278-B531-550A79209B25}"/>
                </a:ext>
              </a:extLst>
            </p:cNvPr>
            <p:cNvSpPr/>
            <p:nvPr/>
          </p:nvSpPr>
          <p:spPr>
            <a:xfrm rot="16200000">
              <a:off x="4489849" y="3552928"/>
              <a:ext cx="164971" cy="4345419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0BB6CFB4-15E1-4DEA-AA13-4F6634F968C7}"/>
                </a:ext>
              </a:extLst>
            </p:cNvPr>
            <p:cNvSpPr txBox="1">
              <a:spLocks/>
            </p:cNvSpPr>
            <p:nvPr/>
          </p:nvSpPr>
          <p:spPr>
            <a:xfrm>
              <a:off x="3661185" y="5783405"/>
              <a:ext cx="1821628" cy="2476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None/>
                <a:tabLst/>
                <a:defRPr/>
              </a:pPr>
              <a:r>
                <a:rPr lang="en-US" sz="1200" dirty="0"/>
                <a:t>On-detector for </a:t>
              </a:r>
              <a:r>
                <a:rPr lang="en-US" sz="1200" dirty="0" err="1"/>
                <a:t>dRICH</a:t>
              </a:r>
              <a:endPara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1085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42B07A94-C122-AF4A-B776-B6531AAFD1CE}" vid="{8277ED95-9917-D646-A591-4F3A7464B7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1B1D514388CB41A0EEF7AB490ED85B" ma:contentTypeVersion="11" ma:contentTypeDescription="Create a new document." ma:contentTypeScope="" ma:versionID="ffb750c524ba7486fe517f11aea5a54d">
  <xsd:schema xmlns:xsd="http://www.w3.org/2001/XMLSchema" xmlns:xs="http://www.w3.org/2001/XMLSchema" xmlns:p="http://schemas.microsoft.com/office/2006/metadata/properties" xmlns:ns3="426b74de-0581-4e94-90c0-1abf6215444e" xmlns:ns4="dcff909e-542d-4672-8557-4ef8d9009dce" targetNamespace="http://schemas.microsoft.com/office/2006/metadata/properties" ma:root="true" ma:fieldsID="dc1e22da9c77b3961f0695e63f0d729b" ns3:_="" ns4:_="">
    <xsd:import namespace="426b74de-0581-4e94-90c0-1abf6215444e"/>
    <xsd:import namespace="dcff909e-542d-4672-8557-4ef8d9009dc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6b74de-0581-4e94-90c0-1abf621544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ff909e-542d-4672-8557-4ef8d9009dc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26b74de-0581-4e94-90c0-1abf6215444e" xsi:nil="true"/>
  </documentManagement>
</p:properties>
</file>

<file path=customXml/itemProps1.xml><?xml version="1.0" encoding="utf-8"?>
<ds:datastoreItem xmlns:ds="http://schemas.openxmlformats.org/officeDocument/2006/customXml" ds:itemID="{2C09420A-8301-4728-A876-EA76F5C815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26b74de-0581-4e94-90c0-1abf6215444e"/>
    <ds:schemaRef ds:uri="dcff909e-542d-4672-8557-4ef8d9009d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62265F2-8425-47D4-B883-E86218C529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BE1C32-E9FB-4546-8A97-5A6C142FF51B}">
  <ds:schemaRefs>
    <ds:schemaRef ds:uri="http://purl.org/dc/dcmitype/"/>
    <ds:schemaRef ds:uri="dcff909e-542d-4672-8557-4ef8d9009dce"/>
    <ds:schemaRef ds:uri="http://schemas.microsoft.com/office/2006/metadata/properties"/>
    <ds:schemaRef ds:uri="426b74de-0581-4e94-90c0-1abf6215444e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112024</TotalTime>
  <Words>1173</Words>
  <Application>Microsoft Office PowerPoint</Application>
  <PresentationFormat>On-screen Show (4:3)</PresentationFormat>
  <Paragraphs>441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Wingdings</vt:lpstr>
      <vt:lpstr>Office Theme</vt:lpstr>
      <vt:lpstr>EIC User Group Meeting Electronics – Status</vt:lpstr>
      <vt:lpstr>EIC Streaming Readout Architecture </vt:lpstr>
      <vt:lpstr>EIC Readout Chain</vt:lpstr>
      <vt:lpstr>ePIC Readout Channels (w/ Project P6 updates)</vt:lpstr>
      <vt:lpstr>eRD109 Status</vt:lpstr>
      <vt:lpstr>ePIC Readout Electronics – Present Assessment</vt:lpstr>
      <vt:lpstr>ROC ASIC Developments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</dc:title>
  <dc:creator>barbosa@jlab.org</dc:creator>
  <cp:lastModifiedBy>Fernando Barbosa</cp:lastModifiedBy>
  <cp:revision>395</cp:revision>
  <dcterms:created xsi:type="dcterms:W3CDTF">2020-03-06T15:05:08Z</dcterms:created>
  <dcterms:modified xsi:type="dcterms:W3CDTF">2023-07-27T20:21:10Z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0x010100C41B1D514388CB41A0EEF7AB490ED85B</vt:lpwstr>
  </property>
</Properties>
</file>