
<file path=[Content_Types].xml><?xml version="1.0" encoding="utf-8"?>
<Types xmlns="http://schemas.openxmlformats.org/package/2006/content-types">
  <Default Extension="emf" ContentType="image/x-emf"/>
  <Default Extension="gif" ContentType="image/gif"/>
  <Default Extension="jfif" ContentType="image/jpeg"/>
  <Default Extension="jpeg" ContentType="image/jpeg"/>
  <Default Extension="jpg" ContentType="image/jpeg"/>
  <Default Extension="png" ContentType="image/png"/>
  <Default Extension="rels" ContentType="application/vnd.openxmlformats-package.relationships+xml"/>
  <Default Extension="tiff" ContentType="image/tiff"/>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2.xml" ContentType="application/vnd.openxmlformats-officedocument.presentationml.tags+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95" r:id="rId2"/>
    <p:sldMasterId id="2147484001" r:id="rId3"/>
  </p:sldMasterIdLst>
  <p:notesMasterIdLst>
    <p:notesMasterId r:id="rId32"/>
  </p:notesMasterIdLst>
  <p:handoutMasterIdLst>
    <p:handoutMasterId r:id="rId33"/>
  </p:handoutMasterIdLst>
  <p:sldIdLst>
    <p:sldId id="5853" r:id="rId4"/>
    <p:sldId id="1872" r:id="rId5"/>
    <p:sldId id="5874" r:id="rId6"/>
    <p:sldId id="3728" r:id="rId7"/>
    <p:sldId id="5849" r:id="rId8"/>
    <p:sldId id="2142534022" r:id="rId9"/>
    <p:sldId id="5628" r:id="rId10"/>
    <p:sldId id="5836" r:id="rId11"/>
    <p:sldId id="2142534023" r:id="rId12"/>
    <p:sldId id="2142534024" r:id="rId13"/>
    <p:sldId id="2142534025" r:id="rId14"/>
    <p:sldId id="2142534026" r:id="rId15"/>
    <p:sldId id="5870" r:id="rId16"/>
    <p:sldId id="5830" r:id="rId17"/>
    <p:sldId id="2142534027" r:id="rId18"/>
    <p:sldId id="3609" r:id="rId19"/>
    <p:sldId id="5632" r:id="rId20"/>
    <p:sldId id="2142534029" r:id="rId21"/>
    <p:sldId id="3770" r:id="rId22"/>
    <p:sldId id="5838" r:id="rId23"/>
    <p:sldId id="2142534028" r:id="rId24"/>
    <p:sldId id="5871" r:id="rId25"/>
    <p:sldId id="1875" r:id="rId26"/>
    <p:sldId id="5875" r:id="rId27"/>
    <p:sldId id="5863" r:id="rId28"/>
    <p:sldId id="395" r:id="rId29"/>
    <p:sldId id="393" r:id="rId30"/>
    <p:sldId id="309" r:id="rId31"/>
  </p:sldIdLst>
  <p:sldSz cx="12192000" cy="6858000"/>
  <p:notesSz cx="6881813" cy="9296400"/>
  <p:custDataLst>
    <p:tags r:id="rId34"/>
  </p:custDataLst>
  <p:defaultTextStyle>
    <a:defPPr>
      <a:defRPr lang="en-US"/>
    </a:defPPr>
    <a:lvl1pPr algn="l" rtl="0" fontAlgn="base">
      <a:spcBef>
        <a:spcPct val="0"/>
      </a:spcBef>
      <a:spcAft>
        <a:spcPct val="0"/>
      </a:spcAft>
      <a:defRPr kern="1200">
        <a:solidFill>
          <a:schemeClr val="tx1"/>
        </a:solidFill>
        <a:latin typeface="Arial"/>
        <a:ea typeface="+mn-ea"/>
        <a:cs typeface="+mn-cs"/>
      </a:defRPr>
    </a:lvl1pPr>
    <a:lvl2pPr marL="457200" algn="l" rtl="0" fontAlgn="base">
      <a:spcBef>
        <a:spcPct val="0"/>
      </a:spcBef>
      <a:spcAft>
        <a:spcPct val="0"/>
      </a:spcAft>
      <a:defRPr kern="1200">
        <a:solidFill>
          <a:schemeClr val="tx1"/>
        </a:solidFill>
        <a:latin typeface="Arial"/>
        <a:ea typeface="+mn-ea"/>
        <a:cs typeface="+mn-cs"/>
      </a:defRPr>
    </a:lvl2pPr>
    <a:lvl3pPr marL="914400" algn="l" rtl="0" fontAlgn="base">
      <a:spcBef>
        <a:spcPct val="0"/>
      </a:spcBef>
      <a:spcAft>
        <a:spcPct val="0"/>
      </a:spcAft>
      <a:defRPr kern="1200">
        <a:solidFill>
          <a:schemeClr val="tx1"/>
        </a:solidFill>
        <a:latin typeface="Arial"/>
        <a:ea typeface="+mn-ea"/>
        <a:cs typeface="+mn-cs"/>
      </a:defRPr>
    </a:lvl3pPr>
    <a:lvl4pPr marL="1371600" algn="l" rtl="0" fontAlgn="base">
      <a:spcBef>
        <a:spcPct val="0"/>
      </a:spcBef>
      <a:spcAft>
        <a:spcPct val="0"/>
      </a:spcAft>
      <a:defRPr kern="1200">
        <a:solidFill>
          <a:schemeClr val="tx1"/>
        </a:solidFill>
        <a:latin typeface="Arial"/>
        <a:ea typeface="+mn-ea"/>
        <a:cs typeface="+mn-cs"/>
      </a:defRPr>
    </a:lvl4pPr>
    <a:lvl5pPr marL="1828800" algn="l" rtl="0" fontAlgn="base">
      <a:spcBef>
        <a:spcPct val="0"/>
      </a:spcBef>
      <a:spcAft>
        <a:spcPct val="0"/>
      </a:spcAft>
      <a:defRPr kern="1200">
        <a:solidFill>
          <a:schemeClr val="tx1"/>
        </a:solidFill>
        <a:latin typeface="Arial"/>
        <a:ea typeface="+mn-ea"/>
        <a:cs typeface="+mn-cs"/>
      </a:defRPr>
    </a:lvl5pPr>
    <a:lvl6pPr marL="2286000" algn="l" defTabSz="914400" rtl="0" eaLnBrk="1" latinLnBrk="0" hangingPunct="1">
      <a:defRPr kern="1200">
        <a:solidFill>
          <a:schemeClr val="tx1"/>
        </a:solidFill>
        <a:latin typeface="Arial"/>
        <a:ea typeface="+mn-ea"/>
        <a:cs typeface="+mn-cs"/>
      </a:defRPr>
    </a:lvl6pPr>
    <a:lvl7pPr marL="2743200" algn="l" defTabSz="914400" rtl="0" eaLnBrk="1" latinLnBrk="0" hangingPunct="1">
      <a:defRPr kern="1200">
        <a:solidFill>
          <a:schemeClr val="tx1"/>
        </a:solidFill>
        <a:latin typeface="Arial"/>
        <a:ea typeface="+mn-ea"/>
        <a:cs typeface="+mn-cs"/>
      </a:defRPr>
    </a:lvl7pPr>
    <a:lvl8pPr marL="3200400" algn="l" defTabSz="914400" rtl="0" eaLnBrk="1" latinLnBrk="0" hangingPunct="1">
      <a:defRPr kern="1200">
        <a:solidFill>
          <a:schemeClr val="tx1"/>
        </a:solidFill>
        <a:latin typeface="Arial"/>
        <a:ea typeface="+mn-ea"/>
        <a:cs typeface="+mn-cs"/>
      </a:defRPr>
    </a:lvl8pPr>
    <a:lvl9pPr marL="3657600" algn="l" defTabSz="914400" rtl="0" eaLnBrk="1" latinLnBrk="0" hangingPunct="1">
      <a:defRPr kern="1200">
        <a:solidFill>
          <a:schemeClr val="tx1"/>
        </a:solidFill>
        <a:latin typeface="Arial"/>
        <a:ea typeface="+mn-ea"/>
        <a:cs typeface="+mn-cs"/>
      </a:defRPr>
    </a:lvl9pPr>
  </p:defaultTextStyle>
  <p:extLst>
    <p:ext uri="{EFAFB233-063F-42B5-8137-9DF3F51BA10A}">
      <p15:sldGuideLst xmlns:p15="http://schemas.microsoft.com/office/powerpoint/2012/main">
        <p15:guide id="1" orient="horz" pos="312" userDrawn="1">
          <p15:clr>
            <a:srgbClr val="A4A3A4"/>
          </p15:clr>
        </p15:guide>
        <p15:guide id="2" pos="3843" userDrawn="1">
          <p15:clr>
            <a:srgbClr val="A4A3A4"/>
          </p15:clr>
        </p15:guide>
      </p15:sldGuideLst>
    </p:ext>
    <p:ext uri="{2D200454-40CA-4A62-9FC3-DE9A4176ACB9}">
      <p15:notesGuideLst xmlns:p15="http://schemas.microsoft.com/office/powerpoint/2012/main">
        <p15:guide id="1" orient="horz" pos="2928" userDrawn="1">
          <p15:clr>
            <a:srgbClr val="A4A3A4"/>
          </p15:clr>
        </p15:guide>
        <p15:guide id="2" pos="2168"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273E156-6C5C-2FA7-B47A-737B86C3DB65}" name="Knesel, Brian" initials="KB" userId="S::Brian.Knesel@Science.doe.gov::92dc20f2-587e-4a14-b6b2-f90770eb6782" providerId="AD"/>
  <p188:author id="{2143DC6E-B860-40C6-0F60-0406BE22CF5E}" name="Mantica, Paul" initials="MP" userId="Mantica, Paul"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carruju" initials="" lastIdx="0" clrIdx="0"/>
  <p:cmAuthor id="7" name="Office of Science" initials="SC" lastIdx="0" clrIdx="7">
    <p:extLst>
      <p:ext uri="{19B8F6BF-5375-455C-9EA6-DF929625EA0E}">
        <p15:presenceInfo xmlns:p15="http://schemas.microsoft.com/office/powerpoint/2012/main" userId="Office of Science" providerId="None"/>
      </p:ext>
    </p:extLst>
  </p:cmAuthor>
  <p:cmAuthor id="1" name="OMB28" initials="OMB28" lastIdx="0" clrIdx="1"/>
  <p:cmAuthor id="8" name="DOE SC-3" initials="DOE SC-3" lastIdx="0" clrIdx="8">
    <p:extLst>
      <p:ext uri="{19B8F6BF-5375-455C-9EA6-DF929625EA0E}">
        <p15:presenceInfo xmlns:p15="http://schemas.microsoft.com/office/powerpoint/2012/main" userId="DOE SC-3" providerId="None"/>
      </p:ext>
    </p:extLst>
  </p:cmAuthor>
  <p:cmAuthor id="2" name="Lisa Yost" initials="LY" lastIdx="0" clrIdx="2">
    <p:extLst>
      <p:ext uri="{19B8F6BF-5375-455C-9EA6-DF929625EA0E}">
        <p15:presenceInfo xmlns:p15="http://schemas.microsoft.com/office/powerpoint/2012/main" userId="Lisa Yost" providerId="None"/>
      </p:ext>
    </p:extLst>
  </p:cmAuthor>
  <p:cmAuthor id="3" name="Pham, Sandra" initials="PS" lastIdx="0" clrIdx="3">
    <p:extLst>
      <p:ext uri="{19B8F6BF-5375-455C-9EA6-DF929625EA0E}">
        <p15:presenceInfo xmlns:p15="http://schemas.microsoft.com/office/powerpoint/2012/main" userId="Pham, Sandra" providerId="None"/>
      </p:ext>
    </p:extLst>
  </p:cmAuthor>
  <p:cmAuthor id="4" name="Sandra Pham" initials="LY" lastIdx="0" clrIdx="4">
    <p:extLst>
      <p:ext uri="{19B8F6BF-5375-455C-9EA6-DF929625EA0E}">
        <p15:presenceInfo xmlns:p15="http://schemas.microsoft.com/office/powerpoint/2012/main" userId="Sandra Pham" providerId="None"/>
      </p:ext>
    </p:extLst>
  </p:cmAuthor>
  <p:cmAuthor id="5" name="Klausing, Kathleen" initials="KK" lastIdx="0" clrIdx="5">
    <p:extLst>
      <p:ext uri="{19B8F6BF-5375-455C-9EA6-DF929625EA0E}">
        <p15:presenceInfo xmlns:p15="http://schemas.microsoft.com/office/powerpoint/2012/main" userId="Klausing, Kathleen" providerId="None"/>
      </p:ext>
    </p:extLst>
  </p:cmAuthor>
  <p:cmAuthor id="6" name="Allen, Denise" initials="DA" lastIdx="0" clrIdx="6">
    <p:extLst>
      <p:ext uri="{19B8F6BF-5375-455C-9EA6-DF929625EA0E}">
        <p15:presenceInfo xmlns:p15="http://schemas.microsoft.com/office/powerpoint/2012/main" userId="Allen, Denis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0099FF"/>
    <a:srgbClr val="0000FF"/>
    <a:srgbClr val="106636"/>
    <a:srgbClr val="146737"/>
    <a:srgbClr val="FFFFD9"/>
    <a:srgbClr val="009900"/>
    <a:srgbClr val="FFFFBD"/>
    <a:srgbClr val="3D2FA1"/>
    <a:srgbClr val="E200A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202927D-2006-45E6-8558-3D7888038ACA}" v="1" dt="2023-07-24T20:59:23.56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1V>
      <a:tcStyle>
        <a:tcBdr>
          <a:top>
            <a:lnRef idx="1">
              <a:schemeClr val="accent5"/>
            </a:lnRef>
          </a:top>
          <a:bottom>
            <a:lnRef idx="1">
              <a:schemeClr val="accent5"/>
            </a:lnRef>
          </a:bottom>
        </a:tcBdr>
        <a:fill>
          <a:solidFill>
            <a:schemeClr val="accent5">
              <a:alpha val="40000"/>
            </a:schemeClr>
          </a:solidFill>
        </a:fill>
      </a:tcStyle>
    </a:band1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641" autoAdjust="0"/>
    <p:restoredTop sz="92492" autoAdjust="0"/>
  </p:normalViewPr>
  <p:slideViewPr>
    <p:cSldViewPr snapToGrid="0">
      <p:cViewPr varScale="1">
        <p:scale>
          <a:sx n="61" d="100"/>
          <a:sy n="61" d="100"/>
        </p:scale>
        <p:origin x="696" y="60"/>
      </p:cViewPr>
      <p:guideLst>
        <p:guide orient="horz" pos="312"/>
        <p:guide pos="3843"/>
      </p:guideLst>
    </p:cSldViewPr>
  </p:slideViewPr>
  <p:outlineViewPr>
    <p:cViewPr>
      <p:scale>
        <a:sx n="33" d="100"/>
        <a:sy n="33" d="100"/>
      </p:scale>
      <p:origin x="0" y="-20126"/>
    </p:cViewPr>
  </p:outlineViewPr>
  <p:notesTextViewPr>
    <p:cViewPr>
      <p:scale>
        <a:sx n="100" d="100"/>
        <a:sy n="100" d="100"/>
      </p:scale>
      <p:origin x="0" y="0"/>
    </p:cViewPr>
  </p:notesTextViewPr>
  <p:sorterViewPr>
    <p:cViewPr varScale="1">
      <p:scale>
        <a:sx n="1" d="1"/>
        <a:sy n="1" d="1"/>
      </p:scale>
      <p:origin x="0" y="-3644"/>
    </p:cViewPr>
  </p:sorterViewPr>
  <p:notesViewPr>
    <p:cSldViewPr snapToGrid="0" showGuides="1">
      <p:cViewPr>
        <p:scale>
          <a:sx n="110" d="100"/>
          <a:sy n="110" d="100"/>
        </p:scale>
        <p:origin x="3294" y="-576"/>
      </p:cViewPr>
      <p:guideLst>
        <p:guide orient="horz" pos="2928"/>
        <p:guide pos="216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ableStyles" Target="tableStyles.xml"/><Relationship Id="rId3" Type="http://schemas.openxmlformats.org/officeDocument/2006/relationships/slideMaster" Target="slideMasters/slideMaster2.xml"/><Relationship Id="rId21" Type="http://schemas.openxmlformats.org/officeDocument/2006/relationships/slide" Target="slides/slide18.xml"/><Relationship Id="rId34" Type="http://schemas.openxmlformats.org/officeDocument/2006/relationships/tags" Target="tags/tag1.xml"/><Relationship Id="rId42" Type="http://schemas.microsoft.com/office/2018/10/relationships/authors" Target="author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handoutMaster" Target="handoutMasters/handoutMaster1.xml"/><Relationship Id="rId38" Type="http://schemas.openxmlformats.org/officeDocument/2006/relationships/theme" Target="theme/theme1.xml"/><Relationship Id="rId2" Type="http://schemas.openxmlformats.org/officeDocument/2006/relationships/slideMaster" Target="slideMasters/slideMaster1.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allman, Timothy" userId="115e4613-0105-4e6d-8153-21da3cd1b80b" providerId="ADAL" clId="{D202927D-2006-45E6-8558-3D7888038ACA}"/>
    <pc:docChg chg="undo custSel addSld delSld modSld">
      <pc:chgData name="Hallman, Timothy" userId="115e4613-0105-4e6d-8153-21da3cd1b80b" providerId="ADAL" clId="{D202927D-2006-45E6-8558-3D7888038ACA}" dt="2023-07-25T02:59:21.646" v="250" actId="20577"/>
      <pc:docMkLst>
        <pc:docMk/>
      </pc:docMkLst>
      <pc:sldChg chg="modSp mod">
        <pc:chgData name="Hallman, Timothy" userId="115e4613-0105-4e6d-8153-21da3cd1b80b" providerId="ADAL" clId="{D202927D-2006-45E6-8558-3D7888038ACA}" dt="2023-07-25T02:58:29.824" v="188" actId="20577"/>
        <pc:sldMkLst>
          <pc:docMk/>
          <pc:sldMk cId="2472723551" sldId="3770"/>
        </pc:sldMkLst>
        <pc:graphicFrameChg chg="modGraphic">
          <ac:chgData name="Hallman, Timothy" userId="115e4613-0105-4e6d-8153-21da3cd1b80b" providerId="ADAL" clId="{D202927D-2006-45E6-8558-3D7888038ACA}" dt="2023-07-25T02:58:29.824" v="188" actId="20577"/>
          <ac:graphicFrameMkLst>
            <pc:docMk/>
            <pc:sldMk cId="2472723551" sldId="3770"/>
            <ac:graphicFrameMk id="3" creationId="{24DD771B-43EC-4CFA-84FB-E4EA62D2BC5E}"/>
          </ac:graphicFrameMkLst>
        </pc:graphicFrameChg>
      </pc:sldChg>
      <pc:sldChg chg="modSp mod">
        <pc:chgData name="Hallman, Timothy" userId="115e4613-0105-4e6d-8153-21da3cd1b80b" providerId="ADAL" clId="{D202927D-2006-45E6-8558-3D7888038ACA}" dt="2023-07-25T02:20:57.544" v="32" actId="1076"/>
        <pc:sldMkLst>
          <pc:docMk/>
          <pc:sldMk cId="4168920105" sldId="5836"/>
        </pc:sldMkLst>
        <pc:spChg chg="mod">
          <ac:chgData name="Hallman, Timothy" userId="115e4613-0105-4e6d-8153-21da3cd1b80b" providerId="ADAL" clId="{D202927D-2006-45E6-8558-3D7888038ACA}" dt="2023-07-25T02:20:57.544" v="32" actId="1076"/>
          <ac:spMkLst>
            <pc:docMk/>
            <pc:sldMk cId="4168920105" sldId="5836"/>
            <ac:spMk id="5" creationId="{69835CB9-0FBB-8C07-528B-A3F72A472014}"/>
          </ac:spMkLst>
        </pc:spChg>
      </pc:sldChg>
      <pc:sldChg chg="modSp mod">
        <pc:chgData name="Hallman, Timothy" userId="115e4613-0105-4e6d-8153-21da3cd1b80b" providerId="ADAL" clId="{D202927D-2006-45E6-8558-3D7888038ACA}" dt="2023-07-24T20:49:53.237" v="3" actId="1076"/>
        <pc:sldMkLst>
          <pc:docMk/>
          <pc:sldMk cId="2339107635" sldId="5849"/>
        </pc:sldMkLst>
        <pc:spChg chg="mod">
          <ac:chgData name="Hallman, Timothy" userId="115e4613-0105-4e6d-8153-21da3cd1b80b" providerId="ADAL" clId="{D202927D-2006-45E6-8558-3D7888038ACA}" dt="2023-07-24T20:49:53.237" v="3" actId="1076"/>
          <ac:spMkLst>
            <pc:docMk/>
            <pc:sldMk cId="2339107635" sldId="5849"/>
            <ac:spMk id="5" creationId="{A3CF0498-9C38-766A-7CD7-03CCAD9EBF52}"/>
          </ac:spMkLst>
        </pc:spChg>
      </pc:sldChg>
      <pc:sldChg chg="modSp mod">
        <pc:chgData name="Hallman, Timothy" userId="115e4613-0105-4e6d-8153-21da3cd1b80b" providerId="ADAL" clId="{D202927D-2006-45E6-8558-3D7888038ACA}" dt="2023-07-25T02:23:52.192" v="36" actId="255"/>
        <pc:sldMkLst>
          <pc:docMk/>
          <pc:sldMk cId="972912677" sldId="5870"/>
        </pc:sldMkLst>
        <pc:spChg chg="mod">
          <ac:chgData name="Hallman, Timothy" userId="115e4613-0105-4e6d-8153-21da3cd1b80b" providerId="ADAL" clId="{D202927D-2006-45E6-8558-3D7888038ACA}" dt="2023-07-24T20:56:00.532" v="20" actId="20577"/>
          <ac:spMkLst>
            <pc:docMk/>
            <pc:sldMk cId="972912677" sldId="5870"/>
            <ac:spMk id="2" creationId="{16011C2D-F24F-EACB-0AC1-846D493BCA53}"/>
          </ac:spMkLst>
        </pc:spChg>
        <pc:graphicFrameChg chg="modGraphic">
          <ac:chgData name="Hallman, Timothy" userId="115e4613-0105-4e6d-8153-21da3cd1b80b" providerId="ADAL" clId="{D202927D-2006-45E6-8558-3D7888038ACA}" dt="2023-07-25T02:23:52.192" v="36" actId="255"/>
          <ac:graphicFrameMkLst>
            <pc:docMk/>
            <pc:sldMk cId="972912677" sldId="5870"/>
            <ac:graphicFrameMk id="3" creationId="{A6A903F7-2BD9-FEB7-A18F-973C9328EA3D}"/>
          </ac:graphicFrameMkLst>
        </pc:graphicFrameChg>
      </pc:sldChg>
      <pc:sldChg chg="modSp mod">
        <pc:chgData name="Hallman, Timothy" userId="115e4613-0105-4e6d-8153-21da3cd1b80b" providerId="ADAL" clId="{D202927D-2006-45E6-8558-3D7888038ACA}" dt="2023-07-25T02:30:34.462" v="167" actId="20577"/>
        <pc:sldMkLst>
          <pc:docMk/>
          <pc:sldMk cId="2993138436" sldId="5871"/>
        </pc:sldMkLst>
        <pc:spChg chg="mod">
          <ac:chgData name="Hallman, Timothy" userId="115e4613-0105-4e6d-8153-21da3cd1b80b" providerId="ADAL" clId="{D202927D-2006-45E6-8558-3D7888038ACA}" dt="2023-07-25T02:30:34.462" v="167" actId="20577"/>
          <ac:spMkLst>
            <pc:docMk/>
            <pc:sldMk cId="2993138436" sldId="5871"/>
            <ac:spMk id="3" creationId="{DC2C2501-6379-DEA3-F6DA-D01D9A2AD3CD}"/>
          </ac:spMkLst>
        </pc:spChg>
      </pc:sldChg>
      <pc:sldChg chg="del">
        <pc:chgData name="Hallman, Timothy" userId="115e4613-0105-4e6d-8153-21da3cd1b80b" providerId="ADAL" clId="{D202927D-2006-45E6-8558-3D7888038ACA}" dt="2023-07-24T20:59:38.612" v="22" actId="2696"/>
        <pc:sldMkLst>
          <pc:docMk/>
          <pc:sldMk cId="2690908404" sldId="5872"/>
        </pc:sldMkLst>
      </pc:sldChg>
      <pc:sldChg chg="modSp mod">
        <pc:chgData name="Hallman, Timothy" userId="115e4613-0105-4e6d-8153-21da3cd1b80b" providerId="ADAL" clId="{D202927D-2006-45E6-8558-3D7888038ACA}" dt="2023-07-24T20:55:08.853" v="9" actId="20577"/>
        <pc:sldMkLst>
          <pc:docMk/>
          <pc:sldMk cId="3927736425" sldId="2142534025"/>
        </pc:sldMkLst>
        <pc:spChg chg="mod">
          <ac:chgData name="Hallman, Timothy" userId="115e4613-0105-4e6d-8153-21da3cd1b80b" providerId="ADAL" clId="{D202927D-2006-45E6-8558-3D7888038ACA}" dt="2023-07-24T20:55:08.853" v="9" actId="20577"/>
          <ac:spMkLst>
            <pc:docMk/>
            <pc:sldMk cId="3927736425" sldId="2142534025"/>
            <ac:spMk id="2" creationId="{E7FC2DDE-845D-EDE0-3FF8-513858535607}"/>
          </ac:spMkLst>
        </pc:spChg>
      </pc:sldChg>
      <pc:sldChg chg="modSp mod">
        <pc:chgData name="Hallman, Timothy" userId="115e4613-0105-4e6d-8153-21da3cd1b80b" providerId="ADAL" clId="{D202927D-2006-45E6-8558-3D7888038ACA}" dt="2023-07-25T02:23:01.896" v="34" actId="1076"/>
        <pc:sldMkLst>
          <pc:docMk/>
          <pc:sldMk cId="4222845482" sldId="2142534026"/>
        </pc:sldMkLst>
        <pc:graphicFrameChg chg="mod">
          <ac:chgData name="Hallman, Timothy" userId="115e4613-0105-4e6d-8153-21da3cd1b80b" providerId="ADAL" clId="{D202927D-2006-45E6-8558-3D7888038ACA}" dt="2023-07-25T02:23:01.896" v="34" actId="1076"/>
          <ac:graphicFrameMkLst>
            <pc:docMk/>
            <pc:sldMk cId="4222845482" sldId="2142534026"/>
            <ac:graphicFrameMk id="3" creationId="{2908C525-7377-E164-CEF0-F9C951E84D6C}"/>
          </ac:graphicFrameMkLst>
        </pc:graphicFrameChg>
      </pc:sldChg>
      <pc:sldChg chg="modSp add mod">
        <pc:chgData name="Hallman, Timothy" userId="115e4613-0105-4e6d-8153-21da3cd1b80b" providerId="ADAL" clId="{D202927D-2006-45E6-8558-3D7888038ACA}" dt="2023-07-25T02:59:21.646" v="250" actId="20577"/>
        <pc:sldMkLst>
          <pc:docMk/>
          <pc:sldMk cId="789920921" sldId="2142534029"/>
        </pc:sldMkLst>
        <pc:spChg chg="mod">
          <ac:chgData name="Hallman, Timothy" userId="115e4613-0105-4e6d-8153-21da3cd1b80b" providerId="ADAL" clId="{D202927D-2006-45E6-8558-3D7888038ACA}" dt="2023-07-25T02:59:21.646" v="250" actId="20577"/>
          <ac:spMkLst>
            <pc:docMk/>
            <pc:sldMk cId="789920921" sldId="2142534029"/>
            <ac:spMk id="7" creationId="{AF21C654-C447-C8B7-C5FF-42B9195DB726}"/>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40" b="1" i="0" u="none" strike="noStrike" kern="1200" spc="100" baseline="0">
                <a:solidFill>
                  <a:schemeClr val="lt1">
                    <a:lumMod val="95000"/>
                  </a:schemeClr>
                </a:solidFill>
                <a:effectLst>
                  <a:outerShdw blurRad="50800" dist="38100" dir="5400000" algn="t" rotWithShape="0">
                    <a:prstClr val="black">
                      <a:alpha val="40000"/>
                    </a:prstClr>
                  </a:outerShdw>
                </a:effectLst>
                <a:latin typeface="Arial" pitchFamily="34" charset="0"/>
                <a:ea typeface="+mn-ea"/>
                <a:cs typeface="Arial" pitchFamily="34" charset="0"/>
              </a:defRPr>
            </a:pPr>
            <a:r>
              <a:rPr lang="en-US"/>
              <a:t>EICUG membership @ time of EICUG Meetings</a:t>
            </a:r>
          </a:p>
        </c:rich>
      </c:tx>
      <c:overlay val="0"/>
      <c:spPr>
        <a:noFill/>
        <a:ln>
          <a:noFill/>
        </a:ln>
        <a:effectLst/>
      </c:spPr>
      <c:txPr>
        <a:bodyPr rot="0" spcFirstLastPara="1" vertOverflow="ellipsis" vert="horz" wrap="square" anchor="ctr" anchorCtr="1"/>
        <a:lstStyle/>
        <a:p>
          <a:pPr>
            <a:defRPr sz="1440" b="1" i="0" u="none" strike="noStrike" kern="1200" spc="100" baseline="0">
              <a:solidFill>
                <a:schemeClr val="lt1">
                  <a:lumMod val="95000"/>
                </a:schemeClr>
              </a:solidFill>
              <a:effectLst>
                <a:outerShdw blurRad="50800" dist="38100" dir="5400000" algn="t" rotWithShape="0">
                  <a:prstClr val="black">
                    <a:alpha val="40000"/>
                  </a:prstClr>
                </a:outerShdw>
              </a:effectLst>
              <a:latin typeface="Arial" pitchFamily="34" charset="0"/>
              <a:ea typeface="+mn-ea"/>
              <a:cs typeface="Arial" pitchFamily="34" charset="0"/>
            </a:defRPr>
          </a:pPr>
          <a:endParaRPr lang="en-US"/>
        </a:p>
      </c:txPr>
    </c:title>
    <c:autoTitleDeleted val="0"/>
    <c:plotArea>
      <c:layout/>
      <c:lineChart>
        <c:grouping val="standard"/>
        <c:varyColors val="0"/>
        <c:ser>
          <c:idx val="1"/>
          <c:order val="0"/>
          <c:tx>
            <c:v>EICUG membership</c:v>
          </c:tx>
          <c:spPr>
            <a:ln w="34925" cap="rnd">
              <a:solidFill>
                <a:schemeClr val="accent2"/>
              </a:solidFill>
              <a:round/>
            </a:ln>
            <a:effectLst>
              <a:outerShdw blurRad="57150" dist="19050" dir="5400000" algn="ctr" rotWithShape="0">
                <a:srgbClr val="000000">
                  <a:alpha val="63000"/>
                </a:srgbClr>
              </a:outerShdw>
            </a:effectLst>
          </c:spPr>
          <c:marker>
            <c:symbol val="none"/>
          </c:marker>
          <c:cat>
            <c:strRef>
              <c:f>Sheet1!$A$3:$A$9</c:f>
              <c:strCache>
                <c:ptCount val="7"/>
                <c:pt idx="0">
                  <c:v>Jan-16</c:v>
                </c:pt>
                <c:pt idx="1">
                  <c:v>Jul-16</c:v>
                </c:pt>
                <c:pt idx="2">
                  <c:v>Jul-17</c:v>
                </c:pt>
                <c:pt idx="3">
                  <c:v>Jul-18</c:v>
                </c:pt>
                <c:pt idx="4">
                  <c:v>Jul-19</c:v>
                </c:pt>
                <c:pt idx="5">
                  <c:v>Jul-20</c:v>
                </c:pt>
                <c:pt idx="6">
                  <c:v>Now</c:v>
                </c:pt>
              </c:strCache>
            </c:strRef>
          </c:cat>
          <c:val>
            <c:numRef>
              <c:f>Sheet1!$B$3:$B$9</c:f>
              <c:numCache>
                <c:formatCode>General</c:formatCode>
                <c:ptCount val="7"/>
                <c:pt idx="0">
                  <c:v>397</c:v>
                </c:pt>
                <c:pt idx="1">
                  <c:v>600</c:v>
                </c:pt>
                <c:pt idx="2">
                  <c:v>697</c:v>
                </c:pt>
                <c:pt idx="3">
                  <c:v>807</c:v>
                </c:pt>
                <c:pt idx="4">
                  <c:v>925</c:v>
                </c:pt>
                <c:pt idx="5">
                  <c:v>1092</c:v>
                </c:pt>
                <c:pt idx="6">
                  <c:v>1278</c:v>
                </c:pt>
              </c:numCache>
            </c:numRef>
          </c:val>
          <c:smooth val="0"/>
          <c:extLst>
            <c:ext xmlns:c16="http://schemas.microsoft.com/office/drawing/2014/chart" uri="{C3380CC4-5D6E-409C-BE32-E72D297353CC}">
              <c16:uniqueId val="{00000000-E8D4-495C-AD37-E8DDB0CA2BFE}"/>
            </c:ext>
          </c:extLst>
        </c:ser>
        <c:dLbls>
          <c:showLegendKey val="0"/>
          <c:showVal val="0"/>
          <c:showCatName val="0"/>
          <c:showSerName val="0"/>
          <c:showPercent val="0"/>
          <c:showBubbleSize val="0"/>
        </c:dLbls>
        <c:smooth val="0"/>
        <c:axId val="1892348272"/>
        <c:axId val="1892221344"/>
      </c:lineChart>
      <c:catAx>
        <c:axId val="1892348272"/>
        <c:scaling>
          <c:orientation val="minMax"/>
        </c:scaling>
        <c:delete val="0"/>
        <c:axPos val="b"/>
        <c:numFmt formatCode="General" sourceLinked="1"/>
        <c:majorTickMark val="none"/>
        <c:minorTickMark val="none"/>
        <c:tickLblPos val="nextTo"/>
        <c:spPr>
          <a:noFill/>
          <a:ln w="9525" cap="flat" cmpd="sng" algn="ctr">
            <a:solidFill>
              <a:schemeClr val="lt1">
                <a:lumMod val="95000"/>
                <a:alpha val="10000"/>
              </a:schemeClr>
            </a:solidFill>
            <a:round/>
          </a:ln>
          <a:effectLst/>
        </c:spPr>
        <c:txPr>
          <a:bodyPr rot="-60000000" spcFirstLastPara="1" vertOverflow="ellipsis" vert="horz" wrap="square" anchor="ctr" anchorCtr="1"/>
          <a:lstStyle/>
          <a:p>
            <a:pPr>
              <a:defRPr sz="1200" b="1" i="0" u="none" strike="noStrike" kern="1200" baseline="0" smtId="4294967295">
                <a:solidFill>
                  <a:schemeClr val="lt1">
                    <a:lumMod val="85000"/>
                  </a:schemeClr>
                </a:solidFill>
                <a:latin typeface="Arial" pitchFamily="34" charset="0"/>
                <a:ea typeface="+mn-ea"/>
                <a:cs typeface="Arial" pitchFamily="34" charset="0"/>
              </a:defRPr>
            </a:pPr>
            <a:endParaRPr lang="en-US"/>
          </a:p>
        </c:txPr>
        <c:crossAx val="1892221344"/>
        <c:crosses val="autoZero"/>
        <c:auto val="0"/>
        <c:lblAlgn val="ctr"/>
        <c:lblOffset val="100"/>
        <c:noMultiLvlLbl val="0"/>
      </c:catAx>
      <c:valAx>
        <c:axId val="1892221344"/>
        <c:scaling>
          <c:orientation val="minMax"/>
        </c:scaling>
        <c:delete val="0"/>
        <c:axPos val="l"/>
        <c:majorGridlines>
          <c:spPr>
            <a:ln w="9525" cap="flat" cmpd="sng" algn="ctr">
              <a:solidFill>
                <a:schemeClr val="lt1">
                  <a:lumMod val="95000"/>
                  <a:alpha val="1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smtId="4294967295">
                <a:solidFill>
                  <a:schemeClr val="lt1">
                    <a:lumMod val="85000"/>
                  </a:schemeClr>
                </a:solidFill>
                <a:latin typeface="Arial" pitchFamily="34" charset="0"/>
                <a:ea typeface="+mn-ea"/>
                <a:cs typeface="Arial" pitchFamily="34" charset="0"/>
              </a:defRPr>
            </a:pPr>
            <a:endParaRPr lang="en-US"/>
          </a:p>
        </c:txPr>
        <c:crossAx val="189234827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smtId="4294967295">
              <a:solidFill>
                <a:schemeClr val="lt1">
                  <a:lumMod val="85000"/>
                </a:schemeClr>
              </a:solidFill>
              <a:latin typeface="Arial" pitchFamily="34" charset="0"/>
              <a:ea typeface="+mn-ea"/>
              <a:cs typeface="Arial"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sz="1200" b="1" smtId="4294967295">
          <a:latin typeface="Arial" pitchFamily="34" charset="0"/>
          <a:cs typeface="Arial" pitchFamily="34" charset="0"/>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33">
  <cs:axisTitle>
    <cs:lnRef idx="0"/>
    <cs:fillRef idx="0"/>
    <cs:effectRef idx="0"/>
    <cs:fontRef idx="minor">
      <a:schemeClr val="lt1">
        <a:lumMod val="85000"/>
      </a:schemeClr>
    </cs:fontRef>
    <cs:defRPr sz="900" b="1" kern="1200" cap="all"/>
  </cs:axisTitle>
  <cs:categoryAxis>
    <cs:lnRef idx="0"/>
    <cs:fillRef idx="0"/>
    <cs:effectRef idx="0"/>
    <cs:fontRef idx="minor">
      <a:schemeClr val="lt1">
        <a:lumMod val="85000"/>
      </a:schemeClr>
    </cs:fontRef>
    <cs:spPr>
      <a:ln w="9525" cap="flat" cmpd="sng" algn="ctr">
        <a:solidFill>
          <a:schemeClr val="lt1">
            <a:lumMod val="95000"/>
            <a:alpha val="10000"/>
          </a:schemeClr>
        </a:solidFill>
        <a:round/>
      </a:ln>
    </cs:spPr>
    <cs:defRPr sz="900"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000" kern="1200"/>
  </cs:chartArea>
  <cs:dataLabel>
    <cs:lnRef idx="0"/>
    <cs:fillRef idx="0"/>
    <cs:effectRef idx="0"/>
    <cs:fontRef idx="minor">
      <a:schemeClr val="lt1">
        <a:lumMod val="85000"/>
      </a:schemeClr>
    </cs:fontRef>
    <cs:defRPr sz="900" kern="1200"/>
  </cs:dataLabel>
  <cs:dataLabelCallout>
    <cs:lnRef idx="0"/>
    <cs:fillRef idx="0"/>
    <cs:effectRef idx="0"/>
    <cs:fontRef idx="minor">
      <a:schemeClr val="dk1">
        <a:lumMod val="65000"/>
        <a:lumOff val="35000"/>
      </a:schemeClr>
    </cs:fontRef>
    <cs:spPr>
      <a:solidFill>
        <a:schemeClr val="lt1"/>
      </a:solidFill>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900"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lt1">
            <a:lumMod val="95000"/>
            <a:alpha val="10000"/>
          </a:schemeClr>
        </a:solidFill>
        <a:round/>
      </a:ln>
    </cs:spPr>
  </cs:gridlineMajor>
  <cs:gridlineMinor>
    <cs:lnRef idx="0"/>
    <cs:fillRef idx="0"/>
    <cs:effectRef idx="0"/>
    <cs:fontRef idx="minor">
      <a:schemeClr val="tx1"/>
    </cs:fontRef>
    <cs:spPr>
      <a:ln>
        <a:solidFill>
          <a:schemeClr val="lt1">
            <a:lumMod val="95000"/>
            <a:alpha val="5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900"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1600"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900"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900" kern="1200"/>
  </cs:valueAxis>
  <cs:wall>
    <cs:lnRef idx="0"/>
    <cs:fillRef idx="0"/>
    <cs:effectRef idx="0"/>
    <cs:fontRef idx="minor">
      <a:schemeClr val="tx1"/>
    </cs:fontRef>
  </cs:wall>
</cs:chartStyle>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71C0380-6137-4F89-8600-17850FDEB5E2}" type="doc">
      <dgm:prSet loTypeId="urn:microsoft.com/office/officeart/2008/layout/LinedList" loCatId="list" qsTypeId="urn:microsoft.com/office/officeart/2005/8/quickstyle/simple1" qsCatId="simple" csTypeId="urn:microsoft.com/office/officeart/2005/8/colors/accent0_3" csCatId="mainScheme" phldr="1"/>
      <dgm:spPr/>
      <dgm:t>
        <a:bodyPr/>
        <a:lstStyle/>
        <a:p>
          <a:endParaRPr lang="en-US"/>
        </a:p>
      </dgm:t>
    </dgm:pt>
    <dgm:pt modelId="{BF246D26-7D66-433B-BFE1-3A7FB5D7F01F}">
      <dgm:prSet custT="1"/>
      <dgm:spPr/>
      <dgm:t>
        <a:bodyPr/>
        <a:lstStyle/>
        <a:p>
          <a:r>
            <a:rPr lang="en-US" sz="2200" dirty="0"/>
            <a:t>Highly Specialized Technical skills</a:t>
          </a:r>
        </a:p>
      </dgm:t>
    </dgm:pt>
    <dgm:pt modelId="{83E7E8F2-53FE-4CEE-B083-2D2155E202BB}" type="parTrans" cxnId="{F504DF7E-83FD-42F6-B8B6-4386F1D352C4}">
      <dgm:prSet/>
      <dgm:spPr/>
      <dgm:t>
        <a:bodyPr/>
        <a:lstStyle/>
        <a:p>
          <a:endParaRPr lang="en-US" sz="2200"/>
        </a:p>
      </dgm:t>
    </dgm:pt>
    <dgm:pt modelId="{656C5533-6789-4572-9E4B-AF2C9DDD9F8A}" type="sibTrans" cxnId="{F504DF7E-83FD-42F6-B8B6-4386F1D352C4}">
      <dgm:prSet/>
      <dgm:spPr/>
      <dgm:t>
        <a:bodyPr/>
        <a:lstStyle/>
        <a:p>
          <a:endParaRPr lang="en-US" sz="2200"/>
        </a:p>
      </dgm:t>
    </dgm:pt>
    <dgm:pt modelId="{A80CC891-2AA5-4D3C-A2BE-B576C68C7BBA}">
      <dgm:prSet custT="1"/>
      <dgm:spPr/>
      <dgm:t>
        <a:bodyPr/>
        <a:lstStyle/>
        <a:p>
          <a:r>
            <a:rPr lang="en-US" sz="2200"/>
            <a:t>Creative problem analysis/solving ability</a:t>
          </a:r>
        </a:p>
      </dgm:t>
    </dgm:pt>
    <dgm:pt modelId="{370ECAF2-7C64-4DEE-8B3B-E27DC3A71316}" type="parTrans" cxnId="{DF1F2A06-003E-491F-A9A4-467D8C1FCEA5}">
      <dgm:prSet/>
      <dgm:spPr/>
      <dgm:t>
        <a:bodyPr/>
        <a:lstStyle/>
        <a:p>
          <a:endParaRPr lang="en-US" sz="2200"/>
        </a:p>
      </dgm:t>
    </dgm:pt>
    <dgm:pt modelId="{836B8C8F-4089-4547-8C3B-BB8C1BB2C853}" type="sibTrans" cxnId="{DF1F2A06-003E-491F-A9A4-467D8C1FCEA5}">
      <dgm:prSet/>
      <dgm:spPr/>
      <dgm:t>
        <a:bodyPr/>
        <a:lstStyle/>
        <a:p>
          <a:endParaRPr lang="en-US" sz="2200"/>
        </a:p>
      </dgm:t>
    </dgm:pt>
    <dgm:pt modelId="{C48D2D7A-1608-4F18-BDAC-FF2872F63A39}">
      <dgm:prSet custT="1"/>
      <dgm:spPr/>
      <dgm:t>
        <a:bodyPr/>
        <a:lstStyle/>
        <a:p>
          <a:r>
            <a:rPr lang="en-US" sz="2200"/>
            <a:t>Scientific communication skills</a:t>
          </a:r>
        </a:p>
      </dgm:t>
    </dgm:pt>
    <dgm:pt modelId="{EFBB482C-EB20-4C60-9634-0A6A04583663}" type="parTrans" cxnId="{E9E8327F-39F7-4EE1-97D1-3D4A26B94095}">
      <dgm:prSet/>
      <dgm:spPr/>
      <dgm:t>
        <a:bodyPr/>
        <a:lstStyle/>
        <a:p>
          <a:endParaRPr lang="en-US" sz="2200"/>
        </a:p>
      </dgm:t>
    </dgm:pt>
    <dgm:pt modelId="{8AF307A9-90E8-484F-8FE2-9131FB423EC4}" type="sibTrans" cxnId="{E9E8327F-39F7-4EE1-97D1-3D4A26B94095}">
      <dgm:prSet/>
      <dgm:spPr/>
      <dgm:t>
        <a:bodyPr/>
        <a:lstStyle/>
        <a:p>
          <a:endParaRPr lang="en-US" sz="2200"/>
        </a:p>
      </dgm:t>
    </dgm:pt>
    <dgm:pt modelId="{B4012D73-72D8-4410-B739-7BC962F72090}">
      <dgm:prSet custT="1"/>
      <dgm:spPr/>
      <dgm:t>
        <a:bodyPr/>
        <a:lstStyle/>
        <a:p>
          <a:r>
            <a:rPr lang="en-US" sz="2200" dirty="0"/>
            <a:t>Resilience/perseverance despite set-backs</a:t>
          </a:r>
        </a:p>
      </dgm:t>
    </dgm:pt>
    <dgm:pt modelId="{D8488015-8667-45E7-9597-0B0E08F640C6}" type="parTrans" cxnId="{F7F8670D-6C3F-4883-B318-07A17A444887}">
      <dgm:prSet/>
      <dgm:spPr/>
      <dgm:t>
        <a:bodyPr/>
        <a:lstStyle/>
        <a:p>
          <a:endParaRPr lang="en-US" sz="2200"/>
        </a:p>
      </dgm:t>
    </dgm:pt>
    <dgm:pt modelId="{24A61B4A-51FD-4128-9C1A-7A48C69DA97E}" type="sibTrans" cxnId="{F7F8670D-6C3F-4883-B318-07A17A444887}">
      <dgm:prSet/>
      <dgm:spPr/>
      <dgm:t>
        <a:bodyPr/>
        <a:lstStyle/>
        <a:p>
          <a:endParaRPr lang="en-US" sz="2200"/>
        </a:p>
      </dgm:t>
    </dgm:pt>
    <dgm:pt modelId="{43147816-0411-4BCA-AFBF-F2300B920C2F}">
      <dgm:prSet custT="1"/>
      <dgm:spPr/>
      <dgm:t>
        <a:bodyPr/>
        <a:lstStyle/>
        <a:p>
          <a:r>
            <a:rPr lang="en-US" sz="2200"/>
            <a:t>Self confidence</a:t>
          </a:r>
        </a:p>
      </dgm:t>
    </dgm:pt>
    <dgm:pt modelId="{D0B2FF5E-CF38-483E-A747-F11A00A29A1D}" type="parTrans" cxnId="{B851A03D-28D2-476F-BCA7-0D0681599607}">
      <dgm:prSet/>
      <dgm:spPr/>
      <dgm:t>
        <a:bodyPr/>
        <a:lstStyle/>
        <a:p>
          <a:endParaRPr lang="en-US" sz="2200"/>
        </a:p>
      </dgm:t>
    </dgm:pt>
    <dgm:pt modelId="{91721856-7A10-49A5-A0F1-CDDF5D7CBF90}" type="sibTrans" cxnId="{B851A03D-28D2-476F-BCA7-0D0681599607}">
      <dgm:prSet/>
      <dgm:spPr/>
      <dgm:t>
        <a:bodyPr/>
        <a:lstStyle/>
        <a:p>
          <a:endParaRPr lang="en-US" sz="2200"/>
        </a:p>
      </dgm:t>
    </dgm:pt>
    <dgm:pt modelId="{5F2801A0-1FEB-4E62-9FE9-F37ABBAF71F0}">
      <dgm:prSet custT="1"/>
      <dgm:spPr/>
      <dgm:t>
        <a:bodyPr/>
        <a:lstStyle/>
        <a:p>
          <a:r>
            <a:rPr lang="en-US" sz="2200"/>
            <a:t>Time management ability</a:t>
          </a:r>
        </a:p>
      </dgm:t>
    </dgm:pt>
    <dgm:pt modelId="{5D1FA6C1-ACC5-4FDE-853C-9E81AAD5C1AE}" type="parTrans" cxnId="{22519B53-D6F6-4750-825C-3BD7F3EBA60B}">
      <dgm:prSet/>
      <dgm:spPr/>
      <dgm:t>
        <a:bodyPr/>
        <a:lstStyle/>
        <a:p>
          <a:endParaRPr lang="en-US" sz="2200"/>
        </a:p>
      </dgm:t>
    </dgm:pt>
    <dgm:pt modelId="{E419985C-D465-4FBA-82B5-99393B237883}" type="sibTrans" cxnId="{22519B53-D6F6-4750-825C-3BD7F3EBA60B}">
      <dgm:prSet/>
      <dgm:spPr/>
      <dgm:t>
        <a:bodyPr/>
        <a:lstStyle/>
        <a:p>
          <a:endParaRPr lang="en-US" sz="2200"/>
        </a:p>
      </dgm:t>
    </dgm:pt>
    <dgm:pt modelId="{A5C43E96-5EA7-4441-81C7-6C5753BEFCE2}">
      <dgm:prSet custT="1"/>
      <dgm:spPr/>
      <dgm:t>
        <a:bodyPr/>
        <a:lstStyle/>
        <a:p>
          <a:r>
            <a:rPr lang="en-US" sz="2200" dirty="0"/>
            <a:t>Project planning skills</a:t>
          </a:r>
        </a:p>
      </dgm:t>
    </dgm:pt>
    <dgm:pt modelId="{9D3A8E74-880A-4714-BBD6-EBAC53A6B046}" type="parTrans" cxnId="{EBD3A2FF-A769-4AA2-8A6E-F3BD5A2525AF}">
      <dgm:prSet/>
      <dgm:spPr/>
      <dgm:t>
        <a:bodyPr/>
        <a:lstStyle/>
        <a:p>
          <a:endParaRPr lang="en-US" sz="2200"/>
        </a:p>
      </dgm:t>
    </dgm:pt>
    <dgm:pt modelId="{12D927C6-CB98-4E1C-9FB6-22A9706CC69C}" type="sibTrans" cxnId="{EBD3A2FF-A769-4AA2-8A6E-F3BD5A2525AF}">
      <dgm:prSet/>
      <dgm:spPr/>
      <dgm:t>
        <a:bodyPr/>
        <a:lstStyle/>
        <a:p>
          <a:endParaRPr lang="en-US" sz="2200"/>
        </a:p>
      </dgm:t>
    </dgm:pt>
    <dgm:pt modelId="{16348C83-C9D8-4C8B-AB11-84B743F4C556}">
      <dgm:prSet custT="1"/>
      <dgm:spPr/>
      <dgm:t>
        <a:bodyPr/>
        <a:lstStyle/>
        <a:p>
          <a:r>
            <a:rPr lang="en-US" sz="2200" dirty="0"/>
            <a:t>Ability to work within a large collaboration</a:t>
          </a:r>
        </a:p>
      </dgm:t>
    </dgm:pt>
    <dgm:pt modelId="{7C3AAED5-B4E0-4373-818A-401661311E90}" type="parTrans" cxnId="{94547C73-BC71-44E4-ADF5-D19BF5B09F3C}">
      <dgm:prSet/>
      <dgm:spPr/>
      <dgm:t>
        <a:bodyPr/>
        <a:lstStyle/>
        <a:p>
          <a:endParaRPr lang="en-US" sz="2200"/>
        </a:p>
      </dgm:t>
    </dgm:pt>
    <dgm:pt modelId="{15CB476C-B047-44C3-9942-789D25BCB84C}" type="sibTrans" cxnId="{94547C73-BC71-44E4-ADF5-D19BF5B09F3C}">
      <dgm:prSet/>
      <dgm:spPr/>
      <dgm:t>
        <a:bodyPr/>
        <a:lstStyle/>
        <a:p>
          <a:endParaRPr lang="en-US" sz="2200"/>
        </a:p>
      </dgm:t>
    </dgm:pt>
    <dgm:pt modelId="{20AC933C-ADD8-4D9F-9114-4CD5C3C02651}">
      <dgm:prSet custT="1"/>
      <dgm:spPr/>
      <dgm:t>
        <a:bodyPr/>
        <a:lstStyle/>
        <a:p>
          <a:r>
            <a:rPr lang="en-US" sz="2200" dirty="0"/>
            <a:t>Leadership development</a:t>
          </a:r>
        </a:p>
      </dgm:t>
    </dgm:pt>
    <dgm:pt modelId="{F345A78C-9134-4D5B-B065-9288E0E3CEA2}" type="parTrans" cxnId="{FE3242AD-FFCC-4224-87AF-BDA9D4EBC078}">
      <dgm:prSet/>
      <dgm:spPr/>
      <dgm:t>
        <a:bodyPr/>
        <a:lstStyle/>
        <a:p>
          <a:endParaRPr lang="en-US" sz="2200"/>
        </a:p>
      </dgm:t>
    </dgm:pt>
    <dgm:pt modelId="{4DDD6180-ED56-4609-9979-11059E7AEFCA}" type="sibTrans" cxnId="{FE3242AD-FFCC-4224-87AF-BDA9D4EBC078}">
      <dgm:prSet/>
      <dgm:spPr/>
      <dgm:t>
        <a:bodyPr/>
        <a:lstStyle/>
        <a:p>
          <a:endParaRPr lang="en-US" sz="2200"/>
        </a:p>
      </dgm:t>
    </dgm:pt>
    <dgm:pt modelId="{C2E1A154-A64B-4BAC-8B23-C5BBDAF881B0}" type="pres">
      <dgm:prSet presAssocID="{F71C0380-6137-4F89-8600-17850FDEB5E2}" presName="vert0" presStyleCnt="0">
        <dgm:presLayoutVars>
          <dgm:dir/>
          <dgm:animOne val="branch"/>
          <dgm:animLvl val="lvl"/>
        </dgm:presLayoutVars>
      </dgm:prSet>
      <dgm:spPr/>
    </dgm:pt>
    <dgm:pt modelId="{8BA378E5-0E8C-481C-91FC-B6456C4F7FAA}" type="pres">
      <dgm:prSet presAssocID="{BF246D26-7D66-433B-BFE1-3A7FB5D7F01F}" presName="thickLine" presStyleLbl="alignNode1" presStyleIdx="0" presStyleCnt="9"/>
      <dgm:spPr/>
    </dgm:pt>
    <dgm:pt modelId="{C1FA7D29-88EB-4476-B333-F0E0D7BBA11E}" type="pres">
      <dgm:prSet presAssocID="{BF246D26-7D66-433B-BFE1-3A7FB5D7F01F}" presName="horz1" presStyleCnt="0"/>
      <dgm:spPr/>
    </dgm:pt>
    <dgm:pt modelId="{767864EC-35AA-4C63-BF3F-F95945C0EB22}" type="pres">
      <dgm:prSet presAssocID="{BF246D26-7D66-433B-BFE1-3A7FB5D7F01F}" presName="tx1" presStyleLbl="revTx" presStyleIdx="0" presStyleCnt="9"/>
      <dgm:spPr/>
    </dgm:pt>
    <dgm:pt modelId="{A238EF93-56A6-4276-84ED-07C23144024C}" type="pres">
      <dgm:prSet presAssocID="{BF246D26-7D66-433B-BFE1-3A7FB5D7F01F}" presName="vert1" presStyleCnt="0"/>
      <dgm:spPr/>
    </dgm:pt>
    <dgm:pt modelId="{B9A43A42-A031-431A-B626-D0046FDEB478}" type="pres">
      <dgm:prSet presAssocID="{A80CC891-2AA5-4D3C-A2BE-B576C68C7BBA}" presName="thickLine" presStyleLbl="alignNode1" presStyleIdx="1" presStyleCnt="9"/>
      <dgm:spPr/>
    </dgm:pt>
    <dgm:pt modelId="{B9A19D95-DECD-409C-96BB-56EDBD2B89A0}" type="pres">
      <dgm:prSet presAssocID="{A80CC891-2AA5-4D3C-A2BE-B576C68C7BBA}" presName="horz1" presStyleCnt="0"/>
      <dgm:spPr/>
    </dgm:pt>
    <dgm:pt modelId="{95C9E6F9-835A-4005-AB00-CAD9452E13CC}" type="pres">
      <dgm:prSet presAssocID="{A80CC891-2AA5-4D3C-A2BE-B576C68C7BBA}" presName="tx1" presStyleLbl="revTx" presStyleIdx="1" presStyleCnt="9"/>
      <dgm:spPr/>
    </dgm:pt>
    <dgm:pt modelId="{2C564A55-C916-4D17-A71B-F44D7A508ADF}" type="pres">
      <dgm:prSet presAssocID="{A80CC891-2AA5-4D3C-A2BE-B576C68C7BBA}" presName="vert1" presStyleCnt="0"/>
      <dgm:spPr/>
    </dgm:pt>
    <dgm:pt modelId="{F1DF1CC4-0782-4AC6-AE11-579ED783A14E}" type="pres">
      <dgm:prSet presAssocID="{C48D2D7A-1608-4F18-BDAC-FF2872F63A39}" presName="thickLine" presStyleLbl="alignNode1" presStyleIdx="2" presStyleCnt="9"/>
      <dgm:spPr/>
    </dgm:pt>
    <dgm:pt modelId="{B3D93830-37C1-4B55-B7DD-0D4C96399E38}" type="pres">
      <dgm:prSet presAssocID="{C48D2D7A-1608-4F18-BDAC-FF2872F63A39}" presName="horz1" presStyleCnt="0"/>
      <dgm:spPr/>
    </dgm:pt>
    <dgm:pt modelId="{12FDA347-F912-42EF-983E-12246AAE4EB1}" type="pres">
      <dgm:prSet presAssocID="{C48D2D7A-1608-4F18-BDAC-FF2872F63A39}" presName="tx1" presStyleLbl="revTx" presStyleIdx="2" presStyleCnt="9"/>
      <dgm:spPr/>
    </dgm:pt>
    <dgm:pt modelId="{CAAD3C5D-9217-4641-9EA2-62E8FE29B1A3}" type="pres">
      <dgm:prSet presAssocID="{C48D2D7A-1608-4F18-BDAC-FF2872F63A39}" presName="vert1" presStyleCnt="0"/>
      <dgm:spPr/>
    </dgm:pt>
    <dgm:pt modelId="{3167F711-E0D1-4F2D-A399-220954964CA5}" type="pres">
      <dgm:prSet presAssocID="{B4012D73-72D8-4410-B739-7BC962F72090}" presName="thickLine" presStyleLbl="alignNode1" presStyleIdx="3" presStyleCnt="9"/>
      <dgm:spPr/>
    </dgm:pt>
    <dgm:pt modelId="{147EA0D3-8B4C-4DC7-B814-63F6B1E15C75}" type="pres">
      <dgm:prSet presAssocID="{B4012D73-72D8-4410-B739-7BC962F72090}" presName="horz1" presStyleCnt="0"/>
      <dgm:spPr/>
    </dgm:pt>
    <dgm:pt modelId="{34705711-A647-43EF-86CA-91B7CF8F4EB2}" type="pres">
      <dgm:prSet presAssocID="{B4012D73-72D8-4410-B739-7BC962F72090}" presName="tx1" presStyleLbl="revTx" presStyleIdx="3" presStyleCnt="9"/>
      <dgm:spPr/>
    </dgm:pt>
    <dgm:pt modelId="{4A94E341-4501-402A-8722-F50092EE02F8}" type="pres">
      <dgm:prSet presAssocID="{B4012D73-72D8-4410-B739-7BC962F72090}" presName="vert1" presStyleCnt="0"/>
      <dgm:spPr/>
    </dgm:pt>
    <dgm:pt modelId="{CDAEE1EB-B483-4FA7-A5DC-504FC1136BCA}" type="pres">
      <dgm:prSet presAssocID="{43147816-0411-4BCA-AFBF-F2300B920C2F}" presName="thickLine" presStyleLbl="alignNode1" presStyleIdx="4" presStyleCnt="9"/>
      <dgm:spPr/>
    </dgm:pt>
    <dgm:pt modelId="{9FFE1415-95C8-4A14-B958-D481E0424E7C}" type="pres">
      <dgm:prSet presAssocID="{43147816-0411-4BCA-AFBF-F2300B920C2F}" presName="horz1" presStyleCnt="0"/>
      <dgm:spPr/>
    </dgm:pt>
    <dgm:pt modelId="{7BC2F453-D230-4B41-8A0E-EA2796B1EA31}" type="pres">
      <dgm:prSet presAssocID="{43147816-0411-4BCA-AFBF-F2300B920C2F}" presName="tx1" presStyleLbl="revTx" presStyleIdx="4" presStyleCnt="9"/>
      <dgm:spPr/>
    </dgm:pt>
    <dgm:pt modelId="{D7193CDF-9EA6-4E55-94BC-F900C2992A26}" type="pres">
      <dgm:prSet presAssocID="{43147816-0411-4BCA-AFBF-F2300B920C2F}" presName="vert1" presStyleCnt="0"/>
      <dgm:spPr/>
    </dgm:pt>
    <dgm:pt modelId="{4FF56414-A688-4620-9919-4A43F578ED61}" type="pres">
      <dgm:prSet presAssocID="{5F2801A0-1FEB-4E62-9FE9-F37ABBAF71F0}" presName="thickLine" presStyleLbl="alignNode1" presStyleIdx="5" presStyleCnt="9"/>
      <dgm:spPr/>
    </dgm:pt>
    <dgm:pt modelId="{8D400B29-8039-44C5-A7B7-8A0220A22BEC}" type="pres">
      <dgm:prSet presAssocID="{5F2801A0-1FEB-4E62-9FE9-F37ABBAF71F0}" presName="horz1" presStyleCnt="0"/>
      <dgm:spPr/>
    </dgm:pt>
    <dgm:pt modelId="{82CC16ED-A52F-47DB-83B7-EEFF15560F8E}" type="pres">
      <dgm:prSet presAssocID="{5F2801A0-1FEB-4E62-9FE9-F37ABBAF71F0}" presName="tx1" presStyleLbl="revTx" presStyleIdx="5" presStyleCnt="9"/>
      <dgm:spPr/>
    </dgm:pt>
    <dgm:pt modelId="{883142DA-7598-4420-8389-79751F9E0E50}" type="pres">
      <dgm:prSet presAssocID="{5F2801A0-1FEB-4E62-9FE9-F37ABBAF71F0}" presName="vert1" presStyleCnt="0"/>
      <dgm:spPr/>
    </dgm:pt>
    <dgm:pt modelId="{A92C6684-E9BB-4E6A-AB4D-6C14C812C2B6}" type="pres">
      <dgm:prSet presAssocID="{A5C43E96-5EA7-4441-81C7-6C5753BEFCE2}" presName="thickLine" presStyleLbl="alignNode1" presStyleIdx="6" presStyleCnt="9"/>
      <dgm:spPr/>
    </dgm:pt>
    <dgm:pt modelId="{8988DF96-D6A5-466A-8753-309AFC0C9145}" type="pres">
      <dgm:prSet presAssocID="{A5C43E96-5EA7-4441-81C7-6C5753BEFCE2}" presName="horz1" presStyleCnt="0"/>
      <dgm:spPr/>
    </dgm:pt>
    <dgm:pt modelId="{B10678AD-29B1-43FB-80E4-08E85305DB87}" type="pres">
      <dgm:prSet presAssocID="{A5C43E96-5EA7-4441-81C7-6C5753BEFCE2}" presName="tx1" presStyleLbl="revTx" presStyleIdx="6" presStyleCnt="9"/>
      <dgm:spPr/>
    </dgm:pt>
    <dgm:pt modelId="{314AEAB2-5742-45AD-9D38-1641AFBC72C3}" type="pres">
      <dgm:prSet presAssocID="{A5C43E96-5EA7-4441-81C7-6C5753BEFCE2}" presName="vert1" presStyleCnt="0"/>
      <dgm:spPr/>
    </dgm:pt>
    <dgm:pt modelId="{F22120CA-0884-4F51-B4BD-9E20781FA1CF}" type="pres">
      <dgm:prSet presAssocID="{16348C83-C9D8-4C8B-AB11-84B743F4C556}" presName="thickLine" presStyleLbl="alignNode1" presStyleIdx="7" presStyleCnt="9"/>
      <dgm:spPr/>
    </dgm:pt>
    <dgm:pt modelId="{C169F7B9-D161-4C83-9F87-37F013D6B9F5}" type="pres">
      <dgm:prSet presAssocID="{16348C83-C9D8-4C8B-AB11-84B743F4C556}" presName="horz1" presStyleCnt="0"/>
      <dgm:spPr/>
    </dgm:pt>
    <dgm:pt modelId="{C7B2A666-1AB9-490C-A5E4-DECBCD3B53FB}" type="pres">
      <dgm:prSet presAssocID="{16348C83-C9D8-4C8B-AB11-84B743F4C556}" presName="tx1" presStyleLbl="revTx" presStyleIdx="7" presStyleCnt="9" custLinFactNeighborY="2944"/>
      <dgm:spPr/>
    </dgm:pt>
    <dgm:pt modelId="{6BF552D3-E612-4716-A4D7-CDD5031DFB04}" type="pres">
      <dgm:prSet presAssocID="{16348C83-C9D8-4C8B-AB11-84B743F4C556}" presName="vert1" presStyleCnt="0"/>
      <dgm:spPr/>
    </dgm:pt>
    <dgm:pt modelId="{1B1B0A53-EBBA-4189-9B3F-8ED2679BEABA}" type="pres">
      <dgm:prSet presAssocID="{20AC933C-ADD8-4D9F-9114-4CD5C3C02651}" presName="thickLine" presStyleLbl="alignNode1" presStyleIdx="8" presStyleCnt="9"/>
      <dgm:spPr/>
    </dgm:pt>
    <dgm:pt modelId="{801B18D8-1ED2-4B81-9C41-14EC45357698}" type="pres">
      <dgm:prSet presAssocID="{20AC933C-ADD8-4D9F-9114-4CD5C3C02651}" presName="horz1" presStyleCnt="0"/>
      <dgm:spPr/>
    </dgm:pt>
    <dgm:pt modelId="{215D1D17-2C58-4191-98A6-E5EC4708DD9D}" type="pres">
      <dgm:prSet presAssocID="{20AC933C-ADD8-4D9F-9114-4CD5C3C02651}" presName="tx1" presStyleLbl="revTx" presStyleIdx="8" presStyleCnt="9"/>
      <dgm:spPr/>
    </dgm:pt>
    <dgm:pt modelId="{DC2DA614-68DA-4D10-8C2E-751271A1EE3C}" type="pres">
      <dgm:prSet presAssocID="{20AC933C-ADD8-4D9F-9114-4CD5C3C02651}" presName="vert1" presStyleCnt="0"/>
      <dgm:spPr/>
    </dgm:pt>
  </dgm:ptLst>
  <dgm:cxnLst>
    <dgm:cxn modelId="{DF1F2A06-003E-491F-A9A4-467D8C1FCEA5}" srcId="{F71C0380-6137-4F89-8600-17850FDEB5E2}" destId="{A80CC891-2AA5-4D3C-A2BE-B576C68C7BBA}" srcOrd="1" destOrd="0" parTransId="{370ECAF2-7C64-4DEE-8B3B-E27DC3A71316}" sibTransId="{836B8C8F-4089-4547-8C3B-BB8C1BB2C853}"/>
    <dgm:cxn modelId="{F7F8670D-6C3F-4883-B318-07A17A444887}" srcId="{F71C0380-6137-4F89-8600-17850FDEB5E2}" destId="{B4012D73-72D8-4410-B739-7BC962F72090}" srcOrd="3" destOrd="0" parTransId="{D8488015-8667-45E7-9597-0B0E08F640C6}" sibTransId="{24A61B4A-51FD-4128-9C1A-7A48C69DA97E}"/>
    <dgm:cxn modelId="{33295224-332F-40F9-8171-332174FE465C}" type="presOf" srcId="{20AC933C-ADD8-4D9F-9114-4CD5C3C02651}" destId="{215D1D17-2C58-4191-98A6-E5EC4708DD9D}" srcOrd="0" destOrd="0" presId="urn:microsoft.com/office/officeart/2008/layout/LinedList"/>
    <dgm:cxn modelId="{FADEC027-4749-416E-83DE-C59E3BCBD2CB}" type="presOf" srcId="{B4012D73-72D8-4410-B739-7BC962F72090}" destId="{34705711-A647-43EF-86CA-91B7CF8F4EB2}" srcOrd="0" destOrd="0" presId="urn:microsoft.com/office/officeart/2008/layout/LinedList"/>
    <dgm:cxn modelId="{B851A03D-28D2-476F-BCA7-0D0681599607}" srcId="{F71C0380-6137-4F89-8600-17850FDEB5E2}" destId="{43147816-0411-4BCA-AFBF-F2300B920C2F}" srcOrd="4" destOrd="0" parTransId="{D0B2FF5E-CF38-483E-A747-F11A00A29A1D}" sibTransId="{91721856-7A10-49A5-A0F1-CDDF5D7CBF90}"/>
    <dgm:cxn modelId="{D9B54567-3581-41BC-82EF-E2439DE8829D}" type="presOf" srcId="{16348C83-C9D8-4C8B-AB11-84B743F4C556}" destId="{C7B2A666-1AB9-490C-A5E4-DECBCD3B53FB}" srcOrd="0" destOrd="0" presId="urn:microsoft.com/office/officeart/2008/layout/LinedList"/>
    <dgm:cxn modelId="{4C989F4C-F804-4A72-96B5-824D2AAFE31F}" type="presOf" srcId="{C48D2D7A-1608-4F18-BDAC-FF2872F63A39}" destId="{12FDA347-F912-42EF-983E-12246AAE4EB1}" srcOrd="0" destOrd="0" presId="urn:microsoft.com/office/officeart/2008/layout/LinedList"/>
    <dgm:cxn modelId="{5B94C06F-7CC6-4ADA-8CB9-D49CB9A2E4AE}" type="presOf" srcId="{F71C0380-6137-4F89-8600-17850FDEB5E2}" destId="{C2E1A154-A64B-4BAC-8B23-C5BBDAF881B0}" srcOrd="0" destOrd="0" presId="urn:microsoft.com/office/officeart/2008/layout/LinedList"/>
    <dgm:cxn modelId="{94547C73-BC71-44E4-ADF5-D19BF5B09F3C}" srcId="{F71C0380-6137-4F89-8600-17850FDEB5E2}" destId="{16348C83-C9D8-4C8B-AB11-84B743F4C556}" srcOrd="7" destOrd="0" parTransId="{7C3AAED5-B4E0-4373-818A-401661311E90}" sibTransId="{15CB476C-B047-44C3-9942-789D25BCB84C}"/>
    <dgm:cxn modelId="{22519B53-D6F6-4750-825C-3BD7F3EBA60B}" srcId="{F71C0380-6137-4F89-8600-17850FDEB5E2}" destId="{5F2801A0-1FEB-4E62-9FE9-F37ABBAF71F0}" srcOrd="5" destOrd="0" parTransId="{5D1FA6C1-ACC5-4FDE-853C-9E81AAD5C1AE}" sibTransId="{E419985C-D465-4FBA-82B5-99393B237883}"/>
    <dgm:cxn modelId="{F504DF7E-83FD-42F6-B8B6-4386F1D352C4}" srcId="{F71C0380-6137-4F89-8600-17850FDEB5E2}" destId="{BF246D26-7D66-433B-BFE1-3A7FB5D7F01F}" srcOrd="0" destOrd="0" parTransId="{83E7E8F2-53FE-4CEE-B083-2D2155E202BB}" sibTransId="{656C5533-6789-4572-9E4B-AF2C9DDD9F8A}"/>
    <dgm:cxn modelId="{E9E8327F-39F7-4EE1-97D1-3D4A26B94095}" srcId="{F71C0380-6137-4F89-8600-17850FDEB5E2}" destId="{C48D2D7A-1608-4F18-BDAC-FF2872F63A39}" srcOrd="2" destOrd="0" parTransId="{EFBB482C-EB20-4C60-9634-0A6A04583663}" sibTransId="{8AF307A9-90E8-484F-8FE2-9131FB423EC4}"/>
    <dgm:cxn modelId="{C447EB96-A0D1-459C-B464-522B7FD74752}" type="presOf" srcId="{A80CC891-2AA5-4D3C-A2BE-B576C68C7BBA}" destId="{95C9E6F9-835A-4005-AB00-CAD9452E13CC}" srcOrd="0" destOrd="0" presId="urn:microsoft.com/office/officeart/2008/layout/LinedList"/>
    <dgm:cxn modelId="{E86CEB9F-A326-4C96-9C59-86D4F73B307C}" type="presOf" srcId="{5F2801A0-1FEB-4E62-9FE9-F37ABBAF71F0}" destId="{82CC16ED-A52F-47DB-83B7-EEFF15560F8E}" srcOrd="0" destOrd="0" presId="urn:microsoft.com/office/officeart/2008/layout/LinedList"/>
    <dgm:cxn modelId="{24E827AD-C00A-4F8A-829C-32B0B1081A9D}" type="presOf" srcId="{43147816-0411-4BCA-AFBF-F2300B920C2F}" destId="{7BC2F453-D230-4B41-8A0E-EA2796B1EA31}" srcOrd="0" destOrd="0" presId="urn:microsoft.com/office/officeart/2008/layout/LinedList"/>
    <dgm:cxn modelId="{FE3242AD-FFCC-4224-87AF-BDA9D4EBC078}" srcId="{F71C0380-6137-4F89-8600-17850FDEB5E2}" destId="{20AC933C-ADD8-4D9F-9114-4CD5C3C02651}" srcOrd="8" destOrd="0" parTransId="{F345A78C-9134-4D5B-B065-9288E0E3CEA2}" sibTransId="{4DDD6180-ED56-4609-9979-11059E7AEFCA}"/>
    <dgm:cxn modelId="{D9D6AEB7-901E-4E01-ADB2-8F84A23A5D8B}" type="presOf" srcId="{BF246D26-7D66-433B-BFE1-3A7FB5D7F01F}" destId="{767864EC-35AA-4C63-BF3F-F95945C0EB22}" srcOrd="0" destOrd="0" presId="urn:microsoft.com/office/officeart/2008/layout/LinedList"/>
    <dgm:cxn modelId="{F869EAD4-E39E-4F5D-B26A-999D8F8F12B2}" type="presOf" srcId="{A5C43E96-5EA7-4441-81C7-6C5753BEFCE2}" destId="{B10678AD-29B1-43FB-80E4-08E85305DB87}" srcOrd="0" destOrd="0" presId="urn:microsoft.com/office/officeart/2008/layout/LinedList"/>
    <dgm:cxn modelId="{EBD3A2FF-A769-4AA2-8A6E-F3BD5A2525AF}" srcId="{F71C0380-6137-4F89-8600-17850FDEB5E2}" destId="{A5C43E96-5EA7-4441-81C7-6C5753BEFCE2}" srcOrd="6" destOrd="0" parTransId="{9D3A8E74-880A-4714-BBD6-EBAC53A6B046}" sibTransId="{12D927C6-CB98-4E1C-9FB6-22A9706CC69C}"/>
    <dgm:cxn modelId="{7B5E0F06-CC2D-4550-858A-D66830F109EA}" type="presParOf" srcId="{C2E1A154-A64B-4BAC-8B23-C5BBDAF881B0}" destId="{8BA378E5-0E8C-481C-91FC-B6456C4F7FAA}" srcOrd="0" destOrd="0" presId="urn:microsoft.com/office/officeart/2008/layout/LinedList"/>
    <dgm:cxn modelId="{71C00D83-4836-4255-B56C-BE3554E22332}" type="presParOf" srcId="{C2E1A154-A64B-4BAC-8B23-C5BBDAF881B0}" destId="{C1FA7D29-88EB-4476-B333-F0E0D7BBA11E}" srcOrd="1" destOrd="0" presId="urn:microsoft.com/office/officeart/2008/layout/LinedList"/>
    <dgm:cxn modelId="{D1D1CC24-9FFA-433E-B603-806D3C3012F4}" type="presParOf" srcId="{C1FA7D29-88EB-4476-B333-F0E0D7BBA11E}" destId="{767864EC-35AA-4C63-BF3F-F95945C0EB22}" srcOrd="0" destOrd="0" presId="urn:microsoft.com/office/officeart/2008/layout/LinedList"/>
    <dgm:cxn modelId="{1A820612-5AC6-454F-988C-D4B65A725FB3}" type="presParOf" srcId="{C1FA7D29-88EB-4476-B333-F0E0D7BBA11E}" destId="{A238EF93-56A6-4276-84ED-07C23144024C}" srcOrd="1" destOrd="0" presId="urn:microsoft.com/office/officeart/2008/layout/LinedList"/>
    <dgm:cxn modelId="{C2CE7499-658B-4E1A-91E1-0AFCFDA56E3B}" type="presParOf" srcId="{C2E1A154-A64B-4BAC-8B23-C5BBDAF881B0}" destId="{B9A43A42-A031-431A-B626-D0046FDEB478}" srcOrd="2" destOrd="0" presId="urn:microsoft.com/office/officeart/2008/layout/LinedList"/>
    <dgm:cxn modelId="{BF4B3601-2CDD-4C1C-AA6B-4B786229E975}" type="presParOf" srcId="{C2E1A154-A64B-4BAC-8B23-C5BBDAF881B0}" destId="{B9A19D95-DECD-409C-96BB-56EDBD2B89A0}" srcOrd="3" destOrd="0" presId="urn:microsoft.com/office/officeart/2008/layout/LinedList"/>
    <dgm:cxn modelId="{3D5AD2EA-8FE1-4685-AE26-16C51A316BE1}" type="presParOf" srcId="{B9A19D95-DECD-409C-96BB-56EDBD2B89A0}" destId="{95C9E6F9-835A-4005-AB00-CAD9452E13CC}" srcOrd="0" destOrd="0" presId="urn:microsoft.com/office/officeart/2008/layout/LinedList"/>
    <dgm:cxn modelId="{311DB19E-0BB8-4F8B-AEE3-526DEFA58558}" type="presParOf" srcId="{B9A19D95-DECD-409C-96BB-56EDBD2B89A0}" destId="{2C564A55-C916-4D17-A71B-F44D7A508ADF}" srcOrd="1" destOrd="0" presId="urn:microsoft.com/office/officeart/2008/layout/LinedList"/>
    <dgm:cxn modelId="{8AE3D76D-E901-42C4-B281-A95545DA3CA5}" type="presParOf" srcId="{C2E1A154-A64B-4BAC-8B23-C5BBDAF881B0}" destId="{F1DF1CC4-0782-4AC6-AE11-579ED783A14E}" srcOrd="4" destOrd="0" presId="urn:microsoft.com/office/officeart/2008/layout/LinedList"/>
    <dgm:cxn modelId="{B2DC7BF5-25D7-42D1-B65A-894A085EEA25}" type="presParOf" srcId="{C2E1A154-A64B-4BAC-8B23-C5BBDAF881B0}" destId="{B3D93830-37C1-4B55-B7DD-0D4C96399E38}" srcOrd="5" destOrd="0" presId="urn:microsoft.com/office/officeart/2008/layout/LinedList"/>
    <dgm:cxn modelId="{B4D8264B-D25C-43A4-88F3-BC08F4CE8647}" type="presParOf" srcId="{B3D93830-37C1-4B55-B7DD-0D4C96399E38}" destId="{12FDA347-F912-42EF-983E-12246AAE4EB1}" srcOrd="0" destOrd="0" presId="urn:microsoft.com/office/officeart/2008/layout/LinedList"/>
    <dgm:cxn modelId="{631EAD20-716C-4468-BFA4-C23C3DAC9CEF}" type="presParOf" srcId="{B3D93830-37C1-4B55-B7DD-0D4C96399E38}" destId="{CAAD3C5D-9217-4641-9EA2-62E8FE29B1A3}" srcOrd="1" destOrd="0" presId="urn:microsoft.com/office/officeart/2008/layout/LinedList"/>
    <dgm:cxn modelId="{CEA2C741-5A48-4490-9ECA-E99E7FAFD914}" type="presParOf" srcId="{C2E1A154-A64B-4BAC-8B23-C5BBDAF881B0}" destId="{3167F711-E0D1-4F2D-A399-220954964CA5}" srcOrd="6" destOrd="0" presId="urn:microsoft.com/office/officeart/2008/layout/LinedList"/>
    <dgm:cxn modelId="{A61F83C2-3AB8-43D6-B4EC-6D4AC1636E19}" type="presParOf" srcId="{C2E1A154-A64B-4BAC-8B23-C5BBDAF881B0}" destId="{147EA0D3-8B4C-4DC7-B814-63F6B1E15C75}" srcOrd="7" destOrd="0" presId="urn:microsoft.com/office/officeart/2008/layout/LinedList"/>
    <dgm:cxn modelId="{EF47DEE9-AEFD-499F-A38E-44C81AFB4971}" type="presParOf" srcId="{147EA0D3-8B4C-4DC7-B814-63F6B1E15C75}" destId="{34705711-A647-43EF-86CA-91B7CF8F4EB2}" srcOrd="0" destOrd="0" presId="urn:microsoft.com/office/officeart/2008/layout/LinedList"/>
    <dgm:cxn modelId="{6A857F74-6BFC-4708-BF88-FABE014841E4}" type="presParOf" srcId="{147EA0D3-8B4C-4DC7-B814-63F6B1E15C75}" destId="{4A94E341-4501-402A-8722-F50092EE02F8}" srcOrd="1" destOrd="0" presId="urn:microsoft.com/office/officeart/2008/layout/LinedList"/>
    <dgm:cxn modelId="{0FA135C6-472B-4ACA-8594-93F2950DF69B}" type="presParOf" srcId="{C2E1A154-A64B-4BAC-8B23-C5BBDAF881B0}" destId="{CDAEE1EB-B483-4FA7-A5DC-504FC1136BCA}" srcOrd="8" destOrd="0" presId="urn:microsoft.com/office/officeart/2008/layout/LinedList"/>
    <dgm:cxn modelId="{4069E10E-01D5-4C52-8EE9-F237360F6D71}" type="presParOf" srcId="{C2E1A154-A64B-4BAC-8B23-C5BBDAF881B0}" destId="{9FFE1415-95C8-4A14-B958-D481E0424E7C}" srcOrd="9" destOrd="0" presId="urn:microsoft.com/office/officeart/2008/layout/LinedList"/>
    <dgm:cxn modelId="{C18EF832-5F6B-46CD-84BD-0A20C3A9EEB7}" type="presParOf" srcId="{9FFE1415-95C8-4A14-B958-D481E0424E7C}" destId="{7BC2F453-D230-4B41-8A0E-EA2796B1EA31}" srcOrd="0" destOrd="0" presId="urn:microsoft.com/office/officeart/2008/layout/LinedList"/>
    <dgm:cxn modelId="{6D7FD65F-510E-43AA-999D-AE8921404485}" type="presParOf" srcId="{9FFE1415-95C8-4A14-B958-D481E0424E7C}" destId="{D7193CDF-9EA6-4E55-94BC-F900C2992A26}" srcOrd="1" destOrd="0" presId="urn:microsoft.com/office/officeart/2008/layout/LinedList"/>
    <dgm:cxn modelId="{2019ACE0-3F67-4D38-A94F-C9A62904845E}" type="presParOf" srcId="{C2E1A154-A64B-4BAC-8B23-C5BBDAF881B0}" destId="{4FF56414-A688-4620-9919-4A43F578ED61}" srcOrd="10" destOrd="0" presId="urn:microsoft.com/office/officeart/2008/layout/LinedList"/>
    <dgm:cxn modelId="{747D1E79-66C4-4691-82FC-5D5C2BA50FA8}" type="presParOf" srcId="{C2E1A154-A64B-4BAC-8B23-C5BBDAF881B0}" destId="{8D400B29-8039-44C5-A7B7-8A0220A22BEC}" srcOrd="11" destOrd="0" presId="urn:microsoft.com/office/officeart/2008/layout/LinedList"/>
    <dgm:cxn modelId="{AF0E30DA-D3F1-4D92-AC7D-A5757A2A4CBA}" type="presParOf" srcId="{8D400B29-8039-44C5-A7B7-8A0220A22BEC}" destId="{82CC16ED-A52F-47DB-83B7-EEFF15560F8E}" srcOrd="0" destOrd="0" presId="urn:microsoft.com/office/officeart/2008/layout/LinedList"/>
    <dgm:cxn modelId="{8D4AAC9C-46E0-43A9-83AC-B37EF32F7944}" type="presParOf" srcId="{8D400B29-8039-44C5-A7B7-8A0220A22BEC}" destId="{883142DA-7598-4420-8389-79751F9E0E50}" srcOrd="1" destOrd="0" presId="urn:microsoft.com/office/officeart/2008/layout/LinedList"/>
    <dgm:cxn modelId="{B9923C5C-E54F-42A6-B324-649399ADFC12}" type="presParOf" srcId="{C2E1A154-A64B-4BAC-8B23-C5BBDAF881B0}" destId="{A92C6684-E9BB-4E6A-AB4D-6C14C812C2B6}" srcOrd="12" destOrd="0" presId="urn:microsoft.com/office/officeart/2008/layout/LinedList"/>
    <dgm:cxn modelId="{102B1C62-F134-49CE-A276-C1C313EC850F}" type="presParOf" srcId="{C2E1A154-A64B-4BAC-8B23-C5BBDAF881B0}" destId="{8988DF96-D6A5-466A-8753-309AFC0C9145}" srcOrd="13" destOrd="0" presId="urn:microsoft.com/office/officeart/2008/layout/LinedList"/>
    <dgm:cxn modelId="{DB757BDF-285A-4EA5-A50C-0FD1795C2C31}" type="presParOf" srcId="{8988DF96-D6A5-466A-8753-309AFC0C9145}" destId="{B10678AD-29B1-43FB-80E4-08E85305DB87}" srcOrd="0" destOrd="0" presId="urn:microsoft.com/office/officeart/2008/layout/LinedList"/>
    <dgm:cxn modelId="{592B697D-75EC-41AA-B40A-40705F3D25A5}" type="presParOf" srcId="{8988DF96-D6A5-466A-8753-309AFC0C9145}" destId="{314AEAB2-5742-45AD-9D38-1641AFBC72C3}" srcOrd="1" destOrd="0" presId="urn:microsoft.com/office/officeart/2008/layout/LinedList"/>
    <dgm:cxn modelId="{9374B408-88AC-499B-A155-D3679AEFC199}" type="presParOf" srcId="{C2E1A154-A64B-4BAC-8B23-C5BBDAF881B0}" destId="{F22120CA-0884-4F51-B4BD-9E20781FA1CF}" srcOrd="14" destOrd="0" presId="urn:microsoft.com/office/officeart/2008/layout/LinedList"/>
    <dgm:cxn modelId="{93D99E6B-53D0-4147-9009-00FF9084634E}" type="presParOf" srcId="{C2E1A154-A64B-4BAC-8B23-C5BBDAF881B0}" destId="{C169F7B9-D161-4C83-9F87-37F013D6B9F5}" srcOrd="15" destOrd="0" presId="urn:microsoft.com/office/officeart/2008/layout/LinedList"/>
    <dgm:cxn modelId="{24696544-96B4-48E8-AE34-1947930D6588}" type="presParOf" srcId="{C169F7B9-D161-4C83-9F87-37F013D6B9F5}" destId="{C7B2A666-1AB9-490C-A5E4-DECBCD3B53FB}" srcOrd="0" destOrd="0" presId="urn:microsoft.com/office/officeart/2008/layout/LinedList"/>
    <dgm:cxn modelId="{B9C55990-C0B6-4DC1-827D-AC6A91BAC843}" type="presParOf" srcId="{C169F7B9-D161-4C83-9F87-37F013D6B9F5}" destId="{6BF552D3-E612-4716-A4D7-CDD5031DFB04}" srcOrd="1" destOrd="0" presId="urn:microsoft.com/office/officeart/2008/layout/LinedList"/>
    <dgm:cxn modelId="{CBF9C3AC-8C3E-453C-B54A-24C101AEB7C3}" type="presParOf" srcId="{C2E1A154-A64B-4BAC-8B23-C5BBDAF881B0}" destId="{1B1B0A53-EBBA-4189-9B3F-8ED2679BEABA}" srcOrd="16" destOrd="0" presId="urn:microsoft.com/office/officeart/2008/layout/LinedList"/>
    <dgm:cxn modelId="{4DDF0C24-A72D-43C8-8367-CEA9FEBD39DA}" type="presParOf" srcId="{C2E1A154-A64B-4BAC-8B23-C5BBDAF881B0}" destId="{801B18D8-1ED2-4B81-9C41-14EC45357698}" srcOrd="17" destOrd="0" presId="urn:microsoft.com/office/officeart/2008/layout/LinedList"/>
    <dgm:cxn modelId="{32A7F787-A320-4126-8D91-74837FF14372}" type="presParOf" srcId="{801B18D8-1ED2-4B81-9C41-14EC45357698}" destId="{215D1D17-2C58-4191-98A6-E5EC4708DD9D}" srcOrd="0" destOrd="0" presId="urn:microsoft.com/office/officeart/2008/layout/LinedList"/>
    <dgm:cxn modelId="{30CD9032-9B7B-45EF-98A2-B63C4AADCFF4}" type="presParOf" srcId="{801B18D8-1ED2-4B81-9C41-14EC45357698}" destId="{DC2DA614-68DA-4D10-8C2E-751271A1EE3C}" srcOrd="1" destOrd="0" presId="urn:microsoft.com/office/officeart/2008/layout/LinedList"/>
  </dgm:cxnLst>
  <dgm:bg/>
  <dgm:whole>
    <a:ln>
      <a:noFill/>
    </a:ln>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A378E5-0E8C-481C-91FC-B6456C4F7FAA}">
      <dsp:nvSpPr>
        <dsp:cNvPr id="0" name=""/>
        <dsp:cNvSpPr/>
      </dsp:nvSpPr>
      <dsp:spPr>
        <a:xfrm>
          <a:off x="0" y="636"/>
          <a:ext cx="6309360" cy="0"/>
        </a:xfrm>
        <a:prstGeom prst="line">
          <a:avLst/>
        </a:prstGeom>
        <a:solidFill>
          <a:schemeClr val="dk2">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67864EC-35AA-4C63-BF3F-F95945C0EB22}">
      <dsp:nvSpPr>
        <dsp:cNvPr id="0" name=""/>
        <dsp:cNvSpPr/>
      </dsp:nvSpPr>
      <dsp:spPr>
        <a:xfrm>
          <a:off x="0" y="636"/>
          <a:ext cx="6309360" cy="5789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US" sz="2200" kern="1200" dirty="0"/>
            <a:t>Highly Specialized Technical skills</a:t>
          </a:r>
        </a:p>
      </dsp:txBody>
      <dsp:txXfrm>
        <a:off x="0" y="636"/>
        <a:ext cx="6309360" cy="578978"/>
      </dsp:txXfrm>
    </dsp:sp>
    <dsp:sp modelId="{B9A43A42-A031-431A-B626-D0046FDEB478}">
      <dsp:nvSpPr>
        <dsp:cNvPr id="0" name=""/>
        <dsp:cNvSpPr/>
      </dsp:nvSpPr>
      <dsp:spPr>
        <a:xfrm>
          <a:off x="0" y="579614"/>
          <a:ext cx="6309360" cy="0"/>
        </a:xfrm>
        <a:prstGeom prst="line">
          <a:avLst/>
        </a:prstGeom>
        <a:solidFill>
          <a:schemeClr val="dk2">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5C9E6F9-835A-4005-AB00-CAD9452E13CC}">
      <dsp:nvSpPr>
        <dsp:cNvPr id="0" name=""/>
        <dsp:cNvSpPr/>
      </dsp:nvSpPr>
      <dsp:spPr>
        <a:xfrm>
          <a:off x="0" y="579614"/>
          <a:ext cx="6309360" cy="5789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US" sz="2200" kern="1200"/>
            <a:t>Creative problem analysis/solving ability</a:t>
          </a:r>
        </a:p>
      </dsp:txBody>
      <dsp:txXfrm>
        <a:off x="0" y="579614"/>
        <a:ext cx="6309360" cy="578978"/>
      </dsp:txXfrm>
    </dsp:sp>
    <dsp:sp modelId="{F1DF1CC4-0782-4AC6-AE11-579ED783A14E}">
      <dsp:nvSpPr>
        <dsp:cNvPr id="0" name=""/>
        <dsp:cNvSpPr/>
      </dsp:nvSpPr>
      <dsp:spPr>
        <a:xfrm>
          <a:off x="0" y="1158593"/>
          <a:ext cx="6309360" cy="0"/>
        </a:xfrm>
        <a:prstGeom prst="line">
          <a:avLst/>
        </a:prstGeom>
        <a:solidFill>
          <a:schemeClr val="dk2">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2FDA347-F912-42EF-983E-12246AAE4EB1}">
      <dsp:nvSpPr>
        <dsp:cNvPr id="0" name=""/>
        <dsp:cNvSpPr/>
      </dsp:nvSpPr>
      <dsp:spPr>
        <a:xfrm>
          <a:off x="0" y="1158593"/>
          <a:ext cx="6309360" cy="5789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US" sz="2200" kern="1200"/>
            <a:t>Scientific communication skills</a:t>
          </a:r>
        </a:p>
      </dsp:txBody>
      <dsp:txXfrm>
        <a:off x="0" y="1158593"/>
        <a:ext cx="6309360" cy="578978"/>
      </dsp:txXfrm>
    </dsp:sp>
    <dsp:sp modelId="{3167F711-E0D1-4F2D-A399-220954964CA5}">
      <dsp:nvSpPr>
        <dsp:cNvPr id="0" name=""/>
        <dsp:cNvSpPr/>
      </dsp:nvSpPr>
      <dsp:spPr>
        <a:xfrm>
          <a:off x="0" y="1737572"/>
          <a:ext cx="6309360" cy="0"/>
        </a:xfrm>
        <a:prstGeom prst="line">
          <a:avLst/>
        </a:prstGeom>
        <a:solidFill>
          <a:schemeClr val="dk2">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4705711-A647-43EF-86CA-91B7CF8F4EB2}">
      <dsp:nvSpPr>
        <dsp:cNvPr id="0" name=""/>
        <dsp:cNvSpPr/>
      </dsp:nvSpPr>
      <dsp:spPr>
        <a:xfrm>
          <a:off x="0" y="1737572"/>
          <a:ext cx="6309360" cy="5789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US" sz="2200" kern="1200" dirty="0"/>
            <a:t>Resilience/perseverance despite set-backs</a:t>
          </a:r>
        </a:p>
      </dsp:txBody>
      <dsp:txXfrm>
        <a:off x="0" y="1737572"/>
        <a:ext cx="6309360" cy="578978"/>
      </dsp:txXfrm>
    </dsp:sp>
    <dsp:sp modelId="{CDAEE1EB-B483-4FA7-A5DC-504FC1136BCA}">
      <dsp:nvSpPr>
        <dsp:cNvPr id="0" name=""/>
        <dsp:cNvSpPr/>
      </dsp:nvSpPr>
      <dsp:spPr>
        <a:xfrm>
          <a:off x="0" y="2316550"/>
          <a:ext cx="6309360" cy="0"/>
        </a:xfrm>
        <a:prstGeom prst="line">
          <a:avLst/>
        </a:prstGeom>
        <a:solidFill>
          <a:schemeClr val="dk2">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BC2F453-D230-4B41-8A0E-EA2796B1EA31}">
      <dsp:nvSpPr>
        <dsp:cNvPr id="0" name=""/>
        <dsp:cNvSpPr/>
      </dsp:nvSpPr>
      <dsp:spPr>
        <a:xfrm>
          <a:off x="0" y="2316550"/>
          <a:ext cx="6309360" cy="5789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US" sz="2200" kern="1200"/>
            <a:t>Self confidence</a:t>
          </a:r>
        </a:p>
      </dsp:txBody>
      <dsp:txXfrm>
        <a:off x="0" y="2316550"/>
        <a:ext cx="6309360" cy="578978"/>
      </dsp:txXfrm>
    </dsp:sp>
    <dsp:sp modelId="{4FF56414-A688-4620-9919-4A43F578ED61}">
      <dsp:nvSpPr>
        <dsp:cNvPr id="0" name=""/>
        <dsp:cNvSpPr/>
      </dsp:nvSpPr>
      <dsp:spPr>
        <a:xfrm>
          <a:off x="0" y="2895529"/>
          <a:ext cx="6309360" cy="0"/>
        </a:xfrm>
        <a:prstGeom prst="line">
          <a:avLst/>
        </a:prstGeom>
        <a:solidFill>
          <a:schemeClr val="dk2">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2CC16ED-A52F-47DB-83B7-EEFF15560F8E}">
      <dsp:nvSpPr>
        <dsp:cNvPr id="0" name=""/>
        <dsp:cNvSpPr/>
      </dsp:nvSpPr>
      <dsp:spPr>
        <a:xfrm>
          <a:off x="0" y="2895529"/>
          <a:ext cx="6309360" cy="5789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US" sz="2200" kern="1200"/>
            <a:t>Time management ability</a:t>
          </a:r>
        </a:p>
      </dsp:txBody>
      <dsp:txXfrm>
        <a:off x="0" y="2895529"/>
        <a:ext cx="6309360" cy="578978"/>
      </dsp:txXfrm>
    </dsp:sp>
    <dsp:sp modelId="{A92C6684-E9BB-4E6A-AB4D-6C14C812C2B6}">
      <dsp:nvSpPr>
        <dsp:cNvPr id="0" name=""/>
        <dsp:cNvSpPr/>
      </dsp:nvSpPr>
      <dsp:spPr>
        <a:xfrm>
          <a:off x="0" y="3474507"/>
          <a:ext cx="6309360" cy="0"/>
        </a:xfrm>
        <a:prstGeom prst="line">
          <a:avLst/>
        </a:prstGeom>
        <a:solidFill>
          <a:schemeClr val="dk2">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10678AD-29B1-43FB-80E4-08E85305DB87}">
      <dsp:nvSpPr>
        <dsp:cNvPr id="0" name=""/>
        <dsp:cNvSpPr/>
      </dsp:nvSpPr>
      <dsp:spPr>
        <a:xfrm>
          <a:off x="0" y="3474507"/>
          <a:ext cx="6309360" cy="5789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US" sz="2200" kern="1200" dirty="0"/>
            <a:t>Project planning skills</a:t>
          </a:r>
        </a:p>
      </dsp:txBody>
      <dsp:txXfrm>
        <a:off x="0" y="3474507"/>
        <a:ext cx="6309360" cy="578978"/>
      </dsp:txXfrm>
    </dsp:sp>
    <dsp:sp modelId="{F22120CA-0884-4F51-B4BD-9E20781FA1CF}">
      <dsp:nvSpPr>
        <dsp:cNvPr id="0" name=""/>
        <dsp:cNvSpPr/>
      </dsp:nvSpPr>
      <dsp:spPr>
        <a:xfrm>
          <a:off x="0" y="4053486"/>
          <a:ext cx="6309360" cy="0"/>
        </a:xfrm>
        <a:prstGeom prst="line">
          <a:avLst/>
        </a:prstGeom>
        <a:solidFill>
          <a:schemeClr val="dk2">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7B2A666-1AB9-490C-A5E4-DECBCD3B53FB}">
      <dsp:nvSpPr>
        <dsp:cNvPr id="0" name=""/>
        <dsp:cNvSpPr/>
      </dsp:nvSpPr>
      <dsp:spPr>
        <a:xfrm>
          <a:off x="0" y="4070531"/>
          <a:ext cx="6309360" cy="5789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US" sz="2200" kern="1200" dirty="0"/>
            <a:t>Ability to work within a large collaboration</a:t>
          </a:r>
        </a:p>
      </dsp:txBody>
      <dsp:txXfrm>
        <a:off x="0" y="4070531"/>
        <a:ext cx="6309360" cy="578978"/>
      </dsp:txXfrm>
    </dsp:sp>
    <dsp:sp modelId="{1B1B0A53-EBBA-4189-9B3F-8ED2679BEABA}">
      <dsp:nvSpPr>
        <dsp:cNvPr id="0" name=""/>
        <dsp:cNvSpPr/>
      </dsp:nvSpPr>
      <dsp:spPr>
        <a:xfrm>
          <a:off x="0" y="4632465"/>
          <a:ext cx="6309360" cy="0"/>
        </a:xfrm>
        <a:prstGeom prst="line">
          <a:avLst/>
        </a:prstGeom>
        <a:solidFill>
          <a:schemeClr val="dk2">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15D1D17-2C58-4191-98A6-E5EC4708DD9D}">
      <dsp:nvSpPr>
        <dsp:cNvPr id="0" name=""/>
        <dsp:cNvSpPr/>
      </dsp:nvSpPr>
      <dsp:spPr>
        <a:xfrm>
          <a:off x="0" y="4632465"/>
          <a:ext cx="6309360" cy="5789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US" sz="2200" kern="1200" dirty="0"/>
            <a:t>Leadership development</a:t>
          </a:r>
        </a:p>
      </dsp:txBody>
      <dsp:txXfrm>
        <a:off x="0" y="4632465"/>
        <a:ext cx="6309360" cy="578978"/>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1"/>
            <a:ext cx="2982380" cy="464900"/>
          </a:xfrm>
          <a:prstGeom prst="rect">
            <a:avLst/>
          </a:prstGeom>
        </p:spPr>
        <p:txBody>
          <a:bodyPr vert="horz" lIns="91847" tIns="45921" rIns="91847" bIns="45921" rtlCol="0"/>
          <a:lstStyle>
            <a:lvl1pPr algn="l">
              <a:defRPr sz="1200"/>
            </a:lvl1pPr>
          </a:lstStyle>
          <a:p>
            <a:endParaRPr lang="en-US"/>
          </a:p>
        </p:txBody>
      </p:sp>
      <p:sp>
        <p:nvSpPr>
          <p:cNvPr id="3" name="Date Placeholder 2"/>
          <p:cNvSpPr>
            <a:spLocks noGrp="1"/>
          </p:cNvSpPr>
          <p:nvPr>
            <p:ph type="dt" sz="quarter" idx="1"/>
          </p:nvPr>
        </p:nvSpPr>
        <p:spPr>
          <a:xfrm>
            <a:off x="3897882" y="11"/>
            <a:ext cx="2982379" cy="464900"/>
          </a:xfrm>
          <a:prstGeom prst="rect">
            <a:avLst/>
          </a:prstGeom>
        </p:spPr>
        <p:txBody>
          <a:bodyPr vert="horz" lIns="91847" tIns="45921" rIns="91847" bIns="45921" rtlCol="0"/>
          <a:lstStyle>
            <a:lvl1pPr algn="r">
              <a:defRPr sz="1200"/>
            </a:lvl1pPr>
          </a:lstStyle>
          <a:p>
            <a:fld id="{B17554D1-967C-4C6D-9F2D-48B3C2720170}" type="datetimeFigureOut">
              <a:rPr lang="en-US" smtClean="0"/>
              <a:t>7/24/2023</a:t>
            </a:fld>
            <a:endParaRPr lang="en-US"/>
          </a:p>
        </p:txBody>
      </p:sp>
      <p:sp>
        <p:nvSpPr>
          <p:cNvPr id="4" name="Footer Placeholder 3"/>
          <p:cNvSpPr>
            <a:spLocks noGrp="1"/>
          </p:cNvSpPr>
          <p:nvPr>
            <p:ph type="ftr" sz="quarter" idx="2"/>
          </p:nvPr>
        </p:nvSpPr>
        <p:spPr>
          <a:xfrm>
            <a:off x="1" y="8829911"/>
            <a:ext cx="2982380" cy="464900"/>
          </a:xfrm>
          <a:prstGeom prst="rect">
            <a:avLst/>
          </a:prstGeom>
        </p:spPr>
        <p:txBody>
          <a:bodyPr vert="horz" lIns="91847" tIns="45921" rIns="91847" bIns="45921" rtlCol="0" anchor="b"/>
          <a:lstStyle>
            <a:lvl1pPr algn="l">
              <a:defRPr sz="1200"/>
            </a:lvl1pPr>
          </a:lstStyle>
          <a:p>
            <a:endParaRPr lang="en-US"/>
          </a:p>
        </p:txBody>
      </p:sp>
      <p:sp>
        <p:nvSpPr>
          <p:cNvPr id="5" name="Slide Number Placeholder 4"/>
          <p:cNvSpPr>
            <a:spLocks noGrp="1"/>
          </p:cNvSpPr>
          <p:nvPr>
            <p:ph type="sldNum" sz="quarter" idx="3"/>
          </p:nvPr>
        </p:nvSpPr>
        <p:spPr>
          <a:xfrm>
            <a:off x="3897882" y="8829911"/>
            <a:ext cx="2982379" cy="464900"/>
          </a:xfrm>
          <a:prstGeom prst="rect">
            <a:avLst/>
          </a:prstGeom>
        </p:spPr>
        <p:txBody>
          <a:bodyPr vert="horz" lIns="91847" tIns="45921" rIns="91847" bIns="45921" rtlCol="0" anchor="b"/>
          <a:lstStyle>
            <a:lvl1pPr algn="r">
              <a:defRPr sz="1200"/>
            </a:lvl1pPr>
          </a:lstStyle>
          <a:p>
            <a:fld id="{AA47E720-93EF-483D-84A7-F39F5B8DBC9A}" type="slidenum">
              <a:rPr lang="en-US" smtClean="0"/>
              <a:t>‹#›</a:t>
            </a:fld>
            <a:endParaRPr lang="en-US"/>
          </a:p>
        </p:txBody>
      </p:sp>
    </p:spTree>
    <p:extLst>
      <p:ext uri="{BB962C8B-B14F-4D97-AF65-F5344CB8AC3E}">
        <p14:creationId xmlns:p14="http://schemas.microsoft.com/office/powerpoint/2010/main" val="38397499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 y="11"/>
            <a:ext cx="2981912" cy="464820"/>
          </a:xfrm>
          <a:prstGeom prst="rect">
            <a:avLst/>
          </a:prstGeom>
        </p:spPr>
        <p:txBody>
          <a:bodyPr vert="horz" lIns="92628" tIns="46311" rIns="92628" bIns="46311" rtlCol="0"/>
          <a:lstStyle>
            <a:lvl1pPr algn="l" fontAlgn="auto">
              <a:spcBef>
                <a:spcPct val="0"/>
              </a:spcBef>
              <a:spcAft>
                <a:spcPct val="0"/>
              </a:spcAft>
              <a:defRPr sz="1200">
                <a:latin typeface="+mn-lt"/>
              </a:defRPr>
            </a:lvl1pPr>
          </a:lstStyle>
          <a:p>
            <a:pPr>
              <a:defRPr/>
            </a:pPr>
            <a:endParaRPr lang="en-US"/>
          </a:p>
        </p:txBody>
      </p:sp>
      <p:sp>
        <p:nvSpPr>
          <p:cNvPr id="3" name="Date Placeholder 2"/>
          <p:cNvSpPr>
            <a:spLocks noGrp="1"/>
          </p:cNvSpPr>
          <p:nvPr>
            <p:ph type="dt" idx="1"/>
          </p:nvPr>
        </p:nvSpPr>
        <p:spPr>
          <a:xfrm>
            <a:off x="3898353" y="11"/>
            <a:ext cx="2981912" cy="464820"/>
          </a:xfrm>
          <a:prstGeom prst="rect">
            <a:avLst/>
          </a:prstGeom>
        </p:spPr>
        <p:txBody>
          <a:bodyPr vert="horz" lIns="92628" tIns="46311" rIns="92628" bIns="46311" rtlCol="0"/>
          <a:lstStyle>
            <a:lvl1pPr algn="r" fontAlgn="auto">
              <a:spcBef>
                <a:spcPct val="0"/>
              </a:spcBef>
              <a:spcAft>
                <a:spcPct val="0"/>
              </a:spcAft>
              <a:defRPr sz="1200">
                <a:latin typeface="+mn-lt"/>
              </a:defRPr>
            </a:lvl1pPr>
          </a:lstStyle>
          <a:p>
            <a:pPr>
              <a:defRPr/>
            </a:pPr>
            <a:fld id="{36962A90-C2A2-4CDF-8D04-DA2BD430AAAB}" type="datetimeFigureOut">
              <a:rPr lang="en-US"/>
              <a:pPr>
                <a:defRPr/>
              </a:pPr>
              <a:t>7/24/2023</a:t>
            </a:fld>
            <a:endParaRPr lang="en-US"/>
          </a:p>
        </p:txBody>
      </p:sp>
      <p:sp>
        <p:nvSpPr>
          <p:cNvPr id="4" name="Slide Image Placeholder 3"/>
          <p:cNvSpPr>
            <a:spLocks noGrp="1" noRot="1" noChangeAspect="1"/>
          </p:cNvSpPr>
          <p:nvPr>
            <p:ph type="sldImg" idx="2"/>
          </p:nvPr>
        </p:nvSpPr>
        <p:spPr>
          <a:xfrm>
            <a:off x="344488" y="698500"/>
            <a:ext cx="6192837" cy="3484563"/>
          </a:xfrm>
          <a:prstGeom prst="rect">
            <a:avLst/>
          </a:prstGeom>
          <a:noFill/>
          <a:ln w="12700">
            <a:solidFill>
              <a:prstClr val="black"/>
            </a:solidFill>
          </a:ln>
        </p:spPr>
      </p:sp>
      <p:sp>
        <p:nvSpPr>
          <p:cNvPr id="5" name="Notes Placeholder 4"/>
          <p:cNvSpPr>
            <a:spLocks noGrp="1"/>
          </p:cNvSpPr>
          <p:nvPr>
            <p:ph type="body" sz="quarter" idx="3"/>
          </p:nvPr>
        </p:nvSpPr>
        <p:spPr>
          <a:xfrm>
            <a:off x="688503" y="4415791"/>
            <a:ext cx="5504827" cy="4183380"/>
          </a:xfrm>
          <a:prstGeom prst="rect">
            <a:avLst/>
          </a:prstGeom>
        </p:spPr>
        <p:txBody>
          <a:bodyPr vert="horz" lIns="92628" tIns="46311" rIns="92628" bIns="46311"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4" y="8829994"/>
            <a:ext cx="2981912" cy="464820"/>
          </a:xfrm>
          <a:prstGeom prst="rect">
            <a:avLst/>
          </a:prstGeom>
        </p:spPr>
        <p:txBody>
          <a:bodyPr vert="horz" lIns="92628" tIns="46311" rIns="92628" bIns="46311" rtlCol="0" anchor="b"/>
          <a:lstStyle>
            <a:lvl1pPr algn="l" fontAlgn="auto">
              <a:spcBef>
                <a:spcPct val="0"/>
              </a:spcBef>
              <a:spcAft>
                <a:spcPct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98353" y="8829994"/>
            <a:ext cx="2981912" cy="464820"/>
          </a:xfrm>
          <a:prstGeom prst="rect">
            <a:avLst/>
          </a:prstGeom>
        </p:spPr>
        <p:txBody>
          <a:bodyPr vert="horz" lIns="92628" tIns="46311" rIns="92628" bIns="46311" rtlCol="0" anchor="b"/>
          <a:lstStyle>
            <a:lvl1pPr algn="r" fontAlgn="auto">
              <a:spcBef>
                <a:spcPct val="0"/>
              </a:spcBef>
              <a:spcAft>
                <a:spcPct val="0"/>
              </a:spcAft>
              <a:defRPr sz="1200">
                <a:latin typeface="+mn-lt"/>
              </a:defRPr>
            </a:lvl1pPr>
          </a:lstStyle>
          <a:p>
            <a:pPr>
              <a:defRPr/>
            </a:pPr>
            <a:fld id="{F876D4B8-3D7E-42E7-AF06-6D9133F7F081}" type="slidenum">
              <a:rPr lang="en-US"/>
              <a:pPr>
                <a:defRPr/>
              </a:pPr>
              <a:t>‹#›</a:t>
            </a:fld>
            <a:endParaRPr lang="en-US"/>
          </a:p>
        </p:txBody>
      </p:sp>
    </p:spTree>
    <p:extLst>
      <p:ext uri="{BB962C8B-B14F-4D97-AF65-F5344CB8AC3E}">
        <p14:creationId xmlns:p14="http://schemas.microsoft.com/office/powerpoint/2010/main" val="10140265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4040FF8-CC34-4AB9-A6C1-809C2EBE8EB5}" type="slidenum">
              <a:rPr lang="en-US" smtClean="0"/>
              <a:t>2</a:t>
            </a:fld>
            <a:endParaRPr lang="en-US"/>
          </a:p>
        </p:txBody>
      </p:sp>
    </p:spTree>
    <p:extLst>
      <p:ext uri="{BB962C8B-B14F-4D97-AF65-F5344CB8AC3E}">
        <p14:creationId xmlns:p14="http://schemas.microsoft.com/office/powerpoint/2010/main" val="19613504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D4B7A38-86DD-4622-844E-2813CF5B6E06}" type="slidenum">
              <a:rPr lang="en-US" smtClean="0"/>
              <a:t>6</a:t>
            </a:fld>
            <a:endParaRPr lang="en-US"/>
          </a:p>
        </p:txBody>
      </p:sp>
    </p:spTree>
    <p:extLst>
      <p:ext uri="{BB962C8B-B14F-4D97-AF65-F5344CB8AC3E}">
        <p14:creationId xmlns:p14="http://schemas.microsoft.com/office/powerpoint/2010/main" val="8625682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23E146D-72E3-4D17-8794-005420F3EB37}" type="slidenum">
              <a:rPr lang="en-US" smtClean="0"/>
              <a:t>7</a:t>
            </a:fld>
            <a:endParaRPr lang="en-US" dirty="0"/>
          </a:p>
        </p:txBody>
      </p:sp>
    </p:spTree>
    <p:extLst>
      <p:ext uri="{BB962C8B-B14F-4D97-AF65-F5344CB8AC3E}">
        <p14:creationId xmlns:p14="http://schemas.microsoft.com/office/powerpoint/2010/main" val="42896061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396381A-F256-4FCC-A8A9-171E310B2DB3}" type="slidenum">
              <a:rPr lang="en-US" smtClean="0"/>
              <a:t>10</a:t>
            </a:fld>
            <a:endParaRPr lang="en-US"/>
          </a:p>
        </p:txBody>
      </p:sp>
    </p:spTree>
    <p:extLst>
      <p:ext uri="{BB962C8B-B14F-4D97-AF65-F5344CB8AC3E}">
        <p14:creationId xmlns:p14="http://schemas.microsoft.com/office/powerpoint/2010/main" val="3766846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D4B7A38-86DD-4622-844E-2813CF5B6E06}" type="slidenum">
              <a:rPr lang="en-US" smtClean="0"/>
              <a:t>16</a:t>
            </a:fld>
            <a:endParaRPr lang="en-US" dirty="0"/>
          </a:p>
        </p:txBody>
      </p:sp>
    </p:spTree>
    <p:extLst>
      <p:ext uri="{BB962C8B-B14F-4D97-AF65-F5344CB8AC3E}">
        <p14:creationId xmlns:p14="http://schemas.microsoft.com/office/powerpoint/2010/main" val="13523586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23E146D-72E3-4D17-8794-005420F3EB37}" type="slidenum">
              <a:rPr lang="en-US" smtClean="0"/>
              <a:t>17</a:t>
            </a:fld>
            <a:endParaRPr lang="en-US" dirty="0"/>
          </a:p>
        </p:txBody>
      </p:sp>
    </p:spTree>
    <p:extLst>
      <p:ext uri="{BB962C8B-B14F-4D97-AF65-F5344CB8AC3E}">
        <p14:creationId xmlns:p14="http://schemas.microsoft.com/office/powerpoint/2010/main" val="42878254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F876D4B8-3D7E-42E7-AF06-6D9133F7F081}" type="slidenum">
              <a:rPr lang="en-US" smtClean="0"/>
              <a:pPr>
                <a:defRPr/>
              </a:pPr>
              <a:t>19</a:t>
            </a:fld>
            <a:endParaRPr lang="en-US"/>
          </a:p>
        </p:txBody>
      </p:sp>
    </p:spTree>
    <p:extLst>
      <p:ext uri="{BB962C8B-B14F-4D97-AF65-F5344CB8AC3E}">
        <p14:creationId xmlns:p14="http://schemas.microsoft.com/office/powerpoint/2010/main" val="2875331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487DFF8-3A7F-49D5-AAAD-0F0E6C6496F2}" type="slidenum">
              <a:rPr lang="en-US" smtClean="0"/>
              <a:t>23</a:t>
            </a:fld>
            <a:endParaRPr lang="en-US"/>
          </a:p>
        </p:txBody>
      </p:sp>
    </p:spTree>
    <p:extLst>
      <p:ext uri="{BB962C8B-B14F-4D97-AF65-F5344CB8AC3E}">
        <p14:creationId xmlns:p14="http://schemas.microsoft.com/office/powerpoint/2010/main" val="6278424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F876D4B8-3D7E-42E7-AF06-6D9133F7F081}" type="slidenum">
              <a:rPr lang="en-US" smtClean="0"/>
              <a:pPr>
                <a:defRPr/>
              </a:pPr>
              <a:t>24</a:t>
            </a:fld>
            <a:endParaRPr lang="en-US"/>
          </a:p>
        </p:txBody>
      </p:sp>
    </p:spTree>
    <p:extLst>
      <p:ext uri="{BB962C8B-B14F-4D97-AF65-F5344CB8AC3E}">
        <p14:creationId xmlns:p14="http://schemas.microsoft.com/office/powerpoint/2010/main" val="424342936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userDrawn="1">
  <p:cSld name="Title Slide">
    <p:bg>
      <p:bgPr>
        <a:blipFill dpi="0" rotWithShape="0">
          <a:blip r:embed="rId2">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406400" y="6248400"/>
            <a:ext cx="3556000" cy="609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stStyle>
          <a:p>
            <a:pPr algn="ctr" fontAlgn="auto">
              <a:spcBef>
                <a:spcPct val="0"/>
              </a:spcBef>
              <a:spcAft>
                <a:spcPct val="0"/>
              </a:spcAft>
              <a:defRPr/>
            </a:pPr>
            <a:endParaRPr lang="en-US"/>
          </a:p>
        </p:txBody>
      </p:sp>
      <p:pic>
        <p:nvPicPr>
          <p:cNvPr id="5" name="Picture 8" descr="horizontal-logo-green-text.jpg"/>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bwMode="auto">
          <a:xfrm>
            <a:off x="3429000" y="384175"/>
            <a:ext cx="5334000" cy="895350"/>
          </a:xfrm>
          <a:prstGeom prst="rect">
            <a:avLst/>
          </a:prstGeom>
          <a:noFill/>
          <a:ln w="9525">
            <a:noFill/>
            <a:miter lim="800000"/>
          </a:ln>
        </p:spPr>
      </p:pic>
      <p:sp>
        <p:nvSpPr>
          <p:cNvPr id="9" name="Subtitle 2"/>
          <p:cNvSpPr>
            <a:spLocks noGrp="1"/>
          </p:cNvSpPr>
          <p:nvPr>
            <p:ph type="subTitle" idx="1"/>
          </p:nvPr>
        </p:nvSpPr>
        <p:spPr>
          <a:xfrm>
            <a:off x="1828800" y="3200400"/>
            <a:ext cx="8534400" cy="1752600"/>
          </a:xfrm>
        </p:spPr>
        <p:txBody>
          <a:bodyPr/>
          <a:lstStyle>
            <a:lvl1pPr marL="0" indent="0" algn="ctr">
              <a:buNone/>
              <a:defRPr b="0">
                <a:solidFill>
                  <a:schemeClr val="tx1">
                    <a:lumMod val="75000"/>
                    <a:lumOff val="25000"/>
                  </a:schemeClr>
                </a:solidFill>
                <a:latin typeface="+mn-lt"/>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10" name="Title 6"/>
          <p:cNvSpPr>
            <a:spLocks noGrp="1"/>
          </p:cNvSpPr>
          <p:nvPr>
            <p:ph type="title"/>
          </p:nvPr>
        </p:nvSpPr>
        <p:spPr>
          <a:xfrm>
            <a:off x="609600" y="1981200"/>
            <a:ext cx="10972800" cy="1143000"/>
          </a:xfrm>
          <a:prstGeom prst="rect">
            <a:avLst/>
          </a:prstGeom>
        </p:spPr>
        <p:txBody>
          <a:bodyPr>
            <a:normAutofit/>
          </a:bodyPr>
          <a:lstStyle>
            <a:lvl1pPr algn="ctr">
              <a:defRPr sz="3200" b="1">
                <a:solidFill>
                  <a:srgbClr val="146737"/>
                </a:solidFill>
                <a:latin typeface="+mn-lt"/>
              </a:defRPr>
            </a:lvl1pPr>
          </a:lstStyle>
          <a:p>
            <a:r>
              <a:rPr lang="en-US"/>
              <a:t>Click to edit Master title style</a:t>
            </a:r>
          </a:p>
        </p:txBody>
      </p:sp>
    </p:spTree>
    <p:extLst>
      <p:ext uri="{BB962C8B-B14F-4D97-AF65-F5344CB8AC3E}">
        <p14:creationId xmlns:p14="http://schemas.microsoft.com/office/powerpoint/2010/main" val="525930385"/>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DOE bottom - text box - bo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Content Placeholder 2"/>
          <p:cNvSpPr>
            <a:spLocks noGrp="1"/>
          </p:cNvSpPr>
          <p:nvPr>
            <p:ph idx="1"/>
          </p:nvPr>
        </p:nvSpPr>
        <p:spPr>
          <a:xfrm>
            <a:off x="427630" y="972404"/>
            <a:ext cx="11127473" cy="5073555"/>
          </a:xfrm>
          <a:prstGeom prst="rect">
            <a:avLst/>
          </a:prstGeom>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Rectangle 6"/>
          <p:cNvSpPr>
            <a:spLocks noGrp="1" noChangeArrowheads="1"/>
          </p:cNvSpPr>
          <p:nvPr>
            <p:ph type="sldNum" sz="quarter" idx="4"/>
          </p:nvPr>
        </p:nvSpPr>
        <p:spPr>
          <a:xfrm>
            <a:off x="11565624" y="6492876"/>
            <a:ext cx="626377" cy="365125"/>
          </a:xfrm>
          <a:prstGeom prst="rect">
            <a:avLst/>
          </a:prstGeom>
          <a:ln/>
        </p:spPr>
        <p:txBody>
          <a:bodyPr/>
          <a:lstStyle>
            <a:lvl1pPr>
              <a:defRPr sz="1000">
                <a:latin typeface="Arial" panose="020B0604020202020204" pitchFamily="34" charset="0"/>
                <a:cs typeface="Arial" panose="020B0604020202020204" pitchFamily="34" charset="0"/>
              </a:defRPr>
            </a:lvl1pPr>
          </a:lstStyle>
          <a:p>
            <a:pPr>
              <a:defRPr/>
            </a:pPr>
            <a:fld id="{0E35970C-66DA-42B4-8591-6E363A3B576E}" type="slidenum">
              <a:rPr lang="en-US" smtClean="0"/>
              <a:pPr>
                <a:defRPr/>
              </a:pPr>
              <a:t>‹#›</a:t>
            </a:fld>
            <a:endParaRPr lang="en-US" dirty="0"/>
          </a:p>
        </p:txBody>
      </p:sp>
    </p:spTree>
    <p:extLst>
      <p:ext uri="{BB962C8B-B14F-4D97-AF65-F5344CB8AC3E}">
        <p14:creationId xmlns:p14="http://schemas.microsoft.com/office/powerpoint/2010/main" val="3593666324"/>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a:t>Click to edit Master title style</a:t>
            </a:r>
          </a:p>
        </p:txBody>
      </p:sp>
      <p:sp>
        <p:nvSpPr>
          <p:cNvPr id="3" name="Content Placeholder 2"/>
          <p:cNvSpPr>
            <a:spLocks noGrp="1"/>
          </p:cNvSpPr>
          <p:nvPr>
            <p:ph idx="1"/>
          </p:nvPr>
        </p:nvSpPr>
        <p:spPr>
          <a:xfrm>
            <a:off x="623035" y="1017332"/>
            <a:ext cx="11390071" cy="5221425"/>
          </a:xfrm>
        </p:spPr>
        <p:txBody>
          <a:bodyPr/>
          <a:lstStyle>
            <a:lvl1pPr>
              <a:spcBef>
                <a:spcPts val="1000"/>
              </a:spcBef>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77075835"/>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 No Footer">
    <p:spTree>
      <p:nvGrpSpPr>
        <p:cNvPr id="1" name=""/>
        <p:cNvGrpSpPr/>
        <p:nvPr/>
      </p:nvGrpSpPr>
      <p:grpSpPr>
        <a:xfrm>
          <a:off x="0" y="0"/>
          <a:ext cx="0" cy="0"/>
          <a:chOff x="0" y="0"/>
          <a:chExt cx="0" cy="0"/>
        </a:xfrm>
      </p:grpSpPr>
      <p:sp>
        <p:nvSpPr>
          <p:cNvPr id="4" name="Rectangle 3"/>
          <p:cNvSpPr/>
          <p:nvPr userDrawn="1"/>
        </p:nvSpPr>
        <p:spPr>
          <a:xfrm>
            <a:off x="0" y="6127846"/>
            <a:ext cx="12192000" cy="7301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stStyle>
          <a:p>
            <a:pPr algn="ctr"/>
            <a:endParaRPr lang="en-US" sz="1800"/>
          </a:p>
        </p:txBody>
      </p:sp>
      <p:sp>
        <p:nvSpPr>
          <p:cNvPr id="2" name="Title 1"/>
          <p:cNvSpPr>
            <a:spLocks noGrp="1"/>
          </p:cNvSpPr>
          <p:nvPr>
            <p:ph type="title"/>
          </p:nvPr>
        </p:nvSpPr>
        <p:spPr/>
        <p:txBody>
          <a:bodyPr/>
          <a:lstStyle>
            <a:lvl1pPr>
              <a:defRPr sz="3600"/>
            </a:lvl1pPr>
          </a:lstStyle>
          <a:p>
            <a:r>
              <a:rPr lang="en-US"/>
              <a:t>Click to edit Master title style</a:t>
            </a:r>
          </a:p>
        </p:txBody>
      </p:sp>
      <p:sp>
        <p:nvSpPr>
          <p:cNvPr id="3" name="Content Placeholder 2"/>
          <p:cNvSpPr>
            <a:spLocks noGrp="1"/>
          </p:cNvSpPr>
          <p:nvPr>
            <p:ph idx="1"/>
          </p:nvPr>
        </p:nvSpPr>
        <p:spPr>
          <a:xfrm>
            <a:off x="623035" y="1017332"/>
            <a:ext cx="11390071" cy="5601833"/>
          </a:xfrm>
        </p:spPr>
        <p:txBody>
          <a:bodyPr/>
          <a:lstStyle>
            <a:lvl1pPr>
              <a:spcBef>
                <a:spcPts val="1000"/>
              </a:spcBef>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8"/>
          <p:cNvSpPr>
            <a:spLocks noGrp="1"/>
          </p:cNvSpPr>
          <p:nvPr>
            <p:ph type="sldNum" sz="quarter" idx="12"/>
          </p:nvPr>
        </p:nvSpPr>
        <p:spPr>
          <a:xfrm>
            <a:off x="11436808" y="6619164"/>
            <a:ext cx="576296" cy="231440"/>
          </a:xfrm>
          <a:prstGeom prst="rect">
            <a:avLst/>
          </a:prstGeom>
        </p:spPr>
        <p:txBody>
          <a:bodyPr/>
          <a:lstStyle>
            <a:defPPr>
              <a:defRPr lang="en-US"/>
            </a:defPPr>
            <a:lvl1pPr algn="l" rtl="0" fontAlgn="base">
              <a:spcBef>
                <a:spcPct val="0"/>
              </a:spcBef>
              <a:spcAft>
                <a:spcPct val="0"/>
              </a:spcAft>
              <a:defRPr sz="1000" kern="1200">
                <a:solidFill>
                  <a:schemeClr val="accent1"/>
                </a:solidFill>
                <a:latin typeface="Arial"/>
                <a:ea typeface="+mn-ea"/>
                <a:cs typeface="+mn-cs"/>
              </a:defRPr>
            </a:lvl1pPr>
          </a:lstStyle>
          <a:p>
            <a:pPr>
              <a:defRPr/>
            </a:pPr>
            <a:fld id="{1F8A97BA-DB9B-4291-87AE-AF89EA7F18B7}" type="slidenum">
              <a:rPr lang="en-US" smtClean="0"/>
              <a:pPr>
                <a:defRPr/>
              </a:pPr>
              <a:t>‹#›</a:t>
            </a:fld>
            <a:endParaRPr lang="en-US"/>
          </a:p>
        </p:txBody>
      </p:sp>
    </p:spTree>
    <p:extLst>
      <p:ext uri="{BB962C8B-B14F-4D97-AF65-F5344CB8AC3E}">
        <p14:creationId xmlns:p14="http://schemas.microsoft.com/office/powerpoint/2010/main" val="1569955828"/>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 Small Header No Footer">
    <p:spTree>
      <p:nvGrpSpPr>
        <p:cNvPr id="1" name=""/>
        <p:cNvGrpSpPr/>
        <p:nvPr/>
      </p:nvGrpSpPr>
      <p:grpSpPr>
        <a:xfrm>
          <a:off x="0" y="0"/>
          <a:ext cx="0" cy="0"/>
          <a:chOff x="0" y="0"/>
          <a:chExt cx="0" cy="0"/>
        </a:xfrm>
      </p:grpSpPr>
      <p:sp>
        <p:nvSpPr>
          <p:cNvPr id="4" name="Rectangle 3"/>
          <p:cNvSpPr/>
          <p:nvPr/>
        </p:nvSpPr>
        <p:spPr>
          <a:xfrm>
            <a:off x="0" y="6127846"/>
            <a:ext cx="12192000" cy="7301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stStyle>
          <a:p>
            <a:pPr algn="ctr"/>
            <a:endParaRPr lang="en-US" sz="1800">
              <a:solidFill>
                <a:prstClr val="white"/>
              </a:solidFill>
            </a:endParaRPr>
          </a:p>
        </p:txBody>
      </p:sp>
      <p:sp>
        <p:nvSpPr>
          <p:cNvPr id="2" name="Title 1"/>
          <p:cNvSpPr>
            <a:spLocks noGrp="1"/>
          </p:cNvSpPr>
          <p:nvPr>
            <p:ph type="title"/>
          </p:nvPr>
        </p:nvSpPr>
        <p:spPr>
          <a:xfrm>
            <a:off x="225779" y="3"/>
            <a:ext cx="11787327" cy="577564"/>
          </a:xfrm>
        </p:spPr>
        <p:txBody>
          <a:bodyPr/>
          <a:lstStyle>
            <a:lvl1pPr>
              <a:defRPr sz="3600"/>
            </a:lvl1pPr>
          </a:lstStyle>
          <a:p>
            <a:r>
              <a:rPr lang="en-US"/>
              <a:t>Click to edit Master title style</a:t>
            </a:r>
          </a:p>
        </p:txBody>
      </p:sp>
      <p:grpSp>
        <p:nvGrpSpPr>
          <p:cNvPr id="14" name="Group 13"/>
          <p:cNvGrpSpPr/>
          <p:nvPr/>
        </p:nvGrpSpPr>
        <p:grpSpPr>
          <a:xfrm>
            <a:off x="1" y="7702"/>
            <a:ext cx="12192001" cy="6858063"/>
            <a:chOff x="0" y="7701"/>
            <a:chExt cx="9144001" cy="6858063"/>
          </a:xfrm>
        </p:grpSpPr>
        <p:sp>
          <p:nvSpPr>
            <p:cNvPr id="15" name="Right Triangle 14"/>
            <p:cNvSpPr/>
            <p:nvPr/>
          </p:nvSpPr>
          <p:spPr>
            <a:xfrm rot="10800000">
              <a:off x="8676725" y="5968741"/>
              <a:ext cx="467275" cy="897023"/>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stStyle>
            <a:p>
              <a:pPr algn="ctr"/>
              <a:endParaRPr lang="en-US" sz="1800">
                <a:solidFill>
                  <a:prstClr val="white"/>
                </a:solidFill>
              </a:endParaRPr>
            </a:p>
          </p:txBody>
        </p:sp>
        <p:sp>
          <p:nvSpPr>
            <p:cNvPr id="16" name="Right Triangle 15"/>
            <p:cNvSpPr/>
            <p:nvPr/>
          </p:nvSpPr>
          <p:spPr>
            <a:xfrm rot="10800000">
              <a:off x="2825194" y="5776157"/>
              <a:ext cx="467275" cy="897023"/>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stStyle>
            <a:p>
              <a:pPr algn="ctr"/>
              <a:endParaRPr lang="en-US" sz="1800">
                <a:solidFill>
                  <a:prstClr val="white"/>
                </a:solidFill>
              </a:endParaRPr>
            </a:p>
          </p:txBody>
        </p:sp>
        <p:grpSp>
          <p:nvGrpSpPr>
            <p:cNvPr id="17" name="Group 16"/>
            <p:cNvGrpSpPr/>
            <p:nvPr/>
          </p:nvGrpSpPr>
          <p:grpSpPr>
            <a:xfrm>
              <a:off x="0" y="7701"/>
              <a:ext cx="9144001" cy="6665477"/>
              <a:chOff x="0" y="7701"/>
              <a:chExt cx="9144001" cy="6665477"/>
            </a:xfrm>
          </p:grpSpPr>
          <p:sp>
            <p:nvSpPr>
              <p:cNvPr id="18" name="Rectangle 17"/>
              <p:cNvSpPr/>
              <p:nvPr/>
            </p:nvSpPr>
            <p:spPr>
              <a:xfrm flipV="1">
                <a:off x="3292469" y="6096000"/>
                <a:ext cx="5851531" cy="577178"/>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a:lstStyle>
                <a:defPPr>
                  <a:defRPr lang="en-US"/>
                </a:defPPr>
              </a:lstStyle>
              <a:p>
                <a:endParaRPr/>
              </a:p>
            </p:txBody>
          </p:sp>
          <p:sp>
            <p:nvSpPr>
              <p:cNvPr id="19" name="Right Triangle 18"/>
              <p:cNvSpPr/>
              <p:nvPr/>
            </p:nvSpPr>
            <p:spPr>
              <a:xfrm flipH="1">
                <a:off x="8676725" y="7701"/>
                <a:ext cx="467275" cy="897023"/>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stStyle>
              <a:p>
                <a:pPr algn="ctr"/>
                <a:endParaRPr lang="en-US" sz="1800">
                  <a:solidFill>
                    <a:prstClr val="white"/>
                  </a:solidFill>
                </a:endParaRPr>
              </a:p>
            </p:txBody>
          </p:sp>
          <p:sp>
            <p:nvSpPr>
              <p:cNvPr id="20" name="Right Triangle 19"/>
              <p:cNvSpPr/>
              <p:nvPr/>
            </p:nvSpPr>
            <p:spPr>
              <a:xfrm flipH="1">
                <a:off x="1" y="902526"/>
                <a:ext cx="467275" cy="897023"/>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stStyle>
              <a:p>
                <a:pPr algn="ctr"/>
                <a:endParaRPr lang="en-US" sz="1800">
                  <a:solidFill>
                    <a:prstClr val="white"/>
                  </a:solidFill>
                </a:endParaRPr>
              </a:p>
            </p:txBody>
          </p:sp>
          <p:sp>
            <p:nvSpPr>
              <p:cNvPr id="21" name="Rectangle 20"/>
              <p:cNvSpPr/>
              <p:nvPr/>
            </p:nvSpPr>
            <p:spPr>
              <a:xfrm>
                <a:off x="0" y="1787093"/>
                <a:ext cx="9144000" cy="4446321"/>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a:lstStyle>
                <a:defPPr>
                  <a:defRPr lang="en-US"/>
                </a:defPPr>
              </a:lstStyle>
              <a:p>
                <a:endParaRPr/>
              </a:p>
            </p:txBody>
          </p:sp>
          <p:sp>
            <p:nvSpPr>
              <p:cNvPr id="22" name="Rectangle 21"/>
              <p:cNvSpPr/>
              <p:nvPr/>
            </p:nvSpPr>
            <p:spPr>
              <a:xfrm>
                <a:off x="0" y="597965"/>
                <a:ext cx="9144001" cy="5510738"/>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a:lstStyle>
                <a:defPPr>
                  <a:defRPr lang="en-US"/>
                </a:defPPr>
              </a:lstStyle>
              <a:p>
                <a:endParaRPr/>
              </a:p>
            </p:txBody>
          </p:sp>
        </p:grpSp>
      </p:grpSp>
      <p:cxnSp>
        <p:nvCxnSpPr>
          <p:cNvPr id="25" name="Straight Connector 24"/>
          <p:cNvCxnSpPr/>
          <p:nvPr/>
        </p:nvCxnSpPr>
        <p:spPr>
          <a:xfrm flipH="1">
            <a:off x="1" y="593401"/>
            <a:ext cx="11780713" cy="0"/>
          </a:xfrm>
          <a:prstGeom prst="line">
            <a:avLst/>
          </a:prstGeom>
          <a:ln cap="rnd"/>
        </p:spPr>
        <p:style>
          <a:lnRef idx="2">
            <a:schemeClr val="accent2"/>
          </a:lnRef>
          <a:fillRef idx="0">
            <a:schemeClr val="accent2"/>
          </a:fillRef>
          <a:effectRef idx="1">
            <a:schemeClr val="accent2"/>
          </a:effectRef>
          <a:fontRef idx="minor">
            <a:schemeClr val="tx1"/>
          </a:fontRef>
        </p:style>
      </p:cxnSp>
      <p:cxnSp>
        <p:nvCxnSpPr>
          <p:cNvPr id="26" name="Straight Connector 25"/>
          <p:cNvCxnSpPr/>
          <p:nvPr/>
        </p:nvCxnSpPr>
        <p:spPr>
          <a:xfrm flipV="1">
            <a:off x="11787949" y="2393"/>
            <a:ext cx="408044" cy="587485"/>
          </a:xfrm>
          <a:prstGeom prst="line">
            <a:avLst/>
          </a:prstGeom>
          <a:ln cap="rnd"/>
        </p:spPr>
        <p:style>
          <a:lnRef idx="2">
            <a:schemeClr val="accent2"/>
          </a:lnRef>
          <a:fillRef idx="0">
            <a:schemeClr val="accent2"/>
          </a:fillRef>
          <a:effectRef idx="1">
            <a:schemeClr val="accent2"/>
          </a:effectRef>
          <a:fontRef idx="minor">
            <a:schemeClr val="tx1"/>
          </a:fontRef>
        </p:style>
      </p:cxnSp>
      <p:sp>
        <p:nvSpPr>
          <p:cNvPr id="9" name="Slide Number Placeholder 8"/>
          <p:cNvSpPr>
            <a:spLocks noGrp="1"/>
          </p:cNvSpPr>
          <p:nvPr>
            <p:ph type="sldNum" sz="quarter" idx="12"/>
          </p:nvPr>
        </p:nvSpPr>
        <p:spPr>
          <a:xfrm>
            <a:off x="11436808" y="6619164"/>
            <a:ext cx="576296" cy="231440"/>
          </a:xfrm>
          <a:prstGeom prst="rect">
            <a:avLst/>
          </a:prstGeom>
        </p:spPr>
        <p:txBody>
          <a:bodyPr/>
          <a:lstStyle>
            <a:defPPr>
              <a:defRPr lang="en-US"/>
            </a:defPPr>
            <a:lvl1pPr algn="l" rtl="0" fontAlgn="base">
              <a:spcBef>
                <a:spcPct val="0"/>
              </a:spcBef>
              <a:spcAft>
                <a:spcPct val="0"/>
              </a:spcAft>
              <a:defRPr sz="1000" kern="1200">
                <a:solidFill>
                  <a:schemeClr val="accent1"/>
                </a:solidFill>
                <a:latin typeface="Arial"/>
                <a:ea typeface="+mn-ea"/>
                <a:cs typeface="+mn-cs"/>
              </a:defRPr>
            </a:lvl1pPr>
          </a:lstStyle>
          <a:p>
            <a:pPr>
              <a:defRPr/>
            </a:pPr>
            <a:fld id="{1F8A97BA-DB9B-4291-87AE-AF89EA7F18B7}" type="slidenum">
              <a:rPr lang="en-US" smtClean="0"/>
              <a:pPr>
                <a:defRPr/>
              </a:pPr>
              <a:t>‹#›</a:t>
            </a:fld>
            <a:endParaRPr lang="en-US"/>
          </a:p>
        </p:txBody>
      </p:sp>
      <p:sp>
        <p:nvSpPr>
          <p:cNvPr id="3" name="Content Placeholder 2"/>
          <p:cNvSpPr>
            <a:spLocks noGrp="1"/>
          </p:cNvSpPr>
          <p:nvPr>
            <p:ph idx="1"/>
          </p:nvPr>
        </p:nvSpPr>
        <p:spPr>
          <a:xfrm>
            <a:off x="623035" y="749296"/>
            <a:ext cx="11390071" cy="5869869"/>
          </a:xfrm>
        </p:spPr>
        <p:txBody>
          <a:bodyPr/>
          <a:lstStyle>
            <a:lvl1pPr>
              <a:spcBef>
                <a:spcPts val="1000"/>
              </a:spcBef>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39659"/>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30306" y="1277471"/>
            <a:ext cx="5467574" cy="4803289"/>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267612" y="1277471"/>
            <a:ext cx="5592694" cy="4803289"/>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57751610"/>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68411007"/>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1232324"/>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DOE bottom - blank - not bo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lang="en-US" dirty="0"/>
              <a:t>Click to edit Master title style</a:t>
            </a:r>
          </a:p>
        </p:txBody>
      </p:sp>
      <p:sp>
        <p:nvSpPr>
          <p:cNvPr id="3" name="Slide Number Placeholder 2"/>
          <p:cNvSpPr>
            <a:spLocks noGrp="1"/>
          </p:cNvSpPr>
          <p:nvPr>
            <p:ph type="sldNum" sz="quarter" idx="10"/>
          </p:nvPr>
        </p:nvSpPr>
        <p:spPr/>
        <p:txBody>
          <a:bodyPr/>
          <a:lstStyle/>
          <a:p>
            <a:pPr>
              <a:defRPr/>
            </a:pPr>
            <a:fld id="{1F8A97BA-DB9B-4291-87AE-AF89EA7F18B7}" type="slidenum">
              <a:rPr lang="en-US" smtClean="0"/>
              <a:pPr>
                <a:defRPr/>
              </a:pPr>
              <a:t>‹#›</a:t>
            </a:fld>
            <a:endParaRPr lang="en-US" dirty="0"/>
          </a:p>
        </p:txBody>
      </p:sp>
    </p:spTree>
    <p:extLst>
      <p:ext uri="{BB962C8B-B14F-4D97-AF65-F5344CB8AC3E}">
        <p14:creationId xmlns:p14="http://schemas.microsoft.com/office/powerpoint/2010/main" val="1699449318"/>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DOE bottom - box - bo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9901" y="866775"/>
            <a:ext cx="11214100" cy="5259388"/>
          </a:xfrm>
          <a:prstGeom prst="rect">
            <a:avLst/>
          </a:prstGeom>
        </p:spPr>
        <p:txBody>
          <a:bodyPr/>
          <a:lstStyle>
            <a:lvl1pPr>
              <a:defRPr b="0" baseline="0"/>
            </a:lvl1pPr>
            <a:lvl2pPr algn="l">
              <a:buNone/>
              <a:defRPr b="0" baseline="0"/>
            </a:lvl2pPr>
          </a:lstStyle>
          <a:p>
            <a:pPr lvl="1"/>
            <a:endParaRPr lang="en-US" dirty="0"/>
          </a:p>
          <a:p>
            <a:pPr lvl="0"/>
            <a:endParaRPr lang="en-US" dirty="0"/>
          </a:p>
        </p:txBody>
      </p:sp>
      <p:sp>
        <p:nvSpPr>
          <p:cNvPr id="6" name="Title 5"/>
          <p:cNvSpPr>
            <a:spLocks noGrp="1"/>
          </p:cNvSpPr>
          <p:nvPr>
            <p:ph type="title"/>
          </p:nvPr>
        </p:nvSpPr>
        <p:spPr/>
        <p:txBody>
          <a:bodyPr/>
          <a:lstStyle>
            <a:lvl1pPr>
              <a:defRPr b="1" i="0" baseline="0"/>
            </a:lvl1pPr>
          </a:lstStyle>
          <a:p>
            <a:r>
              <a:rPr lang="en-US" dirty="0"/>
              <a:t>Click to edit Master title style</a:t>
            </a:r>
          </a:p>
        </p:txBody>
      </p:sp>
      <p:sp>
        <p:nvSpPr>
          <p:cNvPr id="4" name="Rectangle 6"/>
          <p:cNvSpPr>
            <a:spLocks noGrp="1" noChangeArrowheads="1"/>
          </p:cNvSpPr>
          <p:nvPr>
            <p:ph type="sldNum" sz="quarter" idx="10"/>
          </p:nvPr>
        </p:nvSpPr>
        <p:spPr>
          <a:xfrm>
            <a:off x="11684000" y="6492876"/>
            <a:ext cx="508000" cy="365125"/>
          </a:xfrm>
          <a:ln/>
        </p:spPr>
        <p:txBody>
          <a:bodyPr/>
          <a:lstStyle>
            <a:lvl1pPr>
              <a:defRPr/>
            </a:lvl1pPr>
          </a:lstStyle>
          <a:p>
            <a:pPr>
              <a:defRPr/>
            </a:pPr>
            <a:fld id="{0E35970C-66DA-42B4-8591-6E363A3B576E}" type="slidenum">
              <a:rPr lang="en-US"/>
              <a:pPr>
                <a:defRPr/>
              </a:pPr>
              <a:t>‹#›</a:t>
            </a:fld>
            <a:endParaRPr lang="en-US"/>
          </a:p>
        </p:txBody>
      </p:sp>
    </p:spTree>
    <p:extLst>
      <p:ext uri="{BB962C8B-B14F-4D97-AF65-F5344CB8AC3E}">
        <p14:creationId xmlns:p14="http://schemas.microsoft.com/office/powerpoint/2010/main" val="3185321518"/>
      </p:ext>
    </p:extLst>
  </p:cSld>
  <p:clrMapOvr>
    <a:masterClrMapping/>
  </p:clrMapOvr>
  <p:transition/>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image" Target="../media/image5.png"/><Relationship Id="rId5" Type="http://schemas.openxmlformats.org/officeDocument/2006/relationships/slideLayout" Target="../slideLayouts/slideLayout6.xml"/><Relationship Id="rId10" Type="http://schemas.openxmlformats.org/officeDocument/2006/relationships/theme" Target="../theme/theme2.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3">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0" y="0"/>
            <a:ext cx="12192000" cy="731838"/>
          </a:xfrm>
          <a:prstGeom prst="rect">
            <a:avLst/>
          </a:prstGeom>
          <a:noFill/>
          <a:ln w="9525">
            <a:noFill/>
            <a:miter lim="800000"/>
          </a:ln>
        </p:spPr>
        <p:txBody>
          <a:bodyPr vert="horz" wrap="square" lIns="91258" tIns="45630" rIns="91258" bIns="4563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69923" y="866775"/>
            <a:ext cx="11214100" cy="5259388"/>
          </a:xfrm>
          <a:prstGeom prst="rect">
            <a:avLst/>
          </a:prstGeom>
          <a:noFill/>
          <a:ln w="9525">
            <a:noFill/>
            <a:miter lim="800000"/>
          </a:ln>
        </p:spPr>
        <p:txBody>
          <a:bodyPr vert="horz" wrap="square" lIns="91258" tIns="45630" rIns="91258" bIns="4563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30" name="Picture 9" descr="horizontal-logo-green-text.jpg"/>
          <p:cNvPicPr>
            <a:picLocks noChangeAspect="1"/>
          </p:cNvPicPr>
          <p:nvPr/>
        </p:nvPicPr>
        <p:blipFill>
          <a:blip r:embed="rId4">
            <a:extLst>
              <a:ext uri="{28A0092B-C50C-407E-A947-70E740481C1C}">
                <a14:useLocalDpi xmlns:a14="http://schemas.microsoft.com/office/drawing/2010/main"/>
              </a:ext>
            </a:extLst>
          </a:blip>
          <a:stretch>
            <a:fillRect/>
          </a:stretch>
        </p:blipFill>
        <p:spPr bwMode="auto">
          <a:xfrm>
            <a:off x="609601" y="6354781"/>
            <a:ext cx="2439785" cy="407324"/>
          </a:xfrm>
          <a:prstGeom prst="rect">
            <a:avLst/>
          </a:prstGeom>
          <a:noFill/>
          <a:ln w="9525">
            <a:noFill/>
            <a:miter lim="800000"/>
          </a:ln>
        </p:spPr>
      </p:pic>
    </p:spTree>
    <p:extLst>
      <p:ext uri="{BB962C8B-B14F-4D97-AF65-F5344CB8AC3E}">
        <p14:creationId xmlns:p14="http://schemas.microsoft.com/office/powerpoint/2010/main" val="35127711"/>
      </p:ext>
    </p:extLst>
  </p:cSld>
  <p:clrMap bg1="lt1" tx1="dk1" bg2="lt2" tx2="dk2" accent1="accent1" accent2="accent2" accent3="accent3" accent4="accent4" accent5="accent5" accent6="accent6" hlink="hlink" folHlink="folHlink"/>
  <p:sldLayoutIdLst>
    <p:sldLayoutId id="2147483994" r:id="rId1"/>
  </p:sldLayoutIdLst>
  <p:transition/>
  <p:hf sldNum="0" hdr="0" dt="0"/>
  <p:txStyles>
    <p:titleStyle>
      <a:lvl1pPr algn="ctr" rtl="0" eaLnBrk="1" fontAlgn="base" hangingPunct="1">
        <a:spcBef>
          <a:spcPct val="0"/>
        </a:spcBef>
        <a:spcAft>
          <a:spcPct val="0"/>
        </a:spcAft>
        <a:defRPr sz="2400" kern="1200">
          <a:solidFill>
            <a:srgbClr val="106636"/>
          </a:solidFill>
          <a:latin typeface="Arial" pitchFamily="34" charset="0"/>
          <a:ea typeface="+mj-ea"/>
          <a:cs typeface="Arial" pitchFamily="34" charset="0"/>
        </a:defRPr>
      </a:lvl1pPr>
      <a:lvl2pPr algn="ctr" rtl="0" eaLnBrk="1" fontAlgn="base" hangingPunct="1">
        <a:spcBef>
          <a:spcPct val="0"/>
        </a:spcBef>
        <a:spcAft>
          <a:spcPct val="0"/>
        </a:spcAft>
        <a:defRPr sz="2400">
          <a:solidFill>
            <a:srgbClr val="106636"/>
          </a:solidFill>
          <a:latin typeface="Arial"/>
          <a:cs typeface="Arial"/>
        </a:defRPr>
      </a:lvl2pPr>
      <a:lvl3pPr algn="ctr" rtl="0" eaLnBrk="1" fontAlgn="base" hangingPunct="1">
        <a:spcBef>
          <a:spcPct val="0"/>
        </a:spcBef>
        <a:spcAft>
          <a:spcPct val="0"/>
        </a:spcAft>
        <a:defRPr sz="2400">
          <a:solidFill>
            <a:srgbClr val="106636"/>
          </a:solidFill>
          <a:latin typeface="Arial"/>
          <a:cs typeface="Arial"/>
        </a:defRPr>
      </a:lvl3pPr>
      <a:lvl4pPr algn="ctr" rtl="0" eaLnBrk="1" fontAlgn="base" hangingPunct="1">
        <a:spcBef>
          <a:spcPct val="0"/>
        </a:spcBef>
        <a:spcAft>
          <a:spcPct val="0"/>
        </a:spcAft>
        <a:defRPr sz="2400">
          <a:solidFill>
            <a:srgbClr val="106636"/>
          </a:solidFill>
          <a:latin typeface="Arial"/>
          <a:cs typeface="Arial"/>
        </a:defRPr>
      </a:lvl4pPr>
      <a:lvl5pPr algn="ctr" rtl="0" eaLnBrk="1" fontAlgn="base" hangingPunct="1">
        <a:spcBef>
          <a:spcPct val="0"/>
        </a:spcBef>
        <a:spcAft>
          <a:spcPct val="0"/>
        </a:spcAft>
        <a:defRPr sz="2400">
          <a:solidFill>
            <a:srgbClr val="106636"/>
          </a:solidFill>
          <a:latin typeface="Arial"/>
          <a:cs typeface="Arial"/>
        </a:defRPr>
      </a:lvl5pPr>
      <a:lvl6pPr marL="456294" algn="ctr" rtl="0" eaLnBrk="1" fontAlgn="base" hangingPunct="1">
        <a:spcBef>
          <a:spcPct val="0"/>
        </a:spcBef>
        <a:spcAft>
          <a:spcPct val="0"/>
        </a:spcAft>
        <a:defRPr sz="2400">
          <a:solidFill>
            <a:srgbClr val="106636"/>
          </a:solidFill>
          <a:latin typeface="Arial"/>
          <a:cs typeface="Arial"/>
        </a:defRPr>
      </a:lvl6pPr>
      <a:lvl7pPr marL="912583" algn="ctr" rtl="0" eaLnBrk="1" fontAlgn="base" hangingPunct="1">
        <a:spcBef>
          <a:spcPct val="0"/>
        </a:spcBef>
        <a:spcAft>
          <a:spcPct val="0"/>
        </a:spcAft>
        <a:defRPr sz="2400">
          <a:solidFill>
            <a:srgbClr val="106636"/>
          </a:solidFill>
          <a:latin typeface="Arial"/>
          <a:cs typeface="Arial"/>
        </a:defRPr>
      </a:lvl7pPr>
      <a:lvl8pPr marL="1368877" algn="ctr" rtl="0" eaLnBrk="1" fontAlgn="base" hangingPunct="1">
        <a:spcBef>
          <a:spcPct val="0"/>
        </a:spcBef>
        <a:spcAft>
          <a:spcPct val="0"/>
        </a:spcAft>
        <a:defRPr sz="2400">
          <a:solidFill>
            <a:srgbClr val="106636"/>
          </a:solidFill>
          <a:latin typeface="Arial"/>
          <a:cs typeface="Arial"/>
        </a:defRPr>
      </a:lvl8pPr>
      <a:lvl9pPr marL="1825168" algn="ctr" rtl="0" eaLnBrk="1" fontAlgn="base" hangingPunct="1">
        <a:spcBef>
          <a:spcPct val="0"/>
        </a:spcBef>
        <a:spcAft>
          <a:spcPct val="0"/>
        </a:spcAft>
        <a:defRPr sz="2400">
          <a:solidFill>
            <a:srgbClr val="106636"/>
          </a:solidFill>
          <a:latin typeface="Arial"/>
          <a:cs typeface="Arial"/>
        </a:defRPr>
      </a:lvl9pPr>
    </p:titleStyle>
    <p:bodyStyle>
      <a:lvl1pPr marL="342219" indent="-342219" algn="l" rtl="0" eaLnBrk="1" fontAlgn="base" hangingPunct="1">
        <a:spcBef>
          <a:spcPct val="20000"/>
        </a:spcBef>
        <a:spcAft>
          <a:spcPct val="0"/>
        </a:spcAft>
        <a:buFont typeface="Arial" pitchFamily="34" charset="0"/>
        <a:buChar char="•"/>
        <a:defRPr sz="2400" b="1" kern="1200">
          <a:solidFill>
            <a:srgbClr val="146737"/>
          </a:solidFill>
          <a:latin typeface="Arial" pitchFamily="34" charset="0"/>
          <a:ea typeface="+mn-ea"/>
          <a:cs typeface="Arial" pitchFamily="34" charset="0"/>
        </a:defRPr>
      </a:lvl1pPr>
      <a:lvl2pPr marL="741473" indent="-285180" algn="l" rtl="0" eaLnBrk="1" fontAlgn="base" hangingPunct="1">
        <a:spcBef>
          <a:spcPct val="20000"/>
        </a:spcBef>
        <a:spcAft>
          <a:spcPct val="0"/>
        </a:spcAft>
        <a:buFont typeface="Arial" pitchFamily="34" charset="0"/>
        <a:buChar char="–"/>
        <a:defRPr sz="2200" kern="1200">
          <a:solidFill>
            <a:srgbClr val="404040"/>
          </a:solidFill>
          <a:latin typeface="Arial" pitchFamily="34" charset="0"/>
          <a:ea typeface="+mn-ea"/>
          <a:cs typeface="Arial" pitchFamily="34" charset="0"/>
        </a:defRPr>
      </a:lvl2pPr>
      <a:lvl3pPr marL="1140731" indent="-228150" algn="l" rtl="0" eaLnBrk="1" fontAlgn="base" hangingPunct="1">
        <a:spcBef>
          <a:spcPct val="20000"/>
        </a:spcBef>
        <a:spcAft>
          <a:spcPct val="0"/>
        </a:spcAft>
        <a:buFont typeface="Arial" pitchFamily="34" charset="0"/>
        <a:buChar char="•"/>
        <a:defRPr sz="2000" kern="1200">
          <a:solidFill>
            <a:schemeClr val="tx1"/>
          </a:solidFill>
          <a:latin typeface="Arial" pitchFamily="34" charset="0"/>
          <a:ea typeface="+mn-ea"/>
          <a:cs typeface="Arial" pitchFamily="34" charset="0"/>
        </a:defRPr>
      </a:lvl3pPr>
      <a:lvl4pPr marL="1597023" indent="-228150" algn="l" rtl="0" eaLnBrk="1" fontAlgn="base" hangingPunct="1">
        <a:spcBef>
          <a:spcPct val="20000"/>
        </a:spcBef>
        <a:spcAft>
          <a:spcPct val="0"/>
        </a:spcAft>
        <a:buFont typeface="Arial" pitchFamily="34" charset="0"/>
        <a:buChar char="–"/>
        <a:defRPr sz="2000" kern="1200">
          <a:solidFill>
            <a:schemeClr val="tx1"/>
          </a:solidFill>
          <a:latin typeface="Arial" pitchFamily="34" charset="0"/>
          <a:ea typeface="+mn-ea"/>
          <a:cs typeface="Arial" pitchFamily="34" charset="0"/>
        </a:defRPr>
      </a:lvl4pPr>
      <a:lvl5pPr marL="2053313" indent="-228150" algn="l" rtl="0" eaLnBrk="1" fontAlgn="base" hangingPunct="1">
        <a:spcBef>
          <a:spcPct val="20000"/>
        </a:spcBef>
        <a:spcAft>
          <a:spcPct val="0"/>
        </a:spcAft>
        <a:buFont typeface="Arial" pitchFamily="34" charset="0"/>
        <a:buChar char="»"/>
        <a:defRPr sz="2000" kern="1200">
          <a:solidFill>
            <a:schemeClr val="tx1"/>
          </a:solidFill>
          <a:latin typeface="Arial" pitchFamily="34" charset="0"/>
          <a:ea typeface="+mn-ea"/>
          <a:cs typeface="Arial" pitchFamily="34" charset="0"/>
        </a:defRPr>
      </a:lvl5pPr>
      <a:lvl6pPr marL="2509607" indent="-228150" algn="l" defTabSz="91258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65900" indent="-228150" algn="l" defTabSz="91258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2191" indent="-228150" algn="l" defTabSz="91258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78480" indent="-228150" algn="l" defTabSz="91258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2583" rtl="0" eaLnBrk="1" latinLnBrk="0" hangingPunct="1">
        <a:defRPr sz="1800" kern="1200">
          <a:solidFill>
            <a:schemeClr val="tx1"/>
          </a:solidFill>
          <a:latin typeface="+mn-lt"/>
          <a:ea typeface="+mn-ea"/>
          <a:cs typeface="+mn-cs"/>
        </a:defRPr>
      </a:lvl1pPr>
      <a:lvl2pPr marL="456294" algn="l" defTabSz="912583" rtl="0" eaLnBrk="1" latinLnBrk="0" hangingPunct="1">
        <a:defRPr sz="1800" kern="1200">
          <a:solidFill>
            <a:schemeClr val="tx1"/>
          </a:solidFill>
          <a:latin typeface="+mn-lt"/>
          <a:ea typeface="+mn-ea"/>
          <a:cs typeface="+mn-cs"/>
        </a:defRPr>
      </a:lvl2pPr>
      <a:lvl3pPr marL="912583" algn="l" defTabSz="912583" rtl="0" eaLnBrk="1" latinLnBrk="0" hangingPunct="1">
        <a:defRPr sz="1800" kern="1200">
          <a:solidFill>
            <a:schemeClr val="tx1"/>
          </a:solidFill>
          <a:latin typeface="+mn-lt"/>
          <a:ea typeface="+mn-ea"/>
          <a:cs typeface="+mn-cs"/>
        </a:defRPr>
      </a:lvl3pPr>
      <a:lvl4pPr marL="1368877" algn="l" defTabSz="912583" rtl="0" eaLnBrk="1" latinLnBrk="0" hangingPunct="1">
        <a:defRPr sz="1800" kern="1200">
          <a:solidFill>
            <a:schemeClr val="tx1"/>
          </a:solidFill>
          <a:latin typeface="+mn-lt"/>
          <a:ea typeface="+mn-ea"/>
          <a:cs typeface="+mn-cs"/>
        </a:defRPr>
      </a:lvl4pPr>
      <a:lvl5pPr marL="1825168" algn="l" defTabSz="912583" rtl="0" eaLnBrk="1" latinLnBrk="0" hangingPunct="1">
        <a:defRPr sz="1800" kern="1200">
          <a:solidFill>
            <a:schemeClr val="tx1"/>
          </a:solidFill>
          <a:latin typeface="+mn-lt"/>
          <a:ea typeface="+mn-ea"/>
          <a:cs typeface="+mn-cs"/>
        </a:defRPr>
      </a:lvl5pPr>
      <a:lvl6pPr marL="2281461" algn="l" defTabSz="912583" rtl="0" eaLnBrk="1" latinLnBrk="0" hangingPunct="1">
        <a:defRPr sz="1800" kern="1200">
          <a:solidFill>
            <a:schemeClr val="tx1"/>
          </a:solidFill>
          <a:latin typeface="+mn-lt"/>
          <a:ea typeface="+mn-ea"/>
          <a:cs typeface="+mn-cs"/>
        </a:defRPr>
      </a:lvl6pPr>
      <a:lvl7pPr marL="2737751" algn="l" defTabSz="912583" rtl="0" eaLnBrk="1" latinLnBrk="0" hangingPunct="1">
        <a:defRPr sz="1800" kern="1200">
          <a:solidFill>
            <a:schemeClr val="tx1"/>
          </a:solidFill>
          <a:latin typeface="+mn-lt"/>
          <a:ea typeface="+mn-ea"/>
          <a:cs typeface="+mn-cs"/>
        </a:defRPr>
      </a:lvl7pPr>
      <a:lvl8pPr marL="3194045" algn="l" defTabSz="912583" rtl="0" eaLnBrk="1" latinLnBrk="0" hangingPunct="1">
        <a:defRPr sz="1800" kern="1200">
          <a:solidFill>
            <a:schemeClr val="tx1"/>
          </a:solidFill>
          <a:latin typeface="+mn-lt"/>
          <a:ea typeface="+mn-ea"/>
          <a:cs typeface="+mn-cs"/>
        </a:defRPr>
      </a:lvl8pPr>
      <a:lvl9pPr marL="3650335" algn="l" defTabSz="91258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a:gsLst>
            <a:gs pos="0">
              <a:schemeClr val="accent1">
                <a:lumMod val="75000"/>
              </a:schemeClr>
            </a:gs>
            <a:gs pos="74000">
              <a:schemeClr val="accent1"/>
            </a:gs>
            <a:gs pos="83000">
              <a:schemeClr val="accent1">
                <a:lumMod val="60000"/>
                <a:lumOff val="40000"/>
              </a:schemeClr>
            </a:gs>
            <a:gs pos="100000">
              <a:schemeClr val="accent1">
                <a:lumMod val="75000"/>
              </a:schemeClr>
            </a:gs>
          </a:gsLst>
          <a:lin ang="1200000" scaled="0"/>
        </a:gradFill>
        <a:effectLst/>
      </p:bgPr>
    </p:bg>
    <p:spTree>
      <p:nvGrpSpPr>
        <p:cNvPr id="1" name=""/>
        <p:cNvGrpSpPr/>
        <p:nvPr/>
      </p:nvGrpSpPr>
      <p:grpSpPr>
        <a:xfrm>
          <a:off x="0" y="0"/>
          <a:ext cx="0" cy="0"/>
          <a:chOff x="0" y="0"/>
          <a:chExt cx="0" cy="0"/>
        </a:xfrm>
      </p:grpSpPr>
      <p:grpSp>
        <p:nvGrpSpPr>
          <p:cNvPr id="14" name="Group 13"/>
          <p:cNvGrpSpPr/>
          <p:nvPr/>
        </p:nvGrpSpPr>
        <p:grpSpPr>
          <a:xfrm>
            <a:off x="1" y="7702"/>
            <a:ext cx="12192001" cy="6858063"/>
            <a:chOff x="0" y="7701"/>
            <a:chExt cx="9144001" cy="6858063"/>
          </a:xfrm>
        </p:grpSpPr>
        <p:sp>
          <p:nvSpPr>
            <p:cNvPr id="20" name="Right Triangle 19"/>
            <p:cNvSpPr/>
            <p:nvPr/>
          </p:nvSpPr>
          <p:spPr>
            <a:xfrm rot="10800000">
              <a:off x="8676725" y="5968741"/>
              <a:ext cx="467275" cy="897023"/>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stStyle>
            <a:p>
              <a:pPr algn="ctr"/>
              <a:endParaRPr lang="en-US" sz="1800"/>
            </a:p>
          </p:txBody>
        </p:sp>
        <p:sp>
          <p:nvSpPr>
            <p:cNvPr id="19" name="Right Triangle 18"/>
            <p:cNvSpPr/>
            <p:nvPr/>
          </p:nvSpPr>
          <p:spPr>
            <a:xfrm rot="10800000">
              <a:off x="2825194" y="5776157"/>
              <a:ext cx="467275" cy="897023"/>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stStyle>
            <a:p>
              <a:pPr algn="ctr"/>
              <a:endParaRPr lang="en-US" sz="1800"/>
            </a:p>
          </p:txBody>
        </p:sp>
        <p:grpSp>
          <p:nvGrpSpPr>
            <p:cNvPr id="8" name="Group 7"/>
            <p:cNvGrpSpPr/>
            <p:nvPr/>
          </p:nvGrpSpPr>
          <p:grpSpPr>
            <a:xfrm>
              <a:off x="0" y="7701"/>
              <a:ext cx="9144001" cy="6858063"/>
              <a:chOff x="0" y="7701"/>
              <a:chExt cx="9144001" cy="6858063"/>
            </a:xfrm>
          </p:grpSpPr>
          <p:sp>
            <p:nvSpPr>
              <p:cNvPr id="13" name="Rectangle 12"/>
              <p:cNvSpPr/>
              <p:nvPr userDrawn="1"/>
            </p:nvSpPr>
            <p:spPr>
              <a:xfrm flipV="1">
                <a:off x="3292469" y="6096000"/>
                <a:ext cx="5851531" cy="577178"/>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a:lstStyle>
                <a:defPPr>
                  <a:defRPr lang="en-US"/>
                </a:defPPr>
              </a:lstStyle>
              <a:p>
                <a:endParaRPr/>
              </a:p>
            </p:txBody>
          </p:sp>
          <p:sp>
            <p:nvSpPr>
              <p:cNvPr id="18" name="Right Triangle 17"/>
              <p:cNvSpPr/>
              <p:nvPr/>
            </p:nvSpPr>
            <p:spPr>
              <a:xfrm flipH="1">
                <a:off x="8676725" y="7701"/>
                <a:ext cx="467275" cy="897023"/>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stStyle>
              <a:p>
                <a:pPr algn="ctr"/>
                <a:endParaRPr lang="en-US" sz="1800"/>
              </a:p>
            </p:txBody>
          </p:sp>
          <p:sp>
            <p:nvSpPr>
              <p:cNvPr id="10" name="Right Triangle 9"/>
              <p:cNvSpPr/>
              <p:nvPr/>
            </p:nvSpPr>
            <p:spPr>
              <a:xfrm flipH="1">
                <a:off x="1" y="902526"/>
                <a:ext cx="467275" cy="897023"/>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stStyle>
              <a:p>
                <a:pPr algn="ctr"/>
                <a:endParaRPr lang="en-US" sz="1800"/>
              </a:p>
            </p:txBody>
          </p:sp>
          <p:sp>
            <p:nvSpPr>
              <p:cNvPr id="12" name="Rectangle 11"/>
              <p:cNvSpPr/>
              <p:nvPr/>
            </p:nvSpPr>
            <p:spPr>
              <a:xfrm>
                <a:off x="0" y="1787093"/>
                <a:ext cx="9144000" cy="4446321"/>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a:lstStyle>
                <a:defPPr>
                  <a:defRPr lang="en-US"/>
                </a:defPPr>
              </a:lstStyle>
              <a:p>
                <a:endParaRPr/>
              </a:p>
            </p:txBody>
          </p:sp>
          <p:sp>
            <p:nvSpPr>
              <p:cNvPr id="7" name="Rectangle 6"/>
              <p:cNvSpPr/>
              <p:nvPr/>
            </p:nvSpPr>
            <p:spPr>
              <a:xfrm>
                <a:off x="467276" y="902527"/>
                <a:ext cx="8676725" cy="5193475"/>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a:lstStyle>
                <a:defPPr>
                  <a:defRPr lang="en-US"/>
                </a:defPPr>
              </a:lstStyle>
              <a:p>
                <a:endParaRPr/>
              </a:p>
            </p:txBody>
          </p:sp>
          <p:cxnSp>
            <p:nvCxnSpPr>
              <p:cNvPr id="32" name="Straight Connector 31"/>
              <p:cNvCxnSpPr>
                <a:endCxn id="20" idx="0"/>
              </p:cNvCxnSpPr>
              <p:nvPr/>
            </p:nvCxnSpPr>
            <p:spPr>
              <a:xfrm>
                <a:off x="9034983" y="6670981"/>
                <a:ext cx="109017" cy="194783"/>
              </a:xfrm>
              <a:prstGeom prst="line">
                <a:avLst/>
              </a:prstGeom>
              <a:ln cap="rnd"/>
              <a:effectLst>
                <a:outerShdw blurRad="38100" dist="25400" dir="16200000" rotWithShape="0">
                  <a:srgbClr val="000000">
                    <a:alpha val="28000"/>
                  </a:srgbClr>
                </a:outerShdw>
              </a:effectLst>
            </p:spPr>
            <p:style>
              <a:lnRef idx="2">
                <a:schemeClr val="accent2"/>
              </a:lnRef>
              <a:fillRef idx="0">
                <a:schemeClr val="accent2"/>
              </a:fillRef>
              <a:effectRef idx="1">
                <a:schemeClr val="accent2"/>
              </a:effectRef>
              <a:fontRef idx="minor">
                <a:schemeClr val="tx1"/>
              </a:fontRef>
            </p:style>
          </p:cxnSp>
          <p:cxnSp>
            <p:nvCxnSpPr>
              <p:cNvPr id="26" name="Straight Connector 25"/>
              <p:cNvCxnSpPr>
                <a:stCxn id="19" idx="0"/>
              </p:cNvCxnSpPr>
              <p:nvPr/>
            </p:nvCxnSpPr>
            <p:spPr>
              <a:xfrm flipH="1" flipV="1">
                <a:off x="3058832" y="6235098"/>
                <a:ext cx="233637" cy="438082"/>
              </a:xfrm>
              <a:prstGeom prst="line">
                <a:avLst/>
              </a:prstGeom>
              <a:ln cap="rnd"/>
              <a:effectLst>
                <a:outerShdw blurRad="38100" dist="25400" dir="16200000" rotWithShape="0">
                  <a:srgbClr val="000000">
                    <a:alpha val="28000"/>
                  </a:srgbClr>
                </a:outerShdw>
              </a:effectLst>
            </p:spPr>
            <p:style>
              <a:lnRef idx="2">
                <a:schemeClr val="accent2"/>
              </a:lnRef>
              <a:fillRef idx="0">
                <a:schemeClr val="accent2"/>
              </a:fillRef>
              <a:effectRef idx="1">
                <a:schemeClr val="accent2"/>
              </a:effectRef>
              <a:fontRef idx="minor">
                <a:schemeClr val="tx1"/>
              </a:fontRef>
            </p:style>
          </p:cxnSp>
        </p:grpSp>
      </p:grpSp>
      <p:sp>
        <p:nvSpPr>
          <p:cNvPr id="2" name="Title Placeholder 1"/>
          <p:cNvSpPr>
            <a:spLocks noGrp="1"/>
          </p:cNvSpPr>
          <p:nvPr>
            <p:ph type="title"/>
          </p:nvPr>
        </p:nvSpPr>
        <p:spPr>
          <a:xfrm>
            <a:off x="225779" y="3"/>
            <a:ext cx="11787327" cy="9025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3035" y="1017332"/>
            <a:ext cx="11390071" cy="507867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9" name="Picture 8"/>
          <p:cNvPicPr/>
          <p:nvPr/>
        </p:nvPicPr>
        <p:blipFill>
          <a:blip r:embed="rId11">
            <a:extLst>
              <a:ext uri="{28A0092B-C50C-407E-A947-70E740481C1C}">
                <a14:useLocalDpi xmlns:a14="http://schemas.microsoft.com/office/drawing/2010/main"/>
              </a:ext>
            </a:extLst>
          </a:blip>
          <a:stretch>
            <a:fillRect/>
          </a:stretch>
        </p:blipFill>
        <p:spPr>
          <a:xfrm>
            <a:off x="727825" y="6316801"/>
            <a:ext cx="2622792" cy="440596"/>
          </a:xfrm>
          <a:prstGeom prst="rect">
            <a:avLst/>
          </a:prstGeom>
        </p:spPr>
      </p:pic>
      <p:cxnSp>
        <p:nvCxnSpPr>
          <p:cNvPr id="21" name="Straight Connector 20"/>
          <p:cNvCxnSpPr>
            <a:stCxn id="18" idx="4"/>
            <a:endCxn id="18" idx="0"/>
          </p:cNvCxnSpPr>
          <p:nvPr/>
        </p:nvCxnSpPr>
        <p:spPr>
          <a:xfrm flipV="1">
            <a:off x="11568968" y="7702"/>
            <a:ext cx="623033" cy="897023"/>
          </a:xfrm>
          <a:prstGeom prst="line">
            <a:avLst/>
          </a:prstGeom>
          <a:ln cap="rnd"/>
        </p:spPr>
        <p:style>
          <a:lnRef idx="2">
            <a:schemeClr val="accent2"/>
          </a:lnRef>
          <a:fillRef idx="0">
            <a:schemeClr val="accent2"/>
          </a:fillRef>
          <a:effectRef idx="1">
            <a:schemeClr val="accent2"/>
          </a:effectRef>
          <a:fontRef idx="minor">
            <a:schemeClr val="tx1"/>
          </a:fontRef>
        </p:style>
      </p:cxnSp>
      <p:cxnSp>
        <p:nvCxnSpPr>
          <p:cNvPr id="29" name="Straight Connector 28"/>
          <p:cNvCxnSpPr>
            <a:stCxn id="19" idx="0"/>
          </p:cNvCxnSpPr>
          <p:nvPr/>
        </p:nvCxnSpPr>
        <p:spPr>
          <a:xfrm flipV="1">
            <a:off x="4389959" y="6673178"/>
            <a:ext cx="7662341" cy="2"/>
          </a:xfrm>
          <a:prstGeom prst="line">
            <a:avLst/>
          </a:prstGeom>
          <a:ln cap="rnd"/>
          <a:effectLst>
            <a:outerShdw blurRad="38100" dist="25400" dir="16200000" rotWithShape="0">
              <a:srgbClr val="000000">
                <a:alpha val="28000"/>
              </a:srgbClr>
            </a:outerShdw>
          </a:effectLst>
        </p:spPr>
        <p:style>
          <a:lnRef idx="2">
            <a:schemeClr val="accent2"/>
          </a:lnRef>
          <a:fillRef idx="0">
            <a:schemeClr val="accent2"/>
          </a:fillRef>
          <a:effectRef idx="1">
            <a:schemeClr val="accent2"/>
          </a:effectRef>
          <a:fontRef idx="minor">
            <a:schemeClr val="tx1"/>
          </a:fontRef>
        </p:style>
      </p:cxnSp>
      <p:cxnSp>
        <p:nvCxnSpPr>
          <p:cNvPr id="23" name="Straight Connector 22"/>
          <p:cNvCxnSpPr/>
          <p:nvPr/>
        </p:nvCxnSpPr>
        <p:spPr>
          <a:xfrm>
            <a:off x="0" y="6233414"/>
            <a:ext cx="4078443" cy="0"/>
          </a:xfrm>
          <a:prstGeom prst="line">
            <a:avLst/>
          </a:prstGeom>
          <a:ln cap="rnd"/>
          <a:effectLst>
            <a:outerShdw blurRad="38100" dist="25400" dir="16200000" rotWithShape="0">
              <a:srgbClr val="000000">
                <a:alpha val="28000"/>
              </a:srgbClr>
            </a:outerShdw>
          </a:effectLst>
        </p:spPr>
        <p:style>
          <a:lnRef idx="2">
            <a:schemeClr val="accent2"/>
          </a:lnRef>
          <a:fillRef idx="0">
            <a:schemeClr val="accent2"/>
          </a:fillRef>
          <a:effectRef idx="1">
            <a:schemeClr val="accent2"/>
          </a:effectRef>
          <a:fontRef idx="minor">
            <a:schemeClr val="tx1"/>
          </a:fontRef>
        </p:style>
      </p:cxnSp>
      <p:cxnSp>
        <p:nvCxnSpPr>
          <p:cNvPr id="17" name="Straight Connector 16"/>
          <p:cNvCxnSpPr>
            <a:endCxn id="10" idx="0"/>
          </p:cNvCxnSpPr>
          <p:nvPr/>
        </p:nvCxnSpPr>
        <p:spPr>
          <a:xfrm flipH="1">
            <a:off x="623035" y="902526"/>
            <a:ext cx="10945932" cy="0"/>
          </a:xfrm>
          <a:prstGeom prst="line">
            <a:avLst/>
          </a:prstGeom>
          <a:ln cap="rnd"/>
        </p:spPr>
        <p:style>
          <a:lnRef idx="2">
            <a:schemeClr val="accent2"/>
          </a:lnRef>
          <a:fillRef idx="0">
            <a:schemeClr val="accent2"/>
          </a:fillRef>
          <a:effectRef idx="1">
            <a:schemeClr val="accent2"/>
          </a:effectRef>
          <a:fontRef idx="minor">
            <a:schemeClr val="tx1"/>
          </a:fontRef>
        </p:style>
      </p:cxnSp>
      <p:cxnSp>
        <p:nvCxnSpPr>
          <p:cNvPr id="11" name="Straight Connector 10"/>
          <p:cNvCxnSpPr>
            <a:endCxn id="10" idx="0"/>
          </p:cNvCxnSpPr>
          <p:nvPr/>
        </p:nvCxnSpPr>
        <p:spPr>
          <a:xfrm flipV="1">
            <a:off x="0" y="902527"/>
            <a:ext cx="623035" cy="897023"/>
          </a:xfrm>
          <a:prstGeom prst="line">
            <a:avLst/>
          </a:prstGeom>
          <a:ln cap="rnd"/>
        </p:spPr>
        <p:style>
          <a:lnRef idx="2">
            <a:schemeClr val="accent2"/>
          </a:lnRef>
          <a:fillRef idx="0">
            <a:schemeClr val="accent2"/>
          </a:fillRef>
          <a:effectRef idx="1">
            <a:schemeClr val="accent2"/>
          </a:effectRef>
          <a:fontRef idx="minor">
            <a:schemeClr val="tx1"/>
          </a:fontRef>
        </p:style>
      </p:cxnSp>
      <p:sp>
        <p:nvSpPr>
          <p:cNvPr id="24" name="Slide Number Placeholder 5">
            <a:extLst>
              <a:ext uri="{FF2B5EF4-FFF2-40B4-BE49-F238E27FC236}">
                <a16:creationId xmlns:a16="http://schemas.microsoft.com/office/drawing/2014/main" id="{B1036C78-AF19-4B0D-A7F3-CF91EA487F95}"/>
              </a:ext>
            </a:extLst>
          </p:cNvPr>
          <p:cNvSpPr txBox="1"/>
          <p:nvPr userDrawn="1"/>
        </p:nvSpPr>
        <p:spPr>
          <a:xfrm>
            <a:off x="11218333" y="6305552"/>
            <a:ext cx="508000" cy="365125"/>
          </a:xfrm>
          <a:prstGeom prst="rect">
            <a:avLst/>
          </a:prstGeom>
        </p:spPr>
        <p:txBody>
          <a:bodyPr vert="horz" lIns="91440" tIns="45720" rIns="91440" bIns="45720" rtlCol="0" anchor="ctr"/>
          <a:lstStyle>
            <a:defPPr>
              <a:defRPr lang="en-US"/>
            </a:defPPr>
            <a:lvl1pPr algn="r" rtl="0" fontAlgn="auto">
              <a:spcBef>
                <a:spcPct val="0"/>
              </a:spcBef>
              <a:spcAft>
                <a:spcPct val="0"/>
              </a:spcAft>
              <a:defRPr sz="1200" kern="1200">
                <a:solidFill>
                  <a:srgbClr val="106636"/>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a:ea typeface="+mn-ea"/>
                <a:cs typeface="+mn-cs"/>
              </a:defRPr>
            </a:lvl2pPr>
            <a:lvl3pPr marL="914400" algn="l" rtl="0" fontAlgn="base">
              <a:spcBef>
                <a:spcPct val="0"/>
              </a:spcBef>
              <a:spcAft>
                <a:spcPct val="0"/>
              </a:spcAft>
              <a:defRPr kern="1200">
                <a:solidFill>
                  <a:schemeClr val="tx1"/>
                </a:solidFill>
                <a:latin typeface="Arial"/>
                <a:ea typeface="+mn-ea"/>
                <a:cs typeface="+mn-cs"/>
              </a:defRPr>
            </a:lvl3pPr>
            <a:lvl4pPr marL="1371600" algn="l" rtl="0" fontAlgn="base">
              <a:spcBef>
                <a:spcPct val="0"/>
              </a:spcBef>
              <a:spcAft>
                <a:spcPct val="0"/>
              </a:spcAft>
              <a:defRPr kern="1200">
                <a:solidFill>
                  <a:schemeClr val="tx1"/>
                </a:solidFill>
                <a:latin typeface="Arial"/>
                <a:ea typeface="+mn-ea"/>
                <a:cs typeface="+mn-cs"/>
              </a:defRPr>
            </a:lvl4pPr>
            <a:lvl5pPr marL="1828800" algn="l" rtl="0" fontAlgn="base">
              <a:spcBef>
                <a:spcPct val="0"/>
              </a:spcBef>
              <a:spcAft>
                <a:spcPct val="0"/>
              </a:spcAft>
              <a:defRPr kern="1200">
                <a:solidFill>
                  <a:schemeClr val="tx1"/>
                </a:solidFill>
                <a:latin typeface="Arial"/>
                <a:ea typeface="+mn-ea"/>
                <a:cs typeface="+mn-cs"/>
              </a:defRPr>
            </a:lvl5pPr>
            <a:lvl6pPr marL="2286000" algn="l" defTabSz="914400" rtl="0" eaLnBrk="1" latinLnBrk="0" hangingPunct="1">
              <a:defRPr kern="1200">
                <a:solidFill>
                  <a:schemeClr val="tx1"/>
                </a:solidFill>
                <a:latin typeface="Arial"/>
                <a:ea typeface="+mn-ea"/>
                <a:cs typeface="+mn-cs"/>
              </a:defRPr>
            </a:lvl6pPr>
            <a:lvl7pPr marL="2743200" algn="l" defTabSz="914400" rtl="0" eaLnBrk="1" latinLnBrk="0" hangingPunct="1">
              <a:defRPr kern="1200">
                <a:solidFill>
                  <a:schemeClr val="tx1"/>
                </a:solidFill>
                <a:latin typeface="Arial"/>
                <a:ea typeface="+mn-ea"/>
                <a:cs typeface="+mn-cs"/>
              </a:defRPr>
            </a:lvl7pPr>
            <a:lvl8pPr marL="3200400" algn="l" defTabSz="914400" rtl="0" eaLnBrk="1" latinLnBrk="0" hangingPunct="1">
              <a:defRPr kern="1200">
                <a:solidFill>
                  <a:schemeClr val="tx1"/>
                </a:solidFill>
                <a:latin typeface="Arial"/>
                <a:ea typeface="+mn-ea"/>
                <a:cs typeface="+mn-cs"/>
              </a:defRPr>
            </a:lvl8pPr>
            <a:lvl9pPr marL="3657600" algn="l" defTabSz="914400" rtl="0" eaLnBrk="1" latinLnBrk="0" hangingPunct="1">
              <a:defRPr kern="1200">
                <a:solidFill>
                  <a:schemeClr val="tx1"/>
                </a:solidFill>
                <a:latin typeface="Arial"/>
                <a:ea typeface="+mn-ea"/>
                <a:cs typeface="+mn-cs"/>
              </a:defRPr>
            </a:lvl9pPr>
          </a:lstStyle>
          <a:p>
            <a:pPr>
              <a:defRPr/>
            </a:pPr>
            <a:fld id="{1F8A97BA-DB9B-4291-87AE-AF89EA7F18B7}" type="slidenum">
              <a:rPr lang="en-US" sz="1200" smtClean="0"/>
              <a:pPr>
                <a:defRPr/>
              </a:pPr>
              <a:t>‹#›</a:t>
            </a:fld>
            <a:endParaRPr lang="en-US" sz="1200"/>
          </a:p>
        </p:txBody>
      </p:sp>
    </p:spTree>
    <p:extLst>
      <p:ext uri="{BB962C8B-B14F-4D97-AF65-F5344CB8AC3E}">
        <p14:creationId xmlns:p14="http://schemas.microsoft.com/office/powerpoint/2010/main" val="1345455686"/>
      </p:ext>
    </p:extLst>
  </p:cSld>
  <p:clrMap bg1="lt1" tx1="dk1" bg2="lt2" tx2="dk2" accent1="accent1" accent2="accent2" accent3="accent3" accent4="accent4" accent5="accent5" accent6="accent6" hlink="hlink" folHlink="folHlink"/>
  <p:sldLayoutIdLst>
    <p:sldLayoutId id="2147483996" r:id="rId1"/>
    <p:sldLayoutId id="2147483997" r:id="rId2"/>
    <p:sldLayoutId id="2147483998" r:id="rId3"/>
    <p:sldLayoutId id="2147483999" r:id="rId4"/>
    <p:sldLayoutId id="2147484000" r:id="rId5"/>
    <p:sldLayoutId id="2147484002" r:id="rId6"/>
    <p:sldLayoutId id="2147484003" r:id="rId7"/>
    <p:sldLayoutId id="2147484004" r:id="rId8"/>
    <p:sldLayoutId id="2147484005" r:id="rId9"/>
  </p:sldLayoutIdLst>
  <p:transition/>
  <p:hf hdr="0" ftr="0" dt="0"/>
  <p:txStyles>
    <p:titleStyle>
      <a:lvl1pPr algn="l" defTabSz="685800" rtl="0" eaLnBrk="1" latinLnBrk="0" hangingPunct="1">
        <a:lnSpc>
          <a:spcPct val="90000"/>
        </a:lnSpc>
        <a:spcBef>
          <a:spcPct val="0"/>
        </a:spcBef>
        <a:buNone/>
        <a:defRPr sz="3600" kern="1200">
          <a:solidFill>
            <a:schemeClr val="bg1"/>
          </a:solidFill>
          <a:latin typeface="+mj-lt"/>
          <a:ea typeface="+mj-ea"/>
          <a:cs typeface="+mj-cs"/>
        </a:defRPr>
      </a:lvl1pPr>
    </p:titleStyle>
    <p:bodyStyle>
      <a:lvl1pPr marL="227013" indent="-173038" algn="l" defTabSz="685800" rtl="0" eaLnBrk="1" latinLnBrk="0" hangingPunct="1">
        <a:lnSpc>
          <a:spcPct val="120000"/>
        </a:lnSpc>
        <a:spcBef>
          <a:spcPts val="1000"/>
        </a:spcBef>
        <a:buClr>
          <a:schemeClr val="accent1"/>
        </a:buClr>
        <a:buSzPct val="80000"/>
        <a:buFont typeface="Wingdings 3" panose="05040102010807070707" pitchFamily="18" charset="2"/>
        <a:buChar char=""/>
        <a:defRPr sz="2800" kern="1200">
          <a:solidFill>
            <a:schemeClr val="tx1"/>
          </a:solidFill>
          <a:latin typeface="+mn-lt"/>
          <a:ea typeface="+mn-ea"/>
          <a:cs typeface="+mn-cs"/>
        </a:defRPr>
      </a:lvl1pPr>
      <a:lvl2pPr marL="398463" indent="-171450" algn="l" defTabSz="685800" rtl="0" eaLnBrk="1" latinLnBrk="0" hangingPunct="1">
        <a:lnSpc>
          <a:spcPct val="120000"/>
        </a:lnSpc>
        <a:spcBef>
          <a:spcPts val="150"/>
        </a:spcBef>
        <a:spcAft>
          <a:spcPts val="300"/>
        </a:spcAft>
        <a:buClr>
          <a:schemeClr val="accent1"/>
        </a:buClr>
        <a:buSzPct val="80000"/>
        <a:buFont typeface="Wingdings 3" panose="05040102010807070707" pitchFamily="18" charset="2"/>
        <a:buChar char=""/>
        <a:defRPr sz="2400" kern="1200">
          <a:solidFill>
            <a:schemeClr val="tx1">
              <a:lumMod val="75000"/>
              <a:lumOff val="25000"/>
            </a:schemeClr>
          </a:solidFill>
          <a:latin typeface="+mn-lt"/>
          <a:ea typeface="+mn-ea"/>
          <a:cs typeface="+mn-cs"/>
        </a:defRPr>
      </a:lvl2pPr>
      <a:lvl3pPr marL="569913" indent="-171450" algn="l" defTabSz="685800" rtl="0" eaLnBrk="1" latinLnBrk="0" hangingPunct="1">
        <a:lnSpc>
          <a:spcPct val="120000"/>
        </a:lnSpc>
        <a:spcBef>
          <a:spcPts val="150"/>
        </a:spcBef>
        <a:spcAft>
          <a:spcPts val="300"/>
        </a:spcAft>
        <a:buClr>
          <a:schemeClr val="accent1"/>
        </a:buClr>
        <a:buSzPct val="80000"/>
        <a:buFont typeface="Wingdings 3" panose="05040102010807070707" pitchFamily="18" charset="2"/>
        <a:buChar char=""/>
        <a:defRPr sz="2000" kern="1200">
          <a:solidFill>
            <a:schemeClr val="tx1">
              <a:lumMod val="75000"/>
              <a:lumOff val="25000"/>
            </a:schemeClr>
          </a:solidFill>
          <a:latin typeface="+mn-lt"/>
          <a:ea typeface="+mn-ea"/>
          <a:cs typeface="+mn-cs"/>
        </a:defRPr>
      </a:lvl3pPr>
      <a:lvl4pPr marL="742950" indent="-173038" algn="l" defTabSz="685800" rtl="0" eaLnBrk="1" latinLnBrk="0" hangingPunct="1">
        <a:lnSpc>
          <a:spcPct val="120000"/>
        </a:lnSpc>
        <a:spcBef>
          <a:spcPts val="150"/>
        </a:spcBef>
        <a:spcAft>
          <a:spcPts val="300"/>
        </a:spcAft>
        <a:buClr>
          <a:schemeClr val="accent1"/>
        </a:buClr>
        <a:buSzPct val="80000"/>
        <a:buFont typeface="Wingdings 3" panose="05040102010807070707" pitchFamily="18" charset="2"/>
        <a:buChar char=""/>
        <a:defRPr sz="1800" kern="1200">
          <a:solidFill>
            <a:schemeClr val="tx1">
              <a:lumMod val="75000"/>
              <a:lumOff val="25000"/>
            </a:schemeClr>
          </a:solidFill>
          <a:latin typeface="+mn-lt"/>
          <a:ea typeface="+mn-ea"/>
          <a:cs typeface="+mn-cs"/>
        </a:defRPr>
      </a:lvl4pPr>
      <a:lvl5pPr marL="914400" indent="-171450" algn="l" defTabSz="685800" rtl="0" eaLnBrk="1" latinLnBrk="0" hangingPunct="1">
        <a:lnSpc>
          <a:spcPct val="120000"/>
        </a:lnSpc>
        <a:spcBef>
          <a:spcPts val="150"/>
        </a:spcBef>
        <a:spcAft>
          <a:spcPts val="300"/>
        </a:spcAft>
        <a:buClr>
          <a:schemeClr val="accent1"/>
        </a:buClr>
        <a:buSzPct val="80000"/>
        <a:buFont typeface="Wingdings 3" panose="05040102010807070707" pitchFamily="18" charset="2"/>
        <a:buChar char=""/>
        <a:defRPr sz="1800" kern="1200">
          <a:solidFill>
            <a:schemeClr val="tx1">
              <a:lumMod val="75000"/>
              <a:lumOff val="25000"/>
            </a:schemeClr>
          </a:solidFill>
          <a:latin typeface="+mn-lt"/>
          <a:ea typeface="+mn-ea"/>
          <a:cs typeface="+mn-cs"/>
        </a:defRPr>
      </a:lvl5pPr>
      <a:lvl6pPr marL="11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6pPr>
      <a:lvl7pPr marL="13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7pPr>
      <a:lvl8pPr marL="15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8pPr>
      <a:lvl9pPr marL="17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image" Target="../media/image6.jpeg"/><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emf"/></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28.png"/><Relationship Id="rId4" Type="http://schemas.openxmlformats.org/officeDocument/2006/relationships/image" Target="../media/image2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slideLayout" Target="../slideLayouts/slideLayout5.xml"/><Relationship Id="rId4" Type="http://schemas.openxmlformats.org/officeDocument/2006/relationships/image" Target="../media/image33.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10.xml"/><Relationship Id="rId5" Type="http://schemas.openxmlformats.org/officeDocument/2006/relationships/image" Target="../media/image14.tiff"/><Relationship Id="rId4" Type="http://schemas.openxmlformats.org/officeDocument/2006/relationships/image" Target="../media/image13.jpe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2.xml"/><Relationship Id="rId1" Type="http://schemas.openxmlformats.org/officeDocument/2006/relationships/customXml" Target="../../customXml/item1.xml"/><Relationship Id="rId4" Type="http://schemas.openxmlformats.org/officeDocument/2006/relationships/image" Target="../media/image3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10.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4.xml.rels><?xml version="1.0" encoding="UTF-8" standalone="yes"?>
<Relationships xmlns="http://schemas.openxmlformats.org/package/2006/relationships"><Relationship Id="rId8" Type="http://schemas.openxmlformats.org/officeDocument/2006/relationships/image" Target="../media/image41.jpg"/><Relationship Id="rId3" Type="http://schemas.openxmlformats.org/officeDocument/2006/relationships/image" Target="../media/image36.jpg"/><Relationship Id="rId7" Type="http://schemas.openxmlformats.org/officeDocument/2006/relationships/image" Target="../media/image40.jp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image" Target="../media/image39.gif"/><Relationship Id="rId5" Type="http://schemas.openxmlformats.org/officeDocument/2006/relationships/image" Target="../media/image38.png"/><Relationship Id="rId4" Type="http://schemas.openxmlformats.org/officeDocument/2006/relationships/image" Target="../media/image37.jfif"/><Relationship Id="rId9" Type="http://schemas.openxmlformats.org/officeDocument/2006/relationships/image" Target="../media/image42.emf"/></Relationships>
</file>

<file path=ppt/slides/_rels/slide25.xml.rels><?xml version="1.0" encoding="UTF-8" standalone="yes"?>
<Relationships xmlns="http://schemas.openxmlformats.org/package/2006/relationships"><Relationship Id="rId3" Type="http://schemas.openxmlformats.org/officeDocument/2006/relationships/image" Target="../media/image44.jpeg"/><Relationship Id="rId7" Type="http://schemas.openxmlformats.org/officeDocument/2006/relationships/image" Target="../media/image46.jpeg"/><Relationship Id="rId2" Type="http://schemas.openxmlformats.org/officeDocument/2006/relationships/image" Target="../media/image43.jpeg"/><Relationship Id="rId1" Type="http://schemas.openxmlformats.org/officeDocument/2006/relationships/slideLayout" Target="../slideLayouts/slideLayout6.xml"/><Relationship Id="rId6" Type="http://schemas.openxmlformats.org/officeDocument/2006/relationships/image" Target="../media/image45.png"/><Relationship Id="rId5" Type="http://schemas.openxmlformats.org/officeDocument/2006/relationships/image" Target="../media/image9.png"/><Relationship Id="rId4" Type="http://schemas.openxmlformats.org/officeDocument/2006/relationships/image" Target="../media/image8.emf"/></Relationships>
</file>

<file path=ppt/slides/_rels/slide26.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48.wmf"/><Relationship Id="rId7" Type="http://schemas.openxmlformats.org/officeDocument/2006/relationships/image" Target="../media/image52.emf"/><Relationship Id="rId2" Type="http://schemas.openxmlformats.org/officeDocument/2006/relationships/image" Target="../media/image47.jpeg"/><Relationship Id="rId1" Type="http://schemas.openxmlformats.org/officeDocument/2006/relationships/slideLayout" Target="../slideLayouts/slideLayout8.xml"/><Relationship Id="rId6" Type="http://schemas.openxmlformats.org/officeDocument/2006/relationships/image" Target="../media/image51.png"/><Relationship Id="rId5" Type="http://schemas.openxmlformats.org/officeDocument/2006/relationships/image" Target="../media/image50.emf"/><Relationship Id="rId4" Type="http://schemas.openxmlformats.org/officeDocument/2006/relationships/image" Target="../media/image49.png"/><Relationship Id="rId9" Type="http://schemas.openxmlformats.org/officeDocument/2006/relationships/image" Target="../media/image54.jpeg"/></Relationships>
</file>

<file path=ppt/slides/_rels/slide27.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emf"/><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xml"/><Relationship Id="rId5" Type="http://schemas.openxmlformats.org/officeDocument/2006/relationships/image" Target="../media/image60.png"/><Relationship Id="rId4" Type="http://schemas.openxmlformats.org/officeDocument/2006/relationships/image" Target="../media/image5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8.xml"/><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23.jpeg"/><Relationship Id="rId4" Type="http://schemas.openxmlformats.org/officeDocument/2006/relationships/image" Target="../media/image22.jpeg"/></Relationships>
</file>

<file path=ppt/slides/_rels/slide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05A6274-8170-17DF-3FBB-AFA9FF8D174E}"/>
              </a:ext>
            </a:extLst>
          </p:cNvPr>
          <p:cNvSpPr txBox="1"/>
          <p:nvPr/>
        </p:nvSpPr>
        <p:spPr>
          <a:xfrm>
            <a:off x="2807139" y="3593135"/>
            <a:ext cx="6392411" cy="1015663"/>
          </a:xfrm>
          <a:prstGeom prst="rect">
            <a:avLst/>
          </a:prstGeom>
          <a:noFill/>
        </p:spPr>
        <p:txBody>
          <a:bodyPr wrap="square" rtlCol="0">
            <a:spAutoFit/>
          </a:bodyPr>
          <a:lstStyle/>
          <a:p>
            <a:pPr marL="342900" marR="0" lvl="0" indent="-342900" algn="ctr" defTabSz="914400" rtl="0" eaLnBrk="1" fontAlgn="auto" latinLnBrk="0" hangingPunct="1">
              <a:lnSpc>
                <a:spcPct val="100000"/>
              </a:lnSpc>
              <a:spcBef>
                <a:spcPct val="0"/>
              </a:spcBef>
              <a:spcAft>
                <a:spcPct val="0"/>
              </a:spcAft>
              <a:buClrTx/>
              <a:buSzTx/>
              <a:buFont typeface="Arial" pitchFamily="34" charset="0"/>
              <a:buNone/>
              <a:defRPr/>
            </a:pPr>
            <a:r>
              <a:rPr kumimoji="0" lang="en-US" sz="2000" i="0" u="none" strike="noStrike" kern="1200" cap="none" spc="0" normalizeH="0" baseline="0" noProof="0">
                <a:ln>
                  <a:noFill/>
                </a:ln>
                <a:solidFill>
                  <a:srgbClr val="336600"/>
                </a:solidFill>
                <a:effectLst/>
                <a:uLnTx/>
                <a:uFillTx/>
                <a:latin typeface="Arial" pitchFamily="34" charset="0"/>
                <a:cs typeface="Arial" pitchFamily="34" charset="0"/>
              </a:rPr>
              <a:t>Dr. T. J. Hallman</a:t>
            </a:r>
          </a:p>
          <a:p>
            <a:pPr marL="342900" marR="0" lvl="0" indent="-342900" algn="ctr" defTabSz="914400" rtl="0" eaLnBrk="1" fontAlgn="auto" latinLnBrk="0" hangingPunct="1">
              <a:lnSpc>
                <a:spcPct val="100000"/>
              </a:lnSpc>
              <a:spcBef>
                <a:spcPct val="0"/>
              </a:spcBef>
              <a:spcAft>
                <a:spcPct val="0"/>
              </a:spcAft>
              <a:buClrTx/>
              <a:buSzTx/>
              <a:buFont typeface="Arial" pitchFamily="34" charset="0"/>
              <a:buNone/>
              <a:defRPr/>
            </a:pPr>
            <a:r>
              <a:rPr kumimoji="0" lang="en-US" sz="2000" i="0" u="none" strike="noStrike" kern="1200" cap="none" spc="0" normalizeH="0" baseline="0" noProof="0">
                <a:ln>
                  <a:noFill/>
                </a:ln>
                <a:solidFill>
                  <a:srgbClr val="336600"/>
                </a:solidFill>
                <a:effectLst/>
                <a:uLnTx/>
                <a:uFillTx/>
                <a:latin typeface="Arial" pitchFamily="34" charset="0"/>
                <a:cs typeface="Arial" pitchFamily="34" charset="0"/>
              </a:rPr>
              <a:t>Associate Director of the Office of Science</a:t>
            </a:r>
          </a:p>
          <a:p>
            <a:pPr marL="342900" marR="0" lvl="0" indent="-342900" algn="ctr" defTabSz="914400" rtl="0" eaLnBrk="1" fontAlgn="auto" latinLnBrk="0" hangingPunct="1">
              <a:lnSpc>
                <a:spcPct val="100000"/>
              </a:lnSpc>
              <a:spcBef>
                <a:spcPct val="0"/>
              </a:spcBef>
              <a:spcAft>
                <a:spcPct val="0"/>
              </a:spcAft>
              <a:buClrTx/>
              <a:buSzTx/>
              <a:buFont typeface="Arial" pitchFamily="34" charset="0"/>
              <a:buNone/>
              <a:defRPr/>
            </a:pPr>
            <a:r>
              <a:rPr kumimoji="0" lang="en-US" sz="2000" i="0" u="none" strike="noStrike" kern="1200" cap="none" spc="0" normalizeH="0" baseline="0" noProof="0">
                <a:ln>
                  <a:noFill/>
                </a:ln>
                <a:solidFill>
                  <a:srgbClr val="336600"/>
                </a:solidFill>
                <a:effectLst/>
                <a:uLnTx/>
                <a:uFillTx/>
                <a:latin typeface="Arial" pitchFamily="34" charset="0"/>
                <a:cs typeface="Arial" pitchFamily="34" charset="0"/>
              </a:rPr>
              <a:t>for Nuclear Physics</a:t>
            </a:r>
          </a:p>
        </p:txBody>
      </p:sp>
      <p:grpSp>
        <p:nvGrpSpPr>
          <p:cNvPr id="6" name="Group 5">
            <a:extLst>
              <a:ext uri="{FF2B5EF4-FFF2-40B4-BE49-F238E27FC236}">
                <a16:creationId xmlns:a16="http://schemas.microsoft.com/office/drawing/2014/main" id="{CDB65D8E-A711-04EC-88B6-7E30EC2153FB}"/>
              </a:ext>
            </a:extLst>
          </p:cNvPr>
          <p:cNvGrpSpPr/>
          <p:nvPr/>
        </p:nvGrpSpPr>
        <p:grpSpPr>
          <a:xfrm>
            <a:off x="1219200" y="4726423"/>
            <a:ext cx="9753600" cy="1442720"/>
            <a:chOff x="340394" y="5232571"/>
            <a:chExt cx="8861595" cy="1451158"/>
          </a:xfrm>
        </p:grpSpPr>
        <p:grpSp>
          <p:nvGrpSpPr>
            <p:cNvPr id="7" name="Group 6">
              <a:extLst>
                <a:ext uri="{FF2B5EF4-FFF2-40B4-BE49-F238E27FC236}">
                  <a16:creationId xmlns:a16="http://schemas.microsoft.com/office/drawing/2014/main" id="{A14A26BD-37CF-9B2A-D4C5-5E25ED7AA48B}"/>
                </a:ext>
              </a:extLst>
            </p:cNvPr>
            <p:cNvGrpSpPr/>
            <p:nvPr userDrawn="1"/>
          </p:nvGrpSpPr>
          <p:grpSpPr>
            <a:xfrm>
              <a:off x="340394" y="5257511"/>
              <a:ext cx="8861595" cy="1397636"/>
              <a:chOff x="-429688" y="5210799"/>
              <a:chExt cx="8861595" cy="1397636"/>
            </a:xfrm>
          </p:grpSpPr>
          <p:pic>
            <p:nvPicPr>
              <p:cNvPr id="10" name="Picture 9">
                <a:extLst>
                  <a:ext uri="{FF2B5EF4-FFF2-40B4-BE49-F238E27FC236}">
                    <a16:creationId xmlns:a16="http://schemas.microsoft.com/office/drawing/2014/main" id="{CEF447A2-F60F-E033-F9AD-6FBE876367D7}"/>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29688" y="5216517"/>
                <a:ext cx="1040524" cy="1374966"/>
              </a:xfrm>
              <a:prstGeom prst="rect">
                <a:avLst/>
              </a:prstGeom>
              <a:ln w="28575">
                <a:solidFill>
                  <a:schemeClr val="tx1"/>
                </a:solidFill>
              </a:ln>
            </p:spPr>
          </p:pic>
          <p:pic>
            <p:nvPicPr>
              <p:cNvPr id="11" name="Picture 10" descr="ATLAS_nj386569f7_online.jpg">
                <a:extLst>
                  <a:ext uri="{FF2B5EF4-FFF2-40B4-BE49-F238E27FC236}">
                    <a16:creationId xmlns:a16="http://schemas.microsoft.com/office/drawing/2014/main" id="{386640C5-AF85-4733-1588-5F2509125B06}"/>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2182466" y="5229129"/>
                <a:ext cx="1543076" cy="1379306"/>
              </a:xfrm>
              <a:prstGeom prst="rect">
                <a:avLst/>
              </a:prstGeom>
              <a:ln w="28575">
                <a:solidFill>
                  <a:schemeClr val="tx1"/>
                </a:solidFill>
              </a:ln>
            </p:spPr>
          </p:pic>
          <p:pic>
            <p:nvPicPr>
              <p:cNvPr id="12" name="Picture 11">
                <a:extLst>
                  <a:ext uri="{FF2B5EF4-FFF2-40B4-BE49-F238E27FC236}">
                    <a16:creationId xmlns:a16="http://schemas.microsoft.com/office/drawing/2014/main" id="{3EA73637-CE34-45F0-A566-15FBA6F1B21C}"/>
                  </a:ext>
                </a:extLst>
              </p:cNvPr>
              <p:cNvPicPr>
                <a:picLocks noChangeAspect="1"/>
              </p:cNvPicPr>
              <p:nvPr userDrawn="1"/>
            </p:nvPicPr>
            <p:blipFill>
              <a:blip r:embed="rId4">
                <a:extLst>
                  <a:ext uri="{28A0092B-C50C-407E-A947-70E740481C1C}">
                    <a14:useLocalDpi xmlns:a14="http://schemas.microsoft.com/office/drawing/2010/main"/>
                  </a:ext>
                </a:extLst>
              </a:blip>
              <a:srcRect t="8102" r="24571"/>
              <a:stretch>
                <a:fillRect/>
              </a:stretch>
            </p:blipFill>
            <p:spPr>
              <a:xfrm>
                <a:off x="6961025" y="5210800"/>
                <a:ext cx="1470882" cy="1386400"/>
              </a:xfrm>
              <a:prstGeom prst="rect">
                <a:avLst/>
              </a:prstGeom>
              <a:ln w="28575">
                <a:solidFill>
                  <a:schemeClr val="tx1"/>
                </a:solidFill>
              </a:ln>
            </p:spPr>
          </p:pic>
          <p:pic>
            <p:nvPicPr>
              <p:cNvPr id="13" name="Picture 7">
                <a:extLst>
                  <a:ext uri="{FF2B5EF4-FFF2-40B4-BE49-F238E27FC236}">
                    <a16:creationId xmlns:a16="http://schemas.microsoft.com/office/drawing/2014/main" id="{69539EDC-C68C-74A8-C20A-5F4E56855825}"/>
                  </a:ext>
                </a:extLst>
              </p:cNvPr>
              <p:cNvPicPr>
                <a:picLocks noChangeAspect="1" noChangeArrowheads="1"/>
              </p:cNvPicPr>
              <p:nvPr userDrawn="1"/>
            </p:nvPicPr>
            <p:blipFill>
              <a:blip r:embed="rId5">
                <a:extLst>
                  <a:ext uri="{28A0092B-C50C-407E-A947-70E740481C1C}">
                    <a14:useLocalDpi xmlns:a14="http://schemas.microsoft.com/office/drawing/2010/main"/>
                  </a:ext>
                </a:extLst>
              </a:blip>
              <a:srcRect r="2756"/>
              <a:stretch>
                <a:fillRect/>
              </a:stretch>
            </p:blipFill>
            <p:spPr bwMode="auto">
              <a:xfrm>
                <a:off x="3697854" y="5210799"/>
                <a:ext cx="1820753" cy="1378511"/>
              </a:xfrm>
              <a:prstGeom prst="rect">
                <a:avLst/>
              </a:prstGeom>
              <a:noFill/>
              <a:ln w="28575">
                <a:solidFill>
                  <a:schemeClr val="tx1"/>
                </a:solidFill>
                <a:miter lim="800000"/>
              </a:ln>
            </p:spPr>
          </p:pic>
        </p:grpSp>
        <p:pic>
          <p:nvPicPr>
            <p:cNvPr id="8" name="Picture 7" descr="A picture containing text, vector graphics&#10;&#10;Description automatically generated">
              <a:extLst>
                <a:ext uri="{FF2B5EF4-FFF2-40B4-BE49-F238E27FC236}">
                  <a16:creationId xmlns:a16="http://schemas.microsoft.com/office/drawing/2014/main" id="{63ED7312-DCD1-A6D7-D7F3-AEC84FEF064E}"/>
                </a:ext>
              </a:extLst>
            </p:cNvPr>
            <p:cNvPicPr>
              <a:picLocks noChangeAspect="1"/>
            </p:cNvPicPr>
            <p:nvPr userDrawn="1"/>
          </p:nvPicPr>
          <p:blipFill>
            <a:blip r:embed="rId6">
              <a:extLst>
                <a:ext uri="{28A0092B-C50C-407E-A947-70E740481C1C}">
                  <a14:useLocalDpi xmlns:a14="http://schemas.microsoft.com/office/drawing/2010/main"/>
                </a:ext>
              </a:extLst>
            </a:blip>
            <a:stretch>
              <a:fillRect/>
            </a:stretch>
          </p:blipFill>
          <p:spPr>
            <a:xfrm>
              <a:off x="6288689" y="5232571"/>
              <a:ext cx="1470882" cy="1420501"/>
            </a:xfrm>
            <a:prstGeom prst="rect">
              <a:avLst/>
            </a:prstGeom>
            <a:ln>
              <a:solidFill>
                <a:schemeClr val="tx1"/>
              </a:solidFill>
            </a:ln>
          </p:spPr>
        </p:pic>
        <p:pic>
          <p:nvPicPr>
            <p:cNvPr id="9" name="Picture 8" descr="A picture containing indoor, electronics, tube, stack&#10;&#10;Description automatically generated">
              <a:extLst>
                <a:ext uri="{FF2B5EF4-FFF2-40B4-BE49-F238E27FC236}">
                  <a16:creationId xmlns:a16="http://schemas.microsoft.com/office/drawing/2014/main" id="{5E819278-62C8-9F06-CAB6-23639918DB16}"/>
                </a:ext>
              </a:extLst>
            </p:cNvPr>
            <p:cNvPicPr>
              <a:picLocks noChangeAspect="1"/>
            </p:cNvPicPr>
            <p:nvPr userDrawn="1"/>
          </p:nvPicPr>
          <p:blipFill>
            <a:blip r:embed="rId7">
              <a:extLst>
                <a:ext uri="{28A0092B-C50C-407E-A947-70E740481C1C}">
                  <a14:useLocalDpi xmlns:a14="http://schemas.microsoft.com/office/drawing/2010/main"/>
                </a:ext>
              </a:extLst>
            </a:blip>
            <a:stretch>
              <a:fillRect/>
            </a:stretch>
          </p:blipFill>
          <p:spPr>
            <a:xfrm>
              <a:off x="1354856" y="5249622"/>
              <a:ext cx="1543076" cy="1434107"/>
            </a:xfrm>
            <a:prstGeom prst="rect">
              <a:avLst/>
            </a:prstGeom>
            <a:ln>
              <a:solidFill>
                <a:schemeClr val="tx1"/>
              </a:solidFill>
            </a:ln>
          </p:spPr>
        </p:pic>
      </p:grpSp>
      <p:sp>
        <p:nvSpPr>
          <p:cNvPr id="14" name="Title 1">
            <a:extLst>
              <a:ext uri="{FF2B5EF4-FFF2-40B4-BE49-F238E27FC236}">
                <a16:creationId xmlns:a16="http://schemas.microsoft.com/office/drawing/2014/main" id="{23CFF607-3823-2F24-BF48-535EB7772DA3}"/>
              </a:ext>
            </a:extLst>
          </p:cNvPr>
          <p:cNvSpPr txBox="1"/>
          <p:nvPr/>
        </p:nvSpPr>
        <p:spPr>
          <a:xfrm>
            <a:off x="1927814" y="1206277"/>
            <a:ext cx="11961035" cy="914400"/>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600" kern="1200">
                <a:solidFill>
                  <a:schemeClr val="bg1"/>
                </a:solidFill>
                <a:latin typeface="+mj-lt"/>
                <a:ea typeface="+mj-ea"/>
                <a:cs typeface="+mj-cs"/>
              </a:defRPr>
            </a:lvl1pPr>
          </a:lstStyle>
          <a:p>
            <a:pPr fontAlgn="auto">
              <a:spcAft>
                <a:spcPct val="0"/>
              </a:spcAft>
            </a:pPr>
            <a:r>
              <a:rPr lang="en-US" sz="3200" dirty="0">
                <a:solidFill>
                  <a:schemeClr val="tx1"/>
                </a:solidFill>
                <a:latin typeface="Arial" pitchFamily="34" charset="0"/>
                <a:cs typeface="Arial" pitchFamily="34" charset="0"/>
              </a:rPr>
              <a:t>DOE Perspectives on the Electron-Ion Collider </a:t>
            </a:r>
          </a:p>
        </p:txBody>
      </p:sp>
      <p:sp>
        <p:nvSpPr>
          <p:cNvPr id="15" name="Subtitle 2">
            <a:extLst>
              <a:ext uri="{FF2B5EF4-FFF2-40B4-BE49-F238E27FC236}">
                <a16:creationId xmlns:a16="http://schemas.microsoft.com/office/drawing/2014/main" id="{6AE10ECA-70CD-5D1A-A19E-6978F6773D34}"/>
              </a:ext>
            </a:extLst>
          </p:cNvPr>
          <p:cNvSpPr txBox="1"/>
          <p:nvPr/>
        </p:nvSpPr>
        <p:spPr>
          <a:xfrm>
            <a:off x="1791831" y="2364086"/>
            <a:ext cx="8075815" cy="742230"/>
          </a:xfrm>
          <a:prstGeom prst="rect">
            <a:avLst/>
          </a:prstGeom>
        </p:spPr>
        <p:txBody>
          <a:bodyPr>
            <a:noAutofit/>
          </a:bodyPr>
          <a:lstStyle>
            <a:lvl1pPr marL="0" indent="0" algn="ctr" defTabSz="914400" rtl="0" eaLnBrk="1" latinLnBrk="0" hangingPunct="1">
              <a:spcBef>
                <a:spcPct val="20000"/>
              </a:spcBef>
              <a:buFont typeface="Arial" pitchFamily="34" charset="0"/>
              <a:buNone/>
              <a:defRPr sz="1800" b="0" kern="1200">
                <a:solidFill>
                  <a:srgbClr val="006600"/>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sz="2400" dirty="0">
                <a:solidFill>
                  <a:srgbClr val="008000"/>
                </a:solidFill>
                <a:latin typeface="Arial" pitchFamily="34" charset="0"/>
                <a:cs typeface="Arial" pitchFamily="34" charset="0"/>
              </a:rPr>
              <a:t>EIC User Group Meeting</a:t>
            </a:r>
          </a:p>
          <a:p>
            <a:r>
              <a:rPr lang="en-US" sz="2400" dirty="0">
                <a:solidFill>
                  <a:srgbClr val="008000"/>
                </a:solidFill>
                <a:latin typeface="Arial" pitchFamily="34" charset="0"/>
                <a:cs typeface="Arial" pitchFamily="34" charset="0"/>
              </a:rPr>
              <a:t>July 24, 2023</a:t>
            </a:r>
          </a:p>
        </p:txBody>
      </p:sp>
    </p:spTree>
    <p:extLst>
      <p:ext uri="{BB962C8B-B14F-4D97-AF65-F5344CB8AC3E}">
        <p14:creationId xmlns:p14="http://schemas.microsoft.com/office/powerpoint/2010/main" val="1472947289"/>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bwMode="auto">
          <a:xfrm>
            <a:off x="2057400" y="1143000"/>
            <a:ext cx="7848600" cy="1371600"/>
          </a:xfrm>
          <a:prstGeom prst="round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latin typeface="Calibri" panose="020F0502020204030204" pitchFamily="34" charset="0"/>
            </a:endParaRPr>
          </a:p>
        </p:txBody>
      </p:sp>
      <p:sp>
        <p:nvSpPr>
          <p:cNvPr id="2" name="Slide Number Placeholder 1"/>
          <p:cNvSpPr>
            <a:spLocks noGrp="1"/>
          </p:cNvSpPr>
          <p:nvPr>
            <p:ph type="title"/>
          </p:nvPr>
        </p:nvSpPr>
        <p:spPr>
          <a:xfrm>
            <a:off x="1524000" y="6592568"/>
            <a:ext cx="2057400" cy="260515"/>
          </a:xfrm>
          <a:prstGeom prst="rect">
            <a:avLst/>
          </a:prstGeom>
        </p:spPr>
        <p:txBody>
          <a:bodyPr vert="horz" lIns="91440" tIns="45720" rIns="91440" bIns="45720" rtlCol="0" anchor="ctr"/>
          <a:lstStyle>
            <a:defPPr>
              <a:defRPr lang="en-US"/>
            </a:defPPr>
            <a:lvl1pPr marL="0" algn="l" defTabSz="914400" rtl="0" eaLnBrk="1" fontAlgn="auto" latinLnBrk="0" hangingPunct="1">
              <a:spcBef>
                <a:spcPct val="0"/>
              </a:spcBef>
              <a:spcAft>
                <a:spcPct val="0"/>
              </a:spcAft>
              <a:defRPr sz="1000" kern="1200">
                <a:solidFill>
                  <a:srgbClr val="106636"/>
                </a:solidFill>
                <a:latin typeface="Comic Sans MS"/>
                <a:ea typeface="+mn-ea"/>
                <a:cs typeface="Comic Sans M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93C5830-40F3-F04E-B2E3-10E6672BA8FF}" type="slidenum">
              <a:rPr lang="en-US" smtClean="0"/>
              <a:t>10</a:t>
            </a:fld>
            <a:endParaRPr lang="en-US"/>
          </a:p>
        </p:txBody>
      </p:sp>
      <p:sp>
        <p:nvSpPr>
          <p:cNvPr id="7" name="TextBox 6">
            <a:extLst>
              <a:ext uri="{FF2B5EF4-FFF2-40B4-BE49-F238E27FC236}">
                <a16:creationId xmlns:a16="http://schemas.microsoft.com/office/drawing/2014/main" id="{B9CD6B24-D5B6-4C6B-A714-CB5FB4EC9FFC}"/>
              </a:ext>
            </a:extLst>
          </p:cNvPr>
          <p:cNvSpPr txBox="1"/>
          <p:nvPr/>
        </p:nvSpPr>
        <p:spPr>
          <a:xfrm flipH="1">
            <a:off x="2552700" y="179850"/>
            <a:ext cx="7129411" cy="584775"/>
          </a:xfrm>
          <a:prstGeom prst="rect">
            <a:avLst/>
          </a:prstGeom>
          <a:noFill/>
        </p:spPr>
        <p:txBody>
          <a:bodyPr wrap="square" rtlCol="0">
            <a:spAutoFit/>
          </a:bodyPr>
          <a:lstStyle/>
          <a:p>
            <a:r>
              <a:rPr lang="en-US" sz="3200">
                <a:solidFill>
                  <a:schemeClr val="bg1"/>
                </a:solidFill>
                <a:latin typeface="Arial" pitchFamily="34" charset="0"/>
                <a:cs typeface="Arial" pitchFamily="34" charset="0"/>
              </a:rPr>
              <a:t>The EIC is International At Its Core</a:t>
            </a:r>
          </a:p>
        </p:txBody>
      </p:sp>
      <p:sp>
        <p:nvSpPr>
          <p:cNvPr id="16" name="Title 1">
            <a:extLst>
              <a:ext uri="{FF2B5EF4-FFF2-40B4-BE49-F238E27FC236}">
                <a16:creationId xmlns:a16="http://schemas.microsoft.com/office/drawing/2014/main" id="{1F932DF8-EC0E-43D2-9C22-88470CCD835F}"/>
              </a:ext>
            </a:extLst>
          </p:cNvPr>
          <p:cNvSpPr txBox="1"/>
          <p:nvPr/>
        </p:nvSpPr>
        <p:spPr>
          <a:xfrm>
            <a:off x="963668" y="1027360"/>
            <a:ext cx="4583187" cy="1935870"/>
          </a:xfrm>
          <a:prstGeom prst="rect">
            <a:avLst/>
          </a:prstGeom>
          <a:ln>
            <a:solidFill>
              <a:schemeClr val="tx1"/>
            </a:solidFill>
          </a:ln>
        </p:spPr>
        <p:txBody>
          <a:bodyPr>
            <a:noAutofit/>
          </a:bodyPr>
          <a:lstStyle>
            <a:lvl1pPr algn="ctr" defTabSz="457200" rtl="0" eaLnBrk="1" latinLnBrk="0" hangingPunct="1">
              <a:spcBef>
                <a:spcPct val="0"/>
              </a:spcBef>
              <a:buNone/>
              <a:defRPr sz="3200" b="1" kern="1200">
                <a:solidFill>
                  <a:schemeClr val="tx1"/>
                </a:solidFill>
                <a:latin typeface="Arial" pitchFamily="34" charset="0"/>
                <a:ea typeface="+mj-ea"/>
                <a:cs typeface="Arial" pitchFamily="34" charset="0"/>
              </a:defRPr>
            </a:lvl1pPr>
          </a:lstStyle>
          <a:p>
            <a:r>
              <a:rPr lang="en-US" altLang="en-US" sz="1800" b="0" dirty="0"/>
              <a:t>EIC Users Group Formed in 2016  </a:t>
            </a:r>
          </a:p>
          <a:p>
            <a:r>
              <a:rPr lang="en-US" altLang="en-US" sz="1800" b="0" dirty="0">
                <a:solidFill>
                  <a:srgbClr val="0000FF"/>
                </a:solidFill>
              </a:rPr>
              <a:t>EICUG.ORG</a:t>
            </a:r>
          </a:p>
          <a:p>
            <a:pPr algn="l"/>
            <a:endParaRPr lang="is-IS" sz="800" b="0" dirty="0">
              <a:solidFill>
                <a:srgbClr val="0432FF"/>
              </a:solidFill>
            </a:endParaRPr>
          </a:p>
          <a:p>
            <a:pPr algn="l"/>
            <a:r>
              <a:rPr lang="is-IS" sz="1800" b="0" dirty="0"/>
              <a:t>Status January 2023:</a:t>
            </a:r>
          </a:p>
          <a:p>
            <a:pPr marL="285750" indent="-285750" algn="l">
              <a:buFont typeface="Arial" pitchFamily="34" charset="0"/>
              <a:buChar char="•"/>
              <a:tabLst>
                <a:tab pos="2740025" algn="r"/>
              </a:tabLst>
            </a:pPr>
            <a:r>
              <a:rPr lang="is-IS" sz="1800" b="0" dirty="0"/>
              <a:t>Collaborators	1391</a:t>
            </a:r>
          </a:p>
          <a:p>
            <a:pPr marL="285750" indent="-285750" algn="l">
              <a:buFont typeface="Arial" pitchFamily="34" charset="0"/>
              <a:buChar char="•"/>
              <a:tabLst>
                <a:tab pos="2740025" algn="r"/>
              </a:tabLst>
            </a:pPr>
            <a:r>
              <a:rPr lang="is-IS" sz="1800" b="0" dirty="0"/>
              <a:t>Institutions	277</a:t>
            </a:r>
          </a:p>
          <a:p>
            <a:pPr marL="285750" indent="-285750" algn="l">
              <a:buFont typeface="Arial" pitchFamily="34" charset="0"/>
              <a:buChar char="•"/>
              <a:tabLst>
                <a:tab pos="2740025" algn="r"/>
              </a:tabLst>
            </a:pPr>
            <a:r>
              <a:rPr lang="is-IS" sz="1800" b="0" dirty="0"/>
              <a:t>Countries	37</a:t>
            </a:r>
            <a:endParaRPr lang="en-US" sz="1800" b="0" dirty="0"/>
          </a:p>
        </p:txBody>
      </p:sp>
      <p:graphicFrame>
        <p:nvGraphicFramePr>
          <p:cNvPr id="11" name="Chart 10">
            <a:extLst>
              <a:ext uri="{FF2B5EF4-FFF2-40B4-BE49-F238E27FC236}">
                <a16:creationId xmlns:a16="http://schemas.microsoft.com/office/drawing/2014/main" id="{EE4D4FA9-EA2C-488E-B484-7700C47016BC}"/>
              </a:ext>
            </a:extLst>
          </p:cNvPr>
          <p:cNvGraphicFramePr/>
          <p:nvPr/>
        </p:nvGraphicFramePr>
        <p:xfrm>
          <a:off x="6438727" y="3142593"/>
          <a:ext cx="4363105" cy="3341719"/>
        </p:xfrm>
        <a:graphic>
          <a:graphicData uri="http://schemas.openxmlformats.org/drawingml/2006/chart">
            <c:chart xmlns:c="http://schemas.openxmlformats.org/drawingml/2006/chart" xmlns:r="http://schemas.openxmlformats.org/officeDocument/2006/relationships" r:id="rId3"/>
          </a:graphicData>
        </a:graphic>
      </p:graphicFrame>
      <p:pic>
        <p:nvPicPr>
          <p:cNvPr id="4" name="Picture 3" descr="Chart, pie chart&#10;&#10;Description automatically generated">
            <a:extLst>
              <a:ext uri="{FF2B5EF4-FFF2-40B4-BE49-F238E27FC236}">
                <a16:creationId xmlns:a16="http://schemas.microsoft.com/office/drawing/2014/main" id="{7459E5EF-6AE1-5E4D-A8EE-E94D34F5A9E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29208" y="970175"/>
            <a:ext cx="3769961" cy="2133004"/>
          </a:xfrm>
          <a:prstGeom prst="rect">
            <a:avLst/>
          </a:prstGeom>
        </p:spPr>
      </p:pic>
      <p:pic>
        <p:nvPicPr>
          <p:cNvPr id="13" name="Picture 12">
            <a:extLst>
              <a:ext uri="{FF2B5EF4-FFF2-40B4-BE49-F238E27FC236}">
                <a16:creationId xmlns:a16="http://schemas.microsoft.com/office/drawing/2014/main" id="{D120E008-2D55-7B49-98A3-8F3F602CB5A9}"/>
              </a:ext>
            </a:extLst>
          </p:cNvPr>
          <p:cNvPicPr>
            <a:picLocks noChangeAspect="1"/>
          </p:cNvPicPr>
          <p:nvPr/>
        </p:nvPicPr>
        <p:blipFill>
          <a:blip r:embed="rId5"/>
          <a:stretch>
            <a:fillRect/>
          </a:stretch>
        </p:blipFill>
        <p:spPr>
          <a:xfrm>
            <a:off x="819807" y="3040070"/>
            <a:ext cx="4933468" cy="3230595"/>
          </a:xfrm>
          <a:prstGeom prst="rect">
            <a:avLst/>
          </a:prstGeom>
        </p:spPr>
      </p:pic>
    </p:spTree>
    <p:extLst>
      <p:ext uri="{BB962C8B-B14F-4D97-AF65-F5344CB8AC3E}">
        <p14:creationId xmlns:p14="http://schemas.microsoft.com/office/powerpoint/2010/main" val="4127542375"/>
      </p:ext>
    </p:extLst>
  </p:cSld>
  <p:clrMapOvr>
    <a:masterClrMapping/>
  </p:clrMapOvr>
  <mc:AlternateContent xmlns:mc="http://schemas.openxmlformats.org/markup-compatibility/2006" xmlns:p14="http://schemas.microsoft.com/office/powerpoint/2010/main">
    <mc:Choice Requires="p14">
      <p:transition p14:dur="10"/>
    </mc:Choice>
    <mc:Fallback xmlns:p159="http://schemas.microsoft.com/office/powerpoint/2015/09/main" xmlns:p15="http://schemas.microsoft.com/office/powerpoint/2012/main" xmlns:a14="http://schemas.microsoft.com/office/drawing/2010/main"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FC2DDE-845D-EDE0-3FF8-513858535607}"/>
              </a:ext>
            </a:extLst>
          </p:cNvPr>
          <p:cNvSpPr>
            <a:spLocks noGrp="1"/>
          </p:cNvSpPr>
          <p:nvPr>
            <p:ph type="title"/>
          </p:nvPr>
        </p:nvSpPr>
        <p:spPr>
          <a:xfrm>
            <a:off x="-178677" y="445232"/>
            <a:ext cx="12213021" cy="642156"/>
          </a:xfrm>
        </p:spPr>
        <p:txBody>
          <a:bodyPr>
            <a:noAutofit/>
          </a:bodyPr>
          <a:lstStyle/>
          <a:p>
            <a:pPr algn="ctr">
              <a:spcAft>
                <a:spcPts val="4000"/>
              </a:spcAft>
            </a:pPr>
            <a:r>
              <a:rPr lang="en-US" sz="2800" dirty="0"/>
              <a:t> As Is The Vision for It’s Governance</a:t>
            </a:r>
            <a:br>
              <a:rPr lang="en-US" sz="2800" b="0" dirty="0"/>
            </a:br>
            <a:br>
              <a:rPr lang="en-US" sz="2800" b="0" dirty="0"/>
            </a:br>
            <a:r>
              <a:rPr lang="en-US" sz="2800" b="0" dirty="0">
                <a:solidFill>
                  <a:schemeClr val="tx1"/>
                </a:solidFill>
              </a:rPr>
              <a:t>The EIC Advisory Board </a:t>
            </a:r>
          </a:p>
        </p:txBody>
      </p:sp>
      <p:graphicFrame>
        <p:nvGraphicFramePr>
          <p:cNvPr id="5" name="Table 4">
            <a:extLst>
              <a:ext uri="{FF2B5EF4-FFF2-40B4-BE49-F238E27FC236}">
                <a16:creationId xmlns:a16="http://schemas.microsoft.com/office/drawing/2014/main" id="{B60D9F03-2392-41CC-1711-8AC91FE4505E}"/>
              </a:ext>
            </a:extLst>
          </p:cNvPr>
          <p:cNvGraphicFramePr>
            <a:graphicFrameLocks noGrp="1"/>
          </p:cNvGraphicFramePr>
          <p:nvPr>
            <p:extLst>
              <p:ext uri="{D42A27DB-BD31-4B8C-83A1-F6EECF244321}">
                <p14:modId xmlns:p14="http://schemas.microsoft.com/office/powerpoint/2010/main" val="3889157305"/>
              </p:ext>
            </p:extLst>
          </p:nvPr>
        </p:nvGraphicFramePr>
        <p:xfrm>
          <a:off x="2266455" y="1335924"/>
          <a:ext cx="7812966" cy="4729262"/>
        </p:xfrm>
        <a:graphic>
          <a:graphicData uri="http://schemas.openxmlformats.org/drawingml/2006/table">
            <a:tbl>
              <a:tblPr firstRow="1" bandRow="1">
                <a:tableStyleId>{5C22544A-7EE6-4342-B048-85BDC9FD1C3A}</a:tableStyleId>
              </a:tblPr>
              <a:tblGrid>
                <a:gridCol w="4529328">
                  <a:extLst>
                    <a:ext uri="{9D8B030D-6E8A-4147-A177-3AD203B41FA5}">
                      <a16:colId xmlns:a16="http://schemas.microsoft.com/office/drawing/2014/main" val="2035943255"/>
                    </a:ext>
                  </a:extLst>
                </a:gridCol>
                <a:gridCol w="3283638">
                  <a:extLst>
                    <a:ext uri="{9D8B030D-6E8A-4147-A177-3AD203B41FA5}">
                      <a16:colId xmlns:a16="http://schemas.microsoft.com/office/drawing/2014/main" val="573902672"/>
                    </a:ext>
                  </a:extLst>
                </a:gridCol>
              </a:tblGrid>
              <a:tr h="0">
                <a:tc>
                  <a:txBody>
                    <a:bodyPr/>
                    <a:lstStyle/>
                    <a:p>
                      <a:pPr marL="0" marR="0">
                        <a:lnSpc>
                          <a:spcPct val="107000"/>
                        </a:lnSpc>
                        <a:spcBef>
                          <a:spcPct val="0"/>
                        </a:spcBef>
                        <a:spcAft>
                          <a:spcPts val="800"/>
                        </a:spcAft>
                      </a:pPr>
                      <a:r>
                        <a:rPr lang="en-US" sz="1800" dirty="0">
                          <a:effectLst/>
                          <a:latin typeface="Calibri" panose="020F0502020204030204" pitchFamily="34" charset="0"/>
                          <a:cs typeface="Calibri" panose="020F0502020204030204" pitchFamily="34" charset="0"/>
                        </a:rPr>
                        <a:t>Name</a:t>
                      </a:r>
                      <a:endParaRPr lang="en-US" sz="1800" dirty="0">
                        <a:effectLst/>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marR="0">
                        <a:lnSpc>
                          <a:spcPct val="107000"/>
                        </a:lnSpc>
                        <a:spcBef>
                          <a:spcPct val="0"/>
                        </a:spcBef>
                        <a:spcAft>
                          <a:spcPts val="800"/>
                        </a:spcAft>
                      </a:pPr>
                      <a:r>
                        <a:rPr lang="en-US" sz="1800" dirty="0">
                          <a:effectLst/>
                          <a:latin typeface="Calibri" panose="020F0502020204030204" pitchFamily="34" charset="0"/>
                          <a:cs typeface="Calibri" panose="020F0502020204030204" pitchFamily="34" charset="0"/>
                        </a:rPr>
                        <a:t>Affiliation</a:t>
                      </a:r>
                      <a:endParaRPr lang="en-US" sz="1800" dirty="0">
                        <a:effectLst/>
                        <a:latin typeface="Calibri" panose="020F0502020204030204" pitchFamily="34" charset="0"/>
                        <a:ea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218704536"/>
                  </a:ext>
                </a:extLst>
              </a:tr>
              <a:tr h="396122">
                <a:tc>
                  <a:txBody>
                    <a:bodyPr/>
                    <a:lstStyle/>
                    <a:p>
                      <a:pPr marL="0" marR="0">
                        <a:lnSpc>
                          <a:spcPct val="107000"/>
                        </a:lnSpc>
                        <a:spcBef>
                          <a:spcPct val="0"/>
                        </a:spcBef>
                        <a:spcAft>
                          <a:spcPts val="800"/>
                        </a:spcAft>
                      </a:pPr>
                      <a:r>
                        <a:rPr lang="en-US" sz="1800" dirty="0">
                          <a:effectLst/>
                          <a:latin typeface="Calibri" panose="020F0502020204030204" pitchFamily="34" charset="0"/>
                          <a:cs typeface="Calibri" panose="020F0502020204030204" pitchFamily="34" charset="0"/>
                        </a:rPr>
                        <a:t>Stuart Henderson, Chair</a:t>
                      </a:r>
                      <a:endParaRPr lang="en-US" sz="1800" dirty="0">
                        <a:effectLst/>
                        <a:latin typeface="Calibri" panose="020F0502020204030204" pitchFamily="34" charset="0"/>
                        <a:ea typeface="Calibri" panose="020F0502020204030204" pitchFamily="34" charset="0"/>
                        <a:cs typeface="Calibri" panose="020F0502020204030204" pitchFamily="34" charset="0"/>
                      </a:endParaRPr>
                    </a:p>
                  </a:txBody>
                  <a:tcPr anchor="b"/>
                </a:tc>
                <a:tc>
                  <a:txBody>
                    <a:bodyPr/>
                    <a:lstStyle/>
                    <a:p>
                      <a:pPr marL="0" marR="0">
                        <a:lnSpc>
                          <a:spcPct val="107000"/>
                        </a:lnSpc>
                        <a:spcBef>
                          <a:spcPct val="0"/>
                        </a:spcBef>
                        <a:spcAft>
                          <a:spcPts val="800"/>
                        </a:spcAft>
                      </a:pPr>
                      <a:r>
                        <a:rPr lang="en-US" sz="1800">
                          <a:effectLst/>
                          <a:latin typeface="Calibri" panose="020F0502020204030204" pitchFamily="34" charset="0"/>
                          <a:cs typeface="Calibri" panose="020F0502020204030204" pitchFamily="34" charset="0"/>
                        </a:rPr>
                        <a:t>TJNAF, USA</a:t>
                      </a:r>
                      <a:endParaRPr lang="en-US" sz="1800">
                        <a:effectLst/>
                        <a:latin typeface="Calibri" panose="020F0502020204030204" pitchFamily="34" charset="0"/>
                        <a:ea typeface="Calibri" panose="020F0502020204030204" pitchFamily="34" charset="0"/>
                        <a:cs typeface="Calibri" panose="020F0502020204030204" pitchFamily="34" charset="0"/>
                      </a:endParaRPr>
                    </a:p>
                  </a:txBody>
                  <a:tcPr anchor="b"/>
                </a:tc>
                <a:extLst>
                  <a:ext uri="{0D108BD9-81ED-4DB2-BD59-A6C34878D82A}">
                    <a16:rowId xmlns:a16="http://schemas.microsoft.com/office/drawing/2014/main" val="457992940"/>
                  </a:ext>
                </a:extLst>
              </a:tr>
              <a:tr h="396122">
                <a:tc>
                  <a:txBody>
                    <a:bodyPr/>
                    <a:lstStyle/>
                    <a:p>
                      <a:pPr marL="0" marR="0">
                        <a:lnSpc>
                          <a:spcPct val="107000"/>
                        </a:lnSpc>
                        <a:spcBef>
                          <a:spcPct val="0"/>
                        </a:spcBef>
                        <a:spcAft>
                          <a:spcPts val="800"/>
                        </a:spcAft>
                      </a:pPr>
                      <a:r>
                        <a:rPr lang="en-US" sz="1800">
                          <a:effectLst/>
                          <a:latin typeface="Calibri" panose="020F0502020204030204" pitchFamily="34" charset="0"/>
                          <a:cs typeface="Calibri" panose="020F0502020204030204" pitchFamily="34" charset="0"/>
                        </a:rPr>
                        <a:t>Diego Bettoni</a:t>
                      </a:r>
                      <a:endParaRPr lang="en-US" sz="1800">
                        <a:effectLst/>
                        <a:latin typeface="Calibri" panose="020F0502020204030204" pitchFamily="34" charset="0"/>
                        <a:ea typeface="Calibri" panose="020F0502020204030204" pitchFamily="34" charset="0"/>
                        <a:cs typeface="Calibri" panose="020F0502020204030204" pitchFamily="34" charset="0"/>
                      </a:endParaRPr>
                    </a:p>
                  </a:txBody>
                  <a:tcPr anchor="b"/>
                </a:tc>
                <a:tc>
                  <a:txBody>
                    <a:bodyPr/>
                    <a:lstStyle/>
                    <a:p>
                      <a:pPr marL="0" marR="0">
                        <a:lnSpc>
                          <a:spcPct val="107000"/>
                        </a:lnSpc>
                        <a:spcBef>
                          <a:spcPct val="0"/>
                        </a:spcBef>
                        <a:spcAft>
                          <a:spcPts val="800"/>
                        </a:spcAft>
                      </a:pPr>
                      <a:r>
                        <a:rPr lang="en-US" sz="1800" dirty="0">
                          <a:effectLst/>
                          <a:latin typeface="Calibri" panose="020F0502020204030204" pitchFamily="34" charset="0"/>
                          <a:cs typeface="Calibri" panose="020F0502020204030204" pitchFamily="34" charset="0"/>
                        </a:rPr>
                        <a:t>INFN, Italy</a:t>
                      </a:r>
                      <a:endParaRPr lang="en-US" sz="1800" dirty="0">
                        <a:effectLst/>
                        <a:latin typeface="Calibri" panose="020F0502020204030204" pitchFamily="34" charset="0"/>
                        <a:ea typeface="Calibri" panose="020F0502020204030204" pitchFamily="34" charset="0"/>
                        <a:cs typeface="Calibri" panose="020F0502020204030204" pitchFamily="34" charset="0"/>
                      </a:endParaRPr>
                    </a:p>
                  </a:txBody>
                  <a:tcPr anchor="b"/>
                </a:tc>
                <a:extLst>
                  <a:ext uri="{0D108BD9-81ED-4DB2-BD59-A6C34878D82A}">
                    <a16:rowId xmlns:a16="http://schemas.microsoft.com/office/drawing/2014/main" val="907389534"/>
                  </a:ext>
                </a:extLst>
              </a:tr>
              <a:tr h="396122">
                <a:tc>
                  <a:txBody>
                    <a:bodyPr/>
                    <a:lstStyle/>
                    <a:p>
                      <a:pPr marL="0" marR="0">
                        <a:lnSpc>
                          <a:spcPct val="107000"/>
                        </a:lnSpc>
                        <a:spcBef>
                          <a:spcPct val="0"/>
                        </a:spcBef>
                        <a:spcAft>
                          <a:spcPts val="800"/>
                        </a:spcAft>
                      </a:pPr>
                      <a:r>
                        <a:rPr lang="en-US" sz="1800">
                          <a:effectLst/>
                          <a:latin typeface="Calibri" panose="020F0502020204030204" pitchFamily="34" charset="0"/>
                          <a:cs typeface="Calibri" panose="020F0502020204030204" pitchFamily="34" charset="0"/>
                        </a:rPr>
                        <a:t>Paul Kearns</a:t>
                      </a:r>
                      <a:endParaRPr lang="en-US" sz="1800">
                        <a:effectLst/>
                        <a:latin typeface="Calibri" panose="020F0502020204030204" pitchFamily="34" charset="0"/>
                        <a:ea typeface="Calibri" panose="020F0502020204030204" pitchFamily="34" charset="0"/>
                        <a:cs typeface="Calibri" panose="020F0502020204030204" pitchFamily="34" charset="0"/>
                      </a:endParaRPr>
                    </a:p>
                  </a:txBody>
                  <a:tcPr anchor="b"/>
                </a:tc>
                <a:tc>
                  <a:txBody>
                    <a:bodyPr/>
                    <a:lstStyle/>
                    <a:p>
                      <a:pPr marL="0" marR="0">
                        <a:lnSpc>
                          <a:spcPct val="107000"/>
                        </a:lnSpc>
                        <a:spcBef>
                          <a:spcPct val="0"/>
                        </a:spcBef>
                        <a:spcAft>
                          <a:spcPts val="800"/>
                        </a:spcAft>
                      </a:pPr>
                      <a:r>
                        <a:rPr lang="en-US" sz="1800">
                          <a:effectLst/>
                          <a:latin typeface="Calibri" panose="020F0502020204030204" pitchFamily="34" charset="0"/>
                          <a:cs typeface="Calibri" panose="020F0502020204030204" pitchFamily="34" charset="0"/>
                        </a:rPr>
                        <a:t> ANL, USA</a:t>
                      </a:r>
                      <a:endParaRPr lang="en-US" sz="1800">
                        <a:effectLst/>
                        <a:latin typeface="Calibri" panose="020F0502020204030204" pitchFamily="34" charset="0"/>
                        <a:ea typeface="Calibri" panose="020F0502020204030204" pitchFamily="34" charset="0"/>
                        <a:cs typeface="Calibri" panose="020F0502020204030204" pitchFamily="34" charset="0"/>
                      </a:endParaRPr>
                    </a:p>
                  </a:txBody>
                  <a:tcPr anchor="b"/>
                </a:tc>
                <a:extLst>
                  <a:ext uri="{0D108BD9-81ED-4DB2-BD59-A6C34878D82A}">
                    <a16:rowId xmlns:a16="http://schemas.microsoft.com/office/drawing/2014/main" val="3598275668"/>
                  </a:ext>
                </a:extLst>
              </a:tr>
              <a:tr h="396122">
                <a:tc>
                  <a:txBody>
                    <a:bodyPr/>
                    <a:lstStyle/>
                    <a:p>
                      <a:pPr marL="0" marR="0">
                        <a:lnSpc>
                          <a:spcPct val="107000"/>
                        </a:lnSpc>
                        <a:spcBef>
                          <a:spcPct val="0"/>
                        </a:spcBef>
                        <a:spcAft>
                          <a:spcPts val="800"/>
                        </a:spcAft>
                      </a:pPr>
                      <a:r>
                        <a:rPr lang="en-US" sz="1800" dirty="0">
                          <a:effectLst/>
                          <a:latin typeface="Calibri" panose="020F0502020204030204" pitchFamily="34" charset="0"/>
                          <a:cs typeface="Calibri" panose="020F0502020204030204" pitchFamily="34" charset="0"/>
                        </a:rPr>
                        <a:t>Mike Lamont</a:t>
                      </a:r>
                      <a:endParaRPr lang="en-US" sz="1800" dirty="0">
                        <a:effectLst/>
                        <a:latin typeface="Calibri" panose="020F0502020204030204" pitchFamily="34" charset="0"/>
                        <a:ea typeface="Calibri" panose="020F0502020204030204" pitchFamily="34" charset="0"/>
                        <a:cs typeface="Calibri" panose="020F0502020204030204" pitchFamily="34" charset="0"/>
                      </a:endParaRPr>
                    </a:p>
                  </a:txBody>
                  <a:tcPr anchor="b"/>
                </a:tc>
                <a:tc>
                  <a:txBody>
                    <a:bodyPr/>
                    <a:lstStyle/>
                    <a:p>
                      <a:pPr marL="0" marR="0">
                        <a:lnSpc>
                          <a:spcPct val="107000"/>
                        </a:lnSpc>
                        <a:spcBef>
                          <a:spcPct val="0"/>
                        </a:spcBef>
                        <a:spcAft>
                          <a:spcPts val="800"/>
                        </a:spcAft>
                      </a:pPr>
                      <a:r>
                        <a:rPr lang="en-US" sz="1800">
                          <a:effectLst/>
                          <a:latin typeface="Calibri" panose="020F0502020204030204" pitchFamily="34" charset="0"/>
                          <a:cs typeface="Calibri" panose="020F0502020204030204" pitchFamily="34" charset="0"/>
                        </a:rPr>
                        <a:t>CERN, Switzerland</a:t>
                      </a:r>
                      <a:endParaRPr lang="en-US" sz="1800">
                        <a:effectLst/>
                        <a:latin typeface="Calibri" panose="020F0502020204030204" pitchFamily="34" charset="0"/>
                        <a:ea typeface="Calibri" panose="020F0502020204030204" pitchFamily="34" charset="0"/>
                        <a:cs typeface="Calibri" panose="020F0502020204030204" pitchFamily="34" charset="0"/>
                      </a:endParaRPr>
                    </a:p>
                  </a:txBody>
                  <a:tcPr anchor="b"/>
                </a:tc>
                <a:extLst>
                  <a:ext uri="{0D108BD9-81ED-4DB2-BD59-A6C34878D82A}">
                    <a16:rowId xmlns:a16="http://schemas.microsoft.com/office/drawing/2014/main" val="3441292821"/>
                  </a:ext>
                </a:extLst>
              </a:tr>
              <a:tr h="396122">
                <a:tc>
                  <a:txBody>
                    <a:bodyPr/>
                    <a:lstStyle/>
                    <a:p>
                      <a:pPr marL="0" marR="0">
                        <a:lnSpc>
                          <a:spcPct val="107000"/>
                        </a:lnSpc>
                        <a:spcBef>
                          <a:spcPct val="0"/>
                        </a:spcBef>
                        <a:spcAft>
                          <a:spcPts val="800"/>
                        </a:spcAft>
                      </a:pPr>
                      <a:r>
                        <a:rPr lang="en-US" sz="1800" dirty="0">
                          <a:effectLst/>
                          <a:latin typeface="Calibri" panose="020F0502020204030204" pitchFamily="34" charset="0"/>
                          <a:ea typeface="Calibri" panose="020F0502020204030204" pitchFamily="34" charset="0"/>
                          <a:cs typeface="Calibri" panose="020F0502020204030204" pitchFamily="34" charset="0"/>
                        </a:rPr>
                        <a:t>Lia </a:t>
                      </a:r>
                      <a:r>
                        <a:rPr lang="en-US" sz="1800" dirty="0" err="1">
                          <a:effectLst/>
                          <a:latin typeface="Calibri" panose="020F0502020204030204" pitchFamily="34" charset="0"/>
                          <a:ea typeface="Calibri" panose="020F0502020204030204" pitchFamily="34" charset="0"/>
                          <a:cs typeface="Calibri" panose="020F0502020204030204" pitchFamily="34" charset="0"/>
                        </a:rPr>
                        <a:t>Merminga</a:t>
                      </a:r>
                      <a:endParaRPr lang="en-US" sz="1800" dirty="0">
                        <a:effectLst/>
                        <a:latin typeface="Calibri" panose="020F0502020204030204" pitchFamily="34" charset="0"/>
                        <a:ea typeface="Calibri" panose="020F0502020204030204" pitchFamily="34" charset="0"/>
                        <a:cs typeface="Calibri" panose="020F0502020204030204" pitchFamily="34" charset="0"/>
                      </a:endParaRPr>
                    </a:p>
                  </a:txBody>
                  <a:tcPr anchor="b"/>
                </a:tc>
                <a:tc>
                  <a:txBody>
                    <a:bodyPr/>
                    <a:lstStyle/>
                    <a:p>
                      <a:pPr marL="0" marR="0">
                        <a:lnSpc>
                          <a:spcPct val="107000"/>
                        </a:lnSpc>
                        <a:spcBef>
                          <a:spcPct val="0"/>
                        </a:spcBef>
                        <a:spcAft>
                          <a:spcPts val="800"/>
                        </a:spcAft>
                      </a:pPr>
                      <a:r>
                        <a:rPr lang="en-US" sz="1800" dirty="0">
                          <a:effectLst/>
                          <a:latin typeface="Calibri" panose="020F0502020204030204" pitchFamily="34" charset="0"/>
                          <a:ea typeface="Calibri" panose="020F0502020204030204" pitchFamily="34" charset="0"/>
                          <a:cs typeface="Calibri" panose="020F0502020204030204" pitchFamily="34" charset="0"/>
                        </a:rPr>
                        <a:t>FNAL, USA</a:t>
                      </a:r>
                    </a:p>
                  </a:txBody>
                  <a:tcPr anchor="b"/>
                </a:tc>
                <a:extLst>
                  <a:ext uri="{0D108BD9-81ED-4DB2-BD59-A6C34878D82A}">
                    <a16:rowId xmlns:a16="http://schemas.microsoft.com/office/drawing/2014/main" val="4261551937"/>
                  </a:ext>
                </a:extLst>
              </a:tr>
              <a:tr h="396122">
                <a:tc>
                  <a:txBody>
                    <a:bodyPr/>
                    <a:lstStyle/>
                    <a:p>
                      <a:pPr marL="0" marR="0">
                        <a:lnSpc>
                          <a:spcPct val="107000"/>
                        </a:lnSpc>
                        <a:spcBef>
                          <a:spcPct val="0"/>
                        </a:spcBef>
                        <a:spcAft>
                          <a:spcPts val="800"/>
                        </a:spcAft>
                      </a:pPr>
                      <a:r>
                        <a:rPr lang="en-US" sz="1800">
                          <a:effectLst/>
                          <a:latin typeface="Calibri" panose="020F0502020204030204" pitchFamily="34" charset="0"/>
                          <a:cs typeface="Calibri" panose="020F0502020204030204" pitchFamily="34" charset="0"/>
                        </a:rPr>
                        <a:t>Reynald Pain</a:t>
                      </a:r>
                      <a:endParaRPr lang="en-US" sz="1800">
                        <a:effectLst/>
                        <a:latin typeface="Calibri" panose="020F0502020204030204" pitchFamily="34" charset="0"/>
                        <a:ea typeface="Calibri" panose="020F0502020204030204" pitchFamily="34" charset="0"/>
                        <a:cs typeface="Calibri" panose="020F0502020204030204" pitchFamily="34" charset="0"/>
                      </a:endParaRPr>
                    </a:p>
                  </a:txBody>
                  <a:tcPr anchor="b"/>
                </a:tc>
                <a:tc>
                  <a:txBody>
                    <a:bodyPr/>
                    <a:lstStyle/>
                    <a:p>
                      <a:pPr marL="0" marR="0">
                        <a:lnSpc>
                          <a:spcPct val="107000"/>
                        </a:lnSpc>
                        <a:spcBef>
                          <a:spcPct val="0"/>
                        </a:spcBef>
                        <a:spcAft>
                          <a:spcPts val="800"/>
                        </a:spcAft>
                      </a:pPr>
                      <a:r>
                        <a:rPr lang="en-US" sz="1800">
                          <a:effectLst/>
                          <a:latin typeface="Calibri" panose="020F0502020204030204" pitchFamily="34" charset="0"/>
                          <a:cs typeface="Calibri" panose="020F0502020204030204" pitchFamily="34" charset="0"/>
                        </a:rPr>
                        <a:t>IN2P3/CNRS, France</a:t>
                      </a:r>
                      <a:endParaRPr lang="en-US" sz="1800">
                        <a:effectLst/>
                        <a:latin typeface="Calibri" panose="020F0502020204030204" pitchFamily="34" charset="0"/>
                        <a:ea typeface="Calibri" panose="020F0502020204030204" pitchFamily="34" charset="0"/>
                        <a:cs typeface="Calibri" panose="020F0502020204030204" pitchFamily="34" charset="0"/>
                      </a:endParaRPr>
                    </a:p>
                  </a:txBody>
                  <a:tcPr anchor="b"/>
                </a:tc>
                <a:extLst>
                  <a:ext uri="{0D108BD9-81ED-4DB2-BD59-A6C34878D82A}">
                    <a16:rowId xmlns:a16="http://schemas.microsoft.com/office/drawing/2014/main" val="4107673879"/>
                  </a:ext>
                </a:extLst>
              </a:tr>
              <a:tr h="396122">
                <a:tc>
                  <a:txBody>
                    <a:bodyPr/>
                    <a:lstStyle/>
                    <a:p>
                      <a:pPr marL="0" marR="0">
                        <a:lnSpc>
                          <a:spcPct val="107000"/>
                        </a:lnSpc>
                        <a:spcBef>
                          <a:spcPct val="0"/>
                        </a:spcBef>
                        <a:spcAft>
                          <a:spcPts val="800"/>
                        </a:spcAft>
                      </a:pPr>
                      <a:r>
                        <a:rPr lang="en-US" sz="1800">
                          <a:effectLst/>
                          <a:latin typeface="Calibri" panose="020F0502020204030204" pitchFamily="34" charset="0"/>
                          <a:cs typeface="Calibri" panose="020F0502020204030204" pitchFamily="34" charset="0"/>
                        </a:rPr>
                        <a:t>Franck Sabatié</a:t>
                      </a:r>
                      <a:endParaRPr lang="en-US" sz="1800">
                        <a:effectLst/>
                        <a:latin typeface="Calibri" panose="020F0502020204030204" pitchFamily="34" charset="0"/>
                        <a:ea typeface="Calibri" panose="020F0502020204030204" pitchFamily="34" charset="0"/>
                        <a:cs typeface="Calibri" panose="020F0502020204030204" pitchFamily="34" charset="0"/>
                      </a:endParaRPr>
                    </a:p>
                  </a:txBody>
                  <a:tcPr anchor="b"/>
                </a:tc>
                <a:tc>
                  <a:txBody>
                    <a:bodyPr/>
                    <a:lstStyle/>
                    <a:p>
                      <a:pPr marL="0" marR="0">
                        <a:lnSpc>
                          <a:spcPct val="107000"/>
                        </a:lnSpc>
                        <a:spcBef>
                          <a:spcPct val="0"/>
                        </a:spcBef>
                        <a:spcAft>
                          <a:spcPts val="800"/>
                        </a:spcAft>
                      </a:pPr>
                      <a:r>
                        <a:rPr lang="en-US" sz="1800">
                          <a:effectLst/>
                          <a:latin typeface="Calibri" panose="020F0502020204030204" pitchFamily="34" charset="0"/>
                          <a:cs typeface="Calibri" panose="020F0502020204030204" pitchFamily="34" charset="0"/>
                        </a:rPr>
                        <a:t>CEA, France</a:t>
                      </a:r>
                      <a:endParaRPr lang="en-US" sz="1800">
                        <a:effectLst/>
                        <a:latin typeface="Calibri" panose="020F0502020204030204" pitchFamily="34" charset="0"/>
                        <a:ea typeface="Calibri" panose="020F0502020204030204" pitchFamily="34" charset="0"/>
                        <a:cs typeface="Calibri" panose="020F0502020204030204" pitchFamily="34" charset="0"/>
                      </a:endParaRPr>
                    </a:p>
                  </a:txBody>
                  <a:tcPr anchor="b"/>
                </a:tc>
                <a:extLst>
                  <a:ext uri="{0D108BD9-81ED-4DB2-BD59-A6C34878D82A}">
                    <a16:rowId xmlns:a16="http://schemas.microsoft.com/office/drawing/2014/main" val="98219987"/>
                  </a:ext>
                </a:extLst>
              </a:tr>
              <a:tr h="396122">
                <a:tc>
                  <a:txBody>
                    <a:bodyPr/>
                    <a:lstStyle/>
                    <a:p>
                      <a:pPr marL="0" marR="0">
                        <a:lnSpc>
                          <a:spcPct val="107000"/>
                        </a:lnSpc>
                        <a:spcBef>
                          <a:spcPct val="0"/>
                        </a:spcBef>
                        <a:spcAft>
                          <a:spcPts val="800"/>
                        </a:spcAft>
                      </a:pPr>
                      <a:r>
                        <a:rPr lang="en-US" sz="1800">
                          <a:effectLst/>
                          <a:latin typeface="Calibri" panose="020F0502020204030204" pitchFamily="34" charset="0"/>
                          <a:cs typeface="Calibri" panose="020F0502020204030204" pitchFamily="34" charset="0"/>
                        </a:rPr>
                        <a:t>Nigel Smith</a:t>
                      </a:r>
                      <a:endParaRPr lang="en-US" sz="1800">
                        <a:effectLst/>
                        <a:latin typeface="Calibri" panose="020F0502020204030204" pitchFamily="34" charset="0"/>
                        <a:ea typeface="Calibri" panose="020F0502020204030204" pitchFamily="34" charset="0"/>
                        <a:cs typeface="Calibri" panose="020F0502020204030204" pitchFamily="34" charset="0"/>
                      </a:endParaRPr>
                    </a:p>
                  </a:txBody>
                  <a:tcPr anchor="b"/>
                </a:tc>
                <a:tc>
                  <a:txBody>
                    <a:bodyPr/>
                    <a:lstStyle/>
                    <a:p>
                      <a:pPr marL="0" marR="0">
                        <a:lnSpc>
                          <a:spcPct val="107000"/>
                        </a:lnSpc>
                        <a:spcBef>
                          <a:spcPct val="0"/>
                        </a:spcBef>
                        <a:spcAft>
                          <a:spcPts val="800"/>
                        </a:spcAft>
                      </a:pPr>
                      <a:r>
                        <a:rPr lang="en-US" sz="1800">
                          <a:effectLst/>
                          <a:latin typeface="Calibri" panose="020F0502020204030204" pitchFamily="34" charset="0"/>
                          <a:cs typeface="Calibri" panose="020F0502020204030204" pitchFamily="34" charset="0"/>
                        </a:rPr>
                        <a:t>TRIUMF, Canada</a:t>
                      </a:r>
                      <a:endParaRPr lang="en-US" sz="1800">
                        <a:effectLst/>
                        <a:latin typeface="Calibri" panose="020F0502020204030204" pitchFamily="34" charset="0"/>
                        <a:ea typeface="Calibri" panose="020F0502020204030204" pitchFamily="34" charset="0"/>
                        <a:cs typeface="Calibri" panose="020F0502020204030204" pitchFamily="34" charset="0"/>
                      </a:endParaRPr>
                    </a:p>
                  </a:txBody>
                  <a:tcPr anchor="b"/>
                </a:tc>
                <a:extLst>
                  <a:ext uri="{0D108BD9-81ED-4DB2-BD59-A6C34878D82A}">
                    <a16:rowId xmlns:a16="http://schemas.microsoft.com/office/drawing/2014/main" val="3226282298"/>
                  </a:ext>
                </a:extLst>
              </a:tr>
              <a:tr h="396122">
                <a:tc>
                  <a:txBody>
                    <a:bodyPr/>
                    <a:lstStyle/>
                    <a:p>
                      <a:pPr marL="0" marR="0">
                        <a:lnSpc>
                          <a:spcPct val="107000"/>
                        </a:lnSpc>
                        <a:spcBef>
                          <a:spcPct val="0"/>
                        </a:spcBef>
                        <a:spcAft>
                          <a:spcPts val="800"/>
                        </a:spcAft>
                      </a:pPr>
                      <a:r>
                        <a:rPr lang="en-US" sz="1800" dirty="0">
                          <a:effectLst/>
                          <a:latin typeface="Calibri" panose="020F0502020204030204" pitchFamily="34" charset="0"/>
                          <a:cs typeface="Calibri" panose="020F0502020204030204" pitchFamily="34" charset="0"/>
                        </a:rPr>
                        <a:t>Mark Thomson</a:t>
                      </a:r>
                      <a:endParaRPr lang="en-US" sz="1800" dirty="0">
                        <a:effectLst/>
                        <a:latin typeface="Calibri" panose="020F0502020204030204" pitchFamily="34" charset="0"/>
                        <a:ea typeface="Calibri" panose="020F0502020204030204" pitchFamily="34" charset="0"/>
                        <a:cs typeface="Calibri" panose="020F0502020204030204" pitchFamily="34" charset="0"/>
                      </a:endParaRPr>
                    </a:p>
                  </a:txBody>
                  <a:tcPr anchor="b"/>
                </a:tc>
                <a:tc>
                  <a:txBody>
                    <a:bodyPr/>
                    <a:lstStyle/>
                    <a:p>
                      <a:pPr marL="0" marR="0">
                        <a:lnSpc>
                          <a:spcPct val="107000"/>
                        </a:lnSpc>
                        <a:spcBef>
                          <a:spcPct val="0"/>
                        </a:spcBef>
                        <a:spcAft>
                          <a:spcPts val="800"/>
                        </a:spcAft>
                      </a:pPr>
                      <a:r>
                        <a:rPr lang="en-US" sz="1800">
                          <a:effectLst/>
                          <a:latin typeface="Calibri" panose="020F0502020204030204" pitchFamily="34" charset="0"/>
                          <a:cs typeface="Calibri" panose="020F0502020204030204" pitchFamily="34" charset="0"/>
                        </a:rPr>
                        <a:t>STFC, United Kingdom</a:t>
                      </a:r>
                      <a:endParaRPr lang="en-US" sz="1800">
                        <a:effectLst/>
                        <a:latin typeface="Calibri" panose="020F0502020204030204" pitchFamily="34" charset="0"/>
                        <a:ea typeface="Calibri" panose="020F0502020204030204" pitchFamily="34" charset="0"/>
                        <a:cs typeface="Calibri" panose="020F0502020204030204" pitchFamily="34" charset="0"/>
                      </a:endParaRPr>
                    </a:p>
                  </a:txBody>
                  <a:tcPr anchor="b"/>
                </a:tc>
                <a:extLst>
                  <a:ext uri="{0D108BD9-81ED-4DB2-BD59-A6C34878D82A}">
                    <a16:rowId xmlns:a16="http://schemas.microsoft.com/office/drawing/2014/main" val="114491951"/>
                  </a:ext>
                </a:extLst>
              </a:tr>
              <a:tr h="396122">
                <a:tc>
                  <a:txBody>
                    <a:bodyPr/>
                    <a:lstStyle/>
                    <a:p>
                      <a:pPr marL="0" marR="0">
                        <a:lnSpc>
                          <a:spcPct val="107000"/>
                        </a:lnSpc>
                        <a:spcBef>
                          <a:spcPct val="0"/>
                        </a:spcBef>
                        <a:spcAft>
                          <a:spcPts val="800"/>
                        </a:spcAft>
                      </a:pPr>
                      <a:r>
                        <a:rPr lang="en-US" sz="1800" dirty="0">
                          <a:effectLst/>
                          <a:latin typeface="Calibri" panose="020F0502020204030204" pitchFamily="34" charset="0"/>
                          <a:cs typeface="Calibri" panose="020F0502020204030204" pitchFamily="34" charset="0"/>
                        </a:rPr>
                        <a:t>Mike </a:t>
                      </a:r>
                      <a:r>
                        <a:rPr lang="en-US" sz="1800" dirty="0" err="1">
                          <a:effectLst/>
                          <a:latin typeface="Calibri" panose="020F0502020204030204" pitchFamily="34" charset="0"/>
                          <a:cs typeface="Calibri" panose="020F0502020204030204" pitchFamily="34" charset="0"/>
                        </a:rPr>
                        <a:t>Witherell</a:t>
                      </a:r>
                      <a:endParaRPr lang="en-US" sz="1800" dirty="0">
                        <a:effectLst/>
                        <a:latin typeface="Calibri" panose="020F0502020204030204" pitchFamily="34" charset="0"/>
                        <a:ea typeface="Calibri" panose="020F0502020204030204" pitchFamily="34" charset="0"/>
                        <a:cs typeface="Calibri" panose="020F0502020204030204" pitchFamily="34" charset="0"/>
                      </a:endParaRPr>
                    </a:p>
                  </a:txBody>
                  <a:tcPr anchor="b"/>
                </a:tc>
                <a:tc>
                  <a:txBody>
                    <a:bodyPr/>
                    <a:lstStyle/>
                    <a:p>
                      <a:pPr marL="0" marR="0">
                        <a:lnSpc>
                          <a:spcPct val="107000"/>
                        </a:lnSpc>
                        <a:spcBef>
                          <a:spcPct val="0"/>
                        </a:spcBef>
                        <a:spcAft>
                          <a:spcPts val="800"/>
                        </a:spcAft>
                      </a:pPr>
                      <a:r>
                        <a:rPr lang="en-US" sz="1800" dirty="0">
                          <a:effectLst/>
                          <a:latin typeface="Calibri" panose="020F0502020204030204" pitchFamily="34" charset="0"/>
                          <a:cs typeface="Calibri" panose="020F0502020204030204" pitchFamily="34" charset="0"/>
                        </a:rPr>
                        <a:t>LBNL, USA</a:t>
                      </a:r>
                      <a:endParaRPr lang="en-US" sz="1800" dirty="0">
                        <a:effectLst/>
                        <a:latin typeface="Calibri" panose="020F0502020204030204" pitchFamily="34" charset="0"/>
                        <a:ea typeface="Calibri" panose="020F0502020204030204" pitchFamily="34" charset="0"/>
                        <a:cs typeface="Calibri" panose="020F0502020204030204" pitchFamily="34" charset="0"/>
                      </a:endParaRPr>
                    </a:p>
                  </a:txBody>
                  <a:tcPr anchor="b"/>
                </a:tc>
                <a:extLst>
                  <a:ext uri="{0D108BD9-81ED-4DB2-BD59-A6C34878D82A}">
                    <a16:rowId xmlns:a16="http://schemas.microsoft.com/office/drawing/2014/main" val="971159045"/>
                  </a:ext>
                </a:extLst>
              </a:tr>
              <a:tr h="396122">
                <a:tc>
                  <a:txBody>
                    <a:bodyPr/>
                    <a:lstStyle/>
                    <a:p>
                      <a:pPr marL="0" marR="0">
                        <a:lnSpc>
                          <a:spcPct val="107000"/>
                        </a:lnSpc>
                        <a:spcBef>
                          <a:spcPct val="0"/>
                        </a:spcBef>
                        <a:spcAft>
                          <a:spcPts val="800"/>
                        </a:spcAft>
                      </a:pPr>
                      <a:r>
                        <a:rPr lang="en-US" sz="1800" dirty="0">
                          <a:effectLst/>
                          <a:latin typeface="Calibri" panose="020F0502020204030204" pitchFamily="34" charset="0"/>
                          <a:ea typeface="Calibri" panose="020F0502020204030204" pitchFamily="34" charset="0"/>
                          <a:cs typeface="Calibri" panose="020F0502020204030204" pitchFamily="34" charset="0"/>
                        </a:rPr>
                        <a:t>Maria Chamizo-Llatas, Scientific Secretary</a:t>
                      </a:r>
                    </a:p>
                  </a:txBody>
                  <a:tcPr anchor="b"/>
                </a:tc>
                <a:tc>
                  <a:txBody>
                    <a:bodyPr/>
                    <a:lstStyle/>
                    <a:p>
                      <a:pPr marL="0" marR="0">
                        <a:lnSpc>
                          <a:spcPct val="107000"/>
                        </a:lnSpc>
                        <a:spcBef>
                          <a:spcPct val="0"/>
                        </a:spcBef>
                        <a:spcAft>
                          <a:spcPts val="800"/>
                        </a:spcAft>
                      </a:pPr>
                      <a:r>
                        <a:rPr lang="en-US" sz="1800" dirty="0">
                          <a:effectLst/>
                          <a:latin typeface="Calibri" panose="020F0502020204030204" pitchFamily="34" charset="0"/>
                          <a:ea typeface="Calibri" panose="020F0502020204030204" pitchFamily="34" charset="0"/>
                          <a:cs typeface="Calibri" panose="020F0502020204030204" pitchFamily="34" charset="0"/>
                        </a:rPr>
                        <a:t>BNL, USA</a:t>
                      </a:r>
                    </a:p>
                  </a:txBody>
                  <a:tcPr anchor="b"/>
                </a:tc>
                <a:extLst>
                  <a:ext uri="{0D108BD9-81ED-4DB2-BD59-A6C34878D82A}">
                    <a16:rowId xmlns:a16="http://schemas.microsoft.com/office/drawing/2014/main" val="2025182491"/>
                  </a:ext>
                </a:extLst>
              </a:tr>
            </a:tbl>
          </a:graphicData>
        </a:graphic>
      </p:graphicFrame>
      <p:sp>
        <p:nvSpPr>
          <p:cNvPr id="6" name="TextBox 5">
            <a:extLst>
              <a:ext uri="{FF2B5EF4-FFF2-40B4-BE49-F238E27FC236}">
                <a16:creationId xmlns:a16="http://schemas.microsoft.com/office/drawing/2014/main" id="{E28746CD-BDFA-F39B-0A90-2755BE50891D}"/>
              </a:ext>
            </a:extLst>
          </p:cNvPr>
          <p:cNvSpPr txBox="1"/>
          <p:nvPr/>
        </p:nvSpPr>
        <p:spPr>
          <a:xfrm>
            <a:off x="4329640" y="6113667"/>
            <a:ext cx="7599003" cy="400110"/>
          </a:xfrm>
          <a:prstGeom prst="rect">
            <a:avLst/>
          </a:prstGeom>
          <a:noFill/>
        </p:spPr>
        <p:txBody>
          <a:bodyPr wrap="none" rtlCol="0">
            <a:spAutoFit/>
          </a:bodyPr>
          <a:lstStyle/>
          <a:p>
            <a:r>
              <a:rPr lang="en-US" sz="2000" dirty="0"/>
              <a:t>Laboratory and National Program Leaders from Around the World</a:t>
            </a:r>
          </a:p>
        </p:txBody>
      </p:sp>
    </p:spTree>
    <p:extLst>
      <p:ext uri="{BB962C8B-B14F-4D97-AF65-F5344CB8AC3E}">
        <p14:creationId xmlns:p14="http://schemas.microsoft.com/office/powerpoint/2010/main" val="3927736425"/>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E4AEED1A-2488-D381-EB3A-B8A4F8B11329}"/>
              </a:ext>
            </a:extLst>
          </p:cNvPr>
          <p:cNvGraphicFramePr>
            <a:graphicFrameLocks noGrp="1"/>
          </p:cNvGraphicFramePr>
          <p:nvPr/>
        </p:nvGraphicFramePr>
        <p:xfrm>
          <a:off x="454597" y="896402"/>
          <a:ext cx="11282805" cy="4560026"/>
        </p:xfrm>
        <a:graphic>
          <a:graphicData uri="http://schemas.openxmlformats.org/drawingml/2006/table">
            <a:tbl>
              <a:tblPr firstRow="1" bandRow="1">
                <a:tableStyleId>{EB344D84-9AFB-497E-A393-DC336BA19D2E}</a:tableStyleId>
              </a:tblPr>
              <a:tblGrid>
                <a:gridCol w="2129752">
                  <a:extLst>
                    <a:ext uri="{9D8B030D-6E8A-4147-A177-3AD203B41FA5}">
                      <a16:colId xmlns:a16="http://schemas.microsoft.com/office/drawing/2014/main" val="509822105"/>
                    </a:ext>
                  </a:extLst>
                </a:gridCol>
                <a:gridCol w="5403951">
                  <a:extLst>
                    <a:ext uri="{9D8B030D-6E8A-4147-A177-3AD203B41FA5}">
                      <a16:colId xmlns:a16="http://schemas.microsoft.com/office/drawing/2014/main" val="2638027031"/>
                    </a:ext>
                  </a:extLst>
                </a:gridCol>
                <a:gridCol w="1531004">
                  <a:extLst>
                    <a:ext uri="{9D8B030D-6E8A-4147-A177-3AD203B41FA5}">
                      <a16:colId xmlns:a16="http://schemas.microsoft.com/office/drawing/2014/main" val="889312097"/>
                    </a:ext>
                  </a:extLst>
                </a:gridCol>
                <a:gridCol w="2218098">
                  <a:extLst>
                    <a:ext uri="{9D8B030D-6E8A-4147-A177-3AD203B41FA5}">
                      <a16:colId xmlns:a16="http://schemas.microsoft.com/office/drawing/2014/main" val="224347489"/>
                    </a:ext>
                  </a:extLst>
                </a:gridCol>
              </a:tblGrid>
              <a:tr h="197334">
                <a:tc>
                  <a:txBody>
                    <a:bodyPr/>
                    <a:lstStyle/>
                    <a:p>
                      <a:pPr algn="l" fontAlgn="b"/>
                      <a:r>
                        <a:rPr lang="en-US" sz="1400" u="none" strike="noStrike" dirty="0">
                          <a:effectLst/>
                        </a:rPr>
                        <a:t>Name (Members)</a:t>
                      </a:r>
                      <a:endParaRPr lang="en-US" sz="1400" b="1" i="0" u="none" strike="noStrike" dirty="0">
                        <a:solidFill>
                          <a:srgbClr val="000000"/>
                        </a:solidFill>
                        <a:effectLst/>
                        <a:latin typeface="Calibri" panose="020F0502020204030204" pitchFamily="34" charset="0"/>
                      </a:endParaRPr>
                    </a:p>
                  </a:txBody>
                  <a:tcPr marT="18288" marB="18288" anchor="b"/>
                </a:tc>
                <a:tc>
                  <a:txBody>
                    <a:bodyPr/>
                    <a:lstStyle/>
                    <a:p>
                      <a:pPr algn="l" fontAlgn="b"/>
                      <a:r>
                        <a:rPr lang="en-US" sz="1400" u="none" strike="noStrike">
                          <a:effectLst/>
                        </a:rPr>
                        <a:t>Affiliation</a:t>
                      </a:r>
                      <a:endParaRPr lang="en-US" sz="1400" b="1" i="0" u="none" strike="noStrike">
                        <a:solidFill>
                          <a:srgbClr val="000000"/>
                        </a:solidFill>
                        <a:effectLst/>
                        <a:latin typeface="Calibri" panose="020F0502020204030204" pitchFamily="34" charset="0"/>
                      </a:endParaRPr>
                    </a:p>
                  </a:txBody>
                  <a:tcPr marT="18288" marB="18288" anchor="b"/>
                </a:tc>
                <a:tc>
                  <a:txBody>
                    <a:bodyPr/>
                    <a:lstStyle/>
                    <a:p>
                      <a:pPr algn="ctr" fontAlgn="b"/>
                      <a:r>
                        <a:rPr lang="en-US" sz="1400" u="none" strike="noStrike">
                          <a:effectLst/>
                        </a:rPr>
                        <a:t>Country</a:t>
                      </a:r>
                      <a:endParaRPr lang="en-US" sz="1400" b="1" i="0" u="none" strike="noStrike">
                        <a:solidFill>
                          <a:srgbClr val="000000"/>
                        </a:solidFill>
                        <a:effectLst/>
                        <a:latin typeface="Calibri" panose="020F0502020204030204" pitchFamily="34" charset="0"/>
                      </a:endParaRPr>
                    </a:p>
                  </a:txBody>
                  <a:tcPr marT="18288" marB="18288" anchor="b"/>
                </a:tc>
                <a:tc>
                  <a:txBody>
                    <a:bodyPr/>
                    <a:lstStyle/>
                    <a:p>
                      <a:pPr algn="ctr" fontAlgn="b"/>
                      <a:r>
                        <a:rPr lang="en-US" sz="1400" u="none" strike="noStrike">
                          <a:effectLst/>
                        </a:rPr>
                        <a:t>Funding Agency/PI</a:t>
                      </a:r>
                      <a:endParaRPr lang="en-US" sz="1400" b="1" i="0" u="none" strike="noStrike">
                        <a:solidFill>
                          <a:srgbClr val="000000"/>
                        </a:solidFill>
                        <a:effectLst/>
                        <a:latin typeface="Calibri" panose="020F0502020204030204" pitchFamily="34" charset="0"/>
                      </a:endParaRPr>
                    </a:p>
                  </a:txBody>
                  <a:tcPr marT="18288" marB="18288" anchor="b"/>
                </a:tc>
                <a:extLst>
                  <a:ext uri="{0D108BD9-81ED-4DB2-BD59-A6C34878D82A}">
                    <a16:rowId xmlns:a16="http://schemas.microsoft.com/office/drawing/2014/main" val="2885227035"/>
                  </a:ext>
                </a:extLst>
              </a:tr>
              <a:tr h="301462">
                <a:tc>
                  <a:txBody>
                    <a:bodyPr/>
                    <a:lstStyle/>
                    <a:p>
                      <a:pPr algn="l" fontAlgn="b"/>
                      <a:r>
                        <a:rPr lang="en-US" sz="1400" u="none" strike="noStrike" dirty="0">
                          <a:effectLst/>
                        </a:rPr>
                        <a:t>Samson, Claire</a:t>
                      </a:r>
                      <a:endParaRPr lang="en-US" sz="1400" b="0" i="0" u="none" strike="noStrike" dirty="0">
                        <a:solidFill>
                          <a:srgbClr val="000000"/>
                        </a:solidFill>
                        <a:effectLst/>
                        <a:latin typeface="Calibri" panose="020F0502020204030204" pitchFamily="34" charset="0"/>
                      </a:endParaRPr>
                    </a:p>
                  </a:txBody>
                  <a:tcPr marT="18288" marB="18288" anchor="ctr"/>
                </a:tc>
                <a:tc>
                  <a:txBody>
                    <a:bodyPr/>
                    <a:lstStyle/>
                    <a:p>
                      <a:pPr algn="l" fontAlgn="b"/>
                      <a:r>
                        <a:rPr lang="en-US" sz="1400" u="none" strike="noStrike">
                          <a:effectLst/>
                        </a:rPr>
                        <a:t>Canada Foundation for Innovation (CFI)</a:t>
                      </a:r>
                      <a:endParaRPr lang="en-US" sz="1400" b="0" i="0" u="none" strike="noStrike">
                        <a:solidFill>
                          <a:srgbClr val="000000"/>
                        </a:solidFill>
                        <a:effectLst/>
                        <a:latin typeface="Calibri" panose="020F0502020204030204" pitchFamily="34" charset="0"/>
                      </a:endParaRPr>
                    </a:p>
                  </a:txBody>
                  <a:tcPr marT="18288" marB="18288" anchor="ctr"/>
                </a:tc>
                <a:tc>
                  <a:txBody>
                    <a:bodyPr/>
                    <a:lstStyle/>
                    <a:p>
                      <a:pPr algn="ctr" fontAlgn="b"/>
                      <a:r>
                        <a:rPr lang="en-US" sz="1400" u="none" strike="noStrike">
                          <a:effectLst/>
                        </a:rPr>
                        <a:t>Canada</a:t>
                      </a:r>
                      <a:endParaRPr lang="en-US" sz="1400" b="0" i="0" u="none" strike="noStrike">
                        <a:solidFill>
                          <a:srgbClr val="000000"/>
                        </a:solidFill>
                        <a:effectLst/>
                        <a:latin typeface="Calibri" panose="020F0502020204030204" pitchFamily="34" charset="0"/>
                      </a:endParaRPr>
                    </a:p>
                  </a:txBody>
                  <a:tcPr marT="18288" marB="18288" anchor="ctr"/>
                </a:tc>
                <a:tc>
                  <a:txBody>
                    <a:bodyPr/>
                    <a:lstStyle/>
                    <a:p>
                      <a:pPr algn="ctr" fontAlgn="b"/>
                      <a:r>
                        <a:rPr lang="en-US" sz="1400" u="none" strike="noStrike" dirty="0">
                          <a:effectLst/>
                        </a:rPr>
                        <a:t>Funding Agency</a:t>
                      </a:r>
                      <a:endParaRPr lang="en-US" sz="1400" b="0" i="0" u="none" strike="noStrike" dirty="0">
                        <a:solidFill>
                          <a:srgbClr val="000000"/>
                        </a:solidFill>
                        <a:effectLst/>
                        <a:latin typeface="Calibri" panose="020F0502020204030204" pitchFamily="34" charset="0"/>
                      </a:endParaRPr>
                    </a:p>
                  </a:txBody>
                  <a:tcPr marT="18288" marB="18288" anchor="ctr"/>
                </a:tc>
                <a:extLst>
                  <a:ext uri="{0D108BD9-81ED-4DB2-BD59-A6C34878D82A}">
                    <a16:rowId xmlns:a16="http://schemas.microsoft.com/office/drawing/2014/main" val="141411344"/>
                  </a:ext>
                </a:extLst>
              </a:tr>
              <a:tr h="254000">
                <a:tc>
                  <a:txBody>
                    <a:bodyPr/>
                    <a:lstStyle/>
                    <a:p>
                      <a:pPr algn="l" fontAlgn="b"/>
                      <a:r>
                        <a:rPr lang="en-US" sz="1400" u="none" strike="noStrike" err="1">
                          <a:effectLst/>
                        </a:rPr>
                        <a:t>Vyšinka ,Marek </a:t>
                      </a:r>
                      <a:endParaRPr lang="en-US" sz="1400" b="0" i="0" u="none" strike="noStrike">
                        <a:solidFill>
                          <a:srgbClr val="000000"/>
                        </a:solidFill>
                        <a:effectLst/>
                        <a:latin typeface="Calibri" panose="020F0502020204030204" pitchFamily="34" charset="0"/>
                      </a:endParaRPr>
                    </a:p>
                  </a:txBody>
                  <a:tcPr marT="18288" marB="18288" anchor="ctr"/>
                </a:tc>
                <a:tc>
                  <a:txBody>
                    <a:bodyPr/>
                    <a:lstStyle/>
                    <a:p>
                      <a:pPr algn="l" fontAlgn="b"/>
                      <a:r>
                        <a:rPr lang="en-US" sz="1400" u="none" strike="noStrike" dirty="0">
                          <a:effectLst/>
                        </a:rPr>
                        <a:t>Ministry of Education, Youth and Sports</a:t>
                      </a:r>
                      <a:endParaRPr lang="en-US" sz="1400" b="0" i="0" u="none" strike="noStrike" dirty="0">
                        <a:solidFill>
                          <a:srgbClr val="000000"/>
                        </a:solidFill>
                        <a:effectLst/>
                        <a:latin typeface="Calibri" panose="020F0502020204030204" pitchFamily="34" charset="0"/>
                      </a:endParaRPr>
                    </a:p>
                  </a:txBody>
                  <a:tcPr marT="18288" marB="18288" anchor="ctr"/>
                </a:tc>
                <a:tc>
                  <a:txBody>
                    <a:bodyPr/>
                    <a:lstStyle/>
                    <a:p>
                      <a:pPr algn="ctr" fontAlgn="b"/>
                      <a:r>
                        <a:rPr lang="en-US" sz="1400" u="none" strike="noStrike">
                          <a:effectLst/>
                        </a:rPr>
                        <a:t>Czech Republic</a:t>
                      </a:r>
                      <a:endParaRPr lang="en-US" sz="1400" b="0" i="0" u="none" strike="noStrike">
                        <a:solidFill>
                          <a:srgbClr val="000000"/>
                        </a:solidFill>
                        <a:effectLst/>
                        <a:latin typeface="Calibri" panose="020F0502020204030204" pitchFamily="34" charset="0"/>
                      </a:endParaRPr>
                    </a:p>
                  </a:txBody>
                  <a:tcPr marT="18288" marB="18288" anchor="ctr"/>
                </a:tc>
                <a:tc>
                  <a:txBody>
                    <a:bodyPr/>
                    <a:lstStyle/>
                    <a:p>
                      <a:pPr algn="ctr" fontAlgn="b"/>
                      <a:r>
                        <a:rPr lang="en-US" sz="1400" u="none" strike="noStrike">
                          <a:effectLst/>
                        </a:rPr>
                        <a:t>Funding Agency</a:t>
                      </a:r>
                      <a:endParaRPr lang="en-US" sz="1400" b="0" i="0" u="none" strike="noStrike">
                        <a:solidFill>
                          <a:srgbClr val="000000"/>
                        </a:solidFill>
                        <a:effectLst/>
                        <a:latin typeface="Calibri" panose="020F0502020204030204" pitchFamily="34" charset="0"/>
                      </a:endParaRPr>
                    </a:p>
                  </a:txBody>
                  <a:tcPr marT="18288" marB="18288" anchor="ctr"/>
                </a:tc>
                <a:extLst>
                  <a:ext uri="{0D108BD9-81ED-4DB2-BD59-A6C34878D82A}">
                    <a16:rowId xmlns:a16="http://schemas.microsoft.com/office/drawing/2014/main" val="946343162"/>
                  </a:ext>
                </a:extLst>
              </a:tr>
              <a:tr h="482600">
                <a:tc>
                  <a:txBody>
                    <a:bodyPr/>
                    <a:lstStyle/>
                    <a:p>
                      <a:pPr algn="l" fontAlgn="t"/>
                      <a:r>
                        <a:rPr lang="en-US" sz="1400" u="none" strike="noStrike">
                          <a:effectLst/>
                        </a:rPr>
                        <a:t>Sabatie, Franck</a:t>
                      </a:r>
                      <a:endParaRPr lang="en-US" sz="1400" b="0" i="0" u="none" strike="noStrike">
                        <a:solidFill>
                          <a:srgbClr val="000000"/>
                        </a:solidFill>
                        <a:effectLst/>
                        <a:latin typeface="Calibri" panose="020F0502020204030204" pitchFamily="34" charset="0"/>
                      </a:endParaRPr>
                    </a:p>
                  </a:txBody>
                  <a:tcPr marT="18288" marB="18288" anchor="ctr"/>
                </a:tc>
                <a:tc>
                  <a:txBody>
                    <a:bodyPr/>
                    <a:lstStyle/>
                    <a:p>
                      <a:pPr algn="l" fontAlgn="t"/>
                      <a:r>
                        <a:rPr lang="fr-FR" sz="1400" u="none" strike="noStrike" dirty="0">
                          <a:effectLst/>
                        </a:rPr>
                        <a:t>Institut de Recherche sur les </a:t>
                      </a:r>
                      <a:br>
                        <a:rPr lang="fr-FR" sz="1400" u="none" strike="noStrike" dirty="0">
                          <a:effectLst/>
                        </a:rPr>
                      </a:br>
                      <a:r>
                        <a:rPr lang="fr-FR" sz="1400" u="none" strike="noStrike" dirty="0">
                          <a:effectLst/>
                        </a:rPr>
                        <a:t>Lois Fondamentales de l’Univers (</a:t>
                      </a:r>
                      <a:r>
                        <a:rPr lang="fr-FR" sz="1400" u="none" strike="noStrike" dirty="0" err="1">
                          <a:effectLst/>
                        </a:rPr>
                        <a:t>Irfu-SPhN</a:t>
                      </a:r>
                      <a:r>
                        <a:rPr lang="fr-FR" sz="1400" u="none" strike="noStrike" dirty="0">
                          <a:effectLst/>
                        </a:rPr>
                        <a:t>), CEA-Saclay</a:t>
                      </a:r>
                      <a:endParaRPr lang="fr-FR" sz="1400" b="0" i="0" u="none" strike="noStrike" dirty="0">
                        <a:solidFill>
                          <a:srgbClr val="000000"/>
                        </a:solidFill>
                        <a:effectLst/>
                        <a:latin typeface="Calibri" panose="020F0502020204030204" pitchFamily="34" charset="0"/>
                      </a:endParaRPr>
                    </a:p>
                  </a:txBody>
                  <a:tcPr marT="18288" marB="18288" anchor="ctr"/>
                </a:tc>
                <a:tc>
                  <a:txBody>
                    <a:bodyPr/>
                    <a:lstStyle/>
                    <a:p>
                      <a:pPr algn="ctr" fontAlgn="t"/>
                      <a:r>
                        <a:rPr lang="en-US" sz="1400" u="none" strike="noStrike">
                          <a:effectLst/>
                        </a:rPr>
                        <a:t>France</a:t>
                      </a:r>
                      <a:endParaRPr lang="en-US" sz="1400" b="0" i="0" u="none" strike="noStrike">
                        <a:solidFill>
                          <a:srgbClr val="000000"/>
                        </a:solidFill>
                        <a:effectLst/>
                        <a:latin typeface="Calibri" panose="020F0502020204030204" pitchFamily="34" charset="0"/>
                      </a:endParaRPr>
                    </a:p>
                  </a:txBody>
                  <a:tcPr marT="18288" marB="18288" anchor="ctr"/>
                </a:tc>
                <a:tc>
                  <a:txBody>
                    <a:bodyPr/>
                    <a:lstStyle/>
                    <a:p>
                      <a:pPr algn="ctr" fontAlgn="t"/>
                      <a:r>
                        <a:rPr lang="en-US" sz="1400" u="none" strike="noStrike">
                          <a:effectLst/>
                        </a:rPr>
                        <a:t>Funding Agency</a:t>
                      </a:r>
                      <a:endParaRPr lang="en-US" sz="1400" b="0" i="0" u="none" strike="noStrike">
                        <a:solidFill>
                          <a:srgbClr val="000000"/>
                        </a:solidFill>
                        <a:effectLst/>
                        <a:latin typeface="Calibri" panose="020F0502020204030204" pitchFamily="34" charset="0"/>
                      </a:endParaRPr>
                    </a:p>
                  </a:txBody>
                  <a:tcPr marT="18288" marB="18288" anchor="ctr"/>
                </a:tc>
                <a:extLst>
                  <a:ext uri="{0D108BD9-81ED-4DB2-BD59-A6C34878D82A}">
                    <a16:rowId xmlns:a16="http://schemas.microsoft.com/office/drawing/2014/main" val="776413004"/>
                  </a:ext>
                </a:extLst>
              </a:tr>
              <a:tr h="197334">
                <a:tc>
                  <a:txBody>
                    <a:bodyPr/>
                    <a:lstStyle/>
                    <a:p>
                      <a:pPr algn="l" fontAlgn="b"/>
                      <a:r>
                        <a:rPr lang="en-US" sz="1400" u="none" strike="noStrike">
                          <a:effectLst/>
                        </a:rPr>
                        <a:t>Grasso, Marcella</a:t>
                      </a:r>
                      <a:endParaRPr lang="en-US" sz="1400" b="0" i="0" u="none" strike="noStrike">
                        <a:solidFill>
                          <a:srgbClr val="000000"/>
                        </a:solidFill>
                        <a:effectLst/>
                        <a:latin typeface="Calibri" panose="020F0502020204030204" pitchFamily="34" charset="0"/>
                      </a:endParaRPr>
                    </a:p>
                  </a:txBody>
                  <a:tcPr marT="18288" marB="18288" anchor="ctr"/>
                </a:tc>
                <a:tc>
                  <a:txBody>
                    <a:bodyPr/>
                    <a:lstStyle/>
                    <a:p>
                      <a:pPr algn="l" fontAlgn="b"/>
                      <a:r>
                        <a:rPr lang="en-US" sz="1400" u="none" strike="noStrike">
                          <a:effectLst/>
                        </a:rPr>
                        <a:t>IN2P3/CNRS</a:t>
                      </a:r>
                      <a:endParaRPr lang="en-US" sz="1400" b="0" i="0" u="none" strike="noStrike">
                        <a:solidFill>
                          <a:srgbClr val="000000"/>
                        </a:solidFill>
                        <a:effectLst/>
                        <a:latin typeface="Calibri" panose="020F0502020204030204" pitchFamily="34" charset="0"/>
                      </a:endParaRPr>
                    </a:p>
                  </a:txBody>
                  <a:tcPr marT="18288" marB="18288" anchor="ctr"/>
                </a:tc>
                <a:tc>
                  <a:txBody>
                    <a:bodyPr/>
                    <a:lstStyle/>
                    <a:p>
                      <a:pPr algn="ctr" fontAlgn="b"/>
                      <a:r>
                        <a:rPr lang="en-US" sz="1400" u="none" strike="noStrike">
                          <a:effectLst/>
                        </a:rPr>
                        <a:t>France</a:t>
                      </a:r>
                      <a:endParaRPr lang="en-US" sz="1400" b="0" i="0" u="none" strike="noStrike">
                        <a:solidFill>
                          <a:srgbClr val="000000"/>
                        </a:solidFill>
                        <a:effectLst/>
                        <a:latin typeface="Calibri" panose="020F0502020204030204" pitchFamily="34" charset="0"/>
                      </a:endParaRPr>
                    </a:p>
                  </a:txBody>
                  <a:tcPr marT="18288" marB="18288" anchor="ctr"/>
                </a:tc>
                <a:tc>
                  <a:txBody>
                    <a:bodyPr/>
                    <a:lstStyle/>
                    <a:p>
                      <a:pPr algn="ctr" fontAlgn="b"/>
                      <a:r>
                        <a:rPr lang="en-US" sz="1400" u="none" strike="noStrike">
                          <a:effectLst/>
                        </a:rPr>
                        <a:t>Funding Agency</a:t>
                      </a:r>
                      <a:endParaRPr lang="en-US" sz="1400" b="0" i="0" u="none" strike="noStrike">
                        <a:solidFill>
                          <a:srgbClr val="000000"/>
                        </a:solidFill>
                        <a:effectLst/>
                        <a:latin typeface="Calibri" panose="020F0502020204030204" pitchFamily="34" charset="0"/>
                      </a:endParaRPr>
                    </a:p>
                  </a:txBody>
                  <a:tcPr marT="18288" marB="18288" anchor="ctr"/>
                </a:tc>
                <a:extLst>
                  <a:ext uri="{0D108BD9-81ED-4DB2-BD59-A6C34878D82A}">
                    <a16:rowId xmlns:a16="http://schemas.microsoft.com/office/drawing/2014/main" val="535527343"/>
                  </a:ext>
                </a:extLst>
              </a:tr>
              <a:tr h="197334">
                <a:tc>
                  <a:txBody>
                    <a:bodyPr/>
                    <a:lstStyle/>
                    <a:p>
                      <a:pPr algn="l" fontAlgn="b"/>
                      <a:r>
                        <a:rPr lang="en-US" sz="1400" u="none" strike="noStrike" err="1">
                          <a:effectLst/>
                        </a:rPr>
                        <a:t>Lucotte, Arnaud </a:t>
                      </a:r>
                      <a:endParaRPr lang="en-US" sz="1400" b="0" i="0" u="none" strike="noStrike">
                        <a:solidFill>
                          <a:srgbClr val="000000"/>
                        </a:solidFill>
                        <a:effectLst/>
                        <a:latin typeface="Calibri" panose="020F0502020204030204" pitchFamily="34" charset="0"/>
                      </a:endParaRPr>
                    </a:p>
                  </a:txBody>
                  <a:tcPr marT="18288" marB="18288" anchor="ctr"/>
                </a:tc>
                <a:tc>
                  <a:txBody>
                    <a:bodyPr/>
                    <a:lstStyle/>
                    <a:p>
                      <a:pPr algn="l" fontAlgn="b"/>
                      <a:r>
                        <a:rPr lang="en-US" sz="1400" u="none" strike="noStrike">
                          <a:effectLst/>
                        </a:rPr>
                        <a:t>IN2P3/CNRS</a:t>
                      </a:r>
                      <a:endParaRPr lang="en-US" sz="1400" b="0" i="0" u="none" strike="noStrike">
                        <a:solidFill>
                          <a:srgbClr val="000000"/>
                        </a:solidFill>
                        <a:effectLst/>
                        <a:latin typeface="Calibri" panose="020F0502020204030204" pitchFamily="34" charset="0"/>
                      </a:endParaRPr>
                    </a:p>
                  </a:txBody>
                  <a:tcPr marT="18288" marB="18288" anchor="ctr"/>
                </a:tc>
                <a:tc>
                  <a:txBody>
                    <a:bodyPr/>
                    <a:lstStyle/>
                    <a:p>
                      <a:pPr algn="ctr" fontAlgn="b"/>
                      <a:r>
                        <a:rPr lang="en-US" sz="1400" u="none" strike="noStrike">
                          <a:effectLst/>
                        </a:rPr>
                        <a:t>France</a:t>
                      </a:r>
                      <a:endParaRPr lang="en-US" sz="1400" b="0" i="0" u="none" strike="noStrike">
                        <a:solidFill>
                          <a:srgbClr val="000000"/>
                        </a:solidFill>
                        <a:effectLst/>
                        <a:latin typeface="Calibri" panose="020F0502020204030204" pitchFamily="34" charset="0"/>
                      </a:endParaRPr>
                    </a:p>
                  </a:txBody>
                  <a:tcPr marT="18288" marB="18288" anchor="ctr"/>
                </a:tc>
                <a:tc>
                  <a:txBody>
                    <a:bodyPr/>
                    <a:lstStyle/>
                    <a:p>
                      <a:pPr algn="ctr" fontAlgn="b"/>
                      <a:r>
                        <a:rPr lang="en-US" sz="1400" u="none" strike="noStrike">
                          <a:effectLst/>
                        </a:rPr>
                        <a:t>Funding Agency</a:t>
                      </a:r>
                      <a:endParaRPr lang="en-US" sz="1400" b="0" i="0" u="none" strike="noStrike">
                        <a:solidFill>
                          <a:srgbClr val="000000"/>
                        </a:solidFill>
                        <a:effectLst/>
                        <a:latin typeface="Calibri" panose="020F0502020204030204" pitchFamily="34" charset="0"/>
                      </a:endParaRPr>
                    </a:p>
                  </a:txBody>
                  <a:tcPr marT="18288" marB="18288" anchor="ctr"/>
                </a:tc>
                <a:extLst>
                  <a:ext uri="{0D108BD9-81ED-4DB2-BD59-A6C34878D82A}">
                    <a16:rowId xmlns:a16="http://schemas.microsoft.com/office/drawing/2014/main" val="1486896273"/>
                  </a:ext>
                </a:extLst>
              </a:tr>
              <a:tr h="274828">
                <a:tc>
                  <a:txBody>
                    <a:bodyPr/>
                    <a:lstStyle/>
                    <a:p>
                      <a:pPr algn="l" fontAlgn="b"/>
                      <a:r>
                        <a:rPr lang="en-US" sz="1400" u="none" strike="noStrike" dirty="0" err="1">
                          <a:effectLst/>
                        </a:rPr>
                        <a:t>Bettoni</a:t>
                      </a:r>
                      <a:r>
                        <a:rPr lang="en-US" sz="1400" u="none" strike="noStrike" dirty="0">
                          <a:effectLst/>
                        </a:rPr>
                        <a:t>, Diego</a:t>
                      </a:r>
                      <a:endParaRPr lang="en-US" sz="1400" b="0" i="0" u="none" strike="noStrike" dirty="0">
                        <a:solidFill>
                          <a:srgbClr val="000000"/>
                        </a:solidFill>
                        <a:effectLst/>
                        <a:latin typeface="Calibri" panose="020F0502020204030204" pitchFamily="34" charset="0"/>
                      </a:endParaRPr>
                    </a:p>
                  </a:txBody>
                  <a:tcPr marT="18288" marB="18288" anchor="ctr"/>
                </a:tc>
                <a:tc>
                  <a:txBody>
                    <a:bodyPr/>
                    <a:lstStyle/>
                    <a:p>
                      <a:pPr algn="l" fontAlgn="b"/>
                      <a:r>
                        <a:rPr lang="it-IT" sz="1400" u="none" strike="noStrike">
                          <a:effectLst/>
                        </a:rPr>
                        <a:t>Instituto Nazionale de Fisica Nucleare (INFN)</a:t>
                      </a:r>
                      <a:endParaRPr lang="it-IT" sz="1400" b="0" i="0" u="none" strike="noStrike">
                        <a:solidFill>
                          <a:srgbClr val="000000"/>
                        </a:solidFill>
                        <a:effectLst/>
                        <a:latin typeface="Calibri" panose="020F0502020204030204" pitchFamily="34" charset="0"/>
                      </a:endParaRPr>
                    </a:p>
                  </a:txBody>
                  <a:tcPr marT="18288" marB="18288" anchor="ctr"/>
                </a:tc>
                <a:tc>
                  <a:txBody>
                    <a:bodyPr/>
                    <a:lstStyle/>
                    <a:p>
                      <a:pPr algn="ctr" fontAlgn="b"/>
                      <a:r>
                        <a:rPr lang="en-US" sz="1400" u="none" strike="noStrike">
                          <a:effectLst/>
                        </a:rPr>
                        <a:t>Italy</a:t>
                      </a:r>
                      <a:endParaRPr lang="en-US" sz="1400" b="0" i="0" u="none" strike="noStrike">
                        <a:solidFill>
                          <a:srgbClr val="000000"/>
                        </a:solidFill>
                        <a:effectLst/>
                        <a:latin typeface="Calibri" panose="020F0502020204030204" pitchFamily="34" charset="0"/>
                      </a:endParaRPr>
                    </a:p>
                  </a:txBody>
                  <a:tcPr marT="18288" marB="18288" anchor="ctr"/>
                </a:tc>
                <a:tc>
                  <a:txBody>
                    <a:bodyPr/>
                    <a:lstStyle/>
                    <a:p>
                      <a:pPr algn="ctr" fontAlgn="b"/>
                      <a:r>
                        <a:rPr lang="en-US" sz="1400" u="none" strike="noStrike">
                          <a:effectLst/>
                        </a:rPr>
                        <a:t>Funding Agency</a:t>
                      </a:r>
                      <a:endParaRPr lang="en-US" sz="1400" b="0" i="0" u="none" strike="noStrike">
                        <a:solidFill>
                          <a:srgbClr val="000000"/>
                        </a:solidFill>
                        <a:effectLst/>
                        <a:latin typeface="Calibri" panose="020F0502020204030204" pitchFamily="34" charset="0"/>
                      </a:endParaRPr>
                    </a:p>
                  </a:txBody>
                  <a:tcPr marT="18288" marB="18288" anchor="ctr"/>
                </a:tc>
                <a:extLst>
                  <a:ext uri="{0D108BD9-81ED-4DB2-BD59-A6C34878D82A}">
                    <a16:rowId xmlns:a16="http://schemas.microsoft.com/office/drawing/2014/main" val="1753605654"/>
                  </a:ext>
                </a:extLst>
              </a:tr>
              <a:tr h="330200">
                <a:tc>
                  <a:txBody>
                    <a:bodyPr/>
                    <a:lstStyle/>
                    <a:p>
                      <a:pPr algn="l" fontAlgn="b"/>
                      <a:r>
                        <a:rPr lang="en-US" sz="1400" u="none" strike="noStrike">
                          <a:effectLst/>
                        </a:rPr>
                        <a:t>Nania, Rosario</a:t>
                      </a:r>
                      <a:endParaRPr lang="en-US" sz="1400" b="0" i="0" u="none" strike="noStrike">
                        <a:solidFill>
                          <a:srgbClr val="000000"/>
                        </a:solidFill>
                        <a:effectLst/>
                        <a:latin typeface="Calibri" panose="020F0502020204030204" pitchFamily="34" charset="0"/>
                      </a:endParaRPr>
                    </a:p>
                  </a:txBody>
                  <a:tcPr marT="18288" marB="18288" anchor="ctr"/>
                </a:tc>
                <a:tc>
                  <a:txBody>
                    <a:bodyPr/>
                    <a:lstStyle/>
                    <a:p>
                      <a:pPr algn="l" fontAlgn="b"/>
                      <a:r>
                        <a:rPr lang="it-IT" sz="1400" u="none" strike="noStrike">
                          <a:effectLst/>
                        </a:rPr>
                        <a:t>Instituto Nazionale de Fisica Nucleare (INFN)</a:t>
                      </a:r>
                      <a:endParaRPr lang="it-IT" sz="1400" b="0" i="0" u="none" strike="noStrike">
                        <a:solidFill>
                          <a:srgbClr val="000000"/>
                        </a:solidFill>
                        <a:effectLst/>
                        <a:latin typeface="Calibri" panose="020F0502020204030204" pitchFamily="34" charset="0"/>
                      </a:endParaRPr>
                    </a:p>
                  </a:txBody>
                  <a:tcPr marT="18288" marB="18288" anchor="ctr"/>
                </a:tc>
                <a:tc>
                  <a:txBody>
                    <a:bodyPr/>
                    <a:lstStyle/>
                    <a:p>
                      <a:pPr algn="ctr" fontAlgn="b"/>
                      <a:r>
                        <a:rPr lang="en-US" sz="1400" u="none" strike="noStrike">
                          <a:effectLst/>
                        </a:rPr>
                        <a:t>Italy</a:t>
                      </a:r>
                      <a:endParaRPr lang="en-US" sz="1400" b="0" i="0" u="none" strike="noStrike">
                        <a:solidFill>
                          <a:srgbClr val="000000"/>
                        </a:solidFill>
                        <a:effectLst/>
                        <a:latin typeface="Calibri" panose="020F0502020204030204" pitchFamily="34" charset="0"/>
                      </a:endParaRPr>
                    </a:p>
                  </a:txBody>
                  <a:tcPr marT="18288" marB="18288" anchor="ctr"/>
                </a:tc>
                <a:tc>
                  <a:txBody>
                    <a:bodyPr/>
                    <a:lstStyle/>
                    <a:p>
                      <a:pPr algn="ctr" fontAlgn="b"/>
                      <a:r>
                        <a:rPr lang="en-US" sz="1400" u="none" strike="noStrike">
                          <a:effectLst/>
                        </a:rPr>
                        <a:t>Funding Agency</a:t>
                      </a:r>
                      <a:endParaRPr lang="en-US" sz="1400" b="0" i="0" u="none" strike="noStrike">
                        <a:solidFill>
                          <a:srgbClr val="000000"/>
                        </a:solidFill>
                        <a:effectLst/>
                        <a:latin typeface="Calibri" panose="020F0502020204030204" pitchFamily="34" charset="0"/>
                      </a:endParaRPr>
                    </a:p>
                  </a:txBody>
                  <a:tcPr marT="18288" marB="18288" anchor="ctr"/>
                </a:tc>
                <a:extLst>
                  <a:ext uri="{0D108BD9-81ED-4DB2-BD59-A6C34878D82A}">
                    <a16:rowId xmlns:a16="http://schemas.microsoft.com/office/drawing/2014/main" val="1206517076"/>
                  </a:ext>
                </a:extLst>
              </a:tr>
              <a:tr h="431800">
                <a:tc>
                  <a:txBody>
                    <a:bodyPr/>
                    <a:lstStyle/>
                    <a:p>
                      <a:pPr algn="l" fontAlgn="b"/>
                      <a:r>
                        <a:rPr lang="en-US" sz="1400" u="none" strike="noStrike" dirty="0">
                          <a:effectLst/>
                        </a:rPr>
                        <a:t>Moon, Young </a:t>
                      </a:r>
                      <a:r>
                        <a:rPr lang="en-US" sz="1400" u="none" strike="noStrike" dirty="0" err="1">
                          <a:effectLst/>
                        </a:rPr>
                        <a:t>Kun</a:t>
                      </a:r>
                      <a:endParaRPr lang="en-US" sz="1400" b="0" i="0" u="none" strike="noStrike" dirty="0">
                        <a:solidFill>
                          <a:srgbClr val="FF0000"/>
                        </a:solidFill>
                        <a:effectLst/>
                        <a:latin typeface="Calibri" panose="020F0502020204030204" pitchFamily="34" charset="0"/>
                      </a:endParaRPr>
                    </a:p>
                  </a:txBody>
                  <a:tcPr marT="18288" marB="18288" anchor="ctr"/>
                </a:tc>
                <a:tc>
                  <a:txBody>
                    <a:bodyPr/>
                    <a:lstStyle/>
                    <a:p>
                      <a:pPr algn="l" fontAlgn="b"/>
                      <a:r>
                        <a:rPr lang="en-US" sz="1400" u="none" strike="noStrike">
                          <a:effectLst/>
                        </a:rPr>
                        <a:t>Research Promotion Division at the Ministry of </a:t>
                      </a:r>
                      <a:br>
                        <a:rPr lang="en-US" sz="1400" u="none" strike="noStrike">
                          <a:effectLst/>
                        </a:rPr>
                      </a:br>
                      <a:r>
                        <a:rPr lang="en-US" sz="1400" u="none" strike="noStrike">
                          <a:effectLst/>
                        </a:rPr>
                        <a:t>Science and ICT</a:t>
                      </a:r>
                      <a:endParaRPr lang="en-US" sz="1400" b="0" i="0" u="none" strike="noStrike">
                        <a:solidFill>
                          <a:srgbClr val="000000"/>
                        </a:solidFill>
                        <a:effectLst/>
                        <a:latin typeface="Calibri" panose="020F0502020204030204" pitchFamily="34" charset="0"/>
                      </a:endParaRPr>
                    </a:p>
                  </a:txBody>
                  <a:tcPr marT="18288" marB="18288" anchor="ctr"/>
                </a:tc>
                <a:tc>
                  <a:txBody>
                    <a:bodyPr/>
                    <a:lstStyle/>
                    <a:p>
                      <a:pPr algn="ctr" fontAlgn="ctr"/>
                      <a:r>
                        <a:rPr lang="en-US" sz="1400" u="none" strike="noStrike">
                          <a:effectLst/>
                        </a:rPr>
                        <a:t>Korea</a:t>
                      </a:r>
                      <a:endParaRPr lang="en-US" sz="1400" b="0" i="0" u="none" strike="noStrike">
                        <a:solidFill>
                          <a:srgbClr val="000000"/>
                        </a:solidFill>
                        <a:effectLst/>
                        <a:latin typeface="Calibri" panose="020F0502020204030204" pitchFamily="34" charset="0"/>
                      </a:endParaRPr>
                    </a:p>
                  </a:txBody>
                  <a:tcPr marT="18288" marB="18288" anchor="ctr"/>
                </a:tc>
                <a:tc>
                  <a:txBody>
                    <a:bodyPr/>
                    <a:lstStyle/>
                    <a:p>
                      <a:pPr algn="ctr" fontAlgn="b"/>
                      <a:r>
                        <a:rPr lang="en-US" sz="1400" u="none" strike="noStrike">
                          <a:effectLst/>
                        </a:rPr>
                        <a:t>Funding Agency</a:t>
                      </a:r>
                      <a:endParaRPr lang="en-US" sz="1400" b="0" i="0" u="none" strike="noStrike">
                        <a:solidFill>
                          <a:srgbClr val="000000"/>
                        </a:solidFill>
                        <a:effectLst/>
                        <a:latin typeface="Calibri" panose="020F0502020204030204" pitchFamily="34" charset="0"/>
                      </a:endParaRPr>
                    </a:p>
                  </a:txBody>
                  <a:tcPr marT="18288" marB="18288" anchor="ctr"/>
                </a:tc>
                <a:extLst>
                  <a:ext uri="{0D108BD9-81ED-4DB2-BD59-A6C34878D82A}">
                    <a16:rowId xmlns:a16="http://schemas.microsoft.com/office/drawing/2014/main" val="4040405912"/>
                  </a:ext>
                </a:extLst>
              </a:tr>
              <a:tr h="527304">
                <a:tc>
                  <a:txBody>
                    <a:bodyPr/>
                    <a:lstStyle/>
                    <a:p>
                      <a:pPr algn="l" fontAlgn="t"/>
                      <a:r>
                        <a:rPr lang="en-US" sz="1400" u="none" strike="noStrike" dirty="0" err="1">
                          <a:effectLst/>
                        </a:rPr>
                        <a:t>Gaczyński</a:t>
                      </a:r>
                      <a:r>
                        <a:rPr lang="en-US" sz="1400" u="none" strike="noStrike" dirty="0">
                          <a:effectLst/>
                        </a:rPr>
                        <a:t>, Mateusz </a:t>
                      </a:r>
                      <a:endParaRPr lang="en-US" sz="1400" b="0" i="0" u="none" strike="noStrike" dirty="0">
                        <a:solidFill>
                          <a:srgbClr val="FF0000"/>
                        </a:solidFill>
                        <a:effectLst/>
                        <a:latin typeface="Calibri" panose="020F0502020204030204" pitchFamily="34" charset="0"/>
                      </a:endParaRPr>
                    </a:p>
                  </a:txBody>
                  <a:tcPr marT="18288" marB="18288" anchor="ctr"/>
                </a:tc>
                <a:tc>
                  <a:txBody>
                    <a:bodyPr/>
                    <a:lstStyle/>
                    <a:p>
                      <a:pPr algn="l" fontAlgn="t"/>
                      <a:r>
                        <a:rPr lang="en-US" sz="1400" u="none" strike="noStrike" dirty="0">
                          <a:effectLst/>
                        </a:rPr>
                        <a:t>Department of Innovation and Development, </a:t>
                      </a:r>
                      <a:br>
                        <a:rPr lang="en-US" sz="1400" u="none" strike="noStrike" dirty="0">
                          <a:effectLst/>
                        </a:rPr>
                      </a:br>
                      <a:r>
                        <a:rPr lang="en-US" sz="1400" u="none" strike="noStrike" dirty="0">
                          <a:effectLst/>
                        </a:rPr>
                        <a:t>Ministry of Science and Higher Education</a:t>
                      </a:r>
                      <a:endParaRPr lang="en-US" sz="1400" b="0" i="0" u="none" strike="noStrike" dirty="0">
                        <a:solidFill>
                          <a:srgbClr val="000000"/>
                        </a:solidFill>
                        <a:effectLst/>
                        <a:latin typeface="Calibri" panose="020F0502020204030204" pitchFamily="34" charset="0"/>
                      </a:endParaRPr>
                    </a:p>
                  </a:txBody>
                  <a:tcPr marT="18288" marB="18288" anchor="ctr"/>
                </a:tc>
                <a:tc>
                  <a:txBody>
                    <a:bodyPr/>
                    <a:lstStyle/>
                    <a:p>
                      <a:pPr algn="ctr" fontAlgn="t"/>
                      <a:r>
                        <a:rPr lang="en-US" sz="1400" u="none" strike="noStrike">
                          <a:effectLst/>
                        </a:rPr>
                        <a:t>Poland</a:t>
                      </a:r>
                      <a:endParaRPr lang="en-US" sz="1400" b="0" i="0" u="none" strike="noStrike">
                        <a:solidFill>
                          <a:srgbClr val="000000"/>
                        </a:solidFill>
                        <a:effectLst/>
                        <a:latin typeface="Calibri" panose="020F0502020204030204" pitchFamily="34" charset="0"/>
                      </a:endParaRPr>
                    </a:p>
                  </a:txBody>
                  <a:tcPr marT="18288" marB="18288" anchor="ctr"/>
                </a:tc>
                <a:tc>
                  <a:txBody>
                    <a:bodyPr/>
                    <a:lstStyle/>
                    <a:p>
                      <a:pPr algn="ctr" fontAlgn="t"/>
                      <a:r>
                        <a:rPr lang="en-US" sz="1400" u="none" strike="noStrike">
                          <a:effectLst/>
                        </a:rPr>
                        <a:t>Funding Agency</a:t>
                      </a:r>
                      <a:endParaRPr lang="en-US" sz="1400" b="0" i="0" u="none" strike="noStrike">
                        <a:solidFill>
                          <a:srgbClr val="000000"/>
                        </a:solidFill>
                        <a:effectLst/>
                        <a:latin typeface="Calibri" panose="020F0502020204030204" pitchFamily="34" charset="0"/>
                      </a:endParaRPr>
                    </a:p>
                  </a:txBody>
                  <a:tcPr marT="18288" marB="18288" anchor="ctr"/>
                </a:tc>
                <a:extLst>
                  <a:ext uri="{0D108BD9-81ED-4DB2-BD59-A6C34878D82A}">
                    <a16:rowId xmlns:a16="http://schemas.microsoft.com/office/drawing/2014/main" val="1480147993"/>
                  </a:ext>
                </a:extLst>
              </a:tr>
              <a:tr h="81833">
                <a:tc>
                  <a:txBody>
                    <a:bodyPr/>
                    <a:lstStyle/>
                    <a:p>
                      <a:pPr algn="l" fontAlgn="b"/>
                      <a:r>
                        <a:rPr lang="en-US" sz="1400" u="none" strike="noStrike" dirty="0">
                          <a:effectLst/>
                        </a:rPr>
                        <a:t>Blaire, </a:t>
                      </a:r>
                      <a:r>
                        <a:rPr lang="en-US" sz="1400" u="none" strike="noStrike" dirty="0" err="1">
                          <a:effectLst/>
                        </a:rPr>
                        <a:t>Grahme</a:t>
                      </a:r>
                      <a:endParaRPr lang="en-US" sz="1400" b="0" i="0" u="none" strike="noStrike" dirty="0">
                        <a:solidFill>
                          <a:srgbClr val="FF0000"/>
                        </a:solidFill>
                        <a:effectLst/>
                        <a:latin typeface="Calibri" panose="020F0502020204030204" pitchFamily="34" charset="0"/>
                      </a:endParaRPr>
                    </a:p>
                  </a:txBody>
                  <a:tcPr marT="18288" marB="18288" anchor="ctr"/>
                </a:tc>
                <a:tc>
                  <a:txBody>
                    <a:bodyPr/>
                    <a:lstStyle/>
                    <a:p>
                      <a:pPr algn="l" fontAlgn="b"/>
                      <a:r>
                        <a:rPr lang="en-US" sz="1400" u="none" strike="noStrike" dirty="0">
                          <a:effectLst/>
                        </a:rPr>
                        <a:t>UK Science and Technology Facilities Council (STFC)</a:t>
                      </a:r>
                      <a:endParaRPr lang="en-US" sz="1400" b="0" i="0" u="none" strike="noStrike" dirty="0">
                        <a:solidFill>
                          <a:srgbClr val="000000"/>
                        </a:solidFill>
                        <a:effectLst/>
                        <a:latin typeface="Calibri" panose="020F0502020204030204" pitchFamily="34" charset="0"/>
                      </a:endParaRPr>
                    </a:p>
                  </a:txBody>
                  <a:tcPr marT="18288" marB="18288" anchor="ctr"/>
                </a:tc>
                <a:tc>
                  <a:txBody>
                    <a:bodyPr/>
                    <a:lstStyle/>
                    <a:p>
                      <a:pPr algn="ctr" fontAlgn="b"/>
                      <a:r>
                        <a:rPr lang="en-US" sz="1400" u="none" strike="noStrike" dirty="0">
                          <a:effectLst/>
                        </a:rPr>
                        <a:t>United Kingdom</a:t>
                      </a:r>
                      <a:endParaRPr lang="en-US" sz="1400" b="0" i="0" u="none" strike="noStrike" dirty="0">
                        <a:solidFill>
                          <a:srgbClr val="000000"/>
                        </a:solidFill>
                        <a:effectLst/>
                        <a:latin typeface="Calibri" panose="020F0502020204030204" pitchFamily="34" charset="0"/>
                      </a:endParaRPr>
                    </a:p>
                  </a:txBody>
                  <a:tcPr marT="18288" marB="18288" anchor="ctr"/>
                </a:tc>
                <a:tc>
                  <a:txBody>
                    <a:bodyPr/>
                    <a:lstStyle/>
                    <a:p>
                      <a:pPr algn="ctr" fontAlgn="b"/>
                      <a:r>
                        <a:rPr lang="en-US" sz="1400" u="none" strike="noStrike" dirty="0">
                          <a:effectLst/>
                        </a:rPr>
                        <a:t>Funding Agency</a:t>
                      </a:r>
                      <a:endParaRPr lang="en-US" sz="1400" b="0" i="0" u="none" strike="noStrike" dirty="0">
                        <a:solidFill>
                          <a:srgbClr val="000000"/>
                        </a:solidFill>
                        <a:effectLst/>
                        <a:latin typeface="Calibri" panose="020F0502020204030204" pitchFamily="34" charset="0"/>
                      </a:endParaRPr>
                    </a:p>
                  </a:txBody>
                  <a:tcPr marT="18288" marB="18288" anchor="ctr"/>
                </a:tc>
                <a:extLst>
                  <a:ext uri="{0D108BD9-81ED-4DB2-BD59-A6C34878D82A}">
                    <a16:rowId xmlns:a16="http://schemas.microsoft.com/office/drawing/2014/main" val="3305133074"/>
                  </a:ext>
                </a:extLst>
              </a:tr>
              <a:tr h="240329">
                <a:tc>
                  <a:txBody>
                    <a:bodyPr/>
                    <a:lstStyle/>
                    <a:p>
                      <a:pPr algn="l" fontAlgn="b"/>
                      <a:r>
                        <a:rPr lang="en-US" sz="1400" u="none" strike="noStrike">
                          <a:effectLst/>
                        </a:rPr>
                        <a:t>Hiscock, Jenny</a:t>
                      </a:r>
                      <a:endParaRPr lang="en-US" sz="1400" b="0" i="0" u="none" strike="noStrike">
                        <a:solidFill>
                          <a:srgbClr val="FF0000"/>
                        </a:solidFill>
                        <a:effectLst/>
                        <a:latin typeface="Calibri" panose="020F0502020204030204" pitchFamily="34" charset="0"/>
                      </a:endParaRPr>
                    </a:p>
                  </a:txBody>
                  <a:tcPr marT="18288" marB="18288" anchor="ctr"/>
                </a:tc>
                <a:tc>
                  <a:txBody>
                    <a:bodyPr/>
                    <a:lstStyle/>
                    <a:p>
                      <a:pPr algn="l" fontAlgn="b"/>
                      <a:r>
                        <a:rPr lang="en-US" sz="1400" u="none" strike="noStrike">
                          <a:effectLst/>
                        </a:rPr>
                        <a:t>UK Science and Technology Facilities Council (STFC)</a:t>
                      </a:r>
                      <a:endParaRPr lang="en-US" sz="1400" b="0" i="0" u="none" strike="noStrike">
                        <a:solidFill>
                          <a:srgbClr val="000000"/>
                        </a:solidFill>
                        <a:effectLst/>
                        <a:latin typeface="Calibri" panose="020F0502020204030204" pitchFamily="34" charset="0"/>
                      </a:endParaRPr>
                    </a:p>
                  </a:txBody>
                  <a:tcPr marT="18288" marB="18288" anchor="ctr"/>
                </a:tc>
                <a:tc>
                  <a:txBody>
                    <a:bodyPr/>
                    <a:lstStyle/>
                    <a:p>
                      <a:pPr algn="ctr" fontAlgn="b"/>
                      <a:r>
                        <a:rPr lang="en-US" sz="1400" u="none" strike="noStrike">
                          <a:effectLst/>
                        </a:rPr>
                        <a:t>United Kingdom</a:t>
                      </a:r>
                      <a:endParaRPr lang="en-US" sz="1400" b="0" i="0" u="none" strike="noStrike">
                        <a:solidFill>
                          <a:srgbClr val="000000"/>
                        </a:solidFill>
                        <a:effectLst/>
                        <a:latin typeface="Calibri" panose="020F0502020204030204" pitchFamily="34" charset="0"/>
                      </a:endParaRPr>
                    </a:p>
                  </a:txBody>
                  <a:tcPr marT="18288" marB="18288" anchor="ctr"/>
                </a:tc>
                <a:tc>
                  <a:txBody>
                    <a:bodyPr/>
                    <a:lstStyle/>
                    <a:p>
                      <a:pPr algn="ctr" fontAlgn="b"/>
                      <a:r>
                        <a:rPr lang="en-US" sz="1400" u="none" strike="noStrike">
                          <a:effectLst/>
                        </a:rPr>
                        <a:t>Funding Agency</a:t>
                      </a:r>
                      <a:endParaRPr lang="en-US" sz="1400" b="0" i="0" u="none" strike="noStrike">
                        <a:solidFill>
                          <a:srgbClr val="000000"/>
                        </a:solidFill>
                        <a:effectLst/>
                        <a:latin typeface="Calibri" panose="020F0502020204030204" pitchFamily="34" charset="0"/>
                      </a:endParaRPr>
                    </a:p>
                  </a:txBody>
                  <a:tcPr marT="18288" marB="18288" anchor="ctr"/>
                </a:tc>
                <a:extLst>
                  <a:ext uri="{0D108BD9-81ED-4DB2-BD59-A6C34878D82A}">
                    <a16:rowId xmlns:a16="http://schemas.microsoft.com/office/drawing/2014/main" val="1227310368"/>
                  </a:ext>
                </a:extLst>
              </a:tr>
              <a:tr h="197334">
                <a:tc>
                  <a:txBody>
                    <a:bodyPr/>
                    <a:lstStyle/>
                    <a:p>
                      <a:pPr algn="l" fontAlgn="b"/>
                      <a:r>
                        <a:rPr lang="en-US" sz="1400" u="none" strike="noStrike">
                          <a:effectLst/>
                        </a:rPr>
                        <a:t>Hallman, Timothy</a:t>
                      </a:r>
                      <a:endParaRPr lang="en-US" sz="1400" b="0" i="0" u="none" strike="noStrike">
                        <a:solidFill>
                          <a:srgbClr val="FF0000"/>
                        </a:solidFill>
                        <a:effectLst/>
                        <a:latin typeface="Calibri" panose="020F0502020204030204" pitchFamily="34" charset="0"/>
                      </a:endParaRPr>
                    </a:p>
                  </a:txBody>
                  <a:tcPr marT="18288" marB="18288" anchor="ctr"/>
                </a:tc>
                <a:tc>
                  <a:txBody>
                    <a:bodyPr/>
                    <a:lstStyle/>
                    <a:p>
                      <a:pPr algn="l" fontAlgn="b"/>
                      <a:r>
                        <a:rPr lang="en-US" sz="1400" u="none" strike="noStrike">
                          <a:effectLst/>
                        </a:rPr>
                        <a:t>DOE Office of Nuclear Physics</a:t>
                      </a:r>
                      <a:endParaRPr lang="en-US" sz="1400" b="0" i="0" u="none" strike="noStrike">
                        <a:solidFill>
                          <a:srgbClr val="000000"/>
                        </a:solidFill>
                        <a:effectLst/>
                        <a:latin typeface="Calibri" panose="020F0502020204030204" pitchFamily="34" charset="0"/>
                      </a:endParaRPr>
                    </a:p>
                  </a:txBody>
                  <a:tcPr marT="18288" marB="18288" anchor="ctr"/>
                </a:tc>
                <a:tc>
                  <a:txBody>
                    <a:bodyPr/>
                    <a:lstStyle/>
                    <a:p>
                      <a:pPr algn="ctr" fontAlgn="b"/>
                      <a:r>
                        <a:rPr lang="en-US" sz="1400" u="none" strike="noStrike">
                          <a:effectLst/>
                        </a:rPr>
                        <a:t>United States</a:t>
                      </a:r>
                      <a:endParaRPr lang="en-US" sz="1400" b="0" i="0" u="none" strike="noStrike">
                        <a:solidFill>
                          <a:srgbClr val="000000"/>
                        </a:solidFill>
                        <a:effectLst/>
                        <a:latin typeface="Calibri" panose="020F0502020204030204" pitchFamily="34" charset="0"/>
                      </a:endParaRPr>
                    </a:p>
                  </a:txBody>
                  <a:tcPr marT="18288" marB="18288" anchor="ctr"/>
                </a:tc>
                <a:tc>
                  <a:txBody>
                    <a:bodyPr/>
                    <a:lstStyle/>
                    <a:p>
                      <a:pPr algn="ctr" fontAlgn="b"/>
                      <a:r>
                        <a:rPr lang="en-US" sz="1400" u="none" strike="noStrike" dirty="0">
                          <a:effectLst/>
                        </a:rPr>
                        <a:t>Funding Agency</a:t>
                      </a:r>
                      <a:endParaRPr lang="en-US" sz="1400" b="0" i="0" u="none" strike="noStrike" dirty="0">
                        <a:solidFill>
                          <a:srgbClr val="000000"/>
                        </a:solidFill>
                        <a:effectLst/>
                        <a:latin typeface="Calibri" panose="020F0502020204030204" pitchFamily="34" charset="0"/>
                      </a:endParaRPr>
                    </a:p>
                  </a:txBody>
                  <a:tcPr marT="18288" marB="18288" anchor="ctr"/>
                </a:tc>
                <a:extLst>
                  <a:ext uri="{0D108BD9-81ED-4DB2-BD59-A6C34878D82A}">
                    <a16:rowId xmlns:a16="http://schemas.microsoft.com/office/drawing/2014/main" val="1091313430"/>
                  </a:ext>
                </a:extLst>
              </a:tr>
            </a:tbl>
          </a:graphicData>
        </a:graphic>
      </p:graphicFrame>
      <p:sp>
        <p:nvSpPr>
          <p:cNvPr id="2" name="Title 1">
            <a:extLst>
              <a:ext uri="{FF2B5EF4-FFF2-40B4-BE49-F238E27FC236}">
                <a16:creationId xmlns:a16="http://schemas.microsoft.com/office/drawing/2014/main" id="{16011C2D-F24F-EACB-0AC1-846D493BCA53}"/>
              </a:ext>
            </a:extLst>
          </p:cNvPr>
          <p:cNvSpPr>
            <a:spLocks noGrp="1"/>
          </p:cNvSpPr>
          <p:nvPr>
            <p:ph type="title"/>
          </p:nvPr>
        </p:nvSpPr>
        <p:spPr>
          <a:xfrm>
            <a:off x="-205145" y="-13611"/>
            <a:ext cx="12134387" cy="902525"/>
          </a:xfrm>
        </p:spPr>
        <p:txBody>
          <a:bodyPr>
            <a:noAutofit/>
          </a:bodyPr>
          <a:lstStyle/>
          <a:p>
            <a:r>
              <a:rPr lang="en-US" sz="2400" dirty="0"/>
              <a:t>   Current EIC Resource Review Board To Discuss International Contributions</a:t>
            </a:r>
          </a:p>
        </p:txBody>
      </p:sp>
      <p:graphicFrame>
        <p:nvGraphicFramePr>
          <p:cNvPr id="3" name="Table 2">
            <a:extLst>
              <a:ext uri="{FF2B5EF4-FFF2-40B4-BE49-F238E27FC236}">
                <a16:creationId xmlns:a16="http://schemas.microsoft.com/office/drawing/2014/main" id="{2908C525-7377-E164-CEF0-F9C951E84D6C}"/>
              </a:ext>
            </a:extLst>
          </p:cNvPr>
          <p:cNvGraphicFramePr>
            <a:graphicFrameLocks noGrp="1"/>
          </p:cNvGraphicFramePr>
          <p:nvPr>
            <p:extLst>
              <p:ext uri="{D42A27DB-BD31-4B8C-83A1-F6EECF244321}">
                <p14:modId xmlns:p14="http://schemas.microsoft.com/office/powerpoint/2010/main" val="1160811089"/>
              </p:ext>
            </p:extLst>
          </p:nvPr>
        </p:nvGraphicFramePr>
        <p:xfrm>
          <a:off x="454596" y="5456428"/>
          <a:ext cx="11282805" cy="1108349"/>
        </p:xfrm>
        <a:graphic>
          <a:graphicData uri="http://schemas.openxmlformats.org/drawingml/2006/table">
            <a:tbl>
              <a:tblPr firstRow="1" bandRow="1">
                <a:tableStyleId>{EB344D84-9AFB-497E-A393-DC336BA19D2E}</a:tableStyleId>
              </a:tblPr>
              <a:tblGrid>
                <a:gridCol w="2129752">
                  <a:extLst>
                    <a:ext uri="{9D8B030D-6E8A-4147-A177-3AD203B41FA5}">
                      <a16:colId xmlns:a16="http://schemas.microsoft.com/office/drawing/2014/main" val="509822105"/>
                    </a:ext>
                  </a:extLst>
                </a:gridCol>
                <a:gridCol w="5205743">
                  <a:extLst>
                    <a:ext uri="{9D8B030D-6E8A-4147-A177-3AD203B41FA5}">
                      <a16:colId xmlns:a16="http://schemas.microsoft.com/office/drawing/2014/main" val="2638027031"/>
                    </a:ext>
                  </a:extLst>
                </a:gridCol>
                <a:gridCol w="1729212">
                  <a:extLst>
                    <a:ext uri="{9D8B030D-6E8A-4147-A177-3AD203B41FA5}">
                      <a16:colId xmlns:a16="http://schemas.microsoft.com/office/drawing/2014/main" val="889312097"/>
                    </a:ext>
                  </a:extLst>
                </a:gridCol>
                <a:gridCol w="2218098">
                  <a:extLst>
                    <a:ext uri="{9D8B030D-6E8A-4147-A177-3AD203B41FA5}">
                      <a16:colId xmlns:a16="http://schemas.microsoft.com/office/drawing/2014/main" val="224347489"/>
                    </a:ext>
                  </a:extLst>
                </a:gridCol>
              </a:tblGrid>
              <a:tr h="197334">
                <a:tc>
                  <a:txBody>
                    <a:bodyPr/>
                    <a:lstStyle/>
                    <a:p>
                      <a:pPr algn="l" fontAlgn="b"/>
                      <a:r>
                        <a:rPr lang="en-US" sz="1400" u="none" strike="noStrike" dirty="0">
                          <a:effectLst/>
                        </a:rPr>
                        <a:t>Name (Observers)</a:t>
                      </a:r>
                      <a:endParaRPr lang="en-US" sz="1400" b="1" i="0" u="none" strike="noStrike" dirty="0">
                        <a:solidFill>
                          <a:srgbClr val="000000"/>
                        </a:solidFill>
                        <a:effectLst/>
                        <a:latin typeface="Calibri" panose="020F0502020204030204" pitchFamily="34" charset="0"/>
                      </a:endParaRPr>
                    </a:p>
                  </a:txBody>
                  <a:tcPr marT="18288" marB="18288" anchor="b"/>
                </a:tc>
                <a:tc>
                  <a:txBody>
                    <a:bodyPr/>
                    <a:lstStyle/>
                    <a:p>
                      <a:pPr algn="l" fontAlgn="b"/>
                      <a:r>
                        <a:rPr lang="en-US" sz="1400" u="none" strike="noStrike">
                          <a:effectLst/>
                        </a:rPr>
                        <a:t>Affiliation</a:t>
                      </a:r>
                      <a:endParaRPr lang="en-US" sz="1400" b="1" i="0" u="none" strike="noStrike">
                        <a:solidFill>
                          <a:srgbClr val="000000"/>
                        </a:solidFill>
                        <a:effectLst/>
                        <a:latin typeface="Calibri" panose="020F0502020204030204" pitchFamily="34" charset="0"/>
                      </a:endParaRPr>
                    </a:p>
                  </a:txBody>
                  <a:tcPr marT="18288" marB="18288" anchor="b"/>
                </a:tc>
                <a:tc>
                  <a:txBody>
                    <a:bodyPr/>
                    <a:lstStyle/>
                    <a:p>
                      <a:pPr algn="ctr" fontAlgn="b"/>
                      <a:r>
                        <a:rPr lang="en-US" sz="1400" u="none" strike="noStrike">
                          <a:effectLst/>
                        </a:rPr>
                        <a:t>Country</a:t>
                      </a:r>
                      <a:endParaRPr lang="en-US" sz="1400" b="1" i="0" u="none" strike="noStrike">
                        <a:solidFill>
                          <a:srgbClr val="000000"/>
                        </a:solidFill>
                        <a:effectLst/>
                        <a:latin typeface="Calibri" panose="020F0502020204030204" pitchFamily="34" charset="0"/>
                      </a:endParaRPr>
                    </a:p>
                  </a:txBody>
                  <a:tcPr marT="18288" marB="18288" anchor="b"/>
                </a:tc>
                <a:tc>
                  <a:txBody>
                    <a:bodyPr/>
                    <a:lstStyle/>
                    <a:p>
                      <a:pPr algn="ctr" fontAlgn="b"/>
                      <a:r>
                        <a:rPr lang="en-US" sz="1400" u="none" strike="noStrike">
                          <a:effectLst/>
                        </a:rPr>
                        <a:t>Funding Agency/PI</a:t>
                      </a:r>
                      <a:endParaRPr lang="en-US" sz="1400" b="1" i="0" u="none" strike="noStrike">
                        <a:solidFill>
                          <a:srgbClr val="000000"/>
                        </a:solidFill>
                        <a:effectLst/>
                        <a:latin typeface="Calibri" panose="020F0502020204030204" pitchFamily="34" charset="0"/>
                      </a:endParaRPr>
                    </a:p>
                  </a:txBody>
                  <a:tcPr marT="18288" marB="18288" anchor="b"/>
                </a:tc>
                <a:extLst>
                  <a:ext uri="{0D108BD9-81ED-4DB2-BD59-A6C34878D82A}">
                    <a16:rowId xmlns:a16="http://schemas.microsoft.com/office/drawing/2014/main" val="2885227035"/>
                  </a:ext>
                </a:extLst>
              </a:tr>
              <a:tr h="323375">
                <a:tc>
                  <a:txBody>
                    <a:bodyPr/>
                    <a:lstStyle/>
                    <a:p>
                      <a:pPr algn="l" fontAlgn="b"/>
                      <a:r>
                        <a:rPr lang="en-US" sz="1400" u="none" strike="noStrike" dirty="0" err="1">
                          <a:effectLst/>
                        </a:rPr>
                        <a:t>Hayotsyan</a:t>
                      </a:r>
                      <a:r>
                        <a:rPr lang="en-US" sz="1400" u="none" strike="noStrike" dirty="0">
                          <a:effectLst/>
                        </a:rPr>
                        <a:t>, </a:t>
                      </a:r>
                      <a:r>
                        <a:rPr lang="en-US" sz="1400" u="none" strike="noStrike" dirty="0" err="1">
                          <a:effectLst/>
                        </a:rPr>
                        <a:t>Sargis</a:t>
                      </a:r>
                      <a:endParaRPr lang="en-US" sz="1400" b="0" i="0" u="none" strike="noStrike" dirty="0">
                        <a:solidFill>
                          <a:srgbClr val="000000"/>
                        </a:solidFill>
                        <a:effectLst/>
                        <a:latin typeface="Calibri" panose="020F0502020204030204" pitchFamily="34" charset="0"/>
                      </a:endParaRPr>
                    </a:p>
                  </a:txBody>
                  <a:tcPr marT="18288" marB="18288" anchor="ctr"/>
                </a:tc>
                <a:tc>
                  <a:txBody>
                    <a:bodyPr/>
                    <a:lstStyle/>
                    <a:p>
                      <a:pPr algn="l" fontAlgn="b"/>
                      <a:r>
                        <a:rPr lang="en-US" sz="1400" u="none" strike="noStrike" dirty="0">
                          <a:effectLst/>
                        </a:rPr>
                        <a:t>State Science Committee of Armenia</a:t>
                      </a:r>
                      <a:endParaRPr lang="en-US" sz="1400" b="0" i="0" u="none" strike="noStrike" dirty="0">
                        <a:solidFill>
                          <a:srgbClr val="000000"/>
                        </a:solidFill>
                        <a:effectLst/>
                        <a:latin typeface="Calibri" panose="020F0502020204030204" pitchFamily="34" charset="0"/>
                      </a:endParaRPr>
                    </a:p>
                  </a:txBody>
                  <a:tcPr marT="18288" marB="18288" anchor="ctr"/>
                </a:tc>
                <a:tc>
                  <a:txBody>
                    <a:bodyPr/>
                    <a:lstStyle/>
                    <a:p>
                      <a:pPr algn="ctr" fontAlgn="b"/>
                      <a:r>
                        <a:rPr lang="en-US" sz="1400" u="none" strike="noStrike" dirty="0">
                          <a:effectLst/>
                        </a:rPr>
                        <a:t>Armenia</a:t>
                      </a:r>
                      <a:endParaRPr lang="en-US" sz="1400" b="0" i="0" u="none" strike="noStrike" dirty="0">
                        <a:solidFill>
                          <a:srgbClr val="000000"/>
                        </a:solidFill>
                        <a:effectLst/>
                        <a:latin typeface="Calibri" panose="020F0502020204030204" pitchFamily="34" charset="0"/>
                      </a:endParaRPr>
                    </a:p>
                  </a:txBody>
                  <a:tcPr marT="18288" marB="18288" anchor="ctr"/>
                </a:tc>
                <a:tc>
                  <a:txBody>
                    <a:bodyPr/>
                    <a:lstStyle/>
                    <a:p>
                      <a:pPr algn="ctr" fontAlgn="b"/>
                      <a:r>
                        <a:rPr lang="en-US" sz="1400" u="none" strike="noStrike" dirty="0">
                          <a:effectLst/>
                        </a:rPr>
                        <a:t>Funding Agency</a:t>
                      </a:r>
                      <a:endParaRPr lang="en-US" sz="1400" b="0" i="0" u="none" strike="noStrike" dirty="0">
                        <a:solidFill>
                          <a:srgbClr val="000000"/>
                        </a:solidFill>
                        <a:effectLst/>
                        <a:latin typeface="Calibri" panose="020F0502020204030204" pitchFamily="34" charset="0"/>
                      </a:endParaRPr>
                    </a:p>
                  </a:txBody>
                  <a:tcPr marT="18288" marB="18288" anchor="ctr"/>
                </a:tc>
                <a:extLst>
                  <a:ext uri="{0D108BD9-81ED-4DB2-BD59-A6C34878D82A}">
                    <a16:rowId xmlns:a16="http://schemas.microsoft.com/office/drawing/2014/main" val="2416036301"/>
                  </a:ext>
                </a:extLst>
              </a:tr>
              <a:tr h="285102">
                <a:tc>
                  <a:txBody>
                    <a:bodyPr/>
                    <a:lstStyle/>
                    <a:p>
                      <a:pPr algn="l" fontAlgn="b"/>
                      <a:r>
                        <a:rPr lang="en-US" sz="1350" kern="1200" dirty="0">
                          <a:solidFill>
                            <a:schemeClr val="dk1"/>
                          </a:solidFill>
                          <a:effectLst/>
                          <a:latin typeface="+mn-lt"/>
                          <a:ea typeface="+mn-ea"/>
                          <a:cs typeface="+mn-cs"/>
                        </a:rPr>
                        <a:t>Mohanty</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Bedanga</a:t>
                      </a:r>
                      <a:endParaRPr lang="en-US" sz="1400" b="0" i="0" u="none" strike="noStrike" dirty="0">
                        <a:solidFill>
                          <a:srgbClr val="000000"/>
                        </a:solidFill>
                        <a:effectLst/>
                        <a:latin typeface="Calibri" panose="020F0502020204030204" pitchFamily="34" charset="0"/>
                      </a:endParaRPr>
                    </a:p>
                  </a:txBody>
                  <a:tcPr marT="18288" marB="18288" anchor="ctr"/>
                </a:tc>
                <a:tc>
                  <a:txBody>
                    <a:bodyPr/>
                    <a:lstStyle/>
                    <a:p>
                      <a:pPr algn="l" fontAlgn="b"/>
                      <a:r>
                        <a:rPr lang="en-US" sz="1400" b="0" i="0" u="none" strike="noStrike" dirty="0">
                          <a:solidFill>
                            <a:srgbClr val="000000"/>
                          </a:solidFill>
                          <a:effectLst/>
                          <a:latin typeface="+mj-lt"/>
                        </a:rPr>
                        <a:t>NISER</a:t>
                      </a:r>
                    </a:p>
                  </a:txBody>
                  <a:tcPr marT="18288" marB="18288" anchor="ctr"/>
                </a:tc>
                <a:tc>
                  <a:txBody>
                    <a:bodyPr/>
                    <a:lstStyle/>
                    <a:p>
                      <a:pPr algn="ctr" fontAlgn="b"/>
                      <a:r>
                        <a:rPr lang="en-US" sz="1400" b="0" i="0" u="none" strike="noStrike" dirty="0">
                          <a:solidFill>
                            <a:srgbClr val="000000"/>
                          </a:solidFill>
                          <a:effectLst/>
                          <a:latin typeface="+mj-lt"/>
                        </a:rPr>
                        <a:t>India</a:t>
                      </a:r>
                    </a:p>
                  </a:txBody>
                  <a:tcPr marT="18288" marB="18288" anchor="ctr"/>
                </a:tc>
                <a:tc>
                  <a:txBody>
                    <a:bodyPr/>
                    <a:lstStyle/>
                    <a:p>
                      <a:pPr algn="ctr" fontAlgn="b"/>
                      <a:r>
                        <a:rPr lang="en-US" sz="1400" b="0" i="0" u="none" strike="noStrike" dirty="0">
                          <a:solidFill>
                            <a:srgbClr val="000000"/>
                          </a:solidFill>
                          <a:effectLst/>
                          <a:latin typeface="+mj-lt"/>
                        </a:rPr>
                        <a:t>Funding Agency</a:t>
                      </a:r>
                    </a:p>
                  </a:txBody>
                  <a:tcPr marT="18288" marB="18288" anchor="ctr"/>
                </a:tc>
                <a:extLst>
                  <a:ext uri="{0D108BD9-81ED-4DB2-BD59-A6C34878D82A}">
                    <a16:rowId xmlns:a16="http://schemas.microsoft.com/office/drawing/2014/main" val="2950453148"/>
                  </a:ext>
                </a:extLst>
              </a:tr>
              <a:tr h="197334">
                <a:tc>
                  <a:txBody>
                    <a:bodyPr/>
                    <a:lstStyle/>
                    <a:p>
                      <a:pPr algn="l" fontAlgn="b"/>
                      <a:r>
                        <a:rPr lang="en-US" sz="1400" u="none" strike="noStrike">
                          <a:effectLst/>
                        </a:rPr>
                        <a:t>Nxomani, Clifford</a:t>
                      </a:r>
                      <a:endParaRPr lang="en-US" sz="1400" b="0" i="0" u="none" strike="noStrike">
                        <a:solidFill>
                          <a:srgbClr val="FF0000"/>
                        </a:solidFill>
                        <a:effectLst/>
                        <a:latin typeface="Calibri" panose="020F0502020204030204" pitchFamily="34" charset="0"/>
                      </a:endParaRPr>
                    </a:p>
                  </a:txBody>
                  <a:tcPr marT="18288" marB="18288" anchor="ctr"/>
                </a:tc>
                <a:tc>
                  <a:txBody>
                    <a:bodyPr/>
                    <a:lstStyle/>
                    <a:p>
                      <a:pPr algn="l" fontAlgn="b"/>
                      <a:r>
                        <a:rPr lang="en-US" sz="1400" u="none" strike="noStrike" dirty="0">
                          <a:effectLst/>
                        </a:rPr>
                        <a:t>National Research Foundation</a:t>
                      </a:r>
                      <a:endParaRPr lang="en-US" sz="1400" b="0" i="0" u="none" strike="noStrike" dirty="0">
                        <a:solidFill>
                          <a:srgbClr val="000000"/>
                        </a:solidFill>
                        <a:effectLst/>
                        <a:latin typeface="Calibri" panose="020F0502020204030204" pitchFamily="34" charset="0"/>
                      </a:endParaRPr>
                    </a:p>
                  </a:txBody>
                  <a:tcPr marT="18288" marB="18288" anchor="ctr"/>
                </a:tc>
                <a:tc>
                  <a:txBody>
                    <a:bodyPr/>
                    <a:lstStyle/>
                    <a:p>
                      <a:pPr algn="ctr" fontAlgn="b"/>
                      <a:r>
                        <a:rPr lang="en-US" sz="1400" u="none" strike="noStrike" dirty="0">
                          <a:effectLst/>
                        </a:rPr>
                        <a:t>South Africa</a:t>
                      </a:r>
                      <a:endParaRPr lang="en-US" sz="1400" b="0" i="0" u="none" strike="noStrike" dirty="0">
                        <a:solidFill>
                          <a:srgbClr val="000000"/>
                        </a:solidFill>
                        <a:effectLst/>
                        <a:latin typeface="Calibri" panose="020F0502020204030204" pitchFamily="34" charset="0"/>
                      </a:endParaRPr>
                    </a:p>
                  </a:txBody>
                  <a:tcPr marT="18288" marB="18288" anchor="ctr"/>
                </a:tc>
                <a:tc>
                  <a:txBody>
                    <a:bodyPr/>
                    <a:lstStyle/>
                    <a:p>
                      <a:pPr algn="ctr" fontAlgn="b"/>
                      <a:r>
                        <a:rPr lang="en-US" sz="1400" u="none" strike="noStrike" dirty="0">
                          <a:effectLst/>
                        </a:rPr>
                        <a:t>Funding Agency</a:t>
                      </a:r>
                      <a:endParaRPr lang="en-US" sz="1400" b="0" i="0" u="none" strike="noStrike" dirty="0">
                        <a:solidFill>
                          <a:srgbClr val="000000"/>
                        </a:solidFill>
                        <a:effectLst/>
                        <a:latin typeface="Calibri" panose="020F0502020204030204" pitchFamily="34" charset="0"/>
                      </a:endParaRPr>
                    </a:p>
                  </a:txBody>
                  <a:tcPr marT="18288" marB="18288" anchor="ctr"/>
                </a:tc>
                <a:extLst>
                  <a:ext uri="{0D108BD9-81ED-4DB2-BD59-A6C34878D82A}">
                    <a16:rowId xmlns:a16="http://schemas.microsoft.com/office/drawing/2014/main" val="2964332624"/>
                  </a:ext>
                </a:extLst>
              </a:tr>
            </a:tbl>
          </a:graphicData>
        </a:graphic>
      </p:graphicFrame>
    </p:spTree>
    <p:extLst>
      <p:ext uri="{BB962C8B-B14F-4D97-AF65-F5344CB8AC3E}">
        <p14:creationId xmlns:p14="http://schemas.microsoft.com/office/powerpoint/2010/main" val="4222845482"/>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011C2D-F24F-EACB-0AC1-846D493BCA53}"/>
              </a:ext>
            </a:extLst>
          </p:cNvPr>
          <p:cNvSpPr>
            <a:spLocks noGrp="1"/>
          </p:cNvSpPr>
          <p:nvPr>
            <p:ph type="title"/>
          </p:nvPr>
        </p:nvSpPr>
        <p:spPr>
          <a:xfrm>
            <a:off x="499048" y="0"/>
            <a:ext cx="11787327" cy="902525"/>
          </a:xfrm>
        </p:spPr>
        <p:txBody>
          <a:bodyPr>
            <a:noAutofit/>
          </a:bodyPr>
          <a:lstStyle/>
          <a:p>
            <a:r>
              <a:rPr lang="en-US" sz="2400" dirty="0"/>
              <a:t>PIs participating in the Resource Review Board To Discuss International Contributions</a:t>
            </a:r>
          </a:p>
        </p:txBody>
      </p:sp>
      <p:graphicFrame>
        <p:nvGraphicFramePr>
          <p:cNvPr id="3" name="Table 2">
            <a:extLst>
              <a:ext uri="{FF2B5EF4-FFF2-40B4-BE49-F238E27FC236}">
                <a16:creationId xmlns:a16="http://schemas.microsoft.com/office/drawing/2014/main" id="{A6A903F7-2BD9-FEB7-A18F-973C9328EA3D}"/>
              </a:ext>
            </a:extLst>
          </p:cNvPr>
          <p:cNvGraphicFramePr>
            <a:graphicFrameLocks noGrp="1"/>
          </p:cNvGraphicFramePr>
          <p:nvPr>
            <p:extLst>
              <p:ext uri="{D42A27DB-BD31-4B8C-83A1-F6EECF244321}">
                <p14:modId xmlns:p14="http://schemas.microsoft.com/office/powerpoint/2010/main" val="2859819746"/>
              </p:ext>
            </p:extLst>
          </p:nvPr>
        </p:nvGraphicFramePr>
        <p:xfrm>
          <a:off x="664804" y="1007053"/>
          <a:ext cx="10392079" cy="5173024"/>
        </p:xfrm>
        <a:graphic>
          <a:graphicData uri="http://schemas.openxmlformats.org/drawingml/2006/table">
            <a:tbl>
              <a:tblPr firstRow="1" bandRow="1">
                <a:tableStyleId>{EB344D84-9AFB-497E-A393-DC336BA19D2E}</a:tableStyleId>
              </a:tblPr>
              <a:tblGrid>
                <a:gridCol w="2973921">
                  <a:extLst>
                    <a:ext uri="{9D8B030D-6E8A-4147-A177-3AD203B41FA5}">
                      <a16:colId xmlns:a16="http://schemas.microsoft.com/office/drawing/2014/main" val="509822105"/>
                    </a:ext>
                  </a:extLst>
                </a:gridCol>
                <a:gridCol w="5437876">
                  <a:extLst>
                    <a:ext uri="{9D8B030D-6E8A-4147-A177-3AD203B41FA5}">
                      <a16:colId xmlns:a16="http://schemas.microsoft.com/office/drawing/2014/main" val="2638027031"/>
                    </a:ext>
                  </a:extLst>
                </a:gridCol>
                <a:gridCol w="1980282">
                  <a:extLst>
                    <a:ext uri="{9D8B030D-6E8A-4147-A177-3AD203B41FA5}">
                      <a16:colId xmlns:a16="http://schemas.microsoft.com/office/drawing/2014/main" val="889312097"/>
                    </a:ext>
                  </a:extLst>
                </a:gridCol>
              </a:tblGrid>
              <a:tr h="329436">
                <a:tc>
                  <a:txBody>
                    <a:bodyPr/>
                    <a:lstStyle/>
                    <a:p>
                      <a:pPr algn="l" fontAlgn="b"/>
                      <a:r>
                        <a:rPr lang="en-US" sz="1800" u="none" strike="noStrike" dirty="0">
                          <a:effectLst/>
                          <a:latin typeface="Arial" panose="020B0604020202020204" pitchFamily="34" charset="0"/>
                          <a:cs typeface="Arial" panose="020B0604020202020204" pitchFamily="34" charset="0"/>
                        </a:rPr>
                        <a:t>Name (PI)</a:t>
                      </a:r>
                      <a:endParaRPr lang="en-US" sz="1800" b="1" i="0" u="none" strike="noStrike" dirty="0">
                        <a:solidFill>
                          <a:srgbClr val="000000"/>
                        </a:solidFill>
                        <a:effectLst/>
                        <a:latin typeface="Arial" panose="020B0604020202020204" pitchFamily="34" charset="0"/>
                        <a:cs typeface="Arial" panose="020B0604020202020204" pitchFamily="34" charset="0"/>
                      </a:endParaRPr>
                    </a:p>
                  </a:txBody>
                  <a:tcPr marT="18288" marB="18288" anchor="b"/>
                </a:tc>
                <a:tc>
                  <a:txBody>
                    <a:bodyPr/>
                    <a:lstStyle/>
                    <a:p>
                      <a:pPr algn="l" fontAlgn="b"/>
                      <a:r>
                        <a:rPr lang="en-US" sz="1800" u="none" strike="noStrike">
                          <a:effectLst/>
                          <a:latin typeface="Arial" panose="020B0604020202020204" pitchFamily="34" charset="0"/>
                          <a:cs typeface="Arial" panose="020B0604020202020204" pitchFamily="34" charset="0"/>
                        </a:rPr>
                        <a:t>Affiliation</a:t>
                      </a:r>
                      <a:endParaRPr lang="en-US" sz="1800" b="1" i="0" u="none" strike="noStrike">
                        <a:solidFill>
                          <a:srgbClr val="000000"/>
                        </a:solidFill>
                        <a:effectLst/>
                        <a:latin typeface="Arial" panose="020B0604020202020204" pitchFamily="34" charset="0"/>
                        <a:cs typeface="Arial" panose="020B0604020202020204" pitchFamily="34" charset="0"/>
                      </a:endParaRPr>
                    </a:p>
                  </a:txBody>
                  <a:tcPr marT="18288" marB="18288" anchor="b"/>
                </a:tc>
                <a:tc>
                  <a:txBody>
                    <a:bodyPr/>
                    <a:lstStyle/>
                    <a:p>
                      <a:pPr algn="ctr" fontAlgn="b"/>
                      <a:r>
                        <a:rPr lang="en-US" sz="1800" u="none" strike="noStrike">
                          <a:effectLst/>
                          <a:latin typeface="Arial" panose="020B0604020202020204" pitchFamily="34" charset="0"/>
                          <a:cs typeface="Arial" panose="020B0604020202020204" pitchFamily="34" charset="0"/>
                        </a:rPr>
                        <a:t>Country</a:t>
                      </a:r>
                      <a:endParaRPr lang="en-US" sz="1800" b="1" i="0" u="none" strike="noStrike">
                        <a:solidFill>
                          <a:srgbClr val="000000"/>
                        </a:solidFill>
                        <a:effectLst/>
                        <a:latin typeface="Arial" panose="020B0604020202020204" pitchFamily="34" charset="0"/>
                        <a:cs typeface="Arial" panose="020B0604020202020204" pitchFamily="34" charset="0"/>
                      </a:endParaRPr>
                    </a:p>
                  </a:txBody>
                  <a:tcPr marT="18288" marB="18288" anchor="b"/>
                </a:tc>
                <a:extLst>
                  <a:ext uri="{0D108BD9-81ED-4DB2-BD59-A6C34878D82A}">
                    <a16:rowId xmlns:a16="http://schemas.microsoft.com/office/drawing/2014/main" val="2885227035"/>
                  </a:ext>
                </a:extLst>
              </a:tr>
              <a:tr h="469666">
                <a:tc>
                  <a:txBody>
                    <a:bodyPr/>
                    <a:lstStyle/>
                    <a:p>
                      <a:pPr algn="l" fontAlgn="b"/>
                      <a:r>
                        <a:rPr lang="es-ES" sz="1800" kern="1200" dirty="0">
                          <a:solidFill>
                            <a:schemeClr val="dk1"/>
                          </a:solidFill>
                          <a:effectLst/>
                          <a:latin typeface="Arial" panose="020B0604020202020204" pitchFamily="34" charset="0"/>
                          <a:ea typeface="+mn-ea"/>
                          <a:cs typeface="Arial" panose="020B0604020202020204" pitchFamily="34" charset="0"/>
                        </a:rPr>
                        <a:t>Machado</a:t>
                      </a:r>
                      <a:r>
                        <a:rPr lang="en-US" sz="1800" kern="1200" dirty="0">
                          <a:solidFill>
                            <a:schemeClr val="dk1"/>
                          </a:solidFill>
                          <a:effectLst/>
                          <a:latin typeface="Arial" panose="020B0604020202020204" pitchFamily="34" charset="0"/>
                          <a:ea typeface="+mn-ea"/>
                          <a:cs typeface="Arial" panose="020B0604020202020204" pitchFamily="34" charset="0"/>
                        </a:rPr>
                        <a:t>, Ana Amelia</a:t>
                      </a:r>
                      <a:endParaRPr lang="en-US" sz="1800" b="0" i="0" u="none" strike="noStrike" dirty="0">
                        <a:solidFill>
                          <a:srgbClr val="000000"/>
                        </a:solidFill>
                        <a:effectLst/>
                        <a:latin typeface="Arial" panose="020B0604020202020204" pitchFamily="34" charset="0"/>
                        <a:cs typeface="Arial" panose="020B0604020202020204" pitchFamily="34" charset="0"/>
                      </a:endParaRPr>
                    </a:p>
                  </a:txBody>
                  <a:tcPr marT="18288" marB="18288" anchor="ctr"/>
                </a:tc>
                <a:tc>
                  <a:txBody>
                    <a:bodyPr/>
                    <a:lstStyle/>
                    <a:p>
                      <a:pPr algn="l" fontAlgn="b"/>
                      <a:r>
                        <a:rPr lang="es-ES" sz="1800" kern="1200" dirty="0">
                          <a:solidFill>
                            <a:schemeClr val="dk1"/>
                          </a:solidFill>
                          <a:effectLst/>
                          <a:latin typeface="Arial" panose="020B0604020202020204" pitchFamily="34" charset="0"/>
                          <a:ea typeface="+mn-ea"/>
                          <a:cs typeface="Arial" panose="020B0604020202020204" pitchFamily="34" charset="0"/>
                        </a:rPr>
                        <a:t>UNICAMP</a:t>
                      </a:r>
                      <a:r>
                        <a:rPr lang="en-US" sz="1800" dirty="0">
                          <a:effectLst/>
                          <a:latin typeface="Arial" panose="020B0604020202020204" pitchFamily="34" charset="0"/>
                          <a:cs typeface="Arial" panose="020B0604020202020204" pitchFamily="34" charset="0"/>
                        </a:rPr>
                        <a:t> </a:t>
                      </a:r>
                      <a:endParaRPr lang="en-US" sz="1800" b="0" i="0" u="none" strike="noStrike" dirty="0">
                        <a:solidFill>
                          <a:srgbClr val="000000"/>
                        </a:solidFill>
                        <a:effectLst/>
                        <a:latin typeface="Arial" panose="020B0604020202020204" pitchFamily="34" charset="0"/>
                        <a:cs typeface="Arial" panose="020B0604020202020204" pitchFamily="34" charset="0"/>
                      </a:endParaRPr>
                    </a:p>
                  </a:txBody>
                  <a:tcPr marT="18288" marB="18288" anchor="ctr"/>
                </a:tc>
                <a:tc>
                  <a:txBody>
                    <a:bodyPr/>
                    <a:lstStyle/>
                    <a:p>
                      <a:pPr algn="ctr" fontAlgn="b"/>
                      <a:r>
                        <a:rPr lang="en-US" sz="1800" b="0" i="0" u="none" strike="noStrike" dirty="0">
                          <a:solidFill>
                            <a:srgbClr val="000000"/>
                          </a:solidFill>
                          <a:effectLst/>
                          <a:latin typeface="Arial" panose="020B0604020202020204" pitchFamily="34" charset="0"/>
                          <a:cs typeface="Arial" panose="020B0604020202020204" pitchFamily="34" charset="0"/>
                        </a:rPr>
                        <a:t>Brazil</a:t>
                      </a:r>
                    </a:p>
                  </a:txBody>
                  <a:tcPr marT="18288" marB="18288" anchor="ctr"/>
                </a:tc>
                <a:extLst>
                  <a:ext uri="{0D108BD9-81ED-4DB2-BD59-A6C34878D82A}">
                    <a16:rowId xmlns:a16="http://schemas.microsoft.com/office/drawing/2014/main" val="3784650760"/>
                  </a:ext>
                </a:extLst>
              </a:tr>
              <a:tr h="469666">
                <a:tc>
                  <a:txBody>
                    <a:bodyPr/>
                    <a:lstStyle/>
                    <a:p>
                      <a:pPr algn="l" fontAlgn="b"/>
                      <a:r>
                        <a:rPr lang="en-US" sz="1800" kern="1200" dirty="0">
                          <a:solidFill>
                            <a:schemeClr val="dk1"/>
                          </a:solidFill>
                          <a:effectLst/>
                          <a:latin typeface="Arial" panose="020B0604020202020204" pitchFamily="34" charset="0"/>
                          <a:ea typeface="+mn-ea"/>
                          <a:cs typeface="Arial" panose="020B0604020202020204" pitchFamily="34" charset="0"/>
                        </a:rPr>
                        <a:t>Huber, Garth</a:t>
                      </a:r>
                      <a:endParaRPr lang="en-US" sz="1800" b="0" i="0" u="none" strike="noStrike" dirty="0">
                        <a:solidFill>
                          <a:srgbClr val="000000"/>
                        </a:solidFill>
                        <a:effectLst/>
                        <a:latin typeface="Arial" panose="020B0604020202020204" pitchFamily="34" charset="0"/>
                        <a:cs typeface="Arial" panose="020B0604020202020204" pitchFamily="34" charset="0"/>
                      </a:endParaRPr>
                    </a:p>
                  </a:txBody>
                  <a:tcPr marT="18288" marB="18288" anchor="ctr"/>
                </a:tc>
                <a:tc>
                  <a:txBody>
                    <a:bodyPr/>
                    <a:lstStyle/>
                    <a:p>
                      <a:pPr algn="l" fontAlgn="b"/>
                      <a:r>
                        <a:rPr lang="en-US" sz="1800" kern="1200" dirty="0">
                          <a:solidFill>
                            <a:schemeClr val="dk1"/>
                          </a:solidFill>
                          <a:effectLst/>
                          <a:latin typeface="Arial" panose="020B0604020202020204" pitchFamily="34" charset="0"/>
                          <a:ea typeface="+mn-ea"/>
                          <a:cs typeface="Arial" panose="020B0604020202020204" pitchFamily="34" charset="0"/>
                        </a:rPr>
                        <a:t>University of Regina</a:t>
                      </a:r>
                      <a:r>
                        <a:rPr lang="en-US" sz="1800" dirty="0">
                          <a:effectLst/>
                          <a:latin typeface="Arial" panose="020B0604020202020204" pitchFamily="34" charset="0"/>
                          <a:cs typeface="Arial" panose="020B0604020202020204" pitchFamily="34" charset="0"/>
                        </a:rPr>
                        <a:t> </a:t>
                      </a:r>
                      <a:endParaRPr lang="en-US" sz="1800" b="0" i="0" u="none" strike="noStrike" dirty="0">
                        <a:solidFill>
                          <a:srgbClr val="000000"/>
                        </a:solidFill>
                        <a:effectLst/>
                        <a:latin typeface="Arial" panose="020B0604020202020204" pitchFamily="34" charset="0"/>
                        <a:cs typeface="Arial" panose="020B0604020202020204" pitchFamily="34" charset="0"/>
                      </a:endParaRPr>
                    </a:p>
                  </a:txBody>
                  <a:tcPr marT="18288" marB="18288" anchor="ctr"/>
                </a:tc>
                <a:tc>
                  <a:txBody>
                    <a:bodyPr/>
                    <a:lstStyle/>
                    <a:p>
                      <a:pPr algn="ctr" fontAlgn="b"/>
                      <a:r>
                        <a:rPr lang="en-US" sz="1800" b="0" i="0" u="none" strike="noStrike" dirty="0">
                          <a:solidFill>
                            <a:srgbClr val="000000"/>
                          </a:solidFill>
                          <a:effectLst/>
                          <a:latin typeface="Arial" panose="020B0604020202020204" pitchFamily="34" charset="0"/>
                          <a:cs typeface="Arial" panose="020B0604020202020204" pitchFamily="34" charset="0"/>
                        </a:rPr>
                        <a:t>Canada</a:t>
                      </a:r>
                    </a:p>
                  </a:txBody>
                  <a:tcPr marT="18288" marB="18288" anchor="ctr"/>
                </a:tc>
                <a:extLst>
                  <a:ext uri="{0D108BD9-81ED-4DB2-BD59-A6C34878D82A}">
                    <a16:rowId xmlns:a16="http://schemas.microsoft.com/office/drawing/2014/main" val="3698883215"/>
                  </a:ext>
                </a:extLst>
              </a:tr>
              <a:tr h="469666">
                <a:tc>
                  <a:txBody>
                    <a:bodyPr/>
                    <a:lstStyle/>
                    <a:p>
                      <a:pPr algn="l" fontAlgn="b"/>
                      <a:r>
                        <a:rPr lang="en-US" sz="1800" kern="1200" dirty="0" err="1">
                          <a:solidFill>
                            <a:schemeClr val="dk1"/>
                          </a:solidFill>
                          <a:effectLst/>
                          <a:latin typeface="Arial" panose="020B0604020202020204" pitchFamily="34" charset="0"/>
                          <a:ea typeface="+mn-ea"/>
                          <a:cs typeface="Arial" panose="020B0604020202020204" pitchFamily="34" charset="0"/>
                        </a:rPr>
                        <a:t>Bielčík</a:t>
                      </a:r>
                      <a:r>
                        <a:rPr lang="en-US" sz="1800" kern="1200" dirty="0">
                          <a:solidFill>
                            <a:schemeClr val="dk1"/>
                          </a:solidFill>
                          <a:effectLst/>
                          <a:latin typeface="Arial" panose="020B0604020202020204" pitchFamily="34" charset="0"/>
                          <a:ea typeface="+mn-ea"/>
                          <a:cs typeface="Arial" panose="020B0604020202020204" pitchFamily="34" charset="0"/>
                        </a:rPr>
                        <a:t>, Jaroslav </a:t>
                      </a:r>
                      <a:endParaRPr lang="en-US" sz="1800" b="0" i="0" u="none" strike="noStrike" dirty="0">
                        <a:solidFill>
                          <a:srgbClr val="000000"/>
                        </a:solidFill>
                        <a:effectLst/>
                        <a:latin typeface="Arial" panose="020B0604020202020204" pitchFamily="34" charset="0"/>
                        <a:cs typeface="Arial" panose="020B0604020202020204" pitchFamily="34" charset="0"/>
                      </a:endParaRPr>
                    </a:p>
                  </a:txBody>
                  <a:tcPr marT="18288" marB="18288" anchor="ctr"/>
                </a:tc>
                <a:tc>
                  <a:txBody>
                    <a:bodyPr/>
                    <a:lstStyle/>
                    <a:p>
                      <a:pPr algn="l" fontAlgn="b"/>
                      <a:r>
                        <a:rPr lang="en-US" sz="1800" kern="1200" dirty="0">
                          <a:solidFill>
                            <a:schemeClr val="dk1"/>
                          </a:solidFill>
                          <a:effectLst/>
                          <a:latin typeface="Arial" panose="020B0604020202020204" pitchFamily="34" charset="0"/>
                          <a:ea typeface="+mn-ea"/>
                          <a:cs typeface="Arial" panose="020B0604020202020204" pitchFamily="34" charset="0"/>
                        </a:rPr>
                        <a:t>Czech Technical University, Prague</a:t>
                      </a:r>
                      <a:endParaRPr lang="en-US" sz="1800" b="0" i="0" u="none" strike="noStrike" dirty="0">
                        <a:solidFill>
                          <a:srgbClr val="000000"/>
                        </a:solidFill>
                        <a:effectLst/>
                        <a:latin typeface="Arial" panose="020B0604020202020204" pitchFamily="34" charset="0"/>
                        <a:cs typeface="Arial" panose="020B0604020202020204" pitchFamily="34" charset="0"/>
                      </a:endParaRPr>
                    </a:p>
                  </a:txBody>
                  <a:tcPr marT="18288" marB="18288" anchor="ctr"/>
                </a:tc>
                <a:tc>
                  <a:txBody>
                    <a:bodyPr/>
                    <a:lstStyle/>
                    <a:p>
                      <a:pPr algn="ctr" fontAlgn="b"/>
                      <a:r>
                        <a:rPr lang="en-US" sz="1800" kern="1200" dirty="0">
                          <a:solidFill>
                            <a:schemeClr val="dk1"/>
                          </a:solidFill>
                          <a:effectLst/>
                          <a:latin typeface="Arial" panose="020B0604020202020204" pitchFamily="34" charset="0"/>
                          <a:ea typeface="+mn-ea"/>
                          <a:cs typeface="Arial" panose="020B0604020202020204" pitchFamily="34" charset="0"/>
                        </a:rPr>
                        <a:t>Czech Republic </a:t>
                      </a:r>
                      <a:endParaRPr lang="en-US" sz="1800" b="0" i="0" u="none" strike="noStrike" dirty="0">
                        <a:solidFill>
                          <a:srgbClr val="000000"/>
                        </a:solidFill>
                        <a:effectLst/>
                        <a:latin typeface="Arial" panose="020B0604020202020204" pitchFamily="34" charset="0"/>
                        <a:cs typeface="Arial" panose="020B0604020202020204" pitchFamily="34" charset="0"/>
                      </a:endParaRPr>
                    </a:p>
                  </a:txBody>
                  <a:tcPr marT="18288" marB="18288" anchor="ctr"/>
                </a:tc>
                <a:extLst>
                  <a:ext uri="{0D108BD9-81ED-4DB2-BD59-A6C34878D82A}">
                    <a16:rowId xmlns:a16="http://schemas.microsoft.com/office/drawing/2014/main" val="2416036301"/>
                  </a:ext>
                </a:extLst>
              </a:tr>
              <a:tr h="469666">
                <a:tc>
                  <a:txBody>
                    <a:bodyPr/>
                    <a:lstStyle/>
                    <a:p>
                      <a:pPr algn="l" fontAlgn="b"/>
                      <a:r>
                        <a:rPr lang="es-ES" sz="1800" kern="1200" dirty="0" err="1">
                          <a:solidFill>
                            <a:schemeClr val="dk1"/>
                          </a:solidFill>
                          <a:effectLst/>
                          <a:latin typeface="Arial" panose="020B0604020202020204" pitchFamily="34" charset="0"/>
                          <a:ea typeface="+mn-ea"/>
                          <a:cs typeface="Arial" panose="020B0604020202020204" pitchFamily="34" charset="0"/>
                        </a:rPr>
                        <a:t>Munoz</a:t>
                      </a:r>
                      <a:r>
                        <a:rPr lang="es-ES" sz="1800" kern="1200" dirty="0">
                          <a:solidFill>
                            <a:schemeClr val="dk1"/>
                          </a:solidFill>
                          <a:effectLst/>
                          <a:latin typeface="Arial" panose="020B0604020202020204" pitchFamily="34" charset="0"/>
                          <a:ea typeface="+mn-ea"/>
                          <a:cs typeface="Arial" panose="020B0604020202020204" pitchFamily="34" charset="0"/>
                        </a:rPr>
                        <a:t> Camacho</a:t>
                      </a:r>
                      <a:r>
                        <a:rPr lang="en-US" sz="1800" kern="1200" dirty="0">
                          <a:solidFill>
                            <a:schemeClr val="dk1"/>
                          </a:solidFill>
                          <a:effectLst/>
                          <a:latin typeface="Arial" panose="020B0604020202020204" pitchFamily="34" charset="0"/>
                          <a:ea typeface="+mn-ea"/>
                          <a:cs typeface="Arial" panose="020B0604020202020204" pitchFamily="34" charset="0"/>
                        </a:rPr>
                        <a:t>, Carlos</a:t>
                      </a:r>
                      <a:endParaRPr lang="en-US" sz="1800" b="0" i="0" u="none" strike="noStrike" dirty="0">
                        <a:solidFill>
                          <a:srgbClr val="000000"/>
                        </a:solidFill>
                        <a:effectLst/>
                        <a:latin typeface="Arial" panose="020B0604020202020204" pitchFamily="34" charset="0"/>
                        <a:cs typeface="Arial" panose="020B0604020202020204" pitchFamily="34" charset="0"/>
                      </a:endParaRPr>
                    </a:p>
                  </a:txBody>
                  <a:tcPr marT="18288" marB="18288" anchor="ctr"/>
                </a:tc>
                <a:tc>
                  <a:txBody>
                    <a:bodyPr/>
                    <a:lstStyle/>
                    <a:p>
                      <a:pPr algn="l" fontAlgn="b"/>
                      <a:r>
                        <a:rPr lang="en-US" sz="1800" b="0" i="0" u="none" strike="noStrike" dirty="0" err="1">
                          <a:solidFill>
                            <a:srgbClr val="000000"/>
                          </a:solidFill>
                          <a:effectLst/>
                          <a:latin typeface="Arial" panose="020B0604020202020204" pitchFamily="34" charset="0"/>
                          <a:cs typeface="Arial" panose="020B0604020202020204" pitchFamily="34" charset="0"/>
                        </a:rPr>
                        <a:t>IJCLab</a:t>
                      </a:r>
                      <a:endParaRPr lang="en-US" sz="1800" b="0" i="0" u="none" strike="noStrike" dirty="0">
                        <a:solidFill>
                          <a:srgbClr val="000000"/>
                        </a:solidFill>
                        <a:effectLst/>
                        <a:latin typeface="Arial" panose="020B0604020202020204" pitchFamily="34" charset="0"/>
                        <a:cs typeface="Arial" panose="020B0604020202020204" pitchFamily="34" charset="0"/>
                      </a:endParaRPr>
                    </a:p>
                  </a:txBody>
                  <a:tcPr marT="18288" marB="18288" anchor="ctr"/>
                </a:tc>
                <a:tc>
                  <a:txBody>
                    <a:bodyPr/>
                    <a:lstStyle/>
                    <a:p>
                      <a:pPr algn="ctr" fontAlgn="b"/>
                      <a:r>
                        <a:rPr lang="en-US" sz="1800" b="0" i="0" u="none" strike="noStrike" dirty="0">
                          <a:solidFill>
                            <a:srgbClr val="000000"/>
                          </a:solidFill>
                          <a:effectLst/>
                          <a:latin typeface="Arial" panose="020B0604020202020204" pitchFamily="34" charset="0"/>
                          <a:cs typeface="Arial" panose="020B0604020202020204" pitchFamily="34" charset="0"/>
                        </a:rPr>
                        <a:t>France</a:t>
                      </a:r>
                    </a:p>
                  </a:txBody>
                  <a:tcPr marT="18288" marB="18288" anchor="ctr"/>
                </a:tc>
                <a:extLst>
                  <a:ext uri="{0D108BD9-81ED-4DB2-BD59-A6C34878D82A}">
                    <a16:rowId xmlns:a16="http://schemas.microsoft.com/office/drawing/2014/main" val="2950453148"/>
                  </a:ext>
                </a:extLst>
              </a:tr>
              <a:tr h="329436">
                <a:tc>
                  <a:txBody>
                    <a:bodyPr/>
                    <a:lstStyle/>
                    <a:p>
                      <a:pPr algn="l" fontAlgn="b"/>
                      <a:r>
                        <a:rPr lang="es-ES" sz="1800" kern="1200" dirty="0" err="1">
                          <a:solidFill>
                            <a:schemeClr val="dk1"/>
                          </a:solidFill>
                          <a:effectLst/>
                          <a:latin typeface="Arial" panose="020B0604020202020204" pitchFamily="34" charset="0"/>
                          <a:ea typeface="+mn-ea"/>
                          <a:cs typeface="Arial" panose="020B0604020202020204" pitchFamily="34" charset="0"/>
                        </a:rPr>
                        <a:t>Antonioli</a:t>
                      </a:r>
                      <a:r>
                        <a:rPr lang="en-US" sz="1800" kern="1200" dirty="0">
                          <a:solidFill>
                            <a:schemeClr val="dk1"/>
                          </a:solidFill>
                          <a:effectLst/>
                          <a:latin typeface="Arial" panose="020B0604020202020204" pitchFamily="34" charset="0"/>
                          <a:ea typeface="+mn-ea"/>
                          <a:cs typeface="Arial" panose="020B0604020202020204" pitchFamily="34" charset="0"/>
                        </a:rPr>
                        <a:t>, Pietro</a:t>
                      </a:r>
                      <a:endParaRPr lang="en-US" sz="1800" b="0" i="0" u="none" strike="noStrike" dirty="0">
                        <a:solidFill>
                          <a:srgbClr val="000000"/>
                        </a:solidFill>
                        <a:effectLst/>
                        <a:latin typeface="Arial" panose="020B0604020202020204" pitchFamily="34" charset="0"/>
                        <a:cs typeface="Arial" panose="020B0604020202020204" pitchFamily="34" charset="0"/>
                      </a:endParaRPr>
                    </a:p>
                  </a:txBody>
                  <a:tcPr marT="18288" marB="18288" anchor="ctr"/>
                </a:tc>
                <a:tc>
                  <a:txBody>
                    <a:bodyPr/>
                    <a:lstStyle/>
                    <a:p>
                      <a:pPr algn="l" fontAlgn="b"/>
                      <a:r>
                        <a:rPr lang="es-ES" sz="1800" kern="1200" dirty="0">
                          <a:solidFill>
                            <a:schemeClr val="dk1"/>
                          </a:solidFill>
                          <a:effectLst/>
                          <a:latin typeface="Arial" panose="020B0604020202020204" pitchFamily="34" charset="0"/>
                          <a:ea typeface="+mn-ea"/>
                          <a:cs typeface="Arial" panose="020B0604020202020204" pitchFamily="34" charset="0"/>
                        </a:rPr>
                        <a:t>INFN </a:t>
                      </a:r>
                      <a:r>
                        <a:rPr lang="es-ES" sz="1800" kern="1200" dirty="0" err="1">
                          <a:solidFill>
                            <a:schemeClr val="dk1"/>
                          </a:solidFill>
                          <a:effectLst/>
                          <a:latin typeface="Arial" panose="020B0604020202020204" pitchFamily="34" charset="0"/>
                          <a:ea typeface="+mn-ea"/>
                          <a:cs typeface="Arial" panose="020B0604020202020204" pitchFamily="34" charset="0"/>
                        </a:rPr>
                        <a:t>Bologna</a:t>
                      </a:r>
                      <a:r>
                        <a:rPr lang="en-US" sz="1800" dirty="0">
                          <a:effectLst/>
                          <a:latin typeface="Arial" panose="020B0604020202020204" pitchFamily="34" charset="0"/>
                          <a:cs typeface="Arial" panose="020B0604020202020204" pitchFamily="34" charset="0"/>
                        </a:rPr>
                        <a:t> </a:t>
                      </a:r>
                      <a:endParaRPr lang="en-US" sz="1800" b="0" i="0" u="none" strike="noStrike" dirty="0">
                        <a:solidFill>
                          <a:srgbClr val="000000"/>
                        </a:solidFill>
                        <a:effectLst/>
                        <a:latin typeface="Arial" panose="020B0604020202020204" pitchFamily="34" charset="0"/>
                        <a:cs typeface="Arial" panose="020B0604020202020204" pitchFamily="34" charset="0"/>
                      </a:endParaRPr>
                    </a:p>
                  </a:txBody>
                  <a:tcPr marT="18288" marB="18288" anchor="ctr"/>
                </a:tc>
                <a:tc>
                  <a:txBody>
                    <a:bodyPr/>
                    <a:lstStyle/>
                    <a:p>
                      <a:pPr algn="ctr" fontAlgn="b"/>
                      <a:r>
                        <a:rPr lang="en-US" sz="1800" b="0" i="0" u="none" strike="noStrike" dirty="0">
                          <a:solidFill>
                            <a:srgbClr val="000000"/>
                          </a:solidFill>
                          <a:effectLst/>
                          <a:latin typeface="Arial" panose="020B0604020202020204" pitchFamily="34" charset="0"/>
                          <a:cs typeface="Arial" panose="020B0604020202020204" pitchFamily="34" charset="0"/>
                        </a:rPr>
                        <a:t>Italy</a:t>
                      </a:r>
                    </a:p>
                  </a:txBody>
                  <a:tcPr marT="18288" marB="18288" anchor="ctr"/>
                </a:tc>
                <a:extLst>
                  <a:ext uri="{0D108BD9-81ED-4DB2-BD59-A6C34878D82A}">
                    <a16:rowId xmlns:a16="http://schemas.microsoft.com/office/drawing/2014/main" val="96528544"/>
                  </a:ext>
                </a:extLst>
              </a:tr>
              <a:tr h="329436">
                <a:tc>
                  <a:txBody>
                    <a:bodyPr/>
                    <a:lstStyle/>
                    <a:p>
                      <a:pPr algn="l" fontAlgn="b"/>
                      <a:r>
                        <a:rPr lang="en-US" sz="1800" b="0" i="0" u="none" strike="noStrike" dirty="0" err="1">
                          <a:solidFill>
                            <a:schemeClr val="tx1"/>
                          </a:solidFill>
                          <a:effectLst/>
                          <a:latin typeface="Arial" panose="020B0604020202020204" pitchFamily="34" charset="0"/>
                          <a:cs typeface="Arial" panose="020B0604020202020204" pitchFamily="34" charset="0"/>
                        </a:rPr>
                        <a:t>Goto</a:t>
                      </a:r>
                      <a:r>
                        <a:rPr lang="en-US" sz="1800" b="0" i="0" u="none" strike="noStrike" dirty="0">
                          <a:solidFill>
                            <a:schemeClr val="tx1"/>
                          </a:solidFill>
                          <a:effectLst/>
                          <a:latin typeface="Arial" panose="020B0604020202020204" pitchFamily="34" charset="0"/>
                          <a:cs typeface="Arial" panose="020B0604020202020204" pitchFamily="34" charset="0"/>
                        </a:rPr>
                        <a:t>, Yuji</a:t>
                      </a:r>
                    </a:p>
                  </a:txBody>
                  <a:tcPr marT="18288" marB="18288" anchor="ctr"/>
                </a:tc>
                <a:tc>
                  <a:txBody>
                    <a:bodyPr/>
                    <a:lstStyle/>
                    <a:p>
                      <a:pPr algn="l" fontAlgn="b"/>
                      <a:r>
                        <a:rPr lang="en-US" sz="1800" b="0" i="0" u="none" strike="noStrike" dirty="0">
                          <a:solidFill>
                            <a:srgbClr val="000000"/>
                          </a:solidFill>
                          <a:effectLst/>
                          <a:latin typeface="Arial" panose="020B0604020202020204" pitchFamily="34" charset="0"/>
                          <a:cs typeface="Arial" panose="020B0604020202020204" pitchFamily="34" charset="0"/>
                        </a:rPr>
                        <a:t>RIKEN</a:t>
                      </a:r>
                    </a:p>
                  </a:txBody>
                  <a:tcPr marT="18288" marB="18288" anchor="ctr"/>
                </a:tc>
                <a:tc>
                  <a:txBody>
                    <a:bodyPr/>
                    <a:lstStyle/>
                    <a:p>
                      <a:pPr algn="ctr" fontAlgn="b"/>
                      <a:r>
                        <a:rPr lang="en-US" sz="1800" b="0" i="0" u="none" strike="noStrike" dirty="0">
                          <a:solidFill>
                            <a:srgbClr val="000000"/>
                          </a:solidFill>
                          <a:effectLst/>
                          <a:latin typeface="Arial" panose="020B0604020202020204" pitchFamily="34" charset="0"/>
                          <a:cs typeface="Arial" panose="020B0604020202020204" pitchFamily="34" charset="0"/>
                        </a:rPr>
                        <a:t>Japan</a:t>
                      </a:r>
                    </a:p>
                  </a:txBody>
                  <a:tcPr marT="18288" marB="18288" anchor="ctr"/>
                </a:tc>
                <a:extLst>
                  <a:ext uri="{0D108BD9-81ED-4DB2-BD59-A6C34878D82A}">
                    <a16:rowId xmlns:a16="http://schemas.microsoft.com/office/drawing/2014/main" val="2964332624"/>
                  </a:ext>
                </a:extLst>
              </a:tr>
              <a:tr h="329436">
                <a:tc>
                  <a:txBody>
                    <a:bodyPr/>
                    <a:lstStyle/>
                    <a:p>
                      <a:pPr algn="l" fontAlgn="b"/>
                      <a:r>
                        <a:rPr lang="en-US" sz="1800" kern="1200" dirty="0" err="1">
                          <a:solidFill>
                            <a:schemeClr val="dk1"/>
                          </a:solidFill>
                          <a:effectLst/>
                          <a:latin typeface="Arial" panose="020B0604020202020204" pitchFamily="34" charset="0"/>
                          <a:ea typeface="+mn-ea"/>
                          <a:cs typeface="Arial" panose="020B0604020202020204" pitchFamily="34" charset="0"/>
                        </a:rPr>
                        <a:t>Gunji</a:t>
                      </a:r>
                      <a:r>
                        <a:rPr lang="en-US" sz="1800" kern="1200" dirty="0">
                          <a:solidFill>
                            <a:schemeClr val="dk1"/>
                          </a:solidFill>
                          <a:effectLst/>
                          <a:latin typeface="Arial" panose="020B0604020202020204" pitchFamily="34" charset="0"/>
                          <a:ea typeface="+mn-ea"/>
                          <a:cs typeface="Arial" panose="020B0604020202020204" pitchFamily="34" charset="0"/>
                        </a:rPr>
                        <a:t>, </a:t>
                      </a:r>
                      <a:r>
                        <a:rPr lang="en-US" sz="1800" kern="1200" dirty="0" err="1">
                          <a:solidFill>
                            <a:schemeClr val="dk1"/>
                          </a:solidFill>
                          <a:effectLst/>
                          <a:latin typeface="Arial" panose="020B0604020202020204" pitchFamily="34" charset="0"/>
                          <a:ea typeface="+mn-ea"/>
                          <a:cs typeface="Arial" panose="020B0604020202020204" pitchFamily="34" charset="0"/>
                        </a:rPr>
                        <a:t>Taku</a:t>
                      </a:r>
                      <a:endParaRPr lang="en-US" sz="1800" b="0" i="0" u="none" strike="noStrike" dirty="0">
                        <a:solidFill>
                          <a:schemeClr val="tx1"/>
                        </a:solidFill>
                        <a:effectLst/>
                        <a:latin typeface="Arial" panose="020B0604020202020204" pitchFamily="34" charset="0"/>
                        <a:cs typeface="Arial" panose="020B0604020202020204" pitchFamily="34" charset="0"/>
                      </a:endParaRPr>
                    </a:p>
                  </a:txBody>
                  <a:tcPr marT="18288" marB="18288" anchor="ctr"/>
                </a:tc>
                <a:tc>
                  <a:txBody>
                    <a:bodyPr/>
                    <a:lstStyle/>
                    <a:p>
                      <a:pPr algn="l" fontAlgn="b"/>
                      <a:r>
                        <a:rPr lang="en-US" sz="1800" kern="1200" dirty="0">
                          <a:solidFill>
                            <a:schemeClr val="dk1"/>
                          </a:solidFill>
                          <a:effectLst/>
                          <a:latin typeface="Arial" panose="020B0604020202020204" pitchFamily="34" charset="0"/>
                          <a:ea typeface="+mn-ea"/>
                          <a:cs typeface="Arial" panose="020B0604020202020204" pitchFamily="34" charset="0"/>
                        </a:rPr>
                        <a:t>Center for Nuclear Study, University of Tokyo</a:t>
                      </a:r>
                      <a:r>
                        <a:rPr lang="en-US" sz="1800" dirty="0">
                          <a:effectLst/>
                          <a:latin typeface="Arial" panose="020B0604020202020204" pitchFamily="34" charset="0"/>
                          <a:cs typeface="Arial" panose="020B0604020202020204" pitchFamily="34" charset="0"/>
                        </a:rPr>
                        <a:t> </a:t>
                      </a:r>
                      <a:endParaRPr lang="en-US" sz="1800" b="0" i="0" u="none" strike="noStrike" dirty="0">
                        <a:solidFill>
                          <a:srgbClr val="000000"/>
                        </a:solidFill>
                        <a:effectLst/>
                        <a:latin typeface="Arial" panose="020B0604020202020204" pitchFamily="34" charset="0"/>
                        <a:cs typeface="Arial" panose="020B0604020202020204" pitchFamily="34" charset="0"/>
                      </a:endParaRPr>
                    </a:p>
                  </a:txBody>
                  <a:tcPr marT="18288" marB="18288" anchor="ctr"/>
                </a:tc>
                <a:tc>
                  <a:txBody>
                    <a:bodyPr/>
                    <a:lstStyle/>
                    <a:p>
                      <a:pPr algn="ctr" fontAlgn="b"/>
                      <a:r>
                        <a:rPr lang="en-US" sz="1800" b="0" i="0" u="none" strike="noStrike" dirty="0">
                          <a:solidFill>
                            <a:srgbClr val="000000"/>
                          </a:solidFill>
                          <a:effectLst/>
                          <a:latin typeface="Arial" panose="020B0604020202020204" pitchFamily="34" charset="0"/>
                          <a:cs typeface="Arial" panose="020B0604020202020204" pitchFamily="34" charset="0"/>
                        </a:rPr>
                        <a:t>Japan</a:t>
                      </a:r>
                    </a:p>
                  </a:txBody>
                  <a:tcPr marT="18288" marB="18288" anchor="ctr"/>
                </a:tc>
                <a:extLst>
                  <a:ext uri="{0D108BD9-81ED-4DB2-BD59-A6C34878D82A}">
                    <a16:rowId xmlns:a16="http://schemas.microsoft.com/office/drawing/2014/main" val="3785892118"/>
                  </a:ext>
                </a:extLst>
              </a:tr>
              <a:tr h="329436">
                <a:tc>
                  <a:txBody>
                    <a:bodyPr/>
                    <a:lstStyle/>
                    <a:p>
                      <a:pPr algn="l" fontAlgn="b"/>
                      <a:r>
                        <a:rPr lang="en-US" sz="1800" kern="1200" dirty="0">
                          <a:solidFill>
                            <a:schemeClr val="dk1"/>
                          </a:solidFill>
                          <a:effectLst/>
                          <a:latin typeface="Arial" panose="020B0604020202020204" pitchFamily="34" charset="0"/>
                          <a:ea typeface="+mn-ea"/>
                          <a:cs typeface="Arial" panose="020B0604020202020204" pitchFamily="34" charset="0"/>
                        </a:rPr>
                        <a:t>Ka, </a:t>
                      </a:r>
                      <a:r>
                        <a:rPr lang="en-US" sz="1800" kern="1200" dirty="0" err="1">
                          <a:solidFill>
                            <a:schemeClr val="dk1"/>
                          </a:solidFill>
                          <a:effectLst/>
                          <a:latin typeface="Arial" panose="020B0604020202020204" pitchFamily="34" charset="0"/>
                          <a:ea typeface="+mn-ea"/>
                          <a:cs typeface="Arial" panose="020B0604020202020204" pitchFamily="34" charset="0"/>
                        </a:rPr>
                        <a:t>Oumar</a:t>
                      </a:r>
                      <a:endParaRPr lang="en-US" sz="1800" b="0" i="0" u="none" strike="noStrike" dirty="0">
                        <a:solidFill>
                          <a:schemeClr val="tx1"/>
                        </a:solidFill>
                        <a:effectLst/>
                        <a:latin typeface="Arial" panose="020B0604020202020204" pitchFamily="34" charset="0"/>
                        <a:cs typeface="Arial" panose="020B0604020202020204" pitchFamily="34" charset="0"/>
                      </a:endParaRPr>
                    </a:p>
                  </a:txBody>
                  <a:tcPr marT="18288" marB="18288" anchor="ctr"/>
                </a:tc>
                <a:tc>
                  <a:txBody>
                    <a:bodyPr/>
                    <a:lstStyle/>
                    <a:p>
                      <a:pPr algn="l" fontAlgn="b"/>
                      <a:r>
                        <a:rPr lang="en-US" sz="1800" kern="1200" dirty="0">
                          <a:solidFill>
                            <a:schemeClr val="dk1"/>
                          </a:solidFill>
                          <a:effectLst/>
                          <a:latin typeface="Arial" panose="020B0604020202020204" pitchFamily="34" charset="0"/>
                          <a:ea typeface="+mn-ea"/>
                          <a:cs typeface="Arial" panose="020B0604020202020204" pitchFamily="34" charset="0"/>
                        </a:rPr>
                        <a:t>Cheikh Anta Diop University</a:t>
                      </a:r>
                      <a:r>
                        <a:rPr lang="en-US" sz="1800" dirty="0">
                          <a:effectLst/>
                          <a:latin typeface="Arial" panose="020B0604020202020204" pitchFamily="34" charset="0"/>
                          <a:cs typeface="Arial" panose="020B0604020202020204" pitchFamily="34" charset="0"/>
                        </a:rPr>
                        <a:t> </a:t>
                      </a:r>
                      <a:endParaRPr lang="en-US" sz="1800" b="0" i="0" u="none" strike="noStrike" dirty="0">
                        <a:solidFill>
                          <a:srgbClr val="000000"/>
                        </a:solidFill>
                        <a:effectLst/>
                        <a:latin typeface="Arial" panose="020B0604020202020204" pitchFamily="34" charset="0"/>
                        <a:cs typeface="Arial" panose="020B0604020202020204" pitchFamily="34" charset="0"/>
                      </a:endParaRPr>
                    </a:p>
                  </a:txBody>
                  <a:tcPr marT="18288" marB="18288" anchor="ctr"/>
                </a:tc>
                <a:tc>
                  <a:txBody>
                    <a:bodyPr/>
                    <a:lstStyle/>
                    <a:p>
                      <a:pPr algn="ctr" fontAlgn="b"/>
                      <a:r>
                        <a:rPr lang="en-US" sz="1800" b="0" i="0" u="none" strike="noStrike" dirty="0">
                          <a:solidFill>
                            <a:srgbClr val="000000"/>
                          </a:solidFill>
                          <a:effectLst/>
                          <a:latin typeface="Arial" panose="020B0604020202020204" pitchFamily="34" charset="0"/>
                          <a:cs typeface="Arial" panose="020B0604020202020204" pitchFamily="34" charset="0"/>
                        </a:rPr>
                        <a:t>Senegal</a:t>
                      </a:r>
                    </a:p>
                  </a:txBody>
                  <a:tcPr marT="18288" marB="18288" anchor="ctr"/>
                </a:tc>
                <a:extLst>
                  <a:ext uri="{0D108BD9-81ED-4DB2-BD59-A6C34878D82A}">
                    <a16:rowId xmlns:a16="http://schemas.microsoft.com/office/drawing/2014/main" val="3396187227"/>
                  </a:ext>
                </a:extLst>
              </a:tr>
              <a:tr h="329436">
                <a:tc>
                  <a:txBody>
                    <a:bodyPr/>
                    <a:lstStyle/>
                    <a:p>
                      <a:pPr algn="l" fontAlgn="b"/>
                      <a:r>
                        <a:rPr lang="en-US" sz="1800" b="0" i="0" u="none" strike="noStrike" dirty="0">
                          <a:solidFill>
                            <a:schemeClr val="tx1"/>
                          </a:solidFill>
                          <a:effectLst/>
                          <a:latin typeface="Arial" panose="020B0604020202020204" pitchFamily="34" charset="0"/>
                          <a:cs typeface="Arial" panose="020B0604020202020204" pitchFamily="34" charset="0"/>
                        </a:rPr>
                        <a:t>Jones, Pete</a:t>
                      </a:r>
                    </a:p>
                  </a:txBody>
                  <a:tcPr marT="18288" marB="18288" anchor="ctr"/>
                </a:tc>
                <a:tc>
                  <a:txBody>
                    <a:bodyPr/>
                    <a:lstStyle/>
                    <a:p>
                      <a:pPr algn="l" fontAlgn="b"/>
                      <a:r>
                        <a:rPr lang="en-US" sz="1800" kern="1200" dirty="0" err="1">
                          <a:solidFill>
                            <a:schemeClr val="dk1"/>
                          </a:solidFill>
                          <a:effectLst/>
                          <a:latin typeface="Arial" panose="020B0604020202020204" pitchFamily="34" charset="0"/>
                          <a:ea typeface="+mn-ea"/>
                          <a:cs typeface="Arial" panose="020B0604020202020204" pitchFamily="34" charset="0"/>
                        </a:rPr>
                        <a:t>iThemba</a:t>
                      </a:r>
                      <a:r>
                        <a:rPr lang="en-US" sz="1800" kern="1200" dirty="0">
                          <a:solidFill>
                            <a:schemeClr val="dk1"/>
                          </a:solidFill>
                          <a:effectLst/>
                          <a:latin typeface="Arial" panose="020B0604020202020204" pitchFamily="34" charset="0"/>
                          <a:ea typeface="+mn-ea"/>
                          <a:cs typeface="Arial" panose="020B0604020202020204" pitchFamily="34" charset="0"/>
                        </a:rPr>
                        <a:t> Labs</a:t>
                      </a:r>
                      <a:r>
                        <a:rPr lang="en-US" sz="1800" dirty="0">
                          <a:effectLst/>
                          <a:latin typeface="Arial" panose="020B0604020202020204" pitchFamily="34" charset="0"/>
                          <a:cs typeface="Arial" panose="020B0604020202020204" pitchFamily="34" charset="0"/>
                        </a:rPr>
                        <a:t> </a:t>
                      </a:r>
                      <a:endParaRPr lang="en-US" sz="1800" b="0" i="0" u="none" strike="noStrike" dirty="0">
                        <a:solidFill>
                          <a:srgbClr val="000000"/>
                        </a:solidFill>
                        <a:effectLst/>
                        <a:latin typeface="Arial" panose="020B0604020202020204" pitchFamily="34" charset="0"/>
                        <a:cs typeface="Arial" panose="020B0604020202020204" pitchFamily="34" charset="0"/>
                      </a:endParaRPr>
                    </a:p>
                  </a:txBody>
                  <a:tcPr marT="18288" marB="18288" anchor="ctr"/>
                </a:tc>
                <a:tc>
                  <a:txBody>
                    <a:bodyPr/>
                    <a:lstStyle/>
                    <a:p>
                      <a:pPr algn="ctr" fontAlgn="b"/>
                      <a:r>
                        <a:rPr lang="en-US" sz="1800" b="0" i="0" u="none" strike="noStrike" dirty="0">
                          <a:solidFill>
                            <a:srgbClr val="000000"/>
                          </a:solidFill>
                          <a:effectLst/>
                          <a:latin typeface="Arial" panose="020B0604020202020204" pitchFamily="34" charset="0"/>
                          <a:cs typeface="Arial" panose="020B0604020202020204" pitchFamily="34" charset="0"/>
                        </a:rPr>
                        <a:t>South Africa</a:t>
                      </a:r>
                    </a:p>
                  </a:txBody>
                  <a:tcPr marT="18288" marB="18288" anchor="ctr"/>
                </a:tc>
                <a:extLst>
                  <a:ext uri="{0D108BD9-81ED-4DB2-BD59-A6C34878D82A}">
                    <a16:rowId xmlns:a16="http://schemas.microsoft.com/office/drawing/2014/main" val="917079003"/>
                  </a:ext>
                </a:extLst>
              </a:tr>
              <a:tr h="329436">
                <a:tc>
                  <a:txBody>
                    <a:bodyPr/>
                    <a:lstStyle/>
                    <a:p>
                      <a:pPr algn="l" fontAlgn="b"/>
                      <a:r>
                        <a:rPr lang="en-US" sz="1800" kern="1200" dirty="0" err="1">
                          <a:solidFill>
                            <a:schemeClr val="dk1"/>
                          </a:solidFill>
                          <a:effectLst/>
                          <a:latin typeface="Arial" panose="020B0604020202020204" pitchFamily="34" charset="0"/>
                          <a:ea typeface="+mn-ea"/>
                          <a:cs typeface="Arial" panose="020B0604020202020204" pitchFamily="34" charset="0"/>
                        </a:rPr>
                        <a:t>Joo</a:t>
                      </a:r>
                      <a:r>
                        <a:rPr lang="en-US" sz="1800" kern="1200" dirty="0">
                          <a:solidFill>
                            <a:schemeClr val="dk1"/>
                          </a:solidFill>
                          <a:effectLst/>
                          <a:latin typeface="Arial" panose="020B0604020202020204" pitchFamily="34" charset="0"/>
                          <a:ea typeface="+mn-ea"/>
                          <a:cs typeface="Arial" panose="020B0604020202020204" pitchFamily="34" charset="0"/>
                        </a:rPr>
                        <a:t>, </a:t>
                      </a:r>
                      <a:r>
                        <a:rPr lang="en-US" sz="1800" kern="1200" dirty="0" err="1">
                          <a:solidFill>
                            <a:schemeClr val="dk1"/>
                          </a:solidFill>
                          <a:effectLst/>
                          <a:latin typeface="Arial" panose="020B0604020202020204" pitchFamily="34" charset="0"/>
                          <a:ea typeface="+mn-ea"/>
                          <a:cs typeface="Arial" panose="020B0604020202020204" pitchFamily="34" charset="0"/>
                        </a:rPr>
                        <a:t>Kyungseon</a:t>
                      </a:r>
                      <a:r>
                        <a:rPr lang="en-US" sz="1800" kern="1200" dirty="0">
                          <a:solidFill>
                            <a:schemeClr val="dk1"/>
                          </a:solidFill>
                          <a:effectLst/>
                          <a:latin typeface="Arial" panose="020B0604020202020204" pitchFamily="34" charset="0"/>
                          <a:ea typeface="+mn-ea"/>
                          <a:cs typeface="Arial" panose="020B0604020202020204" pitchFamily="34" charset="0"/>
                        </a:rPr>
                        <a:t> </a:t>
                      </a:r>
                      <a:endParaRPr lang="en-US" sz="1800" b="0" i="0" u="none" strike="noStrike" dirty="0">
                        <a:solidFill>
                          <a:schemeClr val="tx1"/>
                        </a:solidFill>
                        <a:effectLst/>
                        <a:latin typeface="Arial" panose="020B0604020202020204" pitchFamily="34" charset="0"/>
                        <a:cs typeface="Arial" panose="020B0604020202020204" pitchFamily="34" charset="0"/>
                      </a:endParaRPr>
                    </a:p>
                  </a:txBody>
                  <a:tcPr marT="18288" marB="18288" anchor="ctr"/>
                </a:tc>
                <a:tc>
                  <a:txBody>
                    <a:bodyPr/>
                    <a:lstStyle/>
                    <a:p>
                      <a:pPr algn="l" fontAlgn="b"/>
                      <a:r>
                        <a:rPr lang="en-US" sz="1800" kern="1200" dirty="0">
                          <a:solidFill>
                            <a:schemeClr val="dk1"/>
                          </a:solidFill>
                          <a:effectLst/>
                          <a:latin typeface="Arial" panose="020B0604020202020204" pitchFamily="34" charset="0"/>
                          <a:ea typeface="+mn-ea"/>
                          <a:cs typeface="Arial" panose="020B0604020202020204" pitchFamily="34" charset="0"/>
                        </a:rPr>
                        <a:t>University of Connecticut</a:t>
                      </a:r>
                      <a:r>
                        <a:rPr lang="en-US" sz="1800" dirty="0">
                          <a:effectLst/>
                          <a:latin typeface="Arial" panose="020B0604020202020204" pitchFamily="34" charset="0"/>
                          <a:cs typeface="Arial" panose="020B0604020202020204" pitchFamily="34" charset="0"/>
                        </a:rPr>
                        <a:t> </a:t>
                      </a:r>
                      <a:endParaRPr lang="en-US" sz="1800" b="0" i="0" u="none" strike="noStrike" dirty="0">
                        <a:solidFill>
                          <a:srgbClr val="000000"/>
                        </a:solidFill>
                        <a:effectLst/>
                        <a:latin typeface="Arial" panose="020B0604020202020204" pitchFamily="34" charset="0"/>
                        <a:cs typeface="Arial" panose="020B0604020202020204" pitchFamily="34" charset="0"/>
                      </a:endParaRPr>
                    </a:p>
                  </a:txBody>
                  <a:tcPr marT="18288" marB="18288" anchor="ctr"/>
                </a:tc>
                <a:tc>
                  <a:txBody>
                    <a:bodyPr/>
                    <a:lstStyle/>
                    <a:p>
                      <a:pPr algn="ctr" fontAlgn="b"/>
                      <a:r>
                        <a:rPr lang="en-US" sz="1800" kern="1200" dirty="0">
                          <a:solidFill>
                            <a:schemeClr val="dk1"/>
                          </a:solidFill>
                          <a:effectLst/>
                          <a:latin typeface="Arial" panose="020B0604020202020204" pitchFamily="34" charset="0"/>
                          <a:ea typeface="+mn-ea"/>
                          <a:cs typeface="Arial" panose="020B0604020202020204" pitchFamily="34" charset="0"/>
                        </a:rPr>
                        <a:t>South Korea</a:t>
                      </a:r>
                      <a:r>
                        <a:rPr lang="en-US" sz="1800" dirty="0">
                          <a:effectLst/>
                          <a:latin typeface="Arial" panose="020B0604020202020204" pitchFamily="34" charset="0"/>
                          <a:cs typeface="Arial" panose="020B0604020202020204" pitchFamily="34" charset="0"/>
                        </a:rPr>
                        <a:t> </a:t>
                      </a:r>
                      <a:endParaRPr lang="en-US" sz="1800" b="0" i="0" u="none" strike="noStrike" dirty="0">
                        <a:solidFill>
                          <a:srgbClr val="000000"/>
                        </a:solidFill>
                        <a:effectLst/>
                        <a:latin typeface="Arial" panose="020B0604020202020204" pitchFamily="34" charset="0"/>
                        <a:cs typeface="Arial" panose="020B0604020202020204" pitchFamily="34" charset="0"/>
                      </a:endParaRPr>
                    </a:p>
                  </a:txBody>
                  <a:tcPr marT="18288" marB="18288" anchor="ctr"/>
                </a:tc>
                <a:extLst>
                  <a:ext uri="{0D108BD9-81ED-4DB2-BD59-A6C34878D82A}">
                    <a16:rowId xmlns:a16="http://schemas.microsoft.com/office/drawing/2014/main" val="2995581615"/>
                  </a:ext>
                </a:extLst>
              </a:tr>
              <a:tr h="329436">
                <a:tc>
                  <a:txBody>
                    <a:bodyPr/>
                    <a:lstStyle/>
                    <a:p>
                      <a:pPr algn="l" fontAlgn="b"/>
                      <a:r>
                        <a:rPr lang="en-US" sz="1800" kern="1200" dirty="0">
                          <a:solidFill>
                            <a:schemeClr val="dk1"/>
                          </a:solidFill>
                          <a:effectLst/>
                          <a:latin typeface="Arial" panose="020B0604020202020204" pitchFamily="34" charset="0"/>
                          <a:ea typeface="+mn-ea"/>
                          <a:cs typeface="Arial" panose="020B0604020202020204" pitchFamily="34" charset="0"/>
                        </a:rPr>
                        <a:t>Oh, </a:t>
                      </a:r>
                      <a:r>
                        <a:rPr lang="en-US" sz="1800" kern="1200" dirty="0" err="1">
                          <a:solidFill>
                            <a:schemeClr val="dk1"/>
                          </a:solidFill>
                          <a:effectLst/>
                          <a:latin typeface="Arial" panose="020B0604020202020204" pitchFamily="34" charset="0"/>
                          <a:ea typeface="+mn-ea"/>
                          <a:cs typeface="Arial" panose="020B0604020202020204" pitchFamily="34" charset="0"/>
                        </a:rPr>
                        <a:t>Yongseok</a:t>
                      </a:r>
                      <a:r>
                        <a:rPr lang="en-US" sz="1800" kern="1200" dirty="0">
                          <a:solidFill>
                            <a:schemeClr val="dk1"/>
                          </a:solidFill>
                          <a:effectLst/>
                          <a:latin typeface="Arial" panose="020B0604020202020204" pitchFamily="34" charset="0"/>
                          <a:ea typeface="+mn-ea"/>
                          <a:cs typeface="Arial" panose="020B0604020202020204" pitchFamily="34" charset="0"/>
                        </a:rPr>
                        <a:t> </a:t>
                      </a:r>
                      <a:endParaRPr lang="en-US" sz="1800" b="0" i="0" u="none" strike="noStrike" dirty="0">
                        <a:solidFill>
                          <a:schemeClr val="tx1"/>
                        </a:solidFill>
                        <a:effectLst/>
                        <a:latin typeface="Arial" panose="020B0604020202020204" pitchFamily="34" charset="0"/>
                        <a:cs typeface="Arial" panose="020B0604020202020204" pitchFamily="34" charset="0"/>
                      </a:endParaRPr>
                    </a:p>
                  </a:txBody>
                  <a:tcPr marT="18288" marB="18288" anchor="ctr"/>
                </a:tc>
                <a:tc>
                  <a:txBody>
                    <a:bodyPr/>
                    <a:lstStyle/>
                    <a:p>
                      <a:pPr algn="l" fontAlgn="b"/>
                      <a:r>
                        <a:rPr lang="en-US" sz="1800" kern="1200" dirty="0">
                          <a:solidFill>
                            <a:schemeClr val="dk1"/>
                          </a:solidFill>
                          <a:effectLst/>
                          <a:latin typeface="Arial" panose="020B0604020202020204" pitchFamily="34" charset="0"/>
                          <a:ea typeface="+mn-ea"/>
                          <a:cs typeface="Arial" panose="020B0604020202020204" pitchFamily="34" charset="0"/>
                        </a:rPr>
                        <a:t>Kyungpook National University</a:t>
                      </a:r>
                      <a:r>
                        <a:rPr lang="en-US" sz="1800" dirty="0">
                          <a:effectLst/>
                          <a:latin typeface="Arial" panose="020B0604020202020204" pitchFamily="34" charset="0"/>
                          <a:cs typeface="Arial" panose="020B0604020202020204" pitchFamily="34" charset="0"/>
                        </a:rPr>
                        <a:t> </a:t>
                      </a:r>
                      <a:endParaRPr lang="en-US" sz="1800" b="0" i="0" u="none" strike="noStrike" dirty="0">
                        <a:solidFill>
                          <a:srgbClr val="000000"/>
                        </a:solidFill>
                        <a:effectLst/>
                        <a:latin typeface="Arial" panose="020B0604020202020204" pitchFamily="34" charset="0"/>
                        <a:cs typeface="Arial" panose="020B0604020202020204" pitchFamily="34" charset="0"/>
                      </a:endParaRPr>
                    </a:p>
                  </a:txBody>
                  <a:tcPr marT="18288" marB="18288" anchor="ctr"/>
                </a:tc>
                <a:tc>
                  <a:txBody>
                    <a:bodyPr/>
                    <a:lstStyle/>
                    <a:p>
                      <a:pPr algn="ctr" fontAlgn="b"/>
                      <a:r>
                        <a:rPr lang="en-US" sz="1800" b="0" i="0" u="none" strike="noStrike" dirty="0">
                          <a:solidFill>
                            <a:srgbClr val="000000"/>
                          </a:solidFill>
                          <a:effectLst/>
                          <a:latin typeface="Arial" panose="020B0604020202020204" pitchFamily="34" charset="0"/>
                          <a:cs typeface="Arial" panose="020B0604020202020204" pitchFamily="34" charset="0"/>
                        </a:rPr>
                        <a:t>South Korea</a:t>
                      </a:r>
                    </a:p>
                  </a:txBody>
                  <a:tcPr marT="18288" marB="18288" anchor="ctr"/>
                </a:tc>
                <a:extLst>
                  <a:ext uri="{0D108BD9-81ED-4DB2-BD59-A6C34878D82A}">
                    <a16:rowId xmlns:a16="http://schemas.microsoft.com/office/drawing/2014/main" val="662372392"/>
                  </a:ext>
                </a:extLst>
              </a:tr>
              <a:tr h="329436">
                <a:tc>
                  <a:txBody>
                    <a:bodyPr/>
                    <a:lstStyle/>
                    <a:p>
                      <a:pPr algn="l" fontAlgn="b"/>
                      <a:r>
                        <a:rPr lang="en-US" sz="1800" b="0" i="0" u="none" strike="noStrike" dirty="0">
                          <a:solidFill>
                            <a:schemeClr val="tx1"/>
                          </a:solidFill>
                          <a:effectLst/>
                          <a:latin typeface="Arial" panose="020B0604020202020204" pitchFamily="34" charset="0"/>
                          <a:cs typeface="Arial" panose="020B0604020202020204" pitchFamily="34" charset="0"/>
                        </a:rPr>
                        <a:t>Yang, Yi</a:t>
                      </a:r>
                    </a:p>
                  </a:txBody>
                  <a:tcPr marT="18288" marB="18288" anchor="ctr"/>
                </a:tc>
                <a:tc>
                  <a:txBody>
                    <a:bodyPr/>
                    <a:lstStyle/>
                    <a:p>
                      <a:pPr algn="l" fontAlgn="b"/>
                      <a:r>
                        <a:rPr lang="en-US" sz="1800" kern="1200" dirty="0">
                          <a:solidFill>
                            <a:schemeClr val="dk1"/>
                          </a:solidFill>
                          <a:effectLst/>
                          <a:latin typeface="Arial" panose="020B0604020202020204" pitchFamily="34" charset="0"/>
                          <a:ea typeface="+mn-ea"/>
                          <a:cs typeface="Arial" panose="020B0604020202020204" pitchFamily="34" charset="0"/>
                        </a:rPr>
                        <a:t>National Cheng Kung University</a:t>
                      </a:r>
                      <a:r>
                        <a:rPr lang="en-US" sz="1800" dirty="0">
                          <a:effectLst/>
                          <a:latin typeface="Arial" panose="020B0604020202020204" pitchFamily="34" charset="0"/>
                          <a:cs typeface="Arial" panose="020B0604020202020204" pitchFamily="34" charset="0"/>
                        </a:rPr>
                        <a:t> </a:t>
                      </a:r>
                      <a:endParaRPr lang="en-US" sz="1800" b="0" i="0" u="none" strike="noStrike" dirty="0">
                        <a:solidFill>
                          <a:srgbClr val="000000"/>
                        </a:solidFill>
                        <a:effectLst/>
                        <a:latin typeface="Arial" panose="020B0604020202020204" pitchFamily="34" charset="0"/>
                        <a:cs typeface="Arial" panose="020B0604020202020204" pitchFamily="34" charset="0"/>
                      </a:endParaRPr>
                    </a:p>
                  </a:txBody>
                  <a:tcPr marT="18288" marB="18288" anchor="ctr"/>
                </a:tc>
                <a:tc>
                  <a:txBody>
                    <a:bodyPr/>
                    <a:lstStyle/>
                    <a:p>
                      <a:pPr algn="ctr" fontAlgn="b"/>
                      <a:r>
                        <a:rPr lang="en-US" sz="1800" b="0" i="0" u="none" strike="noStrike" dirty="0">
                          <a:solidFill>
                            <a:srgbClr val="000000"/>
                          </a:solidFill>
                          <a:effectLst/>
                          <a:latin typeface="Arial" panose="020B0604020202020204" pitchFamily="34" charset="0"/>
                          <a:cs typeface="Arial" panose="020B0604020202020204" pitchFamily="34" charset="0"/>
                        </a:rPr>
                        <a:t>Taiwan</a:t>
                      </a:r>
                    </a:p>
                  </a:txBody>
                  <a:tcPr marT="18288" marB="18288" anchor="ctr"/>
                </a:tc>
                <a:extLst>
                  <a:ext uri="{0D108BD9-81ED-4DB2-BD59-A6C34878D82A}">
                    <a16:rowId xmlns:a16="http://schemas.microsoft.com/office/drawing/2014/main" val="541626516"/>
                  </a:ext>
                </a:extLst>
              </a:tr>
              <a:tr h="329436">
                <a:tc>
                  <a:txBody>
                    <a:bodyPr/>
                    <a:lstStyle/>
                    <a:p>
                      <a:pPr algn="l" fontAlgn="b"/>
                      <a:r>
                        <a:rPr lang="en-US" sz="1800" kern="1200" dirty="0">
                          <a:solidFill>
                            <a:schemeClr val="dk1"/>
                          </a:solidFill>
                          <a:effectLst/>
                          <a:latin typeface="Arial" panose="020B0604020202020204" pitchFamily="34" charset="0"/>
                          <a:ea typeface="+mn-ea"/>
                          <a:cs typeface="Arial" panose="020B0604020202020204" pitchFamily="34" charset="0"/>
                        </a:rPr>
                        <a:t>Jones, Peter</a:t>
                      </a:r>
                      <a:endParaRPr lang="en-US" sz="1800" b="0" i="0" u="none" strike="noStrike" dirty="0">
                        <a:solidFill>
                          <a:schemeClr val="tx1"/>
                        </a:solidFill>
                        <a:effectLst/>
                        <a:latin typeface="Arial" panose="020B0604020202020204" pitchFamily="34" charset="0"/>
                        <a:cs typeface="Arial" panose="020B0604020202020204" pitchFamily="34" charset="0"/>
                      </a:endParaRPr>
                    </a:p>
                  </a:txBody>
                  <a:tcPr marT="18288" marB="18288" anchor="ctr"/>
                </a:tc>
                <a:tc>
                  <a:txBody>
                    <a:bodyPr/>
                    <a:lstStyle/>
                    <a:p>
                      <a:pPr algn="l" fontAlgn="b"/>
                      <a:r>
                        <a:rPr lang="en-US" sz="1800" kern="1200" dirty="0">
                          <a:solidFill>
                            <a:schemeClr val="dk1"/>
                          </a:solidFill>
                          <a:effectLst/>
                          <a:latin typeface="Arial" panose="020B0604020202020204" pitchFamily="34" charset="0"/>
                          <a:ea typeface="+mn-ea"/>
                          <a:cs typeface="Arial" panose="020B0604020202020204" pitchFamily="34" charset="0"/>
                        </a:rPr>
                        <a:t>University of Birmingham</a:t>
                      </a:r>
                      <a:r>
                        <a:rPr lang="en-US" sz="1800" dirty="0">
                          <a:effectLst/>
                          <a:latin typeface="Arial" panose="020B0604020202020204" pitchFamily="34" charset="0"/>
                          <a:cs typeface="Arial" panose="020B0604020202020204" pitchFamily="34" charset="0"/>
                        </a:rPr>
                        <a:t> </a:t>
                      </a:r>
                      <a:endParaRPr lang="en-US" sz="1800" b="0" i="0" u="none" strike="noStrike" dirty="0">
                        <a:solidFill>
                          <a:srgbClr val="000000"/>
                        </a:solidFill>
                        <a:effectLst/>
                        <a:latin typeface="Arial" panose="020B0604020202020204" pitchFamily="34" charset="0"/>
                        <a:cs typeface="Arial" panose="020B0604020202020204" pitchFamily="34" charset="0"/>
                      </a:endParaRPr>
                    </a:p>
                  </a:txBody>
                  <a:tcPr marT="18288" marB="18288" anchor="ctr"/>
                </a:tc>
                <a:tc>
                  <a:txBody>
                    <a:bodyPr/>
                    <a:lstStyle/>
                    <a:p>
                      <a:pPr algn="ctr" fontAlgn="b"/>
                      <a:r>
                        <a:rPr lang="en-US" sz="1800" b="0" i="0" u="none" strike="noStrike" dirty="0">
                          <a:solidFill>
                            <a:srgbClr val="000000"/>
                          </a:solidFill>
                          <a:effectLst/>
                          <a:latin typeface="Arial" panose="020B0604020202020204" pitchFamily="34" charset="0"/>
                          <a:cs typeface="Arial" panose="020B0604020202020204" pitchFamily="34" charset="0"/>
                        </a:rPr>
                        <a:t>UK</a:t>
                      </a:r>
                    </a:p>
                  </a:txBody>
                  <a:tcPr marT="18288" marB="18288" anchor="ctr"/>
                </a:tc>
                <a:extLst>
                  <a:ext uri="{0D108BD9-81ED-4DB2-BD59-A6C34878D82A}">
                    <a16:rowId xmlns:a16="http://schemas.microsoft.com/office/drawing/2014/main" val="3771555024"/>
                  </a:ext>
                </a:extLst>
              </a:tr>
            </a:tbl>
          </a:graphicData>
        </a:graphic>
      </p:graphicFrame>
    </p:spTree>
    <p:extLst>
      <p:ext uri="{BB962C8B-B14F-4D97-AF65-F5344CB8AC3E}">
        <p14:creationId xmlns:p14="http://schemas.microsoft.com/office/powerpoint/2010/main" val="972912677"/>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F4D5EB2-EDD3-A930-2059-D647D1B0EB52}"/>
              </a:ext>
            </a:extLst>
          </p:cNvPr>
          <p:cNvSpPr>
            <a:spLocks noGrp="1"/>
          </p:cNvSpPr>
          <p:nvPr>
            <p:ph type="title"/>
          </p:nvPr>
        </p:nvSpPr>
        <p:spPr>
          <a:xfrm>
            <a:off x="1896923" y="3"/>
            <a:ext cx="11787327" cy="902525"/>
          </a:xfrm>
        </p:spPr>
        <p:txBody>
          <a:bodyPr/>
          <a:lstStyle/>
          <a:p>
            <a:fld id="{59601B0B-8B7B-4745-95CB-702215A6BAEB}" type="EPRCSVariable:&lt;ReportPackage&gt;&lt;Variable id=&quot;b109d9d2-3451-4049-80d7-dd8a1971dadc&quot; usageType=&quot;Value&quot; /&gt;&lt;/ReportPackage&gt;">
              <a:rPr lang="en-US" noProof="0" smtClean="0">
                <a:effectLst/>
              </a:rPr>
              <a:t>NP</a:t>
            </a:fld>
            <a:r>
              <a:rPr lang="en-US" noProof="0" dirty="0"/>
              <a:t> </a:t>
            </a:r>
            <a:r>
              <a:rPr lang="en-US" dirty="0"/>
              <a:t>- </a:t>
            </a:r>
            <a:fld id="{9B29DE99-3821-48C3-AC17-DC1A11EADE05}" type="EPRCSVariable:&lt;ReportPackage&gt;&lt;Variable id=&quot;1fa98088-c8e7-449e-a7f6-3137fd0d70f5&quot; usageType=&quot;Value&quot; /&gt;&lt;/ReportPackage&gt;">
              <a:rPr lang="en-US" noProof="0" smtClean="0">
                <a:effectLst/>
              </a:rPr>
              <a:t>FY 2024</a:t>
            </a:fld>
            <a:r>
              <a:rPr lang="en-US" dirty="0"/>
              <a:t> </a:t>
            </a:r>
            <a:fld id="{DF05E330-8D05-4B97-85E7-59D0E5E40453}" type="EPRCSVariable:&lt;ReportPackage&gt;&lt;Variable id=&quot;f630fd93-8335-4ff5-bed5-0a0bed69c970&quot; usageType=&quot;Value&quot; /&gt;&lt;/ReportPackage&gt;">
              <a:rPr lang="en-US" noProof="0" smtClean="0">
                <a:effectLst/>
              </a:rPr>
              <a:t>President's Request</a:t>
            </a:fld>
            <a:r>
              <a:rPr lang="en-US" noProof="0" dirty="0"/>
              <a:t> </a:t>
            </a:r>
            <a:endParaRPr lang="en-US" dirty="0"/>
          </a:p>
        </p:txBody>
      </p:sp>
      <p:sp>
        <p:nvSpPr>
          <p:cNvPr id="4" name="Content Placeholder 3">
            <a:extLst>
              <a:ext uri="{FF2B5EF4-FFF2-40B4-BE49-F238E27FC236}">
                <a16:creationId xmlns:a16="http://schemas.microsoft.com/office/drawing/2014/main" id="{AEDA815F-2C3E-9BD2-0C8D-A019A11E1BC3}"/>
              </a:ext>
            </a:extLst>
          </p:cNvPr>
          <p:cNvSpPr>
            <a:spLocks noGrp="1"/>
          </p:cNvSpPr>
          <p:nvPr>
            <p:ph idx="1"/>
          </p:nvPr>
        </p:nvSpPr>
        <p:spPr>
          <a:xfrm>
            <a:off x="4391102" y="6078636"/>
            <a:ext cx="7147756" cy="779361"/>
          </a:xfrm>
        </p:spPr>
        <p:txBody>
          <a:bodyPr>
            <a:normAutofit fontScale="85000" lnSpcReduction="10000"/>
          </a:bodyPr>
          <a:lstStyle/>
          <a:p>
            <a:r>
              <a:rPr lang="en-US" sz="1800" dirty="0"/>
              <a:t>The TEC funding appropriated for EIC in FY 2023 is $70M. In addition, the EIC received $138M in Inflation Reduction Act Funding</a:t>
            </a:r>
          </a:p>
        </p:txBody>
      </p:sp>
      <p:graphicFrame>
        <p:nvGraphicFramePr>
          <p:cNvPr id="6" name="Table 5">
            <a:extLst>
              <a:ext uri="{FF2B5EF4-FFF2-40B4-BE49-F238E27FC236}">
                <a16:creationId xmlns:a16="http://schemas.microsoft.com/office/drawing/2014/main" id="{F004EAAF-76B7-E48F-A80D-B2477FCE53F3}"/>
              </a:ext>
            </a:extLst>
          </p:cNvPr>
          <p:cNvGraphicFramePr>
            <a:graphicFrameLocks noGrp="1"/>
          </p:cNvGraphicFramePr>
          <p:nvPr>
            <p:extLst>
              <p:ext uri="{D42A27DB-BD31-4B8C-83A1-F6EECF244321}">
                <p14:modId xmlns:p14="http://schemas.microsoft.com/office/powerpoint/2010/main" val="552703497"/>
              </p:ext>
            </p:extLst>
          </p:nvPr>
        </p:nvGraphicFramePr>
        <p:xfrm>
          <a:off x="400842" y="902528"/>
          <a:ext cx="11390315" cy="4989576"/>
        </p:xfrm>
        <a:graphic>
          <a:graphicData uri="http://schemas.openxmlformats.org/drawingml/2006/table">
            <a:tbl>
              <a:tblPr>
                <a:tableStyleId>{5C22544A-7EE6-4342-B048-85BDC9FD1C3A}</a:tableStyleId>
              </a:tblPr>
              <a:tblGrid>
                <a:gridCol w="2418863">
                  <a:extLst>
                    <a:ext uri="{9D8B030D-6E8A-4147-A177-3AD203B41FA5}">
                      <a16:colId xmlns:a16="http://schemas.microsoft.com/office/drawing/2014/main" val="588545227"/>
                    </a:ext>
                  </a:extLst>
                </a:gridCol>
                <a:gridCol w="640818">
                  <a:extLst>
                    <a:ext uri="{9D8B030D-6E8A-4147-A177-3AD203B41FA5}">
                      <a16:colId xmlns:a16="http://schemas.microsoft.com/office/drawing/2014/main" val="4155619079"/>
                    </a:ext>
                  </a:extLst>
                </a:gridCol>
                <a:gridCol w="640818">
                  <a:extLst>
                    <a:ext uri="{9D8B030D-6E8A-4147-A177-3AD203B41FA5}">
                      <a16:colId xmlns:a16="http://schemas.microsoft.com/office/drawing/2014/main" val="3242990115"/>
                    </a:ext>
                  </a:extLst>
                </a:gridCol>
                <a:gridCol w="640818">
                  <a:extLst>
                    <a:ext uri="{9D8B030D-6E8A-4147-A177-3AD203B41FA5}">
                      <a16:colId xmlns:a16="http://schemas.microsoft.com/office/drawing/2014/main" val="3071343036"/>
                    </a:ext>
                  </a:extLst>
                </a:gridCol>
                <a:gridCol w="640818">
                  <a:extLst>
                    <a:ext uri="{9D8B030D-6E8A-4147-A177-3AD203B41FA5}">
                      <a16:colId xmlns:a16="http://schemas.microsoft.com/office/drawing/2014/main" val="1711424307"/>
                    </a:ext>
                  </a:extLst>
                </a:gridCol>
                <a:gridCol w="640818">
                  <a:extLst>
                    <a:ext uri="{9D8B030D-6E8A-4147-A177-3AD203B41FA5}">
                      <a16:colId xmlns:a16="http://schemas.microsoft.com/office/drawing/2014/main" val="1936597322"/>
                    </a:ext>
                  </a:extLst>
                </a:gridCol>
                <a:gridCol w="640818">
                  <a:extLst>
                    <a:ext uri="{9D8B030D-6E8A-4147-A177-3AD203B41FA5}">
                      <a16:colId xmlns:a16="http://schemas.microsoft.com/office/drawing/2014/main" val="1832334661"/>
                    </a:ext>
                  </a:extLst>
                </a:gridCol>
                <a:gridCol w="640818">
                  <a:extLst>
                    <a:ext uri="{9D8B030D-6E8A-4147-A177-3AD203B41FA5}">
                      <a16:colId xmlns:a16="http://schemas.microsoft.com/office/drawing/2014/main" val="1317960517"/>
                    </a:ext>
                  </a:extLst>
                </a:gridCol>
                <a:gridCol w="640818">
                  <a:extLst>
                    <a:ext uri="{9D8B030D-6E8A-4147-A177-3AD203B41FA5}">
                      <a16:colId xmlns:a16="http://schemas.microsoft.com/office/drawing/2014/main" val="159006441"/>
                    </a:ext>
                  </a:extLst>
                </a:gridCol>
                <a:gridCol w="640818">
                  <a:extLst>
                    <a:ext uri="{9D8B030D-6E8A-4147-A177-3AD203B41FA5}">
                      <a16:colId xmlns:a16="http://schemas.microsoft.com/office/drawing/2014/main" val="1656449884"/>
                    </a:ext>
                  </a:extLst>
                </a:gridCol>
                <a:gridCol w="640818">
                  <a:extLst>
                    <a:ext uri="{9D8B030D-6E8A-4147-A177-3AD203B41FA5}">
                      <a16:colId xmlns:a16="http://schemas.microsoft.com/office/drawing/2014/main" val="480793158"/>
                    </a:ext>
                  </a:extLst>
                </a:gridCol>
                <a:gridCol w="640818">
                  <a:extLst>
                    <a:ext uri="{9D8B030D-6E8A-4147-A177-3AD203B41FA5}">
                      <a16:colId xmlns:a16="http://schemas.microsoft.com/office/drawing/2014/main" val="1681222203"/>
                    </a:ext>
                  </a:extLst>
                </a:gridCol>
                <a:gridCol w="640818">
                  <a:extLst>
                    <a:ext uri="{9D8B030D-6E8A-4147-A177-3AD203B41FA5}">
                      <a16:colId xmlns:a16="http://schemas.microsoft.com/office/drawing/2014/main" val="3317832110"/>
                    </a:ext>
                  </a:extLst>
                </a:gridCol>
                <a:gridCol w="640818">
                  <a:extLst>
                    <a:ext uri="{9D8B030D-6E8A-4147-A177-3AD203B41FA5}">
                      <a16:colId xmlns:a16="http://schemas.microsoft.com/office/drawing/2014/main" val="145470909"/>
                    </a:ext>
                  </a:extLst>
                </a:gridCol>
                <a:gridCol w="640818">
                  <a:extLst>
                    <a:ext uri="{9D8B030D-6E8A-4147-A177-3AD203B41FA5}">
                      <a16:colId xmlns:a16="http://schemas.microsoft.com/office/drawing/2014/main" val="2802391004"/>
                    </a:ext>
                  </a:extLst>
                </a:gridCol>
              </a:tblGrid>
              <a:tr h="208571">
                <a:tc gridSpan="13">
                  <a:txBody>
                    <a:bodyPr/>
                    <a:lstStyle/>
                    <a:p>
                      <a:pPr algn="ctr" fontAlgn="b"/>
                      <a:r>
                        <a:rPr lang="en-US" sz="1300" u="none" strike="noStrike">
                          <a:effectLst/>
                        </a:rPr>
                        <a:t>Office of Science</a:t>
                      </a:r>
                      <a:endParaRPr lang="en-US" sz="1300" b="1" i="0" u="none" strike="noStrike">
                        <a:solidFill>
                          <a:srgbClr val="000000"/>
                        </a:solidFill>
                        <a:effectLst/>
                        <a:latin typeface="Arial" panose="020B0604020202020204" pitchFamily="34" charset="0"/>
                      </a:endParaRPr>
                    </a:p>
                  </a:txBody>
                  <a:tcPr marL="5794" marR="5794" marT="5794"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l" fontAlgn="b"/>
                      <a:endParaRPr lang="en-US" sz="1000" b="0" i="0" u="none" strike="noStrike">
                        <a:solidFill>
                          <a:srgbClr val="000000"/>
                        </a:solidFill>
                        <a:effectLst/>
                        <a:latin typeface="Calibri" panose="020F0502020204030204" pitchFamily="34" charset="0"/>
                      </a:endParaRPr>
                    </a:p>
                  </a:txBody>
                  <a:tcPr marL="5794" marR="5794" marT="5794" marB="0" anchor="b"/>
                </a:tc>
                <a:extLst>
                  <a:ext uri="{0D108BD9-81ED-4DB2-BD59-A6C34878D82A}">
                    <a16:rowId xmlns:a16="http://schemas.microsoft.com/office/drawing/2014/main" val="3902338406"/>
                  </a:ext>
                </a:extLst>
              </a:tr>
              <a:tr h="208571">
                <a:tc gridSpan="13">
                  <a:txBody>
                    <a:bodyPr/>
                    <a:lstStyle/>
                    <a:p>
                      <a:pPr algn="ctr" fontAlgn="b"/>
                      <a:r>
                        <a:rPr lang="en-US" sz="1300" u="none" strike="noStrike">
                          <a:effectLst/>
                        </a:rPr>
                        <a:t>Program Details - Category</a:t>
                      </a:r>
                      <a:endParaRPr lang="en-US" sz="1300" b="1" i="0" u="none" strike="noStrike">
                        <a:solidFill>
                          <a:srgbClr val="000000"/>
                        </a:solidFill>
                        <a:effectLst/>
                        <a:latin typeface="Arial" panose="020B0604020202020204" pitchFamily="34" charset="0"/>
                      </a:endParaRPr>
                    </a:p>
                  </a:txBody>
                  <a:tcPr marL="5794" marR="5794" marT="5794"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l" fontAlgn="b"/>
                      <a:endParaRPr lang="en-US" sz="1000" b="0" i="0" u="none" strike="noStrike">
                        <a:solidFill>
                          <a:srgbClr val="000000"/>
                        </a:solidFill>
                        <a:effectLst/>
                        <a:latin typeface="Calibri" panose="020F0502020204030204" pitchFamily="34" charset="0"/>
                      </a:endParaRPr>
                    </a:p>
                  </a:txBody>
                  <a:tcPr marL="5794" marR="5794" marT="5794" marB="0" anchor="b"/>
                </a:tc>
                <a:extLst>
                  <a:ext uri="{0D108BD9-81ED-4DB2-BD59-A6C34878D82A}">
                    <a16:rowId xmlns:a16="http://schemas.microsoft.com/office/drawing/2014/main" val="2364361371"/>
                  </a:ext>
                </a:extLst>
              </a:tr>
              <a:tr h="208571">
                <a:tc gridSpan="13">
                  <a:txBody>
                    <a:bodyPr/>
                    <a:lstStyle/>
                    <a:p>
                      <a:pPr algn="ctr" fontAlgn="b"/>
                      <a:r>
                        <a:rPr lang="en-US" sz="1300" u="none" strike="noStrike">
                          <a:effectLst/>
                        </a:rPr>
                        <a:t>FY 2024 Senate Mark - Nuclear Physics</a:t>
                      </a:r>
                      <a:endParaRPr lang="en-US" sz="1300" b="1" i="0" u="none" strike="noStrike">
                        <a:solidFill>
                          <a:srgbClr val="000000"/>
                        </a:solidFill>
                        <a:effectLst/>
                        <a:latin typeface="Arial" panose="020B0604020202020204" pitchFamily="34" charset="0"/>
                      </a:endParaRPr>
                    </a:p>
                  </a:txBody>
                  <a:tcPr marL="5794" marR="5794" marT="5794"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l" fontAlgn="b"/>
                      <a:endParaRPr lang="en-US" sz="1000" b="0" i="0" u="none" strike="noStrike">
                        <a:solidFill>
                          <a:srgbClr val="000000"/>
                        </a:solidFill>
                        <a:effectLst/>
                        <a:latin typeface="Calibri" panose="020F0502020204030204" pitchFamily="34" charset="0"/>
                      </a:endParaRPr>
                    </a:p>
                  </a:txBody>
                  <a:tcPr marL="5794" marR="5794" marT="5794" marB="0" anchor="b"/>
                </a:tc>
                <a:extLst>
                  <a:ext uri="{0D108BD9-81ED-4DB2-BD59-A6C34878D82A}">
                    <a16:rowId xmlns:a16="http://schemas.microsoft.com/office/drawing/2014/main" val="1629973697"/>
                  </a:ext>
                </a:extLst>
              </a:tr>
              <a:tr h="202778">
                <a:tc gridSpan="13">
                  <a:txBody>
                    <a:bodyPr/>
                    <a:lstStyle/>
                    <a:p>
                      <a:pPr algn="ctr" fontAlgn="b"/>
                      <a:r>
                        <a:rPr lang="en-US" sz="1300" u="none" strike="noStrike">
                          <a:effectLst/>
                        </a:rPr>
                        <a:t>(B/A in thousands)</a:t>
                      </a:r>
                      <a:endParaRPr lang="en-US" sz="1300" b="0" i="0" u="none" strike="noStrike">
                        <a:solidFill>
                          <a:srgbClr val="000000"/>
                        </a:solidFill>
                        <a:effectLst/>
                        <a:latin typeface="Arial" panose="020B0604020202020204" pitchFamily="34" charset="0"/>
                      </a:endParaRPr>
                    </a:p>
                  </a:txBody>
                  <a:tcPr marL="5794" marR="5794" marT="5794"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l" fontAlgn="b"/>
                      <a:endParaRPr lang="en-US" sz="1000" b="0" i="0" u="none" strike="noStrike">
                        <a:solidFill>
                          <a:srgbClr val="000000"/>
                        </a:solidFill>
                        <a:effectLst/>
                        <a:latin typeface="Calibri" panose="020F0502020204030204" pitchFamily="34" charset="0"/>
                      </a:endParaRPr>
                    </a:p>
                  </a:txBody>
                  <a:tcPr marL="5794" marR="5794" marT="5794" marB="0" anchor="b"/>
                </a:tc>
                <a:extLst>
                  <a:ext uri="{0D108BD9-81ED-4DB2-BD59-A6C34878D82A}">
                    <a16:rowId xmlns:a16="http://schemas.microsoft.com/office/drawing/2014/main" val="4054059604"/>
                  </a:ext>
                </a:extLst>
              </a:tr>
              <a:tr h="168016">
                <a:tc rowSpan="3">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gridSpan="2">
                  <a:txBody>
                    <a:bodyPr/>
                    <a:lstStyle/>
                    <a:p>
                      <a:pPr algn="ctr" fontAlgn="ctr"/>
                      <a:r>
                        <a:rPr lang="en-US" sz="1000" u="none" strike="noStrike">
                          <a:effectLst/>
                        </a:rPr>
                        <a:t>FY 2022</a:t>
                      </a:r>
                      <a:endParaRPr lang="en-US" sz="1000" b="1" i="0" u="none" strike="noStrike">
                        <a:solidFill>
                          <a:srgbClr val="000000"/>
                        </a:solidFill>
                        <a:effectLst/>
                        <a:latin typeface="Arial" panose="020B0604020202020204" pitchFamily="34" charset="0"/>
                      </a:endParaRPr>
                    </a:p>
                  </a:txBody>
                  <a:tcPr marL="5794" marR="5794" marT="5794" marB="0" anchor="ctr"/>
                </a:tc>
                <a:tc hMerge="1">
                  <a:txBody>
                    <a:bodyPr/>
                    <a:lstStyle/>
                    <a:p>
                      <a:endParaRPr lang="en-US"/>
                    </a:p>
                  </a:txBody>
                  <a:tcPr/>
                </a:tc>
                <a:tc>
                  <a:txBody>
                    <a:bodyPr/>
                    <a:lstStyle/>
                    <a:p>
                      <a:pPr algn="l" fontAlgn="ctr"/>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ctr"/>
                </a:tc>
                <a:tc>
                  <a:txBody>
                    <a:bodyPr/>
                    <a:lstStyle/>
                    <a:p>
                      <a:pPr algn="ctr" fontAlgn="ctr"/>
                      <a:r>
                        <a:rPr lang="en-US" sz="1000" u="none" strike="noStrike">
                          <a:effectLst/>
                        </a:rPr>
                        <a:t>FY 2023</a:t>
                      </a:r>
                      <a:endParaRPr lang="en-US" sz="1000" b="1" i="0" u="none" strike="noStrike">
                        <a:solidFill>
                          <a:srgbClr val="000000"/>
                        </a:solidFill>
                        <a:effectLst/>
                        <a:latin typeface="Arial" panose="020B0604020202020204" pitchFamily="34" charset="0"/>
                      </a:endParaRPr>
                    </a:p>
                  </a:txBody>
                  <a:tcPr marL="5794" marR="5794" marT="5794" marB="0" anchor="ctr"/>
                </a:tc>
                <a:tc>
                  <a:txBody>
                    <a:bodyPr/>
                    <a:lstStyle/>
                    <a:p>
                      <a:pPr algn="l" fontAlgn="ctr"/>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ctr"/>
                </a:tc>
                <a:tc>
                  <a:txBody>
                    <a:bodyPr/>
                    <a:lstStyle/>
                    <a:p>
                      <a:pPr algn="ctr" fontAlgn="ctr"/>
                      <a:r>
                        <a:rPr lang="en-US" sz="1000" u="none" strike="noStrike">
                          <a:effectLst/>
                        </a:rPr>
                        <a:t>FY 2024</a:t>
                      </a:r>
                      <a:endParaRPr lang="en-US" sz="1000" b="1" i="0" u="none" strike="noStrike">
                        <a:solidFill>
                          <a:srgbClr val="000000"/>
                        </a:solidFill>
                        <a:effectLst/>
                        <a:latin typeface="Arial" panose="020B0604020202020204" pitchFamily="34" charset="0"/>
                      </a:endParaRPr>
                    </a:p>
                  </a:txBody>
                  <a:tcPr marL="5794" marR="5794" marT="5794" marB="0" anchor="ctr"/>
                </a:tc>
                <a:tc>
                  <a:txBody>
                    <a:bodyPr/>
                    <a:lstStyle/>
                    <a:p>
                      <a:pPr algn="l" fontAlgn="ctr"/>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ctr"/>
                </a:tc>
                <a:tc gridSpan="2">
                  <a:txBody>
                    <a:bodyPr/>
                    <a:lstStyle/>
                    <a:p>
                      <a:pPr algn="ctr" fontAlgn="ctr"/>
                      <a:r>
                        <a:rPr lang="en-US" sz="1000" u="none" strike="noStrike">
                          <a:effectLst/>
                        </a:rPr>
                        <a:t>FY 2024</a:t>
                      </a:r>
                      <a:endParaRPr lang="en-US" sz="1000" b="1" i="0" u="none" strike="noStrike">
                        <a:solidFill>
                          <a:srgbClr val="000000"/>
                        </a:solidFill>
                        <a:effectLst/>
                        <a:latin typeface="Arial" panose="020B0604020202020204" pitchFamily="34" charset="0"/>
                      </a:endParaRPr>
                    </a:p>
                  </a:txBody>
                  <a:tcPr marL="5794" marR="5794" marT="5794" marB="0" anchor="ctr"/>
                </a:tc>
                <a:tc hMerge="1">
                  <a:txBody>
                    <a:bodyPr/>
                    <a:lstStyle/>
                    <a:p>
                      <a:endParaRPr lang="en-US"/>
                    </a:p>
                  </a:txBody>
                  <a:tcPr/>
                </a:tc>
                <a:tc rowSpan="3" gridSpan="2">
                  <a:txBody>
                    <a:bodyPr/>
                    <a:lstStyle/>
                    <a:p>
                      <a:pPr algn="ctr" fontAlgn="ctr"/>
                      <a:r>
                        <a:rPr lang="en-US" sz="1000" u="none" strike="noStrike">
                          <a:effectLst/>
                        </a:rPr>
                        <a:t>FY 2024 Senate Mark  vs  FY 2024 Request</a:t>
                      </a:r>
                      <a:endParaRPr lang="en-US" sz="1000" b="1" i="0" u="none" strike="noStrike">
                        <a:solidFill>
                          <a:srgbClr val="000000"/>
                        </a:solidFill>
                        <a:effectLst/>
                        <a:latin typeface="Arial" panose="020B0604020202020204" pitchFamily="34" charset="0"/>
                      </a:endParaRPr>
                    </a:p>
                  </a:txBody>
                  <a:tcPr marL="5794" marR="5794" marT="5794" marB="0" anchor="ctr"/>
                </a:tc>
                <a:tc rowSpan="3" hMerge="1">
                  <a:txBody>
                    <a:bodyPr/>
                    <a:lstStyle/>
                    <a:p>
                      <a:endParaRPr lang="en-US"/>
                    </a:p>
                  </a:txBody>
                  <a:tcPr/>
                </a:tc>
                <a:tc rowSpan="3" gridSpan="2">
                  <a:txBody>
                    <a:bodyPr/>
                    <a:lstStyle/>
                    <a:p>
                      <a:pPr algn="ctr" fontAlgn="ctr"/>
                      <a:r>
                        <a:rPr lang="en-US" sz="1000" u="none" strike="noStrike">
                          <a:effectLst/>
                        </a:rPr>
                        <a:t>FY 2024 Senate Mark  vs  FY 2023 Enacted</a:t>
                      </a:r>
                      <a:endParaRPr lang="en-US" sz="1000" b="1" i="0" u="none" strike="noStrike">
                        <a:solidFill>
                          <a:srgbClr val="000000"/>
                        </a:solidFill>
                        <a:effectLst/>
                        <a:latin typeface="Arial" panose="020B0604020202020204" pitchFamily="34" charset="0"/>
                      </a:endParaRPr>
                    </a:p>
                  </a:txBody>
                  <a:tcPr marL="5794" marR="5794" marT="5794" marB="0" anchor="ctr"/>
                </a:tc>
                <a:tc rowSpan="3" hMerge="1">
                  <a:txBody>
                    <a:bodyPr/>
                    <a:lstStyle/>
                    <a:p>
                      <a:endParaRPr lang="en-US"/>
                    </a:p>
                  </a:txBody>
                  <a:tcPr/>
                </a:tc>
                <a:extLst>
                  <a:ext uri="{0D108BD9-81ED-4DB2-BD59-A6C34878D82A}">
                    <a16:rowId xmlns:a16="http://schemas.microsoft.com/office/drawing/2014/main" val="2750825352"/>
                  </a:ext>
                </a:extLst>
              </a:tr>
              <a:tr h="311698">
                <a:tc vMerge="1">
                  <a:txBody>
                    <a:bodyPr/>
                    <a:lstStyle/>
                    <a:p>
                      <a:endParaRPr lang="en-US"/>
                    </a:p>
                  </a:txBody>
                  <a:tcPr/>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gridSpan="2">
                  <a:txBody>
                    <a:bodyPr/>
                    <a:lstStyle/>
                    <a:p>
                      <a:pPr algn="ctr" fontAlgn="ctr"/>
                      <a:r>
                        <a:rPr lang="en-US" sz="1000" u="none" strike="noStrike">
                          <a:effectLst/>
                        </a:rPr>
                        <a:t>Enacted</a:t>
                      </a:r>
                      <a:endParaRPr lang="en-US" sz="1000" b="1" i="0" u="none" strike="noStrike">
                        <a:solidFill>
                          <a:srgbClr val="000000"/>
                        </a:solidFill>
                        <a:effectLst/>
                        <a:latin typeface="Arial" panose="020B0604020202020204" pitchFamily="34" charset="0"/>
                      </a:endParaRPr>
                    </a:p>
                  </a:txBody>
                  <a:tcPr marL="5794" marR="5794" marT="5794" marB="0" anchor="ctr"/>
                </a:tc>
                <a:tc hMerge="1">
                  <a:txBody>
                    <a:bodyPr/>
                    <a:lstStyle/>
                    <a:p>
                      <a:endParaRPr lang="en-US"/>
                    </a:p>
                  </a:txBody>
                  <a:tcPr/>
                </a:tc>
                <a:tc>
                  <a:txBody>
                    <a:bodyPr/>
                    <a:lstStyle/>
                    <a:p>
                      <a:pPr algn="l" fontAlgn="ctr"/>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ctr"/>
                </a:tc>
                <a:tc>
                  <a:txBody>
                    <a:bodyPr/>
                    <a:lstStyle/>
                    <a:p>
                      <a:pPr algn="ctr" fontAlgn="ctr"/>
                      <a:r>
                        <a:rPr lang="en-US" sz="1000" u="none" strike="noStrike">
                          <a:effectLst/>
                        </a:rPr>
                        <a:t>Enacted</a:t>
                      </a:r>
                      <a:endParaRPr lang="en-US" sz="1000" b="1" i="0" u="none" strike="noStrike">
                        <a:solidFill>
                          <a:srgbClr val="000000"/>
                        </a:solidFill>
                        <a:effectLst/>
                        <a:latin typeface="Arial" panose="020B0604020202020204" pitchFamily="34" charset="0"/>
                      </a:endParaRPr>
                    </a:p>
                  </a:txBody>
                  <a:tcPr marL="5794" marR="5794" marT="5794" marB="0" anchor="ctr"/>
                </a:tc>
                <a:tc>
                  <a:txBody>
                    <a:bodyPr/>
                    <a:lstStyle/>
                    <a:p>
                      <a:pPr algn="l" fontAlgn="ctr"/>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ctr"/>
                </a:tc>
                <a:tc>
                  <a:txBody>
                    <a:bodyPr/>
                    <a:lstStyle/>
                    <a:p>
                      <a:pPr algn="ctr" fontAlgn="ctr"/>
                      <a:r>
                        <a:rPr lang="en-US" sz="1000" u="none" strike="noStrike">
                          <a:effectLst/>
                        </a:rPr>
                        <a:t>Request</a:t>
                      </a:r>
                      <a:endParaRPr lang="en-US" sz="1000" b="1" i="0" u="none" strike="noStrike">
                        <a:solidFill>
                          <a:srgbClr val="000000"/>
                        </a:solidFill>
                        <a:effectLst/>
                        <a:latin typeface="Arial" panose="020B0604020202020204" pitchFamily="34" charset="0"/>
                      </a:endParaRPr>
                    </a:p>
                  </a:txBody>
                  <a:tcPr marL="5794" marR="5794" marT="5794" marB="0" anchor="ctr"/>
                </a:tc>
                <a:tc>
                  <a:txBody>
                    <a:bodyPr/>
                    <a:lstStyle/>
                    <a:p>
                      <a:pPr algn="l" fontAlgn="ctr"/>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ctr"/>
                </a:tc>
                <a:tc>
                  <a:txBody>
                    <a:bodyPr/>
                    <a:lstStyle/>
                    <a:p>
                      <a:pPr algn="ctr" fontAlgn="ctr"/>
                      <a:r>
                        <a:rPr lang="en-US" sz="1000" u="none" strike="noStrike">
                          <a:effectLst/>
                        </a:rPr>
                        <a:t>House Mark</a:t>
                      </a:r>
                      <a:endParaRPr lang="en-US" sz="1000" b="1" i="0" u="none" strike="noStrike">
                        <a:solidFill>
                          <a:srgbClr val="000000"/>
                        </a:solidFill>
                        <a:effectLst/>
                        <a:latin typeface="Arial" panose="020B0604020202020204" pitchFamily="34" charset="0"/>
                      </a:endParaRPr>
                    </a:p>
                  </a:txBody>
                  <a:tcPr marL="5794" marR="5794" marT="5794" marB="0" anchor="ctr"/>
                </a:tc>
                <a:tc>
                  <a:txBody>
                    <a:bodyPr/>
                    <a:lstStyle/>
                    <a:p>
                      <a:pPr algn="ctr" fontAlgn="ctr"/>
                      <a:r>
                        <a:rPr lang="en-US" sz="1000" u="none" strike="noStrike">
                          <a:effectLst/>
                        </a:rPr>
                        <a:t>Senate Mark</a:t>
                      </a:r>
                      <a:endParaRPr lang="en-US" sz="1000" b="1" i="0" u="none" strike="noStrike">
                        <a:solidFill>
                          <a:srgbClr val="000000"/>
                        </a:solidFill>
                        <a:effectLst/>
                        <a:latin typeface="Arial" panose="020B0604020202020204" pitchFamily="34" charset="0"/>
                      </a:endParaRPr>
                    </a:p>
                  </a:txBody>
                  <a:tcPr marL="5794" marR="5794" marT="5794" marB="0" anchor="ctr"/>
                </a:tc>
                <a:tc gridSpan="2" vMerge="1">
                  <a:txBody>
                    <a:bodyPr/>
                    <a:lstStyle/>
                    <a:p>
                      <a:endParaRPr lang="en-US"/>
                    </a:p>
                  </a:txBody>
                  <a:tcPr/>
                </a:tc>
                <a:tc hMerge="1" vMerge="1">
                  <a:txBody>
                    <a:bodyPr/>
                    <a:lstStyle/>
                    <a:p>
                      <a:endParaRPr lang="en-US"/>
                    </a:p>
                  </a:txBody>
                  <a:tcPr/>
                </a:tc>
                <a:tc gridSpan="2" vMerge="1">
                  <a:txBody>
                    <a:bodyPr/>
                    <a:lstStyle/>
                    <a:p>
                      <a:endParaRPr lang="en-US"/>
                    </a:p>
                  </a:txBody>
                  <a:tcPr/>
                </a:tc>
                <a:tc hMerge="1" vMerge="1">
                  <a:txBody>
                    <a:bodyPr/>
                    <a:lstStyle/>
                    <a:p>
                      <a:endParaRPr lang="en-US"/>
                    </a:p>
                  </a:txBody>
                  <a:tcPr/>
                </a:tc>
                <a:extLst>
                  <a:ext uri="{0D108BD9-81ED-4DB2-BD59-A6C34878D82A}">
                    <a16:rowId xmlns:a16="http://schemas.microsoft.com/office/drawing/2014/main" val="709032147"/>
                  </a:ext>
                </a:extLst>
              </a:tr>
              <a:tr h="178444">
                <a:tc vMerge="1">
                  <a:txBody>
                    <a:bodyPr/>
                    <a:lstStyle/>
                    <a:p>
                      <a:endParaRPr lang="en-US"/>
                    </a:p>
                  </a:txBody>
                  <a:tcPr/>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ctr" fontAlgn="ctr"/>
                      <a:r>
                        <a:rPr lang="en-US" sz="1000" u="none" strike="noStrike">
                          <a:effectLst/>
                        </a:rPr>
                        <a:t>Regular</a:t>
                      </a:r>
                      <a:endParaRPr lang="en-US" sz="1000" b="1" i="0" u="none" strike="noStrike">
                        <a:solidFill>
                          <a:srgbClr val="000000"/>
                        </a:solidFill>
                        <a:effectLst/>
                        <a:latin typeface="Arial" panose="020B0604020202020204" pitchFamily="34" charset="0"/>
                      </a:endParaRPr>
                    </a:p>
                  </a:txBody>
                  <a:tcPr marL="5794" marR="5794" marT="5794" marB="0" anchor="ctr"/>
                </a:tc>
                <a:tc>
                  <a:txBody>
                    <a:bodyPr/>
                    <a:lstStyle/>
                    <a:p>
                      <a:pPr algn="ctr" fontAlgn="ctr"/>
                      <a:r>
                        <a:rPr lang="en-US" sz="1000" u="none" strike="noStrike">
                          <a:effectLst/>
                        </a:rPr>
                        <a:t>IRA Supp.</a:t>
                      </a:r>
                      <a:endParaRPr lang="en-US" sz="1000" b="1" i="0" u="none" strike="noStrike">
                        <a:solidFill>
                          <a:srgbClr val="000000"/>
                        </a:solidFill>
                        <a:effectLst/>
                        <a:latin typeface="Arial" panose="020B0604020202020204" pitchFamily="34" charset="0"/>
                      </a:endParaRPr>
                    </a:p>
                  </a:txBody>
                  <a:tcPr marL="5794" marR="5794" marT="5794" marB="0" anchor="ctr"/>
                </a:tc>
                <a:tc>
                  <a:txBody>
                    <a:bodyPr/>
                    <a:lstStyle/>
                    <a:p>
                      <a:pPr algn="l" fontAlgn="ctr"/>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ctr"/>
                </a:tc>
                <a:tc>
                  <a:txBody>
                    <a:bodyPr/>
                    <a:lstStyle/>
                    <a:p>
                      <a:pPr algn="ctr" fontAlgn="ctr"/>
                      <a:r>
                        <a:rPr lang="en-US" sz="1000" u="none" strike="noStrike">
                          <a:effectLst/>
                        </a:rPr>
                        <a:t>Regular</a:t>
                      </a:r>
                      <a:endParaRPr lang="en-US" sz="1000" b="1" i="0" u="none" strike="noStrike">
                        <a:solidFill>
                          <a:srgbClr val="000000"/>
                        </a:solidFill>
                        <a:effectLst/>
                        <a:latin typeface="Arial" panose="020B0604020202020204" pitchFamily="34" charset="0"/>
                      </a:endParaRPr>
                    </a:p>
                  </a:txBody>
                  <a:tcPr marL="5794" marR="5794" marT="5794" marB="0" anchor="ctr"/>
                </a:tc>
                <a:tc>
                  <a:txBody>
                    <a:bodyPr/>
                    <a:lstStyle/>
                    <a:p>
                      <a:pPr algn="l" fontAlgn="ctr"/>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ctr"/>
                </a:tc>
                <a:tc>
                  <a:txBody>
                    <a:bodyPr/>
                    <a:lstStyle/>
                    <a:p>
                      <a:pPr algn="ctr" fontAlgn="ctr"/>
                      <a:r>
                        <a:rPr lang="en-US" sz="1000" u="none" strike="noStrike">
                          <a:effectLst/>
                        </a:rPr>
                        <a:t>Regular</a:t>
                      </a:r>
                      <a:endParaRPr lang="en-US" sz="1000" b="1" i="0" u="none" strike="noStrike">
                        <a:solidFill>
                          <a:srgbClr val="000000"/>
                        </a:solidFill>
                        <a:effectLst/>
                        <a:latin typeface="Arial" panose="020B0604020202020204" pitchFamily="34" charset="0"/>
                      </a:endParaRPr>
                    </a:p>
                  </a:txBody>
                  <a:tcPr marL="5794" marR="5794" marT="5794" marB="0" anchor="ctr"/>
                </a:tc>
                <a:tc>
                  <a:txBody>
                    <a:bodyPr/>
                    <a:lstStyle/>
                    <a:p>
                      <a:pPr algn="l" fontAlgn="ctr"/>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ctr"/>
                </a:tc>
                <a:tc gridSpan="2">
                  <a:txBody>
                    <a:bodyPr/>
                    <a:lstStyle/>
                    <a:p>
                      <a:pPr algn="ctr" fontAlgn="ctr"/>
                      <a:r>
                        <a:rPr lang="en-US" sz="1000" u="none" strike="noStrike">
                          <a:effectLst/>
                        </a:rPr>
                        <a:t>Regular</a:t>
                      </a:r>
                      <a:endParaRPr lang="en-US" sz="1000" b="1" i="0" u="none" strike="noStrike">
                        <a:solidFill>
                          <a:srgbClr val="000000"/>
                        </a:solidFill>
                        <a:effectLst/>
                        <a:latin typeface="Arial" panose="020B0604020202020204" pitchFamily="34" charset="0"/>
                      </a:endParaRPr>
                    </a:p>
                  </a:txBody>
                  <a:tcPr marL="5794" marR="5794" marT="5794" marB="0" anchor="ctr"/>
                </a:tc>
                <a:tc hMerge="1">
                  <a:txBody>
                    <a:bodyPr/>
                    <a:lstStyle/>
                    <a:p>
                      <a:endParaRPr lang="en-US"/>
                    </a:p>
                  </a:txBody>
                  <a:tcPr/>
                </a:tc>
                <a:tc gridSpan="2" vMerge="1">
                  <a:txBody>
                    <a:bodyPr/>
                    <a:lstStyle/>
                    <a:p>
                      <a:endParaRPr lang="en-US"/>
                    </a:p>
                  </a:txBody>
                  <a:tcPr/>
                </a:tc>
                <a:tc hMerge="1" vMerge="1">
                  <a:txBody>
                    <a:bodyPr/>
                    <a:lstStyle/>
                    <a:p>
                      <a:endParaRPr lang="en-US"/>
                    </a:p>
                  </a:txBody>
                  <a:tcPr/>
                </a:tc>
                <a:tc gridSpan="2" vMerge="1">
                  <a:txBody>
                    <a:bodyPr/>
                    <a:lstStyle/>
                    <a:p>
                      <a:endParaRPr lang="en-US"/>
                    </a:p>
                  </a:txBody>
                  <a:tcPr/>
                </a:tc>
                <a:tc hMerge="1" vMerge="1">
                  <a:txBody>
                    <a:bodyPr/>
                    <a:lstStyle/>
                    <a:p>
                      <a:endParaRPr lang="en-US"/>
                    </a:p>
                  </a:txBody>
                  <a:tcPr/>
                </a:tc>
                <a:extLst>
                  <a:ext uri="{0D108BD9-81ED-4DB2-BD59-A6C34878D82A}">
                    <a16:rowId xmlns:a16="http://schemas.microsoft.com/office/drawing/2014/main" val="1843157121"/>
                  </a:ext>
                </a:extLst>
              </a:tr>
              <a:tr h="178444">
                <a:tc gridSpan="15">
                  <a:txBody>
                    <a:bodyPr/>
                    <a:lstStyle/>
                    <a:p>
                      <a:pPr algn="l" fontAlgn="ctr"/>
                      <a:r>
                        <a:rPr lang="en-US" sz="1000" u="none" strike="noStrike">
                          <a:effectLst/>
                        </a:rPr>
                        <a:t>Nuclear Physics</a:t>
                      </a:r>
                      <a:endParaRPr lang="en-US" sz="1000" b="1" i="0" u="none" strike="noStrike">
                        <a:solidFill>
                          <a:srgbClr val="000000"/>
                        </a:solidFill>
                        <a:effectLst/>
                        <a:latin typeface="Arial" panose="020B0604020202020204" pitchFamily="34" charset="0"/>
                      </a:endParaRPr>
                    </a:p>
                  </a:txBody>
                  <a:tcPr marL="5794" marR="5794" marT="5794"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208132001"/>
                  </a:ext>
                </a:extLst>
              </a:tr>
              <a:tr h="168016">
                <a:tc>
                  <a:txBody>
                    <a:bodyPr/>
                    <a:lstStyle/>
                    <a:p>
                      <a:pPr algn="l" fontAlgn="b"/>
                      <a:r>
                        <a:rPr lang="en-US" sz="1000" u="none" strike="noStrike">
                          <a:effectLst/>
                        </a:rPr>
                        <a:t>Medium Energy, Research</a:t>
                      </a:r>
                      <a:endParaRPr lang="en-US" sz="1000" b="0" i="0" u="none" strike="noStrike">
                        <a:solidFill>
                          <a:srgbClr val="000000"/>
                        </a:solidFill>
                        <a:effectLst/>
                        <a:latin typeface="Arial" panose="020B0604020202020204" pitchFamily="34" charset="0"/>
                      </a:endParaRPr>
                    </a:p>
                  </a:txBody>
                  <a:tcPr marL="695238" marR="5794" marT="5794"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r" fontAlgn="b"/>
                      <a:r>
                        <a:rPr lang="en-US" sz="1000" u="none" strike="noStrike">
                          <a:effectLst/>
                        </a:rPr>
                        <a:t>53,404</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r" fontAlgn="b"/>
                      <a:r>
                        <a:rPr lang="en-US" sz="1000" u="none" strike="noStrike">
                          <a:effectLst/>
                        </a:rPr>
                        <a:t>59,083</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r" fontAlgn="b"/>
                      <a:r>
                        <a:rPr lang="en-US" sz="1000" u="none" strike="noStrike">
                          <a:effectLst/>
                        </a:rPr>
                        <a:t>55,555</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r" fontAlgn="b"/>
                      <a:r>
                        <a:rPr lang="en-US" sz="1000" u="none" strike="noStrike">
                          <a:effectLst/>
                        </a:rPr>
                        <a:t>51,724</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r" fontAlgn="ctr"/>
                      <a:r>
                        <a:rPr lang="en-US" sz="1000" u="none" strike="noStrike">
                          <a:effectLst/>
                        </a:rPr>
                        <a:t>55,555</a:t>
                      </a:r>
                      <a:endParaRPr lang="en-US" sz="1000" b="0" i="0" u="none" strike="noStrike">
                        <a:solidFill>
                          <a:srgbClr val="000000"/>
                        </a:solidFill>
                        <a:effectLst/>
                        <a:latin typeface="Arial" panose="020B0604020202020204" pitchFamily="34" charset="0"/>
                      </a:endParaRPr>
                    </a:p>
                  </a:txBody>
                  <a:tcPr marL="5794" marR="5794" marT="5794" marB="0" anchor="ctr"/>
                </a:tc>
                <a:tc>
                  <a:txBody>
                    <a:bodyPr/>
                    <a:lstStyle/>
                    <a:p>
                      <a:pPr algn="r" fontAlgn="b"/>
                      <a:r>
                        <a:rPr lang="en-US" sz="1000" u="none" strike="noStrike">
                          <a:effectLst/>
                        </a:rPr>
                        <a:t>...</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-3,528</a:t>
                      </a:r>
                      <a:endParaRPr lang="en-US" sz="1000" b="0" i="0" u="none" strike="noStrike">
                        <a:solidFill>
                          <a:srgbClr val="FF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-5.97%</a:t>
                      </a:r>
                      <a:endParaRPr lang="en-US" sz="1000" b="0" i="0" u="none" strike="noStrike">
                        <a:solidFill>
                          <a:srgbClr val="FF0000"/>
                        </a:solidFill>
                        <a:effectLst/>
                        <a:latin typeface="Arial" panose="020B0604020202020204" pitchFamily="34" charset="0"/>
                      </a:endParaRPr>
                    </a:p>
                  </a:txBody>
                  <a:tcPr marL="5794" marR="5794" marT="5794" marB="0" anchor="b"/>
                </a:tc>
                <a:extLst>
                  <a:ext uri="{0D108BD9-81ED-4DB2-BD59-A6C34878D82A}">
                    <a16:rowId xmlns:a16="http://schemas.microsoft.com/office/drawing/2014/main" val="3818486702"/>
                  </a:ext>
                </a:extLst>
              </a:tr>
              <a:tr h="168016">
                <a:tc>
                  <a:txBody>
                    <a:bodyPr/>
                    <a:lstStyle/>
                    <a:p>
                      <a:pPr algn="l" fontAlgn="b"/>
                      <a:r>
                        <a:rPr lang="en-US" sz="1000" u="none" strike="noStrike">
                          <a:effectLst/>
                        </a:rPr>
                        <a:t>Medium Energy, Operations</a:t>
                      </a:r>
                      <a:endParaRPr lang="en-US" sz="1000" b="0" i="0" u="none" strike="noStrike">
                        <a:solidFill>
                          <a:srgbClr val="000000"/>
                        </a:solidFill>
                        <a:effectLst/>
                        <a:latin typeface="Arial" panose="020B0604020202020204" pitchFamily="34" charset="0"/>
                      </a:endParaRPr>
                    </a:p>
                  </a:txBody>
                  <a:tcPr marL="695238" marR="5794" marT="5794"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r" fontAlgn="b"/>
                      <a:r>
                        <a:rPr lang="en-US" sz="1000" u="none" strike="noStrike">
                          <a:effectLst/>
                        </a:rPr>
                        <a:t>142,709</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r" fontAlgn="b"/>
                      <a:r>
                        <a:rPr lang="en-US" sz="1000" u="none" strike="noStrike">
                          <a:effectLst/>
                        </a:rPr>
                        <a:t>149,834</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r" fontAlgn="b"/>
                      <a:r>
                        <a:rPr lang="en-US" sz="1000" u="none" strike="noStrike">
                          <a:effectLst/>
                        </a:rPr>
                        <a:t>141,930</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r" fontAlgn="b"/>
                      <a:r>
                        <a:rPr lang="en-US" sz="1000" u="none" strike="noStrike">
                          <a:effectLst/>
                        </a:rPr>
                        <a:t>150,000</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r" fontAlgn="ctr"/>
                      <a:r>
                        <a:rPr lang="en-US" sz="1000" u="none" strike="noStrike">
                          <a:effectLst/>
                        </a:rPr>
                        <a:t>143,430</a:t>
                      </a:r>
                      <a:endParaRPr lang="en-US" sz="1000" b="0" i="0" u="none" strike="noStrike">
                        <a:solidFill>
                          <a:srgbClr val="000000"/>
                        </a:solidFill>
                        <a:effectLst/>
                        <a:latin typeface="Arial" panose="020B0604020202020204" pitchFamily="34" charset="0"/>
                      </a:endParaRPr>
                    </a:p>
                  </a:txBody>
                  <a:tcPr marL="5794" marR="5794" marT="5794" marB="0" anchor="ctr"/>
                </a:tc>
                <a:tc>
                  <a:txBody>
                    <a:bodyPr/>
                    <a:lstStyle/>
                    <a:p>
                      <a:pPr algn="r" fontAlgn="b"/>
                      <a:r>
                        <a:rPr lang="en-US" sz="1000" u="none" strike="noStrike">
                          <a:effectLst/>
                        </a:rPr>
                        <a:t>1,500</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1.06%</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-6,404</a:t>
                      </a:r>
                      <a:endParaRPr lang="en-US" sz="1000" b="0" i="0" u="none" strike="noStrike">
                        <a:solidFill>
                          <a:srgbClr val="FF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-4.27%</a:t>
                      </a:r>
                      <a:endParaRPr lang="en-US" sz="1000" b="0" i="0" u="none" strike="noStrike">
                        <a:solidFill>
                          <a:srgbClr val="FF0000"/>
                        </a:solidFill>
                        <a:effectLst/>
                        <a:latin typeface="Arial" panose="020B0604020202020204" pitchFamily="34" charset="0"/>
                      </a:endParaRPr>
                    </a:p>
                  </a:txBody>
                  <a:tcPr marL="5794" marR="5794" marT="5794" marB="0" anchor="b"/>
                </a:tc>
                <a:extLst>
                  <a:ext uri="{0D108BD9-81ED-4DB2-BD59-A6C34878D82A}">
                    <a16:rowId xmlns:a16="http://schemas.microsoft.com/office/drawing/2014/main" val="709067205"/>
                  </a:ext>
                </a:extLst>
              </a:tr>
              <a:tr h="168016">
                <a:tc>
                  <a:txBody>
                    <a:bodyPr/>
                    <a:lstStyle/>
                    <a:p>
                      <a:pPr algn="l" fontAlgn="b"/>
                      <a:r>
                        <a:rPr lang="en-US" sz="1000" u="none" strike="noStrike">
                          <a:effectLst/>
                        </a:rPr>
                        <a:t>Medium Energy Physics</a:t>
                      </a:r>
                      <a:endParaRPr lang="en-US" sz="1000" b="1" i="0" u="none" strike="noStrike">
                        <a:solidFill>
                          <a:srgbClr val="000000"/>
                        </a:solidFill>
                        <a:effectLst/>
                        <a:latin typeface="Arial" panose="020B0604020202020204" pitchFamily="34" charset="0"/>
                      </a:endParaRPr>
                    </a:p>
                  </a:txBody>
                  <a:tcPr marL="608333" marR="5794" marT="5794"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r" fontAlgn="b"/>
                      <a:r>
                        <a:rPr lang="en-US" sz="1000" u="none" strike="noStrike">
                          <a:effectLst/>
                        </a:rPr>
                        <a:t>196,113</a:t>
                      </a:r>
                      <a:endParaRPr lang="en-US" sz="1000" b="1" i="0" u="none" strike="noStrike">
                        <a:solidFill>
                          <a:srgbClr val="00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a:t>
                      </a:r>
                      <a:endParaRPr lang="en-US" sz="1000" b="1" i="0" u="none" strike="noStrike">
                        <a:solidFill>
                          <a:srgbClr val="000000"/>
                        </a:solidFill>
                        <a:effectLst/>
                        <a:latin typeface="Arial" panose="020B0604020202020204" pitchFamily="34" charset="0"/>
                      </a:endParaRPr>
                    </a:p>
                  </a:txBody>
                  <a:tcPr marL="5794" marR="5794" marT="5794"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r" fontAlgn="b"/>
                      <a:r>
                        <a:rPr lang="en-US" sz="1000" u="none" strike="noStrike">
                          <a:effectLst/>
                        </a:rPr>
                        <a:t>208,917</a:t>
                      </a:r>
                      <a:endParaRPr lang="en-US" sz="1000" b="1" i="0" u="none" strike="noStrike">
                        <a:solidFill>
                          <a:srgbClr val="000000"/>
                        </a:solidFill>
                        <a:effectLst/>
                        <a:latin typeface="Arial" panose="020B0604020202020204" pitchFamily="34" charset="0"/>
                      </a:endParaRPr>
                    </a:p>
                  </a:txBody>
                  <a:tcPr marL="5794" marR="5794" marT="5794"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r" fontAlgn="b"/>
                      <a:r>
                        <a:rPr lang="en-US" sz="1000" u="none" strike="noStrike">
                          <a:effectLst/>
                        </a:rPr>
                        <a:t>197,485</a:t>
                      </a:r>
                      <a:endParaRPr lang="en-US" sz="1000" b="1" i="0" u="none" strike="noStrike">
                        <a:solidFill>
                          <a:srgbClr val="000000"/>
                        </a:solidFill>
                        <a:effectLst/>
                        <a:latin typeface="Arial" panose="020B0604020202020204" pitchFamily="34" charset="0"/>
                      </a:endParaRPr>
                    </a:p>
                  </a:txBody>
                  <a:tcPr marL="5794" marR="5794" marT="5794"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r" fontAlgn="b"/>
                      <a:r>
                        <a:rPr lang="en-US" sz="1000" u="none" strike="noStrike">
                          <a:effectLst/>
                        </a:rPr>
                        <a:t>201,724</a:t>
                      </a:r>
                      <a:endParaRPr lang="en-US" sz="1000" b="1" i="0" u="none" strike="noStrike">
                        <a:solidFill>
                          <a:srgbClr val="00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198,985</a:t>
                      </a:r>
                      <a:endParaRPr lang="en-US" sz="1000" b="1" i="0" u="none" strike="noStrike">
                        <a:solidFill>
                          <a:srgbClr val="00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1,500</a:t>
                      </a:r>
                      <a:endParaRPr lang="en-US" sz="1000" b="1" i="0" u="none" strike="noStrike">
                        <a:solidFill>
                          <a:srgbClr val="00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0.76%</a:t>
                      </a:r>
                      <a:endParaRPr lang="en-US" sz="1000" b="1" i="0" u="none" strike="noStrike">
                        <a:solidFill>
                          <a:srgbClr val="00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-9,932</a:t>
                      </a:r>
                      <a:endParaRPr lang="en-US" sz="1000" b="1" i="0" u="none" strike="noStrike">
                        <a:solidFill>
                          <a:srgbClr val="FF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-4.75%</a:t>
                      </a:r>
                      <a:endParaRPr lang="en-US" sz="1000" b="1" i="0" u="none" strike="noStrike">
                        <a:solidFill>
                          <a:srgbClr val="FF0000"/>
                        </a:solidFill>
                        <a:effectLst/>
                        <a:latin typeface="Arial" panose="020B0604020202020204" pitchFamily="34" charset="0"/>
                      </a:endParaRPr>
                    </a:p>
                  </a:txBody>
                  <a:tcPr marL="5794" marR="5794" marT="5794" marB="0" anchor="b"/>
                </a:tc>
                <a:extLst>
                  <a:ext uri="{0D108BD9-81ED-4DB2-BD59-A6C34878D82A}">
                    <a16:rowId xmlns:a16="http://schemas.microsoft.com/office/drawing/2014/main" val="879825289"/>
                  </a:ext>
                </a:extLst>
              </a:tr>
              <a:tr h="168016">
                <a:tc>
                  <a:txBody>
                    <a:bodyPr/>
                    <a:lstStyle/>
                    <a:p>
                      <a:pPr algn="l" fontAlgn="b"/>
                      <a:r>
                        <a:rPr lang="en-US" sz="1000" u="none" strike="noStrike">
                          <a:effectLst/>
                        </a:rPr>
                        <a:t>Heavy Ion, Research</a:t>
                      </a:r>
                      <a:endParaRPr lang="en-US" sz="1000" b="0" i="0" u="none" strike="noStrike">
                        <a:solidFill>
                          <a:srgbClr val="000000"/>
                        </a:solidFill>
                        <a:effectLst/>
                        <a:latin typeface="Arial" panose="020B0604020202020204" pitchFamily="34" charset="0"/>
                      </a:endParaRPr>
                    </a:p>
                  </a:txBody>
                  <a:tcPr marL="695238" marR="5794" marT="5794"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r" fontAlgn="b"/>
                      <a:r>
                        <a:rPr lang="en-US" sz="1000" u="none" strike="noStrike">
                          <a:effectLst/>
                        </a:rPr>
                        <a:t>46,505</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r" fontAlgn="b"/>
                      <a:r>
                        <a:rPr lang="en-US" sz="1000" u="none" strike="noStrike">
                          <a:effectLst/>
                        </a:rPr>
                        <a:t>46,149</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r" fontAlgn="b"/>
                      <a:r>
                        <a:rPr lang="en-US" sz="1000" u="none" strike="noStrike">
                          <a:effectLst/>
                        </a:rPr>
                        <a:t>47,454</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r" fontAlgn="b"/>
                      <a:r>
                        <a:rPr lang="en-US" sz="1000" u="none" strike="noStrike">
                          <a:effectLst/>
                        </a:rPr>
                        <a:t>46,704</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r" fontAlgn="ctr"/>
                      <a:r>
                        <a:rPr lang="en-US" sz="1000" u="none" strike="noStrike">
                          <a:effectLst/>
                        </a:rPr>
                        <a:t>47,454</a:t>
                      </a:r>
                      <a:endParaRPr lang="en-US" sz="1000" b="0" i="0" u="none" strike="noStrike">
                        <a:solidFill>
                          <a:srgbClr val="000000"/>
                        </a:solidFill>
                        <a:effectLst/>
                        <a:latin typeface="Arial" panose="020B0604020202020204" pitchFamily="34" charset="0"/>
                      </a:endParaRPr>
                    </a:p>
                  </a:txBody>
                  <a:tcPr marL="5794" marR="5794" marT="5794" marB="0" anchor="ctr"/>
                </a:tc>
                <a:tc>
                  <a:txBody>
                    <a:bodyPr/>
                    <a:lstStyle/>
                    <a:p>
                      <a:pPr algn="r" fontAlgn="b"/>
                      <a:r>
                        <a:rPr lang="en-US" sz="1000" u="none" strike="noStrike">
                          <a:effectLst/>
                        </a:rPr>
                        <a:t>...</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1,305</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2.83%</a:t>
                      </a:r>
                      <a:endParaRPr lang="en-US" sz="1000" b="0" i="0" u="none" strike="noStrike">
                        <a:solidFill>
                          <a:srgbClr val="000000"/>
                        </a:solidFill>
                        <a:effectLst/>
                        <a:latin typeface="Arial" panose="020B0604020202020204" pitchFamily="34" charset="0"/>
                      </a:endParaRPr>
                    </a:p>
                  </a:txBody>
                  <a:tcPr marL="5794" marR="5794" marT="5794" marB="0" anchor="b"/>
                </a:tc>
                <a:extLst>
                  <a:ext uri="{0D108BD9-81ED-4DB2-BD59-A6C34878D82A}">
                    <a16:rowId xmlns:a16="http://schemas.microsoft.com/office/drawing/2014/main" val="1530791051"/>
                  </a:ext>
                </a:extLst>
              </a:tr>
              <a:tr h="168016">
                <a:tc>
                  <a:txBody>
                    <a:bodyPr/>
                    <a:lstStyle/>
                    <a:p>
                      <a:pPr algn="l" fontAlgn="b"/>
                      <a:r>
                        <a:rPr lang="en-US" sz="1000" u="none" strike="noStrike">
                          <a:effectLst/>
                        </a:rPr>
                        <a:t>Heavy Ion, Operations</a:t>
                      </a:r>
                      <a:endParaRPr lang="en-US" sz="1000" b="0" i="0" u="none" strike="noStrike">
                        <a:solidFill>
                          <a:srgbClr val="000000"/>
                        </a:solidFill>
                        <a:effectLst/>
                        <a:latin typeface="Arial" panose="020B0604020202020204" pitchFamily="34" charset="0"/>
                      </a:endParaRPr>
                    </a:p>
                  </a:txBody>
                  <a:tcPr marL="695238" marR="5794" marT="5794"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r" fontAlgn="b"/>
                      <a:r>
                        <a:rPr lang="en-US" sz="1000" u="none" strike="noStrike">
                          <a:effectLst/>
                        </a:rPr>
                        <a:t>183,943</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r" fontAlgn="b"/>
                      <a:r>
                        <a:rPr lang="en-US" sz="1000" u="none" strike="noStrike">
                          <a:effectLst/>
                        </a:rPr>
                        <a:t>182,087</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r" fontAlgn="b"/>
                      <a:r>
                        <a:rPr lang="en-US" sz="1000" u="none" strike="noStrike">
                          <a:effectLst/>
                        </a:rPr>
                        <a:t>176,195</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r" fontAlgn="b"/>
                      <a:r>
                        <a:rPr lang="en-US" sz="1000" u="none" strike="noStrike">
                          <a:effectLst/>
                        </a:rPr>
                        <a:t>166,684</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r" fontAlgn="ctr"/>
                      <a:r>
                        <a:rPr lang="en-US" sz="1000" u="none" strike="noStrike">
                          <a:effectLst/>
                        </a:rPr>
                        <a:t>178,695</a:t>
                      </a:r>
                      <a:endParaRPr lang="en-US" sz="1000" b="0" i="0" u="none" strike="noStrike">
                        <a:solidFill>
                          <a:srgbClr val="000000"/>
                        </a:solidFill>
                        <a:effectLst/>
                        <a:latin typeface="Arial" panose="020B0604020202020204" pitchFamily="34" charset="0"/>
                      </a:endParaRPr>
                    </a:p>
                  </a:txBody>
                  <a:tcPr marL="5794" marR="5794" marT="5794" marB="0" anchor="ctr"/>
                </a:tc>
                <a:tc>
                  <a:txBody>
                    <a:bodyPr/>
                    <a:lstStyle/>
                    <a:p>
                      <a:pPr algn="r" fontAlgn="b"/>
                      <a:r>
                        <a:rPr lang="en-US" sz="1000" u="none" strike="noStrike">
                          <a:effectLst/>
                        </a:rPr>
                        <a:t>2,500</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1.42%</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-3,392</a:t>
                      </a:r>
                      <a:endParaRPr lang="en-US" sz="1000" b="0" i="0" u="none" strike="noStrike">
                        <a:solidFill>
                          <a:srgbClr val="FF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-1.86%</a:t>
                      </a:r>
                      <a:endParaRPr lang="en-US" sz="1000" b="0" i="0" u="none" strike="noStrike">
                        <a:solidFill>
                          <a:srgbClr val="FF0000"/>
                        </a:solidFill>
                        <a:effectLst/>
                        <a:latin typeface="Arial" panose="020B0604020202020204" pitchFamily="34" charset="0"/>
                      </a:endParaRPr>
                    </a:p>
                  </a:txBody>
                  <a:tcPr marL="5794" marR="5794" marT="5794" marB="0" anchor="b"/>
                </a:tc>
                <a:extLst>
                  <a:ext uri="{0D108BD9-81ED-4DB2-BD59-A6C34878D82A}">
                    <a16:rowId xmlns:a16="http://schemas.microsoft.com/office/drawing/2014/main" val="3033417220"/>
                  </a:ext>
                </a:extLst>
              </a:tr>
              <a:tr h="168016">
                <a:tc>
                  <a:txBody>
                    <a:bodyPr/>
                    <a:lstStyle/>
                    <a:p>
                      <a:pPr algn="l" fontAlgn="b"/>
                      <a:r>
                        <a:rPr lang="en-US" sz="1000" u="none" strike="noStrike">
                          <a:effectLst/>
                        </a:rPr>
                        <a:t>Heavy Ion, Projects</a:t>
                      </a:r>
                      <a:endParaRPr lang="en-US" sz="1000" b="0" i="0" u="none" strike="noStrike">
                        <a:solidFill>
                          <a:srgbClr val="000000"/>
                        </a:solidFill>
                        <a:effectLst/>
                        <a:latin typeface="Arial" panose="020B0604020202020204" pitchFamily="34" charset="0"/>
                      </a:endParaRPr>
                    </a:p>
                  </a:txBody>
                  <a:tcPr marL="695238" marR="5794" marT="5794"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r" fontAlgn="b"/>
                      <a:r>
                        <a:rPr lang="en-US" sz="1000" u="none" strike="noStrike">
                          <a:effectLst/>
                        </a:rPr>
                        <a:t>25,013</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10,000</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r" fontAlgn="b"/>
                      <a:r>
                        <a:rPr lang="en-US" sz="1000" u="none" strike="noStrike">
                          <a:effectLst/>
                        </a:rPr>
                        <a:t>20,000</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r" fontAlgn="b"/>
                      <a:r>
                        <a:rPr lang="en-US" sz="1000" u="none" strike="noStrike">
                          <a:effectLst/>
                        </a:rPr>
                        <a:t>2,850</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r" fontAlgn="b"/>
                      <a:r>
                        <a:rPr lang="en-US" sz="1000" u="none" strike="noStrike">
                          <a:effectLst/>
                        </a:rPr>
                        <a:t>2,850</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r" fontAlgn="ctr"/>
                      <a:r>
                        <a:rPr lang="en-US" sz="1000" u="none" strike="noStrike">
                          <a:effectLst/>
                        </a:rPr>
                        <a:t>2,850</a:t>
                      </a:r>
                      <a:endParaRPr lang="en-US" sz="1000" b="0" i="0" u="none" strike="noStrike">
                        <a:solidFill>
                          <a:srgbClr val="000000"/>
                        </a:solidFill>
                        <a:effectLst/>
                        <a:latin typeface="Arial" panose="020B0604020202020204" pitchFamily="34" charset="0"/>
                      </a:endParaRPr>
                    </a:p>
                  </a:txBody>
                  <a:tcPr marL="5794" marR="5794" marT="5794" marB="0" anchor="ctr"/>
                </a:tc>
                <a:tc>
                  <a:txBody>
                    <a:bodyPr/>
                    <a:lstStyle/>
                    <a:p>
                      <a:pPr algn="r" fontAlgn="b"/>
                      <a:r>
                        <a:rPr lang="en-US" sz="1000" u="none" strike="noStrike">
                          <a:effectLst/>
                        </a:rPr>
                        <a:t>...</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-17,150</a:t>
                      </a:r>
                      <a:endParaRPr lang="en-US" sz="1000" b="0" i="0" u="none" strike="noStrike">
                        <a:solidFill>
                          <a:srgbClr val="FF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-85.75%</a:t>
                      </a:r>
                      <a:endParaRPr lang="en-US" sz="1000" b="0" i="0" u="none" strike="noStrike">
                        <a:solidFill>
                          <a:srgbClr val="FF0000"/>
                        </a:solidFill>
                        <a:effectLst/>
                        <a:latin typeface="Arial" panose="020B0604020202020204" pitchFamily="34" charset="0"/>
                      </a:endParaRPr>
                    </a:p>
                  </a:txBody>
                  <a:tcPr marL="5794" marR="5794" marT="5794" marB="0" anchor="b"/>
                </a:tc>
                <a:extLst>
                  <a:ext uri="{0D108BD9-81ED-4DB2-BD59-A6C34878D82A}">
                    <a16:rowId xmlns:a16="http://schemas.microsoft.com/office/drawing/2014/main" val="2805080852"/>
                  </a:ext>
                </a:extLst>
              </a:tr>
              <a:tr h="168016">
                <a:tc>
                  <a:txBody>
                    <a:bodyPr/>
                    <a:lstStyle/>
                    <a:p>
                      <a:pPr algn="l" fontAlgn="b"/>
                      <a:r>
                        <a:rPr lang="en-US" sz="1000" u="none" strike="noStrike">
                          <a:effectLst/>
                        </a:rPr>
                        <a:t>Heavy Ion Physics</a:t>
                      </a:r>
                      <a:endParaRPr lang="en-US" sz="1000" b="1" i="0" u="none" strike="noStrike">
                        <a:solidFill>
                          <a:srgbClr val="000000"/>
                        </a:solidFill>
                        <a:effectLst/>
                        <a:latin typeface="Arial" panose="020B0604020202020204" pitchFamily="34" charset="0"/>
                      </a:endParaRPr>
                    </a:p>
                  </a:txBody>
                  <a:tcPr marL="608333" marR="5794" marT="5794"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r" fontAlgn="b"/>
                      <a:r>
                        <a:rPr lang="en-US" sz="1000" u="none" strike="noStrike">
                          <a:effectLst/>
                        </a:rPr>
                        <a:t>255,461</a:t>
                      </a:r>
                      <a:endParaRPr lang="en-US" sz="1000" b="1" i="0" u="none" strike="noStrike">
                        <a:solidFill>
                          <a:srgbClr val="00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10,000</a:t>
                      </a:r>
                      <a:endParaRPr lang="en-US" sz="1000" b="1" i="0" u="none" strike="noStrike">
                        <a:solidFill>
                          <a:srgbClr val="000000"/>
                        </a:solidFill>
                        <a:effectLst/>
                        <a:latin typeface="Arial" panose="020B0604020202020204" pitchFamily="34" charset="0"/>
                      </a:endParaRPr>
                    </a:p>
                  </a:txBody>
                  <a:tcPr marL="5794" marR="5794" marT="5794"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r" fontAlgn="b"/>
                      <a:r>
                        <a:rPr lang="en-US" sz="1000" u="none" strike="noStrike">
                          <a:effectLst/>
                        </a:rPr>
                        <a:t>248,236</a:t>
                      </a:r>
                      <a:endParaRPr lang="en-US" sz="1000" b="1" i="0" u="none" strike="noStrike">
                        <a:solidFill>
                          <a:srgbClr val="000000"/>
                        </a:solidFill>
                        <a:effectLst/>
                        <a:latin typeface="Arial" panose="020B0604020202020204" pitchFamily="34" charset="0"/>
                      </a:endParaRPr>
                    </a:p>
                  </a:txBody>
                  <a:tcPr marL="5794" marR="5794" marT="5794"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r" fontAlgn="b"/>
                      <a:r>
                        <a:rPr lang="en-US" sz="1000" u="none" strike="noStrike">
                          <a:effectLst/>
                        </a:rPr>
                        <a:t>226,499</a:t>
                      </a:r>
                      <a:endParaRPr lang="en-US" sz="1000" b="1" i="0" u="none" strike="noStrike">
                        <a:solidFill>
                          <a:srgbClr val="000000"/>
                        </a:solidFill>
                        <a:effectLst/>
                        <a:latin typeface="Arial" panose="020B0604020202020204" pitchFamily="34" charset="0"/>
                      </a:endParaRPr>
                    </a:p>
                  </a:txBody>
                  <a:tcPr marL="5794" marR="5794" marT="5794"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r" fontAlgn="b"/>
                      <a:r>
                        <a:rPr lang="en-US" sz="1000" u="none" strike="noStrike">
                          <a:effectLst/>
                        </a:rPr>
                        <a:t>216,238</a:t>
                      </a:r>
                      <a:endParaRPr lang="en-US" sz="1000" b="1" i="0" u="none" strike="noStrike">
                        <a:solidFill>
                          <a:srgbClr val="00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228,999</a:t>
                      </a:r>
                      <a:endParaRPr lang="en-US" sz="1000" b="1" i="0" u="none" strike="noStrike">
                        <a:solidFill>
                          <a:srgbClr val="00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2,500</a:t>
                      </a:r>
                      <a:endParaRPr lang="en-US" sz="1000" b="1" i="0" u="none" strike="noStrike">
                        <a:solidFill>
                          <a:srgbClr val="00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1.10%</a:t>
                      </a:r>
                      <a:endParaRPr lang="en-US" sz="1000" b="1" i="0" u="none" strike="noStrike">
                        <a:solidFill>
                          <a:srgbClr val="00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-19,237</a:t>
                      </a:r>
                      <a:endParaRPr lang="en-US" sz="1000" b="1" i="0" u="none" strike="noStrike">
                        <a:solidFill>
                          <a:srgbClr val="FF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-7.75%</a:t>
                      </a:r>
                      <a:endParaRPr lang="en-US" sz="1000" b="1" i="0" u="none" strike="noStrike">
                        <a:solidFill>
                          <a:srgbClr val="FF0000"/>
                        </a:solidFill>
                        <a:effectLst/>
                        <a:latin typeface="Arial" panose="020B0604020202020204" pitchFamily="34" charset="0"/>
                      </a:endParaRPr>
                    </a:p>
                  </a:txBody>
                  <a:tcPr marL="5794" marR="5794" marT="5794" marB="0" anchor="b"/>
                </a:tc>
                <a:extLst>
                  <a:ext uri="{0D108BD9-81ED-4DB2-BD59-A6C34878D82A}">
                    <a16:rowId xmlns:a16="http://schemas.microsoft.com/office/drawing/2014/main" val="293811162"/>
                  </a:ext>
                </a:extLst>
              </a:tr>
              <a:tr h="168016">
                <a:tc>
                  <a:txBody>
                    <a:bodyPr/>
                    <a:lstStyle/>
                    <a:p>
                      <a:pPr algn="l" fontAlgn="b"/>
                      <a:r>
                        <a:rPr lang="en-US" sz="1000" u="none" strike="noStrike">
                          <a:effectLst/>
                        </a:rPr>
                        <a:t>Low Energy, Research</a:t>
                      </a:r>
                      <a:endParaRPr lang="en-US" sz="1000" b="0" i="0" u="none" strike="noStrike">
                        <a:solidFill>
                          <a:srgbClr val="000000"/>
                        </a:solidFill>
                        <a:effectLst/>
                        <a:latin typeface="Arial" panose="020B0604020202020204" pitchFamily="34" charset="0"/>
                      </a:endParaRPr>
                    </a:p>
                  </a:txBody>
                  <a:tcPr marL="695238" marR="5794" marT="5794"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r" fontAlgn="b"/>
                      <a:r>
                        <a:rPr lang="en-US" sz="1000" u="none" strike="noStrike">
                          <a:effectLst/>
                        </a:rPr>
                        <a:t>73,935</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r" fontAlgn="b"/>
                      <a:r>
                        <a:rPr lang="en-US" sz="1000" u="none" strike="noStrike">
                          <a:effectLst/>
                        </a:rPr>
                        <a:t>77,651</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r" fontAlgn="b"/>
                      <a:r>
                        <a:rPr lang="en-US" sz="1000" u="none" strike="noStrike">
                          <a:effectLst/>
                        </a:rPr>
                        <a:t>78,409</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r" fontAlgn="b"/>
                      <a:r>
                        <a:rPr lang="en-US" sz="1000" u="none" strike="noStrike">
                          <a:effectLst/>
                        </a:rPr>
                        <a:t>76,909</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r" fontAlgn="ctr"/>
                      <a:r>
                        <a:rPr lang="en-US" sz="1000" u="none" strike="noStrike">
                          <a:effectLst/>
                        </a:rPr>
                        <a:t>78,409</a:t>
                      </a:r>
                      <a:endParaRPr lang="en-US" sz="1000" b="0" i="0" u="none" strike="noStrike">
                        <a:solidFill>
                          <a:srgbClr val="000000"/>
                        </a:solidFill>
                        <a:effectLst/>
                        <a:latin typeface="Arial" panose="020B0604020202020204" pitchFamily="34" charset="0"/>
                      </a:endParaRPr>
                    </a:p>
                  </a:txBody>
                  <a:tcPr marL="5794" marR="5794" marT="5794" marB="0" anchor="ctr"/>
                </a:tc>
                <a:tc>
                  <a:txBody>
                    <a:bodyPr/>
                    <a:lstStyle/>
                    <a:p>
                      <a:pPr algn="r" fontAlgn="b"/>
                      <a:r>
                        <a:rPr lang="en-US" sz="1000" u="none" strike="noStrike">
                          <a:effectLst/>
                        </a:rPr>
                        <a:t>...</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758</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0.98%</a:t>
                      </a:r>
                      <a:endParaRPr lang="en-US" sz="1000" b="0" i="0" u="none" strike="noStrike">
                        <a:solidFill>
                          <a:srgbClr val="000000"/>
                        </a:solidFill>
                        <a:effectLst/>
                        <a:latin typeface="Arial" panose="020B0604020202020204" pitchFamily="34" charset="0"/>
                      </a:endParaRPr>
                    </a:p>
                  </a:txBody>
                  <a:tcPr marL="5794" marR="5794" marT="5794" marB="0" anchor="b"/>
                </a:tc>
                <a:extLst>
                  <a:ext uri="{0D108BD9-81ED-4DB2-BD59-A6C34878D82A}">
                    <a16:rowId xmlns:a16="http://schemas.microsoft.com/office/drawing/2014/main" val="2502306524"/>
                  </a:ext>
                </a:extLst>
              </a:tr>
              <a:tr h="168016">
                <a:tc>
                  <a:txBody>
                    <a:bodyPr/>
                    <a:lstStyle/>
                    <a:p>
                      <a:pPr algn="l" fontAlgn="b"/>
                      <a:r>
                        <a:rPr lang="en-US" sz="1000" u="none" strike="noStrike">
                          <a:effectLst/>
                        </a:rPr>
                        <a:t>Low Energy, Operations</a:t>
                      </a:r>
                      <a:endParaRPr lang="en-US" sz="1000" b="0" i="0" u="none" strike="noStrike">
                        <a:solidFill>
                          <a:srgbClr val="000000"/>
                        </a:solidFill>
                        <a:effectLst/>
                        <a:latin typeface="Arial" panose="020B0604020202020204" pitchFamily="34" charset="0"/>
                      </a:endParaRPr>
                    </a:p>
                  </a:txBody>
                  <a:tcPr marL="695238" marR="5794" marT="5794"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r" fontAlgn="b"/>
                      <a:r>
                        <a:rPr lang="en-US" sz="1000" u="none" strike="noStrike">
                          <a:effectLst/>
                        </a:rPr>
                        <a:t>107,831</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r" fontAlgn="b"/>
                      <a:r>
                        <a:rPr lang="en-US" sz="1000" u="none" strike="noStrike">
                          <a:effectLst/>
                        </a:rPr>
                        <a:t>128,579</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r" fontAlgn="b"/>
                      <a:r>
                        <a:rPr lang="en-US" sz="1000" u="none" strike="noStrike">
                          <a:effectLst/>
                        </a:rPr>
                        <a:t>127,624</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r" fontAlgn="b"/>
                      <a:r>
                        <a:rPr lang="en-US" sz="1000" u="none" strike="noStrike">
                          <a:effectLst/>
                        </a:rPr>
                        <a:t>132,487</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r" fontAlgn="ctr"/>
                      <a:r>
                        <a:rPr lang="en-US" sz="1000" u="none" strike="noStrike">
                          <a:effectLst/>
                        </a:rPr>
                        <a:t>130,624</a:t>
                      </a:r>
                      <a:endParaRPr lang="en-US" sz="1000" b="0" i="0" u="none" strike="noStrike">
                        <a:solidFill>
                          <a:srgbClr val="000000"/>
                        </a:solidFill>
                        <a:effectLst/>
                        <a:latin typeface="Arial" panose="020B0604020202020204" pitchFamily="34" charset="0"/>
                      </a:endParaRPr>
                    </a:p>
                  </a:txBody>
                  <a:tcPr marL="5794" marR="5794" marT="5794" marB="0" anchor="ctr"/>
                </a:tc>
                <a:tc>
                  <a:txBody>
                    <a:bodyPr/>
                    <a:lstStyle/>
                    <a:p>
                      <a:pPr algn="r" fontAlgn="b"/>
                      <a:r>
                        <a:rPr lang="en-US" sz="1000" u="none" strike="noStrike">
                          <a:effectLst/>
                        </a:rPr>
                        <a:t>3,000</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2.35%</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2,045</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1.59%</a:t>
                      </a:r>
                      <a:endParaRPr lang="en-US" sz="1000" b="0" i="0" u="none" strike="noStrike">
                        <a:solidFill>
                          <a:srgbClr val="000000"/>
                        </a:solidFill>
                        <a:effectLst/>
                        <a:latin typeface="Arial" panose="020B0604020202020204" pitchFamily="34" charset="0"/>
                      </a:endParaRPr>
                    </a:p>
                  </a:txBody>
                  <a:tcPr marL="5794" marR="5794" marT="5794" marB="0" anchor="b"/>
                </a:tc>
                <a:extLst>
                  <a:ext uri="{0D108BD9-81ED-4DB2-BD59-A6C34878D82A}">
                    <a16:rowId xmlns:a16="http://schemas.microsoft.com/office/drawing/2014/main" val="2265877107"/>
                  </a:ext>
                </a:extLst>
              </a:tr>
              <a:tr h="168016">
                <a:tc>
                  <a:txBody>
                    <a:bodyPr/>
                    <a:lstStyle/>
                    <a:p>
                      <a:pPr algn="l" fontAlgn="b"/>
                      <a:r>
                        <a:rPr lang="en-US" sz="1000" u="none" strike="noStrike">
                          <a:effectLst/>
                        </a:rPr>
                        <a:t>Low Energy, Projects</a:t>
                      </a:r>
                      <a:endParaRPr lang="en-US" sz="1000" b="0" i="0" u="none" strike="noStrike">
                        <a:solidFill>
                          <a:srgbClr val="000000"/>
                        </a:solidFill>
                        <a:effectLst/>
                        <a:latin typeface="Arial" panose="020B0604020202020204" pitchFamily="34" charset="0"/>
                      </a:endParaRPr>
                    </a:p>
                  </a:txBody>
                  <a:tcPr marL="695238" marR="5794" marT="5794"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r" fontAlgn="b"/>
                      <a:r>
                        <a:rPr lang="en-US" sz="1000" u="none" strike="noStrike">
                          <a:effectLst/>
                        </a:rPr>
                        <a:t>17,400</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78,760</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r" fontAlgn="b"/>
                      <a:r>
                        <a:rPr lang="en-US" sz="1000" u="none" strike="noStrike">
                          <a:effectLst/>
                        </a:rPr>
                        <a:t>23,940</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r" fontAlgn="b"/>
                      <a:r>
                        <a:rPr lang="en-US" sz="1000" u="none" strike="noStrike">
                          <a:effectLst/>
                        </a:rPr>
                        <a:t>9,259</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r" fontAlgn="b"/>
                      <a:r>
                        <a:rPr lang="en-US" sz="1000" u="none" strike="noStrike">
                          <a:effectLst/>
                        </a:rPr>
                        <a:t>18,000</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r" fontAlgn="ctr"/>
                      <a:r>
                        <a:rPr lang="en-US" sz="1000" u="none" strike="noStrike">
                          <a:effectLst/>
                        </a:rPr>
                        <a:t>9,259</a:t>
                      </a:r>
                      <a:endParaRPr lang="en-US" sz="1000" b="0" i="0" u="none" strike="noStrike">
                        <a:solidFill>
                          <a:srgbClr val="000000"/>
                        </a:solidFill>
                        <a:effectLst/>
                        <a:latin typeface="Arial" panose="020B0604020202020204" pitchFamily="34" charset="0"/>
                      </a:endParaRPr>
                    </a:p>
                  </a:txBody>
                  <a:tcPr marL="5794" marR="5794" marT="5794" marB="0" anchor="ctr"/>
                </a:tc>
                <a:tc>
                  <a:txBody>
                    <a:bodyPr/>
                    <a:lstStyle/>
                    <a:p>
                      <a:pPr algn="r" fontAlgn="b"/>
                      <a:r>
                        <a:rPr lang="en-US" sz="1000" u="none" strike="noStrike">
                          <a:effectLst/>
                        </a:rPr>
                        <a:t>...</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-14,681</a:t>
                      </a:r>
                      <a:endParaRPr lang="en-US" sz="1000" b="0" i="0" u="none" strike="noStrike">
                        <a:solidFill>
                          <a:srgbClr val="FF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-61.32%</a:t>
                      </a:r>
                      <a:endParaRPr lang="en-US" sz="1000" b="0" i="0" u="none" strike="noStrike">
                        <a:solidFill>
                          <a:srgbClr val="FF0000"/>
                        </a:solidFill>
                        <a:effectLst/>
                        <a:latin typeface="Arial" panose="020B0604020202020204" pitchFamily="34" charset="0"/>
                      </a:endParaRPr>
                    </a:p>
                  </a:txBody>
                  <a:tcPr marL="5794" marR="5794" marT="5794" marB="0" anchor="b"/>
                </a:tc>
                <a:extLst>
                  <a:ext uri="{0D108BD9-81ED-4DB2-BD59-A6C34878D82A}">
                    <a16:rowId xmlns:a16="http://schemas.microsoft.com/office/drawing/2014/main" val="1351969730"/>
                  </a:ext>
                </a:extLst>
              </a:tr>
              <a:tr h="168016">
                <a:tc>
                  <a:txBody>
                    <a:bodyPr/>
                    <a:lstStyle/>
                    <a:p>
                      <a:pPr algn="l" fontAlgn="b"/>
                      <a:r>
                        <a:rPr lang="en-US" sz="1000" u="none" strike="noStrike">
                          <a:effectLst/>
                        </a:rPr>
                        <a:t>Low Energy Physics</a:t>
                      </a:r>
                      <a:endParaRPr lang="en-US" sz="1000" b="1" i="0" u="none" strike="noStrike">
                        <a:solidFill>
                          <a:srgbClr val="000000"/>
                        </a:solidFill>
                        <a:effectLst/>
                        <a:latin typeface="Arial" panose="020B0604020202020204" pitchFamily="34" charset="0"/>
                      </a:endParaRPr>
                    </a:p>
                  </a:txBody>
                  <a:tcPr marL="608333" marR="5794" marT="5794"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r" fontAlgn="b"/>
                      <a:r>
                        <a:rPr lang="en-US" sz="1000" u="none" strike="noStrike">
                          <a:effectLst/>
                        </a:rPr>
                        <a:t>199,166</a:t>
                      </a:r>
                      <a:endParaRPr lang="en-US" sz="1000" b="1" i="0" u="none" strike="noStrike">
                        <a:solidFill>
                          <a:srgbClr val="00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78,760</a:t>
                      </a:r>
                      <a:endParaRPr lang="en-US" sz="1000" b="1" i="0" u="none" strike="noStrike">
                        <a:solidFill>
                          <a:srgbClr val="000000"/>
                        </a:solidFill>
                        <a:effectLst/>
                        <a:latin typeface="Arial" panose="020B0604020202020204" pitchFamily="34" charset="0"/>
                      </a:endParaRPr>
                    </a:p>
                  </a:txBody>
                  <a:tcPr marL="5794" marR="5794" marT="5794"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r" fontAlgn="b"/>
                      <a:r>
                        <a:rPr lang="en-US" sz="1000" u="none" strike="noStrike">
                          <a:effectLst/>
                        </a:rPr>
                        <a:t>230,170</a:t>
                      </a:r>
                      <a:endParaRPr lang="en-US" sz="1000" b="1" i="0" u="none" strike="noStrike">
                        <a:solidFill>
                          <a:srgbClr val="000000"/>
                        </a:solidFill>
                        <a:effectLst/>
                        <a:latin typeface="Arial" panose="020B0604020202020204" pitchFamily="34" charset="0"/>
                      </a:endParaRPr>
                    </a:p>
                  </a:txBody>
                  <a:tcPr marL="5794" marR="5794" marT="5794"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r" fontAlgn="b"/>
                      <a:r>
                        <a:rPr lang="en-US" sz="1000" u="none" strike="noStrike">
                          <a:effectLst/>
                        </a:rPr>
                        <a:t>215,292</a:t>
                      </a:r>
                      <a:endParaRPr lang="en-US" sz="1000" b="1" i="0" u="none" strike="noStrike">
                        <a:solidFill>
                          <a:srgbClr val="000000"/>
                        </a:solidFill>
                        <a:effectLst/>
                        <a:latin typeface="Arial" panose="020B0604020202020204" pitchFamily="34" charset="0"/>
                      </a:endParaRPr>
                    </a:p>
                  </a:txBody>
                  <a:tcPr marL="5794" marR="5794" marT="5794"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r" fontAlgn="b"/>
                      <a:r>
                        <a:rPr lang="en-US" sz="1000" u="none" strike="noStrike">
                          <a:effectLst/>
                        </a:rPr>
                        <a:t>227,396</a:t>
                      </a:r>
                      <a:endParaRPr lang="en-US" sz="1000" b="1" i="0" u="none" strike="noStrike">
                        <a:solidFill>
                          <a:srgbClr val="00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218,292</a:t>
                      </a:r>
                      <a:endParaRPr lang="en-US" sz="1000" b="1" i="0" u="none" strike="noStrike">
                        <a:solidFill>
                          <a:srgbClr val="00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3,000</a:t>
                      </a:r>
                      <a:endParaRPr lang="en-US" sz="1000" b="1" i="0" u="none" strike="noStrike">
                        <a:solidFill>
                          <a:srgbClr val="00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1.39%</a:t>
                      </a:r>
                      <a:endParaRPr lang="en-US" sz="1000" b="1" i="0" u="none" strike="noStrike">
                        <a:solidFill>
                          <a:srgbClr val="00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-11,878</a:t>
                      </a:r>
                      <a:endParaRPr lang="en-US" sz="1000" b="1" i="0" u="none" strike="noStrike">
                        <a:solidFill>
                          <a:srgbClr val="FF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-5.16%</a:t>
                      </a:r>
                      <a:endParaRPr lang="en-US" sz="1000" b="1" i="0" u="none" strike="noStrike">
                        <a:solidFill>
                          <a:srgbClr val="FF0000"/>
                        </a:solidFill>
                        <a:effectLst/>
                        <a:latin typeface="Arial" panose="020B0604020202020204" pitchFamily="34" charset="0"/>
                      </a:endParaRPr>
                    </a:p>
                  </a:txBody>
                  <a:tcPr marL="5794" marR="5794" marT="5794" marB="0" anchor="b"/>
                </a:tc>
                <a:extLst>
                  <a:ext uri="{0D108BD9-81ED-4DB2-BD59-A6C34878D82A}">
                    <a16:rowId xmlns:a16="http://schemas.microsoft.com/office/drawing/2014/main" val="4217105470"/>
                  </a:ext>
                </a:extLst>
              </a:tr>
              <a:tr h="168016">
                <a:tc>
                  <a:txBody>
                    <a:bodyPr/>
                    <a:lstStyle/>
                    <a:p>
                      <a:pPr algn="l" fontAlgn="b"/>
                      <a:r>
                        <a:rPr lang="en-US" sz="1000" u="none" strike="noStrike">
                          <a:effectLst/>
                        </a:rPr>
                        <a:t>Theory, Research</a:t>
                      </a:r>
                      <a:endParaRPr lang="en-US" sz="1000" b="0" i="0" u="none" strike="noStrike">
                        <a:solidFill>
                          <a:srgbClr val="000000"/>
                        </a:solidFill>
                        <a:effectLst/>
                        <a:latin typeface="Arial" panose="020B0604020202020204" pitchFamily="34" charset="0"/>
                      </a:endParaRPr>
                    </a:p>
                  </a:txBody>
                  <a:tcPr marL="695238" marR="5794" marT="5794"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r" fontAlgn="b"/>
                      <a:r>
                        <a:rPr lang="en-US" sz="1000" u="none" strike="noStrike">
                          <a:effectLst/>
                        </a:rPr>
                        <a:t>57,260</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r" fontAlgn="b"/>
                      <a:r>
                        <a:rPr lang="en-US" sz="1000" u="none" strike="noStrike">
                          <a:effectLst/>
                        </a:rPr>
                        <a:t>67,873</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r" fontAlgn="b"/>
                      <a:r>
                        <a:rPr lang="en-US" sz="1000" u="none" strike="noStrike">
                          <a:effectLst/>
                        </a:rPr>
                        <a:t>77,142</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r" fontAlgn="b"/>
                      <a:r>
                        <a:rPr lang="en-US" sz="1000" u="none" strike="noStrike">
                          <a:effectLst/>
                        </a:rPr>
                        <a:t>59,642</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r" fontAlgn="ctr"/>
                      <a:r>
                        <a:rPr lang="en-US" sz="1000" u="none" strike="noStrike">
                          <a:effectLst/>
                        </a:rPr>
                        <a:t>77,142</a:t>
                      </a:r>
                      <a:endParaRPr lang="en-US" sz="1000" b="0" i="0" u="none" strike="noStrike">
                        <a:solidFill>
                          <a:srgbClr val="000000"/>
                        </a:solidFill>
                        <a:effectLst/>
                        <a:latin typeface="Arial" panose="020B0604020202020204" pitchFamily="34" charset="0"/>
                      </a:endParaRPr>
                    </a:p>
                  </a:txBody>
                  <a:tcPr marL="5794" marR="5794" marT="5794" marB="0" anchor="ctr"/>
                </a:tc>
                <a:tc>
                  <a:txBody>
                    <a:bodyPr/>
                    <a:lstStyle/>
                    <a:p>
                      <a:pPr algn="r" fontAlgn="b"/>
                      <a:r>
                        <a:rPr lang="en-US" sz="1000" u="none" strike="noStrike">
                          <a:effectLst/>
                        </a:rPr>
                        <a:t>...</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9,269</a:t>
                      </a:r>
                      <a:endParaRPr lang="en-US" sz="1000" b="0" i="0" u="none" strike="noStrike">
                        <a:solidFill>
                          <a:srgbClr val="00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13.66%</a:t>
                      </a:r>
                      <a:endParaRPr lang="en-US" sz="1000" b="0" i="0" u="none" strike="noStrike">
                        <a:solidFill>
                          <a:srgbClr val="000000"/>
                        </a:solidFill>
                        <a:effectLst/>
                        <a:latin typeface="Arial" panose="020B0604020202020204" pitchFamily="34" charset="0"/>
                      </a:endParaRPr>
                    </a:p>
                  </a:txBody>
                  <a:tcPr marL="5794" marR="5794" marT="5794" marB="0" anchor="b"/>
                </a:tc>
                <a:extLst>
                  <a:ext uri="{0D108BD9-81ED-4DB2-BD59-A6C34878D82A}">
                    <a16:rowId xmlns:a16="http://schemas.microsoft.com/office/drawing/2014/main" val="1654393121"/>
                  </a:ext>
                </a:extLst>
              </a:tr>
              <a:tr h="168016">
                <a:tc>
                  <a:txBody>
                    <a:bodyPr/>
                    <a:lstStyle/>
                    <a:p>
                      <a:pPr algn="l" fontAlgn="b"/>
                      <a:r>
                        <a:rPr lang="en-US" sz="1000" u="none" strike="noStrike">
                          <a:effectLst/>
                        </a:rPr>
                        <a:t>Nuclear Theory</a:t>
                      </a:r>
                      <a:endParaRPr lang="en-US" sz="1000" b="1" i="0" u="none" strike="noStrike">
                        <a:solidFill>
                          <a:srgbClr val="000000"/>
                        </a:solidFill>
                        <a:effectLst/>
                        <a:latin typeface="Arial" panose="020B0604020202020204" pitchFamily="34" charset="0"/>
                      </a:endParaRPr>
                    </a:p>
                  </a:txBody>
                  <a:tcPr marL="608333" marR="5794" marT="5794"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r" fontAlgn="b"/>
                      <a:r>
                        <a:rPr lang="en-US" sz="1000" u="none" strike="noStrike">
                          <a:effectLst/>
                        </a:rPr>
                        <a:t>57,260</a:t>
                      </a:r>
                      <a:endParaRPr lang="en-US" sz="1000" b="1" i="0" u="none" strike="noStrike">
                        <a:solidFill>
                          <a:srgbClr val="00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a:t>
                      </a:r>
                      <a:endParaRPr lang="en-US" sz="1000" b="1" i="0" u="none" strike="noStrike">
                        <a:solidFill>
                          <a:srgbClr val="000000"/>
                        </a:solidFill>
                        <a:effectLst/>
                        <a:latin typeface="Arial" panose="020B0604020202020204" pitchFamily="34" charset="0"/>
                      </a:endParaRPr>
                    </a:p>
                  </a:txBody>
                  <a:tcPr marL="5794" marR="5794" marT="5794"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r" fontAlgn="b"/>
                      <a:r>
                        <a:rPr lang="en-US" sz="1000" u="none" strike="noStrike">
                          <a:effectLst/>
                        </a:rPr>
                        <a:t>67,873</a:t>
                      </a:r>
                      <a:endParaRPr lang="en-US" sz="1000" b="1" i="0" u="none" strike="noStrike">
                        <a:solidFill>
                          <a:srgbClr val="000000"/>
                        </a:solidFill>
                        <a:effectLst/>
                        <a:latin typeface="Arial" panose="020B0604020202020204" pitchFamily="34" charset="0"/>
                      </a:endParaRPr>
                    </a:p>
                  </a:txBody>
                  <a:tcPr marL="5794" marR="5794" marT="5794"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r" fontAlgn="b"/>
                      <a:r>
                        <a:rPr lang="en-US" sz="1000" u="none" strike="noStrike">
                          <a:effectLst/>
                        </a:rPr>
                        <a:t>77,142</a:t>
                      </a:r>
                      <a:endParaRPr lang="en-US" sz="1000" b="1" i="0" u="none" strike="noStrike">
                        <a:solidFill>
                          <a:srgbClr val="000000"/>
                        </a:solidFill>
                        <a:effectLst/>
                        <a:latin typeface="Arial" panose="020B0604020202020204" pitchFamily="34" charset="0"/>
                      </a:endParaRPr>
                    </a:p>
                  </a:txBody>
                  <a:tcPr marL="5794" marR="5794" marT="5794"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r" fontAlgn="b"/>
                      <a:r>
                        <a:rPr lang="en-US" sz="1000" u="none" strike="noStrike">
                          <a:effectLst/>
                        </a:rPr>
                        <a:t>59,642</a:t>
                      </a:r>
                      <a:endParaRPr lang="en-US" sz="1000" b="1" i="0" u="none" strike="noStrike">
                        <a:solidFill>
                          <a:srgbClr val="00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77,142</a:t>
                      </a:r>
                      <a:endParaRPr lang="en-US" sz="1000" b="1" i="0" u="none" strike="noStrike">
                        <a:solidFill>
                          <a:srgbClr val="00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a:t>
                      </a:r>
                      <a:endParaRPr lang="en-US" sz="1000" b="1" i="0" u="none" strike="noStrike">
                        <a:solidFill>
                          <a:srgbClr val="00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a:t>
                      </a:r>
                      <a:endParaRPr lang="en-US" sz="1000" b="1" i="0" u="none" strike="noStrike">
                        <a:solidFill>
                          <a:srgbClr val="00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9,269</a:t>
                      </a:r>
                      <a:endParaRPr lang="en-US" sz="1000" b="1" i="0" u="none" strike="noStrike">
                        <a:solidFill>
                          <a:srgbClr val="00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13.66%</a:t>
                      </a:r>
                      <a:endParaRPr lang="en-US" sz="1000" b="1" i="0" u="none" strike="noStrike">
                        <a:solidFill>
                          <a:srgbClr val="000000"/>
                        </a:solidFill>
                        <a:effectLst/>
                        <a:latin typeface="Arial" panose="020B0604020202020204" pitchFamily="34" charset="0"/>
                      </a:endParaRPr>
                    </a:p>
                  </a:txBody>
                  <a:tcPr marL="5794" marR="5794" marT="5794" marB="0" anchor="b"/>
                </a:tc>
                <a:extLst>
                  <a:ext uri="{0D108BD9-81ED-4DB2-BD59-A6C34878D82A}">
                    <a16:rowId xmlns:a16="http://schemas.microsoft.com/office/drawing/2014/main" val="643815397"/>
                  </a:ext>
                </a:extLst>
              </a:tr>
              <a:tr h="178444">
                <a:tc>
                  <a:txBody>
                    <a:bodyPr/>
                    <a:lstStyle/>
                    <a:p>
                      <a:pPr algn="r" fontAlgn="ctr"/>
                      <a:r>
                        <a:rPr lang="en-US" sz="1000" u="none" strike="noStrike">
                          <a:effectLst/>
                        </a:rPr>
                        <a:t>Program Subtotal</a:t>
                      </a:r>
                      <a:endParaRPr lang="en-US" sz="1000" b="1" i="0" u="none" strike="noStrike">
                        <a:solidFill>
                          <a:srgbClr val="000000"/>
                        </a:solidFill>
                        <a:effectLst/>
                        <a:latin typeface="Arial" panose="020B0604020202020204" pitchFamily="34" charset="0"/>
                      </a:endParaRPr>
                    </a:p>
                  </a:txBody>
                  <a:tcPr marL="5794" marR="5794" marT="5794" marB="0" anchor="ctr"/>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r" fontAlgn="ctr"/>
                      <a:r>
                        <a:rPr lang="en-US" sz="1000" u="none" strike="noStrike">
                          <a:effectLst/>
                        </a:rPr>
                        <a:t>708,000</a:t>
                      </a:r>
                      <a:endParaRPr lang="en-US" sz="1000" b="1" i="0" u="none" strike="noStrike">
                        <a:solidFill>
                          <a:srgbClr val="000000"/>
                        </a:solidFill>
                        <a:effectLst/>
                        <a:latin typeface="Arial" panose="020B0604020202020204" pitchFamily="34" charset="0"/>
                      </a:endParaRPr>
                    </a:p>
                  </a:txBody>
                  <a:tcPr marL="5794" marR="5794" marT="5794" marB="0" anchor="ctr"/>
                </a:tc>
                <a:tc>
                  <a:txBody>
                    <a:bodyPr/>
                    <a:lstStyle/>
                    <a:p>
                      <a:pPr algn="r" fontAlgn="ctr"/>
                      <a:r>
                        <a:rPr lang="en-US" sz="1000" u="none" strike="noStrike">
                          <a:effectLst/>
                        </a:rPr>
                        <a:t>88,760</a:t>
                      </a:r>
                      <a:endParaRPr lang="en-US" sz="1000" b="1" i="0" u="none" strike="noStrike">
                        <a:solidFill>
                          <a:srgbClr val="000000"/>
                        </a:solidFill>
                        <a:effectLst/>
                        <a:latin typeface="Arial" panose="020B0604020202020204" pitchFamily="34" charset="0"/>
                      </a:endParaRPr>
                    </a:p>
                  </a:txBody>
                  <a:tcPr marL="5794" marR="5794" marT="5794" marB="0" anchor="ctr"/>
                </a:tc>
                <a:tc>
                  <a:txBody>
                    <a:bodyPr/>
                    <a:lstStyle/>
                    <a:p>
                      <a:pPr algn="l" fontAlgn="ctr"/>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ctr"/>
                </a:tc>
                <a:tc>
                  <a:txBody>
                    <a:bodyPr/>
                    <a:lstStyle/>
                    <a:p>
                      <a:pPr algn="r" fontAlgn="ctr"/>
                      <a:r>
                        <a:rPr lang="en-US" sz="1000" u="none" strike="noStrike">
                          <a:effectLst/>
                        </a:rPr>
                        <a:t>755,196</a:t>
                      </a:r>
                      <a:endParaRPr lang="en-US" sz="1000" b="1" i="0" u="none" strike="noStrike">
                        <a:solidFill>
                          <a:srgbClr val="000000"/>
                        </a:solidFill>
                        <a:effectLst/>
                        <a:latin typeface="Arial" panose="020B0604020202020204" pitchFamily="34" charset="0"/>
                      </a:endParaRPr>
                    </a:p>
                  </a:txBody>
                  <a:tcPr marL="5794" marR="5794" marT="5794" marB="0" anchor="ctr"/>
                </a:tc>
                <a:tc>
                  <a:txBody>
                    <a:bodyPr/>
                    <a:lstStyle/>
                    <a:p>
                      <a:pPr algn="l" fontAlgn="ctr"/>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ctr"/>
                </a:tc>
                <a:tc>
                  <a:txBody>
                    <a:bodyPr/>
                    <a:lstStyle/>
                    <a:p>
                      <a:pPr algn="r" fontAlgn="ctr"/>
                      <a:r>
                        <a:rPr lang="en-US" sz="1000" u="none" strike="noStrike">
                          <a:effectLst/>
                        </a:rPr>
                        <a:t>716,418</a:t>
                      </a:r>
                      <a:endParaRPr lang="en-US" sz="1000" b="1" i="0" u="none" strike="noStrike">
                        <a:solidFill>
                          <a:srgbClr val="000000"/>
                        </a:solidFill>
                        <a:effectLst/>
                        <a:latin typeface="Arial" panose="020B0604020202020204" pitchFamily="34" charset="0"/>
                      </a:endParaRPr>
                    </a:p>
                  </a:txBody>
                  <a:tcPr marL="5794" marR="5794" marT="5794" marB="0" anchor="ctr"/>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r" fontAlgn="ctr"/>
                      <a:r>
                        <a:rPr lang="en-US" sz="1000" u="none" strike="noStrike">
                          <a:effectLst/>
                        </a:rPr>
                        <a:t>705,000</a:t>
                      </a:r>
                      <a:endParaRPr lang="en-US" sz="1000" b="1" i="0" u="none" strike="noStrike">
                        <a:solidFill>
                          <a:srgbClr val="000000"/>
                        </a:solidFill>
                        <a:effectLst/>
                        <a:latin typeface="Arial" panose="020B0604020202020204" pitchFamily="34" charset="0"/>
                      </a:endParaRPr>
                    </a:p>
                  </a:txBody>
                  <a:tcPr marL="5794" marR="5794" marT="5794" marB="0" anchor="ctr"/>
                </a:tc>
                <a:tc>
                  <a:txBody>
                    <a:bodyPr/>
                    <a:lstStyle/>
                    <a:p>
                      <a:pPr algn="r" fontAlgn="ctr"/>
                      <a:r>
                        <a:rPr lang="en-US" sz="1000" u="none" strike="noStrike">
                          <a:effectLst/>
                        </a:rPr>
                        <a:t>723,418</a:t>
                      </a:r>
                      <a:endParaRPr lang="en-US" sz="1000" b="1" i="0" u="none" strike="noStrike">
                        <a:solidFill>
                          <a:srgbClr val="000000"/>
                        </a:solidFill>
                        <a:effectLst/>
                        <a:latin typeface="Arial" panose="020B0604020202020204" pitchFamily="34" charset="0"/>
                      </a:endParaRPr>
                    </a:p>
                  </a:txBody>
                  <a:tcPr marL="5794" marR="5794" marT="5794" marB="0" anchor="ctr"/>
                </a:tc>
                <a:tc>
                  <a:txBody>
                    <a:bodyPr/>
                    <a:lstStyle/>
                    <a:p>
                      <a:pPr algn="r" fontAlgn="ctr"/>
                      <a:r>
                        <a:rPr lang="en-US" sz="1000" u="none" strike="noStrike">
                          <a:effectLst/>
                        </a:rPr>
                        <a:t>7,000</a:t>
                      </a:r>
                      <a:endParaRPr lang="en-US" sz="1000" b="1" i="0" u="none" strike="noStrike">
                        <a:solidFill>
                          <a:srgbClr val="000000"/>
                        </a:solidFill>
                        <a:effectLst/>
                        <a:latin typeface="Arial" panose="020B0604020202020204" pitchFamily="34" charset="0"/>
                      </a:endParaRPr>
                    </a:p>
                  </a:txBody>
                  <a:tcPr marL="5794" marR="5794" marT="5794" marB="0" anchor="ctr"/>
                </a:tc>
                <a:tc>
                  <a:txBody>
                    <a:bodyPr/>
                    <a:lstStyle/>
                    <a:p>
                      <a:pPr algn="r" fontAlgn="ctr"/>
                      <a:r>
                        <a:rPr lang="en-US" sz="1000" u="none" strike="noStrike">
                          <a:effectLst/>
                        </a:rPr>
                        <a:t>0.98%</a:t>
                      </a:r>
                      <a:endParaRPr lang="en-US" sz="1000" b="1" i="0" u="none" strike="noStrike">
                        <a:solidFill>
                          <a:srgbClr val="000000"/>
                        </a:solidFill>
                        <a:effectLst/>
                        <a:latin typeface="Arial" panose="020B0604020202020204" pitchFamily="34" charset="0"/>
                      </a:endParaRPr>
                    </a:p>
                  </a:txBody>
                  <a:tcPr marL="5794" marR="5794" marT="5794" marB="0" anchor="ctr"/>
                </a:tc>
                <a:tc>
                  <a:txBody>
                    <a:bodyPr/>
                    <a:lstStyle/>
                    <a:p>
                      <a:pPr algn="r" fontAlgn="ctr"/>
                      <a:r>
                        <a:rPr lang="en-US" sz="1000" u="none" strike="noStrike">
                          <a:effectLst/>
                        </a:rPr>
                        <a:t>-31,778</a:t>
                      </a:r>
                      <a:endParaRPr lang="en-US" sz="1000" b="1" i="0" u="none" strike="noStrike">
                        <a:solidFill>
                          <a:srgbClr val="FF0000"/>
                        </a:solidFill>
                        <a:effectLst/>
                        <a:latin typeface="Arial" panose="020B0604020202020204" pitchFamily="34" charset="0"/>
                      </a:endParaRPr>
                    </a:p>
                  </a:txBody>
                  <a:tcPr marL="5794" marR="5794" marT="5794" marB="0" anchor="ctr"/>
                </a:tc>
                <a:tc>
                  <a:txBody>
                    <a:bodyPr/>
                    <a:lstStyle/>
                    <a:p>
                      <a:pPr algn="r" fontAlgn="ctr"/>
                      <a:r>
                        <a:rPr lang="en-US" sz="1000" u="none" strike="noStrike">
                          <a:effectLst/>
                        </a:rPr>
                        <a:t>-4.21%</a:t>
                      </a:r>
                      <a:endParaRPr lang="en-US" sz="1000" b="1" i="0" u="none" strike="noStrike">
                        <a:solidFill>
                          <a:srgbClr val="FF0000"/>
                        </a:solidFill>
                        <a:effectLst/>
                        <a:latin typeface="Arial" panose="020B0604020202020204" pitchFamily="34" charset="0"/>
                      </a:endParaRPr>
                    </a:p>
                  </a:txBody>
                  <a:tcPr marL="5794" marR="5794" marT="5794" marB="0" anchor="ctr"/>
                </a:tc>
                <a:extLst>
                  <a:ext uri="{0D108BD9-81ED-4DB2-BD59-A6C34878D82A}">
                    <a16:rowId xmlns:a16="http://schemas.microsoft.com/office/drawing/2014/main" val="689179129"/>
                  </a:ext>
                </a:extLst>
              </a:tr>
              <a:tr h="311698">
                <a:tc>
                  <a:txBody>
                    <a:bodyPr/>
                    <a:lstStyle/>
                    <a:p>
                      <a:pPr algn="l" fontAlgn="b"/>
                      <a:r>
                        <a:rPr lang="en-US" sz="1000" u="none" strike="noStrike">
                          <a:effectLst/>
                        </a:rPr>
                        <a:t>20-SC-52, Electron Ion Collider EIC, BNL</a:t>
                      </a:r>
                      <a:endParaRPr lang="en-US" sz="1000" b="1" i="0" u="none" strike="noStrike">
                        <a:solidFill>
                          <a:srgbClr val="000000"/>
                        </a:solidFill>
                        <a:effectLst/>
                        <a:latin typeface="Arial" panose="020B0604020202020204" pitchFamily="34" charset="0"/>
                      </a:endParaRPr>
                    </a:p>
                  </a:txBody>
                  <a:tcPr marL="608333" marR="5794" marT="5794"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r" fontAlgn="b"/>
                      <a:r>
                        <a:rPr lang="en-US" sz="1000" u="none" strike="noStrike">
                          <a:effectLst/>
                        </a:rPr>
                        <a:t>20,000</a:t>
                      </a:r>
                      <a:endParaRPr lang="en-US" sz="1000" b="1" i="0" u="none" strike="noStrike">
                        <a:solidFill>
                          <a:srgbClr val="00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128,240</a:t>
                      </a:r>
                      <a:endParaRPr lang="en-US" sz="1000" b="1" i="0" u="none" strike="noStrike">
                        <a:solidFill>
                          <a:srgbClr val="000000"/>
                        </a:solidFill>
                        <a:effectLst/>
                        <a:latin typeface="Arial" panose="020B0604020202020204" pitchFamily="34" charset="0"/>
                      </a:endParaRPr>
                    </a:p>
                  </a:txBody>
                  <a:tcPr marL="5794" marR="5794" marT="5794"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r" fontAlgn="b"/>
                      <a:r>
                        <a:rPr lang="en-US" sz="1000" u="none" strike="noStrike">
                          <a:effectLst/>
                        </a:rPr>
                        <a:t>50,000</a:t>
                      </a:r>
                      <a:endParaRPr lang="en-US" sz="1000" b="1" i="0" u="none" strike="noStrike">
                        <a:solidFill>
                          <a:srgbClr val="000000"/>
                        </a:solidFill>
                        <a:effectLst/>
                        <a:latin typeface="Arial" panose="020B0604020202020204" pitchFamily="34" charset="0"/>
                      </a:endParaRPr>
                    </a:p>
                  </a:txBody>
                  <a:tcPr marL="5794" marR="5794" marT="5794"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r" fontAlgn="b"/>
                      <a:r>
                        <a:rPr lang="en-US" sz="1000" u="none" strike="noStrike">
                          <a:effectLst/>
                        </a:rPr>
                        <a:t>95,000</a:t>
                      </a:r>
                      <a:endParaRPr lang="en-US" sz="1000" b="1" i="0" u="none" strike="noStrike">
                        <a:solidFill>
                          <a:srgbClr val="000000"/>
                        </a:solidFill>
                        <a:effectLst/>
                        <a:latin typeface="Arial" panose="020B0604020202020204" pitchFamily="34" charset="0"/>
                      </a:endParaRPr>
                    </a:p>
                  </a:txBody>
                  <a:tcPr marL="5794" marR="5794" marT="5794"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r" fontAlgn="b"/>
                      <a:r>
                        <a:rPr lang="en-US" sz="1000" u="none" strike="noStrike">
                          <a:effectLst/>
                        </a:rPr>
                        <a:t>95,000</a:t>
                      </a:r>
                      <a:endParaRPr lang="en-US" sz="1000" b="1" i="0" u="none" strike="noStrike">
                        <a:solidFill>
                          <a:srgbClr val="00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95,000</a:t>
                      </a:r>
                      <a:endParaRPr lang="en-US" sz="1000" b="1" i="0" u="none" strike="noStrike">
                        <a:solidFill>
                          <a:srgbClr val="00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a:t>
                      </a:r>
                      <a:endParaRPr lang="en-US" sz="1000" b="1" i="0" u="none" strike="noStrike">
                        <a:solidFill>
                          <a:srgbClr val="00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a:t>
                      </a:r>
                      <a:endParaRPr lang="en-US" sz="1000" b="1" i="0" u="none" strike="noStrike">
                        <a:solidFill>
                          <a:srgbClr val="00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45,000</a:t>
                      </a:r>
                      <a:endParaRPr lang="en-US" sz="1000" b="1" i="0" u="none" strike="noStrike">
                        <a:solidFill>
                          <a:srgbClr val="00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90.00%</a:t>
                      </a:r>
                      <a:endParaRPr lang="en-US" sz="1000" b="1" i="0" u="none" strike="noStrike">
                        <a:solidFill>
                          <a:srgbClr val="000000"/>
                        </a:solidFill>
                        <a:effectLst/>
                        <a:latin typeface="Arial" panose="020B0604020202020204" pitchFamily="34" charset="0"/>
                      </a:endParaRPr>
                    </a:p>
                  </a:txBody>
                  <a:tcPr marL="5794" marR="5794" marT="5794" marB="0" anchor="b"/>
                </a:tc>
                <a:extLst>
                  <a:ext uri="{0D108BD9-81ED-4DB2-BD59-A6C34878D82A}">
                    <a16:rowId xmlns:a16="http://schemas.microsoft.com/office/drawing/2014/main" val="3456423267"/>
                  </a:ext>
                </a:extLst>
              </a:tr>
              <a:tr h="178444">
                <a:tc>
                  <a:txBody>
                    <a:bodyPr/>
                    <a:lstStyle/>
                    <a:p>
                      <a:pPr algn="r" fontAlgn="ctr"/>
                      <a:r>
                        <a:rPr lang="en-US" sz="1000" u="none" strike="noStrike">
                          <a:effectLst/>
                        </a:rPr>
                        <a:t>Construction Subtotal</a:t>
                      </a:r>
                      <a:endParaRPr lang="en-US" sz="1000" b="1" i="0" u="none" strike="noStrike">
                        <a:solidFill>
                          <a:srgbClr val="000000"/>
                        </a:solidFill>
                        <a:effectLst/>
                        <a:latin typeface="Arial" panose="020B0604020202020204" pitchFamily="34" charset="0"/>
                      </a:endParaRPr>
                    </a:p>
                  </a:txBody>
                  <a:tcPr marL="5794" marR="5794" marT="5794" marB="0" anchor="ctr"/>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r" fontAlgn="ctr"/>
                      <a:r>
                        <a:rPr lang="en-US" sz="1000" u="none" strike="noStrike">
                          <a:effectLst/>
                        </a:rPr>
                        <a:t>20,000</a:t>
                      </a:r>
                      <a:endParaRPr lang="en-US" sz="1000" b="1" i="0" u="none" strike="noStrike">
                        <a:solidFill>
                          <a:srgbClr val="000000"/>
                        </a:solidFill>
                        <a:effectLst/>
                        <a:latin typeface="Arial" panose="020B0604020202020204" pitchFamily="34" charset="0"/>
                      </a:endParaRPr>
                    </a:p>
                  </a:txBody>
                  <a:tcPr marL="5794" marR="5794" marT="5794" marB="0" anchor="ctr"/>
                </a:tc>
                <a:tc>
                  <a:txBody>
                    <a:bodyPr/>
                    <a:lstStyle/>
                    <a:p>
                      <a:pPr algn="r" fontAlgn="ctr"/>
                      <a:r>
                        <a:rPr lang="en-US" sz="1000" u="none" strike="noStrike">
                          <a:effectLst/>
                        </a:rPr>
                        <a:t>128,240</a:t>
                      </a:r>
                      <a:endParaRPr lang="en-US" sz="1000" b="1" i="0" u="none" strike="noStrike">
                        <a:solidFill>
                          <a:srgbClr val="000000"/>
                        </a:solidFill>
                        <a:effectLst/>
                        <a:latin typeface="Arial" panose="020B0604020202020204" pitchFamily="34" charset="0"/>
                      </a:endParaRPr>
                    </a:p>
                  </a:txBody>
                  <a:tcPr marL="5794" marR="5794" marT="5794" marB="0" anchor="ctr"/>
                </a:tc>
                <a:tc>
                  <a:txBody>
                    <a:bodyPr/>
                    <a:lstStyle/>
                    <a:p>
                      <a:pPr algn="l" fontAlgn="ctr"/>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ctr"/>
                </a:tc>
                <a:tc>
                  <a:txBody>
                    <a:bodyPr/>
                    <a:lstStyle/>
                    <a:p>
                      <a:pPr algn="r" fontAlgn="ctr"/>
                      <a:r>
                        <a:rPr lang="en-US" sz="1000" u="none" strike="noStrike">
                          <a:effectLst/>
                        </a:rPr>
                        <a:t>50,000</a:t>
                      </a:r>
                      <a:endParaRPr lang="en-US" sz="1000" b="1" i="0" u="none" strike="noStrike">
                        <a:solidFill>
                          <a:srgbClr val="000000"/>
                        </a:solidFill>
                        <a:effectLst/>
                        <a:latin typeface="Arial" panose="020B0604020202020204" pitchFamily="34" charset="0"/>
                      </a:endParaRPr>
                    </a:p>
                  </a:txBody>
                  <a:tcPr marL="5794" marR="5794" marT="5794" marB="0" anchor="ctr"/>
                </a:tc>
                <a:tc>
                  <a:txBody>
                    <a:bodyPr/>
                    <a:lstStyle/>
                    <a:p>
                      <a:pPr algn="l" fontAlgn="ctr"/>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ctr"/>
                </a:tc>
                <a:tc>
                  <a:txBody>
                    <a:bodyPr/>
                    <a:lstStyle/>
                    <a:p>
                      <a:pPr algn="r" fontAlgn="ctr"/>
                      <a:r>
                        <a:rPr lang="en-US" sz="1000" u="none" strike="noStrike">
                          <a:effectLst/>
                        </a:rPr>
                        <a:t>95,000</a:t>
                      </a:r>
                      <a:endParaRPr lang="en-US" sz="1000" b="1" i="0" u="none" strike="noStrike">
                        <a:solidFill>
                          <a:srgbClr val="000000"/>
                        </a:solidFill>
                        <a:effectLst/>
                        <a:latin typeface="Arial" panose="020B0604020202020204" pitchFamily="34" charset="0"/>
                      </a:endParaRPr>
                    </a:p>
                  </a:txBody>
                  <a:tcPr marL="5794" marR="5794" marT="5794" marB="0" anchor="ctr"/>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r" fontAlgn="ctr"/>
                      <a:r>
                        <a:rPr lang="en-US" sz="1000" u="none" strike="noStrike">
                          <a:effectLst/>
                        </a:rPr>
                        <a:t>95,000</a:t>
                      </a:r>
                      <a:endParaRPr lang="en-US" sz="1000" b="1" i="0" u="none" strike="noStrike">
                        <a:solidFill>
                          <a:srgbClr val="000000"/>
                        </a:solidFill>
                        <a:effectLst/>
                        <a:latin typeface="Arial" panose="020B0604020202020204" pitchFamily="34" charset="0"/>
                      </a:endParaRPr>
                    </a:p>
                  </a:txBody>
                  <a:tcPr marL="5794" marR="5794" marT="5794" marB="0" anchor="ctr"/>
                </a:tc>
                <a:tc>
                  <a:txBody>
                    <a:bodyPr/>
                    <a:lstStyle/>
                    <a:p>
                      <a:pPr algn="r" fontAlgn="ctr"/>
                      <a:r>
                        <a:rPr lang="en-US" sz="1000" u="none" strike="noStrike">
                          <a:effectLst/>
                        </a:rPr>
                        <a:t>95,000</a:t>
                      </a:r>
                      <a:endParaRPr lang="en-US" sz="1000" b="1" i="0" u="none" strike="noStrike">
                        <a:solidFill>
                          <a:srgbClr val="000000"/>
                        </a:solidFill>
                        <a:effectLst/>
                        <a:latin typeface="Arial" panose="020B0604020202020204" pitchFamily="34" charset="0"/>
                      </a:endParaRPr>
                    </a:p>
                  </a:txBody>
                  <a:tcPr marL="5794" marR="5794" marT="5794" marB="0" anchor="ctr"/>
                </a:tc>
                <a:tc>
                  <a:txBody>
                    <a:bodyPr/>
                    <a:lstStyle/>
                    <a:p>
                      <a:pPr algn="r" fontAlgn="ctr"/>
                      <a:r>
                        <a:rPr lang="en-US" sz="1000" u="none" strike="noStrike">
                          <a:effectLst/>
                        </a:rPr>
                        <a:t>...</a:t>
                      </a:r>
                      <a:endParaRPr lang="en-US" sz="1000" b="1" i="0" u="none" strike="noStrike">
                        <a:solidFill>
                          <a:srgbClr val="000000"/>
                        </a:solidFill>
                        <a:effectLst/>
                        <a:latin typeface="Arial" panose="020B0604020202020204" pitchFamily="34" charset="0"/>
                      </a:endParaRPr>
                    </a:p>
                  </a:txBody>
                  <a:tcPr marL="5794" marR="5794" marT="5794" marB="0" anchor="ctr"/>
                </a:tc>
                <a:tc>
                  <a:txBody>
                    <a:bodyPr/>
                    <a:lstStyle/>
                    <a:p>
                      <a:pPr algn="r" fontAlgn="ctr"/>
                      <a:r>
                        <a:rPr lang="en-US" sz="1000" u="none" strike="noStrike">
                          <a:effectLst/>
                        </a:rPr>
                        <a:t>...</a:t>
                      </a:r>
                      <a:endParaRPr lang="en-US" sz="1000" b="1" i="0" u="none" strike="noStrike">
                        <a:solidFill>
                          <a:srgbClr val="000000"/>
                        </a:solidFill>
                        <a:effectLst/>
                        <a:latin typeface="Arial" panose="020B0604020202020204" pitchFamily="34" charset="0"/>
                      </a:endParaRPr>
                    </a:p>
                  </a:txBody>
                  <a:tcPr marL="5794" marR="5794" marT="5794" marB="0" anchor="ctr"/>
                </a:tc>
                <a:tc>
                  <a:txBody>
                    <a:bodyPr/>
                    <a:lstStyle/>
                    <a:p>
                      <a:pPr algn="r" fontAlgn="ctr"/>
                      <a:r>
                        <a:rPr lang="en-US" sz="1000" u="none" strike="noStrike">
                          <a:effectLst/>
                        </a:rPr>
                        <a:t>45,000</a:t>
                      </a:r>
                      <a:endParaRPr lang="en-US" sz="1000" b="1" i="0" u="none" strike="noStrike">
                        <a:solidFill>
                          <a:srgbClr val="000000"/>
                        </a:solidFill>
                        <a:effectLst/>
                        <a:latin typeface="Arial" panose="020B0604020202020204" pitchFamily="34" charset="0"/>
                      </a:endParaRPr>
                    </a:p>
                  </a:txBody>
                  <a:tcPr marL="5794" marR="5794" marT="5794" marB="0" anchor="ctr"/>
                </a:tc>
                <a:tc>
                  <a:txBody>
                    <a:bodyPr/>
                    <a:lstStyle/>
                    <a:p>
                      <a:pPr algn="r" fontAlgn="ctr"/>
                      <a:r>
                        <a:rPr lang="en-US" sz="1000" u="none" strike="noStrike">
                          <a:effectLst/>
                        </a:rPr>
                        <a:t>90.00%</a:t>
                      </a:r>
                      <a:endParaRPr lang="en-US" sz="1000" b="1" i="0" u="none" strike="noStrike">
                        <a:solidFill>
                          <a:srgbClr val="000000"/>
                        </a:solidFill>
                        <a:effectLst/>
                        <a:latin typeface="Arial" panose="020B0604020202020204" pitchFamily="34" charset="0"/>
                      </a:endParaRPr>
                    </a:p>
                  </a:txBody>
                  <a:tcPr marL="5794" marR="5794" marT="5794" marB="0" anchor="ctr"/>
                </a:tc>
                <a:extLst>
                  <a:ext uri="{0D108BD9-81ED-4DB2-BD59-A6C34878D82A}">
                    <a16:rowId xmlns:a16="http://schemas.microsoft.com/office/drawing/2014/main" val="2429944162"/>
                  </a:ext>
                </a:extLst>
              </a:tr>
              <a:tr h="195825">
                <a:tc>
                  <a:txBody>
                    <a:bodyPr/>
                    <a:lstStyle/>
                    <a:p>
                      <a:pPr algn="l" fontAlgn="b"/>
                      <a:r>
                        <a:rPr lang="en-US" sz="1000" u="none" strike="noStrike">
                          <a:effectLst/>
                        </a:rPr>
                        <a:t>Total Nuclear Physics</a:t>
                      </a:r>
                      <a:endParaRPr lang="en-US" sz="1000" b="1" i="0" u="none" strike="noStrike">
                        <a:solidFill>
                          <a:srgbClr val="000000"/>
                        </a:solidFill>
                        <a:effectLst/>
                        <a:latin typeface="Arial" panose="020B0604020202020204" pitchFamily="34" charset="0"/>
                      </a:endParaRPr>
                    </a:p>
                  </a:txBody>
                  <a:tcPr marL="5794" marR="5794" marT="5794"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r" fontAlgn="b"/>
                      <a:r>
                        <a:rPr lang="en-US" sz="1000" u="none" strike="noStrike">
                          <a:effectLst/>
                        </a:rPr>
                        <a:t>728,000</a:t>
                      </a:r>
                      <a:endParaRPr lang="en-US" sz="1000" b="1" i="0" u="none" strike="noStrike">
                        <a:solidFill>
                          <a:srgbClr val="00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217,000</a:t>
                      </a:r>
                      <a:endParaRPr lang="en-US" sz="1000" b="1" i="0" u="none" strike="noStrike">
                        <a:solidFill>
                          <a:srgbClr val="000000"/>
                        </a:solidFill>
                        <a:effectLst/>
                        <a:latin typeface="Arial" panose="020B0604020202020204" pitchFamily="34" charset="0"/>
                      </a:endParaRPr>
                    </a:p>
                  </a:txBody>
                  <a:tcPr marL="5794" marR="5794" marT="5794"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r" fontAlgn="b"/>
                      <a:r>
                        <a:rPr lang="en-US" sz="1000" u="none" strike="noStrike">
                          <a:effectLst/>
                        </a:rPr>
                        <a:t>805,196</a:t>
                      </a:r>
                      <a:endParaRPr lang="en-US" sz="1000" b="1" i="0" u="none" strike="noStrike">
                        <a:solidFill>
                          <a:srgbClr val="000000"/>
                        </a:solidFill>
                        <a:effectLst/>
                        <a:latin typeface="Arial" panose="020B0604020202020204" pitchFamily="34" charset="0"/>
                      </a:endParaRPr>
                    </a:p>
                  </a:txBody>
                  <a:tcPr marL="5794" marR="5794" marT="5794"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r" fontAlgn="b"/>
                      <a:r>
                        <a:rPr lang="en-US" sz="1000" u="none" strike="noStrike">
                          <a:effectLst/>
                        </a:rPr>
                        <a:t>811,418</a:t>
                      </a:r>
                      <a:endParaRPr lang="en-US" sz="1000" b="1" i="0" u="none" strike="noStrike">
                        <a:solidFill>
                          <a:srgbClr val="000000"/>
                        </a:solidFill>
                        <a:effectLst/>
                        <a:latin typeface="Arial" panose="020B0604020202020204" pitchFamily="34" charset="0"/>
                      </a:endParaRPr>
                    </a:p>
                  </a:txBody>
                  <a:tcPr marL="5794" marR="5794" marT="5794"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5794" marR="5794" marT="5794" marB="0" anchor="b"/>
                </a:tc>
                <a:tc>
                  <a:txBody>
                    <a:bodyPr/>
                    <a:lstStyle/>
                    <a:p>
                      <a:pPr algn="r" fontAlgn="b"/>
                      <a:r>
                        <a:rPr lang="en-US" sz="1000" u="none" strike="noStrike">
                          <a:effectLst/>
                        </a:rPr>
                        <a:t>800,000</a:t>
                      </a:r>
                      <a:endParaRPr lang="en-US" sz="1000" b="1" i="0" u="none" strike="noStrike">
                        <a:solidFill>
                          <a:srgbClr val="00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818,418</a:t>
                      </a:r>
                      <a:endParaRPr lang="en-US" sz="1000" b="1" i="0" u="none" strike="noStrike">
                        <a:solidFill>
                          <a:srgbClr val="000000"/>
                        </a:solidFill>
                        <a:effectLst/>
                        <a:latin typeface="Arial" panose="020B0604020202020204" pitchFamily="34" charset="0"/>
                      </a:endParaRPr>
                    </a:p>
                  </a:txBody>
                  <a:tcPr marL="5794" marR="5794" marT="5794" marB="0" anchor="b"/>
                </a:tc>
                <a:tc>
                  <a:txBody>
                    <a:bodyPr/>
                    <a:lstStyle/>
                    <a:p>
                      <a:pPr algn="r" fontAlgn="b"/>
                      <a:r>
                        <a:rPr lang="en-US" sz="1000" u="none" strike="noStrike" dirty="0">
                          <a:effectLst/>
                        </a:rPr>
                        <a:t>7,000</a:t>
                      </a:r>
                      <a:endParaRPr lang="en-US" sz="1000" b="1" i="0" u="none" strike="noStrike" dirty="0">
                        <a:solidFill>
                          <a:srgbClr val="00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0.86%</a:t>
                      </a:r>
                      <a:endParaRPr lang="en-US" sz="1000" b="1" i="0" u="none" strike="noStrike">
                        <a:solidFill>
                          <a:srgbClr val="000000"/>
                        </a:solidFill>
                        <a:effectLst/>
                        <a:latin typeface="Arial" panose="020B0604020202020204" pitchFamily="34" charset="0"/>
                      </a:endParaRPr>
                    </a:p>
                  </a:txBody>
                  <a:tcPr marL="5794" marR="5794" marT="5794" marB="0" anchor="b"/>
                </a:tc>
                <a:tc>
                  <a:txBody>
                    <a:bodyPr/>
                    <a:lstStyle/>
                    <a:p>
                      <a:pPr algn="r" fontAlgn="b"/>
                      <a:r>
                        <a:rPr lang="en-US" sz="1000" u="none" strike="noStrike">
                          <a:effectLst/>
                        </a:rPr>
                        <a:t>13,222</a:t>
                      </a:r>
                      <a:endParaRPr lang="en-US" sz="1000" b="1" i="0" u="none" strike="noStrike">
                        <a:solidFill>
                          <a:srgbClr val="000000"/>
                        </a:solidFill>
                        <a:effectLst/>
                        <a:latin typeface="Arial" panose="020B0604020202020204" pitchFamily="34" charset="0"/>
                      </a:endParaRPr>
                    </a:p>
                  </a:txBody>
                  <a:tcPr marL="5794" marR="5794" marT="5794" marB="0" anchor="b"/>
                </a:tc>
                <a:tc>
                  <a:txBody>
                    <a:bodyPr/>
                    <a:lstStyle/>
                    <a:p>
                      <a:pPr algn="r" fontAlgn="b"/>
                      <a:r>
                        <a:rPr lang="en-US" sz="1000" u="none" strike="noStrike" dirty="0">
                          <a:effectLst/>
                        </a:rPr>
                        <a:t>1.64%</a:t>
                      </a:r>
                      <a:endParaRPr lang="en-US" sz="1000" b="1" i="0" u="none" strike="noStrike" dirty="0">
                        <a:solidFill>
                          <a:srgbClr val="000000"/>
                        </a:solidFill>
                        <a:effectLst/>
                        <a:latin typeface="Arial" panose="020B0604020202020204" pitchFamily="34" charset="0"/>
                      </a:endParaRPr>
                    </a:p>
                  </a:txBody>
                  <a:tcPr marL="5794" marR="5794" marT="5794" marB="0" anchor="b"/>
                </a:tc>
                <a:extLst>
                  <a:ext uri="{0D108BD9-81ED-4DB2-BD59-A6C34878D82A}">
                    <a16:rowId xmlns:a16="http://schemas.microsoft.com/office/drawing/2014/main" val="1200748747"/>
                  </a:ext>
                </a:extLst>
              </a:tr>
            </a:tbl>
          </a:graphicData>
        </a:graphic>
      </p:graphicFrame>
      <p:sp>
        <p:nvSpPr>
          <p:cNvPr id="8" name="Oval 7">
            <a:extLst>
              <a:ext uri="{FF2B5EF4-FFF2-40B4-BE49-F238E27FC236}">
                <a16:creationId xmlns:a16="http://schemas.microsoft.com/office/drawing/2014/main" id="{04970C86-3639-9B7B-6E0B-C4AB933FCB49}"/>
              </a:ext>
            </a:extLst>
          </p:cNvPr>
          <p:cNvSpPr/>
          <p:nvPr/>
        </p:nvSpPr>
        <p:spPr>
          <a:xfrm>
            <a:off x="6650045" y="5287146"/>
            <a:ext cx="2983812" cy="28475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966445254"/>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1EC0B06-3B02-80A9-812F-F4DA943853AD}"/>
              </a:ext>
            </a:extLst>
          </p:cNvPr>
          <p:cNvPicPr>
            <a:picLocks noChangeAspect="1"/>
          </p:cNvPicPr>
          <p:nvPr/>
        </p:nvPicPr>
        <p:blipFill>
          <a:blip r:embed="rId2"/>
          <a:stretch>
            <a:fillRect/>
          </a:stretch>
        </p:blipFill>
        <p:spPr>
          <a:xfrm>
            <a:off x="1921054" y="1021815"/>
            <a:ext cx="8710232" cy="3678914"/>
          </a:xfrm>
          <a:prstGeom prst="rect">
            <a:avLst/>
          </a:prstGeom>
        </p:spPr>
      </p:pic>
      <p:sp>
        <p:nvSpPr>
          <p:cNvPr id="3" name="TextBox 2">
            <a:extLst>
              <a:ext uri="{FF2B5EF4-FFF2-40B4-BE49-F238E27FC236}">
                <a16:creationId xmlns:a16="http://schemas.microsoft.com/office/drawing/2014/main" id="{A4580694-A30C-D16E-5A85-13400C89FABA}"/>
              </a:ext>
            </a:extLst>
          </p:cNvPr>
          <p:cNvSpPr txBox="1"/>
          <p:nvPr/>
        </p:nvSpPr>
        <p:spPr>
          <a:xfrm>
            <a:off x="304800" y="4700729"/>
            <a:ext cx="11645462" cy="1815882"/>
          </a:xfrm>
          <a:prstGeom prst="rect">
            <a:avLst/>
          </a:prstGeom>
          <a:solidFill>
            <a:schemeClr val="bg1"/>
          </a:solidFill>
          <a:ln w="12700">
            <a:solidFill>
              <a:schemeClr val="tx1"/>
            </a:solidFill>
          </a:ln>
        </p:spPr>
        <p:txBody>
          <a:bodyPr wrap="square" rtlCol="0">
            <a:spAutoFit/>
          </a:bodyPr>
          <a:lstStyle/>
          <a:p>
            <a:pPr marL="285750" indent="-285750">
              <a:buFont typeface="Arial" panose="020B0604020202020204" pitchFamily="34" charset="0"/>
              <a:buChar char="•"/>
            </a:pPr>
            <a:r>
              <a:rPr lang="en-US" sz="1600" dirty="0"/>
              <a:t>DOE Inflation Reduction Act funding of $138M allocated at very end of FY2022.  FY2023 funding is $70M.  DOE request and U.S. House Mark for FY2024 is $98M.</a:t>
            </a:r>
          </a:p>
          <a:p>
            <a:pPr marL="285750" indent="-285750">
              <a:buFont typeface="Arial" panose="020B0604020202020204" pitchFamily="34" charset="0"/>
              <a:buChar char="•"/>
            </a:pPr>
            <a:r>
              <a:rPr lang="en-US" sz="1600" dirty="0"/>
              <a:t>RHIC shut down planned for end of June 2025.  Significant RHIC Operations funding will be redirected to EIC construction starting in FY2025 and reaching ~$150M/year in FY2026.</a:t>
            </a:r>
          </a:p>
          <a:p>
            <a:pPr marL="285750" indent="-285750">
              <a:buFont typeface="Arial" panose="020B0604020202020204" pitchFamily="34" charset="0"/>
              <a:buChar char="•"/>
            </a:pPr>
            <a:r>
              <a:rPr lang="en-US" sz="1600" dirty="0"/>
              <a:t>Current funding request supports DOE CD-3A, Long Lead Procurement Approval (LLP), in January 2024. LLP items mitigate risks:  technical, supply chain, inflation, and schedule.</a:t>
            </a:r>
          </a:p>
          <a:p>
            <a:pPr marL="285750" indent="-285750">
              <a:buFont typeface="Arial" panose="020B0604020202020204" pitchFamily="34" charset="0"/>
              <a:buChar char="•"/>
            </a:pPr>
            <a:r>
              <a:rPr lang="en-US" sz="1600" dirty="0"/>
              <a:t>FY2025 request is a major challenge given the Fiscal Responsibility Act signed earlier this month.</a:t>
            </a:r>
          </a:p>
        </p:txBody>
      </p:sp>
      <p:sp>
        <p:nvSpPr>
          <p:cNvPr id="4" name="Title 1">
            <a:extLst>
              <a:ext uri="{FF2B5EF4-FFF2-40B4-BE49-F238E27FC236}">
                <a16:creationId xmlns:a16="http://schemas.microsoft.com/office/drawing/2014/main" id="{AEF6F6E7-2386-2992-0511-DCB54A2A8BFF}"/>
              </a:ext>
            </a:extLst>
          </p:cNvPr>
          <p:cNvSpPr txBox="1">
            <a:spLocks/>
          </p:cNvSpPr>
          <p:nvPr/>
        </p:nvSpPr>
        <p:spPr>
          <a:xfrm>
            <a:off x="2730391" y="134947"/>
            <a:ext cx="8286750" cy="754271"/>
          </a:xfrm>
          <a:prstGeom prst="rect">
            <a:avLst/>
          </a:prstGeom>
        </p:spPr>
        <p:txBody>
          <a:bodyPr>
            <a:normAutofit/>
          </a:bodyPr>
          <a:lstStyle>
            <a:lvl1pPr algn="l" defTabSz="685800" rtl="0" eaLnBrk="1" latinLnBrk="0" hangingPunct="1">
              <a:lnSpc>
                <a:spcPct val="90000"/>
              </a:lnSpc>
              <a:spcBef>
                <a:spcPct val="0"/>
              </a:spcBef>
              <a:buNone/>
              <a:defRPr sz="3600" kern="1200">
                <a:solidFill>
                  <a:schemeClr val="bg1"/>
                </a:solidFill>
                <a:latin typeface="+mj-lt"/>
                <a:ea typeface="+mj-ea"/>
                <a:cs typeface="+mj-cs"/>
              </a:defRPr>
            </a:lvl1pPr>
          </a:lstStyle>
          <a:p>
            <a:pPr fontAlgn="auto">
              <a:spcAft>
                <a:spcPts val="0"/>
              </a:spcAft>
            </a:pPr>
            <a:r>
              <a:rPr lang="en-US" dirty="0"/>
              <a:t>EIC Reference Funding Plan</a:t>
            </a:r>
          </a:p>
        </p:txBody>
      </p:sp>
    </p:spTree>
    <p:extLst>
      <p:ext uri="{BB962C8B-B14F-4D97-AF65-F5344CB8AC3E}">
        <p14:creationId xmlns:p14="http://schemas.microsoft.com/office/powerpoint/2010/main" val="750224159"/>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7D61B9-9040-44C4-94EC-5D195008DF89}"/>
              </a:ext>
            </a:extLst>
          </p:cNvPr>
          <p:cNvSpPr>
            <a:spLocks noGrp="1"/>
          </p:cNvSpPr>
          <p:nvPr>
            <p:ph type="title"/>
          </p:nvPr>
        </p:nvSpPr>
        <p:spPr>
          <a:xfrm>
            <a:off x="3589128" y="-127712"/>
            <a:ext cx="7886700" cy="1325563"/>
          </a:xfrm>
        </p:spPr>
        <p:txBody>
          <a:bodyPr>
            <a:normAutofit/>
          </a:bodyPr>
          <a:lstStyle/>
          <a:p>
            <a:r>
              <a:rPr lang="en-US" sz="4000" dirty="0">
                <a:latin typeface="Calibri" panose="020F0502020204030204" pitchFamily="34" charset="0"/>
                <a:cs typeface="Calibri" panose="020F0502020204030204" pitchFamily="34" charset="0"/>
              </a:rPr>
              <a:t>EIC History and Plans </a:t>
            </a:r>
          </a:p>
        </p:txBody>
      </p:sp>
      <p:sp>
        <p:nvSpPr>
          <p:cNvPr id="6" name="Slide Number Placeholder 5">
            <a:extLst>
              <a:ext uri="{FF2B5EF4-FFF2-40B4-BE49-F238E27FC236}">
                <a16:creationId xmlns:a16="http://schemas.microsoft.com/office/drawing/2014/main" id="{9D06D79E-E78E-4DD7-A6BA-DB89B96BEFBF}"/>
              </a:ext>
            </a:extLst>
          </p:cNvPr>
          <p:cNvSpPr>
            <a:spLocks noGrp="1"/>
          </p:cNvSpPr>
          <p:nvPr>
            <p:ph type="sldNum" sz="quarter" idx="12"/>
          </p:nvPr>
        </p:nvSpPr>
        <p:spPr>
          <a:xfrm>
            <a:off x="6997212" y="6356351"/>
            <a:ext cx="20574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93C5830-40F3-F04E-B2E3-10E6672BA8FF}" type="slidenum">
              <a:rPr lang="en-US" smtClean="0"/>
              <a:pPr/>
              <a:t>16</a:t>
            </a:fld>
            <a:endParaRPr lang="en-US" dirty="0"/>
          </a:p>
        </p:txBody>
      </p:sp>
      <p:graphicFrame>
        <p:nvGraphicFramePr>
          <p:cNvPr id="3" name="Table 3">
            <a:extLst>
              <a:ext uri="{FF2B5EF4-FFF2-40B4-BE49-F238E27FC236}">
                <a16:creationId xmlns:a16="http://schemas.microsoft.com/office/drawing/2014/main" id="{ADDF2A46-B187-3E47-87C7-54CAEA4894A5}"/>
              </a:ext>
            </a:extLst>
          </p:cNvPr>
          <p:cNvGraphicFramePr>
            <a:graphicFrameLocks noGrp="1"/>
          </p:cNvGraphicFramePr>
          <p:nvPr>
            <p:extLst>
              <p:ext uri="{D42A27DB-BD31-4B8C-83A1-F6EECF244321}">
                <p14:modId xmlns:p14="http://schemas.microsoft.com/office/powerpoint/2010/main" val="4292327722"/>
              </p:ext>
            </p:extLst>
          </p:nvPr>
        </p:nvGraphicFramePr>
        <p:xfrm>
          <a:off x="1014248" y="1574318"/>
          <a:ext cx="10163504" cy="3996165"/>
        </p:xfrm>
        <a:graphic>
          <a:graphicData uri="http://schemas.openxmlformats.org/drawingml/2006/table">
            <a:tbl>
              <a:tblPr firstRow="1" bandRow="1">
                <a:tableStyleId>{F5AB1C69-6EDB-4FF4-983F-18BD219EF322}</a:tableStyleId>
              </a:tblPr>
              <a:tblGrid>
                <a:gridCol w="7390073">
                  <a:extLst>
                    <a:ext uri="{9D8B030D-6E8A-4147-A177-3AD203B41FA5}">
                      <a16:colId xmlns:a16="http://schemas.microsoft.com/office/drawing/2014/main" val="2476933501"/>
                    </a:ext>
                  </a:extLst>
                </a:gridCol>
                <a:gridCol w="2773431">
                  <a:extLst>
                    <a:ext uri="{9D8B030D-6E8A-4147-A177-3AD203B41FA5}">
                      <a16:colId xmlns:a16="http://schemas.microsoft.com/office/drawing/2014/main" val="1548912746"/>
                    </a:ext>
                  </a:extLst>
                </a:gridCol>
              </a:tblGrid>
              <a:tr h="511824">
                <a:tc>
                  <a:txBody>
                    <a:bodyPr/>
                    <a:lstStyle/>
                    <a:p>
                      <a:pPr>
                        <a:spcAft>
                          <a:spcPts val="800"/>
                        </a:spcAft>
                      </a:pPr>
                      <a:r>
                        <a:rPr lang="en-US" sz="2000" dirty="0"/>
                        <a:t>Event</a:t>
                      </a:r>
                      <a:endParaRPr lang="en-US" sz="2000" dirty="0">
                        <a:latin typeface="Arial" panose="020B0604020202020204" pitchFamily="34" charset="0"/>
                        <a:cs typeface="Arial" panose="020B0604020202020204" pitchFamily="34" charset="0"/>
                      </a:endParaRPr>
                    </a:p>
                  </a:txBody>
                  <a:tcPr/>
                </a:tc>
                <a:tc>
                  <a:txBody>
                    <a:bodyPr/>
                    <a:lstStyle/>
                    <a:p>
                      <a:pPr algn="r">
                        <a:spcAft>
                          <a:spcPts val="800"/>
                        </a:spcAft>
                      </a:pPr>
                      <a:r>
                        <a:rPr lang="en-US" sz="2000" dirty="0"/>
                        <a:t>Date</a:t>
                      </a:r>
                      <a:endParaRPr lang="en-US" sz="2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584777378"/>
                  </a:ext>
                </a:extLst>
              </a:tr>
              <a:tr h="511824">
                <a:tc>
                  <a:txBody>
                    <a:bodyPr/>
                    <a:lstStyle/>
                    <a:p>
                      <a:pPr marL="0" marR="0" lvl="0" indent="0" algn="l" defTabSz="914400" rtl="0" eaLnBrk="1" fontAlgn="auto" latinLnBrk="0" hangingPunct="1">
                        <a:lnSpc>
                          <a:spcPct val="100000"/>
                        </a:lnSpc>
                        <a:spcBef>
                          <a:spcPts val="0"/>
                        </a:spcBef>
                        <a:spcAft>
                          <a:spcPts val="800"/>
                        </a:spcAft>
                        <a:buClrTx/>
                        <a:buSzTx/>
                        <a:buFontTx/>
                        <a:buNone/>
                        <a:tabLst/>
                        <a:defRPr/>
                      </a:pPr>
                      <a:r>
                        <a:rPr lang="en-US" sz="2000" b="0" dirty="0"/>
                        <a:t>CD-0, Mission Need Approved</a:t>
                      </a:r>
                      <a:endParaRPr lang="en-US" sz="2000" b="0" dirty="0">
                        <a:latin typeface="Arial" panose="020B0604020202020204" pitchFamily="34" charset="0"/>
                        <a:cs typeface="Arial" panose="020B0604020202020204" pitchFamily="34" charset="0"/>
                      </a:endParaRPr>
                    </a:p>
                  </a:txBody>
                  <a:tcPr/>
                </a:tc>
                <a:tc>
                  <a:txBody>
                    <a:bodyPr/>
                    <a:lstStyle/>
                    <a:p>
                      <a:pPr algn="r">
                        <a:spcAft>
                          <a:spcPts val="800"/>
                        </a:spcAft>
                      </a:pPr>
                      <a:r>
                        <a:rPr lang="en-US" sz="2000" b="0" dirty="0"/>
                        <a:t>December 2019</a:t>
                      </a:r>
                      <a:endParaRPr lang="en-US" sz="2000" b="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592143428"/>
                  </a:ext>
                </a:extLst>
              </a:tr>
              <a:tr h="511824">
                <a:tc>
                  <a:txBody>
                    <a:bodyPr/>
                    <a:lstStyle/>
                    <a:p>
                      <a:pPr marL="0" marR="0" lvl="0" indent="0" algn="l" defTabSz="914400" rtl="0" eaLnBrk="1" fontAlgn="auto" latinLnBrk="0" hangingPunct="1">
                        <a:lnSpc>
                          <a:spcPct val="100000"/>
                        </a:lnSpc>
                        <a:spcBef>
                          <a:spcPts val="0"/>
                        </a:spcBef>
                        <a:spcAft>
                          <a:spcPts val="800"/>
                        </a:spcAft>
                        <a:buClrTx/>
                        <a:buSzTx/>
                        <a:buFontTx/>
                        <a:buNone/>
                        <a:tabLst/>
                        <a:defRPr/>
                      </a:pPr>
                      <a:r>
                        <a:rPr lang="en-US" sz="2000" b="0" dirty="0"/>
                        <a:t>DOE Site Selection Announced</a:t>
                      </a:r>
                      <a:endParaRPr lang="en-US" sz="2000" b="0" i="0" dirty="0">
                        <a:latin typeface="Arial" panose="020B0604020202020204" pitchFamily="34" charset="0"/>
                        <a:cs typeface="Arial" panose="020B0604020202020204" pitchFamily="34" charset="0"/>
                      </a:endParaRPr>
                    </a:p>
                  </a:txBody>
                  <a:tcPr/>
                </a:tc>
                <a:tc>
                  <a:txBody>
                    <a:bodyPr/>
                    <a:lstStyle/>
                    <a:p>
                      <a:pPr algn="r">
                        <a:spcAft>
                          <a:spcPts val="800"/>
                        </a:spcAft>
                      </a:pPr>
                      <a:r>
                        <a:rPr lang="en-US" sz="2000" b="0" dirty="0"/>
                        <a:t>January 2020</a:t>
                      </a:r>
                      <a:endParaRPr lang="en-US" sz="2000" b="0" i="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71193962"/>
                  </a:ext>
                </a:extLst>
              </a:tr>
              <a:tr h="511824">
                <a:tc>
                  <a:txBody>
                    <a:bodyPr/>
                    <a:lstStyle/>
                    <a:p>
                      <a:pPr marL="0" marR="0" lvl="0" indent="0" algn="l" defTabSz="914400" rtl="0" eaLnBrk="1" fontAlgn="auto" latinLnBrk="0" hangingPunct="1">
                        <a:lnSpc>
                          <a:spcPct val="100000"/>
                        </a:lnSpc>
                        <a:spcBef>
                          <a:spcPts val="0"/>
                        </a:spcBef>
                        <a:spcAft>
                          <a:spcPts val="800"/>
                        </a:spcAft>
                        <a:buClrTx/>
                        <a:buSzTx/>
                        <a:buFontTx/>
                        <a:buNone/>
                        <a:tabLst/>
                        <a:defRPr/>
                      </a:pPr>
                      <a:r>
                        <a:rPr lang="en-US" sz="2000" b="0" dirty="0"/>
                        <a:t>BNL - TJNAF Partnership Agreement Established</a:t>
                      </a:r>
                      <a:endParaRPr lang="en-US" sz="2000" b="0" dirty="0">
                        <a:latin typeface="Arial" panose="020B0604020202020204" pitchFamily="34" charset="0"/>
                        <a:cs typeface="Arial" panose="020B0604020202020204" pitchFamily="34" charset="0"/>
                      </a:endParaRPr>
                    </a:p>
                  </a:txBody>
                  <a:tcPr/>
                </a:tc>
                <a:tc>
                  <a:txBody>
                    <a:bodyPr/>
                    <a:lstStyle/>
                    <a:p>
                      <a:pPr algn="r">
                        <a:spcAft>
                          <a:spcPts val="800"/>
                        </a:spcAft>
                      </a:pPr>
                      <a:r>
                        <a:rPr lang="en-US" sz="2000" b="0" dirty="0"/>
                        <a:t>May 2020</a:t>
                      </a:r>
                      <a:endParaRPr lang="en-US" sz="2000" b="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68216189"/>
                  </a:ext>
                </a:extLst>
              </a:tr>
              <a:tr h="511824">
                <a:tc>
                  <a:txBody>
                    <a:bodyPr/>
                    <a:lstStyle/>
                    <a:p>
                      <a:pPr marL="0" marR="0" lvl="0" indent="0" algn="l" defTabSz="914400" rtl="0" eaLnBrk="1" fontAlgn="auto" latinLnBrk="0" hangingPunct="1">
                        <a:lnSpc>
                          <a:spcPct val="100000"/>
                        </a:lnSpc>
                        <a:spcBef>
                          <a:spcPts val="0"/>
                        </a:spcBef>
                        <a:spcAft>
                          <a:spcPts val="800"/>
                        </a:spcAft>
                        <a:buClrTx/>
                        <a:buSzTx/>
                        <a:buFontTx/>
                        <a:buNone/>
                        <a:tabLst/>
                        <a:defRPr/>
                      </a:pPr>
                      <a:r>
                        <a:rPr lang="en-US" sz="2000" b="0" dirty="0"/>
                        <a:t>CD-1, Alternative Selection and Cost Range Approved</a:t>
                      </a:r>
                      <a:endParaRPr lang="en-US" sz="2000" b="0" i="0" dirty="0">
                        <a:latin typeface="Arial" panose="020B0604020202020204" pitchFamily="34" charset="0"/>
                        <a:cs typeface="Arial" panose="020B0604020202020204" pitchFamily="34" charset="0"/>
                      </a:endParaRPr>
                    </a:p>
                  </a:txBody>
                  <a:tcPr/>
                </a:tc>
                <a:tc>
                  <a:txBody>
                    <a:bodyPr/>
                    <a:lstStyle/>
                    <a:p>
                      <a:pPr marL="0" marR="0" lvl="0" indent="0" algn="r" defTabSz="914400" rtl="0" eaLnBrk="1" fontAlgn="auto" latinLnBrk="0" hangingPunct="1">
                        <a:lnSpc>
                          <a:spcPct val="100000"/>
                        </a:lnSpc>
                        <a:spcBef>
                          <a:spcPts val="0"/>
                        </a:spcBef>
                        <a:spcAft>
                          <a:spcPts val="800"/>
                        </a:spcAft>
                        <a:buClrTx/>
                        <a:buSzTx/>
                        <a:buFontTx/>
                        <a:buNone/>
                        <a:tabLst/>
                        <a:defRPr/>
                      </a:pPr>
                      <a:r>
                        <a:rPr lang="en-US" sz="2000" b="0" dirty="0"/>
                        <a:t>June 2021</a:t>
                      </a:r>
                      <a:endParaRPr lang="en-US" sz="2000" b="0" i="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602212932"/>
                  </a:ext>
                </a:extLst>
              </a:tr>
              <a:tr h="479015">
                <a:tc>
                  <a:txBody>
                    <a:bodyPr/>
                    <a:lstStyle/>
                    <a:p>
                      <a:pPr marL="0" marR="0" lvl="0" indent="0" algn="l" defTabSz="914400" rtl="0" eaLnBrk="1" fontAlgn="auto" latinLnBrk="0" hangingPunct="1">
                        <a:lnSpc>
                          <a:spcPct val="90000"/>
                        </a:lnSpc>
                        <a:spcBef>
                          <a:spcPts val="1000"/>
                        </a:spcBef>
                        <a:spcAft>
                          <a:spcPts val="800"/>
                        </a:spcAft>
                        <a:buClrTx/>
                        <a:buSzTx/>
                        <a:buFont typeface="Arial" panose="020B0604020202020204" pitchFamily="34" charset="0"/>
                        <a:buNone/>
                        <a:tabLst>
                          <a:tab pos="7762875" algn="r"/>
                        </a:tabLst>
                        <a:defRPr/>
                      </a:pPr>
                      <a:r>
                        <a:rPr lang="en-US" sz="2000" b="1" dirty="0"/>
                        <a:t>CD-3A, Long Lead Procurement</a:t>
                      </a:r>
                      <a:endParaRPr lang="en-US" sz="2000" b="1" dirty="0">
                        <a:latin typeface="Arial" panose="020B0604020202020204" pitchFamily="34" charset="0"/>
                        <a:cs typeface="Arial" panose="020B0604020202020204" pitchFamily="34" charset="0"/>
                      </a:endParaRPr>
                    </a:p>
                  </a:txBody>
                  <a:tcPr/>
                </a:tc>
                <a:tc>
                  <a:txBody>
                    <a:bodyPr/>
                    <a:lstStyle/>
                    <a:p>
                      <a:pPr marL="0" marR="0" lvl="0" indent="0" algn="r" defTabSz="914400" rtl="0" eaLnBrk="1" fontAlgn="auto" latinLnBrk="0" hangingPunct="1">
                        <a:lnSpc>
                          <a:spcPct val="90000"/>
                        </a:lnSpc>
                        <a:spcBef>
                          <a:spcPts val="1000"/>
                        </a:spcBef>
                        <a:spcAft>
                          <a:spcPts val="800"/>
                        </a:spcAft>
                        <a:buClrTx/>
                        <a:buSzTx/>
                        <a:buFont typeface="Arial" panose="020B0604020202020204" pitchFamily="34" charset="0"/>
                        <a:buNone/>
                        <a:tabLst>
                          <a:tab pos="7762875" algn="r"/>
                        </a:tabLst>
                        <a:defRPr/>
                      </a:pPr>
                      <a:r>
                        <a:rPr lang="en-US" sz="2000" b="1" dirty="0"/>
                        <a:t>January 2024</a:t>
                      </a:r>
                      <a:endParaRPr kumimoji="0" lang="en-US" sz="20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302889476"/>
                  </a:ext>
                </a:extLst>
              </a:tr>
              <a:tr h="479015">
                <a:tc>
                  <a:txBody>
                    <a:bodyPr/>
                    <a:lstStyle/>
                    <a:p>
                      <a:pPr marL="0" marR="0" lvl="0" indent="0" algn="l" defTabSz="914400" rtl="0" eaLnBrk="1" fontAlgn="auto" latinLnBrk="0" hangingPunct="1">
                        <a:lnSpc>
                          <a:spcPct val="90000"/>
                        </a:lnSpc>
                        <a:spcBef>
                          <a:spcPts val="1000"/>
                        </a:spcBef>
                        <a:spcAft>
                          <a:spcPts val="800"/>
                        </a:spcAft>
                        <a:buClrTx/>
                        <a:buSzTx/>
                        <a:buFont typeface="Arial" panose="020B0604020202020204" pitchFamily="34" charset="0"/>
                        <a:buNone/>
                        <a:tabLst>
                          <a:tab pos="7762875" algn="r"/>
                        </a:tabLst>
                        <a:defRPr/>
                      </a:pPr>
                      <a:r>
                        <a:rPr lang="en-US" sz="2000" b="1" dirty="0"/>
                        <a:t>CD-2/3, Performance Baseline/Construction Start</a:t>
                      </a:r>
                      <a:endParaRPr lang="en-US" sz="2000" b="1" dirty="0">
                        <a:latin typeface="Arial" panose="020B0604020202020204" pitchFamily="34" charset="0"/>
                        <a:cs typeface="Arial" panose="020B0604020202020204" pitchFamily="34" charset="0"/>
                      </a:endParaRPr>
                    </a:p>
                  </a:txBody>
                  <a:tcPr/>
                </a:tc>
                <a:tc>
                  <a:txBody>
                    <a:bodyPr/>
                    <a:lstStyle/>
                    <a:p>
                      <a:pPr marL="0" marR="0" lvl="0" indent="0" algn="r" defTabSz="914400" rtl="0" eaLnBrk="1" fontAlgn="auto" latinLnBrk="0" hangingPunct="1">
                        <a:lnSpc>
                          <a:spcPct val="90000"/>
                        </a:lnSpc>
                        <a:spcBef>
                          <a:spcPts val="1000"/>
                        </a:spcBef>
                        <a:spcAft>
                          <a:spcPts val="800"/>
                        </a:spcAft>
                        <a:buClrTx/>
                        <a:buSzTx/>
                        <a:buFont typeface="Arial" panose="020B0604020202020204" pitchFamily="34" charset="0"/>
                        <a:buNone/>
                        <a:tabLst>
                          <a:tab pos="7762875" algn="r"/>
                        </a:tabLst>
                        <a:defRPr/>
                      </a:pPr>
                      <a:r>
                        <a:rPr kumimoji="0" lang="en-US" sz="2000" b="1" u="none" strike="noStrike" kern="1200" cap="none" spc="0" normalizeH="0" baseline="0" noProof="0" dirty="0">
                          <a:ln>
                            <a:noFill/>
                          </a:ln>
                          <a:solidFill>
                            <a:prstClr val="black"/>
                          </a:solidFill>
                          <a:effectLst/>
                          <a:uLnTx/>
                          <a:uFillTx/>
                        </a:rPr>
                        <a:t>April 2025</a:t>
                      </a:r>
                      <a:endParaRPr kumimoji="0" lang="en-US" sz="20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4275421582"/>
                  </a:ext>
                </a:extLst>
              </a:tr>
              <a:tr h="479015">
                <a:tc>
                  <a:txBody>
                    <a:bodyPr/>
                    <a:lstStyle/>
                    <a:p>
                      <a:pPr marL="0" marR="0" lvl="0" indent="0" algn="l" defTabSz="914400" rtl="0" eaLnBrk="1" fontAlgn="auto" latinLnBrk="0" hangingPunct="1">
                        <a:lnSpc>
                          <a:spcPct val="90000"/>
                        </a:lnSpc>
                        <a:spcBef>
                          <a:spcPts val="1000"/>
                        </a:spcBef>
                        <a:spcAft>
                          <a:spcPts val="800"/>
                        </a:spcAft>
                        <a:buClrTx/>
                        <a:buSzTx/>
                        <a:buFont typeface="Arial" panose="020B0604020202020204" pitchFamily="34" charset="0"/>
                        <a:buNone/>
                        <a:tabLst>
                          <a:tab pos="7762875" algn="r"/>
                        </a:tabLst>
                        <a:defRPr/>
                      </a:pPr>
                      <a:r>
                        <a:rPr lang="en-US" sz="2000" b="1" dirty="0"/>
                        <a:t>RHIC Shut Down</a:t>
                      </a:r>
                      <a:endParaRPr lang="en-US" sz="2000" b="1" dirty="0">
                        <a:latin typeface="Arial" panose="020B0604020202020204" pitchFamily="34" charset="0"/>
                        <a:cs typeface="Arial" panose="020B0604020202020204" pitchFamily="34" charset="0"/>
                      </a:endParaRPr>
                    </a:p>
                  </a:txBody>
                  <a:tcPr/>
                </a:tc>
                <a:tc>
                  <a:txBody>
                    <a:bodyPr/>
                    <a:lstStyle/>
                    <a:p>
                      <a:pPr marL="0" marR="0" lvl="0" indent="0" algn="r" defTabSz="914400" rtl="0" eaLnBrk="1" fontAlgn="auto" latinLnBrk="0" hangingPunct="1">
                        <a:lnSpc>
                          <a:spcPct val="90000"/>
                        </a:lnSpc>
                        <a:spcBef>
                          <a:spcPts val="1000"/>
                        </a:spcBef>
                        <a:spcAft>
                          <a:spcPts val="800"/>
                        </a:spcAft>
                        <a:buClrTx/>
                        <a:buSzTx/>
                        <a:buFont typeface="Arial" panose="020B0604020202020204" pitchFamily="34" charset="0"/>
                        <a:buNone/>
                        <a:tabLst>
                          <a:tab pos="7762875" algn="r"/>
                        </a:tabLst>
                        <a:defRPr/>
                      </a:pPr>
                      <a:r>
                        <a:rPr kumimoji="0" lang="en-US" sz="2000" b="1" u="none" strike="noStrike" kern="1200" cap="none" spc="0" normalizeH="0" baseline="0" noProof="0" dirty="0">
                          <a:ln>
                            <a:noFill/>
                          </a:ln>
                          <a:solidFill>
                            <a:prstClr val="black"/>
                          </a:solidFill>
                          <a:effectLst/>
                          <a:uLnTx/>
                          <a:uFillTx/>
                        </a:rPr>
                        <a:t>June 2025</a:t>
                      </a:r>
                      <a:endParaRPr kumimoji="0" lang="en-US" sz="20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989625869"/>
                  </a:ext>
                </a:extLst>
              </a:tr>
            </a:tbl>
          </a:graphicData>
        </a:graphic>
      </p:graphicFrame>
    </p:spTree>
    <p:extLst>
      <p:ext uri="{BB962C8B-B14F-4D97-AF65-F5344CB8AC3E}">
        <p14:creationId xmlns:p14="http://schemas.microsoft.com/office/powerpoint/2010/main" val="282294969"/>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1FD11-0F87-A142-346D-C7D7A863A233}"/>
              </a:ext>
            </a:extLst>
          </p:cNvPr>
          <p:cNvSpPr>
            <a:spLocks noGrp="1"/>
          </p:cNvSpPr>
          <p:nvPr>
            <p:ph type="title"/>
          </p:nvPr>
        </p:nvSpPr>
        <p:spPr>
          <a:xfrm>
            <a:off x="4544414" y="-43700"/>
            <a:ext cx="7886700" cy="1070043"/>
          </a:xfrm>
        </p:spPr>
        <p:txBody>
          <a:bodyPr/>
          <a:lstStyle/>
          <a:p>
            <a:r>
              <a:rPr lang="en-US" dirty="0"/>
              <a:t>EIC Schedule</a:t>
            </a:r>
          </a:p>
        </p:txBody>
      </p:sp>
      <p:sp>
        <p:nvSpPr>
          <p:cNvPr id="4" name="Slide Number Placeholder 3">
            <a:extLst>
              <a:ext uri="{FF2B5EF4-FFF2-40B4-BE49-F238E27FC236}">
                <a16:creationId xmlns:a16="http://schemas.microsoft.com/office/drawing/2014/main" id="{FFD7AE37-3CC5-0809-AF30-FE7C95FEB064}"/>
              </a:ext>
            </a:extLst>
          </p:cNvPr>
          <p:cNvSpPr>
            <a:spLocks noGrp="1"/>
          </p:cNvSpPr>
          <p:nvPr>
            <p:ph type="sldNum" sz="quarter" idx="12"/>
          </p:nvPr>
        </p:nvSpPr>
        <p:spPr>
          <a:xfrm>
            <a:off x="6997212" y="6356351"/>
            <a:ext cx="20574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93C5830-40F3-F04E-B2E3-10E6672BA8FF}" type="slidenum">
              <a:rPr lang="en-US" smtClean="0"/>
              <a:pPr/>
              <a:t>17</a:t>
            </a:fld>
            <a:endParaRPr lang="en-US" dirty="0"/>
          </a:p>
        </p:txBody>
      </p:sp>
      <p:pic>
        <p:nvPicPr>
          <p:cNvPr id="3" name="Picture 2">
            <a:extLst>
              <a:ext uri="{FF2B5EF4-FFF2-40B4-BE49-F238E27FC236}">
                <a16:creationId xmlns:a16="http://schemas.microsoft.com/office/drawing/2014/main" id="{79DA6C90-7FE1-78D3-484D-33F2840F845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54945" y="900220"/>
            <a:ext cx="9282110" cy="5330008"/>
          </a:xfrm>
          <a:prstGeom prst="rect">
            <a:avLst/>
          </a:prstGeom>
        </p:spPr>
      </p:pic>
    </p:spTree>
    <p:extLst>
      <p:ext uri="{BB962C8B-B14F-4D97-AF65-F5344CB8AC3E}">
        <p14:creationId xmlns:p14="http://schemas.microsoft.com/office/powerpoint/2010/main" val="1862926827"/>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11" name="TextBox 7"/>
          <p:cNvSpPr txBox="1">
            <a:spLocks noChangeArrowheads="1"/>
          </p:cNvSpPr>
          <p:nvPr/>
        </p:nvSpPr>
        <p:spPr bwMode="auto">
          <a:xfrm>
            <a:off x="6710082" y="2287329"/>
            <a:ext cx="238334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en-US" sz="1400">
                <a:solidFill>
                  <a:schemeClr val="bg1"/>
                </a:solidFill>
              </a:rPr>
              <a:t>TeO</a:t>
            </a:r>
            <a:r>
              <a:rPr lang="en-US" altLang="en-US" sz="1400" baseline="-25000">
                <a:solidFill>
                  <a:schemeClr val="bg1"/>
                </a:solidFill>
              </a:rPr>
              <a:t>2</a:t>
            </a:r>
            <a:r>
              <a:rPr lang="en-US" altLang="en-US" sz="1400">
                <a:solidFill>
                  <a:schemeClr val="bg1"/>
                </a:solidFill>
              </a:rPr>
              <a:t> Crystals from CUORE</a:t>
            </a:r>
          </a:p>
        </p:txBody>
      </p:sp>
      <p:pic>
        <p:nvPicPr>
          <p:cNvPr id="13" name="Picture 12" descr="Diagram&#10;&#10;Description automatically generated">
            <a:extLst>
              <a:ext uri="{FF2B5EF4-FFF2-40B4-BE49-F238E27FC236}">
                <a16:creationId xmlns:a16="http://schemas.microsoft.com/office/drawing/2014/main" id="{71291B04-8040-455C-A01A-FF5294C476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99719" y="3827034"/>
            <a:ext cx="1771969" cy="2713544"/>
          </a:xfrm>
          <a:prstGeom prst="rect">
            <a:avLst/>
          </a:prstGeom>
        </p:spPr>
      </p:pic>
      <p:pic>
        <p:nvPicPr>
          <p:cNvPr id="15" name="Picture 14" descr="A picture containing indoor, refrigerator, sitting, table&#10;&#10;Description automatically generated">
            <a:extLst>
              <a:ext uri="{FF2B5EF4-FFF2-40B4-BE49-F238E27FC236}">
                <a16:creationId xmlns:a16="http://schemas.microsoft.com/office/drawing/2014/main" id="{EB0ECBFA-067A-421F-9C91-D8166ACB2918}"/>
              </a:ext>
            </a:extLst>
          </p:cNvPr>
          <p:cNvPicPr>
            <a:picLocks noChangeAspect="1"/>
          </p:cNvPicPr>
          <p:nvPr/>
        </p:nvPicPr>
        <p:blipFill>
          <a:blip r:embed="rId3">
            <a:extLst>
              <a:ext uri="{28A0092B-C50C-407E-A947-70E740481C1C}">
                <a14:useLocalDpi xmlns:a14="http://schemas.microsoft.com/office/drawing/2010/main" val="0"/>
              </a:ext>
            </a:extLst>
          </a:blip>
          <a:srcRect l="12808"/>
          <a:stretch>
            <a:fillRect/>
          </a:stretch>
        </p:blipFill>
        <p:spPr>
          <a:xfrm>
            <a:off x="7821628" y="3772775"/>
            <a:ext cx="1912522" cy="2473148"/>
          </a:xfrm>
          <a:prstGeom prst="rect">
            <a:avLst/>
          </a:prstGeom>
        </p:spPr>
      </p:pic>
      <p:pic>
        <p:nvPicPr>
          <p:cNvPr id="16" name="Image" descr="Image">
            <a:extLst>
              <a:ext uri="{FF2B5EF4-FFF2-40B4-BE49-F238E27FC236}">
                <a16:creationId xmlns:a16="http://schemas.microsoft.com/office/drawing/2014/main" id="{2E3C76D3-9D0B-4882-B471-BDA64005E8EE}"/>
              </a:ext>
            </a:extLst>
          </p:cNvPr>
          <p:cNvPicPr>
            <a:picLocks noChangeAspect="1"/>
          </p:cNvPicPr>
          <p:nvPr/>
        </p:nvPicPr>
        <p:blipFill>
          <a:blip r:embed="rId4"/>
          <a:stretch>
            <a:fillRect/>
          </a:stretch>
        </p:blipFill>
        <p:spPr>
          <a:xfrm>
            <a:off x="5588013" y="4314324"/>
            <a:ext cx="2075958" cy="1492867"/>
          </a:xfrm>
          <a:prstGeom prst="rect">
            <a:avLst/>
          </a:prstGeom>
          <a:ln w="12700">
            <a:miter lim="400000"/>
          </a:ln>
        </p:spPr>
      </p:pic>
      <p:sp>
        <p:nvSpPr>
          <p:cNvPr id="3" name="TextBox 2">
            <a:extLst>
              <a:ext uri="{FF2B5EF4-FFF2-40B4-BE49-F238E27FC236}">
                <a16:creationId xmlns:a16="http://schemas.microsoft.com/office/drawing/2014/main" id="{E25A785D-AF8F-49E4-B6F7-E6C79CF28209}"/>
              </a:ext>
            </a:extLst>
          </p:cNvPr>
          <p:cNvSpPr txBox="1"/>
          <p:nvPr/>
        </p:nvSpPr>
        <p:spPr>
          <a:xfrm>
            <a:off x="5025870" y="5897306"/>
            <a:ext cx="3368423" cy="707886"/>
          </a:xfrm>
          <a:prstGeom prst="rect">
            <a:avLst/>
          </a:prstGeom>
          <a:noFill/>
        </p:spPr>
        <p:txBody>
          <a:bodyPr wrap="none" rtlCol="0">
            <a:spAutoFit/>
          </a:bodyPr>
          <a:lstStyle/>
          <a:p>
            <a:r>
              <a:rPr lang="en-US" sz="2000" dirty="0"/>
              <a:t>Potential Partners:</a:t>
            </a:r>
            <a:br>
              <a:rPr lang="en-US" sz="2000" dirty="0"/>
            </a:br>
            <a:r>
              <a:rPr lang="en-US" sz="2000" dirty="0"/>
              <a:t>Italy, Canada, and Germany</a:t>
            </a:r>
          </a:p>
        </p:txBody>
      </p:sp>
      <p:sp>
        <p:nvSpPr>
          <p:cNvPr id="6" name="Title 5">
            <a:extLst>
              <a:ext uri="{FF2B5EF4-FFF2-40B4-BE49-F238E27FC236}">
                <a16:creationId xmlns:a16="http://schemas.microsoft.com/office/drawing/2014/main" id="{E29AEBF2-1CF0-947A-0F2A-95D2171229BD}"/>
              </a:ext>
            </a:extLst>
          </p:cNvPr>
          <p:cNvSpPr>
            <a:spLocks noGrp="1"/>
          </p:cNvSpPr>
          <p:nvPr>
            <p:ph type="title"/>
          </p:nvPr>
        </p:nvSpPr>
        <p:spPr/>
        <p:txBody>
          <a:bodyPr>
            <a:noAutofit/>
          </a:bodyPr>
          <a:lstStyle/>
          <a:p>
            <a:r>
              <a:rPr lang="en-US" sz="2800" dirty="0"/>
              <a:t>The Other Priority of the 2015 Long Range Plan for Nuclear Science: </a:t>
            </a:r>
            <a:r>
              <a:rPr lang="en-US" sz="2800" dirty="0" err="1"/>
              <a:t>Neutrinoless</a:t>
            </a:r>
            <a:r>
              <a:rPr lang="en-US" sz="2800" dirty="0"/>
              <a:t> Double Beta Decay </a:t>
            </a:r>
          </a:p>
        </p:txBody>
      </p:sp>
      <p:sp>
        <p:nvSpPr>
          <p:cNvPr id="7" name="Content Placeholder 6">
            <a:extLst>
              <a:ext uri="{FF2B5EF4-FFF2-40B4-BE49-F238E27FC236}">
                <a16:creationId xmlns:a16="http://schemas.microsoft.com/office/drawing/2014/main" id="{AF21C654-C447-C8B7-C5FF-42B9195DB726}"/>
              </a:ext>
            </a:extLst>
          </p:cNvPr>
          <p:cNvSpPr>
            <a:spLocks noGrp="1"/>
          </p:cNvSpPr>
          <p:nvPr>
            <p:ph sz="half" idx="1"/>
          </p:nvPr>
        </p:nvSpPr>
        <p:spPr>
          <a:xfrm>
            <a:off x="280138" y="1061049"/>
            <a:ext cx="5281283" cy="4023360"/>
          </a:xfrm>
        </p:spPr>
        <p:txBody>
          <a:bodyPr>
            <a:noAutofit/>
          </a:bodyPr>
          <a:lstStyle/>
          <a:p>
            <a:r>
              <a:rPr lang="en-US" sz="1800" dirty="0">
                <a:latin typeface="Arial" panose="020B0604020202020204" pitchFamily="34" charset="0"/>
                <a:cs typeface="Arial" panose="020B0604020202020204" pitchFamily="34" charset="0"/>
              </a:rPr>
              <a:t>Between IRA funding and NP Program Funding, approximately $12.8 M allocated to the three technologies being explored LEGEND 1000, </a:t>
            </a:r>
            <a:r>
              <a:rPr lang="en-US" sz="1800" dirty="0" err="1">
                <a:latin typeface="Arial" panose="020B0604020202020204" pitchFamily="34" charset="0"/>
                <a:cs typeface="Arial" panose="020B0604020202020204" pitchFamily="34" charset="0"/>
              </a:rPr>
              <a:t>nEXO</a:t>
            </a:r>
            <a:r>
              <a:rPr lang="en-US" sz="1800" dirty="0">
                <a:latin typeface="Arial" panose="020B0604020202020204" pitchFamily="34" charset="0"/>
                <a:cs typeface="Arial" panose="020B0604020202020204" pitchFamily="34" charset="0"/>
              </a:rPr>
              <a:t>, and CUPID since FY 2020.</a:t>
            </a:r>
          </a:p>
          <a:p>
            <a:r>
              <a:rPr lang="en-US" sz="1800" dirty="0">
                <a:latin typeface="Arial" panose="020B0604020202020204" pitchFamily="34" charset="0"/>
                <a:cs typeface="Arial" panose="020B0604020202020204" pitchFamily="34" charset="0"/>
              </a:rPr>
              <a:t>Additional resources provided by international partners</a:t>
            </a:r>
          </a:p>
          <a:p>
            <a:r>
              <a:rPr lang="en-US" sz="1800" dirty="0">
                <a:latin typeface="Arial" panose="020B0604020202020204" pitchFamily="34" charset="0"/>
                <a:cs typeface="Arial" panose="020B0604020202020204" pitchFamily="34" charset="0"/>
              </a:rPr>
              <a:t>Inability to procure isotopes from Russia is creating </a:t>
            </a:r>
            <a:r>
              <a:rPr lang="en-US" sz="1800">
                <a:latin typeface="Arial" panose="020B0604020202020204" pitchFamily="34" charset="0"/>
                <a:cs typeface="Arial" panose="020B0604020202020204" pitchFamily="34" charset="0"/>
              </a:rPr>
              <a:t>serious challenges</a:t>
            </a:r>
            <a:endParaRPr lang="en-US" sz="1800" dirty="0">
              <a:latin typeface="Arial" panose="020B0604020202020204" pitchFamily="34" charset="0"/>
              <a:cs typeface="Arial" panose="020B0604020202020204" pitchFamily="34" charset="0"/>
            </a:endParaRPr>
          </a:p>
          <a:p>
            <a:r>
              <a:rPr lang="en-US" sz="1800" dirty="0">
                <a:latin typeface="Arial" panose="020B0604020202020204" pitchFamily="34" charset="0"/>
                <a:cs typeface="Arial" panose="020B0604020202020204" pitchFamily="34" charset="0"/>
              </a:rPr>
              <a:t>The next DBD international occurred on April 27, 2023 at </a:t>
            </a:r>
            <a:r>
              <a:rPr lang="en-US" sz="1800" dirty="0" err="1">
                <a:latin typeface="Arial" panose="020B0604020202020204" pitchFamily="34" charset="0"/>
                <a:cs typeface="Arial" panose="020B0604020202020204" pitchFamily="34" charset="0"/>
              </a:rPr>
              <a:t>SNOLab</a:t>
            </a:r>
            <a:r>
              <a:rPr lang="en-US" sz="1800" dirty="0">
                <a:latin typeface="Arial" panose="020B0604020202020204" pitchFamily="34" charset="0"/>
                <a:cs typeface="Arial" panose="020B0604020202020204" pitchFamily="34" charset="0"/>
              </a:rPr>
              <a:t> in Canada. A Virtual Global DBD Observatory is being established.</a:t>
            </a:r>
          </a:p>
          <a:p>
            <a:r>
              <a:rPr lang="en-US" sz="1800" dirty="0">
                <a:latin typeface="Arial" panose="020B0604020202020204" pitchFamily="34" charset="0"/>
                <a:cs typeface="Arial" panose="020B0604020202020204" pitchFamily="34" charset="0"/>
              </a:rPr>
              <a:t>NP is thinking about options to demonstrate a proof-of-principle isotope procurement test</a:t>
            </a:r>
          </a:p>
        </p:txBody>
      </p:sp>
      <p:sp>
        <p:nvSpPr>
          <p:cNvPr id="8" name="Content Placeholder 7">
            <a:extLst>
              <a:ext uri="{FF2B5EF4-FFF2-40B4-BE49-F238E27FC236}">
                <a16:creationId xmlns:a16="http://schemas.microsoft.com/office/drawing/2014/main" id="{C75BAB41-234D-3392-0D0D-2D79F87BE731}"/>
              </a:ext>
            </a:extLst>
          </p:cNvPr>
          <p:cNvSpPr>
            <a:spLocks noGrp="1"/>
          </p:cNvSpPr>
          <p:nvPr>
            <p:ph sz="half" idx="2"/>
          </p:nvPr>
        </p:nvSpPr>
        <p:spPr>
          <a:xfrm>
            <a:off x="5853582" y="1137097"/>
            <a:ext cx="6273104" cy="4023360"/>
          </a:xfrm>
        </p:spPr>
        <p:txBody>
          <a:bodyPr>
            <a:normAutofit/>
          </a:bodyPr>
          <a:lstStyle/>
          <a:p>
            <a:pPr marL="53975" indent="0">
              <a:buNone/>
            </a:pPr>
            <a:r>
              <a:rPr lang="en-US" sz="1800" b="1" dirty="0">
                <a:latin typeface="Arial" panose="020B0604020202020204" pitchFamily="34" charset="0"/>
                <a:cs typeface="Arial" panose="020B0604020202020204" pitchFamily="34" charset="0"/>
              </a:rPr>
              <a:t>Three Proposed Technologies</a:t>
            </a:r>
          </a:p>
          <a:p>
            <a:pPr lvl="1">
              <a:buClrTx/>
              <a:buFont typeface="Courier New" panose="02070309020205020404" pitchFamily="49" charset="0"/>
              <a:buChar char="o"/>
            </a:pPr>
            <a:r>
              <a:rPr lang="en-US" sz="1800" dirty="0">
                <a:latin typeface="Arial" panose="020B0604020202020204" pitchFamily="34" charset="0"/>
                <a:cs typeface="Arial" panose="020B0604020202020204" pitchFamily="34" charset="0"/>
              </a:rPr>
              <a:t>Scintillating bolometry (</a:t>
            </a:r>
            <a:r>
              <a:rPr lang="en-US" sz="1800" b="1" dirty="0">
                <a:latin typeface="Arial" panose="020B0604020202020204" pitchFamily="34" charset="0"/>
                <a:cs typeface="Arial" panose="020B0604020202020204" pitchFamily="34" charset="0"/>
              </a:rPr>
              <a:t>CUPID</a:t>
            </a:r>
            <a:r>
              <a:rPr lang="en-US" sz="1800" dirty="0">
                <a:latin typeface="Arial" panose="020B0604020202020204" pitchFamily="34" charset="0"/>
                <a:cs typeface="Arial" panose="020B0604020202020204" pitchFamily="34" charset="0"/>
              </a:rPr>
              <a:t>, </a:t>
            </a:r>
            <a:r>
              <a:rPr lang="en-US" sz="1800" baseline="30000" dirty="0">
                <a:latin typeface="Arial" panose="020B0604020202020204" pitchFamily="34" charset="0"/>
                <a:cs typeface="Arial" panose="020B0604020202020204" pitchFamily="34" charset="0"/>
              </a:rPr>
              <a:t>100</a:t>
            </a:r>
            <a:r>
              <a:rPr lang="en-US" sz="1800" dirty="0">
                <a:latin typeface="Arial" panose="020B0604020202020204" pitchFamily="34" charset="0"/>
                <a:cs typeface="Arial" panose="020B0604020202020204" pitchFamily="34" charset="0"/>
              </a:rPr>
              <a:t>Mo enriched Li</a:t>
            </a:r>
            <a:r>
              <a:rPr lang="en-US" sz="1800" baseline="-25000" dirty="0">
                <a:latin typeface="Arial" panose="020B0604020202020204" pitchFamily="34" charset="0"/>
                <a:cs typeface="Arial" panose="020B0604020202020204" pitchFamily="34" charset="0"/>
              </a:rPr>
              <a:t>2</a:t>
            </a:r>
            <a:r>
              <a:rPr lang="en-US" sz="1800" dirty="0">
                <a:latin typeface="Arial" panose="020B0604020202020204" pitchFamily="34" charset="0"/>
                <a:cs typeface="Arial" panose="020B0604020202020204" pitchFamily="34" charset="0"/>
              </a:rPr>
              <a:t>Mo</a:t>
            </a:r>
            <a:r>
              <a:rPr lang="en-US" sz="1800" baseline="-25000" dirty="0">
                <a:latin typeface="Arial" panose="020B0604020202020204" pitchFamily="34" charset="0"/>
                <a:cs typeface="Arial" panose="020B0604020202020204" pitchFamily="34" charset="0"/>
              </a:rPr>
              <a:t>4</a:t>
            </a:r>
            <a:r>
              <a:rPr lang="en-US" sz="1800" dirty="0">
                <a:latin typeface="Arial" panose="020B0604020202020204" pitchFamily="34" charset="0"/>
                <a:cs typeface="Arial" panose="020B0604020202020204" pitchFamily="34" charset="0"/>
              </a:rPr>
              <a:t> crystals)</a:t>
            </a:r>
          </a:p>
          <a:p>
            <a:pPr lvl="1">
              <a:buClrTx/>
              <a:buFont typeface="Courier New" panose="02070309020205020404" pitchFamily="49" charset="0"/>
              <a:buChar char="o"/>
            </a:pPr>
            <a:r>
              <a:rPr lang="en-US" sz="1800" dirty="0">
                <a:latin typeface="Arial" panose="020B0604020202020204" pitchFamily="34" charset="0"/>
                <a:cs typeface="Arial" panose="020B0604020202020204" pitchFamily="34" charset="0"/>
              </a:rPr>
              <a:t>Enriched </a:t>
            </a:r>
            <a:r>
              <a:rPr lang="en-US" sz="1800" baseline="30000" dirty="0">
                <a:latin typeface="Arial" panose="020B0604020202020204" pitchFamily="34" charset="0"/>
                <a:cs typeface="Arial" panose="020B0604020202020204" pitchFamily="34" charset="0"/>
              </a:rPr>
              <a:t>76</a:t>
            </a:r>
            <a:r>
              <a:rPr lang="en-US" sz="1800" dirty="0">
                <a:latin typeface="Arial" panose="020B0604020202020204" pitchFamily="34" charset="0"/>
                <a:cs typeface="Arial" panose="020B0604020202020204" pitchFamily="34" charset="0"/>
              </a:rPr>
              <a:t>Ge crystals (</a:t>
            </a:r>
            <a:r>
              <a:rPr lang="en-US" sz="1800" b="1" dirty="0">
                <a:latin typeface="Arial" panose="020B0604020202020204" pitchFamily="34" charset="0"/>
                <a:cs typeface="Arial" panose="020B0604020202020204" pitchFamily="34" charset="0"/>
              </a:rPr>
              <a:t>LEGEND-1000</a:t>
            </a:r>
            <a:r>
              <a:rPr lang="en-US" sz="1800" dirty="0">
                <a:latin typeface="Arial" panose="020B0604020202020204" pitchFamily="34" charset="0"/>
                <a:cs typeface="Arial" panose="020B0604020202020204" pitchFamily="34" charset="0"/>
              </a:rPr>
              <a:t>, drifted charge, point contact detectors)</a:t>
            </a:r>
          </a:p>
          <a:p>
            <a:pPr lvl="1">
              <a:buClrTx/>
              <a:buFont typeface="Courier New" panose="02070309020205020404" pitchFamily="49" charset="0"/>
              <a:buChar char="o"/>
            </a:pPr>
            <a:r>
              <a:rPr lang="en-US" sz="1800" dirty="0">
                <a:latin typeface="Arial" panose="020B0604020202020204" pitchFamily="34" charset="0"/>
                <a:cs typeface="Arial" panose="020B0604020202020204" pitchFamily="34" charset="0"/>
              </a:rPr>
              <a:t>Liquid Xenon TPC (</a:t>
            </a:r>
            <a:r>
              <a:rPr lang="en-US" sz="1800" b="1" dirty="0" err="1">
                <a:latin typeface="Arial" panose="020B0604020202020204" pitchFamily="34" charset="0"/>
                <a:cs typeface="Arial" panose="020B0604020202020204" pitchFamily="34" charset="0"/>
              </a:rPr>
              <a:t>nEXO</a:t>
            </a:r>
            <a:r>
              <a:rPr lang="en-US" sz="1800" dirty="0">
                <a:latin typeface="Arial" panose="020B0604020202020204" pitchFamily="34" charset="0"/>
                <a:cs typeface="Arial" panose="020B0604020202020204" pitchFamily="34" charset="0"/>
              </a:rPr>
              <a:t>, light via </a:t>
            </a:r>
            <a:r>
              <a:rPr lang="en-US" sz="1800" dirty="0" err="1">
                <a:latin typeface="Arial" panose="020B0604020202020204" pitchFamily="34" charset="0"/>
                <a:cs typeface="Arial" panose="020B0604020202020204" pitchFamily="34" charset="0"/>
              </a:rPr>
              <a:t>SiPM</a:t>
            </a:r>
            <a:r>
              <a:rPr lang="en-US" sz="1800" dirty="0">
                <a:latin typeface="Arial" panose="020B0604020202020204" pitchFamily="34" charset="0"/>
                <a:cs typeface="Arial" panose="020B0604020202020204" pitchFamily="34" charset="0"/>
              </a:rPr>
              <a:t>, drifted ionization)</a:t>
            </a:r>
          </a:p>
          <a:p>
            <a:endParaRPr lang="en-US" sz="1800" dirty="0">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13F6BEF0-75D8-8960-83BB-BE64ED84889A}"/>
              </a:ext>
            </a:extLst>
          </p:cNvPr>
          <p:cNvSpPr/>
          <p:nvPr/>
        </p:nvSpPr>
        <p:spPr>
          <a:xfrm>
            <a:off x="5918896" y="1050809"/>
            <a:ext cx="5998028" cy="2669664"/>
          </a:xfrm>
          <a:prstGeom prst="rect">
            <a:avLst/>
          </a:prstGeom>
          <a:noFill/>
          <a:ln w="2857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20E2A018-8AC7-7A22-D0C1-A17423C04B0A}"/>
              </a:ext>
            </a:extLst>
          </p:cNvPr>
          <p:cNvSpPr>
            <a:spLocks noGrp="1"/>
          </p:cNvSpPr>
          <p:nvPr>
            <p:ph type="sldNum" sz="quarter" idx="12"/>
          </p:nvPr>
        </p:nvSpPr>
        <p:spPr>
          <a:xfrm>
            <a:off x="11436808" y="6308056"/>
            <a:ext cx="576296" cy="365125"/>
          </a:xfrm>
          <a:prstGeom prst="rect">
            <a:avLst/>
          </a:prstGeom>
        </p:spPr>
        <p:txBody>
          <a:bodyPr vert="horz" lIns="91440" tIns="45720" rIns="91440" bIns="45720" rtlCol="0" anchor="ctr"/>
          <a:lstStyle>
            <a:defPPr>
              <a:defRPr lang="en-US"/>
            </a:defPPr>
            <a:lvl1pPr marL="0" algn="r" defTabSz="914400" rtl="0" eaLnBrk="1" latinLnBrk="0" hangingPunct="1">
              <a:defRPr sz="1000" kern="1200">
                <a:solidFill>
                  <a:schemeClr val="accent1">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B15F4D9-BC1A-44F4-A438-3222513E9E73}" type="slidenum">
              <a:rPr lang="en-US" smtClean="0"/>
              <a:pPr/>
              <a:t>18</a:t>
            </a:fld>
            <a:endParaRPr lang="en-US"/>
          </a:p>
        </p:txBody>
      </p:sp>
    </p:spTree>
    <p:extLst>
      <p:ext uri="{BB962C8B-B14F-4D97-AF65-F5344CB8AC3E}">
        <p14:creationId xmlns:p14="http://schemas.microsoft.com/office/powerpoint/2010/main" val="789920921"/>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4">
            <a:extLst>
              <a:ext uri="{FF2B5EF4-FFF2-40B4-BE49-F238E27FC236}">
                <a16:creationId xmlns:a16="http://schemas.microsoft.com/office/drawing/2014/main" id="{24DD771B-43EC-4CFA-84FB-E4EA62D2BC5E}"/>
              </a:ext>
            </a:extLst>
          </p:cNvPr>
          <p:cNvGraphicFramePr>
            <a:graphicFrameLocks noGrp="1"/>
          </p:cNvGraphicFramePr>
          <p:nvPr>
            <p:extLst>
              <p:ext uri="{D42A27DB-BD31-4B8C-83A1-F6EECF244321}">
                <p14:modId xmlns:p14="http://schemas.microsoft.com/office/powerpoint/2010/main" val="374889319"/>
              </p:ext>
            </p:extLst>
          </p:nvPr>
        </p:nvGraphicFramePr>
        <p:xfrm>
          <a:off x="479834" y="1262362"/>
          <a:ext cx="11434528" cy="4600556"/>
        </p:xfrm>
        <a:graphic>
          <a:graphicData uri="http://schemas.openxmlformats.org/drawingml/2006/table">
            <a:tbl>
              <a:tblPr firstRow="1">
                <a:tableStyleId>{1FECB4D8-DB02-4DC6-A0A2-4F2EBAE1DC90}</a:tableStyleId>
              </a:tblPr>
              <a:tblGrid>
                <a:gridCol w="3887150">
                  <a:extLst>
                    <a:ext uri="{9D8B030D-6E8A-4147-A177-3AD203B41FA5}">
                      <a16:colId xmlns:a16="http://schemas.microsoft.com/office/drawing/2014/main" val="2905741260"/>
                    </a:ext>
                  </a:extLst>
                </a:gridCol>
                <a:gridCol w="851701">
                  <a:extLst>
                    <a:ext uri="{9D8B030D-6E8A-4147-A177-3AD203B41FA5}">
                      <a16:colId xmlns:a16="http://schemas.microsoft.com/office/drawing/2014/main" val="2707680143"/>
                    </a:ext>
                  </a:extLst>
                </a:gridCol>
                <a:gridCol w="733280">
                  <a:extLst>
                    <a:ext uri="{9D8B030D-6E8A-4147-A177-3AD203B41FA5}">
                      <a16:colId xmlns:a16="http://schemas.microsoft.com/office/drawing/2014/main" val="3062889029"/>
                    </a:ext>
                  </a:extLst>
                </a:gridCol>
                <a:gridCol w="1668475">
                  <a:extLst>
                    <a:ext uri="{9D8B030D-6E8A-4147-A177-3AD203B41FA5}">
                      <a16:colId xmlns:a16="http://schemas.microsoft.com/office/drawing/2014/main" val="1625017728"/>
                    </a:ext>
                  </a:extLst>
                </a:gridCol>
                <a:gridCol w="540479">
                  <a:extLst>
                    <a:ext uri="{9D8B030D-6E8A-4147-A177-3AD203B41FA5}">
                      <a16:colId xmlns:a16="http://schemas.microsoft.com/office/drawing/2014/main" val="3956400201"/>
                    </a:ext>
                  </a:extLst>
                </a:gridCol>
                <a:gridCol w="540479">
                  <a:extLst>
                    <a:ext uri="{9D8B030D-6E8A-4147-A177-3AD203B41FA5}">
                      <a16:colId xmlns:a16="http://schemas.microsoft.com/office/drawing/2014/main" val="1361960845"/>
                    </a:ext>
                  </a:extLst>
                </a:gridCol>
                <a:gridCol w="836850">
                  <a:extLst>
                    <a:ext uri="{9D8B030D-6E8A-4147-A177-3AD203B41FA5}">
                      <a16:colId xmlns:a16="http://schemas.microsoft.com/office/drawing/2014/main" val="3186795947"/>
                    </a:ext>
                  </a:extLst>
                </a:gridCol>
                <a:gridCol w="2376114">
                  <a:extLst>
                    <a:ext uri="{9D8B030D-6E8A-4147-A177-3AD203B41FA5}">
                      <a16:colId xmlns:a16="http://schemas.microsoft.com/office/drawing/2014/main" val="233563384"/>
                    </a:ext>
                  </a:extLst>
                </a:gridCol>
              </a:tblGrid>
              <a:tr h="276755">
                <a:tc>
                  <a:txBody>
                    <a:bodyPr/>
                    <a:lstStyle/>
                    <a:p>
                      <a:r>
                        <a:rPr lang="en-US" sz="1100"/>
                        <a:t>Project</a:t>
                      </a:r>
                    </a:p>
                  </a:txBody>
                  <a:tcPr/>
                </a:tc>
                <a:tc>
                  <a:txBody>
                    <a:bodyPr/>
                    <a:lstStyle/>
                    <a:p>
                      <a:r>
                        <a:rPr lang="en-US" sz="1100"/>
                        <a:t>Location</a:t>
                      </a:r>
                    </a:p>
                  </a:txBody>
                  <a:tcPr/>
                </a:tc>
                <a:tc>
                  <a:txBody>
                    <a:bodyPr/>
                    <a:lstStyle/>
                    <a:p>
                      <a:r>
                        <a:rPr lang="en-US" sz="1100"/>
                        <a:t>Status</a:t>
                      </a:r>
                    </a:p>
                  </a:txBody>
                  <a:tcPr/>
                </a:tc>
                <a:tc>
                  <a:txBody>
                    <a:bodyPr/>
                    <a:lstStyle/>
                    <a:p>
                      <a:r>
                        <a:rPr lang="en-US" sz="1100"/>
                        <a:t>Cost</a:t>
                      </a:r>
                    </a:p>
                  </a:txBody>
                  <a:tcPr/>
                </a:tc>
                <a:tc>
                  <a:txBody>
                    <a:bodyPr/>
                    <a:lstStyle/>
                    <a:p>
                      <a:r>
                        <a:rPr lang="en-US" sz="1100"/>
                        <a:t>CPI</a:t>
                      </a:r>
                    </a:p>
                  </a:txBody>
                  <a:tcPr/>
                </a:tc>
                <a:tc>
                  <a:txBody>
                    <a:bodyPr/>
                    <a:lstStyle/>
                    <a:p>
                      <a:r>
                        <a:rPr lang="en-US" sz="1100"/>
                        <a:t>SPI</a:t>
                      </a:r>
                    </a:p>
                  </a:txBody>
                  <a:tcPr/>
                </a:tc>
                <a:tc>
                  <a:txBody>
                    <a:bodyPr/>
                    <a:lstStyle/>
                    <a:p>
                      <a:r>
                        <a:rPr lang="en-US" sz="1100"/>
                        <a:t>CD-4</a:t>
                      </a:r>
                    </a:p>
                  </a:txBody>
                  <a:tcPr/>
                </a:tc>
                <a:tc>
                  <a:txBody>
                    <a:bodyPr/>
                    <a:lstStyle/>
                    <a:p>
                      <a:r>
                        <a:rPr lang="en-US" sz="1100"/>
                        <a:t>Operation cost plan</a:t>
                      </a:r>
                    </a:p>
                  </a:txBody>
                  <a:tcPr/>
                </a:tc>
                <a:extLst>
                  <a:ext uri="{0D108BD9-81ED-4DB2-BD59-A6C34878D82A}">
                    <a16:rowId xmlns:a16="http://schemas.microsoft.com/office/drawing/2014/main" val="328565196"/>
                  </a:ext>
                </a:extLst>
              </a:tr>
              <a:tr h="278665">
                <a:tc gridSpan="8">
                  <a:txBody>
                    <a:bodyPr/>
                    <a:lstStyle/>
                    <a:p>
                      <a:r>
                        <a:rPr lang="en-US" sz="1100" b="1"/>
                        <a:t>Construction Projects</a:t>
                      </a:r>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269181591"/>
                  </a:ext>
                </a:extLst>
              </a:tr>
              <a:tr h="473161">
                <a:tc>
                  <a:txBody>
                    <a:bodyPr/>
                    <a:lstStyle/>
                    <a:p>
                      <a:r>
                        <a:rPr lang="en-US" sz="1100" b="0">
                          <a:solidFill>
                            <a:srgbClr val="0000FF"/>
                          </a:solidFill>
                        </a:rPr>
                        <a:t>Facility for Rare Isotope Beams (FRIB) *</a:t>
                      </a:r>
                    </a:p>
                  </a:txBody>
                  <a:tcPr/>
                </a:tc>
                <a:tc>
                  <a:txBody>
                    <a:bodyPr/>
                    <a:lstStyle/>
                    <a:p>
                      <a:r>
                        <a:rPr lang="en-US" sz="1100" b="0">
                          <a:solidFill>
                            <a:srgbClr val="0000FF"/>
                          </a:solidFill>
                        </a:rPr>
                        <a:t>MSU</a:t>
                      </a:r>
                    </a:p>
                  </a:txBody>
                  <a:tcPr/>
                </a:tc>
                <a:tc>
                  <a:txBody>
                    <a:bodyPr/>
                    <a:lstStyle/>
                    <a:p>
                      <a:r>
                        <a:rPr lang="en-US" sz="1100" b="0">
                          <a:solidFill>
                            <a:srgbClr val="0000FF"/>
                          </a:solidFill>
                        </a:rPr>
                        <a:t>CD-4</a:t>
                      </a:r>
                    </a:p>
                  </a:txBody>
                  <a:tcPr/>
                </a:tc>
                <a:tc>
                  <a:txBody>
                    <a:bodyPr/>
                    <a:lstStyle/>
                    <a:p>
                      <a:r>
                        <a:rPr lang="en-US" sz="1100" b="0">
                          <a:solidFill>
                            <a:srgbClr val="0000FF"/>
                          </a:solidFill>
                        </a:rPr>
                        <a:t>$730M</a:t>
                      </a:r>
                    </a:p>
                  </a:txBody>
                  <a:tcPr/>
                </a:tc>
                <a:tc>
                  <a:txBody>
                    <a:bodyPr/>
                    <a:lstStyle/>
                    <a:p>
                      <a:r>
                        <a:rPr lang="en-US" sz="1100" b="0">
                          <a:solidFill>
                            <a:srgbClr val="0000FF"/>
                          </a:solidFill>
                        </a:rPr>
                        <a:t>1.00</a:t>
                      </a:r>
                    </a:p>
                  </a:txBody>
                  <a:tcPr/>
                </a:tc>
                <a:tc>
                  <a:txBody>
                    <a:bodyPr/>
                    <a:lstStyle/>
                    <a:p>
                      <a:r>
                        <a:rPr lang="en-US" sz="1100" b="0">
                          <a:solidFill>
                            <a:srgbClr val="0000FF"/>
                          </a:solidFill>
                        </a:rPr>
                        <a:t>1.00</a:t>
                      </a:r>
                    </a:p>
                  </a:txBody>
                  <a:tcPr/>
                </a:tc>
                <a:tc>
                  <a:txBody>
                    <a:bodyPr/>
                    <a:lstStyle/>
                    <a:p>
                      <a:r>
                        <a:rPr lang="en-US" sz="1100" b="0">
                          <a:solidFill>
                            <a:srgbClr val="0000FF"/>
                          </a:solidFill>
                        </a:rPr>
                        <a:t>6/2022</a:t>
                      </a:r>
                    </a:p>
                  </a:txBody>
                  <a:tcPr/>
                </a:tc>
                <a:tc>
                  <a:txBody>
                    <a:bodyPr/>
                    <a:lstStyle/>
                    <a:p>
                      <a:r>
                        <a:rPr lang="en-US" sz="1100" b="0">
                          <a:solidFill>
                            <a:srgbClr val="0000FF"/>
                          </a:solidFill>
                        </a:rPr>
                        <a:t>Included in NP budget formulation</a:t>
                      </a:r>
                    </a:p>
                  </a:txBody>
                  <a:tcPr/>
                </a:tc>
                <a:extLst>
                  <a:ext uri="{0D108BD9-81ED-4DB2-BD59-A6C34878D82A}">
                    <a16:rowId xmlns:a16="http://schemas.microsoft.com/office/drawing/2014/main" val="4136043745"/>
                  </a:ext>
                </a:extLst>
              </a:tr>
              <a:tr h="669567">
                <a:tc>
                  <a:txBody>
                    <a:bodyPr/>
                    <a:lstStyle/>
                    <a:p>
                      <a:r>
                        <a:rPr lang="en-US" sz="1100"/>
                        <a:t>Electron-Ion Collider (EIC)</a:t>
                      </a:r>
                    </a:p>
                  </a:txBody>
                  <a:tcPr/>
                </a:tc>
                <a:tc>
                  <a:txBody>
                    <a:bodyPr/>
                    <a:lstStyle/>
                    <a:p>
                      <a:r>
                        <a:rPr lang="en-US" sz="1100"/>
                        <a:t>BNL</a:t>
                      </a:r>
                    </a:p>
                  </a:txBody>
                  <a:tcPr/>
                </a:tc>
                <a:tc>
                  <a:txBody>
                    <a:bodyPr/>
                    <a:lstStyle/>
                    <a:p>
                      <a:r>
                        <a:rPr lang="en-US" sz="1100"/>
                        <a:t>CD-1</a:t>
                      </a:r>
                    </a:p>
                  </a:txBody>
                  <a:tcPr/>
                </a:tc>
                <a:tc>
                  <a:txBody>
                    <a:bodyPr/>
                    <a:lstStyle/>
                    <a:p>
                      <a:r>
                        <a:rPr lang="en-US" altLang="en-US" sz="1100" kern="0"/>
                        <a:t>$1.7B  to $2.8B </a:t>
                      </a:r>
                      <a:endParaRPr lang="en-US" sz="1100"/>
                    </a:p>
                  </a:txBody>
                  <a:tcPr/>
                </a:tc>
                <a:tc>
                  <a:txBody>
                    <a:bodyPr/>
                    <a:lstStyle/>
                    <a:p>
                      <a:endParaRPr lang="en-US" sz="1100"/>
                    </a:p>
                  </a:txBody>
                  <a:tcPr/>
                </a:tc>
                <a:tc>
                  <a:txBody>
                    <a:bodyPr/>
                    <a:lstStyle/>
                    <a:p>
                      <a:endParaRPr lang="en-US" sz="1100"/>
                    </a:p>
                  </a:txBody>
                  <a:tcPr/>
                </a:tc>
                <a:tc>
                  <a:txBody>
                    <a:bodyPr/>
                    <a:lstStyle/>
                    <a:p>
                      <a:r>
                        <a:rPr lang="en-US" sz="1100"/>
                        <a:t>Q4 FY33</a:t>
                      </a:r>
                    </a:p>
                  </a:txBody>
                  <a:tcPr/>
                </a:tc>
                <a:tc>
                  <a:txBody>
                    <a:bodyPr/>
                    <a:lstStyle/>
                    <a:p>
                      <a:r>
                        <a:rPr lang="en-US" sz="1100"/>
                        <a:t>RHIC operations funds redirected to EIC project recovered for EIC operations</a:t>
                      </a:r>
                    </a:p>
                  </a:txBody>
                  <a:tcPr/>
                </a:tc>
                <a:extLst>
                  <a:ext uri="{0D108BD9-81ED-4DB2-BD59-A6C34878D82A}">
                    <a16:rowId xmlns:a16="http://schemas.microsoft.com/office/drawing/2014/main" val="3814202842"/>
                  </a:ext>
                </a:extLst>
              </a:tr>
              <a:tr h="278665">
                <a:tc gridSpan="8">
                  <a:txBody>
                    <a:bodyPr/>
                    <a:lstStyle/>
                    <a:p>
                      <a:r>
                        <a:rPr lang="en-US" sz="1100" b="1"/>
                        <a:t>Major Items of Equipment</a:t>
                      </a:r>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15829091"/>
                  </a:ext>
                </a:extLst>
              </a:tr>
              <a:tr h="669567">
                <a:tc>
                  <a:txBody>
                    <a:bodyPr/>
                    <a:lstStyle/>
                    <a:p>
                      <a:r>
                        <a:rPr lang="en-US" sz="1100" b="0">
                          <a:solidFill>
                            <a:schemeClr val="accent1"/>
                          </a:solidFill>
                        </a:rPr>
                        <a:t>Gamma Ray Energy Tracking Array (GRETA) </a:t>
                      </a:r>
                      <a:r>
                        <a:rPr lang="en-US" sz="1100" b="0" baseline="30000">
                          <a:solidFill>
                            <a:schemeClr val="accent1"/>
                          </a:solidFill>
                        </a:rPr>
                        <a:t>FF</a:t>
                      </a:r>
                    </a:p>
                  </a:txBody>
                  <a:tcPr/>
                </a:tc>
                <a:tc>
                  <a:txBody>
                    <a:bodyPr/>
                    <a:lstStyle/>
                    <a:p>
                      <a:r>
                        <a:rPr lang="en-US" sz="1100" b="0">
                          <a:solidFill>
                            <a:schemeClr val="accent1"/>
                          </a:solidFill>
                        </a:rPr>
                        <a:t>LBNL</a:t>
                      </a:r>
                    </a:p>
                  </a:txBody>
                  <a:tcPr/>
                </a:tc>
                <a:tc>
                  <a:txBody>
                    <a:bodyPr/>
                    <a:lstStyle/>
                    <a:p>
                      <a:r>
                        <a:rPr lang="en-US" sz="1100" b="0">
                          <a:solidFill>
                            <a:schemeClr val="accent1"/>
                          </a:solidFill>
                        </a:rPr>
                        <a:t>CD-2/3</a:t>
                      </a:r>
                    </a:p>
                  </a:txBody>
                  <a:tcPr/>
                </a:tc>
                <a:tc>
                  <a:txBody>
                    <a:bodyPr/>
                    <a:lstStyle/>
                    <a:p>
                      <a:r>
                        <a:rPr lang="en-US" sz="1100" b="0">
                          <a:solidFill>
                            <a:schemeClr val="accent1"/>
                          </a:solidFill>
                        </a:rPr>
                        <a:t>$58.3M</a:t>
                      </a:r>
                    </a:p>
                  </a:txBody>
                  <a:tcPr/>
                </a:tc>
                <a:tc>
                  <a:txBody>
                    <a:bodyPr/>
                    <a:lstStyle/>
                    <a:p>
                      <a:r>
                        <a:rPr lang="en-US" sz="1100" b="0" dirty="0">
                          <a:solidFill>
                            <a:schemeClr val="accent1"/>
                          </a:solidFill>
                        </a:rPr>
                        <a:t>0.97</a:t>
                      </a:r>
                    </a:p>
                  </a:txBody>
                  <a:tcPr/>
                </a:tc>
                <a:tc>
                  <a:txBody>
                    <a:bodyPr/>
                    <a:lstStyle/>
                    <a:p>
                      <a:r>
                        <a:rPr lang="en-US" sz="1100" b="0" dirty="0">
                          <a:solidFill>
                            <a:schemeClr val="accent1"/>
                          </a:solidFill>
                        </a:rPr>
                        <a:t>0.93</a:t>
                      </a:r>
                    </a:p>
                  </a:txBody>
                  <a:tcPr/>
                </a:tc>
                <a:tc>
                  <a:txBody>
                    <a:bodyPr/>
                    <a:lstStyle/>
                    <a:p>
                      <a:r>
                        <a:rPr lang="en-US" sz="1100" b="0">
                          <a:solidFill>
                            <a:schemeClr val="accent1"/>
                          </a:solidFill>
                        </a:rPr>
                        <a:t>4/2028</a:t>
                      </a:r>
                    </a:p>
                  </a:txBody>
                  <a:tcPr/>
                </a:tc>
                <a:tc>
                  <a:txBody>
                    <a:bodyPr/>
                    <a:lstStyle/>
                    <a:p>
                      <a:r>
                        <a:rPr lang="en-US" sz="1100" b="0">
                          <a:solidFill>
                            <a:schemeClr val="accent1"/>
                          </a:solidFill>
                        </a:rPr>
                        <a:t>Mostly covered by host laboratory operations experimental support</a:t>
                      </a:r>
                    </a:p>
                  </a:txBody>
                  <a:tcPr/>
                </a:tc>
                <a:extLst>
                  <a:ext uri="{0D108BD9-81ED-4DB2-BD59-A6C34878D82A}">
                    <a16:rowId xmlns:a16="http://schemas.microsoft.com/office/drawing/2014/main" val="394663028"/>
                  </a:ext>
                </a:extLst>
              </a:tr>
              <a:tr h="473161">
                <a:tc>
                  <a:txBody>
                    <a:bodyPr/>
                    <a:lstStyle/>
                    <a:p>
                      <a:r>
                        <a:rPr lang="en-US" sz="1100" b="0">
                          <a:solidFill>
                            <a:srgbClr val="0000FF"/>
                          </a:solidFill>
                        </a:rPr>
                        <a:t>Super Pioneering High Energy Nuclear Interaction Experiment (sPHENIX) *</a:t>
                      </a:r>
                    </a:p>
                  </a:txBody>
                  <a:tcPr/>
                </a:tc>
                <a:tc>
                  <a:txBody>
                    <a:bodyPr/>
                    <a:lstStyle/>
                    <a:p>
                      <a:r>
                        <a:rPr lang="en-US" sz="1100" b="0">
                          <a:solidFill>
                            <a:srgbClr val="0000FF"/>
                          </a:solidFill>
                        </a:rPr>
                        <a:t>BNL</a:t>
                      </a:r>
                    </a:p>
                  </a:txBody>
                  <a:tcPr/>
                </a:tc>
                <a:tc>
                  <a:txBody>
                    <a:bodyPr/>
                    <a:lstStyle/>
                    <a:p>
                      <a:r>
                        <a:rPr lang="en-US" sz="1100" b="0">
                          <a:solidFill>
                            <a:srgbClr val="0000FF"/>
                          </a:solidFill>
                        </a:rPr>
                        <a:t>PD-4</a:t>
                      </a:r>
                    </a:p>
                  </a:txBody>
                  <a:tcPr/>
                </a:tc>
                <a:tc>
                  <a:txBody>
                    <a:bodyPr/>
                    <a:lstStyle/>
                    <a:p>
                      <a:r>
                        <a:rPr lang="en-US" sz="1100" b="0">
                          <a:solidFill>
                            <a:srgbClr val="0000FF"/>
                          </a:solidFill>
                        </a:rPr>
                        <a:t>$26.5M</a:t>
                      </a:r>
                    </a:p>
                  </a:txBody>
                  <a:tcPr/>
                </a:tc>
                <a:tc>
                  <a:txBody>
                    <a:bodyPr/>
                    <a:lstStyle/>
                    <a:p>
                      <a:r>
                        <a:rPr lang="en-US" sz="1100" b="0">
                          <a:solidFill>
                            <a:srgbClr val="0000FF"/>
                          </a:solidFill>
                        </a:rPr>
                        <a:t>1.00</a:t>
                      </a:r>
                    </a:p>
                  </a:txBody>
                  <a:tcPr/>
                </a:tc>
                <a:tc>
                  <a:txBody>
                    <a:bodyPr/>
                    <a:lstStyle/>
                    <a:p>
                      <a:r>
                        <a:rPr lang="en-US" sz="1100" b="0">
                          <a:solidFill>
                            <a:srgbClr val="0000FF"/>
                          </a:solidFill>
                        </a:rPr>
                        <a:t>1.00</a:t>
                      </a:r>
                    </a:p>
                  </a:txBody>
                  <a:tcPr/>
                </a:tc>
                <a:tc>
                  <a:txBody>
                    <a:bodyPr/>
                    <a:lstStyle/>
                    <a:p>
                      <a:r>
                        <a:rPr lang="en-US" sz="1100" b="0">
                          <a:solidFill>
                            <a:srgbClr val="0000FF"/>
                          </a:solidFill>
                        </a:rPr>
                        <a:t>12/2022</a:t>
                      </a:r>
                    </a:p>
                  </a:txBody>
                  <a:tcPr/>
                </a:tc>
                <a:tc>
                  <a:txBody>
                    <a:bodyPr/>
                    <a:lstStyle/>
                    <a:p>
                      <a:r>
                        <a:rPr lang="en-US" sz="1100" b="0">
                          <a:solidFill>
                            <a:srgbClr val="0000FF"/>
                          </a:solidFill>
                        </a:rPr>
                        <a:t>Covered by RHIC operations experimental support</a:t>
                      </a:r>
                    </a:p>
                  </a:txBody>
                  <a:tcPr/>
                </a:tc>
                <a:extLst>
                  <a:ext uri="{0D108BD9-81ED-4DB2-BD59-A6C34878D82A}">
                    <a16:rowId xmlns:a16="http://schemas.microsoft.com/office/drawing/2014/main" val="3296006199"/>
                  </a:ext>
                </a:extLst>
              </a:tr>
              <a:tr h="538419">
                <a:tc>
                  <a:txBody>
                    <a:bodyPr/>
                    <a:lstStyle/>
                    <a:p>
                      <a:r>
                        <a:rPr lang="en-US" sz="1100" b="0">
                          <a:solidFill>
                            <a:schemeClr val="accent1"/>
                          </a:solidFill>
                        </a:rPr>
                        <a:t>Measurement of Lepton-Lepton Electroweak Reactions (MOLLER) </a:t>
                      </a:r>
                      <a:r>
                        <a:rPr lang="en-US" sz="1100" b="0" baseline="30000">
                          <a:solidFill>
                            <a:schemeClr val="accent1"/>
                          </a:solidFill>
                        </a:rPr>
                        <a:t>FF</a:t>
                      </a:r>
                      <a:endParaRPr lang="en-US" sz="1100" b="0">
                        <a:solidFill>
                          <a:schemeClr val="accent1"/>
                        </a:solidFill>
                      </a:endParaRPr>
                    </a:p>
                  </a:txBody>
                  <a:tcPr/>
                </a:tc>
                <a:tc>
                  <a:txBody>
                    <a:bodyPr/>
                    <a:lstStyle/>
                    <a:p>
                      <a:r>
                        <a:rPr lang="en-US" sz="1100" b="0">
                          <a:solidFill>
                            <a:schemeClr val="accent1"/>
                          </a:solidFill>
                        </a:rPr>
                        <a:t>TJNAF</a:t>
                      </a:r>
                    </a:p>
                  </a:txBody>
                  <a:tcPr/>
                </a:tc>
                <a:tc>
                  <a:txBody>
                    <a:bodyPr/>
                    <a:lstStyle/>
                    <a:p>
                      <a:r>
                        <a:rPr lang="en-US" sz="1100" b="0" dirty="0">
                          <a:solidFill>
                            <a:schemeClr val="accent1"/>
                          </a:solidFill>
                        </a:rPr>
                        <a:t>CD-3A</a:t>
                      </a:r>
                    </a:p>
                  </a:txBody>
                  <a:tcPr/>
                </a:tc>
                <a:tc>
                  <a:txBody>
                    <a:bodyPr/>
                    <a:lstStyle/>
                    <a:p>
                      <a:r>
                        <a:rPr lang="en-US" sz="1100" b="0">
                          <a:solidFill>
                            <a:schemeClr val="accent1"/>
                          </a:solidFill>
                        </a:rPr>
                        <a:t>$45.8M to $56.6M</a:t>
                      </a:r>
                    </a:p>
                  </a:txBody>
                  <a:tcPr/>
                </a:tc>
                <a:tc>
                  <a:txBody>
                    <a:bodyPr/>
                    <a:lstStyle/>
                    <a:p>
                      <a:endParaRPr lang="en-US" sz="1100" b="0">
                        <a:solidFill>
                          <a:schemeClr val="accent1"/>
                        </a:solidFill>
                      </a:endParaRPr>
                    </a:p>
                  </a:txBody>
                  <a:tcPr/>
                </a:tc>
                <a:tc>
                  <a:txBody>
                    <a:bodyPr/>
                    <a:lstStyle/>
                    <a:p>
                      <a:endParaRPr lang="en-US" sz="1100" b="0">
                        <a:solidFill>
                          <a:schemeClr val="accent1"/>
                        </a:solidFill>
                      </a:endParaRPr>
                    </a:p>
                  </a:txBody>
                  <a:tcPr/>
                </a:tc>
                <a:tc>
                  <a:txBody>
                    <a:bodyPr/>
                    <a:lstStyle/>
                    <a:p>
                      <a:r>
                        <a:rPr lang="en-US" sz="1100" b="0">
                          <a:solidFill>
                            <a:schemeClr val="accent1"/>
                          </a:solidFill>
                        </a:rPr>
                        <a:t>Q4 FY27</a:t>
                      </a:r>
                    </a:p>
                  </a:txBody>
                  <a:tcPr/>
                </a:tc>
                <a:tc>
                  <a:txBody>
                    <a:bodyPr/>
                    <a:lstStyle/>
                    <a:p>
                      <a:r>
                        <a:rPr lang="en-US" sz="1100" b="0">
                          <a:solidFill>
                            <a:schemeClr val="accent1"/>
                          </a:solidFill>
                        </a:rPr>
                        <a:t>Covered by TJNAF operations experimental support </a:t>
                      </a:r>
                    </a:p>
                  </a:txBody>
                  <a:tcPr/>
                </a:tc>
                <a:extLst>
                  <a:ext uri="{0D108BD9-81ED-4DB2-BD59-A6C34878D82A}">
                    <a16:rowId xmlns:a16="http://schemas.microsoft.com/office/drawing/2014/main" val="3310245066"/>
                  </a:ext>
                </a:extLst>
              </a:tr>
              <a:tr h="473161">
                <a:tc>
                  <a:txBody>
                    <a:bodyPr/>
                    <a:lstStyle/>
                    <a:p>
                      <a:r>
                        <a:rPr lang="en-US" sz="1100" i="1">
                          <a:solidFill>
                            <a:srgbClr val="7030A0"/>
                          </a:solidFill>
                        </a:rPr>
                        <a:t>High Rigidity Spectrometer (HRS)</a:t>
                      </a:r>
                    </a:p>
                  </a:txBody>
                  <a:tcPr/>
                </a:tc>
                <a:tc>
                  <a:txBody>
                    <a:bodyPr/>
                    <a:lstStyle/>
                    <a:p>
                      <a:r>
                        <a:rPr lang="en-US" sz="1100" i="1">
                          <a:solidFill>
                            <a:srgbClr val="7030A0"/>
                          </a:solidFill>
                        </a:rPr>
                        <a:t>MSU</a:t>
                      </a:r>
                    </a:p>
                  </a:txBody>
                  <a:tcPr/>
                </a:tc>
                <a:tc>
                  <a:txBody>
                    <a:bodyPr/>
                    <a:lstStyle/>
                    <a:p>
                      <a:r>
                        <a:rPr lang="en-US" sz="1100" i="1">
                          <a:solidFill>
                            <a:srgbClr val="7030A0"/>
                          </a:solidFill>
                        </a:rPr>
                        <a:t>CD-1</a:t>
                      </a:r>
                    </a:p>
                  </a:txBody>
                  <a:tcPr/>
                </a:tc>
                <a:tc>
                  <a:txBody>
                    <a:bodyPr/>
                    <a:lstStyle/>
                    <a:p>
                      <a:r>
                        <a:rPr lang="en-US" sz="1100" i="1">
                          <a:solidFill>
                            <a:srgbClr val="7030A0"/>
                          </a:solidFill>
                        </a:rPr>
                        <a:t>$85.0M to $111.4M</a:t>
                      </a:r>
                    </a:p>
                  </a:txBody>
                  <a:tcPr/>
                </a:tc>
                <a:tc>
                  <a:txBody>
                    <a:bodyPr/>
                    <a:lstStyle/>
                    <a:p>
                      <a:endParaRPr lang="en-US" sz="1100" i="1">
                        <a:solidFill>
                          <a:srgbClr val="7030A0"/>
                        </a:solidFill>
                      </a:endParaRPr>
                    </a:p>
                  </a:txBody>
                  <a:tcPr/>
                </a:tc>
                <a:tc>
                  <a:txBody>
                    <a:bodyPr/>
                    <a:lstStyle/>
                    <a:p>
                      <a:endParaRPr lang="en-US" sz="1100" i="1">
                        <a:solidFill>
                          <a:srgbClr val="7030A0"/>
                        </a:solidFill>
                      </a:endParaRPr>
                    </a:p>
                  </a:txBody>
                  <a:tcPr/>
                </a:tc>
                <a:tc>
                  <a:txBody>
                    <a:bodyPr/>
                    <a:lstStyle/>
                    <a:p>
                      <a:r>
                        <a:rPr lang="en-US" sz="1100" i="1">
                          <a:solidFill>
                            <a:srgbClr val="7030A0"/>
                          </a:solidFill>
                        </a:rPr>
                        <a:t>Q2 FY29</a:t>
                      </a:r>
                    </a:p>
                  </a:txBody>
                  <a:tcPr/>
                </a:tc>
                <a:tc>
                  <a:txBody>
                    <a:bodyPr/>
                    <a:lstStyle/>
                    <a:p>
                      <a:r>
                        <a:rPr lang="en-US" sz="1100" i="1">
                          <a:solidFill>
                            <a:srgbClr val="7030A0"/>
                          </a:solidFill>
                        </a:rPr>
                        <a:t>Covered by FRIB operations experimental support</a:t>
                      </a:r>
                    </a:p>
                  </a:txBody>
                  <a:tcPr/>
                </a:tc>
                <a:extLst>
                  <a:ext uri="{0D108BD9-81ED-4DB2-BD59-A6C34878D82A}">
                    <a16:rowId xmlns:a16="http://schemas.microsoft.com/office/drawing/2014/main" val="888310365"/>
                  </a:ext>
                </a:extLst>
              </a:tr>
              <a:tr h="469435">
                <a:tc>
                  <a:txBody>
                    <a:bodyPr/>
                    <a:lstStyle/>
                    <a:p>
                      <a:r>
                        <a:rPr lang="en-US" sz="1100"/>
                        <a:t>Ton Scale Neutrinoless Double Beta Decay </a:t>
                      </a:r>
                      <a:br>
                        <a:rPr lang="en-US" sz="1100"/>
                      </a:br>
                      <a:r>
                        <a:rPr lang="en-US" sz="1100"/>
                        <a:t>(TS-NLDBD)</a:t>
                      </a:r>
                    </a:p>
                  </a:txBody>
                  <a:tcPr/>
                </a:tc>
                <a:tc>
                  <a:txBody>
                    <a:bodyPr/>
                    <a:lstStyle/>
                    <a:p>
                      <a:r>
                        <a:rPr lang="en-US" sz="1100"/>
                        <a:t>TBD</a:t>
                      </a:r>
                    </a:p>
                  </a:txBody>
                  <a:tcPr/>
                </a:tc>
                <a:tc>
                  <a:txBody>
                    <a:bodyPr/>
                    <a:lstStyle/>
                    <a:p>
                      <a:r>
                        <a:rPr lang="en-US" sz="1100"/>
                        <a:t>CD-0</a:t>
                      </a:r>
                    </a:p>
                  </a:txBody>
                  <a:tcPr/>
                </a:tc>
                <a:tc>
                  <a:txBody>
                    <a:bodyPr/>
                    <a:lstStyle/>
                    <a:p>
                      <a:r>
                        <a:rPr lang="en-US" sz="1100"/>
                        <a:t>$215M to $250M</a:t>
                      </a:r>
                    </a:p>
                  </a:txBody>
                  <a:tcPr/>
                </a:tc>
                <a:tc>
                  <a:txBody>
                    <a:bodyPr/>
                    <a:lstStyle/>
                    <a:p>
                      <a:endParaRPr lang="en-US" sz="1100"/>
                    </a:p>
                  </a:txBody>
                  <a:tcPr/>
                </a:tc>
                <a:tc>
                  <a:txBody>
                    <a:bodyPr/>
                    <a:lstStyle/>
                    <a:p>
                      <a:endParaRPr lang="en-US" sz="1100"/>
                    </a:p>
                  </a:txBody>
                  <a:tcPr/>
                </a:tc>
                <a:tc>
                  <a:txBody>
                    <a:bodyPr/>
                    <a:lstStyle/>
                    <a:p>
                      <a:r>
                        <a:rPr lang="en-US" sz="1100"/>
                        <a:t>TBD</a:t>
                      </a:r>
                    </a:p>
                  </a:txBody>
                  <a:tcPr/>
                </a:tc>
                <a:tc>
                  <a:txBody>
                    <a:bodyPr/>
                    <a:lstStyle/>
                    <a:p>
                      <a:r>
                        <a:rPr lang="en-US" sz="1100" dirty="0"/>
                        <a:t>TBD</a:t>
                      </a:r>
                    </a:p>
                  </a:txBody>
                  <a:tcPr/>
                </a:tc>
                <a:extLst>
                  <a:ext uri="{0D108BD9-81ED-4DB2-BD59-A6C34878D82A}">
                    <a16:rowId xmlns:a16="http://schemas.microsoft.com/office/drawing/2014/main" val="3546665172"/>
                  </a:ext>
                </a:extLst>
              </a:tr>
            </a:tbl>
          </a:graphicData>
        </a:graphic>
      </p:graphicFrame>
      <p:sp>
        <p:nvSpPr>
          <p:cNvPr id="5" name="TextBox 4">
            <a:extLst>
              <a:ext uri="{FF2B5EF4-FFF2-40B4-BE49-F238E27FC236}">
                <a16:creationId xmlns:a16="http://schemas.microsoft.com/office/drawing/2014/main" id="{62719D10-DD84-4B62-9CC1-A72D0C6A353F}"/>
              </a:ext>
            </a:extLst>
          </p:cNvPr>
          <p:cNvSpPr txBox="1"/>
          <p:nvPr/>
        </p:nvSpPr>
        <p:spPr>
          <a:xfrm>
            <a:off x="1742739" y="5862918"/>
            <a:ext cx="9502435" cy="338554"/>
          </a:xfrm>
          <a:prstGeom prst="rect">
            <a:avLst/>
          </a:prstGeom>
          <a:noFill/>
        </p:spPr>
        <p:txBody>
          <a:bodyPr wrap="square" rtlCol="0">
            <a:spAutoFit/>
          </a:bodyPr>
          <a:lstStyle/>
          <a:p>
            <a:r>
              <a:rPr lang="en-US" sz="1600">
                <a:solidFill>
                  <a:srgbClr val="0000FF"/>
                </a:solidFill>
              </a:rPr>
              <a:t>Blue (*) indicates “Completed”, </a:t>
            </a:r>
            <a:r>
              <a:rPr lang="en-US" sz="1600">
                <a:solidFill>
                  <a:schemeClr val="accent1"/>
                </a:solidFill>
              </a:rPr>
              <a:t>green (</a:t>
            </a:r>
            <a:r>
              <a:rPr lang="en-US" sz="1600" baseline="30000">
                <a:solidFill>
                  <a:schemeClr val="accent1"/>
                </a:solidFill>
              </a:rPr>
              <a:t>FF</a:t>
            </a:r>
            <a:r>
              <a:rPr lang="en-US" sz="1600">
                <a:solidFill>
                  <a:schemeClr val="accent1"/>
                </a:solidFill>
              </a:rPr>
              <a:t>) “Fully Funded”,</a:t>
            </a:r>
            <a:r>
              <a:rPr lang="en-US" sz="1600">
                <a:solidFill>
                  <a:srgbClr val="CC0099"/>
                </a:solidFill>
              </a:rPr>
              <a:t> </a:t>
            </a:r>
            <a:r>
              <a:rPr lang="en-US" sz="1600" i="1">
                <a:solidFill>
                  <a:srgbClr val="7030A0"/>
                </a:solidFill>
              </a:rPr>
              <a:t>and purple italic “Substantially Funded”</a:t>
            </a:r>
          </a:p>
        </p:txBody>
      </p:sp>
      <p:sp>
        <p:nvSpPr>
          <p:cNvPr id="2" name="TextBox 1">
            <a:extLst>
              <a:ext uri="{FF2B5EF4-FFF2-40B4-BE49-F238E27FC236}">
                <a16:creationId xmlns:a16="http://schemas.microsoft.com/office/drawing/2014/main" id="{F19D296F-3C73-2AA0-32DA-B416816DE08E}"/>
              </a:ext>
            </a:extLst>
          </p:cNvPr>
          <p:cNvSpPr txBox="1"/>
          <p:nvPr/>
        </p:nvSpPr>
        <p:spPr>
          <a:xfrm>
            <a:off x="4485939" y="6282154"/>
            <a:ext cx="5446000" cy="338554"/>
          </a:xfrm>
          <a:prstGeom prst="rect">
            <a:avLst/>
          </a:prstGeom>
          <a:noFill/>
        </p:spPr>
        <p:txBody>
          <a:bodyPr wrap="square" rtlCol="0">
            <a:spAutoFit/>
          </a:bodyPr>
          <a:lstStyle/>
          <a:p>
            <a:r>
              <a:rPr lang="en-US" sz="1600"/>
              <a:t>Smaller NP Projects are being “cleared off the books”</a:t>
            </a:r>
          </a:p>
        </p:txBody>
      </p:sp>
      <p:sp>
        <p:nvSpPr>
          <p:cNvPr id="6" name="Title 5">
            <a:extLst>
              <a:ext uri="{FF2B5EF4-FFF2-40B4-BE49-F238E27FC236}">
                <a16:creationId xmlns:a16="http://schemas.microsoft.com/office/drawing/2014/main" id="{E4C86623-63C8-E49F-9A9E-179D9C9E5D64}"/>
              </a:ext>
            </a:extLst>
          </p:cNvPr>
          <p:cNvSpPr>
            <a:spLocks noGrp="1"/>
          </p:cNvSpPr>
          <p:nvPr>
            <p:ph type="title"/>
          </p:nvPr>
        </p:nvSpPr>
        <p:spPr/>
        <p:txBody>
          <a:bodyPr/>
          <a:lstStyle/>
          <a:p>
            <a:r>
              <a:rPr lang="en-US"/>
              <a:t>Snapshot of the Status of NP Projects</a:t>
            </a:r>
          </a:p>
        </p:txBody>
      </p:sp>
    </p:spTree>
    <p:extLst>
      <p:ext uri="{BB962C8B-B14F-4D97-AF65-F5344CB8AC3E}">
        <p14:creationId xmlns:p14="http://schemas.microsoft.com/office/powerpoint/2010/main" val="2472723551"/>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4D28C7-D49A-4017-BD05-E293FA59895C}"/>
              </a:ext>
            </a:extLst>
          </p:cNvPr>
          <p:cNvSpPr>
            <a:spLocks noGrp="1"/>
          </p:cNvSpPr>
          <p:nvPr>
            <p:ph type="title"/>
          </p:nvPr>
        </p:nvSpPr>
        <p:spPr>
          <a:xfrm>
            <a:off x="-388882" y="-16979"/>
            <a:ext cx="12969764" cy="902525"/>
          </a:xfrm>
        </p:spPr>
        <p:txBody>
          <a:bodyPr>
            <a:normAutofit/>
          </a:bodyPr>
          <a:lstStyle/>
          <a:p>
            <a:r>
              <a:rPr lang="en-US" sz="2800" dirty="0"/>
              <a:t>    Prime NP Deliverable: New Knowledge &amp; Tech Via Basic NP R&amp;D</a:t>
            </a:r>
          </a:p>
        </p:txBody>
      </p:sp>
      <p:sp>
        <p:nvSpPr>
          <p:cNvPr id="5" name="Content Placeholder 4">
            <a:extLst>
              <a:ext uri="{FF2B5EF4-FFF2-40B4-BE49-F238E27FC236}">
                <a16:creationId xmlns:a16="http://schemas.microsoft.com/office/drawing/2014/main" id="{AF3347F9-C30C-47B4-8FA3-F23A7F188EC9}"/>
              </a:ext>
            </a:extLst>
          </p:cNvPr>
          <p:cNvSpPr>
            <a:spLocks noGrp="1"/>
          </p:cNvSpPr>
          <p:nvPr>
            <p:ph idx="1"/>
          </p:nvPr>
        </p:nvSpPr>
        <p:spPr>
          <a:xfrm>
            <a:off x="526845" y="833750"/>
            <a:ext cx="9204983" cy="5496129"/>
          </a:xfrm>
        </p:spPr>
        <p:txBody>
          <a:bodyPr>
            <a:normAutofit fontScale="55000" lnSpcReduction="20000"/>
          </a:bodyPr>
          <a:lstStyle/>
          <a:p>
            <a:r>
              <a:rPr lang="en-US" sz="3300" dirty="0"/>
              <a:t>Discovering and understanding new forms of nuclear matter</a:t>
            </a:r>
          </a:p>
          <a:p>
            <a:pPr lvl="4"/>
            <a:r>
              <a:rPr lang="en-US" sz="2900" dirty="0"/>
              <a:t>Quark-Gluon Plasma at RHIC</a:t>
            </a:r>
          </a:p>
          <a:p>
            <a:pPr lvl="4"/>
            <a:r>
              <a:rPr lang="en-US" sz="2900" dirty="0"/>
              <a:t>Four new Super-Heavy Nuclei </a:t>
            </a:r>
          </a:p>
          <a:p>
            <a:r>
              <a:rPr lang="en-US" sz="3300" dirty="0"/>
              <a:t>New discoveries </a:t>
            </a:r>
          </a:p>
          <a:p>
            <a:pPr lvl="4"/>
            <a:r>
              <a:rPr lang="en-US" sz="2900" dirty="0"/>
              <a:t>Natural radiation frustrates quantum coherence times</a:t>
            </a:r>
          </a:p>
          <a:p>
            <a:pPr lvl="4"/>
            <a:r>
              <a:rPr lang="en-US" sz="2900" dirty="0"/>
              <a:t>Direct production of matter from an electro-magnetic field (</a:t>
            </a:r>
            <a:r>
              <a:rPr lang="en-US" sz="2900" dirty="0" err="1"/>
              <a:t>e</a:t>
            </a:r>
            <a:r>
              <a:rPr lang="en-US" sz="2900" baseline="30000" dirty="0" err="1"/>
              <a:t>+</a:t>
            </a:r>
            <a:r>
              <a:rPr lang="en-US" sz="2900" dirty="0" err="1"/>
              <a:t>e</a:t>
            </a:r>
            <a:r>
              <a:rPr lang="en-US" sz="2900" baseline="30000" dirty="0"/>
              <a:t>-</a:t>
            </a:r>
            <a:r>
              <a:rPr lang="en-US" sz="2900" dirty="0"/>
              <a:t> pairs) </a:t>
            </a:r>
          </a:p>
          <a:p>
            <a:pPr lvl="4"/>
            <a:r>
              <a:rPr lang="en-US" sz="2900" dirty="0"/>
              <a:t>Neutron skins exist on heavy nuclei</a:t>
            </a:r>
          </a:p>
          <a:p>
            <a:r>
              <a:rPr lang="en-US" sz="3300" dirty="0"/>
              <a:t>New technology important for future needs</a:t>
            </a:r>
          </a:p>
          <a:p>
            <a:pPr lvl="4"/>
            <a:r>
              <a:rPr lang="en-US" sz="2900" dirty="0"/>
              <a:t>First ever demonstration of accelerator bunched-beam cooling</a:t>
            </a:r>
          </a:p>
          <a:p>
            <a:pPr lvl="4"/>
            <a:r>
              <a:rPr lang="en-US" sz="2900" dirty="0"/>
              <a:t>FEL ERL development using LERF</a:t>
            </a:r>
          </a:p>
          <a:p>
            <a:r>
              <a:rPr lang="en-US" sz="3300" dirty="0"/>
              <a:t>R&amp;D integration that enables important applications (prospecting, isotopes)</a:t>
            </a:r>
          </a:p>
          <a:p>
            <a:r>
              <a:rPr lang="en-US" sz="3300" dirty="0"/>
              <a:t>Nuclear data &amp; knowledge for a suite of applications</a:t>
            </a:r>
          </a:p>
          <a:p>
            <a:pPr lvl="4"/>
            <a:r>
              <a:rPr lang="en-US" sz="2900" dirty="0">
                <a:latin typeface="Arial" panose="020B0604020202020204" pitchFamily="34" charset="0"/>
                <a:cs typeface="Arial" panose="020B0604020202020204" pitchFamily="34" charset="0"/>
              </a:rPr>
              <a:t>Space exploration</a:t>
            </a:r>
          </a:p>
          <a:p>
            <a:pPr lvl="4"/>
            <a:r>
              <a:rPr lang="en-US" sz="2900" dirty="0">
                <a:latin typeface="Arial" panose="020B0604020202020204" pitchFamily="34" charset="0"/>
                <a:cs typeface="Arial" panose="020B0604020202020204" pitchFamily="34" charset="0"/>
              </a:rPr>
              <a:t>Reactor design</a:t>
            </a:r>
          </a:p>
          <a:p>
            <a:pPr lvl="4">
              <a:spcBef>
                <a:spcPts val="0"/>
              </a:spcBef>
              <a:spcAft>
                <a:spcPts val="100"/>
              </a:spcAft>
            </a:pPr>
            <a:r>
              <a:rPr lang="en-US" sz="2900" dirty="0">
                <a:latin typeface="Arial" panose="020B0604020202020204" pitchFamily="34" charset="0"/>
                <a:cs typeface="Arial" panose="020B0604020202020204" pitchFamily="34" charset="0"/>
              </a:rPr>
              <a:t>Nuclear forensics / Nonproliferation</a:t>
            </a:r>
          </a:p>
          <a:p>
            <a:r>
              <a:rPr lang="en-US" sz="3300" dirty="0">
                <a:latin typeface="Arial" panose="020B0604020202020204" pitchFamily="34" charset="0"/>
                <a:cs typeface="Arial" panose="020B0604020202020204" pitchFamily="34" charset="0"/>
              </a:rPr>
              <a:t>A highly trained, “nuclear-literate”, workforce with specialized skills</a:t>
            </a:r>
          </a:p>
        </p:txBody>
      </p:sp>
      <p:sp>
        <p:nvSpPr>
          <p:cNvPr id="3" name="Rectangle 2">
            <a:extLst>
              <a:ext uri="{FF2B5EF4-FFF2-40B4-BE49-F238E27FC236}">
                <a16:creationId xmlns:a16="http://schemas.microsoft.com/office/drawing/2014/main" id="{5AC272B2-E2EF-4524-5956-5B51D6613330}"/>
              </a:ext>
            </a:extLst>
          </p:cNvPr>
          <p:cNvSpPr/>
          <p:nvPr/>
        </p:nvSpPr>
        <p:spPr>
          <a:xfrm>
            <a:off x="11805719" y="6646781"/>
            <a:ext cx="370342" cy="246221"/>
          </a:xfrm>
          <a:prstGeom prst="rect">
            <a:avLst/>
          </a:prstGeom>
        </p:spPr>
        <p:txBody>
          <a:bodyPr wrap="square">
            <a:spAutoFit/>
          </a:bodyPr>
          <a:lstStyle/>
          <a:p>
            <a:fld id="{0E35970C-66DA-42B4-8591-6E363A3B576E}" type="slidenum">
              <a:rPr lang="en-US" sz="1000" smtClean="0">
                <a:solidFill>
                  <a:schemeClr val="bg1"/>
                </a:solidFill>
                <a:latin typeface="Arial" panose="020B0604020202020204" pitchFamily="34" charset="0"/>
                <a:cs typeface="Arial" panose="020B0604020202020204" pitchFamily="34" charset="0"/>
              </a:rPr>
              <a:pPr/>
              <a:t>2</a:t>
            </a:fld>
            <a:endParaRPr lang="en-US" sz="1000" dirty="0">
              <a:solidFill>
                <a:schemeClr val="bg1"/>
              </a:solidFill>
              <a:latin typeface="Arial" panose="020B0604020202020204" pitchFamily="34" charset="0"/>
              <a:cs typeface="Arial" panose="020B0604020202020204" pitchFamily="34" charset="0"/>
            </a:endParaRPr>
          </a:p>
        </p:txBody>
      </p:sp>
      <p:pic>
        <p:nvPicPr>
          <p:cNvPr id="6" name="Picture 4" descr="Nuclear atomic structure - Foro Nuclear">
            <a:extLst>
              <a:ext uri="{FF2B5EF4-FFF2-40B4-BE49-F238E27FC236}">
                <a16:creationId xmlns:a16="http://schemas.microsoft.com/office/drawing/2014/main" id="{306248B7-511B-2D8E-E71A-1C8AACA0B96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01200" y="1051560"/>
            <a:ext cx="2372497" cy="1463040"/>
          </a:xfrm>
          <a:prstGeom prst="roundRect">
            <a:avLst/>
          </a:prstGeom>
          <a:noFill/>
          <a:ln w="19050"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pic>
      <p:pic>
        <p:nvPicPr>
          <p:cNvPr id="8" name="Picture 18">
            <a:extLst>
              <a:ext uri="{FF2B5EF4-FFF2-40B4-BE49-F238E27FC236}">
                <a16:creationId xmlns:a16="http://schemas.microsoft.com/office/drawing/2014/main" id="{3CEDC5C2-A0A8-021F-0EAB-54958302832A}"/>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13364" b="16825"/>
          <a:stretch/>
        </p:blipFill>
        <p:spPr bwMode="auto">
          <a:xfrm>
            <a:off x="9601200" y="2926080"/>
            <a:ext cx="2372497" cy="1463040"/>
          </a:xfrm>
          <a:prstGeom prst="roundRect">
            <a:avLst>
              <a:gd name="adj" fmla="val 13492"/>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355026E6-3DD1-68F2-88A2-FA50EC48C82D}"/>
              </a:ext>
            </a:extLst>
          </p:cNvPr>
          <p:cNvPicPr>
            <a:picLocks noChangeAspect="1"/>
          </p:cNvPicPr>
          <p:nvPr/>
        </p:nvPicPr>
        <p:blipFill rotWithShape="1">
          <a:blip r:embed="rId5"/>
          <a:srcRect t="2201" b="1502"/>
          <a:stretch/>
        </p:blipFill>
        <p:spPr>
          <a:xfrm>
            <a:off x="9601200" y="4800600"/>
            <a:ext cx="2372497" cy="1463040"/>
          </a:xfrm>
          <a:prstGeom prst="roundRect">
            <a:avLst/>
          </a:prstGeom>
          <a:ln w="28575">
            <a:solidFill>
              <a:schemeClr val="tx1"/>
            </a:solidFill>
          </a:ln>
        </p:spPr>
      </p:pic>
      <p:sp>
        <p:nvSpPr>
          <p:cNvPr id="12" name="TextBox 11">
            <a:extLst>
              <a:ext uri="{FF2B5EF4-FFF2-40B4-BE49-F238E27FC236}">
                <a16:creationId xmlns:a16="http://schemas.microsoft.com/office/drawing/2014/main" id="{1C8CB3CC-9AEC-03B3-0EA8-3E07C13C1439}"/>
              </a:ext>
            </a:extLst>
          </p:cNvPr>
          <p:cNvSpPr txBox="1"/>
          <p:nvPr/>
        </p:nvSpPr>
        <p:spPr>
          <a:xfrm>
            <a:off x="9565644" y="2521699"/>
            <a:ext cx="2578745" cy="261610"/>
          </a:xfrm>
          <a:prstGeom prst="rect">
            <a:avLst/>
          </a:prstGeom>
          <a:noFill/>
        </p:spPr>
        <p:txBody>
          <a:bodyPr wrap="square" rtlCol="0">
            <a:spAutoFit/>
          </a:bodyPr>
          <a:lstStyle/>
          <a:p>
            <a:r>
              <a:rPr lang="en-US" sz="1100" spc="-50" dirty="0"/>
              <a:t>The Structure of the Atomic Nucleus</a:t>
            </a:r>
          </a:p>
        </p:txBody>
      </p:sp>
      <p:sp>
        <p:nvSpPr>
          <p:cNvPr id="14" name="TextBox 13">
            <a:extLst>
              <a:ext uri="{FF2B5EF4-FFF2-40B4-BE49-F238E27FC236}">
                <a16:creationId xmlns:a16="http://schemas.microsoft.com/office/drawing/2014/main" id="{8EB57B87-9686-B6E7-7FF5-95EFA8BB334E}"/>
              </a:ext>
            </a:extLst>
          </p:cNvPr>
          <p:cNvSpPr txBox="1"/>
          <p:nvPr/>
        </p:nvSpPr>
        <p:spPr>
          <a:xfrm>
            <a:off x="9554355" y="4357465"/>
            <a:ext cx="2467751" cy="430887"/>
          </a:xfrm>
          <a:prstGeom prst="rect">
            <a:avLst/>
          </a:prstGeom>
          <a:noFill/>
        </p:spPr>
        <p:txBody>
          <a:bodyPr wrap="square" rtlCol="0">
            <a:spAutoFit/>
          </a:bodyPr>
          <a:lstStyle/>
          <a:p>
            <a:r>
              <a:rPr lang="en-US" sz="1100" spc="-50" dirty="0"/>
              <a:t>The Birth of Nuclei in Astronomical Processes</a:t>
            </a:r>
          </a:p>
        </p:txBody>
      </p:sp>
      <p:sp>
        <p:nvSpPr>
          <p:cNvPr id="15" name="TextBox 14">
            <a:extLst>
              <a:ext uri="{FF2B5EF4-FFF2-40B4-BE49-F238E27FC236}">
                <a16:creationId xmlns:a16="http://schemas.microsoft.com/office/drawing/2014/main" id="{E7BC3990-9F66-5C82-7989-FB5F4424A389}"/>
              </a:ext>
            </a:extLst>
          </p:cNvPr>
          <p:cNvSpPr txBox="1"/>
          <p:nvPr/>
        </p:nvSpPr>
        <p:spPr>
          <a:xfrm>
            <a:off x="9520488" y="6261100"/>
            <a:ext cx="2623901" cy="430887"/>
          </a:xfrm>
          <a:prstGeom prst="rect">
            <a:avLst/>
          </a:prstGeom>
          <a:noFill/>
        </p:spPr>
        <p:txBody>
          <a:bodyPr wrap="square" rtlCol="0">
            <a:spAutoFit/>
          </a:bodyPr>
          <a:lstStyle/>
          <a:p>
            <a:r>
              <a:rPr lang="en-US" sz="1100" spc="-50" dirty="0"/>
              <a:t>Probing Universal Laws in Nuclear Decays</a:t>
            </a:r>
          </a:p>
        </p:txBody>
      </p:sp>
    </p:spTree>
    <p:extLst>
      <p:ext uri="{BB962C8B-B14F-4D97-AF65-F5344CB8AC3E}">
        <p14:creationId xmlns:p14="http://schemas.microsoft.com/office/powerpoint/2010/main" val="3763166731"/>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208A7-865D-A5D7-F537-A80208A2A6C3}"/>
              </a:ext>
            </a:extLst>
          </p:cNvPr>
          <p:cNvSpPr>
            <a:spLocks noGrp="1"/>
          </p:cNvSpPr>
          <p:nvPr>
            <p:ph type="title"/>
          </p:nvPr>
        </p:nvSpPr>
        <p:spPr>
          <a:xfrm>
            <a:off x="2769283" y="0"/>
            <a:ext cx="11787327" cy="902525"/>
          </a:xfrm>
        </p:spPr>
        <p:txBody>
          <a:bodyPr/>
          <a:lstStyle/>
          <a:p>
            <a:r>
              <a:rPr lang="en-US" dirty="0"/>
              <a:t>NP - Research Initiatives</a:t>
            </a:r>
          </a:p>
        </p:txBody>
      </p:sp>
      <p:pic>
        <p:nvPicPr>
          <p:cNvPr id="5" name="Picture 4">
            <a:extLst>
              <a:ext uri="{FF2B5EF4-FFF2-40B4-BE49-F238E27FC236}">
                <a16:creationId xmlns:a16="http://schemas.microsoft.com/office/drawing/2014/main" id="{495EF129-F57A-92A3-F0E9-834DC8C2819E}"/>
              </a:ext>
            </a:extLst>
          </p:cNvPr>
          <p:cNvPicPr>
            <a:picLocks noGrp="1" noRot="1" noChangeAspect="1" noMove="1" noResize="1" noEditPoints="1" noAdjustHandles="1" noChangeArrowheads="1" noChangeShapeType="1" noCrop="1"/>
          </p:cNvPicPr>
          <p:nvPr>
            <p:custDataLst>
              <p:custData r:id="rId1"/>
              <p:tags r:id="rId2"/>
            </p:custDataLst>
          </p:nvPr>
        </p:nvPicPr>
        <p:blipFill>
          <a:blip r:embed="rId4"/>
          <a:stretch>
            <a:fillRect/>
          </a:stretch>
        </p:blipFill>
        <p:spPr>
          <a:xfrm>
            <a:off x="225779" y="1446439"/>
            <a:ext cx="11707621" cy="2924083"/>
          </a:xfrm>
          <a:prstGeom prst="rect">
            <a:avLst/>
          </a:prstGeom>
        </p:spPr>
      </p:pic>
    </p:spTree>
    <p:extLst>
      <p:ext uri="{BB962C8B-B14F-4D97-AF65-F5344CB8AC3E}">
        <p14:creationId xmlns:p14="http://schemas.microsoft.com/office/powerpoint/2010/main" val="3188107994"/>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46CFA4-B283-D289-629D-BC74CADF6DD1}"/>
              </a:ext>
            </a:extLst>
          </p:cNvPr>
          <p:cNvSpPr txBox="1">
            <a:spLocks/>
          </p:cNvSpPr>
          <p:nvPr/>
        </p:nvSpPr>
        <p:spPr>
          <a:xfrm>
            <a:off x="3032042" y="199697"/>
            <a:ext cx="11787327" cy="902525"/>
          </a:xfrm>
          <a:prstGeom prst="rect">
            <a:avLst/>
          </a:prstGeom>
        </p:spPr>
        <p:txBody>
          <a:bodyPr/>
          <a:lstStyle>
            <a:lvl1pPr algn="l" defTabSz="685800" rtl="0" eaLnBrk="1" latinLnBrk="0" hangingPunct="1">
              <a:lnSpc>
                <a:spcPct val="90000"/>
              </a:lnSpc>
              <a:spcBef>
                <a:spcPct val="0"/>
              </a:spcBef>
              <a:buNone/>
              <a:defRPr sz="3600" kern="1200">
                <a:solidFill>
                  <a:schemeClr val="bg1"/>
                </a:solidFill>
                <a:latin typeface="+mj-lt"/>
                <a:ea typeface="+mj-ea"/>
                <a:cs typeface="+mj-cs"/>
              </a:defRPr>
            </a:lvl1pPr>
          </a:lstStyle>
          <a:p>
            <a:pPr fontAlgn="auto">
              <a:spcAft>
                <a:spcPts val="0"/>
              </a:spcAft>
            </a:pPr>
            <a:r>
              <a:rPr lang="en-US" dirty="0"/>
              <a:t>Which Raises a Thought</a:t>
            </a:r>
          </a:p>
        </p:txBody>
      </p:sp>
      <p:sp>
        <p:nvSpPr>
          <p:cNvPr id="3" name="TextBox 2">
            <a:extLst>
              <a:ext uri="{FF2B5EF4-FFF2-40B4-BE49-F238E27FC236}">
                <a16:creationId xmlns:a16="http://schemas.microsoft.com/office/drawing/2014/main" id="{F8496DB6-C623-4F30-9515-E48147C6F17C}"/>
              </a:ext>
            </a:extLst>
          </p:cNvPr>
          <p:cNvSpPr txBox="1"/>
          <p:nvPr/>
        </p:nvSpPr>
        <p:spPr>
          <a:xfrm>
            <a:off x="1650124" y="1902372"/>
            <a:ext cx="8660524" cy="1938992"/>
          </a:xfrm>
          <a:prstGeom prst="rect">
            <a:avLst/>
          </a:prstGeom>
          <a:noFill/>
        </p:spPr>
        <p:txBody>
          <a:bodyPr wrap="square" rtlCol="0">
            <a:spAutoFit/>
          </a:bodyPr>
          <a:lstStyle/>
          <a:p>
            <a:r>
              <a:rPr lang="en-US" sz="2400" dirty="0"/>
              <a:t>The Hallman Challenge:</a:t>
            </a:r>
          </a:p>
          <a:p>
            <a:endParaRPr lang="en-US" sz="2400" dirty="0"/>
          </a:p>
          <a:p>
            <a:r>
              <a:rPr lang="en-US" sz="2400" dirty="0"/>
              <a:t>Consider creating a dedicated WBS activity, with a budget, a CAM, etc.to integrate/build AI into the operational controls for the EIC machine “from the beginning”. </a:t>
            </a:r>
          </a:p>
        </p:txBody>
      </p:sp>
    </p:spTree>
    <p:extLst>
      <p:ext uri="{BB962C8B-B14F-4D97-AF65-F5344CB8AC3E}">
        <p14:creationId xmlns:p14="http://schemas.microsoft.com/office/powerpoint/2010/main" val="1125515310"/>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2748B1-5C93-9105-6B99-720B89DE49B6}"/>
              </a:ext>
            </a:extLst>
          </p:cNvPr>
          <p:cNvSpPr>
            <a:spLocks noGrp="1"/>
          </p:cNvSpPr>
          <p:nvPr>
            <p:ph type="title"/>
          </p:nvPr>
        </p:nvSpPr>
        <p:spPr>
          <a:xfrm>
            <a:off x="2695710" y="31531"/>
            <a:ext cx="11787327" cy="902525"/>
          </a:xfrm>
        </p:spPr>
        <p:txBody>
          <a:bodyPr/>
          <a:lstStyle/>
          <a:p>
            <a:r>
              <a:rPr lang="en-US" dirty="0"/>
              <a:t>DOE NP Outlook On The EIC</a:t>
            </a:r>
          </a:p>
        </p:txBody>
      </p:sp>
      <p:sp>
        <p:nvSpPr>
          <p:cNvPr id="3" name="Content Placeholder 2">
            <a:extLst>
              <a:ext uri="{FF2B5EF4-FFF2-40B4-BE49-F238E27FC236}">
                <a16:creationId xmlns:a16="http://schemas.microsoft.com/office/drawing/2014/main" id="{DC2C2501-6379-DEA3-F6DA-D01D9A2AD3CD}"/>
              </a:ext>
            </a:extLst>
          </p:cNvPr>
          <p:cNvSpPr>
            <a:spLocks noGrp="1"/>
          </p:cNvSpPr>
          <p:nvPr>
            <p:ph idx="1"/>
          </p:nvPr>
        </p:nvSpPr>
        <p:spPr>
          <a:xfrm>
            <a:off x="570484" y="818287"/>
            <a:ext cx="11390071" cy="5221425"/>
          </a:xfrm>
        </p:spPr>
        <p:txBody>
          <a:bodyPr>
            <a:noAutofit/>
          </a:bodyPr>
          <a:lstStyle/>
          <a:p>
            <a:pPr>
              <a:spcAft>
                <a:spcPts val="600"/>
              </a:spcAft>
            </a:pPr>
            <a:r>
              <a:rPr lang="en-US" sz="2400" dirty="0">
                <a:latin typeface="Calibri" panose="020F0502020204030204" pitchFamily="34" charset="0"/>
                <a:cs typeface="Calibri" panose="020F0502020204030204" pitchFamily="34" charset="0"/>
              </a:rPr>
              <a:t>The EIC Project is making steady progress, towards CD3a (Long Lead Procurement), and the next DOE gateway CD-2 (Approve Performance Baseline). </a:t>
            </a:r>
          </a:p>
          <a:p>
            <a:pPr>
              <a:spcAft>
                <a:spcPts val="600"/>
              </a:spcAft>
            </a:pPr>
            <a:r>
              <a:rPr lang="en-US" sz="2400" dirty="0">
                <a:latin typeface="Calibri" panose="020F0502020204030204" pitchFamily="34" charset="0"/>
                <a:cs typeface="Calibri" panose="020F0502020204030204" pitchFamily="34" charset="0"/>
              </a:rPr>
              <a:t>The EIC is intended to be fully international in character. For those countries interested in collaborating, now is a good time to become involved and express your interest. All are welcome at any time, but the pace of the project will require clear understanding of “who will do what” in time to baseline the project in FY 2025. </a:t>
            </a:r>
          </a:p>
          <a:p>
            <a:pPr>
              <a:spcAft>
                <a:spcPts val="600"/>
              </a:spcAft>
            </a:pPr>
            <a:r>
              <a:rPr lang="en-US" sz="2400" dirty="0">
                <a:latin typeface="Calibri" panose="020F0502020204030204" pitchFamily="34" charset="0"/>
                <a:cs typeface="Calibri" panose="020F0502020204030204" pitchFamily="34" charset="0"/>
              </a:rPr>
              <a:t>Although not yet baselined, increased support from annual appropriations will continue to be important to enable timely progress and a smooth transition of workforce from the Relativistic Heavy Ion Collider in FY 2025. </a:t>
            </a:r>
          </a:p>
          <a:p>
            <a:pPr>
              <a:spcAft>
                <a:spcPts val="600"/>
              </a:spcAft>
            </a:pPr>
            <a:r>
              <a:rPr lang="en-US" sz="2400" dirty="0">
                <a:latin typeface="Calibri" panose="020F0502020204030204" pitchFamily="34" charset="0"/>
                <a:cs typeface="Calibri" panose="020F0502020204030204" pitchFamily="34" charset="0"/>
              </a:rPr>
              <a:t>International contributions </a:t>
            </a:r>
            <a:r>
              <a:rPr lang="en-US" sz="2400">
                <a:latin typeface="Calibri" panose="020F0502020204030204" pitchFamily="34" charset="0"/>
                <a:cs typeface="Calibri" panose="020F0502020204030204" pitchFamily="34" charset="0"/>
              </a:rPr>
              <a:t>and very careful </a:t>
            </a:r>
            <a:r>
              <a:rPr lang="en-US" sz="2400" dirty="0">
                <a:latin typeface="Calibri" panose="020F0502020204030204" pitchFamily="34" charset="0"/>
                <a:cs typeface="Calibri" panose="020F0502020204030204" pitchFamily="34" charset="0"/>
              </a:rPr>
              <a:t>Project Management will be crucial to contain cost growth and maintain schedule.</a:t>
            </a:r>
          </a:p>
        </p:txBody>
      </p:sp>
    </p:spTree>
    <p:extLst>
      <p:ext uri="{BB962C8B-B14F-4D97-AF65-F5344CB8AC3E}">
        <p14:creationId xmlns:p14="http://schemas.microsoft.com/office/powerpoint/2010/main" val="2993138436"/>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722764-198D-4892-A113-F598C5ECA2C7}"/>
              </a:ext>
            </a:extLst>
          </p:cNvPr>
          <p:cNvSpPr>
            <a:spLocks noGrp="1"/>
          </p:cNvSpPr>
          <p:nvPr>
            <p:ph type="title"/>
          </p:nvPr>
        </p:nvSpPr>
        <p:spPr>
          <a:xfrm>
            <a:off x="685800" y="-45597"/>
            <a:ext cx="12902392" cy="902525"/>
          </a:xfrm>
        </p:spPr>
        <p:txBody>
          <a:bodyPr>
            <a:normAutofit/>
          </a:bodyPr>
          <a:lstStyle/>
          <a:p>
            <a:r>
              <a:rPr lang="en-US" sz="2800" dirty="0"/>
              <a:t>A Second Very High priority:  Training in Nuclear Science</a:t>
            </a:r>
          </a:p>
        </p:txBody>
      </p:sp>
      <p:sp>
        <p:nvSpPr>
          <p:cNvPr id="5" name="Content Placeholder 4">
            <a:extLst>
              <a:ext uri="{FF2B5EF4-FFF2-40B4-BE49-F238E27FC236}">
                <a16:creationId xmlns:a16="http://schemas.microsoft.com/office/drawing/2014/main" id="{9C1F9A2C-6322-4546-B175-5E8DC4CE76A3}"/>
              </a:ext>
            </a:extLst>
          </p:cNvPr>
          <p:cNvSpPr>
            <a:spLocks noGrp="1"/>
          </p:cNvSpPr>
          <p:nvPr>
            <p:ph idx="1"/>
          </p:nvPr>
        </p:nvSpPr>
        <p:spPr>
          <a:xfrm>
            <a:off x="6879771" y="1011387"/>
            <a:ext cx="5296290" cy="1818900"/>
          </a:xfrm>
        </p:spPr>
        <p:txBody>
          <a:bodyPr>
            <a:noAutofit/>
          </a:bodyPr>
          <a:lstStyle/>
          <a:p>
            <a:pPr marL="0" indent="0" algn="ctr">
              <a:buNone/>
            </a:pPr>
            <a:r>
              <a:rPr lang="en-US" sz="1600" i="1" dirty="0"/>
              <a:t>The result is an essential national core competency useful not only for “things nuclear”, but for a variety of other challenging pursuits as well</a:t>
            </a:r>
          </a:p>
          <a:p>
            <a:endParaRPr lang="en-US" sz="1600" dirty="0"/>
          </a:p>
        </p:txBody>
      </p:sp>
      <p:graphicFrame>
        <p:nvGraphicFramePr>
          <p:cNvPr id="6" name="Content Placeholder 4">
            <a:extLst>
              <a:ext uri="{FF2B5EF4-FFF2-40B4-BE49-F238E27FC236}">
                <a16:creationId xmlns:a16="http://schemas.microsoft.com/office/drawing/2014/main" id="{8463EB58-D986-4623-AA04-500D301D92C0}"/>
              </a:ext>
            </a:extLst>
          </p:cNvPr>
          <p:cNvGraphicFramePr/>
          <p:nvPr/>
        </p:nvGraphicFramePr>
        <p:xfrm>
          <a:off x="380786" y="1078577"/>
          <a:ext cx="6309360" cy="52120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8" name="Chart 3">
            <a:extLst>
              <a:ext uri="{FF2B5EF4-FFF2-40B4-BE49-F238E27FC236}">
                <a16:creationId xmlns:a16="http://schemas.microsoft.com/office/drawing/2014/main" id="{61F84FAD-7503-058D-DB23-C867ED4FD7C7}"/>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20453" t="16765" r="21292" b="6903"/>
          <a:stretch/>
        </p:blipFill>
        <p:spPr bwMode="auto">
          <a:xfrm>
            <a:off x="7980492" y="2357211"/>
            <a:ext cx="2850228" cy="2808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a:extLst>
              <a:ext uri="{FF2B5EF4-FFF2-40B4-BE49-F238E27FC236}">
                <a16:creationId xmlns:a16="http://schemas.microsoft.com/office/drawing/2014/main" id="{9A3FA1F9-70E0-3417-38DC-3B15616B1732}"/>
              </a:ext>
            </a:extLst>
          </p:cNvPr>
          <p:cNvSpPr txBox="1"/>
          <p:nvPr/>
        </p:nvSpPr>
        <p:spPr>
          <a:xfrm>
            <a:off x="8193572" y="1987879"/>
            <a:ext cx="2668687" cy="369332"/>
          </a:xfrm>
          <a:prstGeom prst="rect">
            <a:avLst/>
          </a:prstGeom>
          <a:solidFill>
            <a:schemeClr val="bg1"/>
          </a:solidFill>
        </p:spPr>
        <p:txBody>
          <a:bodyPr wrap="square" rtlCol="0">
            <a:spAutoFit/>
          </a:bodyPr>
          <a:lstStyle/>
          <a:p>
            <a:r>
              <a:rPr lang="en-US" dirty="0"/>
              <a:t>Where NP PhDs go</a:t>
            </a:r>
          </a:p>
        </p:txBody>
      </p:sp>
      <p:sp>
        <p:nvSpPr>
          <p:cNvPr id="10" name="TextBox 9">
            <a:extLst>
              <a:ext uri="{FF2B5EF4-FFF2-40B4-BE49-F238E27FC236}">
                <a16:creationId xmlns:a16="http://schemas.microsoft.com/office/drawing/2014/main" id="{04DA2ECE-FE8A-9C84-CFA9-59B1E85ADED5}"/>
              </a:ext>
            </a:extLst>
          </p:cNvPr>
          <p:cNvSpPr txBox="1"/>
          <p:nvPr/>
        </p:nvSpPr>
        <p:spPr>
          <a:xfrm>
            <a:off x="6895709" y="5246448"/>
            <a:ext cx="5296291" cy="1200329"/>
          </a:xfrm>
          <a:prstGeom prst="rect">
            <a:avLst/>
          </a:prstGeom>
          <a:noFill/>
        </p:spPr>
        <p:txBody>
          <a:bodyPr wrap="square" rtlCol="0">
            <a:spAutoFit/>
          </a:bodyPr>
          <a:lstStyle/>
          <a:p>
            <a:r>
              <a:rPr lang="en-US" dirty="0">
                <a:solidFill>
                  <a:srgbClr val="0000FF"/>
                </a:solidFill>
                <a:latin typeface="Arial" panose="020B0604020202020204" pitchFamily="34" charset="0"/>
                <a:cs typeface="Arial" panose="020B0604020202020204" pitchFamily="34" charset="0"/>
              </a:rPr>
              <a:t>U.S. science, commerce, medicine, defense —all benefit, in part, from a stable level of sustained competence, capability, capacity, and leadership in nuclear physics; </a:t>
            </a:r>
          </a:p>
        </p:txBody>
      </p:sp>
    </p:spTree>
    <p:extLst>
      <p:ext uri="{BB962C8B-B14F-4D97-AF65-F5344CB8AC3E}">
        <p14:creationId xmlns:p14="http://schemas.microsoft.com/office/powerpoint/2010/main" val="3704436588"/>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205281-A837-3199-6A89-D080021E7719}"/>
              </a:ext>
            </a:extLst>
          </p:cNvPr>
          <p:cNvSpPr>
            <a:spLocks noGrp="1"/>
          </p:cNvSpPr>
          <p:nvPr>
            <p:ph type="title"/>
          </p:nvPr>
        </p:nvSpPr>
        <p:spPr>
          <a:xfrm>
            <a:off x="217530" y="-20469"/>
            <a:ext cx="11787327" cy="902525"/>
          </a:xfrm>
        </p:spPr>
        <p:txBody>
          <a:bodyPr>
            <a:normAutofit fontScale="90000"/>
          </a:bodyPr>
          <a:lstStyle/>
          <a:p>
            <a:r>
              <a:rPr lang="en-US" dirty="0">
                <a:latin typeface="Arial" panose="020B0604020202020204" pitchFamily="34" charset="0"/>
                <a:cs typeface="Arial" panose="020B0604020202020204" pitchFamily="34" charset="0"/>
              </a:rPr>
              <a:t>A Third Priority: Better Living Through Apps of Nuclear Physics</a:t>
            </a:r>
          </a:p>
        </p:txBody>
      </p:sp>
      <p:sp>
        <p:nvSpPr>
          <p:cNvPr id="3" name="TextBox 2">
            <a:extLst>
              <a:ext uri="{FF2B5EF4-FFF2-40B4-BE49-F238E27FC236}">
                <a16:creationId xmlns:a16="http://schemas.microsoft.com/office/drawing/2014/main" id="{32D8E5FD-F1A8-48DA-A365-763958352AF9}"/>
              </a:ext>
            </a:extLst>
          </p:cNvPr>
          <p:cNvSpPr txBox="1"/>
          <p:nvPr/>
        </p:nvSpPr>
        <p:spPr>
          <a:xfrm flipH="1">
            <a:off x="546923" y="903689"/>
            <a:ext cx="6467017" cy="5934958"/>
          </a:xfrm>
          <a:prstGeom prst="rect">
            <a:avLst/>
          </a:prstGeom>
          <a:noFill/>
        </p:spPr>
        <p:txBody>
          <a:bodyPr wrap="square" rtlCol="0">
            <a:spAutoFit/>
          </a:bodyPr>
          <a:lstStyle/>
          <a:p>
            <a:pPr marL="285750" indent="-285750">
              <a:spcAft>
                <a:spcPts val="1000"/>
              </a:spcAft>
              <a:buFont typeface="Arial" panose="020B0604020202020204" pitchFamily="34" charset="0"/>
              <a:buChar char="•"/>
            </a:pPr>
            <a:r>
              <a:rPr lang="en-US" sz="2400" dirty="0"/>
              <a:t>Fire safety in your house</a:t>
            </a:r>
          </a:p>
          <a:p>
            <a:pPr marL="285750" indent="-285750">
              <a:spcAft>
                <a:spcPts val="1000"/>
              </a:spcAft>
              <a:buFont typeface="Arial" panose="020B0604020202020204" pitchFamily="34" charset="0"/>
              <a:buChar char="•"/>
            </a:pPr>
            <a:r>
              <a:rPr lang="en-US" sz="2400" dirty="0"/>
              <a:t>Heart Health</a:t>
            </a:r>
          </a:p>
          <a:p>
            <a:pPr marL="285750" indent="-285750">
              <a:spcAft>
                <a:spcPts val="1000"/>
              </a:spcAft>
              <a:buFont typeface="Arial" panose="020B0604020202020204" pitchFamily="34" charset="0"/>
              <a:buChar char="•"/>
            </a:pPr>
            <a:r>
              <a:rPr lang="en-US" sz="2400" dirty="0"/>
              <a:t>Food safety</a:t>
            </a:r>
          </a:p>
          <a:p>
            <a:pPr marL="285750" indent="-285750">
              <a:spcAft>
                <a:spcPts val="1000"/>
              </a:spcAft>
              <a:buFont typeface="Arial" panose="020B0604020202020204" pitchFamily="34" charset="0"/>
              <a:buChar char="•"/>
            </a:pPr>
            <a:r>
              <a:rPr lang="en-US" sz="2400" dirty="0"/>
              <a:t>Medical Diagnosis</a:t>
            </a:r>
          </a:p>
          <a:p>
            <a:pPr marL="285750" indent="-285750">
              <a:spcAft>
                <a:spcPts val="1000"/>
              </a:spcAft>
              <a:buFont typeface="Arial" panose="020B0604020202020204" pitchFamily="34" charset="0"/>
              <a:buChar char="•"/>
            </a:pPr>
            <a:r>
              <a:rPr lang="en-US" sz="2400" dirty="0"/>
              <a:t>Carbon free electricity generation</a:t>
            </a:r>
          </a:p>
          <a:p>
            <a:pPr marL="285750" indent="-285750">
              <a:spcAft>
                <a:spcPts val="1000"/>
              </a:spcAft>
              <a:buFont typeface="Arial" panose="020B0604020202020204" pitchFamily="34" charset="0"/>
              <a:buChar char="•"/>
            </a:pPr>
            <a:r>
              <a:rPr lang="en-US" sz="2400" dirty="0"/>
              <a:t>Port of entry security</a:t>
            </a:r>
          </a:p>
          <a:p>
            <a:pPr marL="285750" indent="-285750">
              <a:spcAft>
                <a:spcPts val="1000"/>
              </a:spcAft>
              <a:buFont typeface="Arial" panose="020B0604020202020204" pitchFamily="34" charset="0"/>
              <a:buChar char="•"/>
            </a:pPr>
            <a:r>
              <a:rPr lang="en-US" sz="2400" dirty="0"/>
              <a:t>Metastasized cancer treatment</a:t>
            </a:r>
          </a:p>
          <a:p>
            <a:pPr marL="285750" indent="-285750">
              <a:spcAft>
                <a:spcPts val="1000"/>
              </a:spcAft>
              <a:buFont typeface="Arial" panose="020B0604020202020204" pitchFamily="34" charset="0"/>
              <a:buChar char="•"/>
            </a:pPr>
            <a:r>
              <a:rPr lang="en-US" sz="2400" dirty="0"/>
              <a:t>Oil and gas prospecting</a:t>
            </a:r>
          </a:p>
          <a:p>
            <a:pPr marL="285750" indent="-285750">
              <a:spcAft>
                <a:spcPts val="1000"/>
              </a:spcAft>
              <a:buFont typeface="Arial" panose="020B0604020202020204" pitchFamily="34" charset="0"/>
              <a:buChar char="•"/>
            </a:pPr>
            <a:r>
              <a:rPr lang="en-US" sz="2400" dirty="0"/>
              <a:t>Deep space exploration</a:t>
            </a:r>
          </a:p>
          <a:p>
            <a:pPr marL="285750" indent="-285750">
              <a:spcAft>
                <a:spcPts val="1000"/>
              </a:spcAft>
              <a:buFont typeface="Arial" panose="020B0604020202020204" pitchFamily="34" charset="0"/>
              <a:buChar char="•"/>
            </a:pPr>
            <a:r>
              <a:rPr lang="en-US" sz="2400" dirty="0"/>
              <a:t>Lasting joint replacements</a:t>
            </a:r>
          </a:p>
          <a:p>
            <a:pPr marL="285750" indent="-285750">
              <a:spcAft>
                <a:spcPts val="1000"/>
              </a:spcAft>
              <a:buFont typeface="Arial" panose="020B0604020202020204" pitchFamily="34" charset="0"/>
              <a:buChar char="•"/>
            </a:pPr>
            <a:r>
              <a:rPr lang="en-US" sz="2400" dirty="0"/>
              <a:t>National Security</a:t>
            </a:r>
          </a:p>
          <a:p>
            <a:pPr marL="285750" indent="-285750">
              <a:spcAft>
                <a:spcPts val="1000"/>
              </a:spcAft>
              <a:buFont typeface="Arial" panose="020B0604020202020204" pitchFamily="34" charset="0"/>
              <a:buChar char="•"/>
            </a:pPr>
            <a:endParaRPr lang="en-US" sz="2400" dirty="0"/>
          </a:p>
        </p:txBody>
      </p:sp>
      <p:pic>
        <p:nvPicPr>
          <p:cNvPr id="5" name="Picture 4" descr="A picture containing wall, indoor, person, room&#10;&#10;Description automatically generated">
            <a:extLst>
              <a:ext uri="{FF2B5EF4-FFF2-40B4-BE49-F238E27FC236}">
                <a16:creationId xmlns:a16="http://schemas.microsoft.com/office/drawing/2014/main" id="{16846FBD-9899-46D2-D220-88F695BFB48D}"/>
              </a:ext>
            </a:extLst>
          </p:cNvPr>
          <p:cNvPicPr>
            <a:picLocks noChangeAspect="1"/>
          </p:cNvPicPr>
          <p:nvPr/>
        </p:nvPicPr>
        <p:blipFill>
          <a:blip r:embed="rId3"/>
          <a:stretch>
            <a:fillRect/>
          </a:stretch>
        </p:blipFill>
        <p:spPr>
          <a:xfrm>
            <a:off x="4723272" y="1023532"/>
            <a:ext cx="2415852" cy="1737246"/>
          </a:xfrm>
          <a:prstGeom prst="rect">
            <a:avLst/>
          </a:prstGeom>
        </p:spPr>
      </p:pic>
      <p:pic>
        <p:nvPicPr>
          <p:cNvPr id="7" name="Picture 6" descr="A black and white photo of a car in a garage&#10;&#10;Description automatically generated with low confidence">
            <a:extLst>
              <a:ext uri="{FF2B5EF4-FFF2-40B4-BE49-F238E27FC236}">
                <a16:creationId xmlns:a16="http://schemas.microsoft.com/office/drawing/2014/main" id="{C52A8AA7-1EEB-3274-9944-7F866B9F85FD}"/>
              </a:ext>
            </a:extLst>
          </p:cNvPr>
          <p:cNvPicPr>
            <a:picLocks noChangeAspect="1"/>
          </p:cNvPicPr>
          <p:nvPr/>
        </p:nvPicPr>
        <p:blipFill>
          <a:blip r:embed="rId4"/>
          <a:stretch>
            <a:fillRect/>
          </a:stretch>
        </p:blipFill>
        <p:spPr>
          <a:xfrm>
            <a:off x="6080806" y="2389087"/>
            <a:ext cx="2766845" cy="1436631"/>
          </a:xfrm>
          <a:prstGeom prst="rect">
            <a:avLst/>
          </a:prstGeom>
        </p:spPr>
      </p:pic>
      <p:pic>
        <p:nvPicPr>
          <p:cNvPr id="11" name="Picture 10" descr="A screenshot of a video game&#10;&#10;Description automatically generated with medium confidence">
            <a:extLst>
              <a:ext uri="{FF2B5EF4-FFF2-40B4-BE49-F238E27FC236}">
                <a16:creationId xmlns:a16="http://schemas.microsoft.com/office/drawing/2014/main" id="{F0470CB2-22C5-8686-68F3-881D1B4CC2C1}"/>
              </a:ext>
            </a:extLst>
          </p:cNvPr>
          <p:cNvPicPr>
            <a:picLocks noChangeAspect="1"/>
          </p:cNvPicPr>
          <p:nvPr/>
        </p:nvPicPr>
        <p:blipFill>
          <a:blip r:embed="rId5"/>
          <a:stretch>
            <a:fillRect/>
          </a:stretch>
        </p:blipFill>
        <p:spPr>
          <a:xfrm>
            <a:off x="8764140" y="2263442"/>
            <a:ext cx="3190394" cy="1794340"/>
          </a:xfrm>
          <a:prstGeom prst="rect">
            <a:avLst/>
          </a:prstGeom>
        </p:spPr>
      </p:pic>
      <p:pic>
        <p:nvPicPr>
          <p:cNvPr id="13" name="Picture 12" descr="Diagram&#10;&#10;Description automatically generated">
            <a:extLst>
              <a:ext uri="{FF2B5EF4-FFF2-40B4-BE49-F238E27FC236}">
                <a16:creationId xmlns:a16="http://schemas.microsoft.com/office/drawing/2014/main" id="{F0BAF8A1-17DC-F3BA-49D9-8CC286783383}"/>
              </a:ext>
            </a:extLst>
          </p:cNvPr>
          <p:cNvPicPr>
            <a:picLocks noChangeAspect="1"/>
          </p:cNvPicPr>
          <p:nvPr/>
        </p:nvPicPr>
        <p:blipFill>
          <a:blip r:embed="rId6"/>
          <a:stretch>
            <a:fillRect/>
          </a:stretch>
        </p:blipFill>
        <p:spPr>
          <a:xfrm>
            <a:off x="5657857" y="3797166"/>
            <a:ext cx="1481267" cy="2627407"/>
          </a:xfrm>
          <a:prstGeom prst="rect">
            <a:avLst/>
          </a:prstGeom>
        </p:spPr>
      </p:pic>
      <p:pic>
        <p:nvPicPr>
          <p:cNvPr id="15" name="Picture 14" descr="A picture containing water, outdoor, sky, nature&#10;&#10;Description automatically generated">
            <a:extLst>
              <a:ext uri="{FF2B5EF4-FFF2-40B4-BE49-F238E27FC236}">
                <a16:creationId xmlns:a16="http://schemas.microsoft.com/office/drawing/2014/main" id="{0FE06874-F854-C84D-C1FD-ADFAFDF0C684}"/>
              </a:ext>
            </a:extLst>
          </p:cNvPr>
          <p:cNvPicPr>
            <a:picLocks noChangeAspect="1"/>
          </p:cNvPicPr>
          <p:nvPr/>
        </p:nvPicPr>
        <p:blipFill rotWithShape="1">
          <a:blip r:embed="rId7"/>
          <a:srcRect l="38494" t="26098" r="11962" b="18493"/>
          <a:stretch/>
        </p:blipFill>
        <p:spPr>
          <a:xfrm>
            <a:off x="6737157" y="4163459"/>
            <a:ext cx="2279392" cy="1709489"/>
          </a:xfrm>
          <a:prstGeom prst="rect">
            <a:avLst/>
          </a:prstGeom>
        </p:spPr>
      </p:pic>
      <p:pic>
        <p:nvPicPr>
          <p:cNvPr id="6" name="Picture 5" descr="A picture containing circle, text, screenshot&#10;&#10;Description automatically generated">
            <a:extLst>
              <a:ext uri="{FF2B5EF4-FFF2-40B4-BE49-F238E27FC236}">
                <a16:creationId xmlns:a16="http://schemas.microsoft.com/office/drawing/2014/main" id="{044C4E59-5145-55DF-D3FB-5014D546CA5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604108" y="921878"/>
            <a:ext cx="2755229" cy="1650507"/>
          </a:xfrm>
          <a:prstGeom prst="rect">
            <a:avLst/>
          </a:prstGeom>
        </p:spPr>
      </p:pic>
      <p:pic>
        <p:nvPicPr>
          <p:cNvPr id="16" name="Picture 15">
            <a:extLst>
              <a:ext uri="{FF2B5EF4-FFF2-40B4-BE49-F238E27FC236}">
                <a16:creationId xmlns:a16="http://schemas.microsoft.com/office/drawing/2014/main" id="{9EA7520D-5B53-8FC8-3178-49CA30EB6093}"/>
              </a:ext>
            </a:extLst>
          </p:cNvPr>
          <p:cNvPicPr>
            <a:picLocks noChangeAspect="1"/>
          </p:cNvPicPr>
          <p:nvPr/>
        </p:nvPicPr>
        <p:blipFill>
          <a:blip r:embed="rId9"/>
          <a:stretch>
            <a:fillRect/>
          </a:stretch>
        </p:blipFill>
        <p:spPr>
          <a:xfrm>
            <a:off x="8697934" y="4351283"/>
            <a:ext cx="3509009" cy="2209787"/>
          </a:xfrm>
          <a:prstGeom prst="rect">
            <a:avLst/>
          </a:prstGeom>
        </p:spPr>
      </p:pic>
      <p:pic>
        <p:nvPicPr>
          <p:cNvPr id="8" name="Picture 7" descr="A screenshot of a video game&#10;&#10;Description automatically generated with medium confidence">
            <a:extLst>
              <a:ext uri="{FF2B5EF4-FFF2-40B4-BE49-F238E27FC236}">
                <a16:creationId xmlns:a16="http://schemas.microsoft.com/office/drawing/2014/main" id="{E254D59E-DA38-BF05-5F85-6E4A6E14975F}"/>
              </a:ext>
            </a:extLst>
          </p:cNvPr>
          <p:cNvPicPr>
            <a:picLocks noChangeAspect="1"/>
          </p:cNvPicPr>
          <p:nvPr/>
        </p:nvPicPr>
        <p:blipFill>
          <a:blip r:embed="rId5"/>
          <a:stretch>
            <a:fillRect/>
          </a:stretch>
        </p:blipFill>
        <p:spPr>
          <a:xfrm>
            <a:off x="8764140" y="2275207"/>
            <a:ext cx="3190394" cy="1794340"/>
          </a:xfrm>
          <a:prstGeom prst="rect">
            <a:avLst/>
          </a:prstGeom>
        </p:spPr>
      </p:pic>
      <p:pic>
        <p:nvPicPr>
          <p:cNvPr id="10" name="Picture 9" descr="A black and white photo of a car in a garage&#10;&#10;Description automatically generated with low confidence">
            <a:extLst>
              <a:ext uri="{FF2B5EF4-FFF2-40B4-BE49-F238E27FC236}">
                <a16:creationId xmlns:a16="http://schemas.microsoft.com/office/drawing/2014/main" id="{1C3B3D3A-0FC4-A783-0E91-76398A850FBF}"/>
              </a:ext>
            </a:extLst>
          </p:cNvPr>
          <p:cNvPicPr>
            <a:picLocks noChangeAspect="1"/>
          </p:cNvPicPr>
          <p:nvPr/>
        </p:nvPicPr>
        <p:blipFill>
          <a:blip r:embed="rId4"/>
          <a:stretch>
            <a:fillRect/>
          </a:stretch>
        </p:blipFill>
        <p:spPr>
          <a:xfrm>
            <a:off x="6111194" y="2370899"/>
            <a:ext cx="2746885" cy="1426267"/>
          </a:xfrm>
          <a:prstGeom prst="rect">
            <a:avLst/>
          </a:prstGeom>
        </p:spPr>
      </p:pic>
      <p:sp>
        <p:nvSpPr>
          <p:cNvPr id="9" name="Slide Number Placeholder 8">
            <a:extLst>
              <a:ext uri="{FF2B5EF4-FFF2-40B4-BE49-F238E27FC236}">
                <a16:creationId xmlns:a16="http://schemas.microsoft.com/office/drawing/2014/main" id="{D3E0FF20-B6F8-3BE8-12B2-7D72F5272CFC}"/>
              </a:ext>
            </a:extLst>
          </p:cNvPr>
          <p:cNvSpPr>
            <a:spLocks noGrp="1"/>
          </p:cNvSpPr>
          <p:nvPr>
            <p:ph type="sldNum" sz="quarter" idx="12"/>
          </p:nvPr>
        </p:nvSpPr>
        <p:spPr>
          <a:xfrm>
            <a:off x="11436808" y="6308056"/>
            <a:ext cx="576296" cy="365125"/>
          </a:xfrm>
          <a:prstGeom prst="rect">
            <a:avLst/>
          </a:prstGeom>
        </p:spPr>
        <p:txBody>
          <a:bodyPr vert="horz" lIns="91440" tIns="45720" rIns="91440" bIns="45720" rtlCol="0" anchor="ctr"/>
          <a:lstStyle>
            <a:defPPr>
              <a:defRPr lang="en-US"/>
            </a:defPPr>
            <a:lvl1pPr marL="0" algn="r" defTabSz="914400" rtl="0" eaLnBrk="1" latinLnBrk="0" hangingPunct="1">
              <a:defRPr sz="1000" kern="1200">
                <a:solidFill>
                  <a:schemeClr val="accent1">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B15F4D9-BC1A-44F4-A438-3222513E9E73}" type="slidenum">
              <a:rPr lang="en-US" smtClean="0"/>
              <a:pPr/>
              <a:t>24</a:t>
            </a:fld>
            <a:endParaRPr lang="en-US"/>
          </a:p>
        </p:txBody>
      </p:sp>
      <p:sp>
        <p:nvSpPr>
          <p:cNvPr id="12" name="Rectangle 11">
            <a:extLst>
              <a:ext uri="{FF2B5EF4-FFF2-40B4-BE49-F238E27FC236}">
                <a16:creationId xmlns:a16="http://schemas.microsoft.com/office/drawing/2014/main" id="{1A6AD212-0750-D05A-A1CA-134DEC582FB3}"/>
              </a:ext>
            </a:extLst>
          </p:cNvPr>
          <p:cNvSpPr/>
          <p:nvPr/>
        </p:nvSpPr>
        <p:spPr>
          <a:xfrm>
            <a:off x="11805719" y="6646781"/>
            <a:ext cx="370342" cy="246221"/>
          </a:xfrm>
          <a:prstGeom prst="rect">
            <a:avLst/>
          </a:prstGeom>
        </p:spPr>
        <p:txBody>
          <a:bodyPr wrap="square">
            <a:spAutoFit/>
          </a:bodyPr>
          <a:lstStyle/>
          <a:p>
            <a:fld id="{0E35970C-66DA-42B4-8591-6E363A3B576E}" type="slidenum">
              <a:rPr lang="en-US" sz="1000" smtClean="0">
                <a:solidFill>
                  <a:schemeClr val="bg1"/>
                </a:solidFill>
                <a:latin typeface="Arial" panose="020B0604020202020204" pitchFamily="34" charset="0"/>
                <a:cs typeface="Arial" panose="020B0604020202020204" pitchFamily="34" charset="0"/>
              </a:rPr>
              <a:pPr/>
              <a:t>24</a:t>
            </a:fld>
            <a:endParaRPr lang="en-US" sz="10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61222837"/>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C569531-EE17-14C0-0667-8111C49023DB}"/>
              </a:ext>
            </a:extLst>
          </p:cNvPr>
          <p:cNvSpPr txBox="1"/>
          <p:nvPr/>
        </p:nvSpPr>
        <p:spPr>
          <a:xfrm>
            <a:off x="649823" y="1043083"/>
            <a:ext cx="11441142" cy="4275521"/>
          </a:xfrm>
          <a:prstGeom prst="rect">
            <a:avLst/>
          </a:prstGeom>
          <a:noFill/>
          <a:ln w="38100" cmpd="thickThin">
            <a:noFill/>
          </a:ln>
        </p:spPr>
        <p:style>
          <a:lnRef idx="2">
            <a:schemeClr val="dk1"/>
          </a:lnRef>
          <a:fillRef idx="1">
            <a:schemeClr val="lt1"/>
          </a:fillRef>
          <a:effectRef idx="0">
            <a:schemeClr val="dk1"/>
          </a:effectRef>
          <a:fontRef idx="minor">
            <a:schemeClr val="dk1"/>
          </a:fontRef>
        </p:style>
        <p:txBody>
          <a:bodyPr wrap="square" lIns="68572" tIns="34286" rIns="68572" bIns="34286" rtlCol="0">
            <a:spAutoFit/>
          </a:bodyPr>
          <a:lstStyle/>
          <a:p>
            <a:pPr marL="0" lvl="3">
              <a:spcAft>
                <a:spcPts val="800"/>
              </a:spcAft>
            </a:pPr>
            <a:r>
              <a:rPr lang="en-US" sz="2000" dirty="0">
                <a:latin typeface="Calibri" panose="020F0502020204030204" pitchFamily="34" charset="0"/>
                <a:ea typeface="Calibri" panose="020F0502020204030204" pitchFamily="34" charset="0"/>
              </a:rPr>
              <a:t>Understanding why matter takes on the specific forms observed in nature and how that knowledge can benefit energy, commerce, medicine, and security, by:</a:t>
            </a:r>
            <a:endParaRPr lang="en-US" sz="2000" dirty="0">
              <a:latin typeface="Calibri" panose="020F0502020204030204" pitchFamily="34" charset="0"/>
              <a:cs typeface="Arial" pitchFamily="34" charset="0"/>
            </a:endParaRPr>
          </a:p>
          <a:p>
            <a:pPr marL="557213" lvl="1" indent="-214313" algn="just">
              <a:spcAft>
                <a:spcPts val="800"/>
              </a:spcAft>
              <a:buFont typeface="Courier New" panose="02070309020205020404" pitchFamily="49" charset="0"/>
              <a:buChar char="o"/>
            </a:pPr>
            <a:r>
              <a:rPr lang="en-US" sz="2000" dirty="0">
                <a:latin typeface="Calibri" panose="020F0502020204030204" pitchFamily="34" charset="0"/>
                <a:ea typeface="Times New Roman" panose="02020603050405020304" pitchFamily="18" charset="0"/>
              </a:rPr>
              <a:t>Mapping the quantum cosmos inside the proton using the future </a:t>
            </a:r>
            <a:r>
              <a:rPr lang="en-US" sz="2000" dirty="0">
                <a:solidFill>
                  <a:srgbClr val="FF0000"/>
                </a:solidFill>
                <a:latin typeface="Calibri" panose="020F0502020204030204" pitchFamily="34" charset="0"/>
                <a:ea typeface="Times New Roman" panose="02020603050405020304" pitchFamily="18" charset="0"/>
              </a:rPr>
              <a:t>Electron-Ion Collider</a:t>
            </a:r>
            <a:endParaRPr lang="en-US" sz="2000" dirty="0">
              <a:latin typeface="Calibri" panose="020F0502020204030204" pitchFamily="34" charset="0"/>
              <a:ea typeface="Times New Roman" panose="02020603050405020304" pitchFamily="18" charset="0"/>
            </a:endParaRPr>
          </a:p>
          <a:p>
            <a:pPr marL="557213" lvl="1" indent="-214313" algn="just">
              <a:spcAft>
                <a:spcPts val="800"/>
              </a:spcAft>
              <a:buFont typeface="Courier New" panose="02070309020205020404" pitchFamily="49" charset="0"/>
              <a:buChar char="o"/>
            </a:pPr>
            <a:r>
              <a:rPr lang="en-US" sz="2000" dirty="0">
                <a:latin typeface="Calibri" panose="020F0502020204030204" pitchFamily="34" charset="0"/>
                <a:ea typeface="Times New Roman" panose="02020603050405020304" pitchFamily="18" charset="0"/>
              </a:rPr>
              <a:t>Discovering the properties of the novel quark-gluon plasma  </a:t>
            </a:r>
            <a:r>
              <a:rPr lang="en-US" sz="2000" dirty="0">
                <a:solidFill>
                  <a:srgbClr val="FF0000"/>
                </a:solidFill>
                <a:latin typeface="Calibri" panose="020F0502020204030204" pitchFamily="34" charset="0"/>
                <a:ea typeface="Times New Roman" panose="02020603050405020304" pitchFamily="18" charset="0"/>
              </a:rPr>
              <a:t>RHIC, LHC</a:t>
            </a:r>
            <a:endParaRPr lang="en-US" sz="2000" dirty="0">
              <a:latin typeface="Times New Roman" panose="02020603050405020304" pitchFamily="18" charset="0"/>
              <a:ea typeface="Times New Roman" panose="02020603050405020304" pitchFamily="18" charset="0"/>
            </a:endParaRPr>
          </a:p>
          <a:p>
            <a:pPr marL="557213" lvl="1" indent="-214313" algn="just">
              <a:spcAft>
                <a:spcPts val="800"/>
              </a:spcAft>
              <a:buFont typeface="Courier New" panose="02070309020205020404" pitchFamily="49" charset="0"/>
              <a:buChar char="o"/>
            </a:pPr>
            <a:r>
              <a:rPr lang="en-US" sz="2000" dirty="0">
                <a:latin typeface="Calibri" panose="020F0502020204030204" pitchFamily="34" charset="0"/>
                <a:ea typeface="Times New Roman" panose="02020603050405020304" pitchFamily="18" charset="0"/>
              </a:rPr>
              <a:t>Exploring the mechanism underlying the confinement of quarks and gluons via </a:t>
            </a:r>
            <a:r>
              <a:rPr lang="en-US" sz="2000" dirty="0">
                <a:solidFill>
                  <a:srgbClr val="FF0000"/>
                </a:solidFill>
                <a:latin typeface="Calibri" panose="020F0502020204030204" pitchFamily="34" charset="0"/>
                <a:ea typeface="Times New Roman" panose="02020603050405020304" pitchFamily="18" charset="0"/>
              </a:rPr>
              <a:t>CEBAF and RHIC</a:t>
            </a:r>
            <a:endParaRPr lang="en-US" sz="2000" dirty="0">
              <a:latin typeface="Times New Roman" panose="02020603050405020304" pitchFamily="18" charset="0"/>
              <a:ea typeface="Times New Roman" panose="02020603050405020304" pitchFamily="18" charset="0"/>
            </a:endParaRPr>
          </a:p>
          <a:p>
            <a:pPr marL="557213" lvl="1" indent="-214313" algn="just">
              <a:spcAft>
                <a:spcPts val="800"/>
              </a:spcAft>
              <a:buFont typeface="Courier New" panose="02070309020205020404" pitchFamily="49" charset="0"/>
              <a:buChar char="o"/>
            </a:pPr>
            <a:r>
              <a:rPr lang="en-US" sz="2000" dirty="0">
                <a:latin typeface="Calibri" panose="020F0502020204030204" pitchFamily="34" charset="0"/>
                <a:ea typeface="Times New Roman" panose="02020603050405020304" pitchFamily="18" charset="0"/>
              </a:rPr>
              <a:t>Searching for new exotic particles and violations of nature’s symmetries at </a:t>
            </a:r>
            <a:r>
              <a:rPr lang="en-US" sz="2000" dirty="0">
                <a:solidFill>
                  <a:srgbClr val="FF0000"/>
                </a:solidFill>
                <a:latin typeface="Calibri" panose="020F0502020204030204" pitchFamily="34" charset="0"/>
                <a:ea typeface="Times New Roman" panose="02020603050405020304" pitchFamily="18" charset="0"/>
              </a:rPr>
              <a:t>CEBAF, FRIB, ATLAS</a:t>
            </a:r>
            <a:endParaRPr lang="en-US" sz="2000" dirty="0">
              <a:solidFill>
                <a:srgbClr val="FF0000"/>
              </a:solidFill>
              <a:latin typeface="Times New Roman" panose="02020603050405020304" pitchFamily="18" charset="0"/>
              <a:ea typeface="Times New Roman" panose="02020603050405020304" pitchFamily="18" charset="0"/>
            </a:endParaRPr>
          </a:p>
          <a:p>
            <a:pPr marL="557213" lvl="1" indent="-214313" algn="just">
              <a:spcAft>
                <a:spcPts val="800"/>
              </a:spcAft>
              <a:buFont typeface="Courier New" panose="02070309020205020404" pitchFamily="49" charset="0"/>
              <a:buChar char="o"/>
            </a:pPr>
            <a:r>
              <a:rPr lang="en-US" sz="2000" dirty="0">
                <a:latin typeface="Calibri" panose="020F0502020204030204" pitchFamily="34" charset="0"/>
                <a:ea typeface="Times New Roman" panose="02020603050405020304" pitchFamily="18" charset="0"/>
              </a:rPr>
              <a:t>Determining the limits of nuclear existence and how are heavy elements made via </a:t>
            </a:r>
            <a:r>
              <a:rPr lang="en-US" sz="2000" dirty="0">
                <a:solidFill>
                  <a:srgbClr val="FF0000"/>
                </a:solidFill>
                <a:latin typeface="Calibri" panose="020F0502020204030204" pitchFamily="34" charset="0"/>
                <a:ea typeface="Times New Roman" panose="02020603050405020304" pitchFamily="18" charset="0"/>
              </a:rPr>
              <a:t>FRIB and ATLAS</a:t>
            </a:r>
            <a:endParaRPr lang="en-US" sz="2000" dirty="0">
              <a:latin typeface="Times New Roman" panose="02020603050405020304" pitchFamily="18" charset="0"/>
              <a:ea typeface="Times New Roman" panose="02020603050405020304" pitchFamily="18" charset="0"/>
            </a:endParaRPr>
          </a:p>
          <a:p>
            <a:pPr marL="557213" lvl="1" indent="-214313" algn="just">
              <a:spcAft>
                <a:spcPts val="800"/>
              </a:spcAft>
              <a:buFont typeface="Courier New" panose="02070309020205020404" pitchFamily="49" charset="0"/>
              <a:buChar char="o"/>
            </a:pPr>
            <a:r>
              <a:rPr lang="en-US" sz="2000" dirty="0">
                <a:latin typeface="Calibri" panose="020F0502020204030204" pitchFamily="34" charset="0"/>
                <a:ea typeface="Times New Roman" panose="02020603050405020304" pitchFamily="18" charset="0"/>
              </a:rPr>
              <a:t>Discovering if the neutrino its own anti-particle or if the neutron’s precise properties point to new physics via </a:t>
            </a:r>
            <a:r>
              <a:rPr lang="en-US" sz="2000" dirty="0">
                <a:solidFill>
                  <a:srgbClr val="FF0000"/>
                </a:solidFill>
                <a:latin typeface="Calibri" panose="020F0502020204030204" pitchFamily="34" charset="0"/>
                <a:ea typeface="Times New Roman" panose="02020603050405020304" pitchFamily="18" charset="0"/>
              </a:rPr>
              <a:t>Neutrino-less Double Beta Decay and Neutron Electric dipole Moment</a:t>
            </a:r>
            <a:endParaRPr lang="en-US" sz="2000" dirty="0">
              <a:latin typeface="Times New Roman" panose="02020603050405020304" pitchFamily="18" charset="0"/>
              <a:ea typeface="Times New Roman" panose="02020603050405020304" pitchFamily="18" charset="0"/>
            </a:endParaRPr>
          </a:p>
          <a:p>
            <a:pPr marL="557213" lvl="1" indent="-214313" algn="just">
              <a:spcAft>
                <a:spcPts val="800"/>
              </a:spcAft>
              <a:buFont typeface="Courier New" panose="02070309020205020404" pitchFamily="49" charset="0"/>
              <a:buChar char="o"/>
            </a:pPr>
            <a:r>
              <a:rPr lang="en-US" sz="2000" dirty="0">
                <a:latin typeface="Calibri" panose="020F0502020204030204" pitchFamily="34" charset="0"/>
                <a:ea typeface="Times New Roman" panose="02020603050405020304" pitchFamily="18" charset="0"/>
              </a:rPr>
              <a:t>Exploring the strong force in many-body systems via </a:t>
            </a:r>
            <a:r>
              <a:rPr lang="en-US" sz="2000" dirty="0" err="1">
                <a:solidFill>
                  <a:srgbClr val="FF0000"/>
                </a:solidFill>
                <a:latin typeface="Calibri" panose="020F0502020204030204" pitchFamily="34" charset="0"/>
                <a:ea typeface="Times New Roman" panose="02020603050405020304" pitchFamily="18" charset="0"/>
              </a:rPr>
              <a:t>SciDAC</a:t>
            </a:r>
            <a:r>
              <a:rPr lang="en-US" sz="2000" dirty="0">
                <a:solidFill>
                  <a:srgbClr val="FF0000"/>
                </a:solidFill>
                <a:latin typeface="Calibri" panose="020F0502020204030204" pitchFamily="34" charset="0"/>
                <a:ea typeface="Times New Roman" panose="02020603050405020304" pitchFamily="18" charset="0"/>
              </a:rPr>
              <a:t>, Core Research, QIS/QC, AI/ML</a:t>
            </a:r>
            <a:endParaRPr lang="en-US" sz="2000" dirty="0">
              <a:latin typeface="Calibri" panose="020F0502020204030204" pitchFamily="34" charset="0"/>
              <a:ea typeface="Times New Roman" panose="02020603050405020304" pitchFamily="18" charset="0"/>
            </a:endParaRPr>
          </a:p>
          <a:p>
            <a:pPr marL="557213" lvl="1" indent="-214313" algn="just">
              <a:spcAft>
                <a:spcPts val="800"/>
              </a:spcAft>
              <a:buFont typeface="Courier New" panose="02070309020205020404" pitchFamily="49" charset="0"/>
              <a:buChar char="o"/>
            </a:pPr>
            <a:r>
              <a:rPr lang="en-US" sz="2000" dirty="0">
                <a:latin typeface="Calibri" panose="020F0502020204030204" pitchFamily="34" charset="0"/>
                <a:cs typeface="Arial" pitchFamily="34" charset="0"/>
              </a:rPr>
              <a:t>Advancing Nuclear Data for Space, Energy, and Research through </a:t>
            </a:r>
            <a:r>
              <a:rPr lang="en-US" sz="2000" dirty="0">
                <a:solidFill>
                  <a:srgbClr val="FF0000"/>
                </a:solidFill>
                <a:latin typeface="Calibri" panose="020F0502020204030204" pitchFamily="34" charset="0"/>
                <a:cs typeface="Arial" pitchFamily="34" charset="0"/>
              </a:rPr>
              <a:t>Nuclear Data and AI/ML</a:t>
            </a:r>
            <a:endParaRPr lang="en-US" sz="2000" dirty="0">
              <a:cs typeface="Arial" pitchFamily="34" charset="0"/>
            </a:endParaRPr>
          </a:p>
        </p:txBody>
      </p:sp>
      <p:sp>
        <p:nvSpPr>
          <p:cNvPr id="5" name="Title 1">
            <a:extLst>
              <a:ext uri="{FF2B5EF4-FFF2-40B4-BE49-F238E27FC236}">
                <a16:creationId xmlns:a16="http://schemas.microsoft.com/office/drawing/2014/main" id="{6915F97B-B115-1692-4ED4-A14AB7A06330}"/>
              </a:ext>
            </a:extLst>
          </p:cNvPr>
          <p:cNvSpPr>
            <a:spLocks noGrp="1"/>
          </p:cNvSpPr>
          <p:nvPr>
            <p:ph type="title"/>
          </p:nvPr>
        </p:nvSpPr>
        <p:spPr>
          <a:prstGeom prst="rect">
            <a:avLst/>
          </a:prstGeom>
        </p:spPr>
        <p:txBody>
          <a:bodyPr wrap="square">
            <a:spAutoFit/>
          </a:bodyPr>
          <a:lstStyle/>
          <a:p>
            <a:pPr algn="ctr">
              <a:lnSpc>
                <a:spcPct val="90000"/>
              </a:lnSpc>
            </a:pPr>
            <a:r>
              <a:rPr lang="en-US" sz="2400"/>
              <a:t>Nuclear Physics</a:t>
            </a:r>
            <a:br>
              <a:rPr lang="en-US" sz="2400"/>
            </a:br>
            <a:r>
              <a:rPr lang="en-US" sz="2400" b="0"/>
              <a:t>Discovering, exploring, and understanding all forms of nuclear matter</a:t>
            </a:r>
          </a:p>
        </p:txBody>
      </p:sp>
      <p:grpSp>
        <p:nvGrpSpPr>
          <p:cNvPr id="6" name="Group 5">
            <a:extLst>
              <a:ext uri="{FF2B5EF4-FFF2-40B4-BE49-F238E27FC236}">
                <a16:creationId xmlns:a16="http://schemas.microsoft.com/office/drawing/2014/main" id="{9098ECAB-1C18-508E-EF95-7547A7EF6213}"/>
              </a:ext>
            </a:extLst>
          </p:cNvPr>
          <p:cNvGrpSpPr/>
          <p:nvPr/>
        </p:nvGrpSpPr>
        <p:grpSpPr>
          <a:xfrm>
            <a:off x="4484533" y="5483168"/>
            <a:ext cx="7455219" cy="1178814"/>
            <a:chOff x="340394" y="5232571"/>
            <a:chExt cx="8861595" cy="1451158"/>
          </a:xfrm>
        </p:grpSpPr>
        <p:grpSp>
          <p:nvGrpSpPr>
            <p:cNvPr id="7" name="Group 6">
              <a:extLst>
                <a:ext uri="{FF2B5EF4-FFF2-40B4-BE49-F238E27FC236}">
                  <a16:creationId xmlns:a16="http://schemas.microsoft.com/office/drawing/2014/main" id="{129EB5F9-1CFE-6FE0-6379-4C7A937A263C}"/>
                </a:ext>
              </a:extLst>
            </p:cNvPr>
            <p:cNvGrpSpPr/>
            <p:nvPr userDrawn="1"/>
          </p:nvGrpSpPr>
          <p:grpSpPr>
            <a:xfrm>
              <a:off x="340394" y="5257511"/>
              <a:ext cx="8861595" cy="1397636"/>
              <a:chOff x="-429688" y="5210799"/>
              <a:chExt cx="8861595" cy="1397636"/>
            </a:xfrm>
          </p:grpSpPr>
          <p:pic>
            <p:nvPicPr>
              <p:cNvPr id="10" name="Picture 9">
                <a:extLst>
                  <a:ext uri="{FF2B5EF4-FFF2-40B4-BE49-F238E27FC236}">
                    <a16:creationId xmlns:a16="http://schemas.microsoft.com/office/drawing/2014/main" id="{5830C009-3219-28DB-AA29-132E90C8CAAA}"/>
                  </a:ext>
                </a:extLst>
              </p:cNvPr>
              <p:cNvPicPr>
                <a:picLocks noChangeAspect="1"/>
              </p:cNvPicPr>
              <p:nvPr userDrawn="1"/>
            </p:nvPicPr>
            <p:blipFill>
              <a:blip r:embed="rId2">
                <a:extLst>
                  <a:ext uri="{28A0092B-C50C-407E-A947-70E740481C1C}">
                    <a14:useLocalDpi xmlns:a14="http://schemas.microsoft.com/office/drawing/2010/main" val="0"/>
                  </a:ext>
                </a:extLst>
              </a:blip>
              <a:srcRect l="29705" t="1497" r="12829" b="1090"/>
              <a:stretch>
                <a:fillRect/>
              </a:stretch>
            </p:blipFill>
            <p:spPr>
              <a:xfrm>
                <a:off x="-429688" y="5216517"/>
                <a:ext cx="1040524" cy="1374966"/>
              </a:xfrm>
              <a:prstGeom prst="rect">
                <a:avLst/>
              </a:prstGeom>
              <a:ln w="28575">
                <a:solidFill>
                  <a:schemeClr val="tx1"/>
                </a:solidFill>
              </a:ln>
            </p:spPr>
          </p:pic>
          <p:pic>
            <p:nvPicPr>
              <p:cNvPr id="11" name="Picture 10" descr="ATLAS_nj386569f7_online.jpg">
                <a:extLst>
                  <a:ext uri="{FF2B5EF4-FFF2-40B4-BE49-F238E27FC236}">
                    <a16:creationId xmlns:a16="http://schemas.microsoft.com/office/drawing/2014/main" id="{7C6185E0-172C-1C00-535C-DA3708DD8FA3}"/>
                  </a:ext>
                </a:extLst>
              </p:cNvPr>
              <p:cNvPicPr>
                <a:picLocks noChangeAspect="1"/>
              </p:cNvPicPr>
              <p:nvPr userDrawn="1"/>
            </p:nvPicPr>
            <p:blipFill>
              <a:blip r:embed="rId3">
                <a:extLst>
                  <a:ext uri="{28A0092B-C50C-407E-A947-70E740481C1C}">
                    <a14:useLocalDpi xmlns:a14="http://schemas.microsoft.com/office/drawing/2010/main" val="0"/>
                  </a:ext>
                </a:extLst>
              </a:blip>
              <a:srcRect t="608" r="63375" b="1872"/>
              <a:stretch>
                <a:fillRect/>
              </a:stretch>
            </p:blipFill>
            <p:spPr>
              <a:xfrm>
                <a:off x="2182466" y="5229129"/>
                <a:ext cx="1543076" cy="1379306"/>
              </a:xfrm>
              <a:prstGeom prst="rect">
                <a:avLst/>
              </a:prstGeom>
              <a:ln w="28575">
                <a:solidFill>
                  <a:schemeClr val="tx1"/>
                </a:solidFill>
              </a:ln>
            </p:spPr>
          </p:pic>
          <p:pic>
            <p:nvPicPr>
              <p:cNvPr id="12" name="Picture 11">
                <a:extLst>
                  <a:ext uri="{FF2B5EF4-FFF2-40B4-BE49-F238E27FC236}">
                    <a16:creationId xmlns:a16="http://schemas.microsoft.com/office/drawing/2014/main" id="{575DE0CA-EC1A-4A13-C0BC-40AB304026B1}"/>
                  </a:ext>
                </a:extLst>
              </p:cNvPr>
              <p:cNvPicPr>
                <a:picLocks noChangeAspect="1"/>
              </p:cNvPicPr>
              <p:nvPr userDrawn="1"/>
            </p:nvPicPr>
            <p:blipFill>
              <a:blip r:embed="rId4"/>
              <a:srcRect t="8102" r="24571"/>
              <a:stretch>
                <a:fillRect/>
              </a:stretch>
            </p:blipFill>
            <p:spPr>
              <a:xfrm>
                <a:off x="6961025" y="5210800"/>
                <a:ext cx="1470882" cy="1386400"/>
              </a:xfrm>
              <a:prstGeom prst="rect">
                <a:avLst/>
              </a:prstGeom>
              <a:ln w="28575">
                <a:solidFill>
                  <a:schemeClr val="tx1"/>
                </a:solidFill>
              </a:ln>
            </p:spPr>
          </p:pic>
          <p:pic>
            <p:nvPicPr>
              <p:cNvPr id="13" name="Picture 7">
                <a:extLst>
                  <a:ext uri="{FF2B5EF4-FFF2-40B4-BE49-F238E27FC236}">
                    <a16:creationId xmlns:a16="http://schemas.microsoft.com/office/drawing/2014/main" id="{03C55D27-2ABE-6643-9445-0E66350F61CA}"/>
                  </a:ext>
                </a:extLst>
              </p:cNvPr>
              <p:cNvPicPr>
                <a:picLocks noChangeAspect="1" noChangeArrowheads="1"/>
              </p:cNvPicPr>
              <p:nvPr userDrawn="1"/>
            </p:nvPicPr>
            <p:blipFill>
              <a:blip r:embed="rId5"/>
              <a:srcRect r="2756"/>
              <a:stretch>
                <a:fillRect/>
              </a:stretch>
            </p:blipFill>
            <p:spPr bwMode="auto">
              <a:xfrm>
                <a:off x="3697854" y="5210799"/>
                <a:ext cx="1820753" cy="1378511"/>
              </a:xfrm>
              <a:prstGeom prst="rect">
                <a:avLst/>
              </a:prstGeom>
              <a:noFill/>
              <a:ln w="28575">
                <a:solidFill>
                  <a:schemeClr val="tx1"/>
                </a:solidFill>
                <a:miter lim="800000"/>
              </a:ln>
            </p:spPr>
          </p:pic>
        </p:grpSp>
        <p:pic>
          <p:nvPicPr>
            <p:cNvPr id="8" name="Picture 7" descr="A picture containing text, vector graphics&#10;&#10;Description automatically generated">
              <a:extLst>
                <a:ext uri="{FF2B5EF4-FFF2-40B4-BE49-F238E27FC236}">
                  <a16:creationId xmlns:a16="http://schemas.microsoft.com/office/drawing/2014/main" id="{CB56387E-5372-01A4-B078-8B9087B02F76}"/>
                </a:ext>
              </a:extLst>
            </p:cNvPr>
            <p:cNvPicPr>
              <a:picLocks noChangeAspect="1"/>
            </p:cNvPicPr>
            <p:nvPr userDrawn="1"/>
          </p:nvPicPr>
          <p:blipFill>
            <a:blip r:embed="rId6">
              <a:extLst>
                <a:ext uri="{28A0092B-C50C-407E-A947-70E740481C1C}">
                  <a14:useLocalDpi xmlns:a14="http://schemas.microsoft.com/office/drawing/2010/main" val="0"/>
                </a:ext>
              </a:extLst>
            </a:blip>
            <a:srcRect l="8322" r="5094" b="12944"/>
            <a:stretch>
              <a:fillRect/>
            </a:stretch>
          </p:blipFill>
          <p:spPr>
            <a:xfrm>
              <a:off x="6288689" y="5232571"/>
              <a:ext cx="1470882" cy="1420501"/>
            </a:xfrm>
            <a:prstGeom prst="rect">
              <a:avLst/>
            </a:prstGeom>
            <a:ln>
              <a:solidFill>
                <a:schemeClr val="tx1"/>
              </a:solidFill>
            </a:ln>
          </p:spPr>
        </p:pic>
        <p:pic>
          <p:nvPicPr>
            <p:cNvPr id="9" name="Picture 8" descr="A picture containing indoor, electronics, tube, stack&#10;&#10;Description automatically generated">
              <a:extLst>
                <a:ext uri="{FF2B5EF4-FFF2-40B4-BE49-F238E27FC236}">
                  <a16:creationId xmlns:a16="http://schemas.microsoft.com/office/drawing/2014/main" id="{E435B247-9AEB-F2D8-5CD2-A0158C707551}"/>
                </a:ext>
              </a:extLst>
            </p:cNvPr>
            <p:cNvPicPr>
              <a:picLocks noChangeAspect="1"/>
            </p:cNvPicPr>
            <p:nvPr userDrawn="1"/>
          </p:nvPicPr>
          <p:blipFill>
            <a:blip r:embed="rId7">
              <a:extLst>
                <a:ext uri="{28A0092B-C50C-407E-A947-70E740481C1C}">
                  <a14:useLocalDpi xmlns:a14="http://schemas.microsoft.com/office/drawing/2010/main" val="0"/>
                </a:ext>
              </a:extLst>
            </a:blip>
            <a:srcRect l="5632" r="18584"/>
            <a:stretch>
              <a:fillRect/>
            </a:stretch>
          </p:blipFill>
          <p:spPr>
            <a:xfrm>
              <a:off x="1354856" y="5249622"/>
              <a:ext cx="1543076" cy="1434107"/>
            </a:xfrm>
            <a:prstGeom prst="rect">
              <a:avLst/>
            </a:prstGeom>
            <a:ln>
              <a:solidFill>
                <a:schemeClr val="tx1"/>
              </a:solidFill>
            </a:ln>
          </p:spPr>
        </p:pic>
      </p:grpSp>
    </p:spTree>
    <p:extLst>
      <p:ext uri="{BB962C8B-B14F-4D97-AF65-F5344CB8AC3E}">
        <p14:creationId xmlns:p14="http://schemas.microsoft.com/office/powerpoint/2010/main" val="2063990865"/>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1448" y="150256"/>
            <a:ext cx="9144000" cy="642156"/>
          </a:xfrm>
        </p:spPr>
        <p:txBody>
          <a:bodyPr/>
          <a:lstStyle/>
          <a:p>
            <a:r>
              <a:rPr lang="en-US" dirty="0">
                <a:latin typeface="Calibri" panose="020F0502020204030204" pitchFamily="34" charset="0"/>
                <a:cs typeface="Calibri" panose="020F0502020204030204" pitchFamily="34" charset="0"/>
              </a:rPr>
              <a:t>Developing the EIC Science Case</a:t>
            </a:r>
          </a:p>
        </p:txBody>
      </p:sp>
      <p:sp>
        <p:nvSpPr>
          <p:cNvPr id="23" name="Text Box 38"/>
          <p:cNvSpPr txBox="1">
            <a:spLocks noChangeArrowheads="1"/>
          </p:cNvSpPr>
          <p:nvPr/>
        </p:nvSpPr>
        <p:spPr bwMode="auto">
          <a:xfrm>
            <a:off x="5442454" y="1635666"/>
            <a:ext cx="591082" cy="267525"/>
          </a:xfrm>
          <a:prstGeom prst="rect">
            <a:avLst/>
          </a:prstGeom>
          <a:noFill/>
          <a:ln w="9525">
            <a:noFill/>
            <a:miter lim="800000"/>
            <a:headEnd/>
            <a:tailEnd/>
          </a:ln>
          <a:effectLst/>
        </p:spPr>
        <p:txBody>
          <a:bodyPr wrap="square" lIns="82058" tIns="41029" rIns="82058" bIns="41029">
            <a:spAutoFit/>
          </a:bodyPr>
          <a:lstStyle/>
          <a:p>
            <a:pPr defTabSz="820738" fontAlgn="auto">
              <a:spcBef>
                <a:spcPts val="0"/>
              </a:spcBef>
              <a:spcAft>
                <a:spcPts val="0"/>
              </a:spcAft>
              <a:defRPr/>
            </a:pPr>
            <a:r>
              <a:rPr lang="en-US" sz="1200" dirty="0">
                <a:solidFill>
                  <a:prstClr val="black"/>
                </a:solidFill>
                <a:effectLst>
                  <a:outerShdw blurRad="38100" dist="38100" dir="2700000" algn="tl">
                    <a:srgbClr val="C0C0C0"/>
                  </a:outerShdw>
                </a:effectLst>
              </a:rPr>
              <a:t>2010</a:t>
            </a:r>
          </a:p>
        </p:txBody>
      </p:sp>
      <p:sp>
        <p:nvSpPr>
          <p:cNvPr id="29" name="Rectangle 4"/>
          <p:cNvSpPr>
            <a:spLocks noChangeArrowheads="1"/>
          </p:cNvSpPr>
          <p:nvPr/>
        </p:nvSpPr>
        <p:spPr bwMode="auto">
          <a:xfrm>
            <a:off x="2539479" y="5057387"/>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fontAlgn="auto">
              <a:spcBef>
                <a:spcPts val="0"/>
              </a:spcBef>
              <a:spcAft>
                <a:spcPts val="0"/>
              </a:spcAft>
            </a:pPr>
            <a:endParaRPr lang="en-US" dirty="0">
              <a:solidFill>
                <a:prstClr val="black"/>
              </a:solidFill>
              <a:latin typeface="Calibri"/>
            </a:endParaRPr>
          </a:p>
        </p:txBody>
      </p:sp>
      <p:sp>
        <p:nvSpPr>
          <p:cNvPr id="37" name="TextBox 36"/>
          <p:cNvSpPr txBox="1"/>
          <p:nvPr/>
        </p:nvSpPr>
        <p:spPr>
          <a:xfrm>
            <a:off x="6934755" y="2608982"/>
            <a:ext cx="1206501" cy="553998"/>
          </a:xfrm>
          <a:prstGeom prst="rect">
            <a:avLst/>
          </a:prstGeom>
          <a:solidFill>
            <a:schemeClr val="bg1"/>
          </a:solidFill>
        </p:spPr>
        <p:txBody>
          <a:bodyPr wrap="square" rtlCol="0">
            <a:spAutoFit/>
          </a:bodyPr>
          <a:lstStyle/>
          <a:p>
            <a:pPr fontAlgn="auto">
              <a:spcBef>
                <a:spcPts val="0"/>
              </a:spcBef>
              <a:spcAft>
                <a:spcPts val="0"/>
              </a:spcAft>
            </a:pPr>
            <a:r>
              <a:rPr lang="en-US" sz="1000" dirty="0">
                <a:solidFill>
                  <a:prstClr val="black"/>
                </a:solidFill>
                <a:latin typeface="Calibri"/>
              </a:rPr>
              <a:t>Major Nuclear Physics Facilities for the Next Decade</a:t>
            </a:r>
          </a:p>
        </p:txBody>
      </p:sp>
      <p:sp>
        <p:nvSpPr>
          <p:cNvPr id="39" name="TextBox 38"/>
          <p:cNvSpPr txBox="1"/>
          <p:nvPr/>
        </p:nvSpPr>
        <p:spPr>
          <a:xfrm>
            <a:off x="7010416" y="3800745"/>
            <a:ext cx="1005403" cy="246221"/>
          </a:xfrm>
          <a:prstGeom prst="rect">
            <a:avLst/>
          </a:prstGeom>
          <a:noFill/>
        </p:spPr>
        <p:txBody>
          <a:bodyPr wrap="none" rtlCol="0">
            <a:spAutoFit/>
          </a:bodyPr>
          <a:lstStyle/>
          <a:p>
            <a:pPr fontAlgn="auto">
              <a:spcBef>
                <a:spcPts val="0"/>
              </a:spcBef>
              <a:spcAft>
                <a:spcPts val="0"/>
              </a:spcAft>
            </a:pPr>
            <a:r>
              <a:rPr lang="en-US" sz="1000" dirty="0">
                <a:solidFill>
                  <a:prstClr val="black"/>
                </a:solidFill>
                <a:latin typeface="Calibri"/>
              </a:rPr>
              <a:t>March 14, 2013</a:t>
            </a:r>
          </a:p>
        </p:txBody>
      </p:sp>
      <p:grpSp>
        <p:nvGrpSpPr>
          <p:cNvPr id="32" name="Group 31">
            <a:extLst>
              <a:ext uri="{FF2B5EF4-FFF2-40B4-BE49-F238E27FC236}">
                <a16:creationId xmlns:a16="http://schemas.microsoft.com/office/drawing/2014/main" id="{FF414460-033E-F7F1-B2A7-F5E429C78919}"/>
              </a:ext>
            </a:extLst>
          </p:cNvPr>
          <p:cNvGrpSpPr/>
          <p:nvPr/>
        </p:nvGrpSpPr>
        <p:grpSpPr>
          <a:xfrm>
            <a:off x="924910" y="932085"/>
            <a:ext cx="10526151" cy="5488361"/>
            <a:chOff x="1725541" y="753409"/>
            <a:chExt cx="9239168" cy="5488361"/>
          </a:xfrm>
        </p:grpSpPr>
        <p:grpSp>
          <p:nvGrpSpPr>
            <p:cNvPr id="3" name="Group 2"/>
            <p:cNvGrpSpPr/>
            <p:nvPr/>
          </p:nvGrpSpPr>
          <p:grpSpPr>
            <a:xfrm>
              <a:off x="1745966" y="775382"/>
              <a:ext cx="1548531" cy="2512409"/>
              <a:chOff x="5715000" y="3352800"/>
              <a:chExt cx="2003425" cy="2819400"/>
            </a:xfrm>
          </p:grpSpPr>
          <p:sp>
            <p:nvSpPr>
              <p:cNvPr id="4" name="Text Box 33"/>
              <p:cNvSpPr txBox="1">
                <a:spLocks noChangeArrowheads="1"/>
              </p:cNvSpPr>
              <p:nvPr/>
            </p:nvSpPr>
            <p:spPr bwMode="auto">
              <a:xfrm>
                <a:off x="6400801" y="3352800"/>
                <a:ext cx="654066" cy="300214"/>
              </a:xfrm>
              <a:prstGeom prst="rect">
                <a:avLst/>
              </a:prstGeom>
              <a:noFill/>
              <a:ln w="9525">
                <a:noFill/>
                <a:miter lim="800000"/>
                <a:headEnd/>
                <a:tailEnd/>
              </a:ln>
              <a:effectLst/>
            </p:spPr>
            <p:txBody>
              <a:bodyPr wrap="none" lIns="82058" tIns="41029" rIns="82058" bIns="41029">
                <a:spAutoFit/>
              </a:bodyPr>
              <a:lstStyle/>
              <a:p>
                <a:pPr defTabSz="820738" fontAlgn="auto">
                  <a:spcBef>
                    <a:spcPts val="0"/>
                  </a:spcBef>
                  <a:spcAft>
                    <a:spcPts val="0"/>
                  </a:spcAft>
                  <a:defRPr/>
                </a:pPr>
                <a:r>
                  <a:rPr lang="en-US" sz="1200" dirty="0">
                    <a:solidFill>
                      <a:prstClr val="black"/>
                    </a:solidFill>
                    <a:effectLst>
                      <a:outerShdw blurRad="38100" dist="38100" dir="2700000" algn="tl">
                        <a:srgbClr val="C0C0C0"/>
                      </a:outerShdw>
                    </a:effectLst>
                  </a:rPr>
                  <a:t>2002</a:t>
                </a:r>
              </a:p>
            </p:txBody>
          </p:sp>
          <p:pic>
            <p:nvPicPr>
              <p:cNvPr id="5" name="Picture 35" descr="LRP2002_Cove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15000" y="3581400"/>
                <a:ext cx="2003425"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 name="TextBox 5"/>
            <p:cNvSpPr txBox="1"/>
            <p:nvPr/>
          </p:nvSpPr>
          <p:spPr>
            <a:xfrm>
              <a:off x="1725541" y="3439329"/>
              <a:ext cx="1200752" cy="2031325"/>
            </a:xfrm>
            <a:prstGeom prst="rect">
              <a:avLst/>
            </a:prstGeom>
            <a:noFill/>
          </p:spPr>
          <p:txBody>
            <a:bodyPr wrap="square" rtlCol="0">
              <a:spAutoFit/>
            </a:bodyPr>
            <a:lstStyle/>
            <a:p>
              <a:pPr fontAlgn="auto">
                <a:spcBef>
                  <a:spcPts val="0"/>
                </a:spcBef>
                <a:spcAft>
                  <a:spcPts val="0"/>
                </a:spcAft>
              </a:pPr>
              <a:r>
                <a:rPr lang="en-US" sz="1400" dirty="0">
                  <a:solidFill>
                    <a:prstClr val="black"/>
                  </a:solidFill>
                  <a:latin typeface="Calibri"/>
                </a:rPr>
                <a:t>“…essential accelerator and detector R&amp;D [for EIC] should be given very high priority</a:t>
              </a:r>
            </a:p>
            <a:p>
              <a:pPr fontAlgn="auto">
                <a:spcBef>
                  <a:spcPts val="0"/>
                </a:spcBef>
                <a:spcAft>
                  <a:spcPts val="0"/>
                </a:spcAft>
              </a:pPr>
              <a:r>
                <a:rPr lang="en-US" sz="1400" dirty="0">
                  <a:solidFill>
                    <a:prstClr val="black"/>
                  </a:solidFill>
                  <a:latin typeface="Calibri"/>
                </a:rPr>
                <a:t>in the short term.”</a:t>
              </a:r>
            </a:p>
          </p:txBody>
        </p:sp>
        <p:grpSp>
          <p:nvGrpSpPr>
            <p:cNvPr id="7" name="Group 6"/>
            <p:cNvGrpSpPr/>
            <p:nvPr/>
          </p:nvGrpSpPr>
          <p:grpSpPr>
            <a:xfrm>
              <a:off x="2854301" y="914781"/>
              <a:ext cx="1659010" cy="2467702"/>
              <a:chOff x="6796088" y="4034522"/>
              <a:chExt cx="2066925" cy="2823478"/>
            </a:xfrm>
          </p:grpSpPr>
          <p:sp>
            <p:nvSpPr>
              <p:cNvPr id="8" name="Text Box 38"/>
              <p:cNvSpPr txBox="1">
                <a:spLocks noChangeArrowheads="1"/>
              </p:cNvSpPr>
              <p:nvPr/>
            </p:nvSpPr>
            <p:spPr bwMode="auto">
              <a:xfrm>
                <a:off x="7582786" y="4034522"/>
                <a:ext cx="736416" cy="306095"/>
              </a:xfrm>
              <a:prstGeom prst="rect">
                <a:avLst/>
              </a:prstGeom>
              <a:noFill/>
              <a:ln w="9525">
                <a:noFill/>
                <a:miter lim="800000"/>
                <a:headEnd/>
                <a:tailEnd/>
              </a:ln>
              <a:effectLst/>
            </p:spPr>
            <p:txBody>
              <a:bodyPr wrap="square" lIns="82058" tIns="41029" rIns="82058" bIns="41029">
                <a:spAutoFit/>
              </a:bodyPr>
              <a:lstStyle/>
              <a:p>
                <a:pPr defTabSz="820738" fontAlgn="auto">
                  <a:spcBef>
                    <a:spcPts val="0"/>
                  </a:spcBef>
                  <a:spcAft>
                    <a:spcPts val="0"/>
                  </a:spcAft>
                  <a:defRPr/>
                </a:pPr>
                <a:r>
                  <a:rPr lang="en-US" sz="1200" dirty="0">
                    <a:solidFill>
                      <a:prstClr val="black"/>
                    </a:solidFill>
                    <a:effectLst>
                      <a:outerShdw blurRad="38100" dist="38100" dir="2700000" algn="tl">
                        <a:srgbClr val="C0C0C0"/>
                      </a:outerShdw>
                    </a:effectLst>
                  </a:rPr>
                  <a:t>2007</a:t>
                </a:r>
              </a:p>
            </p:txBody>
          </p:sp>
          <p:pic>
            <p:nvPicPr>
              <p:cNvPr id="9" name="Picture 3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96088" y="4281488"/>
                <a:ext cx="2066925" cy="2576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 name="TextBox 9"/>
            <p:cNvSpPr txBox="1"/>
            <p:nvPr/>
          </p:nvSpPr>
          <p:spPr>
            <a:xfrm>
              <a:off x="2876251" y="3469816"/>
              <a:ext cx="1220680" cy="2246769"/>
            </a:xfrm>
            <a:prstGeom prst="rect">
              <a:avLst/>
            </a:prstGeom>
            <a:noFill/>
          </p:spPr>
          <p:txBody>
            <a:bodyPr wrap="square" rtlCol="0">
              <a:spAutoFit/>
            </a:bodyPr>
            <a:lstStyle/>
            <a:p>
              <a:pPr fontAlgn="auto">
                <a:spcBef>
                  <a:spcPts val="0"/>
                </a:spcBef>
                <a:spcAft>
                  <a:spcPts val="0"/>
                </a:spcAft>
              </a:pPr>
              <a:r>
                <a:rPr lang="en-US" sz="1400" dirty="0">
                  <a:solidFill>
                    <a:prstClr val="black"/>
                  </a:solidFill>
                  <a:latin typeface="Calibri"/>
                </a:rPr>
                <a:t>“We recommend the allocation of resources …to lay the foundation for a polarized Electron-Ion Collider…”</a:t>
              </a:r>
            </a:p>
          </p:txBody>
        </p:sp>
        <p:pic>
          <p:nvPicPr>
            <p:cNvPr id="11" name="Picture 1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3817" t="14020" r="13893" b="21884"/>
            <a:stretch/>
          </p:blipFill>
          <p:spPr bwMode="auto">
            <a:xfrm>
              <a:off x="3867766" y="1357295"/>
              <a:ext cx="1772875" cy="2202812"/>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2" name="TextBox 11"/>
            <p:cNvSpPr txBox="1"/>
            <p:nvPr/>
          </p:nvSpPr>
          <p:spPr>
            <a:xfrm>
              <a:off x="4136164" y="3836109"/>
              <a:ext cx="1189054" cy="1815882"/>
            </a:xfrm>
            <a:prstGeom prst="rect">
              <a:avLst/>
            </a:prstGeom>
            <a:noFill/>
          </p:spPr>
          <p:txBody>
            <a:bodyPr wrap="square" rtlCol="0">
              <a:spAutoFit/>
            </a:bodyPr>
            <a:lstStyle/>
            <a:p>
              <a:pPr fontAlgn="auto">
                <a:spcBef>
                  <a:spcPts val="0"/>
                </a:spcBef>
                <a:spcAft>
                  <a:spcPts val="0"/>
                </a:spcAft>
              </a:pPr>
              <a:r>
                <a:rPr lang="en-US" sz="1400" dirty="0">
                  <a:solidFill>
                    <a:prstClr val="black"/>
                  </a:solidFill>
                  <a:latin typeface="Calibri"/>
                </a:rPr>
                <a:t>“..a new dedicated facility will be essential for answering some of the most central questions.”</a:t>
              </a:r>
            </a:p>
          </p:txBody>
        </p:sp>
        <p:pic>
          <p:nvPicPr>
            <p:cNvPr id="13" name="Picture 12"/>
            <p:cNvPicPr>
              <a:picLocks noChangeAspect="1"/>
            </p:cNvPicPr>
            <p:nvPr/>
          </p:nvPicPr>
          <p:blipFill>
            <a:blip r:embed="rId5"/>
            <a:stretch>
              <a:fillRect/>
            </a:stretch>
          </p:blipFill>
          <p:spPr>
            <a:xfrm>
              <a:off x="4909978" y="1733193"/>
              <a:ext cx="1628839" cy="2102916"/>
            </a:xfrm>
            <a:prstGeom prst="rect">
              <a:avLst/>
            </a:prstGeom>
            <a:ln>
              <a:solidFill>
                <a:schemeClr val="tx1"/>
              </a:solidFill>
            </a:ln>
          </p:spPr>
        </p:pic>
        <p:pic>
          <p:nvPicPr>
            <p:cNvPr id="14"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34282" y="2068049"/>
              <a:ext cx="1609070" cy="2134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4"/>
            <p:cNvPicPr>
              <a:picLocks noChangeAspect="1"/>
            </p:cNvPicPr>
            <p:nvPr/>
          </p:nvPicPr>
          <p:blipFill>
            <a:blip r:embed="rId7"/>
            <a:stretch>
              <a:fillRect/>
            </a:stretch>
          </p:blipFill>
          <p:spPr>
            <a:xfrm>
              <a:off x="6730777" y="2360004"/>
              <a:ext cx="1525844" cy="1971852"/>
            </a:xfrm>
            <a:prstGeom prst="rect">
              <a:avLst/>
            </a:prstGeom>
            <a:solidFill>
              <a:schemeClr val="bg1"/>
            </a:solidFill>
            <a:ln>
              <a:solidFill>
                <a:schemeClr val="tx1"/>
              </a:solidFill>
            </a:ln>
          </p:spPr>
        </p:pic>
        <p:sp>
          <p:nvSpPr>
            <p:cNvPr id="17" name="TextBox 16"/>
            <p:cNvSpPr txBox="1"/>
            <p:nvPr/>
          </p:nvSpPr>
          <p:spPr>
            <a:xfrm>
              <a:off x="6765945" y="4374899"/>
              <a:ext cx="1364048" cy="1815882"/>
            </a:xfrm>
            <a:prstGeom prst="rect">
              <a:avLst/>
            </a:prstGeom>
            <a:noFill/>
          </p:spPr>
          <p:txBody>
            <a:bodyPr wrap="square" rtlCol="0">
              <a:spAutoFit/>
            </a:bodyPr>
            <a:lstStyle/>
            <a:p>
              <a:pPr fontAlgn="auto">
                <a:spcBef>
                  <a:spcPts val="0"/>
                </a:spcBef>
                <a:spcAft>
                  <a:spcPts val="0"/>
                </a:spcAft>
              </a:pPr>
              <a:r>
                <a:rPr lang="en-US" sz="1400" dirty="0">
                  <a:solidFill>
                    <a:prstClr val="black"/>
                  </a:solidFill>
                  <a:uFill>
                    <a:solidFill>
                      <a:srgbClr val="413E40"/>
                    </a:solidFill>
                  </a:uFill>
                  <a:latin typeface="Calibri"/>
                  <a:ea typeface="ＭＳ Ｐゴシック" charset="0"/>
                  <a:cs typeface="Helvetica"/>
                </a:rPr>
                <a:t>Electron-Ion Collider </a:t>
              </a:r>
              <a:r>
                <a:rPr lang="en-US" sz="1400" i="1" dirty="0">
                  <a:solidFill>
                    <a:prstClr val="black"/>
                  </a:solidFill>
                  <a:uFill>
                    <a:solidFill>
                      <a:srgbClr val="E32400"/>
                    </a:solidFill>
                  </a:uFill>
                  <a:latin typeface="Calibri"/>
                  <a:ea typeface="ＭＳ Ｐゴシック" charset="0"/>
                  <a:cs typeface="Helvetica"/>
                </a:rPr>
                <a:t>absolutely central</a:t>
              </a:r>
              <a:r>
                <a:rPr lang="en-US" sz="1400" i="1" dirty="0">
                  <a:solidFill>
                    <a:prstClr val="black"/>
                  </a:solidFill>
                  <a:uFill>
                    <a:solidFill>
                      <a:srgbClr val="413E40"/>
                    </a:solidFill>
                  </a:uFill>
                  <a:latin typeface="Calibri"/>
                  <a:ea typeface="ＭＳ Ｐゴシック" charset="0"/>
                  <a:cs typeface="Helvetica"/>
                </a:rPr>
                <a:t> </a:t>
              </a:r>
              <a:r>
                <a:rPr lang="en-US" sz="1400" dirty="0">
                  <a:solidFill>
                    <a:prstClr val="black"/>
                  </a:solidFill>
                  <a:uFill>
                    <a:solidFill>
                      <a:srgbClr val="413E40"/>
                    </a:solidFill>
                  </a:uFill>
                  <a:latin typeface="Calibri"/>
                  <a:ea typeface="ＭＳ Ｐゴシック" charset="0"/>
                  <a:cs typeface="Helvetica"/>
                </a:rPr>
                <a:t>to the nuclear science program of the next decade.</a:t>
              </a:r>
            </a:p>
            <a:p>
              <a:pPr fontAlgn="auto">
                <a:spcBef>
                  <a:spcPts val="0"/>
                </a:spcBef>
                <a:spcAft>
                  <a:spcPts val="0"/>
                </a:spcAft>
              </a:pPr>
              <a:endParaRPr lang="en-US" sz="1400" dirty="0">
                <a:solidFill>
                  <a:prstClr val="black"/>
                </a:solidFill>
                <a:latin typeface="Calibri"/>
              </a:endParaRPr>
            </a:p>
          </p:txBody>
        </p:sp>
        <p:pic>
          <p:nvPicPr>
            <p:cNvPr id="18"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112869" y="3287790"/>
              <a:ext cx="1582387" cy="2042764"/>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9" name="TextBox 18"/>
            <p:cNvSpPr txBox="1"/>
            <p:nvPr/>
          </p:nvSpPr>
          <p:spPr>
            <a:xfrm>
              <a:off x="8256621" y="1855182"/>
              <a:ext cx="2629638" cy="1308050"/>
            </a:xfrm>
            <a:prstGeom prst="rect">
              <a:avLst/>
            </a:prstGeom>
            <a:noFill/>
          </p:spPr>
          <p:txBody>
            <a:bodyPr wrap="square" rtlCol="0">
              <a:spAutoFit/>
            </a:bodyPr>
            <a:lstStyle/>
            <a:p>
              <a:pPr fontAlgn="auto">
                <a:spcBef>
                  <a:spcPts val="0"/>
                </a:spcBef>
                <a:spcAft>
                  <a:spcPts val="0"/>
                </a:spcAft>
              </a:pPr>
              <a:r>
                <a:rPr lang="en-US" sz="1400" dirty="0">
                  <a:solidFill>
                    <a:prstClr val="black"/>
                  </a:solidFill>
                  <a:latin typeface="Calibri"/>
                </a:rPr>
                <a:t>“</a:t>
              </a:r>
              <a:r>
                <a:rPr lang="en-US" sz="1300" dirty="0">
                  <a:solidFill>
                    <a:prstClr val="black"/>
                  </a:solidFill>
                  <a:latin typeface="Arial" charset="0"/>
                  <a:ea typeface="Arial" charset="0"/>
                  <a:cs typeface="Arial" charset="0"/>
                </a:rPr>
                <a:t>a high-energy high-luminosity polarized EIC [is] the highest priority for new facility construction following the completion of FRIB.”</a:t>
              </a:r>
            </a:p>
            <a:p>
              <a:pPr fontAlgn="auto">
                <a:spcBef>
                  <a:spcPts val="0"/>
                </a:spcBef>
                <a:spcAft>
                  <a:spcPts val="0"/>
                </a:spcAft>
              </a:pPr>
              <a:endParaRPr lang="en-US" sz="1300" dirty="0">
                <a:solidFill>
                  <a:prstClr val="black"/>
                </a:solidFill>
                <a:latin typeface="Arial" charset="0"/>
                <a:ea typeface="Arial" charset="0"/>
                <a:cs typeface="Arial" charset="0"/>
              </a:endParaRPr>
            </a:p>
          </p:txBody>
        </p:sp>
        <p:sp>
          <p:nvSpPr>
            <p:cNvPr id="21" name="TextBox 20"/>
            <p:cNvSpPr txBox="1"/>
            <p:nvPr/>
          </p:nvSpPr>
          <p:spPr>
            <a:xfrm>
              <a:off x="5356845" y="4275246"/>
              <a:ext cx="1474783" cy="1754326"/>
            </a:xfrm>
            <a:prstGeom prst="rect">
              <a:avLst/>
            </a:prstGeom>
            <a:noFill/>
          </p:spPr>
          <p:txBody>
            <a:bodyPr wrap="square" rtlCol="0">
              <a:spAutoFit/>
            </a:bodyPr>
            <a:lstStyle/>
            <a:p>
              <a:pPr fontAlgn="auto">
                <a:spcBef>
                  <a:spcPts val="0"/>
                </a:spcBef>
                <a:spcAft>
                  <a:spcPts val="0"/>
                </a:spcAft>
              </a:pPr>
              <a:r>
                <a:rPr lang="en-US" sz="1200" dirty="0">
                  <a:solidFill>
                    <a:prstClr val="black"/>
                  </a:solidFill>
                  <a:latin typeface="Calibri"/>
                </a:rPr>
                <a:t>“The quantitative study of matter in this new regime [where abundant gluons dominate] requires a new experimental facility: an Electron Ion Collider.”</a:t>
              </a:r>
            </a:p>
          </p:txBody>
        </p:sp>
        <p:sp>
          <p:nvSpPr>
            <p:cNvPr id="22" name="Text Box 38"/>
            <p:cNvSpPr txBox="1">
              <a:spLocks noChangeArrowheads="1"/>
            </p:cNvSpPr>
            <p:nvPr/>
          </p:nvSpPr>
          <p:spPr bwMode="auto">
            <a:xfrm>
              <a:off x="4470015" y="1119776"/>
              <a:ext cx="591082" cy="267525"/>
            </a:xfrm>
            <a:prstGeom prst="rect">
              <a:avLst/>
            </a:prstGeom>
            <a:noFill/>
            <a:ln w="9525">
              <a:noFill/>
              <a:miter lim="800000"/>
              <a:headEnd/>
              <a:tailEnd/>
            </a:ln>
            <a:effectLst/>
          </p:spPr>
          <p:txBody>
            <a:bodyPr wrap="square" lIns="82058" tIns="41029" rIns="82058" bIns="41029">
              <a:spAutoFit/>
            </a:bodyPr>
            <a:lstStyle/>
            <a:p>
              <a:pPr defTabSz="820738" fontAlgn="auto">
                <a:spcBef>
                  <a:spcPts val="0"/>
                </a:spcBef>
                <a:spcAft>
                  <a:spcPts val="0"/>
                </a:spcAft>
                <a:defRPr/>
              </a:pPr>
              <a:r>
                <a:rPr lang="en-US" sz="1200" dirty="0">
                  <a:solidFill>
                    <a:prstClr val="black"/>
                  </a:solidFill>
                  <a:effectLst>
                    <a:outerShdw blurRad="38100" dist="38100" dir="2700000" algn="tl">
                      <a:srgbClr val="C0C0C0"/>
                    </a:outerShdw>
                  </a:effectLst>
                </a:rPr>
                <a:t>2009</a:t>
              </a:r>
            </a:p>
          </p:txBody>
        </p:sp>
        <p:sp>
          <p:nvSpPr>
            <p:cNvPr id="25" name="Text Box 38"/>
            <p:cNvSpPr txBox="1">
              <a:spLocks noChangeArrowheads="1"/>
            </p:cNvSpPr>
            <p:nvPr/>
          </p:nvSpPr>
          <p:spPr bwMode="auto">
            <a:xfrm>
              <a:off x="7373085" y="2132584"/>
              <a:ext cx="591082" cy="267525"/>
            </a:xfrm>
            <a:prstGeom prst="rect">
              <a:avLst/>
            </a:prstGeom>
            <a:noFill/>
            <a:ln w="9525">
              <a:noFill/>
              <a:miter lim="800000"/>
              <a:headEnd/>
              <a:tailEnd/>
            </a:ln>
            <a:effectLst/>
          </p:spPr>
          <p:txBody>
            <a:bodyPr wrap="square" lIns="82058" tIns="41029" rIns="82058" bIns="41029">
              <a:spAutoFit/>
            </a:bodyPr>
            <a:lstStyle/>
            <a:p>
              <a:pPr defTabSz="820738" fontAlgn="auto">
                <a:spcBef>
                  <a:spcPts val="0"/>
                </a:spcBef>
                <a:spcAft>
                  <a:spcPts val="0"/>
                </a:spcAft>
                <a:defRPr/>
              </a:pPr>
              <a:r>
                <a:rPr lang="en-US" sz="1200" dirty="0">
                  <a:solidFill>
                    <a:prstClr val="black"/>
                  </a:solidFill>
                  <a:effectLst>
                    <a:outerShdw blurRad="38100" dist="38100" dir="2700000" algn="tl">
                      <a:srgbClr val="C0C0C0"/>
                    </a:outerShdw>
                  </a:effectLst>
                </a:rPr>
                <a:t>2013</a:t>
              </a:r>
            </a:p>
          </p:txBody>
        </p:sp>
        <p:sp>
          <p:nvSpPr>
            <p:cNvPr id="26" name="Text Box 38"/>
            <p:cNvSpPr txBox="1">
              <a:spLocks noChangeArrowheads="1"/>
            </p:cNvSpPr>
            <p:nvPr/>
          </p:nvSpPr>
          <p:spPr bwMode="auto">
            <a:xfrm>
              <a:off x="8652559" y="3044121"/>
              <a:ext cx="591082" cy="267525"/>
            </a:xfrm>
            <a:prstGeom prst="rect">
              <a:avLst/>
            </a:prstGeom>
            <a:noFill/>
            <a:ln w="9525">
              <a:noFill/>
              <a:miter lim="800000"/>
              <a:headEnd/>
              <a:tailEnd/>
            </a:ln>
            <a:effectLst/>
          </p:spPr>
          <p:txBody>
            <a:bodyPr wrap="square" lIns="82058" tIns="41029" rIns="82058" bIns="41029">
              <a:spAutoFit/>
            </a:bodyPr>
            <a:lstStyle/>
            <a:p>
              <a:pPr defTabSz="820738" fontAlgn="auto">
                <a:spcBef>
                  <a:spcPts val="0"/>
                </a:spcBef>
                <a:spcAft>
                  <a:spcPts val="0"/>
                </a:spcAft>
                <a:defRPr/>
              </a:pPr>
              <a:r>
                <a:rPr lang="en-US" sz="1200" dirty="0">
                  <a:solidFill>
                    <a:prstClr val="black"/>
                  </a:solidFill>
                  <a:effectLst>
                    <a:outerShdw blurRad="38100" dist="38100" dir="2700000" algn="tl">
                      <a:srgbClr val="C0C0C0"/>
                    </a:outerShdw>
                  </a:effectLst>
                </a:rPr>
                <a:t>2015</a:t>
              </a:r>
            </a:p>
          </p:txBody>
        </p:sp>
        <p:sp>
          <p:nvSpPr>
            <p:cNvPr id="27" name="Text Box 38"/>
            <p:cNvSpPr txBox="1">
              <a:spLocks noChangeArrowheads="1"/>
            </p:cNvSpPr>
            <p:nvPr/>
          </p:nvSpPr>
          <p:spPr bwMode="auto">
            <a:xfrm>
              <a:off x="9493965" y="3702347"/>
              <a:ext cx="591082" cy="267525"/>
            </a:xfrm>
            <a:prstGeom prst="rect">
              <a:avLst/>
            </a:prstGeom>
            <a:noFill/>
            <a:ln w="9525">
              <a:noFill/>
              <a:miter lim="800000"/>
              <a:headEnd/>
              <a:tailEnd/>
            </a:ln>
            <a:effectLst/>
          </p:spPr>
          <p:txBody>
            <a:bodyPr wrap="square" lIns="82058" tIns="41029" rIns="82058" bIns="41029">
              <a:spAutoFit/>
            </a:bodyPr>
            <a:lstStyle/>
            <a:p>
              <a:pPr defTabSz="820738" fontAlgn="auto">
                <a:spcBef>
                  <a:spcPts val="0"/>
                </a:spcBef>
                <a:spcAft>
                  <a:spcPts val="0"/>
                </a:spcAft>
                <a:defRPr/>
              </a:pPr>
              <a:r>
                <a:rPr lang="en-US" sz="1200" dirty="0">
                  <a:solidFill>
                    <a:prstClr val="black"/>
                  </a:solidFill>
                  <a:effectLst>
                    <a:outerShdw blurRad="38100" dist="38100" dir="2700000" algn="tl">
                      <a:srgbClr val="C0C0C0"/>
                    </a:outerShdw>
                  </a:effectLst>
                </a:rPr>
                <a:t>2018</a:t>
              </a:r>
            </a:p>
          </p:txBody>
        </p:sp>
        <p:sp>
          <p:nvSpPr>
            <p:cNvPr id="28" name="Title 21"/>
            <p:cNvSpPr txBox="1">
              <a:spLocks/>
            </p:cNvSpPr>
            <p:nvPr/>
          </p:nvSpPr>
          <p:spPr bwMode="auto">
            <a:xfrm>
              <a:off x="5767692" y="753409"/>
              <a:ext cx="5197017" cy="954107"/>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spAutoFit/>
            </a:bodyPr>
            <a:lstStyle>
              <a:lvl1pPr algn="ctr" rtl="0" eaLnBrk="0" fontAlgn="base" hangingPunct="0">
                <a:spcBef>
                  <a:spcPct val="0"/>
                </a:spcBef>
                <a:spcAft>
                  <a:spcPct val="0"/>
                </a:spcAft>
                <a:defRPr sz="2400" b="0" kern="1200">
                  <a:solidFill>
                    <a:srgbClr val="106636"/>
                  </a:solidFill>
                  <a:latin typeface="Arial" pitchFamily="34" charset="0"/>
                  <a:ea typeface="+mj-ea"/>
                  <a:cs typeface="Arial" pitchFamily="34" charset="0"/>
                </a:defRPr>
              </a:lvl1pPr>
              <a:lvl2pPr algn="ctr" rtl="0" eaLnBrk="0" fontAlgn="base" hangingPunct="0">
                <a:spcBef>
                  <a:spcPct val="0"/>
                </a:spcBef>
                <a:spcAft>
                  <a:spcPct val="0"/>
                </a:spcAft>
                <a:defRPr sz="2400">
                  <a:solidFill>
                    <a:srgbClr val="106636"/>
                  </a:solidFill>
                  <a:latin typeface="Arial" charset="0"/>
                  <a:cs typeface="Arial" charset="0"/>
                </a:defRPr>
              </a:lvl2pPr>
              <a:lvl3pPr algn="ctr" rtl="0" eaLnBrk="0" fontAlgn="base" hangingPunct="0">
                <a:spcBef>
                  <a:spcPct val="0"/>
                </a:spcBef>
                <a:spcAft>
                  <a:spcPct val="0"/>
                </a:spcAft>
                <a:defRPr sz="2400">
                  <a:solidFill>
                    <a:srgbClr val="106636"/>
                  </a:solidFill>
                  <a:latin typeface="Arial" charset="0"/>
                  <a:cs typeface="Arial" charset="0"/>
                </a:defRPr>
              </a:lvl3pPr>
              <a:lvl4pPr algn="ctr" rtl="0" eaLnBrk="0" fontAlgn="base" hangingPunct="0">
                <a:spcBef>
                  <a:spcPct val="0"/>
                </a:spcBef>
                <a:spcAft>
                  <a:spcPct val="0"/>
                </a:spcAft>
                <a:defRPr sz="2400">
                  <a:solidFill>
                    <a:srgbClr val="106636"/>
                  </a:solidFill>
                  <a:latin typeface="Arial" charset="0"/>
                  <a:cs typeface="Arial" charset="0"/>
                </a:defRPr>
              </a:lvl4pPr>
              <a:lvl5pPr algn="ctr" rtl="0" eaLnBrk="0" fontAlgn="base" hangingPunct="0">
                <a:spcBef>
                  <a:spcPct val="0"/>
                </a:spcBef>
                <a:spcAft>
                  <a:spcPct val="0"/>
                </a:spcAft>
                <a:defRPr sz="2400">
                  <a:solidFill>
                    <a:srgbClr val="106636"/>
                  </a:solidFill>
                  <a:latin typeface="Arial" charset="0"/>
                  <a:cs typeface="Arial" charset="0"/>
                </a:defRPr>
              </a:lvl5pPr>
              <a:lvl6pPr marL="457200" algn="ctr" rtl="0" fontAlgn="base">
                <a:spcBef>
                  <a:spcPct val="0"/>
                </a:spcBef>
                <a:spcAft>
                  <a:spcPct val="0"/>
                </a:spcAft>
                <a:defRPr sz="2400">
                  <a:solidFill>
                    <a:srgbClr val="106636"/>
                  </a:solidFill>
                  <a:latin typeface="Arial" charset="0"/>
                  <a:cs typeface="Arial" charset="0"/>
                </a:defRPr>
              </a:lvl6pPr>
              <a:lvl7pPr marL="914400" algn="ctr" rtl="0" fontAlgn="base">
                <a:spcBef>
                  <a:spcPct val="0"/>
                </a:spcBef>
                <a:spcAft>
                  <a:spcPct val="0"/>
                </a:spcAft>
                <a:defRPr sz="2400">
                  <a:solidFill>
                    <a:srgbClr val="106636"/>
                  </a:solidFill>
                  <a:latin typeface="Arial" charset="0"/>
                  <a:cs typeface="Arial" charset="0"/>
                </a:defRPr>
              </a:lvl7pPr>
              <a:lvl8pPr marL="1371600" algn="ctr" rtl="0" fontAlgn="base">
                <a:spcBef>
                  <a:spcPct val="0"/>
                </a:spcBef>
                <a:spcAft>
                  <a:spcPct val="0"/>
                </a:spcAft>
                <a:defRPr sz="2400">
                  <a:solidFill>
                    <a:srgbClr val="106636"/>
                  </a:solidFill>
                  <a:latin typeface="Arial" charset="0"/>
                  <a:cs typeface="Arial" charset="0"/>
                </a:defRPr>
              </a:lvl8pPr>
              <a:lvl9pPr marL="1828800" algn="ctr" rtl="0" fontAlgn="base">
                <a:spcBef>
                  <a:spcPct val="0"/>
                </a:spcBef>
                <a:spcAft>
                  <a:spcPct val="0"/>
                </a:spcAft>
                <a:defRPr sz="2400">
                  <a:solidFill>
                    <a:srgbClr val="106636"/>
                  </a:solidFill>
                  <a:latin typeface="Arial" charset="0"/>
                  <a:cs typeface="Arial" charset="0"/>
                </a:defRPr>
              </a:lvl9pPr>
            </a:lstStyle>
            <a:p>
              <a:r>
                <a:rPr lang="en-US" sz="1400" dirty="0"/>
                <a:t>A strong community emphasis on the urgent need for a machine to illuminate the dynamical basis of hadron structure in terms of the fundamental quark and gluon fields has been a persistent message for almost two decades </a:t>
              </a:r>
            </a:p>
          </p:txBody>
        </p:sp>
        <p:sp>
          <p:nvSpPr>
            <p:cNvPr id="38" name="TextBox 37"/>
            <p:cNvSpPr txBox="1"/>
            <p:nvPr/>
          </p:nvSpPr>
          <p:spPr>
            <a:xfrm>
              <a:off x="7220783" y="3293716"/>
              <a:ext cx="559064" cy="276999"/>
            </a:xfrm>
            <a:prstGeom prst="rect">
              <a:avLst/>
            </a:prstGeom>
            <a:solidFill>
              <a:schemeClr val="bg1"/>
            </a:solidFill>
          </p:spPr>
          <p:txBody>
            <a:bodyPr wrap="none" rtlCol="0">
              <a:spAutoFit/>
            </a:bodyPr>
            <a:lstStyle/>
            <a:p>
              <a:pPr fontAlgn="auto">
                <a:spcBef>
                  <a:spcPts val="0"/>
                </a:spcBef>
                <a:spcAft>
                  <a:spcPts val="0"/>
                </a:spcAft>
              </a:pPr>
              <a:r>
                <a:rPr lang="en-US" sz="1200" dirty="0">
                  <a:solidFill>
                    <a:prstClr val="black"/>
                  </a:solidFill>
                  <a:latin typeface="Calibri"/>
                </a:rPr>
                <a:t>NSAC </a:t>
              </a:r>
            </a:p>
          </p:txBody>
        </p:sp>
        <p:sp>
          <p:nvSpPr>
            <p:cNvPr id="40" name="TextBox 39"/>
            <p:cNvSpPr txBox="1"/>
            <p:nvPr/>
          </p:nvSpPr>
          <p:spPr>
            <a:xfrm>
              <a:off x="4996567" y="1779362"/>
              <a:ext cx="1542251" cy="338554"/>
            </a:xfrm>
            <a:prstGeom prst="rect">
              <a:avLst/>
            </a:prstGeom>
            <a:solidFill>
              <a:schemeClr val="bg1"/>
            </a:solidFill>
          </p:spPr>
          <p:txBody>
            <a:bodyPr wrap="square" rtlCol="0">
              <a:spAutoFit/>
            </a:bodyPr>
            <a:lstStyle/>
            <a:p>
              <a:pPr fontAlgn="auto">
                <a:spcBef>
                  <a:spcPts val="0"/>
                </a:spcBef>
                <a:spcAft>
                  <a:spcPts val="0"/>
                </a:spcAft>
              </a:pPr>
              <a:r>
                <a:rPr lang="en-US" sz="800" dirty="0">
                  <a:solidFill>
                    <a:prstClr val="black"/>
                  </a:solidFill>
                  <a:latin typeface="Calibri"/>
                </a:rPr>
                <a:t>Gluons and the Quark Sea at High Energies</a:t>
              </a:r>
            </a:p>
          </p:txBody>
        </p:sp>
        <p:pic>
          <p:nvPicPr>
            <p:cNvPr id="16" name="Picture 15"/>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881028" y="3915407"/>
              <a:ext cx="1628454" cy="2326363"/>
            </a:xfrm>
            <a:prstGeom prst="rect">
              <a:avLst/>
            </a:prstGeom>
          </p:spPr>
        </p:pic>
        <p:sp>
          <p:nvSpPr>
            <p:cNvPr id="24" name="Text Box 38"/>
            <p:cNvSpPr txBox="1">
              <a:spLocks noChangeArrowheads="1"/>
            </p:cNvSpPr>
            <p:nvPr/>
          </p:nvSpPr>
          <p:spPr bwMode="auto">
            <a:xfrm>
              <a:off x="6682853" y="1845007"/>
              <a:ext cx="591082" cy="267525"/>
            </a:xfrm>
            <a:prstGeom prst="rect">
              <a:avLst/>
            </a:prstGeom>
            <a:noFill/>
            <a:ln w="9525">
              <a:noFill/>
              <a:miter lim="800000"/>
              <a:headEnd/>
              <a:tailEnd/>
            </a:ln>
            <a:effectLst/>
          </p:spPr>
          <p:txBody>
            <a:bodyPr wrap="square" lIns="82058" tIns="41029" rIns="82058" bIns="41029">
              <a:spAutoFit/>
            </a:bodyPr>
            <a:lstStyle/>
            <a:p>
              <a:pPr defTabSz="820738" fontAlgn="auto">
                <a:spcBef>
                  <a:spcPts val="0"/>
                </a:spcBef>
                <a:spcAft>
                  <a:spcPts val="0"/>
                </a:spcAft>
                <a:defRPr/>
              </a:pPr>
              <a:r>
                <a:rPr lang="en-US" sz="1200" dirty="0">
                  <a:solidFill>
                    <a:prstClr val="black"/>
                  </a:solidFill>
                  <a:effectLst>
                    <a:outerShdw blurRad="38100" dist="38100" dir="2700000" algn="tl">
                      <a:srgbClr val="C0C0C0"/>
                    </a:outerShdw>
                  </a:effectLst>
                </a:rPr>
                <a:t>2012</a:t>
              </a:r>
            </a:p>
          </p:txBody>
        </p:sp>
      </p:grpSp>
      <p:sp>
        <p:nvSpPr>
          <p:cNvPr id="20" name="Slide Number Placeholder 19">
            <a:extLst>
              <a:ext uri="{FF2B5EF4-FFF2-40B4-BE49-F238E27FC236}">
                <a16:creationId xmlns:a16="http://schemas.microsoft.com/office/drawing/2014/main" id="{7DD89FAE-4A99-CD9F-64AC-A47C58A483A0}"/>
              </a:ext>
            </a:extLst>
          </p:cNvPr>
          <p:cNvSpPr>
            <a:spLocks noGrp="1"/>
          </p:cNvSpPr>
          <p:nvPr>
            <p:ph type="sldNum" sz="quarter" idx="10"/>
          </p:nvPr>
        </p:nvSpPr>
        <p:spPr/>
        <p:txBody>
          <a:bodyPr/>
          <a:lstStyle/>
          <a:p>
            <a:pPr>
              <a:defRPr/>
            </a:pPr>
            <a:fld id="{1F8A97BA-DB9B-4291-87AE-AF89EA7F18B7}" type="slidenum">
              <a:rPr lang="en-US" smtClean="0"/>
              <a:pPr>
                <a:defRPr/>
              </a:pPr>
              <a:t>26</a:t>
            </a:fld>
            <a:endParaRPr lang="en-US" dirty="0"/>
          </a:p>
        </p:txBody>
      </p:sp>
    </p:spTree>
    <p:extLst>
      <p:ext uri="{BB962C8B-B14F-4D97-AF65-F5344CB8AC3E}">
        <p14:creationId xmlns:p14="http://schemas.microsoft.com/office/powerpoint/2010/main" val="1209767352"/>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002028" y="-29861"/>
            <a:ext cx="11787327" cy="902525"/>
          </a:xfrm>
        </p:spPr>
        <p:txBody>
          <a:bodyPr/>
          <a:lstStyle/>
          <a:p>
            <a:r>
              <a:rPr lang="en-US" b="0" dirty="0">
                <a:latin typeface="Calibri" panose="020F0502020204030204" pitchFamily="34" charset="0"/>
                <a:cs typeface="Calibri" panose="020F0502020204030204" pitchFamily="34" charset="0"/>
              </a:rPr>
              <a:t>NSAC 2015 LRP Performance Parameters</a:t>
            </a:r>
          </a:p>
        </p:txBody>
      </p:sp>
      <p:pic>
        <p:nvPicPr>
          <p:cNvPr id="6" name="Picture 5"/>
          <p:cNvPicPr>
            <a:picLocks noChangeAspect="1"/>
          </p:cNvPicPr>
          <p:nvPr/>
        </p:nvPicPr>
        <p:blipFill>
          <a:blip r:embed="rId2"/>
          <a:stretch>
            <a:fillRect/>
          </a:stretch>
        </p:blipFill>
        <p:spPr>
          <a:xfrm>
            <a:off x="6159270" y="902528"/>
            <a:ext cx="4838700" cy="3689854"/>
          </a:xfrm>
          <a:prstGeom prst="rect">
            <a:avLst/>
          </a:prstGeom>
        </p:spPr>
      </p:pic>
      <p:graphicFrame>
        <p:nvGraphicFramePr>
          <p:cNvPr id="5" name="Table 4"/>
          <p:cNvGraphicFramePr>
            <a:graphicFrameLocks noGrp="1"/>
          </p:cNvGraphicFramePr>
          <p:nvPr>
            <p:extLst>
              <p:ext uri="{D42A27DB-BD31-4B8C-83A1-F6EECF244321}">
                <p14:modId xmlns:p14="http://schemas.microsoft.com/office/powerpoint/2010/main" val="2447217316"/>
              </p:ext>
            </p:extLst>
          </p:nvPr>
        </p:nvGraphicFramePr>
        <p:xfrm>
          <a:off x="5327767" y="4451854"/>
          <a:ext cx="6282560" cy="1986993"/>
        </p:xfrm>
        <a:graphic>
          <a:graphicData uri="http://schemas.openxmlformats.org/drawingml/2006/table">
            <a:tbl>
              <a:tblPr firstRow="1" firstCol="1" bandRow="1">
                <a:tableStyleId>{5C22544A-7EE6-4342-B048-85BDC9FD1C3A}</a:tableStyleId>
              </a:tblPr>
              <a:tblGrid>
                <a:gridCol w="6282560">
                  <a:extLst>
                    <a:ext uri="{9D8B030D-6E8A-4147-A177-3AD203B41FA5}">
                      <a16:colId xmlns:a16="http://schemas.microsoft.com/office/drawing/2014/main" val="20000"/>
                    </a:ext>
                  </a:extLst>
                </a:gridCol>
              </a:tblGrid>
              <a:tr h="132308">
                <a:tc>
                  <a:txBody>
                    <a:bodyPr/>
                    <a:lstStyle/>
                    <a:p>
                      <a:pPr marL="0" marR="0" algn="l">
                        <a:lnSpc>
                          <a:spcPct val="107000"/>
                        </a:lnSpc>
                        <a:spcBef>
                          <a:spcPts val="0"/>
                        </a:spcBef>
                        <a:spcAft>
                          <a:spcPts val="0"/>
                        </a:spcAft>
                      </a:pPr>
                      <a:r>
                        <a:rPr lang="en-US" sz="1800" dirty="0">
                          <a:solidFill>
                            <a:schemeClr val="tx1"/>
                          </a:solidFill>
                          <a:effectLst/>
                          <a:latin typeface="Calibri" panose="020F0502020204030204" pitchFamily="34" charset="0"/>
                          <a:cs typeface="Calibri" panose="020F0502020204030204" pitchFamily="34" charset="0"/>
                        </a:rPr>
                        <a:t>NSAC Performance Parameters:</a:t>
                      </a:r>
                      <a:endParaRPr lang="en-US" sz="18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7032" marR="6703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132308">
                <a:tc>
                  <a:txBody>
                    <a:bodyPr/>
                    <a:lstStyle/>
                    <a:p>
                      <a:pPr marL="0" marR="0" algn="l">
                        <a:lnSpc>
                          <a:spcPct val="107000"/>
                        </a:lnSpc>
                        <a:spcBef>
                          <a:spcPts val="0"/>
                        </a:spcBef>
                        <a:spcAft>
                          <a:spcPts val="0"/>
                        </a:spcAft>
                      </a:pPr>
                      <a:r>
                        <a:rPr lang="en-US" sz="1800" b="0" dirty="0">
                          <a:solidFill>
                            <a:schemeClr val="tx1"/>
                          </a:solidFill>
                          <a:effectLst/>
                          <a:latin typeface="Calibri" panose="020F0502020204030204" pitchFamily="34" charset="0"/>
                          <a:cs typeface="Calibri" panose="020F0502020204030204" pitchFamily="34" charset="0"/>
                        </a:rPr>
                        <a:t>A -  Polarized e, p, light nuclei</a:t>
                      </a:r>
                      <a:endParaRPr lang="en-US" sz="1800" b="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7032" marR="6703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264617">
                <a:tc>
                  <a:txBody>
                    <a:bodyPr/>
                    <a:lstStyle/>
                    <a:p>
                      <a:pPr marL="0" marR="0" algn="l">
                        <a:lnSpc>
                          <a:spcPct val="107000"/>
                        </a:lnSpc>
                        <a:spcBef>
                          <a:spcPts val="0"/>
                        </a:spcBef>
                        <a:spcAft>
                          <a:spcPts val="0"/>
                        </a:spcAft>
                      </a:pPr>
                      <a:r>
                        <a:rPr lang="en-US" sz="1800" b="0" dirty="0">
                          <a:solidFill>
                            <a:schemeClr val="tx1"/>
                          </a:solidFill>
                          <a:effectLst/>
                          <a:latin typeface="Calibri" panose="020F0502020204030204" pitchFamily="34" charset="0"/>
                          <a:cs typeface="Calibri" panose="020F0502020204030204" pitchFamily="34" charset="0"/>
                        </a:rPr>
                        <a:t>B - Ion beam from deuterons to the heaviest  table nuclei</a:t>
                      </a:r>
                      <a:endParaRPr lang="en-US" sz="1800" b="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7032" marR="6703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132308">
                <a:tc>
                  <a:txBody>
                    <a:bodyPr/>
                    <a:lstStyle/>
                    <a:p>
                      <a:pPr marL="0" marR="0" algn="l">
                        <a:lnSpc>
                          <a:spcPct val="107000"/>
                        </a:lnSpc>
                        <a:spcBef>
                          <a:spcPts val="0"/>
                        </a:spcBef>
                        <a:spcAft>
                          <a:spcPts val="0"/>
                        </a:spcAft>
                      </a:pPr>
                      <a:r>
                        <a:rPr lang="en-US" sz="1800" b="0" dirty="0">
                          <a:solidFill>
                            <a:schemeClr val="tx1"/>
                          </a:solidFill>
                          <a:effectLst/>
                          <a:latin typeface="Calibri" panose="020F0502020204030204" pitchFamily="34" charset="0"/>
                          <a:cs typeface="Calibri" panose="020F0502020204030204" pitchFamily="34" charset="0"/>
                        </a:rPr>
                        <a:t>C - Center of Mass energy 20-100 GeV</a:t>
                      </a:r>
                      <a:endParaRPr lang="en-US" sz="1800" b="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7032" marR="6703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304113">
                <a:tc>
                  <a:txBody>
                    <a:bodyPr/>
                    <a:lstStyle/>
                    <a:p>
                      <a:pPr marL="0" marR="0" algn="l">
                        <a:lnSpc>
                          <a:spcPct val="107000"/>
                        </a:lnSpc>
                        <a:spcBef>
                          <a:spcPts val="0"/>
                        </a:spcBef>
                        <a:spcAft>
                          <a:spcPts val="0"/>
                        </a:spcAft>
                      </a:pPr>
                      <a:r>
                        <a:rPr lang="en-US" sz="1800" b="0" dirty="0">
                          <a:solidFill>
                            <a:schemeClr val="tx1"/>
                          </a:solidFill>
                          <a:effectLst/>
                          <a:latin typeface="Calibri" panose="020F0502020204030204" pitchFamily="34" charset="0"/>
                          <a:cs typeface="Calibri" panose="020F0502020204030204" pitchFamily="34" charset="0"/>
                        </a:rPr>
                        <a:t>D - Capable of future Center of Mass upgrade to 140 GeV</a:t>
                      </a:r>
                      <a:endParaRPr lang="en-US" sz="1800" b="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7032" marR="6703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172204">
                <a:tc>
                  <a:txBody>
                    <a:bodyPr/>
                    <a:lstStyle/>
                    <a:p>
                      <a:pPr marL="0" marR="0" algn="l">
                        <a:lnSpc>
                          <a:spcPct val="107000"/>
                        </a:lnSpc>
                        <a:spcBef>
                          <a:spcPts val="0"/>
                        </a:spcBef>
                        <a:spcAft>
                          <a:spcPts val="0"/>
                        </a:spcAft>
                      </a:pPr>
                      <a:r>
                        <a:rPr lang="en-US" sz="1800" b="0" dirty="0">
                          <a:solidFill>
                            <a:schemeClr val="tx1"/>
                          </a:solidFill>
                          <a:effectLst/>
                          <a:latin typeface="Calibri" panose="020F0502020204030204" pitchFamily="34" charset="0"/>
                          <a:cs typeface="Calibri" panose="020F0502020204030204" pitchFamily="34" charset="0"/>
                        </a:rPr>
                        <a:t>E - High collision luminosity  ~10</a:t>
                      </a:r>
                      <a:r>
                        <a:rPr lang="en-US" sz="1800" b="0" baseline="30000" dirty="0">
                          <a:solidFill>
                            <a:schemeClr val="tx1"/>
                          </a:solidFill>
                          <a:effectLst/>
                          <a:latin typeface="Calibri" panose="020F0502020204030204" pitchFamily="34" charset="0"/>
                          <a:cs typeface="Calibri" panose="020F0502020204030204" pitchFamily="34" charset="0"/>
                        </a:rPr>
                        <a:t>33</a:t>
                      </a:r>
                      <a:r>
                        <a:rPr lang="en-US" sz="1800" b="0" dirty="0">
                          <a:solidFill>
                            <a:schemeClr val="tx1"/>
                          </a:solidFill>
                          <a:effectLst/>
                          <a:latin typeface="Calibri" panose="020F0502020204030204" pitchFamily="34" charset="0"/>
                          <a:cs typeface="Calibri" panose="020F0502020204030204" pitchFamily="34" charset="0"/>
                        </a:rPr>
                        <a:t>-10</a:t>
                      </a:r>
                      <a:r>
                        <a:rPr lang="en-US" sz="1800" b="0" baseline="30000" dirty="0">
                          <a:solidFill>
                            <a:schemeClr val="tx1"/>
                          </a:solidFill>
                          <a:effectLst/>
                          <a:latin typeface="Calibri" panose="020F0502020204030204" pitchFamily="34" charset="0"/>
                          <a:cs typeface="Calibri" panose="020F0502020204030204" pitchFamily="34" charset="0"/>
                        </a:rPr>
                        <a:t>34 </a:t>
                      </a:r>
                      <a:r>
                        <a:rPr lang="en-US" sz="1800" b="0" dirty="0">
                          <a:solidFill>
                            <a:schemeClr val="tx1"/>
                          </a:solidFill>
                          <a:effectLst/>
                          <a:latin typeface="Calibri" panose="020F0502020204030204" pitchFamily="34" charset="0"/>
                          <a:cs typeface="Calibri" panose="020F0502020204030204" pitchFamily="34" charset="0"/>
                        </a:rPr>
                        <a:t>cm</a:t>
                      </a:r>
                      <a:r>
                        <a:rPr lang="en-US" sz="1800" b="0" baseline="30000" dirty="0">
                          <a:solidFill>
                            <a:schemeClr val="tx1"/>
                          </a:solidFill>
                          <a:effectLst/>
                          <a:latin typeface="Calibri" panose="020F0502020204030204" pitchFamily="34" charset="0"/>
                          <a:cs typeface="Calibri" panose="020F0502020204030204" pitchFamily="34" charset="0"/>
                        </a:rPr>
                        <a:t>-2</a:t>
                      </a:r>
                      <a:r>
                        <a:rPr lang="en-US" sz="1800" b="0" dirty="0">
                          <a:solidFill>
                            <a:schemeClr val="tx1"/>
                          </a:solidFill>
                          <a:effectLst/>
                          <a:latin typeface="Calibri" panose="020F0502020204030204" pitchFamily="34" charset="0"/>
                          <a:cs typeface="Calibri" panose="020F0502020204030204" pitchFamily="34" charset="0"/>
                        </a:rPr>
                        <a:t> S</a:t>
                      </a:r>
                      <a:r>
                        <a:rPr lang="en-US" sz="1800" b="0" baseline="30000" dirty="0">
                          <a:solidFill>
                            <a:schemeClr val="tx1"/>
                          </a:solidFill>
                          <a:effectLst/>
                          <a:latin typeface="Calibri" panose="020F0502020204030204" pitchFamily="34" charset="0"/>
                          <a:cs typeface="Calibri" panose="020F0502020204030204" pitchFamily="34" charset="0"/>
                        </a:rPr>
                        <a:t>-1</a:t>
                      </a:r>
                      <a:endParaRPr lang="en-US" sz="1800" b="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7032" marR="6703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157541">
                <a:tc>
                  <a:txBody>
                    <a:bodyPr/>
                    <a:lstStyle/>
                    <a:p>
                      <a:pPr marL="0" marR="0" algn="l">
                        <a:lnSpc>
                          <a:spcPct val="107000"/>
                        </a:lnSpc>
                        <a:spcBef>
                          <a:spcPts val="0"/>
                        </a:spcBef>
                        <a:spcAft>
                          <a:spcPts val="0"/>
                        </a:spcAft>
                      </a:pPr>
                      <a:r>
                        <a:rPr lang="en-US" sz="1800" b="0" dirty="0">
                          <a:solidFill>
                            <a:schemeClr val="tx1"/>
                          </a:solidFill>
                          <a:effectLst/>
                          <a:latin typeface="Calibri" panose="020F0502020204030204" pitchFamily="34" charset="0"/>
                          <a:cs typeface="Calibri" panose="020F0502020204030204" pitchFamily="34" charset="0"/>
                        </a:rPr>
                        <a:t>F - More than one Interaction Region</a:t>
                      </a:r>
                      <a:endParaRPr lang="en-US" sz="1800" b="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7032" marR="6703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bl>
          </a:graphicData>
        </a:graphic>
      </p:graphicFrame>
      <p:sp>
        <p:nvSpPr>
          <p:cNvPr id="2" name="TextBox 1"/>
          <p:cNvSpPr txBox="1"/>
          <p:nvPr/>
        </p:nvSpPr>
        <p:spPr>
          <a:xfrm flipH="1">
            <a:off x="463680" y="5193472"/>
            <a:ext cx="4693062" cy="923330"/>
          </a:xfrm>
          <a:prstGeom prst="rect">
            <a:avLst/>
          </a:prstGeom>
          <a:noFill/>
        </p:spPr>
        <p:txBody>
          <a:bodyPr wrap="square" rtlCol="0">
            <a:spAutoFit/>
          </a:bodyPr>
          <a:lstStyle/>
          <a:p>
            <a:r>
              <a:rPr lang="en-US" dirty="0"/>
              <a:t>Community and NSAC defined the parameters of machine needed to address the science.</a:t>
            </a:r>
          </a:p>
        </p:txBody>
      </p:sp>
      <p:cxnSp>
        <p:nvCxnSpPr>
          <p:cNvPr id="8" name="Straight Connector 7"/>
          <p:cNvCxnSpPr/>
          <p:nvPr/>
        </p:nvCxnSpPr>
        <p:spPr>
          <a:xfrm>
            <a:off x="4724400" y="1066800"/>
            <a:ext cx="0" cy="2895600"/>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pic>
        <p:nvPicPr>
          <p:cNvPr id="9" name="Picture 8" descr="Screen Shot 2018-10-13 at 4.07.56 PM.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44281" y="834619"/>
            <a:ext cx="3264984" cy="4228038"/>
          </a:xfrm>
          <a:prstGeom prst="rect">
            <a:avLst/>
          </a:prstGeom>
        </p:spPr>
      </p:pic>
      <p:sp>
        <p:nvSpPr>
          <p:cNvPr id="4" name="TextBox 3">
            <a:extLst>
              <a:ext uri="{FF2B5EF4-FFF2-40B4-BE49-F238E27FC236}">
                <a16:creationId xmlns:a16="http://schemas.microsoft.com/office/drawing/2014/main" id="{37924F02-4367-49DC-81D9-2740F58788D8}"/>
              </a:ext>
            </a:extLst>
          </p:cNvPr>
          <p:cNvSpPr txBox="1"/>
          <p:nvPr/>
        </p:nvSpPr>
        <p:spPr>
          <a:xfrm flipH="1">
            <a:off x="10048966" y="4877991"/>
            <a:ext cx="1679354" cy="369332"/>
          </a:xfrm>
          <a:prstGeom prst="rect">
            <a:avLst/>
          </a:prstGeom>
          <a:solidFill>
            <a:schemeClr val="bg1"/>
          </a:solidFill>
        </p:spPr>
        <p:txBody>
          <a:bodyPr wrap="square" rtlCol="0">
            <a:spAutoFit/>
          </a:bodyPr>
          <a:lstStyle/>
          <a:p>
            <a:r>
              <a:rPr lang="en-US" dirty="0"/>
              <a:t>stable nuclei</a:t>
            </a:r>
          </a:p>
        </p:txBody>
      </p:sp>
    </p:spTree>
    <p:extLst>
      <p:ext uri="{BB962C8B-B14F-4D97-AF65-F5344CB8AC3E}">
        <p14:creationId xmlns:p14="http://schemas.microsoft.com/office/powerpoint/2010/main" val="3681232678"/>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2D52FCC4-DC94-4003-895F-08548E4E3D6B}"/>
              </a:ext>
            </a:extLst>
          </p:cNvPr>
          <p:cNvPicPr>
            <a:picLocks noChangeAspect="1"/>
          </p:cNvPicPr>
          <p:nvPr/>
        </p:nvPicPr>
        <p:blipFill>
          <a:blip r:embed="rId2" cstate="print">
            <a:extLst>
              <a:ext uri="{28A0092B-C50C-407E-A947-70E740481C1C}">
                <a14:useLocalDpi xmlns:a14="http://schemas.microsoft.com/office/drawing/2010/main"/>
              </a:ext>
            </a:extLst>
          </a:blip>
          <a:srcRect/>
          <a:stretch/>
        </p:blipFill>
        <p:spPr>
          <a:xfrm>
            <a:off x="1530648" y="338585"/>
            <a:ext cx="3032610" cy="3664403"/>
          </a:xfrm>
          <a:prstGeom prst="rect">
            <a:avLst/>
          </a:prstGeom>
        </p:spPr>
      </p:pic>
      <p:pic>
        <p:nvPicPr>
          <p:cNvPr id="11" name="Picture 10">
            <a:extLst>
              <a:ext uri="{FF2B5EF4-FFF2-40B4-BE49-F238E27FC236}">
                <a16:creationId xmlns:a16="http://schemas.microsoft.com/office/drawing/2014/main" id="{76BD0D39-A722-40FA-A35F-499655075936}"/>
              </a:ext>
            </a:extLst>
          </p:cNvPr>
          <p:cNvPicPr>
            <a:picLocks noChangeAspect="1"/>
          </p:cNvPicPr>
          <p:nvPr/>
        </p:nvPicPr>
        <p:blipFill>
          <a:blip r:embed="rId3"/>
          <a:stretch>
            <a:fillRect/>
          </a:stretch>
        </p:blipFill>
        <p:spPr>
          <a:xfrm>
            <a:off x="4278210" y="1713625"/>
            <a:ext cx="2867947" cy="3357905"/>
          </a:xfrm>
          <a:prstGeom prst="rect">
            <a:avLst/>
          </a:prstGeom>
        </p:spPr>
      </p:pic>
      <p:pic>
        <p:nvPicPr>
          <p:cNvPr id="7" name="Picture 6">
            <a:extLst>
              <a:ext uri="{FF2B5EF4-FFF2-40B4-BE49-F238E27FC236}">
                <a16:creationId xmlns:a16="http://schemas.microsoft.com/office/drawing/2014/main" id="{1AE3EBF1-2F3B-4E89-B536-56F971B60B46}"/>
              </a:ext>
            </a:extLst>
          </p:cNvPr>
          <p:cNvPicPr>
            <a:picLocks noChangeAspect="1"/>
          </p:cNvPicPr>
          <p:nvPr/>
        </p:nvPicPr>
        <p:blipFill rotWithShape="1">
          <a:blip r:embed="rId4"/>
          <a:srcRect t="418" r="2307"/>
          <a:stretch/>
        </p:blipFill>
        <p:spPr>
          <a:xfrm rot="2226319">
            <a:off x="1867390" y="4133181"/>
            <a:ext cx="1568285" cy="1316971"/>
          </a:xfrm>
          <a:prstGeom prst="rect">
            <a:avLst/>
          </a:prstGeom>
        </p:spPr>
      </p:pic>
      <p:sp>
        <p:nvSpPr>
          <p:cNvPr id="2" name="Title 1">
            <a:extLst>
              <a:ext uri="{FF2B5EF4-FFF2-40B4-BE49-F238E27FC236}">
                <a16:creationId xmlns:a16="http://schemas.microsoft.com/office/drawing/2014/main" id="{34EDB6C4-203B-4292-B728-B81E6619B1C5}"/>
              </a:ext>
            </a:extLst>
          </p:cNvPr>
          <p:cNvSpPr>
            <a:spLocks noGrp="1"/>
          </p:cNvSpPr>
          <p:nvPr>
            <p:ph type="title"/>
          </p:nvPr>
        </p:nvSpPr>
        <p:spPr>
          <a:xfrm>
            <a:off x="1739908" y="51703"/>
            <a:ext cx="8229600" cy="563562"/>
          </a:xfrm>
        </p:spPr>
        <p:txBody>
          <a:bodyPr/>
          <a:lstStyle/>
          <a:p>
            <a:pPr algn="ctr"/>
            <a:r>
              <a:rPr lang="en-US" sz="3200" dirty="0"/>
              <a:t>Preliminary Scope Overview</a:t>
            </a:r>
          </a:p>
        </p:txBody>
      </p:sp>
      <p:cxnSp>
        <p:nvCxnSpPr>
          <p:cNvPr id="5" name="Straight Arrow Connector 4">
            <a:extLst>
              <a:ext uri="{FF2B5EF4-FFF2-40B4-BE49-F238E27FC236}">
                <a16:creationId xmlns:a16="http://schemas.microsoft.com/office/drawing/2014/main" id="{F36A27C7-BFA2-4DD3-9EC4-03762E35AB38}"/>
              </a:ext>
            </a:extLst>
          </p:cNvPr>
          <p:cNvCxnSpPr>
            <a:cxnSpLocks/>
          </p:cNvCxnSpPr>
          <p:nvPr/>
        </p:nvCxnSpPr>
        <p:spPr>
          <a:xfrm flipV="1">
            <a:off x="3406484" y="3429000"/>
            <a:ext cx="1168803" cy="10284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C4F943C2-9591-4374-BE8E-3D35852FB49F}"/>
              </a:ext>
            </a:extLst>
          </p:cNvPr>
          <p:cNvSpPr txBox="1"/>
          <p:nvPr/>
        </p:nvSpPr>
        <p:spPr>
          <a:xfrm>
            <a:off x="2568283" y="6526652"/>
            <a:ext cx="838200" cy="276999"/>
          </a:xfrm>
          <a:prstGeom prst="rect">
            <a:avLst/>
          </a:prstGeom>
          <a:noFill/>
        </p:spPr>
        <p:txBody>
          <a:bodyPr wrap="square" rtlCol="0">
            <a:spAutoFit/>
          </a:bodyPr>
          <a:lstStyle/>
          <a:p>
            <a:r>
              <a:rPr lang="en-US" sz="1200" b="1" dirty="0"/>
              <a:t>Detector</a:t>
            </a:r>
          </a:p>
        </p:txBody>
      </p:sp>
      <p:sp>
        <p:nvSpPr>
          <p:cNvPr id="20" name="TextBox 19">
            <a:extLst>
              <a:ext uri="{FF2B5EF4-FFF2-40B4-BE49-F238E27FC236}">
                <a16:creationId xmlns:a16="http://schemas.microsoft.com/office/drawing/2014/main" id="{AC891D94-7BD1-44EC-B43A-0642846766B9}"/>
              </a:ext>
            </a:extLst>
          </p:cNvPr>
          <p:cNvSpPr txBox="1"/>
          <p:nvPr/>
        </p:nvSpPr>
        <p:spPr>
          <a:xfrm>
            <a:off x="5023421" y="2466423"/>
            <a:ext cx="457200" cy="338554"/>
          </a:xfrm>
          <a:prstGeom prst="rect">
            <a:avLst/>
          </a:prstGeom>
          <a:noFill/>
        </p:spPr>
        <p:txBody>
          <a:bodyPr wrap="square" rtlCol="0">
            <a:spAutoFit/>
          </a:bodyPr>
          <a:lstStyle/>
          <a:p>
            <a:r>
              <a:rPr lang="en-US" sz="800" b="1" dirty="0">
                <a:solidFill>
                  <a:srgbClr val="00B0F0"/>
                </a:solidFill>
              </a:rPr>
              <a:t>(ESR)</a:t>
            </a:r>
          </a:p>
        </p:txBody>
      </p:sp>
      <p:sp>
        <p:nvSpPr>
          <p:cNvPr id="21" name="TextBox 20">
            <a:extLst>
              <a:ext uri="{FF2B5EF4-FFF2-40B4-BE49-F238E27FC236}">
                <a16:creationId xmlns:a16="http://schemas.microsoft.com/office/drawing/2014/main" id="{DE7F42C8-5961-45F5-A28A-F9BBC98E9DB9}"/>
              </a:ext>
            </a:extLst>
          </p:cNvPr>
          <p:cNvSpPr txBox="1"/>
          <p:nvPr/>
        </p:nvSpPr>
        <p:spPr>
          <a:xfrm>
            <a:off x="6245233" y="3283138"/>
            <a:ext cx="479605" cy="215444"/>
          </a:xfrm>
          <a:prstGeom prst="rect">
            <a:avLst/>
          </a:prstGeom>
          <a:noFill/>
        </p:spPr>
        <p:txBody>
          <a:bodyPr wrap="square" rtlCol="0">
            <a:spAutoFit/>
          </a:bodyPr>
          <a:lstStyle/>
          <a:p>
            <a:r>
              <a:rPr lang="en-US" sz="800" b="1" dirty="0">
                <a:solidFill>
                  <a:srgbClr val="FF9900"/>
                </a:solidFill>
              </a:rPr>
              <a:t>(HSR)</a:t>
            </a:r>
          </a:p>
        </p:txBody>
      </p:sp>
      <p:sp>
        <p:nvSpPr>
          <p:cNvPr id="23" name="TextBox 22">
            <a:extLst>
              <a:ext uri="{FF2B5EF4-FFF2-40B4-BE49-F238E27FC236}">
                <a16:creationId xmlns:a16="http://schemas.microsoft.com/office/drawing/2014/main" id="{75B572E5-DA32-480F-80ED-480DB0360765}"/>
              </a:ext>
            </a:extLst>
          </p:cNvPr>
          <p:cNvSpPr txBox="1"/>
          <p:nvPr/>
        </p:nvSpPr>
        <p:spPr>
          <a:xfrm>
            <a:off x="2331308" y="1313140"/>
            <a:ext cx="993211" cy="338554"/>
          </a:xfrm>
          <a:prstGeom prst="rect">
            <a:avLst/>
          </a:prstGeom>
          <a:solidFill>
            <a:srgbClr val="106636"/>
          </a:solidFill>
          <a:ln w="6350">
            <a:solidFill>
              <a:schemeClr val="bg1"/>
            </a:solidFill>
          </a:ln>
          <a:effectLst>
            <a:outerShdw blurRad="50800" dist="38100" dir="2700000" algn="tl" rotWithShape="0">
              <a:prstClr val="black">
                <a:alpha val="40000"/>
              </a:prstClr>
            </a:outerShdw>
          </a:effectLst>
        </p:spPr>
        <p:txBody>
          <a:bodyPr wrap="square" rtlCol="0">
            <a:spAutoFit/>
          </a:bodyPr>
          <a:lstStyle>
            <a:defPPr>
              <a:defRPr lang="en-US"/>
            </a:defPPr>
            <a:lvl1pPr algn="ctr">
              <a:defRPr i="1">
                <a:solidFill>
                  <a:schemeClr val="bg1"/>
                </a:solidFill>
                <a:latin typeface="Arial" panose="020B0604020202020204" pitchFamily="34" charset="0"/>
                <a:cs typeface="Arial" panose="020B0604020202020204" pitchFamily="34" charset="0"/>
              </a:defRPr>
            </a:lvl1pPr>
          </a:lstStyle>
          <a:p>
            <a:r>
              <a:rPr lang="en-US" sz="1600" dirty="0"/>
              <a:t>RHIC</a:t>
            </a:r>
          </a:p>
        </p:txBody>
      </p:sp>
      <p:sp>
        <p:nvSpPr>
          <p:cNvPr id="24" name="TextBox 23">
            <a:extLst>
              <a:ext uri="{FF2B5EF4-FFF2-40B4-BE49-F238E27FC236}">
                <a16:creationId xmlns:a16="http://schemas.microsoft.com/office/drawing/2014/main" id="{FCE60F88-AA7B-4C5F-A0BF-12FA80ECB490}"/>
              </a:ext>
            </a:extLst>
          </p:cNvPr>
          <p:cNvSpPr txBox="1"/>
          <p:nvPr/>
        </p:nvSpPr>
        <p:spPr>
          <a:xfrm>
            <a:off x="5092164" y="2585051"/>
            <a:ext cx="993211" cy="338554"/>
          </a:xfrm>
          <a:prstGeom prst="rect">
            <a:avLst/>
          </a:prstGeom>
          <a:solidFill>
            <a:srgbClr val="106636"/>
          </a:solidFill>
          <a:ln w="6350">
            <a:solidFill>
              <a:schemeClr val="bg1"/>
            </a:solidFill>
          </a:ln>
          <a:effectLst>
            <a:outerShdw blurRad="50800" dist="38100" dir="2700000" algn="tl" rotWithShape="0">
              <a:prstClr val="black">
                <a:alpha val="40000"/>
              </a:prstClr>
            </a:outerShdw>
          </a:effectLst>
        </p:spPr>
        <p:txBody>
          <a:bodyPr wrap="square" rtlCol="0">
            <a:spAutoFit/>
          </a:bodyPr>
          <a:lstStyle>
            <a:defPPr>
              <a:defRPr lang="en-US"/>
            </a:defPPr>
            <a:lvl1pPr algn="ctr">
              <a:defRPr i="1">
                <a:solidFill>
                  <a:schemeClr val="bg1"/>
                </a:solidFill>
                <a:latin typeface="Arial" panose="020B0604020202020204" pitchFamily="34" charset="0"/>
                <a:cs typeface="Arial" panose="020B0604020202020204" pitchFamily="34" charset="0"/>
              </a:defRPr>
            </a:lvl1pPr>
          </a:lstStyle>
          <a:p>
            <a:r>
              <a:rPr lang="en-US" sz="1600" dirty="0"/>
              <a:t>EIC</a:t>
            </a:r>
          </a:p>
        </p:txBody>
      </p:sp>
      <p:sp>
        <p:nvSpPr>
          <p:cNvPr id="26" name="Right Arrow 15">
            <a:extLst>
              <a:ext uri="{FF2B5EF4-FFF2-40B4-BE49-F238E27FC236}">
                <a16:creationId xmlns:a16="http://schemas.microsoft.com/office/drawing/2014/main" id="{3754D2EE-CDF5-434E-B1DD-AD1511AEF7ED}"/>
              </a:ext>
            </a:extLst>
          </p:cNvPr>
          <p:cNvSpPr/>
          <p:nvPr/>
        </p:nvSpPr>
        <p:spPr>
          <a:xfrm rot="1736912">
            <a:off x="3838681" y="1909893"/>
            <a:ext cx="664977" cy="467626"/>
          </a:xfrm>
          <a:prstGeom prst="rightArrow">
            <a:avLst/>
          </a:prstGeom>
          <a:solidFill>
            <a:srgbClr val="10663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8198DFAD-B00D-432A-AE53-134AA335D39B}"/>
              </a:ext>
            </a:extLst>
          </p:cNvPr>
          <p:cNvSpPr txBox="1"/>
          <p:nvPr/>
        </p:nvSpPr>
        <p:spPr>
          <a:xfrm>
            <a:off x="7576003" y="1515899"/>
            <a:ext cx="4245050" cy="4555093"/>
          </a:xfrm>
          <a:prstGeom prst="rect">
            <a:avLst/>
          </a:prstGeom>
          <a:noFill/>
        </p:spPr>
        <p:txBody>
          <a:bodyPr wrap="square" rtlCol="0">
            <a:spAutoFit/>
          </a:bodyPr>
          <a:lstStyle/>
          <a:p>
            <a:pPr>
              <a:spcAft>
                <a:spcPts val="400"/>
              </a:spcAft>
            </a:pPr>
            <a:endParaRPr lang="en-US" sz="2000" dirty="0">
              <a:latin typeface="+mn-lt"/>
            </a:endParaRPr>
          </a:p>
          <a:p>
            <a:pPr>
              <a:spcAft>
                <a:spcPts val="400"/>
              </a:spcAft>
            </a:pPr>
            <a:r>
              <a:rPr lang="en-US" sz="2000" dirty="0">
                <a:latin typeface="+mn-lt"/>
              </a:rPr>
              <a:t>New systems include:</a:t>
            </a:r>
          </a:p>
          <a:p>
            <a:pPr marL="285750" indent="-285750">
              <a:spcAft>
                <a:spcPts val="400"/>
              </a:spcAft>
              <a:buFont typeface="Arial" panose="020B0604020202020204" pitchFamily="34" charset="0"/>
              <a:buChar char="•"/>
            </a:pPr>
            <a:r>
              <a:rPr lang="en-US" sz="2000" dirty="0">
                <a:latin typeface="+mn-lt"/>
              </a:rPr>
              <a:t>Polarized electron source,</a:t>
            </a:r>
          </a:p>
          <a:p>
            <a:pPr marL="285750" indent="-285750">
              <a:spcAft>
                <a:spcPts val="400"/>
              </a:spcAft>
              <a:buFont typeface="Arial" panose="020B0604020202020204" pitchFamily="34" charset="0"/>
              <a:buChar char="•"/>
            </a:pPr>
            <a:r>
              <a:rPr lang="en-US" sz="2000" dirty="0">
                <a:latin typeface="+mn-lt"/>
              </a:rPr>
              <a:t>Injector linac, </a:t>
            </a:r>
          </a:p>
          <a:p>
            <a:pPr marL="285750" indent="-285750">
              <a:spcAft>
                <a:spcPts val="400"/>
              </a:spcAft>
              <a:buFont typeface="Arial" panose="020B0604020202020204" pitchFamily="34" charset="0"/>
              <a:buChar char="•"/>
            </a:pPr>
            <a:r>
              <a:rPr lang="en-US" sz="2000" dirty="0">
                <a:latin typeface="+mn-lt"/>
              </a:rPr>
              <a:t>Electron cooler complex,</a:t>
            </a:r>
          </a:p>
          <a:p>
            <a:pPr marL="285750" indent="-285750">
              <a:spcAft>
                <a:spcPts val="400"/>
              </a:spcAft>
              <a:buFont typeface="Arial" panose="020B0604020202020204" pitchFamily="34" charset="0"/>
              <a:buChar char="•"/>
            </a:pPr>
            <a:r>
              <a:rPr lang="en-US" sz="2000" dirty="0">
                <a:latin typeface="+mn-lt"/>
              </a:rPr>
              <a:t>Rapid Cycling Synchrotron(RCS) </a:t>
            </a:r>
          </a:p>
          <a:p>
            <a:pPr marL="285750" indent="-285750">
              <a:spcAft>
                <a:spcPts val="400"/>
              </a:spcAft>
              <a:buFont typeface="Arial" panose="020B0604020202020204" pitchFamily="34" charset="0"/>
              <a:buChar char="•"/>
            </a:pPr>
            <a:r>
              <a:rPr lang="en-US" sz="2000" dirty="0">
                <a:latin typeface="+mn-lt"/>
              </a:rPr>
              <a:t>Electron storage ring (ESR),</a:t>
            </a:r>
          </a:p>
          <a:p>
            <a:pPr marL="285750" indent="-285750">
              <a:spcAft>
                <a:spcPts val="400"/>
              </a:spcAft>
              <a:buFont typeface="Arial" panose="020B0604020202020204" pitchFamily="34" charset="0"/>
              <a:buChar char="•"/>
            </a:pPr>
            <a:r>
              <a:rPr lang="en-US" sz="2000" dirty="0">
                <a:latin typeface="+mn-lt"/>
              </a:rPr>
              <a:t>Interaction region (IR) with 1 detector,</a:t>
            </a:r>
          </a:p>
          <a:p>
            <a:pPr marL="285750" indent="-285750">
              <a:spcAft>
                <a:spcPts val="400"/>
              </a:spcAft>
              <a:buFont typeface="Arial" panose="020B0604020202020204" pitchFamily="34" charset="0"/>
              <a:buChar char="•"/>
            </a:pPr>
            <a:r>
              <a:rPr lang="en-US" sz="2000" dirty="0"/>
              <a:t>Capability</a:t>
            </a:r>
            <a:r>
              <a:rPr lang="en-US" sz="2000" dirty="0">
                <a:latin typeface="+mn-lt"/>
              </a:rPr>
              <a:t> for </a:t>
            </a:r>
            <a:r>
              <a:rPr lang="en-US" sz="2000" dirty="0"/>
              <a:t>implementing 2 IRs</a:t>
            </a:r>
            <a:endParaRPr lang="en-US" sz="2000" dirty="0">
              <a:latin typeface="+mn-lt"/>
            </a:endParaRPr>
          </a:p>
          <a:p>
            <a:pPr marL="285750" indent="-285750">
              <a:spcAft>
                <a:spcPts val="400"/>
              </a:spcAft>
              <a:buFont typeface="Arial" panose="020B0604020202020204" pitchFamily="34" charset="0"/>
              <a:buChar char="•"/>
            </a:pPr>
            <a:r>
              <a:rPr lang="en-US" sz="2000" dirty="0">
                <a:latin typeface="+mn-lt"/>
              </a:rPr>
              <a:t>Infrastructure improvements</a:t>
            </a:r>
            <a:r>
              <a:rPr lang="en-US" sz="2000" dirty="0"/>
              <a:t>.</a:t>
            </a:r>
          </a:p>
        </p:txBody>
      </p:sp>
      <p:sp>
        <p:nvSpPr>
          <p:cNvPr id="3" name="TextBox 2">
            <a:extLst>
              <a:ext uri="{FF2B5EF4-FFF2-40B4-BE49-F238E27FC236}">
                <a16:creationId xmlns:a16="http://schemas.microsoft.com/office/drawing/2014/main" id="{28364D09-FF18-4D26-9B33-F6BD4C21D3C6}"/>
              </a:ext>
            </a:extLst>
          </p:cNvPr>
          <p:cNvSpPr txBox="1"/>
          <p:nvPr/>
        </p:nvSpPr>
        <p:spPr>
          <a:xfrm>
            <a:off x="4125179" y="821803"/>
            <a:ext cx="7695874" cy="1200329"/>
          </a:xfrm>
          <a:prstGeom prst="rect">
            <a:avLst/>
          </a:prstGeom>
          <a:noFill/>
        </p:spPr>
        <p:txBody>
          <a:bodyPr wrap="square" rtlCol="0">
            <a:spAutoFit/>
          </a:bodyPr>
          <a:lstStyle/>
          <a:p>
            <a:r>
              <a:rPr lang="en-US" sz="2400" dirty="0"/>
              <a:t>Current plan has the</a:t>
            </a:r>
            <a:r>
              <a:rPr lang="en-US" sz="2400" dirty="0">
                <a:latin typeface="+mn-lt"/>
              </a:rPr>
              <a:t> RHIC facility shutting down in 2025 and being modified </a:t>
            </a:r>
            <a:r>
              <a:rPr lang="en-US" sz="2400" dirty="0"/>
              <a:t>for </a:t>
            </a:r>
            <a:r>
              <a:rPr lang="en-US" sz="2400" dirty="0">
                <a:latin typeface="+mn-lt"/>
              </a:rPr>
              <a:t>the EIC.  </a:t>
            </a:r>
          </a:p>
          <a:p>
            <a:endParaRPr lang="en-US" sz="2400" dirty="0"/>
          </a:p>
        </p:txBody>
      </p:sp>
      <p:pic>
        <p:nvPicPr>
          <p:cNvPr id="30" name="Picture 29">
            <a:extLst>
              <a:ext uri="{FF2B5EF4-FFF2-40B4-BE49-F238E27FC236}">
                <a16:creationId xmlns:a16="http://schemas.microsoft.com/office/drawing/2014/main" id="{3EC96E26-60EE-4E7C-AC62-DC3D52AA07BD}"/>
              </a:ext>
            </a:extLst>
          </p:cNvPr>
          <p:cNvPicPr>
            <a:picLocks noChangeAspect="1"/>
          </p:cNvPicPr>
          <p:nvPr/>
        </p:nvPicPr>
        <p:blipFill>
          <a:blip r:embed="rId5"/>
          <a:stretch>
            <a:fillRect/>
          </a:stretch>
        </p:blipFill>
        <p:spPr>
          <a:xfrm>
            <a:off x="4023010" y="4118087"/>
            <a:ext cx="3484023" cy="2124648"/>
          </a:xfrm>
          <a:prstGeom prst="rect">
            <a:avLst/>
          </a:prstGeom>
        </p:spPr>
      </p:pic>
      <p:cxnSp>
        <p:nvCxnSpPr>
          <p:cNvPr id="31" name="Straight Arrow Connector 30">
            <a:extLst>
              <a:ext uri="{FF2B5EF4-FFF2-40B4-BE49-F238E27FC236}">
                <a16:creationId xmlns:a16="http://schemas.microsoft.com/office/drawing/2014/main" id="{C8550E7E-F114-41C8-B359-F76C299CC824}"/>
              </a:ext>
            </a:extLst>
          </p:cNvPr>
          <p:cNvCxnSpPr>
            <a:cxnSpLocks/>
          </p:cNvCxnSpPr>
          <p:nvPr/>
        </p:nvCxnSpPr>
        <p:spPr>
          <a:xfrm flipV="1">
            <a:off x="3571158" y="3793446"/>
            <a:ext cx="1802847" cy="7791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06949525"/>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05F802-BCF5-9A1A-8861-2499FAB09213}"/>
              </a:ext>
            </a:extLst>
          </p:cNvPr>
          <p:cNvSpPr>
            <a:spLocks noGrp="1"/>
          </p:cNvSpPr>
          <p:nvPr>
            <p:ph type="title"/>
          </p:nvPr>
        </p:nvSpPr>
        <p:spPr/>
        <p:txBody>
          <a:bodyPr>
            <a:normAutofit fontScale="90000"/>
          </a:bodyPr>
          <a:lstStyle/>
          <a:p>
            <a:r>
              <a:rPr lang="en-US" dirty="0"/>
              <a:t>  Planned NP Research Horizons in FY24 and Beyond</a:t>
            </a:r>
          </a:p>
        </p:txBody>
      </p:sp>
      <p:sp>
        <p:nvSpPr>
          <p:cNvPr id="3" name="Content Placeholder 2">
            <a:extLst>
              <a:ext uri="{FF2B5EF4-FFF2-40B4-BE49-F238E27FC236}">
                <a16:creationId xmlns:a16="http://schemas.microsoft.com/office/drawing/2014/main" id="{89C766AC-CA57-A86E-6953-FD4927CA32EF}"/>
              </a:ext>
            </a:extLst>
          </p:cNvPr>
          <p:cNvSpPr>
            <a:spLocks noGrp="1"/>
          </p:cNvSpPr>
          <p:nvPr>
            <p:ph idx="1"/>
          </p:nvPr>
        </p:nvSpPr>
        <p:spPr>
          <a:xfrm>
            <a:off x="536029" y="986611"/>
            <a:ext cx="11855669" cy="5221425"/>
          </a:xfrm>
        </p:spPr>
        <p:txBody>
          <a:bodyPr>
            <a:normAutofit fontScale="92500" lnSpcReduction="20000"/>
          </a:bodyPr>
          <a:lstStyle/>
          <a:p>
            <a:r>
              <a:rPr lang="en-US" sz="2400" b="1" dirty="0">
                <a:solidFill>
                  <a:srgbClr val="FF0000"/>
                </a:solidFill>
                <a:latin typeface="Calibri" panose="020F0502020204030204" pitchFamily="34" charset="0"/>
                <a:cs typeface="Calibri" panose="020F0502020204030204" pitchFamily="34" charset="0"/>
              </a:rPr>
              <a:t>Discovery of the origin of mass, proton spin, and comprehensive tomography of the proton</a:t>
            </a:r>
          </a:p>
          <a:p>
            <a:r>
              <a:rPr lang="en-US" sz="2400" dirty="0">
                <a:latin typeface="Calibri" panose="020F0502020204030204" pitchFamily="34" charset="0"/>
                <a:cs typeface="Calibri" panose="020F0502020204030204" pitchFamily="34" charset="0"/>
              </a:rPr>
              <a:t>Search for anomalous atomic electric-dipole moments at FRIB as a signal of new physics using laser trapped isotopes</a:t>
            </a:r>
          </a:p>
          <a:p>
            <a:r>
              <a:rPr lang="en-US" sz="2400" dirty="0">
                <a:latin typeface="Calibri" panose="020F0502020204030204" pitchFamily="34" charset="0"/>
                <a:cs typeface="Calibri" panose="020F0502020204030204" pitchFamily="34" charset="0"/>
              </a:rPr>
              <a:t>Search for anomalous parity violation in electron scattering as a signal of new physics using MOLLER at JLAB</a:t>
            </a:r>
          </a:p>
          <a:p>
            <a:r>
              <a:rPr lang="en-US" sz="2400" dirty="0">
                <a:latin typeface="Calibri" panose="020F0502020204030204" pitchFamily="34" charset="0"/>
                <a:cs typeface="Calibri" panose="020F0502020204030204" pitchFamily="34" charset="0"/>
              </a:rPr>
              <a:t>Search for the next superheavy nucleus (A = 120) at the LBNL 88 inch cyclotron</a:t>
            </a:r>
          </a:p>
          <a:p>
            <a:r>
              <a:rPr lang="en-US" sz="2400" dirty="0">
                <a:latin typeface="Calibri" panose="020F0502020204030204" pitchFamily="34" charset="0"/>
                <a:cs typeface="Calibri" panose="020F0502020204030204" pitchFamily="34" charset="0"/>
              </a:rPr>
              <a:t>Understanding the equation of state of the quark-gluon plasma using </a:t>
            </a:r>
            <a:r>
              <a:rPr lang="en-US" sz="2400" dirty="0" err="1">
                <a:latin typeface="Calibri" panose="020F0502020204030204" pitchFamily="34" charset="0"/>
                <a:cs typeface="Calibri" panose="020F0502020204030204" pitchFamily="34" charset="0"/>
              </a:rPr>
              <a:t>sPHENIX</a:t>
            </a:r>
            <a:r>
              <a:rPr lang="en-US" sz="2400" dirty="0">
                <a:latin typeface="Calibri" panose="020F0502020204030204" pitchFamily="34" charset="0"/>
                <a:cs typeface="Calibri" panose="020F0502020204030204" pitchFamily="34" charset="0"/>
              </a:rPr>
              <a:t> at RHIC</a:t>
            </a:r>
          </a:p>
          <a:p>
            <a:r>
              <a:rPr lang="en-US" sz="2400" dirty="0">
                <a:latin typeface="Calibri" panose="020F0502020204030204" pitchFamily="34" charset="0"/>
                <a:cs typeface="Calibri" panose="020F0502020204030204" pitchFamily="34" charset="0"/>
              </a:rPr>
              <a:t>Expanding the boundary of present knowledge of how heavy elements are produced in the cosmos via never-before-produced heavy neutron-rich nuclei at FRIB</a:t>
            </a:r>
          </a:p>
          <a:p>
            <a:r>
              <a:rPr lang="en-US" sz="2400" dirty="0">
                <a:latin typeface="Calibri" panose="020F0502020204030204" pitchFamily="34" charset="0"/>
                <a:cs typeface="Calibri" panose="020F0502020204030204" pitchFamily="34" charset="0"/>
              </a:rPr>
              <a:t>Discovering ways to suppress the effects of natural radiation on quantum coherence times</a:t>
            </a:r>
          </a:p>
          <a:p>
            <a:r>
              <a:rPr lang="en-US" sz="2400" dirty="0">
                <a:latin typeface="Calibri" panose="020F0502020204030204" pitchFamily="34" charset="0"/>
                <a:cs typeface="Calibri" panose="020F0502020204030204" pitchFamily="34" charset="0"/>
              </a:rPr>
              <a:t>Quantum step forward in rare search capability via AI/ML pattern recognition software</a:t>
            </a:r>
          </a:p>
          <a:p>
            <a:r>
              <a:rPr lang="en-US" sz="2400" dirty="0">
                <a:latin typeface="Calibri" panose="020F0502020204030204" pitchFamily="34" charset="0"/>
                <a:cs typeface="Calibri" panose="020F0502020204030204" pitchFamily="34" charset="0"/>
              </a:rPr>
              <a:t>Significantly advancing imaging technology for the physical sciences.</a:t>
            </a:r>
          </a:p>
          <a:p>
            <a:endParaRPr lang="en-US" sz="2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257617193"/>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0579" y="30603"/>
            <a:ext cx="11787327" cy="902525"/>
          </a:xfrm>
        </p:spPr>
        <p:txBody>
          <a:bodyPr>
            <a:noAutofit/>
          </a:bodyPr>
          <a:lstStyle/>
          <a:p>
            <a:r>
              <a:rPr lang="en-US" sz="3200" dirty="0">
                <a:latin typeface="Calibri" panose="020F0502020204030204" pitchFamily="34" charset="0"/>
                <a:cs typeface="Calibri" panose="020F0502020204030204" pitchFamily="34" charset="0"/>
              </a:rPr>
              <a:t>The Next Super High Power, Polarized High Energy Microscope: </a:t>
            </a:r>
            <a:br>
              <a:rPr lang="en-US" sz="3200" dirty="0">
                <a:latin typeface="Calibri" panose="020F0502020204030204" pitchFamily="34" charset="0"/>
                <a:cs typeface="Calibri" panose="020F0502020204030204" pitchFamily="34" charset="0"/>
              </a:rPr>
            </a:br>
            <a:r>
              <a:rPr lang="en-US" sz="3200" dirty="0">
                <a:latin typeface="Calibri" panose="020F0502020204030204" pitchFamily="34" charset="0"/>
                <a:cs typeface="Calibri" panose="020F0502020204030204" pitchFamily="34" charset="0"/>
              </a:rPr>
              <a:t>The Electron-Ion Collider</a:t>
            </a:r>
          </a:p>
        </p:txBody>
      </p:sp>
      <p:sp>
        <p:nvSpPr>
          <p:cNvPr id="4" name="TextBox 3"/>
          <p:cNvSpPr txBox="1"/>
          <p:nvPr/>
        </p:nvSpPr>
        <p:spPr>
          <a:xfrm>
            <a:off x="612505" y="1000277"/>
            <a:ext cx="8698347" cy="3123932"/>
          </a:xfrm>
          <a:prstGeom prst="rect">
            <a:avLst/>
          </a:prstGeom>
          <a:noFill/>
        </p:spPr>
        <p:txBody>
          <a:bodyPr wrap="square" rtlCol="0">
            <a:spAutoFit/>
          </a:bodyPr>
          <a:lstStyle/>
          <a:p>
            <a:pPr fontAlgn="auto">
              <a:spcBef>
                <a:spcPts val="0"/>
              </a:spcBef>
              <a:spcAft>
                <a:spcPts val="0"/>
              </a:spcAft>
              <a:defRPr/>
            </a:pPr>
            <a:r>
              <a:rPr lang="en-US" sz="2000" b="1" dirty="0">
                <a:solidFill>
                  <a:prstClr val="black"/>
                </a:solidFill>
                <a:latin typeface="Arial" panose="020B0604020202020204" pitchFamily="34" charset="0"/>
                <a:cs typeface="Arial" panose="020B0604020202020204" pitchFamily="34" charset="0"/>
              </a:rPr>
              <a:t>U.S. National Academy of Science Report: AN ASSESSMENT OF U.S.-BASED ELECTRON-ION COLLIDER SCIENCE</a:t>
            </a:r>
          </a:p>
          <a:p>
            <a:pPr fontAlgn="auto">
              <a:spcBef>
                <a:spcPts val="0"/>
              </a:spcBef>
              <a:spcAft>
                <a:spcPts val="0"/>
              </a:spcAft>
              <a:defRPr/>
            </a:pPr>
            <a:endParaRPr lang="en-US" sz="2000" b="1" dirty="0">
              <a:solidFill>
                <a:prstClr val="black"/>
              </a:solidFill>
              <a:latin typeface="Arial" panose="020B0604020202020204" pitchFamily="34" charset="0"/>
              <a:cs typeface="Arial" panose="020B0604020202020204" pitchFamily="34" charset="0"/>
            </a:endParaRPr>
          </a:p>
          <a:p>
            <a:pPr fontAlgn="auto">
              <a:spcBef>
                <a:spcPts val="0"/>
              </a:spcBef>
              <a:spcAft>
                <a:spcPts val="0"/>
              </a:spcAft>
              <a:defRPr/>
            </a:pPr>
            <a:r>
              <a:rPr lang="en-US" sz="2000" dirty="0">
                <a:solidFill>
                  <a:prstClr val="black"/>
                </a:solidFill>
                <a:latin typeface="Arial" panose="020B0604020202020204" pitchFamily="34" charset="0"/>
                <a:cs typeface="Arial" panose="020B0604020202020204" pitchFamily="34" charset="0"/>
              </a:rPr>
              <a:t>“An EIC can uniquely address three profound questions </a:t>
            </a:r>
          </a:p>
          <a:p>
            <a:pPr fontAlgn="auto">
              <a:spcBef>
                <a:spcPts val="0"/>
              </a:spcBef>
              <a:spcAft>
                <a:spcPts val="0"/>
              </a:spcAft>
              <a:defRPr/>
            </a:pPr>
            <a:r>
              <a:rPr lang="en-US" sz="2000" dirty="0">
                <a:solidFill>
                  <a:prstClr val="black"/>
                </a:solidFill>
                <a:latin typeface="Arial" panose="020B0604020202020204" pitchFamily="34" charset="0"/>
                <a:cs typeface="Arial" panose="020B0604020202020204" pitchFamily="34" charset="0"/>
              </a:rPr>
              <a:t>About nucleons—neutrons and protons—and how they </a:t>
            </a:r>
          </a:p>
          <a:p>
            <a:pPr fontAlgn="auto">
              <a:spcBef>
                <a:spcPts val="0"/>
              </a:spcBef>
              <a:spcAft>
                <a:spcPts val="0"/>
              </a:spcAft>
              <a:defRPr/>
            </a:pPr>
            <a:r>
              <a:rPr lang="en-US" sz="2000" dirty="0">
                <a:solidFill>
                  <a:prstClr val="black"/>
                </a:solidFill>
                <a:latin typeface="Arial" panose="020B0604020202020204" pitchFamily="34" charset="0"/>
                <a:cs typeface="Arial" panose="020B0604020202020204" pitchFamily="34" charset="0"/>
              </a:rPr>
              <a:t>are assembled to form the nuclei of atoms:</a:t>
            </a:r>
          </a:p>
          <a:p>
            <a:pPr fontAlgn="auto">
              <a:spcBef>
                <a:spcPts val="0"/>
              </a:spcBef>
              <a:spcAft>
                <a:spcPts val="600"/>
              </a:spcAft>
              <a:defRPr/>
            </a:pPr>
            <a:endParaRPr lang="en-US" sz="1200" dirty="0">
              <a:solidFill>
                <a:prstClr val="black"/>
              </a:solidFill>
              <a:latin typeface="Arial" panose="020B0604020202020204" pitchFamily="34" charset="0"/>
              <a:cs typeface="Arial" panose="020B0604020202020204" pitchFamily="34" charset="0"/>
            </a:endParaRPr>
          </a:p>
          <a:p>
            <a:pPr fontAlgn="auto">
              <a:spcBef>
                <a:spcPts val="0"/>
              </a:spcBef>
              <a:spcAft>
                <a:spcPts val="0"/>
              </a:spcAft>
              <a:defRPr/>
            </a:pPr>
            <a:r>
              <a:rPr lang="en-US" sz="2000" b="1" dirty="0">
                <a:solidFill>
                  <a:prstClr val="black"/>
                </a:solidFill>
                <a:latin typeface="Arial" panose="020B0604020202020204" pitchFamily="34" charset="0"/>
                <a:cs typeface="Arial" panose="020B0604020202020204" pitchFamily="34" charset="0"/>
              </a:rPr>
              <a:t>• How does the mass of the nucleon arise?</a:t>
            </a:r>
          </a:p>
          <a:p>
            <a:pPr fontAlgn="auto">
              <a:spcBef>
                <a:spcPts val="0"/>
              </a:spcBef>
              <a:spcAft>
                <a:spcPts val="0"/>
              </a:spcAft>
              <a:defRPr/>
            </a:pPr>
            <a:r>
              <a:rPr lang="en-US" sz="2000" b="1" dirty="0">
                <a:solidFill>
                  <a:prstClr val="black"/>
                </a:solidFill>
                <a:latin typeface="Arial" panose="020B0604020202020204" pitchFamily="34" charset="0"/>
                <a:cs typeface="Arial" panose="020B0604020202020204" pitchFamily="34" charset="0"/>
              </a:rPr>
              <a:t>• How does the spin of the nucleon arise?</a:t>
            </a:r>
          </a:p>
          <a:p>
            <a:pPr fontAlgn="auto">
              <a:spcBef>
                <a:spcPts val="0"/>
              </a:spcBef>
              <a:spcAft>
                <a:spcPts val="0"/>
              </a:spcAft>
              <a:defRPr/>
            </a:pPr>
            <a:r>
              <a:rPr lang="en-US" sz="2000" b="1" dirty="0">
                <a:solidFill>
                  <a:prstClr val="black"/>
                </a:solidFill>
                <a:latin typeface="Arial" panose="020B0604020202020204" pitchFamily="34" charset="0"/>
                <a:cs typeface="Arial" panose="020B0604020202020204" pitchFamily="34" charset="0"/>
              </a:rPr>
              <a:t>• What are the emergent properties of dense systems of gluons?”</a:t>
            </a:r>
          </a:p>
        </p:txBody>
      </p:sp>
      <p:pic>
        <p:nvPicPr>
          <p:cNvPr id="5" name="Picture 4"/>
          <p:cNvPicPr>
            <a:picLocks noChangeAspect="1"/>
          </p:cNvPicPr>
          <p:nvPr/>
        </p:nvPicPr>
        <p:blipFill>
          <a:blip r:embed="rId2"/>
          <a:stretch>
            <a:fillRect/>
          </a:stretch>
        </p:blipFill>
        <p:spPr>
          <a:xfrm>
            <a:off x="940129" y="4041505"/>
            <a:ext cx="2975845" cy="1993092"/>
          </a:xfrm>
          <a:prstGeom prst="rect">
            <a:avLst/>
          </a:prstGeom>
        </p:spPr>
      </p:pic>
      <p:sp>
        <p:nvSpPr>
          <p:cNvPr id="6" name="TextBox 5"/>
          <p:cNvSpPr txBox="1"/>
          <p:nvPr/>
        </p:nvSpPr>
        <p:spPr>
          <a:xfrm>
            <a:off x="4754998" y="4097473"/>
            <a:ext cx="3834349" cy="2431435"/>
          </a:xfrm>
          <a:prstGeom prst="rect">
            <a:avLst/>
          </a:prstGeom>
          <a:noFill/>
        </p:spPr>
        <p:txBody>
          <a:bodyPr wrap="square" rtlCol="0">
            <a:spAutoFit/>
          </a:bodyPr>
          <a:lstStyle/>
          <a:p>
            <a:pPr fontAlgn="auto">
              <a:spcBef>
                <a:spcPts val="0"/>
              </a:spcBef>
              <a:spcAft>
                <a:spcPts val="0"/>
              </a:spcAft>
              <a:defRPr/>
            </a:pPr>
            <a:r>
              <a:rPr lang="en-US" dirty="0">
                <a:solidFill>
                  <a:prstClr val="black"/>
                </a:solidFill>
                <a:latin typeface="Arial" panose="020B0604020202020204" pitchFamily="34" charset="0"/>
                <a:cs typeface="Arial" panose="020B0604020202020204" pitchFamily="34" charset="0"/>
              </a:rPr>
              <a:t>The EIC would be a unique facility &amp; maintain leadership in nuclear science</a:t>
            </a:r>
          </a:p>
          <a:p>
            <a:pPr fontAlgn="auto">
              <a:spcBef>
                <a:spcPts val="0"/>
              </a:spcBef>
              <a:spcAft>
                <a:spcPts val="0"/>
              </a:spcAft>
              <a:defRPr/>
            </a:pPr>
            <a:endParaRPr lang="en-US" dirty="0">
              <a:solidFill>
                <a:prstClr val="black"/>
              </a:solidFill>
              <a:latin typeface="Arial" panose="020B0604020202020204" pitchFamily="34" charset="0"/>
              <a:cs typeface="Arial" panose="020B0604020202020204" pitchFamily="34" charset="0"/>
            </a:endParaRPr>
          </a:p>
          <a:p>
            <a:pPr lvl="0">
              <a:defRPr/>
            </a:pPr>
            <a:r>
              <a:rPr lang="en-US" sz="2000" dirty="0">
                <a:solidFill>
                  <a:srgbClr val="FF0000"/>
                </a:solidFill>
                <a:latin typeface="Arial" panose="020B0604020202020204" pitchFamily="34" charset="0"/>
                <a:cs typeface="Arial" panose="020B0604020202020204" pitchFamily="34" charset="0"/>
              </a:rPr>
              <a:t>The EIC </a:t>
            </a:r>
            <a:r>
              <a:rPr lang="en-US" sz="2000" dirty="0">
                <a:solidFill>
                  <a:srgbClr val="FF0000"/>
                </a:solidFill>
              </a:rPr>
              <a:t>would continue to  advance innovation in the science and technology of colliders </a:t>
            </a:r>
            <a:endParaRPr lang="en-US" sz="2000" dirty="0">
              <a:solidFill>
                <a:srgbClr val="FF0000"/>
              </a:solidFill>
              <a:latin typeface="Arial" panose="020B0604020202020204" pitchFamily="34" charset="0"/>
              <a:cs typeface="Arial" panose="020B0604020202020204" pitchFamily="34" charset="0"/>
            </a:endParaRPr>
          </a:p>
        </p:txBody>
      </p:sp>
      <p:pic>
        <p:nvPicPr>
          <p:cNvPr id="7" name="Picture 6">
            <a:extLst>
              <a:ext uri="{FF2B5EF4-FFF2-40B4-BE49-F238E27FC236}">
                <a16:creationId xmlns:a16="http://schemas.microsoft.com/office/drawing/2014/main" id="{E22A938A-3198-486A-9D16-ABD7A11B031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38672" y="984603"/>
            <a:ext cx="2082229" cy="2974612"/>
          </a:xfrm>
          <a:prstGeom prst="rect">
            <a:avLst/>
          </a:prstGeom>
        </p:spPr>
      </p:pic>
      <p:pic>
        <p:nvPicPr>
          <p:cNvPr id="8" name="Picture 7" descr="A picture containing text, vector graphics&#10;&#10;Description automatically generated">
            <a:extLst>
              <a:ext uri="{FF2B5EF4-FFF2-40B4-BE49-F238E27FC236}">
                <a16:creationId xmlns:a16="http://schemas.microsoft.com/office/drawing/2014/main" id="{86FB453A-514B-4F8C-A9C1-2C99DCE51DC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65862" y="3929978"/>
            <a:ext cx="2631841" cy="2766424"/>
          </a:xfrm>
          <a:prstGeom prst="rect">
            <a:avLst/>
          </a:prstGeom>
        </p:spPr>
      </p:pic>
    </p:spTree>
    <p:extLst>
      <p:ext uri="{BB962C8B-B14F-4D97-AF65-F5344CB8AC3E}">
        <p14:creationId xmlns:p14="http://schemas.microsoft.com/office/powerpoint/2010/main" val="4285911349"/>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CF3EFBC-4CC0-2EBB-3B0F-D94739339FBD}"/>
              </a:ext>
            </a:extLst>
          </p:cNvPr>
          <p:cNvSpPr txBox="1"/>
          <p:nvPr/>
        </p:nvSpPr>
        <p:spPr>
          <a:xfrm>
            <a:off x="444064" y="797885"/>
            <a:ext cx="7844623" cy="4165243"/>
          </a:xfrm>
          <a:prstGeom prst="rect">
            <a:avLst/>
          </a:prstGeom>
          <a:noFill/>
          <a:ln>
            <a:noFill/>
          </a:ln>
        </p:spPr>
        <p:txBody>
          <a:bodyPr wrap="square" rtlCol="0">
            <a:spAutoFit/>
          </a:bodyPr>
          <a:lstStyle/>
          <a:p>
            <a:pPr>
              <a:spcBef>
                <a:spcPct val="0"/>
              </a:spcBef>
              <a:spcAft>
                <a:spcPts val="2000"/>
              </a:spcAft>
            </a:pPr>
            <a:endParaRPr lang="en-US" dirty="0">
              <a:latin typeface="Arial" pitchFamily="34" charset="0"/>
              <a:cs typeface="Arial" pitchFamily="34" charset="0"/>
            </a:endParaRPr>
          </a:p>
          <a:p>
            <a:pPr marL="280988" indent="-280988">
              <a:spcAft>
                <a:spcPts val="2000"/>
              </a:spcAft>
              <a:buFont typeface="+mj-lt"/>
              <a:buAutoNum type="arabicPeriod"/>
            </a:pPr>
            <a:r>
              <a:rPr lang="en-US" dirty="0">
                <a:latin typeface="Arial" pitchFamily="34" charset="0"/>
                <a:cs typeface="Arial" pitchFamily="34" charset="0"/>
                <a:sym typeface="Symbol" panose="05050102010706020507" pitchFamily="18" charset="2"/>
              </a:rPr>
              <a:t>Operate and get science out from the Relativistic Heavy Ion Collider (RHIC),the Continuous Electron Beam Accelerator Facility (CEBAF),  the Argonne Tandem </a:t>
            </a:r>
            <a:r>
              <a:rPr lang="en-US" dirty="0" err="1">
                <a:latin typeface="Arial" pitchFamily="34" charset="0"/>
                <a:cs typeface="Arial" pitchFamily="34" charset="0"/>
                <a:sym typeface="Symbol" panose="05050102010706020507" pitchFamily="18" charset="2"/>
              </a:rPr>
              <a:t>Linac</a:t>
            </a:r>
            <a:r>
              <a:rPr lang="en-US" dirty="0">
                <a:latin typeface="Arial" pitchFamily="34" charset="0"/>
                <a:cs typeface="Arial" pitchFamily="34" charset="0"/>
                <a:sym typeface="Symbol" panose="05050102010706020507" pitchFamily="18" charset="2"/>
              </a:rPr>
              <a:t> Accelerator System (ATLAS) and the Facility for Rare Isotope Beams (FRIB)</a:t>
            </a:r>
          </a:p>
          <a:p>
            <a:pPr marL="280988" indent="-280988">
              <a:spcBef>
                <a:spcPct val="0"/>
              </a:spcBef>
              <a:spcAft>
                <a:spcPts val="2000"/>
              </a:spcAft>
              <a:buFont typeface="+mj-lt"/>
              <a:buAutoNum type="arabicPeriod"/>
            </a:pPr>
            <a:r>
              <a:rPr lang="en-US" dirty="0">
                <a:latin typeface="Arial" pitchFamily="34" charset="0"/>
                <a:cs typeface="Arial" pitchFamily="34" charset="0"/>
              </a:rPr>
              <a:t>Make progress on a U.S.-led ton-scale neutrino-less double beta decay experiment.</a:t>
            </a:r>
          </a:p>
          <a:p>
            <a:pPr marL="280988" indent="-280988">
              <a:spcBef>
                <a:spcPct val="0"/>
              </a:spcBef>
              <a:spcAft>
                <a:spcPts val="2000"/>
              </a:spcAft>
              <a:buFont typeface="+mj-lt"/>
              <a:buAutoNum type="arabicPeriod"/>
            </a:pPr>
            <a:r>
              <a:rPr lang="en-US" dirty="0">
                <a:solidFill>
                  <a:srgbClr val="FF0000"/>
                </a:solidFill>
                <a:latin typeface="Arial" pitchFamily="34" charset="0"/>
                <a:cs typeface="Arial" pitchFamily="34" charset="0"/>
              </a:rPr>
              <a:t>Start construction of a high-energy high-luminosity polarized electron-ion collider (EIC) </a:t>
            </a:r>
          </a:p>
          <a:p>
            <a:pPr marL="280988" indent="-280988">
              <a:spcBef>
                <a:spcPct val="0"/>
              </a:spcBef>
              <a:spcAft>
                <a:spcPts val="2000"/>
              </a:spcAft>
              <a:buFont typeface="+mj-lt"/>
              <a:buAutoNum type="arabicPeriod"/>
            </a:pPr>
            <a:r>
              <a:rPr lang="en-US" dirty="0">
                <a:latin typeface="Arial" pitchFamily="34" charset="0"/>
                <a:cs typeface="Arial" pitchFamily="34" charset="0"/>
              </a:rPr>
              <a:t>Implement smaller scale instrumentation to take advantage of facility capabilities</a:t>
            </a:r>
          </a:p>
        </p:txBody>
      </p:sp>
      <p:pic>
        <p:nvPicPr>
          <p:cNvPr id="4" name="Picture 2">
            <a:extLst>
              <a:ext uri="{FF2B5EF4-FFF2-40B4-BE49-F238E27FC236}">
                <a16:creationId xmlns:a16="http://schemas.microsoft.com/office/drawing/2014/main" id="{7F0B6005-FEF3-20C5-6072-FDC5C99CE616}"/>
              </a:ext>
            </a:extLst>
          </p:cNvPr>
          <p:cNvPicPr>
            <a:picLocks noChangeAspect="1" noChangeArrowheads="1"/>
          </p:cNvPicPr>
          <p:nvPr/>
        </p:nvPicPr>
        <p:blipFill>
          <a:blip r:embed="rId2">
            <a:extLst>
              <a:ext uri="{28A0092B-C50C-407E-A947-70E740481C1C}">
                <a14:useLocalDpi xmlns:a14="http://schemas.microsoft.com/office/drawing/2010/main"/>
              </a:ext>
            </a:extLst>
          </a:blip>
          <a:stretch>
            <a:fillRect/>
          </a:stretch>
        </p:blipFill>
        <p:spPr bwMode="auto">
          <a:xfrm>
            <a:off x="8579446" y="1166456"/>
            <a:ext cx="3168490" cy="4090323"/>
          </a:xfrm>
          <a:prstGeom prst="rect">
            <a:avLst/>
          </a:prstGeom>
          <a:noFill/>
          <a:ln w="9525">
            <a:solidFill>
              <a:schemeClr val="tx1"/>
            </a:solidFill>
            <a:miter lim="800000"/>
          </a:ln>
          <a:extLst>
            <a:ext uri="{909E8E84-426E-40DD-AFC4-6F175D3DCCD1}">
              <a14:hiddenFill xmlns:a14="http://schemas.microsoft.com/office/drawing/2010/main">
                <a:solidFill>
                  <a:schemeClr val="accent1"/>
                </a:solidFill>
              </a14:hiddenFill>
            </a:ext>
          </a:extLst>
        </p:spPr>
      </p:pic>
      <p:sp>
        <p:nvSpPr>
          <p:cNvPr id="5" name="Title 1">
            <a:extLst>
              <a:ext uri="{FF2B5EF4-FFF2-40B4-BE49-F238E27FC236}">
                <a16:creationId xmlns:a16="http://schemas.microsoft.com/office/drawing/2014/main" id="{A3CF0498-9C38-766A-7CD7-03CCAD9EBF52}"/>
              </a:ext>
            </a:extLst>
          </p:cNvPr>
          <p:cNvSpPr txBox="1"/>
          <p:nvPr/>
        </p:nvSpPr>
        <p:spPr>
          <a:xfrm>
            <a:off x="1954858" y="50909"/>
            <a:ext cx="9144000" cy="746976"/>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600" kern="1200">
                <a:solidFill>
                  <a:schemeClr val="bg1"/>
                </a:solidFill>
                <a:latin typeface="+mj-lt"/>
                <a:ea typeface="+mj-ea"/>
                <a:cs typeface="+mj-cs"/>
              </a:defRPr>
            </a:lvl1pPr>
          </a:lstStyle>
          <a:p>
            <a:pPr fontAlgn="auto">
              <a:spcAft>
                <a:spcPct val="0"/>
              </a:spcAft>
            </a:pPr>
            <a:r>
              <a:rPr lang="en-US" dirty="0"/>
              <a:t>The DOE NP High-Level Work Plan</a:t>
            </a:r>
          </a:p>
        </p:txBody>
      </p:sp>
      <p:sp>
        <p:nvSpPr>
          <p:cNvPr id="6" name="TextBox 5">
            <a:extLst>
              <a:ext uri="{FF2B5EF4-FFF2-40B4-BE49-F238E27FC236}">
                <a16:creationId xmlns:a16="http://schemas.microsoft.com/office/drawing/2014/main" id="{3F7ED2C8-E83E-2C49-9870-5FF4893793FE}"/>
              </a:ext>
            </a:extLst>
          </p:cNvPr>
          <p:cNvSpPr txBox="1"/>
          <p:nvPr/>
        </p:nvSpPr>
        <p:spPr>
          <a:xfrm>
            <a:off x="430858" y="5366446"/>
            <a:ext cx="11582248" cy="1015663"/>
          </a:xfrm>
          <a:prstGeom prst="rect">
            <a:avLst/>
          </a:prstGeom>
          <a:noFill/>
        </p:spPr>
        <p:txBody>
          <a:bodyPr wrap="square" rtlCol="0">
            <a:spAutoFit/>
          </a:bodyPr>
          <a:lstStyle/>
          <a:p>
            <a:r>
              <a:rPr lang="en-US" sz="2000" dirty="0">
                <a:latin typeface="Arial" pitchFamily="34" charset="0"/>
                <a:cs typeface="Arial" pitchFamily="34" charset="0"/>
              </a:rPr>
              <a:t>The work plan centers on NP’s mission to u</a:t>
            </a:r>
            <a:r>
              <a:rPr lang="en-US" sz="2000" dirty="0">
                <a:latin typeface="Arial" pitchFamily="34" charset="0"/>
                <a:ea typeface="Calibri" panose="020F0502020204030204" pitchFamily="34" charset="0"/>
                <a:cs typeface="Arial" pitchFamily="34" charset="0"/>
              </a:rPr>
              <a:t>nderstand all forms of nuclear matter to benefit energy, commerce, medicine, and national security. A new Long Range Plan is in development by NSAC.</a:t>
            </a:r>
            <a:endParaRPr lang="en-US" sz="2000" dirty="0">
              <a:latin typeface="Arial" pitchFamily="34" charset="0"/>
              <a:cs typeface="Arial" pitchFamily="34" charset="0"/>
            </a:endParaRPr>
          </a:p>
          <a:p>
            <a:r>
              <a:rPr lang="en-US" sz="2000" dirty="0">
                <a:latin typeface="Arial" pitchFamily="34" charset="0"/>
                <a:cs typeface="Arial" pitchFamily="34" charset="0"/>
              </a:rPr>
              <a:t> </a:t>
            </a:r>
          </a:p>
        </p:txBody>
      </p:sp>
    </p:spTree>
    <p:extLst>
      <p:ext uri="{BB962C8B-B14F-4D97-AF65-F5344CB8AC3E}">
        <p14:creationId xmlns:p14="http://schemas.microsoft.com/office/powerpoint/2010/main" val="2339107635"/>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030AF8C-6B4E-4485-8247-39B0E8B956B6}"/>
              </a:ext>
            </a:extLst>
          </p:cNvPr>
          <p:cNvSpPr>
            <a:spLocks noGrp="1"/>
          </p:cNvSpPr>
          <p:nvPr>
            <p:ph idx="1"/>
          </p:nvPr>
        </p:nvSpPr>
        <p:spPr>
          <a:xfrm>
            <a:off x="5067300" y="6311900"/>
            <a:ext cx="20574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bg1"/>
                </a:solidFill>
                <a:latin typeface="Arial"/>
                <a:ea typeface="Arial"/>
                <a:cs typeface="Aria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93C5830-40F3-F04E-B2E3-10E6672BA8FF}" type="slidenum">
              <a:rPr lang="en-US" smtClean="0"/>
              <a:t>6</a:t>
            </a:fld>
            <a:endParaRPr lang="en-US"/>
          </a:p>
        </p:txBody>
      </p:sp>
      <p:sp>
        <p:nvSpPr>
          <p:cNvPr id="5" name="Title 1">
            <a:extLst>
              <a:ext uri="{FF2B5EF4-FFF2-40B4-BE49-F238E27FC236}">
                <a16:creationId xmlns:a16="http://schemas.microsoft.com/office/drawing/2014/main" id="{A9973959-D02C-4F35-9D60-7602702C9205}"/>
              </a:ext>
            </a:extLst>
          </p:cNvPr>
          <p:cNvSpPr>
            <a:spLocks noGrp="1"/>
          </p:cNvSpPr>
          <p:nvPr>
            <p:ph type="title"/>
          </p:nvPr>
        </p:nvSpPr>
        <p:spPr>
          <a:xfrm>
            <a:off x="651642" y="-199277"/>
            <a:ext cx="11251458" cy="1325563"/>
          </a:xfrm>
        </p:spPr>
        <p:txBody>
          <a:bodyPr>
            <a:normAutofit/>
          </a:bodyPr>
          <a:lstStyle/>
          <a:p>
            <a:r>
              <a:rPr lang="en-US" sz="2400" dirty="0"/>
              <a:t>Constructing Capability to Advance Knowledge Throughout The Century: the Future Electron-Ion Collider</a:t>
            </a:r>
          </a:p>
        </p:txBody>
      </p:sp>
      <p:pic>
        <p:nvPicPr>
          <p:cNvPr id="6" name="Picture 5">
            <a:extLst>
              <a:ext uri="{FF2B5EF4-FFF2-40B4-BE49-F238E27FC236}">
                <a16:creationId xmlns:a16="http://schemas.microsoft.com/office/drawing/2014/main" id="{4708BFA0-BDD7-434E-BB69-E03F0DE598C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22365" y="789633"/>
            <a:ext cx="4961457" cy="5561264"/>
          </a:xfrm>
          <a:prstGeom prst="rect">
            <a:avLst/>
          </a:prstGeom>
        </p:spPr>
      </p:pic>
      <p:pic>
        <p:nvPicPr>
          <p:cNvPr id="7" name="Picture 6">
            <a:extLst>
              <a:ext uri="{FF2B5EF4-FFF2-40B4-BE49-F238E27FC236}">
                <a16:creationId xmlns:a16="http://schemas.microsoft.com/office/drawing/2014/main" id="{8C802617-5624-4BD5-916B-9AAD51D6A605}"/>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533422" y="2495792"/>
            <a:ext cx="4220235" cy="2784662"/>
          </a:xfrm>
          <a:prstGeom prst="rect">
            <a:avLst/>
          </a:prstGeom>
        </p:spPr>
      </p:pic>
      <p:sp>
        <p:nvSpPr>
          <p:cNvPr id="2" name="TextBox 1">
            <a:extLst>
              <a:ext uri="{FF2B5EF4-FFF2-40B4-BE49-F238E27FC236}">
                <a16:creationId xmlns:a16="http://schemas.microsoft.com/office/drawing/2014/main" id="{5B766F59-FA18-4138-53F2-3FCC8EB5994D}"/>
              </a:ext>
            </a:extLst>
          </p:cNvPr>
          <p:cNvSpPr txBox="1"/>
          <p:nvPr/>
        </p:nvSpPr>
        <p:spPr>
          <a:xfrm>
            <a:off x="3403094" y="3146457"/>
            <a:ext cx="879566" cy="646331"/>
          </a:xfrm>
          <a:prstGeom prst="rect">
            <a:avLst/>
          </a:prstGeom>
          <a:solidFill>
            <a:schemeClr val="bg1"/>
          </a:solidFill>
        </p:spPr>
        <p:txBody>
          <a:bodyPr wrap="square" rtlCol="0">
            <a:spAutoFit/>
          </a:bodyPr>
          <a:lstStyle/>
          <a:p>
            <a:r>
              <a:rPr lang="en-US" sz="1200">
                <a:solidFill>
                  <a:schemeClr val="accent2"/>
                </a:solidFill>
              </a:rPr>
              <a:t>Project Detector Location</a:t>
            </a:r>
          </a:p>
        </p:txBody>
      </p:sp>
      <p:sp>
        <p:nvSpPr>
          <p:cNvPr id="3" name="TextBox 2">
            <a:extLst>
              <a:ext uri="{FF2B5EF4-FFF2-40B4-BE49-F238E27FC236}">
                <a16:creationId xmlns:a16="http://schemas.microsoft.com/office/drawing/2014/main" id="{53F704A4-8891-8618-A86C-DBB203EED877}"/>
              </a:ext>
            </a:extLst>
          </p:cNvPr>
          <p:cNvSpPr txBox="1"/>
          <p:nvPr/>
        </p:nvSpPr>
        <p:spPr>
          <a:xfrm flipH="1">
            <a:off x="4353113" y="5318849"/>
            <a:ext cx="7620440" cy="1569660"/>
          </a:xfrm>
          <a:prstGeom prst="rect">
            <a:avLst/>
          </a:prstGeom>
          <a:noFill/>
        </p:spPr>
        <p:txBody>
          <a:bodyPr wrap="square" rtlCol="0">
            <a:spAutoFit/>
          </a:bodyPr>
          <a:lstStyle/>
          <a:p>
            <a:r>
              <a:rPr lang="en-US" sz="2400" dirty="0">
                <a:latin typeface="Arial" panose="020B0604020202020204" pitchFamily="34" charset="0"/>
                <a:cs typeface="Arial" panose="020B0604020202020204" pitchFamily="34" charset="0"/>
              </a:rPr>
              <a:t>The EIC will be the most advanced accelerator in the world and the only new collider built for decades. It will keep capabilities in accelerators physics challenged</a:t>
            </a:r>
          </a:p>
          <a:p>
            <a:endParaRPr lang="en-US" sz="2400" dirty="0">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5EB46A9B-1067-77E2-A506-5FB1C927DA56}"/>
              </a:ext>
            </a:extLst>
          </p:cNvPr>
          <p:cNvSpPr txBox="1"/>
          <p:nvPr/>
        </p:nvSpPr>
        <p:spPr>
          <a:xfrm flipH="1">
            <a:off x="5883821" y="869112"/>
            <a:ext cx="6073831" cy="1579920"/>
          </a:xfrm>
          <a:prstGeom prst="rect">
            <a:avLst/>
          </a:prstGeom>
          <a:noFill/>
        </p:spPr>
        <p:txBody>
          <a:bodyPr wrap="square" rtlCol="0">
            <a:spAutoFit/>
          </a:bodyPr>
          <a:lstStyle/>
          <a:p>
            <a:pPr>
              <a:spcAft>
                <a:spcPct val="0"/>
              </a:spcAft>
            </a:pPr>
            <a:r>
              <a:rPr lang="en-US" sz="2000" dirty="0">
                <a:solidFill>
                  <a:srgbClr val="FF0000"/>
                </a:solidFill>
              </a:rPr>
              <a:t>                 </a:t>
            </a:r>
            <a:r>
              <a:rPr lang="en-US" sz="2000" u="sng" dirty="0">
                <a:solidFill>
                  <a:srgbClr val="FF0000"/>
                </a:solidFill>
              </a:rPr>
              <a:t>   Recent Progress</a:t>
            </a:r>
          </a:p>
          <a:p>
            <a:pPr>
              <a:spcAft>
                <a:spcPts val="1000"/>
              </a:spcAft>
            </a:pPr>
            <a:r>
              <a:rPr lang="en-US" sz="2000" dirty="0">
                <a:solidFill>
                  <a:srgbClr val="FF0000"/>
                </a:solidFill>
              </a:rPr>
              <a:t>Successful OPA Progress Review 1/ 2023</a:t>
            </a:r>
          </a:p>
          <a:p>
            <a:pPr>
              <a:spcAft>
                <a:spcPts val="1000"/>
              </a:spcAft>
            </a:pPr>
            <a:r>
              <a:rPr lang="en-US" sz="2000" dirty="0">
                <a:solidFill>
                  <a:srgbClr val="FF0000"/>
                </a:solidFill>
              </a:rPr>
              <a:t>Significant Project staffing increases via IRA</a:t>
            </a:r>
          </a:p>
          <a:p>
            <a:pPr>
              <a:spcAft>
                <a:spcPts val="1000"/>
              </a:spcAft>
            </a:pPr>
            <a:r>
              <a:rPr lang="en-US" sz="2000" dirty="0">
                <a:solidFill>
                  <a:srgbClr val="FF0000"/>
                </a:solidFill>
              </a:rPr>
              <a:t>Pursuing Long Lead (CD3a) followed by CD-2</a:t>
            </a:r>
          </a:p>
        </p:txBody>
      </p:sp>
    </p:spTree>
    <p:extLst>
      <p:ext uri="{BB962C8B-B14F-4D97-AF65-F5344CB8AC3E}">
        <p14:creationId xmlns:p14="http://schemas.microsoft.com/office/powerpoint/2010/main" val="1316610632"/>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292474-BDCB-4AB5-9EE7-00E9CE99FB2A}"/>
              </a:ext>
            </a:extLst>
          </p:cNvPr>
          <p:cNvSpPr>
            <a:spLocks noGrp="1"/>
          </p:cNvSpPr>
          <p:nvPr>
            <p:ph type="title"/>
          </p:nvPr>
        </p:nvSpPr>
        <p:spPr>
          <a:xfrm>
            <a:off x="1951069" y="-147797"/>
            <a:ext cx="7802531" cy="1069391"/>
          </a:xfrm>
        </p:spPr>
        <p:txBody>
          <a:bodyPr/>
          <a:lstStyle/>
          <a:p>
            <a:r>
              <a:rPr lang="en-US" sz="2800" dirty="0"/>
              <a:t>EIC Science-Driven Requirements</a:t>
            </a:r>
          </a:p>
        </p:txBody>
      </p:sp>
      <p:sp>
        <p:nvSpPr>
          <p:cNvPr id="3" name="Content Placeholder 2">
            <a:extLst>
              <a:ext uri="{FF2B5EF4-FFF2-40B4-BE49-F238E27FC236}">
                <a16:creationId xmlns:a16="http://schemas.microsoft.com/office/drawing/2014/main" id="{30D59CAD-CD6D-4406-A92A-8FE4489FBFEA}"/>
              </a:ext>
            </a:extLst>
          </p:cNvPr>
          <p:cNvSpPr>
            <a:spLocks noGrp="1"/>
          </p:cNvSpPr>
          <p:nvPr>
            <p:ph idx="1"/>
          </p:nvPr>
        </p:nvSpPr>
        <p:spPr>
          <a:xfrm>
            <a:off x="483799" y="1131610"/>
            <a:ext cx="8489878" cy="4882220"/>
          </a:xfrm>
        </p:spPr>
        <p:txBody>
          <a:bodyPr>
            <a:noAutofit/>
          </a:bodyPr>
          <a:lstStyle/>
          <a:p>
            <a:pPr marL="0" indent="0">
              <a:buNone/>
            </a:pPr>
            <a:r>
              <a:rPr lang="en-US" sz="2000" dirty="0">
                <a:latin typeface="Arial" panose="020B0604020202020204" pitchFamily="34" charset="0"/>
                <a:cs typeface="Arial" panose="020B0604020202020204" pitchFamily="34" charset="0"/>
              </a:rPr>
              <a:t>Project Design Goals</a:t>
            </a:r>
          </a:p>
          <a:p>
            <a:pPr>
              <a:tabLst>
                <a:tab pos="6454775" algn="r"/>
              </a:tabLst>
            </a:pPr>
            <a:r>
              <a:rPr lang="en-US" sz="2000" dirty="0">
                <a:latin typeface="Arial" panose="020B0604020202020204" pitchFamily="34" charset="0"/>
                <a:cs typeface="Arial" panose="020B0604020202020204" pitchFamily="34" charset="0"/>
              </a:rPr>
              <a:t>High Luminosity: L= 10</a:t>
            </a:r>
            <a:r>
              <a:rPr lang="en-US" sz="2000" baseline="30000" dirty="0">
                <a:latin typeface="Arial" panose="020B0604020202020204" pitchFamily="34" charset="0"/>
                <a:cs typeface="Arial" panose="020B0604020202020204" pitchFamily="34" charset="0"/>
              </a:rPr>
              <a:t>33</a:t>
            </a:r>
            <a:r>
              <a:rPr lang="en-US" sz="2000" dirty="0">
                <a:latin typeface="Arial" panose="020B0604020202020204" pitchFamily="34" charset="0"/>
                <a:cs typeface="Arial" panose="020B0604020202020204" pitchFamily="34" charset="0"/>
              </a:rPr>
              <a:t> – 10</a:t>
            </a:r>
            <a:r>
              <a:rPr lang="en-US" sz="2000" baseline="30000" dirty="0">
                <a:latin typeface="Arial" panose="020B0604020202020204" pitchFamily="34" charset="0"/>
                <a:cs typeface="Arial" panose="020B0604020202020204" pitchFamily="34" charset="0"/>
              </a:rPr>
              <a:t>34</a:t>
            </a:r>
            <a:r>
              <a:rPr lang="en-US" sz="2000" dirty="0">
                <a:latin typeface="Arial" panose="020B0604020202020204" pitchFamily="34" charset="0"/>
                <a:cs typeface="Arial" panose="020B0604020202020204" pitchFamily="34" charset="0"/>
              </a:rPr>
              <a:t>cm</a:t>
            </a:r>
            <a:r>
              <a:rPr lang="en-US" sz="2000" baseline="30000" dirty="0">
                <a:latin typeface="Arial" panose="020B0604020202020204" pitchFamily="34" charset="0"/>
                <a:cs typeface="Arial" panose="020B0604020202020204" pitchFamily="34" charset="0"/>
              </a:rPr>
              <a:t>-2</a:t>
            </a:r>
            <a:r>
              <a:rPr lang="en-US" sz="2000" dirty="0">
                <a:latin typeface="Arial" panose="020B0604020202020204" pitchFamily="34" charset="0"/>
                <a:cs typeface="Arial" panose="020B0604020202020204" pitchFamily="34" charset="0"/>
              </a:rPr>
              <a:t>sec</a:t>
            </a:r>
            <a:r>
              <a:rPr lang="en-US" sz="2000" baseline="30000" dirty="0">
                <a:latin typeface="Arial" panose="020B0604020202020204" pitchFamily="34" charset="0"/>
                <a:cs typeface="Arial" panose="020B0604020202020204" pitchFamily="34" charset="0"/>
              </a:rPr>
              <a:t>-1</a:t>
            </a:r>
            <a:r>
              <a:rPr lang="en-US" sz="2000" dirty="0">
                <a:latin typeface="Arial" panose="020B0604020202020204" pitchFamily="34" charset="0"/>
                <a:cs typeface="Arial" panose="020B0604020202020204" pitchFamily="34" charset="0"/>
              </a:rPr>
              <a:t>, 10 – 100 fb</a:t>
            </a:r>
            <a:r>
              <a:rPr lang="en-US" sz="2000" baseline="30000" dirty="0">
                <a:latin typeface="Arial" panose="020B0604020202020204" pitchFamily="34" charset="0"/>
                <a:cs typeface="Arial" panose="020B0604020202020204" pitchFamily="34" charset="0"/>
              </a:rPr>
              <a:t>-1</a:t>
            </a:r>
            <a:r>
              <a:rPr lang="en-US" sz="2000" dirty="0">
                <a:latin typeface="Arial" panose="020B0604020202020204" pitchFamily="34" charset="0"/>
                <a:cs typeface="Arial" panose="020B0604020202020204" pitchFamily="34" charset="0"/>
              </a:rPr>
              <a:t>/year</a:t>
            </a:r>
          </a:p>
          <a:p>
            <a:pPr>
              <a:tabLst>
                <a:tab pos="6454775" algn="r"/>
              </a:tabLst>
            </a:pPr>
            <a:r>
              <a:rPr lang="en-US" sz="2000" dirty="0">
                <a:latin typeface="Arial" panose="020B0604020202020204" pitchFamily="34" charset="0"/>
                <a:cs typeface="Arial" panose="020B0604020202020204" pitchFamily="34" charset="0"/>
              </a:rPr>
              <a:t>Highly Polarized Beams:  70%</a:t>
            </a:r>
          </a:p>
          <a:p>
            <a:pPr>
              <a:tabLst>
                <a:tab pos="6454775" algn="r"/>
              </a:tabLst>
            </a:pPr>
            <a:r>
              <a:rPr lang="en-US" sz="2000" dirty="0">
                <a:latin typeface="Arial" panose="020B0604020202020204" pitchFamily="34" charset="0"/>
                <a:cs typeface="Arial" panose="020B0604020202020204" pitchFamily="34" charset="0"/>
              </a:rPr>
              <a:t>Large Center of Mass Energy Range: E</a:t>
            </a:r>
            <a:r>
              <a:rPr lang="en-US" sz="2000" baseline="-25000" dirty="0">
                <a:latin typeface="Arial" panose="020B0604020202020204" pitchFamily="34" charset="0"/>
                <a:cs typeface="Arial" panose="020B0604020202020204" pitchFamily="34" charset="0"/>
              </a:rPr>
              <a:t>cm</a:t>
            </a:r>
            <a:r>
              <a:rPr lang="en-US" sz="2000" dirty="0">
                <a:latin typeface="Arial" panose="020B0604020202020204" pitchFamily="34" charset="0"/>
                <a:cs typeface="Arial" panose="020B0604020202020204" pitchFamily="34" charset="0"/>
              </a:rPr>
              <a:t> = 20 – 140 GeV</a:t>
            </a:r>
          </a:p>
          <a:p>
            <a:pPr>
              <a:tabLst>
                <a:tab pos="6454775" algn="r"/>
              </a:tabLst>
            </a:pPr>
            <a:r>
              <a:rPr lang="en-US" sz="2000" dirty="0">
                <a:latin typeface="Arial" panose="020B0604020202020204" pitchFamily="34" charset="0"/>
                <a:cs typeface="Arial" panose="020B0604020202020204" pitchFamily="34" charset="0"/>
              </a:rPr>
              <a:t>Large Ion Species Range:  protons – Uranium</a:t>
            </a:r>
          </a:p>
          <a:p>
            <a:pPr>
              <a:tabLst>
                <a:tab pos="6454775" algn="r"/>
              </a:tabLst>
            </a:pPr>
            <a:r>
              <a:rPr lang="en-US" sz="2000" dirty="0">
                <a:latin typeface="Arial" panose="020B0604020202020204" pitchFamily="34" charset="0"/>
                <a:cs typeface="Arial" panose="020B0604020202020204" pitchFamily="34" charset="0"/>
              </a:rPr>
              <a:t>Large Detector Acceptance and</a:t>
            </a:r>
            <a:br>
              <a:rPr lang="en-US" sz="2000" dirty="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Good Background Conditions</a:t>
            </a:r>
          </a:p>
          <a:p>
            <a:pPr>
              <a:tabLst>
                <a:tab pos="6454775" algn="r"/>
              </a:tabLst>
            </a:pPr>
            <a:r>
              <a:rPr lang="en-US" sz="2000" dirty="0">
                <a:latin typeface="Arial" panose="020B0604020202020204" pitchFamily="34" charset="0"/>
                <a:cs typeface="Arial" panose="020B0604020202020204" pitchFamily="34" charset="0"/>
              </a:rPr>
              <a:t>Accommodate a Second Interaction Region (IR)</a:t>
            </a:r>
          </a:p>
          <a:p>
            <a:pPr marL="0" indent="0">
              <a:buNone/>
            </a:pPr>
            <a:r>
              <a:rPr lang="en-US" sz="2000" dirty="0">
                <a:latin typeface="Arial" panose="020B0604020202020204" pitchFamily="34" charset="0"/>
                <a:cs typeface="Arial" panose="020B0604020202020204" pitchFamily="34" charset="0"/>
              </a:rPr>
              <a:t>Conceptual design scope and expected performance meets or exceed NSAC Long Range Plan (2015) and the EIC White Paper requirements endorsed by NAS (2018)</a:t>
            </a:r>
          </a:p>
          <a:p>
            <a:pPr marL="0" indent="0">
              <a:buNone/>
            </a:pPr>
            <a:endParaRPr lang="en-US" sz="2000" dirty="0">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2903C379-7B6B-4A6B-B4FF-BC78A9B6BDE7}"/>
              </a:ext>
            </a:extLst>
          </p:cNvPr>
          <p:cNvPicPr>
            <a:picLocks noChangeAspect="1"/>
          </p:cNvPicPr>
          <p:nvPr/>
        </p:nvPicPr>
        <p:blipFill>
          <a:blip r:embed="rId3"/>
          <a:stretch>
            <a:fillRect/>
          </a:stretch>
        </p:blipFill>
        <p:spPr>
          <a:xfrm>
            <a:off x="9289722" y="0"/>
            <a:ext cx="2134300" cy="2141049"/>
          </a:xfrm>
          <a:prstGeom prst="rect">
            <a:avLst/>
          </a:prstGeom>
          <a:ln w="28575">
            <a:solidFill>
              <a:schemeClr val="accent1"/>
            </a:solidFill>
          </a:ln>
          <a:effectLst>
            <a:softEdge rad="112500"/>
          </a:effectLst>
        </p:spPr>
      </p:pic>
      <p:pic>
        <p:nvPicPr>
          <p:cNvPr id="6" name="Picture 5">
            <a:extLst>
              <a:ext uri="{FF2B5EF4-FFF2-40B4-BE49-F238E27FC236}">
                <a16:creationId xmlns:a16="http://schemas.microsoft.com/office/drawing/2014/main" id="{5E511349-5D5B-4638-9735-720B689D6733}"/>
              </a:ext>
            </a:extLst>
          </p:cNvPr>
          <p:cNvPicPr>
            <a:picLocks noChangeAspect="1"/>
          </p:cNvPicPr>
          <p:nvPr/>
        </p:nvPicPr>
        <p:blipFill rotWithShape="1">
          <a:blip r:embed="rId4">
            <a:extLst>
              <a:ext uri="{28A0092B-C50C-407E-A947-70E740481C1C}">
                <a14:useLocalDpi xmlns:a14="http://schemas.microsoft.com/office/drawing/2010/main"/>
              </a:ext>
            </a:extLst>
          </a:blip>
          <a:srcRect/>
          <a:stretch/>
        </p:blipFill>
        <p:spPr>
          <a:xfrm>
            <a:off x="9350004" y="2235849"/>
            <a:ext cx="2133537" cy="2141049"/>
          </a:xfrm>
          <a:prstGeom prst="rect">
            <a:avLst/>
          </a:prstGeom>
          <a:ln>
            <a:noFill/>
          </a:ln>
          <a:effectLst>
            <a:softEdge rad="112500"/>
          </a:effectLst>
        </p:spPr>
      </p:pic>
      <p:pic>
        <p:nvPicPr>
          <p:cNvPr id="8" name="Picture 7">
            <a:extLst>
              <a:ext uri="{FF2B5EF4-FFF2-40B4-BE49-F238E27FC236}">
                <a16:creationId xmlns:a16="http://schemas.microsoft.com/office/drawing/2014/main" id="{BA487172-0F49-4921-B2BC-7F8317839822}"/>
              </a:ext>
            </a:extLst>
          </p:cNvPr>
          <p:cNvPicPr>
            <a:picLocks noChangeAspect="1"/>
          </p:cNvPicPr>
          <p:nvPr/>
        </p:nvPicPr>
        <p:blipFill rotWithShape="1">
          <a:blip r:embed="rId5">
            <a:extLst>
              <a:ext uri="{28A0092B-C50C-407E-A947-70E740481C1C}">
                <a14:useLocalDpi xmlns:a14="http://schemas.microsoft.com/office/drawing/2010/main"/>
              </a:ext>
            </a:extLst>
          </a:blip>
          <a:srcRect/>
          <a:stretch/>
        </p:blipFill>
        <p:spPr>
          <a:xfrm>
            <a:off x="9426141" y="4410612"/>
            <a:ext cx="2057400" cy="2064644"/>
          </a:xfrm>
          <a:prstGeom prst="rect">
            <a:avLst/>
          </a:prstGeom>
          <a:ln>
            <a:solidFill>
              <a:srgbClr val="FF0000"/>
            </a:solidFill>
          </a:ln>
          <a:effectLst>
            <a:softEdge rad="112500"/>
          </a:effectLst>
        </p:spPr>
      </p:pic>
    </p:spTree>
    <p:extLst>
      <p:ext uri="{BB962C8B-B14F-4D97-AF65-F5344CB8AC3E}">
        <p14:creationId xmlns:p14="http://schemas.microsoft.com/office/powerpoint/2010/main" val="3899659113"/>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481DEE-CE74-6E11-2F67-506C38D8612E}"/>
              </a:ext>
            </a:extLst>
          </p:cNvPr>
          <p:cNvSpPr>
            <a:spLocks noGrp="1"/>
          </p:cNvSpPr>
          <p:nvPr>
            <p:ph type="title"/>
          </p:nvPr>
        </p:nvSpPr>
        <p:spPr/>
        <p:txBody>
          <a:bodyPr/>
          <a:lstStyle/>
          <a:p>
            <a:r>
              <a:rPr lang="en-US"/>
              <a:t>Progress Continues on the Electron-Ion Collider</a:t>
            </a:r>
          </a:p>
        </p:txBody>
      </p:sp>
      <p:sp>
        <p:nvSpPr>
          <p:cNvPr id="3" name="Content Placeholder 2">
            <a:extLst>
              <a:ext uri="{FF2B5EF4-FFF2-40B4-BE49-F238E27FC236}">
                <a16:creationId xmlns:a16="http://schemas.microsoft.com/office/drawing/2014/main" id="{42DD3E0D-A5F4-6693-EE9F-35B0DE2C3940}"/>
              </a:ext>
            </a:extLst>
          </p:cNvPr>
          <p:cNvSpPr>
            <a:spLocks noGrp="1"/>
          </p:cNvSpPr>
          <p:nvPr>
            <p:ph sz="half" idx="1"/>
          </p:nvPr>
        </p:nvSpPr>
        <p:spPr>
          <a:xfrm>
            <a:off x="801956" y="1515904"/>
            <a:ext cx="5402935" cy="4803289"/>
          </a:xfrm>
        </p:spPr>
        <p:txBody>
          <a:bodyPr>
            <a:normAutofit/>
          </a:bodyPr>
          <a:lstStyle/>
          <a:p>
            <a:r>
              <a:rPr lang="en-US" sz="2000" dirty="0">
                <a:latin typeface="Arial" panose="020B0604020202020204" pitchFamily="34" charset="0"/>
                <a:cs typeface="Arial" panose="020B0604020202020204" pitchFamily="34" charset="0"/>
              </a:rPr>
              <a:t>Located at BNL and with TJNAF as a major partner. Estimated cost between $1.7 and $2.8 billion. </a:t>
            </a:r>
          </a:p>
          <a:p>
            <a:r>
              <a:rPr lang="en-US" sz="2000" dirty="0">
                <a:latin typeface="Arial" panose="020B0604020202020204" pitchFamily="34" charset="0"/>
                <a:cs typeface="Arial" panose="020B0604020202020204" pitchFamily="34" charset="0"/>
              </a:rPr>
              <a:t>Utilizes existing RHIC assets; adds electron storage ring, &amp; electron cooling</a:t>
            </a:r>
          </a:p>
          <a:p>
            <a:endParaRPr lang="en-US" sz="2000" dirty="0"/>
          </a:p>
        </p:txBody>
      </p:sp>
      <p:sp>
        <p:nvSpPr>
          <p:cNvPr id="5" name="TextBox 4">
            <a:extLst>
              <a:ext uri="{FF2B5EF4-FFF2-40B4-BE49-F238E27FC236}">
                <a16:creationId xmlns:a16="http://schemas.microsoft.com/office/drawing/2014/main" id="{69835CB9-0FBB-8C07-528B-A3F72A472014}"/>
              </a:ext>
            </a:extLst>
          </p:cNvPr>
          <p:cNvSpPr txBox="1"/>
          <p:nvPr/>
        </p:nvSpPr>
        <p:spPr>
          <a:xfrm>
            <a:off x="7173928" y="4790430"/>
            <a:ext cx="4792382" cy="1754326"/>
          </a:xfrm>
          <a:prstGeom prst="rect">
            <a:avLst/>
          </a:prstGeom>
          <a:noFill/>
          <a:ln>
            <a:solidFill>
              <a:schemeClr val="tx1"/>
            </a:solidFill>
          </a:ln>
        </p:spPr>
        <p:txBody>
          <a:bodyPr wrap="square" rtlCol="0">
            <a:spAutoFit/>
          </a:bodyPr>
          <a:lstStyle/>
          <a:p>
            <a:r>
              <a:rPr lang="en-US" dirty="0">
                <a:latin typeface="Arial" pitchFamily="34" charset="0"/>
                <a:cs typeface="Arial" pitchFamily="34" charset="0"/>
              </a:rPr>
              <a:t>The EIC Project continues to target sufficient progress to be prepared for a CD-2 Review in the first half of FY 2025. The timing is important to attempt to match the RHIC timeline and avoid loss of needed skills in FY 2025.</a:t>
            </a:r>
          </a:p>
        </p:txBody>
      </p:sp>
      <p:sp>
        <p:nvSpPr>
          <p:cNvPr id="6" name="TextBox 5">
            <a:extLst>
              <a:ext uri="{FF2B5EF4-FFF2-40B4-BE49-F238E27FC236}">
                <a16:creationId xmlns:a16="http://schemas.microsoft.com/office/drawing/2014/main" id="{BDAE4EB9-5562-7A26-45E6-75659DF97AA0}"/>
              </a:ext>
            </a:extLst>
          </p:cNvPr>
          <p:cNvSpPr txBox="1"/>
          <p:nvPr/>
        </p:nvSpPr>
        <p:spPr>
          <a:xfrm flipH="1">
            <a:off x="7918901" y="1095801"/>
            <a:ext cx="4698999" cy="923330"/>
          </a:xfrm>
          <a:prstGeom prst="rect">
            <a:avLst/>
          </a:prstGeom>
          <a:noFill/>
        </p:spPr>
        <p:txBody>
          <a:bodyPr wrap="square" rtlCol="0">
            <a:spAutoFit/>
          </a:bodyPr>
          <a:lstStyle/>
          <a:p>
            <a:r>
              <a:rPr lang="en-US" dirty="0">
                <a:ea typeface="Times New Roman" panose="02020603050405020304" pitchFamily="18" charset="0"/>
                <a:cs typeface="Arial" pitchFamily="34" charset="0"/>
              </a:rPr>
              <a:t>CD-1 was attained in June 2021.</a:t>
            </a:r>
          </a:p>
          <a:p>
            <a:pPr marL="342900" indent="-342900">
              <a:buFont typeface="Arial" pitchFamily="34" charset="0"/>
              <a:buChar char="•"/>
            </a:pPr>
            <a:endParaRPr lang="en-US" dirty="0">
              <a:latin typeface="+mn-lt"/>
            </a:endParaRPr>
          </a:p>
          <a:p>
            <a:pPr marL="342900" indent="-342900">
              <a:buFont typeface="Arial" pitchFamily="34" charset="0"/>
              <a:buChar char="•"/>
            </a:pPr>
            <a:endParaRPr lang="en-US" dirty="0">
              <a:latin typeface="+mn-lt"/>
            </a:endParaRPr>
          </a:p>
        </p:txBody>
      </p:sp>
      <p:pic>
        <p:nvPicPr>
          <p:cNvPr id="7" name="Picture 6">
            <a:extLst>
              <a:ext uri="{FF2B5EF4-FFF2-40B4-BE49-F238E27FC236}">
                <a16:creationId xmlns:a16="http://schemas.microsoft.com/office/drawing/2014/main" id="{3ECCB7FF-AEE7-2C69-8850-DE45499F97E5}"/>
              </a:ext>
            </a:extLst>
          </p:cNvPr>
          <p:cNvPicPr>
            <a:picLocks noChangeAspect="1"/>
          </p:cNvPicPr>
          <p:nvPr/>
        </p:nvPicPr>
        <p:blipFill>
          <a:blip r:embed="rId2"/>
          <a:srcRect l="7040" t="7852" r="4600" b="3039"/>
          <a:stretch>
            <a:fillRect/>
          </a:stretch>
        </p:blipFill>
        <p:spPr>
          <a:xfrm>
            <a:off x="7378545" y="1557466"/>
            <a:ext cx="4383149" cy="2931477"/>
          </a:xfrm>
          <a:prstGeom prst="rect">
            <a:avLst/>
          </a:prstGeom>
        </p:spPr>
      </p:pic>
      <p:sp>
        <p:nvSpPr>
          <p:cNvPr id="8" name="Rectangle 7">
            <a:extLst>
              <a:ext uri="{FF2B5EF4-FFF2-40B4-BE49-F238E27FC236}">
                <a16:creationId xmlns:a16="http://schemas.microsoft.com/office/drawing/2014/main" id="{7EA64D81-A39B-5BA9-FB24-F023A28BFC3D}"/>
              </a:ext>
            </a:extLst>
          </p:cNvPr>
          <p:cNvSpPr/>
          <p:nvPr/>
        </p:nvSpPr>
        <p:spPr>
          <a:xfrm>
            <a:off x="655429" y="3917548"/>
            <a:ext cx="5549462" cy="1477328"/>
          </a:xfrm>
          <a:prstGeom prst="rect">
            <a:avLst/>
          </a:prstGeom>
          <a:solidFill>
            <a:schemeClr val="accent1">
              <a:lumMod val="40000"/>
              <a:lumOff val="60000"/>
            </a:schemeClr>
          </a:solidFill>
          <a:ln>
            <a:solidFill>
              <a:schemeClr val="tx1"/>
            </a:solidFill>
          </a:ln>
          <a:effectLst>
            <a:outerShdw blurRad="50800" dist="38100" dir="2700000" algn="tl" rotWithShape="0">
              <a:prstClr val="black">
                <a:alpha val="40000"/>
              </a:prstClr>
            </a:outerShdw>
          </a:effectLst>
        </p:spPr>
        <p:txBody>
          <a:bodyPr wrap="square">
            <a:spAutoFit/>
          </a:bodyPr>
          <a:lstStyle/>
          <a:p>
            <a:pPr>
              <a:spcAft>
                <a:spcPts val="1800"/>
              </a:spcAft>
            </a:pPr>
            <a:r>
              <a:rPr lang="en-US" sz="2000" dirty="0">
                <a:latin typeface="Arial" panose="020B0604020202020204" pitchFamily="34" charset="0"/>
                <a:cs typeface="Arial" panose="020B0604020202020204" pitchFamily="34" charset="0"/>
              </a:rPr>
              <a:t>$ ~90M anticipated detector in-kind (~30%)</a:t>
            </a:r>
          </a:p>
          <a:p>
            <a:pPr>
              <a:spcAft>
                <a:spcPts val="1800"/>
              </a:spcAft>
            </a:pPr>
            <a:r>
              <a:rPr lang="en-US" sz="2000" dirty="0">
                <a:latin typeface="Arial" panose="020B0604020202020204" pitchFamily="34" charset="0"/>
                <a:cs typeface="Arial" panose="020B0604020202020204" pitchFamily="34" charset="0"/>
              </a:rPr>
              <a:t>$ ~50M anticipated accelerator in-kind (~5%)</a:t>
            </a:r>
          </a:p>
          <a:p>
            <a:pPr>
              <a:spcAft>
                <a:spcPts val="1800"/>
              </a:spcAft>
            </a:pPr>
            <a:r>
              <a:rPr lang="en-US" sz="2000" dirty="0">
                <a:latin typeface="Arial" panose="020B0604020202020204" pitchFamily="34" charset="0"/>
                <a:cs typeface="Arial" panose="020B0604020202020204" pitchFamily="34" charset="0"/>
              </a:rPr>
              <a:t>$   100M grant from New York State</a:t>
            </a:r>
          </a:p>
        </p:txBody>
      </p:sp>
    </p:spTree>
    <p:extLst>
      <p:ext uri="{BB962C8B-B14F-4D97-AF65-F5344CB8AC3E}">
        <p14:creationId xmlns:p14="http://schemas.microsoft.com/office/powerpoint/2010/main" val="4168920105"/>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F9E55D-14B3-B2A9-B619-B8D8E53D349E}"/>
              </a:ext>
            </a:extLst>
          </p:cNvPr>
          <p:cNvSpPr>
            <a:spLocks noGrp="1"/>
          </p:cNvSpPr>
          <p:nvPr>
            <p:ph type="title"/>
          </p:nvPr>
        </p:nvSpPr>
        <p:spPr>
          <a:xfrm>
            <a:off x="497065" y="21229"/>
            <a:ext cx="11787327" cy="902525"/>
          </a:xfrm>
        </p:spPr>
        <p:txBody>
          <a:bodyPr>
            <a:normAutofit/>
          </a:bodyPr>
          <a:lstStyle/>
          <a:p>
            <a:r>
              <a:rPr lang="en-US" sz="2800" dirty="0"/>
              <a:t>The EIC User Group Continues to Have an Enormous Impact</a:t>
            </a:r>
          </a:p>
        </p:txBody>
      </p:sp>
      <p:sp>
        <p:nvSpPr>
          <p:cNvPr id="10" name="TextBox 9">
            <a:extLst>
              <a:ext uri="{FF2B5EF4-FFF2-40B4-BE49-F238E27FC236}">
                <a16:creationId xmlns:a16="http://schemas.microsoft.com/office/drawing/2014/main" id="{42AE34F3-8CA6-2C19-8371-D7138408F7B7}"/>
              </a:ext>
            </a:extLst>
          </p:cNvPr>
          <p:cNvSpPr txBox="1"/>
          <p:nvPr/>
        </p:nvSpPr>
        <p:spPr>
          <a:xfrm flipH="1">
            <a:off x="497065" y="1144184"/>
            <a:ext cx="12092345" cy="461665"/>
          </a:xfrm>
          <a:prstGeom prst="rect">
            <a:avLst/>
          </a:prstGeom>
          <a:noFill/>
        </p:spPr>
        <p:txBody>
          <a:bodyPr wrap="square" rtlCol="0">
            <a:spAutoFit/>
          </a:bodyPr>
          <a:lstStyle/>
          <a:p>
            <a:r>
              <a:rPr lang="en-US" sz="2400" dirty="0"/>
              <a:t>There are now &gt;1391 EIC Highly Active Users from 277 Institutions in 37 countries</a:t>
            </a:r>
          </a:p>
        </p:txBody>
      </p:sp>
      <p:pic>
        <p:nvPicPr>
          <p:cNvPr id="5" name="Picture 4" descr="Chart, histogram&#10;&#10;Description automatically generated">
            <a:extLst>
              <a:ext uri="{FF2B5EF4-FFF2-40B4-BE49-F238E27FC236}">
                <a16:creationId xmlns:a16="http://schemas.microsoft.com/office/drawing/2014/main" id="{D769C7C6-8F49-9F0A-528A-60869C8E938C}"/>
              </a:ext>
            </a:extLst>
          </p:cNvPr>
          <p:cNvPicPr>
            <a:picLocks noChangeAspect="1"/>
          </p:cNvPicPr>
          <p:nvPr/>
        </p:nvPicPr>
        <p:blipFill>
          <a:blip r:embed="rId2"/>
          <a:stretch>
            <a:fillRect/>
          </a:stretch>
        </p:blipFill>
        <p:spPr>
          <a:xfrm>
            <a:off x="6015399" y="1594437"/>
            <a:ext cx="5315813" cy="4666710"/>
          </a:xfrm>
          <a:prstGeom prst="rect">
            <a:avLst/>
          </a:prstGeom>
        </p:spPr>
      </p:pic>
      <p:sp>
        <p:nvSpPr>
          <p:cNvPr id="8" name="TextBox 7">
            <a:extLst>
              <a:ext uri="{FF2B5EF4-FFF2-40B4-BE49-F238E27FC236}">
                <a16:creationId xmlns:a16="http://schemas.microsoft.com/office/drawing/2014/main" id="{EF3D887C-7857-E9B4-9A12-2DAEEC8067BE}"/>
              </a:ext>
            </a:extLst>
          </p:cNvPr>
          <p:cNvSpPr txBox="1"/>
          <p:nvPr/>
        </p:nvSpPr>
        <p:spPr>
          <a:xfrm flipH="1">
            <a:off x="7260301" y="2322786"/>
            <a:ext cx="3738005" cy="400110"/>
          </a:xfrm>
          <a:prstGeom prst="rect">
            <a:avLst/>
          </a:prstGeom>
          <a:noFill/>
        </p:spPr>
        <p:txBody>
          <a:bodyPr wrap="square" rtlCol="0">
            <a:spAutoFit/>
          </a:bodyPr>
          <a:lstStyle/>
          <a:p>
            <a:r>
              <a:rPr lang="en-US" sz="2000" dirty="0"/>
              <a:t>EIC Institutions by Country</a:t>
            </a:r>
          </a:p>
        </p:txBody>
      </p:sp>
      <p:pic>
        <p:nvPicPr>
          <p:cNvPr id="13" name="Picture 12" descr="Chart, bar chart&#10;&#10;Description automatically generated">
            <a:extLst>
              <a:ext uri="{FF2B5EF4-FFF2-40B4-BE49-F238E27FC236}">
                <a16:creationId xmlns:a16="http://schemas.microsoft.com/office/drawing/2014/main" id="{57565B61-3591-D2E5-5A99-C263542529FE}"/>
              </a:ext>
            </a:extLst>
          </p:cNvPr>
          <p:cNvPicPr>
            <a:picLocks noChangeAspect="1"/>
          </p:cNvPicPr>
          <p:nvPr/>
        </p:nvPicPr>
        <p:blipFill>
          <a:blip r:embed="rId3"/>
          <a:stretch>
            <a:fillRect/>
          </a:stretch>
        </p:blipFill>
        <p:spPr>
          <a:xfrm>
            <a:off x="699585" y="1605849"/>
            <a:ext cx="5315814" cy="4687209"/>
          </a:xfrm>
          <a:prstGeom prst="rect">
            <a:avLst/>
          </a:prstGeom>
        </p:spPr>
      </p:pic>
      <p:sp>
        <p:nvSpPr>
          <p:cNvPr id="14" name="TextBox 13">
            <a:extLst>
              <a:ext uri="{FF2B5EF4-FFF2-40B4-BE49-F238E27FC236}">
                <a16:creationId xmlns:a16="http://schemas.microsoft.com/office/drawing/2014/main" id="{57028216-4BFF-1C5A-11F2-FB67777E701C}"/>
              </a:ext>
            </a:extLst>
          </p:cNvPr>
          <p:cNvSpPr txBox="1"/>
          <p:nvPr/>
        </p:nvSpPr>
        <p:spPr>
          <a:xfrm flipH="1">
            <a:off x="2302023" y="2322786"/>
            <a:ext cx="3738005" cy="400110"/>
          </a:xfrm>
          <a:prstGeom prst="rect">
            <a:avLst/>
          </a:prstGeom>
          <a:noFill/>
        </p:spPr>
        <p:txBody>
          <a:bodyPr wrap="square" rtlCol="0">
            <a:spAutoFit/>
          </a:bodyPr>
          <a:lstStyle/>
          <a:p>
            <a:r>
              <a:rPr lang="en-US" sz="2000" dirty="0"/>
              <a:t>EIC Users by Country</a:t>
            </a:r>
          </a:p>
        </p:txBody>
      </p:sp>
    </p:spTree>
    <p:extLst>
      <p:ext uri="{BB962C8B-B14F-4D97-AF65-F5344CB8AC3E}">
        <p14:creationId xmlns:p14="http://schemas.microsoft.com/office/powerpoint/2010/main" val="3231995121"/>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AS_OS" val="Unix 4.1 unknown"/>
  <p:tag name="AS_RELEASE_DATE" val="2020.01.31"/>
  <p:tag name="AS_TITLE" val="Aspose.Slides for Java"/>
  <p:tag name="AS_VERSION" val="20.1"/>
  <p:tag name="EPRCS_DOCLET_DEFINITION_ID" val="8bae8546-0145-44a0-a8be-1409a2148547"/>
  <p:tag name="EPRCS_REPORT_PACKAGE_DEFINITION_ID" val="93a44517-ccad-4dcf-ac51-32497ffb8725"/>
</p:tagLst>
</file>

<file path=ppt/tags/tag2.xml><?xml version="1.0" encoding="utf-8"?>
<p:tagLst xmlns:a="http://schemas.openxmlformats.org/drawingml/2006/main" xmlns:r="http://schemas.openxmlformats.org/officeDocument/2006/relationships" xmlns:p="http://schemas.openxmlformats.org/presentationml/2006/main">
  <p:tag name="CUSTOMERID" val="{5052D61A-876E-492F-916D-7EEA9C1D21AB}"/>
</p:tagLst>
</file>

<file path=ppt/theme/theme1.xml><?xml version="1.0" encoding="utf-8"?>
<a:theme xmlns:a="http://schemas.openxmlformats.org/drawingml/2006/main" name="1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OE SC Theme - Green v14 (16x9)">
  <a:themeElements>
    <a:clrScheme name="DOE SC Colors">
      <a:dk1>
        <a:sysClr val="windowText" lastClr="000000"/>
      </a:dk1>
      <a:lt1>
        <a:sysClr val="window" lastClr="FFFFFF"/>
      </a:lt1>
      <a:dk2>
        <a:srgbClr val="0F3F66"/>
      </a:dk2>
      <a:lt2>
        <a:srgbClr val="EEECE1"/>
      </a:lt2>
      <a:accent1>
        <a:srgbClr val="0F6636"/>
      </a:accent1>
      <a:accent2>
        <a:srgbClr val="F3C727"/>
      </a:accent2>
      <a:accent3>
        <a:srgbClr val="4F81BD"/>
      </a:accent3>
      <a:accent4>
        <a:srgbClr val="C0504D"/>
      </a:accent4>
      <a:accent5>
        <a:srgbClr val="9BBB59"/>
      </a:accent5>
      <a:accent6>
        <a:srgbClr val="8064A2"/>
      </a:accent6>
      <a:hlink>
        <a:srgbClr val="0000FF"/>
      </a:hlink>
      <a:folHlink>
        <a:srgbClr val="800080"/>
      </a:folHlink>
    </a:clrScheme>
    <a:fontScheme name="Verdana">
      <a:majorFont>
        <a:latin typeface="Verdana"/>
        <a:ea typeface="Arial"/>
        <a:cs typeface="Arial"/>
      </a:majorFont>
      <a:minorFont>
        <a:latin typeface="Verdana"/>
        <a:ea typeface="Arial"/>
        <a:cs typeface="Arial"/>
      </a:minorFont>
    </a:fontScheme>
    <a:fmtScheme name="Reflection">
      <a:fillStyleLst>
        <a:solidFill>
          <a:schemeClr val="phClr"/>
        </a:solidFill>
        <a:gradFill rotWithShape="1">
          <a:gsLst>
            <a:gs pos="0">
              <a:schemeClr val="phClr">
                <a:tint val="50000"/>
                <a:alpha val="100000"/>
                <a:satMod val="140000"/>
                <a:lumMod val="105000"/>
              </a:schemeClr>
            </a:gs>
            <a:gs pos="41000">
              <a:schemeClr val="phClr">
                <a:tint val="57000"/>
                <a:satMod val="160000"/>
                <a:lumMod val="99000"/>
              </a:schemeClr>
            </a:gs>
            <a:gs pos="100000">
              <a:schemeClr val="phClr">
                <a:tint val="80000"/>
                <a:satMod val="180000"/>
                <a:lumMod val="104000"/>
              </a:schemeClr>
            </a:gs>
          </a:gsLst>
          <a:lin ang="5400000" scaled="1"/>
        </a:gradFill>
        <a:gradFill rotWithShape="1">
          <a:gsLst>
            <a:gs pos="0">
              <a:schemeClr val="phClr">
                <a:tint val="97000"/>
                <a:satMod val="115000"/>
                <a:lumMod val="114000"/>
              </a:schemeClr>
            </a:gs>
            <a:gs pos="60000">
              <a:schemeClr val="phClr">
                <a:tint val="100000"/>
                <a:shade val="96000"/>
                <a:satMod val="100000"/>
                <a:lumMod val="108000"/>
              </a:schemeClr>
            </a:gs>
            <a:gs pos="100000">
              <a:schemeClr val="phClr">
                <a:shade val="91000"/>
                <a:sat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38100" dist="25400" dir="5400000" rotWithShape="0">
              <a:srgbClr val="000000">
                <a:alpha val="28000"/>
              </a:srgbClr>
            </a:outerShdw>
          </a:effectLst>
        </a:effectStyle>
        <a:effectStyle>
          <a:effectLst>
            <a:outerShdw blurRad="50800" dist="31750" dir="5400000" sy="98000" rotWithShape="0">
              <a:srgbClr val="000000">
                <a:alpha val="47000"/>
              </a:srgbClr>
            </a:outerShdw>
          </a:effectLst>
          <a:scene3d>
            <a:camera prst="orthographicFront">
              <a:rot lat="0" lon="0" rev="0"/>
            </a:camera>
            <a:lightRig rig="twoPt" dir="t">
              <a:rot lat="0" lon="0" rev="4800000"/>
            </a:lightRig>
          </a:scene3d>
          <a:sp3d prstMaterial="matte">
            <a:bevelT w="25400" h="44450"/>
          </a:sp3d>
        </a:effectStyle>
        <a:effectStyle>
          <a:effectLst>
            <a:reflection blurRad="25400" stA="32000" endPos="28000" dist="8889" dir="5400000" sy="-100000" rotWithShape="0"/>
          </a:effectLst>
          <a:scene3d>
            <a:camera prst="orthographicFront">
              <a:rot lat="0" lon="0" rev="0"/>
            </a:camera>
            <a:lightRig rig="threePt" dir="t">
              <a:rot lat="0" lon="0" rev="4800000"/>
            </a:lightRig>
          </a:scene3d>
          <a:sp3d>
            <a:bevelT w="50800" h="25400"/>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DOE SC Theme - Green v14 (16x9)" id="{18C2515D-800F-4279-AF0B-25A1C3264C62}" vid="{1B256108-87E5-4023-855B-BC450543830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Arial"/>
      <a:cs typeface="Arial"/>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ReportPackage>
  <EmbeddedContent id="ddf448d5-8ee1-46ae-bca9-a30ab5f95e24" lastModified="1678424243512"/>
</ReportPackage>
</file>

<file path=customXml/itemProps1.xml><?xml version="1.0" encoding="utf-8"?>
<ds:datastoreItem xmlns:ds="http://schemas.openxmlformats.org/officeDocument/2006/customXml" ds:itemID="{5052D61A-876E-492F-916D-7EEA9C1D21AB}">
  <ds:schemaRefs/>
</ds:datastoreItem>
</file>

<file path=docProps/app.xml><?xml version="1.0" encoding="utf-8"?>
<Properties xmlns="http://schemas.openxmlformats.org/officeDocument/2006/extended-properties" xmlns:vt="http://schemas.openxmlformats.org/officeDocument/2006/docPropsVTypes">
  <TotalTime>8039</TotalTime>
  <Words>3231</Words>
  <Application>Microsoft Office PowerPoint</Application>
  <PresentationFormat>Widescreen</PresentationFormat>
  <Paragraphs>730</Paragraphs>
  <Slides>28</Slides>
  <Notes>9</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28</vt:i4>
      </vt:variant>
    </vt:vector>
  </HeadingPairs>
  <TitlesOfParts>
    <vt:vector size="38" baseType="lpstr">
      <vt:lpstr>Arial</vt:lpstr>
      <vt:lpstr>Calibri</vt:lpstr>
      <vt:lpstr>Comic Sans MS</vt:lpstr>
      <vt:lpstr>Corbel</vt:lpstr>
      <vt:lpstr>Courier New</vt:lpstr>
      <vt:lpstr>Times New Roman</vt:lpstr>
      <vt:lpstr>Verdana</vt:lpstr>
      <vt:lpstr>Wingdings 3</vt:lpstr>
      <vt:lpstr>14_Office Theme</vt:lpstr>
      <vt:lpstr>DOE SC Theme - Green v14 (16x9)</vt:lpstr>
      <vt:lpstr>PowerPoint Presentation</vt:lpstr>
      <vt:lpstr>    Prime NP Deliverable: New Knowledge &amp; Tech Via Basic NP R&amp;D</vt:lpstr>
      <vt:lpstr>  Planned NP Research Horizons in FY24 and Beyond</vt:lpstr>
      <vt:lpstr>The Next Super High Power, Polarized High Energy Microscope:  The Electron-Ion Collider</vt:lpstr>
      <vt:lpstr>PowerPoint Presentation</vt:lpstr>
      <vt:lpstr>Constructing Capability to Advance Knowledge Throughout The Century: the Future Electron-Ion Collider</vt:lpstr>
      <vt:lpstr>EIC Science-Driven Requirements</vt:lpstr>
      <vt:lpstr>Progress Continues on the Electron-Ion Collider</vt:lpstr>
      <vt:lpstr>The EIC User Group Continues to Have an Enormous Impact</vt:lpstr>
      <vt:lpstr>10</vt:lpstr>
      <vt:lpstr> As Is The Vision for It’s Governance  The EIC Advisory Board </vt:lpstr>
      <vt:lpstr>   Current EIC Resource Review Board To Discuss International Contributions</vt:lpstr>
      <vt:lpstr>PIs participating in the Resource Review Board To Discuss International Contributions</vt:lpstr>
      <vt:lpstr>NP - FY 2024 President's Request </vt:lpstr>
      <vt:lpstr>PowerPoint Presentation</vt:lpstr>
      <vt:lpstr>EIC History and Plans </vt:lpstr>
      <vt:lpstr>EIC Schedule</vt:lpstr>
      <vt:lpstr>The Other Priority of the 2015 Long Range Plan for Nuclear Science: Neutrinoless Double Beta Decay </vt:lpstr>
      <vt:lpstr>Snapshot of the Status of NP Projects</vt:lpstr>
      <vt:lpstr>NP - Research Initiatives</vt:lpstr>
      <vt:lpstr>PowerPoint Presentation</vt:lpstr>
      <vt:lpstr>DOE NP Outlook On The EIC</vt:lpstr>
      <vt:lpstr>A Second Very High priority:  Training in Nuclear Science</vt:lpstr>
      <vt:lpstr>A Third Priority: Better Living Through Apps of Nuclear Physics</vt:lpstr>
      <vt:lpstr>Nuclear Physics Discovering, exploring, and understanding all forms of nuclear matter</vt:lpstr>
      <vt:lpstr>Developing the EIC Science Case</vt:lpstr>
      <vt:lpstr>NSAC 2015 LRP Performance Parameters</vt:lpstr>
      <vt:lpstr>Preliminary Scope Overview</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Office of Science Update</dc:title>
  <dc:creator>Kung, Harriet</dc:creator>
  <cp:lastModifiedBy>Hallman, Timothy</cp:lastModifiedBy>
  <cp:revision>397</cp:revision>
  <cp:lastPrinted>2021-01-25T15:25:04Z</cp:lastPrinted>
  <dcterms:created xsi:type="dcterms:W3CDTF">2020-04-15T21:20:35Z</dcterms:created>
  <dcterms:modified xsi:type="dcterms:W3CDTF">2023-07-25T02:59:27Z</dcterms:modified>
</cp:coreProperties>
</file>