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96" r:id="rId5"/>
  </p:sldMasterIdLst>
  <p:notesMasterIdLst>
    <p:notesMasterId r:id="rId27"/>
  </p:notesMasterIdLst>
  <p:sldIdLst>
    <p:sldId id="256" r:id="rId6"/>
    <p:sldId id="3821" r:id="rId7"/>
    <p:sldId id="5628" r:id="rId8"/>
    <p:sldId id="3609" r:id="rId9"/>
    <p:sldId id="5629" r:id="rId10"/>
    <p:sldId id="5630" r:id="rId11"/>
    <p:sldId id="5631" r:id="rId12"/>
    <p:sldId id="5672" r:id="rId13"/>
    <p:sldId id="5682" r:id="rId14"/>
    <p:sldId id="5675" r:id="rId15"/>
    <p:sldId id="5825" r:id="rId16"/>
    <p:sldId id="5677" r:id="rId17"/>
    <p:sldId id="667" r:id="rId18"/>
    <p:sldId id="3638" r:id="rId19"/>
    <p:sldId id="3639" r:id="rId20"/>
    <p:sldId id="5678" r:id="rId21"/>
    <p:sldId id="5679" r:id="rId22"/>
    <p:sldId id="5826" r:id="rId23"/>
    <p:sldId id="5671" r:id="rId24"/>
    <p:sldId id="271" r:id="rId25"/>
    <p:sldId id="3888" r:id="rId26"/>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0519D"/>
    <a:srgbClr val="2440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69A82E-7CA3-0E4D-9183-67C549A844BE}" v="20" dt="2023-07-25T05:11:13.8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autoAdjust="0"/>
    <p:restoredTop sz="94646"/>
  </p:normalViewPr>
  <p:slideViewPr>
    <p:cSldViewPr snapToGrid="0" snapToObjects="1">
      <p:cViewPr varScale="1">
        <p:scale>
          <a:sx n="108" d="100"/>
          <a:sy n="108" d="100"/>
        </p:scale>
        <p:origin x="2224" y="200"/>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eck, Jim" userId="72dc793d-991d-46c1-b420-00c2f35ba201" providerId="ADAL" clId="{7069A82E-7CA3-0E4D-9183-67C549A844BE}"/>
    <pc:docChg chg="undo custSel addSld delSld modSld">
      <pc:chgData name="Yeck, Jim" userId="72dc793d-991d-46c1-b420-00c2f35ba201" providerId="ADAL" clId="{7069A82E-7CA3-0E4D-9183-67C549A844BE}" dt="2023-07-25T05:11:13.803" v="2437" actId="18331"/>
      <pc:docMkLst>
        <pc:docMk/>
      </pc:docMkLst>
      <pc:sldChg chg="modSp add mod">
        <pc:chgData name="Yeck, Jim" userId="72dc793d-991d-46c1-b420-00c2f35ba201" providerId="ADAL" clId="{7069A82E-7CA3-0E4D-9183-67C549A844BE}" dt="2023-07-25T05:06:29.546" v="2338" actId="20577"/>
        <pc:sldMkLst>
          <pc:docMk/>
          <pc:sldMk cId="4225779030" sldId="271"/>
        </pc:sldMkLst>
        <pc:spChg chg="mod">
          <ac:chgData name="Yeck, Jim" userId="72dc793d-991d-46c1-b420-00c2f35ba201" providerId="ADAL" clId="{7069A82E-7CA3-0E4D-9183-67C549A844BE}" dt="2023-07-25T05:04:28.970" v="2268" actId="1076"/>
          <ac:spMkLst>
            <pc:docMk/>
            <pc:sldMk cId="4225779030" sldId="271"/>
            <ac:spMk id="2" creationId="{A41BBCB2-7992-4B60-82D4-338FD88A53B0}"/>
          </ac:spMkLst>
        </pc:spChg>
        <pc:spChg chg="mod">
          <ac:chgData name="Yeck, Jim" userId="72dc793d-991d-46c1-b420-00c2f35ba201" providerId="ADAL" clId="{7069A82E-7CA3-0E4D-9183-67C549A844BE}" dt="2023-07-25T05:06:29.546" v="2338" actId="20577"/>
          <ac:spMkLst>
            <pc:docMk/>
            <pc:sldMk cId="4225779030" sldId="271"/>
            <ac:spMk id="4" creationId="{9A9E46E8-5EE1-47F0-978D-D1CF03FC779A}"/>
          </ac:spMkLst>
        </pc:spChg>
      </pc:sldChg>
      <pc:sldChg chg="modSp add mod">
        <pc:chgData name="Yeck, Jim" userId="72dc793d-991d-46c1-b420-00c2f35ba201" providerId="ADAL" clId="{7069A82E-7CA3-0E4D-9183-67C549A844BE}" dt="2023-07-25T04:58:22.948" v="2172" actId="20577"/>
        <pc:sldMkLst>
          <pc:docMk/>
          <pc:sldMk cId="1315813682" sldId="667"/>
        </pc:sldMkLst>
        <pc:spChg chg="mod">
          <ac:chgData name="Yeck, Jim" userId="72dc793d-991d-46c1-b420-00c2f35ba201" providerId="ADAL" clId="{7069A82E-7CA3-0E4D-9183-67C549A844BE}" dt="2023-07-25T04:55:55.057" v="2069" actId="20577"/>
          <ac:spMkLst>
            <pc:docMk/>
            <pc:sldMk cId="1315813682" sldId="667"/>
            <ac:spMk id="2" creationId="{1D7BB3BE-39C7-A9F0-82E6-EC5E1787C811}"/>
          </ac:spMkLst>
        </pc:spChg>
        <pc:spChg chg="mod">
          <ac:chgData name="Yeck, Jim" userId="72dc793d-991d-46c1-b420-00c2f35ba201" providerId="ADAL" clId="{7069A82E-7CA3-0E4D-9183-67C549A844BE}" dt="2023-07-25T04:58:22.948" v="2172" actId="20577"/>
          <ac:spMkLst>
            <pc:docMk/>
            <pc:sldMk cId="1315813682" sldId="667"/>
            <ac:spMk id="3" creationId="{1C9CB51C-537B-2D68-54EB-9E61325BD5A1}"/>
          </ac:spMkLst>
        </pc:spChg>
        <pc:spChg chg="mod">
          <ac:chgData name="Yeck, Jim" userId="72dc793d-991d-46c1-b420-00c2f35ba201" providerId="ADAL" clId="{7069A82E-7CA3-0E4D-9183-67C549A844BE}" dt="2023-07-24T15:03:14.595" v="546"/>
          <ac:spMkLst>
            <pc:docMk/>
            <pc:sldMk cId="1315813682" sldId="667"/>
            <ac:spMk id="4" creationId="{4ECB069C-0918-76C8-AB43-9F4C041C5AF8}"/>
          </ac:spMkLst>
        </pc:spChg>
      </pc:sldChg>
      <pc:sldChg chg="addSp delSp modSp add mod">
        <pc:chgData name="Yeck, Jim" userId="72dc793d-991d-46c1-b420-00c2f35ba201" providerId="ADAL" clId="{7069A82E-7CA3-0E4D-9183-67C549A844BE}" dt="2023-07-25T04:50:23.301" v="1983" actId="14100"/>
        <pc:sldMkLst>
          <pc:docMk/>
          <pc:sldMk cId="282294969" sldId="3609"/>
        </pc:sldMkLst>
        <pc:spChg chg="mod">
          <ac:chgData name="Yeck, Jim" userId="72dc793d-991d-46c1-b420-00c2f35ba201" providerId="ADAL" clId="{7069A82E-7CA3-0E4D-9183-67C549A844BE}" dt="2023-07-25T04:43:40.916" v="1963" actId="1076"/>
          <ac:spMkLst>
            <pc:docMk/>
            <pc:sldMk cId="282294969" sldId="3609"/>
            <ac:spMk id="2" creationId="{577D61B9-9040-44C4-94EC-5D195008DF89}"/>
          </ac:spMkLst>
        </pc:spChg>
        <pc:spChg chg="add del mod">
          <ac:chgData name="Yeck, Jim" userId="72dc793d-991d-46c1-b420-00c2f35ba201" providerId="ADAL" clId="{7069A82E-7CA3-0E4D-9183-67C549A844BE}" dt="2023-07-25T04:42:48.235" v="1947" actId="478"/>
          <ac:spMkLst>
            <pc:docMk/>
            <pc:sldMk cId="282294969" sldId="3609"/>
            <ac:spMk id="4" creationId="{2E55BC41-9B79-D14F-1661-93930AD60A93}"/>
          </ac:spMkLst>
        </pc:spChg>
        <pc:graphicFrameChg chg="mod modGraphic">
          <ac:chgData name="Yeck, Jim" userId="72dc793d-991d-46c1-b420-00c2f35ba201" providerId="ADAL" clId="{7069A82E-7CA3-0E4D-9183-67C549A844BE}" dt="2023-07-25T04:50:23.301" v="1983" actId="14100"/>
          <ac:graphicFrameMkLst>
            <pc:docMk/>
            <pc:sldMk cId="282294969" sldId="3609"/>
            <ac:graphicFrameMk id="3" creationId="{ADDF2A46-B187-3E47-87C7-54CAEA4894A5}"/>
          </ac:graphicFrameMkLst>
        </pc:graphicFrameChg>
        <pc:picChg chg="add del mod">
          <ac:chgData name="Yeck, Jim" userId="72dc793d-991d-46c1-b420-00c2f35ba201" providerId="ADAL" clId="{7069A82E-7CA3-0E4D-9183-67C549A844BE}" dt="2023-07-25T04:47:12.993" v="1978" actId="478"/>
          <ac:picMkLst>
            <pc:docMk/>
            <pc:sldMk cId="282294969" sldId="3609"/>
            <ac:picMk id="5" creationId="{26EEE680-3E85-834B-A156-C8894337C831}"/>
          </ac:picMkLst>
        </pc:picChg>
        <pc:picChg chg="add mod">
          <ac:chgData name="Yeck, Jim" userId="72dc793d-991d-46c1-b420-00c2f35ba201" providerId="ADAL" clId="{7069A82E-7CA3-0E4D-9183-67C549A844BE}" dt="2023-07-25T04:49:54.601" v="1980" actId="1076"/>
          <ac:picMkLst>
            <pc:docMk/>
            <pc:sldMk cId="282294969" sldId="3609"/>
            <ac:picMk id="7" creationId="{BB56E7CF-9D51-1B2B-ACF1-D6D9AD7E1B06}"/>
          </ac:picMkLst>
        </pc:picChg>
      </pc:sldChg>
      <pc:sldChg chg="del modTransition">
        <pc:chgData name="Yeck, Jim" userId="72dc793d-991d-46c1-b420-00c2f35ba201" providerId="ADAL" clId="{7069A82E-7CA3-0E4D-9183-67C549A844BE}" dt="2023-07-24T15:48:11.274" v="1866" actId="2696"/>
        <pc:sldMkLst>
          <pc:docMk/>
          <pc:sldMk cId="1847637121" sldId="3638"/>
        </pc:sldMkLst>
      </pc:sldChg>
      <pc:sldChg chg="modSp add mod">
        <pc:chgData name="Yeck, Jim" userId="72dc793d-991d-46c1-b420-00c2f35ba201" providerId="ADAL" clId="{7069A82E-7CA3-0E4D-9183-67C549A844BE}" dt="2023-07-25T04:59:57.596" v="2183" actId="1076"/>
        <pc:sldMkLst>
          <pc:docMk/>
          <pc:sldMk cId="3193807177" sldId="3638"/>
        </pc:sldMkLst>
        <pc:spChg chg="mod">
          <ac:chgData name="Yeck, Jim" userId="72dc793d-991d-46c1-b420-00c2f35ba201" providerId="ADAL" clId="{7069A82E-7CA3-0E4D-9183-67C549A844BE}" dt="2023-07-25T04:58:40.112" v="2180" actId="20577"/>
          <ac:spMkLst>
            <pc:docMk/>
            <pc:sldMk cId="3193807177" sldId="3638"/>
            <ac:spMk id="2" creationId="{577D61B9-9040-44C4-94EC-5D195008DF89}"/>
          </ac:spMkLst>
        </pc:spChg>
        <pc:graphicFrameChg chg="mod modGraphic">
          <ac:chgData name="Yeck, Jim" userId="72dc793d-991d-46c1-b420-00c2f35ba201" providerId="ADAL" clId="{7069A82E-7CA3-0E4D-9183-67C549A844BE}" dt="2023-07-25T04:59:57.596" v="2183" actId="1076"/>
          <ac:graphicFrameMkLst>
            <pc:docMk/>
            <pc:sldMk cId="3193807177" sldId="3638"/>
            <ac:graphicFrameMk id="3" creationId="{ADDF2A46-B187-3E47-87C7-54CAEA4894A5}"/>
          </ac:graphicFrameMkLst>
        </pc:graphicFrameChg>
      </pc:sldChg>
      <pc:sldChg chg="del modTransition">
        <pc:chgData name="Yeck, Jim" userId="72dc793d-991d-46c1-b420-00c2f35ba201" providerId="ADAL" clId="{7069A82E-7CA3-0E4D-9183-67C549A844BE}" dt="2023-07-24T15:48:11.274" v="1866" actId="2696"/>
        <pc:sldMkLst>
          <pc:docMk/>
          <pc:sldMk cId="4124427979" sldId="3639"/>
        </pc:sldMkLst>
      </pc:sldChg>
      <pc:sldChg chg="add">
        <pc:chgData name="Yeck, Jim" userId="72dc793d-991d-46c1-b420-00c2f35ba201" providerId="ADAL" clId="{7069A82E-7CA3-0E4D-9183-67C549A844BE}" dt="2023-07-24T15:48:28.197" v="1867"/>
        <pc:sldMkLst>
          <pc:docMk/>
          <pc:sldMk cId="4193030549" sldId="3639"/>
        </pc:sldMkLst>
      </pc:sldChg>
      <pc:sldChg chg="modSp mod">
        <pc:chgData name="Yeck, Jim" userId="72dc793d-991d-46c1-b420-00c2f35ba201" providerId="ADAL" clId="{7069A82E-7CA3-0E4D-9183-67C549A844BE}" dt="2023-07-25T05:10:08.515" v="2436" actId="20577"/>
        <pc:sldMkLst>
          <pc:docMk/>
          <pc:sldMk cId="1235452425" sldId="3821"/>
        </pc:sldMkLst>
        <pc:spChg chg="mod">
          <ac:chgData name="Yeck, Jim" userId="72dc793d-991d-46c1-b420-00c2f35ba201" providerId="ADAL" clId="{7069A82E-7CA3-0E4D-9183-67C549A844BE}" dt="2023-07-25T05:10:08.515" v="2436" actId="20577"/>
          <ac:spMkLst>
            <pc:docMk/>
            <pc:sldMk cId="1235452425" sldId="3821"/>
            <ac:spMk id="9" creationId="{051F5703-579D-4C19-AB69-FE112C229148}"/>
          </ac:spMkLst>
        </pc:spChg>
      </pc:sldChg>
      <pc:sldChg chg="del">
        <pc:chgData name="Yeck, Jim" userId="72dc793d-991d-46c1-b420-00c2f35ba201" providerId="ADAL" clId="{7069A82E-7CA3-0E4D-9183-67C549A844BE}" dt="2023-07-24T15:47:31.666" v="1861" actId="2696"/>
        <pc:sldMkLst>
          <pc:docMk/>
          <pc:sldMk cId="439427189" sldId="3891"/>
        </pc:sldMkLst>
      </pc:sldChg>
      <pc:sldChg chg="del">
        <pc:chgData name="Yeck, Jim" userId="72dc793d-991d-46c1-b420-00c2f35ba201" providerId="ADAL" clId="{7069A82E-7CA3-0E4D-9183-67C549A844BE}" dt="2023-07-24T15:47:58.039" v="1864" actId="2696"/>
        <pc:sldMkLst>
          <pc:docMk/>
          <pc:sldMk cId="1877133484" sldId="3917"/>
        </pc:sldMkLst>
      </pc:sldChg>
      <pc:sldChg chg="del">
        <pc:chgData name="Yeck, Jim" userId="72dc793d-991d-46c1-b420-00c2f35ba201" providerId="ADAL" clId="{7069A82E-7CA3-0E4D-9183-67C549A844BE}" dt="2023-07-24T15:47:59.843" v="1865" actId="2696"/>
        <pc:sldMkLst>
          <pc:docMk/>
          <pc:sldMk cId="1490315631" sldId="3926"/>
        </pc:sldMkLst>
      </pc:sldChg>
      <pc:sldChg chg="modSp">
        <pc:chgData name="Yeck, Jim" userId="72dc793d-991d-46c1-b420-00c2f35ba201" providerId="ADAL" clId="{7069A82E-7CA3-0E4D-9183-67C549A844BE}" dt="2023-07-25T05:11:13.803" v="2437" actId="18331"/>
        <pc:sldMkLst>
          <pc:docMk/>
          <pc:sldMk cId="1224185530" sldId="5630"/>
        </pc:sldMkLst>
        <pc:picChg chg="mod">
          <ac:chgData name="Yeck, Jim" userId="72dc793d-991d-46c1-b420-00c2f35ba201" providerId="ADAL" clId="{7069A82E-7CA3-0E4D-9183-67C549A844BE}" dt="2023-07-25T05:11:13.803" v="2437" actId="18331"/>
          <ac:picMkLst>
            <pc:docMk/>
            <pc:sldMk cId="1224185530" sldId="5630"/>
            <ac:picMk id="8" creationId="{27C3C279-47FA-49C0-AF2C-DB64B76E2A42}"/>
          </ac:picMkLst>
        </pc:picChg>
      </pc:sldChg>
      <pc:sldChg chg="del">
        <pc:chgData name="Yeck, Jim" userId="72dc793d-991d-46c1-b420-00c2f35ba201" providerId="ADAL" clId="{7069A82E-7CA3-0E4D-9183-67C549A844BE}" dt="2023-07-24T15:47:41.503" v="1862" actId="2696"/>
        <pc:sldMkLst>
          <pc:docMk/>
          <pc:sldMk cId="2468067323" sldId="5667"/>
        </pc:sldMkLst>
      </pc:sldChg>
      <pc:sldChg chg="del">
        <pc:chgData name="Yeck, Jim" userId="72dc793d-991d-46c1-b420-00c2f35ba201" providerId="ADAL" clId="{7069A82E-7CA3-0E4D-9183-67C549A844BE}" dt="2023-07-24T15:47:47.460" v="1863" actId="2696"/>
        <pc:sldMkLst>
          <pc:docMk/>
          <pc:sldMk cId="1355203944" sldId="5668"/>
        </pc:sldMkLst>
      </pc:sldChg>
      <pc:sldChg chg="del">
        <pc:chgData name="Yeck, Jim" userId="72dc793d-991d-46c1-b420-00c2f35ba201" providerId="ADAL" clId="{7069A82E-7CA3-0E4D-9183-67C549A844BE}" dt="2023-07-24T15:47:21.011" v="1860" actId="2696"/>
        <pc:sldMkLst>
          <pc:docMk/>
          <pc:sldMk cId="2888131393" sldId="5669"/>
        </pc:sldMkLst>
      </pc:sldChg>
      <pc:sldChg chg="del">
        <pc:chgData name="Yeck, Jim" userId="72dc793d-991d-46c1-b420-00c2f35ba201" providerId="ADAL" clId="{7069A82E-7CA3-0E4D-9183-67C549A844BE}" dt="2023-07-24T14:43:36.657" v="2" actId="2696"/>
        <pc:sldMkLst>
          <pc:docMk/>
          <pc:sldMk cId="624498390" sldId="5673"/>
        </pc:sldMkLst>
      </pc:sldChg>
      <pc:sldChg chg="add del">
        <pc:chgData name="Yeck, Jim" userId="72dc793d-991d-46c1-b420-00c2f35ba201" providerId="ADAL" clId="{7069A82E-7CA3-0E4D-9183-67C549A844BE}" dt="2023-07-24T14:47:58.696" v="8" actId="2696"/>
        <pc:sldMkLst>
          <pc:docMk/>
          <pc:sldMk cId="1309150554" sldId="5674"/>
        </pc:sldMkLst>
      </pc:sldChg>
      <pc:sldChg chg="modSp mod modAnim">
        <pc:chgData name="Yeck, Jim" userId="72dc793d-991d-46c1-b420-00c2f35ba201" providerId="ADAL" clId="{7069A82E-7CA3-0E4D-9183-67C549A844BE}" dt="2023-07-24T14:53:25.639" v="41"/>
        <pc:sldMkLst>
          <pc:docMk/>
          <pc:sldMk cId="2406160675" sldId="5675"/>
        </pc:sldMkLst>
        <pc:spChg chg="mod">
          <ac:chgData name="Yeck, Jim" userId="72dc793d-991d-46c1-b420-00c2f35ba201" providerId="ADAL" clId="{7069A82E-7CA3-0E4D-9183-67C549A844BE}" dt="2023-07-24T14:51:41.693" v="35" actId="20577"/>
          <ac:spMkLst>
            <pc:docMk/>
            <pc:sldMk cId="2406160675" sldId="5675"/>
            <ac:spMk id="7" creationId="{1A92CA6E-4E22-4397-9F27-9816ECD99762}"/>
          </ac:spMkLst>
        </pc:spChg>
        <pc:picChg chg="mod">
          <ac:chgData name="Yeck, Jim" userId="72dc793d-991d-46c1-b420-00c2f35ba201" providerId="ADAL" clId="{7069A82E-7CA3-0E4D-9183-67C549A844BE}" dt="2023-07-24T14:51:58.268" v="36" actId="1076"/>
          <ac:picMkLst>
            <pc:docMk/>
            <pc:sldMk cId="2406160675" sldId="5675"/>
            <ac:picMk id="9" creationId="{725FDEB8-DA08-4AAD-99FF-A36EDC3B7FDE}"/>
          </ac:picMkLst>
        </pc:picChg>
      </pc:sldChg>
      <pc:sldChg chg="del">
        <pc:chgData name="Yeck, Jim" userId="72dc793d-991d-46c1-b420-00c2f35ba201" providerId="ADAL" clId="{7069A82E-7CA3-0E4D-9183-67C549A844BE}" dt="2023-07-24T14:43:49.611" v="3" actId="2696"/>
        <pc:sldMkLst>
          <pc:docMk/>
          <pc:sldMk cId="42920964" sldId="5676"/>
        </pc:sldMkLst>
      </pc:sldChg>
      <pc:sldChg chg="del">
        <pc:chgData name="Yeck, Jim" userId="72dc793d-991d-46c1-b420-00c2f35ba201" providerId="ADAL" clId="{7069A82E-7CA3-0E4D-9183-67C549A844BE}" dt="2023-07-24T14:49:27.809" v="10" actId="2696"/>
        <pc:sldMkLst>
          <pc:docMk/>
          <pc:sldMk cId="869669908" sldId="5680"/>
        </pc:sldMkLst>
      </pc:sldChg>
      <pc:sldChg chg="new del">
        <pc:chgData name="Yeck, Jim" userId="72dc793d-991d-46c1-b420-00c2f35ba201" providerId="ADAL" clId="{7069A82E-7CA3-0E4D-9183-67C549A844BE}" dt="2023-07-25T05:06:48.771" v="2339" actId="2696"/>
        <pc:sldMkLst>
          <pc:docMk/>
          <pc:sldMk cId="1217498946" sldId="5681"/>
        </pc:sldMkLst>
      </pc:sldChg>
      <pc:sldChg chg="modSp add mod">
        <pc:chgData name="Yeck, Jim" userId="72dc793d-991d-46c1-b420-00c2f35ba201" providerId="ADAL" clId="{7069A82E-7CA3-0E4D-9183-67C549A844BE}" dt="2023-07-25T04:52:59.366" v="1986" actId="1076"/>
        <pc:sldMkLst>
          <pc:docMk/>
          <pc:sldMk cId="3833879120" sldId="5682"/>
        </pc:sldMkLst>
        <pc:picChg chg="mod">
          <ac:chgData name="Yeck, Jim" userId="72dc793d-991d-46c1-b420-00c2f35ba201" providerId="ADAL" clId="{7069A82E-7CA3-0E4D-9183-67C549A844BE}" dt="2023-07-25T04:52:56.500" v="1985" actId="1076"/>
          <ac:picMkLst>
            <pc:docMk/>
            <pc:sldMk cId="3833879120" sldId="5682"/>
            <ac:picMk id="17" creationId="{F632F6E4-504C-4EDF-821B-1EC30BF85033}"/>
          </ac:picMkLst>
        </pc:picChg>
        <pc:picChg chg="mod">
          <ac:chgData name="Yeck, Jim" userId="72dc793d-991d-46c1-b420-00c2f35ba201" providerId="ADAL" clId="{7069A82E-7CA3-0E4D-9183-67C549A844BE}" dt="2023-07-25T04:52:59.366" v="1986" actId="1076"/>
          <ac:picMkLst>
            <pc:docMk/>
            <pc:sldMk cId="3833879120" sldId="5682"/>
            <ac:picMk id="19" creationId="{2CCA8F08-20BD-406A-BA9C-EF1E6565C4E5}"/>
          </ac:picMkLst>
        </pc:picChg>
      </pc:sldChg>
      <pc:sldChg chg="modSp add mod">
        <pc:chgData name="Yeck, Jim" userId="72dc793d-991d-46c1-b420-00c2f35ba201" providerId="ADAL" clId="{7069A82E-7CA3-0E4D-9183-67C549A844BE}" dt="2023-07-25T04:54:41.652" v="2059" actId="20577"/>
        <pc:sldMkLst>
          <pc:docMk/>
          <pc:sldMk cId="667514539" sldId="5825"/>
        </pc:sldMkLst>
        <pc:spChg chg="mod">
          <ac:chgData name="Yeck, Jim" userId="72dc793d-991d-46c1-b420-00c2f35ba201" providerId="ADAL" clId="{7069A82E-7CA3-0E4D-9183-67C549A844BE}" dt="2023-07-24T15:01:27.129" v="542" actId="1076"/>
          <ac:spMkLst>
            <pc:docMk/>
            <pc:sldMk cId="667514539" sldId="5825"/>
            <ac:spMk id="2" creationId="{06E67ED4-FD52-83CE-8CDB-4D505D06DD10}"/>
          </ac:spMkLst>
        </pc:spChg>
        <pc:spChg chg="mod">
          <ac:chgData name="Yeck, Jim" userId="72dc793d-991d-46c1-b420-00c2f35ba201" providerId="ADAL" clId="{7069A82E-7CA3-0E4D-9183-67C549A844BE}" dt="2023-07-25T04:54:41.652" v="2059" actId="20577"/>
          <ac:spMkLst>
            <pc:docMk/>
            <pc:sldMk cId="667514539" sldId="5825"/>
            <ac:spMk id="3" creationId="{9A5BC383-AF71-4600-7813-4D34BD1E34A2}"/>
          </ac:spMkLst>
        </pc:spChg>
      </pc:sldChg>
      <pc:sldChg chg="modSp add mod">
        <pc:chgData name="Yeck, Jim" userId="72dc793d-991d-46c1-b420-00c2f35ba201" providerId="ADAL" clId="{7069A82E-7CA3-0E4D-9183-67C549A844BE}" dt="2023-07-25T05:09:40.388" v="2419" actId="948"/>
        <pc:sldMkLst>
          <pc:docMk/>
          <pc:sldMk cId="843247118" sldId="5826"/>
        </pc:sldMkLst>
        <pc:spChg chg="mod">
          <ac:chgData name="Yeck, Jim" userId="72dc793d-991d-46c1-b420-00c2f35ba201" providerId="ADAL" clId="{7069A82E-7CA3-0E4D-9183-67C549A844BE}" dt="2023-07-25T05:03:47.893" v="2267" actId="14100"/>
          <ac:spMkLst>
            <pc:docMk/>
            <pc:sldMk cId="843247118" sldId="5826"/>
            <ac:spMk id="2" creationId="{E6792262-AA69-CDB0-3BEC-824C4FF39384}"/>
          </ac:spMkLst>
        </pc:spChg>
        <pc:spChg chg="mod">
          <ac:chgData name="Yeck, Jim" userId="72dc793d-991d-46c1-b420-00c2f35ba201" providerId="ADAL" clId="{7069A82E-7CA3-0E4D-9183-67C549A844BE}" dt="2023-07-25T05:09:40.388" v="2419" actId="948"/>
          <ac:spMkLst>
            <pc:docMk/>
            <pc:sldMk cId="843247118" sldId="5826"/>
            <ac:spMk id="3" creationId="{4C776DAA-05C7-7DF6-BEE1-26F6B40021B2}"/>
          </ac:spMkLst>
        </pc:spChg>
      </pc:sldChg>
      <pc:sldChg chg="modSp add del mod">
        <pc:chgData name="Yeck, Jim" userId="72dc793d-991d-46c1-b420-00c2f35ba201" providerId="ADAL" clId="{7069A82E-7CA3-0E4D-9183-67C549A844BE}" dt="2023-07-24T15:46:51.242" v="1858" actId="2696"/>
        <pc:sldMkLst>
          <pc:docMk/>
          <pc:sldMk cId="2257675913" sldId="5826"/>
        </pc:sldMkLst>
        <pc:spChg chg="mod">
          <ac:chgData name="Yeck, Jim" userId="72dc793d-991d-46c1-b420-00c2f35ba201" providerId="ADAL" clId="{7069A82E-7CA3-0E4D-9183-67C549A844BE}" dt="2023-07-24T15:46:41.183" v="1857" actId="20577"/>
          <ac:spMkLst>
            <pc:docMk/>
            <pc:sldMk cId="2257675913" sldId="5826"/>
            <ac:spMk id="3" creationId="{4C776DAA-05C7-7DF6-BEE1-26F6B40021B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ECFAD0DF-F63F-4951-88B8-7E7D2CB1BA02}" type="datetimeFigureOut">
              <a:rPr lang="en-US" smtClean="0"/>
              <a:t>7/24/23</a:t>
            </a:fld>
            <a:endParaRPr lang="en-US" dirty="0"/>
          </a:p>
        </p:txBody>
      </p:sp>
      <p:sp>
        <p:nvSpPr>
          <p:cNvPr id="4" name="Slide Image Placeholder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58010FB5-4D6F-42F5-A809-7A1093A9D772}" type="slidenum">
              <a:rPr lang="en-US" smtClean="0"/>
              <a:t>‹#›</a:t>
            </a:fld>
            <a:endParaRPr lang="en-US" dirty="0"/>
          </a:p>
        </p:txBody>
      </p:sp>
    </p:spTree>
    <p:extLst>
      <p:ext uri="{BB962C8B-B14F-4D97-AF65-F5344CB8AC3E}">
        <p14:creationId xmlns:p14="http://schemas.microsoft.com/office/powerpoint/2010/main" val="1483142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1</a:t>
            </a:fld>
            <a:endParaRPr lang="en-US"/>
          </a:p>
        </p:txBody>
      </p:sp>
    </p:spTree>
    <p:extLst>
      <p:ext uri="{BB962C8B-B14F-4D97-AF65-F5344CB8AC3E}">
        <p14:creationId xmlns:p14="http://schemas.microsoft.com/office/powerpoint/2010/main" val="3310047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3</a:t>
            </a:fld>
            <a:endParaRPr lang="en-US" dirty="0"/>
          </a:p>
        </p:txBody>
      </p:sp>
    </p:spTree>
    <p:extLst>
      <p:ext uri="{BB962C8B-B14F-4D97-AF65-F5344CB8AC3E}">
        <p14:creationId xmlns:p14="http://schemas.microsoft.com/office/powerpoint/2010/main" val="4289606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D4B7A38-86DD-4622-844E-2813CF5B6E06}" type="slidenum">
              <a:rPr lang="en-US" smtClean="0"/>
              <a:t>4</a:t>
            </a:fld>
            <a:endParaRPr lang="en-US"/>
          </a:p>
        </p:txBody>
      </p:sp>
    </p:spTree>
    <p:extLst>
      <p:ext uri="{BB962C8B-B14F-4D97-AF65-F5344CB8AC3E}">
        <p14:creationId xmlns:p14="http://schemas.microsoft.com/office/powerpoint/2010/main" val="1352358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4B7A38-86DD-4622-844E-2813CF5B6E0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2024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010FB5-4D6F-42F5-A809-7A1093A9D772}" type="slidenum">
              <a:rPr lang="en-US" smtClean="0"/>
              <a:t>18</a:t>
            </a:fld>
            <a:endParaRPr lang="en-US"/>
          </a:p>
        </p:txBody>
      </p:sp>
    </p:spTree>
    <p:extLst>
      <p:ext uri="{BB962C8B-B14F-4D97-AF65-F5344CB8AC3E}">
        <p14:creationId xmlns:p14="http://schemas.microsoft.com/office/powerpoint/2010/main" val="40813683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sldNum" sz="quarter" idx="10"/>
          </p:nvPr>
        </p:nvSpPr>
        <p:spPr>
          <a:ln/>
        </p:spPr>
        <p:txBody>
          <a:bodyPr/>
          <a:lstStyle>
            <a:lvl1pPr>
              <a:defRPr/>
            </a:lvl1pPr>
          </a:lstStyle>
          <a:p>
            <a:pPr>
              <a:defRPr/>
            </a:pPr>
            <a:fld id="{D9553152-72A3-4E51-9052-E668A15E0F30}" type="slidenum">
              <a:rPr lang="en-US"/>
              <a:pPr>
                <a:defRPr/>
              </a:pPr>
              <a:t>‹#›</a:t>
            </a:fld>
            <a:endParaRPr lang="en-US" dirty="0"/>
          </a:p>
        </p:txBody>
      </p:sp>
    </p:spTree>
    <p:extLst>
      <p:ext uri="{BB962C8B-B14F-4D97-AF65-F5344CB8AC3E}">
        <p14:creationId xmlns:p14="http://schemas.microsoft.com/office/powerpoint/2010/main" val="1532266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sz="quarter" idx="10"/>
          </p:nvPr>
        </p:nvSpPr>
        <p:spPr>
          <a:ln/>
        </p:spPr>
        <p:txBody>
          <a:bodyPr/>
          <a:lstStyle>
            <a:lvl1pPr>
              <a:defRPr/>
            </a:lvl1pPr>
          </a:lstStyle>
          <a:p>
            <a:pPr>
              <a:defRPr/>
            </a:pPr>
            <a:fld id="{13BEB3EF-69BA-4C90-8816-4087FEEEA90B}" type="slidenum">
              <a:rPr lang="en-US"/>
              <a:pPr>
                <a:defRPr/>
              </a:pPr>
              <a:t>‹#›</a:t>
            </a:fld>
            <a:endParaRPr lang="en-US" dirty="0"/>
          </a:p>
        </p:txBody>
      </p:sp>
    </p:spTree>
    <p:extLst>
      <p:ext uri="{BB962C8B-B14F-4D97-AF65-F5344CB8AC3E}">
        <p14:creationId xmlns:p14="http://schemas.microsoft.com/office/powerpoint/2010/main" val="4213158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83D7EE34-FF3E-41A9-8C61-2FF22AB918D3}" type="slidenum">
              <a:rPr lang="en-US"/>
              <a:pPr>
                <a:defRPr/>
              </a:pPr>
              <a:t>‹#›</a:t>
            </a:fld>
            <a:endParaRPr lang="en-US" dirty="0"/>
          </a:p>
        </p:txBody>
      </p:sp>
    </p:spTree>
    <p:extLst>
      <p:ext uri="{BB962C8B-B14F-4D97-AF65-F5344CB8AC3E}">
        <p14:creationId xmlns:p14="http://schemas.microsoft.com/office/powerpoint/2010/main" val="151715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70000"/>
            <a:ext cx="4038600" cy="5199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70000"/>
            <a:ext cx="4038600" cy="51990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sz="quarter" idx="10"/>
          </p:nvPr>
        </p:nvSpPr>
        <p:spPr>
          <a:ln/>
        </p:spPr>
        <p:txBody>
          <a:bodyPr/>
          <a:lstStyle>
            <a:lvl1pPr>
              <a:defRPr/>
            </a:lvl1pPr>
          </a:lstStyle>
          <a:p>
            <a:pPr>
              <a:defRPr/>
            </a:pPr>
            <a:fld id="{788BEACC-FC6F-481F-9234-97316E17F713}" type="slidenum">
              <a:rPr lang="en-US"/>
              <a:pPr>
                <a:defRPr/>
              </a:pPr>
              <a:t>‹#›</a:t>
            </a:fld>
            <a:endParaRPr lang="en-US" dirty="0"/>
          </a:p>
        </p:txBody>
      </p:sp>
    </p:spTree>
    <p:extLst>
      <p:ext uri="{BB962C8B-B14F-4D97-AF65-F5344CB8AC3E}">
        <p14:creationId xmlns:p14="http://schemas.microsoft.com/office/powerpoint/2010/main" val="2289118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sldNum" sz="quarter" idx="10"/>
          </p:nvPr>
        </p:nvSpPr>
        <p:spPr>
          <a:ln/>
        </p:spPr>
        <p:txBody>
          <a:bodyPr/>
          <a:lstStyle>
            <a:lvl1pPr>
              <a:defRPr/>
            </a:lvl1pPr>
          </a:lstStyle>
          <a:p>
            <a:pPr>
              <a:defRPr/>
            </a:pPr>
            <a:fld id="{FE53EEFA-B39C-4333-B4FD-6A7CED793BE1}" type="slidenum">
              <a:rPr lang="en-US"/>
              <a:pPr>
                <a:defRPr/>
              </a:pPr>
              <a:t>‹#›</a:t>
            </a:fld>
            <a:endParaRPr lang="en-US" dirty="0"/>
          </a:p>
        </p:txBody>
      </p:sp>
    </p:spTree>
    <p:extLst>
      <p:ext uri="{BB962C8B-B14F-4D97-AF65-F5344CB8AC3E}">
        <p14:creationId xmlns:p14="http://schemas.microsoft.com/office/powerpoint/2010/main" val="3939275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sldNum" sz="quarter" idx="10"/>
          </p:nvPr>
        </p:nvSpPr>
        <p:spPr>
          <a:ln/>
        </p:spPr>
        <p:txBody>
          <a:bodyPr/>
          <a:lstStyle>
            <a:lvl1pPr>
              <a:defRPr/>
            </a:lvl1pPr>
          </a:lstStyle>
          <a:p>
            <a:pPr>
              <a:defRPr/>
            </a:pPr>
            <a:fld id="{B8DD4095-D540-48AD-94B6-7453DEF2C906}" type="slidenum">
              <a:rPr lang="en-US"/>
              <a:pPr>
                <a:defRPr/>
              </a:pPr>
              <a:t>‹#›</a:t>
            </a:fld>
            <a:endParaRPr lang="en-US" dirty="0"/>
          </a:p>
        </p:txBody>
      </p:sp>
    </p:spTree>
    <p:extLst>
      <p:ext uri="{BB962C8B-B14F-4D97-AF65-F5344CB8AC3E}">
        <p14:creationId xmlns:p14="http://schemas.microsoft.com/office/powerpoint/2010/main" val="14408893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A3592B61-0C54-457C-800C-EC0CAFC5DEB3}" type="slidenum">
              <a:rPr lang="en-US"/>
              <a:pPr>
                <a:defRPr/>
              </a:pPr>
              <a:t>‹#›</a:t>
            </a:fld>
            <a:endParaRPr lang="en-US" dirty="0"/>
          </a:p>
        </p:txBody>
      </p:sp>
    </p:spTree>
    <p:extLst>
      <p:ext uri="{BB962C8B-B14F-4D97-AF65-F5344CB8AC3E}">
        <p14:creationId xmlns:p14="http://schemas.microsoft.com/office/powerpoint/2010/main" val="23798674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ACAAF899-A79F-462A-9A37-6AD431D81EEF}" type="slidenum">
              <a:rPr lang="en-US"/>
              <a:pPr>
                <a:defRPr/>
              </a:pPr>
              <a:t>‹#›</a:t>
            </a:fld>
            <a:endParaRPr lang="en-US" dirty="0"/>
          </a:p>
        </p:txBody>
      </p:sp>
    </p:spTree>
    <p:extLst>
      <p:ext uri="{BB962C8B-B14F-4D97-AF65-F5344CB8AC3E}">
        <p14:creationId xmlns:p14="http://schemas.microsoft.com/office/powerpoint/2010/main" val="19942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DD11922E-1211-4A2B-B3CB-6C0A89193B1B}" type="slidenum">
              <a:rPr lang="en-US"/>
              <a:pPr>
                <a:defRPr/>
              </a:pPr>
              <a:t>‹#›</a:t>
            </a:fld>
            <a:endParaRPr lang="en-US" dirty="0"/>
          </a:p>
        </p:txBody>
      </p:sp>
    </p:spTree>
    <p:extLst>
      <p:ext uri="{BB962C8B-B14F-4D97-AF65-F5344CB8AC3E}">
        <p14:creationId xmlns:p14="http://schemas.microsoft.com/office/powerpoint/2010/main" val="21915102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sz="quarter" idx="10"/>
          </p:nvPr>
        </p:nvSpPr>
        <p:spPr>
          <a:ln/>
        </p:spPr>
        <p:txBody>
          <a:bodyPr/>
          <a:lstStyle>
            <a:lvl1pPr>
              <a:defRPr/>
            </a:lvl1pPr>
          </a:lstStyle>
          <a:p>
            <a:pPr>
              <a:defRPr/>
            </a:pPr>
            <a:fld id="{A7A45AEB-4125-4207-80A5-5F3E8C6A6AFF}" type="slidenum">
              <a:rPr lang="en-US"/>
              <a:pPr>
                <a:defRPr/>
              </a:pPr>
              <a:t>‹#›</a:t>
            </a:fld>
            <a:endParaRPr lang="en-US" dirty="0"/>
          </a:p>
        </p:txBody>
      </p:sp>
    </p:spTree>
    <p:extLst>
      <p:ext uri="{BB962C8B-B14F-4D97-AF65-F5344CB8AC3E}">
        <p14:creationId xmlns:p14="http://schemas.microsoft.com/office/powerpoint/2010/main" val="22947498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1925"/>
            <a:ext cx="2057400" cy="63071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61925"/>
            <a:ext cx="6019800" cy="63071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sz="quarter" idx="10"/>
          </p:nvPr>
        </p:nvSpPr>
        <p:spPr>
          <a:ln/>
        </p:spPr>
        <p:txBody>
          <a:bodyPr/>
          <a:lstStyle>
            <a:lvl1pPr>
              <a:defRPr/>
            </a:lvl1pPr>
          </a:lstStyle>
          <a:p>
            <a:pPr>
              <a:defRPr/>
            </a:pPr>
            <a:fld id="{8BEA46B1-FD2B-4CB7-95B4-1D92A74C66CD}" type="slidenum">
              <a:rPr lang="en-US"/>
              <a:pPr>
                <a:defRPr/>
              </a:pPr>
              <a:t>‹#›</a:t>
            </a:fld>
            <a:endParaRPr lang="en-US" dirty="0"/>
          </a:p>
        </p:txBody>
      </p:sp>
    </p:spTree>
    <p:extLst>
      <p:ext uri="{BB962C8B-B14F-4D97-AF65-F5344CB8AC3E}">
        <p14:creationId xmlns:p14="http://schemas.microsoft.com/office/powerpoint/2010/main" val="6091024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3041650" y="161925"/>
            <a:ext cx="5165725" cy="723900"/>
          </a:xfrm>
        </p:spPr>
        <p:txBody>
          <a:bodyPr/>
          <a:lstStyle/>
          <a:p>
            <a:r>
              <a:rPr lang="en-US"/>
              <a:t>Click to edit Master title style</a:t>
            </a:r>
          </a:p>
        </p:txBody>
      </p:sp>
      <p:sp>
        <p:nvSpPr>
          <p:cNvPr id="3" name="SmartArt Placeholder 2"/>
          <p:cNvSpPr>
            <a:spLocks noGrp="1"/>
          </p:cNvSpPr>
          <p:nvPr>
            <p:ph type="dgm" idx="1"/>
          </p:nvPr>
        </p:nvSpPr>
        <p:spPr>
          <a:xfrm>
            <a:off x="457200" y="1270000"/>
            <a:ext cx="8229600" cy="5199063"/>
          </a:xfrm>
        </p:spPr>
        <p:txBody>
          <a:bodyPr/>
          <a:lstStyle/>
          <a:p>
            <a:pPr lvl="0"/>
            <a:endParaRPr lang="en-US" noProof="0" dirty="0"/>
          </a:p>
        </p:txBody>
      </p:sp>
      <p:sp>
        <p:nvSpPr>
          <p:cNvPr id="4" name="Rectangle 4"/>
          <p:cNvSpPr>
            <a:spLocks noGrp="1" noChangeArrowheads="1"/>
          </p:cNvSpPr>
          <p:nvPr>
            <p:ph type="sldNum" sz="quarter" idx="10"/>
          </p:nvPr>
        </p:nvSpPr>
        <p:spPr>
          <a:ln/>
        </p:spPr>
        <p:txBody>
          <a:bodyPr/>
          <a:lstStyle>
            <a:lvl1pPr>
              <a:defRPr/>
            </a:lvl1pPr>
          </a:lstStyle>
          <a:p>
            <a:pPr>
              <a:defRPr/>
            </a:pPr>
            <a:fld id="{83EE492E-BFA1-4111-8CFD-BD4DB55FB05E}" type="slidenum">
              <a:rPr lang="en-US"/>
              <a:pPr>
                <a:defRPr/>
              </a:pPr>
              <a:t>‹#›</a:t>
            </a:fld>
            <a:endParaRPr lang="en-US" dirty="0"/>
          </a:p>
        </p:txBody>
      </p:sp>
    </p:spTree>
    <p:extLst>
      <p:ext uri="{BB962C8B-B14F-4D97-AF65-F5344CB8AC3E}">
        <p14:creationId xmlns:p14="http://schemas.microsoft.com/office/powerpoint/2010/main" val="3627593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dirty="0"/>
          </a:p>
        </p:txBody>
      </p:sp>
      <p:pic>
        <p:nvPicPr>
          <p:cNvPr id="8" name="Picture 7"/>
          <p:cNvPicPr>
            <a:picLocks noChangeAspect="1"/>
          </p:cNvPicPr>
          <p:nvPr userDrawn="1"/>
        </p:nvPicPr>
        <p:blipFill>
          <a:blip r:embed="rId14"/>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bwMode="auto">
          <a:xfrm>
            <a:off x="2733676" y="161925"/>
            <a:ext cx="6410324" cy="7239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270000"/>
            <a:ext cx="8229600" cy="5199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7876" name="Rectangle 4"/>
          <p:cNvSpPr>
            <a:spLocks noGrp="1" noChangeArrowheads="1"/>
          </p:cNvSpPr>
          <p:nvPr>
            <p:ph type="sldNum" sz="quarter" idx="4"/>
          </p:nvPr>
        </p:nvSpPr>
        <p:spPr bwMode="auto">
          <a:xfrm>
            <a:off x="8766175" y="6619875"/>
            <a:ext cx="377825" cy="238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6487E022-1EC3-4521-9677-4586954CF0DD}" type="slidenum">
              <a:rPr lang="en-US"/>
              <a:pPr>
                <a:defRPr/>
              </a:pPr>
              <a:t>‹#›</a:t>
            </a:fld>
            <a:endParaRPr lang="en-US" dirty="0"/>
          </a:p>
        </p:txBody>
      </p:sp>
      <p:sp>
        <p:nvSpPr>
          <p:cNvPr id="207877" name="Rectangle 5"/>
          <p:cNvSpPr>
            <a:spLocks noChangeArrowheads="1"/>
          </p:cNvSpPr>
          <p:nvPr userDrawn="1"/>
        </p:nvSpPr>
        <p:spPr bwMode="auto">
          <a:xfrm>
            <a:off x="0" y="987425"/>
            <a:ext cx="9144000" cy="42863"/>
          </a:xfrm>
          <a:prstGeom prst="rect">
            <a:avLst/>
          </a:prstGeom>
          <a:gradFill rotWithShape="1">
            <a:gsLst>
              <a:gs pos="0">
                <a:srgbClr val="DDEBCF"/>
              </a:gs>
              <a:gs pos="50000">
                <a:srgbClr val="9CB86E"/>
              </a:gs>
              <a:gs pos="100000">
                <a:srgbClr val="156B13"/>
              </a:gs>
            </a:gsLst>
            <a:lin ang="5400000" scaled="1"/>
          </a:gradFill>
          <a:ln w="6350">
            <a:solidFill>
              <a:schemeClr val="tx1"/>
            </a:solidFill>
            <a:miter lim="800000"/>
            <a:headEnd/>
            <a:tailEnd/>
          </a:ln>
          <a:effectLst/>
        </p:spPr>
        <p:txBody>
          <a:bodyPr lIns="85558" tIns="42028" rIns="85558" bIns="42028"/>
          <a:lstStyle/>
          <a:p>
            <a:pPr algn="ctr" defTabSz="866775" eaLnBrk="0" hangingPunct="0">
              <a:lnSpc>
                <a:spcPct val="85000"/>
              </a:lnSpc>
              <a:defRPr/>
            </a:pPr>
            <a:endParaRPr lang="en-US" sz="2200" i="1" dirty="0">
              <a:effectLst>
                <a:outerShdw blurRad="38100" dist="38100" dir="2700000" algn="tl">
                  <a:srgbClr val="FFFFFF"/>
                </a:outerShdw>
              </a:effectLst>
              <a:latin typeface="Book Antiqua" pitchFamily="18" charset="0"/>
            </a:endParaRPr>
          </a:p>
        </p:txBody>
      </p:sp>
      <p:pic>
        <p:nvPicPr>
          <p:cNvPr id="1030" name="Picture 6" descr="New_DOE_Logo_Color_042808"/>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161925" y="171450"/>
            <a:ext cx="2563813" cy="646113"/>
          </a:xfrm>
          <a:prstGeom prst="rect">
            <a:avLst/>
          </a:prstGeom>
          <a:noFill/>
          <a:ln w="9525">
            <a:noFill/>
            <a:miter lim="800000"/>
            <a:headEnd/>
            <a:tailEnd/>
          </a:ln>
        </p:spPr>
      </p:pic>
    </p:spTree>
    <p:extLst>
      <p:ext uri="{BB962C8B-B14F-4D97-AF65-F5344CB8AC3E}">
        <p14:creationId xmlns:p14="http://schemas.microsoft.com/office/powerpoint/2010/main" val="94037190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ftr="0" dt="0"/>
  <p:txStyles>
    <p:titleStyle>
      <a:lvl1pPr algn="ctr" rtl="0" eaLnBrk="0" fontAlgn="base" hangingPunct="0">
        <a:spcBef>
          <a:spcPct val="0"/>
        </a:spcBef>
        <a:spcAft>
          <a:spcPct val="0"/>
        </a:spcAft>
        <a:defRPr sz="2800">
          <a:solidFill>
            <a:schemeClr val="tx1"/>
          </a:solidFill>
          <a:effectLst>
            <a:outerShdw blurRad="38100" dist="38100" dir="2700000" algn="tl">
              <a:srgbClr val="C0C0C0"/>
            </a:outerShdw>
          </a:effectLst>
          <a:latin typeface="Arial" pitchFamily="34" charset="0"/>
          <a:ea typeface="+mj-ea"/>
          <a:cs typeface="Arial" pitchFamily="34" charset="0"/>
        </a:defRPr>
      </a:lvl1pPr>
      <a:lvl2pPr algn="ctr" rtl="0" eaLnBrk="0" fontAlgn="base" hangingPunct="0">
        <a:spcBef>
          <a:spcPct val="0"/>
        </a:spcBef>
        <a:spcAft>
          <a:spcPct val="0"/>
        </a:spcAft>
        <a:defRPr sz="2800">
          <a:solidFill>
            <a:schemeClr val="tx1"/>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2800">
          <a:solidFill>
            <a:schemeClr val="tx1"/>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2800">
          <a:solidFill>
            <a:schemeClr val="tx1"/>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2800">
          <a:solidFill>
            <a:schemeClr val="tx1"/>
          </a:solidFill>
          <a:effectLst>
            <a:outerShdw blurRad="38100" dist="38100" dir="2700000" algn="tl">
              <a:srgbClr val="C0C0C0"/>
            </a:outerShdw>
          </a:effectLst>
          <a:latin typeface="Arial" charset="0"/>
        </a:defRPr>
      </a:lvl5pPr>
      <a:lvl6pPr marL="457200" algn="ctr" rtl="0" fontAlgn="base">
        <a:spcBef>
          <a:spcPct val="0"/>
        </a:spcBef>
        <a:spcAft>
          <a:spcPct val="0"/>
        </a:spcAft>
        <a:defRPr sz="2800">
          <a:solidFill>
            <a:schemeClr val="tx1"/>
          </a:solidFill>
          <a:effectLst>
            <a:outerShdw blurRad="38100" dist="38100" dir="2700000" algn="tl">
              <a:srgbClr val="C0C0C0"/>
            </a:outerShdw>
          </a:effectLst>
          <a:latin typeface="Arial" charset="0"/>
        </a:defRPr>
      </a:lvl6pPr>
      <a:lvl7pPr marL="914400" algn="ctr" rtl="0" fontAlgn="base">
        <a:spcBef>
          <a:spcPct val="0"/>
        </a:spcBef>
        <a:spcAft>
          <a:spcPct val="0"/>
        </a:spcAft>
        <a:defRPr sz="2800">
          <a:solidFill>
            <a:schemeClr val="tx1"/>
          </a:solidFill>
          <a:effectLst>
            <a:outerShdw blurRad="38100" dist="38100" dir="2700000" algn="tl">
              <a:srgbClr val="C0C0C0"/>
            </a:outerShdw>
          </a:effectLst>
          <a:latin typeface="Arial" charset="0"/>
        </a:defRPr>
      </a:lvl7pPr>
      <a:lvl8pPr marL="1371600" algn="ctr" rtl="0" fontAlgn="base">
        <a:spcBef>
          <a:spcPct val="0"/>
        </a:spcBef>
        <a:spcAft>
          <a:spcPct val="0"/>
        </a:spcAft>
        <a:defRPr sz="2800">
          <a:solidFill>
            <a:schemeClr val="tx1"/>
          </a:solidFill>
          <a:effectLst>
            <a:outerShdw blurRad="38100" dist="38100" dir="2700000" algn="tl">
              <a:srgbClr val="C0C0C0"/>
            </a:outerShdw>
          </a:effectLst>
          <a:latin typeface="Arial" charset="0"/>
        </a:defRPr>
      </a:lvl8pPr>
      <a:lvl9pPr marL="1828800" algn="ctr" rtl="0" fontAlgn="base">
        <a:spcBef>
          <a:spcPct val="0"/>
        </a:spcBef>
        <a:spcAft>
          <a:spcPct val="0"/>
        </a:spcAft>
        <a:defRPr sz="2800">
          <a:solidFill>
            <a:schemeClr val="tx1"/>
          </a:solidFill>
          <a:effectLst>
            <a:outerShdw blurRad="38100" dist="38100" dir="2700000" algn="tl">
              <a:srgbClr val="C0C0C0"/>
            </a:outerShdw>
          </a:effectLst>
          <a:latin typeface="Arial" charset="0"/>
        </a:defRPr>
      </a:lvl9pPr>
    </p:titleStyle>
    <p:bodyStyle>
      <a:lvl1pPr marL="228600" indent="-228600" algn="l" rtl="0" eaLnBrk="0" fontAlgn="base" hangingPunct="0">
        <a:spcBef>
          <a:spcPct val="20000"/>
        </a:spcBef>
        <a:spcAft>
          <a:spcPct val="0"/>
        </a:spcAft>
        <a:buFont typeface="Wingdings" pitchFamily="2" charset="2"/>
        <a:buChar char="§"/>
        <a:defRPr sz="2000" b="0">
          <a:solidFill>
            <a:schemeClr val="tx1"/>
          </a:solidFill>
          <a:latin typeface="Arial Narrow" pitchFamily="34" charset="0"/>
          <a:ea typeface="+mn-ea"/>
          <a:cs typeface="+mn-cs"/>
        </a:defRPr>
      </a:lvl1pPr>
      <a:lvl2pPr marL="685800" indent="-228600" algn="l" rtl="0" eaLnBrk="0" fontAlgn="base" hangingPunct="0">
        <a:spcBef>
          <a:spcPct val="20000"/>
        </a:spcBef>
        <a:spcAft>
          <a:spcPct val="0"/>
        </a:spcAft>
        <a:buChar char="–"/>
        <a:defRPr b="0">
          <a:solidFill>
            <a:schemeClr val="tx1"/>
          </a:solidFill>
          <a:latin typeface="Arial Narrow" pitchFamily="34" charset="0"/>
        </a:defRPr>
      </a:lvl2pPr>
      <a:lvl3pPr marL="1143000" indent="-228600" algn="l" rtl="0" eaLnBrk="0" fontAlgn="base" hangingPunct="0">
        <a:spcBef>
          <a:spcPct val="20000"/>
        </a:spcBef>
        <a:spcAft>
          <a:spcPct val="0"/>
        </a:spcAft>
        <a:buChar char="•"/>
        <a:defRPr b="0">
          <a:solidFill>
            <a:schemeClr val="tx1"/>
          </a:solidFill>
          <a:latin typeface="Arial Narrow" pitchFamily="34" charset="0"/>
        </a:defRPr>
      </a:lvl3pPr>
      <a:lvl4pPr marL="1600200" indent="-228600" algn="l" rtl="0" eaLnBrk="0" fontAlgn="base" hangingPunct="0">
        <a:spcBef>
          <a:spcPct val="20000"/>
        </a:spcBef>
        <a:spcAft>
          <a:spcPct val="0"/>
        </a:spcAft>
        <a:buChar char="–"/>
        <a:defRPr b="0">
          <a:solidFill>
            <a:schemeClr val="tx1"/>
          </a:solidFill>
          <a:latin typeface="Arial Narrow" pitchFamily="34" charset="0"/>
        </a:defRPr>
      </a:lvl4pPr>
      <a:lvl5pPr marL="2057400" indent="-228600" algn="l" rtl="0" eaLnBrk="0" fontAlgn="base" hangingPunct="0">
        <a:spcBef>
          <a:spcPct val="20000"/>
        </a:spcBef>
        <a:spcAft>
          <a:spcPct val="0"/>
        </a:spcAft>
        <a:buChar char="»"/>
        <a:defRPr b="0">
          <a:solidFill>
            <a:schemeClr val="tx1"/>
          </a:solidFill>
          <a:latin typeface="Arial Narrow" pitchFamily="34"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jpeg"/><Relationship Id="rId7" Type="http://schemas.openxmlformats.org/officeDocument/2006/relationships/image" Target="../media/image19.jpeg"/><Relationship Id="rId12" Type="http://schemas.openxmlformats.org/officeDocument/2006/relationships/image" Target="../media/image24.jpeg"/><Relationship Id="rId2" Type="http://schemas.openxmlformats.org/officeDocument/2006/relationships/image" Target="../media/image14.png"/><Relationship Id="rId16"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5" Type="http://schemas.openxmlformats.org/officeDocument/2006/relationships/image" Target="../media/image2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 Id="rId1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3B60EA6-6D74-44A7-8571-FD551C1DD738}"/>
              </a:ext>
            </a:extLst>
          </p:cNvPr>
          <p:cNvSpPr/>
          <p:nvPr/>
        </p:nvSpPr>
        <p:spPr>
          <a:xfrm>
            <a:off x="4453217" y="3244334"/>
            <a:ext cx="237566" cy="369332"/>
          </a:xfrm>
          <a:prstGeom prst="rect">
            <a:avLst/>
          </a:prstGeom>
        </p:spPr>
        <p:txBody>
          <a:bodyPr wrap="none">
            <a:spAutoFit/>
          </a:bodyPr>
          <a:lstStyle/>
          <a:p>
            <a:r>
              <a:rPr lang="en-US" dirty="0"/>
              <a:t> </a:t>
            </a:r>
          </a:p>
        </p:txBody>
      </p:sp>
      <p:sp>
        <p:nvSpPr>
          <p:cNvPr id="5" name="Title 1">
            <a:extLst>
              <a:ext uri="{FF2B5EF4-FFF2-40B4-BE49-F238E27FC236}">
                <a16:creationId xmlns:a16="http://schemas.microsoft.com/office/drawing/2014/main" id="{1E50275D-66ED-4380-B615-E9198D320120}"/>
              </a:ext>
            </a:extLst>
          </p:cNvPr>
          <p:cNvSpPr txBox="1">
            <a:spLocks/>
          </p:cNvSpPr>
          <p:nvPr/>
        </p:nvSpPr>
        <p:spPr>
          <a:xfrm>
            <a:off x="1309955" y="1838718"/>
            <a:ext cx="7435459" cy="1774948"/>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4400" b="0" i="0" kern="1200">
                <a:solidFill>
                  <a:schemeClr val="bg1"/>
                </a:solidFill>
                <a:latin typeface="Arial" charset="0"/>
                <a:ea typeface="Arial" charset="0"/>
                <a:cs typeface="Arial" charset="0"/>
              </a:defRPr>
            </a:lvl1pPr>
          </a:lstStyle>
          <a:p>
            <a:r>
              <a:rPr lang="en-US" sz="5200" dirty="0"/>
              <a:t>Update from the EIC Project Management</a:t>
            </a:r>
          </a:p>
          <a:p>
            <a:endParaRPr lang="en-US" sz="2000" dirty="0"/>
          </a:p>
        </p:txBody>
      </p:sp>
      <p:sp>
        <p:nvSpPr>
          <p:cNvPr id="6" name="Subtitle 2">
            <a:extLst>
              <a:ext uri="{FF2B5EF4-FFF2-40B4-BE49-F238E27FC236}">
                <a16:creationId xmlns:a16="http://schemas.microsoft.com/office/drawing/2014/main" id="{43F54650-D81A-4BCE-9B5E-C909EC93DB53}"/>
              </a:ext>
            </a:extLst>
          </p:cNvPr>
          <p:cNvSpPr txBox="1">
            <a:spLocks/>
          </p:cNvSpPr>
          <p:nvPr/>
        </p:nvSpPr>
        <p:spPr>
          <a:xfrm>
            <a:off x="3714174" y="3613666"/>
            <a:ext cx="5031239" cy="1774947"/>
          </a:xfrm>
          <a:prstGeom prst="rect">
            <a:avLst/>
          </a:prstGeom>
        </p:spPr>
        <p:txBody>
          <a:bodyPr vert="horz" lIns="91440" tIns="45720" rIns="91440" bIns="45720" rtlCol="0">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400" kern="1200">
                <a:solidFill>
                  <a:schemeClr val="bg1"/>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charset="0"/>
                <a:ea typeface="Arial" charset="0"/>
                <a:cs typeface="Arial"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charset="0"/>
                <a:ea typeface="Arial" charset="0"/>
                <a:cs typeface="Arial"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charset="0"/>
                <a:ea typeface="Arial" charset="0"/>
                <a:cs typeface="Arial"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charset="0"/>
                <a:ea typeface="Arial" charset="0"/>
                <a:cs typeface="Arial"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Aft>
                <a:spcPts val="600"/>
              </a:spcAft>
            </a:pPr>
            <a:r>
              <a:rPr lang="en-US" dirty="0"/>
              <a:t>Jim </a:t>
            </a:r>
            <a:r>
              <a:rPr lang="en-US" dirty="0" err="1"/>
              <a:t>Yeck</a:t>
            </a:r>
            <a:endParaRPr lang="en-US" dirty="0"/>
          </a:p>
          <a:p>
            <a:pPr>
              <a:spcAft>
                <a:spcPts val="600"/>
              </a:spcAft>
            </a:pPr>
            <a:r>
              <a:rPr lang="en-US" dirty="0"/>
              <a:t>EIC Project Director</a:t>
            </a:r>
          </a:p>
          <a:p>
            <a:pPr>
              <a:spcAft>
                <a:spcPts val="600"/>
              </a:spcAft>
            </a:pPr>
            <a:endParaRPr lang="en-US" sz="800" dirty="0"/>
          </a:p>
          <a:p>
            <a:r>
              <a:rPr lang="en-US" sz="1800" dirty="0"/>
              <a:t>EIC User Group Meeting</a:t>
            </a:r>
          </a:p>
          <a:p>
            <a:r>
              <a:rPr lang="en-US" sz="1800" dirty="0"/>
              <a:t>July 25, 2023</a:t>
            </a:r>
            <a:endParaRPr lang="en-US" sz="1200" dirty="0"/>
          </a:p>
        </p:txBody>
      </p:sp>
    </p:spTree>
    <p:extLst>
      <p:ext uri="{BB962C8B-B14F-4D97-AF65-F5344CB8AC3E}">
        <p14:creationId xmlns:p14="http://schemas.microsoft.com/office/powerpoint/2010/main" val="1092042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3EE1E29-2DC2-46A9-AD48-B6A5F84D4EE2}"/>
              </a:ext>
            </a:extLst>
          </p:cNvPr>
          <p:cNvSpPr>
            <a:spLocks noGrp="1"/>
          </p:cNvSpPr>
          <p:nvPr>
            <p:ph type="sldNum" sz="quarter" idx="12"/>
          </p:nvPr>
        </p:nvSpPr>
        <p:spPr/>
        <p:txBody>
          <a:bodyPr/>
          <a:lstStyle/>
          <a:p>
            <a:fld id="{893C5830-40F3-F04E-B2E3-10E6672BA8FF}" type="slidenum">
              <a:rPr lang="en-US" smtClean="0"/>
              <a:t>10</a:t>
            </a:fld>
            <a:endParaRPr lang="en-US" dirty="0"/>
          </a:p>
        </p:txBody>
      </p:sp>
      <p:sp>
        <p:nvSpPr>
          <p:cNvPr id="5" name="Title 1">
            <a:extLst>
              <a:ext uri="{FF2B5EF4-FFF2-40B4-BE49-F238E27FC236}">
                <a16:creationId xmlns:a16="http://schemas.microsoft.com/office/drawing/2014/main" id="{B4CC412A-57D0-4F84-8FA4-4655DF0D9921}"/>
              </a:ext>
            </a:extLst>
          </p:cNvPr>
          <p:cNvSpPr>
            <a:spLocks noGrp="1"/>
          </p:cNvSpPr>
          <p:nvPr>
            <p:ph type="title"/>
          </p:nvPr>
        </p:nvSpPr>
        <p:spPr>
          <a:xfrm>
            <a:off x="428625" y="365127"/>
            <a:ext cx="8286750" cy="521978"/>
          </a:xfrm>
        </p:spPr>
        <p:txBody>
          <a:bodyPr>
            <a:normAutofit fontScale="90000"/>
          </a:bodyPr>
          <a:lstStyle/>
          <a:p>
            <a:r>
              <a:rPr lang="en-US" dirty="0"/>
              <a:t>Boards and Advisory Committees</a:t>
            </a:r>
          </a:p>
        </p:txBody>
      </p:sp>
      <p:sp>
        <p:nvSpPr>
          <p:cNvPr id="6" name="Slide Number Placeholder 2">
            <a:extLst>
              <a:ext uri="{FF2B5EF4-FFF2-40B4-BE49-F238E27FC236}">
                <a16:creationId xmlns:a16="http://schemas.microsoft.com/office/drawing/2014/main" id="{FE06EE38-C135-4898-846F-45B98FF0BF7E}"/>
              </a:ext>
            </a:extLst>
          </p:cNvPr>
          <p:cNvSpPr txBox="1">
            <a:spLocks/>
          </p:cNvSpPr>
          <p:nvPr/>
        </p:nvSpPr>
        <p:spPr>
          <a:xfrm>
            <a:off x="0" y="0"/>
            <a:ext cx="0" cy="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10</a:t>
            </a:fld>
            <a:endParaRPr lang="en-US" sz="750" dirty="0"/>
          </a:p>
        </p:txBody>
      </p:sp>
      <p:sp>
        <p:nvSpPr>
          <p:cNvPr id="7" name="TextBox 6">
            <a:extLst>
              <a:ext uri="{FF2B5EF4-FFF2-40B4-BE49-F238E27FC236}">
                <a16:creationId xmlns:a16="http://schemas.microsoft.com/office/drawing/2014/main" id="{1A92CA6E-4E22-4397-9F27-9816ECD99762}"/>
              </a:ext>
            </a:extLst>
          </p:cNvPr>
          <p:cNvSpPr txBox="1"/>
          <p:nvPr/>
        </p:nvSpPr>
        <p:spPr>
          <a:xfrm>
            <a:off x="378843" y="4500714"/>
            <a:ext cx="8580861"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t>DOE, BNL, and JLab envision an EIC facility that is “fully international in character.”</a:t>
            </a:r>
          </a:p>
          <a:p>
            <a:pPr marL="285750" indent="-285750">
              <a:buFont typeface="Arial" panose="020B0604020202020204" pitchFamily="34" charset="0"/>
              <a:buChar char="•"/>
            </a:pPr>
            <a:r>
              <a:rPr lang="en-US" sz="1600" dirty="0"/>
              <a:t>International EIC Advisory Board provides oversight and advice on the construction of the facility, focusing on the accelerator: ANL, BNL, FNAL, LBNL, TJNAF, TRIUMF - Canada, IN2P3 and CEA - France, STFC - UK, INFN - Italy.</a:t>
            </a:r>
          </a:p>
          <a:p>
            <a:pPr marL="285750" indent="-285750">
              <a:buFont typeface="Arial" panose="020B0604020202020204" pitchFamily="34" charset="0"/>
              <a:buChar char="•"/>
            </a:pPr>
            <a:r>
              <a:rPr lang="en-US" sz="1600" dirty="0"/>
              <a:t>International EIC Resource Review Board provides oversight of experiments, 1</a:t>
            </a:r>
            <a:r>
              <a:rPr lang="en-US" sz="1600" baseline="30000" dirty="0"/>
              <a:t>st</a:t>
            </a:r>
            <a:r>
              <a:rPr lang="en-US" sz="1600" dirty="0"/>
              <a:t> meeting April 2023.  Delegates from Africa, Asia, Europe, North and South America.</a:t>
            </a:r>
          </a:p>
          <a:p>
            <a:pPr marL="285750" indent="-285750">
              <a:buFont typeface="Arial" panose="020B0604020202020204" pitchFamily="34" charset="0"/>
              <a:buChar char="•"/>
            </a:pPr>
            <a:r>
              <a:rPr lang="en-US" sz="1600" dirty="0"/>
              <a:t>International EIC Project Advisory Committee provides advice on the successful delivery of the DOE Project including management, scope, schedule, cost, and performance.</a:t>
            </a:r>
          </a:p>
        </p:txBody>
      </p:sp>
      <p:pic>
        <p:nvPicPr>
          <p:cNvPr id="8" name="Picture 7" descr="Graphical user interface, diagram&#10;&#10;Description automatically generated">
            <a:extLst>
              <a:ext uri="{FF2B5EF4-FFF2-40B4-BE49-F238E27FC236}">
                <a16:creationId xmlns:a16="http://schemas.microsoft.com/office/drawing/2014/main" id="{67D5D92D-FFFC-4266-8A13-E7892A9CF95F}"/>
              </a:ext>
            </a:extLst>
          </p:cNvPr>
          <p:cNvPicPr>
            <a:picLocks noChangeAspect="1"/>
          </p:cNvPicPr>
          <p:nvPr/>
        </p:nvPicPr>
        <p:blipFill>
          <a:blip r:embed="rId2"/>
          <a:stretch>
            <a:fillRect/>
          </a:stretch>
        </p:blipFill>
        <p:spPr>
          <a:xfrm>
            <a:off x="261754" y="1178230"/>
            <a:ext cx="8697950" cy="3154567"/>
          </a:xfrm>
          <a:prstGeom prst="rect">
            <a:avLst/>
          </a:prstGeom>
        </p:spPr>
      </p:pic>
      <p:pic>
        <p:nvPicPr>
          <p:cNvPr id="9" name="Picture 8" descr="Table&#10;&#10;Description automatically generated">
            <a:extLst>
              <a:ext uri="{FF2B5EF4-FFF2-40B4-BE49-F238E27FC236}">
                <a16:creationId xmlns:a16="http://schemas.microsoft.com/office/drawing/2014/main" id="{725FDEB8-DA08-4AAD-99FF-A36EDC3B7F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7263" y="751344"/>
            <a:ext cx="4798112" cy="5355312"/>
          </a:xfrm>
          <a:prstGeom prst="rect">
            <a:avLst/>
          </a:prstGeom>
        </p:spPr>
      </p:pic>
      <p:sp>
        <p:nvSpPr>
          <p:cNvPr id="10" name="TextBox 9">
            <a:extLst>
              <a:ext uri="{FF2B5EF4-FFF2-40B4-BE49-F238E27FC236}">
                <a16:creationId xmlns:a16="http://schemas.microsoft.com/office/drawing/2014/main" id="{FA82DFAC-006B-43B9-9E8D-60FFC0BB3447}"/>
              </a:ext>
            </a:extLst>
          </p:cNvPr>
          <p:cNvSpPr txBox="1"/>
          <p:nvPr/>
        </p:nvSpPr>
        <p:spPr>
          <a:xfrm>
            <a:off x="5387876" y="5568253"/>
            <a:ext cx="2674002" cy="461665"/>
          </a:xfrm>
          <a:prstGeom prst="rect">
            <a:avLst/>
          </a:prstGeom>
          <a:solidFill>
            <a:schemeClr val="bg1"/>
          </a:solidFill>
        </p:spPr>
        <p:txBody>
          <a:bodyPr wrap="none" rtlCol="0">
            <a:spAutoFit/>
          </a:bodyPr>
          <a:lstStyle/>
          <a:p>
            <a:pPr algn="ctr"/>
            <a:r>
              <a:rPr lang="en-US" sz="1200" b="1" dirty="0"/>
              <a:t>John Lajoie</a:t>
            </a:r>
            <a:r>
              <a:rPr lang="en-US" sz="1200" dirty="0"/>
              <a:t>, Spokesperson</a:t>
            </a:r>
          </a:p>
          <a:p>
            <a:pPr algn="ctr"/>
            <a:r>
              <a:rPr lang="en-US" sz="1200" b="1" dirty="0"/>
              <a:t>Silvia Dalla Torre</a:t>
            </a:r>
            <a:r>
              <a:rPr lang="en-US" sz="1200" dirty="0"/>
              <a:t>, Deputy Spokesperson</a:t>
            </a:r>
          </a:p>
        </p:txBody>
      </p:sp>
      <p:sp>
        <p:nvSpPr>
          <p:cNvPr id="11" name="TextBox 10">
            <a:extLst>
              <a:ext uri="{FF2B5EF4-FFF2-40B4-BE49-F238E27FC236}">
                <a16:creationId xmlns:a16="http://schemas.microsoft.com/office/drawing/2014/main" id="{33D96225-0C5C-4730-99AE-0452C969C495}"/>
              </a:ext>
            </a:extLst>
          </p:cNvPr>
          <p:cNvSpPr txBox="1"/>
          <p:nvPr/>
        </p:nvSpPr>
        <p:spPr>
          <a:xfrm>
            <a:off x="5150369" y="2057097"/>
            <a:ext cx="853119" cy="184666"/>
          </a:xfrm>
          <a:prstGeom prst="rect">
            <a:avLst/>
          </a:prstGeom>
          <a:solidFill>
            <a:schemeClr val="bg1"/>
          </a:solidFill>
        </p:spPr>
        <p:txBody>
          <a:bodyPr wrap="none" lIns="0" tIns="0" rIns="0" bIns="0" rtlCol="0">
            <a:spAutoFit/>
          </a:bodyPr>
          <a:lstStyle/>
          <a:p>
            <a:r>
              <a:rPr lang="en-US" sz="1200" b="1" dirty="0"/>
              <a:t>      D. </a:t>
            </a:r>
            <a:r>
              <a:rPr lang="en-US" sz="1200" b="1" dirty="0" err="1"/>
              <a:t>Bettoni</a:t>
            </a:r>
            <a:endParaRPr lang="en-US" sz="1200" b="1" dirty="0"/>
          </a:p>
        </p:txBody>
      </p:sp>
    </p:spTree>
    <p:extLst>
      <p:ext uri="{BB962C8B-B14F-4D97-AF65-F5344CB8AC3E}">
        <p14:creationId xmlns:p14="http://schemas.microsoft.com/office/powerpoint/2010/main" val="2406160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ssolv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67ED4-FD52-83CE-8CDB-4D505D06DD10}"/>
              </a:ext>
            </a:extLst>
          </p:cNvPr>
          <p:cNvSpPr>
            <a:spLocks noGrp="1"/>
          </p:cNvSpPr>
          <p:nvPr>
            <p:ph type="title"/>
          </p:nvPr>
        </p:nvSpPr>
        <p:spPr>
          <a:xfrm>
            <a:off x="504310" y="90557"/>
            <a:ext cx="7886700" cy="1325563"/>
          </a:xfrm>
        </p:spPr>
        <p:txBody>
          <a:bodyPr>
            <a:normAutofit/>
          </a:bodyPr>
          <a:lstStyle/>
          <a:p>
            <a:r>
              <a:rPr lang="en-US" dirty="0"/>
              <a:t>EIC Advisory Board</a:t>
            </a:r>
          </a:p>
        </p:txBody>
      </p:sp>
      <p:sp>
        <p:nvSpPr>
          <p:cNvPr id="3" name="Content Placeholder 2">
            <a:extLst>
              <a:ext uri="{FF2B5EF4-FFF2-40B4-BE49-F238E27FC236}">
                <a16:creationId xmlns:a16="http://schemas.microsoft.com/office/drawing/2014/main" id="{9A5BC383-AF71-4600-7813-4D34BD1E34A2}"/>
              </a:ext>
            </a:extLst>
          </p:cNvPr>
          <p:cNvSpPr>
            <a:spLocks noGrp="1"/>
          </p:cNvSpPr>
          <p:nvPr>
            <p:ph idx="1"/>
          </p:nvPr>
        </p:nvSpPr>
        <p:spPr>
          <a:xfrm>
            <a:off x="504309" y="1420513"/>
            <a:ext cx="8211065" cy="4351338"/>
          </a:xfrm>
        </p:spPr>
        <p:txBody>
          <a:bodyPr>
            <a:normAutofit fontScale="85000" lnSpcReduction="20000"/>
          </a:bodyPr>
          <a:lstStyle/>
          <a:p>
            <a:pPr marL="342900" indent="-342900"/>
            <a:r>
              <a:rPr lang="en-US" dirty="0"/>
              <a:t>Directors of labs participating in the EIC accelerator design and construction, chaired by </a:t>
            </a:r>
            <a:r>
              <a:rPr lang="en-US" dirty="0" err="1"/>
              <a:t>JLab</a:t>
            </a:r>
            <a:r>
              <a:rPr lang="en-US" dirty="0"/>
              <a:t> Director</a:t>
            </a:r>
          </a:p>
          <a:p>
            <a:pPr marL="342900" indent="-342900"/>
            <a:r>
              <a:rPr lang="en-US" dirty="0"/>
              <a:t>Meets 3-4 times per year, last meeting on June 29, 2023</a:t>
            </a:r>
          </a:p>
          <a:p>
            <a:pPr marL="342900" indent="-342900">
              <a:spcAft>
                <a:spcPts val="600"/>
              </a:spcAft>
            </a:pPr>
            <a:r>
              <a:rPr lang="en-US" dirty="0"/>
              <a:t>June meeting approved charter and provided recommendations:</a:t>
            </a:r>
          </a:p>
          <a:p>
            <a:pPr marL="914400" lvl="1" indent="-457200">
              <a:spcAft>
                <a:spcPts val="600"/>
              </a:spcAft>
              <a:buFont typeface="+mj-lt"/>
              <a:buAutoNum type="arabicPeriod"/>
            </a:pPr>
            <a:r>
              <a:rPr lang="en-US" dirty="0"/>
              <a:t>BNL: Expeditiously move forward with a design contract with </a:t>
            </a:r>
            <a:r>
              <a:rPr lang="en-US" dirty="0" err="1"/>
              <a:t>Saclay</a:t>
            </a:r>
            <a:r>
              <a:rPr lang="en-US" dirty="0"/>
              <a:t> for the solenoid spin rotator magnets.</a:t>
            </a:r>
          </a:p>
          <a:p>
            <a:pPr marL="914400" lvl="1" indent="-457200">
              <a:spcAft>
                <a:spcPts val="600"/>
              </a:spcAft>
              <a:buFont typeface="+mj-lt"/>
              <a:buAutoNum type="arabicPeriod"/>
            </a:pPr>
            <a:r>
              <a:rPr lang="en-US" dirty="0"/>
              <a:t>JLAB: Evaluate the benefit/risk to the project of the PERLE cryomodule proposal.</a:t>
            </a:r>
          </a:p>
          <a:p>
            <a:pPr marL="914400" lvl="1" indent="-457200">
              <a:spcAft>
                <a:spcPts val="600"/>
              </a:spcAft>
              <a:buFont typeface="+mj-lt"/>
              <a:buAutoNum type="arabicPeriod"/>
            </a:pPr>
            <a:r>
              <a:rPr lang="en-US" dirty="0"/>
              <a:t>BNL/</a:t>
            </a:r>
            <a:r>
              <a:rPr lang="en-US" dirty="0" err="1"/>
              <a:t>JLab</a:t>
            </a:r>
            <a:r>
              <a:rPr lang="en-US" dirty="0"/>
              <a:t>: Establish an accelerator collaboration with the proper structure and regular meetings.</a:t>
            </a:r>
          </a:p>
          <a:p>
            <a:pPr marL="914400" lvl="1" indent="-457200">
              <a:spcAft>
                <a:spcPts val="600"/>
              </a:spcAft>
              <a:buFont typeface="+mj-lt"/>
              <a:buAutoNum type="arabicPeriod"/>
            </a:pPr>
            <a:r>
              <a:rPr lang="en-US" dirty="0"/>
              <a:t>EIC Project and Partners:  Finalize scope with partners.</a:t>
            </a:r>
          </a:p>
          <a:p>
            <a:pPr marL="914400" lvl="1" indent="-457200">
              <a:spcAft>
                <a:spcPts val="600"/>
              </a:spcAft>
              <a:buFont typeface="+mj-lt"/>
              <a:buAutoNum type="arabicPeriod"/>
            </a:pPr>
            <a:r>
              <a:rPr lang="en-US" dirty="0"/>
              <a:t>EIC Project:  Define high-level risks and milestones at the appropriate level to be monitored by the EIC Advisory Board.</a:t>
            </a:r>
          </a:p>
        </p:txBody>
      </p:sp>
      <p:sp>
        <p:nvSpPr>
          <p:cNvPr id="4" name="Slide Number Placeholder 3">
            <a:extLst>
              <a:ext uri="{FF2B5EF4-FFF2-40B4-BE49-F238E27FC236}">
                <a16:creationId xmlns:a16="http://schemas.microsoft.com/office/drawing/2014/main" id="{A98E3B3B-2D4B-EB3E-28D9-2153B0A7429C}"/>
              </a:ext>
            </a:extLst>
          </p:cNvPr>
          <p:cNvSpPr>
            <a:spLocks noGrp="1"/>
          </p:cNvSpPr>
          <p:nvPr>
            <p:ph type="sldNum" sz="quarter" idx="4"/>
          </p:nvPr>
        </p:nvSpPr>
        <p:spPr>
          <a:xfrm>
            <a:off x="8391010" y="6316596"/>
            <a:ext cx="324365" cy="365125"/>
          </a:xfrm>
          <a:prstGeom prst="rect">
            <a:avLst/>
          </a:prstGeom>
        </p:spPr>
        <p:txBody>
          <a:bodyPr lIns="0" tIns="0" rIns="45720" bIns="0" anchor="ctr"/>
          <a:lstStyle>
            <a:defPPr>
              <a:defRPr lang="en-US"/>
            </a:defPPr>
            <a:lvl1pPr marL="0" algn="r" defTabSz="914400" rtl="0" eaLnBrk="1" latinLnBrk="0" hangingPunct="1">
              <a:defRPr sz="7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6D9922-87B3-6043-9531-5184EA303DC1}" type="slidenum">
              <a:rPr lang="en-US" smtClean="0"/>
              <a:pPr/>
              <a:t>11</a:t>
            </a:fld>
            <a:endParaRPr lang="en-US"/>
          </a:p>
        </p:txBody>
      </p:sp>
    </p:spTree>
    <p:extLst>
      <p:ext uri="{BB962C8B-B14F-4D97-AF65-F5344CB8AC3E}">
        <p14:creationId xmlns:p14="http://schemas.microsoft.com/office/powerpoint/2010/main" val="667514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74E921B-7984-4D47-A096-02F35B2BFBE8}"/>
              </a:ext>
            </a:extLst>
          </p:cNvPr>
          <p:cNvSpPr>
            <a:spLocks noGrp="1"/>
          </p:cNvSpPr>
          <p:nvPr>
            <p:ph type="sldNum" sz="quarter" idx="12"/>
          </p:nvPr>
        </p:nvSpPr>
        <p:spPr/>
        <p:txBody>
          <a:bodyPr/>
          <a:lstStyle/>
          <a:p>
            <a:fld id="{893C5830-40F3-F04E-B2E3-10E6672BA8FF}" type="slidenum">
              <a:rPr lang="en-US" smtClean="0"/>
              <a:t>12</a:t>
            </a:fld>
            <a:endParaRPr lang="en-US" dirty="0"/>
          </a:p>
        </p:txBody>
      </p:sp>
      <p:sp>
        <p:nvSpPr>
          <p:cNvPr id="5" name="Title 1">
            <a:extLst>
              <a:ext uri="{FF2B5EF4-FFF2-40B4-BE49-F238E27FC236}">
                <a16:creationId xmlns:a16="http://schemas.microsoft.com/office/drawing/2014/main" id="{D26705FD-F54E-4EBF-A418-0C191660A054}"/>
              </a:ext>
            </a:extLst>
          </p:cNvPr>
          <p:cNvSpPr>
            <a:spLocks noGrp="1"/>
          </p:cNvSpPr>
          <p:nvPr>
            <p:ph type="title"/>
          </p:nvPr>
        </p:nvSpPr>
        <p:spPr>
          <a:xfrm>
            <a:off x="428625" y="145457"/>
            <a:ext cx="8286750" cy="754271"/>
          </a:xfrm>
        </p:spPr>
        <p:txBody>
          <a:bodyPr>
            <a:normAutofit/>
          </a:bodyPr>
          <a:lstStyle/>
          <a:p>
            <a:r>
              <a:rPr lang="en-US" dirty="0"/>
              <a:t>DOE Reference Funding Plan</a:t>
            </a:r>
          </a:p>
        </p:txBody>
      </p:sp>
      <p:sp>
        <p:nvSpPr>
          <p:cNvPr id="6" name="Slide Number Placeholder 2">
            <a:extLst>
              <a:ext uri="{FF2B5EF4-FFF2-40B4-BE49-F238E27FC236}">
                <a16:creationId xmlns:a16="http://schemas.microsoft.com/office/drawing/2014/main" id="{AF21EFE4-293A-4E4C-A4F5-3ABE347DB549}"/>
              </a:ext>
            </a:extLst>
          </p:cNvPr>
          <p:cNvSpPr txBox="1">
            <a:spLocks/>
          </p:cNvSpPr>
          <p:nvPr/>
        </p:nvSpPr>
        <p:spPr>
          <a:xfrm>
            <a:off x="0" y="0"/>
            <a:ext cx="0" cy="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12</a:t>
            </a:fld>
            <a:endParaRPr lang="en-US" sz="750" dirty="0"/>
          </a:p>
        </p:txBody>
      </p:sp>
      <p:pic>
        <p:nvPicPr>
          <p:cNvPr id="7" name="Picture 6">
            <a:extLst>
              <a:ext uri="{FF2B5EF4-FFF2-40B4-BE49-F238E27FC236}">
                <a16:creationId xmlns:a16="http://schemas.microsoft.com/office/drawing/2014/main" id="{DE5EF75E-5D53-4005-AC0B-225ACECA49F1}"/>
              </a:ext>
            </a:extLst>
          </p:cNvPr>
          <p:cNvPicPr>
            <a:picLocks noChangeAspect="1"/>
          </p:cNvPicPr>
          <p:nvPr/>
        </p:nvPicPr>
        <p:blipFill>
          <a:blip r:embed="rId2"/>
          <a:stretch>
            <a:fillRect/>
          </a:stretch>
        </p:blipFill>
        <p:spPr>
          <a:xfrm>
            <a:off x="341301" y="913744"/>
            <a:ext cx="8710232" cy="3678914"/>
          </a:xfrm>
          <a:prstGeom prst="rect">
            <a:avLst/>
          </a:prstGeom>
        </p:spPr>
      </p:pic>
      <p:sp>
        <p:nvSpPr>
          <p:cNvPr id="8" name="TextBox 7">
            <a:extLst>
              <a:ext uri="{FF2B5EF4-FFF2-40B4-BE49-F238E27FC236}">
                <a16:creationId xmlns:a16="http://schemas.microsoft.com/office/drawing/2014/main" id="{9153A651-043F-4E23-9BEF-B20F1E6F379A}"/>
              </a:ext>
            </a:extLst>
          </p:cNvPr>
          <p:cNvSpPr txBox="1"/>
          <p:nvPr/>
        </p:nvSpPr>
        <p:spPr>
          <a:xfrm>
            <a:off x="341301" y="4700729"/>
            <a:ext cx="8635439" cy="1569660"/>
          </a:xfrm>
          <a:prstGeom prst="rect">
            <a:avLst/>
          </a:prstGeom>
          <a:solidFill>
            <a:schemeClr val="bg1"/>
          </a:solidFill>
          <a:ln w="12700">
            <a:solidFill>
              <a:schemeClr val="tx1"/>
            </a:solidFill>
          </a:ln>
        </p:spPr>
        <p:txBody>
          <a:bodyPr wrap="square" rtlCol="0">
            <a:spAutoFit/>
          </a:bodyPr>
          <a:lstStyle/>
          <a:p>
            <a:pPr marL="285750" indent="-285750">
              <a:buFont typeface="Arial" panose="020B0604020202020204" pitchFamily="34" charset="0"/>
              <a:buChar char="•"/>
            </a:pPr>
            <a:r>
              <a:rPr lang="en-US" sz="1600" dirty="0"/>
              <a:t>DOE Inflation Reduction Act funding of $138M allocated in September 2022.  Actual FY2023 funding is $70M.  DOE request for FY2024 is $98M.</a:t>
            </a:r>
          </a:p>
          <a:p>
            <a:pPr marL="285750" indent="-285750">
              <a:buFont typeface="Arial" panose="020B0604020202020204" pitchFamily="34" charset="0"/>
              <a:buChar char="•"/>
            </a:pPr>
            <a:r>
              <a:rPr lang="en-US" sz="1600" dirty="0"/>
              <a:t>RHIC shut down planned for June 2025.  Significant RHIC Operations funding will be redirected to EIC construction starting in FY2025 and reaching ~$150M/year in FY2026.</a:t>
            </a:r>
          </a:p>
          <a:p>
            <a:pPr marL="285750" indent="-285750">
              <a:buFont typeface="Arial" panose="020B0604020202020204" pitchFamily="34" charset="0"/>
              <a:buChar char="•"/>
            </a:pPr>
            <a:r>
              <a:rPr lang="en-US" sz="1600" dirty="0"/>
              <a:t>Current funding supports DOE CD-3A, Long Lead Procurement Approval, in January 2024.  Long lead procurement mitigate risks:  technical, supply chain, inflation, and schedule.</a:t>
            </a:r>
          </a:p>
        </p:txBody>
      </p:sp>
    </p:spTree>
    <p:extLst>
      <p:ext uri="{BB962C8B-B14F-4D97-AF65-F5344CB8AC3E}">
        <p14:creationId xmlns:p14="http://schemas.microsoft.com/office/powerpoint/2010/main" val="79687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BB3BE-39C7-A9F0-82E6-EC5E1787C811}"/>
              </a:ext>
            </a:extLst>
          </p:cNvPr>
          <p:cNvSpPr>
            <a:spLocks noGrp="1"/>
          </p:cNvSpPr>
          <p:nvPr>
            <p:ph type="title"/>
          </p:nvPr>
        </p:nvSpPr>
        <p:spPr>
          <a:xfrm>
            <a:off x="428625" y="365129"/>
            <a:ext cx="8286750" cy="797750"/>
          </a:xfrm>
        </p:spPr>
        <p:txBody>
          <a:bodyPr>
            <a:normAutofit fontScale="90000"/>
          </a:bodyPr>
          <a:lstStyle/>
          <a:p>
            <a:r>
              <a:rPr lang="en-US" dirty="0"/>
              <a:t>Funding and DOE Critical Decisions </a:t>
            </a:r>
          </a:p>
        </p:txBody>
      </p:sp>
      <p:sp>
        <p:nvSpPr>
          <p:cNvPr id="3" name="Content Placeholder 2">
            <a:extLst>
              <a:ext uri="{FF2B5EF4-FFF2-40B4-BE49-F238E27FC236}">
                <a16:creationId xmlns:a16="http://schemas.microsoft.com/office/drawing/2014/main" id="{1C9CB51C-537B-2D68-54EB-9E61325BD5A1}"/>
              </a:ext>
            </a:extLst>
          </p:cNvPr>
          <p:cNvSpPr>
            <a:spLocks noGrp="1"/>
          </p:cNvSpPr>
          <p:nvPr>
            <p:ph idx="1"/>
          </p:nvPr>
        </p:nvSpPr>
        <p:spPr>
          <a:xfrm>
            <a:off x="428625" y="1292315"/>
            <a:ext cx="8394741" cy="4681090"/>
          </a:xfrm>
        </p:spPr>
        <p:txBody>
          <a:bodyPr>
            <a:normAutofit/>
          </a:bodyPr>
          <a:lstStyle/>
          <a:p>
            <a:pPr marL="342900" indent="-342900">
              <a:buFont typeface="Arial" panose="020B0604020202020204" pitchFamily="34" charset="0"/>
              <a:buChar char="•"/>
            </a:pPr>
            <a:r>
              <a:rPr lang="en-US" dirty="0"/>
              <a:t>Inflation Reduction Act (IRA) funding of $138M provided at the end of 2022 supports CD-3A, Long Lead Procurement Approval, plans</a:t>
            </a:r>
          </a:p>
          <a:p>
            <a:pPr marL="342900" indent="-342900"/>
            <a:r>
              <a:rPr lang="en-US" dirty="0"/>
              <a:t>FY2024 funding is expected to be $98M</a:t>
            </a:r>
          </a:p>
          <a:p>
            <a:pPr marL="342900" indent="-342900">
              <a:buFont typeface="Arial" panose="020B0604020202020204" pitchFamily="34" charset="0"/>
              <a:buChar char="•"/>
            </a:pPr>
            <a:r>
              <a:rPr lang="en-US" dirty="0"/>
              <a:t>Substantial redirection of funding from RHIC operations into EIC construction starting in 2025</a:t>
            </a:r>
          </a:p>
          <a:p>
            <a:pPr marL="342900" indent="-342900">
              <a:buFont typeface="Arial" panose="020B0604020202020204" pitchFamily="34" charset="0"/>
              <a:buChar char="•"/>
            </a:pPr>
            <a:r>
              <a:rPr lang="en-US" dirty="0"/>
              <a:t>FY2025 funding will be critical to achieving the CD-2/3 approval schedule</a:t>
            </a:r>
          </a:p>
          <a:p>
            <a:pPr marL="800100" lvl="1" indent="-342900"/>
            <a:r>
              <a:rPr lang="en-US" dirty="0"/>
              <a:t>Priority is securing CD-2 prior to planned conclusion of RHIC ops in 2025 and the efficient transition from RHIC ops into EIC construction</a:t>
            </a:r>
          </a:p>
        </p:txBody>
      </p:sp>
      <p:sp>
        <p:nvSpPr>
          <p:cNvPr id="4" name="Slide Number Placeholder 3">
            <a:extLst>
              <a:ext uri="{FF2B5EF4-FFF2-40B4-BE49-F238E27FC236}">
                <a16:creationId xmlns:a16="http://schemas.microsoft.com/office/drawing/2014/main" id="{4ECB069C-0918-76C8-AB43-9F4C041C5AF8}"/>
              </a:ext>
            </a:extLst>
          </p:cNvPr>
          <p:cNvSpPr>
            <a:spLocks noGrp="1"/>
          </p:cNvSpPr>
          <p:nvPr>
            <p:ph type="sldNum" sz="quarter" idx="4"/>
          </p:nvPr>
        </p:nvSpPr>
        <p:spPr>
          <a:xfrm>
            <a:off x="8391011" y="6316598"/>
            <a:ext cx="324365" cy="365125"/>
          </a:xfrm>
          <a:prstGeom prst="rect">
            <a:avLst/>
          </a:prstGeom>
        </p:spPr>
        <p:txBody>
          <a:bodyPr lIns="0" tIns="0" rIns="45720" bIns="0" anchor="ctr"/>
          <a:lstStyle>
            <a:defPPr>
              <a:defRPr lang="en-US"/>
            </a:defPPr>
            <a:lvl1pPr marL="0" algn="r" defTabSz="914400" rtl="0" eaLnBrk="1" latinLnBrk="0" hangingPunct="1">
              <a:defRPr sz="7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13</a:t>
            </a:fld>
            <a:endParaRPr lang="en-US" sz="750" dirty="0"/>
          </a:p>
        </p:txBody>
      </p:sp>
    </p:spTree>
    <p:extLst>
      <p:ext uri="{BB962C8B-B14F-4D97-AF65-F5344CB8AC3E}">
        <p14:creationId xmlns:p14="http://schemas.microsoft.com/office/powerpoint/2010/main" val="1315813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61B9-9040-44C4-94EC-5D195008DF89}"/>
              </a:ext>
            </a:extLst>
          </p:cNvPr>
          <p:cNvSpPr>
            <a:spLocks noGrp="1"/>
          </p:cNvSpPr>
          <p:nvPr>
            <p:ph type="title"/>
          </p:nvPr>
        </p:nvSpPr>
        <p:spPr>
          <a:xfrm>
            <a:off x="185304" y="92364"/>
            <a:ext cx="8958696" cy="1325563"/>
          </a:xfrm>
        </p:spPr>
        <p:txBody>
          <a:bodyPr>
            <a:normAutofit/>
          </a:bodyPr>
          <a:lstStyle/>
          <a:p>
            <a:r>
              <a:rPr lang="en-US" sz="3600" dirty="0"/>
              <a:t>EIC Project &amp; Design Reviews</a:t>
            </a:r>
          </a:p>
        </p:txBody>
      </p:sp>
      <p:sp>
        <p:nvSpPr>
          <p:cNvPr id="6" name="Slide Number Placeholder 5">
            <a:extLst>
              <a:ext uri="{FF2B5EF4-FFF2-40B4-BE49-F238E27FC236}">
                <a16:creationId xmlns:a16="http://schemas.microsoft.com/office/drawing/2014/main" id="{9D06D79E-E78E-4DD7-A6BA-DB89B96BEFB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graphicFrame>
        <p:nvGraphicFramePr>
          <p:cNvPr id="3" name="Table 3">
            <a:extLst>
              <a:ext uri="{FF2B5EF4-FFF2-40B4-BE49-F238E27FC236}">
                <a16:creationId xmlns:a16="http://schemas.microsoft.com/office/drawing/2014/main" id="{ADDF2A46-B187-3E47-87C7-54CAEA4894A5}"/>
              </a:ext>
            </a:extLst>
          </p:cNvPr>
          <p:cNvGraphicFramePr>
            <a:graphicFrameLocks noGrp="1"/>
          </p:cNvGraphicFramePr>
          <p:nvPr>
            <p:extLst>
              <p:ext uri="{D42A27DB-BD31-4B8C-83A1-F6EECF244321}">
                <p14:modId xmlns:p14="http://schemas.microsoft.com/office/powerpoint/2010/main" val="3198628542"/>
              </p:ext>
            </p:extLst>
          </p:nvPr>
        </p:nvGraphicFramePr>
        <p:xfrm>
          <a:off x="253985" y="1417927"/>
          <a:ext cx="8636030" cy="4820472"/>
        </p:xfrm>
        <a:graphic>
          <a:graphicData uri="http://schemas.openxmlformats.org/drawingml/2006/table">
            <a:tbl>
              <a:tblPr firstRow="1" bandRow="1">
                <a:tableStyleId>{5C22544A-7EE6-4342-B048-85BDC9FD1C3A}</a:tableStyleId>
              </a:tblPr>
              <a:tblGrid>
                <a:gridCol w="5466756">
                  <a:extLst>
                    <a:ext uri="{9D8B030D-6E8A-4147-A177-3AD203B41FA5}">
                      <a16:colId xmlns:a16="http://schemas.microsoft.com/office/drawing/2014/main" val="2476933501"/>
                    </a:ext>
                  </a:extLst>
                </a:gridCol>
                <a:gridCol w="3169274">
                  <a:extLst>
                    <a:ext uri="{9D8B030D-6E8A-4147-A177-3AD203B41FA5}">
                      <a16:colId xmlns:a16="http://schemas.microsoft.com/office/drawing/2014/main" val="1548912746"/>
                    </a:ext>
                  </a:extLst>
                </a:gridCol>
              </a:tblGrid>
              <a:tr h="360898">
                <a:tc>
                  <a:txBody>
                    <a:bodyPr/>
                    <a:lstStyle/>
                    <a:p>
                      <a:r>
                        <a:rPr lang="en-US" sz="1400" dirty="0"/>
                        <a:t>Event</a:t>
                      </a:r>
                    </a:p>
                  </a:txBody>
                  <a:tcPr/>
                </a:tc>
                <a:tc>
                  <a:txBody>
                    <a:bodyPr/>
                    <a:lstStyle/>
                    <a:p>
                      <a:pPr algn="r"/>
                      <a:r>
                        <a:rPr lang="en-US" sz="1400" dirty="0"/>
                        <a:t>Date</a:t>
                      </a:r>
                    </a:p>
                  </a:txBody>
                  <a:tcPr/>
                </a:tc>
                <a:extLst>
                  <a:ext uri="{0D108BD9-81ED-4DB2-BD59-A6C34878D82A}">
                    <a16:rowId xmlns:a16="http://schemas.microsoft.com/office/drawing/2014/main" val="1584777378"/>
                  </a:ext>
                </a:extLst>
              </a:tr>
              <a:tr h="360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t>Office of Project Assessment Status Review</a:t>
                      </a:r>
                    </a:p>
                  </a:txBody>
                  <a:tcPr/>
                </a:tc>
                <a:tc>
                  <a:txBody>
                    <a:bodyPr/>
                    <a:lstStyle/>
                    <a:p>
                      <a:pPr algn="r"/>
                      <a:r>
                        <a:rPr lang="en-US" sz="1600" dirty="0"/>
                        <a:t>October 19-21, 2021</a:t>
                      </a:r>
                    </a:p>
                  </a:txBody>
                  <a:tcPr/>
                </a:tc>
                <a:extLst>
                  <a:ext uri="{0D108BD9-81ED-4DB2-BD59-A6C34878D82A}">
                    <a16:rowId xmlns:a16="http://schemas.microsoft.com/office/drawing/2014/main" val="558937971"/>
                  </a:ext>
                </a:extLst>
              </a:tr>
              <a:tr h="360898">
                <a:tc>
                  <a:txBody>
                    <a:bodyPr/>
                    <a:lstStyle/>
                    <a:p>
                      <a:r>
                        <a:rPr lang="en-US" sz="1600" dirty="0"/>
                        <a:t>Fundamental Power Coupler Design Review (PDR)</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June 18, 2021</a:t>
                      </a:r>
                    </a:p>
                  </a:txBody>
                  <a:tcPr/>
                </a:tc>
                <a:extLst>
                  <a:ext uri="{0D108BD9-81ED-4DB2-BD59-A6C34878D82A}">
                    <a16:rowId xmlns:a16="http://schemas.microsoft.com/office/drawing/2014/main" val="2989502730"/>
                  </a:ext>
                </a:extLst>
              </a:tr>
              <a:tr h="360898">
                <a:tc>
                  <a:txBody>
                    <a:bodyPr/>
                    <a:lstStyle/>
                    <a:p>
                      <a:r>
                        <a:rPr lang="en-US" sz="1600" dirty="0"/>
                        <a:t>Federal Project Director Status Update</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June 28-30, 2021</a:t>
                      </a:r>
                    </a:p>
                  </a:txBody>
                  <a:tcPr/>
                </a:tc>
                <a:extLst>
                  <a:ext uri="{0D108BD9-81ED-4DB2-BD59-A6C34878D82A}">
                    <a16:rowId xmlns:a16="http://schemas.microsoft.com/office/drawing/2014/main" val="2466836355"/>
                  </a:ext>
                </a:extLst>
              </a:tr>
              <a:tr h="360898">
                <a:tc>
                  <a:txBody>
                    <a:bodyPr/>
                    <a:lstStyle/>
                    <a:p>
                      <a:r>
                        <a:rPr lang="en-US" sz="1600" dirty="0"/>
                        <a:t>EIC ESR Vacuum Systems and Impedance (CDR)</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November 8, 2021</a:t>
                      </a:r>
                    </a:p>
                  </a:txBody>
                  <a:tcPr/>
                </a:tc>
                <a:extLst>
                  <a:ext uri="{0D108BD9-81ED-4DB2-BD59-A6C34878D82A}">
                    <a16:rowId xmlns:a16="http://schemas.microsoft.com/office/drawing/2014/main" val="3012068697"/>
                  </a:ext>
                </a:extLst>
              </a:tr>
              <a:tr h="360898">
                <a:tc>
                  <a:txBody>
                    <a:bodyPr/>
                    <a:lstStyle/>
                    <a:p>
                      <a:r>
                        <a:rPr lang="en-US" sz="1400" dirty="0"/>
                        <a:t>IR Design &amp; MDI Review (CDR)</a:t>
                      </a:r>
                    </a:p>
                  </a:txBody>
                  <a:tcPr/>
                </a:tc>
                <a:tc>
                  <a:txBody>
                    <a:bodyPr/>
                    <a:lstStyle/>
                    <a:p>
                      <a:pPr algn="r"/>
                      <a:r>
                        <a:rPr lang="en-US" sz="1400" dirty="0"/>
                        <a:t>April 6, 2022</a:t>
                      </a:r>
                    </a:p>
                  </a:txBody>
                  <a:tcPr/>
                </a:tc>
                <a:extLst>
                  <a:ext uri="{0D108BD9-81ED-4DB2-BD59-A6C34878D82A}">
                    <a16:rowId xmlns:a16="http://schemas.microsoft.com/office/drawing/2014/main" val="106747756"/>
                  </a:ext>
                </a:extLst>
              </a:tr>
              <a:tr h="3516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EIC Source and 400 MeV Pre-Injector </a:t>
                      </a:r>
                      <a:r>
                        <a:rPr lang="en-US" sz="1400" b="0" dirty="0" err="1"/>
                        <a:t>Linac</a:t>
                      </a:r>
                      <a:r>
                        <a:rPr lang="en-US" sz="1400" b="0" dirty="0"/>
                        <a:t> Systems Review (PDR)</a:t>
                      </a:r>
                    </a:p>
                  </a:txBody>
                  <a:tcPr/>
                </a:tc>
                <a:tc>
                  <a:txBody>
                    <a:bodyPr/>
                    <a:lstStyle/>
                    <a:p>
                      <a:pPr algn="r"/>
                      <a:r>
                        <a:rPr lang="en-US" sz="1400" dirty="0"/>
                        <a:t>July 14, 2022</a:t>
                      </a:r>
                    </a:p>
                  </a:txBody>
                  <a:tcPr/>
                </a:tc>
                <a:extLst>
                  <a:ext uri="{0D108BD9-81ED-4DB2-BD59-A6C34878D82A}">
                    <a16:rowId xmlns:a16="http://schemas.microsoft.com/office/drawing/2014/main" val="961635499"/>
                  </a:ext>
                </a:extLst>
              </a:tr>
              <a:tr h="360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Electronics/Computing Subsystem Status Review (CDR)</a:t>
                      </a:r>
                    </a:p>
                  </a:txBody>
                  <a:tcPr/>
                </a:tc>
                <a:tc>
                  <a:txBody>
                    <a:bodyPr/>
                    <a:lstStyle/>
                    <a:p>
                      <a:pPr algn="r"/>
                      <a:r>
                        <a:rPr lang="en-US" sz="1400" dirty="0"/>
                        <a:t>August 29, 2023</a:t>
                      </a:r>
                    </a:p>
                  </a:txBody>
                  <a:tcPr/>
                </a:tc>
                <a:extLst>
                  <a:ext uri="{0D108BD9-81ED-4DB2-BD59-A6C34878D82A}">
                    <a16:rowId xmlns:a16="http://schemas.microsoft.com/office/drawing/2014/main" val="4029097176"/>
                  </a:ext>
                </a:extLst>
              </a:tr>
              <a:tr h="360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DET - Magnet Subsystem Design (PDR)</a:t>
                      </a:r>
                    </a:p>
                  </a:txBody>
                  <a:tcPr/>
                </a:tc>
                <a:tc>
                  <a:txBody>
                    <a:bodyPr/>
                    <a:lstStyle/>
                    <a:p>
                      <a:pPr algn="r"/>
                      <a:r>
                        <a:rPr lang="en-US" sz="1400" dirty="0"/>
                        <a:t>October 18, 2022</a:t>
                      </a:r>
                    </a:p>
                  </a:txBody>
                  <a:tcPr/>
                </a:tc>
                <a:extLst>
                  <a:ext uri="{0D108BD9-81ED-4DB2-BD59-A6C34878D82A}">
                    <a16:rowId xmlns:a16="http://schemas.microsoft.com/office/drawing/2014/main" val="217735739"/>
                  </a:ext>
                </a:extLst>
              </a:tr>
              <a:tr h="360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ESR Single Cell Cavity Review (PDR)</a:t>
                      </a:r>
                    </a:p>
                  </a:txBody>
                  <a:tcPr/>
                </a:tc>
                <a:tc>
                  <a:txBody>
                    <a:bodyPr/>
                    <a:lstStyle/>
                    <a:p>
                      <a:pPr algn="r"/>
                      <a:r>
                        <a:rPr lang="en-US" sz="1400" dirty="0"/>
                        <a:t>October 27, 2022</a:t>
                      </a:r>
                    </a:p>
                  </a:txBody>
                  <a:tcPr/>
                </a:tc>
                <a:extLst>
                  <a:ext uri="{0D108BD9-81ED-4DB2-BD59-A6C34878D82A}">
                    <a16:rowId xmlns:a16="http://schemas.microsoft.com/office/drawing/2014/main" val="1186052777"/>
                  </a:ext>
                </a:extLst>
              </a:tr>
              <a:tr h="360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Crab Cavity R&amp;D Prototype (PDR)</a:t>
                      </a:r>
                    </a:p>
                  </a:txBody>
                  <a:tcPr/>
                </a:tc>
                <a:tc>
                  <a:txBody>
                    <a:bodyPr/>
                    <a:lstStyle/>
                    <a:p>
                      <a:pPr algn="r"/>
                      <a:r>
                        <a:rPr lang="en-US" sz="1400" dirty="0"/>
                        <a:t>November 2, 2022</a:t>
                      </a:r>
                    </a:p>
                  </a:txBody>
                  <a:tcPr/>
                </a:tc>
                <a:extLst>
                  <a:ext uri="{0D108BD9-81ED-4DB2-BD59-A6C34878D82A}">
                    <a16:rowId xmlns:a16="http://schemas.microsoft.com/office/drawing/2014/main" val="3090215992"/>
                  </a:ext>
                </a:extLst>
              </a:tr>
              <a:tr h="360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Cryogenics Satellite Plant and 2K &amp; 4k Distribution (PDR-1)</a:t>
                      </a:r>
                    </a:p>
                  </a:txBody>
                  <a:tcPr/>
                </a:tc>
                <a:tc>
                  <a:txBody>
                    <a:bodyPr/>
                    <a:lstStyle/>
                    <a:p>
                      <a:pPr algn="r"/>
                      <a:r>
                        <a:rPr lang="en-US" sz="1400" dirty="0"/>
                        <a:t>November 15, 2022</a:t>
                      </a:r>
                    </a:p>
                  </a:txBody>
                  <a:tcPr/>
                </a:tc>
                <a:extLst>
                  <a:ext uri="{0D108BD9-81ED-4DB2-BD59-A6C34878D82A}">
                    <a16:rowId xmlns:a16="http://schemas.microsoft.com/office/drawing/2014/main" val="1963378983"/>
                  </a:ext>
                </a:extLst>
              </a:tr>
              <a:tr h="4989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Hadronic Calorimetry Subsystem Status Review (PDR-1)</a:t>
                      </a:r>
                    </a:p>
                  </a:txBody>
                  <a:tcPr/>
                </a:tc>
                <a:tc>
                  <a:txBody>
                    <a:bodyPr/>
                    <a:lstStyle/>
                    <a:p>
                      <a:pPr algn="r"/>
                      <a:r>
                        <a:rPr lang="en-US" sz="1400" dirty="0"/>
                        <a:t>December 6, 2022</a:t>
                      </a:r>
                    </a:p>
                  </a:txBody>
                  <a:tcPr/>
                </a:tc>
                <a:extLst>
                  <a:ext uri="{0D108BD9-81ED-4DB2-BD59-A6C34878D82A}">
                    <a16:rowId xmlns:a16="http://schemas.microsoft.com/office/drawing/2014/main" val="3233127003"/>
                  </a:ext>
                </a:extLst>
              </a:tr>
            </a:tbl>
          </a:graphicData>
        </a:graphic>
      </p:graphicFrame>
    </p:spTree>
    <p:extLst>
      <p:ext uri="{BB962C8B-B14F-4D97-AF65-F5344CB8AC3E}">
        <p14:creationId xmlns:p14="http://schemas.microsoft.com/office/powerpoint/2010/main" val="3193807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C0CF780-3D7E-4BD9-8CE0-E32746F2CD11}"/>
              </a:ext>
            </a:extLst>
          </p:cNvPr>
          <p:cNvSpPr>
            <a:spLocks noGrp="1"/>
          </p:cNvSpPr>
          <p:nvPr>
            <p:ph type="sldNum" sz="quarter" idx="12"/>
          </p:nvPr>
        </p:nvSpPr>
        <p:spPr/>
        <p:txBody>
          <a:bodyPr/>
          <a:lstStyle/>
          <a:p>
            <a:fld id="{893C5830-40F3-F04E-B2E3-10E6672BA8FF}" type="slidenum">
              <a:rPr lang="en-US" smtClean="0"/>
              <a:pPr/>
              <a:t>15</a:t>
            </a:fld>
            <a:endParaRPr lang="en-US" dirty="0"/>
          </a:p>
        </p:txBody>
      </p:sp>
      <p:graphicFrame>
        <p:nvGraphicFramePr>
          <p:cNvPr id="5" name="Table 4">
            <a:extLst>
              <a:ext uri="{FF2B5EF4-FFF2-40B4-BE49-F238E27FC236}">
                <a16:creationId xmlns:a16="http://schemas.microsoft.com/office/drawing/2014/main" id="{CCC4D65C-FEB2-472B-B013-2C5D93010B7F}"/>
              </a:ext>
            </a:extLst>
          </p:cNvPr>
          <p:cNvGraphicFramePr>
            <a:graphicFrameLocks noGrp="1"/>
          </p:cNvGraphicFramePr>
          <p:nvPr/>
        </p:nvGraphicFramePr>
        <p:xfrm>
          <a:off x="253985" y="1278890"/>
          <a:ext cx="8636030" cy="4820920"/>
        </p:xfrm>
        <a:graphic>
          <a:graphicData uri="http://schemas.openxmlformats.org/drawingml/2006/table">
            <a:tbl>
              <a:tblPr firstRow="1" bandRow="1">
                <a:tableStyleId>{5C22544A-7EE6-4342-B048-85BDC9FD1C3A}</a:tableStyleId>
              </a:tblPr>
              <a:tblGrid>
                <a:gridCol w="5466756">
                  <a:extLst>
                    <a:ext uri="{9D8B030D-6E8A-4147-A177-3AD203B41FA5}">
                      <a16:colId xmlns:a16="http://schemas.microsoft.com/office/drawing/2014/main" val="1476003640"/>
                    </a:ext>
                  </a:extLst>
                </a:gridCol>
                <a:gridCol w="3169274">
                  <a:extLst>
                    <a:ext uri="{9D8B030D-6E8A-4147-A177-3AD203B41FA5}">
                      <a16:colId xmlns:a16="http://schemas.microsoft.com/office/drawing/2014/main" val="3388081084"/>
                    </a:ext>
                  </a:extLst>
                </a:gridCol>
              </a:tblGrid>
              <a:tr h="370840">
                <a:tc>
                  <a:txBody>
                    <a:bodyPr/>
                    <a:lstStyle/>
                    <a:p>
                      <a:r>
                        <a:rPr lang="en-US" sz="1400" dirty="0"/>
                        <a:t>Event</a:t>
                      </a:r>
                    </a:p>
                  </a:txBody>
                  <a:tcPr/>
                </a:tc>
                <a:tc>
                  <a:txBody>
                    <a:bodyPr/>
                    <a:lstStyle/>
                    <a:p>
                      <a:pPr algn="r"/>
                      <a:r>
                        <a:rPr lang="en-US" sz="1400" dirty="0"/>
                        <a:t>Date</a:t>
                      </a:r>
                    </a:p>
                  </a:txBody>
                  <a:tcPr/>
                </a:tc>
                <a:extLst>
                  <a:ext uri="{0D108BD9-81ED-4DB2-BD59-A6C34878D82A}">
                    <a16:rowId xmlns:a16="http://schemas.microsoft.com/office/drawing/2014/main" val="419162489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Polarimetry &amp; Luminosity Detector Status Review (PDR-1)</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400" dirty="0"/>
                        <a:t>January 17, 2023</a:t>
                      </a:r>
                    </a:p>
                  </a:txBody>
                  <a:tcPr/>
                </a:tc>
                <a:extLst>
                  <a:ext uri="{0D108BD9-81ED-4DB2-BD59-A6C34878D82A}">
                    <a16:rowId xmlns:a16="http://schemas.microsoft.com/office/drawing/2014/main" val="33700739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t>Office of Project Assessment Status Review</a:t>
                      </a:r>
                    </a:p>
                  </a:txBody>
                  <a:tcPr/>
                </a:tc>
                <a:tc>
                  <a:txBody>
                    <a:bodyPr/>
                    <a:lstStyle/>
                    <a:p>
                      <a:pPr algn="r"/>
                      <a:r>
                        <a:rPr lang="en-US" sz="1400" dirty="0"/>
                        <a:t>January 31-February 2, 2023</a:t>
                      </a:r>
                    </a:p>
                  </a:txBody>
                  <a:tcPr/>
                </a:tc>
                <a:extLst>
                  <a:ext uri="{0D108BD9-81ED-4DB2-BD59-A6C34878D82A}">
                    <a16:rowId xmlns:a16="http://schemas.microsoft.com/office/drawing/2014/main" val="20517828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591 MHz First Article Single Cell Cavity String Components (PDR)</a:t>
                      </a:r>
                    </a:p>
                  </a:txBody>
                  <a:tcPr/>
                </a:tc>
                <a:tc>
                  <a:txBody>
                    <a:bodyPr/>
                    <a:lstStyle/>
                    <a:p>
                      <a:pPr algn="r"/>
                      <a:r>
                        <a:rPr lang="en-US" sz="1400" dirty="0"/>
                        <a:t>April 20, 2023</a:t>
                      </a:r>
                    </a:p>
                  </a:txBody>
                  <a:tcPr/>
                </a:tc>
                <a:extLst>
                  <a:ext uri="{0D108BD9-81ED-4DB2-BD59-A6C34878D82A}">
                    <a16:rowId xmlns:a16="http://schemas.microsoft.com/office/drawing/2014/main" val="23017172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EIC High Power FPC (FDR-1)</a:t>
                      </a:r>
                    </a:p>
                  </a:txBody>
                  <a:tcPr/>
                </a:tc>
                <a:tc>
                  <a:txBody>
                    <a:bodyPr/>
                    <a:lstStyle/>
                    <a:p>
                      <a:pPr algn="r"/>
                      <a:r>
                        <a:rPr lang="en-US" sz="1400" dirty="0"/>
                        <a:t>April 28, 2023</a:t>
                      </a:r>
                    </a:p>
                  </a:txBody>
                  <a:tcPr/>
                </a:tc>
                <a:extLst>
                  <a:ext uri="{0D108BD9-81ED-4DB2-BD59-A6C34878D82A}">
                    <a16:rowId xmlns:a16="http://schemas.microsoft.com/office/drawing/2014/main" val="225760588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591 MHz HP-SSA Engineering Demonstration Units (FDR)</a:t>
                      </a:r>
                    </a:p>
                  </a:txBody>
                  <a:tcPr/>
                </a:tc>
                <a:tc>
                  <a:txBody>
                    <a:bodyPr/>
                    <a:lstStyle/>
                    <a:p>
                      <a:pPr algn="r"/>
                      <a:r>
                        <a:rPr lang="en-US" sz="1400" dirty="0"/>
                        <a:t>May 16, 2021</a:t>
                      </a:r>
                    </a:p>
                  </a:txBody>
                  <a:tcPr/>
                </a:tc>
                <a:extLst>
                  <a:ext uri="{0D108BD9-81ED-4DB2-BD59-A6C34878D82A}">
                    <a16:rowId xmlns:a16="http://schemas.microsoft.com/office/drawing/2014/main" val="16533705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RCS Arc Vacuum Chambers (PDR)</a:t>
                      </a:r>
                    </a:p>
                  </a:txBody>
                  <a:tcPr/>
                </a:tc>
                <a:tc>
                  <a:txBody>
                    <a:bodyPr/>
                    <a:lstStyle/>
                    <a:p>
                      <a:pPr algn="r"/>
                      <a:r>
                        <a:rPr lang="en-US" sz="1400" dirty="0"/>
                        <a:t>June 9, 2023</a:t>
                      </a:r>
                    </a:p>
                  </a:txBody>
                  <a:tcPr/>
                </a:tc>
                <a:extLst>
                  <a:ext uri="{0D108BD9-81ED-4DB2-BD59-A6C34878D82A}">
                    <a16:rowId xmlns:a16="http://schemas.microsoft.com/office/drawing/2014/main" val="4223579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SC Magnet Wire Specification (FDR)</a:t>
                      </a:r>
                    </a:p>
                  </a:txBody>
                  <a:tcPr/>
                </a:tc>
                <a:tc>
                  <a:txBody>
                    <a:bodyPr/>
                    <a:lstStyle/>
                    <a:p>
                      <a:pPr algn="r"/>
                      <a:r>
                        <a:rPr lang="en-US" sz="1400" dirty="0"/>
                        <a:t>June 15, 2023</a:t>
                      </a:r>
                    </a:p>
                  </a:txBody>
                  <a:tcPr/>
                </a:tc>
                <a:extLst>
                  <a:ext uri="{0D108BD9-81ED-4DB2-BD59-A6C34878D82A}">
                    <a16:rowId xmlns:a16="http://schemas.microsoft.com/office/drawing/2014/main" val="3598367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HSR BPM </a:t>
                      </a:r>
                      <a:r>
                        <a:rPr lang="en-US" sz="1400" dirty="0" err="1"/>
                        <a:t>Cryo</a:t>
                      </a:r>
                      <a:r>
                        <a:rPr lang="en-US" sz="1400" dirty="0"/>
                        <a:t> Buttons &amp; </a:t>
                      </a:r>
                      <a:r>
                        <a:rPr lang="en-US" sz="1400" dirty="0" err="1"/>
                        <a:t>Cryo</a:t>
                      </a:r>
                      <a:r>
                        <a:rPr lang="en-US" sz="1400" dirty="0"/>
                        <a:t> Cables (PDR)</a:t>
                      </a:r>
                    </a:p>
                  </a:txBody>
                  <a:tcPr/>
                </a:tc>
                <a:tc>
                  <a:txBody>
                    <a:bodyPr/>
                    <a:lstStyle/>
                    <a:p>
                      <a:pPr algn="r"/>
                      <a:r>
                        <a:rPr lang="en-US" sz="1400" dirty="0"/>
                        <a:t>June 20, 2023</a:t>
                      </a:r>
                    </a:p>
                  </a:txBody>
                  <a:tcPr/>
                </a:tc>
                <a:extLst>
                  <a:ext uri="{0D108BD9-81ED-4DB2-BD59-A6C34878D82A}">
                    <a16:rowId xmlns:a16="http://schemas.microsoft.com/office/drawing/2014/main" val="386078446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n-NO" sz="1400" dirty="0"/>
                        <a:t>400 MeV Linac System (FDR)</a:t>
                      </a:r>
                      <a:endParaRPr lang="en-US" sz="1400" dirty="0"/>
                    </a:p>
                  </a:txBody>
                  <a:tcPr/>
                </a:tc>
                <a:tc>
                  <a:txBody>
                    <a:bodyPr/>
                    <a:lstStyle/>
                    <a:p>
                      <a:pPr algn="r"/>
                      <a:r>
                        <a:rPr lang="en-US" sz="1400" dirty="0"/>
                        <a:t>June 23, 2023</a:t>
                      </a:r>
                    </a:p>
                  </a:txBody>
                  <a:tcPr/>
                </a:tc>
                <a:extLst>
                  <a:ext uri="{0D108BD9-81ED-4DB2-BD59-A6C34878D82A}">
                    <a16:rowId xmlns:a16="http://schemas.microsoft.com/office/drawing/2014/main" val="8651845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Long-Lead Procurement Cost Review</a:t>
                      </a:r>
                    </a:p>
                  </a:txBody>
                  <a:tcPr/>
                </a:tc>
                <a:tc>
                  <a:txBody>
                    <a:bodyPr/>
                    <a:lstStyle/>
                    <a:p>
                      <a:pPr algn="r"/>
                      <a:r>
                        <a:rPr lang="en-US" sz="1400" dirty="0"/>
                        <a:t>June 26-29, 2023</a:t>
                      </a:r>
                    </a:p>
                  </a:txBody>
                  <a:tcPr/>
                </a:tc>
                <a:extLst>
                  <a:ext uri="{0D108BD9-81ED-4DB2-BD59-A6C34878D82A}">
                    <a16:rowId xmlns:a16="http://schemas.microsoft.com/office/drawing/2014/main" val="409716418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dirty="0"/>
                        <a:t>SC Magnet Schedule Review</a:t>
                      </a:r>
                    </a:p>
                  </a:txBody>
                  <a:tcPr/>
                </a:tc>
                <a:tc>
                  <a:txBody>
                    <a:bodyPr/>
                    <a:lstStyle/>
                    <a:p>
                      <a:pPr algn="r"/>
                      <a:r>
                        <a:rPr lang="en-US" sz="1400" b="0" i="0" dirty="0"/>
                        <a:t>June 26-29, 2023</a:t>
                      </a:r>
                    </a:p>
                  </a:txBody>
                  <a:tcPr/>
                </a:tc>
                <a:extLst>
                  <a:ext uri="{0D108BD9-81ED-4DB2-BD59-A6C34878D82A}">
                    <a16:rowId xmlns:a16="http://schemas.microsoft.com/office/drawing/2014/main" val="32277765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Secondary Unit Substations (FDR)</a:t>
                      </a:r>
                    </a:p>
                  </a:txBody>
                  <a:tcPr/>
                </a:tc>
                <a:tc>
                  <a:txBody>
                    <a:bodyPr/>
                    <a:lstStyle/>
                    <a:p>
                      <a:pPr algn="r"/>
                      <a:r>
                        <a:rPr lang="en-US" sz="1400" dirty="0"/>
                        <a:t>July 24, 2023</a:t>
                      </a:r>
                    </a:p>
                  </a:txBody>
                  <a:tcPr/>
                </a:tc>
                <a:extLst>
                  <a:ext uri="{0D108BD9-81ED-4DB2-BD59-A6C34878D82A}">
                    <a16:rowId xmlns:a16="http://schemas.microsoft.com/office/drawing/2014/main" val="2808001057"/>
                  </a:ext>
                </a:extLst>
              </a:tr>
            </a:tbl>
          </a:graphicData>
        </a:graphic>
      </p:graphicFrame>
      <p:sp>
        <p:nvSpPr>
          <p:cNvPr id="6" name="Title 1">
            <a:extLst>
              <a:ext uri="{FF2B5EF4-FFF2-40B4-BE49-F238E27FC236}">
                <a16:creationId xmlns:a16="http://schemas.microsoft.com/office/drawing/2014/main" id="{291E5322-24CA-43E1-B9A9-E4AC7A1FA49C}"/>
              </a:ext>
            </a:extLst>
          </p:cNvPr>
          <p:cNvSpPr>
            <a:spLocks noGrp="1"/>
          </p:cNvSpPr>
          <p:nvPr>
            <p:ph type="title"/>
          </p:nvPr>
        </p:nvSpPr>
        <p:spPr>
          <a:xfrm>
            <a:off x="253985" y="407352"/>
            <a:ext cx="7886700" cy="701675"/>
          </a:xfrm>
        </p:spPr>
        <p:txBody>
          <a:bodyPr>
            <a:normAutofit/>
          </a:bodyPr>
          <a:lstStyle/>
          <a:p>
            <a:r>
              <a:rPr lang="en-US" sz="3600" dirty="0"/>
              <a:t>EIC Project &amp; Design Reviews (cont.)</a:t>
            </a:r>
          </a:p>
        </p:txBody>
      </p:sp>
    </p:spTree>
    <p:extLst>
      <p:ext uri="{BB962C8B-B14F-4D97-AF65-F5344CB8AC3E}">
        <p14:creationId xmlns:p14="http://schemas.microsoft.com/office/powerpoint/2010/main" val="4193030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BCB7941-278D-4506-AA98-7A0F0F91AF03}"/>
              </a:ext>
            </a:extLst>
          </p:cNvPr>
          <p:cNvSpPr>
            <a:spLocks noGrp="1"/>
          </p:cNvSpPr>
          <p:nvPr>
            <p:ph type="sldNum" sz="quarter" idx="12"/>
          </p:nvPr>
        </p:nvSpPr>
        <p:spPr/>
        <p:txBody>
          <a:bodyPr/>
          <a:lstStyle/>
          <a:p>
            <a:fld id="{893C5830-40F3-F04E-B2E3-10E6672BA8FF}" type="slidenum">
              <a:rPr lang="en-US" smtClean="0"/>
              <a:t>16</a:t>
            </a:fld>
            <a:endParaRPr lang="en-US" dirty="0"/>
          </a:p>
        </p:txBody>
      </p:sp>
      <p:sp>
        <p:nvSpPr>
          <p:cNvPr id="6" name="Title 1">
            <a:extLst>
              <a:ext uri="{FF2B5EF4-FFF2-40B4-BE49-F238E27FC236}">
                <a16:creationId xmlns:a16="http://schemas.microsoft.com/office/drawing/2014/main" id="{6485FC42-DA54-4174-B2C6-4A70FB0D9A6F}"/>
              </a:ext>
            </a:extLst>
          </p:cNvPr>
          <p:cNvSpPr>
            <a:spLocks noGrp="1"/>
          </p:cNvSpPr>
          <p:nvPr>
            <p:ph type="title"/>
          </p:nvPr>
        </p:nvSpPr>
        <p:spPr>
          <a:xfrm>
            <a:off x="510818" y="176279"/>
            <a:ext cx="8286750" cy="685752"/>
          </a:xfrm>
        </p:spPr>
        <p:txBody>
          <a:bodyPr>
            <a:normAutofit fontScale="90000"/>
          </a:bodyPr>
          <a:lstStyle/>
          <a:p>
            <a:r>
              <a:rPr lang="en-US" dirty="0"/>
              <a:t>Schedule</a:t>
            </a:r>
          </a:p>
        </p:txBody>
      </p:sp>
      <p:pic>
        <p:nvPicPr>
          <p:cNvPr id="7" name="Picture 6">
            <a:extLst>
              <a:ext uri="{FF2B5EF4-FFF2-40B4-BE49-F238E27FC236}">
                <a16:creationId xmlns:a16="http://schemas.microsoft.com/office/drawing/2014/main" id="{FE436510-B3B3-42F4-8652-25F6FC00E20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625" y="862031"/>
            <a:ext cx="8429086" cy="5637127"/>
          </a:xfrm>
          <a:prstGeom prst="rect">
            <a:avLst/>
          </a:prstGeom>
        </p:spPr>
      </p:pic>
    </p:spTree>
    <p:extLst>
      <p:ext uri="{BB962C8B-B14F-4D97-AF65-F5344CB8AC3E}">
        <p14:creationId xmlns:p14="http://schemas.microsoft.com/office/powerpoint/2010/main" val="2889958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8FEE58-06E6-4188-92F3-3A7E0B8C4D1D}"/>
              </a:ext>
            </a:extLst>
          </p:cNvPr>
          <p:cNvSpPr>
            <a:spLocks noGrp="1"/>
          </p:cNvSpPr>
          <p:nvPr>
            <p:ph type="sldNum" sz="quarter" idx="12"/>
          </p:nvPr>
        </p:nvSpPr>
        <p:spPr/>
        <p:txBody>
          <a:bodyPr/>
          <a:lstStyle/>
          <a:p>
            <a:fld id="{893C5830-40F3-F04E-B2E3-10E6672BA8FF}" type="slidenum">
              <a:rPr lang="en-US" smtClean="0"/>
              <a:t>17</a:t>
            </a:fld>
            <a:endParaRPr lang="en-US" dirty="0"/>
          </a:p>
        </p:txBody>
      </p:sp>
      <p:sp>
        <p:nvSpPr>
          <p:cNvPr id="6" name="Title 1">
            <a:extLst>
              <a:ext uri="{FF2B5EF4-FFF2-40B4-BE49-F238E27FC236}">
                <a16:creationId xmlns:a16="http://schemas.microsoft.com/office/drawing/2014/main" id="{05E979FD-50F6-495F-81DC-2868830089B4}"/>
              </a:ext>
            </a:extLst>
          </p:cNvPr>
          <p:cNvSpPr>
            <a:spLocks noGrp="1"/>
          </p:cNvSpPr>
          <p:nvPr>
            <p:ph type="title"/>
          </p:nvPr>
        </p:nvSpPr>
        <p:spPr>
          <a:xfrm>
            <a:off x="553077" y="176279"/>
            <a:ext cx="8286750" cy="726695"/>
          </a:xfrm>
        </p:spPr>
        <p:txBody>
          <a:bodyPr>
            <a:noAutofit/>
          </a:bodyPr>
          <a:lstStyle/>
          <a:p>
            <a:r>
              <a:rPr lang="en-US" sz="2800" dirty="0"/>
              <a:t>Reference Schedule for 2</a:t>
            </a:r>
            <a:r>
              <a:rPr lang="en-US" sz="2800" baseline="30000" dirty="0"/>
              <a:t>nd</a:t>
            </a:r>
            <a:r>
              <a:rPr lang="en-US" sz="2800" dirty="0"/>
              <a:t> IR and Detector</a:t>
            </a:r>
          </a:p>
        </p:txBody>
      </p:sp>
      <p:sp>
        <p:nvSpPr>
          <p:cNvPr id="7" name="Slide Number Placeholder 2">
            <a:extLst>
              <a:ext uri="{FF2B5EF4-FFF2-40B4-BE49-F238E27FC236}">
                <a16:creationId xmlns:a16="http://schemas.microsoft.com/office/drawing/2014/main" id="{DE126AAA-C73A-4CA8-B861-A4A780601CD5}"/>
              </a:ext>
            </a:extLst>
          </p:cNvPr>
          <p:cNvSpPr txBox="1">
            <a:spLocks/>
          </p:cNvSpPr>
          <p:nvPr/>
        </p:nvSpPr>
        <p:spPr>
          <a:xfrm>
            <a:off x="0" y="0"/>
            <a:ext cx="0" cy="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17</a:t>
            </a:fld>
            <a:endParaRPr lang="en-US" sz="750" dirty="0"/>
          </a:p>
        </p:txBody>
      </p:sp>
      <p:pic>
        <p:nvPicPr>
          <p:cNvPr id="8" name="Picture 7">
            <a:extLst>
              <a:ext uri="{FF2B5EF4-FFF2-40B4-BE49-F238E27FC236}">
                <a16:creationId xmlns:a16="http://schemas.microsoft.com/office/drawing/2014/main" id="{F7CF77D5-BCF5-480D-964F-3FC3558CAFA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624" y="801384"/>
            <a:ext cx="8305329" cy="5898974"/>
          </a:xfrm>
          <a:prstGeom prst="rect">
            <a:avLst/>
          </a:prstGeom>
        </p:spPr>
      </p:pic>
    </p:spTree>
    <p:extLst>
      <p:ext uri="{BB962C8B-B14F-4D97-AF65-F5344CB8AC3E}">
        <p14:creationId xmlns:p14="http://schemas.microsoft.com/office/powerpoint/2010/main" val="3453951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92262-AA69-CDB0-3BEC-824C4FF39384}"/>
              </a:ext>
            </a:extLst>
          </p:cNvPr>
          <p:cNvSpPr>
            <a:spLocks noGrp="1"/>
          </p:cNvSpPr>
          <p:nvPr>
            <p:ph type="title"/>
          </p:nvPr>
        </p:nvSpPr>
        <p:spPr>
          <a:xfrm>
            <a:off x="628650" y="0"/>
            <a:ext cx="7886700" cy="1126247"/>
          </a:xfrm>
        </p:spPr>
        <p:txBody>
          <a:bodyPr/>
          <a:lstStyle/>
          <a:p>
            <a:r>
              <a:rPr lang="en-US" dirty="0"/>
              <a:t>Recent Accomplishments</a:t>
            </a:r>
          </a:p>
        </p:txBody>
      </p:sp>
      <p:sp>
        <p:nvSpPr>
          <p:cNvPr id="3" name="Content Placeholder 2">
            <a:extLst>
              <a:ext uri="{FF2B5EF4-FFF2-40B4-BE49-F238E27FC236}">
                <a16:creationId xmlns:a16="http://schemas.microsoft.com/office/drawing/2014/main" id="{4C776DAA-05C7-7DF6-BEE1-26F6B40021B2}"/>
              </a:ext>
            </a:extLst>
          </p:cNvPr>
          <p:cNvSpPr>
            <a:spLocks noGrp="1"/>
          </p:cNvSpPr>
          <p:nvPr>
            <p:ph idx="1"/>
          </p:nvPr>
        </p:nvSpPr>
        <p:spPr>
          <a:xfrm>
            <a:off x="492454" y="1126246"/>
            <a:ext cx="8449665" cy="5345805"/>
          </a:xfrm>
        </p:spPr>
        <p:txBody>
          <a:bodyPr>
            <a:noAutofit/>
          </a:bodyPr>
          <a:lstStyle/>
          <a:p>
            <a:pPr>
              <a:spcAft>
                <a:spcPts val="600"/>
              </a:spcAft>
            </a:pPr>
            <a:r>
              <a:rPr lang="en-US" sz="2000" dirty="0"/>
              <a:t>Contract for Architecture / Engineering Services for </a:t>
            </a:r>
            <a:r>
              <a:rPr lang="en-US" sz="2000" b="1" dirty="0"/>
              <a:t>Infrastructure</a:t>
            </a:r>
            <a:r>
              <a:rPr lang="en-US" sz="2000" dirty="0"/>
              <a:t> signed in June.  Construction Management / General Contractor acquisition plans prepared.  New York State funding buildings.  Team clarifying requirements and sustainability goals.</a:t>
            </a:r>
          </a:p>
          <a:p>
            <a:pPr>
              <a:spcAft>
                <a:spcPts val="600"/>
              </a:spcAft>
            </a:pPr>
            <a:r>
              <a:rPr lang="en-US" sz="2000" dirty="0"/>
              <a:t>Increased </a:t>
            </a:r>
            <a:r>
              <a:rPr lang="en-US" sz="2000" b="1" dirty="0"/>
              <a:t>Accelerator</a:t>
            </a:r>
            <a:r>
              <a:rPr lang="en-US" sz="2000" dirty="0"/>
              <a:t> staffing and collaboration with US labs and international partners.  Overall design and lattice stabilized to serve as the basis of engineering design.</a:t>
            </a:r>
          </a:p>
          <a:p>
            <a:pPr>
              <a:spcAft>
                <a:spcPts val="600"/>
              </a:spcAft>
            </a:pPr>
            <a:r>
              <a:rPr lang="en-US" sz="2000" b="1" dirty="0"/>
              <a:t>Detector</a:t>
            </a:r>
            <a:r>
              <a:rPr lang="en-US" sz="2000" dirty="0"/>
              <a:t> technology choices and design prepared by the </a:t>
            </a:r>
            <a:r>
              <a:rPr lang="en-US" sz="2000" dirty="0" err="1"/>
              <a:t>ePIC</a:t>
            </a:r>
            <a:r>
              <a:rPr lang="en-US" sz="2000" dirty="0"/>
              <a:t> collaboration with support from the project.  Resource Review Board established to engage funding agencies in planning.</a:t>
            </a:r>
          </a:p>
          <a:p>
            <a:pPr>
              <a:spcAft>
                <a:spcPts val="600"/>
              </a:spcAft>
            </a:pPr>
            <a:r>
              <a:rPr lang="en-US" sz="2000" dirty="0"/>
              <a:t>CD-3A case and viability established.  Performance measurement baseline in preparation (CD-3A &amp; CD-2) by the </a:t>
            </a:r>
            <a:r>
              <a:rPr lang="en-US" sz="2000" b="1" dirty="0"/>
              <a:t>Project Management </a:t>
            </a:r>
            <a:r>
              <a:rPr lang="en-US" sz="2000" dirty="0"/>
              <a:t>team (L1, L2, L3, L4, …).</a:t>
            </a:r>
          </a:p>
          <a:p>
            <a:pPr>
              <a:spcAft>
                <a:spcPts val="600"/>
              </a:spcAft>
            </a:pPr>
            <a:r>
              <a:rPr lang="en-US" sz="2000" dirty="0"/>
              <a:t>International partners participating in the development of the </a:t>
            </a:r>
            <a:r>
              <a:rPr lang="en-US" sz="2000" b="1" dirty="0"/>
              <a:t>Governance</a:t>
            </a:r>
            <a:r>
              <a:rPr lang="en-US" sz="2000" dirty="0"/>
              <a:t> model.</a:t>
            </a:r>
            <a:r>
              <a:rPr lang="en-US" sz="2000" b="1" dirty="0"/>
              <a:t> </a:t>
            </a:r>
            <a:r>
              <a:rPr lang="en-US" sz="2000" dirty="0"/>
              <a:t>Working to prepare a facility that is international in character.</a:t>
            </a:r>
          </a:p>
        </p:txBody>
      </p:sp>
      <p:sp>
        <p:nvSpPr>
          <p:cNvPr id="4" name="Slide Number Placeholder 3">
            <a:extLst>
              <a:ext uri="{FF2B5EF4-FFF2-40B4-BE49-F238E27FC236}">
                <a16:creationId xmlns:a16="http://schemas.microsoft.com/office/drawing/2014/main" id="{BE570B71-0123-75C8-F1C1-C709FE3B0404}"/>
              </a:ext>
            </a:extLst>
          </p:cNvPr>
          <p:cNvSpPr>
            <a:spLocks noGrp="1"/>
          </p:cNvSpPr>
          <p:nvPr>
            <p:ph type="sldNum" sz="quarter" idx="12"/>
          </p:nvPr>
        </p:nvSpPr>
        <p:spPr/>
        <p:txBody>
          <a:bodyPr/>
          <a:lstStyle/>
          <a:p>
            <a:fld id="{893C5830-40F3-F04E-B2E3-10E6672BA8FF}" type="slidenum">
              <a:rPr lang="en-US" smtClean="0"/>
              <a:t>18</a:t>
            </a:fld>
            <a:endParaRPr lang="en-US"/>
          </a:p>
        </p:txBody>
      </p:sp>
    </p:spTree>
    <p:extLst>
      <p:ext uri="{BB962C8B-B14F-4D97-AF65-F5344CB8AC3E}">
        <p14:creationId xmlns:p14="http://schemas.microsoft.com/office/powerpoint/2010/main" val="843247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314F9-58B7-4F65-9EC3-9A89BF7963FC}"/>
              </a:ext>
            </a:extLst>
          </p:cNvPr>
          <p:cNvSpPr>
            <a:spLocks noGrp="1"/>
          </p:cNvSpPr>
          <p:nvPr>
            <p:ph type="title"/>
          </p:nvPr>
        </p:nvSpPr>
        <p:spPr>
          <a:xfrm>
            <a:off x="539441" y="11151"/>
            <a:ext cx="7886700" cy="1160154"/>
          </a:xfrm>
        </p:spPr>
        <p:txBody>
          <a:bodyPr/>
          <a:lstStyle/>
          <a:p>
            <a:r>
              <a:rPr lang="en-US" dirty="0"/>
              <a:t>Challenges</a:t>
            </a:r>
          </a:p>
        </p:txBody>
      </p:sp>
      <p:sp>
        <p:nvSpPr>
          <p:cNvPr id="4" name="Slide Number Placeholder 3">
            <a:extLst>
              <a:ext uri="{FF2B5EF4-FFF2-40B4-BE49-F238E27FC236}">
                <a16:creationId xmlns:a16="http://schemas.microsoft.com/office/drawing/2014/main" id="{EDD32D58-F317-4CBF-B56D-1E65209DA4BC}"/>
              </a:ext>
            </a:extLst>
          </p:cNvPr>
          <p:cNvSpPr>
            <a:spLocks noGrp="1"/>
          </p:cNvSpPr>
          <p:nvPr>
            <p:ph type="sldNum" sz="quarter" idx="12"/>
          </p:nvPr>
        </p:nvSpPr>
        <p:spPr/>
        <p:txBody>
          <a:bodyPr/>
          <a:lstStyle/>
          <a:p>
            <a:fld id="{893C5830-40F3-F04E-B2E3-10E6672BA8FF}" type="slidenum">
              <a:rPr lang="en-US" smtClean="0"/>
              <a:t>19</a:t>
            </a:fld>
            <a:endParaRPr lang="en-US" dirty="0"/>
          </a:p>
        </p:txBody>
      </p:sp>
      <p:sp>
        <p:nvSpPr>
          <p:cNvPr id="3" name="TextBox 2">
            <a:extLst>
              <a:ext uri="{FF2B5EF4-FFF2-40B4-BE49-F238E27FC236}">
                <a16:creationId xmlns:a16="http://schemas.microsoft.com/office/drawing/2014/main" id="{4C97BA91-2D0A-8BDF-A1C8-1382D257934C}"/>
              </a:ext>
            </a:extLst>
          </p:cNvPr>
          <p:cNvSpPr txBox="1"/>
          <p:nvPr/>
        </p:nvSpPr>
        <p:spPr>
          <a:xfrm>
            <a:off x="539441" y="1009228"/>
            <a:ext cx="8359232" cy="5170646"/>
          </a:xfrm>
          <a:prstGeom prst="rect">
            <a:avLst/>
          </a:prstGeom>
          <a:noFill/>
        </p:spPr>
        <p:txBody>
          <a:bodyPr wrap="square" rtlCol="0">
            <a:spAutoFit/>
          </a:bodyPr>
          <a:lstStyle/>
          <a:p>
            <a:pPr marL="342900" marR="0" lvl="0" indent="-342900">
              <a:spcBef>
                <a:spcPts val="0"/>
              </a:spcBef>
              <a:spcAft>
                <a:spcPts val="0"/>
              </a:spcAft>
              <a:buFont typeface="Symbol" pitchFamily="2" charset="2"/>
              <a:buChar char=""/>
            </a:pPr>
            <a:r>
              <a:rPr lang="en-US" sz="2200" b="1" dirty="0">
                <a:effectLst/>
                <a:latin typeface="Arial" panose="020B0604020202020204" pitchFamily="34" charset="0"/>
                <a:ea typeface="Calibri" panose="020F0502020204030204" pitchFamily="34" charset="0"/>
                <a:cs typeface="Arial" panose="020B0604020202020204" pitchFamily="34" charset="0"/>
              </a:rPr>
              <a:t>Affordability</a:t>
            </a:r>
            <a:r>
              <a:rPr lang="en-US" sz="2200" dirty="0">
                <a:effectLst/>
                <a:latin typeface="Arial" panose="020B0604020202020204" pitchFamily="34" charset="0"/>
                <a:ea typeface="Calibri" panose="020F0502020204030204" pitchFamily="34" charset="0"/>
                <a:cs typeface="Arial" panose="020B0604020202020204" pitchFamily="34" charset="0"/>
              </a:rPr>
              <a:t> – The cost range for the EIC project is higher than can be accommodated by current DOE ONP funding levels.  The EIC construction phase requires an increase in the annual funding for ONP/EIC followed by the substantial redirection of funding from RHIC operations.  The reference funding plan provides $300M/year starting in FY2026.</a:t>
            </a:r>
          </a:p>
          <a:p>
            <a:pPr marL="342900" marR="0" lvl="0" indent="-342900">
              <a:spcBef>
                <a:spcPts val="0"/>
              </a:spcBef>
              <a:spcAft>
                <a:spcPts val="0"/>
              </a:spcAft>
              <a:buFont typeface="Symbol" pitchFamily="2" charset="2"/>
              <a:buChar char=""/>
            </a:pPr>
            <a:r>
              <a:rPr lang="en-US" sz="2200" b="1" dirty="0">
                <a:effectLst/>
                <a:latin typeface="Arial" panose="020B0604020202020204" pitchFamily="34" charset="0"/>
                <a:ea typeface="Calibri" panose="020F0502020204030204" pitchFamily="34" charset="0"/>
                <a:cs typeface="Arial" panose="020B0604020202020204" pitchFamily="34" charset="0"/>
              </a:rPr>
              <a:t>DOE M&amp;O Contractor SOP vs Project Needs </a:t>
            </a:r>
            <a:r>
              <a:rPr lang="en-US" sz="2200" dirty="0">
                <a:effectLst/>
                <a:latin typeface="Arial" panose="020B0604020202020204" pitchFamily="34" charset="0"/>
                <a:ea typeface="Calibri" panose="020F0502020204030204" pitchFamily="34" charset="0"/>
                <a:cs typeface="Arial" panose="020B0604020202020204" pitchFamily="34" charset="0"/>
              </a:rPr>
              <a:t>– Successful large science projects require modifying many of the host Laboratory’s operational functions to facilitate the project’s construction.  The EIC project team is working with the host labs and the EIC Project Advisory Committee (PAC) to position the EIC project for success (recent PAC report).</a:t>
            </a:r>
          </a:p>
          <a:p>
            <a:pPr marL="342900" marR="0" lvl="0" indent="-342900">
              <a:spcBef>
                <a:spcPts val="0"/>
              </a:spcBef>
              <a:spcAft>
                <a:spcPts val="0"/>
              </a:spcAft>
              <a:buFont typeface="Symbol" pitchFamily="2" charset="2"/>
              <a:buChar char=""/>
            </a:pPr>
            <a:r>
              <a:rPr lang="en-US" sz="2200" b="1" dirty="0">
                <a:effectLst/>
                <a:latin typeface="Arial" panose="020B0604020202020204" pitchFamily="34" charset="0"/>
                <a:ea typeface="Calibri" panose="020F0502020204030204" pitchFamily="34" charset="0"/>
                <a:cs typeface="Arial" panose="020B0604020202020204" pitchFamily="34" charset="0"/>
              </a:rPr>
              <a:t>In-kind Schedules </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a:latin typeface="Arial" panose="020B0604020202020204" pitchFamily="34" charset="0"/>
                <a:ea typeface="Calibri" panose="020F0502020204030204" pitchFamily="34" charset="0"/>
                <a:cs typeface="Arial" panose="020B0604020202020204" pitchFamily="34" charset="0"/>
              </a:rPr>
              <a:t>S</a:t>
            </a:r>
            <a:r>
              <a:rPr lang="en-US" sz="2200" dirty="0">
                <a:effectLst/>
                <a:latin typeface="Arial" panose="020B0604020202020204" pitchFamily="34" charset="0"/>
                <a:ea typeface="Calibri" panose="020F0502020204030204" pitchFamily="34" charset="0"/>
                <a:cs typeface="Arial" panose="020B0604020202020204" pitchFamily="34" charset="0"/>
              </a:rPr>
              <a:t>chedule of in-kind contributions are often a challenge given the timing of funding agency decisions.  A proactive approach is taken to ensure issues are resolved.</a:t>
            </a:r>
          </a:p>
        </p:txBody>
      </p:sp>
    </p:spTree>
    <p:extLst>
      <p:ext uri="{BB962C8B-B14F-4D97-AF65-F5344CB8AC3E}">
        <p14:creationId xmlns:p14="http://schemas.microsoft.com/office/powerpoint/2010/main" val="218050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2161A-DD4A-401C-88CE-1B38858B8466}"/>
              </a:ext>
            </a:extLst>
          </p:cNvPr>
          <p:cNvSpPr>
            <a:spLocks noGrp="1"/>
          </p:cNvSpPr>
          <p:nvPr>
            <p:ph type="title"/>
          </p:nvPr>
        </p:nvSpPr>
        <p:spPr>
          <a:xfrm>
            <a:off x="744924" y="801705"/>
            <a:ext cx="7886700" cy="918725"/>
          </a:xfrm>
        </p:spPr>
        <p:txBody>
          <a:bodyPr>
            <a:normAutofit/>
          </a:bodyPr>
          <a:lstStyle/>
          <a:p>
            <a:r>
              <a:rPr lang="en-US" dirty="0"/>
              <a:t>Outline</a:t>
            </a:r>
            <a:endParaRPr lang="en-US" sz="4000" dirty="0"/>
          </a:p>
        </p:txBody>
      </p:sp>
      <p:sp>
        <p:nvSpPr>
          <p:cNvPr id="4" name="Slide Number Placeholder 3">
            <a:extLst>
              <a:ext uri="{FF2B5EF4-FFF2-40B4-BE49-F238E27FC236}">
                <a16:creationId xmlns:a16="http://schemas.microsoft.com/office/drawing/2014/main" id="{35A91D02-99A0-46D0-A54B-02A96E79602E}"/>
              </a:ext>
            </a:extLst>
          </p:cNvPr>
          <p:cNvSpPr>
            <a:spLocks noGrp="1"/>
          </p:cNvSpPr>
          <p:nvPr>
            <p:ph type="sldNum" sz="quarter" idx="12"/>
          </p:nvPr>
        </p:nvSpPr>
        <p:spPr/>
        <p:txBody>
          <a:bodyPr/>
          <a:lstStyle/>
          <a:p>
            <a:fld id="{893C5830-40F3-F04E-B2E3-10E6672BA8FF}" type="slidenum">
              <a:rPr lang="en-US" smtClean="0"/>
              <a:t>2</a:t>
            </a:fld>
            <a:endParaRPr lang="en-US" dirty="0"/>
          </a:p>
        </p:txBody>
      </p:sp>
      <p:sp>
        <p:nvSpPr>
          <p:cNvPr id="9" name="Content Placeholder 2">
            <a:extLst>
              <a:ext uri="{FF2B5EF4-FFF2-40B4-BE49-F238E27FC236}">
                <a16:creationId xmlns:a16="http://schemas.microsoft.com/office/drawing/2014/main" id="{051F5703-579D-4C19-AB69-FE112C229148}"/>
              </a:ext>
            </a:extLst>
          </p:cNvPr>
          <p:cNvSpPr>
            <a:spLocks noGrp="1"/>
          </p:cNvSpPr>
          <p:nvPr>
            <p:ph idx="1"/>
          </p:nvPr>
        </p:nvSpPr>
        <p:spPr>
          <a:xfrm>
            <a:off x="860552" y="1999515"/>
            <a:ext cx="7886700" cy="3753242"/>
          </a:xfrm>
        </p:spPr>
        <p:txBody>
          <a:bodyPr>
            <a:normAutofit/>
          </a:bodyPr>
          <a:lstStyle/>
          <a:p>
            <a:r>
              <a:rPr lang="en-US" sz="2400" dirty="0"/>
              <a:t>EIC Requirements</a:t>
            </a:r>
          </a:p>
          <a:p>
            <a:r>
              <a:rPr lang="en-US" sz="2400" dirty="0"/>
              <a:t>Management and Organization</a:t>
            </a:r>
          </a:p>
          <a:p>
            <a:r>
              <a:rPr lang="en-US" sz="2400" dirty="0"/>
              <a:t>Funding and Schedule Plans</a:t>
            </a:r>
          </a:p>
          <a:p>
            <a:r>
              <a:rPr lang="en-US" sz="2400" dirty="0"/>
              <a:t>CD-3A and CD-2 Planning Perspective</a:t>
            </a:r>
          </a:p>
          <a:p>
            <a:r>
              <a:rPr lang="en-US" sz="2400" dirty="0"/>
              <a:t>Accomplishments</a:t>
            </a:r>
          </a:p>
          <a:p>
            <a:r>
              <a:rPr lang="en-US" sz="2400" dirty="0"/>
              <a:t>Opportunities and Challenges</a:t>
            </a:r>
          </a:p>
          <a:p>
            <a:r>
              <a:rPr lang="en-US" sz="2400" dirty="0"/>
              <a:t>Summary</a:t>
            </a:r>
          </a:p>
        </p:txBody>
      </p:sp>
    </p:spTree>
    <p:extLst>
      <p:ext uri="{BB962C8B-B14F-4D97-AF65-F5344CB8AC3E}">
        <p14:creationId xmlns:p14="http://schemas.microsoft.com/office/powerpoint/2010/main" val="1235452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BBCB2-7992-4B60-82D4-338FD88A53B0}"/>
              </a:ext>
            </a:extLst>
          </p:cNvPr>
          <p:cNvSpPr>
            <a:spLocks noGrp="1"/>
          </p:cNvSpPr>
          <p:nvPr>
            <p:ph type="title"/>
          </p:nvPr>
        </p:nvSpPr>
        <p:spPr>
          <a:xfrm>
            <a:off x="767862" y="188435"/>
            <a:ext cx="8286750" cy="595927"/>
          </a:xfrm>
        </p:spPr>
        <p:txBody>
          <a:bodyPr>
            <a:normAutofit fontScale="90000"/>
          </a:bodyPr>
          <a:lstStyle/>
          <a:p>
            <a:r>
              <a:rPr lang="en-US" dirty="0"/>
              <a:t>Summary</a:t>
            </a:r>
          </a:p>
        </p:txBody>
      </p:sp>
      <p:sp>
        <p:nvSpPr>
          <p:cNvPr id="3" name="Slide Number Placeholder 2">
            <a:extLst>
              <a:ext uri="{FF2B5EF4-FFF2-40B4-BE49-F238E27FC236}">
                <a16:creationId xmlns:a16="http://schemas.microsoft.com/office/drawing/2014/main" id="{551DEC7C-48F7-4F77-82E6-EE001B1F2DDB}"/>
              </a:ext>
            </a:extLst>
          </p:cNvPr>
          <p:cNvSpPr>
            <a:spLocks noGrp="1"/>
          </p:cNvSpPr>
          <p:nvPr>
            <p:ph type="sldNum" sz="quarter" idx="4"/>
          </p:nvPr>
        </p:nvSpPr>
        <p:spPr/>
        <p:txBody>
          <a:bodyPr/>
          <a:lstStyle/>
          <a:p>
            <a:endParaRPr lang="en-US" sz="750" dirty="0"/>
          </a:p>
        </p:txBody>
      </p:sp>
      <p:sp>
        <p:nvSpPr>
          <p:cNvPr id="4" name="TextBox 3">
            <a:extLst>
              <a:ext uri="{FF2B5EF4-FFF2-40B4-BE49-F238E27FC236}">
                <a16:creationId xmlns:a16="http://schemas.microsoft.com/office/drawing/2014/main" id="{9A9E46E8-5EE1-47F0-978D-D1CF03FC779A}"/>
              </a:ext>
            </a:extLst>
          </p:cNvPr>
          <p:cNvSpPr txBox="1"/>
          <p:nvPr/>
        </p:nvSpPr>
        <p:spPr>
          <a:xfrm>
            <a:off x="628650" y="866847"/>
            <a:ext cx="8288492" cy="5509200"/>
          </a:xfrm>
          <a:prstGeom prst="rect">
            <a:avLst/>
          </a:prstGeom>
          <a:noFill/>
        </p:spPr>
        <p:txBody>
          <a:bodyPr wrap="square" rtlCol="0">
            <a:spAutoFit/>
          </a:bodyPr>
          <a:lstStyle/>
          <a:p>
            <a:pPr marL="342900" indent="-342900">
              <a:buFont typeface="Symbol" pitchFamily="2" charset="2"/>
              <a:buChar char=""/>
            </a:pPr>
            <a:r>
              <a:rPr lang="en-US" sz="2200" dirty="0">
                <a:effectLst/>
                <a:latin typeface="Arial" panose="020B0604020202020204" pitchFamily="34" charset="0"/>
                <a:ea typeface="Calibri" panose="020F0502020204030204" pitchFamily="34" charset="0"/>
                <a:cs typeface="Arial" panose="020B0604020202020204" pitchFamily="34" charset="0"/>
              </a:rPr>
              <a:t>EIC is a unique, high-energy, high-luminosity, polarized beam collider that will be one of the most challenging and exciting accelerator complexes ever built -- only collider in next decade(s).</a:t>
            </a:r>
          </a:p>
          <a:p>
            <a:pPr marL="342900" indent="-342900">
              <a:buFont typeface="Symbol" pitchFamily="2" charset="2"/>
              <a:buChar char=""/>
            </a:pPr>
            <a:r>
              <a:rPr lang="en-US" sz="2200" dirty="0">
                <a:effectLst/>
                <a:latin typeface="Arial" panose="020B0604020202020204" pitchFamily="34" charset="0"/>
                <a:ea typeface="Calibri" panose="020F0502020204030204" pitchFamily="34" charset="0"/>
                <a:cs typeface="Arial" panose="020B0604020202020204" pitchFamily="34" charset="0"/>
              </a:rPr>
              <a:t>EIC project scope includes the complete infrastructure, accelerators, and detector required to meet the performance and science requirements.</a:t>
            </a:r>
          </a:p>
          <a:p>
            <a:pPr marL="342900" marR="0" lvl="0" indent="-342900">
              <a:spcBef>
                <a:spcPts val="0"/>
              </a:spcBef>
              <a:spcAft>
                <a:spcPts val="0"/>
              </a:spcAft>
              <a:buFont typeface="Symbol" pitchFamily="2" charset="2"/>
              <a:buChar char=""/>
            </a:pPr>
            <a:r>
              <a:rPr lang="en-US" sz="2200" dirty="0">
                <a:effectLst/>
                <a:latin typeface="Arial" panose="020B0604020202020204" pitchFamily="34" charset="0"/>
                <a:ea typeface="Calibri" panose="020F0502020204030204" pitchFamily="34" charset="0"/>
                <a:cs typeface="Arial" panose="020B0604020202020204" pitchFamily="34" charset="0"/>
              </a:rPr>
              <a:t>Strong support for the EIC with increasing international engagement.</a:t>
            </a:r>
          </a:p>
          <a:p>
            <a:pPr marL="800100" lvl="1" indent="-342900">
              <a:buFont typeface="Symbol" pitchFamily="2" charset="2"/>
              <a:buChar char=""/>
            </a:pPr>
            <a:r>
              <a:rPr lang="en-US" sz="2200" dirty="0" err="1">
                <a:latin typeface="Arial" panose="020B0604020202020204" pitchFamily="34" charset="0"/>
                <a:ea typeface="Calibri" panose="020F0502020204030204" pitchFamily="34" charset="0"/>
                <a:cs typeface="Arial" panose="020B0604020202020204" pitchFamily="34" charset="0"/>
              </a:rPr>
              <a:t>ePIC</a:t>
            </a:r>
            <a:r>
              <a:rPr lang="en-US" sz="2200" dirty="0">
                <a:latin typeface="Arial" panose="020B0604020202020204" pitchFamily="34" charset="0"/>
                <a:ea typeface="Calibri" panose="020F0502020204030204" pitchFamily="34" charset="0"/>
                <a:cs typeface="Arial" panose="020B0604020202020204" pitchFamily="34" charset="0"/>
              </a:rPr>
              <a:t> Collaboration formed</a:t>
            </a:r>
          </a:p>
          <a:p>
            <a:pPr marL="800100" lvl="1" indent="-342900">
              <a:buFont typeface="Symbol" pitchFamily="2" charset="2"/>
              <a:buChar char=""/>
            </a:pPr>
            <a:r>
              <a:rPr lang="en-US" sz="2200" dirty="0">
                <a:latin typeface="Arial" panose="020B0604020202020204" pitchFamily="34" charset="0"/>
                <a:ea typeface="Calibri" panose="020F0502020204030204" pitchFamily="34" charset="0"/>
                <a:cs typeface="Arial" panose="020B0604020202020204" pitchFamily="34" charset="0"/>
              </a:rPr>
              <a:t>1</a:t>
            </a:r>
            <a:r>
              <a:rPr lang="en-US" sz="2200" baseline="30000" dirty="0">
                <a:latin typeface="Arial" panose="020B0604020202020204" pitchFamily="34" charset="0"/>
                <a:ea typeface="Calibri" panose="020F0502020204030204" pitchFamily="34" charset="0"/>
                <a:cs typeface="Arial" panose="020B0604020202020204" pitchFamily="34" charset="0"/>
              </a:rPr>
              <a:t>st</a:t>
            </a:r>
            <a:r>
              <a:rPr lang="en-US" sz="2200" dirty="0">
                <a:latin typeface="Arial" panose="020B0604020202020204" pitchFamily="34" charset="0"/>
                <a:ea typeface="Calibri" panose="020F0502020204030204" pitchFamily="34" charset="0"/>
                <a:cs typeface="Arial" panose="020B0604020202020204" pitchFamily="34" charset="0"/>
              </a:rPr>
              <a:t> Resource Review Board meeting in April 2023 and 2</a:t>
            </a:r>
            <a:r>
              <a:rPr lang="en-US" sz="2200" baseline="30000" dirty="0">
                <a:latin typeface="Arial" panose="020B0604020202020204" pitchFamily="34" charset="0"/>
                <a:ea typeface="Calibri" panose="020F0502020204030204" pitchFamily="34" charset="0"/>
                <a:cs typeface="Arial" panose="020B0604020202020204" pitchFamily="34" charset="0"/>
              </a:rPr>
              <a:t>nd </a:t>
            </a:r>
            <a:r>
              <a:rPr lang="en-US" sz="2200" dirty="0">
                <a:latin typeface="Arial" panose="020B0604020202020204" pitchFamily="34" charset="0"/>
                <a:ea typeface="Calibri" panose="020F0502020204030204" pitchFamily="34" charset="0"/>
                <a:cs typeface="Arial" panose="020B0604020202020204" pitchFamily="34" charset="0"/>
              </a:rPr>
              <a:t>meeting planned for December 2023</a:t>
            </a:r>
          </a:p>
          <a:p>
            <a:pPr marL="342900" marR="0" lvl="0" indent="-342900">
              <a:spcBef>
                <a:spcPts val="0"/>
              </a:spcBef>
              <a:spcAft>
                <a:spcPts val="0"/>
              </a:spcAft>
              <a:buFont typeface="Symbol" pitchFamily="2" charset="2"/>
              <a:buChar char=""/>
            </a:pPr>
            <a:r>
              <a:rPr lang="en-US" sz="2200" dirty="0">
                <a:effectLst/>
                <a:latin typeface="Arial" panose="020B0604020202020204" pitchFamily="34" charset="0"/>
                <a:ea typeface="Calibri" panose="020F0502020204030204" pitchFamily="34" charset="0"/>
                <a:cs typeface="Arial" panose="020B0604020202020204" pitchFamily="34" charset="0"/>
              </a:rPr>
              <a:t>We are successfully building the collaborations and project team, establishing partnerships, preparing for DOE CD-3A, and making the maximum technical progress with the funding available.</a:t>
            </a:r>
            <a:endParaRPr lang="en-US" sz="2200" dirty="0">
              <a:latin typeface="Arial" panose="020B0604020202020204" pitchFamily="34" charset="0"/>
              <a:cs typeface="Arial" panose="020B0604020202020204" pitchFamily="34" charset="0"/>
            </a:endParaRPr>
          </a:p>
        </p:txBody>
      </p:sp>
      <p:sp>
        <p:nvSpPr>
          <p:cNvPr id="6" name="Slide Number Placeholder 3">
            <a:extLst>
              <a:ext uri="{FF2B5EF4-FFF2-40B4-BE49-F238E27FC236}">
                <a16:creationId xmlns:a16="http://schemas.microsoft.com/office/drawing/2014/main" id="{F1CDCECB-49F4-4185-8C95-D2341B9ED0DE}"/>
              </a:ext>
            </a:extLst>
          </p:cNvPr>
          <p:cNvSpPr>
            <a:spLocks noGrp="1"/>
          </p:cNvSpPr>
          <p:nvPr>
            <p:ph type="sldNum" sz="quarter" idx="12"/>
          </p:nvPr>
        </p:nvSpPr>
        <p:spPr>
          <a:xfrm>
            <a:off x="6997212" y="6356351"/>
            <a:ext cx="2057400" cy="365125"/>
          </a:xfrm>
        </p:spPr>
        <p:txBody>
          <a:bodyPr/>
          <a:lstStyle/>
          <a:p>
            <a:fld id="{893C5830-40F3-F04E-B2E3-10E6672BA8FF}" type="slidenum">
              <a:rPr lang="en-US" smtClean="0"/>
              <a:t>20</a:t>
            </a:fld>
            <a:endParaRPr lang="en-US"/>
          </a:p>
        </p:txBody>
      </p:sp>
    </p:spTree>
    <p:extLst>
      <p:ext uri="{BB962C8B-B14F-4D97-AF65-F5344CB8AC3E}">
        <p14:creationId xmlns:p14="http://schemas.microsoft.com/office/powerpoint/2010/main" val="4225779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7AABA-554F-4315-8790-B5E88938BB9A}"/>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205B4016-6589-4661-892D-4F6AF83814B1}"/>
              </a:ext>
            </a:extLst>
          </p:cNvPr>
          <p:cNvSpPr>
            <a:spLocks noGrp="1"/>
          </p:cNvSpPr>
          <p:nvPr>
            <p:ph type="sldNum" sz="quarter" idx="12"/>
          </p:nvPr>
        </p:nvSpPr>
        <p:spPr/>
        <p:txBody>
          <a:bodyPr/>
          <a:lstStyle/>
          <a:p>
            <a:fld id="{893C5830-40F3-F04E-B2E3-10E6672BA8FF}" type="slidenum">
              <a:rPr lang="en-US" smtClean="0"/>
              <a:t>21</a:t>
            </a:fld>
            <a:endParaRPr lang="en-US" dirty="0"/>
          </a:p>
        </p:txBody>
      </p:sp>
    </p:spTree>
    <p:extLst>
      <p:ext uri="{BB962C8B-B14F-4D97-AF65-F5344CB8AC3E}">
        <p14:creationId xmlns:p14="http://schemas.microsoft.com/office/powerpoint/2010/main" val="3655656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92474-BDCB-4AB5-9EE7-00E9CE99FB2A}"/>
              </a:ext>
            </a:extLst>
          </p:cNvPr>
          <p:cNvSpPr>
            <a:spLocks noGrp="1"/>
          </p:cNvSpPr>
          <p:nvPr>
            <p:ph type="title"/>
          </p:nvPr>
        </p:nvSpPr>
        <p:spPr>
          <a:xfrm>
            <a:off x="427068" y="180976"/>
            <a:ext cx="5820937" cy="1069391"/>
          </a:xfrm>
        </p:spPr>
        <p:txBody>
          <a:bodyPr/>
          <a:lstStyle/>
          <a:p>
            <a:r>
              <a:rPr lang="en-US" dirty="0"/>
              <a:t>Project Requirements</a:t>
            </a:r>
          </a:p>
        </p:txBody>
      </p:sp>
      <p:sp>
        <p:nvSpPr>
          <p:cNvPr id="3" name="Content Placeholder 2">
            <a:extLst>
              <a:ext uri="{FF2B5EF4-FFF2-40B4-BE49-F238E27FC236}">
                <a16:creationId xmlns:a16="http://schemas.microsoft.com/office/drawing/2014/main" id="{30D59CAD-CD6D-4406-A92A-8FE4489FBFEA}"/>
              </a:ext>
            </a:extLst>
          </p:cNvPr>
          <p:cNvSpPr>
            <a:spLocks noGrp="1"/>
          </p:cNvSpPr>
          <p:nvPr>
            <p:ph idx="1"/>
          </p:nvPr>
        </p:nvSpPr>
        <p:spPr>
          <a:xfrm>
            <a:off x="427068" y="1429679"/>
            <a:ext cx="6728569" cy="4882220"/>
          </a:xfrm>
        </p:spPr>
        <p:txBody>
          <a:bodyPr>
            <a:normAutofit/>
          </a:bodyPr>
          <a:lstStyle/>
          <a:p>
            <a:pPr marL="0" indent="0">
              <a:buNone/>
            </a:pPr>
            <a:r>
              <a:rPr lang="en-US" sz="2000" dirty="0"/>
              <a:t>Project Design Goals</a:t>
            </a:r>
          </a:p>
          <a:p>
            <a:pPr>
              <a:tabLst>
                <a:tab pos="6454775" algn="r"/>
              </a:tabLst>
            </a:pPr>
            <a:r>
              <a:rPr lang="en-US" sz="1800" dirty="0"/>
              <a:t>High Luminosity: L= 10</a:t>
            </a:r>
            <a:r>
              <a:rPr lang="en-US" sz="1800" baseline="30000" dirty="0"/>
              <a:t>33</a:t>
            </a:r>
            <a:r>
              <a:rPr lang="en-US" sz="1800" dirty="0"/>
              <a:t> – 10</a:t>
            </a:r>
            <a:r>
              <a:rPr lang="en-US" sz="1800" baseline="30000" dirty="0"/>
              <a:t>34</a:t>
            </a:r>
            <a:r>
              <a:rPr lang="en-US" sz="1800" dirty="0"/>
              <a:t>cm</a:t>
            </a:r>
            <a:r>
              <a:rPr lang="en-US" sz="1800" baseline="30000" dirty="0"/>
              <a:t>-2</a:t>
            </a:r>
            <a:r>
              <a:rPr lang="en-US" sz="1800" dirty="0"/>
              <a:t>sec</a:t>
            </a:r>
            <a:r>
              <a:rPr lang="en-US" sz="1800" baseline="30000" dirty="0"/>
              <a:t>-1</a:t>
            </a:r>
            <a:r>
              <a:rPr lang="en-US" sz="1800" dirty="0"/>
              <a:t>, 10 – 100 fb</a:t>
            </a:r>
            <a:r>
              <a:rPr lang="en-US" sz="1800" baseline="30000" dirty="0"/>
              <a:t>-1</a:t>
            </a:r>
            <a:r>
              <a:rPr lang="en-US" sz="1800" dirty="0"/>
              <a:t>/year</a:t>
            </a:r>
          </a:p>
          <a:p>
            <a:pPr>
              <a:tabLst>
                <a:tab pos="6454775" algn="r"/>
              </a:tabLst>
            </a:pPr>
            <a:r>
              <a:rPr lang="en-US" sz="1800" dirty="0"/>
              <a:t>Highly Polarized Beams:  70%</a:t>
            </a:r>
          </a:p>
          <a:p>
            <a:pPr>
              <a:tabLst>
                <a:tab pos="6454775" algn="r"/>
              </a:tabLst>
            </a:pPr>
            <a:r>
              <a:rPr lang="en-US" sz="1800" dirty="0"/>
              <a:t>Large Center of Mass Energy Range: E</a:t>
            </a:r>
            <a:r>
              <a:rPr lang="en-US" sz="1800" baseline="-25000" dirty="0"/>
              <a:t>cm</a:t>
            </a:r>
            <a:r>
              <a:rPr lang="en-US" sz="1800" dirty="0"/>
              <a:t> = 20 – 140 GeV</a:t>
            </a:r>
          </a:p>
          <a:p>
            <a:pPr>
              <a:tabLst>
                <a:tab pos="6454775" algn="r"/>
              </a:tabLst>
            </a:pPr>
            <a:r>
              <a:rPr lang="en-US" sz="1800" dirty="0"/>
              <a:t>Large Ion Species Range:  protons – Uranium</a:t>
            </a:r>
          </a:p>
          <a:p>
            <a:pPr>
              <a:tabLst>
                <a:tab pos="6454775" algn="r"/>
              </a:tabLst>
            </a:pPr>
            <a:r>
              <a:rPr lang="en-US" sz="1800" dirty="0"/>
              <a:t>Large Detector Acceptance and</a:t>
            </a:r>
            <a:br>
              <a:rPr lang="en-US" sz="1800" dirty="0"/>
            </a:br>
            <a:r>
              <a:rPr lang="en-US" sz="1800" dirty="0"/>
              <a:t>Good Background Conditions</a:t>
            </a:r>
          </a:p>
          <a:p>
            <a:pPr>
              <a:tabLst>
                <a:tab pos="6454775" algn="r"/>
              </a:tabLst>
            </a:pPr>
            <a:r>
              <a:rPr lang="en-US" sz="1800" dirty="0"/>
              <a:t>Accommodate a Second Interaction Region (IR)</a:t>
            </a:r>
          </a:p>
          <a:p>
            <a:pPr marL="0" indent="0">
              <a:buNone/>
            </a:pPr>
            <a:endParaRPr lang="en-US" sz="1800" dirty="0"/>
          </a:p>
          <a:p>
            <a:pPr marL="0" indent="0">
              <a:buNone/>
            </a:pPr>
            <a:r>
              <a:rPr lang="en-US" sz="2000" dirty="0"/>
              <a:t>Conceptual design scope and expected performance meets or exceed NSAC Long Range Plan (2015) and the EIC White Paper requirements endorsed by NAS (2018).</a:t>
            </a:r>
          </a:p>
        </p:txBody>
      </p:sp>
      <p:sp>
        <p:nvSpPr>
          <p:cNvPr id="4" name="Slide Number Placeholder 3">
            <a:extLst>
              <a:ext uri="{FF2B5EF4-FFF2-40B4-BE49-F238E27FC236}">
                <a16:creationId xmlns:a16="http://schemas.microsoft.com/office/drawing/2014/main" id="{1E510081-424D-4B32-B391-A2DF3BE2E335}"/>
              </a:ext>
            </a:extLst>
          </p:cNvPr>
          <p:cNvSpPr>
            <a:spLocks noGrp="1"/>
          </p:cNvSpPr>
          <p:nvPr>
            <p:ph type="sldNum" sz="quarter" idx="12"/>
          </p:nvPr>
        </p:nvSpPr>
        <p:spPr/>
        <p:txBody>
          <a:bodyPr/>
          <a:lstStyle/>
          <a:p>
            <a:fld id="{893C5830-40F3-F04E-B2E3-10E6672BA8FF}" type="slidenum">
              <a:rPr lang="en-US" smtClean="0"/>
              <a:pPr/>
              <a:t>3</a:t>
            </a:fld>
            <a:endParaRPr lang="en-US" dirty="0"/>
          </a:p>
        </p:txBody>
      </p:sp>
      <p:pic>
        <p:nvPicPr>
          <p:cNvPr id="5" name="Picture 4">
            <a:extLst>
              <a:ext uri="{FF2B5EF4-FFF2-40B4-BE49-F238E27FC236}">
                <a16:creationId xmlns:a16="http://schemas.microsoft.com/office/drawing/2014/main" id="{2903C379-7B6B-4A6B-B4FF-BC78A9B6BD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30266" y="28546"/>
            <a:ext cx="2014454" cy="2020824"/>
          </a:xfrm>
          <a:prstGeom prst="rect">
            <a:avLst/>
          </a:prstGeom>
          <a:ln>
            <a:noFill/>
          </a:ln>
          <a:effectLst>
            <a:softEdge rad="112500"/>
          </a:effectLst>
        </p:spPr>
      </p:pic>
      <p:pic>
        <p:nvPicPr>
          <p:cNvPr id="6" name="Picture 5">
            <a:extLst>
              <a:ext uri="{FF2B5EF4-FFF2-40B4-BE49-F238E27FC236}">
                <a16:creationId xmlns:a16="http://schemas.microsoft.com/office/drawing/2014/main" id="{5E511349-5D5B-4638-9735-720B689D673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130266" y="2229492"/>
            <a:ext cx="2013734" cy="2020824"/>
          </a:xfrm>
          <a:prstGeom prst="rect">
            <a:avLst/>
          </a:prstGeom>
          <a:ln>
            <a:noFill/>
          </a:ln>
          <a:effectLst>
            <a:softEdge rad="112500"/>
          </a:effectLst>
        </p:spPr>
      </p:pic>
      <p:pic>
        <p:nvPicPr>
          <p:cNvPr id="8" name="Picture 7">
            <a:extLst>
              <a:ext uri="{FF2B5EF4-FFF2-40B4-BE49-F238E27FC236}">
                <a16:creationId xmlns:a16="http://schemas.microsoft.com/office/drawing/2014/main" id="{BA487172-0F49-4921-B2BC-7F831783982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30266" y="4371854"/>
            <a:ext cx="2013734" cy="2020824"/>
          </a:xfrm>
          <a:prstGeom prst="rect">
            <a:avLst/>
          </a:prstGeom>
          <a:ln>
            <a:noFill/>
          </a:ln>
          <a:effectLst>
            <a:softEdge rad="112500"/>
          </a:effectLst>
        </p:spPr>
      </p:pic>
    </p:spTree>
    <p:extLst>
      <p:ext uri="{BB962C8B-B14F-4D97-AF65-F5344CB8AC3E}">
        <p14:creationId xmlns:p14="http://schemas.microsoft.com/office/powerpoint/2010/main" val="3899659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61B9-9040-44C4-94EC-5D195008DF89}"/>
              </a:ext>
            </a:extLst>
          </p:cNvPr>
          <p:cNvSpPr>
            <a:spLocks noGrp="1"/>
          </p:cNvSpPr>
          <p:nvPr>
            <p:ph type="title"/>
          </p:nvPr>
        </p:nvSpPr>
        <p:spPr>
          <a:xfrm>
            <a:off x="571500" y="136524"/>
            <a:ext cx="7886700" cy="1010036"/>
          </a:xfrm>
        </p:spPr>
        <p:txBody>
          <a:bodyPr>
            <a:normAutofit/>
          </a:bodyPr>
          <a:lstStyle/>
          <a:p>
            <a:r>
              <a:rPr lang="en-US" sz="4000" dirty="0"/>
              <a:t>EIC Project History and Plans </a:t>
            </a:r>
          </a:p>
        </p:txBody>
      </p:sp>
      <p:sp>
        <p:nvSpPr>
          <p:cNvPr id="6" name="Slide Number Placeholder 5">
            <a:extLst>
              <a:ext uri="{FF2B5EF4-FFF2-40B4-BE49-F238E27FC236}">
                <a16:creationId xmlns:a16="http://schemas.microsoft.com/office/drawing/2014/main" id="{9D06D79E-E78E-4DD7-A6BA-DB89B96BEFBF}"/>
              </a:ext>
            </a:extLst>
          </p:cNvPr>
          <p:cNvSpPr>
            <a:spLocks noGrp="1"/>
          </p:cNvSpPr>
          <p:nvPr>
            <p:ph type="sldNum" sz="quarter" idx="12"/>
          </p:nvPr>
        </p:nvSpPr>
        <p:spPr/>
        <p:txBody>
          <a:bodyPr/>
          <a:lstStyle/>
          <a:p>
            <a:fld id="{893C5830-40F3-F04E-B2E3-10E6672BA8FF}" type="slidenum">
              <a:rPr lang="en-US" smtClean="0"/>
              <a:pPr/>
              <a:t>4</a:t>
            </a:fld>
            <a:endParaRPr lang="en-US"/>
          </a:p>
        </p:txBody>
      </p:sp>
      <p:graphicFrame>
        <p:nvGraphicFramePr>
          <p:cNvPr id="3" name="Table 3">
            <a:extLst>
              <a:ext uri="{FF2B5EF4-FFF2-40B4-BE49-F238E27FC236}">
                <a16:creationId xmlns:a16="http://schemas.microsoft.com/office/drawing/2014/main" id="{ADDF2A46-B187-3E47-87C7-54CAEA4894A5}"/>
              </a:ext>
            </a:extLst>
          </p:cNvPr>
          <p:cNvGraphicFramePr>
            <a:graphicFrameLocks noGrp="1"/>
          </p:cNvGraphicFramePr>
          <p:nvPr>
            <p:extLst>
              <p:ext uri="{D42A27DB-BD31-4B8C-83A1-F6EECF244321}">
                <p14:modId xmlns:p14="http://schemas.microsoft.com/office/powerpoint/2010/main" val="2910454126"/>
              </p:ext>
            </p:extLst>
          </p:nvPr>
        </p:nvGraphicFramePr>
        <p:xfrm>
          <a:off x="685800" y="1218715"/>
          <a:ext cx="7772400" cy="2286000"/>
        </p:xfrm>
        <a:graphic>
          <a:graphicData uri="http://schemas.openxmlformats.org/drawingml/2006/table">
            <a:tbl>
              <a:tblPr firstRow="1" bandRow="1">
                <a:tableStyleId>{5C22544A-7EE6-4342-B048-85BDC9FD1C3A}</a:tableStyleId>
              </a:tblPr>
              <a:tblGrid>
                <a:gridCol w="5799981">
                  <a:extLst>
                    <a:ext uri="{9D8B030D-6E8A-4147-A177-3AD203B41FA5}">
                      <a16:colId xmlns:a16="http://schemas.microsoft.com/office/drawing/2014/main" val="2476933501"/>
                    </a:ext>
                  </a:extLst>
                </a:gridCol>
                <a:gridCol w="1972419">
                  <a:extLst>
                    <a:ext uri="{9D8B030D-6E8A-4147-A177-3AD203B41FA5}">
                      <a16:colId xmlns:a16="http://schemas.microsoft.com/office/drawing/2014/main" val="1548912746"/>
                    </a:ext>
                  </a:extLst>
                </a:gridCol>
              </a:tblGrid>
              <a:tr h="3238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dirty="0">
                          <a:latin typeface="+mn-lt"/>
                        </a:rPr>
                        <a:t>CD-0, Mission Need Approved</a:t>
                      </a:r>
                    </a:p>
                  </a:txBody>
                  <a:tcPr/>
                </a:tc>
                <a:tc>
                  <a:txBody>
                    <a:bodyPr/>
                    <a:lstStyle/>
                    <a:p>
                      <a:pPr algn="r"/>
                      <a:r>
                        <a:rPr lang="en-US" sz="2000" b="0" dirty="0">
                          <a:latin typeface="+mn-lt"/>
                        </a:rPr>
                        <a:t>December 2019</a:t>
                      </a:r>
                    </a:p>
                  </a:txBody>
                  <a:tcPr/>
                </a:tc>
                <a:extLst>
                  <a:ext uri="{0D108BD9-81ED-4DB2-BD59-A6C34878D82A}">
                    <a16:rowId xmlns:a16="http://schemas.microsoft.com/office/drawing/2014/main" val="592143428"/>
                  </a:ext>
                </a:extLst>
              </a:tr>
              <a:tr h="3238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a:latin typeface="+mn-lt"/>
                        </a:rPr>
                        <a:t>DOE Site Selection Announced</a:t>
                      </a:r>
                    </a:p>
                  </a:txBody>
                  <a:tcPr/>
                </a:tc>
                <a:tc>
                  <a:txBody>
                    <a:bodyPr/>
                    <a:lstStyle/>
                    <a:p>
                      <a:pPr algn="r"/>
                      <a:r>
                        <a:rPr lang="en-US" sz="2000" b="0" i="0">
                          <a:latin typeface="+mn-lt"/>
                        </a:rPr>
                        <a:t>January 2020</a:t>
                      </a:r>
                    </a:p>
                  </a:txBody>
                  <a:tcPr/>
                </a:tc>
                <a:extLst>
                  <a:ext uri="{0D108BD9-81ED-4DB2-BD59-A6C34878D82A}">
                    <a16:rowId xmlns:a16="http://schemas.microsoft.com/office/drawing/2014/main" val="1071193962"/>
                  </a:ext>
                </a:extLst>
              </a:tr>
              <a:tr h="3238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a:latin typeface="+mn-lt"/>
                        </a:rPr>
                        <a:t>CD-1, Alternative Selection and Cost Range, Approved</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b="0" i="0" dirty="0">
                          <a:latin typeface="+mn-lt"/>
                        </a:rPr>
                        <a:t>June 2021</a:t>
                      </a:r>
                    </a:p>
                  </a:txBody>
                  <a:tcPr/>
                </a:tc>
                <a:extLst>
                  <a:ext uri="{0D108BD9-81ED-4DB2-BD59-A6C34878D82A}">
                    <a16:rowId xmlns:a16="http://schemas.microsoft.com/office/drawing/2014/main" val="1602212932"/>
                  </a:ext>
                </a:extLst>
              </a:tr>
              <a:tr h="298977">
                <a:tc>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tab pos="7762875" algn="r"/>
                        </a:tabLst>
                        <a:defRPr/>
                      </a:pPr>
                      <a:r>
                        <a:rPr lang="en-US" sz="2000" b="1">
                          <a:latin typeface="+mn-lt"/>
                        </a:rPr>
                        <a:t>CD-3A, Long Lead Procurement</a:t>
                      </a:r>
                    </a:p>
                  </a:txBody>
                  <a:tcPr/>
                </a:tc>
                <a:tc>
                  <a:txBody>
                    <a:body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tab pos="7762875" algn="r"/>
                        </a:tabLst>
                        <a:defRPr/>
                      </a:pPr>
                      <a:r>
                        <a:rPr lang="en-US" sz="2000" b="1">
                          <a:latin typeface="+mn-lt"/>
                        </a:rPr>
                        <a:t>January 2024</a:t>
                      </a:r>
                      <a:endParaRPr kumimoji="0" lang="en-US" sz="2000" b="1" i="0" u="none" strike="noStrike" kern="1200" cap="none" spc="0" normalizeH="0" baseline="0" noProof="0">
                        <a:ln>
                          <a:noFill/>
                        </a:ln>
                        <a:solidFill>
                          <a:prstClr val="black"/>
                        </a:solidFill>
                        <a:effectLst/>
                        <a:uLnTx/>
                        <a:uFillTx/>
                        <a:latin typeface="+mn-lt"/>
                        <a:cs typeface="Arial" charset="0"/>
                      </a:endParaRPr>
                    </a:p>
                  </a:txBody>
                  <a:tcPr/>
                </a:tc>
                <a:extLst>
                  <a:ext uri="{0D108BD9-81ED-4DB2-BD59-A6C34878D82A}">
                    <a16:rowId xmlns:a16="http://schemas.microsoft.com/office/drawing/2014/main" val="1302889476"/>
                  </a:ext>
                </a:extLst>
              </a:tr>
              <a:tr h="298977">
                <a:tc>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tab pos="7762875" algn="r"/>
                        </a:tabLst>
                        <a:defRPr/>
                      </a:pPr>
                      <a:r>
                        <a:rPr lang="en-US" sz="2000" b="1">
                          <a:latin typeface="+mn-lt"/>
                        </a:rPr>
                        <a:t>CD-2/3, Performance Baseline/Construction Start</a:t>
                      </a:r>
                    </a:p>
                  </a:txBody>
                  <a:tcPr/>
                </a:tc>
                <a:tc>
                  <a:txBody>
                    <a:body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tab pos="7762875" algn="r"/>
                        </a:tabLst>
                        <a:defRPr/>
                      </a:pPr>
                      <a:r>
                        <a:rPr kumimoji="0" lang="en-US" sz="2000" b="1" i="0" u="none" strike="noStrike" kern="1200" cap="none" spc="0" normalizeH="0" baseline="0" noProof="0">
                          <a:ln>
                            <a:noFill/>
                          </a:ln>
                          <a:solidFill>
                            <a:prstClr val="black"/>
                          </a:solidFill>
                          <a:effectLst/>
                          <a:uLnTx/>
                          <a:uFillTx/>
                          <a:latin typeface="+mn-lt"/>
                          <a:cs typeface="Arial" charset="0"/>
                        </a:rPr>
                        <a:t>April 2025</a:t>
                      </a:r>
                    </a:p>
                  </a:txBody>
                  <a:tcPr/>
                </a:tc>
                <a:extLst>
                  <a:ext uri="{0D108BD9-81ED-4DB2-BD59-A6C34878D82A}">
                    <a16:rowId xmlns:a16="http://schemas.microsoft.com/office/drawing/2014/main" val="4275421582"/>
                  </a:ext>
                </a:extLst>
              </a:tr>
              <a:tr h="298977">
                <a:tc>
                  <a: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tab pos="7762875" algn="r"/>
                        </a:tabLst>
                        <a:defRPr/>
                      </a:pPr>
                      <a:r>
                        <a:rPr lang="en-US" sz="2000" b="1">
                          <a:latin typeface="+mn-lt"/>
                        </a:rPr>
                        <a:t>RHIC Shut Down</a:t>
                      </a:r>
                    </a:p>
                  </a:txBody>
                  <a:tcPr/>
                </a:tc>
                <a:tc>
                  <a:txBody>
                    <a:body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tab pos="7762875" algn="r"/>
                        </a:tabLst>
                        <a:defRPr/>
                      </a:pPr>
                      <a:r>
                        <a:rPr kumimoji="0" lang="en-US" sz="2000" b="1" i="0" u="none" strike="noStrike" kern="1200" cap="none" spc="0" normalizeH="0" baseline="0" noProof="0" dirty="0">
                          <a:ln>
                            <a:noFill/>
                          </a:ln>
                          <a:solidFill>
                            <a:prstClr val="black"/>
                          </a:solidFill>
                          <a:effectLst/>
                          <a:uLnTx/>
                          <a:uFillTx/>
                          <a:latin typeface="+mn-lt"/>
                          <a:cs typeface="Arial" charset="0"/>
                        </a:rPr>
                        <a:t>June 2025</a:t>
                      </a:r>
                    </a:p>
                  </a:txBody>
                  <a:tcPr/>
                </a:tc>
                <a:extLst>
                  <a:ext uri="{0D108BD9-81ED-4DB2-BD59-A6C34878D82A}">
                    <a16:rowId xmlns:a16="http://schemas.microsoft.com/office/drawing/2014/main" val="3989625869"/>
                  </a:ext>
                </a:extLst>
              </a:tr>
            </a:tbl>
          </a:graphicData>
        </a:graphic>
      </p:graphicFrame>
      <p:pic>
        <p:nvPicPr>
          <p:cNvPr id="7" name="Picture 6">
            <a:extLst>
              <a:ext uri="{FF2B5EF4-FFF2-40B4-BE49-F238E27FC236}">
                <a16:creationId xmlns:a16="http://schemas.microsoft.com/office/drawing/2014/main" id="{BB56E7CF-9D51-1B2B-ACF1-D6D9AD7E1B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5800" y="3576871"/>
            <a:ext cx="7772400" cy="2962042"/>
          </a:xfrm>
          <a:prstGeom prst="rect">
            <a:avLst/>
          </a:prstGeom>
        </p:spPr>
      </p:pic>
    </p:spTree>
    <p:extLst>
      <p:ext uri="{BB962C8B-B14F-4D97-AF65-F5344CB8AC3E}">
        <p14:creationId xmlns:p14="http://schemas.microsoft.com/office/powerpoint/2010/main" val="282294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B4624C5-3A9C-42B1-AF5D-03F1FC611BF0}"/>
              </a:ext>
            </a:extLst>
          </p:cNvPr>
          <p:cNvSpPr>
            <a:spLocks noGrp="1"/>
          </p:cNvSpPr>
          <p:nvPr>
            <p:ph type="sldNum" sz="quarter" idx="12"/>
          </p:nvPr>
        </p:nvSpPr>
        <p:spPr/>
        <p:txBody>
          <a:bodyPr/>
          <a:lstStyle/>
          <a:p>
            <a:fld id="{893C5830-40F3-F04E-B2E3-10E6672BA8FF}" type="slidenum">
              <a:rPr lang="en-US" smtClean="0"/>
              <a:t>5</a:t>
            </a:fld>
            <a:endParaRPr lang="en-US" dirty="0"/>
          </a:p>
        </p:txBody>
      </p:sp>
      <p:sp>
        <p:nvSpPr>
          <p:cNvPr id="5" name="TextBox 3">
            <a:extLst>
              <a:ext uri="{FF2B5EF4-FFF2-40B4-BE49-F238E27FC236}">
                <a16:creationId xmlns:a16="http://schemas.microsoft.com/office/drawing/2014/main" id="{9AB761AC-56FA-438D-B2CD-6F2D1BB3E596}"/>
              </a:ext>
            </a:extLst>
          </p:cNvPr>
          <p:cNvSpPr txBox="1"/>
          <p:nvPr/>
        </p:nvSpPr>
        <p:spPr>
          <a:xfrm>
            <a:off x="1108553" y="5315207"/>
            <a:ext cx="6926893" cy="1089529"/>
          </a:xfrm>
          <a:prstGeom prst="rect">
            <a:avLst/>
          </a:prstGeom>
          <a:solidFill>
            <a:schemeClr val="accent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90000"/>
              </a:lnSpc>
            </a:pPr>
            <a:r>
              <a:rPr lang="en-US" sz="2400" b="1" dirty="0">
                <a:solidFill>
                  <a:schemeClr val="bg1"/>
                </a:solidFill>
                <a:latin typeface="Arial" panose="020B0604020202020204"/>
              </a:rPr>
              <a:t>EIC Double Ring Design</a:t>
            </a:r>
          </a:p>
          <a:p>
            <a:pPr algn="ctr" defTabSz="685800">
              <a:lnSpc>
                <a:spcPct val="90000"/>
              </a:lnSpc>
            </a:pPr>
            <a:r>
              <a:rPr lang="en-US" sz="2400" b="1" dirty="0">
                <a:solidFill>
                  <a:schemeClr val="bg1"/>
                </a:solidFill>
                <a:latin typeface="Arial" panose="020B0604020202020204"/>
              </a:rPr>
              <a:t>Based on Existing RHIC Facility</a:t>
            </a:r>
          </a:p>
          <a:p>
            <a:pPr algn="ctr" defTabSz="685800">
              <a:lnSpc>
                <a:spcPct val="90000"/>
              </a:lnSpc>
            </a:pPr>
            <a:r>
              <a:rPr lang="en-US" sz="2400" b="1" dirty="0">
                <a:solidFill>
                  <a:schemeClr val="bg1"/>
                </a:solidFill>
                <a:latin typeface="Arial" panose="020B0604020202020204"/>
              </a:rPr>
              <a:t>RHIC Operations Concludes in 2025</a:t>
            </a:r>
          </a:p>
        </p:txBody>
      </p:sp>
      <p:pic>
        <p:nvPicPr>
          <p:cNvPr id="6" name="Picture 5">
            <a:extLst>
              <a:ext uri="{FF2B5EF4-FFF2-40B4-BE49-F238E27FC236}">
                <a16:creationId xmlns:a16="http://schemas.microsoft.com/office/drawing/2014/main" id="{0FEC38F4-F5A9-4D53-9BD9-7A8175EA63E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0439" y="453263"/>
            <a:ext cx="7743122" cy="4702629"/>
          </a:xfrm>
          <a:prstGeom prst="rect">
            <a:avLst/>
          </a:prstGeom>
        </p:spPr>
      </p:pic>
    </p:spTree>
    <p:extLst>
      <p:ext uri="{BB962C8B-B14F-4D97-AF65-F5344CB8AC3E}">
        <p14:creationId xmlns:p14="http://schemas.microsoft.com/office/powerpoint/2010/main" val="2344962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0F1D8-36FA-4ADB-9ECD-9149C4CB1001}"/>
              </a:ext>
            </a:extLst>
          </p:cNvPr>
          <p:cNvSpPr>
            <a:spLocks noGrp="1"/>
          </p:cNvSpPr>
          <p:nvPr>
            <p:ph type="title"/>
          </p:nvPr>
        </p:nvSpPr>
        <p:spPr>
          <a:xfrm>
            <a:off x="303798" y="124611"/>
            <a:ext cx="7886700" cy="591385"/>
          </a:xfrm>
        </p:spPr>
        <p:txBody>
          <a:bodyPr>
            <a:normAutofit fontScale="90000"/>
          </a:bodyPr>
          <a:lstStyle/>
          <a:p>
            <a:r>
              <a:rPr lang="en-US" dirty="0"/>
              <a:t>RHIC Infrastructure</a:t>
            </a:r>
          </a:p>
        </p:txBody>
      </p:sp>
      <p:sp>
        <p:nvSpPr>
          <p:cNvPr id="4" name="Slide Number Placeholder 3">
            <a:extLst>
              <a:ext uri="{FF2B5EF4-FFF2-40B4-BE49-F238E27FC236}">
                <a16:creationId xmlns:a16="http://schemas.microsoft.com/office/drawing/2014/main" id="{68F112CE-3CB9-4A49-8F4D-22B36366E8D3}"/>
              </a:ext>
            </a:extLst>
          </p:cNvPr>
          <p:cNvSpPr>
            <a:spLocks noGrp="1"/>
          </p:cNvSpPr>
          <p:nvPr>
            <p:ph type="sldNum" sz="quarter" idx="12"/>
          </p:nvPr>
        </p:nvSpPr>
        <p:spPr/>
        <p:txBody>
          <a:bodyPr/>
          <a:lstStyle/>
          <a:p>
            <a:fld id="{893C5830-40F3-F04E-B2E3-10E6672BA8FF}" type="slidenum">
              <a:rPr lang="en-US" smtClean="0"/>
              <a:t>6</a:t>
            </a:fld>
            <a:endParaRPr lang="en-US" dirty="0"/>
          </a:p>
        </p:txBody>
      </p:sp>
      <p:pic>
        <p:nvPicPr>
          <p:cNvPr id="8" name="Content Placeholder 5">
            <a:extLst>
              <a:ext uri="{FF2B5EF4-FFF2-40B4-BE49-F238E27FC236}">
                <a16:creationId xmlns:a16="http://schemas.microsoft.com/office/drawing/2014/main" id="{27C3C279-47FA-49C0-AF2C-DB64B76E2A4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3404" y="715996"/>
            <a:ext cx="6140100" cy="5558352"/>
          </a:xfrm>
          <a:prstGeom prst="rect">
            <a:avLst/>
          </a:prstGeom>
          <a:ln>
            <a:noFill/>
          </a:ln>
          <a:effectLst>
            <a:softEdge rad="0"/>
          </a:effectLst>
        </p:spPr>
      </p:pic>
      <p:pic>
        <p:nvPicPr>
          <p:cNvPr id="9" name="Picture 8" descr="A group of people in a roller coaster&#10;&#10;Description automatically generated with low confidence">
            <a:extLst>
              <a:ext uri="{FF2B5EF4-FFF2-40B4-BE49-F238E27FC236}">
                <a16:creationId xmlns:a16="http://schemas.microsoft.com/office/drawing/2014/main" id="{61D18862-4E87-4F08-856A-E9DF57CBFFF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04676" y="715996"/>
            <a:ext cx="5349936" cy="5558352"/>
          </a:xfrm>
          <a:prstGeom prst="rect">
            <a:avLst/>
          </a:prstGeom>
          <a:ln>
            <a:noFill/>
          </a:ln>
          <a:effectLst>
            <a:softEdge rad="0"/>
          </a:effectLst>
        </p:spPr>
      </p:pic>
    </p:spTree>
    <p:extLst>
      <p:ext uri="{BB962C8B-B14F-4D97-AF65-F5344CB8AC3E}">
        <p14:creationId xmlns:p14="http://schemas.microsoft.com/office/powerpoint/2010/main" val="1224185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18CD90-0EF4-42AC-9FBF-36323503038D}"/>
              </a:ext>
            </a:extLst>
          </p:cNvPr>
          <p:cNvSpPr>
            <a:spLocks noGrp="1"/>
          </p:cNvSpPr>
          <p:nvPr>
            <p:ph type="sldNum" sz="quarter" idx="12"/>
          </p:nvPr>
        </p:nvSpPr>
        <p:spPr/>
        <p:txBody>
          <a:bodyPr/>
          <a:lstStyle/>
          <a:p>
            <a:fld id="{893C5830-40F3-F04E-B2E3-10E6672BA8FF}" type="slidenum">
              <a:rPr lang="en-US" smtClean="0"/>
              <a:t>7</a:t>
            </a:fld>
            <a:endParaRPr lang="en-US" dirty="0"/>
          </a:p>
        </p:txBody>
      </p:sp>
      <p:pic>
        <p:nvPicPr>
          <p:cNvPr id="7" name="Picture 6">
            <a:extLst>
              <a:ext uri="{FF2B5EF4-FFF2-40B4-BE49-F238E27FC236}">
                <a16:creationId xmlns:a16="http://schemas.microsoft.com/office/drawing/2014/main" id="{C973E7C7-A619-4140-8685-237275DB345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6572" y="136523"/>
            <a:ext cx="8730856" cy="6219827"/>
          </a:xfrm>
          <a:prstGeom prst="rect">
            <a:avLst/>
          </a:prstGeom>
        </p:spPr>
      </p:pic>
    </p:spTree>
    <p:extLst>
      <p:ext uri="{BB962C8B-B14F-4D97-AF65-F5344CB8AC3E}">
        <p14:creationId xmlns:p14="http://schemas.microsoft.com/office/powerpoint/2010/main" val="2423032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E940634-B610-44F4-A02F-489985EEB65B}"/>
              </a:ext>
            </a:extLst>
          </p:cNvPr>
          <p:cNvSpPr>
            <a:spLocks noGrp="1"/>
          </p:cNvSpPr>
          <p:nvPr>
            <p:ph type="sldNum" sz="quarter" idx="12"/>
          </p:nvPr>
        </p:nvSpPr>
        <p:spPr/>
        <p:txBody>
          <a:bodyPr/>
          <a:lstStyle/>
          <a:p>
            <a:fld id="{893C5830-40F3-F04E-B2E3-10E6672BA8FF}" type="slidenum">
              <a:rPr lang="en-US" smtClean="0"/>
              <a:t>8</a:t>
            </a:fld>
            <a:endParaRPr lang="en-US" dirty="0"/>
          </a:p>
        </p:txBody>
      </p:sp>
      <p:sp>
        <p:nvSpPr>
          <p:cNvPr id="5" name="Title 1">
            <a:extLst>
              <a:ext uri="{FF2B5EF4-FFF2-40B4-BE49-F238E27FC236}">
                <a16:creationId xmlns:a16="http://schemas.microsoft.com/office/drawing/2014/main" id="{F6C28DFC-B8D4-455C-B0A4-C71147151F98}"/>
              </a:ext>
            </a:extLst>
          </p:cNvPr>
          <p:cNvSpPr txBox="1">
            <a:spLocks/>
          </p:cNvSpPr>
          <p:nvPr/>
        </p:nvSpPr>
        <p:spPr>
          <a:xfrm>
            <a:off x="428625" y="365127"/>
            <a:ext cx="8286750" cy="79493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a:t>BNL/TJNAF Special Partnership</a:t>
            </a:r>
            <a:endParaRPr lang="en-US" dirty="0"/>
          </a:p>
        </p:txBody>
      </p:sp>
      <p:pic>
        <p:nvPicPr>
          <p:cNvPr id="6" name="Picture 5" descr="A group of people posing for a photo&#10;&#10;Description automatically generated">
            <a:extLst>
              <a:ext uri="{FF2B5EF4-FFF2-40B4-BE49-F238E27FC236}">
                <a16:creationId xmlns:a16="http://schemas.microsoft.com/office/drawing/2014/main" id="{5BBD9F1B-920F-4EFD-9970-D0516924DDB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42757" y="1516382"/>
            <a:ext cx="5058486" cy="3386178"/>
          </a:xfrm>
          <a:prstGeom prst="rect">
            <a:avLst/>
          </a:prstGeom>
        </p:spPr>
      </p:pic>
      <p:sp>
        <p:nvSpPr>
          <p:cNvPr id="7" name="TextBox 6">
            <a:extLst>
              <a:ext uri="{FF2B5EF4-FFF2-40B4-BE49-F238E27FC236}">
                <a16:creationId xmlns:a16="http://schemas.microsoft.com/office/drawing/2014/main" id="{318602D4-47EF-4307-8F45-6D1F10550863}"/>
              </a:ext>
            </a:extLst>
          </p:cNvPr>
          <p:cNvSpPr txBox="1"/>
          <p:nvPr/>
        </p:nvSpPr>
        <p:spPr>
          <a:xfrm>
            <a:off x="1824393" y="5015202"/>
            <a:ext cx="6114197" cy="1477328"/>
          </a:xfrm>
          <a:prstGeom prst="rect">
            <a:avLst/>
          </a:prstGeom>
          <a:noFill/>
        </p:spPr>
        <p:txBody>
          <a:bodyPr wrap="square" rtlCol="0">
            <a:spAutoFit/>
          </a:bodyPr>
          <a:lstStyle/>
          <a:p>
            <a:pPr marL="285750" indent="-285750">
              <a:buFont typeface="Arial" panose="020B0604020202020204" pitchFamily="34" charset="0"/>
              <a:buChar char="•"/>
            </a:pPr>
            <a:r>
              <a:rPr lang="en-US" dirty="0"/>
              <a:t>BNL/JLab partnership established in early 2020</a:t>
            </a:r>
          </a:p>
          <a:p>
            <a:pPr marL="285750" indent="-285750">
              <a:buFont typeface="Arial" panose="020B0604020202020204" pitchFamily="34" charset="0"/>
              <a:buChar char="•"/>
            </a:pPr>
            <a:r>
              <a:rPr lang="en-US" dirty="0"/>
              <a:t>Integrated management and scope</a:t>
            </a:r>
          </a:p>
          <a:p>
            <a:pPr marL="285750" indent="-285750">
              <a:buFont typeface="Arial" panose="020B0604020202020204" pitchFamily="34" charset="0"/>
              <a:buChar char="•"/>
            </a:pPr>
            <a:r>
              <a:rPr lang="en-US" dirty="0"/>
              <a:t>Serve together as hosts for the EIC experimental program</a:t>
            </a:r>
          </a:p>
          <a:p>
            <a:endParaRPr lang="en-US" dirty="0"/>
          </a:p>
        </p:txBody>
      </p:sp>
    </p:spTree>
    <p:extLst>
      <p:ext uri="{BB962C8B-B14F-4D97-AF65-F5344CB8AC3E}">
        <p14:creationId xmlns:p14="http://schemas.microsoft.com/office/powerpoint/2010/main" val="383543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8FDFE5-49F8-4B4C-9BBE-AA69171AC697}"/>
              </a:ext>
            </a:extLst>
          </p:cNvPr>
          <p:cNvSpPr>
            <a:spLocks noGrp="1"/>
          </p:cNvSpPr>
          <p:nvPr>
            <p:ph type="sldNum" sz="quarter" idx="12"/>
          </p:nvPr>
        </p:nvSpPr>
        <p:spPr/>
        <p:txBody>
          <a:bodyPr/>
          <a:lstStyle/>
          <a:p>
            <a:fld id="{893C5830-40F3-F04E-B2E3-10E6672BA8FF}" type="slidenum">
              <a:rPr lang="en-US" smtClean="0"/>
              <a:t>9</a:t>
            </a:fld>
            <a:endParaRPr lang="en-US"/>
          </a:p>
        </p:txBody>
      </p:sp>
      <p:sp>
        <p:nvSpPr>
          <p:cNvPr id="5" name="Slide Number Placeholder 2">
            <a:extLst>
              <a:ext uri="{FF2B5EF4-FFF2-40B4-BE49-F238E27FC236}">
                <a16:creationId xmlns:a16="http://schemas.microsoft.com/office/drawing/2014/main" id="{44BD2076-7A88-4BB4-A62C-16B7F1CF3490}"/>
              </a:ext>
            </a:extLst>
          </p:cNvPr>
          <p:cNvSpPr txBox="1">
            <a:spLocks/>
          </p:cNvSpPr>
          <p:nvPr/>
        </p:nvSpPr>
        <p:spPr>
          <a:xfrm>
            <a:off x="0" y="0"/>
            <a:ext cx="0" cy="0"/>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3A556B-7C63-244D-9B7C-B0EA8042B330}" type="slidenum">
              <a:rPr lang="en-US" smtClean="0"/>
              <a:pPr/>
              <a:t>9</a:t>
            </a:fld>
            <a:endParaRPr lang="en-US" sz="750"/>
          </a:p>
        </p:txBody>
      </p:sp>
      <p:pic>
        <p:nvPicPr>
          <p:cNvPr id="6" name="Picture 5" descr="Graphical user interface, diagram&#10;&#10;Description automatically generated">
            <a:extLst>
              <a:ext uri="{FF2B5EF4-FFF2-40B4-BE49-F238E27FC236}">
                <a16:creationId xmlns:a16="http://schemas.microsoft.com/office/drawing/2014/main" id="{C8435A4C-BE33-41C3-A0D8-59635A747905}"/>
              </a:ext>
            </a:extLst>
          </p:cNvPr>
          <p:cNvPicPr>
            <a:picLocks noChangeAspect="1"/>
          </p:cNvPicPr>
          <p:nvPr/>
        </p:nvPicPr>
        <p:blipFill>
          <a:blip r:embed="rId2"/>
          <a:stretch>
            <a:fillRect/>
          </a:stretch>
        </p:blipFill>
        <p:spPr>
          <a:xfrm>
            <a:off x="860244" y="1993239"/>
            <a:ext cx="7601268" cy="2756823"/>
          </a:xfrm>
          <a:prstGeom prst="rect">
            <a:avLst/>
          </a:prstGeom>
        </p:spPr>
      </p:pic>
      <p:pic>
        <p:nvPicPr>
          <p:cNvPr id="7" name="Picture 6">
            <a:extLst>
              <a:ext uri="{FF2B5EF4-FFF2-40B4-BE49-F238E27FC236}">
                <a16:creationId xmlns:a16="http://schemas.microsoft.com/office/drawing/2014/main" id="{1329190B-F4DF-41FC-8F9C-3EAA9C2376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0203" y="4667643"/>
            <a:ext cx="1250883" cy="1618298"/>
          </a:xfrm>
          <a:prstGeom prst="rect">
            <a:avLst/>
          </a:prstGeom>
        </p:spPr>
      </p:pic>
      <p:pic>
        <p:nvPicPr>
          <p:cNvPr id="8" name="Picture 7">
            <a:extLst>
              <a:ext uri="{FF2B5EF4-FFF2-40B4-BE49-F238E27FC236}">
                <a16:creationId xmlns:a16="http://schemas.microsoft.com/office/drawing/2014/main" id="{2C735EB3-DF20-426F-98DB-DAF9CA10366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09811" y="4667643"/>
            <a:ext cx="1251023" cy="1646461"/>
          </a:xfrm>
          <a:prstGeom prst="rect">
            <a:avLst/>
          </a:prstGeom>
        </p:spPr>
      </p:pic>
      <p:pic>
        <p:nvPicPr>
          <p:cNvPr id="9" name="image36.jpeg" descr="James Yeck">
            <a:extLst>
              <a:ext uri="{FF2B5EF4-FFF2-40B4-BE49-F238E27FC236}">
                <a16:creationId xmlns:a16="http://schemas.microsoft.com/office/drawing/2014/main" id="{C148C1E0-CFE4-4C18-9C69-F2EF51D3247E}"/>
              </a:ext>
            </a:extLst>
          </p:cNvPr>
          <p:cNvPicPr/>
          <p:nvPr/>
        </p:nvPicPr>
        <p:blipFill rotWithShape="1">
          <a:blip r:embed="rId5" cstate="screen">
            <a:extLst>
              <a:ext uri="{28A0092B-C50C-407E-A947-70E740481C1C}">
                <a14:useLocalDpi xmlns:a14="http://schemas.microsoft.com/office/drawing/2010/main"/>
              </a:ext>
            </a:extLst>
          </a:blip>
          <a:srcRect/>
          <a:stretch/>
        </p:blipFill>
        <p:spPr bwMode="auto">
          <a:xfrm>
            <a:off x="7659179" y="4675621"/>
            <a:ext cx="1250883" cy="1595755"/>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187ABBFF-88E7-4336-8B02-87626F752D3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33575" y="294893"/>
            <a:ext cx="1146377" cy="1563695"/>
          </a:xfrm>
          <a:prstGeom prst="rect">
            <a:avLst/>
          </a:prstGeom>
        </p:spPr>
      </p:pic>
      <p:pic>
        <p:nvPicPr>
          <p:cNvPr id="11" name="Picture 10">
            <a:extLst>
              <a:ext uri="{FF2B5EF4-FFF2-40B4-BE49-F238E27FC236}">
                <a16:creationId xmlns:a16="http://schemas.microsoft.com/office/drawing/2014/main" id="{2F0D9328-63AE-4367-BC8C-FC8FA128CDF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4426" b="-3882"/>
          <a:stretch/>
        </p:blipFill>
        <p:spPr>
          <a:xfrm>
            <a:off x="4196512" y="235074"/>
            <a:ext cx="1053548" cy="1693612"/>
          </a:xfrm>
          <a:prstGeom prst="rect">
            <a:avLst/>
          </a:prstGeom>
        </p:spPr>
      </p:pic>
      <p:pic>
        <p:nvPicPr>
          <p:cNvPr id="12" name="Picture 11">
            <a:extLst>
              <a:ext uri="{FF2B5EF4-FFF2-40B4-BE49-F238E27FC236}">
                <a16:creationId xmlns:a16="http://schemas.microsoft.com/office/drawing/2014/main" id="{3F900CB2-2115-4192-912D-DF86F083F711}"/>
              </a:ext>
            </a:extLst>
          </p:cNvPr>
          <p:cNvPicPr>
            <a:picLocks noChangeAspect="1"/>
          </p:cNvPicPr>
          <p:nvPr/>
        </p:nvPicPr>
        <p:blipFill>
          <a:blip r:embed="rId8"/>
          <a:stretch>
            <a:fillRect/>
          </a:stretch>
        </p:blipFill>
        <p:spPr>
          <a:xfrm>
            <a:off x="3187155" y="4690187"/>
            <a:ext cx="1106426" cy="1617328"/>
          </a:xfrm>
          <a:prstGeom prst="rect">
            <a:avLst/>
          </a:prstGeom>
        </p:spPr>
      </p:pic>
      <p:pic>
        <p:nvPicPr>
          <p:cNvPr id="13" name="Picture 12">
            <a:extLst>
              <a:ext uri="{FF2B5EF4-FFF2-40B4-BE49-F238E27FC236}">
                <a16:creationId xmlns:a16="http://schemas.microsoft.com/office/drawing/2014/main" id="{69E0B80E-439D-4A8D-837D-766323F10E4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752906" y="4675621"/>
            <a:ext cx="1154880" cy="1646461"/>
          </a:xfrm>
          <a:prstGeom prst="rect">
            <a:avLst/>
          </a:prstGeom>
        </p:spPr>
      </p:pic>
      <p:pic>
        <p:nvPicPr>
          <p:cNvPr id="14" name="Picture 13">
            <a:extLst>
              <a:ext uri="{FF2B5EF4-FFF2-40B4-BE49-F238E27FC236}">
                <a16:creationId xmlns:a16="http://schemas.microsoft.com/office/drawing/2014/main" id="{E0163B82-B917-4EF4-AF4F-0724BBF52207}"/>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242595" y="281951"/>
            <a:ext cx="1235298" cy="1599858"/>
          </a:xfrm>
          <a:prstGeom prst="rect">
            <a:avLst/>
          </a:prstGeom>
        </p:spPr>
      </p:pic>
      <p:pic>
        <p:nvPicPr>
          <p:cNvPr id="15" name="Picture 14">
            <a:extLst>
              <a:ext uri="{FF2B5EF4-FFF2-40B4-BE49-F238E27FC236}">
                <a16:creationId xmlns:a16="http://schemas.microsoft.com/office/drawing/2014/main" id="{983B3160-01BD-41A6-BBF3-7B35A1E25BF1}"/>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637161" y="281952"/>
            <a:ext cx="1244108" cy="1599858"/>
          </a:xfrm>
          <a:prstGeom prst="rect">
            <a:avLst/>
          </a:prstGeom>
        </p:spPr>
      </p:pic>
      <p:pic>
        <p:nvPicPr>
          <p:cNvPr id="16" name="Picture 15">
            <a:extLst>
              <a:ext uri="{FF2B5EF4-FFF2-40B4-BE49-F238E27FC236}">
                <a16:creationId xmlns:a16="http://schemas.microsoft.com/office/drawing/2014/main" id="{BDB38588-4212-4B38-8278-93AAE7A28DC6}"/>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t="-63"/>
          <a:stretch/>
        </p:blipFill>
        <p:spPr>
          <a:xfrm>
            <a:off x="2964784" y="306660"/>
            <a:ext cx="1148213" cy="1544228"/>
          </a:xfrm>
          <a:prstGeom prst="rect">
            <a:avLst/>
          </a:prstGeom>
        </p:spPr>
      </p:pic>
      <p:pic>
        <p:nvPicPr>
          <p:cNvPr id="17" name="Picture 16">
            <a:extLst>
              <a:ext uri="{FF2B5EF4-FFF2-40B4-BE49-F238E27FC236}">
                <a16:creationId xmlns:a16="http://schemas.microsoft.com/office/drawing/2014/main" id="{F632F6E4-504C-4EDF-821B-1EC30BF85033}"/>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7702318" y="281951"/>
            <a:ext cx="1164603" cy="1533502"/>
          </a:xfrm>
          <a:prstGeom prst="rect">
            <a:avLst/>
          </a:prstGeom>
        </p:spPr>
      </p:pic>
      <p:pic>
        <p:nvPicPr>
          <p:cNvPr id="18" name="Picture 17" descr="A collage of a person&#10;&#10;Description automatically generated with low confidence">
            <a:extLst>
              <a:ext uri="{FF2B5EF4-FFF2-40B4-BE49-F238E27FC236}">
                <a16:creationId xmlns:a16="http://schemas.microsoft.com/office/drawing/2014/main" id="{48B6CAA3-A8B1-412C-9C5B-A2C5BFFD61C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17476" y="1993239"/>
            <a:ext cx="1707355" cy="1254038"/>
          </a:xfrm>
          <a:prstGeom prst="rect">
            <a:avLst/>
          </a:prstGeom>
        </p:spPr>
      </p:pic>
      <p:pic>
        <p:nvPicPr>
          <p:cNvPr id="19" name="Picture 18">
            <a:extLst>
              <a:ext uri="{FF2B5EF4-FFF2-40B4-BE49-F238E27FC236}">
                <a16:creationId xmlns:a16="http://schemas.microsoft.com/office/drawing/2014/main" id="{2CCA8F08-20BD-406A-BA9C-EF1E6565C4E5}"/>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511862" y="282952"/>
            <a:ext cx="1158545" cy="1532501"/>
          </a:xfrm>
          <a:prstGeom prst="rect">
            <a:avLst/>
          </a:prstGeom>
        </p:spPr>
      </p:pic>
      <p:pic>
        <p:nvPicPr>
          <p:cNvPr id="20" name="Picture 19">
            <a:extLst>
              <a:ext uri="{FF2B5EF4-FFF2-40B4-BE49-F238E27FC236}">
                <a16:creationId xmlns:a16="http://schemas.microsoft.com/office/drawing/2014/main" id="{15AABCD1-BD10-490B-8089-9A2A0CB70A71}"/>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282804" y="4690187"/>
            <a:ext cx="1154880" cy="1646461"/>
          </a:xfrm>
          <a:prstGeom prst="rect">
            <a:avLst/>
          </a:prstGeom>
        </p:spPr>
      </p:pic>
    </p:spTree>
    <p:extLst>
      <p:ext uri="{BB962C8B-B14F-4D97-AF65-F5344CB8AC3E}">
        <p14:creationId xmlns:p14="http://schemas.microsoft.com/office/powerpoint/2010/main" val="38338791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P-BNL-TJNAF March 11 Meeting DRAFTv3.pptx" id="{46AF6D6A-4294-4B22-94CD-AA52460A2916}" vid="{4162AC15-BCCC-4400-91DD-5CAEFA6AE184}"/>
    </a:ext>
  </a:extLst>
</a:theme>
</file>

<file path=ppt/theme/theme2.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6350"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6350"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395e7aaf-45d4-413b-88ef-995f3b7e0b7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06D89DCA8A7CB488E47E56940AC6A73" ma:contentTypeVersion="13" ma:contentTypeDescription="Create a new document." ma:contentTypeScope="" ma:versionID="92368d7abc10db252ffcd077ff39199d">
  <xsd:schema xmlns:xsd="http://www.w3.org/2001/XMLSchema" xmlns:xs="http://www.w3.org/2001/XMLSchema" xmlns:p="http://schemas.microsoft.com/office/2006/metadata/properties" xmlns:ns3="395e7aaf-45d4-413b-88ef-995f3b7e0b78" xmlns:ns4="902ef5d5-19c0-4682-a729-d7cb06e78399" targetNamespace="http://schemas.microsoft.com/office/2006/metadata/properties" ma:root="true" ma:fieldsID="d01421b1a256232b6d77790157ac55df" ns3:_="" ns4:_="">
    <xsd:import namespace="395e7aaf-45d4-413b-88ef-995f3b7e0b78"/>
    <xsd:import namespace="902ef5d5-19c0-4682-a729-d7cb06e7839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ServiceLocation"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5e7aaf-45d4-413b-88ef-995f3b7e0b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_activity" ma:index="20"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02ef5d5-19c0-4682-a729-d7cb06e78399"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E98C05-5760-4FD2-B85E-2A9CB1A90B2B}">
  <ds:schemaRefs>
    <ds:schemaRef ds:uri="http://www.w3.org/XML/1998/namespace"/>
    <ds:schemaRef ds:uri="902ef5d5-19c0-4682-a729-d7cb06e78399"/>
    <ds:schemaRef ds:uri="http://schemas.microsoft.com/office/2006/metadata/properties"/>
    <ds:schemaRef ds:uri="http://purl.org/dc/dcmitype/"/>
    <ds:schemaRef ds:uri="http://schemas.microsoft.com/office/2006/documentManagement/types"/>
    <ds:schemaRef ds:uri="http://purl.org/dc/terms/"/>
    <ds:schemaRef ds:uri="http://purl.org/dc/elements/1.1/"/>
    <ds:schemaRef ds:uri="http://schemas.microsoft.com/office/infopath/2007/PartnerControls"/>
    <ds:schemaRef ds:uri="http://schemas.openxmlformats.org/package/2006/metadata/core-properties"/>
    <ds:schemaRef ds:uri="395e7aaf-45d4-413b-88ef-995f3b7e0b78"/>
  </ds:schemaRefs>
</ds:datastoreItem>
</file>

<file path=customXml/itemProps2.xml><?xml version="1.0" encoding="utf-8"?>
<ds:datastoreItem xmlns:ds="http://schemas.openxmlformats.org/officeDocument/2006/customXml" ds:itemID="{9DF5CC8D-D5D4-46AE-BC87-A9F5EE92E875}">
  <ds:schemaRefs>
    <ds:schemaRef ds:uri="http://schemas.microsoft.com/sharepoint/v3/contenttype/forms"/>
  </ds:schemaRefs>
</ds:datastoreItem>
</file>

<file path=customXml/itemProps3.xml><?xml version="1.0" encoding="utf-8"?>
<ds:datastoreItem xmlns:ds="http://schemas.openxmlformats.org/officeDocument/2006/customXml" ds:itemID="{2AD5F96B-5089-49FD-A60E-EEAD063AD6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5e7aaf-45d4-413b-88ef-995f3b7e0b78"/>
    <ds:schemaRef ds:uri="902ef5d5-19c0-4682-a729-d7cb06e783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42222</TotalTime>
  <Words>1411</Words>
  <Application>Microsoft Macintosh PowerPoint</Application>
  <PresentationFormat>On-screen Show (4:3)</PresentationFormat>
  <Paragraphs>176</Paragraphs>
  <Slides>21</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Arial Narrow</vt:lpstr>
      <vt:lpstr>Book Antiqua</vt:lpstr>
      <vt:lpstr>Calibri</vt:lpstr>
      <vt:lpstr>Symbol</vt:lpstr>
      <vt:lpstr>Wingdings</vt:lpstr>
      <vt:lpstr>Office Theme</vt:lpstr>
      <vt:lpstr>2_Default Design</vt:lpstr>
      <vt:lpstr>PowerPoint Presentation</vt:lpstr>
      <vt:lpstr>Outline</vt:lpstr>
      <vt:lpstr>Project Requirements</vt:lpstr>
      <vt:lpstr>EIC Project History and Plans </vt:lpstr>
      <vt:lpstr>PowerPoint Presentation</vt:lpstr>
      <vt:lpstr>RHIC Infrastructure</vt:lpstr>
      <vt:lpstr>PowerPoint Presentation</vt:lpstr>
      <vt:lpstr>PowerPoint Presentation</vt:lpstr>
      <vt:lpstr>PowerPoint Presentation</vt:lpstr>
      <vt:lpstr>Boards and Advisory Committees</vt:lpstr>
      <vt:lpstr>EIC Advisory Board</vt:lpstr>
      <vt:lpstr>DOE Reference Funding Plan</vt:lpstr>
      <vt:lpstr>Funding and DOE Critical Decisions </vt:lpstr>
      <vt:lpstr>EIC Project &amp; Design Reviews</vt:lpstr>
      <vt:lpstr>EIC Project &amp; Design Reviews (cont.)</vt:lpstr>
      <vt:lpstr>Schedule</vt:lpstr>
      <vt:lpstr>Reference Schedule for 2nd IR and Detector</vt:lpstr>
      <vt:lpstr>Recent Accomplishments</vt:lpstr>
      <vt:lpstr>Challenges</vt:lpstr>
      <vt:lpstr>Summary</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for EIC Project Support Division</dc:title>
  <dc:subject/>
  <dc:creator>Hatton, Diane</dc:creator>
  <cp:keywords/>
  <dc:description/>
  <cp:lastModifiedBy>Yeck, Jim</cp:lastModifiedBy>
  <cp:revision>207</cp:revision>
  <dcterms:created xsi:type="dcterms:W3CDTF">2020-09-28T13:10:10Z</dcterms:created>
  <dcterms:modified xsi:type="dcterms:W3CDTF">2023-07-25T05:11:23Z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0x010100506D89DCA8A7CB488E47E56940AC6A73</vt:lpwstr>
  </property>
  <property fmtid="{D5CDD505-2E9C-101B-9397-08002B2CF9AE}" pid="3" name="MediaServiceImageTags">
    <vt:lpwstr/>
  </property>
</Properties>
</file>