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95" r:id="rId3"/>
    <p:sldId id="290" r:id="rId4"/>
    <p:sldId id="286" r:id="rId5"/>
    <p:sldId id="296" r:id="rId6"/>
    <p:sldId id="288" r:id="rId7"/>
    <p:sldId id="264" r:id="rId8"/>
    <p:sldId id="289" r:id="rId9"/>
    <p:sldId id="266" r:id="rId10"/>
    <p:sldId id="292" r:id="rId11"/>
    <p:sldId id="291" r:id="rId12"/>
    <p:sldId id="293" r:id="rId13"/>
    <p:sldId id="29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C1B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8"/>
    <p:restoredTop sz="95781"/>
  </p:normalViewPr>
  <p:slideViewPr>
    <p:cSldViewPr snapToGrid="0">
      <p:cViewPr varScale="1">
        <p:scale>
          <a:sx n="111" d="100"/>
          <a:sy n="111" d="100"/>
        </p:scale>
        <p:origin x="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D8A6A-756F-924F-B1F5-13A8EA0D76A2}" type="datetimeFigureOut">
              <a:rPr lang="en-US" smtClean="0"/>
              <a:t>7/25/23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7689F-64F8-AF4D-AC75-8B647EFCE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00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e4c4a6d768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e4c4a6d768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e4c7d8ff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e4c7d8ff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373C0-8588-7D3B-64F5-364246C3B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58CA88-A623-49CB-0158-C138CBD2CB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00CEB-DD55-352F-3DF2-F9001A8E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2A97B-4133-6D40-B656-BCC9DE0ECBDB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84196-273C-1215-75B2-820B5AC4E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EC94-56D1-BF28-735E-5997B3CED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6A9D-725E-C00B-7083-C325380FD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0273E-397F-A5C3-9616-43EDADFFC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DCE4-AFD8-A3A1-B62A-72301FFDE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3A5F-7A40-1E46-B629-1F1E636C8D07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07A58-D346-CB00-12FD-969446D6C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C386F-B0D3-B4E6-F868-8A973F8D3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91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626427-6B2B-096B-E629-1B022093DE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D36BD-8034-DCD7-FDFA-AF05B38F86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23738-90E9-914D-8C84-A04364D9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D5F-F063-B247-BFFF-F8BBCB133DED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E530-501C-8862-5BBC-BADC0A28E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2493F-76D3-FE67-A410-CC380456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7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462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9A1BA-44B7-EE5E-33C1-EE0AD98BD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39D0B-9309-33C0-9E95-C246801CD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8D0D9-BA88-8F68-019E-D0ED8D8B4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CA460-D9F9-574A-9D84-294F2AEE35BB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8EE65-F3E7-ADDE-BD06-4967AACA7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D74C5-5435-7537-72C3-6A6AC075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1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65675-2007-84EE-2CB6-0B2B60422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D2B21-1291-0B26-A8C6-50059BEDD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22BCF-D877-D3AC-EE7B-A3AD0079F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596C-0530-2C4D-805F-8D0944302B65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91B1C-34B6-1397-D439-4916587DF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193F2-F6AC-FBC1-5282-3AECCB38F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2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AD7F6-8AFA-E55F-401E-1F5831046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56B6C-B600-DA54-EDF9-811D68AA0D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C9152-5F73-B6E5-E70F-9C554A965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99ABB-0169-466C-076A-8C2165B6A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0306-90A5-0341-AE36-F901564F194A}" type="datetime1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08AF-B71B-8388-27FC-DAE1AF42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4648C-4D20-5BFB-3A68-C609414E3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42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0DF8C-EDEC-CA55-6AE7-7C91514EC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4CC42-D52E-63DD-561F-250D9178C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69A0F-1416-8E6D-B7B1-EC23BA561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AEC10F-259D-9655-A425-3C216BC77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A2A1A-5BDD-A6F6-4143-8A1EC93E5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ABDDEE-B786-0205-8F18-DFCBD298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2165-152C-E445-A763-3284845F5D74}" type="datetime1">
              <a:rPr lang="en-US" smtClean="0"/>
              <a:t>7/25/23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F205B6-8F6C-0F51-8F42-9238322E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4D18D1-6CE8-75BA-5EB0-AD756FA85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1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A936-5FEE-74B6-4658-07A631719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C3E92-2AD1-CFCB-E7E6-CE96D6D7B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EC64-35E0-0744-95E3-C3BAE6D4A5F8}" type="datetime1">
              <a:rPr lang="en-US" smtClean="0"/>
              <a:t>7/25/23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8DD0DD-F10F-8348-1E3D-77ED8B603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9C2E7-E837-1E76-F1D1-CD76F61A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1FE749-E993-31DD-0CD2-0EA0A8B3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9A23-D1DF-B243-A6CC-472303F2A9F0}" type="datetime1">
              <a:rPr lang="en-US" smtClean="0"/>
              <a:t>7/25/23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6552EF-F3C5-712C-6D52-B361EADBA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3DE90-55DD-8DC5-7141-49D6FE6B8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3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0CBE9-BD3C-50B0-8629-069FC75AD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AD6A4-8AD6-105D-5601-443A89B7B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DEBB5-183D-F155-411C-977DD327B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74E507-E8B3-F7D6-A5E8-F3ED06F83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8FB95-D68C-544E-BA97-EAC50D9BAEC5}" type="datetime1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33956-5139-2A26-E919-BB1396CC9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E6424-0149-64B8-4301-C1FC1E069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0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6A5DE-12B2-2DA5-E603-0D77CD7D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15F26F-B32F-C595-1F2A-025A6336C9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3D9756-7C82-8C37-94E3-57AFAD3CC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1044A-61EC-7101-A4EA-50B14ACAE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955D-2C94-E343-998C-3E285F95582C}" type="datetime1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DF5EE-07DE-5F1F-866B-01E8DA98B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6979B-3F14-8CE5-510B-53058A7EF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AC1F6-2EE8-DDD1-F051-63CCEEFA7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5E5E0-3AF1-D375-55A5-EC6A4345A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53B3D-2E9D-901F-5119-C9134DFCB5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6D320-8841-AD42-AA4C-D10751012ECD}" type="datetime1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7A675-776B-103D-EE6C-3F14135A78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C4393-9D5D-E53B-0001-1026759C2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88DA3-381E-FB45-9951-A75A4FAB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iki.bnl.gov/EPIC/index.php?title=Radiation_Dos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oogle Shape;56;p13">
            <a:extLst>
              <a:ext uri="{FF2B5EF4-FFF2-40B4-BE49-F238E27FC236}">
                <a16:creationId xmlns:a16="http://schemas.microsoft.com/office/drawing/2014/main" id="{9ECC35E5-A4A9-A44B-1F9C-8C63A7F98B4D}"/>
              </a:ext>
            </a:extLst>
          </p:cNvPr>
          <p:cNvPicPr preferRelativeResize="0"/>
          <p:nvPr/>
        </p:nvPicPr>
        <p:blipFill rotWithShape="1">
          <a:blip r:embed="rId2"/>
          <a:srcRect l="1928" r="-1450"/>
          <a:stretch/>
        </p:blipFill>
        <p:spPr>
          <a:xfrm>
            <a:off x="107869" y="1042868"/>
            <a:ext cx="8123872" cy="4787392"/>
          </a:xfrm>
          <a:prstGeom prst="rect">
            <a:avLst/>
          </a:prstGeom>
          <a:noFill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4C8328-8B33-B971-B36B-5E33BD02D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5402" y="743447"/>
            <a:ext cx="4253549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b="1" dirty="0"/>
              <a:t>A SiPM-on-tile Zero Degree Calorimeter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B3B11-BC39-ADBF-0C72-25BAA2B67E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403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200" dirty="0"/>
              <a:t>Sean Preins</a:t>
            </a:r>
          </a:p>
          <a:p>
            <a:pPr algn="l"/>
            <a:r>
              <a:rPr lang="en-US" sz="2200" dirty="0"/>
              <a:t>EIC Early Career Workshop</a:t>
            </a:r>
          </a:p>
          <a:p>
            <a:pPr algn="l"/>
            <a:r>
              <a:rPr lang="en-US" sz="2200" dirty="0"/>
              <a:t>7/25/2023 (updated)</a:t>
            </a:r>
          </a:p>
        </p:txBody>
      </p:sp>
      <p:pic>
        <p:nvPicPr>
          <p:cNvPr id="7" name="Google Shape;57;p13">
            <a:extLst>
              <a:ext uri="{FF2B5EF4-FFF2-40B4-BE49-F238E27FC236}">
                <a16:creationId xmlns:a16="http://schemas.microsoft.com/office/drawing/2014/main" id="{419A0C8F-5F00-1493-35DB-186D5EFC492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78275" y="250268"/>
            <a:ext cx="2601224" cy="792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ED60EA-0487-835B-3AED-78B27B440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0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4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9A8A2-CA23-47BA-1940-F9B702A73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</a:pPr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SiPM-on-tile ZDC Position Resolution</a:t>
            </a:r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18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6C0B-8546-641A-EEC9-7A3B76881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1480" y="2684095"/>
            <a:ext cx="4608576" cy="400080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Simulated performance exceeds Yellow Report requirements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Position reconstruction algorithm can be optimized further</a:t>
            </a:r>
          </a:p>
          <a:p>
            <a:pPr marL="380985" indent="0">
              <a:spcAft>
                <a:spcPts val="600"/>
              </a:spcAft>
              <a:buNone/>
            </a:pPr>
            <a:endParaRPr lang="en-US" sz="2400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Detector geometry parameters can be tuned to improve performance even further, such as cell size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22FFDE-F4B7-1D17-C3BF-8953EE598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816" y="801909"/>
            <a:ext cx="6440424" cy="51988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B93F3-4BB1-F858-29DC-DD8A2333EF9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04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85E1BDC-A9B0-4A87-82E3-F3187F69A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ED840-E804-8DA8-36A4-40DC7DAB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sz="3200"/>
              <a:t>Neutron Flux Expected in the ZDC Region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5E521-D87D-ABC1-6CCC-F0A17BCD9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40962" y="502864"/>
            <a:ext cx="6433198" cy="22327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SiPMs can survive this neutron flux for the course of one run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After each run, SiPMs can be annealed to recover functionality 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Berkeley radiation test incoming!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5" name="Google Shape;158;p25">
            <a:extLst>
              <a:ext uri="{FF2B5EF4-FFF2-40B4-BE49-F238E27FC236}">
                <a16:creationId xmlns:a16="http://schemas.microsoft.com/office/drawing/2014/main" id="{FC49AC02-2994-DDAA-6ACD-A2F76C38E1D0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128760" y="2519987"/>
            <a:ext cx="4299768" cy="3418315"/>
          </a:xfrm>
          <a:prstGeom prst="rect">
            <a:avLst/>
          </a:prstGeom>
          <a:noFill/>
        </p:spPr>
      </p:pic>
      <p:pic>
        <p:nvPicPr>
          <p:cNvPr id="9" name="Picture 8" descr="A machine in a room&#10;&#10;Description automatically generated">
            <a:extLst>
              <a:ext uri="{FF2B5EF4-FFF2-40B4-BE49-F238E27FC236}">
                <a16:creationId xmlns:a16="http://schemas.microsoft.com/office/drawing/2014/main" id="{A4B9EE74-EF6E-E38A-3C3F-AF1C6865E5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178" r="15505"/>
          <a:stretch/>
        </p:blipFill>
        <p:spPr>
          <a:xfrm>
            <a:off x="6931723" y="2729397"/>
            <a:ext cx="4057198" cy="348386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51AE4-B5C2-DC4A-030A-FCC007D6F74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624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A2935B-E126-D4B7-5D45-B97A3164155C}"/>
              </a:ext>
            </a:extLst>
          </p:cNvPr>
          <p:cNvSpPr txBox="1"/>
          <p:nvPr/>
        </p:nvSpPr>
        <p:spPr>
          <a:xfrm>
            <a:off x="143590" y="5814239"/>
            <a:ext cx="6352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MeV equivalent neutron fluence for minimum-bias PYTHIA e+p events at 10x275 GeV at top luminosity for 6 months</a:t>
            </a:r>
          </a:p>
          <a:p>
            <a:r>
              <a:rPr lang="en-US" u="sng" dirty="0">
                <a:solidFill>
                  <a:schemeClr val="hlink"/>
                </a:solidFill>
                <a:hlinkClick r:id="rId4"/>
              </a:rPr>
              <a:t>https://wiki.bnl.gov/EPIC/index.php?title=Radiation_Doses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757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2241B-9C3A-ABEB-05A6-19D30F10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384367"/>
            <a:ext cx="11360800" cy="763600"/>
          </a:xfrm>
        </p:spPr>
        <p:txBody>
          <a:bodyPr>
            <a:normAutofit fontScale="90000"/>
          </a:bodyPr>
          <a:lstStyle/>
          <a:p>
            <a:r>
              <a:rPr lang="en-US" dirty="0"/>
              <a:t>Energy Resolution Before Software Compensation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92FF7-B1DC-1339-35AA-7C41062C2C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186;p28">
                <a:extLst>
                  <a:ext uri="{FF2B5EF4-FFF2-40B4-BE49-F238E27FC236}">
                    <a16:creationId xmlns:a16="http://schemas.microsoft.com/office/drawing/2014/main" id="{6C6250C5-7660-1F8F-6315-8F8061A341E6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516914" y="1536633"/>
                <a:ext cx="5675086" cy="493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609585" indent="-440256">
                  <a:buClr>
                    <a:schemeClr val="dk1"/>
                  </a:buClr>
                  <a:buSzPts val="1600"/>
                  <a:buChar char="●"/>
                </a:pPr>
                <a:r>
                  <a:rPr lang="en-US" sz="2400" dirty="0">
                    <a:solidFill>
                      <a:schemeClr val="dk1"/>
                    </a:solidFill>
                  </a:rPr>
                  <a:t>No software compensation yields an energy resolution of ~50%/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</m:oMath>
                </a14:m>
                <a:r>
                  <a:rPr lang="en-US" sz="2400" dirty="0">
                    <a:solidFill>
                      <a:schemeClr val="dk1"/>
                    </a:solidFill>
                  </a:rPr>
                  <a:t>, meeting the Yellow Report requirement</a:t>
                </a:r>
                <a:br>
                  <a:rPr lang="ar-AE" sz="2400" dirty="0">
                    <a:solidFill>
                      <a:schemeClr val="dk1"/>
                    </a:solidFill>
                  </a:rPr>
                </a:br>
                <a:endParaRPr lang="ar-AE" sz="2400" dirty="0">
                  <a:solidFill>
                    <a:schemeClr val="dk1"/>
                  </a:solidFill>
                </a:endParaRPr>
              </a:p>
              <a:p>
                <a:pPr marL="609585" indent="-440256">
                  <a:buClr>
                    <a:schemeClr val="dk1"/>
                  </a:buClr>
                  <a:buSzPts val="1600"/>
                  <a:buChar char="●"/>
                </a:pPr>
                <a:r>
                  <a:rPr lang="en-US" sz="2400" dirty="0">
                    <a:solidFill>
                      <a:schemeClr val="dk1"/>
                    </a:solidFill>
                  </a:rPr>
                  <a:t>Performance can be improved with software reweighting to somewhere between 40-45%/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</m:oMath>
                </a14:m>
                <a:br>
                  <a:rPr lang="en-US" sz="2400" dirty="0">
                    <a:solidFill>
                      <a:schemeClr val="dk1"/>
                    </a:solidFill>
                  </a:rPr>
                </a:br>
                <a:endParaRPr lang="en-US" sz="2400" dirty="0">
                  <a:solidFill>
                    <a:schemeClr val="dk1"/>
                  </a:solidFill>
                </a:endParaRPr>
              </a:p>
              <a:p>
                <a:pPr marL="609585" indent="-440256">
                  <a:buClr>
                    <a:schemeClr val="dk1"/>
                  </a:buClr>
                  <a:buSzPts val="1600"/>
                  <a:buChar char="●"/>
                </a:pPr>
                <a:r>
                  <a:rPr lang="en-US" sz="2400" dirty="0">
                    <a:solidFill>
                      <a:schemeClr val="dk1"/>
                    </a:solidFill>
                  </a:rPr>
                  <a:t>We are carrying out compensation studies similar to what we did with the HCAL Insert</a:t>
                </a:r>
                <a:endParaRPr sz="2400" dirty="0">
                  <a:solidFill>
                    <a:schemeClr val="dk1"/>
                  </a:solidFill>
                </a:endParaRPr>
              </a:p>
            </p:txBody>
          </p:sp>
        </mc:Choice>
        <mc:Fallback xmlns="">
          <p:sp>
            <p:nvSpPr>
              <p:cNvPr id="5" name="Google Shape;186;p28">
                <a:extLst>
                  <a:ext uri="{FF2B5EF4-FFF2-40B4-BE49-F238E27FC236}">
                    <a16:creationId xmlns:a16="http://schemas.microsoft.com/office/drawing/2014/main" id="{6C6250C5-7660-1F8F-6315-8F8061A341E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516914" y="1536633"/>
                <a:ext cx="5675086" cy="4937000"/>
              </a:xfrm>
              <a:prstGeom prst="rect">
                <a:avLst/>
              </a:prstGeom>
              <a:blipFill>
                <a:blip r:embed="rId2"/>
                <a:stretch>
                  <a:fillRect r="-15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oogle Shape;185;p28">
            <a:extLst>
              <a:ext uri="{FF2B5EF4-FFF2-40B4-BE49-F238E27FC236}">
                <a16:creationId xmlns:a16="http://schemas.microsoft.com/office/drawing/2014/main" id="{E40684AF-CD42-E8E7-FD39-D6F1D9B5447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41388"/>
            <a:ext cx="6697924" cy="5501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34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26542-36E5-7FDC-DA17-6F4379347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048067"/>
            <a:ext cx="11360800" cy="763600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DC001-1B5A-C2FD-D990-F98F13FA2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3789" y="2860675"/>
            <a:ext cx="11360800" cy="4555200"/>
          </a:xfrm>
        </p:spPr>
        <p:txBody>
          <a:bodyPr/>
          <a:lstStyle/>
          <a:p>
            <a:r>
              <a:rPr lang="en-US" dirty="0"/>
              <a:t>An HCAL Insert-style ZDC meets the Yellow Report requirements for both position and energy resolution</a:t>
            </a:r>
          </a:p>
          <a:p>
            <a:r>
              <a:rPr lang="en-US" dirty="0"/>
              <a:t>Compensation via reweighting can take advantage of the high granularity design</a:t>
            </a:r>
          </a:p>
          <a:p>
            <a:r>
              <a:rPr lang="en-US" dirty="0"/>
              <a:t>Fe absorber blocks can be recycled from STAR, significantly helping cost and construction</a:t>
            </a:r>
          </a:p>
          <a:p>
            <a:r>
              <a:rPr lang="en-US" dirty="0"/>
              <a:t>Each channel can be easily calibrated and monitored </a:t>
            </a:r>
            <a:r>
              <a:rPr lang="en-US" u="sng" dirty="0"/>
              <a:t>individually</a:t>
            </a:r>
            <a:r>
              <a:rPr lang="en-US" dirty="0"/>
              <a:t> via LEDs</a:t>
            </a:r>
          </a:p>
          <a:p>
            <a:r>
              <a:rPr lang="en-US" dirty="0"/>
              <a:t>SiPMs remain accessible for easy maintenance, annealing will help the ZDC survive in the high fluence environment long-term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B833-8FA9-5B47-CD50-F51BFB5635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pic>
        <p:nvPicPr>
          <p:cNvPr id="6" name="Google Shape;203;p30">
            <a:extLst>
              <a:ext uri="{FF2B5EF4-FFF2-40B4-BE49-F238E27FC236}">
                <a16:creationId xmlns:a16="http://schemas.microsoft.com/office/drawing/2014/main" id="{6C95CE0C-B948-9817-FD0C-BF887C3EB67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130" t="-11010" r="-5129" b="-970"/>
          <a:stretch/>
        </p:blipFill>
        <p:spPr>
          <a:xfrm>
            <a:off x="4849282" y="-171856"/>
            <a:ext cx="5019194" cy="30325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2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8">
            <a:extLst>
              <a:ext uri="{FF2B5EF4-FFF2-40B4-BE49-F238E27FC236}">
                <a16:creationId xmlns:a16="http://schemas.microsoft.com/office/drawing/2014/main" id="{5D13CC36-B950-4F02-9BAF-9A7EB2673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0">
            <a:extLst>
              <a:ext uri="{FF2B5EF4-FFF2-40B4-BE49-F238E27FC236}">
                <a16:creationId xmlns:a16="http://schemas.microsoft.com/office/drawing/2014/main" id="{4F2E2428-58BA-458D-AA54-05502E63F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48215" cy="6857999"/>
          </a:xfrm>
          <a:custGeom>
            <a:avLst/>
            <a:gdLst>
              <a:gd name="connsiteX0" fmla="*/ 0 w 9024730"/>
              <a:gd name="connsiteY0" fmla="*/ 0 h 6857999"/>
              <a:gd name="connsiteX1" fmla="*/ 9024730 w 9024730"/>
              <a:gd name="connsiteY1" fmla="*/ 0 h 6857999"/>
              <a:gd name="connsiteX2" fmla="*/ 9024730 w 9024730"/>
              <a:gd name="connsiteY2" fmla="*/ 2 h 6857999"/>
              <a:gd name="connsiteX3" fmla="*/ 8447016 w 9024730"/>
              <a:gd name="connsiteY3" fmla="*/ 2 h 6857999"/>
              <a:gd name="connsiteX4" fmla="*/ 8441214 w 9024730"/>
              <a:gd name="connsiteY4" fmla="*/ 14562 h 6857999"/>
              <a:gd name="connsiteX5" fmla="*/ 8445389 w 9024730"/>
              <a:gd name="connsiteY5" fmla="*/ 59077 h 6857999"/>
              <a:gd name="connsiteX6" fmla="*/ 8437086 w 9024730"/>
              <a:gd name="connsiteY6" fmla="*/ 107668 h 6857999"/>
              <a:gd name="connsiteX7" fmla="*/ 8458599 w 9024730"/>
              <a:gd name="connsiteY7" fmla="*/ 246136 h 6857999"/>
              <a:gd name="connsiteX8" fmla="*/ 8433237 w 9024730"/>
              <a:gd name="connsiteY8" fmla="*/ 372908 h 6857999"/>
              <a:gd name="connsiteX9" fmla="*/ 8430194 w 9024730"/>
              <a:gd name="connsiteY9" fmla="*/ 450607 h 6857999"/>
              <a:gd name="connsiteX10" fmla="*/ 8443315 w 9024730"/>
              <a:gd name="connsiteY10" fmla="*/ 812800 h 6857999"/>
              <a:gd name="connsiteX11" fmla="*/ 8453042 w 9024730"/>
              <a:gd name="connsiteY11" fmla="*/ 912727 h 6857999"/>
              <a:gd name="connsiteX12" fmla="*/ 8451649 w 9024730"/>
              <a:gd name="connsiteY12" fmla="*/ 989950 h 6857999"/>
              <a:gd name="connsiteX13" fmla="*/ 8455592 w 9024730"/>
              <a:gd name="connsiteY13" fmla="*/ 1141745 h 6857999"/>
              <a:gd name="connsiteX14" fmla="*/ 8470203 w 9024730"/>
              <a:gd name="connsiteY14" fmla="*/ 1265454 h 6857999"/>
              <a:gd name="connsiteX15" fmla="*/ 8499638 w 9024730"/>
              <a:gd name="connsiteY15" fmla="*/ 1385480 h 6857999"/>
              <a:gd name="connsiteX16" fmla="*/ 8518660 w 9024730"/>
              <a:gd name="connsiteY16" fmla="*/ 1458060 h 6857999"/>
              <a:gd name="connsiteX17" fmla="*/ 8539125 w 9024730"/>
              <a:gd name="connsiteY17" fmla="*/ 1513175 h 6857999"/>
              <a:gd name="connsiteX18" fmla="*/ 8570281 w 9024730"/>
              <a:gd name="connsiteY18" fmla="*/ 1570809 h 6857999"/>
              <a:gd name="connsiteX19" fmla="*/ 8605212 w 9024730"/>
              <a:gd name="connsiteY19" fmla="*/ 1638391 h 6857999"/>
              <a:gd name="connsiteX20" fmla="*/ 8626457 w 9024730"/>
              <a:gd name="connsiteY20" fmla="*/ 1742490 h 6857999"/>
              <a:gd name="connsiteX21" fmla="*/ 8654861 w 9024730"/>
              <a:gd name="connsiteY21" fmla="*/ 1818229 h 6857999"/>
              <a:gd name="connsiteX22" fmla="*/ 8648005 w 9024730"/>
              <a:gd name="connsiteY22" fmla="*/ 1862723 h 6857999"/>
              <a:gd name="connsiteX23" fmla="*/ 8654469 w 9024730"/>
              <a:gd name="connsiteY23" fmla="*/ 1917476 h 6857999"/>
              <a:gd name="connsiteX24" fmla="*/ 8649702 w 9024730"/>
              <a:gd name="connsiteY24" fmla="*/ 1972204 h 6857999"/>
              <a:gd name="connsiteX25" fmla="*/ 8656357 w 9024730"/>
              <a:gd name="connsiteY25" fmla="*/ 2054291 h 6857999"/>
              <a:gd name="connsiteX26" fmla="*/ 8648660 w 9024730"/>
              <a:gd name="connsiteY26" fmla="*/ 2227417 h 6857999"/>
              <a:gd name="connsiteX27" fmla="*/ 8607609 w 9024730"/>
              <a:gd name="connsiteY27" fmla="*/ 2510933 h 6857999"/>
              <a:gd name="connsiteX28" fmla="*/ 8608432 w 9024730"/>
              <a:gd name="connsiteY28" fmla="*/ 2741866 h 6857999"/>
              <a:gd name="connsiteX29" fmla="*/ 8619112 w 9024730"/>
              <a:gd name="connsiteY29" fmla="*/ 2864935 h 6857999"/>
              <a:gd name="connsiteX30" fmla="*/ 8627742 w 9024730"/>
              <a:gd name="connsiteY30" fmla="*/ 2950807 h 6857999"/>
              <a:gd name="connsiteX31" fmla="*/ 8611822 w 9024730"/>
              <a:gd name="connsiteY31" fmla="*/ 2978246 h 6857999"/>
              <a:gd name="connsiteX32" fmla="*/ 8608239 w 9024730"/>
              <a:gd name="connsiteY32" fmla="*/ 2995916 h 6857999"/>
              <a:gd name="connsiteX33" fmla="*/ 8598647 w 9024730"/>
              <a:gd name="connsiteY33" fmla="*/ 2998648 h 6857999"/>
              <a:gd name="connsiteX34" fmla="*/ 8587108 w 9024730"/>
              <a:gd name="connsiteY34" fmla="*/ 3023630 h 6857999"/>
              <a:gd name="connsiteX35" fmla="*/ 8577885 w 9024730"/>
              <a:gd name="connsiteY35" fmla="*/ 3096975 h 6857999"/>
              <a:gd name="connsiteX36" fmla="*/ 8557492 w 9024730"/>
              <a:gd name="connsiteY36" fmla="*/ 3216657 h 6857999"/>
              <a:gd name="connsiteX37" fmla="*/ 8560894 w 9024730"/>
              <a:gd name="connsiteY37" fmla="*/ 3310980 h 6857999"/>
              <a:gd name="connsiteX38" fmla="*/ 8547852 w 9024730"/>
              <a:gd name="connsiteY38" fmla="*/ 3344725 h 6857999"/>
              <a:gd name="connsiteX39" fmla="*/ 8535427 w 9024730"/>
              <a:gd name="connsiteY39" fmla="*/ 3393250 h 6857999"/>
              <a:gd name="connsiteX40" fmla="*/ 8520092 w 9024730"/>
              <a:gd name="connsiteY40" fmla="*/ 3514536 h 6857999"/>
              <a:gd name="connsiteX41" fmla="*/ 8497231 w 9024730"/>
              <a:gd name="connsiteY41" fmla="*/ 3686149 h 6857999"/>
              <a:gd name="connsiteX42" fmla="*/ 8489799 w 9024730"/>
              <a:gd name="connsiteY42" fmla="*/ 3692208 h 6857999"/>
              <a:gd name="connsiteX43" fmla="*/ 8475804 w 9024730"/>
              <a:gd name="connsiteY43" fmla="*/ 3776022 h 6857999"/>
              <a:gd name="connsiteX44" fmla="*/ 8471279 w 9024730"/>
              <a:gd name="connsiteY44" fmla="*/ 3977138 h 6857999"/>
              <a:gd name="connsiteX45" fmla="*/ 8408913 w 9024730"/>
              <a:gd name="connsiteY45" fmla="*/ 4222149 h 6857999"/>
              <a:gd name="connsiteX46" fmla="*/ 8402112 w 9024730"/>
              <a:gd name="connsiteY46" fmla="*/ 4364683 h 6857999"/>
              <a:gd name="connsiteX47" fmla="*/ 8393355 w 9024730"/>
              <a:gd name="connsiteY47" fmla="*/ 4462471 h 6857999"/>
              <a:gd name="connsiteX48" fmla="*/ 8376166 w 9024730"/>
              <a:gd name="connsiteY48" fmla="*/ 4574052 h 6857999"/>
              <a:gd name="connsiteX49" fmla="*/ 8341678 w 9024730"/>
              <a:gd name="connsiteY49" fmla="*/ 4667756 h 6857999"/>
              <a:gd name="connsiteX50" fmla="*/ 8273661 w 9024730"/>
              <a:gd name="connsiteY50" fmla="*/ 4799019 h 6857999"/>
              <a:gd name="connsiteX51" fmla="*/ 8256132 w 9024730"/>
              <a:gd name="connsiteY51" fmla="*/ 4849614 h 6857999"/>
              <a:gd name="connsiteX52" fmla="*/ 8226804 w 9024730"/>
              <a:gd name="connsiteY52" fmla="*/ 4919971 h 6857999"/>
              <a:gd name="connsiteX53" fmla="*/ 8171825 w 9024730"/>
              <a:gd name="connsiteY53" fmla="*/ 5010766 h 6857999"/>
              <a:gd name="connsiteX54" fmla="*/ 8143172 w 9024730"/>
              <a:gd name="connsiteY54" fmla="*/ 5088190 h 6857999"/>
              <a:gd name="connsiteX55" fmla="*/ 8126363 w 9024730"/>
              <a:gd name="connsiteY55" fmla="*/ 5143922 h 6857999"/>
              <a:gd name="connsiteX56" fmla="*/ 8103782 w 9024730"/>
              <a:gd name="connsiteY56" fmla="*/ 5284346 h 6857999"/>
              <a:gd name="connsiteX57" fmla="*/ 8084361 w 9024730"/>
              <a:gd name="connsiteY57" fmla="*/ 5390948 h 6857999"/>
              <a:gd name="connsiteX58" fmla="*/ 8062552 w 9024730"/>
              <a:gd name="connsiteY58" fmla="*/ 5470854 h 6857999"/>
              <a:gd name="connsiteX59" fmla="*/ 8057342 w 9024730"/>
              <a:gd name="connsiteY59" fmla="*/ 5529643 h 6857999"/>
              <a:gd name="connsiteX60" fmla="*/ 8044923 w 9024730"/>
              <a:gd name="connsiteY60" fmla="*/ 5597292 h 6857999"/>
              <a:gd name="connsiteX61" fmla="*/ 8035233 w 9024730"/>
              <a:gd name="connsiteY61" fmla="*/ 5608899 h 6857999"/>
              <a:gd name="connsiteX62" fmla="*/ 8018178 w 9024730"/>
              <a:gd name="connsiteY62" fmla="*/ 5684911 h 6857999"/>
              <a:gd name="connsiteX63" fmla="*/ 8018018 w 9024730"/>
              <a:gd name="connsiteY63" fmla="*/ 5755776 h 6857999"/>
              <a:gd name="connsiteX64" fmla="*/ 8008640 w 9024730"/>
              <a:gd name="connsiteY64" fmla="*/ 5889599 h 6857999"/>
              <a:gd name="connsiteX65" fmla="*/ 8013542 w 9024730"/>
              <a:gd name="connsiteY65" fmla="*/ 5989744 h 6857999"/>
              <a:gd name="connsiteX66" fmla="*/ 7980757 w 9024730"/>
              <a:gd name="connsiteY66" fmla="*/ 6084926 h 6857999"/>
              <a:gd name="connsiteX67" fmla="*/ 7975907 w 9024730"/>
              <a:gd name="connsiteY67" fmla="*/ 6346549 h 6857999"/>
              <a:gd name="connsiteX68" fmla="*/ 7974221 w 9024730"/>
              <a:gd name="connsiteY68" fmla="*/ 6527527 h 6857999"/>
              <a:gd name="connsiteX69" fmla="*/ 7979135 w 9024730"/>
              <a:gd name="connsiteY69" fmla="*/ 6627129 h 6857999"/>
              <a:gd name="connsiteX70" fmla="*/ 7979404 w 9024730"/>
              <a:gd name="connsiteY70" fmla="*/ 6694819 h 6857999"/>
              <a:gd name="connsiteX71" fmla="*/ 8009526 w 9024730"/>
              <a:gd name="connsiteY71" fmla="*/ 6765445 h 6857999"/>
              <a:gd name="connsiteX72" fmla="*/ 8018211 w 9024730"/>
              <a:gd name="connsiteY72" fmla="*/ 6844697 h 6857999"/>
              <a:gd name="connsiteX73" fmla="*/ 8019608 w 9024730"/>
              <a:gd name="connsiteY73" fmla="*/ 6857999 h 6857999"/>
              <a:gd name="connsiteX74" fmla="*/ 0 w 9024730"/>
              <a:gd name="connsiteY74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9024730" h="6857999">
                <a:moveTo>
                  <a:pt x="0" y="0"/>
                </a:moveTo>
                <a:lnTo>
                  <a:pt x="9024730" y="0"/>
                </a:lnTo>
                <a:lnTo>
                  <a:pt x="9024730" y="2"/>
                </a:lnTo>
                <a:lnTo>
                  <a:pt x="8447016" y="2"/>
                </a:lnTo>
                <a:lnTo>
                  <a:pt x="8441214" y="14562"/>
                </a:lnTo>
                <a:lnTo>
                  <a:pt x="8445389" y="59077"/>
                </a:lnTo>
                <a:cubicBezTo>
                  <a:pt x="8445971" y="76949"/>
                  <a:pt x="8436504" y="89796"/>
                  <a:pt x="8437086" y="107668"/>
                </a:cubicBezTo>
                <a:cubicBezTo>
                  <a:pt x="8417947" y="138162"/>
                  <a:pt x="8459241" y="201929"/>
                  <a:pt x="8458599" y="246136"/>
                </a:cubicBezTo>
                <a:cubicBezTo>
                  <a:pt x="8457958" y="290343"/>
                  <a:pt x="8471649" y="364179"/>
                  <a:pt x="8433237" y="372908"/>
                </a:cubicBezTo>
                <a:cubicBezTo>
                  <a:pt x="8426916" y="431308"/>
                  <a:pt x="8438389" y="357606"/>
                  <a:pt x="8430194" y="450607"/>
                </a:cubicBezTo>
                <a:cubicBezTo>
                  <a:pt x="8466727" y="551950"/>
                  <a:pt x="8430182" y="787036"/>
                  <a:pt x="8443315" y="812800"/>
                </a:cubicBezTo>
                <a:cubicBezTo>
                  <a:pt x="8478999" y="860799"/>
                  <a:pt x="8435788" y="854953"/>
                  <a:pt x="8453042" y="912727"/>
                </a:cubicBezTo>
                <a:cubicBezTo>
                  <a:pt x="8462900" y="945986"/>
                  <a:pt x="8451223" y="951781"/>
                  <a:pt x="8451649" y="989950"/>
                </a:cubicBezTo>
                <a:cubicBezTo>
                  <a:pt x="8452074" y="1028120"/>
                  <a:pt x="8452500" y="1095828"/>
                  <a:pt x="8455592" y="1141745"/>
                </a:cubicBezTo>
                <a:cubicBezTo>
                  <a:pt x="8458684" y="1187662"/>
                  <a:pt x="8470047" y="1234783"/>
                  <a:pt x="8470203" y="1265454"/>
                </a:cubicBezTo>
                <a:cubicBezTo>
                  <a:pt x="8458947" y="1304052"/>
                  <a:pt x="8496012" y="1370755"/>
                  <a:pt x="8499638" y="1385480"/>
                </a:cubicBezTo>
                <a:cubicBezTo>
                  <a:pt x="8514485" y="1422714"/>
                  <a:pt x="8525070" y="1428103"/>
                  <a:pt x="8518660" y="1458060"/>
                </a:cubicBezTo>
                <a:cubicBezTo>
                  <a:pt x="8518783" y="1468057"/>
                  <a:pt x="8539003" y="1503177"/>
                  <a:pt x="8539125" y="1513175"/>
                </a:cubicBezTo>
                <a:lnTo>
                  <a:pt x="8570281" y="1570809"/>
                </a:lnTo>
                <a:cubicBezTo>
                  <a:pt x="8597636" y="1617136"/>
                  <a:pt x="8594573" y="1601443"/>
                  <a:pt x="8605212" y="1638391"/>
                </a:cubicBezTo>
                <a:cubicBezTo>
                  <a:pt x="8629645" y="1719640"/>
                  <a:pt x="8613884" y="1715203"/>
                  <a:pt x="8626457" y="1742490"/>
                </a:cubicBezTo>
                <a:lnTo>
                  <a:pt x="8654861" y="1818229"/>
                </a:lnTo>
                <a:cubicBezTo>
                  <a:pt x="8657202" y="1824059"/>
                  <a:pt x="8651899" y="1851211"/>
                  <a:pt x="8648005" y="1862723"/>
                </a:cubicBezTo>
                <a:lnTo>
                  <a:pt x="8654469" y="1917476"/>
                </a:lnTo>
                <a:lnTo>
                  <a:pt x="8649702" y="1972204"/>
                </a:lnTo>
                <a:cubicBezTo>
                  <a:pt x="8652251" y="1979569"/>
                  <a:pt x="8651461" y="2048203"/>
                  <a:pt x="8656357" y="2054291"/>
                </a:cubicBezTo>
                <a:cubicBezTo>
                  <a:pt x="8672645" y="2141657"/>
                  <a:pt x="8632397" y="2189849"/>
                  <a:pt x="8648660" y="2227417"/>
                </a:cubicBezTo>
                <a:cubicBezTo>
                  <a:pt x="8639941" y="2317591"/>
                  <a:pt x="8613796" y="2407644"/>
                  <a:pt x="8607609" y="2510933"/>
                </a:cubicBezTo>
                <a:cubicBezTo>
                  <a:pt x="8633490" y="2597916"/>
                  <a:pt x="8602674" y="2649734"/>
                  <a:pt x="8608432" y="2741866"/>
                </a:cubicBezTo>
                <a:cubicBezTo>
                  <a:pt x="8630300" y="2779815"/>
                  <a:pt x="8631929" y="2817058"/>
                  <a:pt x="8619112" y="2864935"/>
                </a:cubicBezTo>
                <a:cubicBezTo>
                  <a:pt x="8655820" y="2860552"/>
                  <a:pt x="8588374" y="2937673"/>
                  <a:pt x="8627742" y="2950807"/>
                </a:cubicBezTo>
                <a:lnTo>
                  <a:pt x="8611822" y="2978246"/>
                </a:lnTo>
                <a:lnTo>
                  <a:pt x="8608239" y="2995916"/>
                </a:lnTo>
                <a:lnTo>
                  <a:pt x="8598647" y="2998648"/>
                </a:lnTo>
                <a:lnTo>
                  <a:pt x="8587108" y="3023630"/>
                </a:lnTo>
                <a:cubicBezTo>
                  <a:pt x="8584111" y="3033333"/>
                  <a:pt x="8577413" y="3084375"/>
                  <a:pt x="8577885" y="3096975"/>
                </a:cubicBezTo>
                <a:cubicBezTo>
                  <a:pt x="8594321" y="3142205"/>
                  <a:pt x="8535131" y="3160433"/>
                  <a:pt x="8557492" y="3216657"/>
                </a:cubicBezTo>
                <a:cubicBezTo>
                  <a:pt x="8562518" y="3237178"/>
                  <a:pt x="8573573" y="3299737"/>
                  <a:pt x="8560894" y="3310980"/>
                </a:cubicBezTo>
                <a:cubicBezTo>
                  <a:pt x="8557601" y="3323902"/>
                  <a:pt x="8561083" y="3339340"/>
                  <a:pt x="8547852" y="3344725"/>
                </a:cubicBezTo>
                <a:cubicBezTo>
                  <a:pt x="8531788" y="3353908"/>
                  <a:pt x="8553430" y="3400659"/>
                  <a:pt x="8535427" y="3393250"/>
                </a:cubicBezTo>
                <a:cubicBezTo>
                  <a:pt x="8550195" y="3426421"/>
                  <a:pt x="8529553" y="3487753"/>
                  <a:pt x="8520092" y="3514536"/>
                </a:cubicBezTo>
                <a:cubicBezTo>
                  <a:pt x="8513726" y="3563353"/>
                  <a:pt x="8500070" y="3650327"/>
                  <a:pt x="8497231" y="3686149"/>
                </a:cubicBezTo>
                <a:cubicBezTo>
                  <a:pt x="8494574" y="3687657"/>
                  <a:pt x="8493370" y="3677229"/>
                  <a:pt x="8489799" y="3692208"/>
                </a:cubicBezTo>
                <a:cubicBezTo>
                  <a:pt x="8486228" y="3707187"/>
                  <a:pt x="8465938" y="3757479"/>
                  <a:pt x="8475804" y="3776022"/>
                </a:cubicBezTo>
                <a:cubicBezTo>
                  <a:pt x="8441061" y="3875691"/>
                  <a:pt x="8487451" y="3939839"/>
                  <a:pt x="8471279" y="3977138"/>
                </a:cubicBezTo>
                <a:cubicBezTo>
                  <a:pt x="8465599" y="4067300"/>
                  <a:pt x="8419685" y="4164564"/>
                  <a:pt x="8408913" y="4222149"/>
                </a:cubicBezTo>
                <a:cubicBezTo>
                  <a:pt x="8403583" y="4287917"/>
                  <a:pt x="8398240" y="4339232"/>
                  <a:pt x="8402112" y="4364683"/>
                </a:cubicBezTo>
                <a:lnTo>
                  <a:pt x="8393355" y="4462471"/>
                </a:lnTo>
                <a:cubicBezTo>
                  <a:pt x="8396004" y="4503329"/>
                  <a:pt x="8376320" y="4548111"/>
                  <a:pt x="8376166" y="4574052"/>
                </a:cubicBezTo>
                <a:cubicBezTo>
                  <a:pt x="8369380" y="4670665"/>
                  <a:pt x="8352302" y="4649921"/>
                  <a:pt x="8341678" y="4667756"/>
                </a:cubicBezTo>
                <a:cubicBezTo>
                  <a:pt x="8320864" y="4705850"/>
                  <a:pt x="8290794" y="4758928"/>
                  <a:pt x="8273661" y="4799019"/>
                </a:cubicBezTo>
                <a:cubicBezTo>
                  <a:pt x="8254323" y="4834076"/>
                  <a:pt x="8262378" y="4811645"/>
                  <a:pt x="8256132" y="4849614"/>
                </a:cubicBezTo>
                <a:cubicBezTo>
                  <a:pt x="8239320" y="4853334"/>
                  <a:pt x="8207060" y="4883089"/>
                  <a:pt x="8226804" y="4919971"/>
                </a:cubicBezTo>
                <a:lnTo>
                  <a:pt x="8171825" y="5010766"/>
                </a:lnTo>
                <a:cubicBezTo>
                  <a:pt x="8150097" y="4983259"/>
                  <a:pt x="8165842" y="5107656"/>
                  <a:pt x="8143172" y="5088190"/>
                </a:cubicBezTo>
                <a:cubicBezTo>
                  <a:pt x="8128060" y="5102008"/>
                  <a:pt x="8138350" y="5118851"/>
                  <a:pt x="8126363" y="5143922"/>
                </a:cubicBezTo>
                <a:cubicBezTo>
                  <a:pt x="8116335" y="5192745"/>
                  <a:pt x="8111851" y="5226225"/>
                  <a:pt x="8103782" y="5284346"/>
                </a:cubicBezTo>
                <a:cubicBezTo>
                  <a:pt x="8101016" y="5338386"/>
                  <a:pt x="8095811" y="5337325"/>
                  <a:pt x="8084361" y="5390948"/>
                </a:cubicBezTo>
                <a:cubicBezTo>
                  <a:pt x="8082912" y="5429655"/>
                  <a:pt x="8063705" y="5449508"/>
                  <a:pt x="8062552" y="5470854"/>
                </a:cubicBezTo>
                <a:cubicBezTo>
                  <a:pt x="8086776" y="5526328"/>
                  <a:pt x="8037513" y="5496377"/>
                  <a:pt x="8057342" y="5529643"/>
                </a:cubicBezTo>
                <a:cubicBezTo>
                  <a:pt x="8050653" y="5550879"/>
                  <a:pt x="8055939" y="5587444"/>
                  <a:pt x="8044923" y="5597292"/>
                </a:cubicBezTo>
                <a:lnTo>
                  <a:pt x="8035233" y="5608899"/>
                </a:lnTo>
                <a:cubicBezTo>
                  <a:pt x="8030775" y="5623501"/>
                  <a:pt x="8021047" y="5660431"/>
                  <a:pt x="8018178" y="5684911"/>
                </a:cubicBezTo>
                <a:cubicBezTo>
                  <a:pt x="8005590" y="5692608"/>
                  <a:pt x="8011744" y="5734344"/>
                  <a:pt x="8018018" y="5755776"/>
                </a:cubicBezTo>
                <a:cubicBezTo>
                  <a:pt x="8019409" y="5792777"/>
                  <a:pt x="7989082" y="5848613"/>
                  <a:pt x="8008640" y="5889599"/>
                </a:cubicBezTo>
                <a:cubicBezTo>
                  <a:pt x="8011480" y="5932097"/>
                  <a:pt x="8009486" y="5940901"/>
                  <a:pt x="8013542" y="5989744"/>
                </a:cubicBezTo>
                <a:cubicBezTo>
                  <a:pt x="8022089" y="6020787"/>
                  <a:pt x="7982918" y="6024963"/>
                  <a:pt x="7980757" y="6084926"/>
                </a:cubicBezTo>
                <a:cubicBezTo>
                  <a:pt x="7974117" y="6134231"/>
                  <a:pt x="7999371" y="6240432"/>
                  <a:pt x="7975907" y="6346549"/>
                </a:cubicBezTo>
                <a:cubicBezTo>
                  <a:pt x="7987225" y="6409741"/>
                  <a:pt x="7980509" y="6468689"/>
                  <a:pt x="7974221" y="6527527"/>
                </a:cubicBezTo>
                <a:cubicBezTo>
                  <a:pt x="7955361" y="6585667"/>
                  <a:pt x="7987786" y="6579284"/>
                  <a:pt x="7979135" y="6627129"/>
                </a:cubicBezTo>
                <a:cubicBezTo>
                  <a:pt x="7983057" y="6635153"/>
                  <a:pt x="7984986" y="6697665"/>
                  <a:pt x="7979404" y="6694819"/>
                </a:cubicBezTo>
                <a:cubicBezTo>
                  <a:pt x="7981755" y="6716947"/>
                  <a:pt x="8003903" y="6732844"/>
                  <a:pt x="8009526" y="6765445"/>
                </a:cubicBezTo>
                <a:cubicBezTo>
                  <a:pt x="8011113" y="6776325"/>
                  <a:pt x="8014662" y="6810511"/>
                  <a:pt x="8018211" y="6844697"/>
                </a:cubicBezTo>
                <a:lnTo>
                  <a:pt x="8019608" y="6857999"/>
                </a:lnTo>
                <a:lnTo>
                  <a:pt x="0" y="685799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822C78-67C4-00A8-B056-5A933A3DB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6881026" cy="1322887"/>
          </a:xfrm>
        </p:spPr>
        <p:txBody>
          <a:bodyPr>
            <a:normAutofit/>
          </a:bodyPr>
          <a:lstStyle/>
          <a:p>
            <a:r>
              <a:rPr lang="en-US"/>
              <a:t>Motivation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1D948-B67E-EAF6-29D3-8FED6A72B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6573951" cy="3908585"/>
          </a:xfrm>
        </p:spPr>
        <p:txBody>
          <a:bodyPr>
            <a:normAutofit/>
          </a:bodyPr>
          <a:lstStyle/>
          <a:p>
            <a:r>
              <a:rPr lang="en-US" sz="2000" dirty="0"/>
              <a:t>A Zero Degree Calorimeter would be situated far downstream of the proton beam, where charged particles have been steered away</a:t>
            </a:r>
          </a:p>
          <a:p>
            <a:r>
              <a:rPr lang="en-US" sz="2000" dirty="0"/>
              <a:t>The physics goals for the ZDC benefit from high resolution position reconstruction for neutrons, which works well with a high granularity SiPM-on-tile imaging calorimeter design</a:t>
            </a:r>
          </a:p>
          <a:p>
            <a:r>
              <a:rPr lang="en-US" sz="2000" dirty="0"/>
              <a:t>Although SiPMs are susceptible to radiation damage, an easily accessible design can allow for regular annealing and replacing</a:t>
            </a:r>
          </a:p>
          <a:p>
            <a:r>
              <a:rPr lang="en-US" sz="2000" dirty="0"/>
              <a:t>Using iron absorber plates can reduce cost, simplify construction, and compensation can be done via software</a:t>
            </a:r>
          </a:p>
        </p:txBody>
      </p:sp>
      <p:pic>
        <p:nvPicPr>
          <p:cNvPr id="7" name="Picture 6" descr="A black object with a long handle&#10;&#10;Description automatically generated">
            <a:extLst>
              <a:ext uri="{FF2B5EF4-FFF2-40B4-BE49-F238E27FC236}">
                <a16:creationId xmlns:a16="http://schemas.microsoft.com/office/drawing/2014/main" id="{CDBCCD81-0A21-ED39-4B87-DA017E36C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086" y="223759"/>
            <a:ext cx="2743200" cy="59960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2C427-D7AD-1B4F-7944-83118A72F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9D88DA3-381E-FB45-9951-A75A4FAB37D4}" type="slidenum"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2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Lego Piece Images – Browse 3,684 Stock Photos, Vectors, and Video | Adobe  Stock">
            <a:extLst>
              <a:ext uri="{FF2B5EF4-FFF2-40B4-BE49-F238E27FC236}">
                <a16:creationId xmlns:a16="http://schemas.microsoft.com/office/drawing/2014/main" id="{59E96E85-7214-2D82-E3AD-3EA01F02A2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96"/>
          <a:stretch/>
        </p:blipFill>
        <p:spPr bwMode="auto">
          <a:xfrm>
            <a:off x="5793017" y="4468638"/>
            <a:ext cx="3850231" cy="23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oogle Shape;150;p24">
            <a:extLst>
              <a:ext uri="{FF2B5EF4-FFF2-40B4-BE49-F238E27FC236}">
                <a16:creationId xmlns:a16="http://schemas.microsoft.com/office/drawing/2014/main" id="{A3ABBA18-0CE9-70B5-4A64-33728E5A0E65}"/>
              </a:ext>
            </a:extLst>
          </p:cNvPr>
          <p:cNvPicPr preferRelativeResize="0"/>
          <p:nvPr/>
        </p:nvPicPr>
        <p:blipFill rotWithShape="1">
          <a:blip r:embed="rId3"/>
          <a:srcRect l="1710" t="3560" r="-1709" b="-3560"/>
          <a:stretch/>
        </p:blipFill>
        <p:spPr>
          <a:xfrm>
            <a:off x="4393429" y="737946"/>
            <a:ext cx="7800400" cy="4212256"/>
          </a:xfrm>
          <a:prstGeom prst="rect">
            <a:avLst/>
          </a:prstGeom>
          <a:noFill/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C21A5-B1C1-0C60-7A5F-B906F9031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1854" y="2725202"/>
            <a:ext cx="4818888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Reuses STAR-HCAL Fe blocks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Utilizes a similar SiPM-on-Tile design as the calorimeter insert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Uses ~5x5 cm</a:t>
            </a:r>
            <a:r>
              <a:rPr lang="en-US" baseline="30000" dirty="0"/>
              <a:t>2</a:t>
            </a:r>
            <a:r>
              <a:rPr lang="en-US" dirty="0"/>
              <a:t> hexagon tiles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0CA71-7EF4-10A9-4426-F5ED7EFD0CB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EA6938-09BA-39E7-31D2-60252E2D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</a:pPr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SiPM-on-Tile ZDC for ePIC</a:t>
            </a:r>
          </a:p>
        </p:txBody>
      </p:sp>
    </p:spTree>
    <p:extLst>
      <p:ext uri="{BB962C8B-B14F-4D97-AF65-F5344CB8AC3E}">
        <p14:creationId xmlns:p14="http://schemas.microsoft.com/office/powerpoint/2010/main" val="624043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15180-8C86-C173-DB94-9F7693A9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3" y="529046"/>
            <a:ext cx="4050792" cy="1463040"/>
          </a:xfrm>
        </p:spPr>
        <p:txBody>
          <a:bodyPr anchor="ctr">
            <a:normAutofit/>
          </a:bodyPr>
          <a:lstStyle/>
          <a:p>
            <a:r>
              <a:rPr lang="en-US" sz="4800" dirty="0"/>
              <a:t>Tile Staggering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225296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05D3A-66CE-445B-0B4C-4B51E0705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502919"/>
            <a:ext cx="6894576" cy="168195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Hexagons were chosen minimize dead space, and improve tile response uniformity</a:t>
            </a:r>
          </a:p>
          <a:p>
            <a:r>
              <a:rPr lang="en-US" sz="2400" dirty="0"/>
              <a:t>Staggering layers can improve angular resolution and optimize performance</a:t>
            </a:r>
          </a:p>
        </p:txBody>
      </p:sp>
      <p:pic>
        <p:nvPicPr>
          <p:cNvPr id="4" name="Google Shape;88;p17" descr="A diagram of a graph&#10;&#10;Description automatically generated">
            <a:extLst>
              <a:ext uri="{FF2B5EF4-FFF2-40B4-BE49-F238E27FC236}">
                <a16:creationId xmlns:a16="http://schemas.microsoft.com/office/drawing/2014/main" id="{E07E7903-93A9-AD07-03EE-F747A23AF3C5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630936" y="2455506"/>
            <a:ext cx="10917936" cy="3630211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31003-1B9F-EE7B-8944-F5C62F9EE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91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3AE86F-B2C3-FF34-5A4D-C960B9E7E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Tile Staggering</a:t>
            </a:r>
          </a:p>
        </p:txBody>
      </p:sp>
      <p:pic>
        <p:nvPicPr>
          <p:cNvPr id="6" name="Content Placeholder 5" descr="A graph of a bar graph&#10;&#10;Description automatically generated">
            <a:extLst>
              <a:ext uri="{FF2B5EF4-FFF2-40B4-BE49-F238E27FC236}">
                <a16:creationId xmlns:a16="http://schemas.microsoft.com/office/drawing/2014/main" id="{85C0C687-01E3-0008-6215-720DACC28D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1248" y="1772591"/>
            <a:ext cx="9369500" cy="313878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05E05-1705-E7C9-3BF3-361D04A02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9D88DA3-381E-FB45-9951-A75A4FAB37D4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B573D9BE-392D-A706-57B1-D43B9785F5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836" b="62404"/>
          <a:stretch/>
        </p:blipFill>
        <p:spPr>
          <a:xfrm>
            <a:off x="2547993" y="4932811"/>
            <a:ext cx="3203138" cy="1903751"/>
          </a:xfrm>
          <a:prstGeom prst="rect">
            <a:avLst/>
          </a:prstGeom>
        </p:spPr>
      </p:pic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E6436CB2-80D2-CC38-8C80-3388008AD1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712" b="3528"/>
          <a:stretch/>
        </p:blipFill>
        <p:spPr>
          <a:xfrm>
            <a:off x="6527287" y="4911374"/>
            <a:ext cx="3203138" cy="190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89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4F2A7-88CA-AA5F-6AE9-DF4F1C34A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Shower Position Reconstruction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981E0-9802-C0C9-A5CC-9CB68C4D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Google Shape;111;p20">
            <a:extLst>
              <a:ext uri="{FF2B5EF4-FFF2-40B4-BE49-F238E27FC236}">
                <a16:creationId xmlns:a16="http://schemas.microsoft.com/office/drawing/2014/main" id="{8026FC51-26A7-7E53-4185-0D75842E9220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93692" y="1690688"/>
            <a:ext cx="6235700" cy="2578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Hexagon 5">
            <a:extLst>
              <a:ext uri="{FF2B5EF4-FFF2-40B4-BE49-F238E27FC236}">
                <a16:creationId xmlns:a16="http://schemas.microsoft.com/office/drawing/2014/main" id="{5C40F105-15AE-A457-6A4E-27A8F1322E11}"/>
              </a:ext>
            </a:extLst>
          </p:cNvPr>
          <p:cNvSpPr/>
          <p:nvPr/>
        </p:nvSpPr>
        <p:spPr>
          <a:xfrm>
            <a:off x="2349660" y="2673752"/>
            <a:ext cx="474562" cy="75524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5FB92502-C2CD-1F75-045C-76689C891940}"/>
              </a:ext>
            </a:extLst>
          </p:cNvPr>
          <p:cNvSpPr/>
          <p:nvPr/>
        </p:nvSpPr>
        <p:spPr>
          <a:xfrm>
            <a:off x="2725839" y="3086101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F7E65B6E-E549-FED4-5344-9788334F32C7}"/>
              </a:ext>
            </a:extLst>
          </p:cNvPr>
          <p:cNvSpPr/>
          <p:nvPr/>
        </p:nvSpPr>
        <p:spPr>
          <a:xfrm>
            <a:off x="2737414" y="2296128"/>
            <a:ext cx="474562" cy="755248"/>
          </a:xfrm>
          <a:prstGeom prst="hexagon">
            <a:avLst/>
          </a:prstGeom>
          <a:solidFill>
            <a:srgbClr val="FF6C1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3A072AC9-BD91-05C3-6F16-63EF3EF973A5}"/>
              </a:ext>
            </a:extLst>
          </p:cNvPr>
          <p:cNvSpPr/>
          <p:nvPr/>
        </p:nvSpPr>
        <p:spPr>
          <a:xfrm>
            <a:off x="2349660" y="3475300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7583AEDE-E2ED-3493-134C-14446F3DA887}"/>
              </a:ext>
            </a:extLst>
          </p:cNvPr>
          <p:cNvSpPr/>
          <p:nvPr/>
        </p:nvSpPr>
        <p:spPr>
          <a:xfrm>
            <a:off x="2349660" y="1878655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BCB95A5B-6229-2645-5F7B-87D1D809105C}"/>
              </a:ext>
            </a:extLst>
          </p:cNvPr>
          <p:cNvSpPr/>
          <p:nvPr/>
        </p:nvSpPr>
        <p:spPr>
          <a:xfrm>
            <a:off x="1950331" y="3092552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41311D4E-C08D-20F1-8A9A-B5A5689B29D9}"/>
              </a:ext>
            </a:extLst>
          </p:cNvPr>
          <p:cNvSpPr/>
          <p:nvPr/>
        </p:nvSpPr>
        <p:spPr>
          <a:xfrm>
            <a:off x="1961906" y="2302579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F4393191-D133-21F1-3D7A-2B2B1AB4EA0C}"/>
              </a:ext>
            </a:extLst>
          </p:cNvPr>
          <p:cNvSpPr/>
          <p:nvPr/>
        </p:nvSpPr>
        <p:spPr>
          <a:xfrm>
            <a:off x="3872013" y="2673752"/>
            <a:ext cx="474562" cy="75524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A34DDD8D-EB2A-6DD7-E1F5-F2D6F607B144}"/>
              </a:ext>
            </a:extLst>
          </p:cNvPr>
          <p:cNvSpPr/>
          <p:nvPr/>
        </p:nvSpPr>
        <p:spPr>
          <a:xfrm>
            <a:off x="4248192" y="3086101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EE15A59A-AEAD-F92B-1DEA-BBC16DD6A4AE}"/>
              </a:ext>
            </a:extLst>
          </p:cNvPr>
          <p:cNvSpPr/>
          <p:nvPr/>
        </p:nvSpPr>
        <p:spPr>
          <a:xfrm>
            <a:off x="4259767" y="2296128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512D634D-5A73-7753-E89C-22F94EA319B6}"/>
              </a:ext>
            </a:extLst>
          </p:cNvPr>
          <p:cNvSpPr/>
          <p:nvPr/>
        </p:nvSpPr>
        <p:spPr>
          <a:xfrm>
            <a:off x="3872013" y="3475300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7D7AACBC-20D3-EF81-2A63-FD76E47F72F8}"/>
              </a:ext>
            </a:extLst>
          </p:cNvPr>
          <p:cNvSpPr/>
          <p:nvPr/>
        </p:nvSpPr>
        <p:spPr>
          <a:xfrm>
            <a:off x="3872013" y="1878655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2277D3AC-8A36-0CAA-34E3-EA1126CA419A}"/>
              </a:ext>
            </a:extLst>
          </p:cNvPr>
          <p:cNvSpPr/>
          <p:nvPr/>
        </p:nvSpPr>
        <p:spPr>
          <a:xfrm>
            <a:off x="3472684" y="3092552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A0CFFF0-6407-5D74-112E-53EE1F2F2370}"/>
              </a:ext>
            </a:extLst>
          </p:cNvPr>
          <p:cNvSpPr/>
          <p:nvPr/>
        </p:nvSpPr>
        <p:spPr>
          <a:xfrm>
            <a:off x="3484259" y="2302579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E1B55B99-1919-B6F3-7314-828EC37BF984}"/>
              </a:ext>
            </a:extLst>
          </p:cNvPr>
          <p:cNvSpPr/>
          <p:nvPr/>
        </p:nvSpPr>
        <p:spPr>
          <a:xfrm>
            <a:off x="671188" y="2702026"/>
            <a:ext cx="474562" cy="75524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68E78315-49D9-BB33-D591-299C13B946B6}"/>
              </a:ext>
            </a:extLst>
          </p:cNvPr>
          <p:cNvSpPr/>
          <p:nvPr/>
        </p:nvSpPr>
        <p:spPr>
          <a:xfrm>
            <a:off x="1047367" y="3114375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1F86E08B-D58F-8D2F-3125-B5D2AE5FFB41}"/>
              </a:ext>
            </a:extLst>
          </p:cNvPr>
          <p:cNvSpPr/>
          <p:nvPr/>
        </p:nvSpPr>
        <p:spPr>
          <a:xfrm>
            <a:off x="1058942" y="2324402"/>
            <a:ext cx="474562" cy="755248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C59A2FE8-B594-89F8-1808-2956B0A2092B}"/>
              </a:ext>
            </a:extLst>
          </p:cNvPr>
          <p:cNvSpPr/>
          <p:nvPr/>
        </p:nvSpPr>
        <p:spPr>
          <a:xfrm>
            <a:off x="671188" y="3503574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AAF09B25-BD98-3994-274B-D7B546BF1E55}"/>
              </a:ext>
            </a:extLst>
          </p:cNvPr>
          <p:cNvSpPr/>
          <p:nvPr/>
        </p:nvSpPr>
        <p:spPr>
          <a:xfrm>
            <a:off x="671188" y="1906929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AD4AB5AA-5447-4B4D-619B-1493A4CCD3CE}"/>
              </a:ext>
            </a:extLst>
          </p:cNvPr>
          <p:cNvSpPr/>
          <p:nvPr/>
        </p:nvSpPr>
        <p:spPr>
          <a:xfrm>
            <a:off x="271859" y="3120826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6A3834EA-639D-C7BA-DCB9-CA74B4B0F7BA}"/>
              </a:ext>
            </a:extLst>
          </p:cNvPr>
          <p:cNvSpPr/>
          <p:nvPr/>
        </p:nvSpPr>
        <p:spPr>
          <a:xfrm>
            <a:off x="283434" y="2330853"/>
            <a:ext cx="474562" cy="755248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E4702F5-2BA9-EE55-0D98-98E898F0EF76}"/>
              </a:ext>
            </a:extLst>
          </p:cNvPr>
          <p:cNvCxnSpPr/>
          <p:nvPr/>
        </p:nvCxnSpPr>
        <p:spPr>
          <a:xfrm>
            <a:off x="155170" y="1690688"/>
            <a:ext cx="0" cy="2858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12DDB0-6EBE-5691-5380-100AE49B75DF}"/>
              </a:ext>
            </a:extLst>
          </p:cNvPr>
          <p:cNvCxnSpPr>
            <a:cxnSpLocks/>
          </p:cNvCxnSpPr>
          <p:nvPr/>
        </p:nvCxnSpPr>
        <p:spPr>
          <a:xfrm flipH="1">
            <a:off x="143595" y="4525701"/>
            <a:ext cx="472741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7915B2-AB13-F78B-2C0E-328EA2AEB3CB}"/>
              </a:ext>
            </a:extLst>
          </p:cNvPr>
          <p:cNvCxnSpPr>
            <a:cxnSpLocks/>
          </p:cNvCxnSpPr>
          <p:nvPr/>
        </p:nvCxnSpPr>
        <p:spPr>
          <a:xfrm flipH="1" flipV="1">
            <a:off x="143595" y="4525701"/>
            <a:ext cx="614401" cy="305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15C1E03-F1B8-9831-07DD-65DA3D54F9D4}"/>
              </a:ext>
            </a:extLst>
          </p:cNvPr>
          <p:cNvCxnSpPr>
            <a:cxnSpLocks/>
          </p:cNvCxnSpPr>
          <p:nvPr/>
        </p:nvCxnSpPr>
        <p:spPr>
          <a:xfrm>
            <a:off x="155170" y="4765092"/>
            <a:ext cx="11575" cy="168805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77613A-1171-542D-6EC7-E9D4A8FA98FB}"/>
              </a:ext>
            </a:extLst>
          </p:cNvPr>
          <p:cNvCxnSpPr>
            <a:cxnSpLocks/>
          </p:cNvCxnSpPr>
          <p:nvPr/>
        </p:nvCxnSpPr>
        <p:spPr>
          <a:xfrm flipH="1">
            <a:off x="155170" y="6429997"/>
            <a:ext cx="472741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D8FDCDB-6F61-5EA7-32FE-C68BFE0D1764}"/>
              </a:ext>
            </a:extLst>
          </p:cNvPr>
          <p:cNvCxnSpPr>
            <a:cxnSpLocks/>
          </p:cNvCxnSpPr>
          <p:nvPr/>
        </p:nvCxnSpPr>
        <p:spPr>
          <a:xfrm flipH="1" flipV="1">
            <a:off x="155170" y="6429997"/>
            <a:ext cx="614401" cy="305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E98766E0-00F6-EA5E-D53B-30C33ADA228D}"/>
              </a:ext>
            </a:extLst>
          </p:cNvPr>
          <p:cNvSpPr/>
          <p:nvPr/>
        </p:nvSpPr>
        <p:spPr>
          <a:xfrm>
            <a:off x="1926904" y="5349214"/>
            <a:ext cx="260708" cy="2607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DEFE62B-7551-C00E-4127-ED47FA75E354}"/>
              </a:ext>
            </a:extLst>
          </p:cNvPr>
          <p:cNvCxnSpPr>
            <a:cxnSpLocks/>
          </p:cNvCxnSpPr>
          <p:nvPr/>
        </p:nvCxnSpPr>
        <p:spPr>
          <a:xfrm>
            <a:off x="908469" y="3092552"/>
            <a:ext cx="998176" cy="2201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913DB96-777F-14F0-B454-2C4C54087E3E}"/>
              </a:ext>
            </a:extLst>
          </p:cNvPr>
          <p:cNvCxnSpPr>
            <a:cxnSpLocks/>
          </p:cNvCxnSpPr>
          <p:nvPr/>
        </p:nvCxnSpPr>
        <p:spPr>
          <a:xfrm>
            <a:off x="1274013" y="2680970"/>
            <a:ext cx="731022" cy="26047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330969-894E-8153-85F1-EBFBE076CB9C}"/>
              </a:ext>
            </a:extLst>
          </p:cNvPr>
          <p:cNvCxnSpPr>
            <a:cxnSpLocks/>
          </p:cNvCxnSpPr>
          <p:nvPr/>
        </p:nvCxnSpPr>
        <p:spPr>
          <a:xfrm flipH="1">
            <a:off x="2088358" y="2979738"/>
            <a:ext cx="481362" cy="2300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8C1A440-C0AC-88C6-3A83-842D601A647B}"/>
              </a:ext>
            </a:extLst>
          </p:cNvPr>
          <p:cNvCxnSpPr>
            <a:cxnSpLocks/>
          </p:cNvCxnSpPr>
          <p:nvPr/>
        </p:nvCxnSpPr>
        <p:spPr>
          <a:xfrm flipH="1">
            <a:off x="2211179" y="2633903"/>
            <a:ext cx="789974" cy="26602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DAC8CCB-5D18-38D7-AC77-377B9CFC2740}"/>
              </a:ext>
            </a:extLst>
          </p:cNvPr>
          <p:cNvCxnSpPr>
            <a:cxnSpLocks/>
          </p:cNvCxnSpPr>
          <p:nvPr/>
        </p:nvCxnSpPr>
        <p:spPr>
          <a:xfrm flipH="1">
            <a:off x="2286000" y="3057827"/>
            <a:ext cx="1802286" cy="22913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9D3B673-F2CF-EB1E-061C-B2C48ECF8632}"/>
              </a:ext>
            </a:extLst>
          </p:cNvPr>
          <p:cNvSpPr txBox="1"/>
          <p:nvPr/>
        </p:nvSpPr>
        <p:spPr>
          <a:xfrm>
            <a:off x="5543535" y="4525701"/>
            <a:ext cx="64858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Traditional method of shower position reconstruction uses cell-energy logarithmic weighting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𝒘</a:t>
            </a:r>
            <a:r>
              <a:rPr lang="en-US" sz="2400" baseline="-25000" dirty="0"/>
              <a:t>0</a:t>
            </a:r>
            <a:r>
              <a:rPr lang="en-US" sz="2400" dirty="0"/>
              <a:t> was picked to be 4.0, but this value was not optimized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41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595833" y="826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" b="1" dirty="0"/>
              <a:t>Position Resolution with and without staggering</a:t>
            </a:r>
            <a:endParaRPr b="1" dirty="0"/>
          </a:p>
        </p:txBody>
      </p:sp>
      <p:pic>
        <p:nvPicPr>
          <p:cNvPr id="121" name="Google Shape;121;p21"/>
          <p:cNvPicPr preferRelativeResize="0"/>
          <p:nvPr/>
        </p:nvPicPr>
        <p:blipFill rotWithShape="1">
          <a:blip r:embed="rId3">
            <a:alphaModFix/>
          </a:blip>
          <a:srcRect r="32802"/>
          <a:stretch/>
        </p:blipFill>
        <p:spPr>
          <a:xfrm>
            <a:off x="5281430" y="4188565"/>
            <a:ext cx="5381406" cy="266943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7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76A9CD-775A-060A-0BE6-E4DB101C3FDB}"/>
              </a:ext>
            </a:extLst>
          </p:cNvPr>
          <p:cNvSpPr txBox="1"/>
          <p:nvPr/>
        </p:nvSpPr>
        <p:spPr>
          <a:xfrm>
            <a:off x="14062" y="1888060"/>
            <a:ext cx="35157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Using GEANT4 in the DD4HEP framework, we simulated single 50 GeV neutron events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observe significant improvements with staggering, even with a simple algorithm</a:t>
            </a:r>
          </a:p>
        </p:txBody>
      </p:sp>
      <p:pic>
        <p:nvPicPr>
          <p:cNvPr id="4" name="Picture 3" descr="A diagram of events and events&#10;&#10;Description automatically generated">
            <a:extLst>
              <a:ext uri="{FF2B5EF4-FFF2-40B4-BE49-F238E27FC236}">
                <a16:creationId xmlns:a16="http://schemas.microsoft.com/office/drawing/2014/main" id="{33070705-CEEC-43D0-BB39-C7B249E00C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350"/>
          <a:stretch/>
        </p:blipFill>
        <p:spPr>
          <a:xfrm>
            <a:off x="4698231" y="783521"/>
            <a:ext cx="6206335" cy="34050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711FA-0B46-06E2-4C48-1F56BB6FC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Shower Position Reconstruction with Sub-Cell Weighting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136F7-1F26-7A0D-291A-2B1C525DA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070" y="4625630"/>
            <a:ext cx="5547450" cy="1980225"/>
          </a:xfrm>
        </p:spPr>
        <p:txBody>
          <a:bodyPr>
            <a:normAutofit/>
          </a:bodyPr>
          <a:lstStyle/>
          <a:p>
            <a:r>
              <a:rPr lang="en-US" dirty="0"/>
              <a:t>Each cell is divided into “sub-cells”, with energy contributions from overlapping cells upstream and downstream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3FD63-39C6-E91D-ACA2-AAA95A85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8DA3-381E-FB45-9951-A75A4FAB37D4}" type="slidenum">
              <a:rPr lang="en-US" smtClean="0"/>
              <a:t>8</a:t>
            </a:fld>
            <a:endParaRPr lang="en-US"/>
          </a:p>
        </p:txBody>
      </p:sp>
      <p:pic>
        <p:nvPicPr>
          <p:cNvPr id="5" name="Google Shape;128;p22">
            <a:extLst>
              <a:ext uri="{FF2B5EF4-FFF2-40B4-BE49-F238E27FC236}">
                <a16:creationId xmlns:a16="http://schemas.microsoft.com/office/drawing/2014/main" id="{BF00F054-2DE2-5D45-00BB-2E3B93007FB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3400" y="1821483"/>
            <a:ext cx="3839780" cy="233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9;p22">
            <a:extLst>
              <a:ext uri="{FF2B5EF4-FFF2-40B4-BE49-F238E27FC236}">
                <a16:creationId xmlns:a16="http://schemas.microsoft.com/office/drawing/2014/main" id="{0D84866F-CAE7-27C2-966B-4EC43A02040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7351" y="1158549"/>
            <a:ext cx="2079319" cy="3539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30;p22">
            <a:extLst>
              <a:ext uri="{FF2B5EF4-FFF2-40B4-BE49-F238E27FC236}">
                <a16:creationId xmlns:a16="http://schemas.microsoft.com/office/drawing/2014/main" id="{9CB7B853-8FD5-1AD7-E837-6051BF7F1AE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29547" y="1155624"/>
            <a:ext cx="1953318" cy="36696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oogle Shape;133;p22">
            <a:extLst>
              <a:ext uri="{FF2B5EF4-FFF2-40B4-BE49-F238E27FC236}">
                <a16:creationId xmlns:a16="http://schemas.microsoft.com/office/drawing/2014/main" id="{27F2F8E8-812E-AD31-4045-41812579A69F}"/>
              </a:ext>
            </a:extLst>
          </p:cNvPr>
          <p:cNvCxnSpPr/>
          <p:nvPr/>
        </p:nvCxnSpPr>
        <p:spPr>
          <a:xfrm rot="10800000" flipH="1">
            <a:off x="8160419" y="3193447"/>
            <a:ext cx="707400" cy="15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9" name="Google Shape;135;p22">
            <a:extLst>
              <a:ext uri="{FF2B5EF4-FFF2-40B4-BE49-F238E27FC236}">
                <a16:creationId xmlns:a16="http://schemas.microsoft.com/office/drawing/2014/main" id="{4A812B84-ED7C-F86F-4CEF-A6D4206BE72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4520" r="32986"/>
          <a:stretch/>
        </p:blipFill>
        <p:spPr>
          <a:xfrm>
            <a:off x="7556409" y="4471391"/>
            <a:ext cx="2231038" cy="22887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8263EB-ABDE-06FB-D939-1746A1215B26}"/>
              </a:ext>
            </a:extLst>
          </p:cNvPr>
          <p:cNvSpPr txBox="1"/>
          <p:nvPr/>
        </p:nvSpPr>
        <p:spPr>
          <a:xfrm>
            <a:off x="9787447" y="4625630"/>
            <a:ext cx="2358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 to Dr Sebouh Paul for developing the HEXSPLIT algorithm</a:t>
            </a:r>
          </a:p>
        </p:txBody>
      </p:sp>
    </p:spTree>
    <p:extLst>
      <p:ext uri="{BB962C8B-B14F-4D97-AF65-F5344CB8AC3E}">
        <p14:creationId xmlns:p14="http://schemas.microsoft.com/office/powerpoint/2010/main" val="1910293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8" name="Rectangle 14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 fontScale="90000"/>
          </a:bodyPr>
          <a:lstStyle/>
          <a:p>
            <a:pPr>
              <a:spcBef>
                <a:spcPct val="0"/>
              </a:spcBef>
              <a:buSzPts val="990"/>
            </a:pPr>
            <a:r>
              <a:rPr lang="en-US" sz="3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Staggering and sub-cell reweighting improves position resolution by factor of 2!</a:t>
            </a:r>
          </a:p>
        </p:txBody>
      </p:sp>
      <p:pic>
        <p:nvPicPr>
          <p:cNvPr id="2" name="Picture 1" descr="A diagram of events and events&#10;&#10;Description automatically generated">
            <a:extLst>
              <a:ext uri="{FF2B5EF4-FFF2-40B4-BE49-F238E27FC236}">
                <a16:creationId xmlns:a16="http://schemas.microsoft.com/office/drawing/2014/main" id="{FD35869E-3340-05BF-81A3-A757D50B73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50"/>
          <a:stretch/>
        </p:blipFill>
        <p:spPr>
          <a:xfrm>
            <a:off x="2038388" y="1966293"/>
            <a:ext cx="8115222" cy="4452160"/>
          </a:xfrm>
          <a:prstGeom prst="rect">
            <a:avLst/>
          </a:prstGeom>
        </p:spPr>
      </p:pic>
      <p:sp>
        <p:nvSpPr>
          <p:cNvPr id="143" name="Google Shape;143;p23"/>
          <p:cNvSpPr txBox="1">
            <a:spLocks noGrp="1"/>
          </p:cNvSpPr>
          <p:nvPr>
            <p:ph type="sldNum" idx="12"/>
          </p:nvPr>
        </p:nvSpPr>
        <p:spPr>
          <a:xfrm>
            <a:off x="11704319" y="6455664"/>
            <a:ext cx="448056" cy="36512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500</Words>
  <Application>Microsoft Macintosh PowerPoint</Application>
  <PresentationFormat>Widescreen</PresentationFormat>
  <Paragraphs>63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A SiPM-on-tile Zero Degree Calorimeter</vt:lpstr>
      <vt:lpstr>Motivation</vt:lpstr>
      <vt:lpstr>A SiPM-on-Tile ZDC for ePIC</vt:lpstr>
      <vt:lpstr>Tile Staggering</vt:lpstr>
      <vt:lpstr>Tile Staggering</vt:lpstr>
      <vt:lpstr>Traditional Shower Position Reconstruction</vt:lpstr>
      <vt:lpstr>Position Resolution with and without staggering</vt:lpstr>
      <vt:lpstr>Shower Position Reconstruction with Sub-Cell Weighting</vt:lpstr>
      <vt:lpstr>Staggering and sub-cell reweighting improves position resolution by factor of 2!</vt:lpstr>
      <vt:lpstr>SiPM-on-tile ZDC Position Resolution</vt:lpstr>
      <vt:lpstr>Neutron Flux Expected in the ZDC Region</vt:lpstr>
      <vt:lpstr>Energy Resolution Before Software Compensation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SiPM-on-tile Calorimeter Insert and ZDC</dc:title>
  <dc:creator>Preins, Sean Bradley</dc:creator>
  <cp:lastModifiedBy>Preins, Sean Bradley</cp:lastModifiedBy>
  <cp:revision>15</cp:revision>
  <dcterms:created xsi:type="dcterms:W3CDTF">2023-07-22T18:26:01Z</dcterms:created>
  <dcterms:modified xsi:type="dcterms:W3CDTF">2023-07-25T10:26:38Z</dcterms:modified>
</cp:coreProperties>
</file>