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1" r:id="rId1"/>
  </p:sldMasterIdLst>
  <p:notesMasterIdLst>
    <p:notesMasterId r:id="rId22"/>
  </p:notesMasterIdLst>
  <p:sldIdLst>
    <p:sldId id="256" r:id="rId2"/>
    <p:sldId id="393" r:id="rId3"/>
    <p:sldId id="409" r:id="rId4"/>
    <p:sldId id="410" r:id="rId5"/>
    <p:sldId id="403" r:id="rId6"/>
    <p:sldId id="404" r:id="rId7"/>
    <p:sldId id="394" r:id="rId8"/>
    <p:sldId id="395" r:id="rId9"/>
    <p:sldId id="396" r:id="rId10"/>
    <p:sldId id="397" r:id="rId11"/>
    <p:sldId id="398" r:id="rId12"/>
    <p:sldId id="405" r:id="rId13"/>
    <p:sldId id="406" r:id="rId14"/>
    <p:sldId id="257" r:id="rId15"/>
    <p:sldId id="383" r:id="rId16"/>
    <p:sldId id="380" r:id="rId17"/>
    <p:sldId id="411" r:id="rId18"/>
    <p:sldId id="407" r:id="rId19"/>
    <p:sldId id="408" r:id="rId20"/>
    <p:sldId id="402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78" autoAdjust="0"/>
    <p:restoredTop sz="94660"/>
  </p:normalViewPr>
  <p:slideViewPr>
    <p:cSldViewPr snapToObjects="1" showGuides="1">
      <p:cViewPr varScale="1">
        <p:scale>
          <a:sx n="63" d="100"/>
          <a:sy n="63" d="100"/>
        </p:scale>
        <p:origin x="-14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28885-4F95-EC43-9F35-DF755EC9985E}" type="datetimeFigureOut">
              <a:rPr lang="en-US" smtClean="0"/>
              <a:pPr/>
              <a:t>2/2/11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0A80E0-E375-2444-9718-359241C4F7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359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880E66-FBCF-4091-98C8-F6168BB0F95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880E66-FBCF-4091-98C8-F6168BB0F95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880E66-FBCF-4091-98C8-F6168BB0F95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880E66-FBCF-4091-98C8-F6168BB0F95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A80E0-E375-2444-9718-359241C4F7F7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-1" y="2133600"/>
            <a:ext cx="7543801" cy="3850341"/>
            <a:chOff x="-1" y="3379694"/>
            <a:chExt cx="7543801" cy="2604247"/>
          </a:xfrm>
        </p:grpSpPr>
        <p:sp>
          <p:nvSpPr>
            <p:cNvPr id="15" name="Snip Single Corner Rectangle 14"/>
            <p:cNvSpPr/>
            <p:nvPr/>
          </p:nvSpPr>
          <p:spPr>
            <a:xfrm flipV="1">
              <a:off x="-1" y="3393141"/>
              <a:ext cx="7543800" cy="2590800"/>
            </a:xfrm>
            <a:prstGeom prst="snip1Rect">
              <a:avLst>
                <a:gd name="adj" fmla="val 7379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0" y="3379694"/>
              <a:ext cx="7543800" cy="2377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ardrop 12"/>
          <p:cNvSpPr/>
          <p:nvPr/>
        </p:nvSpPr>
        <p:spPr>
          <a:xfrm>
            <a:off x="6844553" y="2743200"/>
            <a:ext cx="394447" cy="394447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74A11387-841E-274A-B892-F5D9F46B59A1}" type="datetimeFigureOut">
              <a:rPr lang="en-US" smtClean="0"/>
              <a:pPr/>
              <a:t>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2" name="Snip Diagonal Corner Rectangle 11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Teardrop 12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176272"/>
            <a:ext cx="3657600" cy="116128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654475" y="228600"/>
            <a:ext cx="4251960" cy="6391656"/>
          </a:xfrm>
          <a:prstGeom prst="snip2DiagRect">
            <a:avLst>
              <a:gd name="adj1" fmla="val 0"/>
              <a:gd name="adj2" fmla="val 4017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3342401"/>
            <a:ext cx="3657600" cy="25952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8952" y="6300216"/>
            <a:ext cx="1298448" cy="365125"/>
          </a:xfrm>
        </p:spPr>
        <p:txBody>
          <a:bodyPr/>
          <a:lstStyle/>
          <a:p>
            <a:fld id="{74A11387-841E-274A-B892-F5D9F46B59A1}" type="datetimeFigureOut">
              <a:rPr lang="en-US" smtClean="0"/>
              <a:pPr/>
              <a:t>2/2/11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00216"/>
            <a:ext cx="234086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1752" y="6300216"/>
            <a:ext cx="448056" cy="365125"/>
          </a:xfrm>
        </p:spPr>
        <p:txBody>
          <a:bodyPr/>
          <a:lstStyle>
            <a:lvl1pPr algn="l">
              <a:defRPr/>
            </a:lvl1pPr>
          </a:lstStyle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4648200"/>
            <a:ext cx="8686800" cy="1963271"/>
          </a:xfrm>
          <a:prstGeom prst="snip2DiagRect">
            <a:avLst>
              <a:gd name="adj1" fmla="val 0"/>
              <a:gd name="adj2" fmla="val 937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153400" cy="609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/>
              <a:pPr/>
              <a:t>2/2/11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257799"/>
            <a:ext cx="8156448" cy="82027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ct val="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flipH="1">
            <a:off x="228600" y="228600"/>
            <a:ext cx="8677835" cy="4267200"/>
          </a:xfrm>
          <a:prstGeom prst="snip2DiagRect">
            <a:avLst>
              <a:gd name="adj1" fmla="val 0"/>
              <a:gd name="adj2" fmla="val 4332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/>
              <a:pPr/>
              <a:t>2/2/11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/>
              <a:pPr/>
              <a:t>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Diagonal Corner Rectangle 7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838201"/>
            <a:ext cx="121920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1"/>
            <a:ext cx="6307138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/>
              <a:pPr/>
              <a:t>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/>
              <a:pPr/>
              <a:t>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7" name="Snip Single Corner Rectangle 16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ardrop 15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74A11387-841E-274A-B892-F5D9F46B59A1}" type="datetimeFigureOut">
              <a:rPr lang="en-US" smtClean="0"/>
              <a:pPr/>
              <a:t>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0" y="676835"/>
            <a:ext cx="7543800" cy="2587752"/>
          </a:xfr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 flipH="1">
            <a:off x="1600199" y="2126877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0" name="Snip Single Corner Rectangle 9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ardrop 8"/>
            <p:cNvSpPr/>
            <p:nvPr/>
          </p:nvSpPr>
          <p:spPr>
            <a:xfrm flipH="1">
              <a:off x="22859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2653553"/>
            <a:ext cx="5870448" cy="14721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6105" y="4134881"/>
            <a:ext cx="5870448" cy="57607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8033590" y="3475037"/>
            <a:ext cx="1828801" cy="365125"/>
          </a:xfrm>
        </p:spPr>
        <p:txBody>
          <a:bodyPr vert="horz" lIns="91440" tIns="0" rIns="91440" bIns="0" rtlCol="0" anchor="t" anchorCtr="0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658009" y="3475037"/>
            <a:ext cx="1828800" cy="365125"/>
          </a:xfrm>
        </p:spPr>
        <p:txBody>
          <a:bodyPr vert="horz" lIns="91440" tIns="0" rIns="91440" bIns="0" rtlCol="0" anchor="b" anchorCtr="0"/>
          <a:lstStyle>
            <a:lvl1pPr marL="0" algn="l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74CBEAF9-9E58-4CC8-A6FF-6DD8A58DEEA4}" type="datetimeFigureOut">
              <a:rPr lang="en-US" smtClean="0"/>
              <a:pPr/>
              <a:t>2/2/11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nip Diagonal Corner Rectangle 10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Snip Diagonal Corner Rectangle 11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35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/>
              <a:pPr/>
              <a:t>2/2/11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nip Diagonal Corner Rectangle 11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Snip Diagonal Corner Rectangle 12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1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1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/>
              <a:pPr/>
              <a:t>2/2/11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/>
              <a:pPr/>
              <a:t>2/2/11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Diagonal Corner Rectangle 5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1387-841E-274A-B892-F5D9F46B59A1}" type="datetimeFigureOut">
              <a:rPr lang="en-US" smtClean="0"/>
              <a:pPr/>
              <a:t>2/2/11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3" name="Snip Diagonal Corner Rectangle 12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Teardrop 13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5" name="Snip Diagonal Corner Rectangle 14"/>
          <p:cNvSpPr/>
          <p:nvPr/>
        </p:nvSpPr>
        <p:spPr>
          <a:xfrm flipV="1">
            <a:off x="4648200" y="228600"/>
            <a:ext cx="4251960" cy="6387352"/>
          </a:xfrm>
          <a:prstGeom prst="snip2DiagRect">
            <a:avLst>
              <a:gd name="adj1" fmla="val 0"/>
              <a:gd name="adj2" fmla="val 379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177303"/>
            <a:ext cx="3657600" cy="1162050"/>
          </a:xfrm>
        </p:spPr>
        <p:txBody>
          <a:bodyPr anchor="b">
            <a:normAutofit/>
          </a:bodyPr>
          <a:lstStyle>
            <a:lvl1pPr algn="l">
              <a:defRPr sz="30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380" y="609600"/>
            <a:ext cx="3657600" cy="53340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3352799"/>
            <a:ext cx="3657600" cy="2590801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297706"/>
            <a:ext cx="1295400" cy="365125"/>
          </a:xfrm>
        </p:spPr>
        <p:txBody>
          <a:bodyPr/>
          <a:lstStyle/>
          <a:p>
            <a:fld id="{74A11387-841E-274A-B892-F5D9F46B59A1}" type="datetimeFigureOut">
              <a:rPr lang="en-US" smtClean="0"/>
              <a:pPr/>
              <a:t>2/2/11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97706"/>
            <a:ext cx="2339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4800" y="6297706"/>
            <a:ext cx="443753" cy="365125"/>
          </a:xfrm>
        </p:spPr>
        <p:txBody>
          <a:bodyPr/>
          <a:lstStyle>
            <a:lvl1pPr algn="l">
              <a:defRPr/>
            </a:lvl1pPr>
          </a:lstStyle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949824"/>
            <a:ext cx="7583488" cy="400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74A11387-841E-274A-B892-F5D9F46B59A1}" type="datetimeFigureOut">
              <a:rPr lang="en-US" smtClean="0"/>
              <a:pPr/>
              <a:t>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  <p:sldLayoutId id="2147483765" r:id="rId14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 2" pitchFamily="18" charset="2"/>
        <a:buChar char=""/>
        <a:defRPr sz="22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4" Type="http://schemas.openxmlformats.org/officeDocument/2006/relationships/slide" Target="slide2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Relationship Id="rId3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4" Type="http://schemas.openxmlformats.org/officeDocument/2006/relationships/slide" Target="slide7.xml"/><Relationship Id="rId5" Type="http://schemas.openxmlformats.org/officeDocument/2006/relationships/slide" Target="slide5.xml"/><Relationship Id="rId6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4" Type="http://schemas.openxmlformats.org/officeDocument/2006/relationships/slide" Target="slide2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4" Type="http://schemas.openxmlformats.org/officeDocument/2006/relationships/slide" Target="slide2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389824"/>
            <a:ext cx="5867400" cy="2199416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3556" b="1" dirty="0" smtClean="0"/>
              <a:t>Report on HIE-ISOLDE Project</a:t>
            </a:r>
            <a:br>
              <a:rPr lang="en-US" sz="3556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>   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257800"/>
            <a:ext cx="5867400" cy="573741"/>
          </a:xfrm>
        </p:spPr>
        <p:txBody>
          <a:bodyPr>
            <a:normAutofit fontScale="92500" lnSpcReduction="10000"/>
          </a:bodyPr>
          <a:lstStyle/>
          <a:p>
            <a:r>
              <a:rPr lang="en-US" sz="1800" dirty="0" smtClean="0"/>
              <a:t>Yacine </a:t>
            </a:r>
            <a:r>
              <a:rPr lang="en-US" sz="1800" dirty="0" err="1" smtClean="0"/>
              <a:t>Kadi</a:t>
            </a:r>
            <a:r>
              <a:rPr lang="en-US" sz="1800" dirty="0" smtClean="0"/>
              <a:t> on behalf of the HIE-ISOLDE project team</a:t>
            </a:r>
          </a:p>
          <a:p>
            <a:r>
              <a:rPr lang="en-US" sz="1800" dirty="0" smtClean="0"/>
              <a:t>INTC, 2 February 2011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209800"/>
            <a:ext cx="2992784" cy="974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09800"/>
            <a:ext cx="990600" cy="974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Material</a:t>
            </a:r>
            <a:r>
              <a:rPr lang="fr-FR" dirty="0" smtClean="0"/>
              <a:t> Budget</a:t>
            </a:r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4679823"/>
              </p:ext>
            </p:extLst>
          </p:nvPr>
        </p:nvGraphicFramePr>
        <p:xfrm>
          <a:off x="381000" y="1811141"/>
          <a:ext cx="8381998" cy="2914003"/>
        </p:xfrm>
        <a:graphic>
          <a:graphicData uri="http://schemas.openxmlformats.org/drawingml/2006/table">
            <a:tbl>
              <a:tblPr/>
              <a:tblGrid>
                <a:gridCol w="3838486"/>
                <a:gridCol w="783364"/>
                <a:gridCol w="926044"/>
                <a:gridCol w="708526"/>
                <a:gridCol w="708526"/>
                <a:gridCol w="708526"/>
                <a:gridCol w="708526"/>
              </a:tblGrid>
              <a:tr h="68109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Title</a:t>
                      </a:r>
                    </a:p>
                  </a:txBody>
                  <a:tcPr marL="5460" marR="5460" marT="54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PPA</a:t>
                      </a:r>
                    </a:p>
                  </a:txBody>
                  <a:tcPr marL="5460" marR="5460" marT="54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v-SE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Work Package</a:t>
                      </a:r>
                    </a:p>
                  </a:txBody>
                  <a:tcPr marL="5460" marR="5460" marT="54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Code</a:t>
                      </a:r>
                    </a:p>
                  </a:txBody>
                  <a:tcPr marL="5460" marR="5460" marT="54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Dep.</a:t>
                      </a:r>
                    </a:p>
                  </a:txBody>
                  <a:tcPr marL="5460" marR="5460" marT="54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Group</a:t>
                      </a:r>
                    </a:p>
                  </a:txBody>
                  <a:tcPr marL="5460" marR="5460" marT="54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Request</a:t>
                      </a:r>
                    </a:p>
                  </a:txBody>
                  <a:tcPr marL="5460" marR="5460" marT="54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798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600" b="1" i="0" u="none" strike="noStrike" dirty="0">
                          <a:solidFill>
                            <a:srgbClr val="0066CC"/>
                          </a:solidFill>
                          <a:effectLst/>
                          <a:latin typeface="Calibri"/>
                        </a:rPr>
                        <a:t>HIE-ISOLDE Safety (A.P. </a:t>
                      </a:r>
                      <a:r>
                        <a:rPr lang="es-ES_tradnl" sz="1600" b="1" i="0" u="none" strike="noStrike" dirty="0" err="1">
                          <a:solidFill>
                            <a:srgbClr val="0066CC"/>
                          </a:solidFill>
                          <a:effectLst/>
                          <a:latin typeface="Calibri"/>
                        </a:rPr>
                        <a:t>Bernardes</a:t>
                      </a:r>
                      <a:r>
                        <a:rPr lang="es-ES_tradnl" sz="1600" b="1" i="0" u="none" strike="noStrike" dirty="0">
                          <a:solidFill>
                            <a:srgbClr val="0066CC"/>
                          </a:solidFill>
                          <a:effectLst/>
                          <a:latin typeface="Calibri"/>
                        </a:rPr>
                        <a:t> EN/STI)</a:t>
                      </a:r>
                    </a:p>
                  </a:txBody>
                  <a:tcPr marL="5460" marR="5460" marT="54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460" marR="5460" marT="54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460" marR="5460" marT="54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460" marR="5460" marT="54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460" marR="5460" marT="54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460" marR="5460" marT="54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460" marR="5460" marT="54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798">
                <a:tc>
                  <a:txBody>
                    <a:bodyPr/>
                    <a:lstStyle/>
                    <a:p>
                      <a:pPr algn="l" fontAlgn="b"/>
                      <a:r>
                        <a:rPr lang="nl-NL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Safety Coordinator</a:t>
                      </a:r>
                    </a:p>
                  </a:txBody>
                  <a:tcPr marL="458602" marR="5460" marT="54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5460" marR="5460" marT="54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WP8.1</a:t>
                      </a:r>
                    </a:p>
                  </a:txBody>
                  <a:tcPr marL="5460" marR="5460" marT="54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70155</a:t>
                      </a:r>
                    </a:p>
                  </a:txBody>
                  <a:tcPr marL="5460" marR="5460" marT="54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GS</a:t>
                      </a:r>
                    </a:p>
                  </a:txBody>
                  <a:tcPr marL="5460" marR="5460" marT="54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</a:t>
                      </a:r>
                    </a:p>
                  </a:txBody>
                  <a:tcPr marL="5460" marR="5460" marT="54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5460" marR="5460" marT="54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798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Radiation Protection</a:t>
                      </a:r>
                    </a:p>
                  </a:txBody>
                  <a:tcPr marL="458602" marR="5460" marT="54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5460" marR="5460" marT="54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WP8.2</a:t>
                      </a:r>
                    </a:p>
                  </a:txBody>
                  <a:tcPr marL="5460" marR="5460" marT="54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460" marR="5460" marT="54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DGS</a:t>
                      </a:r>
                    </a:p>
                  </a:txBody>
                  <a:tcPr marL="5460" marR="5460" marT="54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RP</a:t>
                      </a:r>
                    </a:p>
                  </a:txBody>
                  <a:tcPr marL="5460" marR="5460" marT="54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464</a:t>
                      </a:r>
                    </a:p>
                  </a:txBody>
                  <a:tcPr marL="5460" marR="5460" marT="54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79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Access System</a:t>
                      </a:r>
                    </a:p>
                  </a:txBody>
                  <a:tcPr marL="458602" marR="5460" marT="54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5460" marR="5460" marT="54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WP8.3</a:t>
                      </a:r>
                    </a:p>
                  </a:txBody>
                  <a:tcPr marL="5460" marR="5460" marT="54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72155</a:t>
                      </a:r>
                    </a:p>
                  </a:txBody>
                  <a:tcPr marL="5460" marR="5460" marT="54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GS</a:t>
                      </a:r>
                    </a:p>
                  </a:txBody>
                  <a:tcPr marL="5460" marR="5460" marT="54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ASE</a:t>
                      </a:r>
                    </a:p>
                  </a:txBody>
                  <a:tcPr marL="5460" marR="5460" marT="54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153</a:t>
                      </a:r>
                    </a:p>
                  </a:txBody>
                  <a:tcPr marL="5460" marR="5460" marT="54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85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Fire &amp; Gaz Detection</a:t>
                      </a:r>
                    </a:p>
                  </a:txBody>
                  <a:tcPr marL="458602" marR="5460" marT="54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5460" marR="5460" marT="54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WP8.4</a:t>
                      </a:r>
                    </a:p>
                  </a:txBody>
                  <a:tcPr marL="5460" marR="5460" marT="54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72155</a:t>
                      </a:r>
                    </a:p>
                  </a:txBody>
                  <a:tcPr marL="5460" marR="5460" marT="54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GS</a:t>
                      </a:r>
                    </a:p>
                  </a:txBody>
                  <a:tcPr marL="5460" marR="5460" marT="54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ASE</a:t>
                      </a:r>
                    </a:p>
                  </a:txBody>
                  <a:tcPr marL="5460" marR="5460" marT="54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</a:t>
                      </a:r>
                    </a:p>
                  </a:txBody>
                  <a:tcPr marL="5460" marR="5460" marT="54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859">
                <a:tc gridSpan="6"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5460" marR="5460" marT="546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689</a:t>
                      </a:r>
                    </a:p>
                  </a:txBody>
                  <a:tcPr marL="5460" marR="5460" marT="54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52413" y="6669360"/>
            <a:ext cx="8639175" cy="231775"/>
          </a:xfrm>
        </p:spPr>
        <p:txBody>
          <a:bodyPr/>
          <a:lstStyle/>
          <a:p>
            <a:r>
              <a:rPr lang="de-DE" dirty="0" err="1" smtClean="0"/>
              <a:t>February</a:t>
            </a:r>
            <a:r>
              <a:rPr lang="de-DE" dirty="0" smtClean="0"/>
              <a:t> 2, 2011  </a:t>
            </a:r>
            <a:r>
              <a:rPr lang="de-DE" dirty="0"/>
              <a:t>| </a:t>
            </a:r>
            <a:r>
              <a:rPr lang="de-DE" dirty="0" smtClean="0"/>
              <a:t> INTC						|  Yacine Kadi |  								</a:t>
            </a:r>
            <a:fld id="{EFB2295D-2621-4841-9032-DCDCDC4CC697}" type="slidenum">
              <a:rPr lang="de-DE" smtClean="0"/>
              <a:pPr/>
              <a:t>10</a:t>
            </a:fld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6936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Status of External Funding</a:t>
            </a:r>
            <a:br>
              <a:rPr lang="en-US" dirty="0" smtClean="0"/>
            </a:br>
            <a:r>
              <a:rPr lang="en-US" dirty="0" smtClean="0"/>
              <a:t>(assured)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382000" cy="5181600"/>
          </a:xfrm>
        </p:spPr>
        <p:txBody>
          <a:bodyPr>
            <a:noAutofit/>
          </a:bodyPr>
          <a:lstStyle/>
          <a:p>
            <a:r>
              <a:rPr lang="en-US" sz="2000" dirty="0" smtClean="0">
                <a:latin typeface="+mj-lt"/>
                <a:cs typeface="Arial" pitchFamily="34" charset="0"/>
              </a:rPr>
              <a:t>R&amp;D activity, part of LINAC </a:t>
            </a:r>
            <a:r>
              <a:rPr lang="en-US" sz="2000" b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funded</a:t>
            </a:r>
            <a:r>
              <a:rPr lang="en-US" sz="2000" dirty="0" smtClean="0">
                <a:latin typeface="+mj-lt"/>
                <a:cs typeface="Arial" pitchFamily="34" charset="0"/>
              </a:rPr>
              <a:t> from K.U. Leuven – Belgium (</a:t>
            </a:r>
            <a:r>
              <a:rPr lang="en-US" sz="2000" b="1" dirty="0" smtClean="0">
                <a:latin typeface="+mj-lt"/>
                <a:cs typeface="Arial" pitchFamily="34" charset="0"/>
              </a:rPr>
              <a:t>4.3 MCHF + 4 FTE) -&gt; </a:t>
            </a:r>
            <a:r>
              <a:rPr lang="en-US" sz="2000" b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2 MCHF available for 2011 and 340 </a:t>
            </a:r>
            <a:r>
              <a:rPr lang="en-US" sz="2000" b="1" dirty="0" err="1" smtClean="0">
                <a:solidFill>
                  <a:srgbClr val="FF0000"/>
                </a:solidFill>
                <a:latin typeface="+mj-lt"/>
                <a:cs typeface="Arial" pitchFamily="34" charset="0"/>
              </a:rPr>
              <a:t>kEUR</a:t>
            </a:r>
            <a:r>
              <a:rPr lang="en-US" sz="2000" b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/</a:t>
            </a:r>
            <a:r>
              <a:rPr lang="en-US" sz="2000" b="1" dirty="0" err="1" smtClean="0">
                <a:solidFill>
                  <a:srgbClr val="FF0000"/>
                </a:solidFill>
                <a:latin typeface="+mj-lt"/>
                <a:cs typeface="Arial" pitchFamily="34" charset="0"/>
              </a:rPr>
              <a:t>yr</a:t>
            </a:r>
            <a:r>
              <a:rPr lang="en-US" sz="2000" b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 (2012-2015)</a:t>
            </a:r>
            <a:endParaRPr lang="en-US" sz="2000" dirty="0" smtClean="0">
              <a:solidFill>
                <a:srgbClr val="FF0000"/>
              </a:solidFill>
              <a:latin typeface="+mj-lt"/>
              <a:cs typeface="Arial" pitchFamily="34" charset="0"/>
            </a:endParaRPr>
          </a:p>
          <a:p>
            <a:r>
              <a:rPr lang="en-GB" sz="2000" dirty="0" smtClean="0">
                <a:latin typeface="+mj-lt"/>
                <a:cs typeface="Arial" pitchFamily="34" charset="0"/>
              </a:rPr>
              <a:t>Contribution from ISOLDE Coll. (</a:t>
            </a:r>
            <a:r>
              <a:rPr lang="en-GB" sz="2000" b="1" dirty="0" smtClean="0">
                <a:latin typeface="+mj-lt"/>
                <a:cs typeface="Arial" pitchFamily="34" charset="0"/>
              </a:rPr>
              <a:t>1.0 MCHF + 9 FTE</a:t>
            </a:r>
            <a:r>
              <a:rPr lang="en-GB" sz="2000" dirty="0" smtClean="0">
                <a:latin typeface="+mj-lt"/>
                <a:cs typeface="Arial" pitchFamily="34" charset="0"/>
              </a:rPr>
              <a:t>) </a:t>
            </a:r>
            <a:r>
              <a:rPr lang="en-GB" sz="2000" b="1" dirty="0" smtClean="0">
                <a:latin typeface="+mj-lt"/>
                <a:cs typeface="Arial" pitchFamily="34" charset="0"/>
              </a:rPr>
              <a:t>-&gt; </a:t>
            </a:r>
            <a:r>
              <a:rPr lang="en-GB" sz="2000" b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840 </a:t>
            </a:r>
            <a:r>
              <a:rPr lang="en-GB" sz="2000" b="1" dirty="0" err="1" smtClean="0">
                <a:solidFill>
                  <a:srgbClr val="FF0000"/>
                </a:solidFill>
                <a:latin typeface="+mj-lt"/>
                <a:cs typeface="Arial" pitchFamily="34" charset="0"/>
              </a:rPr>
              <a:t>kCHF</a:t>
            </a:r>
            <a:r>
              <a:rPr lang="en-GB" sz="2000" b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 for 2011 and 380 </a:t>
            </a:r>
            <a:r>
              <a:rPr lang="en-GB" sz="2000" b="1" dirty="0" err="1" smtClean="0">
                <a:solidFill>
                  <a:srgbClr val="FF0000"/>
                </a:solidFill>
                <a:latin typeface="+mj-lt"/>
                <a:cs typeface="Arial" pitchFamily="34" charset="0"/>
              </a:rPr>
              <a:t>kCHF</a:t>
            </a:r>
            <a:r>
              <a:rPr lang="en-GB" sz="2000" b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/</a:t>
            </a:r>
            <a:r>
              <a:rPr lang="en-GB" sz="2000" b="1" dirty="0" err="1" smtClean="0">
                <a:solidFill>
                  <a:srgbClr val="FF0000"/>
                </a:solidFill>
                <a:latin typeface="+mj-lt"/>
                <a:cs typeface="Arial" pitchFamily="34" charset="0"/>
              </a:rPr>
              <a:t>yr</a:t>
            </a:r>
            <a:r>
              <a:rPr lang="en-GB" sz="2000" b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 (2012-2015)</a:t>
            </a:r>
            <a:endParaRPr lang="en-US" sz="2000" b="1" dirty="0" smtClean="0">
              <a:solidFill>
                <a:srgbClr val="FF0000"/>
              </a:solidFill>
              <a:latin typeface="+mj-lt"/>
              <a:cs typeface="Arial" pitchFamily="34" charset="0"/>
            </a:endParaRPr>
          </a:p>
          <a:p>
            <a:r>
              <a:rPr lang="en-GB" sz="2000" dirty="0" smtClean="0">
                <a:latin typeface="+mj-lt"/>
                <a:cs typeface="Arial" pitchFamily="34" charset="0"/>
              </a:rPr>
              <a:t>Other beam quality investments (new RILIS, RFQ cooler, charge breeding) – funded by Sweden, UK and Germany </a:t>
            </a:r>
            <a:r>
              <a:rPr lang="en-GB" sz="2000" b="1" dirty="0" smtClean="0">
                <a:latin typeface="+mj-lt"/>
                <a:cs typeface="Arial" pitchFamily="34" charset="0"/>
              </a:rPr>
              <a:t>(4 MCHF)</a:t>
            </a:r>
          </a:p>
          <a:p>
            <a:pPr>
              <a:spcBef>
                <a:spcPts val="800"/>
              </a:spcBef>
            </a:pPr>
            <a:r>
              <a:rPr lang="en-US" sz="2000" dirty="0" smtClean="0"/>
              <a:t>Spanish </a:t>
            </a:r>
            <a:r>
              <a:rPr lang="en-US" sz="2000" dirty="0"/>
              <a:t>Grant </a:t>
            </a:r>
            <a:r>
              <a:rPr lang="en-US" sz="2000" dirty="0" smtClean="0"/>
              <a:t>proposal:</a:t>
            </a:r>
          </a:p>
          <a:p>
            <a:pPr lvl="2">
              <a:spcBef>
                <a:spcPts val="800"/>
              </a:spcBef>
            </a:pPr>
            <a:r>
              <a:rPr lang="en-US" sz="1800" dirty="0" smtClean="0"/>
              <a:t>“</a:t>
            </a:r>
            <a:r>
              <a:rPr lang="en-US" sz="1800" dirty="0"/>
              <a:t>Industry for Science Program” =&gt;  250 k€, </a:t>
            </a:r>
            <a:r>
              <a:rPr lang="en-US" sz="1800" dirty="0" smtClean="0"/>
              <a:t>2FTE </a:t>
            </a:r>
            <a:r>
              <a:rPr lang="en-US" sz="1800" dirty="0"/>
              <a:t>=&gt; </a:t>
            </a:r>
            <a:r>
              <a:rPr lang="en-US" sz="1800" b="1" dirty="0">
                <a:solidFill>
                  <a:srgbClr val="FF0000"/>
                </a:solidFill>
              </a:rPr>
              <a:t>APPROVED</a:t>
            </a:r>
          </a:p>
          <a:p>
            <a:pPr lvl="2">
              <a:spcBef>
                <a:spcPts val="200"/>
              </a:spcBef>
            </a:pPr>
            <a:r>
              <a:rPr lang="en-US" sz="1800" dirty="0" err="1"/>
              <a:t>MiCINN</a:t>
            </a:r>
            <a:r>
              <a:rPr lang="en-US" sz="1800" dirty="0"/>
              <a:t> project =&gt; 998 k€,  1FTE =&gt; </a:t>
            </a:r>
            <a:r>
              <a:rPr lang="en-US" sz="1800" b="1" dirty="0">
                <a:solidFill>
                  <a:srgbClr val="FF0000"/>
                </a:solidFill>
              </a:rPr>
              <a:t>not  </a:t>
            </a:r>
            <a:r>
              <a:rPr lang="en-US" sz="1800" b="1" dirty="0" smtClean="0">
                <a:solidFill>
                  <a:srgbClr val="FF0000"/>
                </a:solidFill>
              </a:rPr>
              <a:t>retained, to be resubmitted in April 2011</a:t>
            </a:r>
            <a:endParaRPr lang="en-US" sz="1800" b="1" dirty="0">
              <a:solidFill>
                <a:srgbClr val="FF0000"/>
              </a:solidFill>
            </a:endParaRPr>
          </a:p>
          <a:p>
            <a:pPr>
              <a:spcBef>
                <a:spcPts val="800"/>
              </a:spcBef>
            </a:pPr>
            <a:r>
              <a:rPr lang="en-US" sz="2000" dirty="0"/>
              <a:t>Interregional Program IV A of the European Union</a:t>
            </a:r>
          </a:p>
          <a:p>
            <a:pPr lvl="2">
              <a:spcBef>
                <a:spcPts val="200"/>
              </a:spcBef>
            </a:pPr>
            <a:r>
              <a:rPr lang="en-US" sz="1800" dirty="0"/>
              <a:t>Construction of a fully equipped </a:t>
            </a:r>
            <a:r>
              <a:rPr lang="en-US" sz="1800" dirty="0" err="1" smtClean="0"/>
              <a:t>cryomodule</a:t>
            </a:r>
            <a:r>
              <a:rPr lang="en-US" sz="1800" dirty="0" smtClean="0"/>
              <a:t> </a:t>
            </a:r>
            <a:r>
              <a:rPr lang="en-US" sz="1800" dirty="0"/>
              <a:t>prototype =&gt; 600 k€ =&gt; </a:t>
            </a:r>
            <a:r>
              <a:rPr lang="en-US" sz="1800" b="1" dirty="0" smtClean="0">
                <a:solidFill>
                  <a:srgbClr val="FF0000"/>
                </a:solidFill>
              </a:rPr>
              <a:t>APPROVED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52413" y="6669360"/>
            <a:ext cx="8639175" cy="231775"/>
          </a:xfrm>
        </p:spPr>
        <p:txBody>
          <a:bodyPr/>
          <a:lstStyle/>
          <a:p>
            <a:r>
              <a:rPr lang="de-DE" dirty="0" err="1" smtClean="0"/>
              <a:t>February</a:t>
            </a:r>
            <a:r>
              <a:rPr lang="de-DE" dirty="0" smtClean="0"/>
              <a:t> 2, 2011  </a:t>
            </a:r>
            <a:r>
              <a:rPr lang="de-DE" dirty="0"/>
              <a:t>| </a:t>
            </a:r>
            <a:r>
              <a:rPr lang="de-DE" dirty="0" smtClean="0"/>
              <a:t> INTC						|  Yacine Kadi |  								</a:t>
            </a:r>
            <a:fld id="{EFB2295D-2621-4841-9032-DCDCDC4CC697}" type="slidenum">
              <a:rPr lang="de-DE" smtClean="0"/>
              <a:pPr/>
              <a:t>11</a:t>
            </a:fld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44427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Status of External Funding</a:t>
            </a:r>
            <a:br>
              <a:rPr lang="en-US" dirty="0" smtClean="0"/>
            </a:br>
            <a:r>
              <a:rPr lang="en-US" dirty="0" smtClean="0"/>
              <a:t>(applied for)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5528"/>
            <a:ext cx="8382000" cy="4495800"/>
          </a:xfrm>
        </p:spPr>
        <p:txBody>
          <a:bodyPr>
            <a:noAutofit/>
          </a:bodyPr>
          <a:lstStyle/>
          <a:p>
            <a:r>
              <a:rPr lang="en-GB" sz="2400" dirty="0" smtClean="0">
                <a:cs typeface="Arial" pitchFamily="34" charset="0"/>
              </a:rPr>
              <a:t>Additional application to the Wallenberg Foundation (Sweden) =&gt; </a:t>
            </a:r>
            <a:r>
              <a:rPr lang="en-GB" sz="2400" b="1" dirty="0" smtClean="0">
                <a:cs typeface="Arial" pitchFamily="34" charset="0"/>
              </a:rPr>
              <a:t>LOI submitted for 2.5 MEUR</a:t>
            </a:r>
            <a:endParaRPr lang="en-GB" sz="2400" dirty="0" smtClean="0">
              <a:cs typeface="Arial" pitchFamily="34" charset="0"/>
            </a:endParaRPr>
          </a:p>
          <a:p>
            <a:pPr>
              <a:spcBef>
                <a:spcPts val="800"/>
              </a:spcBef>
            </a:pPr>
            <a:r>
              <a:rPr lang="en-US" sz="2400" dirty="0" smtClean="0"/>
              <a:t>Spanish </a:t>
            </a:r>
            <a:r>
              <a:rPr lang="en-US" sz="2400" dirty="0"/>
              <a:t>Grant </a:t>
            </a:r>
            <a:r>
              <a:rPr lang="en-US" sz="2400" dirty="0" smtClean="0"/>
              <a:t>proposal:</a:t>
            </a:r>
          </a:p>
          <a:p>
            <a:pPr lvl="2">
              <a:spcBef>
                <a:spcPts val="200"/>
              </a:spcBef>
            </a:pPr>
            <a:r>
              <a:rPr lang="en-US" dirty="0" err="1" smtClean="0"/>
              <a:t>MiCINN</a:t>
            </a:r>
            <a:r>
              <a:rPr lang="en-US" dirty="0" smtClean="0"/>
              <a:t> </a:t>
            </a:r>
            <a:r>
              <a:rPr lang="en-US" dirty="0"/>
              <a:t>project =&gt; 998 k€,  1FTE =&gt; </a:t>
            </a:r>
            <a:r>
              <a:rPr lang="en-US" b="1" dirty="0">
                <a:solidFill>
                  <a:srgbClr val="FF0000"/>
                </a:solidFill>
              </a:rPr>
              <a:t>not  </a:t>
            </a:r>
            <a:r>
              <a:rPr lang="en-US" b="1" dirty="0" smtClean="0">
                <a:solidFill>
                  <a:srgbClr val="FF0000"/>
                </a:solidFill>
              </a:rPr>
              <a:t>retained, to be resubmitted in April 2011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GB" sz="2400" b="1" dirty="0" err="1">
                <a:cs typeface="Arial" pitchFamily="34" charset="0"/>
              </a:rPr>
              <a:t>KoRIA</a:t>
            </a:r>
            <a:r>
              <a:rPr lang="en-GB" sz="2400" dirty="0">
                <a:cs typeface="Arial" pitchFamily="34" charset="0"/>
              </a:rPr>
              <a:t> Project —&gt; discussion to fund 1 fully equipped high-beta </a:t>
            </a:r>
            <a:r>
              <a:rPr lang="en-GB" sz="2400" dirty="0" err="1">
                <a:cs typeface="Arial" pitchFamily="34" charset="0"/>
              </a:rPr>
              <a:t>cryomodule</a:t>
            </a:r>
            <a:r>
              <a:rPr lang="en-GB" sz="2400" dirty="0">
                <a:cs typeface="Arial" pitchFamily="34" charset="0"/>
              </a:rPr>
              <a:t> </a:t>
            </a:r>
            <a:r>
              <a:rPr lang="en-GB" sz="2400" dirty="0" smtClean="0">
                <a:cs typeface="Arial" pitchFamily="34" charset="0"/>
              </a:rPr>
              <a:t>=</a:t>
            </a:r>
            <a:r>
              <a:rPr lang="en-GB" sz="2400" dirty="0">
                <a:cs typeface="Arial" pitchFamily="34" charset="0"/>
              </a:rPr>
              <a:t>&gt; ~</a:t>
            </a:r>
            <a:r>
              <a:rPr lang="en-GB" sz="2400" b="1" dirty="0">
                <a:cs typeface="Arial" pitchFamily="34" charset="0"/>
              </a:rPr>
              <a:t>1.5 MCHF + </a:t>
            </a:r>
            <a:r>
              <a:rPr lang="en-GB" sz="2400" b="1" dirty="0" smtClean="0">
                <a:cs typeface="Arial" pitchFamily="34" charset="0"/>
              </a:rPr>
              <a:t>FTE’s =&gt; </a:t>
            </a:r>
            <a:r>
              <a:rPr lang="en-US" sz="2400" dirty="0" err="1"/>
              <a:t>KoRIA</a:t>
            </a:r>
            <a:r>
              <a:rPr lang="en-US" sz="2400" dirty="0"/>
              <a:t>-ISOLDE Collaboration </a:t>
            </a:r>
            <a:r>
              <a:rPr lang="en-US" sz="2400" dirty="0" smtClean="0"/>
              <a:t>next on </a:t>
            </a:r>
            <a:r>
              <a:rPr lang="en-US" sz="2400" dirty="0"/>
              <a:t>the agenda of the CERN-Korea Committee (CKC</a:t>
            </a:r>
            <a:r>
              <a:rPr lang="en-US" sz="2400" dirty="0" smtClean="0"/>
              <a:t>)</a:t>
            </a:r>
          </a:p>
          <a:p>
            <a:r>
              <a:rPr lang="en-GB" sz="2400" b="1" dirty="0" smtClean="0">
                <a:cs typeface="Arial" pitchFamily="34" charset="0"/>
              </a:rPr>
              <a:t>India RIB </a:t>
            </a:r>
            <a:r>
              <a:rPr lang="en-GB" sz="2400" dirty="0" smtClean="0">
                <a:cs typeface="Arial" pitchFamily="34" charset="0"/>
              </a:rPr>
              <a:t>Project </a:t>
            </a:r>
            <a:r>
              <a:rPr lang="en-GB" sz="2400" dirty="0">
                <a:cs typeface="Arial" pitchFamily="34" charset="0"/>
              </a:rPr>
              <a:t>—&gt; discussion </a:t>
            </a:r>
            <a:r>
              <a:rPr lang="en-GB" sz="2400" dirty="0" smtClean="0">
                <a:cs typeface="Arial" pitchFamily="34" charset="0"/>
              </a:rPr>
              <a:t>to be engaged soon (planned visit in April) </a:t>
            </a:r>
            <a:endParaRPr lang="en-GB" sz="2400" b="1" dirty="0" smtClean="0"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52413" y="6669360"/>
            <a:ext cx="8639175" cy="231775"/>
          </a:xfrm>
        </p:spPr>
        <p:txBody>
          <a:bodyPr/>
          <a:lstStyle/>
          <a:p>
            <a:r>
              <a:rPr lang="de-DE" dirty="0" err="1" smtClean="0"/>
              <a:t>February</a:t>
            </a:r>
            <a:r>
              <a:rPr lang="de-DE" dirty="0" smtClean="0"/>
              <a:t> 2, 2011  </a:t>
            </a:r>
            <a:r>
              <a:rPr lang="de-DE" dirty="0"/>
              <a:t>| </a:t>
            </a:r>
            <a:r>
              <a:rPr lang="de-DE" dirty="0" smtClean="0"/>
              <a:t> INTC						|  Yacine Kadi |  								</a:t>
            </a:r>
            <a:fld id="{EFB2295D-2621-4841-9032-DCDCDC4CC697}" type="slidenum">
              <a:rPr lang="de-DE" smtClean="0"/>
              <a:pPr/>
              <a:t>12</a:t>
            </a:fld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8648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Status of External Funding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08448"/>
            <a:ext cx="8382000" cy="33528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0090"/>
                </a:solidFill>
                <a:latin typeface="+mj-lt"/>
                <a:cs typeface="Arial" pitchFamily="34" charset="0"/>
              </a:rPr>
              <a:t>45% of external (7.4 MCHF out 17.7 MCHF) assured</a:t>
            </a:r>
          </a:p>
          <a:p>
            <a:r>
              <a:rPr lang="en-US" sz="3200" dirty="0" smtClean="0">
                <a:solidFill>
                  <a:srgbClr val="000090"/>
                </a:solidFill>
                <a:latin typeface="+mj-lt"/>
                <a:cs typeface="Arial" pitchFamily="34" charset="0"/>
              </a:rPr>
              <a:t>Construction of the machine (incl. beam lines) will be staged according to availability of funds and/or in kind contributions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52413" y="6669360"/>
            <a:ext cx="8639175" cy="231775"/>
          </a:xfrm>
        </p:spPr>
        <p:txBody>
          <a:bodyPr/>
          <a:lstStyle/>
          <a:p>
            <a:r>
              <a:rPr lang="de-DE" dirty="0" err="1" smtClean="0"/>
              <a:t>February</a:t>
            </a:r>
            <a:r>
              <a:rPr lang="de-DE" dirty="0" smtClean="0"/>
              <a:t> 2, 2011  </a:t>
            </a:r>
            <a:r>
              <a:rPr lang="de-DE" dirty="0"/>
              <a:t>| </a:t>
            </a:r>
            <a:r>
              <a:rPr lang="de-DE" dirty="0" smtClean="0"/>
              <a:t> INTC						|  Yacine Kadi |  								</a:t>
            </a:r>
            <a:fld id="{EFB2295D-2621-4841-9032-DCDCDC4CC697}" type="slidenum">
              <a:rPr lang="de-DE" smtClean="0"/>
              <a:pPr/>
              <a:t>13</a:t>
            </a:fld>
            <a:endParaRPr lang="de-DE" dirty="0"/>
          </a:p>
          <a:p>
            <a:endParaRPr lang="de-DE" dirty="0"/>
          </a:p>
        </p:txBody>
      </p:sp>
      <p:sp>
        <p:nvSpPr>
          <p:cNvPr id="7" name="Action Button: Custom 6">
            <a:hlinkClick r:id="rId3" action="ppaction://hlinksldjump" highlightClick="1"/>
          </p:cNvPr>
          <p:cNvSpPr/>
          <p:nvPr/>
        </p:nvSpPr>
        <p:spPr>
          <a:xfrm>
            <a:off x="8094289" y="5949280"/>
            <a:ext cx="438151" cy="360040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ＭＳ ゴシック"/>
                <a:ea typeface="ＭＳ ゴシック"/>
                <a:cs typeface="ＭＳ ゴシック"/>
                <a:hlinkClick r:id="rId4" action="ppaction://hlinksldjump"/>
              </a:rPr>
              <a:t>⏎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88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95833"/>
            <a:ext cx="7583488" cy="1143000"/>
          </a:xfrm>
        </p:spPr>
        <p:txBody>
          <a:bodyPr/>
          <a:lstStyle/>
          <a:p>
            <a:r>
              <a:rPr lang="en-US" dirty="0" smtClean="0"/>
              <a:t>Joint HIE-SC IAP meeting, Jan.20-21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2" y="1798040"/>
            <a:ext cx="7896993" cy="4727304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200"/>
              </a:spcBef>
            </a:pPr>
            <a:r>
              <a:rPr lang="en-US" sz="2000" dirty="0" smtClean="0"/>
              <a:t>14</a:t>
            </a:r>
            <a:r>
              <a:rPr lang="en-US" sz="2000" dirty="0"/>
              <a:t>:00 Welcome (Sergio </a:t>
            </a:r>
            <a:r>
              <a:rPr lang="en-US" sz="2000" dirty="0" err="1"/>
              <a:t>Bertolucci</a:t>
            </a:r>
            <a:r>
              <a:rPr lang="en-US" sz="2000" dirty="0"/>
              <a:t> </a:t>
            </a:r>
            <a:r>
              <a:rPr lang="en-US" sz="2000" dirty="0" smtClean="0"/>
              <a:t>)</a:t>
            </a:r>
            <a:endParaRPr lang="en-US" sz="2000" dirty="0"/>
          </a:p>
          <a:p>
            <a:pPr>
              <a:lnSpc>
                <a:spcPct val="120000"/>
              </a:lnSpc>
              <a:spcBef>
                <a:spcPts val="200"/>
              </a:spcBef>
            </a:pPr>
            <a:r>
              <a:rPr lang="en-US" sz="2000" dirty="0"/>
              <a:t>14:10 Framework and Physics (</a:t>
            </a:r>
            <a:r>
              <a:rPr lang="en-US" sz="2000" dirty="0" err="1"/>
              <a:t>Yorick</a:t>
            </a:r>
            <a:r>
              <a:rPr lang="en-US" sz="2000" dirty="0"/>
              <a:t> </a:t>
            </a:r>
            <a:r>
              <a:rPr lang="en-US" sz="2000" dirty="0" err="1"/>
              <a:t>Blumenfeld</a:t>
            </a:r>
            <a:r>
              <a:rPr lang="en-US" sz="2000" dirty="0"/>
              <a:t>)</a:t>
            </a:r>
          </a:p>
          <a:p>
            <a:pPr>
              <a:lnSpc>
                <a:spcPct val="120000"/>
              </a:lnSpc>
              <a:spcBef>
                <a:spcPts val="200"/>
              </a:spcBef>
            </a:pPr>
            <a:r>
              <a:rPr lang="en-US" sz="2000" dirty="0"/>
              <a:t>14:55 Overview of the project; budget and management (Yacine </a:t>
            </a:r>
            <a:r>
              <a:rPr lang="en-US" sz="2000" dirty="0" err="1"/>
              <a:t>Kadi</a:t>
            </a:r>
            <a:r>
              <a:rPr lang="en-US" sz="2000" dirty="0"/>
              <a:t>)</a:t>
            </a:r>
          </a:p>
          <a:p>
            <a:pPr>
              <a:lnSpc>
                <a:spcPct val="120000"/>
              </a:lnSpc>
              <a:spcBef>
                <a:spcPts val="200"/>
              </a:spcBef>
            </a:pPr>
            <a:r>
              <a:rPr lang="en-US" sz="2000" dirty="0"/>
              <a:t>1 5:40 Coffee</a:t>
            </a:r>
          </a:p>
          <a:p>
            <a:pPr>
              <a:lnSpc>
                <a:spcPct val="120000"/>
              </a:lnSpc>
              <a:spcBef>
                <a:spcPts val="200"/>
              </a:spcBef>
            </a:pPr>
            <a:r>
              <a:rPr lang="en-US" sz="2000" dirty="0"/>
              <a:t>16:00 Technical choices and prototyping (</a:t>
            </a:r>
            <a:r>
              <a:rPr lang="en-US" sz="2000" dirty="0" err="1"/>
              <a:t>Matteo</a:t>
            </a:r>
            <a:r>
              <a:rPr lang="en-US" sz="2000" dirty="0"/>
              <a:t> </a:t>
            </a:r>
            <a:r>
              <a:rPr lang="en-US" sz="2000" dirty="0" err="1"/>
              <a:t>Pasini</a:t>
            </a:r>
            <a:r>
              <a:rPr lang="en-US" sz="2000" dirty="0"/>
              <a:t>)</a:t>
            </a:r>
          </a:p>
          <a:p>
            <a:pPr>
              <a:lnSpc>
                <a:spcPct val="120000"/>
              </a:lnSpc>
              <a:spcBef>
                <a:spcPts val="200"/>
              </a:spcBef>
            </a:pPr>
            <a:r>
              <a:rPr lang="en-US" sz="2000" dirty="0"/>
              <a:t>16:45 High Intensity Design Study (Richard </a:t>
            </a:r>
            <a:r>
              <a:rPr lang="en-US" sz="2000" dirty="0" err="1"/>
              <a:t>Catherall</a:t>
            </a:r>
            <a:r>
              <a:rPr lang="en-US" sz="2000" dirty="0"/>
              <a:t>)</a:t>
            </a:r>
          </a:p>
          <a:p>
            <a:pPr>
              <a:lnSpc>
                <a:spcPct val="120000"/>
              </a:lnSpc>
              <a:spcBef>
                <a:spcPts val="200"/>
              </a:spcBef>
            </a:pPr>
            <a:r>
              <a:rPr lang="en-US" sz="2000" dirty="0"/>
              <a:t>17:15 Implementation and Infrastructure (Erwin </a:t>
            </a:r>
            <a:r>
              <a:rPr lang="en-US" sz="2000" dirty="0" err="1"/>
              <a:t>Siesling</a:t>
            </a:r>
            <a:r>
              <a:rPr lang="en-US" sz="2000" dirty="0"/>
              <a:t>)</a:t>
            </a:r>
          </a:p>
          <a:p>
            <a:pPr>
              <a:lnSpc>
                <a:spcPct val="120000"/>
              </a:lnSpc>
              <a:spcBef>
                <a:spcPts val="200"/>
              </a:spcBef>
            </a:pPr>
            <a:r>
              <a:rPr lang="en-US" sz="2000" dirty="0"/>
              <a:t>17:45 Safety (Ana-Paula </a:t>
            </a:r>
            <a:r>
              <a:rPr lang="en-US" sz="2000" dirty="0" err="1"/>
              <a:t>Bernardes</a:t>
            </a:r>
            <a:r>
              <a:rPr lang="en-US" sz="2000" dirty="0"/>
              <a:t>)</a:t>
            </a:r>
          </a:p>
          <a:p>
            <a:pPr>
              <a:lnSpc>
                <a:spcPct val="120000"/>
              </a:lnSpc>
              <a:spcBef>
                <a:spcPts val="200"/>
              </a:spcBef>
            </a:pPr>
            <a:r>
              <a:rPr lang="en-US" sz="2000" b="1" dirty="0" smtClean="0"/>
              <a:t>Friday </a:t>
            </a:r>
            <a:r>
              <a:rPr lang="en-US" sz="2000" b="1" dirty="0"/>
              <a:t>Jan 21, 2011</a:t>
            </a:r>
            <a:endParaRPr lang="en-US" sz="2000" dirty="0"/>
          </a:p>
          <a:p>
            <a:pPr>
              <a:lnSpc>
                <a:spcPct val="120000"/>
              </a:lnSpc>
              <a:spcBef>
                <a:spcPts val="200"/>
              </a:spcBef>
            </a:pPr>
            <a:r>
              <a:rPr lang="en-US" sz="2000" dirty="0"/>
              <a:t>8:30 IAP Closed Meeting</a:t>
            </a:r>
          </a:p>
          <a:p>
            <a:pPr>
              <a:lnSpc>
                <a:spcPct val="120000"/>
              </a:lnSpc>
              <a:spcBef>
                <a:spcPts val="200"/>
              </a:spcBef>
            </a:pPr>
            <a:r>
              <a:rPr lang="en-US" sz="2000" dirty="0"/>
              <a:t>11:00 Preliminary oral report of IAP to Steering Committee </a:t>
            </a:r>
          </a:p>
          <a:p>
            <a:pPr>
              <a:lnSpc>
                <a:spcPct val="120000"/>
              </a:lnSpc>
              <a:spcBef>
                <a:spcPts val="200"/>
              </a:spcBef>
            </a:pPr>
            <a:r>
              <a:rPr lang="en-US" sz="2000" dirty="0"/>
              <a:t>12:00 </a:t>
            </a:r>
            <a:r>
              <a:rPr lang="en-US" sz="2000" dirty="0" smtClean="0"/>
              <a:t>End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52413" y="6669360"/>
            <a:ext cx="8639175" cy="231775"/>
          </a:xfrm>
        </p:spPr>
        <p:txBody>
          <a:bodyPr/>
          <a:lstStyle/>
          <a:p>
            <a:r>
              <a:rPr lang="de-DE" dirty="0" err="1" smtClean="0"/>
              <a:t>February</a:t>
            </a:r>
            <a:r>
              <a:rPr lang="de-DE" dirty="0" smtClean="0"/>
              <a:t> 2, 2011  </a:t>
            </a:r>
            <a:r>
              <a:rPr lang="de-DE" dirty="0"/>
              <a:t>| </a:t>
            </a:r>
            <a:r>
              <a:rPr lang="de-DE" dirty="0" smtClean="0"/>
              <a:t> INTC						|  Yacine Kadi |  								</a:t>
            </a:r>
            <a:fld id="{EFB2295D-2621-4841-9032-DCDCDC4CC697}" type="slidenum">
              <a:rPr lang="de-DE" smtClean="0"/>
              <a:pPr/>
              <a:t>14</a:t>
            </a:fld>
            <a:endParaRPr lang="de-DE" dirty="0"/>
          </a:p>
          <a:p>
            <a:endParaRPr lang="de-DE" dirty="0"/>
          </a:p>
        </p:txBody>
      </p:sp>
      <p:sp>
        <p:nvSpPr>
          <p:cNvPr id="5" name="Rectangle 4"/>
          <p:cNvSpPr/>
          <p:nvPr/>
        </p:nvSpPr>
        <p:spPr>
          <a:xfrm>
            <a:off x="2483769" y="6125234"/>
            <a:ext cx="65527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http://</a:t>
            </a:r>
            <a:r>
              <a:rPr lang="en-US" sz="2000" dirty="0" err="1">
                <a:solidFill>
                  <a:srgbClr val="FF0000"/>
                </a:solidFill>
              </a:rPr>
              <a:t>indico.cern.ch</a:t>
            </a:r>
            <a:r>
              <a:rPr lang="en-US" sz="2000" dirty="0">
                <a:solidFill>
                  <a:srgbClr val="FF0000"/>
                </a:solidFill>
              </a:rPr>
              <a:t>/</a:t>
            </a:r>
            <a:r>
              <a:rPr lang="en-US" sz="2000" dirty="0" err="1">
                <a:solidFill>
                  <a:srgbClr val="FF0000"/>
                </a:solidFill>
              </a:rPr>
              <a:t>conferenceDisplay.py?confId</a:t>
            </a:r>
            <a:r>
              <a:rPr lang="en-US" sz="2000" dirty="0">
                <a:solidFill>
                  <a:srgbClr val="FF0000"/>
                </a:solidFill>
              </a:rPr>
              <a:t>=123039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Structure of HIE-ISOLDE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Who's who at HIE-ISOLDE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39"/>
          <a:stretch/>
        </p:blipFill>
        <p:spPr>
          <a:xfrm>
            <a:off x="974163" y="1726042"/>
            <a:ext cx="7342253" cy="4871309"/>
          </a:xfrm>
          <a:prstGeom prst="rect">
            <a:avLst/>
          </a:prstGeom>
        </p:spPr>
      </p:pic>
      <p:sp>
        <p:nvSpPr>
          <p:cNvPr id="9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52413" y="6669360"/>
            <a:ext cx="8639175" cy="231775"/>
          </a:xfrm>
        </p:spPr>
        <p:txBody>
          <a:bodyPr/>
          <a:lstStyle/>
          <a:p>
            <a:r>
              <a:rPr lang="de-DE" dirty="0" err="1" smtClean="0"/>
              <a:t>February</a:t>
            </a:r>
            <a:r>
              <a:rPr lang="de-DE" dirty="0" smtClean="0"/>
              <a:t> 2, 2011  </a:t>
            </a:r>
            <a:r>
              <a:rPr lang="de-DE" dirty="0"/>
              <a:t>| </a:t>
            </a:r>
            <a:r>
              <a:rPr lang="de-DE" dirty="0" smtClean="0"/>
              <a:t> ISNTC						|  Yacine Kadi |  								</a:t>
            </a:r>
            <a:fld id="{EFB2295D-2621-4841-9032-DCDCDC4CC697}" type="slidenum">
              <a:rPr lang="de-DE" smtClean="0"/>
              <a:pPr/>
              <a:t>15</a:t>
            </a:fld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967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Prel</a:t>
            </a:r>
            <a:r>
              <a:rPr lang="en-US" dirty="0" smtClean="0"/>
              <a:t>. Recommendations from IAP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7583488" cy="4552528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Positive review</a:t>
            </a:r>
          </a:p>
          <a:p>
            <a:r>
              <a:rPr lang="en-US" sz="2400" dirty="0" smtClean="0"/>
              <a:t>Accelerate SC Cavity prototype cold tests @ SM18</a:t>
            </a:r>
          </a:p>
          <a:p>
            <a:r>
              <a:rPr lang="en-US" sz="2400" dirty="0" smtClean="0"/>
              <a:t>Speed up Cryostat design</a:t>
            </a:r>
          </a:p>
          <a:p>
            <a:pPr marL="0" indent="0">
              <a:buNone/>
            </a:pPr>
            <a:r>
              <a:rPr lang="en-US" dirty="0" smtClean="0"/>
              <a:t>=&gt; contacts with industry</a:t>
            </a:r>
          </a:p>
          <a:p>
            <a:r>
              <a:rPr lang="en-US" sz="2400" dirty="0" smtClean="0"/>
              <a:t>RP studies should be performed =&gt; impact on layout of experimental facility</a:t>
            </a:r>
          </a:p>
          <a:p>
            <a:r>
              <a:rPr lang="en-US" sz="2400" dirty="0" smtClean="0"/>
              <a:t>Enhance coordination with physics group and collaboration with SPIRAL2</a:t>
            </a:r>
          </a:p>
          <a:p>
            <a:r>
              <a:rPr lang="en-US" sz="2400" dirty="0" smtClean="0"/>
              <a:t>Plan for 10 A </a:t>
            </a:r>
            <a:r>
              <a:rPr lang="en-US" sz="2400" dirty="0" smtClean="0"/>
              <a:t>MeV but priority is 5.5 A MeV</a:t>
            </a:r>
            <a:endParaRPr lang="en-US" sz="2400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52413" y="6669360"/>
            <a:ext cx="8639175" cy="231775"/>
          </a:xfrm>
        </p:spPr>
        <p:txBody>
          <a:bodyPr/>
          <a:lstStyle/>
          <a:p>
            <a:r>
              <a:rPr lang="de-DE" dirty="0" err="1" smtClean="0"/>
              <a:t>February</a:t>
            </a:r>
            <a:r>
              <a:rPr lang="de-DE" dirty="0" smtClean="0"/>
              <a:t> 2, 2011  </a:t>
            </a:r>
            <a:r>
              <a:rPr lang="de-DE" dirty="0"/>
              <a:t>| </a:t>
            </a:r>
            <a:r>
              <a:rPr lang="de-DE" dirty="0" smtClean="0"/>
              <a:t> INTC						|  Yacine Kadi |  								</a:t>
            </a:r>
            <a:fld id="{EFB2295D-2621-4841-9032-DCDCDC4CC697}" type="slidenum">
              <a:rPr lang="de-DE" smtClean="0"/>
              <a:pPr/>
              <a:t>16</a:t>
            </a:fld>
            <a:endParaRPr lang="de-DE" dirty="0"/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IE-ISOLDE Projec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8078"/>
            <a:ext cx="9144000" cy="34530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HIE-ISOLDE Schedule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791200" y="5392579"/>
            <a:ext cx="19050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5.5 </a:t>
            </a:r>
            <a:r>
              <a:rPr lang="en-US" sz="1000" b="1" dirty="0" err="1" smtClean="0"/>
              <a:t>MeV/u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Linac</a:t>
            </a:r>
            <a:r>
              <a:rPr lang="en-US" sz="1000" b="1" dirty="0" smtClean="0"/>
              <a:t> commissioned</a:t>
            </a:r>
            <a:endParaRPr lang="en-US" sz="1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239000" y="6002179"/>
            <a:ext cx="19050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10 </a:t>
            </a:r>
            <a:r>
              <a:rPr lang="en-US" sz="1000" b="1" dirty="0" err="1" smtClean="0"/>
              <a:t>MeV/u</a:t>
            </a:r>
            <a:r>
              <a:rPr lang="en-US" sz="1000" b="1" dirty="0" smtClean="0"/>
              <a:t> </a:t>
            </a:r>
            <a:r>
              <a:rPr lang="en-US" sz="1000" b="1" dirty="0" err="1" smtClean="0"/>
              <a:t>Linac</a:t>
            </a:r>
            <a:r>
              <a:rPr lang="en-US" sz="1000" b="1" dirty="0" smtClean="0"/>
              <a:t> commissioned</a:t>
            </a:r>
            <a:endParaRPr lang="en-US" sz="1000" b="1" dirty="0"/>
          </a:p>
        </p:txBody>
      </p:sp>
      <p:sp>
        <p:nvSpPr>
          <p:cNvPr id="10" name="Rectangle 9"/>
          <p:cNvSpPr/>
          <p:nvPr/>
        </p:nvSpPr>
        <p:spPr>
          <a:xfrm>
            <a:off x="8458200" y="2496979"/>
            <a:ext cx="685800" cy="3276600"/>
          </a:xfrm>
          <a:prstGeom prst="rect">
            <a:avLst/>
          </a:prstGeom>
          <a:solidFill>
            <a:schemeClr val="accent3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PSB  SHUTDOWN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696200" y="5410200"/>
            <a:ext cx="4572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7155750" y="4498930"/>
            <a:ext cx="15102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Physics @ 5.5 A </a:t>
            </a:r>
            <a:r>
              <a:rPr lang="en-US" sz="1200" dirty="0" err="1" smtClean="0"/>
              <a:t>MeV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1828800" y="2250281"/>
            <a:ext cx="5638800" cy="3139321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prstClr val="white"/>
              </a:gs>
            </a:gsLst>
            <a:lin ang="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n-US" dirty="0" smtClean="0"/>
              <a:t>Important milestones for Energy Upgrade:</a:t>
            </a:r>
          </a:p>
          <a:p>
            <a:pPr>
              <a:buFont typeface="Arial"/>
              <a:buChar char="•"/>
            </a:pPr>
            <a:r>
              <a:rPr lang="en-US" dirty="0" smtClean="0"/>
              <a:t>Start project Jan 1</a:t>
            </a:r>
            <a:r>
              <a:rPr lang="en-US" baseline="30000" dirty="0" smtClean="0"/>
              <a:t>st</a:t>
            </a:r>
            <a:r>
              <a:rPr lang="en-US" dirty="0" smtClean="0"/>
              <a:t> 2010</a:t>
            </a:r>
          </a:p>
          <a:p>
            <a:pPr>
              <a:buFont typeface="Arial"/>
              <a:buChar char="•"/>
            </a:pPr>
            <a:r>
              <a:rPr lang="en-US" dirty="0" smtClean="0"/>
              <a:t>Start construction by Jun 2011</a:t>
            </a:r>
          </a:p>
          <a:p>
            <a:pPr>
              <a:buFont typeface="Arial"/>
              <a:buChar char="•"/>
            </a:pPr>
            <a:r>
              <a:rPr lang="en-US" dirty="0" smtClean="0"/>
              <a:t>Launch Procurement of Cryogenics equipment:</a:t>
            </a:r>
          </a:p>
          <a:p>
            <a:pPr lvl="1">
              <a:buFont typeface="Wingdings" charset="2"/>
              <a:buChar char="ü"/>
            </a:pPr>
            <a:r>
              <a:rPr lang="en-US" dirty="0" smtClean="0"/>
              <a:t>Finance Committee by Sep. 2011</a:t>
            </a:r>
          </a:p>
          <a:p>
            <a:pPr>
              <a:buFont typeface="Arial"/>
              <a:buChar char="•"/>
            </a:pPr>
            <a:r>
              <a:rPr lang="en-US" dirty="0" smtClean="0"/>
              <a:t>Cryogenics installed and commissioned end 2013</a:t>
            </a:r>
          </a:p>
          <a:p>
            <a:pPr>
              <a:buFont typeface="Arial"/>
              <a:buChar char="•"/>
            </a:pPr>
            <a:r>
              <a:rPr lang="en-US" dirty="0" smtClean="0"/>
              <a:t>High energy beam line (5.5 MeV/u) installed by Apr 2014</a:t>
            </a:r>
          </a:p>
          <a:p>
            <a:pPr>
              <a:buFont typeface="Arial"/>
              <a:buChar char="•"/>
            </a:pPr>
            <a:r>
              <a:rPr lang="en-US" dirty="0" smtClean="0"/>
              <a:t>10 MeV/u </a:t>
            </a:r>
            <a:r>
              <a:rPr lang="en-US" dirty="0" err="1" smtClean="0"/>
              <a:t>Linac</a:t>
            </a:r>
            <a:r>
              <a:rPr lang="en-US" dirty="0" smtClean="0"/>
              <a:t> installed by 2015/2016</a:t>
            </a:r>
          </a:p>
          <a:p>
            <a:pPr>
              <a:buFont typeface="Arial"/>
              <a:buChar char="•"/>
            </a:pPr>
            <a:r>
              <a:rPr lang="en-US" dirty="0" smtClean="0"/>
              <a:t>Installation organized inline with L4 and PSB commissioning</a:t>
            </a:r>
          </a:p>
          <a:p>
            <a:pPr>
              <a:buFont typeface="Arial"/>
              <a:buChar char="•"/>
            </a:pPr>
            <a:endParaRPr lang="en-US" dirty="0" smtClean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52413" y="6669360"/>
            <a:ext cx="8639175" cy="231775"/>
          </a:xfrm>
        </p:spPr>
        <p:txBody>
          <a:bodyPr/>
          <a:lstStyle/>
          <a:p>
            <a:r>
              <a:rPr lang="de-DE" dirty="0" err="1" smtClean="0"/>
              <a:t>February</a:t>
            </a:r>
            <a:r>
              <a:rPr lang="de-DE" dirty="0" smtClean="0"/>
              <a:t> 2, 2011  </a:t>
            </a:r>
            <a:r>
              <a:rPr lang="de-DE" dirty="0"/>
              <a:t>| </a:t>
            </a:r>
            <a:r>
              <a:rPr lang="de-DE" dirty="0" smtClean="0"/>
              <a:t> INTC						|  Yacine Kadi |  								</a:t>
            </a:r>
            <a:fld id="{EFB2295D-2621-4841-9032-DCDCDC4CC697}" type="slidenum">
              <a:rPr lang="de-DE" smtClean="0"/>
              <a:pPr/>
              <a:t>17</a:t>
            </a:fld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9887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Status of HIE-ISOLDE Collaborations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949824"/>
            <a:ext cx="7862917" cy="400722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K.U. Leuven – Belgium (Active)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Cockcroft Institute, Liverpool and Manchester Uni. – UK (Active)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ESS and Uni. Lund (Active)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LNL-INFN – Italy (</a:t>
            </a:r>
            <a:r>
              <a:rPr lang="en-US" dirty="0" err="1" smtClean="0">
                <a:solidFill>
                  <a:srgbClr val="000090"/>
                </a:solidFill>
              </a:rPr>
              <a:t>MoU</a:t>
            </a:r>
            <a:r>
              <a:rPr lang="en-US" dirty="0" smtClean="0">
                <a:solidFill>
                  <a:srgbClr val="000090"/>
                </a:solidFill>
              </a:rPr>
              <a:t>)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GANIL/Spiral-2 – France (</a:t>
            </a:r>
            <a:r>
              <a:rPr lang="en-US" dirty="0" err="1" smtClean="0">
                <a:solidFill>
                  <a:srgbClr val="000090"/>
                </a:solidFill>
              </a:rPr>
              <a:t>MoU</a:t>
            </a:r>
            <a:r>
              <a:rPr lang="en-US" dirty="0" smtClean="0">
                <a:solidFill>
                  <a:srgbClr val="000090"/>
                </a:solidFill>
              </a:rPr>
              <a:t>)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VECC &amp; SAHA- INDIA (</a:t>
            </a:r>
            <a:r>
              <a:rPr lang="en-US" dirty="0" err="1" smtClean="0">
                <a:solidFill>
                  <a:srgbClr val="000090"/>
                </a:solidFill>
              </a:rPr>
              <a:t>MoU</a:t>
            </a:r>
            <a:r>
              <a:rPr lang="en-US" dirty="0" smtClean="0">
                <a:solidFill>
                  <a:srgbClr val="000090"/>
                </a:solidFill>
              </a:rPr>
              <a:t>)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SKKU-Korea (</a:t>
            </a:r>
            <a:r>
              <a:rPr lang="en-US" dirty="0" err="1" smtClean="0">
                <a:solidFill>
                  <a:srgbClr val="000090"/>
                </a:solidFill>
              </a:rPr>
              <a:t>MoU</a:t>
            </a:r>
            <a:r>
              <a:rPr lang="en-US" dirty="0" smtClean="0">
                <a:solidFill>
                  <a:srgbClr val="000090"/>
                </a:solidFill>
              </a:rPr>
              <a:t>)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52413" y="6669360"/>
            <a:ext cx="8639175" cy="231775"/>
          </a:xfrm>
        </p:spPr>
        <p:txBody>
          <a:bodyPr/>
          <a:lstStyle/>
          <a:p>
            <a:r>
              <a:rPr lang="de-DE" dirty="0" err="1" smtClean="0"/>
              <a:t>February</a:t>
            </a:r>
            <a:r>
              <a:rPr lang="de-DE" dirty="0" smtClean="0"/>
              <a:t> 2, 2011  </a:t>
            </a:r>
            <a:r>
              <a:rPr lang="de-DE" dirty="0"/>
              <a:t>| </a:t>
            </a:r>
            <a:r>
              <a:rPr lang="de-DE" dirty="0" smtClean="0"/>
              <a:t> INTC						|  Yacine Kadi |  								</a:t>
            </a:r>
            <a:fld id="{EFB2295D-2621-4841-9032-DCDCDC4CC697}" type="slidenum">
              <a:rPr lang="de-DE" smtClean="0"/>
              <a:pPr/>
              <a:t>18</a:t>
            </a:fld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9810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11288"/>
            <a:ext cx="8229600" cy="3810000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000090"/>
                </a:solidFill>
              </a:rPr>
              <a:t>SC Cavity prototype cold tests @ </a:t>
            </a:r>
            <a:r>
              <a:rPr lang="en-US" sz="2800" dirty="0" smtClean="0">
                <a:solidFill>
                  <a:srgbClr val="000090"/>
                </a:solidFill>
              </a:rPr>
              <a:t>SM18 =&gt; June 2011</a:t>
            </a:r>
          </a:p>
          <a:p>
            <a:r>
              <a:rPr lang="en-US" sz="2800" dirty="0">
                <a:solidFill>
                  <a:srgbClr val="000090"/>
                </a:solidFill>
              </a:rPr>
              <a:t>Start of the civil engineering works =&gt; May </a:t>
            </a:r>
            <a:r>
              <a:rPr lang="en-US" sz="2800" dirty="0" smtClean="0">
                <a:solidFill>
                  <a:srgbClr val="000090"/>
                </a:solidFill>
              </a:rPr>
              <a:t>2011</a:t>
            </a:r>
            <a:endParaRPr lang="en-US" sz="2800" dirty="0">
              <a:solidFill>
                <a:srgbClr val="000090"/>
              </a:solidFill>
            </a:endParaRPr>
          </a:p>
          <a:p>
            <a:r>
              <a:rPr lang="en-US" sz="2800" dirty="0" err="1" smtClean="0">
                <a:solidFill>
                  <a:srgbClr val="000090"/>
                </a:solidFill>
              </a:rPr>
              <a:t>Cryomodule</a:t>
            </a:r>
            <a:r>
              <a:rPr lang="en-US" sz="2800" dirty="0" smtClean="0">
                <a:solidFill>
                  <a:srgbClr val="000090"/>
                </a:solidFill>
              </a:rPr>
              <a:t> </a:t>
            </a:r>
            <a:r>
              <a:rPr lang="en-US" sz="2800" dirty="0" smtClean="0">
                <a:solidFill>
                  <a:srgbClr val="000090"/>
                </a:solidFill>
              </a:rPr>
              <a:t>Design =&gt; end 2011</a:t>
            </a:r>
            <a:endParaRPr lang="en-US" sz="2800" dirty="0" smtClean="0">
              <a:solidFill>
                <a:srgbClr val="000090"/>
              </a:solidFill>
            </a:endParaRPr>
          </a:p>
          <a:p>
            <a:r>
              <a:rPr lang="en-US" sz="2800" dirty="0">
                <a:solidFill>
                  <a:srgbClr val="000090"/>
                </a:solidFill>
              </a:rPr>
              <a:t>Radiation protection </a:t>
            </a:r>
            <a:r>
              <a:rPr lang="en-US" sz="2800" dirty="0" smtClean="0">
                <a:solidFill>
                  <a:srgbClr val="000090"/>
                </a:solidFill>
              </a:rPr>
              <a:t>calculations =&gt; </a:t>
            </a:r>
            <a:r>
              <a:rPr lang="en-US" sz="2800" dirty="0" smtClean="0">
                <a:solidFill>
                  <a:srgbClr val="000090"/>
                </a:solidFill>
              </a:rPr>
              <a:t>summer 2011</a:t>
            </a:r>
            <a:endParaRPr lang="en-US" sz="2800" dirty="0" smtClean="0">
              <a:solidFill>
                <a:srgbClr val="000090"/>
              </a:solidFill>
            </a:endParaRPr>
          </a:p>
          <a:p>
            <a:r>
              <a:rPr lang="en-US" sz="2800" dirty="0" smtClean="0">
                <a:solidFill>
                  <a:srgbClr val="000090"/>
                </a:solidFill>
              </a:rPr>
              <a:t>Ordering of the Cryogenics </a:t>
            </a:r>
            <a:r>
              <a:rPr lang="en-US" sz="2800" dirty="0" smtClean="0">
                <a:solidFill>
                  <a:srgbClr val="000090"/>
                </a:solidFill>
              </a:rPr>
              <a:t>Plant =&gt; FC Sep. 2011</a:t>
            </a:r>
            <a:endParaRPr lang="en-US" sz="2800" dirty="0" smtClean="0">
              <a:solidFill>
                <a:srgbClr val="000090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52413" y="6669360"/>
            <a:ext cx="8639175" cy="231775"/>
          </a:xfrm>
        </p:spPr>
        <p:txBody>
          <a:bodyPr/>
          <a:lstStyle/>
          <a:p>
            <a:r>
              <a:rPr lang="de-DE" dirty="0" err="1" smtClean="0"/>
              <a:t>February</a:t>
            </a:r>
            <a:r>
              <a:rPr lang="de-DE" dirty="0" smtClean="0"/>
              <a:t> 2, 2011  </a:t>
            </a:r>
            <a:r>
              <a:rPr lang="de-DE" dirty="0"/>
              <a:t>| </a:t>
            </a:r>
            <a:r>
              <a:rPr lang="de-DE" dirty="0" smtClean="0"/>
              <a:t> INTC						|  Yacine Kadi |  								</a:t>
            </a:r>
            <a:fld id="{EFB2295D-2621-4841-9032-DCDCDC4CC697}" type="slidenum">
              <a:rPr lang="de-DE" smtClean="0"/>
              <a:pPr/>
              <a:t>19</a:t>
            </a:fld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82991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Status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79463" y="1844824"/>
            <a:ext cx="7583488" cy="4620344"/>
          </a:xfrm>
        </p:spPr>
        <p:txBody>
          <a:bodyPr>
            <a:noAutofit/>
          </a:bodyPr>
          <a:lstStyle/>
          <a:p>
            <a:pPr>
              <a:spcBef>
                <a:spcPts val="800"/>
              </a:spcBef>
            </a:pPr>
            <a:r>
              <a:rPr lang="en-US" sz="1800" dirty="0"/>
              <a:t>CATHI </a:t>
            </a:r>
            <a:r>
              <a:rPr lang="en-US" sz="1800" dirty="0" smtClean="0"/>
              <a:t>Project</a:t>
            </a:r>
            <a:endParaRPr lang="en-US" sz="2000" dirty="0"/>
          </a:p>
          <a:p>
            <a:pPr lvl="3">
              <a:spcBef>
                <a:spcPts val="200"/>
              </a:spcBef>
            </a:pPr>
            <a:r>
              <a:rPr lang="en-US" sz="1600" dirty="0" smtClean="0"/>
              <a:t>5 Fellows in Feb</a:t>
            </a:r>
            <a:r>
              <a:rPr lang="en-US" sz="1600" dirty="0"/>
              <a:t>. </a:t>
            </a:r>
            <a:r>
              <a:rPr lang="en-US" sz="1600" dirty="0" smtClean="0"/>
              <a:t>2011</a:t>
            </a:r>
          </a:p>
          <a:p>
            <a:pPr lvl="3">
              <a:spcBef>
                <a:spcPts val="200"/>
              </a:spcBef>
            </a:pPr>
            <a:r>
              <a:rPr lang="en-US" sz="1600" dirty="0"/>
              <a:t> </a:t>
            </a:r>
            <a:r>
              <a:rPr lang="en-US" sz="1600" dirty="0" smtClean="0"/>
              <a:t>9 new positions posted</a:t>
            </a:r>
          </a:p>
          <a:p>
            <a:pPr>
              <a:spcBef>
                <a:spcPts val="800"/>
              </a:spcBef>
            </a:pPr>
            <a:r>
              <a:rPr lang="en-US" sz="2000" dirty="0" smtClean="0"/>
              <a:t>Submission </a:t>
            </a:r>
            <a:r>
              <a:rPr lang="en-US" sz="2000" dirty="0"/>
              <a:t>of Spanish Grant proposal</a:t>
            </a:r>
          </a:p>
          <a:p>
            <a:pPr lvl="3">
              <a:spcBef>
                <a:spcPts val="200"/>
              </a:spcBef>
            </a:pPr>
            <a:r>
              <a:rPr lang="en-US" sz="1600" dirty="0"/>
              <a:t>2 projects within “Industry for Science Program” =&gt;  250 k€, 4FTE =&gt; </a:t>
            </a:r>
            <a:r>
              <a:rPr lang="en-US" sz="1600" b="1" dirty="0">
                <a:solidFill>
                  <a:srgbClr val="FF0000"/>
                </a:solidFill>
              </a:rPr>
              <a:t>APPROVED</a:t>
            </a:r>
          </a:p>
          <a:p>
            <a:pPr>
              <a:spcBef>
                <a:spcPts val="800"/>
              </a:spcBef>
            </a:pPr>
            <a:r>
              <a:rPr lang="en-US" sz="2000" dirty="0" smtClean="0"/>
              <a:t>Interregional </a:t>
            </a:r>
            <a:r>
              <a:rPr lang="en-US" sz="2000" dirty="0"/>
              <a:t>Program IV A of the European Union</a:t>
            </a:r>
          </a:p>
          <a:p>
            <a:pPr lvl="3">
              <a:spcBef>
                <a:spcPts val="200"/>
              </a:spcBef>
            </a:pPr>
            <a:r>
              <a:rPr lang="en-US" sz="1600" dirty="0"/>
              <a:t>Construction of a fully equipped </a:t>
            </a:r>
            <a:r>
              <a:rPr lang="en-US" sz="1600" dirty="0" smtClean="0"/>
              <a:t> </a:t>
            </a:r>
            <a:r>
              <a:rPr lang="en-US" sz="1600" dirty="0" err="1"/>
              <a:t>cryomodule</a:t>
            </a:r>
            <a:r>
              <a:rPr lang="en-US" sz="1600" dirty="0"/>
              <a:t> prototype =&gt; 600 k€ =&gt; </a:t>
            </a:r>
            <a:r>
              <a:rPr lang="en-US" sz="1600" b="1" dirty="0">
                <a:solidFill>
                  <a:srgbClr val="FF0000"/>
                </a:solidFill>
              </a:rPr>
              <a:t>APPROVED</a:t>
            </a:r>
            <a:endParaRPr lang="en-US" sz="1600" dirty="0"/>
          </a:p>
          <a:p>
            <a:pPr>
              <a:spcBef>
                <a:spcPts val="800"/>
              </a:spcBef>
            </a:pPr>
            <a:r>
              <a:rPr lang="en-US" sz="2000" dirty="0"/>
              <a:t>New Cavity RF tests taking place @ SM18</a:t>
            </a:r>
          </a:p>
          <a:p>
            <a:pPr>
              <a:spcBef>
                <a:spcPts val="800"/>
              </a:spcBef>
            </a:pPr>
            <a:r>
              <a:rPr lang="en-US" sz="2000" dirty="0"/>
              <a:t>2</a:t>
            </a:r>
            <a:r>
              <a:rPr lang="en-US" sz="2000" baseline="30000" dirty="0"/>
              <a:t>nd</a:t>
            </a:r>
            <a:r>
              <a:rPr lang="en-US" sz="2000" dirty="0"/>
              <a:t> prototype cavity </a:t>
            </a:r>
            <a:r>
              <a:rPr lang="en-US" sz="2000" dirty="0" smtClean="0"/>
              <a:t> </a:t>
            </a:r>
            <a:r>
              <a:rPr lang="en-US" sz="2000" dirty="0"/>
              <a:t>in preparation</a:t>
            </a:r>
          </a:p>
          <a:p>
            <a:pPr>
              <a:spcBef>
                <a:spcPts val="800"/>
              </a:spcBef>
            </a:pPr>
            <a:r>
              <a:rPr lang="en-US" sz="2000" dirty="0"/>
              <a:t>New layout of the facility almost frozen (new buildings</a:t>
            </a:r>
            <a:r>
              <a:rPr lang="en-US" sz="2000" dirty="0" smtClean="0"/>
              <a:t>)</a:t>
            </a:r>
          </a:p>
          <a:p>
            <a:pPr>
              <a:spcBef>
                <a:spcPts val="800"/>
              </a:spcBef>
            </a:pPr>
            <a:r>
              <a:rPr lang="en-US" sz="2000" dirty="0" smtClean="0"/>
              <a:t>IAP review Jan. 20-21, </a:t>
            </a:r>
            <a:r>
              <a:rPr lang="en-US" sz="2000" dirty="0" smtClean="0"/>
              <a:t>2011</a:t>
            </a:r>
            <a:endParaRPr lang="en-US" sz="2000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52413" y="6669360"/>
            <a:ext cx="8639175" cy="231775"/>
          </a:xfrm>
        </p:spPr>
        <p:txBody>
          <a:bodyPr/>
          <a:lstStyle/>
          <a:p>
            <a:r>
              <a:rPr lang="de-DE" dirty="0" err="1" smtClean="0"/>
              <a:t>February</a:t>
            </a:r>
            <a:r>
              <a:rPr lang="de-DE" dirty="0" smtClean="0"/>
              <a:t> 2, 2011  </a:t>
            </a:r>
            <a:r>
              <a:rPr lang="de-DE" dirty="0"/>
              <a:t>| </a:t>
            </a:r>
            <a:r>
              <a:rPr lang="de-DE" dirty="0" smtClean="0"/>
              <a:t> INTC						|  Yacine Kadi |  								</a:t>
            </a:r>
            <a:fld id="{EFB2295D-2621-4841-9032-DCDCDC4CC697}" type="slidenum">
              <a:rPr lang="de-DE" smtClean="0"/>
              <a:pPr/>
              <a:t>2</a:t>
            </a:fld>
            <a:endParaRPr lang="de-DE" dirty="0"/>
          </a:p>
          <a:p>
            <a:endParaRPr lang="de-DE" dirty="0"/>
          </a:p>
        </p:txBody>
      </p:sp>
      <p:sp>
        <p:nvSpPr>
          <p:cNvPr id="6" name="Action Button: Custom 5">
            <a:hlinkClick r:id="rId3" action="ppaction://hlinksldjump" highlightClick="1"/>
          </p:cNvPr>
          <p:cNvSpPr/>
          <p:nvPr/>
        </p:nvSpPr>
        <p:spPr>
          <a:xfrm>
            <a:off x="8094289" y="2204864"/>
            <a:ext cx="438151" cy="360040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ＭＳ ゴシック"/>
                <a:ea typeface="ＭＳ ゴシック"/>
                <a:cs typeface="ＭＳ ゴシック"/>
                <a:hlinkClick r:id="rId3" action="ppaction://hlinksldjump"/>
              </a:rPr>
              <a:t>⏎</a:t>
            </a:r>
            <a:endParaRPr lang="en-US" dirty="0"/>
          </a:p>
        </p:txBody>
      </p:sp>
      <p:sp>
        <p:nvSpPr>
          <p:cNvPr id="10" name="Action Button: Custom 9">
            <a:hlinkClick r:id="rId3" action="ppaction://hlinksldjump" highlightClick="1"/>
          </p:cNvPr>
          <p:cNvSpPr/>
          <p:nvPr/>
        </p:nvSpPr>
        <p:spPr>
          <a:xfrm>
            <a:off x="8094289" y="3429000"/>
            <a:ext cx="438151" cy="360040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ＭＳ ゴシック"/>
                <a:ea typeface="ＭＳ ゴシック"/>
                <a:cs typeface="ＭＳ ゴシック"/>
                <a:hlinkClick r:id="rId4" action="ppaction://hlinksldjump"/>
              </a:rPr>
              <a:t>⏎</a:t>
            </a:r>
            <a:endParaRPr lang="en-US" dirty="0"/>
          </a:p>
        </p:txBody>
      </p:sp>
      <p:sp>
        <p:nvSpPr>
          <p:cNvPr id="11" name="Action Button: Custom 10">
            <a:hlinkClick r:id="rId3" action="ppaction://hlinksldjump" highlightClick="1"/>
          </p:cNvPr>
          <p:cNvSpPr/>
          <p:nvPr/>
        </p:nvSpPr>
        <p:spPr>
          <a:xfrm>
            <a:off x="8094289" y="4797152"/>
            <a:ext cx="438151" cy="360040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ＭＳ ゴシック"/>
                <a:ea typeface="ＭＳ ゴシック"/>
                <a:cs typeface="ＭＳ ゴシック"/>
                <a:hlinkClick r:id="rId5" action="ppaction://hlinksldjump"/>
              </a:rPr>
              <a:t>⏎</a:t>
            </a:r>
            <a:endParaRPr lang="en-US" dirty="0"/>
          </a:p>
        </p:txBody>
      </p:sp>
      <p:sp>
        <p:nvSpPr>
          <p:cNvPr id="12" name="Action Button: Custom 11">
            <a:hlinkClick r:id="rId3" action="ppaction://hlinksldjump" highlightClick="1"/>
          </p:cNvPr>
          <p:cNvSpPr/>
          <p:nvPr/>
        </p:nvSpPr>
        <p:spPr>
          <a:xfrm>
            <a:off x="8094289" y="5877272"/>
            <a:ext cx="438151" cy="360040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ＭＳ ゴシック"/>
                <a:ea typeface="ＭＳ ゴシック"/>
                <a:cs typeface="ＭＳ ゴシック"/>
                <a:hlinkClick r:id="rId6" action="ppaction://hlinksldjump"/>
              </a:rPr>
              <a:t>⏎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109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066800" y="2590800"/>
            <a:ext cx="6781800" cy="132343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914400"/>
            <a:r>
              <a:rPr lang="fr-CH" sz="4000" dirty="0" smtClean="0">
                <a:solidFill>
                  <a:prstClr val="white"/>
                </a:solidFill>
                <a:latin typeface="Calibri"/>
              </a:rPr>
              <a:t>Thank you very much for your attention</a:t>
            </a:r>
            <a:endParaRPr lang="fr-CH" sz="4000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1447800"/>
            <a:ext cx="1981200" cy="677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4495800"/>
            <a:ext cx="1981200" cy="677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9"/>
          <p:cNvGrpSpPr/>
          <p:nvPr/>
        </p:nvGrpSpPr>
        <p:grpSpPr>
          <a:xfrm>
            <a:off x="609600" y="609600"/>
            <a:ext cx="2686098" cy="1743052"/>
            <a:chOff x="533400" y="1524000"/>
            <a:chExt cx="8020098" cy="4714852"/>
          </a:xfrm>
        </p:grpSpPr>
        <p:pic>
          <p:nvPicPr>
            <p:cNvPr id="11" name="Picture 10" descr="Screen shot 2010-05-11 at 09.22.23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3400" y="1524000"/>
              <a:ext cx="6324600" cy="4628797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4210098" y="5172052"/>
              <a:ext cx="4343400" cy="1066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fr-CH">
                <a:solidFill>
                  <a:prstClr val="white"/>
                </a:solidFill>
                <a:latin typeface="Calibri"/>
              </a:endParaRPr>
            </a:p>
          </p:txBody>
        </p:sp>
      </p:grpSp>
      <p:pic>
        <p:nvPicPr>
          <p:cNvPr id="13" name="Picture 12" descr="Screen shot 2010-05-20 at 18.33.2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7000" y="4343400"/>
            <a:ext cx="2133600" cy="141869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2400" y="5332273"/>
            <a:ext cx="48910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CERN teams involved with the HIE-ISOLDE project</a:t>
            </a:r>
          </a:p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ISOLDE Collaboration</a:t>
            </a:r>
          </a:p>
          <a:p>
            <a:r>
              <a:rPr lang="en-US" dirty="0" smtClean="0">
                <a:solidFill>
                  <a:prstClr val="black"/>
                </a:solidFill>
                <a:latin typeface="Calibri"/>
              </a:rPr>
              <a:t>Ext. partners</a:t>
            </a:r>
          </a:p>
        </p:txBody>
      </p:sp>
    </p:spTree>
    <p:extLst>
      <p:ext uri="{BB962C8B-B14F-4D97-AF65-F5344CB8AC3E}">
        <p14:creationId xmlns:p14="http://schemas.microsoft.com/office/powerpoint/2010/main" val="895532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CATHI Open </a:t>
            </a:r>
            <a:r>
              <a:rPr lang="en-US" sz="4000" dirty="0" smtClean="0"/>
              <a:t>Positions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(until Jan.4 2011)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972816"/>
            <a:ext cx="7583488" cy="4192488"/>
          </a:xfrm>
        </p:spPr>
        <p:txBody>
          <a:bodyPr>
            <a:noAutofit/>
          </a:bodyPr>
          <a:lstStyle/>
          <a:p>
            <a:pPr lvl="0"/>
            <a:r>
              <a:rPr lang="en-US" sz="2000" dirty="0" smtClean="0">
                <a:solidFill>
                  <a:srgbClr val="000090"/>
                </a:solidFill>
              </a:rPr>
              <a:t>ESR2: Cavity and </a:t>
            </a:r>
            <a:r>
              <a:rPr lang="en-US" sz="2000" dirty="0" err="1" smtClean="0">
                <a:solidFill>
                  <a:srgbClr val="000090"/>
                </a:solidFill>
              </a:rPr>
              <a:t>Cryomodule</a:t>
            </a:r>
            <a:r>
              <a:rPr lang="en-US" sz="2000" dirty="0" smtClean="0">
                <a:solidFill>
                  <a:srgbClr val="000090"/>
                </a:solidFill>
              </a:rPr>
              <a:t> tests</a:t>
            </a:r>
          </a:p>
          <a:p>
            <a:pPr lvl="0"/>
            <a:r>
              <a:rPr lang="en-US" sz="2000" dirty="0" smtClean="0">
                <a:solidFill>
                  <a:srgbClr val="000090"/>
                </a:solidFill>
              </a:rPr>
              <a:t>ESR4: New Magnet</a:t>
            </a:r>
          </a:p>
          <a:p>
            <a:pPr lvl="0"/>
            <a:r>
              <a:rPr lang="en-US" sz="2000" dirty="0" smtClean="0">
                <a:solidFill>
                  <a:srgbClr val="000090"/>
                </a:solidFill>
              </a:rPr>
              <a:t>ESR5: Development and participation to the integration studies</a:t>
            </a:r>
          </a:p>
          <a:p>
            <a:pPr lvl="0"/>
            <a:r>
              <a:rPr lang="en-US" sz="2000" dirty="0" smtClean="0">
                <a:solidFill>
                  <a:srgbClr val="FF6600"/>
                </a:solidFill>
              </a:rPr>
              <a:t>ESR6: Development and participation to the control, alignment and positioning metrology</a:t>
            </a:r>
          </a:p>
          <a:p>
            <a:pPr lvl="0"/>
            <a:r>
              <a:rPr lang="en-US" sz="2000" dirty="0" smtClean="0">
                <a:solidFill>
                  <a:srgbClr val="000090"/>
                </a:solidFill>
              </a:rPr>
              <a:t>ESR8: Target material studies</a:t>
            </a:r>
          </a:p>
          <a:p>
            <a:pPr lvl="0"/>
            <a:r>
              <a:rPr lang="en-US" sz="2000" dirty="0" smtClean="0">
                <a:solidFill>
                  <a:srgbClr val="FF6600"/>
                </a:solidFill>
              </a:rPr>
              <a:t>ESR13: Cooling and Ventilation Design Study</a:t>
            </a:r>
          </a:p>
          <a:p>
            <a:pPr lvl="0"/>
            <a:r>
              <a:rPr lang="en-US" sz="2000" dirty="0" smtClean="0">
                <a:solidFill>
                  <a:srgbClr val="000090"/>
                </a:solidFill>
              </a:rPr>
              <a:t>ESR14: Design study of the vacuum system for the Front End of the </a:t>
            </a:r>
            <a:r>
              <a:rPr lang="en-US" sz="2000" dirty="0" err="1" smtClean="0">
                <a:solidFill>
                  <a:srgbClr val="000090"/>
                </a:solidFill>
              </a:rPr>
              <a:t>Isolde</a:t>
            </a:r>
            <a:r>
              <a:rPr lang="en-US" sz="2000" dirty="0" smtClean="0">
                <a:solidFill>
                  <a:srgbClr val="000090"/>
                </a:solidFill>
              </a:rPr>
              <a:t> facility 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52413" y="6669360"/>
            <a:ext cx="8639175" cy="231775"/>
          </a:xfrm>
        </p:spPr>
        <p:txBody>
          <a:bodyPr/>
          <a:lstStyle/>
          <a:p>
            <a:r>
              <a:rPr lang="de-DE" dirty="0" err="1" smtClean="0"/>
              <a:t>February</a:t>
            </a:r>
            <a:r>
              <a:rPr lang="de-DE" dirty="0" smtClean="0"/>
              <a:t> 2, 2011  </a:t>
            </a:r>
            <a:r>
              <a:rPr lang="de-DE" dirty="0"/>
              <a:t>| </a:t>
            </a:r>
            <a:r>
              <a:rPr lang="de-DE" dirty="0" smtClean="0"/>
              <a:t> INTC						|  Yacine Kadi |  								</a:t>
            </a:r>
            <a:fld id="{EFB2295D-2621-4841-9032-DCDCDC4CC697}" type="slidenum">
              <a:rPr lang="de-DE" smtClean="0"/>
              <a:pPr/>
              <a:t>3</a:t>
            </a:fld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0634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CATHI Positions to be opened</a:t>
            </a:r>
            <a:br>
              <a:rPr lang="en-US" dirty="0" smtClean="0"/>
            </a:br>
            <a:r>
              <a:rPr lang="en-US" dirty="0" smtClean="0"/>
              <a:t>(Feb. 2011)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7583488" cy="4495800"/>
          </a:xfrm>
        </p:spPr>
        <p:txBody>
          <a:bodyPr>
            <a:noAutofit/>
          </a:bodyPr>
          <a:lstStyle/>
          <a:p>
            <a:pPr lvl="0"/>
            <a:r>
              <a:rPr lang="en-US" dirty="0" smtClean="0">
                <a:solidFill>
                  <a:srgbClr val="000090"/>
                </a:solidFill>
              </a:rPr>
              <a:t>ESR9:</a:t>
            </a:r>
            <a:r>
              <a:rPr lang="en-US" dirty="0">
                <a:solidFill>
                  <a:srgbClr val="000090"/>
                </a:solidFill>
              </a:rPr>
              <a:t> </a:t>
            </a:r>
            <a:r>
              <a:rPr lang="en-US" dirty="0" smtClean="0">
                <a:solidFill>
                  <a:srgbClr val="000090"/>
                </a:solidFill>
              </a:rPr>
              <a:t>Target </a:t>
            </a:r>
            <a:r>
              <a:rPr lang="en-US" dirty="0">
                <a:solidFill>
                  <a:srgbClr val="000090"/>
                </a:solidFill>
              </a:rPr>
              <a:t>conceptual </a:t>
            </a:r>
            <a:r>
              <a:rPr lang="en-US" dirty="0" smtClean="0">
                <a:solidFill>
                  <a:srgbClr val="000090"/>
                </a:solidFill>
              </a:rPr>
              <a:t>design#1</a:t>
            </a:r>
          </a:p>
          <a:p>
            <a:pPr lvl="0"/>
            <a:r>
              <a:rPr lang="en-US" dirty="0" smtClean="0">
                <a:solidFill>
                  <a:srgbClr val="000090"/>
                </a:solidFill>
              </a:rPr>
              <a:t>ESR10: Target </a:t>
            </a:r>
            <a:r>
              <a:rPr lang="en-US" dirty="0">
                <a:solidFill>
                  <a:srgbClr val="000090"/>
                </a:solidFill>
              </a:rPr>
              <a:t>conceptual </a:t>
            </a:r>
            <a:r>
              <a:rPr lang="en-US" dirty="0" smtClean="0">
                <a:solidFill>
                  <a:srgbClr val="000090"/>
                </a:solidFill>
              </a:rPr>
              <a:t>design#2</a:t>
            </a:r>
          </a:p>
          <a:p>
            <a:pPr lvl="0"/>
            <a:r>
              <a:rPr lang="en-US" dirty="0" smtClean="0">
                <a:solidFill>
                  <a:srgbClr val="000090"/>
                </a:solidFill>
              </a:rPr>
              <a:t>ESR11: Extraction </a:t>
            </a:r>
            <a:r>
              <a:rPr lang="en-US" dirty="0">
                <a:solidFill>
                  <a:srgbClr val="000090"/>
                </a:solidFill>
              </a:rPr>
              <a:t>optics and front-end design </a:t>
            </a:r>
            <a:endParaRPr lang="en-US" dirty="0" smtClean="0">
              <a:solidFill>
                <a:srgbClr val="000090"/>
              </a:solidFill>
            </a:endParaRPr>
          </a:p>
          <a:p>
            <a:pPr lvl="0"/>
            <a:r>
              <a:rPr lang="en-US" dirty="0" smtClean="0">
                <a:solidFill>
                  <a:srgbClr val="000090"/>
                </a:solidFill>
              </a:rPr>
              <a:t>ESR12: </a:t>
            </a:r>
            <a:r>
              <a:rPr lang="en-US" dirty="0">
                <a:solidFill>
                  <a:srgbClr val="000090"/>
                </a:solidFill>
              </a:rPr>
              <a:t>Low-level controls </a:t>
            </a:r>
            <a:endParaRPr lang="en-US" dirty="0" smtClean="0">
              <a:solidFill>
                <a:srgbClr val="000090"/>
              </a:solidFill>
            </a:endParaRPr>
          </a:p>
          <a:p>
            <a:pPr lvl="0"/>
            <a:r>
              <a:rPr lang="en-US" dirty="0" smtClean="0">
                <a:solidFill>
                  <a:srgbClr val="000090"/>
                </a:solidFill>
              </a:rPr>
              <a:t>ESR15: Off</a:t>
            </a:r>
            <a:r>
              <a:rPr lang="en-US" dirty="0">
                <a:solidFill>
                  <a:srgbClr val="000090"/>
                </a:solidFill>
              </a:rPr>
              <a:t>-line separator and High-resolution separator magnet </a:t>
            </a:r>
            <a:endParaRPr lang="en-US" dirty="0" smtClean="0">
              <a:solidFill>
                <a:srgbClr val="000090"/>
              </a:solidFill>
            </a:endParaRPr>
          </a:p>
          <a:p>
            <a:pPr lvl="0"/>
            <a:r>
              <a:rPr lang="en-US" dirty="0" smtClean="0">
                <a:solidFill>
                  <a:srgbClr val="000090"/>
                </a:solidFill>
              </a:rPr>
              <a:t>ESR16: RFQ </a:t>
            </a:r>
            <a:r>
              <a:rPr lang="en-US" dirty="0">
                <a:solidFill>
                  <a:srgbClr val="000090"/>
                </a:solidFill>
              </a:rPr>
              <a:t>cooler and pre-</a:t>
            </a:r>
            <a:r>
              <a:rPr lang="en-US" dirty="0" smtClean="0">
                <a:solidFill>
                  <a:srgbClr val="000090"/>
                </a:solidFill>
              </a:rPr>
              <a:t>separator</a:t>
            </a:r>
          </a:p>
          <a:p>
            <a:pPr lvl="0"/>
            <a:r>
              <a:rPr lang="en-US" dirty="0" smtClean="0">
                <a:solidFill>
                  <a:srgbClr val="FF0000"/>
                </a:solidFill>
              </a:rPr>
              <a:t>ER3: Design study of a replacement charge breeder for REXEBIS</a:t>
            </a:r>
            <a:r>
              <a:rPr lang="en-US" dirty="0" smtClean="0"/>
              <a:t>   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52413" y="6669360"/>
            <a:ext cx="8639175" cy="231775"/>
          </a:xfrm>
        </p:spPr>
        <p:txBody>
          <a:bodyPr/>
          <a:lstStyle/>
          <a:p>
            <a:r>
              <a:rPr lang="de-DE" dirty="0" err="1" smtClean="0"/>
              <a:t>February</a:t>
            </a:r>
            <a:r>
              <a:rPr lang="de-DE" dirty="0" smtClean="0"/>
              <a:t> 2, 2011  </a:t>
            </a:r>
            <a:r>
              <a:rPr lang="de-DE" dirty="0"/>
              <a:t>| </a:t>
            </a:r>
            <a:r>
              <a:rPr lang="de-DE" dirty="0" smtClean="0"/>
              <a:t> INTC						|  Yacine Kadi |  								</a:t>
            </a:r>
            <a:fld id="{EFB2295D-2621-4841-9032-DCDCDC4CC697}" type="slidenum">
              <a:rPr lang="de-DE" smtClean="0"/>
              <a:pPr/>
              <a:t>4</a:t>
            </a:fld>
            <a:endParaRPr lang="de-DE" dirty="0"/>
          </a:p>
          <a:p>
            <a:endParaRPr lang="de-DE" dirty="0"/>
          </a:p>
        </p:txBody>
      </p:sp>
      <p:sp>
        <p:nvSpPr>
          <p:cNvPr id="7" name="Action Button: Custom 6">
            <a:hlinkClick r:id="rId3" action="ppaction://hlinksldjump" highlightClick="1"/>
          </p:cNvPr>
          <p:cNvSpPr/>
          <p:nvPr/>
        </p:nvSpPr>
        <p:spPr>
          <a:xfrm>
            <a:off x="8094289" y="5981546"/>
            <a:ext cx="438151" cy="360040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ＭＳ ゴシック"/>
                <a:ea typeface="ＭＳ ゴシック"/>
                <a:cs typeface="ＭＳ ゴシック"/>
                <a:hlinkClick r:id="rId4" action="ppaction://hlinksldjump"/>
              </a:rPr>
              <a:t>⏎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341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Planning of RF Measurements for Prototype Cavities 1 &amp; 2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280920" cy="4929609"/>
          </a:xfrm>
        </p:spPr>
        <p:txBody>
          <a:bodyPr>
            <a:noAutofit/>
          </a:bodyPr>
          <a:lstStyle/>
          <a:p>
            <a:pPr>
              <a:spcBef>
                <a:spcPts val="800"/>
              </a:spcBef>
            </a:pPr>
            <a:r>
              <a:rPr lang="en-US" sz="1800" b="1" dirty="0" smtClean="0"/>
              <a:t>Jan. 10 – Feb. 15 =&gt; 4</a:t>
            </a:r>
            <a:r>
              <a:rPr lang="en-US" sz="1800" b="1" baseline="30000" dirty="0" smtClean="0"/>
              <a:t>th</a:t>
            </a:r>
            <a:r>
              <a:rPr lang="en-US" sz="1800" b="1" dirty="0" smtClean="0"/>
              <a:t> cold RF tests of high-</a:t>
            </a:r>
            <a:r>
              <a:rPr lang="en-US" sz="1800" b="1" dirty="0" smtClean="0">
                <a:latin typeface="Symbol" charset="2"/>
                <a:cs typeface="Symbol" charset="2"/>
              </a:rPr>
              <a:t>b</a:t>
            </a:r>
            <a:r>
              <a:rPr lang="en-US" sz="1800" b="1" dirty="0" smtClean="0"/>
              <a:t> prototype cavity#1</a:t>
            </a:r>
          </a:p>
          <a:p>
            <a:pPr lvl="2">
              <a:spcBef>
                <a:spcPts val="800"/>
              </a:spcBef>
            </a:pPr>
            <a:r>
              <a:rPr lang="en-US" sz="1600" dirty="0" smtClean="0"/>
              <a:t>10 – 14 Jan. =&gt; measurement of the coupler line -</a:t>
            </a:r>
            <a:r>
              <a:rPr lang="en-US" sz="1600" dirty="0" smtClean="0">
                <a:solidFill>
                  <a:srgbClr val="FF0000"/>
                </a:solidFill>
              </a:rPr>
              <a:t>&gt; </a:t>
            </a:r>
            <a:r>
              <a:rPr lang="en-US" sz="1600" dirty="0" err="1" smtClean="0">
                <a:solidFill>
                  <a:srgbClr val="FF0000"/>
                </a:solidFill>
              </a:rPr>
              <a:t>thermalization</a:t>
            </a:r>
            <a:r>
              <a:rPr lang="en-US" sz="1600" dirty="0" smtClean="0">
                <a:solidFill>
                  <a:srgbClr val="FF0000"/>
                </a:solidFill>
              </a:rPr>
              <a:t> is OK</a:t>
            </a:r>
          </a:p>
          <a:p>
            <a:pPr lvl="2">
              <a:spcBef>
                <a:spcPts val="800"/>
              </a:spcBef>
            </a:pPr>
            <a:r>
              <a:rPr lang="en-US" sz="1600" dirty="0" smtClean="0"/>
              <a:t>17 – 21 Jan. =&gt; extraction of cavity#1 and disassembly of coupler line</a:t>
            </a:r>
            <a:r>
              <a:rPr lang="en-US" sz="1600" dirty="0" smtClean="0">
                <a:solidFill>
                  <a:srgbClr val="FF0000"/>
                </a:solidFill>
              </a:rPr>
              <a:t> -&gt; done</a:t>
            </a:r>
            <a:endParaRPr lang="en-US" sz="1600" dirty="0" smtClean="0"/>
          </a:p>
          <a:p>
            <a:pPr lvl="2">
              <a:spcBef>
                <a:spcPts val="800"/>
              </a:spcBef>
            </a:pPr>
            <a:r>
              <a:rPr lang="en-US" sz="1600" dirty="0" smtClean="0"/>
              <a:t>24 – 28 Jan. =&gt; fixing coupler line and reassembly of cavity#1</a:t>
            </a:r>
            <a:r>
              <a:rPr lang="en-US" sz="1600" dirty="0" smtClean="0">
                <a:solidFill>
                  <a:srgbClr val="FF0000"/>
                </a:solidFill>
              </a:rPr>
              <a:t> -&gt; done</a:t>
            </a:r>
            <a:endParaRPr lang="en-US" sz="1600" dirty="0" smtClean="0"/>
          </a:p>
          <a:p>
            <a:pPr lvl="2">
              <a:spcBef>
                <a:spcPts val="800"/>
              </a:spcBef>
            </a:pPr>
            <a:r>
              <a:rPr lang="en-US" sz="1600" dirty="0" smtClean="0"/>
              <a:t>31 – 8 Feb. =&gt; RF conditioning and tests</a:t>
            </a:r>
            <a:r>
              <a:rPr lang="en-US" sz="1600" dirty="0" smtClean="0">
                <a:solidFill>
                  <a:srgbClr val="FF0000"/>
                </a:solidFill>
              </a:rPr>
              <a:t> -&gt; in progress</a:t>
            </a:r>
            <a:endParaRPr lang="en-US" sz="1600" dirty="0" smtClean="0"/>
          </a:p>
          <a:p>
            <a:pPr>
              <a:spcBef>
                <a:spcPts val="800"/>
              </a:spcBef>
            </a:pPr>
            <a:r>
              <a:rPr lang="en-US" sz="1800" b="1" dirty="0"/>
              <a:t>Jan. </a:t>
            </a:r>
            <a:r>
              <a:rPr lang="en-US" sz="1800" b="1" dirty="0" smtClean="0"/>
              <a:t>17 </a:t>
            </a:r>
            <a:r>
              <a:rPr lang="en-US" sz="1800" b="1" dirty="0"/>
              <a:t>– </a:t>
            </a:r>
            <a:r>
              <a:rPr lang="en-US" sz="1800" b="1" dirty="0" smtClean="0"/>
              <a:t>Mar. </a:t>
            </a:r>
            <a:r>
              <a:rPr lang="en-US" sz="1800" b="1" dirty="0"/>
              <a:t>15 =&gt; </a:t>
            </a:r>
            <a:r>
              <a:rPr lang="en-US" sz="1800" b="1" dirty="0" smtClean="0"/>
              <a:t>1</a:t>
            </a:r>
            <a:r>
              <a:rPr lang="en-US" sz="1800" b="1" baseline="30000" dirty="0" smtClean="0"/>
              <a:t>st</a:t>
            </a:r>
            <a:r>
              <a:rPr lang="en-US" sz="1800" b="1" dirty="0" smtClean="0"/>
              <a:t> </a:t>
            </a:r>
            <a:r>
              <a:rPr lang="en-US" sz="1800" b="1" dirty="0"/>
              <a:t>cold RF tests of high-</a:t>
            </a:r>
            <a:r>
              <a:rPr lang="en-US" sz="1800" b="1" dirty="0">
                <a:latin typeface="Symbol" charset="2"/>
                <a:cs typeface="Symbol" charset="2"/>
              </a:rPr>
              <a:t>b</a:t>
            </a:r>
            <a:r>
              <a:rPr lang="en-US" sz="1800" b="1" dirty="0"/>
              <a:t> prototype cavity</a:t>
            </a:r>
            <a:r>
              <a:rPr lang="en-US" sz="1800" b="1" dirty="0" smtClean="0"/>
              <a:t>#</a:t>
            </a:r>
            <a:r>
              <a:rPr lang="en-US" sz="1800" b="1" dirty="0"/>
              <a:t>2</a:t>
            </a:r>
            <a:endParaRPr lang="en-US" sz="1800" b="1" dirty="0" smtClean="0"/>
          </a:p>
          <a:p>
            <a:pPr lvl="2">
              <a:spcBef>
                <a:spcPts val="800"/>
              </a:spcBef>
            </a:pPr>
            <a:r>
              <a:rPr lang="en-US" sz="1600" dirty="0" smtClean="0"/>
              <a:t>17 </a:t>
            </a:r>
            <a:r>
              <a:rPr lang="en-US" sz="1600" dirty="0"/>
              <a:t>– 21 Jan. =&gt; </a:t>
            </a:r>
            <a:r>
              <a:rPr lang="en-US" sz="1600" dirty="0" smtClean="0"/>
              <a:t>conditioning of sputtering chamber</a:t>
            </a:r>
            <a:r>
              <a:rPr lang="en-US" sz="1600" dirty="0" smtClean="0">
                <a:solidFill>
                  <a:srgbClr val="FF0000"/>
                </a:solidFill>
              </a:rPr>
              <a:t> -&gt; done</a:t>
            </a:r>
            <a:endParaRPr lang="en-US" sz="1600" dirty="0"/>
          </a:p>
          <a:p>
            <a:pPr lvl="2">
              <a:spcBef>
                <a:spcPts val="800"/>
              </a:spcBef>
            </a:pPr>
            <a:r>
              <a:rPr lang="en-US" sz="1600" dirty="0"/>
              <a:t>24 – </a:t>
            </a:r>
            <a:r>
              <a:rPr lang="en-US" sz="1600" dirty="0" smtClean="0"/>
              <a:t>8 </a:t>
            </a:r>
            <a:r>
              <a:rPr lang="en-US" sz="1600" dirty="0"/>
              <a:t>Feb. =&gt; </a:t>
            </a:r>
            <a:r>
              <a:rPr lang="en-US" sz="1600" dirty="0" smtClean="0"/>
              <a:t>preparation and sputtering of cavity#2</a:t>
            </a:r>
            <a:r>
              <a:rPr lang="en-US" sz="1600" dirty="0" smtClean="0">
                <a:solidFill>
                  <a:srgbClr val="FF0000"/>
                </a:solidFill>
              </a:rPr>
              <a:t> -&gt; in progress</a:t>
            </a:r>
            <a:endParaRPr lang="en-US" sz="1600" dirty="0" smtClean="0"/>
          </a:p>
          <a:p>
            <a:pPr lvl="2">
              <a:spcBef>
                <a:spcPts val="800"/>
              </a:spcBef>
            </a:pPr>
            <a:r>
              <a:rPr lang="en-US" sz="1600" dirty="0" smtClean="0"/>
              <a:t>9 – 18 Feb. =&gt; transport to SM18, assembly of cryostat and cool down</a:t>
            </a:r>
          </a:p>
          <a:p>
            <a:pPr lvl="2">
              <a:spcBef>
                <a:spcPts val="800"/>
              </a:spcBef>
            </a:pPr>
            <a:r>
              <a:rPr lang="en-US" sz="1600" dirty="0" smtClean="0"/>
              <a:t>21 – 4 Mar. =&gt; </a:t>
            </a:r>
            <a:r>
              <a:rPr lang="en-US" sz="1600" dirty="0"/>
              <a:t>RF conditioning and </a:t>
            </a:r>
            <a:r>
              <a:rPr lang="en-US" sz="1600" dirty="0" smtClean="0"/>
              <a:t>tests</a:t>
            </a:r>
            <a:endParaRPr lang="en-US" sz="1600" dirty="0"/>
          </a:p>
          <a:p>
            <a:pPr>
              <a:spcBef>
                <a:spcPts val="800"/>
              </a:spcBef>
            </a:pPr>
            <a:r>
              <a:rPr lang="en-US" sz="1800" b="1" dirty="0" smtClean="0"/>
              <a:t>Mar. 1 </a:t>
            </a:r>
            <a:r>
              <a:rPr lang="en-US" sz="1800" b="1" dirty="0"/>
              <a:t>– </a:t>
            </a:r>
            <a:r>
              <a:rPr lang="en-US" sz="1800" b="1" dirty="0" smtClean="0"/>
              <a:t>Apr. </a:t>
            </a:r>
            <a:r>
              <a:rPr lang="en-US" sz="1800" b="1" dirty="0"/>
              <a:t>15 =&gt; </a:t>
            </a:r>
            <a:r>
              <a:rPr lang="en-US" sz="1800" b="1" dirty="0" smtClean="0"/>
              <a:t>new </a:t>
            </a:r>
            <a:r>
              <a:rPr lang="en-US" sz="1800" b="1" dirty="0"/>
              <a:t>cold RF tests of high-</a:t>
            </a:r>
            <a:r>
              <a:rPr lang="en-US" sz="1800" b="1" dirty="0">
                <a:latin typeface="Symbol" charset="2"/>
                <a:cs typeface="Symbol" charset="2"/>
              </a:rPr>
              <a:t>b</a:t>
            </a:r>
            <a:r>
              <a:rPr lang="en-US" sz="1800" b="1" dirty="0"/>
              <a:t> prototype cavity#1</a:t>
            </a:r>
          </a:p>
          <a:p>
            <a:pPr lvl="2">
              <a:spcBef>
                <a:spcPts val="800"/>
              </a:spcBef>
            </a:pPr>
            <a:r>
              <a:rPr lang="en-US" sz="1600" dirty="0" smtClean="0"/>
              <a:t>New sputtering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spcBef>
                <a:spcPts val="800"/>
              </a:spcBef>
            </a:pPr>
            <a:r>
              <a:rPr lang="en-US" sz="1800" b="1" dirty="0"/>
              <a:t>Mar</a:t>
            </a:r>
            <a:r>
              <a:rPr lang="en-US" sz="1800" b="1" dirty="0" smtClean="0"/>
              <a:t>. 31 </a:t>
            </a:r>
            <a:r>
              <a:rPr lang="en-US" sz="1800" b="1" dirty="0"/>
              <a:t>– </a:t>
            </a:r>
            <a:r>
              <a:rPr lang="en-US" sz="1800" b="1" dirty="0" smtClean="0"/>
              <a:t>May. </a:t>
            </a:r>
            <a:r>
              <a:rPr lang="en-US" sz="1800" b="1" dirty="0"/>
              <a:t>15 =&gt; new cold RF tests of high-</a:t>
            </a:r>
            <a:r>
              <a:rPr lang="en-US" sz="1800" b="1" dirty="0">
                <a:latin typeface="Symbol" charset="2"/>
                <a:cs typeface="Symbol" charset="2"/>
              </a:rPr>
              <a:t>b</a:t>
            </a:r>
            <a:r>
              <a:rPr lang="en-US" sz="1800" b="1" dirty="0"/>
              <a:t> prototype cavity</a:t>
            </a:r>
            <a:r>
              <a:rPr lang="en-US" sz="1800" b="1" dirty="0" smtClean="0"/>
              <a:t>#2</a:t>
            </a:r>
            <a:endParaRPr lang="en-US" sz="1800" b="1" dirty="0"/>
          </a:p>
          <a:p>
            <a:pPr lvl="2">
              <a:spcBef>
                <a:spcPts val="800"/>
              </a:spcBef>
            </a:pPr>
            <a:r>
              <a:rPr lang="en-US" sz="1600" dirty="0"/>
              <a:t>New sputtering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52413" y="6669360"/>
            <a:ext cx="8639175" cy="231775"/>
          </a:xfrm>
        </p:spPr>
        <p:txBody>
          <a:bodyPr/>
          <a:lstStyle/>
          <a:p>
            <a:r>
              <a:rPr lang="de-DE" dirty="0" err="1" smtClean="0"/>
              <a:t>February</a:t>
            </a:r>
            <a:r>
              <a:rPr lang="de-DE" dirty="0" smtClean="0"/>
              <a:t> 2, 2011  </a:t>
            </a:r>
            <a:r>
              <a:rPr lang="de-DE" dirty="0"/>
              <a:t>| </a:t>
            </a:r>
            <a:r>
              <a:rPr lang="de-DE" dirty="0" smtClean="0"/>
              <a:t> INTC						|  Yacine Kadi |  								</a:t>
            </a:r>
            <a:fld id="{EFB2295D-2621-4841-9032-DCDCDC4CC697}" type="slidenum">
              <a:rPr lang="de-DE" smtClean="0"/>
              <a:pPr/>
              <a:t>5</a:t>
            </a:fld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3885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Resources Available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67544" y="1955775"/>
            <a:ext cx="8280920" cy="4425553"/>
          </a:xfrm>
        </p:spPr>
        <p:txBody>
          <a:bodyPr>
            <a:noAutofit/>
          </a:bodyPr>
          <a:lstStyle/>
          <a:p>
            <a:pPr>
              <a:spcBef>
                <a:spcPts val="800"/>
              </a:spcBef>
            </a:pPr>
            <a:r>
              <a:rPr lang="en-US" sz="2800" b="1" dirty="0" smtClean="0"/>
              <a:t>Cavity Assembly and RF tests =&gt; 4 FTE</a:t>
            </a:r>
          </a:p>
          <a:p>
            <a:pPr>
              <a:spcBef>
                <a:spcPts val="800"/>
              </a:spcBef>
            </a:pPr>
            <a:r>
              <a:rPr lang="en-US" sz="2800" b="1" dirty="0" smtClean="0"/>
              <a:t>Cavity Preparation and Sputtering =&gt; 4 FTE</a:t>
            </a:r>
            <a:endParaRPr lang="en-US" sz="2800" dirty="0"/>
          </a:p>
          <a:p>
            <a:pPr>
              <a:spcBef>
                <a:spcPts val="800"/>
              </a:spcBef>
            </a:pPr>
            <a:r>
              <a:rPr lang="en-US" sz="2800" b="1" dirty="0" smtClean="0"/>
              <a:t>Operation Cryogenic System =&gt; 1-2 FTE</a:t>
            </a:r>
          </a:p>
          <a:p>
            <a:pPr>
              <a:spcBef>
                <a:spcPts val="800"/>
              </a:spcBef>
            </a:pPr>
            <a:r>
              <a:rPr lang="en-US" sz="2800" b="1" dirty="0" smtClean="0"/>
              <a:t>Critical Aspects</a:t>
            </a:r>
            <a:endParaRPr lang="en-US" sz="2800" b="1" dirty="0"/>
          </a:p>
          <a:p>
            <a:pPr lvl="2">
              <a:spcBef>
                <a:spcPts val="800"/>
              </a:spcBef>
            </a:pPr>
            <a:r>
              <a:rPr lang="en-US" sz="2400" dirty="0"/>
              <a:t>Availability </a:t>
            </a:r>
            <a:r>
              <a:rPr lang="en-US" sz="2400" dirty="0" smtClean="0"/>
              <a:t>of </a:t>
            </a:r>
            <a:r>
              <a:rPr lang="en-US" sz="2400" dirty="0"/>
              <a:t>clean room operator, cavity preparation</a:t>
            </a:r>
          </a:p>
          <a:p>
            <a:pPr lvl="2">
              <a:spcBef>
                <a:spcPts val="800"/>
              </a:spcBef>
            </a:pPr>
            <a:r>
              <a:rPr lang="en-US" sz="2400" dirty="0"/>
              <a:t>Availability of clean room in Building 252 and SM18</a:t>
            </a:r>
          </a:p>
          <a:p>
            <a:pPr lvl="2">
              <a:spcBef>
                <a:spcPts val="800"/>
              </a:spcBef>
            </a:pPr>
            <a:r>
              <a:rPr lang="en-US" sz="2400" dirty="0"/>
              <a:t>Conflicts with cavity R&amp;D for SPL, CLIC and LHC spare </a:t>
            </a:r>
            <a:r>
              <a:rPr lang="en-US" sz="2400" dirty="0" smtClean="0"/>
              <a:t>cavity</a:t>
            </a:r>
            <a:endParaRPr lang="en-US" sz="2400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52413" y="6669360"/>
            <a:ext cx="8639175" cy="231775"/>
          </a:xfrm>
        </p:spPr>
        <p:txBody>
          <a:bodyPr/>
          <a:lstStyle/>
          <a:p>
            <a:r>
              <a:rPr lang="de-DE" dirty="0" err="1" smtClean="0"/>
              <a:t>February</a:t>
            </a:r>
            <a:r>
              <a:rPr lang="de-DE" dirty="0" smtClean="0"/>
              <a:t> 2, 2011  </a:t>
            </a:r>
            <a:r>
              <a:rPr lang="de-DE" dirty="0"/>
              <a:t>| </a:t>
            </a:r>
            <a:r>
              <a:rPr lang="de-DE" dirty="0" smtClean="0"/>
              <a:t> INTC						|  Yacine Kadi |  								</a:t>
            </a:r>
            <a:fld id="{EFB2295D-2621-4841-9032-DCDCDC4CC697}" type="slidenum">
              <a:rPr lang="de-DE" smtClean="0"/>
              <a:pPr/>
              <a:t>6</a:t>
            </a:fld>
            <a:endParaRPr lang="de-DE" dirty="0"/>
          </a:p>
          <a:p>
            <a:endParaRPr lang="de-DE" dirty="0"/>
          </a:p>
        </p:txBody>
      </p:sp>
      <p:sp>
        <p:nvSpPr>
          <p:cNvPr id="6" name="Action Button: Custom 5">
            <a:hlinkClick r:id="rId3" action="ppaction://hlinksldjump" highlightClick="1"/>
          </p:cNvPr>
          <p:cNvSpPr/>
          <p:nvPr/>
        </p:nvSpPr>
        <p:spPr>
          <a:xfrm>
            <a:off x="8094289" y="5981546"/>
            <a:ext cx="438151" cy="360040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ＭＳ ゴシック"/>
                <a:ea typeface="ＭＳ ゴシック"/>
                <a:cs typeface="ＭＳ ゴシック"/>
                <a:hlinkClick r:id="rId4" action="ppaction://hlinksldjump"/>
              </a:rPr>
              <a:t>⏎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481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Material</a:t>
            </a:r>
            <a:r>
              <a:rPr lang="fr-FR" dirty="0" smtClean="0"/>
              <a:t> Budget</a:t>
            </a:r>
            <a:endParaRPr lang="en-US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9364927"/>
              </p:ext>
            </p:extLst>
          </p:nvPr>
        </p:nvGraphicFramePr>
        <p:xfrm>
          <a:off x="395536" y="1628800"/>
          <a:ext cx="8352930" cy="5012414"/>
        </p:xfrm>
        <a:graphic>
          <a:graphicData uri="http://schemas.openxmlformats.org/drawingml/2006/table">
            <a:tbl>
              <a:tblPr/>
              <a:tblGrid>
                <a:gridCol w="3110980"/>
                <a:gridCol w="603964"/>
                <a:gridCol w="1014202"/>
                <a:gridCol w="603964"/>
                <a:gridCol w="603964"/>
                <a:gridCol w="603964"/>
                <a:gridCol w="603964"/>
                <a:gridCol w="603964"/>
                <a:gridCol w="603964"/>
              </a:tblGrid>
              <a:tr h="226154">
                <a:tc>
                  <a:txBody>
                    <a:bodyPr/>
                    <a:lstStyle/>
                    <a:p>
                      <a:pPr algn="l" fontAlgn="b"/>
                      <a:r>
                        <a:rPr lang="tr-TR" sz="1400" b="1" i="0" u="none" strike="noStrike" dirty="0">
                          <a:solidFill>
                            <a:srgbClr val="0066CC"/>
                          </a:solidFill>
                          <a:effectLst/>
                          <a:latin typeface="Calibri"/>
                        </a:rPr>
                        <a:t>HIE-ISOLDE </a:t>
                      </a:r>
                      <a:r>
                        <a:rPr lang="tr-TR" sz="1400" b="1" i="0" u="none" strike="noStrike" dirty="0" err="1">
                          <a:solidFill>
                            <a:srgbClr val="0066CC"/>
                          </a:solidFill>
                          <a:effectLst/>
                          <a:latin typeface="Calibri"/>
                        </a:rPr>
                        <a:t>Linac</a:t>
                      </a:r>
                      <a:r>
                        <a:rPr lang="tr-TR" sz="1400" b="1" i="0" u="none" strike="noStrike" dirty="0">
                          <a:solidFill>
                            <a:srgbClr val="0066CC"/>
                          </a:solidFill>
                          <a:effectLst/>
                          <a:latin typeface="Calibri"/>
                        </a:rPr>
                        <a:t> (M. </a:t>
                      </a:r>
                      <a:r>
                        <a:rPr lang="tr-TR" sz="1400" b="1" i="0" u="none" strike="noStrike" dirty="0" err="1">
                          <a:solidFill>
                            <a:srgbClr val="0066CC"/>
                          </a:solidFill>
                          <a:effectLst/>
                          <a:latin typeface="Calibri"/>
                        </a:rPr>
                        <a:t>Pasini</a:t>
                      </a:r>
                      <a:r>
                        <a:rPr lang="tr-TR" sz="1400" b="1" i="0" u="none" strike="noStrike" dirty="0">
                          <a:solidFill>
                            <a:srgbClr val="0066CC"/>
                          </a:solidFill>
                          <a:effectLst/>
                          <a:latin typeface="Calibri"/>
                        </a:rPr>
                        <a:t> BE/RF)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154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Cavity RF</a:t>
                      </a:r>
                    </a:p>
                  </a:txBody>
                  <a:tcPr marL="869049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WP2.1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69520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RF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2269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221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2615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Cavity Design &amp; Manufacturing</a:t>
                      </a:r>
                    </a:p>
                  </a:txBody>
                  <a:tcPr marL="869049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WP2.2.1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55601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HDO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3700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196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544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2615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Cavity Sputtering</a:t>
                      </a:r>
                    </a:p>
                  </a:txBody>
                  <a:tcPr marL="869049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WP2.2.2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99796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VSC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553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2615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Cavity Sputtering (IS)</a:t>
                      </a:r>
                    </a:p>
                  </a:txBody>
                  <a:tcPr marL="869049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WP2.2.2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99796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VSC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355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26154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Cavity Test</a:t>
                      </a:r>
                    </a:p>
                  </a:txBody>
                  <a:tcPr marL="869049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WP4.1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69521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RF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26154"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solenoids</a:t>
                      </a:r>
                    </a:p>
                  </a:txBody>
                  <a:tcPr marL="869049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WP2.6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99157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MSC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656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26154"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solenoids QPS</a:t>
                      </a:r>
                    </a:p>
                  </a:txBody>
                  <a:tcPr marL="869049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WP2.6.4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99689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MPE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26154">
                <a:tc>
                  <a:txBody>
                    <a:bodyPr/>
                    <a:lstStyle/>
                    <a:p>
                      <a:pPr algn="l" fontAlgn="b"/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Cryomodules</a:t>
                      </a:r>
                    </a:p>
                  </a:txBody>
                  <a:tcPr marL="869049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WP2.4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99158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MSC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4600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198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26154">
                <a:tc>
                  <a:txBody>
                    <a:bodyPr/>
                    <a:lstStyle/>
                    <a:p>
                      <a:pPr algn="l" fontAlgn="b"/>
                      <a:r>
                        <a:rPr lang="hu-H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Cryomodules </a:t>
                      </a:r>
                      <a:r>
                        <a:rPr lang="hu-H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(Des.</a:t>
                      </a:r>
                      <a:r>
                        <a:rPr lang="hu-HU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Off.</a:t>
                      </a:r>
                      <a:r>
                        <a:rPr lang="hu-H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  <a:endParaRPr lang="hu-H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9049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WP2.4.1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55602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HDO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413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26154">
                <a:tc>
                  <a:txBody>
                    <a:bodyPr/>
                    <a:lstStyle/>
                    <a:p>
                      <a:pPr algn="l" fontAlgn="b"/>
                      <a:r>
                        <a:rPr lang="hu-H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Cryomodule Test</a:t>
                      </a:r>
                    </a:p>
                  </a:txBody>
                  <a:tcPr marL="869049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WP4.2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99159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MSC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26154">
                <a:tc>
                  <a:txBody>
                    <a:bodyPr/>
                    <a:lstStyle/>
                    <a:p>
                      <a:pPr algn="l" fontAlgn="b"/>
                      <a:r>
                        <a:rPr lang="hu-H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Beam Dynamics</a:t>
                      </a:r>
                    </a:p>
                  </a:txBody>
                  <a:tcPr marL="869049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WP2.3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69522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RF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2615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Beam Instrumentations</a:t>
                      </a:r>
                    </a:p>
                  </a:txBody>
                  <a:tcPr marL="869049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WP2.5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64520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1450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112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26154">
                <a:tc>
                  <a:txBody>
                    <a:bodyPr/>
                    <a:lstStyle/>
                    <a:p>
                      <a:pPr algn="l" fontAlgn="b"/>
                      <a:r>
                        <a:rPr lang="da-DK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Beam Transfer Line </a:t>
                      </a:r>
                    </a:p>
                  </a:txBody>
                  <a:tcPr marL="869049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WP2.7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99160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MSC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1710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2615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Linac Integration/Installation</a:t>
                      </a:r>
                    </a:p>
                  </a:txBody>
                  <a:tcPr marL="869049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WP2.8 WP4.4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55603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MEF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166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26154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Linac Commissioning</a:t>
                      </a:r>
                    </a:p>
                  </a:txBody>
                  <a:tcPr marL="869049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WP4.5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69523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RF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26154"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Vacuum</a:t>
                      </a:r>
                    </a:p>
                  </a:txBody>
                  <a:tcPr marL="869049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WP2.9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99798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VSC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1400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37931">
                <a:tc>
                  <a:txBody>
                    <a:bodyPr/>
                    <a:lstStyle/>
                    <a:p>
                      <a:pPr algn="l" fontAlgn="b"/>
                      <a:r>
                        <a:rPr lang="tr-T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Survey</a:t>
                      </a:r>
                    </a:p>
                  </a:txBody>
                  <a:tcPr marL="869049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WP2.10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61520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ABP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237931">
                <a:tc gridSpan="6"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10346" marR="10346" marT="103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17724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375</a:t>
                      </a:r>
                    </a:p>
                  </a:txBody>
                  <a:tcPr marL="10346" marR="10346" marT="103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1847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  <p:sp>
        <p:nvSpPr>
          <p:cNvPr id="8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52413" y="6669360"/>
            <a:ext cx="8639175" cy="231775"/>
          </a:xfrm>
        </p:spPr>
        <p:txBody>
          <a:bodyPr/>
          <a:lstStyle/>
          <a:p>
            <a:r>
              <a:rPr lang="de-DE" dirty="0" err="1" smtClean="0"/>
              <a:t>February</a:t>
            </a:r>
            <a:r>
              <a:rPr lang="de-DE" dirty="0" smtClean="0"/>
              <a:t> 2, 2011  </a:t>
            </a:r>
            <a:r>
              <a:rPr lang="de-DE" dirty="0"/>
              <a:t>| </a:t>
            </a:r>
            <a:r>
              <a:rPr lang="de-DE" dirty="0" smtClean="0"/>
              <a:t> INTC						|  Yacine Kadi |  								</a:t>
            </a:r>
            <a:fld id="{EFB2295D-2621-4841-9032-DCDCDC4CC697}" type="slidenum">
              <a:rPr lang="de-DE" smtClean="0"/>
              <a:pPr/>
              <a:t>7</a:t>
            </a:fld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85915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Material</a:t>
            </a:r>
            <a:r>
              <a:rPr lang="fr-FR" dirty="0" smtClean="0"/>
              <a:t> Budget</a:t>
            </a:r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3421814"/>
              </p:ext>
            </p:extLst>
          </p:nvPr>
        </p:nvGraphicFramePr>
        <p:xfrm>
          <a:off x="411516" y="1899335"/>
          <a:ext cx="8436589" cy="4554001"/>
        </p:xfrm>
        <a:graphic>
          <a:graphicData uri="http://schemas.openxmlformats.org/drawingml/2006/table">
            <a:tbl>
              <a:tblPr/>
              <a:tblGrid>
                <a:gridCol w="3142138"/>
                <a:gridCol w="610013"/>
                <a:gridCol w="1024360"/>
                <a:gridCol w="610013"/>
                <a:gridCol w="610013"/>
                <a:gridCol w="610013"/>
                <a:gridCol w="610013"/>
                <a:gridCol w="610013"/>
                <a:gridCol w="610013"/>
              </a:tblGrid>
              <a:tr h="340126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b="1" i="0" u="none" strike="noStrike">
                          <a:solidFill>
                            <a:srgbClr val="0066CC"/>
                          </a:solidFill>
                          <a:effectLst/>
                          <a:latin typeface="Calibri"/>
                        </a:rPr>
                        <a:t>HIE-ISOLDE Infrastructure (D. Parchet GS/SEM)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126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Civil engineering</a:t>
                      </a:r>
                    </a:p>
                  </a:txBody>
                  <a:tcPr marL="869049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WP3.1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76155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GS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SEM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1645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773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Integration</a:t>
                      </a:r>
                    </a:p>
                  </a:txBody>
                  <a:tcPr marL="869049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WP3.2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55613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MEF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114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126">
                <a:tc>
                  <a:txBody>
                    <a:bodyPr/>
                    <a:lstStyle/>
                    <a:p>
                      <a:pPr algn="l" fontAlgn="b"/>
                      <a:r>
                        <a:rPr lang="da-DK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Handling systems</a:t>
                      </a:r>
                    </a:p>
                  </a:txBody>
                  <a:tcPr marL="869049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WP4.3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55614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139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126">
                <a:tc>
                  <a:txBody>
                    <a:bodyPr/>
                    <a:lstStyle/>
                    <a:p>
                      <a:pPr algn="l" fontAlgn="b"/>
                      <a:r>
                        <a:rPr lang="da-DK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Transport &amp; Handling services</a:t>
                      </a:r>
                    </a:p>
                  </a:txBody>
                  <a:tcPr marL="869049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WP4.3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55617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232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Cooling &amp; ventilation</a:t>
                      </a:r>
                    </a:p>
                  </a:txBody>
                  <a:tcPr marL="869049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WP3.3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55604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CV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2784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225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Electrical systems</a:t>
                      </a:r>
                    </a:p>
                  </a:txBody>
                  <a:tcPr marL="869049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WP3.4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55605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1330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Cryogenic system</a:t>
                      </a:r>
                    </a:p>
                  </a:txBody>
                  <a:tcPr marL="869049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WP3.5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99537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CRG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4823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126">
                <a:tc>
                  <a:txBody>
                    <a:bodyPr/>
                    <a:lstStyle/>
                    <a:p>
                      <a:pPr algn="l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Power converters</a:t>
                      </a:r>
                    </a:p>
                  </a:txBody>
                  <a:tcPr marL="869049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WP3.6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99641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EPC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2225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269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Industrial Control systems</a:t>
                      </a:r>
                    </a:p>
                  </a:txBody>
                  <a:tcPr marL="869049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WP3.7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55615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ICE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Beam Control systems</a:t>
                      </a:r>
                    </a:p>
                  </a:txBody>
                  <a:tcPr marL="869049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WP3.8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66520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838"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Interlocks</a:t>
                      </a:r>
                    </a:p>
                  </a:txBody>
                  <a:tcPr marL="869049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WP3.9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99688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MPE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185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838">
                <a:tc gridSpan="6"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10346" marR="10346" marT="103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13603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10346" marR="10346" marT="103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1852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52413" y="6669360"/>
            <a:ext cx="8639175" cy="231775"/>
          </a:xfrm>
        </p:spPr>
        <p:txBody>
          <a:bodyPr/>
          <a:lstStyle/>
          <a:p>
            <a:r>
              <a:rPr lang="de-DE" dirty="0" err="1" smtClean="0"/>
              <a:t>February</a:t>
            </a:r>
            <a:r>
              <a:rPr lang="de-DE" dirty="0" smtClean="0"/>
              <a:t> 2, 2011  </a:t>
            </a:r>
            <a:r>
              <a:rPr lang="de-DE" dirty="0"/>
              <a:t>| </a:t>
            </a:r>
            <a:r>
              <a:rPr lang="de-DE" dirty="0" smtClean="0"/>
              <a:t> INTC						|  Yacine Kadi |  								</a:t>
            </a:r>
            <a:fld id="{EFB2295D-2621-4841-9032-DCDCDC4CC697}" type="slidenum">
              <a:rPr lang="de-DE" smtClean="0"/>
              <a:pPr/>
              <a:t>8</a:t>
            </a:fld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5977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Material</a:t>
            </a:r>
            <a:r>
              <a:rPr lang="fr-FR" dirty="0" smtClean="0"/>
              <a:t> Budget</a:t>
            </a:r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9606541"/>
              </p:ext>
            </p:extLst>
          </p:nvPr>
        </p:nvGraphicFramePr>
        <p:xfrm>
          <a:off x="467547" y="1628800"/>
          <a:ext cx="8380557" cy="4964665"/>
        </p:xfrm>
        <a:graphic>
          <a:graphicData uri="http://schemas.openxmlformats.org/drawingml/2006/table">
            <a:tbl>
              <a:tblPr/>
              <a:tblGrid>
                <a:gridCol w="3121272"/>
                <a:gridCol w="605961"/>
                <a:gridCol w="1017558"/>
                <a:gridCol w="605961"/>
                <a:gridCol w="605961"/>
                <a:gridCol w="605961"/>
                <a:gridCol w="605961"/>
                <a:gridCol w="605961"/>
                <a:gridCol w="605961"/>
              </a:tblGrid>
              <a:tr h="27082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66CC"/>
                          </a:solidFill>
                          <a:effectLst/>
                          <a:latin typeface="Calibri"/>
                        </a:rPr>
                        <a:t>HIE-ISOLDE Design Study (R. Catherall EN/STI)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822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Target &amp; Front end Design</a:t>
                      </a:r>
                    </a:p>
                  </a:txBody>
                  <a:tcPr marL="869049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WP5.1, 5.2.2, 5.2.3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55606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STI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556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255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82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HV and High Current Systems</a:t>
                      </a:r>
                    </a:p>
                  </a:txBody>
                  <a:tcPr marL="869049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WP5.2.1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99223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ABT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232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82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Beam Diagnostics</a:t>
                      </a:r>
                    </a:p>
                  </a:txBody>
                  <a:tcPr marL="869049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WP5.3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64520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82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Layout upgrade</a:t>
                      </a:r>
                    </a:p>
                  </a:txBody>
                  <a:tcPr marL="869049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WP6.1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55616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MEF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111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82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Cooling and Ventilation</a:t>
                      </a:r>
                    </a:p>
                  </a:txBody>
                  <a:tcPr marL="869049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WP6.2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55607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CV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111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82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Electrical systems</a:t>
                      </a:r>
                    </a:p>
                  </a:txBody>
                  <a:tcPr marL="869049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WP6.3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55608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822">
                <a:tc>
                  <a:txBody>
                    <a:bodyPr/>
                    <a:lstStyle/>
                    <a:p>
                      <a:pPr algn="l" fontAlgn="b"/>
                      <a:r>
                        <a:rPr lang="da-DK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Transport &amp; Handling</a:t>
                      </a:r>
                    </a:p>
                  </a:txBody>
                  <a:tcPr marL="869049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WP6.4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55618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822">
                <a:tc>
                  <a:txBody>
                    <a:bodyPr/>
                    <a:lstStyle/>
                    <a:p>
                      <a:pPr algn="l" fontAlgn="b"/>
                      <a:r>
                        <a:rPr lang="fi-FI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Vacuum</a:t>
                      </a:r>
                    </a:p>
                  </a:txBody>
                  <a:tcPr marL="869049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WP6.5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99799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VSC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822">
                <a:tc>
                  <a:txBody>
                    <a:bodyPr/>
                    <a:lstStyle/>
                    <a:p>
                      <a:pPr algn="l" fontAlgn="b"/>
                      <a:r>
                        <a:rPr lang="tr-T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Survey </a:t>
                      </a:r>
                    </a:p>
                  </a:txBody>
                  <a:tcPr marL="869049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WP6.6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61520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ABP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822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Civil engineering</a:t>
                      </a:r>
                    </a:p>
                  </a:txBody>
                  <a:tcPr marL="869049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WP6.7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76155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GS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SEM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82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LL controls</a:t>
                      </a:r>
                    </a:p>
                  </a:txBody>
                  <a:tcPr marL="869049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WP6.8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55609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STI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822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Off line separator</a:t>
                      </a:r>
                    </a:p>
                  </a:txBody>
                  <a:tcPr marL="869049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WP7.1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55610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STI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185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82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Separator areas</a:t>
                      </a:r>
                    </a:p>
                  </a:txBody>
                  <a:tcPr marL="869049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WP7.2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55611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STI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209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82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Experiment Hall</a:t>
                      </a:r>
                    </a:p>
                  </a:txBody>
                  <a:tcPr marL="869049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WP7.3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55612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MEF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111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924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Beam lines</a:t>
                      </a:r>
                    </a:p>
                  </a:txBody>
                  <a:tcPr marL="869049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EIS-PRJ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WP7.4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61522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ABP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185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924">
                <a:tc gridSpan="6"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10346" marR="10346" marT="103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1991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10346" marR="10346" marT="103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660</a:t>
                      </a:r>
                    </a:p>
                  </a:txBody>
                  <a:tcPr marL="10346" marR="10346" marT="1034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52413" y="6669360"/>
            <a:ext cx="8639175" cy="231775"/>
          </a:xfrm>
        </p:spPr>
        <p:txBody>
          <a:bodyPr/>
          <a:lstStyle/>
          <a:p>
            <a:r>
              <a:rPr lang="de-DE" dirty="0" err="1" smtClean="0"/>
              <a:t>February</a:t>
            </a:r>
            <a:r>
              <a:rPr lang="de-DE" dirty="0" smtClean="0"/>
              <a:t> 2, 2011  </a:t>
            </a:r>
            <a:r>
              <a:rPr lang="de-DE" dirty="0"/>
              <a:t>| </a:t>
            </a:r>
            <a:r>
              <a:rPr lang="de-DE" dirty="0" smtClean="0"/>
              <a:t> INTC						|  Yacine Kadi |  								</a:t>
            </a:r>
            <a:fld id="{EFB2295D-2621-4841-9032-DCDCDC4CC697}" type="slidenum">
              <a:rPr lang="de-DE" smtClean="0"/>
              <a:pPr/>
              <a:t>9</a:t>
            </a:fld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42379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xel">
  <a:themeElements>
    <a:clrScheme name="Pixel">
      <a:dk1>
        <a:srgbClr val="FFFFFF"/>
      </a:dk1>
      <a:lt1>
        <a:srgbClr val="103154"/>
      </a:lt1>
      <a:dk2>
        <a:srgbClr val="0096FF"/>
      </a:dk2>
      <a:lt2>
        <a:srgbClr val="87FD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Pixel">
      <a:majorFont>
        <a:latin typeface="Corbel"/>
        <a:ea typeface=""/>
        <a:cs typeface=""/>
        <a:font script="Jpan" typeface="メイリオ"/>
      </a:majorFont>
      <a:minorFont>
        <a:latin typeface="Corbel"/>
        <a:ea typeface=""/>
        <a:cs typeface=""/>
        <a:font script="Jpan" typeface="メイリオ"/>
      </a:minorFont>
    </a:fontScheme>
    <a:fmtScheme name="Pixel">
      <a:fillStyleLst>
        <a:solidFill>
          <a:schemeClr val="phClr"/>
        </a:solidFill>
        <a:solidFill>
          <a:schemeClr val="phClr">
            <a:satMod val="150000"/>
          </a:schemeClr>
        </a:solidFill>
        <a:solidFill>
          <a:schemeClr val="phClr">
            <a:shade val="80000"/>
            <a:lumMod val="9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a:effectStyle>
        <a:effectStyle>
          <a:effectLst>
            <a:outerShdw blurRad="63500" dist="38100" dir="3600000" sx="103000" sy="103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5400000"/>
            </a:lightRig>
          </a:scene3d>
          <a:sp3d prstMaterial="softmetal">
            <a:bevelT w="635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5000"/>
                <a:satMod val="3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satMod val="400000"/>
              </a:schemeClr>
              <a:schemeClr val="phClr">
                <a:tint val="50000"/>
                <a:satMod val="4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16856</TotalTime>
  <Words>2033</Words>
  <Application>Microsoft Macintosh PowerPoint</Application>
  <PresentationFormat>On-screen Show (4:3)</PresentationFormat>
  <Paragraphs>631</Paragraphs>
  <Slides>20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Pixel</vt:lpstr>
      <vt:lpstr>    Report on HIE-ISOLDE Project     </vt:lpstr>
      <vt:lpstr>Project Status</vt:lpstr>
      <vt:lpstr>CATHI Open Positions (until Jan.4 2011)</vt:lpstr>
      <vt:lpstr>CATHI Positions to be opened (Feb. 2011)</vt:lpstr>
      <vt:lpstr>Planning of RF Measurements for Prototype Cavities 1 &amp; 2</vt:lpstr>
      <vt:lpstr>Resources Available</vt:lpstr>
      <vt:lpstr>Material Budget</vt:lpstr>
      <vt:lpstr>Material Budget</vt:lpstr>
      <vt:lpstr>Material Budget</vt:lpstr>
      <vt:lpstr>Material Budget</vt:lpstr>
      <vt:lpstr>Status of External Funding (assured)</vt:lpstr>
      <vt:lpstr>Status of External Funding (applied for)</vt:lpstr>
      <vt:lpstr>Status of External Funding</vt:lpstr>
      <vt:lpstr>Joint HIE-SC IAP meeting, Jan.20-21</vt:lpstr>
      <vt:lpstr>Project Structure of HIE-ISOLDE</vt:lpstr>
      <vt:lpstr>Prel. Recommendations from IAP</vt:lpstr>
      <vt:lpstr>HIE-ISOLDE Schedule</vt:lpstr>
      <vt:lpstr>Status of HIE-ISOLDE Collaborations</vt:lpstr>
      <vt:lpstr>Outlook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HIE-ISOLDE Project</dc:title>
  <dc:subject/>
  <dc:creator>Matteo Pasini</dc:creator>
  <cp:keywords/>
  <dc:description/>
  <cp:lastModifiedBy>Yacine KADI</cp:lastModifiedBy>
  <cp:revision>103</cp:revision>
  <dcterms:created xsi:type="dcterms:W3CDTF">2010-11-04T09:23:47Z</dcterms:created>
  <dcterms:modified xsi:type="dcterms:W3CDTF">2011-02-02T11:43:02Z</dcterms:modified>
  <cp:category/>
</cp:coreProperties>
</file>