
<file path=[Content_Types].xml><?xml version="1.0" encoding="utf-8"?>
<Types xmlns="http://schemas.openxmlformats.org/package/2006/content-types">
  <Override PartName="/ppt/slides/slide18.xml" ContentType="application/vnd.openxmlformats-officedocument.presentationml.slide+xml"/>
  <Override PartName="/ppt/slides/slide9.xml" ContentType="application/vnd.openxmlformats-officedocument.presentationml.slide+xml"/>
  <Override PartName="/ppt/slides/slide14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s/slide5.xml" ContentType="application/vnd.openxmlformats-officedocument.presentationml.slide+xml"/>
  <Default Extension="rels" ContentType="application/vnd.openxmlformats-package.relationships+xml"/>
  <Default Extension="jpeg" ContentType="image/jpeg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handoutMasters/handoutMaster1.xml" ContentType="application/vnd.openxmlformats-officedocument.presentationml.handoutMaster+xml"/>
  <Override PartName="/ppt/slideLayouts/slideLayout5.xml" ContentType="application/vnd.openxmlformats-officedocument.presentationml.slideLayout+xml"/>
  <Override PartName="/docProps/app.xml" ContentType="application/vnd.openxmlformats-officedocument.extended-properties+xml"/>
  <Override PartName="/ppt/theme/theme2.xml" ContentType="application/vnd.openxmlformats-officedocument.theme+xml"/>
  <Override PartName="/ppt/slideLayouts/slideLayout1.xml" ContentType="application/vnd.openxmlformats-officedocument.presentationml.slideLayout+xml"/>
  <Default Extension="xml" ContentType="application/xml"/>
  <Override PartName="/ppt/slides/slide19.xml" ContentType="application/vnd.openxmlformats-officedocument.presentationml.slide+xml"/>
  <Override PartName="/ppt/tableStyles.xml" ContentType="application/vnd.openxmlformats-officedocument.presentationml.tableStyles+xml"/>
  <Override PartName="/ppt/slides/slide15.xml" ContentType="application/vnd.openxmlformats-officedocument.presentationml.slide+xml"/>
  <Override PartName="/ppt/notesSlides/notesSlide1.xml" ContentType="application/vnd.openxmlformats-officedocument.presentationml.notesSlide+xml"/>
  <Override PartName="/ppt/slideLayouts/slideLayout12.xml" ContentType="application/vnd.openxmlformats-officedocument.presentationml.slideLayout+xml"/>
  <Override PartName="/ppt/slides/slide6.xml" ContentType="application/vnd.openxmlformats-officedocument.presentationml.slide+xml"/>
  <Override PartName="/ppt/embeddings/oleObject1.bin" ContentType="application/vnd.openxmlformats-officedocument.oleObject"/>
  <Override PartName="/docProps/core.xml" ContentType="application/vnd.openxmlformats-package.core-properties+xml"/>
  <Override PartName="/ppt/slides/slide11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Default Extension="png" ContentType="image/png"/>
  <Override PartName="/ppt/slideLayouts/slideLayout2.xml" ContentType="application/vnd.openxmlformats-officedocument.presentationml.slideLayout+xml"/>
  <Override PartName="/ppt/theme/theme3.xml" ContentType="application/vnd.openxmlformats-officedocument.theme+xml"/>
  <Default Extension="fntdata" ContentType="application/x-fontdata"/>
  <Override PartName="/ppt/slides/slide16.xml" ContentType="application/vnd.openxmlformats-officedocument.presentationml.slide+xml"/>
  <Override PartName="/ppt/slides/slide7.xml" ContentType="application/vnd.openxmlformats-officedocument.presentationml.slide+xml"/>
  <Override PartName="/ppt/presentation.xml" ContentType="application/vnd.openxmlformats-officedocument.presentationml.presentation.main+xml"/>
  <Override PartName="/ppt/slides/slide12.xml" ContentType="application/vnd.openxmlformats-officedocument.presentationml.slide+xml"/>
  <Override PartName="/ppt/slideLayouts/slideLayout7.xml" ContentType="application/vnd.openxmlformats-officedocument.presentationml.slideLayout+xml"/>
  <Default Extension="vml" ContentType="application/vnd.openxmlformats-officedocument.vmlDrawing"/>
  <Override PartName="/ppt/slides/slide3.xml" ContentType="application/vnd.openxmlformats-officedocument.presentationml.slide+xml"/>
  <Override PartName="/ppt/slideLayouts/slideLayout3.xml" ContentType="application/vnd.openxmlformats-officedocument.presentationml.slideLayout+xml"/>
  <Override PartName="/ppt/slides/slide20.xml" ContentType="application/vnd.openxmlformats-officedocument.presentationml.slide+xml"/>
  <Override PartName="/ppt/slides/slide1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slides/slide13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s/slide21.xml" ContentType="application/vnd.openxmlformats-officedocument.presentationml.slide+xml"/>
  <Default Extension="bin" ContentType="application/vnd.openxmlformats-officedocument.presentationml.printerSettings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SpecialPlsOnTitleSld="0" embedTrueTypeFonts="1" saveSubsetFonts="1">
  <p:sldMasterIdLst>
    <p:sldMasterId id="2147483672" r:id="rId1"/>
  </p:sldMasterIdLst>
  <p:notesMasterIdLst>
    <p:notesMasterId r:id="rId23"/>
  </p:notesMasterIdLst>
  <p:handoutMasterIdLst>
    <p:handoutMasterId r:id="rId24"/>
  </p:handoutMasterIdLst>
  <p:sldIdLst>
    <p:sldId id="384" r:id="rId2"/>
    <p:sldId id="385" r:id="rId3"/>
    <p:sldId id="471" r:id="rId4"/>
    <p:sldId id="469" r:id="rId5"/>
    <p:sldId id="448" r:id="rId6"/>
    <p:sldId id="472" r:id="rId7"/>
    <p:sldId id="473" r:id="rId8"/>
    <p:sldId id="474" r:id="rId9"/>
    <p:sldId id="475" r:id="rId10"/>
    <p:sldId id="468" r:id="rId11"/>
    <p:sldId id="476" r:id="rId12"/>
    <p:sldId id="479" r:id="rId13"/>
    <p:sldId id="459" r:id="rId14"/>
    <p:sldId id="460" r:id="rId15"/>
    <p:sldId id="461" r:id="rId16"/>
    <p:sldId id="462" r:id="rId17"/>
    <p:sldId id="463" r:id="rId18"/>
    <p:sldId id="464" r:id="rId19"/>
    <p:sldId id="465" r:id="rId20"/>
    <p:sldId id="466" r:id="rId21"/>
    <p:sldId id="467" r:id="rId22"/>
  </p:sldIdLst>
  <p:sldSz cx="9144000" cy="6858000" type="screen4x3"/>
  <p:notesSz cx="6858000" cy="9144000"/>
  <p:embeddedFontLst>
    <p:embeddedFont>
      <p:font typeface="Bookman Old Style"/>
      <p:regular r:id="rId25"/>
      <p:bold r:id="rId26"/>
      <p:italic r:id="rId27"/>
      <p:boldItalic r:id="rId28"/>
    </p:embeddedFont>
    <p:embeddedFont>
      <p:font typeface="Gill Sans MT"/>
      <p:regular r:id="rId29"/>
      <p:bold r:id="rId30"/>
      <p:italic r:id="rId31"/>
      <p:boldItalic r:id="rId32"/>
    </p:embeddedFont>
    <p:embeddedFont>
      <p:font typeface="Wingdings 3" charset="2"/>
      <p:regular r:id="rId33"/>
    </p:embeddedFont>
    <p:embeddedFont>
      <p:font typeface="Arial Unicode MS"/>
      <p:regular r:id="rId34"/>
    </p:embeddedFont>
    <p:embeddedFont>
      <p:font typeface="Calibri"/>
      <p:regular r:id="rId35"/>
      <p:bold r:id="rId36"/>
      <p:italic r:id="rId37"/>
      <p:boldItalic r:id="rId38"/>
    </p:embeddedFont>
    <p:embeddedFont>
      <p:font typeface="MS Mincho"/>
      <p:regular r:id="rId39"/>
    </p:embeddedFont>
    <p:embeddedFont>
      <p:font typeface="ＭＳ Ｐゴシック"/>
      <p:regular r:id="rId40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prnPr prnWhat="handouts2" frameSlides="1"/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9" autoAdjust="0"/>
    <p:restoredTop sz="94233" autoAdjust="0"/>
  </p:normalViewPr>
  <p:slideViewPr>
    <p:cSldViewPr>
      <p:cViewPr>
        <p:scale>
          <a:sx n="150" d="100"/>
          <a:sy n="150" d="100"/>
        </p:scale>
        <p:origin x="-1256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notesMaster" Target="notesMasters/notesMaster1.xml"/><Relationship Id="rId24" Type="http://schemas.openxmlformats.org/officeDocument/2006/relationships/handoutMaster" Target="handoutMasters/handoutMaster1.xml"/><Relationship Id="rId25" Type="http://schemas.openxmlformats.org/officeDocument/2006/relationships/font" Target="fonts/font1.fntdata"/><Relationship Id="rId26" Type="http://schemas.openxmlformats.org/officeDocument/2006/relationships/font" Target="fonts/font2.fntdata"/><Relationship Id="rId27" Type="http://schemas.openxmlformats.org/officeDocument/2006/relationships/font" Target="fonts/font3.fntdata"/><Relationship Id="rId28" Type="http://schemas.openxmlformats.org/officeDocument/2006/relationships/font" Target="fonts/font4.fntdata"/><Relationship Id="rId29" Type="http://schemas.openxmlformats.org/officeDocument/2006/relationships/font" Target="fonts/font5.fntdata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font" Target="fonts/font6.fntdata"/><Relationship Id="rId31" Type="http://schemas.openxmlformats.org/officeDocument/2006/relationships/font" Target="fonts/font7.fntdata"/><Relationship Id="rId32" Type="http://schemas.openxmlformats.org/officeDocument/2006/relationships/font" Target="fonts/font8.fntdata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font" Target="fonts/font9.fntdata"/><Relationship Id="rId34" Type="http://schemas.openxmlformats.org/officeDocument/2006/relationships/font" Target="fonts/font10.fntdata"/><Relationship Id="rId35" Type="http://schemas.openxmlformats.org/officeDocument/2006/relationships/font" Target="fonts/font11.fntdata"/><Relationship Id="rId36" Type="http://schemas.openxmlformats.org/officeDocument/2006/relationships/font" Target="fonts/font12.fntdata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font" Target="fonts/font13.fntdata"/><Relationship Id="rId38" Type="http://schemas.openxmlformats.org/officeDocument/2006/relationships/font" Target="fonts/font14.fntdata"/><Relationship Id="rId39" Type="http://schemas.openxmlformats.org/officeDocument/2006/relationships/font" Target="fonts/font15.fntdata"/><Relationship Id="rId40" Type="http://schemas.openxmlformats.org/officeDocument/2006/relationships/font" Target="fonts/font16.fntdata"/><Relationship Id="rId41" Type="http://schemas.openxmlformats.org/officeDocument/2006/relationships/printerSettings" Target="printerSettings/printerSettings1.bin"/><Relationship Id="rId42" Type="http://schemas.openxmlformats.org/officeDocument/2006/relationships/presProps" Target="presProps.xml"/><Relationship Id="rId43" Type="http://schemas.openxmlformats.org/officeDocument/2006/relationships/viewProps" Target="viewProps.xml"/><Relationship Id="rId44" Type="http://schemas.openxmlformats.org/officeDocument/2006/relationships/theme" Target="theme/theme1.xml"/><Relationship Id="rId45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B9CF49C-DFDB-DF4E-B7A5-4918F1CECB0E}" type="datetimeFigureOut">
              <a:rPr lang="en-US" smtClean="0"/>
              <a:pPr/>
              <a:t>2/2/11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DF5DF87-20AF-1F42-9D36-101D3E797D3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0B9162C-1FD9-4657-8E03-F11A276519B5}" type="datetimeFigureOut">
              <a:rPr lang="en-US" smtClean="0"/>
              <a:pPr/>
              <a:t>2/2/11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8A9BE61-5EA2-4B6D-A9C4-FD121D24240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47675B9-F440-914E-9F91-768C8A1BF1AC}" type="slidenum">
              <a:rPr lang="en-US"/>
              <a:pPr/>
              <a:t>13</a:t>
            </a:fld>
            <a:endParaRPr lang="en-US"/>
          </a:p>
        </p:txBody>
      </p:sp>
      <p:sp>
        <p:nvSpPr>
          <p:cNvPr id="30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2625"/>
            <a:ext cx="4572000" cy="3430588"/>
          </a:xfrm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2813" y="4346575"/>
            <a:ext cx="5032375" cy="4114800"/>
          </a:xfrm>
          <a:noFill/>
          <a:ln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r>
              <a:rPr lang="en-US" smtClean="0"/>
              <a:t>2/3 February  2011</a:t>
            </a:r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r>
              <a:rPr lang="en-US" smtClean="0"/>
              <a:t>INTC Meeting</a:t>
            </a:r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904875" y="4139565"/>
            <a:ext cx="7315200" cy="965835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2/3 February  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INTC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2/3 February  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INTC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Isosceles Triangle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2/3 February  2011</a:t>
            </a:r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INTC Meeting</a:t>
            </a: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E2C59A-A866-EC42-88DD-B1B82F56858F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2/3 February  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INTC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12648" y="6400800"/>
            <a:ext cx="1981200" cy="365760"/>
          </a:xfrm>
        </p:spPr>
        <p:txBody>
          <a:bodyPr/>
          <a:lstStyle/>
          <a:p>
            <a:fld id="{A380D7B4-6780-8541-86E4-B63445E9803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r>
              <a:rPr lang="en-US" smtClean="0"/>
              <a:t>2/3 February  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r>
              <a:rPr lang="en-US" smtClean="0"/>
              <a:t>INTC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2/3 February  2011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INTC Meeting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2/3 February  2011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INTC Meeting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2/3 February  2011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INTC Meeting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2/3 February  2011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INTC Meeting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Straight Connector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2/3 February  2011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INTC Meeting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2/3 February  2011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INTC Meeting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2/3 February  2011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1371600" y="6356350"/>
            <a:ext cx="5032248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INTC Meeting</a:t>
            </a:r>
            <a:endParaRPr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8" name="Straight Connector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Straight Connector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Isosceles Triangle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4" Type="http://schemas.openxmlformats.org/officeDocument/2006/relationships/image" Target="../media/image6.jpeg"/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15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eg"/><Relationship Id="rId3" Type="http://schemas.openxmlformats.org/officeDocument/2006/relationships/image" Target="../media/image6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4" Type="http://schemas.openxmlformats.org/officeDocument/2006/relationships/image" Target="../media/image5.jpeg"/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1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4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4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4" Type="http://schemas.openxmlformats.org/officeDocument/2006/relationships/image" Target="../media/image6.jpeg"/><Relationship Id="rId5" Type="http://schemas.openxmlformats.org/officeDocument/2006/relationships/image" Target="../media/image5.jpe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8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jpeg"/><Relationship Id="rId5" Type="http://schemas.openxmlformats.org/officeDocument/2006/relationships/image" Target="../media/image6.jpe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0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4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4" Type="http://schemas.openxmlformats.org/officeDocument/2006/relationships/image" Target="../media/image5.jpe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1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4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4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4" Type="http://schemas.openxmlformats.org/officeDocument/2006/relationships/image" Target="../media/image16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6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4" Type="http://schemas.openxmlformats.org/officeDocument/2006/relationships/image" Target="../media/image16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4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jpeg"/><Relationship Id="rId5" Type="http://schemas.openxmlformats.org/officeDocument/2006/relationships/image" Target="../media/image6.jpeg"/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4" Type="http://schemas.openxmlformats.org/officeDocument/2006/relationships/image" Target="../media/image6.jpeg"/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4" Type="http://schemas.openxmlformats.org/officeDocument/2006/relationships/image" Target="../media/image4.png"/><Relationship Id="rId5" Type="http://schemas.openxmlformats.org/officeDocument/2006/relationships/image" Target="../media/image5.jpeg"/><Relationship Id="rId6" Type="http://schemas.openxmlformats.org/officeDocument/2006/relationships/image" Target="../media/image6.jpeg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4" Type="http://schemas.openxmlformats.org/officeDocument/2006/relationships/image" Target="../media/image11.jpeg"/><Relationship Id="rId5" Type="http://schemas.openxmlformats.org/officeDocument/2006/relationships/image" Target="../media/image4.png"/><Relationship Id="rId6" Type="http://schemas.openxmlformats.org/officeDocument/2006/relationships/image" Target="../media/image5.jpeg"/><Relationship Id="rId7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4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4" Type="http://schemas.openxmlformats.org/officeDocument/2006/relationships/image" Target="../media/image5.jpeg"/><Relationship Id="rId5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447801"/>
            <a:ext cx="7772400" cy="4610890"/>
          </a:xfrm>
        </p:spPr>
        <p:txBody>
          <a:bodyPr>
            <a:normAutofit/>
          </a:bodyPr>
          <a:lstStyle/>
          <a:p>
            <a:pPr lvl="0"/>
            <a:r>
              <a:rPr lang="en-US" dirty="0" smtClean="0">
                <a:solidFill>
                  <a:srgbClr val="800000"/>
                </a:solidFill>
              </a:rPr>
              <a:t>Status of the </a:t>
            </a:r>
            <a:r>
              <a:rPr lang="en-US" dirty="0" err="1" smtClean="0">
                <a:solidFill>
                  <a:srgbClr val="800000"/>
                </a:solidFill>
              </a:rPr>
              <a:t>n</a:t>
            </a:r>
            <a:r>
              <a:rPr lang="en-US" dirty="0" smtClean="0">
                <a:solidFill>
                  <a:srgbClr val="800000"/>
                </a:solidFill>
              </a:rPr>
              <a:t>-TOF experiment</a:t>
            </a:r>
            <a:br>
              <a:rPr lang="en-US" dirty="0" smtClean="0">
                <a:solidFill>
                  <a:srgbClr val="800000"/>
                </a:solidFill>
              </a:rPr>
            </a:br>
            <a:r>
              <a:rPr lang="en-US" dirty="0" smtClean="0">
                <a:solidFill>
                  <a:srgbClr val="800000"/>
                </a:solidFill>
              </a:rPr>
              <a:t/>
            </a:r>
            <a:br>
              <a:rPr lang="en-US" dirty="0" smtClean="0">
                <a:solidFill>
                  <a:srgbClr val="800000"/>
                </a:solidFill>
              </a:rPr>
            </a:br>
            <a:r>
              <a:rPr lang="en-US" dirty="0" smtClean="0">
                <a:solidFill>
                  <a:srgbClr val="800000"/>
                </a:solidFill>
              </a:rPr>
              <a:t/>
            </a:r>
            <a:br>
              <a:rPr lang="en-US" dirty="0" smtClean="0">
                <a:solidFill>
                  <a:srgbClr val="800000"/>
                </a:solidFill>
              </a:rPr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  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95400" y="3886200"/>
            <a:ext cx="6400800" cy="1752600"/>
          </a:xfrm>
        </p:spPr>
        <p:txBody>
          <a:bodyPr/>
          <a:lstStyle/>
          <a:p>
            <a:r>
              <a:rPr lang="en-US" dirty="0" err="1" smtClean="0">
                <a:solidFill>
                  <a:schemeClr val="tx1"/>
                </a:solidFill>
              </a:rPr>
              <a:t>E.Chiaveri</a:t>
            </a:r>
            <a:endParaRPr lang="en-US" dirty="0" smtClean="0">
              <a:solidFill>
                <a:schemeClr val="tx1"/>
              </a:solidFill>
            </a:endParaRPr>
          </a:p>
          <a:p>
            <a:r>
              <a:rPr lang="en-US" dirty="0" smtClean="0">
                <a:solidFill>
                  <a:schemeClr val="tx1"/>
                </a:solidFill>
              </a:rPr>
              <a:t>(</a:t>
            </a:r>
            <a:r>
              <a:rPr lang="en-US" sz="2400" dirty="0" smtClean="0">
                <a:solidFill>
                  <a:schemeClr val="tx1"/>
                </a:solidFill>
              </a:rPr>
              <a:t>EN-STI-EET</a:t>
            </a:r>
            <a:r>
              <a:rPr lang="en-US" dirty="0" smtClean="0">
                <a:solidFill>
                  <a:schemeClr val="tx1"/>
                </a:solidFill>
              </a:rPr>
              <a:t>)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On behalf of </a:t>
            </a:r>
            <a:r>
              <a:rPr lang="en-US" dirty="0" err="1" smtClean="0">
                <a:solidFill>
                  <a:schemeClr val="tx1"/>
                </a:solidFill>
              </a:rPr>
              <a:t>n_TOF</a:t>
            </a:r>
            <a:r>
              <a:rPr lang="en-US" dirty="0" smtClean="0">
                <a:solidFill>
                  <a:schemeClr val="tx1"/>
                </a:solidFill>
              </a:rPr>
              <a:t> collaboration</a:t>
            </a:r>
          </a:p>
        </p:txBody>
      </p:sp>
      <p:pic>
        <p:nvPicPr>
          <p:cNvPr id="5" name="Picture 1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609600"/>
            <a:ext cx="762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349A2-217D-6B45-A174-4F8CC5828755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2/3 February  2011</a:t>
            </a:r>
            <a:endParaRPr lang="es-ES" dirty="0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INTC Meeting</a:t>
            </a:r>
            <a:endParaRPr lang="es-ES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19200" y="685800"/>
            <a:ext cx="762000" cy="664535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758382" y="135001"/>
            <a:ext cx="1349671" cy="931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2/3 February  2011</a:t>
            </a:r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INTC Meeting</a:t>
            </a:r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E2C59A-A866-EC42-88DD-B1B82F56858F}" type="slidenum">
              <a:rPr lang="es-ES" smtClean="0"/>
              <a:pPr/>
              <a:t>10</a:t>
            </a:fld>
            <a:endParaRPr lang="es-E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" y="482600"/>
            <a:ext cx="9017000" cy="5892800"/>
          </a:xfrm>
          <a:prstGeom prst="rect">
            <a:avLst/>
          </a:prstGeom>
        </p:spPr>
      </p:pic>
      <p:pic>
        <p:nvPicPr>
          <p:cNvPr id="8" name="Picture 7" descr="EN-STI-LOG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506143" y="6419088"/>
            <a:ext cx="475057" cy="421912"/>
          </a:xfrm>
          <a:prstGeom prst="rect">
            <a:avLst/>
          </a:prstGeom>
        </p:spPr>
      </p:pic>
      <p:pic>
        <p:nvPicPr>
          <p:cNvPr id="9" name="Picture 1" descr="C:\Documents and Settings\marco\Desktop\fission2009\images-1.jpe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90600" y="6382512"/>
            <a:ext cx="457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INTC Meeting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80D7B4-6780-8541-86E4-B63445E98039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6" name="Text Box 36"/>
          <p:cNvSpPr txBox="1">
            <a:spLocks noChangeArrowheads="1"/>
          </p:cNvSpPr>
          <p:nvPr/>
        </p:nvSpPr>
        <p:spPr bwMode="auto">
          <a:xfrm>
            <a:off x="577850" y="152400"/>
            <a:ext cx="8566150" cy="3127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81639" tIns="40820" rIns="81639" bIns="40820"/>
          <a:lstStyle/>
          <a:p>
            <a:pPr defTabSz="414338" hangingPunct="0">
              <a:lnSpc>
                <a:spcPct val="93000"/>
              </a:lnSpc>
              <a:buClr>
                <a:srgbClr val="000000"/>
              </a:buClr>
              <a:buSzPct val="45000"/>
              <a:buFont typeface="Wingdings" pitchFamily="2" charset="2"/>
              <a:buNone/>
              <a:tabLst>
                <a:tab pos="657225" algn="l"/>
                <a:tab pos="1312863" algn="l"/>
                <a:tab pos="1970088" algn="l"/>
                <a:tab pos="2627313" algn="l"/>
                <a:tab pos="3282950" algn="l"/>
                <a:tab pos="3940175" algn="l"/>
                <a:tab pos="4595813" algn="l"/>
                <a:tab pos="5253038" algn="l"/>
                <a:tab pos="5910263" algn="l"/>
                <a:tab pos="6565900" algn="l"/>
                <a:tab pos="7223125" algn="l"/>
                <a:tab pos="7880350" algn="l"/>
              </a:tabLst>
            </a:pPr>
            <a:r>
              <a:rPr lang="en-GB" sz="2400" b="1" dirty="0" smtClean="0">
                <a:solidFill>
                  <a:srgbClr val="3366CC"/>
                </a:solidFill>
                <a:latin typeface="Calibri" pitchFamily="34" charset="0"/>
              </a:rPr>
              <a:t>Experimental campaign 2011: PLANS</a:t>
            </a:r>
            <a:endParaRPr lang="en-GB" sz="2400" b="1" dirty="0">
              <a:solidFill>
                <a:srgbClr val="3366CC"/>
              </a:solidFill>
              <a:latin typeface="Calibri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04800" y="609600"/>
            <a:ext cx="8382000" cy="56630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The campaign 2011 will provide finally a total of </a:t>
            </a:r>
            <a:r>
              <a:rPr lang="en-US" dirty="0" smtClean="0"/>
              <a:t>1.55 e19 </a:t>
            </a:r>
            <a:r>
              <a:rPr lang="en-US" dirty="0" smtClean="0"/>
              <a:t>protons/year, which will allow to advance in most of the approved proposals. </a:t>
            </a:r>
          </a:p>
          <a:p>
            <a:endParaRPr lang="en-US" sz="1000" dirty="0" smtClean="0"/>
          </a:p>
          <a:p>
            <a:r>
              <a:rPr lang="en-US" b="1" dirty="0" smtClean="0">
                <a:solidFill>
                  <a:srgbClr val="C00000"/>
                </a:solidFill>
              </a:rPr>
              <a:t>Some innovations:</a:t>
            </a:r>
          </a:p>
          <a:p>
            <a:pPr>
              <a:buFontTx/>
              <a:buChar char="-"/>
            </a:pPr>
            <a:r>
              <a:rPr lang="en-US" dirty="0" smtClean="0">
                <a:solidFill>
                  <a:srgbClr val="C00000"/>
                </a:solidFill>
              </a:rPr>
              <a:t> First use of MGAS for measuring </a:t>
            </a:r>
            <a:r>
              <a:rPr lang="en-US" baseline="30000" dirty="0" smtClean="0">
                <a:solidFill>
                  <a:srgbClr val="C00000"/>
                </a:solidFill>
              </a:rPr>
              <a:t>33</a:t>
            </a:r>
            <a:r>
              <a:rPr lang="en-US" dirty="0" smtClean="0">
                <a:solidFill>
                  <a:srgbClr val="C00000"/>
                </a:solidFill>
              </a:rPr>
              <a:t>S </a:t>
            </a:r>
            <a:r>
              <a:rPr lang="en-US" dirty="0" err="1" smtClean="0">
                <a:solidFill>
                  <a:srgbClr val="C00000"/>
                </a:solidFill>
                <a:latin typeface="Symbol" pitchFamily="18" charset="2"/>
              </a:rPr>
              <a:t>s</a:t>
            </a:r>
            <a:r>
              <a:rPr lang="en-US" dirty="0" err="1" smtClean="0">
                <a:solidFill>
                  <a:srgbClr val="C00000"/>
                </a:solidFill>
              </a:rPr>
              <a:t>(n,</a:t>
            </a:r>
            <a:r>
              <a:rPr lang="en-US" dirty="0" err="1" smtClean="0">
                <a:solidFill>
                  <a:srgbClr val="C00000"/>
                </a:solidFill>
                <a:latin typeface="Symbol" pitchFamily="18" charset="2"/>
              </a:rPr>
              <a:t>a</a:t>
            </a:r>
            <a:r>
              <a:rPr lang="en-US" dirty="0" smtClean="0">
                <a:solidFill>
                  <a:srgbClr val="C00000"/>
                </a:solidFill>
              </a:rPr>
              <a:t>): isotope for possible medical </a:t>
            </a:r>
            <a:r>
              <a:rPr lang="en-US" dirty="0" err="1" smtClean="0">
                <a:solidFill>
                  <a:srgbClr val="C00000"/>
                </a:solidFill>
              </a:rPr>
              <a:t>appliction</a:t>
            </a:r>
            <a:endParaRPr lang="en-US" dirty="0" smtClean="0">
              <a:solidFill>
                <a:srgbClr val="C00000"/>
              </a:solidFill>
            </a:endParaRPr>
          </a:p>
          <a:p>
            <a:pPr>
              <a:buFontTx/>
              <a:buChar char="-"/>
            </a:pPr>
            <a:r>
              <a:rPr lang="en-US" dirty="0" smtClean="0">
                <a:solidFill>
                  <a:srgbClr val="C00000"/>
                </a:solidFill>
              </a:rPr>
              <a:t> First use of a large area </a:t>
            </a:r>
            <a:r>
              <a:rPr lang="en-US" dirty="0" err="1" smtClean="0">
                <a:solidFill>
                  <a:srgbClr val="C00000"/>
                </a:solidFill>
              </a:rPr>
              <a:t>pCVD</a:t>
            </a:r>
            <a:r>
              <a:rPr lang="en-US" dirty="0" smtClean="0">
                <a:solidFill>
                  <a:srgbClr val="C00000"/>
                </a:solidFill>
              </a:rPr>
              <a:t> diamond for </a:t>
            </a:r>
            <a:r>
              <a:rPr lang="en-US" dirty="0" smtClean="0">
                <a:solidFill>
                  <a:srgbClr val="C00000"/>
                </a:solidFill>
                <a:latin typeface="Symbol" pitchFamily="18" charset="2"/>
              </a:rPr>
              <a:t>s</a:t>
            </a:r>
            <a:r>
              <a:rPr lang="en-US" dirty="0" smtClean="0">
                <a:solidFill>
                  <a:srgbClr val="C00000"/>
                </a:solidFill>
              </a:rPr>
              <a:t>(</a:t>
            </a:r>
            <a:r>
              <a:rPr lang="en-US" dirty="0" err="1" smtClean="0">
                <a:solidFill>
                  <a:srgbClr val="C00000"/>
                </a:solidFill>
              </a:rPr>
              <a:t>n,</a:t>
            </a:r>
            <a:r>
              <a:rPr lang="en-US" dirty="0" err="1" smtClean="0">
                <a:solidFill>
                  <a:srgbClr val="C00000"/>
                </a:solidFill>
                <a:latin typeface="Symbol" pitchFamily="18" charset="2"/>
              </a:rPr>
              <a:t>a</a:t>
            </a:r>
            <a:r>
              <a:rPr lang="en-US" dirty="0" smtClean="0">
                <a:solidFill>
                  <a:srgbClr val="C00000"/>
                </a:solidFill>
              </a:rPr>
              <a:t>) beyond the MeV frontier</a:t>
            </a:r>
          </a:p>
          <a:p>
            <a:pPr>
              <a:buFontTx/>
              <a:buChar char="-"/>
            </a:pPr>
            <a:r>
              <a:rPr lang="en-US" dirty="0" smtClean="0">
                <a:solidFill>
                  <a:srgbClr val="C00000"/>
                </a:solidFill>
              </a:rPr>
              <a:t> First use of MGAS for measuring </a:t>
            </a:r>
            <a:r>
              <a:rPr lang="en-US" dirty="0" smtClean="0">
                <a:solidFill>
                  <a:srgbClr val="C00000"/>
                </a:solidFill>
                <a:latin typeface="Symbol" pitchFamily="18" charset="2"/>
              </a:rPr>
              <a:t>s</a:t>
            </a:r>
            <a:r>
              <a:rPr lang="en-US" dirty="0" smtClean="0">
                <a:solidFill>
                  <a:srgbClr val="C00000"/>
                </a:solidFill>
              </a:rPr>
              <a:t>(</a:t>
            </a:r>
            <a:r>
              <a:rPr lang="en-US" dirty="0" err="1" smtClean="0">
                <a:solidFill>
                  <a:srgbClr val="C00000"/>
                </a:solidFill>
              </a:rPr>
              <a:t>n,f</a:t>
            </a:r>
            <a:r>
              <a:rPr lang="en-US" dirty="0" smtClean="0">
                <a:solidFill>
                  <a:srgbClr val="C00000"/>
                </a:solidFill>
              </a:rPr>
              <a:t>) at high energy: </a:t>
            </a:r>
            <a:r>
              <a:rPr lang="en-US" baseline="30000" dirty="0" smtClean="0">
                <a:solidFill>
                  <a:srgbClr val="C00000"/>
                </a:solidFill>
              </a:rPr>
              <a:t>240,242</a:t>
            </a:r>
            <a:r>
              <a:rPr lang="en-US" dirty="0" smtClean="0">
                <a:solidFill>
                  <a:srgbClr val="C00000"/>
                </a:solidFill>
              </a:rPr>
              <a:t>Pu</a:t>
            </a:r>
          </a:p>
          <a:p>
            <a:pPr>
              <a:buFontTx/>
              <a:buChar char="-"/>
            </a:pPr>
            <a:r>
              <a:rPr lang="en-US" dirty="0" smtClean="0">
                <a:solidFill>
                  <a:srgbClr val="C00000"/>
                </a:solidFill>
              </a:rPr>
              <a:t> First ever measurement of the radioactive </a:t>
            </a:r>
            <a:r>
              <a:rPr lang="en-US" baseline="30000" dirty="0" smtClean="0">
                <a:solidFill>
                  <a:srgbClr val="C00000"/>
                </a:solidFill>
              </a:rPr>
              <a:t>63</a:t>
            </a:r>
            <a:r>
              <a:rPr lang="en-US" dirty="0" smtClean="0">
                <a:solidFill>
                  <a:srgbClr val="C00000"/>
                </a:solidFill>
              </a:rPr>
              <a:t>Ni </a:t>
            </a:r>
            <a:r>
              <a:rPr lang="en-US" dirty="0" err="1" smtClean="0">
                <a:solidFill>
                  <a:srgbClr val="C00000"/>
                </a:solidFill>
                <a:latin typeface="Symbol" pitchFamily="18" charset="2"/>
              </a:rPr>
              <a:t>s</a:t>
            </a:r>
            <a:r>
              <a:rPr lang="en-US" dirty="0" err="1" smtClean="0">
                <a:solidFill>
                  <a:srgbClr val="C00000"/>
                </a:solidFill>
              </a:rPr>
              <a:t>(n,</a:t>
            </a:r>
            <a:r>
              <a:rPr lang="en-US" dirty="0" err="1" smtClean="0">
                <a:solidFill>
                  <a:srgbClr val="C00000"/>
                </a:solidFill>
                <a:latin typeface="Symbol" pitchFamily="18" charset="2"/>
              </a:rPr>
              <a:t>g</a:t>
            </a:r>
            <a:r>
              <a:rPr lang="en-US" dirty="0" smtClean="0">
                <a:solidFill>
                  <a:srgbClr val="C00000"/>
                </a:solidFill>
              </a:rPr>
              <a:t>)</a:t>
            </a:r>
            <a:endParaRPr lang="en-US" dirty="0" smtClean="0">
              <a:solidFill>
                <a:srgbClr val="FF0000"/>
              </a:solidFill>
            </a:endParaRPr>
          </a:p>
          <a:p>
            <a:r>
              <a:rPr lang="en-US" dirty="0" smtClean="0"/>
              <a:t>	</a:t>
            </a:r>
          </a:p>
          <a:p>
            <a:r>
              <a:rPr lang="en-US" b="1" dirty="0" smtClean="0">
                <a:solidFill>
                  <a:srgbClr val="002060"/>
                </a:solidFill>
              </a:rPr>
              <a:t>The challenges will mainly come from:</a:t>
            </a:r>
          </a:p>
          <a:p>
            <a:pPr>
              <a:buFontTx/>
              <a:buChar char="-"/>
            </a:pPr>
            <a:r>
              <a:rPr lang="en-US" dirty="0" smtClean="0">
                <a:solidFill>
                  <a:srgbClr val="002060"/>
                </a:solidFill>
              </a:rPr>
              <a:t>the use of new (or combinations) of detection systems</a:t>
            </a:r>
          </a:p>
          <a:p>
            <a:pPr>
              <a:buFontTx/>
              <a:buChar char="-"/>
            </a:pPr>
            <a:r>
              <a:rPr lang="en-US" dirty="0" smtClean="0">
                <a:solidFill>
                  <a:srgbClr val="002060"/>
                </a:solidFill>
              </a:rPr>
              <a:t> the unprecedented aimed accuracy for the </a:t>
            </a:r>
            <a:r>
              <a:rPr lang="en-US" baseline="30000" dirty="0" smtClean="0">
                <a:solidFill>
                  <a:srgbClr val="002060"/>
                </a:solidFill>
              </a:rPr>
              <a:t>238</a:t>
            </a:r>
            <a:r>
              <a:rPr lang="en-US" dirty="0" smtClean="0">
                <a:solidFill>
                  <a:srgbClr val="002060"/>
                </a:solidFill>
              </a:rPr>
              <a:t>U(</a:t>
            </a:r>
            <a:r>
              <a:rPr lang="en-US" dirty="0" err="1" smtClean="0">
                <a:solidFill>
                  <a:srgbClr val="002060"/>
                </a:solidFill>
              </a:rPr>
              <a:t>n,</a:t>
            </a:r>
            <a:r>
              <a:rPr lang="en-US" dirty="0" err="1" smtClean="0">
                <a:solidFill>
                  <a:srgbClr val="002060"/>
                </a:solidFill>
                <a:latin typeface="Symbol" pitchFamily="18" charset="2"/>
              </a:rPr>
              <a:t>g</a:t>
            </a:r>
            <a:r>
              <a:rPr lang="en-US" dirty="0" smtClean="0">
                <a:solidFill>
                  <a:srgbClr val="002060"/>
                </a:solidFill>
              </a:rPr>
              <a:t>) measurement:</a:t>
            </a:r>
          </a:p>
          <a:p>
            <a:pPr lvl="1">
              <a:buFontTx/>
              <a:buChar char="-"/>
            </a:pPr>
            <a:r>
              <a:rPr lang="en-US" dirty="0" smtClean="0">
                <a:solidFill>
                  <a:srgbClr val="002060"/>
                </a:solidFill>
              </a:rPr>
              <a:t> 2-3% overall accuracy between thermal and 1 MeV!!</a:t>
            </a:r>
          </a:p>
          <a:p>
            <a:endParaRPr lang="en-US" sz="1000" dirty="0" smtClean="0"/>
          </a:p>
          <a:p>
            <a:r>
              <a:rPr lang="en-US" b="1" dirty="0" smtClean="0">
                <a:solidFill>
                  <a:srgbClr val="008080"/>
                </a:solidFill>
              </a:rPr>
              <a:t>The </a:t>
            </a:r>
            <a:r>
              <a:rPr lang="en-US" b="1" dirty="0" err="1" smtClean="0">
                <a:solidFill>
                  <a:srgbClr val="008080"/>
                </a:solidFill>
              </a:rPr>
              <a:t>n_TOF</a:t>
            </a:r>
            <a:r>
              <a:rPr lang="en-US" b="1" dirty="0" smtClean="0">
                <a:solidFill>
                  <a:srgbClr val="008080"/>
                </a:solidFill>
              </a:rPr>
              <a:t> Collaboration will benefit from the arrival of new members:</a:t>
            </a:r>
          </a:p>
          <a:p>
            <a:pPr>
              <a:buFontTx/>
              <a:buChar char="-"/>
            </a:pPr>
            <a:r>
              <a:rPr lang="en-US" dirty="0" smtClean="0">
                <a:solidFill>
                  <a:srgbClr val="008080"/>
                </a:solidFill>
              </a:rPr>
              <a:t> Oak Ridge National Laboratory (USA)</a:t>
            </a:r>
          </a:p>
          <a:p>
            <a:pPr>
              <a:buFontTx/>
              <a:buChar char="-"/>
            </a:pPr>
            <a:r>
              <a:rPr lang="en-US" dirty="0" smtClean="0">
                <a:solidFill>
                  <a:srgbClr val="008080"/>
                </a:solidFill>
              </a:rPr>
              <a:t> IRMM </a:t>
            </a:r>
            <a:r>
              <a:rPr lang="en-US" dirty="0" err="1" smtClean="0">
                <a:solidFill>
                  <a:srgbClr val="008080"/>
                </a:solidFill>
              </a:rPr>
              <a:t>Geel</a:t>
            </a:r>
            <a:r>
              <a:rPr lang="en-US" dirty="0" smtClean="0">
                <a:solidFill>
                  <a:srgbClr val="008080"/>
                </a:solidFill>
              </a:rPr>
              <a:t> (Belgium)</a:t>
            </a:r>
          </a:p>
          <a:p>
            <a:pPr>
              <a:buFontTx/>
              <a:buChar char="-"/>
            </a:pPr>
            <a:r>
              <a:rPr lang="en-US" dirty="0" smtClean="0">
                <a:solidFill>
                  <a:srgbClr val="008080"/>
                </a:solidFill>
              </a:rPr>
              <a:t> University of Zagreb (Croatia)</a:t>
            </a:r>
          </a:p>
          <a:p>
            <a:pPr>
              <a:buFontTx/>
              <a:buChar char="-"/>
            </a:pPr>
            <a:r>
              <a:rPr lang="en-US" dirty="0" smtClean="0">
                <a:solidFill>
                  <a:srgbClr val="008080"/>
                </a:solidFill>
              </a:rPr>
              <a:t> University of Manchester</a:t>
            </a:r>
          </a:p>
          <a:p>
            <a:pPr>
              <a:buFontTx/>
              <a:buChar char="-"/>
            </a:pPr>
            <a:r>
              <a:rPr lang="en-US" dirty="0" smtClean="0">
                <a:solidFill>
                  <a:srgbClr val="008080"/>
                </a:solidFill>
              </a:rPr>
              <a:t> University of  York</a:t>
            </a:r>
          </a:p>
          <a:p>
            <a:pPr>
              <a:buFontTx/>
              <a:buChar char="-"/>
            </a:pPr>
            <a:r>
              <a:rPr lang="en-US" dirty="0" smtClean="0">
                <a:solidFill>
                  <a:srgbClr val="008080"/>
                </a:solidFill>
              </a:rPr>
              <a:t> University of Thessaloniki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2/3 February  2011</a:t>
            </a:r>
            <a:endParaRPr lang="en-US"/>
          </a:p>
        </p:txBody>
      </p:sp>
      <p:pic>
        <p:nvPicPr>
          <p:cNvPr id="9" name="Picture 8" descr="EN-STI-LOGO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06143" y="6419088"/>
            <a:ext cx="475057" cy="421912"/>
          </a:xfrm>
          <a:prstGeom prst="rect">
            <a:avLst/>
          </a:prstGeom>
        </p:spPr>
      </p:pic>
      <p:pic>
        <p:nvPicPr>
          <p:cNvPr id="10" name="Picture 1" descr="C:\Documents and Settings\marco\Desktop\fission2009\images-1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90600" y="6382512"/>
            <a:ext cx="457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-228600" y="609600"/>
            <a:ext cx="8229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0070C0"/>
                </a:solidFill>
              </a:rPr>
              <a:t>Preliminary n_TOF  measurement  plan for 2011 </a:t>
            </a:r>
            <a:endParaRPr lang="en-US" sz="2400" b="1" dirty="0">
              <a:solidFill>
                <a:srgbClr val="0070C0"/>
              </a:solidFill>
            </a:endParaRPr>
          </a:p>
        </p:txBody>
      </p:sp>
      <p:graphicFrame>
        <p:nvGraphicFramePr>
          <p:cNvPr id="9" name="Table 8"/>
          <p:cNvGraphicFramePr>
            <a:graphicFrameLocks noGrp="1"/>
          </p:cNvGraphicFramePr>
          <p:nvPr/>
        </p:nvGraphicFramePr>
        <p:xfrm>
          <a:off x="457200" y="1371600"/>
          <a:ext cx="8229600" cy="3033980"/>
        </p:xfrm>
        <a:graphic>
          <a:graphicData uri="http://schemas.openxmlformats.org/drawingml/2006/table">
            <a:tbl>
              <a:tblPr/>
              <a:tblGrid>
                <a:gridCol w="2057400"/>
                <a:gridCol w="1219200"/>
                <a:gridCol w="1143000"/>
                <a:gridCol w="1295400"/>
                <a:gridCol w="2514600"/>
              </a:tblGrid>
              <a:tr h="22982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 smtClean="0">
                          <a:solidFill>
                            <a:schemeClr val="bg1"/>
                          </a:solidFill>
                          <a:latin typeface="Calibri"/>
                          <a:ea typeface="Times New Roman"/>
                        </a:rPr>
                        <a:t>INTC Reference</a:t>
                      </a:r>
                      <a:endParaRPr lang="en-US" sz="1400" b="1" dirty="0">
                        <a:solidFill>
                          <a:schemeClr val="bg1"/>
                        </a:solidFill>
                        <a:latin typeface="Calibri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 b="1" kern="1200" dirty="0" err="1">
                          <a:solidFill>
                            <a:srgbClr val="FFFFFF"/>
                          </a:solidFill>
                          <a:latin typeface="Calibri"/>
                          <a:ea typeface="Times New Roman"/>
                          <a:cs typeface="Calibri"/>
                        </a:rPr>
                        <a:t>Measurement</a:t>
                      </a:r>
                      <a:endParaRPr lang="en-US" sz="1400" dirty="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 smtClean="0">
                          <a:solidFill>
                            <a:schemeClr val="bg1"/>
                          </a:solidFill>
                          <a:latin typeface="Calibri"/>
                          <a:ea typeface="Times New Roman"/>
                        </a:rPr>
                        <a:t>Detector</a:t>
                      </a:r>
                      <a:endParaRPr lang="en-US" sz="1400" b="1" dirty="0">
                        <a:solidFill>
                          <a:schemeClr val="bg1"/>
                        </a:solidFill>
                        <a:latin typeface="Calibri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kern="1200" dirty="0">
                          <a:solidFill>
                            <a:srgbClr val="FFFFFF"/>
                          </a:solidFill>
                          <a:latin typeface="Calibri"/>
                          <a:ea typeface="Times New Roman"/>
                          <a:cs typeface="Calibri"/>
                        </a:rPr>
                        <a:t>Expected dates</a:t>
                      </a:r>
                      <a:endParaRPr lang="en-US" sz="1400" dirty="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kern="1200" dirty="0">
                          <a:solidFill>
                            <a:srgbClr val="FFFFFF"/>
                          </a:solidFill>
                          <a:latin typeface="Calibri"/>
                          <a:ea typeface="Times New Roman"/>
                          <a:cs typeface="Calibri"/>
                        </a:rPr>
                        <a:t>Comments</a:t>
                      </a:r>
                      <a:endParaRPr lang="en-US" sz="1400" dirty="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</a:tr>
              <a:tr h="144159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0" dirty="0">
                        <a:latin typeface="+mn-lt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kern="1200" dirty="0">
                          <a:latin typeface="+mn-lt"/>
                          <a:ea typeface="Times New Roman"/>
                          <a:cs typeface="Calibri"/>
                        </a:rPr>
                        <a:t>Start Up</a:t>
                      </a:r>
                      <a:endParaRPr lang="en-US" sz="1600" b="0" dirty="0">
                        <a:latin typeface="+mn-lt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 err="1" smtClean="0">
                          <a:latin typeface="+mn-lt"/>
                          <a:ea typeface="Times New Roman"/>
                        </a:rPr>
                        <a:t>Varii</a:t>
                      </a:r>
                      <a:endParaRPr lang="en-US" sz="1600" b="0" dirty="0">
                        <a:latin typeface="+mn-lt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kern="1200" dirty="0" smtClean="0">
                          <a:latin typeface="+mn-lt"/>
                          <a:ea typeface="Times New Roman"/>
                          <a:cs typeface="Calibri"/>
                        </a:rPr>
                        <a:t>17/3 </a:t>
                      </a:r>
                      <a:r>
                        <a:rPr lang="en-US" sz="1400" b="0" kern="1200" dirty="0">
                          <a:latin typeface="+mn-lt"/>
                          <a:ea typeface="Times New Roman"/>
                          <a:cs typeface="Calibri"/>
                        </a:rPr>
                        <a:t>- </a:t>
                      </a:r>
                      <a:r>
                        <a:rPr lang="en-US" sz="1400" b="0" kern="1200" dirty="0" smtClean="0">
                          <a:latin typeface="+mn-lt"/>
                          <a:ea typeface="Times New Roman"/>
                          <a:cs typeface="Calibri"/>
                        </a:rPr>
                        <a:t>22/3</a:t>
                      </a:r>
                      <a:endParaRPr lang="en-US" sz="1400" b="0" dirty="0">
                        <a:latin typeface="+mn-lt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 err="1">
                          <a:latin typeface="+mn-lt"/>
                          <a:ea typeface="Calibri"/>
                          <a:cs typeface="Calibri"/>
                        </a:rPr>
                        <a:t>Varii</a:t>
                      </a:r>
                      <a:endParaRPr lang="en-US" sz="1600" b="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144159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 smtClean="0">
                          <a:latin typeface="+mn-lt"/>
                        </a:rPr>
                        <a:t>CERN-INTC-2006-012 </a:t>
                      </a:r>
                      <a:endParaRPr lang="en-US" sz="1600" b="0" dirty="0">
                        <a:latin typeface="+mn-lt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600" b="0" kern="1200" baseline="30000" dirty="0">
                          <a:latin typeface="+mn-lt"/>
                          <a:ea typeface="Times New Roman"/>
                          <a:cs typeface="Calibri"/>
                        </a:rPr>
                        <a:t>57</a:t>
                      </a:r>
                      <a:r>
                        <a:rPr lang="es-ES" sz="1600" b="0" kern="1200" dirty="0">
                          <a:latin typeface="+mn-lt"/>
                          <a:ea typeface="Times New Roman"/>
                          <a:cs typeface="Calibri"/>
                        </a:rPr>
                        <a:t>Fe(n</a:t>
                      </a:r>
                      <a:r>
                        <a:rPr lang="es-ES" sz="1600" b="0" kern="1200" dirty="0" smtClean="0">
                          <a:latin typeface="+mn-lt"/>
                          <a:ea typeface="Times New Roman"/>
                          <a:cs typeface="Calibri"/>
                        </a:rPr>
                        <a:t>,</a:t>
                      </a:r>
                      <a:r>
                        <a:rPr lang="es-ES" sz="1600" b="0" kern="1200" dirty="0" smtClean="0">
                          <a:latin typeface="Symbol" pitchFamily="18" charset="2"/>
                          <a:ea typeface="Times New Roman"/>
                          <a:cs typeface="Calibri"/>
                        </a:rPr>
                        <a:t> g</a:t>
                      </a:r>
                      <a:r>
                        <a:rPr lang="es-ES" sz="1600" b="0" kern="1200" dirty="0" smtClean="0">
                          <a:latin typeface="+mn-lt"/>
                          <a:ea typeface="Times New Roman"/>
                          <a:cs typeface="Calibri"/>
                        </a:rPr>
                        <a:t>)</a:t>
                      </a:r>
                      <a:endParaRPr lang="en-US" sz="1600" b="0" dirty="0">
                        <a:latin typeface="+mn-lt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 smtClean="0">
                          <a:latin typeface="+mn-lt"/>
                          <a:ea typeface="Times New Roman"/>
                        </a:rPr>
                        <a:t>C6D6</a:t>
                      </a:r>
                      <a:endParaRPr lang="en-US" sz="1600" b="0" dirty="0">
                        <a:latin typeface="+mn-lt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 b="0" kern="1200" dirty="0" smtClean="0">
                          <a:latin typeface="+mn-lt"/>
                          <a:ea typeface="Times New Roman"/>
                          <a:cs typeface="Calibri"/>
                        </a:rPr>
                        <a:t>22/3 – 10/4</a:t>
                      </a:r>
                      <a:endParaRPr lang="en-US" sz="1400" b="0" dirty="0">
                        <a:latin typeface="+mn-lt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s-ES" sz="1600" b="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144159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 smtClean="0">
                          <a:latin typeface="+mn-lt"/>
                        </a:rPr>
                        <a:t>CERN-INTC-2010-067 </a:t>
                      </a:r>
                      <a:endParaRPr lang="en-US" sz="1600" b="0" dirty="0">
                        <a:latin typeface="+mn-lt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kern="1200" baseline="30000" dirty="0">
                          <a:latin typeface="+mn-lt"/>
                          <a:ea typeface="Times New Roman"/>
                          <a:cs typeface="Calibri"/>
                        </a:rPr>
                        <a:t>63</a:t>
                      </a:r>
                      <a:r>
                        <a:rPr lang="en-US" sz="1600" b="0" kern="1200" dirty="0">
                          <a:latin typeface="+mn-lt"/>
                          <a:ea typeface="Times New Roman"/>
                          <a:cs typeface="Calibri"/>
                        </a:rPr>
                        <a:t>Ni(n</a:t>
                      </a:r>
                      <a:r>
                        <a:rPr lang="en-US" sz="1600" b="0" kern="1200" dirty="0" smtClean="0">
                          <a:latin typeface="+mn-lt"/>
                          <a:ea typeface="Times New Roman"/>
                          <a:cs typeface="Calibri"/>
                        </a:rPr>
                        <a:t>,</a:t>
                      </a:r>
                      <a:r>
                        <a:rPr lang="es-ES" sz="1600" b="0" kern="1200" dirty="0" smtClean="0">
                          <a:latin typeface="Symbol" pitchFamily="18" charset="2"/>
                          <a:ea typeface="Times New Roman"/>
                          <a:cs typeface="Calibri"/>
                        </a:rPr>
                        <a:t> g</a:t>
                      </a:r>
                      <a:r>
                        <a:rPr lang="en-US" sz="1600" b="0" kern="1200" dirty="0" smtClean="0">
                          <a:latin typeface="+mn-lt"/>
                          <a:ea typeface="Times New Roman"/>
                          <a:cs typeface="Calibri"/>
                        </a:rPr>
                        <a:t>)</a:t>
                      </a:r>
                      <a:endParaRPr lang="en-US" sz="1600" b="0" dirty="0">
                        <a:latin typeface="+mn-lt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 smtClean="0">
                          <a:latin typeface="+mn-lt"/>
                          <a:ea typeface="Times New Roman"/>
                        </a:rPr>
                        <a:t>C6D6</a:t>
                      </a:r>
                      <a:endParaRPr lang="en-US" sz="1600" b="0" dirty="0">
                        <a:latin typeface="+mn-lt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kern="1200" dirty="0" smtClean="0">
                          <a:latin typeface="+mn-lt"/>
                          <a:ea typeface="Times New Roman"/>
                          <a:cs typeface="Calibri"/>
                        </a:rPr>
                        <a:t>10/4 – 20/5</a:t>
                      </a:r>
                      <a:endParaRPr lang="en-US" sz="1400" b="0" dirty="0">
                        <a:latin typeface="+mn-lt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144159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 smtClean="0">
                          <a:latin typeface="+mn-lt"/>
                        </a:rPr>
                        <a:t>CERN-INTC-2010-037 </a:t>
                      </a:r>
                      <a:endParaRPr lang="en-US" sz="1600" b="0" dirty="0">
                        <a:latin typeface="+mn-lt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kern="1200" baseline="30000" dirty="0">
                          <a:latin typeface="+mn-lt"/>
                          <a:ea typeface="Times New Roman"/>
                          <a:cs typeface="Calibri"/>
                        </a:rPr>
                        <a:t>240,242</a:t>
                      </a:r>
                      <a:r>
                        <a:rPr lang="en-US" sz="1600" b="0" kern="1200" dirty="0">
                          <a:latin typeface="+mn-lt"/>
                          <a:ea typeface="Times New Roman"/>
                          <a:cs typeface="Calibri"/>
                        </a:rPr>
                        <a:t>Pu(</a:t>
                      </a:r>
                      <a:r>
                        <a:rPr lang="en-US" sz="1600" b="0" kern="1200" dirty="0" err="1">
                          <a:latin typeface="+mn-lt"/>
                          <a:ea typeface="Times New Roman"/>
                          <a:cs typeface="Calibri"/>
                        </a:rPr>
                        <a:t>n,f</a:t>
                      </a:r>
                      <a:r>
                        <a:rPr lang="en-US" sz="1600" b="0" kern="1200" dirty="0">
                          <a:latin typeface="+mn-lt"/>
                          <a:ea typeface="Times New Roman"/>
                          <a:cs typeface="Calibri"/>
                        </a:rPr>
                        <a:t>)</a:t>
                      </a:r>
                      <a:endParaRPr lang="en-US" sz="1600" b="0" dirty="0">
                        <a:latin typeface="+mn-lt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 smtClean="0">
                          <a:latin typeface="+mn-lt"/>
                          <a:ea typeface="Times New Roman"/>
                        </a:rPr>
                        <a:t>MGAS</a:t>
                      </a:r>
                      <a:endParaRPr lang="en-US" sz="1600" b="0" dirty="0">
                        <a:latin typeface="+mn-lt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 b="0" kern="1200" dirty="0" smtClean="0">
                          <a:latin typeface="+mn-lt"/>
                          <a:ea typeface="Times New Roman"/>
                          <a:cs typeface="Calibri"/>
                        </a:rPr>
                        <a:t>10/4 – 20/5</a:t>
                      </a:r>
                      <a:endParaRPr lang="en-US" sz="1400" b="0" dirty="0">
                        <a:latin typeface="+mn-lt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600" b="0" kern="1200" dirty="0" smtClean="0">
                          <a:latin typeface="+mn-lt"/>
                          <a:ea typeface="Calibri"/>
                          <a:cs typeface="Calibri"/>
                        </a:rPr>
                        <a:t>In </a:t>
                      </a:r>
                      <a:r>
                        <a:rPr lang="es-ES" sz="1600" b="0" kern="1200" dirty="0" err="1" smtClean="0">
                          <a:latin typeface="+mn-lt"/>
                          <a:ea typeface="Calibri"/>
                          <a:cs typeface="Calibri"/>
                        </a:rPr>
                        <a:t>parallel</a:t>
                      </a:r>
                      <a:r>
                        <a:rPr lang="es-ES" sz="1600" b="0" kern="1200" dirty="0" smtClean="0">
                          <a:latin typeface="+mn-lt"/>
                          <a:ea typeface="Calibri"/>
                          <a:cs typeface="Calibri"/>
                        </a:rPr>
                        <a:t> </a:t>
                      </a:r>
                      <a:r>
                        <a:rPr lang="es-ES" sz="1600" b="0" kern="1200" dirty="0" err="1">
                          <a:latin typeface="+mn-lt"/>
                          <a:ea typeface="Calibri"/>
                          <a:cs typeface="Calibri"/>
                        </a:rPr>
                        <a:t>with</a:t>
                      </a:r>
                      <a:r>
                        <a:rPr lang="es-ES" sz="1600" b="0" kern="1200" dirty="0">
                          <a:latin typeface="+mn-lt"/>
                          <a:ea typeface="Calibri"/>
                          <a:cs typeface="Calibri"/>
                        </a:rPr>
                        <a:t> </a:t>
                      </a:r>
                      <a:r>
                        <a:rPr lang="es-ES" sz="1600" b="0" kern="1200" baseline="30000" dirty="0" smtClean="0">
                          <a:latin typeface="+mn-lt"/>
                          <a:ea typeface="Calibri"/>
                          <a:cs typeface="Calibri"/>
                        </a:rPr>
                        <a:t>63</a:t>
                      </a:r>
                      <a:r>
                        <a:rPr lang="es-ES" sz="1600" b="0" kern="1200" dirty="0" smtClean="0">
                          <a:latin typeface="+mn-lt"/>
                          <a:ea typeface="Calibri"/>
                          <a:cs typeface="Calibri"/>
                        </a:rPr>
                        <a:t>Ni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600" b="0" kern="1200" dirty="0" err="1" smtClean="0">
                          <a:latin typeface="+mn-lt"/>
                          <a:ea typeface="Calibri"/>
                          <a:cs typeface="Times New Roman"/>
                        </a:rPr>
                        <a:t>Splitted</a:t>
                      </a:r>
                      <a:r>
                        <a:rPr lang="es-ES" sz="1600" b="0" kern="1200" baseline="0" dirty="0" smtClean="0">
                          <a:latin typeface="+mn-lt"/>
                          <a:ea typeface="Calibri"/>
                          <a:cs typeface="Times New Roman"/>
                        </a:rPr>
                        <a:t> in </a:t>
                      </a:r>
                      <a:r>
                        <a:rPr lang="es-ES" sz="1600" b="0" kern="1200" baseline="0" dirty="0" err="1" smtClean="0">
                          <a:latin typeface="+mn-lt"/>
                          <a:ea typeface="Calibri"/>
                          <a:cs typeface="Times New Roman"/>
                        </a:rPr>
                        <a:t>half</a:t>
                      </a:r>
                      <a:r>
                        <a:rPr lang="es-ES" sz="1600" b="0" kern="1200" baseline="0" dirty="0" smtClean="0">
                          <a:latin typeface="+mn-lt"/>
                          <a:ea typeface="Calibri"/>
                          <a:cs typeface="Times New Roman"/>
                        </a:rPr>
                        <a:t>: 2011-2012</a:t>
                      </a:r>
                      <a:endParaRPr lang="en-US" sz="1600" b="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144159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 smtClean="0">
                          <a:latin typeface="+mn-lt"/>
                        </a:rPr>
                        <a:t>CERN-INTC-2009-025 </a:t>
                      </a:r>
                      <a:endParaRPr lang="en-US" sz="1600" b="0" dirty="0">
                        <a:latin typeface="+mn-lt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600" b="0" kern="1200" baseline="30000" dirty="0">
                          <a:latin typeface="+mn-lt"/>
                          <a:ea typeface="Times New Roman"/>
                          <a:cs typeface="Calibri"/>
                        </a:rPr>
                        <a:t>238</a:t>
                      </a:r>
                      <a:r>
                        <a:rPr lang="es-ES" sz="1600" b="0" kern="1200" dirty="0">
                          <a:latin typeface="+mn-lt"/>
                          <a:ea typeface="Times New Roman"/>
                          <a:cs typeface="Calibri"/>
                        </a:rPr>
                        <a:t>U(n</a:t>
                      </a:r>
                      <a:r>
                        <a:rPr lang="es-ES" sz="1600" b="0" kern="1200" dirty="0" smtClean="0">
                          <a:latin typeface="+mn-lt"/>
                          <a:ea typeface="Times New Roman"/>
                          <a:cs typeface="Calibri"/>
                        </a:rPr>
                        <a:t>,</a:t>
                      </a:r>
                      <a:r>
                        <a:rPr lang="es-ES" sz="1600" b="0" kern="1200" dirty="0" smtClean="0">
                          <a:latin typeface="Symbol" pitchFamily="18" charset="2"/>
                          <a:ea typeface="Times New Roman"/>
                          <a:cs typeface="Calibri"/>
                        </a:rPr>
                        <a:t> g</a:t>
                      </a:r>
                      <a:r>
                        <a:rPr lang="es-ES" sz="1600" b="0" kern="1200" dirty="0" smtClean="0">
                          <a:latin typeface="+mn-lt"/>
                          <a:ea typeface="Times New Roman"/>
                          <a:cs typeface="Calibri"/>
                        </a:rPr>
                        <a:t>)</a:t>
                      </a:r>
                      <a:endParaRPr lang="en-US" sz="1600" b="0" dirty="0">
                        <a:latin typeface="+mn-lt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 smtClean="0">
                          <a:latin typeface="+mn-lt"/>
                          <a:ea typeface="Times New Roman"/>
                        </a:rPr>
                        <a:t>TAC+C6D6</a:t>
                      </a:r>
                      <a:endParaRPr lang="en-US" sz="1600" b="0" dirty="0">
                        <a:latin typeface="+mn-lt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 b="0" kern="1200" dirty="0" smtClean="0">
                          <a:latin typeface="+mn-lt"/>
                          <a:ea typeface="Times New Roman"/>
                          <a:cs typeface="Calibri"/>
                        </a:rPr>
                        <a:t>20/5 – 5/9</a:t>
                      </a:r>
                      <a:endParaRPr lang="en-US" sz="1400" b="0" dirty="0">
                        <a:latin typeface="+mn-lt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s-ES" sz="1600" b="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144159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 smtClean="0">
                          <a:latin typeface="+mn-lt"/>
                        </a:rPr>
                        <a:t>CERN-INTC-2010-065 </a:t>
                      </a:r>
                      <a:endParaRPr lang="en-US" sz="1600" b="0" dirty="0">
                        <a:latin typeface="+mn-lt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600" b="0" kern="1200" baseline="30000" dirty="0">
                          <a:latin typeface="+mn-lt"/>
                          <a:ea typeface="Times New Roman"/>
                          <a:cs typeface="Calibri"/>
                        </a:rPr>
                        <a:t>236</a:t>
                      </a:r>
                      <a:r>
                        <a:rPr lang="es-ES" sz="1600" b="0" kern="1200" dirty="0">
                          <a:latin typeface="+mn-lt"/>
                          <a:ea typeface="Times New Roman"/>
                          <a:cs typeface="Calibri"/>
                        </a:rPr>
                        <a:t>U(</a:t>
                      </a:r>
                      <a:r>
                        <a:rPr lang="es-ES" sz="1600" b="0" kern="1200" dirty="0" err="1">
                          <a:latin typeface="+mn-lt"/>
                          <a:ea typeface="Times New Roman"/>
                          <a:cs typeface="Calibri"/>
                        </a:rPr>
                        <a:t>n,</a:t>
                      </a:r>
                      <a:r>
                        <a:rPr lang="es-ES" sz="1600" b="0" kern="1200" dirty="0" err="1">
                          <a:latin typeface="Symbol" pitchFamily="18" charset="2"/>
                          <a:ea typeface="Times New Roman"/>
                          <a:cs typeface="Calibri"/>
                        </a:rPr>
                        <a:t>g</a:t>
                      </a:r>
                      <a:r>
                        <a:rPr lang="es-ES" sz="1600" b="0" kern="1200" dirty="0">
                          <a:latin typeface="+mn-lt"/>
                          <a:ea typeface="Times New Roman"/>
                          <a:cs typeface="Calibri"/>
                        </a:rPr>
                        <a:t>)</a:t>
                      </a:r>
                      <a:endParaRPr lang="en-US" sz="1600" b="0" dirty="0">
                        <a:latin typeface="+mn-lt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 smtClean="0">
                          <a:latin typeface="+mn-lt"/>
                          <a:ea typeface="Times New Roman"/>
                        </a:rPr>
                        <a:t>TAC+C6D6</a:t>
                      </a:r>
                      <a:endParaRPr lang="en-US" sz="1600" b="0" dirty="0">
                        <a:latin typeface="+mn-lt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 b="0" kern="1200" dirty="0" smtClean="0">
                          <a:latin typeface="+mn-lt"/>
                          <a:ea typeface="Times New Roman"/>
                          <a:cs typeface="Calibri"/>
                        </a:rPr>
                        <a:t>5/9- 3/11</a:t>
                      </a:r>
                      <a:endParaRPr lang="en-US" sz="1400" b="0" dirty="0">
                        <a:latin typeface="+mn-lt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s-ES" sz="1600" b="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144159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 smtClean="0">
                          <a:latin typeface="+mn-lt"/>
                        </a:rPr>
                        <a:t>CERN-INTC-2010-061 </a:t>
                      </a:r>
                      <a:endParaRPr lang="en-US" sz="1600" b="0" dirty="0">
                        <a:latin typeface="+mn-lt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600" b="0" kern="1200" baseline="30000" dirty="0" smtClean="0">
                          <a:latin typeface="+mn-lt"/>
                          <a:ea typeface="Times New Roman"/>
                          <a:cs typeface="Calibri"/>
                        </a:rPr>
                        <a:t>10</a:t>
                      </a:r>
                      <a:r>
                        <a:rPr lang="es-ES" sz="1600" b="0" kern="1200" dirty="0" smtClean="0">
                          <a:latin typeface="+mn-lt"/>
                          <a:ea typeface="Times New Roman"/>
                          <a:cs typeface="Calibri"/>
                        </a:rPr>
                        <a:t>B(n,</a:t>
                      </a:r>
                      <a:r>
                        <a:rPr lang="es-ES" sz="1600" b="0" dirty="0" smtClean="0">
                          <a:latin typeface="Symbol" pitchFamily="18" charset="2"/>
                          <a:ea typeface="Times New Roman"/>
                          <a:cs typeface="Calibri"/>
                        </a:rPr>
                        <a:t> a</a:t>
                      </a:r>
                      <a:r>
                        <a:rPr lang="es-ES" sz="1600" b="0" kern="1200" dirty="0" smtClean="0">
                          <a:latin typeface="+mn-lt"/>
                          <a:ea typeface="Times New Roman"/>
                          <a:cs typeface="Calibri"/>
                        </a:rPr>
                        <a:t>)</a:t>
                      </a:r>
                      <a:endParaRPr lang="en-US" sz="1600" b="0" dirty="0">
                        <a:latin typeface="+mn-lt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 err="1" smtClean="0">
                          <a:latin typeface="+mn-lt"/>
                          <a:ea typeface="Times New Roman"/>
                        </a:rPr>
                        <a:t>pCVD</a:t>
                      </a:r>
                      <a:endParaRPr lang="en-US" sz="1600" b="0" dirty="0">
                        <a:latin typeface="+mn-lt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 b="0" kern="1200" dirty="0" smtClean="0">
                          <a:latin typeface="+mn-lt"/>
                          <a:ea typeface="Times New Roman"/>
                          <a:cs typeface="Calibri"/>
                        </a:rPr>
                        <a:t>3/11 </a:t>
                      </a:r>
                      <a:r>
                        <a:rPr lang="es-ES" sz="1400" b="0" kern="1200" dirty="0">
                          <a:latin typeface="+mn-lt"/>
                          <a:ea typeface="Times New Roman"/>
                          <a:cs typeface="Calibri"/>
                        </a:rPr>
                        <a:t>– </a:t>
                      </a:r>
                      <a:r>
                        <a:rPr lang="es-ES" sz="1400" b="0" kern="1200" dirty="0" smtClean="0">
                          <a:latin typeface="+mn-lt"/>
                          <a:ea typeface="Times New Roman"/>
                          <a:cs typeface="Calibri"/>
                        </a:rPr>
                        <a:t>13-11</a:t>
                      </a:r>
                      <a:endParaRPr lang="en-US" sz="1400" b="0" dirty="0">
                        <a:latin typeface="+mn-lt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s-ES" sz="1600" b="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222855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 smtClean="0">
                          <a:latin typeface="+mn-lt"/>
                        </a:rPr>
                        <a:t>CERN-INTC-2006-016 </a:t>
                      </a:r>
                      <a:endParaRPr lang="en-US" sz="1600" b="0" dirty="0">
                        <a:latin typeface="+mn-lt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600" b="0" kern="1200" dirty="0" smtClean="0">
                          <a:latin typeface="+mn-lt"/>
                          <a:ea typeface="Times New Roman"/>
                          <a:cs typeface="Calibri"/>
                        </a:rPr>
                        <a:t>FF</a:t>
                      </a:r>
                      <a:r>
                        <a:rPr lang="es-ES" sz="1600" b="0" kern="1200" baseline="0" dirty="0" smtClean="0">
                          <a:latin typeface="+mn-lt"/>
                          <a:ea typeface="Times New Roman"/>
                          <a:cs typeface="Calibri"/>
                        </a:rPr>
                        <a:t> </a:t>
                      </a:r>
                      <a:r>
                        <a:rPr lang="es-ES" sz="1600" b="0" kern="1200" dirty="0" err="1" smtClean="0">
                          <a:latin typeface="+mn-lt"/>
                          <a:ea typeface="Times New Roman"/>
                          <a:cs typeface="Calibri"/>
                        </a:rPr>
                        <a:t>Ang</a:t>
                      </a:r>
                      <a:r>
                        <a:rPr lang="es-ES" sz="1600" b="0" kern="1200" dirty="0">
                          <a:latin typeface="+mn-lt"/>
                          <a:ea typeface="Times New Roman"/>
                          <a:cs typeface="Calibri"/>
                        </a:rPr>
                        <a:t>. </a:t>
                      </a:r>
                      <a:r>
                        <a:rPr lang="es-ES" sz="1600" b="0" kern="1200" dirty="0" err="1" smtClean="0">
                          <a:latin typeface="+mn-lt"/>
                          <a:ea typeface="Times New Roman"/>
                          <a:cs typeface="Calibri"/>
                        </a:rPr>
                        <a:t>Dist</a:t>
                      </a:r>
                      <a:r>
                        <a:rPr lang="es-ES" sz="1600" b="0" kern="1200" dirty="0" smtClean="0">
                          <a:latin typeface="+mn-lt"/>
                          <a:ea typeface="Times New Roman"/>
                          <a:cs typeface="Calibri"/>
                        </a:rPr>
                        <a:t>. </a:t>
                      </a:r>
                      <a:endParaRPr lang="en-US" sz="1600" b="0" dirty="0">
                        <a:latin typeface="+mn-lt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 smtClean="0">
                          <a:latin typeface="+mn-lt"/>
                          <a:ea typeface="Times New Roman"/>
                        </a:rPr>
                        <a:t>PPAC</a:t>
                      </a:r>
                      <a:endParaRPr lang="en-US" sz="1600" b="0" dirty="0">
                        <a:latin typeface="+mn-lt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 b="0" kern="1200" dirty="0" smtClean="0">
                          <a:latin typeface="+mn-lt"/>
                          <a:ea typeface="Times New Roman"/>
                          <a:cs typeface="Calibri"/>
                        </a:rPr>
                        <a:t>13/11 </a:t>
                      </a:r>
                      <a:r>
                        <a:rPr lang="es-ES" sz="1400" b="0" kern="1200" dirty="0">
                          <a:latin typeface="+mn-lt"/>
                          <a:ea typeface="Times New Roman"/>
                          <a:cs typeface="Calibri"/>
                        </a:rPr>
                        <a:t>- </a:t>
                      </a:r>
                      <a:r>
                        <a:rPr lang="es-ES" sz="1400" b="0" kern="1200" dirty="0" smtClean="0">
                          <a:latin typeface="+mn-lt"/>
                          <a:ea typeface="Times New Roman"/>
                          <a:cs typeface="Calibri"/>
                        </a:rPr>
                        <a:t>23/11</a:t>
                      </a:r>
                      <a:endParaRPr lang="en-US" sz="1400" b="0" dirty="0">
                        <a:latin typeface="+mn-lt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600" b="0" dirty="0" err="1" smtClean="0">
                          <a:latin typeface="+mn-lt"/>
                          <a:ea typeface="Calibri"/>
                          <a:cs typeface="Calibri"/>
                        </a:rPr>
                        <a:t>Pending</a:t>
                      </a:r>
                      <a:r>
                        <a:rPr lang="es-ES" sz="1600" b="0" dirty="0" smtClean="0">
                          <a:latin typeface="+mn-lt"/>
                          <a:ea typeface="Calibri"/>
                          <a:cs typeface="Calibri"/>
                        </a:rPr>
                        <a:t> 5e17 p.</a:t>
                      </a:r>
                      <a:r>
                        <a:rPr lang="es-ES" sz="1600" b="0" baseline="0" dirty="0" smtClean="0">
                          <a:latin typeface="+mn-lt"/>
                          <a:ea typeface="Calibri"/>
                          <a:cs typeface="Calibri"/>
                        </a:rPr>
                        <a:t> </a:t>
                      </a:r>
                      <a:r>
                        <a:rPr lang="es-ES" sz="1600" b="0" baseline="0" dirty="0" err="1" smtClean="0">
                          <a:latin typeface="+mn-lt"/>
                          <a:ea typeface="Calibri"/>
                          <a:cs typeface="Calibri"/>
                        </a:rPr>
                        <a:t>from</a:t>
                      </a:r>
                      <a:r>
                        <a:rPr lang="es-ES" sz="1600" b="0" baseline="0" dirty="0" smtClean="0">
                          <a:latin typeface="+mn-lt"/>
                          <a:ea typeface="Calibri"/>
                          <a:cs typeface="Calibri"/>
                        </a:rPr>
                        <a:t> 2010</a:t>
                      </a:r>
                      <a:endParaRPr lang="es-ES" sz="1600" b="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222855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 smtClean="0">
                          <a:latin typeface="+mn-lt"/>
                        </a:rPr>
                        <a:t>CERN-INTC-2010-023 </a:t>
                      </a:r>
                      <a:endParaRPr lang="en-US" sz="1600" b="0" dirty="0">
                        <a:latin typeface="+mn-lt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600" b="0" baseline="30000" dirty="0" smtClean="0">
                          <a:latin typeface="+mn-lt"/>
                          <a:ea typeface="Times New Roman"/>
                          <a:cs typeface="Calibri"/>
                        </a:rPr>
                        <a:t>33</a:t>
                      </a:r>
                      <a:r>
                        <a:rPr lang="es-ES" sz="1600" b="0" dirty="0" smtClean="0">
                          <a:latin typeface="+mn-lt"/>
                          <a:ea typeface="Times New Roman"/>
                          <a:cs typeface="Calibri"/>
                        </a:rPr>
                        <a:t>S(</a:t>
                      </a:r>
                      <a:r>
                        <a:rPr lang="es-ES" sz="1600" b="0" dirty="0" err="1" smtClean="0">
                          <a:latin typeface="+mn-lt"/>
                          <a:ea typeface="Times New Roman"/>
                          <a:cs typeface="Calibri"/>
                        </a:rPr>
                        <a:t>n,</a:t>
                      </a:r>
                      <a:r>
                        <a:rPr lang="es-ES" sz="1600" b="0" dirty="0" err="1" smtClean="0">
                          <a:latin typeface="Symbol" pitchFamily="18" charset="2"/>
                          <a:ea typeface="Times New Roman"/>
                          <a:cs typeface="Calibri"/>
                        </a:rPr>
                        <a:t>a</a:t>
                      </a:r>
                      <a:r>
                        <a:rPr lang="es-ES" sz="1600" b="0" dirty="0">
                          <a:latin typeface="+mn-lt"/>
                          <a:ea typeface="Times New Roman"/>
                          <a:cs typeface="Calibri"/>
                        </a:rPr>
                        <a:t>)</a:t>
                      </a:r>
                      <a:endParaRPr lang="en-US" sz="1600" b="0" dirty="0">
                        <a:latin typeface="+mn-lt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 smtClean="0">
                          <a:latin typeface="+mn-lt"/>
                          <a:ea typeface="Times New Roman"/>
                        </a:rPr>
                        <a:t>MGAS</a:t>
                      </a:r>
                      <a:endParaRPr lang="en-US" sz="1600" b="0" dirty="0">
                        <a:latin typeface="+mn-lt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 b="0" kern="1200" dirty="0">
                          <a:latin typeface="+mn-lt"/>
                          <a:ea typeface="Times New Roman"/>
                          <a:cs typeface="Calibri"/>
                        </a:rPr>
                        <a:t>12/11 - 22/11</a:t>
                      </a:r>
                      <a:endParaRPr lang="en-US" sz="1400" b="0" dirty="0">
                        <a:latin typeface="+mn-lt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600" b="0" kern="1200" dirty="0" smtClean="0">
                          <a:latin typeface="+mn-lt"/>
                          <a:ea typeface="Calibri"/>
                          <a:cs typeface="Calibri"/>
                        </a:rPr>
                        <a:t>In </a:t>
                      </a:r>
                      <a:r>
                        <a:rPr lang="es-ES" sz="1600" b="0" kern="1200" dirty="0" err="1" smtClean="0">
                          <a:latin typeface="+mn-lt"/>
                          <a:ea typeface="Calibri"/>
                          <a:cs typeface="Calibri"/>
                        </a:rPr>
                        <a:t>parallel</a:t>
                      </a:r>
                      <a:r>
                        <a:rPr lang="es-ES" sz="1600" b="0" kern="1200" dirty="0" smtClean="0">
                          <a:latin typeface="+mn-lt"/>
                          <a:ea typeface="Calibri"/>
                          <a:cs typeface="Calibri"/>
                        </a:rPr>
                        <a:t> </a:t>
                      </a:r>
                      <a:r>
                        <a:rPr lang="es-ES" sz="1600" b="0" kern="1200" dirty="0" err="1">
                          <a:latin typeface="+mn-lt"/>
                          <a:ea typeface="Calibri"/>
                          <a:cs typeface="Calibri"/>
                        </a:rPr>
                        <a:t>with</a:t>
                      </a:r>
                      <a:r>
                        <a:rPr lang="es-ES" sz="1600" b="0" kern="1200" dirty="0">
                          <a:latin typeface="+mn-lt"/>
                          <a:ea typeface="Calibri"/>
                          <a:cs typeface="Calibri"/>
                        </a:rPr>
                        <a:t> PPAC</a:t>
                      </a:r>
                      <a:endParaRPr lang="en-US" sz="1600" b="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533400" y="4572000"/>
            <a:ext cx="81534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total of </a:t>
            </a:r>
            <a:r>
              <a:rPr lang="en-US" b="1" dirty="0" smtClean="0"/>
              <a:t>1.55∙10</a:t>
            </a:r>
            <a:r>
              <a:rPr lang="en-US" b="1" baseline="30000" dirty="0" smtClean="0"/>
              <a:t>19</a:t>
            </a:r>
            <a:r>
              <a:rPr lang="en-US" b="1" dirty="0" smtClean="0"/>
              <a:t> protons </a:t>
            </a:r>
            <a:r>
              <a:rPr lang="en-US" dirty="0" smtClean="0"/>
              <a:t>will be allocated in order to carry out a total of 8 measurements  using:</a:t>
            </a:r>
          </a:p>
          <a:p>
            <a:pPr lvl="1">
              <a:buFontTx/>
              <a:buChar char="-"/>
            </a:pPr>
            <a:r>
              <a:rPr lang="en-US" dirty="0" smtClean="0"/>
              <a:t> </a:t>
            </a:r>
            <a:r>
              <a:rPr lang="en-US" u="sng" dirty="0" smtClean="0"/>
              <a:t>11 different samples</a:t>
            </a:r>
          </a:p>
          <a:p>
            <a:pPr lvl="1">
              <a:buFontTx/>
              <a:buChar char="-"/>
            </a:pPr>
            <a:r>
              <a:rPr lang="en-US" dirty="0" smtClean="0"/>
              <a:t> </a:t>
            </a:r>
            <a:r>
              <a:rPr lang="en-US" u="sng" dirty="0" smtClean="0"/>
              <a:t>5 detection systems</a:t>
            </a:r>
          </a:p>
          <a:p>
            <a:pPr lvl="1">
              <a:buFontTx/>
              <a:buChar char="-"/>
            </a:pPr>
            <a:r>
              <a:rPr lang="en-US" dirty="0" smtClean="0"/>
              <a:t> </a:t>
            </a:r>
            <a:r>
              <a:rPr lang="en-US" u="sng" dirty="0" smtClean="0"/>
              <a:t>2 different collimator configurations</a:t>
            </a:r>
            <a:endParaRPr lang="en-US" u="sng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029102" y="381000"/>
            <a:ext cx="1038698" cy="717107"/>
          </a:xfrm>
          <a:prstGeom prst="rect">
            <a:avLst/>
          </a:prstGeom>
        </p:spPr>
      </p:pic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2/3 February  2011</a:t>
            </a:r>
            <a:endParaRPr lang="es-E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E2C59A-A866-EC42-88DD-B1B82F56858F}" type="slidenum">
              <a:rPr lang="es-ES" smtClean="0"/>
              <a:pPr/>
              <a:t>12</a:t>
            </a:fld>
            <a:endParaRPr lang="es-E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INTC Meeting</a:t>
            </a:r>
            <a:endParaRPr lang="es-ES"/>
          </a:p>
        </p:txBody>
      </p:sp>
      <p:pic>
        <p:nvPicPr>
          <p:cNvPr id="12" name="Picture 1" descr="C:\Documents and Settings\marco\Desktop\fission2009\images-1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90600" y="6382512"/>
            <a:ext cx="457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13" descr="EN-STI-LOGO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447800" y="6419088"/>
            <a:ext cx="475057" cy="42191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9" name="Rectangle 3"/>
          <p:cNvSpPr>
            <a:spLocks noChangeArrowheads="1"/>
          </p:cNvSpPr>
          <p:nvPr/>
        </p:nvSpPr>
        <p:spPr bwMode="auto">
          <a:xfrm>
            <a:off x="4040188" y="6059488"/>
            <a:ext cx="18415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endParaRPr lang="en-US">
              <a:latin typeface="SimSun" pitchFamily="2" charset="-122"/>
            </a:endParaRPr>
          </a:p>
        </p:txBody>
      </p:sp>
      <p:pic>
        <p:nvPicPr>
          <p:cNvPr id="24580" name="Picture 4"/>
          <p:cNvPicPr>
            <a:picLocks noChangeAspect="1" noChangeArrowheads="1"/>
          </p:cNvPicPr>
          <p:nvPr/>
        </p:nvPicPr>
        <p:blipFill>
          <a:blip r:embed="rId3" cstate="print"/>
          <a:srcRect l="4903" r="2942" b="24091"/>
          <a:stretch>
            <a:fillRect/>
          </a:stretch>
        </p:blipFill>
        <p:spPr bwMode="auto">
          <a:xfrm>
            <a:off x="1600200" y="1295400"/>
            <a:ext cx="7543800" cy="4173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84741" name="Text Box 5"/>
          <p:cNvSpPr txBox="1">
            <a:spLocks noChangeArrowheads="1"/>
          </p:cNvSpPr>
          <p:nvPr/>
        </p:nvSpPr>
        <p:spPr bwMode="auto">
          <a:xfrm>
            <a:off x="7620000" y="4187825"/>
            <a:ext cx="1247775" cy="307975"/>
          </a:xfrm>
          <a:prstGeom prst="rect">
            <a:avLst/>
          </a:prstGeom>
          <a:solidFill>
            <a:schemeClr val="tx1"/>
          </a:solidFill>
          <a:ln w="28575" cap="sq">
            <a:solidFill>
              <a:srgbClr val="0000FF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 defTabSz="219075">
              <a:defRPr/>
            </a:pPr>
            <a:r>
              <a:rPr lang="en-US" sz="1400">
                <a:solidFill>
                  <a:srgbClr val="CCFFCC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n_TOF target</a:t>
            </a:r>
          </a:p>
        </p:txBody>
      </p:sp>
      <p:sp>
        <p:nvSpPr>
          <p:cNvPr id="884742" name="Text Box 6"/>
          <p:cNvSpPr txBox="1">
            <a:spLocks noChangeArrowheads="1"/>
          </p:cNvSpPr>
          <p:nvPr/>
        </p:nvSpPr>
        <p:spPr bwMode="auto">
          <a:xfrm>
            <a:off x="6324600" y="1219200"/>
            <a:ext cx="1284288" cy="685800"/>
          </a:xfrm>
          <a:prstGeom prst="rect">
            <a:avLst/>
          </a:prstGeom>
          <a:solidFill>
            <a:srgbClr val="808080"/>
          </a:solidFill>
          <a:ln w="9525">
            <a:noFill/>
            <a:miter lim="800000"/>
            <a:headEnd/>
            <a:tailEnd/>
          </a:ln>
        </p:spPr>
        <p:txBody>
          <a:bodyPr lIns="74066" tIns="37033" rIns="74066" bIns="37033">
            <a:prstTxWarp prst="textNoShape">
              <a:avLst/>
            </a:prstTxWarp>
          </a:bodyPr>
          <a:lstStyle/>
          <a:p>
            <a:pPr defTabSz="219075"/>
            <a:r>
              <a:rPr lang="en-US" altLang="ja-JP" sz="1400" b="1">
                <a:solidFill>
                  <a:srgbClr val="FFFFFF"/>
                </a:solidFill>
                <a:ea typeface="MS Mincho" charset="0"/>
                <a:cs typeface="MS Mincho" charset="0"/>
              </a:rPr>
              <a:t>New</a:t>
            </a:r>
            <a:br>
              <a:rPr lang="en-US" altLang="ja-JP" sz="1400" b="1">
                <a:solidFill>
                  <a:srgbClr val="FFFFFF"/>
                </a:solidFill>
                <a:ea typeface="MS Mincho" charset="0"/>
                <a:cs typeface="MS Mincho" charset="0"/>
              </a:rPr>
            </a:br>
            <a:r>
              <a:rPr lang="en-US" altLang="ja-JP" sz="1400" b="1">
                <a:solidFill>
                  <a:srgbClr val="FFFFFF"/>
                </a:solidFill>
                <a:ea typeface="MS Mincho" charset="0"/>
                <a:cs typeface="MS Mincho" charset="0"/>
              </a:rPr>
              <a:t>Experimental</a:t>
            </a:r>
            <a:br>
              <a:rPr lang="en-US" altLang="ja-JP" sz="1400" b="1">
                <a:solidFill>
                  <a:srgbClr val="FFFFFF"/>
                </a:solidFill>
                <a:ea typeface="MS Mincho" charset="0"/>
                <a:cs typeface="MS Mincho" charset="0"/>
              </a:rPr>
            </a:br>
            <a:r>
              <a:rPr lang="en-US" altLang="ja-JP" sz="1400" b="1">
                <a:solidFill>
                  <a:srgbClr val="FFFFFF"/>
                </a:solidFill>
                <a:ea typeface="MS Mincho" charset="0"/>
                <a:cs typeface="MS Mincho" charset="0"/>
              </a:rPr>
              <a:t>Area (EAR-2)</a:t>
            </a:r>
            <a:endParaRPr lang="en-US" sz="1400" b="1"/>
          </a:p>
        </p:txBody>
      </p:sp>
      <p:sp>
        <p:nvSpPr>
          <p:cNvPr id="884743" name="Line 7"/>
          <p:cNvSpPr>
            <a:spLocks noChangeShapeType="1"/>
          </p:cNvSpPr>
          <p:nvPr/>
        </p:nvSpPr>
        <p:spPr bwMode="auto">
          <a:xfrm flipV="1">
            <a:off x="7391400" y="2057400"/>
            <a:ext cx="0" cy="2438400"/>
          </a:xfrm>
          <a:prstGeom prst="line">
            <a:avLst/>
          </a:prstGeom>
          <a:noFill/>
          <a:ln w="76200" cap="sq">
            <a:solidFill>
              <a:srgbClr val="ED9719"/>
            </a:solidFill>
            <a:miter lim="800000"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84744" name="Rectangle 8"/>
          <p:cNvSpPr>
            <a:spLocks noChangeArrowheads="1"/>
          </p:cNvSpPr>
          <p:nvPr/>
        </p:nvSpPr>
        <p:spPr bwMode="auto">
          <a:xfrm>
            <a:off x="3581400" y="1295400"/>
            <a:ext cx="2514600" cy="77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100302" tIns="50151" rIns="100302" bIns="50151" anchor="b">
            <a:spAutoFit/>
          </a:bodyPr>
          <a:lstStyle/>
          <a:p>
            <a:pPr defTabSz="1001713">
              <a:defRPr/>
            </a:pPr>
            <a:r>
              <a:rPr lang="it-IT" sz="44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EAR-2</a:t>
            </a:r>
            <a:endParaRPr lang="it-IT" sz="44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884745" name="Line 9"/>
          <p:cNvSpPr>
            <a:spLocks noChangeShapeType="1"/>
          </p:cNvSpPr>
          <p:nvPr/>
        </p:nvSpPr>
        <p:spPr bwMode="auto">
          <a:xfrm flipH="1" flipV="1">
            <a:off x="4800600" y="4876800"/>
            <a:ext cx="2181225" cy="0"/>
          </a:xfrm>
          <a:prstGeom prst="line">
            <a:avLst/>
          </a:prstGeom>
          <a:noFill/>
          <a:ln w="76200" cap="sq">
            <a:solidFill>
              <a:srgbClr val="666699"/>
            </a:solidFill>
            <a:miter lim="800000"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84746" name="Line 10"/>
          <p:cNvSpPr>
            <a:spLocks noChangeShapeType="1"/>
          </p:cNvSpPr>
          <p:nvPr/>
        </p:nvSpPr>
        <p:spPr bwMode="auto">
          <a:xfrm flipH="1" flipV="1">
            <a:off x="3387725" y="4876800"/>
            <a:ext cx="1336675" cy="0"/>
          </a:xfrm>
          <a:prstGeom prst="line">
            <a:avLst/>
          </a:prstGeom>
          <a:noFill/>
          <a:ln w="76200">
            <a:solidFill>
              <a:srgbClr val="666699"/>
            </a:solidFill>
            <a:prstDash val="sysDot"/>
            <a:miter lim="800000"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84747" name="Text Box 11"/>
          <p:cNvSpPr txBox="1">
            <a:spLocks noChangeArrowheads="1"/>
          </p:cNvSpPr>
          <p:nvPr/>
        </p:nvSpPr>
        <p:spPr bwMode="auto">
          <a:xfrm>
            <a:off x="1600200" y="4419600"/>
            <a:ext cx="1285875" cy="685800"/>
          </a:xfrm>
          <a:prstGeom prst="rect">
            <a:avLst/>
          </a:prstGeom>
          <a:solidFill>
            <a:srgbClr val="666699"/>
          </a:solidFill>
          <a:ln w="9525">
            <a:noFill/>
            <a:miter lim="800000"/>
            <a:headEnd/>
            <a:tailEnd/>
          </a:ln>
        </p:spPr>
        <p:txBody>
          <a:bodyPr lIns="74066" tIns="37033" rIns="74066" bIns="37033">
            <a:prstTxWarp prst="textNoShape">
              <a:avLst/>
            </a:prstTxWarp>
          </a:bodyPr>
          <a:lstStyle/>
          <a:p>
            <a:pPr defTabSz="219075"/>
            <a:r>
              <a:rPr lang="en-US" sz="1400" b="1"/>
              <a:t>       EAR-1</a:t>
            </a:r>
          </a:p>
          <a:p>
            <a:pPr defTabSz="219075"/>
            <a:r>
              <a:rPr lang="en-US" sz="1400" b="1"/>
              <a:t>    (at 185 m)</a:t>
            </a:r>
          </a:p>
        </p:txBody>
      </p:sp>
      <p:sp>
        <p:nvSpPr>
          <p:cNvPr id="884748" name="Text Box 12"/>
          <p:cNvSpPr txBox="1">
            <a:spLocks noChangeArrowheads="1"/>
          </p:cNvSpPr>
          <p:nvPr/>
        </p:nvSpPr>
        <p:spPr bwMode="auto">
          <a:xfrm>
            <a:off x="7543800" y="2130425"/>
            <a:ext cx="738188" cy="307975"/>
          </a:xfrm>
          <a:prstGeom prst="rect">
            <a:avLst/>
          </a:prstGeom>
          <a:solidFill>
            <a:schemeClr val="tx1"/>
          </a:solidFill>
          <a:ln w="28575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 defTabSz="219075">
              <a:defRPr/>
            </a:pPr>
            <a:r>
              <a:rPr lang="en-US" sz="1400">
                <a:solidFill>
                  <a:srgbClr val="CCFFCC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~ 20 m</a:t>
            </a:r>
          </a:p>
        </p:txBody>
      </p:sp>
      <p:sp>
        <p:nvSpPr>
          <p:cNvPr id="884749" name="Rectangle 13"/>
          <p:cNvSpPr>
            <a:spLocks noChangeArrowheads="1"/>
          </p:cNvSpPr>
          <p:nvPr/>
        </p:nvSpPr>
        <p:spPr bwMode="auto">
          <a:xfrm>
            <a:off x="141288" y="5257800"/>
            <a:ext cx="4641850" cy="1228725"/>
          </a:xfrm>
          <a:prstGeom prst="rect">
            <a:avLst/>
          </a:prstGeom>
          <a:solidFill>
            <a:srgbClr val="000000"/>
          </a:solidFill>
          <a:ln w="38100">
            <a:solidFill>
              <a:srgbClr val="ED9719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800">
                <a:solidFill>
                  <a:srgbClr val="CCFFCC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Flight-path length : ~20 m</a:t>
            </a:r>
          </a:p>
          <a:p>
            <a:r>
              <a:rPr lang="en-US" sz="1800">
                <a:solidFill>
                  <a:srgbClr val="CCFFCC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at 90° respect to p-beam direction</a:t>
            </a:r>
          </a:p>
          <a:p>
            <a:r>
              <a:rPr lang="en-US" sz="1800">
                <a:solidFill>
                  <a:srgbClr val="CCFFCC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expected neutron flux enhancement</a:t>
            </a:r>
          </a:p>
          <a:p>
            <a:r>
              <a:rPr lang="en-US" sz="1800">
                <a:solidFill>
                  <a:srgbClr val="CCFFCC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drastic reduction of the t</a:t>
            </a:r>
            <a:r>
              <a:rPr lang="en-US" sz="1800" baseline="-25000">
                <a:solidFill>
                  <a:srgbClr val="CCFFCC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0</a:t>
            </a:r>
            <a:r>
              <a:rPr lang="en-US" sz="1800">
                <a:solidFill>
                  <a:srgbClr val="CCFFCC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flash</a:t>
            </a:r>
          </a:p>
        </p:txBody>
      </p:sp>
      <p:sp>
        <p:nvSpPr>
          <p:cNvPr id="24590" name="TextBox 13"/>
          <p:cNvSpPr txBox="1">
            <a:spLocks noChangeArrowheads="1"/>
          </p:cNvSpPr>
          <p:nvPr/>
        </p:nvSpPr>
        <p:spPr bwMode="auto">
          <a:xfrm>
            <a:off x="8382000" y="2743200"/>
            <a:ext cx="530225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/>
              <a:t>10 m</a:t>
            </a:r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758382" y="135001"/>
            <a:ext cx="1349671" cy="931800"/>
          </a:xfrm>
          <a:prstGeom prst="rect">
            <a:avLst/>
          </a:prstGeom>
        </p:spPr>
      </p:pic>
      <p:sp>
        <p:nvSpPr>
          <p:cNvPr id="18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80D7B4-6780-8541-86E4-B63445E98039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INTC Meeting</a:t>
            </a:r>
            <a:endParaRPr lang="en-US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2/3 February  2011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47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847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847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8847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8847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7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4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847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847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8847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847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47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847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847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47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8847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847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8847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8847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47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8847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8847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47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8847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8847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000"/>
                            </p:stCondLst>
                            <p:childTnLst>
                              <p:par>
                                <p:cTn id="41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47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8847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8847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84742" grpId="0" animBg="1"/>
      <p:bldP spid="884743" grpId="0" animBg="1"/>
      <p:bldP spid="884745" grpId="0" animBg="1"/>
      <p:bldP spid="884746" grpId="0" animBg="1"/>
      <p:bldP spid="884747" grpId="0" animBg="1"/>
      <p:bldP spid="884748" grpId="0" animBg="1"/>
      <p:bldP spid="884749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>
          <a:xfrm>
            <a:off x="1219200" y="76200"/>
            <a:ext cx="6858000" cy="990600"/>
          </a:xfrm>
        </p:spPr>
        <p:txBody>
          <a:bodyPr>
            <a:normAutofit/>
          </a:bodyPr>
          <a:lstStyle/>
          <a:p>
            <a:pPr algn="l"/>
            <a:r>
              <a:rPr lang="en-US" sz="2400" dirty="0" smtClean="0"/>
              <a:t>Perspectives of Nuclear Physics in Europe</a:t>
            </a:r>
            <a:br>
              <a:rPr lang="en-US" sz="2400" dirty="0" smtClean="0"/>
            </a:br>
            <a:r>
              <a:rPr lang="en-US" sz="2400" dirty="0" err="1" smtClean="0"/>
              <a:t>NuPECC</a:t>
            </a:r>
            <a:r>
              <a:rPr lang="en-US" sz="2400" dirty="0" smtClean="0"/>
              <a:t> Long Range Plan 2010</a:t>
            </a:r>
            <a:endParaRPr lang="en-US" sz="2400" dirty="0"/>
          </a:p>
        </p:txBody>
      </p:sp>
      <p:sp>
        <p:nvSpPr>
          <p:cNvPr id="7" name="Rectangle 6"/>
          <p:cNvSpPr/>
          <p:nvPr/>
        </p:nvSpPr>
        <p:spPr>
          <a:xfrm>
            <a:off x="609600" y="1295400"/>
            <a:ext cx="80772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[…] Next generation neutron time of-flight facilities such as n_TOF2 … with unsurpassed neutron fluxes are necessary to perform</a:t>
            </a:r>
            <a:br>
              <a:rPr lang="en-US" dirty="0" smtClean="0"/>
            </a:br>
            <a:r>
              <a:rPr lang="en-US" dirty="0" smtClean="0"/>
              <a:t>such measurements [neutron capture cross sections … for unstable nuclei [which are] still not known with sufficient accuracy]. Pag.142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533400" y="2838271"/>
            <a:ext cx="7924800" cy="1477328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dirty="0" smtClean="0"/>
              <a:t>Europe has to date been well provided for in terms of neutron beams for neutron capture studies, with a number of active facilities and the recently upgraded </a:t>
            </a:r>
            <a:r>
              <a:rPr lang="en-US" dirty="0" err="1" smtClean="0"/>
              <a:t>n</a:t>
            </a:r>
            <a:r>
              <a:rPr lang="en-US" dirty="0" smtClean="0"/>
              <a:t>-TOF facility at CERN. However […] there is a need for a new generation of such facilities with greatly increased neutron fluxes and better TOF measuring capability Pag.146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609600" y="4267200"/>
            <a:ext cx="7620000" cy="1477328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endParaRPr lang="en-US" dirty="0" smtClean="0"/>
          </a:p>
          <a:p>
            <a:r>
              <a:rPr lang="en-US" dirty="0" smtClean="0"/>
              <a:t>Support to […] installations at large scale facilities that are unique to provide</a:t>
            </a:r>
            <a:br>
              <a:rPr lang="en-US" dirty="0" smtClean="0"/>
            </a:br>
            <a:r>
              <a:rPr lang="en-US" dirty="0" smtClean="0"/>
              <a:t>high quality nuclear data essential for nuclear energy applications should be guaranteed [as in the case of the] </a:t>
            </a:r>
            <a:r>
              <a:rPr lang="en-US" dirty="0" err="1" smtClean="0"/>
              <a:t>n_TOF</a:t>
            </a:r>
            <a:r>
              <a:rPr lang="en-US" dirty="0" smtClean="0"/>
              <a:t> at CERN with the construction of the short flight path … Page 179</a:t>
            </a:r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718129" y="135001"/>
            <a:ext cx="1349671" cy="931800"/>
          </a:xfrm>
          <a:prstGeom prst="rect">
            <a:avLst/>
          </a:prstGeom>
        </p:spPr>
      </p:pic>
      <p:pic>
        <p:nvPicPr>
          <p:cNvPr id="10" name="Picture 1" descr="C:\Documents and Settings\marco\Desktop\fission2009\images-1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14400" y="6382512"/>
            <a:ext cx="457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Date Placeholder 16"/>
          <p:cNvSpPr>
            <a:spLocks noGrp="1"/>
          </p:cNvSpPr>
          <p:nvPr>
            <p:ph type="dt" sz="half" idx="10"/>
          </p:nvPr>
        </p:nvSpPr>
        <p:spPr>
          <a:xfrm>
            <a:off x="6400800" y="6356350"/>
            <a:ext cx="2289048" cy="365760"/>
          </a:xfrm>
        </p:spPr>
        <p:txBody>
          <a:bodyPr/>
          <a:lstStyle/>
          <a:p>
            <a:r>
              <a:rPr lang="en-US" dirty="0" smtClean="0"/>
              <a:t>2/3 February  2011</a:t>
            </a:r>
            <a:endParaRPr lang="en-US" dirty="0"/>
          </a:p>
        </p:txBody>
      </p:sp>
      <p:sp>
        <p:nvSpPr>
          <p:cNvPr id="15" name="Footer Placeholder 20"/>
          <p:cNvSpPr>
            <a:spLocks noGrp="1"/>
          </p:cNvSpPr>
          <p:nvPr>
            <p:ph type="ftr" sz="quarter" idx="11"/>
          </p:nvPr>
        </p:nvSpPr>
        <p:spPr>
          <a:xfrm>
            <a:off x="1371600" y="6356350"/>
            <a:ext cx="5032248" cy="365760"/>
          </a:xfrm>
        </p:spPr>
        <p:txBody>
          <a:bodyPr/>
          <a:lstStyle/>
          <a:p>
            <a:r>
              <a:rPr lang="en-US" dirty="0" smtClean="0"/>
              <a:t>INTC Meeting</a:t>
            </a:r>
            <a:endParaRPr lang="en-US" dirty="0"/>
          </a:p>
        </p:txBody>
      </p:sp>
      <p:sp>
        <p:nvSpPr>
          <p:cNvPr id="16" name="Slide Number Placeholder 19"/>
          <p:cNvSpPr>
            <a:spLocks noGrp="1"/>
          </p:cNvSpPr>
          <p:nvPr>
            <p:ph type="sldNum" sz="quarter" idx="12"/>
          </p:nvPr>
        </p:nvSpPr>
        <p:spPr>
          <a:xfrm>
            <a:off x="612648" y="6356350"/>
            <a:ext cx="1981200" cy="365760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14</a:t>
            </a:fld>
            <a:endParaRPr lang="en-US" dirty="0"/>
          </a:p>
        </p:txBody>
      </p:sp>
      <p:pic>
        <p:nvPicPr>
          <p:cNvPr id="17" name="Picture 16" descr="EN-STI-LOGO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353743" y="6419088"/>
            <a:ext cx="475057" cy="42191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Overview of the n_TOF spallation target area</a:t>
            </a:r>
            <a:endParaRPr lang="en-US" dirty="0"/>
          </a:p>
        </p:txBody>
      </p:sp>
      <p:pic>
        <p:nvPicPr>
          <p:cNvPr id="8" name="Picture 7" descr="draft_proposal_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7544" y="1556792"/>
            <a:ext cx="8281461" cy="4698578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899592" y="5661248"/>
            <a:ext cx="20064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n_TOF target pit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139952" y="4077072"/>
            <a:ext cx="39275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Technical gallery (@10 m from pit)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211960" y="2420888"/>
            <a:ext cx="42991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EAR2 (@20 m from pit, above ground)</a:t>
            </a:r>
            <a:endParaRPr lang="en-US" b="1" dirty="0">
              <a:solidFill>
                <a:schemeClr val="bg1"/>
              </a:solidFill>
            </a:endParaRPr>
          </a:p>
        </p:txBody>
      </p:sp>
      <p:cxnSp>
        <p:nvCxnSpPr>
          <p:cNvPr id="13" name="Straight Arrow Connector 12"/>
          <p:cNvCxnSpPr/>
          <p:nvPr/>
        </p:nvCxnSpPr>
        <p:spPr>
          <a:xfrm rot="5400000">
            <a:off x="2483768" y="5013176"/>
            <a:ext cx="1584176" cy="1588"/>
          </a:xfrm>
          <a:prstGeom prst="straightConnector1">
            <a:avLst/>
          </a:prstGeom>
          <a:ln w="41275">
            <a:solidFill>
              <a:srgbClr val="FFC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rot="5400000">
            <a:off x="2484562" y="3356198"/>
            <a:ext cx="1583382" cy="794"/>
          </a:xfrm>
          <a:prstGeom prst="straightConnector1">
            <a:avLst/>
          </a:prstGeom>
          <a:ln w="41275">
            <a:solidFill>
              <a:srgbClr val="FFC000"/>
            </a:solidFill>
            <a:prstDash val="sysDash"/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 rot="16200000">
            <a:off x="2442770" y="4910158"/>
            <a:ext cx="125386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Existing hole</a:t>
            </a:r>
            <a:endParaRPr lang="en-US" sz="1400" b="1" dirty="0"/>
          </a:p>
        </p:txBody>
      </p:sp>
      <p:sp>
        <p:nvSpPr>
          <p:cNvPr id="19" name="TextBox 18"/>
          <p:cNvSpPr txBox="1"/>
          <p:nvPr/>
        </p:nvSpPr>
        <p:spPr>
          <a:xfrm rot="16200000">
            <a:off x="2605733" y="3315195"/>
            <a:ext cx="107196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chemeClr val="bg1"/>
                </a:solidFill>
              </a:rPr>
              <a:t>To be built</a:t>
            </a:r>
            <a:endParaRPr lang="en-US" sz="1400" b="1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285852" y="3786190"/>
            <a:ext cx="4876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>
                <a:solidFill>
                  <a:schemeClr val="bg1"/>
                </a:solidFill>
              </a:rPr>
              <a:t>ISR</a:t>
            </a:r>
            <a:endParaRPr lang="de-DE" dirty="0">
              <a:solidFill>
                <a:schemeClr val="bg1"/>
              </a:solidFill>
            </a:endParaRP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507990" y="135001"/>
            <a:ext cx="797809" cy="550800"/>
          </a:xfrm>
          <a:prstGeom prst="rect">
            <a:avLst/>
          </a:prstGeom>
        </p:spPr>
      </p:pic>
      <p:sp>
        <p:nvSpPr>
          <p:cNvPr id="20" name="Slide Number Placeholder 1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INTC Meeting</a:t>
            </a:r>
            <a:endParaRPr lang="en-US" dirty="0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2/3 February  2011</a:t>
            </a:r>
            <a:endParaRPr lang="en-US" dirty="0"/>
          </a:p>
        </p:txBody>
      </p:sp>
      <p:pic>
        <p:nvPicPr>
          <p:cNvPr id="22" name="Picture 1" descr="C:\Documents and Settings\marco\Desktop\fission2009\images-1.jpe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90600" y="6382512"/>
            <a:ext cx="457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" name="Picture 22" descr="EN-STI-LOGO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447800" y="6419088"/>
            <a:ext cx="475057" cy="42191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Neutron </a:t>
            </a:r>
            <a:r>
              <a:rPr lang="en-US" dirty="0" err="1" smtClean="0"/>
              <a:t>Fluence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INTC Meeting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16</a:t>
            </a:fld>
            <a:endParaRPr lang="en-US"/>
          </a:p>
        </p:txBody>
      </p:sp>
      <p:pic>
        <p:nvPicPr>
          <p:cNvPr id="5" name="Picture 4" descr="CompareEAR1+2_25.1.201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1314670"/>
            <a:ext cx="7162800" cy="4933730"/>
          </a:xfrm>
          <a:prstGeom prst="rect">
            <a:avLst/>
          </a:prstGeom>
        </p:spPr>
      </p:pic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2/3 February  2011</a:t>
            </a:r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758382" y="135001"/>
            <a:ext cx="1349671" cy="931800"/>
          </a:xfrm>
          <a:prstGeom prst="rect">
            <a:avLst/>
          </a:prstGeom>
        </p:spPr>
      </p:pic>
      <p:pic>
        <p:nvPicPr>
          <p:cNvPr id="8" name="Picture 7" descr="EN-STI-LOGO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506143" y="6419088"/>
            <a:ext cx="475057" cy="421912"/>
          </a:xfrm>
          <a:prstGeom prst="rect">
            <a:avLst/>
          </a:prstGeom>
        </p:spPr>
      </p:pic>
      <p:pic>
        <p:nvPicPr>
          <p:cNvPr id="9" name="Picture 1" descr="C:\Documents and Settings\marco\Desktop\fission2009\images-1.jpe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990600" y="6382512"/>
            <a:ext cx="457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143000"/>
          </a:xfrm>
          <a:noFill/>
        </p:spPr>
        <p:txBody>
          <a:bodyPr/>
          <a:lstStyle/>
          <a:p>
            <a:r>
              <a:rPr lang="en-US" sz="3600" dirty="0" smtClean="0">
                <a:solidFill>
                  <a:schemeClr val="tx1"/>
                </a:solidFill>
                <a:latin typeface="Arial" charset="0"/>
              </a:rPr>
              <a:t>EAR-2 Experiments</a:t>
            </a:r>
            <a:endParaRPr lang="en-US" sz="3600" dirty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31749" name="Text Box 5"/>
          <p:cNvSpPr txBox="1">
            <a:spLocks noChangeArrowheads="1"/>
          </p:cNvSpPr>
          <p:nvPr/>
        </p:nvSpPr>
        <p:spPr bwMode="auto">
          <a:xfrm>
            <a:off x="1187450" y="2060575"/>
            <a:ext cx="6661150" cy="341632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de-DE" dirty="0" smtClean="0">
                <a:latin typeface="Arial" charset="0"/>
              </a:rPr>
              <a:t>Experiments in EAR-2 can be performed : </a:t>
            </a:r>
          </a:p>
          <a:p>
            <a:endParaRPr lang="de-DE" dirty="0" smtClean="0">
              <a:latin typeface="Arial" charset="0"/>
            </a:endParaRPr>
          </a:p>
          <a:p>
            <a:pPr>
              <a:buClr>
                <a:srgbClr val="FF0000"/>
              </a:buClr>
              <a:buFont typeface="Wingdings" charset="2"/>
              <a:buChar char="ü"/>
            </a:pPr>
            <a:r>
              <a:rPr lang="de-DE" dirty="0" smtClean="0">
                <a:latin typeface="Arial" charset="0"/>
              </a:rPr>
              <a:t> on very small samples </a:t>
            </a:r>
          </a:p>
          <a:p>
            <a:r>
              <a:rPr lang="de-DE" dirty="0" smtClean="0">
                <a:latin typeface="Arial" charset="0"/>
              </a:rPr>
              <a:t>   (important to reduce mass of unstable samples</a:t>
            </a:r>
          </a:p>
          <a:p>
            <a:r>
              <a:rPr lang="de-DE" dirty="0" smtClean="0">
                <a:latin typeface="Arial" charset="0"/>
              </a:rPr>
              <a:t>   and in cases where sample material is limited)</a:t>
            </a:r>
          </a:p>
          <a:p>
            <a:endParaRPr lang="de-DE" dirty="0" smtClean="0">
              <a:latin typeface="Arial" charset="0"/>
            </a:endParaRPr>
          </a:p>
          <a:p>
            <a:pPr>
              <a:buClr>
                <a:srgbClr val="FF0000"/>
              </a:buClr>
              <a:buFont typeface="Wingdings" charset="2"/>
              <a:buChar char="ü"/>
            </a:pPr>
            <a:r>
              <a:rPr lang="de-DE" dirty="0" smtClean="0">
                <a:latin typeface="Arial" charset="0"/>
              </a:rPr>
              <a:t> on isotopes with very small cross sections </a:t>
            </a:r>
          </a:p>
          <a:p>
            <a:r>
              <a:rPr lang="de-DE" dirty="0" smtClean="0">
                <a:latin typeface="Arial" charset="0"/>
              </a:rPr>
              <a:t>   (where signal/background ratio is crucial)</a:t>
            </a:r>
          </a:p>
          <a:p>
            <a:endParaRPr lang="de-DE" dirty="0" smtClean="0">
              <a:latin typeface="Arial" charset="0"/>
            </a:endParaRPr>
          </a:p>
          <a:p>
            <a:pPr>
              <a:buClr>
                <a:srgbClr val="FF0000"/>
              </a:buClr>
              <a:buFont typeface="Wingdings" charset="2"/>
              <a:buChar char="ü"/>
            </a:pPr>
            <a:r>
              <a:rPr lang="de-DE" dirty="0" smtClean="0">
                <a:latin typeface="Arial" charset="0"/>
              </a:rPr>
              <a:t> in much shorter time </a:t>
            </a:r>
          </a:p>
          <a:p>
            <a:pPr>
              <a:buClr>
                <a:srgbClr val="FF0000"/>
              </a:buClr>
              <a:buFont typeface="Wingdings" charset="2"/>
              <a:buNone/>
            </a:pPr>
            <a:r>
              <a:rPr lang="de-DE" dirty="0" smtClean="0">
                <a:latin typeface="Arial" charset="0"/>
              </a:rPr>
              <a:t>   (measurements can be eventualy repeated to reduce</a:t>
            </a:r>
          </a:p>
          <a:p>
            <a:pPr>
              <a:buClr>
                <a:srgbClr val="FF0000"/>
              </a:buClr>
              <a:buFont typeface="Wingdings" charset="2"/>
              <a:buNone/>
            </a:pPr>
            <a:r>
              <a:rPr lang="de-DE" dirty="0" smtClean="0">
                <a:latin typeface="Arial" charset="0"/>
              </a:rPr>
              <a:t>   systematic uncertainties) </a:t>
            </a:r>
            <a:endParaRPr lang="de-DE" dirty="0">
              <a:latin typeface="Arial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758382" y="135000"/>
            <a:ext cx="1547418" cy="1068323"/>
          </a:xfrm>
          <a:prstGeom prst="rect">
            <a:avLst/>
          </a:prstGeom>
        </p:spPr>
      </p:pic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80D7B4-6780-8541-86E4-B63445E98039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INTC Meeting</a:t>
            </a:r>
            <a:endParaRPr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2/3 February  2011</a:t>
            </a:r>
            <a:endParaRPr lang="en-US"/>
          </a:p>
        </p:txBody>
      </p:sp>
      <p:pic>
        <p:nvPicPr>
          <p:cNvPr id="11" name="Picture 10" descr="EN-STI-LOG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506143" y="6419088"/>
            <a:ext cx="475057" cy="421912"/>
          </a:xfrm>
          <a:prstGeom prst="rect">
            <a:avLst/>
          </a:prstGeom>
        </p:spPr>
      </p:pic>
      <p:pic>
        <p:nvPicPr>
          <p:cNvPr id="12" name="Picture 1" descr="C:\Documents and Settings\marco\Desktop\fission2009\images-1.jpe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90600" y="6382512"/>
            <a:ext cx="457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EAR-2 Nuclear Transmutation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28601" y="1371600"/>
            <a:ext cx="87630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pPr>
              <a:buClr>
                <a:srgbClr val="FF0000"/>
              </a:buClr>
              <a:buFont typeface="Wingdings" charset="2"/>
              <a:buChar char="ü"/>
            </a:pPr>
            <a:r>
              <a:rPr lang="en-US" dirty="0" smtClean="0">
                <a:solidFill>
                  <a:srgbClr val="0000FF"/>
                </a:solidFill>
              </a:rPr>
              <a:t>From the transmutation projects (or future generation nuclear energy systems), the EAR2 would allow to measure the fission cross-section of Pu isotopes and minor actinides with half lives of a few tens of years.</a:t>
            </a:r>
          </a:p>
          <a:p>
            <a:pPr>
              <a:buClr>
                <a:srgbClr val="FF0000"/>
              </a:buClr>
              <a:buFont typeface="Wingdings" charset="2"/>
              <a:buChar char="ü"/>
            </a:pPr>
            <a:endParaRPr lang="en-US" dirty="0" smtClean="0"/>
          </a:p>
          <a:p>
            <a:pPr>
              <a:buClr>
                <a:srgbClr val="FF0000"/>
              </a:buClr>
              <a:buFont typeface="Wingdings" charset="2"/>
              <a:buChar char="ü"/>
            </a:pPr>
            <a:endParaRPr lang="en-US" dirty="0" smtClean="0"/>
          </a:p>
          <a:p>
            <a:pPr>
              <a:buClr>
                <a:srgbClr val="FF0000"/>
              </a:buClr>
              <a:buFont typeface="Wingdings" charset="2"/>
              <a:buChar char="ü"/>
            </a:pPr>
            <a:r>
              <a:rPr lang="en-US" dirty="0" smtClean="0"/>
              <a:t> Although short lived, it may be convenient to burn those actinides in future systems (either ADS or Gen IV fast reactors), together with their neighboring long-lived isotopes. 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57200" y="4724400"/>
            <a:ext cx="6600973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Important  Candidates:</a:t>
            </a:r>
          </a:p>
          <a:p>
            <a:r>
              <a:rPr lang="en-US" dirty="0" smtClean="0"/>
              <a:t> Fission Cross Section :</a:t>
            </a:r>
            <a:r>
              <a:rPr lang="en-US" dirty="0" smtClean="0">
                <a:solidFill>
                  <a:srgbClr val="0000FF"/>
                </a:solidFill>
              </a:rPr>
              <a:t>238Pu (87.7 y)/241Pu (14.1 </a:t>
            </a:r>
            <a:r>
              <a:rPr lang="en-US" dirty="0" err="1" smtClean="0">
                <a:solidFill>
                  <a:srgbClr val="0000FF"/>
                </a:solidFill>
              </a:rPr>
              <a:t>y</a:t>
            </a:r>
            <a:r>
              <a:rPr lang="en-US" dirty="0" smtClean="0">
                <a:solidFill>
                  <a:srgbClr val="0000FF"/>
                </a:solidFill>
              </a:rPr>
              <a:t>) 244Cm(18.1 </a:t>
            </a:r>
            <a:r>
              <a:rPr lang="en-US" dirty="0" err="1" smtClean="0">
                <a:solidFill>
                  <a:srgbClr val="0000FF"/>
                </a:solidFill>
              </a:rPr>
              <a:t>y</a:t>
            </a:r>
            <a:r>
              <a:rPr lang="en-US" dirty="0" smtClean="0">
                <a:solidFill>
                  <a:srgbClr val="0000FF"/>
                </a:solidFill>
              </a:rPr>
              <a:t>)</a:t>
            </a:r>
          </a:p>
          <a:p>
            <a:r>
              <a:rPr lang="en-US" dirty="0" smtClean="0"/>
              <a:t> Capture Cross Section : </a:t>
            </a:r>
            <a:r>
              <a:rPr lang="en-US" dirty="0" smtClean="0">
                <a:solidFill>
                  <a:srgbClr val="0000FF"/>
                </a:solidFill>
              </a:rPr>
              <a:t>242Am (141 </a:t>
            </a:r>
            <a:r>
              <a:rPr lang="en-US" dirty="0" err="1" smtClean="0">
                <a:solidFill>
                  <a:srgbClr val="0000FF"/>
                </a:solidFill>
              </a:rPr>
              <a:t>y</a:t>
            </a:r>
            <a:r>
              <a:rPr lang="en-US" dirty="0" smtClean="0">
                <a:solidFill>
                  <a:srgbClr val="0000FF"/>
                </a:solidFill>
              </a:rPr>
              <a:t>)/ 243Cm (29.1 </a:t>
            </a:r>
            <a:r>
              <a:rPr lang="en-US" dirty="0" err="1" smtClean="0">
                <a:solidFill>
                  <a:srgbClr val="0000FF"/>
                </a:solidFill>
              </a:rPr>
              <a:t>y</a:t>
            </a:r>
            <a:r>
              <a:rPr lang="en-US" dirty="0" smtClean="0">
                <a:solidFill>
                  <a:srgbClr val="0000FF"/>
                </a:solidFill>
              </a:rPr>
              <a:t>) </a:t>
            </a:r>
            <a:r>
              <a:rPr lang="en-US" dirty="0" smtClean="0"/>
              <a:t>and</a:t>
            </a:r>
          </a:p>
          <a:p>
            <a:r>
              <a:rPr lang="en-US" dirty="0" smtClean="0"/>
              <a:t>   231Pa(32400 </a:t>
            </a:r>
            <a:r>
              <a:rPr lang="en-US" dirty="0" err="1" smtClean="0"/>
              <a:t>y</a:t>
            </a:r>
            <a:r>
              <a:rPr lang="en-US" dirty="0" smtClean="0"/>
              <a:t>)</a:t>
            </a:r>
          </a:p>
          <a:p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758382" y="135000"/>
            <a:ext cx="1547418" cy="1068323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228600" y="1524000"/>
            <a:ext cx="8686800" cy="25908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381000" y="4648200"/>
            <a:ext cx="6934200" cy="14478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18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INTC Meeting</a:t>
            </a:r>
            <a:endParaRPr lang="en-US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2/3 February  2011</a:t>
            </a:r>
            <a:endParaRPr lang="en-US"/>
          </a:p>
        </p:txBody>
      </p:sp>
      <p:pic>
        <p:nvPicPr>
          <p:cNvPr id="16" name="Picture 1" descr="C:\Documents and Settings\marco\Desktop\fission2009\images-1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66800" y="6382512"/>
            <a:ext cx="457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16" descr="EN-STI-LOGO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600200" y="6419088"/>
            <a:ext cx="475057" cy="42191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143000"/>
          </a:xfrm>
          <a:solidFill>
            <a:schemeClr val="bg1"/>
          </a:solidFill>
        </p:spPr>
        <p:txBody>
          <a:bodyPr>
            <a:normAutofit/>
          </a:bodyPr>
          <a:lstStyle/>
          <a:p>
            <a:r>
              <a:rPr lang="de-DE" sz="3600" dirty="0" smtClean="0">
                <a:solidFill>
                  <a:schemeClr val="tx1"/>
                </a:solidFill>
                <a:latin typeface="Arial" charset="0"/>
              </a:rPr>
              <a:t> </a:t>
            </a:r>
            <a:r>
              <a:rPr lang="de-DE" sz="3600" dirty="0">
                <a:solidFill>
                  <a:schemeClr val="tx1"/>
                </a:solidFill>
                <a:latin typeface="Arial" charset="0"/>
              </a:rPr>
              <a:t>EAR-</a:t>
            </a:r>
            <a:r>
              <a:rPr lang="de-DE" sz="3600" dirty="0" smtClean="0">
                <a:solidFill>
                  <a:schemeClr val="tx1"/>
                </a:solidFill>
                <a:latin typeface="Arial" charset="0"/>
              </a:rPr>
              <a:t>2: Nuclear Astrophysics</a:t>
            </a:r>
            <a:endParaRPr lang="en-US" sz="3600" dirty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32771" name="Text Box 3"/>
          <p:cNvSpPr txBox="1">
            <a:spLocks noChangeArrowheads="1"/>
          </p:cNvSpPr>
          <p:nvPr/>
        </p:nvSpPr>
        <p:spPr bwMode="auto">
          <a:xfrm>
            <a:off x="228601" y="1295401"/>
            <a:ext cx="8610599" cy="341632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buClr>
                <a:srgbClr val="FF0000"/>
              </a:buClr>
              <a:buFont typeface="Wingdings" charset="2"/>
              <a:buChar char="ü"/>
            </a:pPr>
            <a:r>
              <a:rPr lang="de-DE" dirty="0" smtClean="0">
                <a:latin typeface="Arial" charset="0"/>
              </a:rPr>
              <a:t> Nucleosynthesis by the slow neutron capture process </a:t>
            </a:r>
          </a:p>
          <a:p>
            <a:pPr>
              <a:buClr>
                <a:srgbClr val="FF0000"/>
              </a:buClr>
              <a:buFont typeface="Wingdings" charset="2"/>
              <a:buNone/>
            </a:pPr>
            <a:r>
              <a:rPr lang="de-DE" dirty="0" smtClean="0">
                <a:latin typeface="Arial" charset="0"/>
              </a:rPr>
              <a:t>represents a unique tool for studying the related abundances through the tight correlation with the experimental (n, </a:t>
            </a:r>
            <a:r>
              <a:rPr lang="de-DE" dirty="0" smtClean="0">
                <a:latin typeface="Symbol" charset="2"/>
              </a:rPr>
              <a:t>g</a:t>
            </a:r>
            <a:r>
              <a:rPr lang="de-DE" dirty="0" smtClean="0">
                <a:latin typeface="Arial" charset="0"/>
              </a:rPr>
              <a:t>) cross sections.</a:t>
            </a:r>
          </a:p>
          <a:p>
            <a:pPr>
              <a:buClr>
                <a:srgbClr val="FF0000"/>
              </a:buClr>
              <a:buFont typeface="Wingdings" charset="2"/>
              <a:buNone/>
            </a:pPr>
            <a:endParaRPr lang="de-DE" dirty="0" smtClean="0">
              <a:latin typeface="Arial" charset="0"/>
            </a:endParaRPr>
          </a:p>
          <a:p>
            <a:pPr>
              <a:buClr>
                <a:srgbClr val="FF0000"/>
              </a:buClr>
              <a:buFont typeface="Wingdings" charset="2"/>
              <a:buNone/>
            </a:pPr>
            <a:endParaRPr lang="de-DE" dirty="0" smtClean="0">
              <a:latin typeface="Arial" charset="0"/>
            </a:endParaRPr>
          </a:p>
          <a:p>
            <a:pPr>
              <a:buClr>
                <a:srgbClr val="FF0000"/>
              </a:buClr>
              <a:buFont typeface="Wingdings" charset="2"/>
              <a:buChar char="ü"/>
            </a:pPr>
            <a:r>
              <a:rPr lang="de-DE" dirty="0" smtClean="0">
                <a:latin typeface="Arial" charset="0"/>
              </a:rPr>
              <a:t>The EAR-2 options for measurements of so far</a:t>
            </a:r>
          </a:p>
          <a:p>
            <a:r>
              <a:rPr lang="de-DE" dirty="0" smtClean="0">
                <a:latin typeface="Arial" charset="0"/>
              </a:rPr>
              <a:t>inaccessible reaction rates will provide a boost for our</a:t>
            </a:r>
          </a:p>
          <a:p>
            <a:r>
              <a:rPr lang="de-DE" dirty="0" smtClean="0">
                <a:latin typeface="Arial" charset="0"/>
              </a:rPr>
              <a:t>understanding of neutron capture nucleosynthesis during the</a:t>
            </a:r>
          </a:p>
          <a:p>
            <a:r>
              <a:rPr lang="de-DE" dirty="0" smtClean="0">
                <a:latin typeface="Arial" charset="0"/>
              </a:rPr>
              <a:t>He burning phases of stellar evolution, which played a crucial</a:t>
            </a:r>
          </a:p>
          <a:p>
            <a:r>
              <a:rPr lang="de-DE" dirty="0" smtClean="0">
                <a:latin typeface="Arial" charset="0"/>
              </a:rPr>
              <a:t>role in the history of the Universe, because they contributed half of the abundances between Fe and Bi.      </a:t>
            </a:r>
          </a:p>
          <a:p>
            <a:pPr>
              <a:buClr>
                <a:srgbClr val="FF0000"/>
              </a:buClr>
              <a:buFont typeface="Wingdings" charset="2"/>
              <a:buChar char="§"/>
            </a:pPr>
            <a:endParaRPr lang="de-DE" dirty="0"/>
          </a:p>
        </p:txBody>
      </p:sp>
      <p:sp>
        <p:nvSpPr>
          <p:cNvPr id="32777" name="Text Box 9"/>
          <p:cNvSpPr txBox="1">
            <a:spLocks noChangeArrowheads="1"/>
          </p:cNvSpPr>
          <p:nvPr/>
        </p:nvSpPr>
        <p:spPr bwMode="auto">
          <a:xfrm>
            <a:off x="684213" y="5334000"/>
            <a:ext cx="6253485" cy="715581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>
              <a:spcBef>
                <a:spcPct val="25000"/>
              </a:spcBef>
              <a:spcAft>
                <a:spcPct val="25000"/>
              </a:spcAft>
            </a:pPr>
            <a:r>
              <a:rPr lang="de-DE" dirty="0">
                <a:latin typeface="Arial" charset="0"/>
              </a:rPr>
              <a:t>important candidates for EAR-2:</a:t>
            </a:r>
            <a:r>
              <a:rPr lang="de-DE" dirty="0"/>
              <a:t> </a:t>
            </a:r>
          </a:p>
          <a:p>
            <a:r>
              <a:rPr lang="de-DE" baseline="30000" dirty="0">
                <a:latin typeface="Arial" charset="0"/>
              </a:rPr>
              <a:t>79</a:t>
            </a:r>
            <a:r>
              <a:rPr lang="de-DE" dirty="0">
                <a:latin typeface="Arial" charset="0"/>
              </a:rPr>
              <a:t>Se, </a:t>
            </a:r>
            <a:r>
              <a:rPr lang="de-DE" baseline="30000" dirty="0">
                <a:latin typeface="Arial" charset="0"/>
              </a:rPr>
              <a:t>90</a:t>
            </a:r>
            <a:r>
              <a:rPr lang="de-DE" dirty="0">
                <a:latin typeface="Arial" charset="0"/>
              </a:rPr>
              <a:t>Sr, </a:t>
            </a:r>
            <a:r>
              <a:rPr lang="de-DE" baseline="30000" dirty="0">
                <a:latin typeface="Arial" charset="0"/>
              </a:rPr>
              <a:t>93</a:t>
            </a:r>
            <a:r>
              <a:rPr lang="de-DE" dirty="0">
                <a:latin typeface="Arial" charset="0"/>
              </a:rPr>
              <a:t>Zr, </a:t>
            </a:r>
            <a:r>
              <a:rPr lang="de-DE" baseline="30000" dirty="0">
                <a:latin typeface="Arial" charset="0"/>
              </a:rPr>
              <a:t>107</a:t>
            </a:r>
            <a:r>
              <a:rPr lang="de-DE" dirty="0">
                <a:latin typeface="Arial" charset="0"/>
              </a:rPr>
              <a:t>Pd, </a:t>
            </a:r>
            <a:r>
              <a:rPr lang="de-DE" baseline="30000" dirty="0">
                <a:latin typeface="Arial" charset="0"/>
              </a:rPr>
              <a:t>135</a:t>
            </a:r>
            <a:r>
              <a:rPr lang="de-DE" dirty="0">
                <a:latin typeface="Arial" charset="0"/>
              </a:rPr>
              <a:t>Cs, </a:t>
            </a:r>
            <a:r>
              <a:rPr lang="de-DE" baseline="30000" dirty="0">
                <a:latin typeface="Arial" charset="0"/>
              </a:rPr>
              <a:t>147</a:t>
            </a:r>
            <a:r>
              <a:rPr lang="de-DE" dirty="0">
                <a:latin typeface="Arial" charset="0"/>
              </a:rPr>
              <a:t>Pm, </a:t>
            </a:r>
            <a:r>
              <a:rPr lang="de-DE" baseline="30000" dirty="0">
                <a:latin typeface="Arial" charset="0"/>
              </a:rPr>
              <a:t>163</a:t>
            </a:r>
            <a:r>
              <a:rPr lang="de-DE" dirty="0">
                <a:latin typeface="Arial" charset="0"/>
              </a:rPr>
              <a:t>Ho,</a:t>
            </a:r>
            <a:r>
              <a:rPr lang="de-DE" baseline="30000" dirty="0">
                <a:latin typeface="Arial" charset="0"/>
              </a:rPr>
              <a:t>171</a:t>
            </a:r>
            <a:r>
              <a:rPr lang="de-DE" dirty="0">
                <a:latin typeface="Arial" charset="0"/>
              </a:rPr>
              <a:t>Tm, </a:t>
            </a:r>
            <a:r>
              <a:rPr lang="de-DE" baseline="30000" dirty="0">
                <a:latin typeface="Arial" charset="0"/>
              </a:rPr>
              <a:t>182</a:t>
            </a:r>
            <a:r>
              <a:rPr lang="de-DE" dirty="0">
                <a:latin typeface="Arial" charset="0"/>
              </a:rPr>
              <a:t>Hf, </a:t>
            </a:r>
            <a:r>
              <a:rPr lang="de-DE" baseline="30000" dirty="0">
                <a:latin typeface="Arial" charset="0"/>
              </a:rPr>
              <a:t>204</a:t>
            </a:r>
            <a:r>
              <a:rPr lang="de-DE" dirty="0">
                <a:latin typeface="Arial" charset="0"/>
              </a:rPr>
              <a:t>Tl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758382" y="135000"/>
            <a:ext cx="1547418" cy="1068323"/>
          </a:xfrm>
          <a:prstGeom prst="rect">
            <a:avLst/>
          </a:prstGeom>
        </p:spPr>
      </p:pic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80D7B4-6780-8541-86E4-B63445E98039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INTC Meeting</a:t>
            </a:r>
            <a:endParaRPr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2/3 February  2011</a:t>
            </a:r>
            <a:endParaRPr lang="en-US"/>
          </a:p>
        </p:txBody>
      </p:sp>
      <p:pic>
        <p:nvPicPr>
          <p:cNvPr id="12" name="Picture 11" descr="EN-STI-LOG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582343" y="6419088"/>
            <a:ext cx="475057" cy="421912"/>
          </a:xfrm>
          <a:prstGeom prst="rect">
            <a:avLst/>
          </a:prstGeom>
        </p:spPr>
      </p:pic>
      <p:pic>
        <p:nvPicPr>
          <p:cNvPr id="13" name="Picture 1" descr="C:\Documents and Settings\marco\Desktop\fission2009\images-1.jpe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66800" y="6382512"/>
            <a:ext cx="457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ITEMS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1371600" y="6356350"/>
            <a:ext cx="5026152" cy="365760"/>
          </a:xfrm>
        </p:spPr>
        <p:txBody>
          <a:bodyPr/>
          <a:lstStyle/>
          <a:p>
            <a:r>
              <a:rPr lang="en-US" smtClean="0"/>
              <a:t>INTC Meeting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457200" y="1615440"/>
            <a:ext cx="8229600" cy="4632960"/>
          </a:xfrm>
        </p:spPr>
        <p:txBody>
          <a:bodyPr/>
          <a:lstStyle/>
          <a:p>
            <a:pPr>
              <a:buClr>
                <a:srgbClr val="FF0000"/>
              </a:buClr>
              <a:buFont typeface="Wingdings" charset="2"/>
              <a:buChar char="ü"/>
            </a:pPr>
            <a:r>
              <a:rPr lang="en-US" dirty="0" smtClean="0"/>
              <a:t>Experimental campaign </a:t>
            </a:r>
            <a:r>
              <a:rPr lang="en-US" dirty="0" smtClean="0"/>
              <a:t>2010</a:t>
            </a:r>
          </a:p>
          <a:p>
            <a:pPr>
              <a:buClr>
                <a:srgbClr val="FF0000"/>
              </a:buClr>
              <a:buFont typeface="Wingdings" charset="2"/>
              <a:buChar char="ü"/>
            </a:pPr>
            <a:endParaRPr lang="en-US" dirty="0" smtClean="0"/>
          </a:p>
          <a:p>
            <a:pPr>
              <a:buClr>
                <a:srgbClr val="FF0000"/>
              </a:buClr>
              <a:buFont typeface="Wingdings" charset="2"/>
              <a:buChar char="ü"/>
            </a:pPr>
            <a:r>
              <a:rPr lang="en-US" dirty="0" smtClean="0"/>
              <a:t>Experimental campaign </a:t>
            </a:r>
            <a:r>
              <a:rPr lang="en-US" dirty="0" smtClean="0"/>
              <a:t>2011</a:t>
            </a:r>
          </a:p>
          <a:p>
            <a:pPr>
              <a:buClr>
                <a:srgbClr val="FF0000"/>
              </a:buClr>
              <a:buFont typeface="Wingdings" charset="2"/>
              <a:buChar char="ü"/>
            </a:pPr>
            <a:endParaRPr lang="en-US" dirty="0" smtClean="0"/>
          </a:p>
          <a:p>
            <a:pPr>
              <a:buClr>
                <a:srgbClr val="FF0000"/>
              </a:buClr>
              <a:buFont typeface="Wingdings" charset="2"/>
              <a:buChar char="ü"/>
            </a:pPr>
            <a:r>
              <a:rPr lang="en-US" dirty="0" smtClean="0"/>
              <a:t>EAR2 (experimental Area 2</a:t>
            </a:r>
            <a:r>
              <a:rPr lang="en-US" dirty="0" smtClean="0"/>
              <a:t>)</a:t>
            </a:r>
          </a:p>
          <a:p>
            <a:pPr>
              <a:buClr>
                <a:srgbClr val="FF0000"/>
              </a:buClr>
              <a:buFont typeface="Wingdings" charset="2"/>
              <a:buChar char="ü"/>
            </a:pPr>
            <a:endParaRPr lang="en-US" dirty="0" smtClean="0"/>
          </a:p>
          <a:p>
            <a:pPr>
              <a:buClr>
                <a:srgbClr val="FF0000"/>
              </a:buClr>
              <a:buFont typeface="Wingdings" charset="2"/>
              <a:buChar char="ü"/>
            </a:pPr>
            <a:r>
              <a:rPr lang="en-US" dirty="0" smtClean="0"/>
              <a:t>Summary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80D7B4-6780-8541-86E4-B63445E98039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2/3 February  2011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758382" y="135001"/>
            <a:ext cx="1349671" cy="931800"/>
          </a:xfrm>
          <a:prstGeom prst="rect">
            <a:avLst/>
          </a:prstGeom>
        </p:spPr>
      </p:pic>
      <p:pic>
        <p:nvPicPr>
          <p:cNvPr id="9" name="Picture 8" descr="EN-STI-LOG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506143" y="6419088"/>
            <a:ext cx="475057" cy="421912"/>
          </a:xfrm>
          <a:prstGeom prst="rect">
            <a:avLst/>
          </a:prstGeom>
        </p:spPr>
      </p:pic>
      <p:pic>
        <p:nvPicPr>
          <p:cNvPr id="10" name="Picture 1" descr="C:\Documents and Settings\marco\Desktop\fission2009\images-1.jpe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90600" y="6382512"/>
            <a:ext cx="457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EAR2: highlight of possible applications</a:t>
            </a:r>
            <a:endParaRPr lang="en-US" sz="2800" dirty="0"/>
          </a:p>
        </p:txBody>
      </p:sp>
      <p:pic>
        <p:nvPicPr>
          <p:cNvPr id="11" name="Picture 1" descr="C:\Documents and Settings\marco\Desktop\fission2009\images-1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0600" y="6382512"/>
            <a:ext cx="457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11" descr="EN-STI-LOG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429943" y="6419088"/>
            <a:ext cx="475057" cy="421912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672782" y="135000"/>
            <a:ext cx="1395018" cy="963107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685801" y="1447801"/>
            <a:ext cx="7924799" cy="92332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b="1" dirty="0" smtClean="0"/>
              <a:t>Neutron </a:t>
            </a:r>
            <a:r>
              <a:rPr lang="en-US" b="1" dirty="0" err="1" smtClean="0"/>
              <a:t>fluence</a:t>
            </a:r>
            <a:r>
              <a:rPr lang="en-US" b="1" dirty="0" smtClean="0"/>
              <a:t> for neutron-induced fission and/or capture measurement on small masses</a:t>
            </a:r>
            <a:endParaRPr lang="fr-CH" dirty="0" smtClean="0">
              <a:solidFill>
                <a:srgbClr val="FF0000"/>
              </a:solidFill>
            </a:endParaRPr>
          </a:p>
          <a:p>
            <a:pPr marL="342900"/>
            <a:r>
              <a:rPr lang="en-US" sz="1600" dirty="0" smtClean="0"/>
              <a:t>@ 20 m</a:t>
            </a:r>
          </a:p>
          <a:p>
            <a:pPr marL="342900">
              <a:buFont typeface="Arial" pitchFamily="34" charset="0"/>
              <a:buChar char="•"/>
            </a:pPr>
            <a:r>
              <a:rPr lang="en-US" sz="1600" b="1" dirty="0" smtClean="0">
                <a:solidFill>
                  <a:srgbClr val="FF0000"/>
                </a:solidFill>
              </a:rPr>
              <a:t>7-8*10</a:t>
            </a:r>
            <a:r>
              <a:rPr lang="en-US" sz="1600" b="1" baseline="30000" dirty="0" smtClean="0">
                <a:solidFill>
                  <a:srgbClr val="FF0000"/>
                </a:solidFill>
              </a:rPr>
              <a:t>6</a:t>
            </a:r>
            <a:r>
              <a:rPr lang="en-US" sz="1600" b="1" dirty="0" smtClean="0">
                <a:solidFill>
                  <a:srgbClr val="FF0000"/>
                </a:solidFill>
              </a:rPr>
              <a:t> n/cm</a:t>
            </a:r>
            <a:r>
              <a:rPr lang="en-US" sz="1600" b="1" baseline="30000" dirty="0" smtClean="0">
                <a:solidFill>
                  <a:srgbClr val="FF0000"/>
                </a:solidFill>
              </a:rPr>
              <a:t>2</a:t>
            </a:r>
            <a:r>
              <a:rPr lang="en-US" sz="1600" b="1" dirty="0" smtClean="0">
                <a:solidFill>
                  <a:srgbClr val="FF0000"/>
                </a:solidFill>
              </a:rPr>
              <a:t>/pulse</a:t>
            </a:r>
            <a:endParaRPr lang="en-US" sz="1600" b="1" baseline="30000" dirty="0" smtClean="0">
              <a:solidFill>
                <a:srgbClr val="FF0000"/>
              </a:solidFill>
            </a:endParaRPr>
          </a:p>
          <a:p>
            <a:pPr marL="342900">
              <a:buFont typeface="Arial"/>
              <a:buChar char="•"/>
            </a:pPr>
            <a:r>
              <a:rPr lang="en-US" sz="1600" dirty="0" smtClean="0"/>
              <a:t>&gt;20 </a:t>
            </a:r>
            <a:r>
              <a:rPr lang="en-US" sz="1600" dirty="0" err="1" smtClean="0"/>
              <a:t>MeV</a:t>
            </a:r>
            <a:r>
              <a:rPr lang="en-US" sz="1600" dirty="0" smtClean="0"/>
              <a:t>  </a:t>
            </a:r>
            <a:r>
              <a:rPr lang="en-US" sz="1600" b="1" dirty="0" smtClean="0">
                <a:solidFill>
                  <a:srgbClr val="FF0000"/>
                </a:solidFill>
              </a:rPr>
              <a:t>8-9*10</a:t>
            </a:r>
            <a:r>
              <a:rPr lang="en-US" sz="1600" b="1" baseline="30000" dirty="0" smtClean="0">
                <a:solidFill>
                  <a:srgbClr val="FF0000"/>
                </a:solidFill>
              </a:rPr>
              <a:t>5</a:t>
            </a:r>
            <a:r>
              <a:rPr lang="en-US" sz="1600" b="1" dirty="0" smtClean="0">
                <a:solidFill>
                  <a:srgbClr val="FF0000"/>
                </a:solidFill>
              </a:rPr>
              <a:t> n/cm</a:t>
            </a:r>
            <a:r>
              <a:rPr lang="en-US" sz="1600" b="1" baseline="30000" dirty="0" smtClean="0">
                <a:solidFill>
                  <a:srgbClr val="FF0000"/>
                </a:solidFill>
              </a:rPr>
              <a:t>2</a:t>
            </a:r>
            <a:r>
              <a:rPr lang="en-US" sz="1600" b="1" dirty="0" smtClean="0">
                <a:solidFill>
                  <a:srgbClr val="FF0000"/>
                </a:solidFill>
              </a:rPr>
              <a:t>/pulse</a:t>
            </a:r>
          </a:p>
          <a:p>
            <a:pPr marL="342900"/>
            <a:endParaRPr lang="fr-CH" sz="1600" dirty="0" smtClean="0">
              <a:solidFill>
                <a:srgbClr val="FF0000"/>
              </a:solidFill>
            </a:endParaRPr>
          </a:p>
          <a:p>
            <a:pPr marL="342900" indent="-342900">
              <a:buAutoNum type="arabicPeriod" startAt="2"/>
            </a:pPr>
            <a:r>
              <a:rPr lang="fr-CH" b="1" dirty="0" err="1" smtClean="0"/>
              <a:t>Testing</a:t>
            </a:r>
            <a:r>
              <a:rPr lang="fr-CH" b="1" dirty="0" smtClean="0"/>
              <a:t> of active </a:t>
            </a:r>
            <a:r>
              <a:rPr lang="fr-CH" b="1" dirty="0" err="1" smtClean="0"/>
              <a:t>electronic</a:t>
            </a:r>
            <a:r>
              <a:rPr lang="fr-CH" b="1" dirty="0" smtClean="0"/>
              <a:t> </a:t>
            </a:r>
            <a:r>
              <a:rPr lang="fr-CH" b="1" dirty="0" err="1" smtClean="0"/>
              <a:t>equipments</a:t>
            </a:r>
            <a:r>
              <a:rPr lang="fr-CH" b="1" dirty="0" smtClean="0"/>
              <a:t> for LHC and </a:t>
            </a:r>
            <a:r>
              <a:rPr lang="fr-CH" b="1" dirty="0" err="1" smtClean="0"/>
              <a:t>other</a:t>
            </a:r>
            <a:r>
              <a:rPr lang="fr-CH" b="1" dirty="0" smtClean="0"/>
              <a:t> applications.</a:t>
            </a:r>
          </a:p>
          <a:p>
            <a:pPr marL="342900" indent="-342900"/>
            <a:r>
              <a:rPr lang="en-US" b="1" dirty="0" smtClean="0"/>
              <a:t>	</a:t>
            </a:r>
            <a:r>
              <a:rPr lang="en-US" sz="1600" dirty="0" smtClean="0"/>
              <a:t>@20 m</a:t>
            </a:r>
          </a:p>
          <a:p>
            <a:pPr marL="342900" indent="-342900"/>
            <a:r>
              <a:rPr lang="en-US" sz="1600" b="1" dirty="0" smtClean="0"/>
              <a:t>        </a:t>
            </a:r>
            <a:r>
              <a:rPr lang="en-US" sz="1600" dirty="0" smtClean="0"/>
              <a:t>&gt;20 </a:t>
            </a:r>
            <a:r>
              <a:rPr lang="en-US" sz="1600" dirty="0" err="1" smtClean="0"/>
              <a:t>MeV</a:t>
            </a:r>
            <a:r>
              <a:rPr lang="en-US" sz="1600" dirty="0" smtClean="0"/>
              <a:t>  </a:t>
            </a:r>
            <a:r>
              <a:rPr lang="en-US" sz="1600" b="1" dirty="0" smtClean="0">
                <a:solidFill>
                  <a:srgbClr val="FF0000"/>
                </a:solidFill>
              </a:rPr>
              <a:t>8-9*10</a:t>
            </a:r>
            <a:r>
              <a:rPr lang="en-US" sz="1600" b="1" baseline="30000" dirty="0" smtClean="0">
                <a:solidFill>
                  <a:srgbClr val="FF0000"/>
                </a:solidFill>
              </a:rPr>
              <a:t>5</a:t>
            </a:r>
            <a:r>
              <a:rPr lang="en-US" sz="1600" b="1" dirty="0" smtClean="0">
                <a:solidFill>
                  <a:srgbClr val="FF0000"/>
                </a:solidFill>
              </a:rPr>
              <a:t> n/cm</a:t>
            </a:r>
            <a:r>
              <a:rPr lang="en-US" sz="1600" b="1" baseline="30000" dirty="0" smtClean="0">
                <a:solidFill>
                  <a:srgbClr val="FF0000"/>
                </a:solidFill>
              </a:rPr>
              <a:t>2</a:t>
            </a:r>
            <a:r>
              <a:rPr lang="en-US" sz="1600" b="1" dirty="0" smtClean="0">
                <a:solidFill>
                  <a:srgbClr val="FF0000"/>
                </a:solidFill>
              </a:rPr>
              <a:t>/pulse</a:t>
            </a:r>
          </a:p>
          <a:p>
            <a:pPr marL="342900" indent="-342900"/>
            <a:r>
              <a:rPr lang="en-US" sz="1600" b="1" baseline="30000" dirty="0" smtClean="0">
                <a:solidFill>
                  <a:srgbClr val="FF0000"/>
                </a:solidFill>
              </a:rPr>
              <a:t>           1Pulse every 3 sec   </a:t>
            </a:r>
            <a:r>
              <a:rPr lang="en-US" sz="1600" b="1" dirty="0" smtClean="0">
                <a:solidFill>
                  <a:srgbClr val="FF0000"/>
                </a:solidFill>
              </a:rPr>
              <a:t>5-10*10</a:t>
            </a:r>
            <a:r>
              <a:rPr lang="en-US" sz="1600" b="1" baseline="30000" dirty="0" smtClean="0">
                <a:solidFill>
                  <a:srgbClr val="FF0000"/>
                </a:solidFill>
              </a:rPr>
              <a:t>10</a:t>
            </a:r>
            <a:r>
              <a:rPr lang="en-US" sz="1600" b="1" dirty="0" smtClean="0">
                <a:solidFill>
                  <a:srgbClr val="FF0000"/>
                </a:solidFill>
              </a:rPr>
              <a:t>n/cm</a:t>
            </a:r>
            <a:r>
              <a:rPr lang="en-US" sz="1600" b="1" baseline="30000" dirty="0" smtClean="0">
                <a:solidFill>
                  <a:srgbClr val="FF0000"/>
                </a:solidFill>
              </a:rPr>
              <a:t>2</a:t>
            </a:r>
            <a:r>
              <a:rPr lang="en-US" sz="1600" b="1" dirty="0" smtClean="0">
                <a:solidFill>
                  <a:srgbClr val="FF0000"/>
                </a:solidFill>
              </a:rPr>
              <a:t>/week</a:t>
            </a:r>
          </a:p>
          <a:p>
            <a:pPr marL="342900" indent="-342900"/>
            <a:endParaRPr lang="fr-CH" sz="1600" b="1" dirty="0" smtClean="0">
              <a:solidFill>
                <a:srgbClr val="FF0000"/>
              </a:solidFill>
            </a:endParaRPr>
          </a:p>
          <a:p>
            <a:pPr marL="342900" indent="-342900">
              <a:buAutoNum type="arabicPeriod" startAt="3"/>
            </a:pPr>
            <a:r>
              <a:rPr lang="fr-CH" b="1" dirty="0" smtClean="0"/>
              <a:t>Passive irradiation of (</a:t>
            </a:r>
            <a:r>
              <a:rPr lang="fr-CH" b="1" dirty="0" err="1" smtClean="0"/>
              <a:t>small</a:t>
            </a:r>
            <a:r>
              <a:rPr lang="fr-CH" b="1" dirty="0" smtClean="0"/>
              <a:t>) </a:t>
            </a:r>
            <a:r>
              <a:rPr lang="fr-CH" b="1" dirty="0" err="1" smtClean="0"/>
              <a:t>equipment</a:t>
            </a:r>
            <a:r>
              <a:rPr lang="fr-CH" b="1" dirty="0" smtClean="0"/>
              <a:t> in </a:t>
            </a:r>
            <a:r>
              <a:rPr lang="fr-CH" b="1" dirty="0" err="1" smtClean="0"/>
              <a:t>high</a:t>
            </a:r>
            <a:r>
              <a:rPr lang="fr-CH" b="1" dirty="0" smtClean="0"/>
              <a:t> fluence </a:t>
            </a:r>
            <a:r>
              <a:rPr lang="fr-CH" b="1" dirty="0" err="1" smtClean="0"/>
              <a:t>environment</a:t>
            </a:r>
            <a:r>
              <a:rPr lang="fr-CH" b="1" dirty="0" smtClean="0"/>
              <a:t> (ITER, IFMIF, …)</a:t>
            </a:r>
            <a:endParaRPr lang="en-US" sz="1600" b="1" dirty="0" smtClean="0">
              <a:solidFill>
                <a:srgbClr val="FF0000"/>
              </a:solidFill>
            </a:endParaRPr>
          </a:p>
          <a:p>
            <a:pPr marL="342900" indent="-342900"/>
            <a:r>
              <a:rPr lang="fr-CH" b="1" dirty="0" smtClean="0"/>
              <a:t>	</a:t>
            </a:r>
            <a:r>
              <a:rPr lang="en-US" sz="1600" dirty="0" smtClean="0"/>
              <a:t>@1.5 m</a:t>
            </a:r>
          </a:p>
          <a:p>
            <a:pPr marL="342900" indent="-342900"/>
            <a:r>
              <a:rPr lang="en-US" sz="1600" b="1" dirty="0" smtClean="0"/>
              <a:t>       </a:t>
            </a:r>
            <a:r>
              <a:rPr lang="en-US" sz="1600" b="1" dirty="0" smtClean="0">
                <a:solidFill>
                  <a:srgbClr val="FF0000"/>
                </a:solidFill>
              </a:rPr>
              <a:t>1-2*10</a:t>
            </a:r>
            <a:r>
              <a:rPr lang="en-US" sz="1600" b="1" baseline="30000" dirty="0" smtClean="0">
                <a:solidFill>
                  <a:srgbClr val="FF0000"/>
                </a:solidFill>
              </a:rPr>
              <a:t>10</a:t>
            </a:r>
            <a:r>
              <a:rPr lang="en-US" sz="1600" b="1" dirty="0" smtClean="0">
                <a:solidFill>
                  <a:srgbClr val="FF0000"/>
                </a:solidFill>
              </a:rPr>
              <a:t>n/cm</a:t>
            </a:r>
            <a:r>
              <a:rPr lang="en-US" sz="1600" b="1" baseline="30000" dirty="0" smtClean="0">
                <a:solidFill>
                  <a:srgbClr val="FF0000"/>
                </a:solidFill>
              </a:rPr>
              <a:t>2</a:t>
            </a:r>
            <a:r>
              <a:rPr lang="en-US" sz="1600" b="1" dirty="0" smtClean="0">
                <a:solidFill>
                  <a:srgbClr val="FF0000"/>
                </a:solidFill>
              </a:rPr>
              <a:t>/pulse</a:t>
            </a:r>
          </a:p>
          <a:p>
            <a:pPr marL="342900" indent="-342900"/>
            <a:r>
              <a:rPr lang="en-US" sz="1600" b="1" dirty="0" smtClean="0">
                <a:solidFill>
                  <a:srgbClr val="FF0000"/>
                </a:solidFill>
              </a:rPr>
              <a:t>       </a:t>
            </a:r>
            <a:r>
              <a:rPr lang="en-US" sz="1600" b="1" baseline="30000" dirty="0" smtClean="0">
                <a:solidFill>
                  <a:srgbClr val="FF0000"/>
                </a:solidFill>
              </a:rPr>
              <a:t>1Pulse every 3 se </a:t>
            </a:r>
            <a:r>
              <a:rPr lang="en-US" sz="1600" b="1" dirty="0" smtClean="0">
                <a:solidFill>
                  <a:srgbClr val="FF0000"/>
                </a:solidFill>
                <a:latin typeface="Calibri"/>
              </a:rPr>
              <a:t>→ ~ </a:t>
            </a:r>
            <a:r>
              <a:rPr lang="en-US" sz="1600" b="1" dirty="0" smtClean="0">
                <a:solidFill>
                  <a:srgbClr val="FF0000"/>
                </a:solidFill>
              </a:rPr>
              <a:t>3*10</a:t>
            </a:r>
            <a:r>
              <a:rPr lang="en-US" sz="1600" b="1" baseline="30000" dirty="0" smtClean="0">
                <a:solidFill>
                  <a:srgbClr val="FF0000"/>
                </a:solidFill>
              </a:rPr>
              <a:t>15</a:t>
            </a:r>
            <a:r>
              <a:rPr lang="en-US" sz="1600" b="1" dirty="0" smtClean="0">
                <a:solidFill>
                  <a:srgbClr val="FF0000"/>
                </a:solidFill>
              </a:rPr>
              <a:t>n/cm</a:t>
            </a:r>
            <a:r>
              <a:rPr lang="en-US" sz="1600" b="1" baseline="30000" dirty="0" smtClean="0">
                <a:solidFill>
                  <a:srgbClr val="FF0000"/>
                </a:solidFill>
              </a:rPr>
              <a:t>2</a:t>
            </a:r>
            <a:r>
              <a:rPr lang="en-US" sz="1600" b="1" dirty="0" smtClean="0">
                <a:solidFill>
                  <a:srgbClr val="FF0000"/>
                </a:solidFill>
              </a:rPr>
              <a:t>/week</a:t>
            </a:r>
          </a:p>
          <a:p>
            <a:pPr marL="342900" indent="-342900"/>
            <a:endParaRPr lang="fr-CH" b="1" dirty="0" smtClean="0"/>
          </a:p>
          <a:p>
            <a:pPr marL="342900" indent="-342900">
              <a:buAutoNum type="arabicPeriod" startAt="2"/>
            </a:pPr>
            <a:endParaRPr lang="fr-CH" b="1" dirty="0" smtClean="0"/>
          </a:p>
          <a:p>
            <a:pPr marL="342900" indent="-342900">
              <a:buAutoNum type="arabicPeriod" startAt="2"/>
            </a:pPr>
            <a:endParaRPr lang="fr-CH" b="1" dirty="0" smtClean="0"/>
          </a:p>
          <a:p>
            <a:pPr marL="342900" indent="-342900">
              <a:buAutoNum type="arabicPeriod" startAt="2"/>
            </a:pPr>
            <a:endParaRPr lang="fr-CH" b="1" dirty="0" smtClean="0"/>
          </a:p>
          <a:p>
            <a:pPr marL="342900" indent="-342900">
              <a:buAutoNum type="arabicPeriod" startAt="2"/>
            </a:pPr>
            <a:endParaRPr lang="fr-CH" b="1" dirty="0" smtClean="0"/>
          </a:p>
          <a:p>
            <a:pPr marL="342900" indent="-342900">
              <a:buAutoNum type="arabicPeriod" startAt="2"/>
            </a:pPr>
            <a:endParaRPr lang="fr-CH" b="1" dirty="0" smtClean="0"/>
          </a:p>
          <a:p>
            <a:pPr marL="800100" lvl="1" indent="-342900"/>
            <a:endParaRPr lang="fr-CH" dirty="0" smtClean="0">
              <a:sym typeface="Wingdings"/>
            </a:endParaRPr>
          </a:p>
          <a:p>
            <a:pPr marL="800100" lvl="1" indent="-342900">
              <a:buFont typeface="Arial"/>
              <a:buChar char="•"/>
            </a:pPr>
            <a:endParaRPr lang="fr-CH" dirty="0" smtClean="0">
              <a:sym typeface="Wingdings"/>
            </a:endParaRPr>
          </a:p>
          <a:p>
            <a:pPr marL="800100" lvl="1" indent="-342900">
              <a:buFont typeface="Arial"/>
              <a:buChar char="•"/>
            </a:pPr>
            <a:endParaRPr lang="fr-CH" dirty="0" smtClean="0">
              <a:sym typeface="Wingdings"/>
            </a:endParaRPr>
          </a:p>
          <a:p>
            <a:pPr marL="800100" lvl="1" indent="-342900">
              <a:buFont typeface="Arial"/>
              <a:buChar char="•"/>
            </a:pPr>
            <a:endParaRPr lang="fr-CH" dirty="0" smtClean="0">
              <a:sym typeface="Wingdings"/>
            </a:endParaRPr>
          </a:p>
          <a:p>
            <a:pPr marL="800100" lvl="1" indent="-342900">
              <a:buFont typeface="Arial"/>
              <a:buChar char="•"/>
            </a:pPr>
            <a:endParaRPr lang="fr-CH" dirty="0" smtClean="0">
              <a:sym typeface="Wingdings"/>
            </a:endParaRPr>
          </a:p>
          <a:p>
            <a:pPr marL="800100" lvl="1" indent="-342900">
              <a:buFont typeface="Arial"/>
              <a:buChar char="•"/>
            </a:pPr>
            <a:endParaRPr lang="fr-CH" dirty="0" smtClean="0">
              <a:sym typeface="Wingdings"/>
            </a:endParaRPr>
          </a:p>
          <a:p>
            <a:pPr marL="800100" lvl="1" indent="-342900">
              <a:buFont typeface="Arial"/>
              <a:buChar char="•"/>
            </a:pPr>
            <a:endParaRPr lang="fr-CH" dirty="0" smtClean="0">
              <a:sym typeface="Wingdings"/>
            </a:endParaRPr>
          </a:p>
          <a:p>
            <a:pPr marL="800100" lvl="1" indent="-342900">
              <a:buFont typeface="Arial"/>
              <a:buChar char="•"/>
            </a:pPr>
            <a:endParaRPr lang="fr-CH" dirty="0" smtClean="0">
              <a:sym typeface="Wingdings"/>
            </a:endParaRPr>
          </a:p>
          <a:p>
            <a:pPr marL="800100" lvl="1" indent="-342900">
              <a:buFont typeface="Arial"/>
              <a:buChar char="•"/>
            </a:pPr>
            <a:endParaRPr lang="fr-CH" dirty="0" smtClean="0">
              <a:sym typeface="Wingdings"/>
            </a:endParaRPr>
          </a:p>
          <a:p>
            <a:pPr marL="800100" lvl="1" indent="-342900">
              <a:buFont typeface="Arial"/>
              <a:buChar char="•"/>
            </a:pPr>
            <a:endParaRPr lang="fr-CH" dirty="0" smtClean="0">
              <a:sym typeface="Wingdings"/>
            </a:endParaRPr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20</a:t>
            </a:fld>
            <a:endParaRPr lang="en-US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INTC Meeting</a:t>
            </a:r>
            <a:endParaRPr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2/3 February  2011</a:t>
            </a:r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 rot="20155747">
            <a:off x="909756" y="3095137"/>
            <a:ext cx="6891630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800" dirty="0" smtClean="0">
                <a:solidFill>
                  <a:srgbClr val="3366FF">
                    <a:alpha val="42000"/>
                  </a:srgbClr>
                </a:solidFill>
              </a:rPr>
              <a:t>PRELIMINARY</a:t>
            </a:r>
            <a:endParaRPr lang="en-US" sz="5400" dirty="0">
              <a:solidFill>
                <a:srgbClr val="3366FF">
                  <a:alpha val="42000"/>
                </a:srgb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1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1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1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1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1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8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1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1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8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1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1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8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1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1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8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1000" fill="hold"/>
                                        <p:tgtEl>
                                          <p:spTgt spid="1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1000" fill="hold"/>
                                        <p:tgtEl>
                                          <p:spTgt spid="1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1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5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0"/>
                            </p:stCondLst>
                            <p:childTnLst>
                              <p:par>
                                <p:cTn id="12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build="p"/>
      <p:bldP spid="14" grpId="1" build="allAtOnce"/>
      <p:bldP spid="14" grpId="2" build="allAtOnce"/>
      <p:bldP spid="16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n_TOF</a:t>
            </a:r>
            <a:r>
              <a:rPr lang="en-US" dirty="0" smtClean="0"/>
              <a:t> Facility Summary</a:t>
            </a:r>
            <a:endParaRPr lang="en-US" dirty="0"/>
          </a:p>
        </p:txBody>
      </p:sp>
      <p:pic>
        <p:nvPicPr>
          <p:cNvPr id="11" name="Picture 1" descr="C:\Documents and Settings\marco\Desktop\fission2009\images-1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6800" y="6382512"/>
            <a:ext cx="457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11" descr="EN-STI-LOG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506143" y="6419088"/>
            <a:ext cx="475057" cy="421912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758382" y="135000"/>
            <a:ext cx="1395018" cy="963107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685801" y="1143000"/>
            <a:ext cx="7924800" cy="480131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marL="342900" indent="-342900">
              <a:buFont typeface="Wingdings" charset="2"/>
              <a:buChar char="ü"/>
            </a:pPr>
            <a:r>
              <a:rPr lang="en-US" dirty="0" smtClean="0">
                <a:solidFill>
                  <a:srgbClr val="FF0000"/>
                </a:solidFill>
              </a:rPr>
              <a:t>Work Sector Type A experimental area</a:t>
            </a:r>
          </a:p>
          <a:p>
            <a:pPr marL="800100" lvl="1" indent="-342900"/>
            <a:r>
              <a:rPr lang="en-US" dirty="0" smtClean="0"/>
              <a:t>   Converted the actual experimental area to a </a:t>
            </a:r>
            <a:r>
              <a:rPr lang="en-US" dirty="0" smtClean="0">
                <a:solidFill>
                  <a:srgbClr val="3366FF"/>
                </a:solidFill>
              </a:rPr>
              <a:t>Work Sector Type A </a:t>
            </a:r>
            <a:r>
              <a:rPr lang="en-US" dirty="0" err="1" smtClean="0">
                <a:solidFill>
                  <a:srgbClr val="3366FF"/>
                </a:solidFill>
                <a:sym typeface="Wingdings"/>
              </a:rPr>
              <a:t></a:t>
            </a:r>
            <a:r>
              <a:rPr lang="en-US" dirty="0" smtClean="0">
                <a:solidFill>
                  <a:srgbClr val="3366FF"/>
                </a:solidFill>
                <a:sym typeface="Wingdings"/>
              </a:rPr>
              <a:t> no major restrictions on radioactive samples measurement</a:t>
            </a:r>
          </a:p>
          <a:p>
            <a:pPr marL="800100" lvl="1" indent="-342900"/>
            <a:r>
              <a:rPr lang="en-US" dirty="0" smtClean="0">
                <a:sym typeface="Wingdings"/>
              </a:rPr>
              <a:t>   Significant improvements in measurement capabilities</a:t>
            </a:r>
          </a:p>
          <a:p>
            <a:pPr marL="800100" lvl="1" indent="-342900">
              <a:buFont typeface="Wingdings" charset="2"/>
              <a:buChar char="ü"/>
            </a:pPr>
            <a:endParaRPr lang="en-US" dirty="0" smtClean="0">
              <a:sym typeface="Wingdings"/>
            </a:endParaRPr>
          </a:p>
          <a:p>
            <a:pPr marL="342900" indent="-342900">
              <a:buFont typeface="Wingdings" charset="2"/>
              <a:buChar char="ü"/>
            </a:pPr>
            <a:r>
              <a:rPr lang="en-US" dirty="0" smtClean="0">
                <a:solidFill>
                  <a:srgbClr val="FF0000"/>
                </a:solidFill>
                <a:sym typeface="Wingdings"/>
              </a:rPr>
              <a:t>Operation of a borated water moderation system</a:t>
            </a:r>
          </a:p>
          <a:p>
            <a:pPr marL="800100" lvl="1" indent="-342900"/>
            <a:r>
              <a:rPr lang="en-US" dirty="0" smtClean="0">
                <a:sym typeface="Wingdings"/>
              </a:rPr>
              <a:t>   Improvements of </a:t>
            </a:r>
            <a:r>
              <a:rPr lang="en-US" dirty="0" err="1" smtClean="0">
                <a:latin typeface="Symbol" charset="2"/>
                <a:cs typeface="Symbol" charset="2"/>
                <a:sym typeface="Wingdings"/>
              </a:rPr>
              <a:t>g</a:t>
            </a:r>
            <a:r>
              <a:rPr lang="en-US" dirty="0" smtClean="0">
                <a:sym typeface="Wingdings"/>
              </a:rPr>
              <a:t> background conditions</a:t>
            </a:r>
          </a:p>
          <a:p>
            <a:pPr marL="342900" indent="-342900">
              <a:buFont typeface="Wingdings" charset="2"/>
              <a:buChar char="ü"/>
            </a:pPr>
            <a:r>
              <a:rPr lang="en-US" dirty="0" smtClean="0">
                <a:solidFill>
                  <a:srgbClr val="FF0000"/>
                </a:solidFill>
                <a:sym typeface="Wingdings"/>
              </a:rPr>
              <a:t>2010 experimental campaign</a:t>
            </a:r>
          </a:p>
          <a:p>
            <a:pPr marL="800100" lvl="1" indent="-342900"/>
            <a:r>
              <a:rPr lang="en-US" dirty="0" smtClean="0">
                <a:sym typeface="Wingdings"/>
              </a:rPr>
              <a:t>   Program completed and analysis ongoing</a:t>
            </a:r>
          </a:p>
          <a:p>
            <a:pPr marL="342900" indent="-342900">
              <a:buFont typeface="Wingdings" charset="2"/>
              <a:buChar char="ü"/>
            </a:pPr>
            <a:r>
              <a:rPr lang="en-US" dirty="0" smtClean="0">
                <a:solidFill>
                  <a:srgbClr val="FF0000"/>
                </a:solidFill>
                <a:sym typeface="Wingdings"/>
              </a:rPr>
              <a:t>2011 experimental campaign</a:t>
            </a:r>
          </a:p>
          <a:p>
            <a:pPr marL="342900" indent="-342900"/>
            <a:r>
              <a:rPr lang="en-US" dirty="0" smtClean="0">
                <a:sym typeface="Wingdings"/>
              </a:rPr>
              <a:t>         Official schedule under preparation</a:t>
            </a:r>
          </a:p>
          <a:p>
            <a:pPr marL="800100" lvl="1" indent="-342900">
              <a:buFont typeface="Wingdings" charset="2"/>
              <a:buChar char="ü"/>
            </a:pPr>
            <a:endParaRPr lang="en-US" dirty="0" smtClean="0">
              <a:sym typeface="Wingdings"/>
            </a:endParaRPr>
          </a:p>
          <a:p>
            <a:pPr marL="342900" indent="-342900">
              <a:buFont typeface="Wingdings" charset="2"/>
              <a:buChar char="ü"/>
            </a:pPr>
            <a:r>
              <a:rPr lang="en-US" dirty="0" smtClean="0">
                <a:solidFill>
                  <a:srgbClr val="FF0000"/>
                </a:solidFill>
                <a:sym typeface="Wingdings"/>
              </a:rPr>
              <a:t>EAR-2 (Experimental Area 2)</a:t>
            </a:r>
          </a:p>
          <a:p>
            <a:pPr marL="342900" indent="-342900"/>
            <a:r>
              <a:rPr lang="en-US" dirty="0" smtClean="0">
                <a:solidFill>
                  <a:srgbClr val="FF0000"/>
                </a:solidFill>
                <a:sym typeface="Wingdings"/>
              </a:rPr>
              <a:t>          </a:t>
            </a:r>
            <a:r>
              <a:rPr lang="en-US" dirty="0" smtClean="0">
                <a:sym typeface="Wingdings"/>
              </a:rPr>
              <a:t>Feasibility study ongoing</a:t>
            </a:r>
          </a:p>
          <a:p>
            <a:pPr marL="800100" lvl="1" indent="-342900">
              <a:buFont typeface="Wingdings" charset="2"/>
              <a:buChar char="ü"/>
            </a:pPr>
            <a:endParaRPr lang="en-US" dirty="0" smtClean="0">
              <a:sym typeface="Wingdings"/>
            </a:endParaRPr>
          </a:p>
          <a:p>
            <a:pPr marL="342900" indent="-342900" algn="just">
              <a:buFont typeface="Wingdings" charset="2"/>
              <a:buChar char="ü"/>
            </a:pPr>
            <a:r>
              <a:rPr lang="en-US" dirty="0" smtClean="0">
                <a:solidFill>
                  <a:srgbClr val="FF0000"/>
                </a:solidFill>
              </a:rPr>
              <a:t>Platform for </a:t>
            </a:r>
            <a:r>
              <a:rPr lang="en-US" dirty="0" err="1" smtClean="0">
                <a:solidFill>
                  <a:srgbClr val="FF0000"/>
                </a:solidFill>
              </a:rPr>
              <a:t>n_TOF</a:t>
            </a:r>
            <a:r>
              <a:rPr lang="en-US" dirty="0" smtClean="0">
                <a:solidFill>
                  <a:srgbClr val="FF0000"/>
                </a:solidFill>
              </a:rPr>
              <a:t> data dissemination in collaboration with the European Nuclear  Data Evaluation Team (JEFF-NEA) </a:t>
            </a:r>
            <a:endParaRPr lang="en-US" dirty="0" smtClean="0">
              <a:solidFill>
                <a:srgbClr val="FF0000"/>
              </a:solidFill>
              <a:sym typeface="Wingdings"/>
            </a:endParaRPr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21</a:t>
            </a:fld>
            <a:endParaRPr lang="en-US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INTC Meeting</a:t>
            </a:r>
            <a:endParaRPr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2/3 February  2011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8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8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8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1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1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8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1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1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8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1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1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8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1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1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" presetClass="entr" presetSubtype="8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1000" fill="hold"/>
                                        <p:tgtEl>
                                          <p:spTgt spid="14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14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build="p"/>
      <p:bldP spid="14" grpId="1" build="allAtOnce"/>
      <p:bldP spid="14" grpId="2" build="allAtOnce"/>
    </p:bld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INTC Meeting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80D7B4-6780-8541-86E4-B63445E98039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6" name="Text Box 36"/>
          <p:cNvSpPr txBox="1">
            <a:spLocks noChangeArrowheads="1"/>
          </p:cNvSpPr>
          <p:nvPr/>
        </p:nvSpPr>
        <p:spPr bwMode="auto">
          <a:xfrm>
            <a:off x="577850" y="457200"/>
            <a:ext cx="8566150" cy="3127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81639" tIns="40820" rIns="81639" bIns="40820"/>
          <a:lstStyle/>
          <a:p>
            <a:pPr defTabSz="414338" hangingPunct="0">
              <a:lnSpc>
                <a:spcPct val="93000"/>
              </a:lnSpc>
              <a:buClr>
                <a:srgbClr val="000000"/>
              </a:buClr>
              <a:buSzPct val="45000"/>
              <a:buFont typeface="Wingdings" pitchFamily="2" charset="2"/>
              <a:buNone/>
              <a:tabLst>
                <a:tab pos="657225" algn="l"/>
                <a:tab pos="1312863" algn="l"/>
                <a:tab pos="1970088" algn="l"/>
                <a:tab pos="2627313" algn="l"/>
                <a:tab pos="3282950" algn="l"/>
                <a:tab pos="3940175" algn="l"/>
                <a:tab pos="4595813" algn="l"/>
                <a:tab pos="5253038" algn="l"/>
                <a:tab pos="5910263" algn="l"/>
                <a:tab pos="6565900" algn="l"/>
                <a:tab pos="7223125" algn="l"/>
                <a:tab pos="7880350" algn="l"/>
              </a:tabLst>
            </a:pPr>
            <a:r>
              <a:rPr lang="en-GB" sz="2400" b="1" dirty="0" smtClean="0">
                <a:solidFill>
                  <a:srgbClr val="3366CC"/>
                </a:solidFill>
                <a:latin typeface="Calibri" pitchFamily="34" charset="0"/>
              </a:rPr>
              <a:t>Experimental campaign 2010: HIGHLIGHTS</a:t>
            </a:r>
            <a:endParaRPr lang="en-GB" sz="2400" b="1" dirty="0">
              <a:solidFill>
                <a:srgbClr val="3366CC"/>
              </a:solidFill>
              <a:latin typeface="Calibri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04800" y="1219200"/>
            <a:ext cx="8382000" cy="49859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The campaign 2010 has been excellent in terms of beam efficiency and innovation:</a:t>
            </a:r>
          </a:p>
          <a:p>
            <a:endParaRPr lang="en-US" dirty="0" smtClean="0"/>
          </a:p>
          <a:p>
            <a:pPr>
              <a:buFont typeface="Wingdings" pitchFamily="2" charset="2"/>
              <a:buChar char="ü"/>
            </a:pPr>
            <a:r>
              <a:rPr lang="en-US" b="1" dirty="0" smtClean="0">
                <a:solidFill>
                  <a:srgbClr val="0070C0"/>
                </a:solidFill>
              </a:rPr>
              <a:t>First</a:t>
            </a:r>
            <a:r>
              <a:rPr lang="en-US" dirty="0" smtClean="0">
                <a:solidFill>
                  <a:srgbClr val="0070C0"/>
                </a:solidFill>
              </a:rPr>
              <a:t> experimental campaign making use of the </a:t>
            </a:r>
            <a:r>
              <a:rPr lang="en-US" b="1" baseline="30000" dirty="0" smtClean="0">
                <a:solidFill>
                  <a:srgbClr val="0070C0"/>
                </a:solidFill>
              </a:rPr>
              <a:t>10</a:t>
            </a:r>
            <a:r>
              <a:rPr lang="en-US" b="1" dirty="0" smtClean="0">
                <a:solidFill>
                  <a:srgbClr val="0070C0"/>
                </a:solidFill>
              </a:rPr>
              <a:t>B-water moderation </a:t>
            </a:r>
            <a:r>
              <a:rPr lang="en-US" dirty="0" smtClean="0">
                <a:solidFill>
                  <a:srgbClr val="0070C0"/>
                </a:solidFill>
              </a:rPr>
              <a:t>circuit</a:t>
            </a:r>
          </a:p>
          <a:p>
            <a:pPr>
              <a:buFont typeface="Wingdings" pitchFamily="2" charset="2"/>
              <a:buChar char="ü"/>
            </a:pPr>
            <a:endParaRPr lang="en-US" dirty="0" smtClean="0">
              <a:solidFill>
                <a:srgbClr val="0070C0"/>
              </a:solidFill>
            </a:endParaRPr>
          </a:p>
          <a:p>
            <a:pPr>
              <a:buFont typeface="Wingdings" pitchFamily="2" charset="2"/>
              <a:buChar char="ü"/>
            </a:pPr>
            <a:r>
              <a:rPr lang="en-US" b="1" dirty="0" smtClean="0">
                <a:solidFill>
                  <a:srgbClr val="0070C0"/>
                </a:solidFill>
              </a:rPr>
              <a:t>First</a:t>
            </a:r>
            <a:r>
              <a:rPr lang="en-US" dirty="0" smtClean="0">
                <a:solidFill>
                  <a:srgbClr val="0070C0"/>
                </a:solidFill>
              </a:rPr>
              <a:t> experimental campaign making use of the </a:t>
            </a:r>
            <a:r>
              <a:rPr lang="en-US" b="1" dirty="0" smtClean="0">
                <a:solidFill>
                  <a:srgbClr val="0070C0"/>
                </a:solidFill>
              </a:rPr>
              <a:t>Work Sector Type-A (WSTA)</a:t>
            </a:r>
          </a:p>
          <a:p>
            <a:pPr>
              <a:buFont typeface="Wingdings" pitchFamily="2" charset="2"/>
              <a:buChar char="ü"/>
            </a:pPr>
            <a:endParaRPr lang="en-US" dirty="0" smtClean="0">
              <a:solidFill>
                <a:srgbClr val="0070C0"/>
              </a:solidFill>
            </a:endParaRPr>
          </a:p>
          <a:p>
            <a:pPr>
              <a:buFont typeface="Wingdings" pitchFamily="2" charset="2"/>
              <a:buChar char="ü"/>
            </a:pPr>
            <a:r>
              <a:rPr lang="en-US" b="1" dirty="0" smtClean="0">
                <a:solidFill>
                  <a:srgbClr val="0070C0"/>
                </a:solidFill>
              </a:rPr>
              <a:t>Successful</a:t>
            </a:r>
            <a:r>
              <a:rPr lang="en-US" dirty="0" smtClean="0">
                <a:solidFill>
                  <a:srgbClr val="0070C0"/>
                </a:solidFill>
              </a:rPr>
              <a:t> measurements of </a:t>
            </a:r>
            <a:r>
              <a:rPr lang="en-US" b="1" baseline="30000" dirty="0" smtClean="0">
                <a:solidFill>
                  <a:srgbClr val="0070C0"/>
                </a:solidFill>
              </a:rPr>
              <a:t>54</a:t>
            </a:r>
            <a:r>
              <a:rPr lang="en-US" b="1" dirty="0" smtClean="0">
                <a:solidFill>
                  <a:srgbClr val="0070C0"/>
                </a:solidFill>
              </a:rPr>
              <a:t>Fe </a:t>
            </a:r>
            <a:r>
              <a:rPr lang="en-US" b="1" dirty="0" smtClean="0">
                <a:solidFill>
                  <a:srgbClr val="0070C0"/>
                </a:solidFill>
                <a:latin typeface="Symbol" pitchFamily="18" charset="2"/>
              </a:rPr>
              <a:t>s</a:t>
            </a:r>
            <a:r>
              <a:rPr lang="en-US" b="1" dirty="0" smtClean="0">
                <a:solidFill>
                  <a:srgbClr val="0070C0"/>
                </a:solidFill>
              </a:rPr>
              <a:t>(</a:t>
            </a:r>
            <a:r>
              <a:rPr lang="en-US" b="1" dirty="0" err="1" smtClean="0">
                <a:solidFill>
                  <a:srgbClr val="0070C0"/>
                </a:solidFill>
              </a:rPr>
              <a:t>n,</a:t>
            </a:r>
            <a:r>
              <a:rPr lang="en-US" b="1" dirty="0" err="1" smtClean="0">
                <a:solidFill>
                  <a:srgbClr val="0070C0"/>
                </a:solidFill>
                <a:latin typeface="Symbol" pitchFamily="18" charset="2"/>
              </a:rPr>
              <a:t>g</a:t>
            </a:r>
            <a:r>
              <a:rPr lang="en-US" b="1" dirty="0" smtClean="0">
                <a:solidFill>
                  <a:srgbClr val="0070C0"/>
                </a:solidFill>
              </a:rPr>
              <a:t>)</a:t>
            </a:r>
            <a:endParaRPr lang="en-US" dirty="0" smtClean="0">
              <a:solidFill>
                <a:srgbClr val="0070C0"/>
              </a:solidFill>
            </a:endParaRPr>
          </a:p>
          <a:p>
            <a:pPr>
              <a:buFont typeface="Wingdings" pitchFamily="2" charset="2"/>
              <a:buChar char="ü"/>
            </a:pPr>
            <a:endParaRPr lang="en-US" dirty="0" smtClean="0">
              <a:solidFill>
                <a:srgbClr val="0070C0"/>
              </a:solidFill>
            </a:endParaRPr>
          </a:p>
          <a:p>
            <a:pPr>
              <a:buFont typeface="Wingdings" pitchFamily="2" charset="2"/>
              <a:buChar char="ü"/>
            </a:pPr>
            <a:r>
              <a:rPr lang="en-US" b="1" dirty="0" smtClean="0">
                <a:solidFill>
                  <a:srgbClr val="0070C0"/>
                </a:solidFill>
              </a:rPr>
              <a:t>Successful</a:t>
            </a:r>
            <a:r>
              <a:rPr lang="en-US" dirty="0" smtClean="0">
                <a:solidFill>
                  <a:srgbClr val="0070C0"/>
                </a:solidFill>
              </a:rPr>
              <a:t> measurement of </a:t>
            </a:r>
            <a:r>
              <a:rPr lang="en-US" b="1" baseline="30000" dirty="0" smtClean="0">
                <a:solidFill>
                  <a:srgbClr val="0070C0"/>
                </a:solidFill>
              </a:rPr>
              <a:t>241</a:t>
            </a:r>
            <a:r>
              <a:rPr lang="en-US" b="1" dirty="0" smtClean="0">
                <a:solidFill>
                  <a:srgbClr val="0070C0"/>
                </a:solidFill>
              </a:rPr>
              <a:t>Am (4GBq)</a:t>
            </a:r>
            <a:r>
              <a:rPr lang="en-US" dirty="0" smtClean="0">
                <a:solidFill>
                  <a:srgbClr val="0070C0"/>
                </a:solidFill>
              </a:rPr>
              <a:t> combining </a:t>
            </a:r>
            <a:r>
              <a:rPr lang="en-US" b="1" dirty="0" smtClean="0">
                <a:solidFill>
                  <a:srgbClr val="0070C0"/>
                </a:solidFill>
              </a:rPr>
              <a:t>TAC (4</a:t>
            </a:r>
            <a:r>
              <a:rPr lang="en-US" b="1" dirty="0" smtClean="0">
                <a:solidFill>
                  <a:srgbClr val="0070C0"/>
                </a:solidFill>
                <a:latin typeface="Symbol" pitchFamily="18" charset="2"/>
              </a:rPr>
              <a:t>p</a:t>
            </a:r>
            <a:r>
              <a:rPr lang="en-US" b="1" dirty="0" smtClean="0">
                <a:solidFill>
                  <a:srgbClr val="0070C0"/>
                </a:solidFill>
              </a:rPr>
              <a:t> BaF</a:t>
            </a:r>
            <a:r>
              <a:rPr lang="en-US" b="1" baseline="-25000" dirty="0" smtClean="0">
                <a:solidFill>
                  <a:srgbClr val="0070C0"/>
                </a:solidFill>
              </a:rPr>
              <a:t>2</a:t>
            </a:r>
            <a:r>
              <a:rPr lang="en-US" b="1" dirty="0" smtClean="0">
                <a:solidFill>
                  <a:srgbClr val="0070C0"/>
                </a:solidFill>
              </a:rPr>
              <a:t>) + C</a:t>
            </a:r>
            <a:r>
              <a:rPr lang="en-US" b="1" baseline="-25000" dirty="0" smtClean="0">
                <a:solidFill>
                  <a:srgbClr val="0070C0"/>
                </a:solidFill>
              </a:rPr>
              <a:t>6</a:t>
            </a:r>
            <a:r>
              <a:rPr lang="en-US" b="1" dirty="0" smtClean="0">
                <a:solidFill>
                  <a:srgbClr val="0070C0"/>
                </a:solidFill>
              </a:rPr>
              <a:t>D</a:t>
            </a:r>
            <a:r>
              <a:rPr lang="en-US" b="1" baseline="-25000" dirty="0" smtClean="0">
                <a:solidFill>
                  <a:srgbClr val="0070C0"/>
                </a:solidFill>
              </a:rPr>
              <a:t>6</a:t>
            </a:r>
          </a:p>
          <a:p>
            <a:pPr>
              <a:buFont typeface="Wingdings" pitchFamily="2" charset="2"/>
              <a:buChar char="ü"/>
            </a:pPr>
            <a:endParaRPr lang="en-US" baseline="-25000" dirty="0" smtClean="0">
              <a:solidFill>
                <a:srgbClr val="0070C0"/>
              </a:solidFill>
            </a:endParaRPr>
          </a:p>
          <a:p>
            <a:pPr>
              <a:buFont typeface="Wingdings" pitchFamily="2" charset="2"/>
              <a:buChar char="ü"/>
            </a:pPr>
            <a:r>
              <a:rPr lang="en-US" b="1" dirty="0" smtClean="0">
                <a:solidFill>
                  <a:srgbClr val="0070C0"/>
                </a:solidFill>
              </a:rPr>
              <a:t>First</a:t>
            </a:r>
            <a:r>
              <a:rPr lang="en-US" dirty="0" smtClean="0">
                <a:solidFill>
                  <a:srgbClr val="0070C0"/>
                </a:solidFill>
              </a:rPr>
              <a:t> test at </a:t>
            </a:r>
            <a:r>
              <a:rPr lang="en-US" dirty="0" err="1" smtClean="0">
                <a:solidFill>
                  <a:srgbClr val="0070C0"/>
                </a:solidFill>
              </a:rPr>
              <a:t>n_TOF</a:t>
            </a:r>
            <a:r>
              <a:rPr lang="en-US" dirty="0" smtClean="0">
                <a:solidFill>
                  <a:srgbClr val="0070C0"/>
                </a:solidFill>
              </a:rPr>
              <a:t> for measuring </a:t>
            </a:r>
            <a:r>
              <a:rPr lang="en-US" b="1" dirty="0" smtClean="0">
                <a:solidFill>
                  <a:srgbClr val="0070C0"/>
                </a:solidFill>
              </a:rPr>
              <a:t>(</a:t>
            </a:r>
            <a:r>
              <a:rPr lang="en-US" b="1" dirty="0" err="1" smtClean="0">
                <a:solidFill>
                  <a:srgbClr val="0070C0"/>
                </a:solidFill>
              </a:rPr>
              <a:t>n,lcp</a:t>
            </a:r>
            <a:r>
              <a:rPr lang="en-US" b="1" dirty="0" smtClean="0">
                <a:solidFill>
                  <a:srgbClr val="0070C0"/>
                </a:solidFill>
              </a:rPr>
              <a:t>) with diamond</a:t>
            </a:r>
            <a:r>
              <a:rPr lang="en-US" dirty="0" smtClean="0">
                <a:solidFill>
                  <a:srgbClr val="0070C0"/>
                </a:solidFill>
              </a:rPr>
              <a:t> (</a:t>
            </a:r>
            <a:r>
              <a:rPr lang="en-US" dirty="0" err="1" smtClean="0">
                <a:solidFill>
                  <a:srgbClr val="0070C0"/>
                </a:solidFill>
              </a:rPr>
              <a:t>xCVD</a:t>
            </a:r>
            <a:r>
              <a:rPr lang="en-US" dirty="0" smtClean="0">
                <a:solidFill>
                  <a:srgbClr val="0070C0"/>
                </a:solidFill>
              </a:rPr>
              <a:t>) detectors</a:t>
            </a:r>
          </a:p>
          <a:p>
            <a:pPr>
              <a:buFont typeface="Wingdings" pitchFamily="2" charset="2"/>
              <a:buChar char="ü"/>
            </a:pPr>
            <a:endParaRPr lang="en-US" dirty="0" smtClean="0">
              <a:solidFill>
                <a:srgbClr val="0070C0"/>
              </a:solidFill>
            </a:endParaRPr>
          </a:p>
          <a:p>
            <a:pPr>
              <a:buFont typeface="Wingdings" pitchFamily="2" charset="2"/>
              <a:buChar char="ü"/>
            </a:pPr>
            <a:r>
              <a:rPr lang="en-US" b="1" dirty="0" smtClean="0">
                <a:solidFill>
                  <a:srgbClr val="0070C0"/>
                </a:solidFill>
              </a:rPr>
              <a:t>First</a:t>
            </a:r>
            <a:r>
              <a:rPr lang="en-US" dirty="0" smtClean="0">
                <a:solidFill>
                  <a:srgbClr val="0070C0"/>
                </a:solidFill>
              </a:rPr>
              <a:t> </a:t>
            </a:r>
            <a:r>
              <a:rPr lang="en-US" dirty="0" err="1" smtClean="0">
                <a:solidFill>
                  <a:srgbClr val="0070C0"/>
                </a:solidFill>
              </a:rPr>
              <a:t>n_TOF</a:t>
            </a:r>
            <a:r>
              <a:rPr lang="en-US" dirty="0" smtClean="0">
                <a:solidFill>
                  <a:srgbClr val="0070C0"/>
                </a:solidFill>
              </a:rPr>
              <a:t> experiment for simultaneous </a:t>
            </a:r>
            <a:r>
              <a:rPr lang="en-US" b="1" dirty="0" smtClean="0">
                <a:solidFill>
                  <a:srgbClr val="0070C0"/>
                </a:solidFill>
              </a:rPr>
              <a:t>(</a:t>
            </a:r>
            <a:r>
              <a:rPr lang="en-US" b="1" dirty="0" err="1" smtClean="0">
                <a:solidFill>
                  <a:srgbClr val="0070C0"/>
                </a:solidFill>
              </a:rPr>
              <a:t>n,</a:t>
            </a:r>
            <a:r>
              <a:rPr lang="en-US" b="1" dirty="0" err="1" smtClean="0">
                <a:solidFill>
                  <a:srgbClr val="0070C0"/>
                </a:solidFill>
                <a:latin typeface="Symbol" pitchFamily="18" charset="2"/>
              </a:rPr>
              <a:t>g</a:t>
            </a:r>
            <a:r>
              <a:rPr lang="en-US" b="1" dirty="0" err="1" smtClean="0">
                <a:solidFill>
                  <a:srgbClr val="0070C0"/>
                </a:solidFill>
              </a:rPr>
              <a:t>)+(n,f</a:t>
            </a:r>
            <a:r>
              <a:rPr lang="en-US" b="1" dirty="0" smtClean="0">
                <a:solidFill>
                  <a:srgbClr val="0070C0"/>
                </a:solidFill>
              </a:rPr>
              <a:t>): TAC+MGAS</a:t>
            </a:r>
          </a:p>
          <a:p>
            <a:pPr>
              <a:buFont typeface="Wingdings" pitchFamily="2" charset="2"/>
              <a:buChar char="ü"/>
            </a:pPr>
            <a:endParaRPr lang="en-US" dirty="0" smtClean="0">
              <a:solidFill>
                <a:srgbClr val="0070C0"/>
              </a:solidFill>
            </a:endParaRPr>
          </a:p>
          <a:p>
            <a:pPr>
              <a:buFont typeface="Wingdings" pitchFamily="2" charset="2"/>
              <a:buChar char="ü"/>
            </a:pPr>
            <a:r>
              <a:rPr lang="en-US" b="1" dirty="0" smtClean="0">
                <a:solidFill>
                  <a:srgbClr val="0070C0"/>
                </a:solidFill>
              </a:rPr>
              <a:t>First</a:t>
            </a:r>
            <a:r>
              <a:rPr lang="en-US" dirty="0" smtClean="0">
                <a:solidFill>
                  <a:srgbClr val="0070C0"/>
                </a:solidFill>
              </a:rPr>
              <a:t> </a:t>
            </a:r>
            <a:r>
              <a:rPr lang="en-US" dirty="0" err="1" smtClean="0">
                <a:solidFill>
                  <a:srgbClr val="0070C0"/>
                </a:solidFill>
              </a:rPr>
              <a:t>n_TOF</a:t>
            </a:r>
            <a:r>
              <a:rPr lang="en-US" dirty="0" smtClean="0">
                <a:solidFill>
                  <a:srgbClr val="0070C0"/>
                </a:solidFill>
              </a:rPr>
              <a:t> experiment for </a:t>
            </a:r>
            <a:r>
              <a:rPr lang="en-US" b="1" dirty="0" smtClean="0">
                <a:solidFill>
                  <a:srgbClr val="0070C0"/>
                </a:solidFill>
              </a:rPr>
              <a:t>Angular Distributions </a:t>
            </a:r>
            <a:r>
              <a:rPr lang="en-US" dirty="0" smtClean="0">
                <a:solidFill>
                  <a:srgbClr val="0070C0"/>
                </a:solidFill>
              </a:rPr>
              <a:t>of fission fragments (</a:t>
            </a:r>
            <a:r>
              <a:rPr lang="en-US" b="1" dirty="0" smtClean="0">
                <a:solidFill>
                  <a:srgbClr val="0070C0"/>
                </a:solidFill>
              </a:rPr>
              <a:t>PPAC</a:t>
            </a:r>
            <a:r>
              <a:rPr lang="en-US" dirty="0" smtClean="0">
                <a:solidFill>
                  <a:srgbClr val="0070C0"/>
                </a:solidFill>
              </a:rPr>
              <a:t>)</a:t>
            </a:r>
          </a:p>
          <a:p>
            <a:pPr>
              <a:buFont typeface="Wingdings" pitchFamily="2" charset="2"/>
              <a:buChar char="ü"/>
            </a:pPr>
            <a:endParaRPr lang="en-US" dirty="0" smtClean="0">
              <a:solidFill>
                <a:srgbClr val="0070C0"/>
              </a:solidFill>
            </a:endParaRPr>
          </a:p>
          <a:p>
            <a:r>
              <a:rPr lang="en-US" dirty="0" smtClean="0"/>
              <a:t>Results of ongoing analysis from 2009/10 campaigns already presented in several International Conferences /Workshops: ND-2010, EFNUDAT-2010, NPA-V, …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2/3 February  2011</a:t>
            </a:r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758382" y="135001"/>
            <a:ext cx="1349671" cy="931800"/>
          </a:xfrm>
          <a:prstGeom prst="rect">
            <a:avLst/>
          </a:prstGeom>
        </p:spPr>
      </p:pic>
      <p:pic>
        <p:nvPicPr>
          <p:cNvPr id="10" name="Picture 9" descr="EN-STI-LOG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506143" y="6419088"/>
            <a:ext cx="475057" cy="421912"/>
          </a:xfrm>
          <a:prstGeom prst="rect">
            <a:avLst/>
          </a:prstGeom>
        </p:spPr>
      </p:pic>
      <p:pic>
        <p:nvPicPr>
          <p:cNvPr id="11" name="Picture 1" descr="C:\Documents and Settings\marco\Desktop\fission2009\images-1.jpe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90600" y="6382512"/>
            <a:ext cx="457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2/3 February  2011</a:t>
            </a:r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INTC Meeting</a:t>
            </a:r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E2C59A-A866-EC42-88DD-B1B82F56858F}" type="slidenum">
              <a:rPr lang="es-ES" smtClean="0"/>
              <a:pPr/>
              <a:t>4</a:t>
            </a:fld>
            <a:endParaRPr lang="es-ES"/>
          </a:p>
        </p:txBody>
      </p:sp>
      <p:pic>
        <p:nvPicPr>
          <p:cNvPr id="7" name="Picture 6" descr="nTOF_22Nov2010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0600" y="1514475"/>
            <a:ext cx="7239000" cy="420052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868756" y="135001"/>
            <a:ext cx="1239297" cy="855599"/>
          </a:xfrm>
          <a:prstGeom prst="rect">
            <a:avLst/>
          </a:prstGeom>
        </p:spPr>
      </p:pic>
      <p:pic>
        <p:nvPicPr>
          <p:cNvPr id="9" name="Picture 8" descr="EN-STI-LOGO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506143" y="6419088"/>
            <a:ext cx="475057" cy="421912"/>
          </a:xfrm>
          <a:prstGeom prst="rect">
            <a:avLst/>
          </a:prstGeom>
        </p:spPr>
      </p:pic>
      <p:pic>
        <p:nvPicPr>
          <p:cNvPr id="10" name="Picture 1" descr="C:\Documents and Settings\marco\Desktop\fission2009\images-1.jpe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990600" y="6382512"/>
            <a:ext cx="457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76200" y="1295400"/>
          <a:ext cx="8915400" cy="3720443"/>
        </p:xfrm>
        <a:graphic>
          <a:graphicData uri="http://schemas.openxmlformats.org/drawingml/2006/table">
            <a:tbl>
              <a:tblPr/>
              <a:tblGrid>
                <a:gridCol w="1472979"/>
                <a:gridCol w="3488635"/>
                <a:gridCol w="1058186"/>
                <a:gridCol w="1295400"/>
                <a:gridCol w="685800"/>
                <a:gridCol w="914400"/>
              </a:tblGrid>
              <a:tr h="22260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chemeClr val="bg1"/>
                          </a:solidFill>
                          <a:latin typeface="Calibri"/>
                        </a:rPr>
                        <a:t>Document No</a:t>
                      </a:r>
                    </a:p>
                  </a:txBody>
                  <a:tcPr marL="5137" marR="5137" marT="51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chemeClr val="bg1"/>
                          </a:solidFill>
                          <a:latin typeface="Calibri"/>
                        </a:rPr>
                        <a:t>Proposal</a:t>
                      </a:r>
                    </a:p>
                  </a:txBody>
                  <a:tcPr marL="5137" marR="5137" marT="51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chemeClr val="bg1"/>
                          </a:solidFill>
                          <a:latin typeface="Calibri"/>
                        </a:rPr>
                        <a:t>Measurement</a:t>
                      </a:r>
                    </a:p>
                  </a:txBody>
                  <a:tcPr marL="5137" marR="5137" marT="51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chemeClr val="bg1"/>
                          </a:solidFill>
                          <a:latin typeface="Calibri"/>
                        </a:rPr>
                        <a:t>Detectors</a:t>
                      </a:r>
                    </a:p>
                  </a:txBody>
                  <a:tcPr marL="5137" marR="5137" marT="51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chemeClr val="bg1"/>
                          </a:solidFill>
                          <a:latin typeface="Calibri"/>
                        </a:rPr>
                        <a:t># Protons</a:t>
                      </a:r>
                    </a:p>
                  </a:txBody>
                  <a:tcPr marL="5137" marR="5137" marT="51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chemeClr val="bg1"/>
                          </a:solidFill>
                          <a:latin typeface="Calibri"/>
                        </a:rPr>
                        <a:t>Dates</a:t>
                      </a:r>
                    </a:p>
                  </a:txBody>
                  <a:tcPr marL="5137" marR="5137" marT="51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</a:tr>
              <a:tr h="22260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-</a:t>
                      </a: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37" marR="5137" marT="51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-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137" marR="5137" marT="51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Start Up</a:t>
                      </a:r>
                    </a:p>
                  </a:txBody>
                  <a:tcPr marL="5137" marR="5137" marT="51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All</a:t>
                      </a:r>
                    </a:p>
                  </a:txBody>
                  <a:tcPr marL="5137" marR="5137" marT="51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1.0E+17</a:t>
                      </a:r>
                    </a:p>
                  </a:txBody>
                  <a:tcPr marL="5137" marR="5137" marT="51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18/5-21/5</a:t>
                      </a:r>
                    </a:p>
                  </a:txBody>
                  <a:tcPr marL="5137" marR="5137" marT="51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634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CERN-INTC-2008-035</a:t>
                      </a:r>
                    </a:p>
                  </a:txBody>
                  <a:tcPr marL="5137" marR="5137" marT="51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n_TOF-12: </a:t>
                      </a: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New target commissioning and beam characterization</a:t>
                      </a:r>
                    </a:p>
                  </a:txBody>
                  <a:tcPr marL="5137" marR="5137" marT="51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baseline="30000">
                          <a:solidFill>
                            <a:srgbClr val="000000"/>
                          </a:solidFill>
                          <a:latin typeface="Calibri"/>
                        </a:rPr>
                        <a:t>10</a:t>
                      </a:r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 water commisioning</a:t>
                      </a:r>
                    </a:p>
                  </a:txBody>
                  <a:tcPr marL="5137" marR="5137" marT="51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PTB, SiMon, MGAS, XY-MGAS, C6D6</a:t>
                      </a:r>
                    </a:p>
                  </a:txBody>
                  <a:tcPr marL="5137" marR="5137" marT="51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2.1E+18</a:t>
                      </a:r>
                    </a:p>
                  </a:txBody>
                  <a:tcPr marL="5137" marR="5137" marT="51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22/5-27/6</a:t>
                      </a:r>
                    </a:p>
                  </a:txBody>
                  <a:tcPr marL="5137" marR="5137" marT="51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599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CERN-INTC-2006-012</a:t>
                      </a:r>
                    </a:p>
                  </a:txBody>
                  <a:tcPr marL="5137" marR="5137" marT="51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n_TOF-13: The role of Fe and Ni for s-process nucleosynthesis …</a:t>
                      </a:r>
                    </a:p>
                  </a:txBody>
                  <a:tcPr marL="5137" marR="5137" marT="51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baseline="30000">
                          <a:solidFill>
                            <a:srgbClr val="000000"/>
                          </a:solidFill>
                          <a:latin typeface="Calibri"/>
                        </a:rPr>
                        <a:t>54</a:t>
                      </a:r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Fe(n,g)</a:t>
                      </a:r>
                    </a:p>
                  </a:txBody>
                  <a:tcPr marL="5137" marR="5137" marT="51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C6D6</a:t>
                      </a:r>
                    </a:p>
                  </a:txBody>
                  <a:tcPr marL="5137" marR="5137" marT="51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2.0E+18</a:t>
                      </a:r>
                    </a:p>
                  </a:txBody>
                  <a:tcPr marL="5137" marR="5137" marT="51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28/6-2/8</a:t>
                      </a:r>
                    </a:p>
                  </a:txBody>
                  <a:tcPr marL="5137" marR="5137" marT="51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599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</a:t>
                      </a:r>
                    </a:p>
                  </a:txBody>
                  <a:tcPr marL="5137" marR="5137" marT="51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Start up of the </a:t>
                      </a:r>
                      <a:r>
                        <a:rPr lang="en-US" sz="1200" b="0" i="0" u="none" strike="noStrike" baseline="30000">
                          <a:solidFill>
                            <a:srgbClr val="000000"/>
                          </a:solidFill>
                          <a:latin typeface="Calibri"/>
                        </a:rPr>
                        <a:t>241</a:t>
                      </a:r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Am measurementrs: RP issues, high activity on detectors, etc.</a:t>
                      </a:r>
                    </a:p>
                  </a:txBody>
                  <a:tcPr marL="5137" marR="5137" marT="51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baseline="30000">
                          <a:solidFill>
                            <a:srgbClr val="000000"/>
                          </a:solidFill>
                          <a:latin typeface="Calibri"/>
                        </a:rPr>
                        <a:t>241</a:t>
                      </a:r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Am(n,g)</a:t>
                      </a:r>
                    </a:p>
                  </a:txBody>
                  <a:tcPr marL="5137" marR="5137" marT="51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C6D6</a:t>
                      </a:r>
                    </a:p>
                  </a:txBody>
                  <a:tcPr marL="5137" marR="5137" marT="51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1.0E+18</a:t>
                      </a:r>
                    </a:p>
                  </a:txBody>
                  <a:tcPr marL="5137" marR="5137" marT="51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3/8-18/8</a:t>
                      </a:r>
                    </a:p>
                  </a:txBody>
                  <a:tcPr marL="5137" marR="5137" marT="51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825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CERN-INTC-2009-025</a:t>
                      </a:r>
                    </a:p>
                  </a:txBody>
                  <a:tcPr marL="5137" marR="5137" marT="51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n_TOF-15: Neutron capture cross section measurements of </a:t>
                      </a:r>
                      <a:r>
                        <a:rPr lang="en-US" sz="1200" b="0" i="0" u="none" strike="noStrike" baseline="30000" dirty="0">
                          <a:solidFill>
                            <a:srgbClr val="000000"/>
                          </a:solidFill>
                          <a:latin typeface="Calibri"/>
                        </a:rPr>
                        <a:t>238</a:t>
                      </a: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U, </a:t>
                      </a:r>
                      <a:r>
                        <a:rPr lang="en-US" sz="1200" b="0" i="0" u="none" strike="noStrike" baseline="30000" dirty="0">
                          <a:solidFill>
                            <a:srgbClr val="000000"/>
                          </a:solidFill>
                          <a:latin typeface="Calibri"/>
                        </a:rPr>
                        <a:t>241</a:t>
                      </a: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Am and </a:t>
                      </a:r>
                      <a:r>
                        <a:rPr lang="en-US" sz="1200" b="0" i="0" u="none" strike="noStrike" baseline="30000" dirty="0">
                          <a:solidFill>
                            <a:srgbClr val="000000"/>
                          </a:solidFill>
                          <a:latin typeface="Calibri"/>
                        </a:rPr>
                        <a:t>243</a:t>
                      </a: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Am at n_TOF </a:t>
                      </a:r>
                    </a:p>
                  </a:txBody>
                  <a:tcPr marL="5137" marR="5137" marT="51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baseline="30000">
                          <a:solidFill>
                            <a:srgbClr val="000000"/>
                          </a:solidFill>
                          <a:latin typeface="Calibri"/>
                        </a:rPr>
                        <a:t>241</a:t>
                      </a:r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Am(n,g)</a:t>
                      </a:r>
                    </a:p>
                  </a:txBody>
                  <a:tcPr marL="5137" marR="5137" marT="51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C6D6</a:t>
                      </a:r>
                    </a:p>
                  </a:txBody>
                  <a:tcPr marL="5137" marR="5137" marT="51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1.3E+18</a:t>
                      </a:r>
                    </a:p>
                  </a:txBody>
                  <a:tcPr marL="5137" marR="5137" marT="51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19/8-7/9</a:t>
                      </a:r>
                    </a:p>
                  </a:txBody>
                  <a:tcPr marL="5137" marR="5137" marT="51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825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</a:t>
                      </a:r>
                    </a:p>
                  </a:txBody>
                  <a:tcPr marL="5137" marR="5137" marT="51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Start up of the </a:t>
                      </a:r>
                      <a:r>
                        <a:rPr lang="en-US" sz="1200" b="0" i="0" u="none" strike="noStrike" baseline="30000">
                          <a:solidFill>
                            <a:srgbClr val="000000"/>
                          </a:solidFill>
                          <a:latin typeface="Calibri"/>
                        </a:rPr>
                        <a:t>241</a:t>
                      </a:r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Am measurementrs: RP issues, high activity on detectors, etc.</a:t>
                      </a:r>
                    </a:p>
                  </a:txBody>
                  <a:tcPr marL="5137" marR="5137" marT="51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baseline="30000">
                          <a:solidFill>
                            <a:srgbClr val="000000"/>
                          </a:solidFill>
                          <a:latin typeface="Calibri"/>
                        </a:rPr>
                        <a:t>241</a:t>
                      </a:r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Am(n,g)</a:t>
                      </a:r>
                    </a:p>
                  </a:txBody>
                  <a:tcPr marL="5137" marR="5137" marT="51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TAC</a:t>
                      </a:r>
                    </a:p>
                  </a:txBody>
                  <a:tcPr marL="5137" marR="5137" marT="51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4.0E+17</a:t>
                      </a:r>
                    </a:p>
                  </a:txBody>
                  <a:tcPr marL="5137" marR="5137" marT="51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8/9-14/9</a:t>
                      </a:r>
                    </a:p>
                  </a:txBody>
                  <a:tcPr marL="5137" marR="5137" marT="51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486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CERN-INTC-2009-025</a:t>
                      </a:r>
                    </a:p>
                  </a:txBody>
                  <a:tcPr marL="5137" marR="5137" marT="51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n_TOF-15: Neutron capture cross section measurements of </a:t>
                      </a:r>
                      <a:r>
                        <a:rPr lang="en-US" sz="1200" b="0" i="0" u="none" strike="noStrike" baseline="30000" dirty="0" smtClean="0">
                          <a:solidFill>
                            <a:srgbClr val="000000"/>
                          </a:solidFill>
                          <a:latin typeface="+mn-lt"/>
                        </a:rPr>
                        <a:t>238</a:t>
                      </a:r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U, </a:t>
                      </a:r>
                      <a:r>
                        <a:rPr lang="en-US" sz="1200" b="0" i="0" u="none" strike="noStrike" baseline="30000" dirty="0" smtClean="0">
                          <a:solidFill>
                            <a:srgbClr val="000000"/>
                          </a:solidFill>
                          <a:latin typeface="+mn-lt"/>
                        </a:rPr>
                        <a:t>241</a:t>
                      </a:r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Am and </a:t>
                      </a:r>
                      <a:r>
                        <a:rPr lang="en-US" sz="1200" b="0" i="0" u="none" strike="noStrike" baseline="30000" dirty="0" smtClean="0">
                          <a:solidFill>
                            <a:srgbClr val="000000"/>
                          </a:solidFill>
                          <a:latin typeface="+mn-lt"/>
                        </a:rPr>
                        <a:t>243</a:t>
                      </a:r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Am at n_TOF</a:t>
                      </a:r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137" marR="5137" marT="51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baseline="30000">
                          <a:solidFill>
                            <a:srgbClr val="000000"/>
                          </a:solidFill>
                          <a:latin typeface="Calibri"/>
                        </a:rPr>
                        <a:t>241</a:t>
                      </a:r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Am(n,g)</a:t>
                      </a:r>
                    </a:p>
                  </a:txBody>
                  <a:tcPr marL="5137" marR="5137" marT="51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TAC</a:t>
                      </a:r>
                    </a:p>
                  </a:txBody>
                  <a:tcPr marL="5137" marR="5137" marT="51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2.1E+18</a:t>
                      </a:r>
                    </a:p>
                  </a:txBody>
                  <a:tcPr marL="5137" marR="5137" marT="51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15/9-10/10</a:t>
                      </a:r>
                    </a:p>
                  </a:txBody>
                  <a:tcPr marL="5137" marR="5137" marT="51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599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CERN-INTC-2010-037</a:t>
                      </a:r>
                    </a:p>
                  </a:txBody>
                  <a:tcPr marL="5137" marR="5137" marT="51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LOI: Validation of simultaneous measurement of capture and fission reactions at n_TOF</a:t>
                      </a:r>
                    </a:p>
                  </a:txBody>
                  <a:tcPr marL="5137" marR="5137" marT="51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baseline="30000" dirty="0">
                          <a:solidFill>
                            <a:srgbClr val="000000"/>
                          </a:solidFill>
                          <a:latin typeface="Calibri"/>
                        </a:rPr>
                        <a:t>235</a:t>
                      </a: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U(</a:t>
                      </a:r>
                      <a:r>
                        <a:rPr lang="en-US" sz="12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n,g</a:t>
                      </a:r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) </a:t>
                      </a:r>
                      <a:r>
                        <a:rPr lang="en-US" sz="1200" b="0" i="0" u="none" strike="noStrike" baseline="30000" dirty="0">
                          <a:solidFill>
                            <a:srgbClr val="000000"/>
                          </a:solidFill>
                          <a:latin typeface="Calibri"/>
                        </a:rPr>
                        <a:t>235</a:t>
                      </a: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U(</a:t>
                      </a:r>
                      <a:r>
                        <a:rPr lang="en-US" sz="12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n,f</a:t>
                      </a: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)</a:t>
                      </a:r>
                    </a:p>
                  </a:txBody>
                  <a:tcPr marL="5137" marR="5137" marT="51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TAC + MGAS</a:t>
                      </a:r>
                    </a:p>
                  </a:txBody>
                  <a:tcPr marL="5137" marR="5137" marT="51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6.0E+17</a:t>
                      </a:r>
                    </a:p>
                  </a:txBody>
                  <a:tcPr marL="5137" marR="5137" marT="51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11/10-18/10</a:t>
                      </a:r>
                    </a:p>
                  </a:txBody>
                  <a:tcPr marL="5137" marR="5137" marT="51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825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CERN-INTC-20106-016</a:t>
                      </a:r>
                    </a:p>
                  </a:txBody>
                  <a:tcPr marL="5137" marR="5137" marT="51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n_TOF-14: Angular distributions in the neutron-induced fission of actinides</a:t>
                      </a:r>
                    </a:p>
                  </a:txBody>
                  <a:tcPr marL="5137" marR="5137" marT="51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baseline="30000">
                          <a:solidFill>
                            <a:srgbClr val="000000"/>
                          </a:solidFill>
                          <a:latin typeface="Calibri"/>
                        </a:rPr>
                        <a:t>232</a:t>
                      </a:r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Th(n,f), </a:t>
                      </a:r>
                      <a:r>
                        <a:rPr lang="en-US" sz="1200" b="0" i="0" u="none" strike="noStrike" baseline="30000">
                          <a:solidFill>
                            <a:srgbClr val="000000"/>
                          </a:solidFill>
                          <a:latin typeface="Calibri"/>
                        </a:rPr>
                        <a:t>235,238</a:t>
                      </a:r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U(n,f)</a:t>
                      </a:r>
                    </a:p>
                  </a:txBody>
                  <a:tcPr marL="5137" marR="5137" marT="51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PPAC</a:t>
                      </a:r>
                    </a:p>
                  </a:txBody>
                  <a:tcPr marL="5137" marR="5137" marT="51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2.0E+18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137" marR="5137" marT="51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19/10-23/11</a:t>
                      </a:r>
                    </a:p>
                  </a:txBody>
                  <a:tcPr marL="5137" marR="5137" marT="51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260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37" marR="5137" marT="51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TOTAL 2010</a:t>
                      </a:r>
                    </a:p>
                  </a:txBody>
                  <a:tcPr marL="5137" marR="5137" marT="51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37" marR="5137" marT="51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37" marR="5137" marT="51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1.16E+19</a:t>
                      </a:r>
                    </a:p>
                  </a:txBody>
                  <a:tcPr marL="5137" marR="5137" marT="51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18/5-23/11</a:t>
                      </a:r>
                    </a:p>
                  </a:txBody>
                  <a:tcPr marL="5137" marR="5137" marT="51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228600" y="381000"/>
            <a:ext cx="8229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Summary of the n_TOF-Ph2 experimental campaign 2010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2/3 February  2011</a:t>
            </a:r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E2C59A-A866-EC42-88DD-B1B82F56858F}" type="slidenum">
              <a:rPr lang="es-ES" smtClean="0"/>
              <a:pPr/>
              <a:t>5</a:t>
            </a:fld>
            <a:endParaRPr lang="es-E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INTC Meeting</a:t>
            </a:r>
            <a:endParaRPr lang="es-ES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489529" y="135001"/>
            <a:ext cx="1349671" cy="931800"/>
          </a:xfrm>
          <a:prstGeom prst="rect">
            <a:avLst/>
          </a:prstGeom>
        </p:spPr>
      </p:pic>
      <p:pic>
        <p:nvPicPr>
          <p:cNvPr id="12" name="Picture 11" descr="EN-STI-LOG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506143" y="6419088"/>
            <a:ext cx="475057" cy="421912"/>
          </a:xfrm>
          <a:prstGeom prst="rect">
            <a:avLst/>
          </a:prstGeom>
        </p:spPr>
      </p:pic>
      <p:pic>
        <p:nvPicPr>
          <p:cNvPr id="13" name="Picture 1" descr="C:\Documents and Settings\marco\Desktop\fission2009\images-1.jpe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90600" y="6382512"/>
            <a:ext cx="457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85800" y="6492240"/>
            <a:ext cx="1981200" cy="365760"/>
          </a:xfrm>
        </p:spPr>
        <p:txBody>
          <a:bodyPr/>
          <a:lstStyle/>
          <a:p>
            <a:fld id="{A380D7B4-6780-8541-86E4-B63445E98039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685800" y="1066800"/>
            <a:ext cx="7848600" cy="49530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" name="Text Box 6"/>
          <p:cNvSpPr txBox="1">
            <a:spLocks noChangeArrowheads="1"/>
          </p:cNvSpPr>
          <p:nvPr/>
        </p:nvSpPr>
        <p:spPr bwMode="auto">
          <a:xfrm>
            <a:off x="1676400" y="6324600"/>
            <a:ext cx="5472112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500" b="1" i="1" dirty="0" smtClean="0">
                <a:solidFill>
                  <a:schemeClr val="bg1"/>
                </a:solidFill>
              </a:rPr>
              <a:t>collaboration meeting</a:t>
            </a:r>
            <a:endParaRPr lang="en-US" sz="1500" b="1" i="1" dirty="0">
              <a:solidFill>
                <a:schemeClr val="bg1"/>
              </a:solidFill>
            </a:endParaRPr>
          </a:p>
        </p:txBody>
      </p:sp>
      <p:graphicFrame>
        <p:nvGraphicFramePr>
          <p:cNvPr id="9" name="Object 7"/>
          <p:cNvGraphicFramePr>
            <a:graphicFrameLocks noChangeAspect="1"/>
          </p:cNvGraphicFramePr>
          <p:nvPr/>
        </p:nvGraphicFramePr>
        <p:xfrm>
          <a:off x="979488" y="1295400"/>
          <a:ext cx="7494587" cy="4564063"/>
        </p:xfrm>
        <a:graphic>
          <a:graphicData uri="http://schemas.openxmlformats.org/presentationml/2006/ole">
            <p:oleObj spid="_x0000_s38914" name="Photo Editor Photo" r:id="rId3" imgW="11736438" imgH="7980952" progId="">
              <p:embed/>
            </p:oleObj>
          </a:graphicData>
        </a:graphic>
      </p:graphicFrame>
      <p:sp>
        <p:nvSpPr>
          <p:cNvPr id="10" name="Text Box 8"/>
          <p:cNvSpPr txBox="1">
            <a:spLocks noChangeArrowheads="1"/>
          </p:cNvSpPr>
          <p:nvPr/>
        </p:nvSpPr>
        <p:spPr bwMode="auto">
          <a:xfrm>
            <a:off x="3903663" y="5638800"/>
            <a:ext cx="1468437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AT" b="1" dirty="0"/>
              <a:t>E (keV)</a:t>
            </a:r>
          </a:p>
        </p:txBody>
      </p:sp>
      <p:sp>
        <p:nvSpPr>
          <p:cNvPr id="11" name="Text Box 9"/>
          <p:cNvSpPr txBox="1">
            <a:spLocks noChangeArrowheads="1"/>
          </p:cNvSpPr>
          <p:nvPr/>
        </p:nvSpPr>
        <p:spPr bwMode="auto">
          <a:xfrm rot="16200000">
            <a:off x="301625" y="3244850"/>
            <a:ext cx="128746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AT" b="1"/>
              <a:t>Yield</a:t>
            </a:r>
          </a:p>
        </p:txBody>
      </p:sp>
      <p:sp>
        <p:nvSpPr>
          <p:cNvPr id="12" name="Text Box 36"/>
          <p:cNvSpPr txBox="1">
            <a:spLocks noChangeArrowheads="1"/>
          </p:cNvSpPr>
          <p:nvPr/>
        </p:nvSpPr>
        <p:spPr bwMode="auto">
          <a:xfrm>
            <a:off x="577850" y="457200"/>
            <a:ext cx="8566150" cy="3127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81639" tIns="40820" rIns="81639" bIns="40820"/>
          <a:lstStyle/>
          <a:p>
            <a:pPr defTabSz="414338" hangingPunct="0">
              <a:lnSpc>
                <a:spcPct val="93000"/>
              </a:lnSpc>
              <a:buClr>
                <a:srgbClr val="000000"/>
              </a:buClr>
              <a:buSzPct val="45000"/>
              <a:buFont typeface="Wingdings" pitchFamily="2" charset="2"/>
              <a:buNone/>
              <a:tabLst>
                <a:tab pos="657225" algn="l"/>
                <a:tab pos="1312863" algn="l"/>
                <a:tab pos="1970088" algn="l"/>
                <a:tab pos="2627313" algn="l"/>
                <a:tab pos="3282950" algn="l"/>
                <a:tab pos="3940175" algn="l"/>
                <a:tab pos="4595813" algn="l"/>
                <a:tab pos="5253038" algn="l"/>
                <a:tab pos="5910263" algn="l"/>
                <a:tab pos="6565900" algn="l"/>
                <a:tab pos="7223125" algn="l"/>
                <a:tab pos="7880350" algn="l"/>
              </a:tabLst>
            </a:pPr>
            <a:r>
              <a:rPr lang="en-GB" sz="2400" b="1" dirty="0" smtClean="0">
                <a:solidFill>
                  <a:srgbClr val="3366CC"/>
                </a:solidFill>
                <a:latin typeface="Calibri" pitchFamily="34" charset="0"/>
              </a:rPr>
              <a:t>Experimental campaign 2010: </a:t>
            </a:r>
            <a:r>
              <a:rPr lang="en-GB" sz="2400" b="1" baseline="30000" dirty="0" smtClean="0">
                <a:solidFill>
                  <a:srgbClr val="3366CC"/>
                </a:solidFill>
                <a:latin typeface="Calibri" pitchFamily="34" charset="0"/>
              </a:rPr>
              <a:t>62</a:t>
            </a:r>
            <a:r>
              <a:rPr lang="en-GB" sz="2400" b="1" dirty="0" smtClean="0">
                <a:solidFill>
                  <a:srgbClr val="3366CC"/>
                </a:solidFill>
                <a:latin typeface="Calibri" pitchFamily="34" charset="0"/>
              </a:rPr>
              <a:t>Ni(</a:t>
            </a:r>
            <a:r>
              <a:rPr lang="en-GB" sz="2400" b="1" dirty="0" err="1" smtClean="0">
                <a:solidFill>
                  <a:srgbClr val="3366CC"/>
                </a:solidFill>
                <a:latin typeface="Calibri" pitchFamily="34" charset="0"/>
              </a:rPr>
              <a:t>n,</a:t>
            </a:r>
            <a:r>
              <a:rPr lang="en-GB" sz="2400" b="1" dirty="0" err="1" smtClean="0">
                <a:solidFill>
                  <a:srgbClr val="3366CC"/>
                </a:solidFill>
                <a:latin typeface="Symbol" pitchFamily="18" charset="2"/>
              </a:rPr>
              <a:t>g</a:t>
            </a:r>
            <a:r>
              <a:rPr lang="en-GB" sz="2400" b="1" dirty="0" smtClean="0">
                <a:solidFill>
                  <a:srgbClr val="3366CC"/>
                </a:solidFill>
                <a:latin typeface="Calibri" pitchFamily="34" charset="0"/>
              </a:rPr>
              <a:t>)</a:t>
            </a:r>
            <a:endParaRPr lang="en-GB" sz="2400" b="1" dirty="0">
              <a:solidFill>
                <a:srgbClr val="3366CC"/>
              </a:solidFill>
              <a:latin typeface="Calibri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981200" y="1524000"/>
            <a:ext cx="4648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unprecedented accuracy of the </a:t>
            </a:r>
            <a:r>
              <a:rPr lang="en-US" dirty="0" err="1" smtClean="0"/>
              <a:t>nTOF</a:t>
            </a:r>
            <a:r>
              <a:rPr lang="en-US" dirty="0" smtClean="0"/>
              <a:t> measurements solves the contradiction between different Cross Section Evaluations</a:t>
            </a:r>
            <a:endParaRPr lang="en-US" dirty="0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758382" y="135001"/>
            <a:ext cx="1349671" cy="931800"/>
          </a:xfrm>
          <a:prstGeom prst="rect">
            <a:avLst/>
          </a:prstGeom>
        </p:spPr>
      </p:pic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2/3 February  2011</a:t>
            </a:r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INTC Meeting</a:t>
            </a:r>
            <a:endParaRPr lang="en-US" dirty="0"/>
          </a:p>
        </p:txBody>
      </p:sp>
      <p:pic>
        <p:nvPicPr>
          <p:cNvPr id="14" name="Picture 13" descr="EN-STI-LOGO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506143" y="6419088"/>
            <a:ext cx="475057" cy="421912"/>
          </a:xfrm>
          <a:prstGeom prst="rect">
            <a:avLst/>
          </a:prstGeom>
        </p:spPr>
      </p:pic>
      <p:pic>
        <p:nvPicPr>
          <p:cNvPr id="18" name="Picture 1" descr="C:\Documents and Settings\marco\Desktop\fission2009\images-1.jpe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990600" y="6382512"/>
            <a:ext cx="457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199" y="2514600"/>
            <a:ext cx="5314751" cy="358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INTC Meeting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80D7B4-6780-8541-86E4-B63445E98039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12" name="Text Box 36"/>
          <p:cNvSpPr txBox="1">
            <a:spLocks noChangeArrowheads="1"/>
          </p:cNvSpPr>
          <p:nvPr/>
        </p:nvSpPr>
        <p:spPr bwMode="auto">
          <a:xfrm>
            <a:off x="577850" y="457200"/>
            <a:ext cx="8566150" cy="3127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81639" tIns="40820" rIns="81639" bIns="40820"/>
          <a:lstStyle/>
          <a:p>
            <a:pPr defTabSz="414338" hangingPunct="0">
              <a:lnSpc>
                <a:spcPct val="93000"/>
              </a:lnSpc>
              <a:buClr>
                <a:srgbClr val="000000"/>
              </a:buClr>
              <a:buSzPct val="45000"/>
              <a:buFont typeface="Wingdings" pitchFamily="2" charset="2"/>
              <a:buNone/>
              <a:tabLst>
                <a:tab pos="657225" algn="l"/>
                <a:tab pos="1312863" algn="l"/>
                <a:tab pos="1970088" algn="l"/>
                <a:tab pos="2627313" algn="l"/>
                <a:tab pos="3282950" algn="l"/>
                <a:tab pos="3940175" algn="l"/>
                <a:tab pos="4595813" algn="l"/>
                <a:tab pos="5253038" algn="l"/>
                <a:tab pos="5910263" algn="l"/>
                <a:tab pos="6565900" algn="l"/>
                <a:tab pos="7223125" algn="l"/>
                <a:tab pos="7880350" algn="l"/>
              </a:tabLst>
            </a:pPr>
            <a:r>
              <a:rPr lang="en-GB" sz="2400" b="1" dirty="0" smtClean="0">
                <a:solidFill>
                  <a:srgbClr val="3366CC"/>
                </a:solidFill>
                <a:latin typeface="Calibri" pitchFamily="34" charset="0"/>
              </a:rPr>
              <a:t>Experimental campaign 2010:  Simultaneous (</a:t>
            </a:r>
            <a:r>
              <a:rPr lang="en-GB" sz="2400" b="1" dirty="0" err="1" smtClean="0">
                <a:solidFill>
                  <a:srgbClr val="3366CC"/>
                </a:solidFill>
                <a:latin typeface="Calibri" pitchFamily="34" charset="0"/>
              </a:rPr>
              <a:t>n,</a:t>
            </a:r>
            <a:r>
              <a:rPr lang="en-GB" sz="2400" b="1" dirty="0" err="1" smtClean="0">
                <a:solidFill>
                  <a:srgbClr val="3366CC"/>
                </a:solidFill>
                <a:latin typeface="Symbol" pitchFamily="18" charset="2"/>
              </a:rPr>
              <a:t>g</a:t>
            </a:r>
            <a:r>
              <a:rPr lang="en-GB" sz="2400" b="1" dirty="0" smtClean="0">
                <a:solidFill>
                  <a:srgbClr val="3366CC"/>
                </a:solidFill>
                <a:latin typeface="Calibri" pitchFamily="34" charset="0"/>
              </a:rPr>
              <a:t>)/(</a:t>
            </a:r>
            <a:r>
              <a:rPr lang="en-GB" sz="2400" b="1" dirty="0" err="1" smtClean="0">
                <a:solidFill>
                  <a:srgbClr val="3366CC"/>
                </a:solidFill>
                <a:latin typeface="Calibri" pitchFamily="34" charset="0"/>
              </a:rPr>
              <a:t>n,f</a:t>
            </a:r>
            <a:r>
              <a:rPr lang="en-GB" sz="2400" b="1" dirty="0" smtClean="0">
                <a:solidFill>
                  <a:srgbClr val="3366CC"/>
                </a:solidFill>
                <a:latin typeface="Calibri" pitchFamily="34" charset="0"/>
              </a:rPr>
              <a:t>)</a:t>
            </a:r>
            <a:endParaRPr lang="en-GB" sz="2400" b="1" dirty="0">
              <a:solidFill>
                <a:srgbClr val="3366CC"/>
              </a:solidFill>
              <a:latin typeface="Calibri" pitchFamily="34" charset="0"/>
            </a:endParaRPr>
          </a:p>
        </p:txBody>
      </p:sp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5000" y="1524000"/>
            <a:ext cx="3004832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4" descr="IMG_552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15000" y="3981474"/>
            <a:ext cx="2983645" cy="2236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33 CuadroTexto"/>
          <p:cNvSpPr txBox="1">
            <a:spLocks noChangeArrowheads="1"/>
          </p:cNvSpPr>
          <p:nvPr/>
        </p:nvSpPr>
        <p:spPr bwMode="auto">
          <a:xfrm>
            <a:off x="304800" y="1371600"/>
            <a:ext cx="5791200" cy="723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>
              <a:spcBef>
                <a:spcPts val="600"/>
              </a:spcBef>
              <a:buFont typeface="Wingdings" pitchFamily="2" charset="2"/>
              <a:buChar char="ü"/>
            </a:pP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/>
              <a:t>Fission tagging chamber fabricated at </a:t>
            </a:r>
            <a:r>
              <a:rPr lang="en-US" dirty="0" smtClean="0"/>
              <a:t>CERN</a:t>
            </a:r>
            <a:endParaRPr lang="en-US" dirty="0"/>
          </a:p>
          <a:p>
            <a:pPr algn="just">
              <a:spcBef>
                <a:spcPts val="600"/>
              </a:spcBef>
              <a:buFont typeface="Wingdings" pitchFamily="2" charset="2"/>
              <a:buChar char="ü"/>
            </a:pP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smtClean="0"/>
              <a:t>Test experiment performed during </a:t>
            </a:r>
            <a:r>
              <a:rPr lang="en-US" dirty="0"/>
              <a:t>a 7 days </a:t>
            </a:r>
            <a:r>
              <a:rPr lang="en-US" dirty="0" smtClean="0"/>
              <a:t>campaign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219200" y="3657600"/>
            <a:ext cx="144780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b="1" dirty="0" smtClean="0">
                <a:solidFill>
                  <a:srgbClr val="0000FF"/>
                </a:solidFill>
              </a:rPr>
              <a:t>(</a:t>
            </a:r>
            <a:r>
              <a:rPr lang="en-US" sz="1600" b="1" dirty="0" err="1" smtClean="0">
                <a:solidFill>
                  <a:srgbClr val="0000FF"/>
                </a:solidFill>
              </a:rPr>
              <a:t>n,</a:t>
            </a:r>
            <a:r>
              <a:rPr lang="en-US" sz="1600" b="1" dirty="0" err="1" smtClean="0">
                <a:solidFill>
                  <a:srgbClr val="0000FF"/>
                </a:solidFill>
                <a:latin typeface="Symbol" pitchFamily="18" charset="2"/>
              </a:rPr>
              <a:t>g</a:t>
            </a:r>
            <a:r>
              <a:rPr lang="en-US" sz="1600" b="1" dirty="0" smtClean="0">
                <a:solidFill>
                  <a:srgbClr val="0000FF"/>
                </a:solidFill>
              </a:rPr>
              <a:t>) dominated</a:t>
            </a:r>
            <a:endParaRPr lang="en-US" sz="1600" b="1" dirty="0">
              <a:solidFill>
                <a:srgbClr val="0000FF"/>
              </a:solidFill>
            </a:endParaRPr>
          </a:p>
        </p:txBody>
      </p:sp>
      <p:cxnSp>
        <p:nvCxnSpPr>
          <p:cNvPr id="28" name="Straight Arrow Connector 27"/>
          <p:cNvCxnSpPr/>
          <p:nvPr/>
        </p:nvCxnSpPr>
        <p:spPr>
          <a:xfrm rot="10800000" flipV="1">
            <a:off x="1447800" y="4191000"/>
            <a:ext cx="533400" cy="228600"/>
          </a:xfrm>
          <a:prstGeom prst="straightConnector1">
            <a:avLst/>
          </a:prstGeom>
          <a:ln w="38100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>
            <a:off x="1981200" y="4191000"/>
            <a:ext cx="2286000" cy="457200"/>
          </a:xfrm>
          <a:prstGeom prst="straightConnector1">
            <a:avLst/>
          </a:prstGeom>
          <a:ln w="38100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2/3 February  2011</a:t>
            </a:r>
            <a:endParaRPr lang="en-US" dirty="0"/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7880020" y="228600"/>
            <a:ext cx="882980" cy="609601"/>
          </a:xfrm>
          <a:prstGeom prst="rect">
            <a:avLst/>
          </a:prstGeom>
        </p:spPr>
      </p:pic>
      <p:pic>
        <p:nvPicPr>
          <p:cNvPr id="21" name="Picture 20" descr="EN-STI-LOGO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1506143" y="6419088"/>
            <a:ext cx="475057" cy="421912"/>
          </a:xfrm>
          <a:prstGeom prst="rect">
            <a:avLst/>
          </a:prstGeom>
        </p:spPr>
      </p:pic>
      <p:pic>
        <p:nvPicPr>
          <p:cNvPr id="22" name="Picture 1" descr="C:\Documents and Settings\marco\Desktop\fission2009\images-1.jpe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990600" y="6382512"/>
            <a:ext cx="457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INTC Meeting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80D7B4-6780-8541-86E4-B63445E98039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6" name="Picture 3" descr="am241_thr280keV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1729581"/>
            <a:ext cx="8001000" cy="45950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 Box 36"/>
          <p:cNvSpPr txBox="1">
            <a:spLocks noChangeArrowheads="1"/>
          </p:cNvSpPr>
          <p:nvPr/>
        </p:nvSpPr>
        <p:spPr bwMode="auto">
          <a:xfrm>
            <a:off x="577850" y="381000"/>
            <a:ext cx="8566150" cy="3127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81639" tIns="40820" rIns="81639" bIns="40820"/>
          <a:lstStyle/>
          <a:p>
            <a:pPr defTabSz="414338" hangingPunct="0">
              <a:lnSpc>
                <a:spcPct val="93000"/>
              </a:lnSpc>
              <a:buClr>
                <a:srgbClr val="000000"/>
              </a:buClr>
              <a:buSzPct val="45000"/>
              <a:buFont typeface="Wingdings" pitchFamily="2" charset="2"/>
              <a:buNone/>
              <a:tabLst>
                <a:tab pos="657225" algn="l"/>
                <a:tab pos="1312863" algn="l"/>
                <a:tab pos="1970088" algn="l"/>
                <a:tab pos="2627313" algn="l"/>
                <a:tab pos="3282950" algn="l"/>
                <a:tab pos="3940175" algn="l"/>
                <a:tab pos="4595813" algn="l"/>
                <a:tab pos="5253038" algn="l"/>
                <a:tab pos="5910263" algn="l"/>
                <a:tab pos="6565900" algn="l"/>
                <a:tab pos="7223125" algn="l"/>
                <a:tab pos="7880350" algn="l"/>
              </a:tabLst>
            </a:pPr>
            <a:r>
              <a:rPr lang="en-GB" sz="2400" b="1" dirty="0" smtClean="0">
                <a:solidFill>
                  <a:srgbClr val="3366CC"/>
                </a:solidFill>
                <a:latin typeface="Calibri" pitchFamily="34" charset="0"/>
              </a:rPr>
              <a:t>Experimental campaign 2010:  </a:t>
            </a:r>
            <a:r>
              <a:rPr lang="en-GB" sz="2400" b="1" baseline="30000" dirty="0" smtClean="0">
                <a:solidFill>
                  <a:srgbClr val="3366CC"/>
                </a:solidFill>
                <a:latin typeface="Calibri" pitchFamily="34" charset="0"/>
              </a:rPr>
              <a:t>241</a:t>
            </a:r>
            <a:r>
              <a:rPr lang="en-GB" sz="2400" b="1" dirty="0" smtClean="0">
                <a:solidFill>
                  <a:srgbClr val="3366CC"/>
                </a:solidFill>
                <a:latin typeface="Calibri" pitchFamily="34" charset="0"/>
              </a:rPr>
              <a:t>Am(</a:t>
            </a:r>
            <a:r>
              <a:rPr lang="en-GB" sz="2400" b="1" dirty="0" err="1" smtClean="0">
                <a:solidFill>
                  <a:srgbClr val="3366CC"/>
                </a:solidFill>
                <a:latin typeface="Calibri" pitchFamily="34" charset="0"/>
              </a:rPr>
              <a:t>n,</a:t>
            </a:r>
            <a:r>
              <a:rPr lang="en-GB" sz="2400" b="1" dirty="0" err="1" smtClean="0">
                <a:solidFill>
                  <a:srgbClr val="3366CC"/>
                </a:solidFill>
                <a:latin typeface="Symbol" pitchFamily="18" charset="2"/>
              </a:rPr>
              <a:t>g</a:t>
            </a:r>
            <a:r>
              <a:rPr lang="en-GB" sz="2400" b="1" dirty="0" smtClean="0">
                <a:solidFill>
                  <a:srgbClr val="3366CC"/>
                </a:solidFill>
                <a:latin typeface="Calibri" pitchFamily="34" charset="0"/>
              </a:rPr>
              <a:t>) </a:t>
            </a:r>
            <a:endParaRPr lang="en-GB" sz="2400" b="1" dirty="0">
              <a:solidFill>
                <a:srgbClr val="3366CC"/>
              </a:solidFill>
              <a:latin typeface="Calibri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57200" y="1219200"/>
            <a:ext cx="8229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en-US" dirty="0" smtClean="0"/>
              <a:t>First ever measurement recording data from </a:t>
            </a:r>
            <a:r>
              <a:rPr lang="en-US" b="1" dirty="0" smtClean="0"/>
              <a:t>thermal to 1 MeV ins  single shot!</a:t>
            </a:r>
            <a:endParaRPr lang="en-US" b="1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2/3 February  2011</a:t>
            </a:r>
            <a:endParaRPr lang="en-US"/>
          </a:p>
        </p:txBody>
      </p:sp>
      <p:pic>
        <p:nvPicPr>
          <p:cNvPr id="10" name="Picture 9" descr="EN-STI-LOG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506143" y="6419088"/>
            <a:ext cx="475057" cy="421912"/>
          </a:xfrm>
          <a:prstGeom prst="rect">
            <a:avLst/>
          </a:prstGeom>
        </p:spPr>
      </p:pic>
      <p:pic>
        <p:nvPicPr>
          <p:cNvPr id="11" name="Picture 1" descr="C:\Documents and Settings\marco\Desktop\fission2009\images-1.jpe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90600" y="6382512"/>
            <a:ext cx="457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12648" y="6339840"/>
            <a:ext cx="1981200" cy="365760"/>
          </a:xfrm>
        </p:spPr>
        <p:txBody>
          <a:bodyPr/>
          <a:lstStyle/>
          <a:p>
            <a:fld id="{A380D7B4-6780-8541-86E4-B63445E98039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6" name="Text Box 36"/>
          <p:cNvSpPr txBox="1">
            <a:spLocks noChangeArrowheads="1"/>
          </p:cNvSpPr>
          <p:nvPr/>
        </p:nvSpPr>
        <p:spPr bwMode="auto">
          <a:xfrm>
            <a:off x="577850" y="381000"/>
            <a:ext cx="8566150" cy="3127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81639" tIns="40820" rIns="81639" bIns="40820"/>
          <a:lstStyle/>
          <a:p>
            <a:pPr defTabSz="414338" hangingPunct="0">
              <a:lnSpc>
                <a:spcPct val="93000"/>
              </a:lnSpc>
              <a:buClr>
                <a:srgbClr val="000000"/>
              </a:buClr>
              <a:buSzPct val="45000"/>
              <a:buFont typeface="Wingdings" pitchFamily="2" charset="2"/>
              <a:buNone/>
              <a:tabLst>
                <a:tab pos="657225" algn="l"/>
                <a:tab pos="1312863" algn="l"/>
                <a:tab pos="1970088" algn="l"/>
                <a:tab pos="2627313" algn="l"/>
                <a:tab pos="3282950" algn="l"/>
                <a:tab pos="3940175" algn="l"/>
                <a:tab pos="4595813" algn="l"/>
                <a:tab pos="5253038" algn="l"/>
                <a:tab pos="5910263" algn="l"/>
                <a:tab pos="6565900" algn="l"/>
                <a:tab pos="7223125" algn="l"/>
                <a:tab pos="7880350" algn="l"/>
              </a:tabLst>
            </a:pPr>
            <a:r>
              <a:rPr lang="en-GB" sz="2400" b="1" dirty="0" smtClean="0">
                <a:solidFill>
                  <a:srgbClr val="3366CC"/>
                </a:solidFill>
                <a:latin typeface="Calibri" pitchFamily="34" charset="0"/>
              </a:rPr>
              <a:t>Experimental campaign 2010:  Ang. Distr. Of Fission Fragments</a:t>
            </a:r>
            <a:endParaRPr lang="en-GB" sz="2400" b="1" dirty="0">
              <a:solidFill>
                <a:srgbClr val="3366CC"/>
              </a:solidFill>
              <a:latin typeface="Calibri" pitchFamily="34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27387" y="2590800"/>
            <a:ext cx="5097613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5029200" y="3011269"/>
            <a:ext cx="1828800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solidFill>
                  <a:srgbClr val="C00000"/>
                </a:solidFill>
              </a:rPr>
              <a:t>Fission from </a:t>
            </a:r>
            <a:r>
              <a:rPr lang="en-US" sz="1600" b="1" baseline="30000" dirty="0" smtClean="0">
                <a:solidFill>
                  <a:srgbClr val="C00000"/>
                </a:solidFill>
              </a:rPr>
              <a:t>235</a:t>
            </a:r>
            <a:r>
              <a:rPr lang="en-US" sz="1600" b="1" dirty="0" smtClean="0">
                <a:solidFill>
                  <a:srgbClr val="C00000"/>
                </a:solidFill>
              </a:rPr>
              <a:t>U target</a:t>
            </a:r>
            <a:endParaRPr lang="en-US" sz="1600" b="1" dirty="0">
              <a:solidFill>
                <a:srgbClr val="C00000"/>
              </a:solidFill>
            </a:endParaRPr>
          </a:p>
        </p:txBody>
      </p:sp>
      <p:cxnSp>
        <p:nvCxnSpPr>
          <p:cNvPr id="10" name="Straight Arrow Connector 9"/>
          <p:cNvCxnSpPr/>
          <p:nvPr/>
        </p:nvCxnSpPr>
        <p:spPr>
          <a:xfrm rot="16200000" flipH="1">
            <a:off x="6057215" y="3390215"/>
            <a:ext cx="725269" cy="1028700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4724400" y="4426803"/>
            <a:ext cx="1905000" cy="8309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solidFill>
                  <a:srgbClr val="C00000"/>
                </a:solidFill>
              </a:rPr>
              <a:t>Background from neighboring </a:t>
            </a:r>
            <a:r>
              <a:rPr lang="en-US" sz="1600" b="1" baseline="30000" dirty="0" smtClean="0">
                <a:solidFill>
                  <a:srgbClr val="C00000"/>
                </a:solidFill>
              </a:rPr>
              <a:t>238</a:t>
            </a:r>
            <a:r>
              <a:rPr lang="en-US" sz="1600" b="1" dirty="0" smtClean="0">
                <a:solidFill>
                  <a:srgbClr val="C00000"/>
                </a:solidFill>
              </a:rPr>
              <a:t>U target</a:t>
            </a:r>
            <a:endParaRPr lang="en-US" sz="1600" b="1" dirty="0">
              <a:solidFill>
                <a:srgbClr val="C00000"/>
              </a:solidFill>
            </a:endParaRPr>
          </a:p>
        </p:txBody>
      </p:sp>
      <p:cxnSp>
        <p:nvCxnSpPr>
          <p:cNvPr id="12" name="Straight Arrow Connector 11"/>
          <p:cNvCxnSpPr>
            <a:stCxn id="11" idx="3"/>
          </p:cNvCxnSpPr>
          <p:nvPr/>
        </p:nvCxnSpPr>
        <p:spPr>
          <a:xfrm flipV="1">
            <a:off x="6629400" y="4495800"/>
            <a:ext cx="1143000" cy="346502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Freeform 16"/>
          <p:cNvSpPr/>
          <p:nvPr/>
        </p:nvSpPr>
        <p:spPr>
          <a:xfrm>
            <a:off x="7715250" y="3609975"/>
            <a:ext cx="742950" cy="1647825"/>
          </a:xfrm>
          <a:custGeom>
            <a:avLst/>
            <a:gdLst>
              <a:gd name="connsiteX0" fmla="*/ 333375 w 742950"/>
              <a:gd name="connsiteY0" fmla="*/ 0 h 1647825"/>
              <a:gd name="connsiteX1" fmla="*/ 76200 w 742950"/>
              <a:gd name="connsiteY1" fmla="*/ 628650 h 1647825"/>
              <a:gd name="connsiteX2" fmla="*/ 0 w 742950"/>
              <a:gd name="connsiteY2" fmla="*/ 1447800 h 1647825"/>
              <a:gd name="connsiteX3" fmla="*/ 171450 w 742950"/>
              <a:gd name="connsiteY3" fmla="*/ 1647825 h 1647825"/>
              <a:gd name="connsiteX4" fmla="*/ 476250 w 742950"/>
              <a:gd name="connsiteY4" fmla="*/ 1466850 h 1647825"/>
              <a:gd name="connsiteX5" fmla="*/ 742950 w 742950"/>
              <a:gd name="connsiteY5" fmla="*/ 409575 h 1647825"/>
              <a:gd name="connsiteX6" fmla="*/ 333375 w 742950"/>
              <a:gd name="connsiteY6" fmla="*/ 0 h 16478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42950" h="1647825">
                <a:moveTo>
                  <a:pt x="333375" y="0"/>
                </a:moveTo>
                <a:lnTo>
                  <a:pt x="76200" y="628650"/>
                </a:lnTo>
                <a:lnTo>
                  <a:pt x="0" y="1447800"/>
                </a:lnTo>
                <a:lnTo>
                  <a:pt x="171450" y="1647825"/>
                </a:lnTo>
                <a:lnTo>
                  <a:pt x="476250" y="1466850"/>
                </a:lnTo>
                <a:lnTo>
                  <a:pt x="742950" y="409575"/>
                </a:lnTo>
                <a:lnTo>
                  <a:pt x="333375" y="0"/>
                </a:lnTo>
                <a:close/>
              </a:path>
            </a:pathLst>
          </a:cu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2667000"/>
            <a:ext cx="4216400" cy="3162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TextBox 21"/>
          <p:cNvSpPr txBox="1"/>
          <p:nvPr/>
        </p:nvSpPr>
        <p:spPr>
          <a:xfrm>
            <a:off x="533400" y="1295400"/>
            <a:ext cx="8153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Tx/>
              <a:buChar char="-"/>
            </a:pPr>
            <a:r>
              <a:rPr lang="en-US" dirty="0" smtClean="0"/>
              <a:t> PPAC with 10 parallel plate detectors tilted 45 degrees with respect to the beam.</a:t>
            </a:r>
          </a:p>
          <a:p>
            <a:pPr>
              <a:buFontTx/>
              <a:buChar char="-"/>
            </a:pPr>
            <a:r>
              <a:rPr lang="en-US" dirty="0" smtClean="0"/>
              <a:t> 9 samples: </a:t>
            </a:r>
            <a:r>
              <a:rPr lang="en-US" baseline="30000" dirty="0" smtClean="0"/>
              <a:t>235</a:t>
            </a:r>
            <a:r>
              <a:rPr lang="en-US" dirty="0" smtClean="0"/>
              <a:t>U, </a:t>
            </a:r>
            <a:r>
              <a:rPr lang="en-US" baseline="30000" dirty="0" smtClean="0"/>
              <a:t>238</a:t>
            </a:r>
            <a:r>
              <a:rPr lang="en-US" dirty="0" smtClean="0"/>
              <a:t>U, </a:t>
            </a:r>
            <a:r>
              <a:rPr lang="en-US" baseline="30000" dirty="0" smtClean="0"/>
              <a:t>237</a:t>
            </a:r>
            <a:r>
              <a:rPr lang="en-US" dirty="0" smtClean="0"/>
              <a:t>Np and 6x</a:t>
            </a:r>
            <a:r>
              <a:rPr lang="en-US" baseline="30000" dirty="0" smtClean="0"/>
              <a:t>232</a:t>
            </a:r>
            <a:r>
              <a:rPr lang="en-US" dirty="0" smtClean="0"/>
              <a:t>Th.</a:t>
            </a:r>
            <a:endParaRPr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2/3 February  2011</a:t>
            </a:r>
            <a:endParaRPr lang="en-US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INTC Meeting</a:t>
            </a:r>
            <a:endParaRPr lang="en-US"/>
          </a:p>
        </p:txBody>
      </p:sp>
      <p:pic>
        <p:nvPicPr>
          <p:cNvPr id="16" name="Picture 15" descr="EN-STI-LOGO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506143" y="6419088"/>
            <a:ext cx="475057" cy="421912"/>
          </a:xfrm>
          <a:prstGeom prst="rect">
            <a:avLst/>
          </a:prstGeom>
        </p:spPr>
      </p:pic>
      <p:pic>
        <p:nvPicPr>
          <p:cNvPr id="18" name="Picture 1" descr="C:\Documents and Settings\marco\Desktop\fission2009\images-1.jpe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990600" y="6382512"/>
            <a:ext cx="457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gin">
  <a:themeElements>
    <a:clrScheme name="Origin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Origin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rigi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9904</TotalTime>
  <Words>2151</Words>
  <Application>Microsoft Macintosh PowerPoint</Application>
  <PresentationFormat>On-screen Show (4:3)</PresentationFormat>
  <Paragraphs>353</Paragraphs>
  <Slides>21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7</vt:i4>
      </vt:variant>
      <vt:variant>
        <vt:lpstr>Design Template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30" baseType="lpstr">
      <vt:lpstr>Bookman Old Style</vt:lpstr>
      <vt:lpstr>Gill Sans MT</vt:lpstr>
      <vt:lpstr>Wingdings 3</vt:lpstr>
      <vt:lpstr>Arial Unicode MS</vt:lpstr>
      <vt:lpstr>Calibri</vt:lpstr>
      <vt:lpstr>MS Mincho</vt:lpstr>
      <vt:lpstr>ＭＳ Ｐゴシック</vt:lpstr>
      <vt:lpstr>Origin</vt:lpstr>
      <vt:lpstr>Photo Editor Photo</vt:lpstr>
      <vt:lpstr>Status of the n-TOF experiment         </vt:lpstr>
      <vt:lpstr>ITEMS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Perspectives of Nuclear Physics in Europe NuPECC Long Range Plan 2010</vt:lpstr>
      <vt:lpstr>Overview of the n_TOF spallation target area</vt:lpstr>
      <vt:lpstr>Neutron Fluence</vt:lpstr>
      <vt:lpstr>EAR-2 Experiments</vt:lpstr>
      <vt:lpstr>EAR-2 Nuclear Transmutation</vt:lpstr>
      <vt:lpstr> EAR-2: Nuclear Astrophysics</vt:lpstr>
      <vt:lpstr>EAR2: highlight of possible applications</vt:lpstr>
      <vt:lpstr>n_TOF Facility Summary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n_TOF report for the Collaboration Meeting</dc:title>
  <dc:creator>bnv</dc:creator>
  <cp:lastModifiedBy>Enrico CHIAVERI</cp:lastModifiedBy>
  <cp:revision>727</cp:revision>
  <cp:lastPrinted>2011-01-31T15:32:14Z</cp:lastPrinted>
  <dcterms:created xsi:type="dcterms:W3CDTF">2011-02-02T09:08:00Z</dcterms:created>
  <dcterms:modified xsi:type="dcterms:W3CDTF">2011-02-02T09:31:29Z</dcterms:modified>
</cp:coreProperties>
</file>