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343" r:id="rId3"/>
    <p:sldId id="338" r:id="rId4"/>
    <p:sldId id="349" r:id="rId5"/>
    <p:sldId id="348" r:id="rId6"/>
    <p:sldId id="344" r:id="rId7"/>
    <p:sldId id="350" r:id="rId8"/>
    <p:sldId id="345" r:id="rId9"/>
    <p:sldId id="353" r:id="rId10"/>
    <p:sldId id="285" r:id="rId11"/>
    <p:sldId id="351" r:id="rId12"/>
    <p:sldId id="342" r:id="rId13"/>
    <p:sldId id="346" r:id="rId14"/>
    <p:sldId id="352" r:id="rId15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9933"/>
    <a:srgbClr val="FFFF99"/>
    <a:srgbClr val="0033CC"/>
    <a:srgbClr val="0D8D81"/>
    <a:srgbClr val="0F9D8F"/>
    <a:srgbClr val="10A89A"/>
    <a:srgbClr val="33CC33"/>
    <a:srgbClr val="666699"/>
    <a:srgbClr val="33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77" autoAdjust="0"/>
    <p:restoredTop sz="95760" autoAdjust="0"/>
  </p:normalViewPr>
  <p:slideViewPr>
    <p:cSldViewPr>
      <p:cViewPr varScale="1">
        <p:scale>
          <a:sx n="86" d="100"/>
          <a:sy n="86" d="100"/>
        </p:scale>
        <p:origin x="-96" y="-4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438" y="-9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90F36F2-F5F3-483A-9EA1-0DA9DDE15D3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5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25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25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1E611A4D-2DEE-49FC-BABB-4325AFCB31E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5" descr="Folienhintergrund%20en"/>
          <p:cNvSpPr>
            <a:spLocks noChangeAspect="1" noChangeArrowheads="1"/>
          </p:cNvSpPr>
          <p:nvPr/>
        </p:nvSpPr>
        <p:spPr bwMode="auto">
          <a:xfrm>
            <a:off x="1795463" y="1347788"/>
            <a:ext cx="5553075" cy="4162425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en-US" u="sng">
              <a:solidFill>
                <a:schemeClr val="hlink"/>
              </a:solidFill>
              <a:cs typeface="+mn-cs"/>
            </a:endParaRPr>
          </a:p>
        </p:txBody>
      </p:sp>
      <p:sp>
        <p:nvSpPr>
          <p:cNvPr id="4" name="AutoShape 7" descr="Folienhintergrund%20en"/>
          <p:cNvSpPr>
            <a:spLocks noChangeAspect="1" noChangeArrowheads="1"/>
          </p:cNvSpPr>
          <p:nvPr/>
        </p:nvSpPr>
        <p:spPr bwMode="auto">
          <a:xfrm>
            <a:off x="1795463" y="1347788"/>
            <a:ext cx="5553075" cy="4162425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755650" y="3141663"/>
            <a:ext cx="8208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u="sng">
              <a:cs typeface="+mn-cs"/>
            </a:endParaRPr>
          </a:p>
        </p:txBody>
      </p:sp>
      <p:pic>
        <p:nvPicPr>
          <p:cNvPr id="7" name="Picture 1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1851" y="5181861"/>
            <a:ext cx="1971446" cy="14154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132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458909"/>
            <a:ext cx="7772400" cy="1470025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de-DE" dirty="0"/>
              <a:t>Titel des Vortrags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  <p:pic>
        <p:nvPicPr>
          <p:cNvPr id="16385" name="Picture 1" descr="CERN14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344" y="5373216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4975" y="53975"/>
            <a:ext cx="2108200" cy="6072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975"/>
            <a:ext cx="6175375" cy="60721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556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53975"/>
            <a:ext cx="8066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 der Folie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248525" y="6597650"/>
            <a:ext cx="20383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skreim@cern.ch</a:t>
            </a:r>
          </a:p>
        </p:txBody>
      </p:sp>
      <p:sp>
        <p:nvSpPr>
          <p:cNvPr id="1032" name="AutoShape 8" descr="Folienhintergrund%20en"/>
          <p:cNvSpPr>
            <a:spLocks noChangeAspect="1" noChangeArrowheads="1"/>
          </p:cNvSpPr>
          <p:nvPr/>
        </p:nvSpPr>
        <p:spPr bwMode="auto">
          <a:xfrm>
            <a:off x="1763713" y="1125538"/>
            <a:ext cx="5553075" cy="4162425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34" name="AutoShape 10" descr="Folienhintergrund%20en"/>
          <p:cNvSpPr>
            <a:spLocks noChangeAspect="1" noChangeArrowheads="1"/>
          </p:cNvSpPr>
          <p:nvPr/>
        </p:nvSpPr>
        <p:spPr bwMode="auto">
          <a:xfrm>
            <a:off x="1795463" y="1347788"/>
            <a:ext cx="5553075" cy="4162425"/>
          </a:xfrm>
          <a:prstGeom prst="rect">
            <a:avLst/>
          </a:prstGeom>
          <a:noFill/>
        </p:spPr>
        <p:txBody>
          <a:bodyPr/>
          <a:lstStyle/>
          <a:p>
            <a:pPr>
              <a:defRPr/>
            </a:pPr>
            <a:endParaRPr lang="en-US" u="sng">
              <a:solidFill>
                <a:schemeClr val="hlink"/>
              </a:solidFill>
              <a:cs typeface="+mn-cs"/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684213" y="1052513"/>
            <a:ext cx="8351837" cy="0"/>
          </a:xfrm>
          <a:prstGeom prst="line">
            <a:avLst/>
          </a:prstGeom>
          <a:noFill/>
          <a:ln w="76200">
            <a:solidFill>
              <a:srgbClr val="0A7C6E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19.png"/><Relationship Id="rId5" Type="http://schemas.openxmlformats.org/officeDocument/2006/relationships/image" Target="../media/image14.jpeg"/><Relationship Id="rId10" Type="http://schemas.openxmlformats.org/officeDocument/2006/relationships/image" Target="../media/image2.wmf"/><Relationship Id="rId4" Type="http://schemas.openxmlformats.org/officeDocument/2006/relationships/image" Target="../media/image13.png"/><Relationship Id="rId9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ctrTitle"/>
          </p:nvPr>
        </p:nvSpPr>
        <p:spPr>
          <a:xfrm>
            <a:off x="942975" y="548680"/>
            <a:ext cx="7772400" cy="2088232"/>
          </a:xfrm>
        </p:spPr>
        <p:txBody>
          <a:bodyPr/>
          <a:lstStyle/>
          <a:p>
            <a:r>
              <a:rPr lang="en-US" dirty="0" smtClean="0"/>
              <a:t>Extending and Refining the Mass Surface around </a:t>
            </a:r>
            <a:r>
              <a:rPr lang="en-US" baseline="30000" dirty="0" smtClean="0"/>
              <a:t>208</a:t>
            </a:r>
            <a:r>
              <a:rPr lang="en-US" dirty="0" smtClean="0"/>
              <a:t>Pb</a:t>
            </a:r>
          </a:p>
        </p:txBody>
      </p:sp>
      <p:sp>
        <p:nvSpPr>
          <p:cNvPr id="10243" name="TextBox 3"/>
          <p:cNvSpPr txBox="1">
            <a:spLocks noChangeArrowheads="1"/>
          </p:cNvSpPr>
          <p:nvPr/>
        </p:nvSpPr>
        <p:spPr bwMode="auto">
          <a:xfrm>
            <a:off x="3803502" y="3369186"/>
            <a:ext cx="20608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Calibri" pitchFamily="34" charset="0"/>
              </a:rPr>
              <a:t>Susanne Kreim</a:t>
            </a:r>
          </a:p>
          <a:p>
            <a:pPr algn="ctr"/>
            <a:r>
              <a:rPr lang="en-US" sz="2000" dirty="0" smtClean="0">
                <a:latin typeface="Calibri" pitchFamily="34" charset="0"/>
              </a:rPr>
              <a:t>February 2</a:t>
            </a:r>
            <a:r>
              <a:rPr lang="en-US" sz="2000" baseline="30000" dirty="0" smtClean="0">
                <a:latin typeface="Calibri" pitchFamily="34" charset="0"/>
              </a:rPr>
              <a:t>nd</a:t>
            </a:r>
            <a:r>
              <a:rPr lang="en-US" sz="2000" dirty="0" smtClean="0">
                <a:latin typeface="Calibri" pitchFamily="34" charset="0"/>
              </a:rPr>
              <a:t> 2011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1024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215188" y="6597650"/>
            <a:ext cx="1928812" cy="260350"/>
          </a:xfrm>
          <a:noFill/>
        </p:spPr>
        <p:txBody>
          <a:bodyPr/>
          <a:lstStyle/>
          <a:p>
            <a:r>
              <a:rPr lang="de-DE" smtClean="0"/>
              <a:t>skreim@cern.ch</a:t>
            </a: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1483968" y="2668850"/>
            <a:ext cx="67604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 dirty="0" smtClean="0">
                <a:latin typeface="Calibri" pitchFamily="34" charset="0"/>
              </a:rPr>
              <a:t>High-Precision Penning-Trap Mass Spectrometry with ISOLTRAP</a:t>
            </a:r>
            <a:endParaRPr lang="en-US" sz="2000" dirty="0">
              <a:latin typeface="Calibri" pitchFamily="34" charset="0"/>
            </a:endParaRP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3527603" y="4985300"/>
            <a:ext cx="262020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200" dirty="0" smtClean="0">
                <a:latin typeface="Calibri" pitchFamily="34" charset="0"/>
              </a:rPr>
              <a:t>Overview</a:t>
            </a:r>
          </a:p>
          <a:p>
            <a:pPr algn="ctr"/>
            <a:r>
              <a:rPr lang="de-DE" sz="2200" dirty="0" smtClean="0">
                <a:latin typeface="Calibri" pitchFamily="34" charset="0"/>
              </a:rPr>
              <a:t>Technical Possibilities</a:t>
            </a:r>
            <a:endParaRPr lang="en-US" sz="2200" dirty="0">
              <a:latin typeface="Calibri" pitchFamily="34" charset="0"/>
            </a:endParaRPr>
          </a:p>
          <a:p>
            <a:pPr algn="ctr"/>
            <a:r>
              <a:rPr lang="en-US" sz="2200" dirty="0" smtClean="0">
                <a:latin typeface="Calibri" pitchFamily="34" charset="0"/>
              </a:rPr>
              <a:t>Physics Aims</a:t>
            </a:r>
            <a:endParaRPr lang="en-US" sz="22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2010_ISOLTRAP_Collaboration_pho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9631" y="1135285"/>
            <a:ext cx="6034617" cy="4525963"/>
          </a:xfrm>
        </p:spPr>
      </p:pic>
      <p:sp>
        <p:nvSpPr>
          <p:cNvPr id="2355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ISOLTRAP Collaboration</a:t>
            </a:r>
          </a:p>
        </p:txBody>
      </p:sp>
      <p:sp>
        <p:nvSpPr>
          <p:cNvPr id="23556" name="Fußzeilenplatzhalt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de-DE" smtClean="0"/>
              <a:t>skreim@cern.ch</a:t>
            </a:r>
          </a:p>
        </p:txBody>
      </p:sp>
      <p:pic>
        <p:nvPicPr>
          <p:cNvPr id="5" name="Picture 9" descr="gs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45424" y="2276872"/>
            <a:ext cx="1143000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6" name="Picture 10" descr="mpiktextbig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1268760"/>
            <a:ext cx="1054100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 descr="MPG (gruen auf weiss, 200 Punkte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74806" y="1340198"/>
            <a:ext cx="76200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6" cstate="print"/>
          <a:srcRect l="4443" t="21417" r="74155" b="64722"/>
          <a:stretch>
            <a:fillRect/>
          </a:stretch>
        </p:blipFill>
        <p:spPr bwMode="auto">
          <a:xfrm>
            <a:off x="899592" y="5948065"/>
            <a:ext cx="1712913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7" cstate="print"/>
          <a:srcRect l="749" t="22565" r="81543" b="68983"/>
          <a:stretch>
            <a:fillRect/>
          </a:stretch>
        </p:blipFill>
        <p:spPr bwMode="auto">
          <a:xfrm>
            <a:off x="5004048" y="6004074"/>
            <a:ext cx="1606550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15816" y="6021288"/>
            <a:ext cx="1679575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Bild 2" descr="SignetFarbeneu"/>
          <p:cNvPicPr>
            <a:picLocks noChangeAspect="1" noChangeArrowheads="1"/>
          </p:cNvPicPr>
          <p:nvPr/>
        </p:nvPicPr>
        <p:blipFill>
          <a:blip r:embed="rId9" cstate="print"/>
          <a:srcRect r="16096"/>
          <a:stretch>
            <a:fillRect/>
          </a:stretch>
        </p:blipFill>
        <p:spPr bwMode="auto">
          <a:xfrm>
            <a:off x="6660232" y="5764361"/>
            <a:ext cx="2319338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36296" y="3068960"/>
            <a:ext cx="1000125" cy="7175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11" cstate="print"/>
          <a:srcRect t="5508"/>
          <a:stretch>
            <a:fillRect/>
          </a:stretch>
        </p:blipFill>
        <p:spPr bwMode="auto">
          <a:xfrm>
            <a:off x="6885310" y="4797152"/>
            <a:ext cx="1935162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" descr="CERN14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08304" y="3933056"/>
            <a:ext cx="822960" cy="82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2771800" y="1196752"/>
            <a:ext cx="2040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>
                <a:solidFill>
                  <a:schemeClr val="bg1"/>
                </a:solidFill>
                <a:latin typeface="Calibri" pitchFamily="34" charset="0"/>
              </a:rPr>
              <a:t>Thank you!</a:t>
            </a:r>
            <a:endParaRPr lang="en-US" sz="3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5576" y="5353471"/>
            <a:ext cx="5502917" cy="30777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Calibri" pitchFamily="34" charset="0"/>
              </a:rPr>
              <a:t>Missing: S. Eliseev, S. George, A. Herlert, S. Naimi, D. Neidherr, S. Schwarz</a:t>
            </a:r>
            <a:endParaRPr lang="en-US" sz="1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Future Developments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skreim@cern.ch</a:t>
            </a:r>
            <a:endParaRPr lang="de-DE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71556" y="1196752"/>
            <a:ext cx="8229600" cy="5400600"/>
          </a:xfrm>
        </p:spPr>
        <p:txBody>
          <a:bodyPr/>
          <a:lstStyle/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/>
              <a:t>N-deficient Au: </a:t>
            </a:r>
          </a:p>
          <a:p>
            <a:pPr lvl="1">
              <a:buSzPct val="80000"/>
              <a:buFont typeface="Wingdings" pitchFamily="2" charset="2"/>
              <a:buChar char="ü"/>
            </a:pPr>
            <a:r>
              <a:rPr lang="de-DE" sz="1600" dirty="0" smtClean="0"/>
              <a:t>RILIS or hot plasma ion source because of higher yields</a:t>
            </a:r>
          </a:p>
          <a:p>
            <a:pPr lvl="1">
              <a:buSzPct val="80000"/>
              <a:buFont typeface="Wingdings" pitchFamily="2" charset="2"/>
              <a:buChar char="ü"/>
            </a:pPr>
            <a:r>
              <a:rPr lang="de-DE" sz="1600" dirty="0" smtClean="0"/>
              <a:t>Target and ion source development (TISD) in cooperation with ISOLTRAP needed</a:t>
            </a:r>
          </a:p>
          <a:p>
            <a:pPr lvl="1">
              <a:buSzPct val="80000"/>
              <a:buFont typeface="Wingdings" pitchFamily="2" charset="2"/>
              <a:buChar char="ü"/>
            </a:pPr>
            <a:endParaRPr lang="de-DE" sz="1600" dirty="0" smtClean="0"/>
          </a:p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/>
              <a:t>Hg and Pb isotopes: </a:t>
            </a:r>
            <a:endParaRPr lang="de-DE" sz="1800" dirty="0" smtClean="0">
              <a:solidFill>
                <a:srgbClr val="FF0000"/>
              </a:solidFill>
            </a:endParaRPr>
          </a:p>
          <a:p>
            <a:pPr lvl="1">
              <a:buSzPct val="80000"/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Couple technical development of beam extraction to physics of this proposal</a:t>
            </a:r>
          </a:p>
          <a:p>
            <a:pPr lvl="1">
              <a:buSzPct val="80000"/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Outcome of Au measurements to be used towards ThO target development</a:t>
            </a:r>
          </a:p>
          <a:p>
            <a:pPr lvl="1">
              <a:buSzPct val="80000"/>
              <a:buFont typeface="Wingdings" pitchFamily="2" charset="2"/>
              <a:buChar char="ü"/>
            </a:pPr>
            <a:endParaRPr lang="de-DE" sz="1400" dirty="0" smtClean="0"/>
          </a:p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/>
              <a:t>At isotopes: RILIS ionization scheme successfully tested in 2010</a:t>
            </a:r>
            <a:endParaRPr lang="de-DE" sz="1600" dirty="0" smtClean="0"/>
          </a:p>
          <a:p>
            <a:pPr lvl="1">
              <a:buSzPct val="80000"/>
              <a:buFont typeface="Wingdings" pitchFamily="2" charset="2"/>
              <a:buChar char="ü"/>
            </a:pPr>
            <a:r>
              <a:rPr lang="de-DE" sz="1600" dirty="0" smtClean="0"/>
              <a:t>ISOLTRAP used as monitoring tool for TISD regarding yield enhancement</a:t>
            </a:r>
          </a:p>
          <a:p>
            <a:pPr lvl="1">
              <a:buSzPct val="80000"/>
              <a:buFont typeface="Wingdings" pitchFamily="2" charset="2"/>
              <a:buChar char="ü"/>
            </a:pPr>
            <a:endParaRPr lang="de-DE" sz="1600" dirty="0" smtClean="0">
              <a:latin typeface="Calibri"/>
            </a:endParaRPr>
          </a:p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>
                <a:latin typeface="Calibri"/>
              </a:rPr>
              <a:t>Fr isotopes:</a:t>
            </a: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Yield of Ra contamination not higher than Fr</a:t>
            </a: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Sepration possible due to improvement in selectivity at ISOLTRAP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Achievements and </a:t>
            </a:r>
            <a:r>
              <a:rPr lang="de-DE" dirty="0" smtClean="0"/>
              <a:t>Aims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skreim@cern.ch</a:t>
            </a:r>
            <a:endParaRPr lang="de-DE"/>
          </a:p>
        </p:txBody>
      </p:sp>
      <p:sp>
        <p:nvSpPr>
          <p:cNvPr id="157" name="TextBox 156"/>
          <p:cNvSpPr txBox="1"/>
          <p:nvPr/>
        </p:nvSpPr>
        <p:spPr>
          <a:xfrm>
            <a:off x="6732240" y="1556792"/>
            <a:ext cx="22470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u="sng" dirty="0" smtClean="0">
                <a:latin typeface="Calibri" pitchFamily="34" charset="0"/>
              </a:rPr>
              <a:t>Not shown:</a:t>
            </a:r>
          </a:p>
          <a:p>
            <a:r>
              <a:rPr lang="de-DE" sz="1600" dirty="0" smtClean="0">
                <a:latin typeface="Calibri" pitchFamily="34" charset="0"/>
              </a:rPr>
              <a:t>Rn isotopes</a:t>
            </a:r>
          </a:p>
          <a:p>
            <a:r>
              <a:rPr lang="de-DE" sz="1600" dirty="0" smtClean="0">
                <a:latin typeface="Calibri" pitchFamily="34" charset="0"/>
              </a:rPr>
              <a:t>Tl isotopes (IS 463)</a:t>
            </a:r>
          </a:p>
          <a:p>
            <a:r>
              <a:rPr lang="de-DE" sz="1600" dirty="0" smtClean="0">
                <a:latin typeface="Calibri" pitchFamily="34" charset="0"/>
              </a:rPr>
              <a:t>Po isotopes (INTC-P-293)</a:t>
            </a:r>
            <a:endParaRPr lang="en-US" sz="1600" dirty="0">
              <a:latin typeface="Calibri" pitchFamily="34" charset="0"/>
            </a:endParaRPr>
          </a:p>
        </p:txBody>
      </p:sp>
      <p:grpSp>
        <p:nvGrpSpPr>
          <p:cNvPr id="164" name="Group 163"/>
          <p:cNvGrpSpPr/>
          <p:nvPr/>
        </p:nvGrpSpPr>
        <p:grpSpPr>
          <a:xfrm>
            <a:off x="683568" y="1062023"/>
            <a:ext cx="6020442" cy="2727017"/>
            <a:chOff x="2659586" y="1062023"/>
            <a:chExt cx="6020442" cy="2727017"/>
          </a:xfrm>
        </p:grpSpPr>
        <p:sp>
          <p:nvSpPr>
            <p:cNvPr id="15" name="TextBox 100"/>
            <p:cNvSpPr txBox="1"/>
            <p:nvPr/>
          </p:nvSpPr>
          <p:spPr>
            <a:xfrm>
              <a:off x="2659586" y="3513932"/>
              <a:ext cx="640772" cy="275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i="1" dirty="0" smtClean="0">
                  <a:solidFill>
                    <a:srgbClr val="FF0000"/>
                  </a:solidFill>
                </a:rPr>
                <a:t>N=126</a:t>
              </a:r>
            </a:p>
          </p:txBody>
        </p:sp>
        <p:pic>
          <p:nvPicPr>
            <p:cNvPr id="140289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 l="48974" t="21960" r="8999" b="50682"/>
            <a:stretch>
              <a:fillRect/>
            </a:stretch>
          </p:blipFill>
          <p:spPr bwMode="auto">
            <a:xfrm>
              <a:off x="2825610" y="1124744"/>
              <a:ext cx="5850846" cy="23804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99"/>
            <p:cNvSpPr txBox="1"/>
            <p:nvPr/>
          </p:nvSpPr>
          <p:spPr>
            <a:xfrm>
              <a:off x="4226286" y="2992535"/>
              <a:ext cx="339872" cy="24759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Hg</a:t>
              </a:r>
              <a:endParaRPr lang="en-US" sz="1200" dirty="0"/>
            </a:p>
          </p:txBody>
        </p:sp>
        <p:sp>
          <p:nvSpPr>
            <p:cNvPr id="9" name="TextBox 99"/>
            <p:cNvSpPr txBox="1"/>
            <p:nvPr/>
          </p:nvSpPr>
          <p:spPr>
            <a:xfrm>
              <a:off x="5771039" y="1945051"/>
              <a:ext cx="332709" cy="24759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Po</a:t>
              </a:r>
              <a:endParaRPr lang="en-US" sz="1200" dirty="0"/>
            </a:p>
          </p:txBody>
        </p:sp>
        <p:sp>
          <p:nvSpPr>
            <p:cNvPr id="10" name="TextBox 99"/>
            <p:cNvSpPr txBox="1"/>
            <p:nvPr/>
          </p:nvSpPr>
          <p:spPr>
            <a:xfrm>
              <a:off x="7603560" y="1413105"/>
              <a:ext cx="339872" cy="24759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Rn</a:t>
              </a:r>
              <a:endParaRPr lang="en-US" sz="1200" dirty="0"/>
            </a:p>
          </p:txBody>
        </p:sp>
        <p:sp>
          <p:nvSpPr>
            <p:cNvPr id="13" name="TextBox 99"/>
            <p:cNvSpPr txBox="1"/>
            <p:nvPr/>
          </p:nvSpPr>
          <p:spPr>
            <a:xfrm>
              <a:off x="8038806" y="2413253"/>
              <a:ext cx="637650" cy="30777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de-DE" sz="1400" i="1" dirty="0" smtClean="0">
                  <a:solidFill>
                    <a:srgbClr val="FF0000"/>
                  </a:solidFill>
                </a:rPr>
                <a:t>Z=82</a:t>
              </a:r>
              <a:endParaRPr lang="en-US" sz="1400" i="1" dirty="0">
                <a:solidFill>
                  <a:srgbClr val="FF0000"/>
                </a:solidFill>
              </a:endParaRPr>
            </a:p>
          </p:txBody>
        </p:sp>
        <p:cxnSp>
          <p:nvCxnSpPr>
            <p:cNvPr id="14" name="Straight Connector 101"/>
            <p:cNvCxnSpPr/>
            <p:nvPr/>
          </p:nvCxnSpPr>
          <p:spPr>
            <a:xfrm>
              <a:off x="2721805" y="2580264"/>
              <a:ext cx="52200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99"/>
            <p:cNvSpPr txBox="1"/>
            <p:nvPr/>
          </p:nvSpPr>
          <p:spPr>
            <a:xfrm>
              <a:off x="4998663" y="2459969"/>
              <a:ext cx="332709" cy="24759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Pb</a:t>
              </a:r>
              <a:endParaRPr lang="en-US" sz="1200" dirty="0"/>
            </a:p>
          </p:txBody>
        </p:sp>
        <p:cxnSp>
          <p:nvCxnSpPr>
            <p:cNvPr id="16" name="Straight Connector 102"/>
            <p:cNvCxnSpPr/>
            <p:nvPr/>
          </p:nvCxnSpPr>
          <p:spPr>
            <a:xfrm rot="5400000">
              <a:off x="1723562" y="2316996"/>
              <a:ext cx="2509945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7" name="Group 86"/>
            <p:cNvGrpSpPr>
              <a:grpSpLocks/>
            </p:cNvGrpSpPr>
            <p:nvPr/>
          </p:nvGrpSpPr>
          <p:grpSpPr>
            <a:xfrm>
              <a:off x="3131840" y="3000576"/>
              <a:ext cx="212400" cy="212400"/>
              <a:chOff x="1183331" y="4788093"/>
              <a:chExt cx="273522" cy="278017"/>
            </a:xfrm>
          </p:grpSpPr>
          <p:cxnSp>
            <p:nvCxnSpPr>
              <p:cNvPr id="88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0" name="Group 89"/>
            <p:cNvGrpSpPr>
              <a:grpSpLocks/>
            </p:cNvGrpSpPr>
            <p:nvPr/>
          </p:nvGrpSpPr>
          <p:grpSpPr>
            <a:xfrm>
              <a:off x="3662464" y="3006378"/>
              <a:ext cx="212400" cy="212400"/>
              <a:chOff x="1183331" y="4788093"/>
              <a:chExt cx="273522" cy="278017"/>
            </a:xfrm>
          </p:grpSpPr>
          <p:cxnSp>
            <p:nvCxnSpPr>
              <p:cNvPr id="91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Group 92"/>
            <p:cNvGrpSpPr>
              <a:grpSpLocks/>
            </p:cNvGrpSpPr>
            <p:nvPr/>
          </p:nvGrpSpPr>
          <p:grpSpPr>
            <a:xfrm>
              <a:off x="3923928" y="2996952"/>
              <a:ext cx="212400" cy="212400"/>
              <a:chOff x="1183331" y="4788093"/>
              <a:chExt cx="273522" cy="278017"/>
            </a:xfrm>
          </p:grpSpPr>
          <p:cxnSp>
            <p:nvCxnSpPr>
              <p:cNvPr id="94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6" name="Group 95"/>
            <p:cNvGrpSpPr>
              <a:grpSpLocks/>
            </p:cNvGrpSpPr>
            <p:nvPr/>
          </p:nvGrpSpPr>
          <p:grpSpPr>
            <a:xfrm>
              <a:off x="5250051" y="1700808"/>
              <a:ext cx="212400" cy="212400"/>
              <a:chOff x="1183331" y="4788093"/>
              <a:chExt cx="273522" cy="278017"/>
            </a:xfrm>
          </p:grpSpPr>
          <p:cxnSp>
            <p:nvCxnSpPr>
              <p:cNvPr id="97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Group 98"/>
            <p:cNvGrpSpPr>
              <a:grpSpLocks/>
            </p:cNvGrpSpPr>
            <p:nvPr/>
          </p:nvGrpSpPr>
          <p:grpSpPr>
            <a:xfrm>
              <a:off x="5508104" y="1704432"/>
              <a:ext cx="212400" cy="212400"/>
              <a:chOff x="1183331" y="4788093"/>
              <a:chExt cx="273522" cy="278017"/>
            </a:xfrm>
          </p:grpSpPr>
          <p:cxnSp>
            <p:nvCxnSpPr>
              <p:cNvPr id="100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" name="Group 101"/>
            <p:cNvGrpSpPr>
              <a:grpSpLocks/>
            </p:cNvGrpSpPr>
            <p:nvPr/>
          </p:nvGrpSpPr>
          <p:grpSpPr>
            <a:xfrm>
              <a:off x="5799760" y="1700808"/>
              <a:ext cx="212400" cy="212400"/>
              <a:chOff x="1183331" y="4788093"/>
              <a:chExt cx="273522" cy="278017"/>
            </a:xfrm>
          </p:grpSpPr>
          <p:cxnSp>
            <p:nvCxnSpPr>
              <p:cNvPr id="103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5" name="Group 104"/>
            <p:cNvGrpSpPr>
              <a:grpSpLocks/>
            </p:cNvGrpSpPr>
            <p:nvPr/>
          </p:nvGrpSpPr>
          <p:grpSpPr>
            <a:xfrm>
              <a:off x="6084168" y="1700808"/>
              <a:ext cx="212400" cy="212400"/>
              <a:chOff x="1183331" y="4788093"/>
              <a:chExt cx="273522" cy="278017"/>
            </a:xfrm>
          </p:grpSpPr>
          <p:cxnSp>
            <p:nvCxnSpPr>
              <p:cNvPr id="106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8" name="Group 107"/>
            <p:cNvGrpSpPr>
              <a:grpSpLocks/>
            </p:cNvGrpSpPr>
            <p:nvPr/>
          </p:nvGrpSpPr>
          <p:grpSpPr>
            <a:xfrm>
              <a:off x="8179596" y="1158528"/>
              <a:ext cx="212400" cy="212400"/>
              <a:chOff x="1183331" y="4788093"/>
              <a:chExt cx="273522" cy="278017"/>
            </a:xfrm>
          </p:grpSpPr>
          <p:cxnSp>
            <p:nvCxnSpPr>
              <p:cNvPr id="109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1" name="Group 110"/>
            <p:cNvGrpSpPr>
              <a:grpSpLocks/>
            </p:cNvGrpSpPr>
            <p:nvPr/>
          </p:nvGrpSpPr>
          <p:grpSpPr>
            <a:xfrm>
              <a:off x="8467628" y="1158528"/>
              <a:ext cx="212400" cy="212400"/>
              <a:chOff x="1183331" y="4788093"/>
              <a:chExt cx="273522" cy="278017"/>
            </a:xfrm>
          </p:grpSpPr>
          <p:cxnSp>
            <p:nvCxnSpPr>
              <p:cNvPr id="112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>
              <a:grpSpLocks/>
            </p:cNvGrpSpPr>
            <p:nvPr/>
          </p:nvGrpSpPr>
          <p:grpSpPr>
            <a:xfrm>
              <a:off x="7887940" y="1158528"/>
              <a:ext cx="212400" cy="212400"/>
              <a:chOff x="1183331" y="4788093"/>
              <a:chExt cx="273522" cy="278017"/>
            </a:xfrm>
          </p:grpSpPr>
          <p:cxnSp>
            <p:nvCxnSpPr>
              <p:cNvPr id="115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7" name="Group 116"/>
            <p:cNvGrpSpPr>
              <a:grpSpLocks/>
            </p:cNvGrpSpPr>
            <p:nvPr/>
          </p:nvGrpSpPr>
          <p:grpSpPr>
            <a:xfrm>
              <a:off x="7616008" y="1160909"/>
              <a:ext cx="212400" cy="212400"/>
              <a:chOff x="1183331" y="4788093"/>
              <a:chExt cx="273522" cy="278017"/>
            </a:xfrm>
          </p:grpSpPr>
          <p:cxnSp>
            <p:nvCxnSpPr>
              <p:cNvPr id="118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0" name="Group 119"/>
            <p:cNvGrpSpPr>
              <a:grpSpLocks/>
            </p:cNvGrpSpPr>
            <p:nvPr/>
          </p:nvGrpSpPr>
          <p:grpSpPr>
            <a:xfrm>
              <a:off x="7383884" y="1158528"/>
              <a:ext cx="212400" cy="212400"/>
              <a:chOff x="1183331" y="4788093"/>
              <a:chExt cx="273522" cy="278017"/>
            </a:xfrm>
          </p:grpSpPr>
          <p:cxnSp>
            <p:nvCxnSpPr>
              <p:cNvPr id="121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6" name="Group 125"/>
            <p:cNvGrpSpPr>
              <a:grpSpLocks/>
            </p:cNvGrpSpPr>
            <p:nvPr/>
          </p:nvGrpSpPr>
          <p:grpSpPr>
            <a:xfrm>
              <a:off x="6850682" y="1160909"/>
              <a:ext cx="212400" cy="212400"/>
              <a:chOff x="1183331" y="4788093"/>
              <a:chExt cx="273522" cy="278017"/>
            </a:xfrm>
          </p:grpSpPr>
          <p:cxnSp>
            <p:nvCxnSpPr>
              <p:cNvPr id="127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9" name="Group 128"/>
            <p:cNvGrpSpPr>
              <a:grpSpLocks/>
            </p:cNvGrpSpPr>
            <p:nvPr/>
          </p:nvGrpSpPr>
          <p:grpSpPr>
            <a:xfrm>
              <a:off x="6595420" y="1158528"/>
              <a:ext cx="212400" cy="212400"/>
              <a:chOff x="1183331" y="4788093"/>
              <a:chExt cx="273522" cy="278017"/>
            </a:xfrm>
          </p:grpSpPr>
          <p:cxnSp>
            <p:nvCxnSpPr>
              <p:cNvPr id="130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2" name="Group 131"/>
            <p:cNvGrpSpPr>
              <a:grpSpLocks/>
            </p:cNvGrpSpPr>
            <p:nvPr/>
          </p:nvGrpSpPr>
          <p:grpSpPr>
            <a:xfrm>
              <a:off x="6303764" y="1158528"/>
              <a:ext cx="212400" cy="212400"/>
              <a:chOff x="1183331" y="4788093"/>
              <a:chExt cx="273522" cy="278017"/>
            </a:xfrm>
          </p:grpSpPr>
          <p:cxnSp>
            <p:nvCxnSpPr>
              <p:cNvPr id="133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5" name="Rectangle 144"/>
            <p:cNvSpPr/>
            <p:nvPr/>
          </p:nvSpPr>
          <p:spPr>
            <a:xfrm>
              <a:off x="7099176" y="1155700"/>
              <a:ext cx="216024" cy="216024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4448175" y="2204864"/>
              <a:ext cx="483865" cy="216024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3" name="Group 122"/>
            <p:cNvGrpSpPr>
              <a:grpSpLocks/>
            </p:cNvGrpSpPr>
            <p:nvPr/>
          </p:nvGrpSpPr>
          <p:grpSpPr>
            <a:xfrm>
              <a:off x="7099476" y="1158528"/>
              <a:ext cx="212400" cy="212400"/>
              <a:chOff x="1183331" y="4788093"/>
              <a:chExt cx="273522" cy="278017"/>
            </a:xfrm>
          </p:grpSpPr>
          <p:cxnSp>
            <p:nvCxnSpPr>
              <p:cNvPr id="124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8" name="TextBox 157"/>
            <p:cNvSpPr txBox="1"/>
            <p:nvPr/>
          </p:nvSpPr>
          <p:spPr>
            <a:xfrm>
              <a:off x="6187978" y="2564904"/>
              <a:ext cx="244272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dirty="0" smtClean="0">
                  <a:solidFill>
                    <a:srgbClr val="0033CC"/>
                  </a:solidFill>
                  <a:latin typeface="Calibri" pitchFamily="34" charset="0"/>
                </a:rPr>
                <a:t>Status 2002:</a:t>
              </a:r>
            </a:p>
            <a:p>
              <a:pPr algn="ctr"/>
              <a:r>
                <a:rPr lang="de-DE" dirty="0" smtClean="0">
                  <a:solidFill>
                    <a:srgbClr val="0033CC"/>
                  </a:solidFill>
                  <a:latin typeface="Calibri" pitchFamily="34" charset="0"/>
                </a:rPr>
                <a:t>Accuracy </a:t>
              </a:r>
              <a:r>
                <a:rPr lang="de-DE" dirty="0" smtClean="0">
                  <a:solidFill>
                    <a:srgbClr val="0033CC"/>
                  </a:solidFill>
                  <a:latin typeface="Calibri" pitchFamily="34" charset="0"/>
                </a:rPr>
                <a:t>1</a:t>
              </a:r>
              <a:r>
                <a:rPr lang="de-DE" dirty="0" smtClean="0">
                  <a:solidFill>
                    <a:srgbClr val="0033CC"/>
                  </a:solidFill>
                  <a:latin typeface="Calibri"/>
                </a:rPr>
                <a:t>·10</a:t>
              </a:r>
              <a:r>
                <a:rPr lang="de-DE" baseline="30000" dirty="0" smtClean="0">
                  <a:solidFill>
                    <a:srgbClr val="0033CC"/>
                  </a:solidFill>
                  <a:latin typeface="Calibri"/>
                </a:rPr>
                <a:t>-7</a:t>
              </a:r>
            </a:p>
            <a:p>
              <a:pPr algn="ctr"/>
              <a:r>
                <a:rPr lang="de-DE" dirty="0" smtClean="0">
                  <a:solidFill>
                    <a:srgbClr val="0033CC"/>
                  </a:solidFill>
                  <a:latin typeface="Calibri"/>
                </a:rPr>
                <a:t>Resolving power 3.7·10</a:t>
              </a:r>
              <a:r>
                <a:rPr lang="de-DE" baseline="30000" dirty="0" smtClean="0">
                  <a:solidFill>
                    <a:srgbClr val="0033CC"/>
                  </a:solidFill>
                  <a:latin typeface="Calibri"/>
                </a:rPr>
                <a:t>6</a:t>
              </a:r>
              <a:endParaRPr lang="de-DE" baseline="30000" dirty="0" smtClean="0">
                <a:solidFill>
                  <a:srgbClr val="0033CC"/>
                </a:solidFill>
                <a:latin typeface="Calibri" pitchFamily="34" charset="0"/>
              </a:endParaRP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1763688" y="3824944"/>
            <a:ext cx="7200800" cy="2772408"/>
            <a:chOff x="179512" y="3884028"/>
            <a:chExt cx="7200800" cy="2772408"/>
          </a:xfrm>
        </p:grpSpPr>
        <p:pic>
          <p:nvPicPr>
            <p:cNvPr id="161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 l="5136" t="21960" r="49051" b="50664"/>
            <a:stretch>
              <a:fillRect/>
            </a:stretch>
          </p:blipFill>
          <p:spPr bwMode="auto">
            <a:xfrm>
              <a:off x="827584" y="3933056"/>
              <a:ext cx="6377946" cy="23820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" name="TextBox 100"/>
            <p:cNvSpPr txBox="1"/>
            <p:nvPr/>
          </p:nvSpPr>
          <p:spPr>
            <a:xfrm>
              <a:off x="6739540" y="6381328"/>
              <a:ext cx="640772" cy="275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i="1" dirty="0" smtClean="0">
                  <a:solidFill>
                    <a:srgbClr val="FF0000"/>
                  </a:solidFill>
                </a:rPr>
                <a:t>N=126</a:t>
              </a:r>
            </a:p>
          </p:txBody>
        </p:sp>
        <p:sp>
          <p:nvSpPr>
            <p:cNvPr id="19" name="TextBox 103"/>
            <p:cNvSpPr txBox="1"/>
            <p:nvPr/>
          </p:nvSpPr>
          <p:spPr>
            <a:xfrm>
              <a:off x="3067875" y="6381328"/>
              <a:ext cx="628850" cy="275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i="1" dirty="0" smtClean="0">
                  <a:solidFill>
                    <a:srgbClr val="FF0000"/>
                  </a:solidFill>
                </a:rPr>
                <a:t>N=112</a:t>
              </a:r>
            </a:p>
          </p:txBody>
        </p:sp>
        <p:sp>
          <p:nvSpPr>
            <p:cNvPr id="23" name="TextBox 99"/>
            <p:cNvSpPr txBox="1"/>
            <p:nvPr/>
          </p:nvSpPr>
          <p:spPr>
            <a:xfrm>
              <a:off x="827585" y="3948393"/>
              <a:ext cx="295455" cy="24759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Fr</a:t>
              </a:r>
              <a:endParaRPr lang="en-US" sz="1200" dirty="0"/>
            </a:p>
          </p:txBody>
        </p:sp>
        <p:sp>
          <p:nvSpPr>
            <p:cNvPr id="25" name="TextBox 99"/>
            <p:cNvSpPr txBox="1"/>
            <p:nvPr/>
          </p:nvSpPr>
          <p:spPr>
            <a:xfrm>
              <a:off x="830333" y="4486613"/>
              <a:ext cx="295455" cy="24759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At</a:t>
              </a:r>
              <a:endParaRPr lang="en-US" sz="1200" dirty="0"/>
            </a:p>
          </p:txBody>
        </p:sp>
        <p:sp>
          <p:nvSpPr>
            <p:cNvPr id="26" name="TextBox 99"/>
            <p:cNvSpPr txBox="1"/>
            <p:nvPr/>
          </p:nvSpPr>
          <p:spPr>
            <a:xfrm>
              <a:off x="827585" y="5020687"/>
              <a:ext cx="286858" cy="24759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Bi</a:t>
              </a:r>
              <a:endParaRPr lang="en-US" sz="1200" dirty="0"/>
            </a:p>
          </p:txBody>
        </p:sp>
        <p:sp>
          <p:nvSpPr>
            <p:cNvPr id="27" name="TextBox 99"/>
            <p:cNvSpPr txBox="1"/>
            <p:nvPr/>
          </p:nvSpPr>
          <p:spPr>
            <a:xfrm>
              <a:off x="827585" y="5542212"/>
              <a:ext cx="279693" cy="24759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200" dirty="0" smtClean="0"/>
                <a:t>Tl</a:t>
              </a:r>
              <a:endParaRPr lang="en-US" sz="1200" dirty="0"/>
            </a:p>
          </p:txBody>
        </p:sp>
        <p:sp>
          <p:nvSpPr>
            <p:cNvPr id="29" name="TextBox 99"/>
            <p:cNvSpPr txBox="1"/>
            <p:nvPr/>
          </p:nvSpPr>
          <p:spPr>
            <a:xfrm>
              <a:off x="827585" y="6054779"/>
              <a:ext cx="361366" cy="2751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de-DE" sz="1400" dirty="0" smtClean="0"/>
                <a:t>Au</a:t>
              </a:r>
              <a:endParaRPr lang="en-US" sz="1400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66775" y="5824314"/>
              <a:ext cx="3923631" cy="216024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" name="Group 37"/>
            <p:cNvGrpSpPr>
              <a:grpSpLocks/>
            </p:cNvGrpSpPr>
            <p:nvPr/>
          </p:nvGrpSpPr>
          <p:grpSpPr>
            <a:xfrm>
              <a:off x="1664916" y="6098060"/>
              <a:ext cx="212400" cy="212400"/>
              <a:chOff x="1183331" y="4788093"/>
              <a:chExt cx="273522" cy="278017"/>
            </a:xfrm>
          </p:grpSpPr>
          <p:cxnSp>
            <p:nvCxnSpPr>
              <p:cNvPr id="36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Group 38"/>
            <p:cNvGrpSpPr>
              <a:grpSpLocks/>
            </p:cNvGrpSpPr>
            <p:nvPr/>
          </p:nvGrpSpPr>
          <p:grpSpPr>
            <a:xfrm>
              <a:off x="864493" y="5822257"/>
              <a:ext cx="212400" cy="212400"/>
              <a:chOff x="1183331" y="4788093"/>
              <a:chExt cx="273522" cy="278017"/>
            </a:xfrm>
          </p:grpSpPr>
          <p:cxnSp>
            <p:nvCxnSpPr>
              <p:cNvPr id="40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/>
            <p:cNvGrpSpPr>
              <a:grpSpLocks/>
            </p:cNvGrpSpPr>
            <p:nvPr/>
          </p:nvGrpSpPr>
          <p:grpSpPr>
            <a:xfrm>
              <a:off x="2991448" y="6093296"/>
              <a:ext cx="212400" cy="212400"/>
              <a:chOff x="1183331" y="4788093"/>
              <a:chExt cx="273522" cy="278017"/>
            </a:xfrm>
          </p:grpSpPr>
          <p:cxnSp>
            <p:nvCxnSpPr>
              <p:cNvPr id="43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50"/>
            <p:cNvGrpSpPr>
              <a:grpSpLocks/>
            </p:cNvGrpSpPr>
            <p:nvPr/>
          </p:nvGrpSpPr>
          <p:grpSpPr>
            <a:xfrm>
              <a:off x="2452789" y="4501803"/>
              <a:ext cx="212400" cy="212400"/>
              <a:chOff x="1183331" y="4788093"/>
              <a:chExt cx="273522" cy="278017"/>
            </a:xfrm>
          </p:grpSpPr>
          <p:cxnSp>
            <p:nvCxnSpPr>
              <p:cNvPr id="52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/>
            <p:cNvGrpSpPr>
              <a:grpSpLocks/>
            </p:cNvGrpSpPr>
            <p:nvPr/>
          </p:nvGrpSpPr>
          <p:grpSpPr>
            <a:xfrm>
              <a:off x="2991448" y="4509120"/>
              <a:ext cx="212400" cy="212400"/>
              <a:chOff x="1183331" y="4788093"/>
              <a:chExt cx="273522" cy="278017"/>
            </a:xfrm>
          </p:grpSpPr>
          <p:cxnSp>
            <p:nvCxnSpPr>
              <p:cNvPr id="55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/>
            <p:cNvGrpSpPr>
              <a:grpSpLocks/>
            </p:cNvGrpSpPr>
            <p:nvPr/>
          </p:nvGrpSpPr>
          <p:grpSpPr>
            <a:xfrm>
              <a:off x="3510064" y="4509517"/>
              <a:ext cx="212400" cy="212400"/>
              <a:chOff x="1183331" y="4788093"/>
              <a:chExt cx="273522" cy="278017"/>
            </a:xfrm>
          </p:grpSpPr>
          <p:cxnSp>
            <p:nvCxnSpPr>
              <p:cNvPr id="61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 62"/>
            <p:cNvGrpSpPr>
              <a:grpSpLocks/>
            </p:cNvGrpSpPr>
            <p:nvPr/>
          </p:nvGrpSpPr>
          <p:grpSpPr>
            <a:xfrm>
              <a:off x="4575624" y="4509120"/>
              <a:ext cx="212400" cy="212400"/>
              <a:chOff x="1183331" y="4788093"/>
              <a:chExt cx="273522" cy="278017"/>
            </a:xfrm>
          </p:grpSpPr>
          <p:cxnSp>
            <p:nvCxnSpPr>
              <p:cNvPr id="64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/>
            <p:cNvGrpSpPr>
              <a:grpSpLocks/>
            </p:cNvGrpSpPr>
            <p:nvPr/>
          </p:nvGrpSpPr>
          <p:grpSpPr>
            <a:xfrm>
              <a:off x="3770759" y="3970784"/>
              <a:ext cx="212400" cy="212400"/>
              <a:chOff x="1183331" y="4788093"/>
              <a:chExt cx="273522" cy="278017"/>
            </a:xfrm>
          </p:grpSpPr>
          <p:cxnSp>
            <p:nvCxnSpPr>
              <p:cNvPr id="67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68"/>
            <p:cNvGrpSpPr>
              <a:grpSpLocks/>
            </p:cNvGrpSpPr>
            <p:nvPr/>
          </p:nvGrpSpPr>
          <p:grpSpPr>
            <a:xfrm>
              <a:off x="3508799" y="3971283"/>
              <a:ext cx="212400" cy="212400"/>
              <a:chOff x="1183331" y="4788093"/>
              <a:chExt cx="273522" cy="278017"/>
            </a:xfrm>
          </p:grpSpPr>
          <p:cxnSp>
            <p:nvCxnSpPr>
              <p:cNvPr id="70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/>
            <p:cNvGrpSpPr>
              <a:grpSpLocks/>
            </p:cNvGrpSpPr>
            <p:nvPr/>
          </p:nvGrpSpPr>
          <p:grpSpPr>
            <a:xfrm>
              <a:off x="4050000" y="3978000"/>
              <a:ext cx="212400" cy="212400"/>
              <a:chOff x="1183331" y="4788093"/>
              <a:chExt cx="273522" cy="278017"/>
            </a:xfrm>
          </p:grpSpPr>
          <p:cxnSp>
            <p:nvCxnSpPr>
              <p:cNvPr id="73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Group 74"/>
            <p:cNvGrpSpPr>
              <a:grpSpLocks/>
            </p:cNvGrpSpPr>
            <p:nvPr/>
          </p:nvGrpSpPr>
          <p:grpSpPr>
            <a:xfrm>
              <a:off x="5096372" y="3977754"/>
              <a:ext cx="212400" cy="212400"/>
              <a:chOff x="1183331" y="4788093"/>
              <a:chExt cx="273522" cy="278017"/>
            </a:xfrm>
          </p:grpSpPr>
          <p:cxnSp>
            <p:nvCxnSpPr>
              <p:cNvPr id="76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Group 80"/>
            <p:cNvGrpSpPr>
              <a:grpSpLocks/>
            </p:cNvGrpSpPr>
            <p:nvPr/>
          </p:nvGrpSpPr>
          <p:grpSpPr>
            <a:xfrm>
              <a:off x="6710586" y="6096993"/>
              <a:ext cx="212400" cy="212400"/>
              <a:chOff x="1183331" y="4788093"/>
              <a:chExt cx="273522" cy="278017"/>
            </a:xfrm>
          </p:grpSpPr>
          <p:cxnSp>
            <p:nvCxnSpPr>
              <p:cNvPr id="82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Group 83"/>
            <p:cNvGrpSpPr>
              <a:grpSpLocks/>
            </p:cNvGrpSpPr>
            <p:nvPr/>
          </p:nvGrpSpPr>
          <p:grpSpPr>
            <a:xfrm>
              <a:off x="6156176" y="6093296"/>
              <a:ext cx="212400" cy="212400"/>
              <a:chOff x="1183331" y="4788093"/>
              <a:chExt cx="273522" cy="278017"/>
            </a:xfrm>
          </p:grpSpPr>
          <p:cxnSp>
            <p:nvCxnSpPr>
              <p:cNvPr id="85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5" name="Rectangle 134"/>
            <p:cNvSpPr/>
            <p:nvPr/>
          </p:nvSpPr>
          <p:spPr>
            <a:xfrm>
              <a:off x="4019550" y="5301208"/>
              <a:ext cx="480442" cy="216024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2468786" y="5569744"/>
              <a:ext cx="216024" cy="216024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1907704" y="5013176"/>
              <a:ext cx="2088232" cy="216024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4838601" y="4511502"/>
              <a:ext cx="216024" cy="216024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6948264" y="5301208"/>
              <a:ext cx="216024" cy="216024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3760664" y="4779169"/>
              <a:ext cx="216024" cy="216024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948264" y="5013176"/>
              <a:ext cx="216024" cy="216024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4835748" y="3979069"/>
              <a:ext cx="216024" cy="216024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4312543" y="3983633"/>
              <a:ext cx="216024" cy="216024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6448524" y="3971926"/>
              <a:ext cx="720080" cy="216024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1410792" y="5574953"/>
              <a:ext cx="470396" cy="216024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6450485" y="5568282"/>
              <a:ext cx="216024" cy="216024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1403648" y="5301208"/>
              <a:ext cx="216024" cy="216024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02"/>
            <p:cNvCxnSpPr/>
            <p:nvPr/>
          </p:nvCxnSpPr>
          <p:spPr>
            <a:xfrm rot="5400000">
              <a:off x="5803516" y="5139001"/>
              <a:ext cx="2509945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04"/>
            <p:cNvCxnSpPr/>
            <p:nvPr/>
          </p:nvCxnSpPr>
          <p:spPr>
            <a:xfrm rot="5400000">
              <a:off x="2090412" y="5175336"/>
              <a:ext cx="2556000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101"/>
            <p:cNvCxnSpPr/>
            <p:nvPr/>
          </p:nvCxnSpPr>
          <p:spPr>
            <a:xfrm>
              <a:off x="755576" y="5402698"/>
              <a:ext cx="64800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" name="Group 44"/>
            <p:cNvGrpSpPr>
              <a:grpSpLocks/>
            </p:cNvGrpSpPr>
            <p:nvPr/>
          </p:nvGrpSpPr>
          <p:grpSpPr>
            <a:xfrm>
              <a:off x="865116" y="5298827"/>
              <a:ext cx="212400" cy="212400"/>
              <a:chOff x="1183331" y="4788093"/>
              <a:chExt cx="273522" cy="278017"/>
            </a:xfrm>
          </p:grpSpPr>
          <p:cxnSp>
            <p:nvCxnSpPr>
              <p:cNvPr id="46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/>
            <p:cNvGrpSpPr>
              <a:grpSpLocks/>
            </p:cNvGrpSpPr>
            <p:nvPr/>
          </p:nvGrpSpPr>
          <p:grpSpPr>
            <a:xfrm>
              <a:off x="1918472" y="5303589"/>
              <a:ext cx="212400" cy="212400"/>
              <a:chOff x="1183331" y="4788093"/>
              <a:chExt cx="273522" cy="278017"/>
            </a:xfrm>
          </p:grpSpPr>
          <p:cxnSp>
            <p:nvCxnSpPr>
              <p:cNvPr id="49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/>
            <p:cNvGrpSpPr>
              <a:grpSpLocks/>
            </p:cNvGrpSpPr>
            <p:nvPr/>
          </p:nvGrpSpPr>
          <p:grpSpPr>
            <a:xfrm>
              <a:off x="6951888" y="6093296"/>
              <a:ext cx="212400" cy="212400"/>
              <a:chOff x="1183331" y="4788093"/>
              <a:chExt cx="273522" cy="278017"/>
            </a:xfrm>
          </p:grpSpPr>
          <p:cxnSp>
            <p:nvCxnSpPr>
              <p:cNvPr id="79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Group 56"/>
            <p:cNvGrpSpPr>
              <a:grpSpLocks/>
            </p:cNvGrpSpPr>
            <p:nvPr/>
          </p:nvGrpSpPr>
          <p:grpSpPr>
            <a:xfrm>
              <a:off x="3257651" y="4502374"/>
              <a:ext cx="212400" cy="212400"/>
              <a:chOff x="1183331" y="4788093"/>
              <a:chExt cx="273522" cy="278017"/>
            </a:xfrm>
          </p:grpSpPr>
          <p:cxnSp>
            <p:nvCxnSpPr>
              <p:cNvPr id="58" name="Straight Connector 28"/>
              <p:cNvCxnSpPr/>
              <p:nvPr/>
            </p:nvCxnSpPr>
            <p:spPr>
              <a:xfrm rot="16200000" flipH="1">
                <a:off x="1183332" y="4788092"/>
                <a:ext cx="272020" cy="27202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29"/>
              <p:cNvCxnSpPr/>
              <p:nvPr/>
            </p:nvCxnSpPr>
            <p:spPr>
              <a:xfrm rot="10800000" flipH="1">
                <a:off x="1184831" y="4794090"/>
                <a:ext cx="272022" cy="27202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3" name="Rectangle 162"/>
            <p:cNvSpPr/>
            <p:nvPr/>
          </p:nvSpPr>
          <p:spPr>
            <a:xfrm>
              <a:off x="4042792" y="5576888"/>
              <a:ext cx="216024" cy="216024"/>
            </a:xfrm>
            <a:prstGeom prst="rect">
              <a:avLst/>
            </a:prstGeom>
            <a:noFill/>
            <a:ln w="38100">
              <a:solidFill>
                <a:srgbClr val="003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7" name="TextBox 100"/>
            <p:cNvSpPr txBox="1"/>
            <p:nvPr/>
          </p:nvSpPr>
          <p:spPr>
            <a:xfrm>
              <a:off x="179512" y="5281463"/>
              <a:ext cx="5966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i="1" dirty="0" smtClean="0">
                  <a:solidFill>
                    <a:srgbClr val="FF0000"/>
                  </a:solidFill>
                </a:rPr>
                <a:t>Z=82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Auxiliary Isobaric Purification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skreim@cern.ch</a:t>
            </a:r>
            <a:endParaRPr lang="de-DE"/>
          </a:p>
        </p:txBody>
      </p:sp>
      <p:pic>
        <p:nvPicPr>
          <p:cNvPr id="6" name="Picture 4" descr="Falle.png"/>
          <p:cNvPicPr>
            <a:picLocks noChangeAspect="1"/>
          </p:cNvPicPr>
          <p:nvPr/>
        </p:nvPicPr>
        <p:blipFill>
          <a:blip r:embed="rId2" cstate="print"/>
          <a:srcRect l="-792" t="71111"/>
          <a:stretch>
            <a:fillRect/>
          </a:stretch>
        </p:blipFill>
        <p:spPr>
          <a:xfrm>
            <a:off x="683568" y="2420888"/>
            <a:ext cx="8337911" cy="3524414"/>
          </a:xfrm>
          <a:prstGeom prst="rect">
            <a:avLst/>
          </a:prstGeom>
        </p:spPr>
      </p:pic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771525" y="1214438"/>
            <a:ext cx="8229600" cy="2142554"/>
          </a:xfrm>
        </p:spPr>
        <p:txBody>
          <a:bodyPr/>
          <a:lstStyle/>
          <a:p>
            <a:pPr>
              <a:buSzPct val="80000"/>
              <a:buFont typeface="Wingdings" pitchFamily="2" charset="2"/>
              <a:buChar char="Ø"/>
              <a:defRPr/>
            </a:pPr>
            <a:r>
              <a:rPr lang="de-DE" sz="1800" dirty="0" smtClean="0"/>
              <a:t>Mass resolving power of MR-ToF mass separator of about R=200,000</a:t>
            </a:r>
          </a:p>
          <a:p>
            <a:pPr>
              <a:buSzPct val="80000"/>
              <a:buFont typeface="Wingdings" pitchFamily="2" charset="2"/>
              <a:buChar char="Ø"/>
              <a:defRPr/>
            </a:pPr>
            <a:endParaRPr lang="de-DE" sz="1800" dirty="0" smtClean="0"/>
          </a:p>
          <a:p>
            <a:pPr>
              <a:buSzPct val="80000"/>
              <a:buFont typeface="Wingdings" pitchFamily="2" charset="2"/>
              <a:buChar char="Ø"/>
              <a:defRPr/>
            </a:pPr>
            <a:r>
              <a:rPr lang="de-DE" sz="1800" dirty="0" smtClean="0"/>
              <a:t>Bradbury-Nielsen beam gate used to select the wanted species</a:t>
            </a:r>
          </a:p>
        </p:txBody>
      </p:sp>
      <p:pic>
        <p:nvPicPr>
          <p:cNvPr id="9" name="Picture 5" descr="A16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28309" y="4419622"/>
            <a:ext cx="2836179" cy="22497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52"/>
          <p:cNvGrpSpPr/>
          <p:nvPr/>
        </p:nvGrpSpPr>
        <p:grpSpPr>
          <a:xfrm>
            <a:off x="3481340" y="1124744"/>
            <a:ext cx="5483148" cy="2922284"/>
            <a:chOff x="2915816" y="3429000"/>
            <a:chExt cx="5483148" cy="2922284"/>
          </a:xfrm>
        </p:grpSpPr>
        <p:pic>
          <p:nvPicPr>
            <p:cNvPr id="27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 l="6836" t="8203" r="31482" b="39162"/>
            <a:stretch>
              <a:fillRect/>
            </a:stretch>
          </p:blipFill>
          <p:spPr bwMode="auto">
            <a:xfrm>
              <a:off x="2970269" y="3455997"/>
              <a:ext cx="5428695" cy="2895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8" name="Straight Arrow Connector 27"/>
            <p:cNvCxnSpPr>
              <a:cxnSpLocks noChangeAspect="1"/>
            </p:cNvCxnSpPr>
            <p:nvPr/>
          </p:nvCxnSpPr>
          <p:spPr>
            <a:xfrm rot="5400000">
              <a:off x="3160634" y="5459626"/>
              <a:ext cx="777686" cy="77768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>
              <a:cxnSpLocks noChangeAspect="1"/>
            </p:cNvCxnSpPr>
            <p:nvPr/>
          </p:nvCxnSpPr>
          <p:spPr>
            <a:xfrm rot="16200000">
              <a:off x="3866322" y="4753939"/>
              <a:ext cx="777686" cy="77768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>
              <a:cxnSpLocks noChangeAspect="1"/>
            </p:cNvCxnSpPr>
            <p:nvPr/>
          </p:nvCxnSpPr>
          <p:spPr>
            <a:xfrm rot="5400000">
              <a:off x="5652120" y="4437112"/>
              <a:ext cx="1425758" cy="142575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cxnSpLocks noChangeAspect="1"/>
            </p:cNvCxnSpPr>
            <p:nvPr/>
          </p:nvCxnSpPr>
          <p:spPr>
            <a:xfrm rot="5400000">
              <a:off x="4586402" y="4379506"/>
              <a:ext cx="1425758" cy="142575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cxnSpLocks noChangeAspect="1"/>
            </p:cNvCxnSpPr>
            <p:nvPr/>
          </p:nvCxnSpPr>
          <p:spPr>
            <a:xfrm rot="5400000">
              <a:off x="7178684" y="4454256"/>
              <a:ext cx="777686" cy="77768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Isosceles Triangle 34"/>
            <p:cNvSpPr>
              <a:spLocks noChangeAspect="1"/>
            </p:cNvSpPr>
            <p:nvPr/>
          </p:nvSpPr>
          <p:spPr>
            <a:xfrm rot="10800000">
              <a:off x="2915816" y="3429000"/>
              <a:ext cx="2956558" cy="2393402"/>
            </a:xfrm>
            <a:prstGeom prst="triangle">
              <a:avLst>
                <a:gd name="adj" fmla="val 100000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45"/>
            <p:cNvGrpSpPr/>
            <p:nvPr/>
          </p:nvGrpSpPr>
          <p:grpSpPr>
            <a:xfrm>
              <a:off x="6516216" y="5445224"/>
              <a:ext cx="1728192" cy="792088"/>
              <a:chOff x="7596336" y="5013176"/>
              <a:chExt cx="1728192" cy="792088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7596336" y="5013176"/>
                <a:ext cx="1728192" cy="7920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7812360" y="5013176"/>
                <a:ext cx="76495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dirty="0" smtClean="0">
                    <a:latin typeface="Calibri"/>
                  </a:rPr>
                  <a:t>α</a:t>
                </a:r>
                <a:r>
                  <a:rPr lang="de-DE" sz="1400" dirty="0" smtClean="0">
                    <a:latin typeface="Calibri"/>
                  </a:rPr>
                  <a:t>-decay</a:t>
                </a:r>
                <a:endParaRPr lang="en-US" sz="1400" dirty="0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7668344" y="5085184"/>
                <a:ext cx="144016" cy="144016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7812360" y="5229200"/>
                <a:ext cx="84830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400" dirty="0" smtClean="0">
                    <a:latin typeface="Calibri"/>
                  </a:rPr>
                  <a:t>β</a:t>
                </a:r>
                <a:r>
                  <a:rPr lang="de-DE" sz="1400" baseline="30000" dirty="0" smtClean="0">
                    <a:latin typeface="Calibri"/>
                  </a:rPr>
                  <a:t>+</a:t>
                </a:r>
                <a:r>
                  <a:rPr lang="de-DE" sz="1400" dirty="0" smtClean="0">
                    <a:latin typeface="Calibri"/>
                  </a:rPr>
                  <a:t>-decay</a:t>
                </a:r>
                <a:endParaRPr lang="en-US" sz="1400" dirty="0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7668344" y="5301208"/>
                <a:ext cx="144016" cy="144016"/>
              </a:xfrm>
              <a:prstGeom prst="rect">
                <a:avLst/>
              </a:pr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7812360" y="5445224"/>
                <a:ext cx="150150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dirty="0" smtClean="0">
                    <a:latin typeface="Calibri"/>
                  </a:rPr>
                  <a:t>Internal transition</a:t>
                </a:r>
                <a:endParaRPr lang="en-US" sz="1400" dirty="0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7668344" y="5517232"/>
                <a:ext cx="144016" cy="144016"/>
              </a:xfrm>
              <a:prstGeom prst="rect">
                <a:avLst/>
              </a:prstGeom>
              <a:solidFill>
                <a:srgbClr val="00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7" name="Straight Arrow Connector 46"/>
            <p:cNvCxnSpPr>
              <a:cxnSpLocks noChangeAspect="1"/>
            </p:cNvCxnSpPr>
            <p:nvPr/>
          </p:nvCxnSpPr>
          <p:spPr>
            <a:xfrm rot="5400000">
              <a:off x="7452320" y="3645024"/>
              <a:ext cx="777686" cy="77768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>
              <a:cxnSpLocks noChangeAspect="1"/>
            </p:cNvCxnSpPr>
            <p:nvPr/>
          </p:nvCxnSpPr>
          <p:spPr>
            <a:xfrm rot="5400000">
              <a:off x="7092280" y="3659426"/>
              <a:ext cx="777686" cy="77768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>
              <a:cxnSpLocks noChangeAspect="1"/>
            </p:cNvCxnSpPr>
            <p:nvPr/>
          </p:nvCxnSpPr>
          <p:spPr>
            <a:xfrm rot="16200000">
              <a:off x="6746642" y="3587418"/>
              <a:ext cx="777686" cy="77768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>
              <a:cxnSpLocks noChangeAspect="1"/>
            </p:cNvCxnSpPr>
            <p:nvPr/>
          </p:nvCxnSpPr>
          <p:spPr>
            <a:xfrm rot="16200000">
              <a:off x="7466722" y="3645025"/>
              <a:ext cx="777686" cy="77768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71556" y="1124744"/>
            <a:ext cx="5672652" cy="4525963"/>
          </a:xfrm>
        </p:spPr>
        <p:txBody>
          <a:bodyPr/>
          <a:lstStyle/>
          <a:p>
            <a:pPr lvl="1">
              <a:buSzPct val="80000"/>
            </a:pPr>
            <a:endParaRPr lang="de-DE" sz="1400" dirty="0" smtClean="0"/>
          </a:p>
          <a:p>
            <a:pPr lvl="1">
              <a:buSzPct val="80000"/>
              <a:buFont typeface="Wingdings" pitchFamily="2" charset="2"/>
              <a:buChar char="Ø"/>
            </a:pPr>
            <a:endParaRPr lang="de-DE" sz="1400" dirty="0" smtClean="0">
              <a:solidFill>
                <a:srgbClr val="FF0000"/>
              </a:solidFill>
            </a:endParaRPr>
          </a:p>
          <a:p>
            <a:pPr>
              <a:buSzPct val="80000"/>
              <a:buFont typeface="Wingdings" pitchFamily="2" charset="2"/>
              <a:buChar char="Ø"/>
            </a:pPr>
            <a:r>
              <a:rPr lang="el-GR" sz="1800" dirty="0" smtClean="0">
                <a:latin typeface="Calibri"/>
              </a:rPr>
              <a:t>α</a:t>
            </a:r>
            <a:r>
              <a:rPr lang="de-DE" sz="1800" dirty="0" smtClean="0">
                <a:latin typeface="Calibri"/>
              </a:rPr>
              <a:t>-decay chains</a:t>
            </a:r>
            <a:r>
              <a:rPr lang="de-DE" sz="1800" dirty="0" smtClean="0"/>
              <a:t>  --  </a:t>
            </a:r>
            <a:r>
              <a:rPr lang="de-DE" sz="1800" dirty="0" smtClean="0">
                <a:solidFill>
                  <a:srgbClr val="FF0000"/>
                </a:solidFill>
              </a:rPr>
              <a:t>Pb, At, Fr</a:t>
            </a:r>
            <a:endParaRPr lang="de-DE" sz="1600" dirty="0" smtClean="0">
              <a:solidFill>
                <a:srgbClr val="FF0000"/>
              </a:solidFill>
              <a:latin typeface="Calibri"/>
            </a:endParaRP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Small uncertainty of Q</a:t>
            </a:r>
            <a:r>
              <a:rPr lang="el-GR" sz="1600" baseline="-25000" dirty="0" smtClean="0">
                <a:latin typeface="Calibri"/>
              </a:rPr>
              <a:t>α</a:t>
            </a:r>
            <a:r>
              <a:rPr lang="de-DE" sz="1600" dirty="0" smtClean="0">
                <a:latin typeface="Calibri"/>
              </a:rPr>
              <a:t>-value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latin typeface="Calibri"/>
              </a:rPr>
              <a:t>α</a:t>
            </a:r>
            <a:r>
              <a:rPr lang="de-DE" dirty="0" smtClean="0">
                <a:latin typeface="Calibri"/>
              </a:rPr>
              <a:t>-Decay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skreim@cern.ch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Physics Interest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skreim@cern.ch</a:t>
            </a:r>
            <a:endParaRPr lang="de-DE"/>
          </a:p>
        </p:txBody>
      </p:sp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2" cstate="print"/>
          <a:srcRect l="3151" t="6926" r="10761" b="50595"/>
          <a:stretch>
            <a:fillRect/>
          </a:stretch>
        </p:blipFill>
        <p:spPr bwMode="auto">
          <a:xfrm>
            <a:off x="1315789" y="2388507"/>
            <a:ext cx="7576691" cy="233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100"/>
          <p:cNvSpPr txBox="1"/>
          <p:nvPr/>
        </p:nvSpPr>
        <p:spPr>
          <a:xfrm>
            <a:off x="4939340" y="4863802"/>
            <a:ext cx="640772" cy="275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i="1" dirty="0" smtClean="0">
                <a:solidFill>
                  <a:srgbClr val="FF0000"/>
                </a:solidFill>
              </a:rPr>
              <a:t>N=126</a:t>
            </a:r>
          </a:p>
        </p:txBody>
      </p:sp>
      <p:sp>
        <p:nvSpPr>
          <p:cNvPr id="7" name="TextBox 103"/>
          <p:cNvSpPr txBox="1"/>
          <p:nvPr/>
        </p:nvSpPr>
        <p:spPr>
          <a:xfrm>
            <a:off x="2627784" y="4882084"/>
            <a:ext cx="628850" cy="275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i="1" dirty="0" smtClean="0">
                <a:solidFill>
                  <a:srgbClr val="FF0000"/>
                </a:solidFill>
              </a:rPr>
              <a:t>N=112</a:t>
            </a:r>
          </a:p>
        </p:txBody>
      </p:sp>
      <p:sp>
        <p:nvSpPr>
          <p:cNvPr id="8" name="TextBox 99"/>
          <p:cNvSpPr txBox="1"/>
          <p:nvPr/>
        </p:nvSpPr>
        <p:spPr>
          <a:xfrm>
            <a:off x="680277" y="3985319"/>
            <a:ext cx="7233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i="1" dirty="0" smtClean="0">
                <a:solidFill>
                  <a:srgbClr val="FF0000"/>
                </a:solidFill>
              </a:rPr>
              <a:t>Z=82</a:t>
            </a:r>
            <a:endParaRPr lang="en-US" sz="1400" i="1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102"/>
          <p:cNvCxnSpPr/>
          <p:nvPr/>
        </p:nvCxnSpPr>
        <p:spPr>
          <a:xfrm rot="5400000">
            <a:off x="4001719" y="3552491"/>
            <a:ext cx="2556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04"/>
          <p:cNvCxnSpPr/>
          <p:nvPr/>
        </p:nvCxnSpPr>
        <p:spPr>
          <a:xfrm rot="5400000">
            <a:off x="1628078" y="3547049"/>
            <a:ext cx="2606481" cy="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1"/>
          <p:cNvCxnSpPr/>
          <p:nvPr/>
        </p:nvCxnSpPr>
        <p:spPr>
          <a:xfrm>
            <a:off x="1224488" y="4149080"/>
            <a:ext cx="7740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6372200" y="2996952"/>
            <a:ext cx="1800200" cy="7920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>
            <a:stCxn id="19" idx="2"/>
            <a:endCxn id="12" idx="0"/>
          </p:cNvCxnSpPr>
          <p:nvPr/>
        </p:nvCxnSpPr>
        <p:spPr>
          <a:xfrm rot="5400000">
            <a:off x="7129282" y="2243355"/>
            <a:ext cx="896615" cy="61057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801267" y="1484784"/>
            <a:ext cx="216322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smtClean="0">
                <a:latin typeface="Calibri" pitchFamily="34" charset="0"/>
              </a:rPr>
              <a:t>r</a:t>
            </a:r>
            <a:r>
              <a:rPr lang="de-DE" dirty="0" smtClean="0">
                <a:latin typeface="Calibri" pitchFamily="34" charset="0"/>
              </a:rPr>
              <a:t>-process</a:t>
            </a:r>
          </a:p>
          <a:p>
            <a:r>
              <a:rPr lang="de-DE" sz="1600" dirty="0" smtClean="0">
                <a:latin typeface="Calibri" pitchFamily="34" charset="0"/>
              </a:rPr>
              <a:t>→ nucleosynthesis path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4572000" y="4293096"/>
            <a:ext cx="1512168" cy="5040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>
            <a:stCxn id="21" idx="5"/>
            <a:endCxn id="25" idx="0"/>
          </p:cNvCxnSpPr>
          <p:nvPr/>
        </p:nvCxnSpPr>
        <p:spPr>
          <a:xfrm rot="16200000" flipH="1">
            <a:off x="5667439" y="4918611"/>
            <a:ext cx="577873" cy="18731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716016" y="5301208"/>
            <a:ext cx="266803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Calibri" pitchFamily="34" charset="0"/>
              </a:rPr>
              <a:t>robustness of shell closure</a:t>
            </a:r>
          </a:p>
          <a:p>
            <a:r>
              <a:rPr lang="de-DE" sz="1600" dirty="0" smtClean="0">
                <a:latin typeface="Calibri" pitchFamily="34" charset="0"/>
              </a:rPr>
              <a:t>→ residual interaction</a:t>
            </a:r>
          </a:p>
          <a:p>
            <a:r>
              <a:rPr lang="de-DE" sz="1600" dirty="0" smtClean="0">
                <a:latin typeface="Calibri" pitchFamily="34" charset="0"/>
              </a:rPr>
              <a:t>→ shell gap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30" name="Oval 29"/>
          <p:cNvSpPr/>
          <p:nvPr/>
        </p:nvSpPr>
        <p:spPr>
          <a:xfrm rot="20331459">
            <a:off x="1078001" y="3426322"/>
            <a:ext cx="3321747" cy="9787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/>
          <p:cNvCxnSpPr>
            <a:stCxn id="30" idx="4"/>
            <a:endCxn id="34" idx="0"/>
          </p:cNvCxnSpPr>
          <p:nvPr/>
        </p:nvCxnSpPr>
        <p:spPr>
          <a:xfrm rot="5400000">
            <a:off x="1919260" y="4305083"/>
            <a:ext cx="929089" cy="106316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55576" y="5301208"/>
            <a:ext cx="21932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Calibri" pitchFamily="34" charset="0"/>
              </a:rPr>
              <a:t>mid-shell behavior</a:t>
            </a:r>
          </a:p>
          <a:p>
            <a:r>
              <a:rPr lang="de-DE" sz="1600" dirty="0" smtClean="0">
                <a:latin typeface="Calibri" pitchFamily="34" charset="0"/>
              </a:rPr>
              <a:t>→ shape coexistence</a:t>
            </a:r>
          </a:p>
          <a:p>
            <a:r>
              <a:rPr lang="de-DE" sz="1600" dirty="0" smtClean="0">
                <a:latin typeface="Calibri" pitchFamily="34" charset="0"/>
              </a:rPr>
              <a:t>→ octupole correlations</a:t>
            </a:r>
          </a:p>
          <a:p>
            <a:r>
              <a:rPr lang="de-DE" sz="1600" dirty="0" smtClean="0">
                <a:latin typeface="Calibri" pitchFamily="34" charset="0"/>
              </a:rPr>
              <a:t>→ isomerism</a:t>
            </a:r>
            <a:endParaRPr lang="en-US" sz="1600" dirty="0">
              <a:latin typeface="Calibri" pitchFamily="34" charset="0"/>
            </a:endParaRPr>
          </a:p>
        </p:txBody>
      </p:sp>
      <p:cxnSp>
        <p:nvCxnSpPr>
          <p:cNvPr id="36" name="Straight Connector 35"/>
          <p:cNvCxnSpPr>
            <a:stCxn id="38" idx="2"/>
          </p:cNvCxnSpPr>
          <p:nvPr/>
        </p:nvCxnSpPr>
        <p:spPr>
          <a:xfrm rot="16200000" flipH="1">
            <a:off x="1942131" y="2095275"/>
            <a:ext cx="1080120" cy="12992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043608" y="1835532"/>
            <a:ext cx="1577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Calibri" pitchFamily="34" charset="0"/>
              </a:rPr>
              <a:t>α-decay chains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426180" y="1484784"/>
            <a:ext cx="2237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Calibri" pitchFamily="34" charset="0"/>
              </a:rPr>
              <a:t>octupole deformation</a:t>
            </a:r>
            <a:endParaRPr lang="de-DE" dirty="0" smtClean="0">
              <a:latin typeface="Calibri" pitchFamily="34" charset="0"/>
            </a:endParaRPr>
          </a:p>
        </p:txBody>
      </p:sp>
      <p:cxnSp>
        <p:nvCxnSpPr>
          <p:cNvPr id="26" name="Straight Connector 25"/>
          <p:cNvCxnSpPr>
            <a:stCxn id="24" idx="2"/>
            <a:endCxn id="30" idx="7"/>
          </p:cNvCxnSpPr>
          <p:nvPr/>
        </p:nvCxnSpPr>
        <p:spPr>
          <a:xfrm rot="5400000">
            <a:off x="3469457" y="2094085"/>
            <a:ext cx="1315236" cy="83529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24" idx="2"/>
            <a:endCxn id="12" idx="1"/>
          </p:cNvCxnSpPr>
          <p:nvPr/>
        </p:nvCxnSpPr>
        <p:spPr>
          <a:xfrm rot="16200000" flipH="1">
            <a:off x="4960861" y="1437978"/>
            <a:ext cx="1258835" cy="2091109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088" y="44624"/>
            <a:ext cx="8066087" cy="1143000"/>
          </a:xfrm>
        </p:spPr>
        <p:txBody>
          <a:bodyPr/>
          <a:lstStyle/>
          <a:p>
            <a:r>
              <a:rPr lang="de-DE" dirty="0" smtClean="0"/>
              <a:t>Current Performance of ISOLTRAP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skreim@cern.ch</a:t>
            </a:r>
            <a:endParaRPr lang="de-DE"/>
          </a:p>
        </p:txBody>
      </p:sp>
      <p:pic>
        <p:nvPicPr>
          <p:cNvPr id="7" name="Content Placeholder 4" descr="Isoltrap-schematic_2010-0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185634"/>
            <a:ext cx="7932385" cy="5411718"/>
          </a:xfrm>
          <a:prstGeom prst="rect">
            <a:avLst/>
          </a:prstGeom>
        </p:spPr>
      </p:pic>
      <p:sp>
        <p:nvSpPr>
          <p:cNvPr id="8" name="Inhaltsplatzhalter 2"/>
          <p:cNvSpPr txBox="1">
            <a:spLocks/>
          </p:cNvSpPr>
          <p:nvPr/>
        </p:nvSpPr>
        <p:spPr>
          <a:xfrm>
            <a:off x="899592" y="1268760"/>
            <a:ext cx="5616624" cy="3528392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r>
              <a:rPr lang="de-DE" kern="0" dirty="0" smtClean="0">
                <a:latin typeface="Calibri" pitchFamily="34" charset="0"/>
                <a:cs typeface="+mn-cs"/>
              </a:rPr>
              <a:t>Accuracy </a:t>
            </a:r>
            <a:r>
              <a:rPr lang="en-US" kern="0" dirty="0" smtClean="0">
                <a:latin typeface="Calibri"/>
              </a:rPr>
              <a:t>≈</a:t>
            </a:r>
            <a:r>
              <a:rPr lang="en-US" kern="0" dirty="0" smtClean="0">
                <a:latin typeface="Calibri" pitchFamily="34" charset="0"/>
              </a:rPr>
              <a:t> 1</a:t>
            </a:r>
            <a:r>
              <a:rPr lang="en-US" kern="0" dirty="0" smtClean="0">
                <a:latin typeface="Calibri"/>
              </a:rPr>
              <a:t>·10</a:t>
            </a:r>
            <a:r>
              <a:rPr lang="en-US" kern="0" baseline="30000" dirty="0" smtClean="0">
                <a:latin typeface="Calibri"/>
              </a:rPr>
              <a:t>-8</a:t>
            </a:r>
            <a:r>
              <a:rPr lang="en-US" kern="0" dirty="0" smtClean="0">
                <a:latin typeface="Calibri"/>
              </a:rPr>
              <a:t> </a:t>
            </a:r>
            <a:r>
              <a:rPr lang="en-US" kern="0" dirty="0" smtClean="0">
                <a:latin typeface="Calibri"/>
              </a:rPr>
              <a:t>achievable via frequency measurement to extract wanted mass</a:t>
            </a:r>
          </a:p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endParaRPr lang="en-US" kern="0" dirty="0" smtClean="0">
              <a:latin typeface="Calibri" pitchFamily="34" charset="0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r>
              <a:rPr lang="en-US" kern="0" dirty="0" smtClean="0">
                <a:latin typeface="Calibri" pitchFamily="34" charset="0"/>
                <a:cs typeface="+mn-cs"/>
              </a:rPr>
              <a:t>Half-life </a:t>
            </a:r>
            <a:r>
              <a:rPr lang="en-US" kern="0" dirty="0" smtClean="0">
                <a:latin typeface="Calibri"/>
                <a:cs typeface="Calibri"/>
              </a:rPr>
              <a:t>≈ </a:t>
            </a:r>
            <a:r>
              <a:rPr lang="en-US" kern="0" dirty="0" smtClean="0">
                <a:latin typeface="Calibri" pitchFamily="34" charset="0"/>
                <a:cs typeface="+mn-cs"/>
              </a:rPr>
              <a:t>60ms</a:t>
            </a:r>
          </a:p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r>
              <a:rPr lang="en-US" kern="0" dirty="0" smtClean="0">
                <a:latin typeface="Calibri" pitchFamily="34" charset="0"/>
                <a:cs typeface="+mn-cs"/>
              </a:rPr>
              <a:t>Production yield </a:t>
            </a:r>
            <a:r>
              <a:rPr lang="en-US" kern="0" dirty="0" smtClean="0">
                <a:latin typeface="Calibri"/>
                <a:cs typeface="Calibri"/>
              </a:rPr>
              <a:t>≈ </a:t>
            </a:r>
            <a:r>
              <a:rPr lang="en-US" kern="0" dirty="0" smtClean="0">
                <a:latin typeface="Calibri" pitchFamily="34" charset="0"/>
                <a:cs typeface="+mn-cs"/>
              </a:rPr>
              <a:t>100 ions per second</a:t>
            </a:r>
          </a:p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r>
              <a:rPr lang="en-US" kern="0" dirty="0" smtClean="0">
                <a:latin typeface="Calibri" pitchFamily="34" charset="0"/>
                <a:cs typeface="+mn-cs"/>
              </a:rPr>
              <a:t>Efficiency </a:t>
            </a:r>
            <a:r>
              <a:rPr lang="en-US" kern="0" dirty="0" smtClean="0">
                <a:latin typeface="Calibri"/>
                <a:cs typeface="Calibri"/>
              </a:rPr>
              <a:t>≈ </a:t>
            </a:r>
            <a:r>
              <a:rPr lang="en-US" kern="0" dirty="0" smtClean="0">
                <a:latin typeface="Calibri" pitchFamily="34" charset="0"/>
                <a:cs typeface="+mn-cs"/>
              </a:rPr>
              <a:t>1%</a:t>
            </a:r>
          </a:p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r>
              <a:rPr lang="en-US" kern="0" dirty="0" smtClean="0">
                <a:latin typeface="Calibri" pitchFamily="34" charset="0"/>
                <a:cs typeface="+mn-cs"/>
              </a:rPr>
              <a:t>Resolving power for isobar separation </a:t>
            </a:r>
            <a:r>
              <a:rPr lang="en-US" kern="0" dirty="0" smtClean="0">
                <a:latin typeface="Calibri"/>
                <a:cs typeface="Calibri"/>
              </a:rPr>
              <a:t>≈ 10</a:t>
            </a:r>
            <a:r>
              <a:rPr lang="en-US" kern="0" baseline="30000" dirty="0" smtClean="0">
                <a:latin typeface="Calibri"/>
                <a:cs typeface="Calibri"/>
              </a:rPr>
              <a:t>5</a:t>
            </a:r>
            <a:endParaRPr lang="en-US" kern="0" dirty="0" smtClean="0">
              <a:latin typeface="Calibri" pitchFamily="34" charset="0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r>
              <a:rPr lang="en-US" kern="0" dirty="0" smtClean="0">
                <a:latin typeface="Calibri" pitchFamily="34" charset="0"/>
                <a:cs typeface="+mn-cs"/>
              </a:rPr>
              <a:t>Contamination ratio </a:t>
            </a:r>
            <a:r>
              <a:rPr lang="en-US" kern="0" dirty="0" smtClean="0">
                <a:latin typeface="Calibri"/>
                <a:cs typeface="Calibri"/>
              </a:rPr>
              <a:t>≈ 10</a:t>
            </a:r>
            <a:r>
              <a:rPr lang="en-US" kern="0" baseline="30000" dirty="0" smtClean="0">
                <a:latin typeface="Calibri"/>
                <a:cs typeface="Calibri"/>
              </a:rPr>
              <a:t>4</a:t>
            </a:r>
            <a:r>
              <a:rPr lang="en-US" kern="0" dirty="0" smtClean="0">
                <a:latin typeface="Calibri"/>
                <a:cs typeface="Calibri"/>
              </a:rPr>
              <a:t>:1 plus ≈ 10</a:t>
            </a:r>
            <a:r>
              <a:rPr lang="en-US" kern="0" baseline="30000" dirty="0" smtClean="0">
                <a:latin typeface="Calibri"/>
                <a:cs typeface="Calibri"/>
              </a:rPr>
              <a:t>3</a:t>
            </a:r>
            <a:r>
              <a:rPr lang="en-US" kern="0" dirty="0" smtClean="0">
                <a:latin typeface="Calibri"/>
                <a:cs typeface="Calibri"/>
              </a:rPr>
              <a:t>:1</a:t>
            </a:r>
            <a:endParaRPr lang="en-US" kern="0" dirty="0" smtClean="0">
              <a:latin typeface="Calibri" pitchFamily="34" charset="0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r>
              <a:rPr lang="en-US" kern="0" dirty="0" smtClean="0">
                <a:latin typeface="Calibri" pitchFamily="34" charset="0"/>
                <a:cs typeface="+mn-cs"/>
              </a:rPr>
              <a:t>Resolving power for isomer separa</a:t>
            </a:r>
            <a:r>
              <a:rPr lang="en-US" kern="0" dirty="0" smtClean="0">
                <a:latin typeface="Calibri" pitchFamily="34" charset="0"/>
              </a:rPr>
              <a:t>tion</a:t>
            </a:r>
            <a:r>
              <a:rPr lang="en-US" kern="0" dirty="0" smtClean="0">
                <a:latin typeface="Calibri"/>
                <a:cs typeface="Calibri"/>
              </a:rPr>
              <a:t> ≈ 10</a:t>
            </a:r>
            <a:r>
              <a:rPr lang="en-US" kern="0" baseline="30000" dirty="0" smtClean="0">
                <a:latin typeface="Calibri"/>
                <a:cs typeface="Calibri"/>
              </a:rPr>
              <a:t>7</a:t>
            </a:r>
            <a:endParaRPr lang="en-US" kern="0" baseline="30000" dirty="0" smtClean="0">
              <a:latin typeface="Calibri" pitchFamily="34" charset="0"/>
            </a:endParaRPr>
          </a:p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r>
              <a:rPr lang="en-US" kern="0" dirty="0" smtClean="0">
                <a:latin typeface="Calibri" pitchFamily="34" charset="0"/>
              </a:rPr>
              <a:t>Time-of-flight detection via “Ramsey method”</a:t>
            </a:r>
            <a:endParaRPr lang="en-US" kern="0" dirty="0" smtClean="0">
              <a:latin typeface="Calibri" pitchFamily="34" charset="0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6381328"/>
            <a:ext cx="37016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latin typeface="Calibri" pitchFamily="34" charset="0"/>
              </a:rPr>
              <a:t>M. Mukherjee </a:t>
            </a:r>
            <a:r>
              <a:rPr lang="de-DE" sz="1400" i="1" dirty="0" smtClean="0">
                <a:latin typeface="Calibri" pitchFamily="34" charset="0"/>
              </a:rPr>
              <a:t>et al.</a:t>
            </a:r>
            <a:r>
              <a:rPr lang="de-DE" sz="1400" dirty="0" smtClean="0">
                <a:latin typeface="Calibri" pitchFamily="34" charset="0"/>
              </a:rPr>
              <a:t>, Eur. Phys. J. D </a:t>
            </a:r>
            <a:r>
              <a:rPr lang="de-DE" sz="1400" b="1" dirty="0" smtClean="0">
                <a:latin typeface="Calibri" pitchFamily="34" charset="0"/>
              </a:rPr>
              <a:t>22</a:t>
            </a:r>
            <a:r>
              <a:rPr lang="de-DE" sz="1400" dirty="0" smtClean="0">
                <a:latin typeface="Calibri" pitchFamily="34" charset="0"/>
              </a:rPr>
              <a:t>, 53 (2003)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4283968" y="5229200"/>
            <a:ext cx="2232248" cy="10081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644008" y="6237312"/>
            <a:ext cx="1496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 smtClean="0">
                <a:solidFill>
                  <a:srgbClr val="FF0000"/>
                </a:solidFill>
                <a:latin typeface="Calibri" pitchFamily="34" charset="0"/>
              </a:rPr>
              <a:t>Installed 2010</a:t>
            </a:r>
            <a:endParaRPr lang="en-US" i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Technical Achievements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skreim@cern.ch</a:t>
            </a:r>
            <a:endParaRPr lang="de-DE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71556" y="1196752"/>
            <a:ext cx="8229600" cy="5400600"/>
          </a:xfrm>
        </p:spPr>
        <p:txBody>
          <a:bodyPr/>
          <a:lstStyle/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/>
              <a:t>N-rich Au: newly developed RILIS scheme available</a:t>
            </a:r>
            <a:endParaRPr lang="de-DE" sz="1600" dirty="0" smtClean="0"/>
          </a:p>
          <a:p>
            <a:pPr lvl="1">
              <a:buSzPct val="80000"/>
              <a:buFont typeface="Wingdings" pitchFamily="2" charset="2"/>
              <a:buChar char="ü"/>
            </a:pPr>
            <a:r>
              <a:rPr lang="de-DE" sz="1600" dirty="0" smtClean="0"/>
              <a:t>Suppression of Hg and Pb achievable</a:t>
            </a:r>
          </a:p>
          <a:p>
            <a:pPr>
              <a:buSzPct val="80000"/>
              <a:buFont typeface="Wingdings" pitchFamily="2" charset="2"/>
              <a:buChar char="Ø"/>
            </a:pPr>
            <a:endParaRPr lang="de-DE" sz="1800" dirty="0" smtClean="0"/>
          </a:p>
          <a:p>
            <a:pPr>
              <a:buSzPct val="80000"/>
              <a:buFont typeface="Wingdings" pitchFamily="2" charset="2"/>
              <a:buChar char="Ø"/>
            </a:pPr>
            <a:endParaRPr lang="de-DE" sz="1800" dirty="0" smtClean="0"/>
          </a:p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/>
              <a:t>Hg and Pb isotopes: </a:t>
            </a:r>
            <a:endParaRPr lang="de-DE" sz="1800" dirty="0" smtClean="0">
              <a:solidFill>
                <a:srgbClr val="FF0000"/>
              </a:solidFill>
            </a:endParaRPr>
          </a:p>
          <a:p>
            <a:pPr lvl="1">
              <a:buSzPct val="80000"/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Tl and Fr suppressed by quartz transfer line due to further development</a:t>
            </a:r>
          </a:p>
          <a:p>
            <a:pPr lvl="1">
              <a:buSzPct val="80000"/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For n-deficient Hg and Pb current state-of-the-art targets sufficient</a:t>
            </a:r>
          </a:p>
          <a:p>
            <a:pPr lvl="1">
              <a:buSzPct val="80000"/>
              <a:buFont typeface="Wingdings" pitchFamily="2" charset="2"/>
              <a:buChar char="ü"/>
            </a:pPr>
            <a:endParaRPr lang="de-DE" sz="1400" dirty="0" smtClean="0"/>
          </a:p>
          <a:p>
            <a:pPr lvl="1">
              <a:buSzPct val="80000"/>
              <a:buFont typeface="Wingdings" pitchFamily="2" charset="2"/>
              <a:buChar char="ü"/>
            </a:pPr>
            <a:endParaRPr lang="de-DE" sz="1400" dirty="0" smtClean="0"/>
          </a:p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/>
              <a:t>At isotopes: RILIS ionization scheme successfully tested in 2010</a:t>
            </a:r>
            <a:endParaRPr lang="de-DE" sz="1600" dirty="0" smtClean="0"/>
          </a:p>
          <a:p>
            <a:pPr lvl="1">
              <a:buSzPct val="80000"/>
              <a:buFont typeface="Wingdings" pitchFamily="2" charset="2"/>
              <a:buChar char="ü"/>
            </a:pPr>
            <a:r>
              <a:rPr lang="de-DE" sz="1600" dirty="0" smtClean="0"/>
              <a:t>Fr contamination for A </a:t>
            </a:r>
            <a:r>
              <a:rPr lang="de-DE" sz="1600" dirty="0" smtClean="0">
                <a:latin typeface="Calibri"/>
              </a:rPr>
              <a:t>≥ 203 removable by ISOLDE</a:t>
            </a:r>
          </a:p>
          <a:p>
            <a:pPr lvl="1">
              <a:buSzPct val="80000"/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Required resolving power and contamination ratio of Fr, Ra and Tl (n-deficient) lie well within the demonstrated capability of the MR-ToF mass separator</a:t>
            </a:r>
          </a:p>
          <a:p>
            <a:pPr lvl="1">
              <a:buSzPct val="80000"/>
              <a:buFont typeface="Wingdings" pitchFamily="2" charset="2"/>
              <a:buChar char="ü"/>
            </a:pPr>
            <a:endParaRPr lang="de-DE" sz="1600" dirty="0" smtClean="0"/>
          </a:p>
          <a:p>
            <a:pPr lvl="1">
              <a:buSzPct val="80000"/>
              <a:buFont typeface="Wingdings" pitchFamily="2" charset="2"/>
              <a:buChar char="ü"/>
            </a:pPr>
            <a:endParaRPr lang="de-DE" sz="1600" dirty="0" smtClean="0"/>
          </a:p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>
                <a:latin typeface="Calibri"/>
              </a:rPr>
              <a:t>Fr isotopes:</a:t>
            </a: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Sepration of isobars </a:t>
            </a:r>
            <a:r>
              <a:rPr lang="de-DE" sz="1600" dirty="0" smtClean="0">
                <a:latin typeface="Calibri"/>
              </a:rPr>
              <a:t>possible due to improvement in selectivity at ISOLTRAP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Beam Time Requests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skreim@cern.ch</a:t>
            </a:r>
            <a:endParaRPr lang="de-DE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87624" y="1397000"/>
          <a:ext cx="6768752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48272"/>
                <a:gridCol w="720080"/>
                <a:gridCol w="1152128"/>
                <a:gridCol w="244827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Calibri" pitchFamily="34" charset="0"/>
                        </a:rPr>
                        <a:t>Nuclei</a:t>
                      </a:r>
                      <a:endParaRPr lang="en-US" b="1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Calibri" pitchFamily="34" charset="0"/>
                        </a:rPr>
                        <a:t>Shifts</a:t>
                      </a:r>
                      <a:endParaRPr lang="en-US" b="1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Calibri" pitchFamily="34" charset="0"/>
                        </a:rPr>
                        <a:t>Target</a:t>
                      </a:r>
                      <a:endParaRPr lang="en-US" b="1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Calibri" pitchFamily="34" charset="0"/>
                        </a:rPr>
                        <a:t>Ion Source</a:t>
                      </a:r>
                      <a:endParaRPr lang="en-US" b="1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aseline="30000" dirty="0" smtClean="0">
                          <a:latin typeface="Calibri" pitchFamily="34" charset="0"/>
                        </a:rPr>
                        <a:t>185m,190m</a:t>
                      </a:r>
                      <a:r>
                        <a:rPr lang="de-DE" dirty="0" smtClean="0">
                          <a:latin typeface="Calibri" pitchFamily="34" charset="0"/>
                        </a:rPr>
                        <a:t>Au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Calibri" pitchFamily="34" charset="0"/>
                        </a:rPr>
                        <a:t>8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Calibri" pitchFamily="34" charset="0"/>
                        </a:rPr>
                        <a:t>UCx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Calibri" pitchFamily="34" charset="0"/>
                        </a:rPr>
                        <a:t>RILIS or hot plasma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aseline="30000" dirty="0" smtClean="0">
                          <a:latin typeface="Calibri" pitchFamily="34" charset="0"/>
                        </a:rPr>
                        <a:t>202,204,205</a:t>
                      </a:r>
                      <a:r>
                        <a:rPr lang="de-DE" dirty="0" smtClean="0">
                          <a:latin typeface="Calibri" pitchFamily="34" charset="0"/>
                        </a:rPr>
                        <a:t>Au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Calibri" pitchFamily="34" charset="0"/>
                        </a:rPr>
                        <a:t>10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Calibri" pitchFamily="34" charset="0"/>
                        </a:rPr>
                        <a:t>UCx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Calibri" pitchFamily="34" charset="0"/>
                        </a:rPr>
                        <a:t>RILIS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aseline="30000" dirty="0" smtClean="0">
                          <a:latin typeface="Calibri" pitchFamily="34" charset="0"/>
                        </a:rPr>
                        <a:t>183m</a:t>
                      </a:r>
                      <a:r>
                        <a:rPr lang="de-DE" dirty="0" smtClean="0">
                          <a:latin typeface="Calibri" pitchFamily="34" charset="0"/>
                        </a:rPr>
                        <a:t>Hg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Calibri" pitchFamily="34" charset="0"/>
                        </a:rPr>
                        <a:t>2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Calibri" pitchFamily="34" charset="0"/>
                        </a:rPr>
                        <a:t>Molten</a:t>
                      </a:r>
                      <a:r>
                        <a:rPr lang="de-DE" baseline="0" dirty="0" smtClean="0">
                          <a:latin typeface="Calibri" pitchFamily="34" charset="0"/>
                        </a:rPr>
                        <a:t> Pb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Calibri" pitchFamily="34" charset="0"/>
                        </a:rPr>
                        <a:t>VADIS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aseline="30000" dirty="0" smtClean="0">
                          <a:latin typeface="Calibri" pitchFamily="34" charset="0"/>
                        </a:rPr>
                        <a:t>185m,189m</a:t>
                      </a:r>
                      <a:r>
                        <a:rPr lang="de-DE" dirty="0" smtClean="0">
                          <a:latin typeface="Calibri" pitchFamily="34" charset="0"/>
                        </a:rPr>
                        <a:t>Pb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Calibri" pitchFamily="34" charset="0"/>
                        </a:rPr>
                        <a:t>4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Calibri" pitchFamily="34" charset="0"/>
                        </a:rPr>
                        <a:t>UCx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Calibri" pitchFamily="34" charset="0"/>
                        </a:rPr>
                        <a:t>RILIS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aseline="30000" dirty="0" smtClean="0">
                          <a:latin typeface="Calibri" pitchFamily="34" charset="0"/>
                        </a:rPr>
                        <a:t>194m,196,197,198,202,220-223</a:t>
                      </a:r>
                      <a:r>
                        <a:rPr lang="de-DE" dirty="0" smtClean="0">
                          <a:latin typeface="Calibri" pitchFamily="34" charset="0"/>
                        </a:rPr>
                        <a:t>At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Calibri" pitchFamily="34" charset="0"/>
                        </a:rPr>
                        <a:t>26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Calibri" pitchFamily="34" charset="0"/>
                        </a:rPr>
                        <a:t>UCx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Calibri" pitchFamily="34" charset="0"/>
                        </a:rPr>
                        <a:t>RILIS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aseline="30000" dirty="0" smtClean="0">
                          <a:latin typeface="Calibri" pitchFamily="34" charset="0"/>
                        </a:rPr>
                        <a:t>200,201,202,206,226-234</a:t>
                      </a:r>
                      <a:r>
                        <a:rPr lang="de-DE" dirty="0" smtClean="0">
                          <a:latin typeface="Calibri" pitchFamily="34" charset="0"/>
                        </a:rPr>
                        <a:t>Fr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latin typeface="Calibri" pitchFamily="34" charset="0"/>
                        </a:rPr>
                        <a:t>26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Calibri" pitchFamily="34" charset="0"/>
                        </a:rPr>
                        <a:t>UCx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Calibri" pitchFamily="34" charset="0"/>
                        </a:rPr>
                        <a:t>RILIS</a:t>
                      </a:r>
                      <a:endParaRPr lang="en-US" dirty="0">
                        <a:latin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Inhaltsplatzhalter 2"/>
          <p:cNvSpPr txBox="1">
            <a:spLocks/>
          </p:cNvSpPr>
          <p:nvPr/>
        </p:nvSpPr>
        <p:spPr>
          <a:xfrm>
            <a:off x="1187625" y="4149080"/>
            <a:ext cx="7272807" cy="2232248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r>
              <a:rPr lang="en-US" kern="0" dirty="0" smtClean="0">
                <a:latin typeface="Calibri" pitchFamily="34" charset="0"/>
                <a:cs typeface="+mn-cs"/>
              </a:rPr>
              <a:t>Half-lives between 50ms and 10m</a:t>
            </a:r>
          </a:p>
          <a:p>
            <a:pPr marL="800100" lvl="1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ü"/>
              <a:defRPr/>
            </a:pPr>
            <a:r>
              <a:rPr lang="de-DE" sz="1600" kern="0" dirty="0" smtClean="0">
                <a:latin typeface="Calibri" pitchFamily="34" charset="0"/>
                <a:cs typeface="+mn-cs"/>
              </a:rPr>
              <a:t>5 cases not known or extrapolated</a:t>
            </a:r>
            <a:endParaRPr lang="en-US" sz="1600" kern="0" dirty="0" smtClean="0">
              <a:latin typeface="Calibri" pitchFamily="34" charset="0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r>
              <a:rPr lang="de-DE" kern="0" dirty="0" smtClean="0">
                <a:latin typeface="Calibri" pitchFamily="34" charset="0"/>
                <a:cs typeface="+mn-cs"/>
              </a:rPr>
              <a:t>Mass uncertainty between 30 and 400keV</a:t>
            </a:r>
          </a:p>
          <a:p>
            <a:pPr marL="800100" lvl="1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ü"/>
              <a:defRPr/>
            </a:pPr>
            <a:r>
              <a:rPr lang="de-DE" sz="1600" kern="0" dirty="0" smtClean="0">
                <a:latin typeface="Calibri" pitchFamily="34" charset="0"/>
                <a:cs typeface="+mn-cs"/>
              </a:rPr>
              <a:t>40% extrapolated or not known</a:t>
            </a:r>
          </a:p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r>
              <a:rPr lang="de-DE" kern="0" dirty="0" smtClean="0">
                <a:latin typeface="Calibri" pitchFamily="34" charset="0"/>
                <a:cs typeface="+mn-cs"/>
              </a:rPr>
              <a:t>Yield between 10</a:t>
            </a:r>
            <a:r>
              <a:rPr lang="de-DE" kern="0" baseline="30000" dirty="0" smtClean="0">
                <a:latin typeface="Calibri" pitchFamily="34" charset="0"/>
                <a:cs typeface="+mn-cs"/>
              </a:rPr>
              <a:t>0</a:t>
            </a:r>
            <a:r>
              <a:rPr lang="de-DE" kern="0" dirty="0" smtClean="0">
                <a:latin typeface="Calibri" pitchFamily="34" charset="0"/>
                <a:cs typeface="+mn-cs"/>
              </a:rPr>
              <a:t> and 10</a:t>
            </a:r>
            <a:r>
              <a:rPr lang="de-DE" kern="0" baseline="30000" dirty="0" smtClean="0">
                <a:latin typeface="Calibri" pitchFamily="34" charset="0"/>
                <a:cs typeface="+mn-cs"/>
              </a:rPr>
              <a:t>9</a:t>
            </a:r>
            <a:r>
              <a:rPr lang="de-DE" kern="0" dirty="0" smtClean="0">
                <a:latin typeface="Calibri" pitchFamily="34" charset="0"/>
                <a:cs typeface="+mn-cs"/>
              </a:rPr>
              <a:t> ions/µC</a:t>
            </a:r>
          </a:p>
          <a:p>
            <a:pPr marL="800100" lvl="1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ü"/>
              <a:defRPr/>
            </a:pPr>
            <a:r>
              <a:rPr lang="de-DE" sz="1600" kern="0" dirty="0" smtClean="0">
                <a:latin typeface="Calibri" pitchFamily="34" charset="0"/>
                <a:cs typeface="+mn-cs"/>
              </a:rPr>
              <a:t>measured and extrapolated, already demonstrated at ISOLTRAP</a:t>
            </a:r>
          </a:p>
          <a:p>
            <a:pPr marL="342900" indent="-342900" eaLnBrk="0" hangingPunct="0">
              <a:spcBef>
                <a:spcPct val="20000"/>
              </a:spcBef>
              <a:buSzPct val="80000"/>
              <a:buFont typeface="Wingdings" pitchFamily="2" charset="2"/>
              <a:buChar char="Ø"/>
              <a:defRPr/>
            </a:pPr>
            <a:r>
              <a:rPr lang="de-DE" kern="0" dirty="0" smtClean="0">
                <a:latin typeface="Calibri" pitchFamily="34" charset="0"/>
                <a:cs typeface="+mn-cs"/>
              </a:rPr>
              <a:t>MR-ToF mass separator calibration 0.3 shifts per A </a:t>
            </a:r>
            <a:r>
              <a:rPr lang="de-DE" kern="0" dirty="0" smtClean="0">
                <a:latin typeface="Calibri"/>
                <a:cs typeface="+mn-cs"/>
              </a:rPr>
              <a:t>→ 9 additional shifts</a:t>
            </a:r>
            <a:endParaRPr lang="de-DE" kern="0" dirty="0" smtClean="0">
              <a:latin typeface="Calibri" pitchFamily="34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1163" y="3688035"/>
            <a:ext cx="374332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Nuclear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556" y="1484784"/>
            <a:ext cx="4448516" cy="5112568"/>
          </a:xfrm>
        </p:spPr>
        <p:txBody>
          <a:bodyPr/>
          <a:lstStyle/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/>
              <a:t>Evolution of shell strength  --  </a:t>
            </a:r>
            <a:r>
              <a:rPr lang="de-DE" sz="1800" dirty="0" smtClean="0">
                <a:solidFill>
                  <a:srgbClr val="FF0000"/>
                </a:solidFill>
              </a:rPr>
              <a:t>Au, Hg</a:t>
            </a:r>
          </a:p>
          <a:p>
            <a:pPr lvl="1">
              <a:buSzPct val="80000"/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Test mean field approaches</a:t>
            </a:r>
          </a:p>
          <a:p>
            <a:pPr lvl="1">
              <a:buSzPct val="80000"/>
            </a:pPr>
            <a:r>
              <a:rPr lang="de-DE" sz="1600" dirty="0" smtClean="0">
                <a:latin typeface="Calibri"/>
              </a:rPr>
              <a:t>	</a:t>
            </a:r>
            <a:r>
              <a:rPr lang="de-DE" sz="1400" dirty="0" smtClean="0">
                <a:latin typeface="Calibri"/>
              </a:rPr>
              <a:t>S. Goriely </a:t>
            </a:r>
            <a:r>
              <a:rPr lang="de-DE" sz="1400" i="1" dirty="0" smtClean="0">
                <a:latin typeface="Calibri"/>
              </a:rPr>
              <a:t>et al., </a:t>
            </a:r>
            <a:r>
              <a:rPr lang="de-DE" sz="1400" dirty="0" smtClean="0">
                <a:latin typeface="Calibri"/>
              </a:rPr>
              <a:t>Nucl. Phys. A </a:t>
            </a:r>
            <a:r>
              <a:rPr lang="de-DE" sz="1400" b="1" dirty="0" smtClean="0">
                <a:latin typeface="Calibri"/>
              </a:rPr>
              <a:t>773</a:t>
            </a:r>
            <a:r>
              <a:rPr lang="de-DE" sz="1400" dirty="0" smtClean="0">
                <a:latin typeface="Calibri"/>
              </a:rPr>
              <a:t>, 279 (2006)</a:t>
            </a: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Going beyond the mean </a:t>
            </a:r>
            <a:r>
              <a:rPr lang="de-DE" sz="1600" dirty="0" smtClean="0">
                <a:latin typeface="Calibri"/>
              </a:rPr>
              <a:t>field</a:t>
            </a:r>
            <a:endParaRPr lang="de-DE" sz="1400" dirty="0" smtClean="0">
              <a:latin typeface="Calibri"/>
            </a:endParaRP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Input for shell model calculations </a:t>
            </a:r>
            <a:endParaRPr lang="de-DE" sz="1600" dirty="0" smtClean="0">
              <a:latin typeface="Calibri"/>
            </a:endParaRPr>
          </a:p>
          <a:p>
            <a:pPr lvl="1">
              <a:buFont typeface="Wingdings" pitchFamily="2" charset="2"/>
              <a:buChar char="ü"/>
            </a:pPr>
            <a:endParaRPr lang="de-DE" sz="1400" dirty="0" smtClean="0">
              <a:latin typeface="Calibri"/>
            </a:endParaRPr>
          </a:p>
          <a:p>
            <a:pPr lvl="1">
              <a:buSzPct val="80000"/>
              <a:buFont typeface="Wingdings" pitchFamily="2" charset="2"/>
              <a:buChar char="Ø"/>
            </a:pPr>
            <a:endParaRPr lang="de-DE" sz="1400" dirty="0" smtClean="0"/>
          </a:p>
          <a:p>
            <a:pPr lvl="1">
              <a:buSzPct val="80000"/>
              <a:buFont typeface="Wingdings" pitchFamily="2" charset="2"/>
              <a:buChar char="Ø"/>
            </a:pPr>
            <a:endParaRPr lang="de-DE" sz="1400" dirty="0" smtClean="0"/>
          </a:p>
          <a:p>
            <a:pPr lvl="1">
              <a:buSzPct val="80000"/>
              <a:buFont typeface="Wingdings" pitchFamily="2" charset="2"/>
              <a:buChar char="Ø"/>
            </a:pPr>
            <a:endParaRPr lang="de-DE" sz="1400" dirty="0" smtClean="0"/>
          </a:p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/>
              <a:t>Mid-shell behavior  --  </a:t>
            </a:r>
            <a:r>
              <a:rPr lang="de-DE" sz="1800" dirty="0" smtClean="0">
                <a:solidFill>
                  <a:srgbClr val="FF0000"/>
                </a:solidFill>
              </a:rPr>
              <a:t>At, Fr</a:t>
            </a: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Study isotopic chains to look for transitional regions</a:t>
            </a: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Onset </a:t>
            </a:r>
            <a:r>
              <a:rPr lang="de-DE" sz="1600" dirty="0" smtClean="0">
                <a:latin typeface="Calibri"/>
              </a:rPr>
              <a:t>of deformation acessible due to smaller </a:t>
            </a:r>
            <a:r>
              <a:rPr lang="de-DE" sz="1600" dirty="0" smtClean="0">
                <a:latin typeface="Calibri"/>
              </a:rPr>
              <a:t>uncertainties</a:t>
            </a:r>
          </a:p>
          <a:p>
            <a:pPr lvl="1"/>
            <a:r>
              <a:rPr lang="de-DE" sz="1600" dirty="0" smtClean="0">
                <a:latin typeface="Calibri"/>
              </a:rPr>
              <a:t>	</a:t>
            </a:r>
            <a:r>
              <a:rPr lang="de-DE" sz="1400" dirty="0" smtClean="0">
                <a:latin typeface="Calibri"/>
              </a:rPr>
              <a:t>M. Bender </a:t>
            </a:r>
            <a:r>
              <a:rPr lang="de-DE" sz="1400" i="1" dirty="0" smtClean="0">
                <a:latin typeface="Calibri"/>
              </a:rPr>
              <a:t>et al.</a:t>
            </a:r>
            <a:r>
              <a:rPr lang="de-DE" sz="1400" dirty="0" smtClean="0">
                <a:latin typeface="Calibri"/>
              </a:rPr>
              <a:t>, Phys. Rev. C </a:t>
            </a:r>
            <a:r>
              <a:rPr lang="de-DE" sz="1400" b="1" dirty="0" smtClean="0">
                <a:latin typeface="Calibri"/>
              </a:rPr>
              <a:t>73</a:t>
            </a:r>
            <a:r>
              <a:rPr lang="de-DE" sz="1400" dirty="0" smtClean="0">
                <a:latin typeface="Calibri"/>
              </a:rPr>
              <a:t>, 034322 (2006)</a:t>
            </a:r>
            <a:endParaRPr lang="de-DE" sz="1400" dirty="0" smtClean="0">
              <a:latin typeface="Calibri"/>
            </a:endParaRP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Higher-order </a:t>
            </a:r>
            <a:r>
              <a:rPr lang="de-DE" sz="1600" dirty="0" smtClean="0">
                <a:latin typeface="Calibri"/>
              </a:rPr>
              <a:t>nucleon interaction</a:t>
            </a: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Adjustment of mass models, e.g. HFB-13</a:t>
            </a:r>
          </a:p>
          <a:p>
            <a:pPr lvl="1">
              <a:buSzPct val="80000"/>
              <a:buFont typeface="Wingdings" pitchFamily="2" charset="2"/>
              <a:buChar char="Ø"/>
            </a:pPr>
            <a:endParaRPr lang="de-DE" sz="1400" dirty="0" smtClean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skreim@cern.ch</a:t>
            </a:r>
            <a:endParaRPr lang="de-DE"/>
          </a:p>
        </p:txBody>
      </p:sp>
      <p:pic>
        <p:nvPicPr>
          <p:cNvPr id="143361" name="Picture 1"/>
          <p:cNvPicPr>
            <a:picLocks noChangeAspect="1" noChangeArrowheads="1"/>
          </p:cNvPicPr>
          <p:nvPr/>
        </p:nvPicPr>
        <p:blipFill>
          <a:blip r:embed="rId3" cstate="print"/>
          <a:srcRect l="3602"/>
          <a:stretch>
            <a:fillRect/>
          </a:stretch>
        </p:blipFill>
        <p:spPr bwMode="auto">
          <a:xfrm>
            <a:off x="5220072" y="1142427"/>
            <a:ext cx="3711879" cy="25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R-Process and Deformation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skreim@cern.ch</a:t>
            </a:r>
            <a:endParaRPr lang="de-DE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71556" y="1484784"/>
            <a:ext cx="5024580" cy="4608512"/>
          </a:xfrm>
        </p:spPr>
        <p:txBody>
          <a:bodyPr/>
          <a:lstStyle/>
          <a:p>
            <a:pPr>
              <a:buSzPct val="80000"/>
              <a:buFont typeface="Wingdings" pitchFamily="2" charset="2"/>
              <a:buChar char="Ø"/>
            </a:pPr>
            <a:r>
              <a:rPr lang="de-DE" sz="1800" i="1" dirty="0" smtClean="0"/>
              <a:t>r</a:t>
            </a:r>
            <a:r>
              <a:rPr lang="de-DE" sz="1800" dirty="0" smtClean="0"/>
              <a:t>-process  --  </a:t>
            </a:r>
            <a:r>
              <a:rPr lang="de-DE" sz="1800" dirty="0" smtClean="0">
                <a:solidFill>
                  <a:srgbClr val="FF0000"/>
                </a:solidFill>
              </a:rPr>
              <a:t>At, Fr</a:t>
            </a: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Modeling of nucleosynthesis path</a:t>
            </a: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Consolidate nucleosynthesis </a:t>
            </a:r>
            <a:r>
              <a:rPr lang="de-DE" sz="1600" dirty="0" smtClean="0">
                <a:latin typeface="Calibri"/>
              </a:rPr>
              <a:t>path with </a:t>
            </a:r>
          </a:p>
          <a:p>
            <a:pPr lvl="1"/>
            <a:r>
              <a:rPr lang="de-DE" sz="1600" dirty="0" smtClean="0">
                <a:latin typeface="Calibri"/>
              </a:rPr>
              <a:t>	</a:t>
            </a:r>
            <a:r>
              <a:rPr lang="de-DE" sz="1600" dirty="0" smtClean="0">
                <a:latin typeface="Calibri"/>
              </a:rPr>
              <a:t>additional data</a:t>
            </a:r>
            <a:endParaRPr lang="de-DE" sz="1600" dirty="0" smtClean="0">
              <a:latin typeface="Calibri"/>
            </a:endParaRPr>
          </a:p>
          <a:p>
            <a:pPr lvl="1"/>
            <a:r>
              <a:rPr lang="de-DE" sz="1400" dirty="0" smtClean="0">
                <a:latin typeface="Calibri"/>
              </a:rPr>
              <a:t>	D. Neidherr </a:t>
            </a:r>
            <a:r>
              <a:rPr lang="de-DE" sz="1400" i="1" dirty="0" smtClean="0">
                <a:latin typeface="Calibri"/>
              </a:rPr>
              <a:t>et al.</a:t>
            </a:r>
            <a:r>
              <a:rPr lang="de-DE" sz="1400" dirty="0" smtClean="0">
                <a:latin typeface="Calibri"/>
              </a:rPr>
              <a:t>, Phys. Rev. Lett. </a:t>
            </a:r>
            <a:r>
              <a:rPr lang="de-DE" sz="1400" b="1" dirty="0" smtClean="0">
                <a:latin typeface="Calibri"/>
              </a:rPr>
              <a:t>102</a:t>
            </a:r>
            <a:r>
              <a:rPr lang="de-DE" sz="1400" dirty="0" smtClean="0">
                <a:latin typeface="Calibri"/>
              </a:rPr>
              <a:t>, 122503 (2009)</a:t>
            </a:r>
            <a:endParaRPr lang="de-DE" sz="1400" dirty="0" smtClean="0"/>
          </a:p>
          <a:p>
            <a:pPr lvl="1">
              <a:buSzPct val="80000"/>
              <a:buFont typeface="Wingdings" pitchFamily="2" charset="2"/>
              <a:buChar char="Ø"/>
            </a:pPr>
            <a:endParaRPr lang="de-DE" sz="1400" dirty="0" smtClean="0"/>
          </a:p>
          <a:p>
            <a:pPr lvl="1">
              <a:buSzPct val="80000"/>
              <a:buFont typeface="Wingdings" pitchFamily="2" charset="2"/>
              <a:buChar char="Ø"/>
            </a:pPr>
            <a:endParaRPr lang="de-DE" sz="1400" dirty="0" smtClean="0"/>
          </a:p>
          <a:p>
            <a:pPr lvl="1">
              <a:buSzPct val="80000"/>
              <a:buFont typeface="Wingdings" pitchFamily="2" charset="2"/>
              <a:buChar char="Ø"/>
            </a:pPr>
            <a:endParaRPr lang="de-DE" sz="1400" dirty="0" smtClean="0"/>
          </a:p>
          <a:p>
            <a:pPr lvl="1">
              <a:buSzPct val="80000"/>
              <a:buFont typeface="Wingdings" pitchFamily="2" charset="2"/>
              <a:buChar char="Ø"/>
            </a:pPr>
            <a:endParaRPr lang="de-DE" sz="1400" dirty="0" smtClean="0"/>
          </a:p>
          <a:p>
            <a:pPr lvl="1">
              <a:buSzPct val="80000"/>
              <a:buFont typeface="Wingdings" pitchFamily="2" charset="2"/>
              <a:buChar char="Ø"/>
            </a:pPr>
            <a:endParaRPr lang="de-DE" sz="1400" dirty="0" smtClean="0"/>
          </a:p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/>
              <a:t>Octupole Deformation  -- </a:t>
            </a:r>
            <a:r>
              <a:rPr lang="de-DE" sz="1800" dirty="0" smtClean="0">
                <a:solidFill>
                  <a:srgbClr val="FF0000"/>
                </a:solidFill>
              </a:rPr>
              <a:t>At, Fr</a:t>
            </a: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Shape parametrization within FRDM</a:t>
            </a:r>
          </a:p>
          <a:p>
            <a:pPr lvl="1"/>
            <a:r>
              <a:rPr lang="de-DE" sz="1400" dirty="0" smtClean="0">
                <a:latin typeface="Calibri"/>
              </a:rPr>
              <a:t>	P. Möller </a:t>
            </a:r>
            <a:r>
              <a:rPr lang="de-DE" sz="1400" i="1" dirty="0" smtClean="0">
                <a:latin typeface="Calibri"/>
              </a:rPr>
              <a:t>et al.</a:t>
            </a:r>
            <a:r>
              <a:rPr lang="de-DE" sz="1400" dirty="0" smtClean="0">
                <a:latin typeface="Calibri"/>
              </a:rPr>
              <a:t>, Atomic D. and Nucl. D. T. </a:t>
            </a:r>
            <a:r>
              <a:rPr lang="de-DE" sz="1400" b="1" dirty="0" smtClean="0">
                <a:latin typeface="Calibri"/>
              </a:rPr>
              <a:t>59</a:t>
            </a:r>
            <a:r>
              <a:rPr lang="de-DE" sz="1400" dirty="0" smtClean="0">
                <a:latin typeface="Calibri"/>
              </a:rPr>
              <a:t>, 185 (1995)</a:t>
            </a: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Map evolution of changes in energy</a:t>
            </a:r>
          </a:p>
          <a:p>
            <a:pPr lvl="1"/>
            <a:r>
              <a:rPr lang="de-DE" sz="1400" dirty="0" smtClean="0">
                <a:latin typeface="Calibri"/>
              </a:rPr>
              <a:t>	D. Neidherr </a:t>
            </a:r>
            <a:r>
              <a:rPr lang="de-DE" sz="1400" i="1" dirty="0" smtClean="0">
                <a:latin typeface="Calibri"/>
              </a:rPr>
              <a:t>et al.</a:t>
            </a:r>
            <a:r>
              <a:rPr lang="de-DE" sz="1400" dirty="0" smtClean="0">
                <a:latin typeface="Calibri"/>
              </a:rPr>
              <a:t>, Phys. Rev. Lett. </a:t>
            </a:r>
            <a:r>
              <a:rPr lang="de-DE" sz="1400" b="1" dirty="0" smtClean="0">
                <a:latin typeface="Calibri"/>
              </a:rPr>
              <a:t>102</a:t>
            </a:r>
            <a:r>
              <a:rPr lang="de-DE" sz="1400" dirty="0" smtClean="0">
                <a:latin typeface="Calibri"/>
              </a:rPr>
              <a:t>, 122503 (2009</a:t>
            </a:r>
            <a:r>
              <a:rPr lang="de-DE" sz="1400" dirty="0" smtClean="0">
                <a:latin typeface="Calibri"/>
              </a:rPr>
              <a:t>)</a:t>
            </a:r>
            <a:endParaRPr lang="de-DE" sz="1400" dirty="0" smtClean="0">
              <a:latin typeface="Calibri"/>
            </a:endParaRPr>
          </a:p>
          <a:p>
            <a:pPr lvl="1"/>
            <a:r>
              <a:rPr lang="de-DE" sz="1400" dirty="0" smtClean="0">
                <a:latin typeface="Calibri"/>
              </a:rPr>
              <a:t>	D. Neidherr </a:t>
            </a:r>
            <a:r>
              <a:rPr lang="de-DE" sz="1400" i="1" dirty="0" smtClean="0">
                <a:latin typeface="Calibri"/>
              </a:rPr>
              <a:t>et al.</a:t>
            </a:r>
            <a:r>
              <a:rPr lang="de-DE" sz="1400" dirty="0" smtClean="0">
                <a:latin typeface="Calibri"/>
              </a:rPr>
              <a:t>, Phys. Rev. C </a:t>
            </a:r>
            <a:r>
              <a:rPr lang="de-DE" sz="1400" b="1" dirty="0" smtClean="0">
                <a:latin typeface="Calibri"/>
              </a:rPr>
              <a:t>80</a:t>
            </a:r>
            <a:r>
              <a:rPr lang="de-DE" sz="1400" dirty="0" smtClean="0">
                <a:latin typeface="Calibri"/>
              </a:rPr>
              <a:t>, 044323 (2009)</a:t>
            </a:r>
            <a:endParaRPr lang="de-DE" sz="1400" dirty="0" smtClean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8" name="Content Placeholder 4" descr="paths-work.png"/>
          <p:cNvPicPr>
            <a:picLocks noChangeAspect="1"/>
          </p:cNvPicPr>
          <p:nvPr/>
        </p:nvPicPr>
        <p:blipFill>
          <a:blip r:embed="rId2" cstate="print"/>
          <a:srcRect l="4859" t="9295" r="7822" b="6637"/>
          <a:stretch>
            <a:fillRect/>
          </a:stretch>
        </p:blipFill>
        <p:spPr>
          <a:xfrm>
            <a:off x="5512444" y="1124748"/>
            <a:ext cx="3452044" cy="2572115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692480" y="4128780"/>
            <a:ext cx="3200000" cy="2468572"/>
            <a:chOff x="5692480" y="4128780"/>
            <a:chExt cx="3200000" cy="2468572"/>
          </a:xfrm>
        </p:grpSpPr>
        <p:pic>
          <p:nvPicPr>
            <p:cNvPr id="9" name="Content Placeholder 4" descr="octupole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92480" y="4128780"/>
              <a:ext cx="3200000" cy="2468572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7649294" y="5041751"/>
              <a:ext cx="432000" cy="7200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605242" y="4489375"/>
              <a:ext cx="17111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i="1" dirty="0" smtClean="0">
                  <a:solidFill>
                    <a:srgbClr val="FF0000"/>
                  </a:solidFill>
                  <a:latin typeface="Calibri" pitchFamily="34" charset="0"/>
                </a:rPr>
                <a:t>Region to investigate</a:t>
              </a:r>
              <a:endParaRPr lang="en-US" sz="1400" i="1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cxnSp>
          <p:nvCxnSpPr>
            <p:cNvPr id="13" name="Straight Connector 12"/>
            <p:cNvCxnSpPr>
              <a:stCxn id="11" idx="2"/>
              <a:endCxn id="10" idx="1"/>
            </p:cNvCxnSpPr>
            <p:nvPr/>
          </p:nvCxnSpPr>
          <p:spPr>
            <a:xfrm rot="16200000" flipH="1">
              <a:off x="7459122" y="4798859"/>
              <a:ext cx="255144" cy="25173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5292081" y="3284984"/>
            <a:ext cx="3672407" cy="3291655"/>
            <a:chOff x="5292081" y="3284984"/>
            <a:chExt cx="3672407" cy="3291655"/>
          </a:xfrm>
        </p:grpSpPr>
        <p:pic>
          <p:nvPicPr>
            <p:cNvPr id="141313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 t="9673" r="30438"/>
            <a:stretch>
              <a:fillRect/>
            </a:stretch>
          </p:blipFill>
          <p:spPr bwMode="auto">
            <a:xfrm>
              <a:off x="5505433" y="3356992"/>
              <a:ext cx="3459055" cy="32196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Box 33"/>
            <p:cNvSpPr txBox="1"/>
            <p:nvPr/>
          </p:nvSpPr>
          <p:spPr>
            <a:xfrm rot="16200000">
              <a:off x="4432882" y="4485639"/>
              <a:ext cx="2056951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de-DE" sz="1600" i="1" dirty="0" smtClean="0">
                  <a:latin typeface="Calibri" pitchFamily="34" charset="0"/>
                </a:rPr>
                <a:t>Time of flight / µs</a:t>
              </a:r>
              <a:endParaRPr lang="en-US" sz="1600" dirty="0">
                <a:latin typeface="Calibri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228184" y="3419708"/>
              <a:ext cx="5854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aseline="30000" dirty="0" smtClean="0">
                  <a:latin typeface="Calibri" pitchFamily="34" charset="0"/>
                </a:rPr>
                <a:t>194</a:t>
              </a:r>
              <a:r>
                <a:rPr lang="de-DE" dirty="0" smtClean="0">
                  <a:latin typeface="Calibri" pitchFamily="34" charset="0"/>
                </a:rPr>
                <a:t>Tl</a:t>
              </a:r>
              <a:endParaRPr lang="en-US" dirty="0">
                <a:latin typeface="Calibri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00192" y="5517232"/>
              <a:ext cx="6864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smtClean="0">
                  <a:latin typeface="Calibri" pitchFamily="34" charset="0"/>
                </a:rPr>
                <a:t>isomer</a:t>
              </a:r>
              <a:endParaRPr lang="en-US" sz="1400" dirty="0">
                <a:latin typeface="Calibri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524328" y="5301208"/>
              <a:ext cx="11085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smtClean="0">
                  <a:latin typeface="Calibri" pitchFamily="34" charset="0"/>
                </a:rPr>
                <a:t>ground state</a:t>
              </a:r>
              <a:endParaRPr lang="en-US" sz="1400" dirty="0">
                <a:latin typeface="Calibri" pitchFamily="34" charset="0"/>
              </a:endParaRPr>
            </a:p>
          </p:txBody>
        </p:sp>
        <p:cxnSp>
          <p:nvCxnSpPr>
            <p:cNvPr id="14" name="Straight Arrow Connector 13"/>
            <p:cNvCxnSpPr>
              <a:stCxn id="12" idx="0"/>
            </p:cNvCxnSpPr>
            <p:nvPr/>
          </p:nvCxnSpPr>
          <p:spPr>
            <a:xfrm rot="16200000" flipV="1">
              <a:off x="7405428" y="4628020"/>
              <a:ext cx="864096" cy="48227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/>
            <p:cNvSpPr/>
            <p:nvPr/>
          </p:nvSpPr>
          <p:spPr>
            <a:xfrm>
              <a:off x="5652120" y="3284984"/>
              <a:ext cx="324000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83568" y="836712"/>
            <a:ext cx="8064896" cy="4525963"/>
          </a:xfrm>
        </p:spPr>
        <p:txBody>
          <a:bodyPr/>
          <a:lstStyle/>
          <a:p>
            <a:pPr lvl="1">
              <a:buSzPct val="80000"/>
            </a:pPr>
            <a:endParaRPr lang="de-DE" sz="1400" dirty="0" smtClean="0"/>
          </a:p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/>
              <a:t>Isomerism  --  </a:t>
            </a:r>
            <a:r>
              <a:rPr lang="de-DE" sz="1800" dirty="0" smtClean="0">
                <a:solidFill>
                  <a:srgbClr val="FF0000"/>
                </a:solidFill>
              </a:rPr>
              <a:t>Au, Hg, Pb, At, Fr</a:t>
            </a: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Low-lying isomeric states paired with shape coexistence or transformations</a:t>
            </a:r>
          </a:p>
          <a:p>
            <a:pPr lvl="1"/>
            <a:r>
              <a:rPr lang="de-DE" sz="1400" dirty="0" smtClean="0">
                <a:latin typeface="Calibri"/>
              </a:rPr>
              <a:t>	</a:t>
            </a:r>
            <a:r>
              <a:rPr lang="de-DE" sz="1400" dirty="0" smtClean="0">
                <a:latin typeface="Calibri"/>
              </a:rPr>
              <a:t>shape coexistence in </a:t>
            </a:r>
            <a:r>
              <a:rPr lang="de-DE" sz="1400" baseline="30000" dirty="0" smtClean="0">
                <a:latin typeface="Calibri"/>
              </a:rPr>
              <a:t>186</a:t>
            </a:r>
            <a:r>
              <a:rPr lang="de-DE" sz="1400" dirty="0" smtClean="0">
                <a:latin typeface="Calibri"/>
              </a:rPr>
              <a:t>Pb</a:t>
            </a:r>
            <a:endParaRPr lang="de-DE" sz="1400" dirty="0" smtClean="0">
              <a:latin typeface="Calibri"/>
            </a:endParaRPr>
          </a:p>
          <a:p>
            <a:pPr lvl="1"/>
            <a:r>
              <a:rPr lang="de-DE" sz="1400" dirty="0" smtClean="0">
                <a:latin typeface="Calibri"/>
              </a:rPr>
              <a:t>	</a:t>
            </a:r>
            <a:r>
              <a:rPr lang="de-DE" sz="1400" dirty="0" smtClean="0">
                <a:latin typeface="Calibri"/>
              </a:rPr>
              <a:t>shape staggering of Hg istotopes</a:t>
            </a:r>
            <a:endParaRPr lang="de-DE" sz="1400" dirty="0" smtClean="0">
              <a:latin typeface="Calibri"/>
            </a:endParaRPr>
          </a:p>
          <a:p>
            <a:pPr lvl="1">
              <a:buFont typeface="Wingdings" pitchFamily="2" charset="2"/>
              <a:buChar char="ü"/>
            </a:pPr>
            <a:endParaRPr lang="de-DE" sz="1600" dirty="0" smtClean="0">
              <a:latin typeface="Calibri"/>
            </a:endParaRP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Unambiguous identification with ISOLTRAP as input </a:t>
            </a:r>
            <a:r>
              <a:rPr lang="de-DE" sz="1600" dirty="0" smtClean="0">
                <a:latin typeface="Calibri"/>
              </a:rPr>
              <a:t>for spectroscopy experiments</a:t>
            </a:r>
          </a:p>
          <a:p>
            <a:pPr lvl="1"/>
            <a:r>
              <a:rPr lang="de-DE" sz="1600" dirty="0" smtClean="0">
                <a:solidFill>
                  <a:srgbClr val="FF0000"/>
                </a:solidFill>
                <a:latin typeface="Calibri"/>
              </a:rPr>
              <a:t>	</a:t>
            </a:r>
            <a:r>
              <a:rPr lang="de-DE" sz="1400" dirty="0" smtClean="0">
                <a:latin typeface="Calibri"/>
              </a:rPr>
              <a:t>S. Schwarz et al., Nucl. Phys. A 693, 533 (2001)</a:t>
            </a:r>
          </a:p>
          <a:p>
            <a:pPr lvl="1"/>
            <a:r>
              <a:rPr lang="de-DE" sz="1400" dirty="0" smtClean="0">
                <a:latin typeface="Calibri"/>
              </a:rPr>
              <a:t>	J. van Roosbroeck </a:t>
            </a:r>
            <a:r>
              <a:rPr lang="de-DE" sz="1400" i="1" dirty="0" smtClean="0">
                <a:latin typeface="Calibri"/>
              </a:rPr>
              <a:t>et al.</a:t>
            </a:r>
            <a:r>
              <a:rPr lang="de-DE" sz="1400" dirty="0" smtClean="0">
                <a:latin typeface="Calibri"/>
              </a:rPr>
              <a:t>, Phys. Rev. Lett. </a:t>
            </a:r>
            <a:r>
              <a:rPr lang="de-DE" sz="1400" b="1" dirty="0" smtClean="0">
                <a:latin typeface="Calibri"/>
              </a:rPr>
              <a:t>92</a:t>
            </a:r>
            <a:r>
              <a:rPr lang="de-DE" sz="1400" dirty="0" smtClean="0">
                <a:latin typeface="Calibri"/>
              </a:rPr>
              <a:t>, 112501 (2004)</a:t>
            </a:r>
            <a:endParaRPr lang="de-DE" sz="1400" dirty="0" smtClean="0"/>
          </a:p>
          <a:p>
            <a:pPr lvl="1">
              <a:buSzPct val="80000"/>
              <a:buFont typeface="Wingdings" pitchFamily="2" charset="2"/>
              <a:buChar char="ü"/>
            </a:pPr>
            <a:endParaRPr lang="de-DE" sz="1600" dirty="0" smtClean="0"/>
          </a:p>
          <a:p>
            <a:pPr lvl="1">
              <a:buSzPct val="80000"/>
              <a:buFont typeface="Wingdings" pitchFamily="2" charset="2"/>
              <a:buChar char="ü"/>
            </a:pPr>
            <a:r>
              <a:rPr lang="de-DE" sz="1600" dirty="0" smtClean="0"/>
              <a:t>States </a:t>
            </a:r>
            <a:r>
              <a:rPr lang="de-DE" sz="1600" dirty="0" smtClean="0"/>
              <a:t>can be resolved with Penning-trap </a:t>
            </a:r>
          </a:p>
          <a:p>
            <a:pPr lvl="1">
              <a:buSzPct val="80000"/>
            </a:pPr>
            <a:r>
              <a:rPr lang="de-DE" sz="1600" dirty="0" smtClean="0"/>
              <a:t>	mass spectrometry using the time-of-flight </a:t>
            </a:r>
          </a:p>
          <a:p>
            <a:pPr lvl="1">
              <a:buSzPct val="80000"/>
            </a:pPr>
            <a:r>
              <a:rPr lang="de-DE" sz="1600" dirty="0" smtClean="0"/>
              <a:t>	detection technique</a:t>
            </a:r>
          </a:p>
          <a:p>
            <a:pPr lvl="1">
              <a:buSzPct val="80000"/>
              <a:buFont typeface="Wingdings" pitchFamily="2" charset="2"/>
              <a:buChar char="Ø"/>
            </a:pPr>
            <a:endParaRPr lang="de-DE" sz="1400" dirty="0" smtClean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Isomerism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skreim@cern.ch</a:t>
            </a:r>
            <a:endParaRPr lang="de-DE"/>
          </a:p>
        </p:txBody>
      </p:sp>
      <p:sp>
        <p:nvSpPr>
          <p:cNvPr id="33" name="TextBox 32"/>
          <p:cNvSpPr txBox="1"/>
          <p:nvPr/>
        </p:nvSpPr>
        <p:spPr>
          <a:xfrm>
            <a:off x="6012006" y="6330806"/>
            <a:ext cx="288047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i="1" dirty="0" smtClean="0">
                <a:latin typeface="Calibri" pitchFamily="34" charset="0"/>
              </a:rPr>
              <a:t>Frequency</a:t>
            </a:r>
            <a:r>
              <a:rPr lang="de-DE" sz="1600" dirty="0" smtClean="0">
                <a:latin typeface="Calibri" pitchFamily="34" charset="0"/>
              </a:rPr>
              <a:t> – 468260 / Hz</a:t>
            </a:r>
            <a:endParaRPr lang="en-US" sz="16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Priorities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skreim@cern.ch</a:t>
            </a:r>
            <a:endParaRPr lang="de-DE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71556" y="1268760"/>
            <a:ext cx="8192932" cy="5616624"/>
          </a:xfrm>
        </p:spPr>
        <p:txBody>
          <a:bodyPr/>
          <a:lstStyle/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/>
              <a:t>2011 high priority (unknown or extrapolated masses / half-lives)</a:t>
            </a:r>
            <a:endParaRPr lang="de-DE" sz="1800" dirty="0" smtClean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r-process / octupole deformation </a:t>
            </a:r>
          </a:p>
          <a:p>
            <a:pPr lvl="1"/>
            <a:r>
              <a:rPr lang="de-DE" sz="1600" dirty="0" smtClean="0">
                <a:latin typeface="Calibri"/>
              </a:rPr>
              <a:t>	</a:t>
            </a:r>
            <a:r>
              <a:rPr lang="de-DE" sz="1600" baseline="30000" dirty="0" smtClean="0">
                <a:latin typeface="Calibri"/>
              </a:rPr>
              <a:t>226-228</a:t>
            </a:r>
            <a:r>
              <a:rPr lang="de-DE" sz="1600" dirty="0" smtClean="0">
                <a:latin typeface="Calibri"/>
              </a:rPr>
              <a:t>Fr, </a:t>
            </a:r>
            <a:r>
              <a:rPr lang="de-DE" sz="1600" baseline="30000" dirty="0" smtClean="0">
                <a:latin typeface="Calibri"/>
              </a:rPr>
              <a:t>231-234</a:t>
            </a:r>
            <a:r>
              <a:rPr lang="de-DE" sz="1600" dirty="0" smtClean="0">
                <a:latin typeface="Calibri"/>
              </a:rPr>
              <a:t>Fr, </a:t>
            </a:r>
            <a:r>
              <a:rPr lang="de-DE" sz="1600" baseline="30000" dirty="0" smtClean="0">
                <a:latin typeface="Calibri"/>
              </a:rPr>
              <a:t>221-223</a:t>
            </a:r>
            <a:r>
              <a:rPr lang="de-DE" sz="1600" dirty="0" smtClean="0">
                <a:latin typeface="Calibri"/>
              </a:rPr>
              <a:t>At				21 shifts + 3 shifts</a:t>
            </a:r>
            <a:endParaRPr lang="de-DE" sz="1600" dirty="0" smtClean="0">
              <a:latin typeface="Calibri"/>
            </a:endParaRP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Shell strength</a:t>
            </a:r>
          </a:p>
          <a:p>
            <a:pPr lvl="1"/>
            <a:r>
              <a:rPr lang="de-DE" sz="1600" dirty="0" smtClean="0">
                <a:latin typeface="Calibri"/>
              </a:rPr>
              <a:t>	</a:t>
            </a:r>
            <a:r>
              <a:rPr lang="de-DE" sz="1600" baseline="30000" dirty="0" smtClean="0">
                <a:latin typeface="Calibri"/>
              </a:rPr>
              <a:t>202, 204,205</a:t>
            </a:r>
            <a:r>
              <a:rPr lang="de-DE" sz="1600" dirty="0" smtClean="0">
                <a:latin typeface="Calibri"/>
              </a:rPr>
              <a:t>Au	 					10 shifts + 1 shift</a:t>
            </a:r>
            <a:endParaRPr lang="de-DE" sz="1400" dirty="0" smtClean="0"/>
          </a:p>
          <a:p>
            <a:pPr lvl="1">
              <a:buSzPct val="80000"/>
              <a:buFont typeface="Wingdings" pitchFamily="2" charset="2"/>
              <a:buChar char="Ø"/>
            </a:pPr>
            <a:endParaRPr lang="de-DE" sz="1400" dirty="0" smtClean="0"/>
          </a:p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/>
              <a:t>2011/2012 medium-high priority</a:t>
            </a:r>
          </a:p>
          <a:p>
            <a:pPr lvl="1">
              <a:buSzPct val="80000"/>
              <a:buFont typeface="Wingdings" pitchFamily="2" charset="2"/>
              <a:buChar char="ü"/>
            </a:pPr>
            <a:r>
              <a:rPr lang="de-DE" sz="1600" dirty="0" smtClean="0"/>
              <a:t>Shell strength</a:t>
            </a:r>
          </a:p>
          <a:p>
            <a:pPr lvl="1">
              <a:buSzPct val="80000"/>
            </a:pPr>
            <a:r>
              <a:rPr lang="de-DE" sz="1600" dirty="0" smtClean="0"/>
              <a:t>	</a:t>
            </a:r>
            <a:r>
              <a:rPr lang="de-DE" sz="1600" baseline="30000" dirty="0" smtClean="0">
                <a:latin typeface="Calibri"/>
              </a:rPr>
              <a:t> </a:t>
            </a:r>
            <a:r>
              <a:rPr lang="de-DE" sz="1600" baseline="30000" dirty="0" smtClean="0">
                <a:latin typeface="Calibri"/>
              </a:rPr>
              <a:t>207,209,210</a:t>
            </a:r>
            <a:r>
              <a:rPr lang="de-DE" sz="1600" dirty="0" smtClean="0">
                <a:latin typeface="Calibri"/>
              </a:rPr>
              <a:t>Hg						0 shifts</a:t>
            </a:r>
            <a:endParaRPr lang="de-DE" sz="1600" dirty="0" smtClean="0"/>
          </a:p>
          <a:p>
            <a:pPr lvl="1">
              <a:buSzPct val="80000"/>
              <a:buFont typeface="Wingdings" pitchFamily="2" charset="2"/>
              <a:buChar char="ü"/>
            </a:pPr>
            <a:r>
              <a:rPr lang="de-DE" sz="1600" dirty="0" smtClean="0"/>
              <a:t>Study of Isomerism</a:t>
            </a:r>
          </a:p>
          <a:p>
            <a:pPr lvl="1">
              <a:buSzPct val="80000"/>
            </a:pPr>
            <a:r>
              <a:rPr lang="de-DE" sz="1600" baseline="30000" dirty="0" smtClean="0">
                <a:latin typeface="Calibri"/>
              </a:rPr>
              <a:t>	185m</a:t>
            </a:r>
            <a:r>
              <a:rPr lang="de-DE" sz="1600" baseline="30000" dirty="0" smtClean="0">
                <a:latin typeface="Calibri"/>
              </a:rPr>
              <a:t>, 190m</a:t>
            </a:r>
            <a:r>
              <a:rPr lang="de-DE" sz="1600" dirty="0" smtClean="0">
                <a:latin typeface="Calibri"/>
              </a:rPr>
              <a:t>Au, </a:t>
            </a:r>
            <a:r>
              <a:rPr lang="de-DE" sz="1600" baseline="30000" dirty="0" smtClean="0">
                <a:latin typeface="Calibri"/>
              </a:rPr>
              <a:t>183m</a:t>
            </a:r>
            <a:r>
              <a:rPr lang="de-DE" sz="1600" dirty="0" smtClean="0">
                <a:latin typeface="Calibri"/>
              </a:rPr>
              <a:t>Hg, </a:t>
            </a:r>
            <a:r>
              <a:rPr lang="de-DE" sz="1600" baseline="30000" dirty="0" smtClean="0">
                <a:latin typeface="Calibri"/>
              </a:rPr>
              <a:t>185m, 190m</a:t>
            </a:r>
            <a:r>
              <a:rPr lang="de-DE" sz="1600" dirty="0" smtClean="0">
                <a:latin typeface="Calibri"/>
              </a:rPr>
              <a:t>Pb, </a:t>
            </a:r>
            <a:r>
              <a:rPr lang="de-DE" sz="1600" baseline="30000" dirty="0" smtClean="0">
                <a:latin typeface="Calibri"/>
              </a:rPr>
              <a:t>198m</a:t>
            </a:r>
            <a:r>
              <a:rPr lang="de-DE" sz="1600" dirty="0" smtClean="0">
                <a:latin typeface="Calibri"/>
              </a:rPr>
              <a:t>At, </a:t>
            </a:r>
            <a:r>
              <a:rPr lang="de-DE" sz="1600" baseline="30000" dirty="0" smtClean="0">
                <a:latin typeface="Calibri"/>
              </a:rPr>
              <a:t>200m,202m</a:t>
            </a:r>
            <a:r>
              <a:rPr lang="de-DE" sz="1600" dirty="0" smtClean="0">
                <a:latin typeface="Calibri"/>
              </a:rPr>
              <a:t>Fr		18 shifts + 3 shifts</a:t>
            </a:r>
            <a:endParaRPr lang="de-DE" sz="1600" dirty="0" smtClean="0"/>
          </a:p>
          <a:p>
            <a:pPr lvl="1">
              <a:buSzPct val="80000"/>
              <a:buFont typeface="Wingdings" pitchFamily="2" charset="2"/>
              <a:buChar char="Ø"/>
            </a:pPr>
            <a:endParaRPr lang="de-DE" sz="1400" dirty="0" smtClean="0"/>
          </a:p>
          <a:p>
            <a:pPr lvl="1">
              <a:buSzPct val="80000"/>
              <a:buFont typeface="Wingdings" pitchFamily="2" charset="2"/>
              <a:buChar char="Ø"/>
            </a:pPr>
            <a:endParaRPr lang="de-DE" sz="1400" dirty="0" smtClean="0"/>
          </a:p>
          <a:p>
            <a:pPr lvl="1">
              <a:buSzPct val="80000"/>
              <a:buFont typeface="Wingdings" pitchFamily="2" charset="2"/>
              <a:buChar char="Ø"/>
            </a:pPr>
            <a:endParaRPr lang="de-DE" sz="1400" dirty="0" smtClean="0"/>
          </a:p>
          <a:p>
            <a:pPr lvl="1">
              <a:buSzPct val="80000"/>
              <a:buFont typeface="Wingdings" pitchFamily="2" charset="2"/>
              <a:buChar char="Ø"/>
            </a:pPr>
            <a:endParaRPr lang="de-DE" sz="1400" dirty="0" smtClean="0"/>
          </a:p>
          <a:p>
            <a:pPr>
              <a:buSzPct val="80000"/>
              <a:buFont typeface="Wingdings" pitchFamily="2" charset="2"/>
              <a:buChar char="Ø"/>
            </a:pPr>
            <a:r>
              <a:rPr lang="de-DE" sz="1800" dirty="0" smtClean="0"/>
              <a:t>2012 medium priority</a:t>
            </a:r>
            <a:endParaRPr lang="de-DE" sz="1800" dirty="0" smtClean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ü"/>
            </a:pPr>
            <a:r>
              <a:rPr lang="de-DE" sz="1600" dirty="0" smtClean="0">
                <a:latin typeface="Calibri"/>
              </a:rPr>
              <a:t>Mid-shell behavior</a:t>
            </a:r>
          </a:p>
          <a:p>
            <a:pPr lvl="1"/>
            <a:r>
              <a:rPr lang="de-DE" sz="1600" dirty="0" smtClean="0">
                <a:latin typeface="Calibri"/>
              </a:rPr>
              <a:t>	</a:t>
            </a:r>
            <a:r>
              <a:rPr lang="de-DE" sz="1600" dirty="0" smtClean="0">
                <a:latin typeface="Calibri"/>
              </a:rPr>
              <a:t>At and Fr isotopes					27 shifts + 3 shifts</a:t>
            </a:r>
            <a:endParaRPr lang="de-DE" sz="1400" dirty="0" smtClean="0"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itelblatt">
  <a:themeElements>
    <a:clrScheme name="titelblat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elblat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itelblat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elblat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elblat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elblat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elblat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telblat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elblat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elblat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elblat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elblat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elblat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telblat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Quadrant</Template>
  <TotalTime>2340</TotalTime>
  <Words>632</Words>
  <Application>Microsoft Office PowerPoint</Application>
  <PresentationFormat>On-screen Show (4:3)</PresentationFormat>
  <Paragraphs>225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titelblatt</vt:lpstr>
      <vt:lpstr>Extending and Refining the Mass Surface around 208Pb</vt:lpstr>
      <vt:lpstr>Physics Interest</vt:lpstr>
      <vt:lpstr>Current Performance of ISOLTRAP</vt:lpstr>
      <vt:lpstr>Technical Achievements</vt:lpstr>
      <vt:lpstr>Beam Time Requests</vt:lpstr>
      <vt:lpstr>Nuclear Structure</vt:lpstr>
      <vt:lpstr>R-Process and Deformation</vt:lpstr>
      <vt:lpstr>Isomerism</vt:lpstr>
      <vt:lpstr>Priorities</vt:lpstr>
      <vt:lpstr>The ISOLTRAP Collaboration</vt:lpstr>
      <vt:lpstr>Future Developments</vt:lpstr>
      <vt:lpstr>Achievements and Aims</vt:lpstr>
      <vt:lpstr>Auxiliary Isobaric Purification</vt:lpstr>
      <vt:lpstr>α-Decay</vt:lpstr>
    </vt:vector>
  </TitlesOfParts>
  <Company>MPI-Kernphysik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Kolloquium</dc:title>
  <dc:creator>Klaus Blaum</dc:creator>
  <cp:lastModifiedBy>skreim</cp:lastModifiedBy>
  <cp:revision>751</cp:revision>
  <dcterms:created xsi:type="dcterms:W3CDTF">2008-02-28T14:02:57Z</dcterms:created>
  <dcterms:modified xsi:type="dcterms:W3CDTF">2011-02-02T10:36:39Z</dcterms:modified>
</cp:coreProperties>
</file>