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9" r:id="rId8"/>
    <p:sldId id="261" r:id="rId9"/>
    <p:sldId id="263" r:id="rId10"/>
    <p:sldId id="264" r:id="rId11"/>
    <p:sldId id="265" r:id="rId12"/>
    <p:sldId id="267" r:id="rId13"/>
    <p:sldId id="268" r:id="rId14"/>
    <p:sldId id="266" r:id="rId15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000099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1022" autoAdjust="0"/>
    <p:restoredTop sz="94660"/>
  </p:normalViewPr>
  <p:slideViewPr>
    <p:cSldViewPr snapToGrid="0">
      <p:cViewPr varScale="1">
        <p:scale>
          <a:sx n="94" d="100"/>
          <a:sy n="94" d="100"/>
        </p:scale>
        <p:origin x="-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9E6F3-1D19-7841-927C-4DDB9C5C8C82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1F7FC-C74E-154E-8572-88AD3D5B3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5DB73BCA-6C86-4564-A67B-D05FCF6684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73BCA-6C86-4564-A67B-D05FCF6684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2130425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271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11188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C063AB-1955-4259-9DE3-00430FFA2C03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76600" y="6453188"/>
            <a:ext cx="30384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31013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27773A-6322-4C7D-8E68-812AC97EC0F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80" name="Picture 8" descr="TUMMAP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83" name="Text Box 11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5" tIns="45683" rIns="91365" bIns="45683">
            <a:spAutoFit/>
          </a:bodyPr>
          <a:lstStyle/>
          <a:p>
            <a:pPr eaLnBrk="0" hangingPunct="0"/>
            <a:r>
              <a:rPr lang="fi-FI">
                <a:solidFill>
                  <a:srgbClr val="000099"/>
                </a:solidFill>
                <a:latin typeface="Helvetica" pitchFamily="34" charset="0"/>
              </a:rPr>
              <a:t>UNIVERSITY OF JYVÄSKYLÄ</a:t>
            </a:r>
          </a:p>
        </p:txBody>
      </p:sp>
      <p:pic>
        <p:nvPicPr>
          <p:cNvPr id="10" name="Picture 9" descr="banner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56000" y="36000"/>
            <a:ext cx="4733429" cy="52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4DE02-60D6-46E8-B5C0-F44230DB9B7D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6E8F5-0243-4552-912A-604B4BEA8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485775"/>
            <a:ext cx="1982788" cy="5751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485775"/>
            <a:ext cx="5795962" cy="5751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669D4-40F9-4CCC-BB35-F399C7F3C173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73546-1157-4484-AD41-22496DD539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35B02-F200-4085-A139-BB7AA726C7C7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7F1C3-B886-46A7-B1E7-551C85AB7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C43C2-C5AE-4C54-A5BE-6A73CB23D773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44005-11B9-4E36-8A65-326EA9F9B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8863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06D104-51B6-4EBC-8CBB-37B57555595B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F0B33-9323-4010-8F84-8AAEDE11F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0CE534-3648-42A7-83B3-F8A95931B484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12A13-8809-4DB5-8E19-10B009854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BDCC7-A292-4FEE-9270-E6F663F5F0A2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38936-D0F8-41CE-A779-69036584E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7B542D-F50D-4BEB-ABC4-B7A31804DD55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8E4BF-F5F3-42E6-A559-D44F4509C1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51EAC-A84D-4776-B6F1-0A4AA3AC1701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ADFD5-9510-4082-8CA1-05A9DC1F5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44E5A6-135D-4C5E-9024-81C6B76432A1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943DC-C45C-4E74-A998-32427F7072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TUMMAP~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485775"/>
            <a:ext cx="7921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773238"/>
            <a:ext cx="79311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fi-FI" smtClean="0"/>
              <a:t>toinen taso</a:t>
            </a:r>
          </a:p>
          <a:p>
            <a:pPr lvl="0"/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8175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9FFB86C9-490C-4631-B17A-08998E51DE0B}" type="datetime1">
              <a:rPr lang="en-GB"/>
              <a:pPr/>
              <a:t>2/2/11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408738"/>
            <a:ext cx="31670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0D1AB24-B7E1-4841-BB2D-9B73590F49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5" tIns="45683" rIns="91365" bIns="45683">
            <a:spAutoFit/>
          </a:bodyPr>
          <a:lstStyle/>
          <a:p>
            <a:pPr eaLnBrk="0" hangingPunct="0"/>
            <a:r>
              <a:rPr lang="fi-FI">
                <a:solidFill>
                  <a:srgbClr val="000099"/>
                </a:solidFill>
                <a:latin typeface="Helvetica" pitchFamily="34" charset="0"/>
              </a:rPr>
              <a:t>UNIVERSITY OF JYVÄSKYLÄ</a:t>
            </a:r>
          </a:p>
        </p:txBody>
      </p:sp>
      <p:pic>
        <p:nvPicPr>
          <p:cNvPr id="11" name="Picture 10" descr="banner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392000" y="36000"/>
            <a:ext cx="4734000" cy="525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1229408"/>
            <a:ext cx="7772400" cy="2371043"/>
          </a:xfrm>
        </p:spPr>
        <p:txBody>
          <a:bodyPr/>
          <a:lstStyle/>
          <a:p>
            <a:r>
              <a:rPr lang="en-US" dirty="0" smtClean="0"/>
              <a:t>Coulomb excitation of </a:t>
            </a:r>
            <a:r>
              <a:rPr lang="en-US" baseline="30000" dirty="0" smtClean="0"/>
              <a:t>116</a:t>
            </a:r>
            <a:r>
              <a:rPr lang="en-US" dirty="0" smtClean="0"/>
              <a:t>Te and </a:t>
            </a:r>
            <a:r>
              <a:rPr lang="en-US" baseline="30000" dirty="0" smtClean="0"/>
              <a:t>118</a:t>
            </a:r>
            <a:r>
              <a:rPr lang="en-US" dirty="0" smtClean="0"/>
              <a:t>Te: a study of collectivity above the </a:t>
            </a:r>
            <a:r>
              <a:rPr lang="en-US" i="1" dirty="0" smtClean="0"/>
              <a:t>Z</a:t>
            </a:r>
            <a:r>
              <a:rPr lang="en-US" dirty="0" smtClean="0"/>
              <a:t>=50 shell gap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40700" y="4475573"/>
            <a:ext cx="6400800" cy="2382427"/>
          </a:xfrm>
        </p:spPr>
        <p:txBody>
          <a:bodyPr/>
          <a:lstStyle/>
          <a:p>
            <a:r>
              <a:rPr lang="en-US" dirty="0" err="1" smtClean="0"/>
              <a:t>Tuomas</a:t>
            </a:r>
            <a:r>
              <a:rPr lang="en-US" dirty="0" smtClean="0"/>
              <a:t> </a:t>
            </a:r>
            <a:r>
              <a:rPr lang="en-US" dirty="0" err="1" smtClean="0"/>
              <a:t>Grahn</a:t>
            </a:r>
            <a:endParaRPr lang="en-US" dirty="0" smtClean="0"/>
          </a:p>
          <a:p>
            <a:r>
              <a:rPr lang="en-US" dirty="0" smtClean="0"/>
              <a:t>University of Jyv</a:t>
            </a:r>
            <a:r>
              <a:rPr lang="en-US" dirty="0" smtClean="0">
                <a:latin typeface="Arial"/>
                <a:cs typeface="Arial"/>
              </a:rPr>
              <a:t>äskyl</a:t>
            </a:r>
            <a:r>
              <a:rPr lang="en-US" dirty="0" smtClean="0">
                <a:latin typeface="Arial"/>
              </a:rPr>
              <a:t>ä</a:t>
            </a:r>
          </a:p>
          <a:p>
            <a:r>
              <a:rPr lang="en-US" dirty="0" smtClean="0">
                <a:latin typeface="Arial"/>
              </a:rPr>
              <a:t>Helsinki Institute of Physics</a:t>
            </a:r>
          </a:p>
          <a:p>
            <a:endParaRPr lang="en-US" dirty="0" smtClean="0">
              <a:latin typeface="Arial"/>
            </a:endParaRPr>
          </a:p>
          <a:p>
            <a:r>
              <a:rPr lang="en-US" dirty="0" smtClean="0">
                <a:latin typeface="Arial"/>
              </a:rPr>
              <a:t>INTC meeting 2.2.2011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67962" y="3863852"/>
            <a:ext cx="3546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Resubmission of Proposal P-277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294164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The mass separated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and </a:t>
            </a:r>
            <a:r>
              <a:rPr lang="en-GB" baseline="30000" dirty="0" smtClean="0">
                <a:sym typeface="Symbol"/>
              </a:rPr>
              <a:t>118</a:t>
            </a:r>
            <a:r>
              <a:rPr lang="en-GB" dirty="0" smtClean="0">
                <a:sym typeface="Symbol"/>
              </a:rPr>
              <a:t>Te beams will be charge bred in REX-EBIS in order to obtain required charge state for the REX linear accelerator.</a:t>
            </a:r>
          </a:p>
          <a:p>
            <a:r>
              <a:rPr lang="en-GB" dirty="0" smtClean="0">
                <a:sym typeface="Symbol"/>
              </a:rPr>
              <a:t>Post-accelerated (</a:t>
            </a:r>
            <a:r>
              <a:rPr lang="en-GB" i="1" dirty="0" smtClean="0">
                <a:sym typeface="Symbol"/>
              </a:rPr>
              <a:t>E</a:t>
            </a:r>
            <a:r>
              <a:rPr lang="en-GB" dirty="0" smtClean="0">
                <a:sym typeface="Symbol"/>
              </a:rPr>
              <a:t>=2.7 MeV/</a:t>
            </a:r>
            <a:r>
              <a:rPr lang="en-GB" dirty="0" err="1" smtClean="0">
                <a:sym typeface="Symbol"/>
              </a:rPr>
              <a:t>u</a:t>
            </a:r>
            <a:r>
              <a:rPr lang="en-GB" dirty="0" smtClean="0">
                <a:sym typeface="Symbol"/>
              </a:rPr>
              <a:t>) beams will be Coulomb excited with a 2 mg/cm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</a:t>
            </a:r>
            <a:r>
              <a:rPr lang="en-GB" baseline="30000" dirty="0" smtClean="0">
                <a:sym typeface="Symbol"/>
              </a:rPr>
              <a:t>64</a:t>
            </a:r>
            <a:r>
              <a:rPr lang="en-GB" dirty="0" smtClean="0">
                <a:sym typeface="Symbol"/>
              </a:rPr>
              <a:t>Zn target.</a:t>
            </a:r>
          </a:p>
          <a:p>
            <a:r>
              <a:rPr lang="en-GB" dirty="0" smtClean="0">
                <a:sym typeface="Symbol"/>
              </a:rPr>
              <a:t>Coulomb excitation -ray yield will be recorded with the MINIBALL -ray spectrometer.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pic>
        <p:nvPicPr>
          <p:cNvPr id="4" name="Picture 2" descr="rex_isol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319" y="4572008"/>
            <a:ext cx="5413363" cy="20837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294164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Coulomb excitation events can be distinguished by detecting both the target and projectile nuclei in the MINIBALL CD Si detector.</a:t>
            </a:r>
          </a:p>
          <a:p>
            <a:r>
              <a:rPr lang="en-GB" dirty="0" smtClean="0">
                <a:sym typeface="Symbol"/>
              </a:rPr>
              <a:t>Particle-</a:t>
            </a:r>
            <a:r>
              <a:rPr lang="en-GB" dirty="0" err="1" smtClean="0">
                <a:sym typeface="Symbol"/>
              </a:rPr>
              <a:t></a:t>
            </a:r>
            <a:r>
              <a:rPr lang="en-GB" dirty="0" smtClean="0">
                <a:sym typeface="Symbol"/>
              </a:rPr>
              <a:t>-ray coincidences required.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564357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  <a:cs typeface="+mn-cs"/>
                <a:sym typeface="Symbol"/>
              </a:rPr>
              <a:t>2.7 MeV/u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116</a:t>
            </a:r>
            <a:r>
              <a:rPr lang="en-GB" dirty="0" smtClean="0">
                <a:latin typeface="+mn-lt"/>
                <a:cs typeface="+mn-cs"/>
                <a:sym typeface="Symbol"/>
              </a:rPr>
              <a:t>Te beam on the 2 mg/cm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2</a:t>
            </a:r>
            <a:r>
              <a:rPr lang="en-GB" dirty="0" smtClean="0">
                <a:latin typeface="+mn-lt"/>
                <a:cs typeface="+mn-cs"/>
                <a:sym typeface="Symbol"/>
              </a:rPr>
              <a:t>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64</a:t>
            </a:r>
            <a:r>
              <a:rPr lang="en-GB" dirty="0" smtClean="0">
                <a:latin typeface="+mn-lt"/>
                <a:cs typeface="+mn-cs"/>
                <a:sym typeface="Symbol"/>
              </a:rPr>
              <a:t>Zn target.</a:t>
            </a:r>
          </a:p>
        </p:txBody>
      </p:sp>
      <p:pic>
        <p:nvPicPr>
          <p:cNvPr id="7" name="Picture 6" descr="Kinematic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52228" y="3115512"/>
            <a:ext cx="5069846" cy="3578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300039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Reported ISOLDE primary yield for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Te: 10</a:t>
            </a:r>
            <a:r>
              <a:rPr lang="en-GB" baseline="30000" dirty="0" smtClean="0">
                <a:sym typeface="Symbol"/>
              </a:rPr>
              <a:t>6</a:t>
            </a:r>
            <a:r>
              <a:rPr lang="en-GB" dirty="0" smtClean="0">
                <a:sym typeface="Symbol"/>
              </a:rPr>
              <a:t>/</a:t>
            </a:r>
            <a:r>
              <a:rPr lang="el-GR" dirty="0" smtClean="0">
                <a:sym typeface="Symbol"/>
              </a:rPr>
              <a:t>μ</a:t>
            </a:r>
            <a:r>
              <a:rPr lang="en-GB" dirty="0" smtClean="0">
                <a:sym typeface="Symbol"/>
              </a:rPr>
              <a:t>C</a:t>
            </a:r>
            <a:endParaRPr lang="en-GB" baseline="30000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Assumptions: 1% REX transmission efficiency, 10% MINIBALL efficiency @ ~600 </a:t>
            </a:r>
            <a:r>
              <a:rPr lang="en-GB" dirty="0" err="1" smtClean="0">
                <a:sym typeface="Symbol"/>
              </a:rPr>
              <a:t>keV</a:t>
            </a:r>
            <a:r>
              <a:rPr lang="en-GB" dirty="0" smtClean="0">
                <a:sym typeface="Symbol"/>
              </a:rPr>
              <a:t>, transition matrix element 0.75 </a:t>
            </a:r>
            <a:r>
              <a:rPr lang="en-GB" i="1" dirty="0" smtClean="0">
                <a:sym typeface="Symbol"/>
              </a:rPr>
              <a:t>e</a:t>
            </a:r>
            <a:r>
              <a:rPr lang="en-GB" i="1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b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.</a:t>
            </a:r>
          </a:p>
          <a:p>
            <a:r>
              <a:rPr lang="en-GB" dirty="0" smtClean="0">
                <a:sym typeface="Symbol"/>
              </a:rPr>
              <a:t>A yield estimate using the Coulomb excitation code GOSIA </a:t>
            </a:r>
            <a:r>
              <a:rPr lang="en-GB" dirty="0" err="1" smtClean="0">
                <a:sym typeface="Symbol"/>
              </a:rPr>
              <a:t></a:t>
            </a:r>
            <a:r>
              <a:rPr lang="en-GB" dirty="0" smtClean="0">
                <a:sym typeface="Symbol"/>
              </a:rPr>
              <a:t> </a:t>
            </a:r>
            <a:r>
              <a:rPr lang="en-GB" b="1" dirty="0" smtClean="0">
                <a:sym typeface="Symbol"/>
              </a:rPr>
              <a:t>260</a:t>
            </a:r>
            <a:r>
              <a:rPr lang="en-GB" dirty="0" smtClean="0">
                <a:sym typeface="Symbol"/>
              </a:rPr>
              <a:t> -ray events for the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0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baseline="-25000" dirty="0" smtClean="0">
                <a:sym typeface="Symbol"/>
              </a:rPr>
              <a:t>g.s.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(</a:t>
            </a:r>
            <a:r>
              <a:rPr lang="en-GB" baseline="30000" dirty="0" smtClean="0">
                <a:sym typeface="Symbol"/>
              </a:rPr>
              <a:t>118</a:t>
            </a:r>
            <a:r>
              <a:rPr lang="en-GB" dirty="0" smtClean="0">
                <a:sym typeface="Symbol"/>
              </a:rPr>
              <a:t>Te) per an </a:t>
            </a:r>
            <a:r>
              <a:rPr lang="en-GB" b="1" dirty="0" smtClean="0">
                <a:sym typeface="Symbol"/>
              </a:rPr>
              <a:t>8 hour shift</a:t>
            </a:r>
            <a:r>
              <a:rPr lang="en-GB" dirty="0" smtClean="0">
                <a:sym typeface="Symbol"/>
              </a:rPr>
              <a:t>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208" t="47222" r="31250" b="2777"/>
          <a:stretch>
            <a:fillRect/>
          </a:stretch>
        </p:blipFill>
        <p:spPr bwMode="auto">
          <a:xfrm>
            <a:off x="6072198" y="4000504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00892" y="5857892"/>
            <a:ext cx="192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  <a:cs typeface="+mn-cs"/>
                <a:sym typeface="Symbol"/>
              </a:rPr>
              <a:t>Partial level scheme of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116</a:t>
            </a:r>
            <a:r>
              <a:rPr lang="en-GB" dirty="0" smtClean="0">
                <a:latin typeface="+mn-lt"/>
                <a:cs typeface="+mn-cs"/>
                <a:sym typeface="Symbol"/>
              </a:rPr>
              <a:t>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536" y="5201340"/>
            <a:ext cx="431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With 2.7 MeV/</a:t>
            </a:r>
            <a:r>
              <a:rPr lang="en-US" dirty="0" err="1" smtClean="0">
                <a:latin typeface="+mn-lt"/>
              </a:rPr>
              <a:t>u</a:t>
            </a:r>
            <a:r>
              <a:rPr lang="en-US" dirty="0" smtClean="0">
                <a:latin typeface="+mn-lt"/>
              </a:rPr>
              <a:t> second order excitations negligible.</a:t>
            </a:r>
            <a:endParaRPr lang="en-US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4931747" y="5363459"/>
            <a:ext cx="1364676" cy="161047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385765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shifts are requested for the target development and the yield measurement.</a:t>
            </a:r>
          </a:p>
          <a:p>
            <a:r>
              <a:rPr lang="en-GB" dirty="0" smtClean="0">
                <a:sym typeface="Symbol"/>
              </a:rPr>
              <a:t>Further </a:t>
            </a:r>
            <a:r>
              <a:rPr lang="en-GB" b="1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shifts are requested for the REX set up.</a:t>
            </a:r>
          </a:p>
          <a:p>
            <a:r>
              <a:rPr lang="en-GB" b="1" dirty="0" smtClean="0">
                <a:sym typeface="Symbol"/>
              </a:rPr>
              <a:t>6</a:t>
            </a:r>
            <a:r>
              <a:rPr lang="en-GB" dirty="0" smtClean="0">
                <a:sym typeface="Symbol"/>
              </a:rPr>
              <a:t> shifts are requested for the Coulomb excitation of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and </a:t>
            </a:r>
            <a:r>
              <a:rPr lang="en-GB" baseline="30000" dirty="0" smtClean="0">
                <a:sym typeface="Symbol"/>
              </a:rPr>
              <a:t>118</a:t>
            </a:r>
            <a:r>
              <a:rPr lang="en-GB" dirty="0" smtClean="0">
                <a:sym typeface="Symbol"/>
              </a:rPr>
              <a:t>Te each.</a:t>
            </a:r>
          </a:p>
          <a:p>
            <a:pPr lvl="1"/>
            <a:r>
              <a:rPr lang="en-GB" dirty="0" smtClean="0">
                <a:sym typeface="Symbol"/>
              </a:rPr>
              <a:t>~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1500</a:t>
            </a:r>
            <a:r>
              <a:rPr lang="en-GB" dirty="0" smtClean="0">
                <a:sym typeface="Symbol"/>
              </a:rPr>
              <a:t> -ray events for the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0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="1" baseline="30000" dirty="0" smtClean="0">
                <a:solidFill>
                  <a:srgbClr val="FF0000"/>
                </a:solidFill>
                <a:sym typeface="Symbol"/>
              </a:rPr>
              <a:t>116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Te</a:t>
            </a:r>
          </a:p>
          <a:p>
            <a:pPr lvl="1"/>
            <a:r>
              <a:rPr lang="en-GB" dirty="0" smtClean="0">
                <a:sym typeface="Symbol"/>
              </a:rPr>
              <a:t>~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540</a:t>
            </a:r>
            <a:r>
              <a:rPr lang="en-GB" dirty="0" smtClean="0">
                <a:sym typeface="Symbol"/>
              </a:rPr>
              <a:t> -ray events for the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0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="1" baseline="30000" dirty="0" smtClean="0">
                <a:solidFill>
                  <a:srgbClr val="FF0000"/>
                </a:solidFill>
                <a:sym typeface="Symbol"/>
              </a:rPr>
              <a:t>64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Zn</a:t>
            </a:r>
            <a:r>
              <a:rPr lang="en-GB" dirty="0" smtClean="0">
                <a:sym typeface="Symbol"/>
              </a:rPr>
              <a:t> (target excitations)</a:t>
            </a:r>
          </a:p>
          <a:p>
            <a:r>
              <a:rPr lang="en-GB" dirty="0" smtClean="0">
                <a:sym typeface="Symbol"/>
              </a:rPr>
              <a:t>In total, </a:t>
            </a:r>
            <a:r>
              <a:rPr lang="en-GB" b="1" dirty="0" smtClean="0">
                <a:sym typeface="Symbol"/>
              </a:rPr>
              <a:t>18</a:t>
            </a:r>
            <a:r>
              <a:rPr lang="en-GB" dirty="0" smtClean="0">
                <a:sym typeface="Symbol"/>
              </a:rPr>
              <a:t> shifts are requested.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time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857363"/>
            <a:ext cx="7931150" cy="4825859"/>
          </a:xfrm>
        </p:spPr>
        <p:txBody>
          <a:bodyPr/>
          <a:lstStyle/>
          <a:p>
            <a:pPr>
              <a:buNone/>
            </a:pPr>
            <a:r>
              <a:rPr lang="de-DE" sz="1800" b="1" dirty="0" smtClean="0"/>
              <a:t>CERN-ISOLDE</a:t>
            </a:r>
            <a:r>
              <a:rPr lang="de-DE" sz="1800" dirty="0" smtClean="0"/>
              <a:t> (J. </a:t>
            </a:r>
            <a:r>
              <a:rPr lang="de-DE" sz="1800" dirty="0" err="1" smtClean="0"/>
              <a:t>Pakarinen</a:t>
            </a:r>
            <a:r>
              <a:rPr lang="de-DE" sz="1800" dirty="0" smtClean="0"/>
              <a:t>, D. </a:t>
            </a:r>
            <a:r>
              <a:rPr lang="de-DE" sz="1800" dirty="0" err="1" smtClean="0"/>
              <a:t>Voulot</a:t>
            </a:r>
            <a:r>
              <a:rPr lang="de-DE" sz="1800" dirty="0" smtClean="0"/>
              <a:t>, F. </a:t>
            </a:r>
            <a:r>
              <a:rPr lang="de-DE" sz="1800" dirty="0" err="1" smtClean="0"/>
              <a:t>Wenander</a:t>
            </a:r>
            <a:r>
              <a:rPr lang="de-DE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KTH Stockholm </a:t>
            </a:r>
            <a:r>
              <a:rPr lang="en-GB" sz="1800" dirty="0" smtClean="0"/>
              <a:t>(T. </a:t>
            </a:r>
            <a:r>
              <a:rPr lang="en-GB" sz="1800" dirty="0" err="1" smtClean="0"/>
              <a:t>B</a:t>
            </a:r>
            <a:r>
              <a:rPr lang="en-GB" sz="1800" dirty="0" err="1" smtClean="0">
                <a:latin typeface="Arial"/>
                <a:cs typeface="Arial"/>
              </a:rPr>
              <a:t>ä</a:t>
            </a:r>
            <a:r>
              <a:rPr lang="en-GB" sz="1800" dirty="0" err="1" smtClean="0"/>
              <a:t>ck</a:t>
            </a:r>
            <a:r>
              <a:rPr lang="en-GB" sz="1800" dirty="0" smtClean="0"/>
              <a:t>, B. </a:t>
            </a:r>
            <a:r>
              <a:rPr lang="en-GB" sz="1800" dirty="0" err="1" smtClean="0"/>
              <a:t>Cederwall</a:t>
            </a:r>
            <a:r>
              <a:rPr lang="en-GB" sz="1800" dirty="0" smtClean="0"/>
              <a:t>, A. Johnson)</a:t>
            </a:r>
          </a:p>
          <a:p>
            <a:pPr>
              <a:buNone/>
            </a:pPr>
            <a:r>
              <a:rPr lang="en-GB" sz="1800" b="1" dirty="0" smtClean="0"/>
              <a:t>KU Leuven </a:t>
            </a:r>
            <a:r>
              <a:rPr lang="en-GB" sz="1800" dirty="0" smtClean="0"/>
              <a:t>(N. </a:t>
            </a:r>
            <a:r>
              <a:rPr lang="en-GB" sz="1800" dirty="0" err="1" smtClean="0"/>
              <a:t>Bree</a:t>
            </a:r>
            <a:r>
              <a:rPr lang="en-GB" sz="1800" dirty="0" smtClean="0"/>
              <a:t>, I.G. Darby, J. </a:t>
            </a:r>
            <a:r>
              <a:rPr lang="en-GB" sz="1800" dirty="0" err="1" smtClean="0"/>
              <a:t>Diriken</a:t>
            </a:r>
            <a:r>
              <a:rPr lang="en-GB" sz="1800" dirty="0" smtClean="0"/>
              <a:t>, M. </a:t>
            </a:r>
            <a:r>
              <a:rPr lang="en-GB" sz="1800" dirty="0" err="1" smtClean="0"/>
              <a:t>Huyse</a:t>
            </a:r>
            <a:r>
              <a:rPr lang="en-GB" sz="1800" dirty="0" smtClean="0"/>
              <a:t>, E. </a:t>
            </a:r>
            <a:r>
              <a:rPr lang="en-GB" sz="1800" dirty="0" err="1" smtClean="0"/>
              <a:t>Rapisarda</a:t>
            </a:r>
            <a:r>
              <a:rPr lang="en-GB" sz="1800" dirty="0" smtClean="0"/>
              <a:t>, </a:t>
            </a:r>
            <a:br>
              <a:rPr lang="en-GB" sz="1800" dirty="0" smtClean="0"/>
            </a:br>
            <a:r>
              <a:rPr lang="en-GB" sz="1800" dirty="0" smtClean="0"/>
              <a:t>P. Van </a:t>
            </a:r>
            <a:r>
              <a:rPr lang="en-GB" sz="1800" dirty="0" err="1" smtClean="0"/>
              <a:t>Duppen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STFC Daresbury Laboratory </a:t>
            </a:r>
            <a:r>
              <a:rPr lang="en-GB" sz="1800" dirty="0" smtClean="0"/>
              <a:t>(J. Simpson)</a:t>
            </a:r>
          </a:p>
          <a:p>
            <a:pPr>
              <a:buNone/>
            </a:pPr>
            <a:r>
              <a:rPr lang="en-GB" sz="1800" b="1" dirty="0" smtClean="0"/>
              <a:t>TU Darmstadt </a:t>
            </a:r>
            <a:r>
              <a:rPr lang="en-GB" sz="1800" dirty="0" smtClean="0"/>
              <a:t>(T. Bloch, S. </a:t>
            </a:r>
            <a:r>
              <a:rPr lang="en-GB" sz="1800" dirty="0" err="1" smtClean="0"/>
              <a:t>Bönig</a:t>
            </a:r>
            <a:r>
              <a:rPr lang="en-GB" sz="1800" dirty="0" smtClean="0"/>
              <a:t>, T. </a:t>
            </a:r>
            <a:r>
              <a:rPr lang="en-GB" sz="1800" dirty="0" err="1" smtClean="0"/>
              <a:t>Kröll</a:t>
            </a:r>
            <a:r>
              <a:rPr lang="en-GB" sz="1800" dirty="0" smtClean="0"/>
              <a:t>, J. </a:t>
            </a:r>
            <a:r>
              <a:rPr lang="en-GB" sz="1800" dirty="0" err="1" smtClean="0"/>
              <a:t>Leske</a:t>
            </a:r>
            <a:r>
              <a:rPr lang="en-GB" sz="1800" dirty="0" smtClean="0"/>
              <a:t>, N. </a:t>
            </a:r>
            <a:r>
              <a:rPr lang="en-GB" sz="1800" dirty="0" err="1" smtClean="0"/>
              <a:t>Pietralla</a:t>
            </a:r>
            <a:r>
              <a:rPr lang="en-GB" sz="1800" dirty="0" smtClean="0"/>
              <a:t>, </a:t>
            </a:r>
            <a:br>
              <a:rPr lang="en-GB" sz="1800" dirty="0" smtClean="0"/>
            </a:br>
            <a:r>
              <a:rPr lang="en-GB" sz="1800" dirty="0" smtClean="0"/>
              <a:t>M. Scheck)</a:t>
            </a:r>
          </a:p>
          <a:p>
            <a:pPr>
              <a:buNone/>
            </a:pPr>
            <a:r>
              <a:rPr lang="en-GB" sz="1800" b="1" dirty="0" smtClean="0"/>
              <a:t>University of Jyv</a:t>
            </a:r>
            <a:r>
              <a:rPr lang="en-GB" sz="1800" b="1" dirty="0" smtClean="0">
                <a:latin typeface="Arial"/>
                <a:cs typeface="Arial"/>
              </a:rPr>
              <a:t>ä</a:t>
            </a:r>
            <a:r>
              <a:rPr lang="en-GB" sz="1800" b="1" dirty="0" smtClean="0"/>
              <a:t>skyl</a:t>
            </a:r>
            <a:r>
              <a:rPr lang="en-GB" sz="1800" b="1" dirty="0" smtClean="0">
                <a:latin typeface="Arial"/>
              </a:rPr>
              <a:t>ä</a:t>
            </a:r>
            <a:r>
              <a:rPr lang="en-GB" sz="1800" dirty="0" smtClean="0"/>
              <a:t> (T. Grahn, R. </a:t>
            </a:r>
            <a:r>
              <a:rPr lang="en-GB" sz="1800" dirty="0" err="1" smtClean="0"/>
              <a:t>Julin</a:t>
            </a:r>
            <a:r>
              <a:rPr lang="en-GB" sz="1800" dirty="0" smtClean="0"/>
              <a:t>, P. </a:t>
            </a:r>
            <a:r>
              <a:rPr lang="en-GB" sz="1800" dirty="0" err="1" smtClean="0"/>
              <a:t>Rahkila</a:t>
            </a:r>
            <a:r>
              <a:rPr lang="en-GB" sz="1800" dirty="0" smtClean="0"/>
              <a:t>, M. </a:t>
            </a:r>
            <a:r>
              <a:rPr lang="en-GB" sz="1800" dirty="0" err="1" smtClean="0"/>
              <a:t>Sandzelius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University of Liverpool</a:t>
            </a:r>
            <a:r>
              <a:rPr lang="en-GB" sz="1800" dirty="0" smtClean="0"/>
              <a:t> (P. A. Butler, D. O’Donnell, L. P. Gaffney,</a:t>
            </a:r>
            <a:br>
              <a:rPr lang="en-GB" sz="1800" dirty="0" smtClean="0"/>
            </a:br>
            <a:r>
              <a:rPr lang="en-GB" sz="1800" dirty="0" smtClean="0"/>
              <a:t>D. T. Joss, R. D. Page, E. S. Paul)</a:t>
            </a:r>
          </a:p>
          <a:p>
            <a:pPr>
              <a:buNone/>
            </a:pPr>
            <a:r>
              <a:rPr lang="en-GB" sz="1800" b="1" dirty="0" smtClean="0"/>
              <a:t>University of Lund</a:t>
            </a:r>
            <a:r>
              <a:rPr lang="en-GB" sz="1800" dirty="0" smtClean="0"/>
              <a:t> (J. </a:t>
            </a:r>
            <a:r>
              <a:rPr lang="en-GB" sz="1800" dirty="0" err="1" smtClean="0"/>
              <a:t>Cederk</a:t>
            </a:r>
            <a:r>
              <a:rPr lang="en-GB" sz="1800" dirty="0" err="1" smtClean="0">
                <a:latin typeface="Arial"/>
              </a:rPr>
              <a:t>ä</a:t>
            </a:r>
            <a:r>
              <a:rPr lang="en-GB" sz="1800" dirty="0" err="1" smtClean="0"/>
              <a:t>ll</a:t>
            </a:r>
            <a:r>
              <a:rPr lang="en-GB" sz="1800" dirty="0" smtClean="0"/>
              <a:t>, C. </a:t>
            </a:r>
            <a:r>
              <a:rPr lang="en-GB" sz="1800" dirty="0" err="1" smtClean="0"/>
              <a:t>Fahlander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University of the West of Scotland</a:t>
            </a:r>
            <a:r>
              <a:rPr lang="en-GB" sz="1800" dirty="0" smtClean="0"/>
              <a:t> (B. </a:t>
            </a:r>
            <a:r>
              <a:rPr lang="en-GB" sz="1800" dirty="0" err="1" smtClean="0"/>
              <a:t>Hadinia</a:t>
            </a:r>
            <a:r>
              <a:rPr lang="en-GB" sz="1800" dirty="0" smtClean="0"/>
              <a:t>, J. F. Smith)</a:t>
            </a:r>
          </a:p>
          <a:p>
            <a:pPr>
              <a:buNone/>
            </a:pPr>
            <a:r>
              <a:rPr lang="en-GB" sz="1800" b="1" dirty="0" smtClean="0"/>
              <a:t>University of York</a:t>
            </a:r>
            <a:r>
              <a:rPr lang="en-GB" sz="1800" dirty="0" smtClean="0"/>
              <a:t> (H. Al-</a:t>
            </a:r>
            <a:r>
              <a:rPr lang="en-GB" sz="1800" dirty="0" err="1" smtClean="0"/>
              <a:t>Azri</a:t>
            </a:r>
            <a:r>
              <a:rPr lang="en-GB" sz="1800" dirty="0" smtClean="0"/>
              <a:t>, D. G. Jenkins, B. Joshi, B. S. Nara Singh, </a:t>
            </a:r>
            <a:br>
              <a:rPr lang="en-GB" sz="1800" dirty="0" smtClean="0"/>
            </a:br>
            <a:r>
              <a:rPr lang="en-GB" sz="1800" dirty="0" smtClean="0"/>
              <a:t>A. Nicholls, R. Wadsworth)</a:t>
            </a:r>
          </a:p>
          <a:p>
            <a:pPr>
              <a:buNone/>
            </a:pPr>
            <a:r>
              <a:rPr lang="en-GB" sz="1800" b="1" dirty="0" smtClean="0">
                <a:sym typeface="Symbol"/>
              </a:rPr>
              <a:t>Yale University </a:t>
            </a:r>
            <a:r>
              <a:rPr lang="en-GB" sz="1800" dirty="0" smtClean="0">
                <a:sym typeface="Symbol"/>
              </a:rPr>
              <a:t>(T. </a:t>
            </a:r>
            <a:r>
              <a:rPr lang="en-GB" sz="1800" dirty="0" err="1" smtClean="0">
                <a:sym typeface="Symbol"/>
              </a:rPr>
              <a:t>Ahn</a:t>
            </a:r>
            <a:r>
              <a:rPr lang="en-GB" sz="1800" dirty="0" smtClean="0">
                <a:sym typeface="Symbol"/>
              </a:rPr>
              <a:t>, V. Werner)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</a:p>
          <a:p>
            <a:r>
              <a:rPr lang="en-US" dirty="0" smtClean="0"/>
              <a:t>Proposed experiment</a:t>
            </a:r>
          </a:p>
          <a:p>
            <a:r>
              <a:rPr lang="en-US" dirty="0" smtClean="0"/>
              <a:t>Beam time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214422"/>
            <a:ext cx="7931150" cy="2377329"/>
          </a:xfrm>
        </p:spPr>
        <p:txBody>
          <a:bodyPr/>
          <a:lstStyle/>
          <a:p>
            <a:r>
              <a:rPr lang="en-US" dirty="0" smtClean="0"/>
              <a:t>In neutron-deficient nuclei around the </a:t>
            </a:r>
            <a:r>
              <a:rPr lang="en-US" i="1" dirty="0" smtClean="0"/>
              <a:t>Z</a:t>
            </a:r>
            <a:r>
              <a:rPr lang="en-US" dirty="0" smtClean="0"/>
              <a:t>=50 shell gap many unusual phenomena have been observed.</a:t>
            </a:r>
          </a:p>
          <a:p>
            <a:pPr lvl="0"/>
            <a:r>
              <a:rPr lang="en-US" dirty="0" smtClean="0"/>
              <a:t>In Te nuclei, valence protons and neutrons occupy overlapping orbitals ⇒ </a:t>
            </a:r>
            <a:r>
              <a:rPr lang="en-US" dirty="0" err="1" smtClean="0"/>
              <a:t>p-n</a:t>
            </a:r>
            <a:r>
              <a:rPr lang="en-US" dirty="0" smtClean="0"/>
              <a:t> interaction is expected to be strong (+ the tensor force between the </a:t>
            </a:r>
            <a:r>
              <a:rPr lang="en-US" i="1" dirty="0" smtClean="0"/>
              <a:t>g</a:t>
            </a:r>
            <a:r>
              <a:rPr lang="en-US" baseline="-25000" dirty="0" smtClean="0"/>
              <a:t>7/2 </a:t>
            </a:r>
            <a:r>
              <a:rPr lang="en-US" dirty="0" smtClean="0"/>
              <a:t>(</a:t>
            </a:r>
            <a:r>
              <a:rPr lang="en-US" i="1" dirty="0" err="1" smtClean="0"/>
              <a:t>j</a:t>
            </a:r>
            <a:r>
              <a:rPr lang="en-US" baseline="-25000" dirty="0" smtClean="0"/>
              <a:t>&lt;</a:t>
            </a:r>
            <a:r>
              <a:rPr lang="en-US" dirty="0" smtClean="0"/>
              <a:t>) and </a:t>
            </a:r>
            <a:r>
              <a:rPr lang="en-US" i="1" dirty="0" smtClean="0"/>
              <a:t>d</a:t>
            </a:r>
            <a:r>
              <a:rPr lang="en-US" baseline="-25000" dirty="0" smtClean="0"/>
              <a:t>5/2</a:t>
            </a:r>
            <a:r>
              <a:rPr lang="en-US" dirty="0" smtClean="0"/>
              <a:t>(</a:t>
            </a:r>
            <a:r>
              <a:rPr lang="en-US" i="1" dirty="0" smtClean="0"/>
              <a:t>j’</a:t>
            </a:r>
            <a:r>
              <a:rPr lang="en-US" baseline="-25000" dirty="0" smtClean="0"/>
              <a:t>&gt;</a:t>
            </a:r>
            <a:r>
              <a:rPr lang="en-US" dirty="0" smtClean="0"/>
              <a:t>) orbitals).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28662" y="3243091"/>
            <a:ext cx="8143932" cy="3543495"/>
            <a:chOff x="785786" y="3000372"/>
            <a:chExt cx="8143932" cy="3543495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21500"/>
            <a:stretch>
              <a:fillRect/>
            </a:stretch>
          </p:blipFill>
          <p:spPr bwMode="auto">
            <a:xfrm>
              <a:off x="1428728" y="3357562"/>
              <a:ext cx="7500990" cy="3186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571604" y="5072074"/>
              <a:ext cx="7358114" cy="428628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929322" y="3357562"/>
              <a:ext cx="428628" cy="3000396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5786" y="5131370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Z</a:t>
              </a:r>
              <a:r>
                <a:rPr lang="en-GB" dirty="0" smtClean="0"/>
                <a:t>=50</a:t>
              </a:r>
              <a:endParaRPr lang="en-GB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86446" y="3000372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N</a:t>
              </a:r>
              <a:r>
                <a:rPr lang="en-GB" dirty="0" smtClean="0"/>
                <a:t>=66</a:t>
              </a:r>
              <a:endParaRPr lang="en-GB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719" y="3336754"/>
            <a:ext cx="4856836" cy="3410908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876" y="1359735"/>
            <a:ext cx="4030664" cy="5395642"/>
          </a:xfrm>
        </p:spPr>
        <p:txBody>
          <a:bodyPr/>
          <a:lstStyle/>
          <a:p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2;0</a:t>
            </a:r>
            <a:r>
              <a:rPr lang="en-US" baseline="30000" dirty="0" smtClean="0"/>
              <a:t>+</a:t>
            </a:r>
            <a:r>
              <a:rPr lang="en-US" dirty="0" smtClean="0">
                <a:sym typeface="Symbol"/>
              </a:rPr>
              <a:t>2</a:t>
            </a:r>
            <a:r>
              <a:rPr lang="en-US" baseline="30000" dirty="0" smtClean="0">
                <a:sym typeface="Symbol"/>
              </a:rPr>
              <a:t>+</a:t>
            </a:r>
            <a:r>
              <a:rPr lang="en-US" dirty="0" smtClean="0">
                <a:sym typeface="Symbol"/>
              </a:rPr>
              <a:t>) values for the neutron-deficient </a:t>
            </a:r>
            <a:r>
              <a:rPr lang="en-US" dirty="0" err="1" smtClean="0">
                <a:sym typeface="Symbol"/>
              </a:rPr>
              <a:t>Sn</a:t>
            </a:r>
            <a:r>
              <a:rPr lang="en-US" dirty="0" smtClean="0">
                <a:sym typeface="Symbol"/>
              </a:rPr>
              <a:t> nuclei have been measured.</a:t>
            </a:r>
            <a:endParaRPr lang="en-US" dirty="0" smtClean="0"/>
          </a:p>
          <a:p>
            <a:r>
              <a:rPr lang="en-GB" dirty="0" smtClean="0"/>
              <a:t>Deviations from the seniority scheme when approaching the </a:t>
            </a:r>
            <a:r>
              <a:rPr lang="en-GB" i="1" dirty="0" smtClean="0"/>
              <a:t>N=Z</a:t>
            </a:r>
            <a:r>
              <a:rPr lang="en-GB" dirty="0" smtClean="0"/>
              <a:t>=50 shell gap and at the neutron mid shell have been observed.</a:t>
            </a:r>
          </a:p>
          <a:p>
            <a:r>
              <a:rPr lang="en-GB" dirty="0" smtClean="0"/>
              <a:t>Highlights the need of precision measurements in this region.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45517" y="2427096"/>
            <a:ext cx="2318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+mn-lt"/>
              </a:rPr>
              <a:t>A. </a:t>
            </a:r>
            <a:r>
              <a:rPr lang="en-GB" i="1" dirty="0" err="1" smtClean="0">
                <a:latin typeface="+mn-lt"/>
              </a:rPr>
              <a:t>Junglaus</a:t>
            </a:r>
            <a:r>
              <a:rPr lang="en-GB" i="1" dirty="0" smtClean="0">
                <a:latin typeface="+mn-lt"/>
              </a:rPr>
              <a:t> et al., Phys. </a:t>
            </a:r>
            <a:r>
              <a:rPr lang="en-GB" i="1" dirty="0" err="1" smtClean="0">
                <a:latin typeface="+mn-lt"/>
              </a:rPr>
              <a:t>Lett</a:t>
            </a:r>
            <a:r>
              <a:rPr lang="en-GB" i="1" dirty="0" smtClean="0">
                <a:latin typeface="+mn-lt"/>
              </a:rPr>
              <a:t>. B 695, 110 (2011)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27088" y="1773238"/>
            <a:ext cx="4030664" cy="4656158"/>
          </a:xfrm>
        </p:spPr>
        <p:txBody>
          <a:bodyPr/>
          <a:lstStyle/>
          <a:p>
            <a:r>
              <a:rPr lang="en-US" dirty="0" smtClean="0"/>
              <a:t>The 2</a:t>
            </a:r>
            <a:r>
              <a:rPr lang="en-US" baseline="30000" dirty="0" smtClean="0"/>
              <a:t>+</a:t>
            </a:r>
            <a:r>
              <a:rPr lang="en-US" dirty="0" smtClean="0"/>
              <a:t> and 4</a:t>
            </a:r>
            <a:r>
              <a:rPr lang="en-US" baseline="30000" dirty="0" smtClean="0"/>
              <a:t>+</a:t>
            </a:r>
            <a:r>
              <a:rPr lang="en-US" dirty="0" smtClean="0"/>
              <a:t> states minimise their energies near the neutron mid shell at </a:t>
            </a:r>
            <a:r>
              <a:rPr lang="en-US" i="1" dirty="0" smtClean="0"/>
              <a:t>N</a:t>
            </a:r>
            <a:r>
              <a:rPr lang="en-US" dirty="0" smtClean="0"/>
              <a:t>=66.</a:t>
            </a:r>
          </a:p>
          <a:p>
            <a:r>
              <a:rPr lang="en-US" dirty="0" smtClean="0"/>
              <a:t>Consequently, transition probabilities increase towards the mid shell.</a:t>
            </a:r>
          </a:p>
          <a:p>
            <a:r>
              <a:rPr lang="en-US" dirty="0" smtClean="0"/>
              <a:t>However, available experimental data suggests reduction of collectivity at the mid shell.</a:t>
            </a:r>
          </a:p>
        </p:txBody>
      </p:sp>
      <p:pic>
        <p:nvPicPr>
          <p:cNvPr id="6" name="Picture 5" descr="syst_T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03417" y="1895065"/>
            <a:ext cx="4500899" cy="4500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553647"/>
            <a:ext cx="3643338" cy="1946791"/>
          </a:xfrm>
        </p:spPr>
        <p:txBody>
          <a:bodyPr/>
          <a:lstStyle/>
          <a:p>
            <a:pPr marL="1588" indent="-1588">
              <a:buNone/>
            </a:pPr>
            <a:r>
              <a:rPr lang="en-US" dirty="0" smtClean="0"/>
              <a:t>Constrained HFB + GCM + 5 dimensional collective quadrupole Hamiltonian with the </a:t>
            </a:r>
            <a:r>
              <a:rPr lang="en-US" dirty="0" err="1" smtClean="0"/>
              <a:t>Gogny</a:t>
            </a:r>
            <a:r>
              <a:rPr lang="en-US" dirty="0" smtClean="0"/>
              <a:t> D1S interaction.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786" y="3571876"/>
            <a:ext cx="2459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+mn-lt"/>
              </a:rPr>
              <a:t>J</a:t>
            </a:r>
            <a:r>
              <a:rPr lang="en-GB" i="1" dirty="0" smtClean="0">
                <a:latin typeface="+mn-lt"/>
              </a:rPr>
              <a:t>.-P. Delaroche </a:t>
            </a:r>
            <a:r>
              <a:rPr lang="en-GB" i="1" dirty="0">
                <a:latin typeface="+mn-lt"/>
              </a:rPr>
              <a:t>et al.</a:t>
            </a:r>
            <a:r>
              <a:rPr lang="en-GB" i="1" dirty="0" smtClean="0">
                <a:latin typeface="+mn-lt"/>
              </a:rPr>
              <a:t> Phys. Rev. </a:t>
            </a:r>
            <a:r>
              <a:rPr lang="en-GB" i="1" dirty="0">
                <a:latin typeface="+mn-lt"/>
              </a:rPr>
              <a:t>C</a:t>
            </a:r>
            <a:r>
              <a:rPr lang="en-GB" i="1" dirty="0" smtClean="0">
                <a:latin typeface="+mn-lt"/>
              </a:rPr>
              <a:t> 81 014303 </a:t>
            </a:r>
            <a:r>
              <a:rPr lang="en-GB" i="1" dirty="0">
                <a:latin typeface="+mn-lt"/>
              </a:rPr>
              <a:t>(</a:t>
            </a:r>
            <a:r>
              <a:rPr lang="en-GB" i="1" dirty="0" smtClean="0">
                <a:latin typeface="+mn-lt"/>
              </a:rPr>
              <a:t>2010)</a:t>
            </a:r>
            <a:endParaRPr lang="en-GB" dirty="0">
              <a:latin typeface="+mn-lt"/>
            </a:endParaRPr>
          </a:p>
        </p:txBody>
      </p:sp>
      <p:pic>
        <p:nvPicPr>
          <p:cNvPr id="7" name="Picture 6" descr="syst_Te_theo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04400" y="1893600"/>
            <a:ext cx="4490720" cy="449072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207972" y="4892939"/>
            <a:ext cx="45719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066851" y="3213574"/>
            <a:ext cx="1596112" cy="10879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785786" y="4540965"/>
            <a:ext cx="3643338" cy="231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-1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behaviour also predicted by two other studies (configuration mixing with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Gogny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D1S, IBA, Refs [13] &amp; [14] of the proposal).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207972" y="4892939"/>
            <a:ext cx="45719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t="2793" b="1797"/>
          <a:stretch>
            <a:fillRect/>
          </a:stretch>
        </p:blipFill>
        <p:spPr>
          <a:xfrm>
            <a:off x="1190666" y="3810183"/>
            <a:ext cx="6762669" cy="3008127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827088" y="1377445"/>
            <a:ext cx="7931150" cy="2445969"/>
          </a:xfrm>
        </p:spPr>
        <p:txBody>
          <a:bodyPr wrap="square"/>
          <a:lstStyle/>
          <a:p>
            <a:pPr marL="0">
              <a:buNone/>
            </a:pPr>
            <a:r>
              <a:rPr lang="en-GB" dirty="0" smtClean="0"/>
              <a:t>However, the study of </a:t>
            </a:r>
            <a:r>
              <a:rPr lang="en-GB" dirty="0" err="1" smtClean="0"/>
              <a:t>Delion</a:t>
            </a:r>
            <a:r>
              <a:rPr lang="en-GB" dirty="0" smtClean="0"/>
              <a:t> et al. (Phys. Rev. C 82, 024307 (2010)) contradicts the other predictions.</a:t>
            </a:r>
          </a:p>
          <a:p>
            <a:pPr marL="0"/>
            <a:r>
              <a:rPr lang="en-GB" dirty="0" smtClean="0"/>
              <a:t>QRPA calculations with different </a:t>
            </a:r>
            <a:r>
              <a:rPr lang="en-GB" dirty="0" err="1" smtClean="0"/>
              <a:t>p-n</a:t>
            </a:r>
            <a:r>
              <a:rPr lang="en-GB" dirty="0" smtClean="0"/>
              <a:t> interaction parameterisations.</a:t>
            </a:r>
          </a:p>
          <a:p>
            <a:pPr marL="0"/>
            <a:r>
              <a:rPr lang="en-GB" dirty="0" smtClean="0"/>
              <a:t>Nuclear structure of the light Te nuclei </a:t>
            </a:r>
            <a:r>
              <a:rPr lang="en-GB" b="1" dirty="0" smtClean="0"/>
              <a:t>not well </a:t>
            </a:r>
            <a:r>
              <a:rPr lang="en-GB" dirty="0" smtClean="0"/>
              <a:t>understood.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313077" y="4651907"/>
            <a:ext cx="892556" cy="434122"/>
            <a:chOff x="5313077" y="4651907"/>
            <a:chExt cx="892556" cy="434122"/>
          </a:xfrm>
        </p:grpSpPr>
        <p:sp>
          <p:nvSpPr>
            <p:cNvPr id="6" name="Oval 5"/>
            <p:cNvSpPr/>
            <p:nvPr/>
          </p:nvSpPr>
          <p:spPr>
            <a:xfrm>
              <a:off x="5313077" y="4651907"/>
              <a:ext cx="259175" cy="259160"/>
            </a:xfrm>
            <a:prstGeom prst="ellipse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20417" y="4716697"/>
              <a:ext cx="685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chemeClr val="accent6"/>
                  </a:solidFill>
                </a:rPr>
                <a:t>120</a:t>
              </a:r>
              <a:r>
                <a:rPr lang="en-US" dirty="0" smtClean="0">
                  <a:solidFill>
                    <a:schemeClr val="accent6"/>
                  </a:solidFill>
                </a:rPr>
                <a:t>Te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21211" y="4959803"/>
            <a:ext cx="881135" cy="434122"/>
            <a:chOff x="5313077" y="4651907"/>
            <a:chExt cx="881135" cy="434122"/>
          </a:xfrm>
        </p:grpSpPr>
        <p:sp>
          <p:nvSpPr>
            <p:cNvPr id="13" name="Oval 12"/>
            <p:cNvSpPr/>
            <p:nvPr/>
          </p:nvSpPr>
          <p:spPr>
            <a:xfrm>
              <a:off x="5313077" y="4651907"/>
              <a:ext cx="259175" cy="259160"/>
            </a:xfrm>
            <a:prstGeom prst="ellipse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20417" y="4716697"/>
              <a:ext cx="673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chemeClr val="accent6"/>
                  </a:solidFill>
                </a:rPr>
                <a:t>118</a:t>
              </a:r>
              <a:r>
                <a:rPr lang="en-US" dirty="0" smtClean="0">
                  <a:solidFill>
                    <a:schemeClr val="accent6"/>
                  </a:solidFill>
                </a:rPr>
                <a:t>Te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881410" y="4788254"/>
            <a:ext cx="920069" cy="369332"/>
            <a:chOff x="4652183" y="4548243"/>
            <a:chExt cx="920069" cy="369332"/>
          </a:xfrm>
        </p:grpSpPr>
        <p:sp>
          <p:nvSpPr>
            <p:cNvPr id="16" name="Oval 15"/>
            <p:cNvSpPr/>
            <p:nvPr/>
          </p:nvSpPr>
          <p:spPr>
            <a:xfrm>
              <a:off x="5313077" y="4651907"/>
              <a:ext cx="259175" cy="259160"/>
            </a:xfrm>
            <a:prstGeom prst="ellipse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52183" y="4548243"/>
              <a:ext cx="673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chemeClr val="accent6"/>
                  </a:solidFill>
                </a:rPr>
                <a:t>116</a:t>
              </a:r>
              <a:r>
                <a:rPr lang="en-US" dirty="0" smtClean="0">
                  <a:solidFill>
                    <a:schemeClr val="accent6"/>
                  </a:solidFill>
                </a:rPr>
                <a:t>Te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20384" y="3864175"/>
            <a:ext cx="7597218" cy="2365148"/>
            <a:chOff x="1020384" y="3864175"/>
            <a:chExt cx="7597218" cy="2365148"/>
          </a:xfrm>
        </p:grpSpPr>
        <p:cxnSp>
          <p:nvCxnSpPr>
            <p:cNvPr id="19" name="Straight Arrow Connector 18"/>
            <p:cNvCxnSpPr/>
            <p:nvPr/>
          </p:nvCxnSpPr>
          <p:spPr>
            <a:xfrm rot="10800000" flipV="1">
              <a:off x="6363983" y="4228895"/>
              <a:ext cx="543732" cy="4050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020384" y="4381699"/>
              <a:ext cx="3277347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+mn-lt"/>
                </a:rPr>
                <a:t>p-n</a:t>
              </a:r>
              <a:r>
                <a:rPr lang="en-US" dirty="0" smtClean="0">
                  <a:latin typeface="+mn-lt"/>
                </a:rPr>
                <a:t> coupling strength changes</a:t>
              </a:r>
              <a:endParaRPr lang="en-US" dirty="0">
                <a:latin typeface="+mn-lt"/>
              </a:endParaRPr>
            </a:p>
          </p:txBody>
        </p:sp>
        <p:cxnSp>
          <p:nvCxnSpPr>
            <p:cNvPr id="24" name="Straight Arrow Connector 23"/>
            <p:cNvCxnSpPr>
              <a:stCxn id="23" idx="2"/>
            </p:cNvCxnSpPr>
            <p:nvPr/>
          </p:nvCxnSpPr>
          <p:spPr>
            <a:xfrm rot="16200000" flipH="1">
              <a:off x="2560530" y="4849559"/>
              <a:ext cx="481906" cy="2848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187617" y="3864175"/>
              <a:ext cx="2429985" cy="369332"/>
            </a:xfrm>
            <a:prstGeom prst="rect">
              <a:avLst/>
            </a:prstGeom>
            <a:solidFill>
              <a:srgbClr val="80808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Constant QQ strength</a:t>
              </a:r>
              <a:endParaRPr lang="en-US" dirty="0">
                <a:latin typeface="+mn-lt"/>
              </a:endParaRPr>
            </a:p>
          </p:txBody>
        </p:sp>
        <p:cxnSp>
          <p:nvCxnSpPr>
            <p:cNvPr id="27" name="Straight Arrow Connector 26"/>
            <p:cNvCxnSpPr>
              <a:stCxn id="32" idx="1"/>
            </p:cNvCxnSpPr>
            <p:nvPr/>
          </p:nvCxnSpPr>
          <p:spPr>
            <a:xfrm rot="10800000">
              <a:off x="3251517" y="5973493"/>
              <a:ext cx="879722" cy="711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131239" y="5859991"/>
              <a:ext cx="2661493" cy="369332"/>
            </a:xfrm>
            <a:prstGeom prst="rect">
              <a:avLst/>
            </a:prstGeom>
            <a:solidFill>
              <a:srgbClr val="80808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+mn-lt"/>
                </a:rPr>
                <a:t>p-n</a:t>
              </a:r>
              <a:r>
                <a:rPr lang="en-US" dirty="0" smtClean="0">
                  <a:latin typeface="+mn-lt"/>
                </a:rPr>
                <a:t> pairing gap changes</a:t>
              </a:r>
              <a:endParaRPr lang="en-US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3765851"/>
          </a:xfrm>
        </p:spPr>
        <p:txBody>
          <a:bodyPr vert="horz" wrap="square">
            <a:noAutofit/>
          </a:bodyPr>
          <a:lstStyle/>
          <a:p>
            <a:pPr>
              <a:buNone/>
            </a:pPr>
            <a:r>
              <a:rPr lang="en-GB" dirty="0" smtClean="0"/>
              <a:t>Objectives of the proposed study:</a:t>
            </a:r>
          </a:p>
          <a:p>
            <a:pPr lvl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400" dirty="0" smtClean="0"/>
              <a:t>To probe </a:t>
            </a:r>
            <a:r>
              <a:rPr lang="en-GB" sz="2400" b="1" dirty="0" smtClean="0"/>
              <a:t>collectivity</a:t>
            </a:r>
            <a:r>
              <a:rPr lang="en-GB" sz="2400" dirty="0" smtClean="0"/>
              <a:t> and </a:t>
            </a:r>
            <a:r>
              <a:rPr lang="en-GB" sz="2400" b="1" dirty="0" smtClean="0"/>
              <a:t>wave functions</a:t>
            </a:r>
            <a:r>
              <a:rPr lang="en-GB" sz="2400" i="1" dirty="0" smtClean="0"/>
              <a:t> </a:t>
            </a:r>
            <a:r>
              <a:rPr lang="en-GB" sz="2400" dirty="0" smtClean="0"/>
              <a:t>around the </a:t>
            </a:r>
            <a:r>
              <a:rPr lang="en-GB" sz="2400" i="1" dirty="0" smtClean="0"/>
              <a:t>N</a:t>
            </a:r>
            <a:r>
              <a:rPr lang="en-GB" sz="2400" dirty="0" smtClean="0"/>
              <a:t>=66 neutron mid shell by measuring the</a:t>
            </a:r>
            <a:br>
              <a:rPr lang="en-GB" sz="2400" dirty="0" smtClean="0"/>
            </a:br>
            <a:r>
              <a:rPr lang="en-GB" sz="2400" i="1" dirty="0" smtClean="0"/>
              <a:t>B</a:t>
            </a:r>
            <a:r>
              <a:rPr lang="en-GB" sz="2400" dirty="0" smtClean="0"/>
              <a:t>(</a:t>
            </a:r>
            <a:r>
              <a:rPr lang="en-GB" sz="2400" i="1" dirty="0" smtClean="0"/>
              <a:t>E</a:t>
            </a:r>
            <a:r>
              <a:rPr lang="en-GB" sz="2400" dirty="0" smtClean="0"/>
              <a:t>2;0</a:t>
            </a:r>
            <a:r>
              <a:rPr lang="en-GB" sz="2400" baseline="30000" dirty="0" smtClean="0"/>
              <a:t>+</a:t>
            </a:r>
            <a:r>
              <a:rPr lang="en-GB" sz="2400" dirty="0" smtClean="0">
                <a:sym typeface="Symbol"/>
              </a:rPr>
              <a:t>2</a:t>
            </a:r>
            <a:r>
              <a:rPr lang="en-GB" sz="2400" baseline="30000" dirty="0" smtClean="0">
                <a:sym typeface="Symbol"/>
              </a:rPr>
              <a:t>+</a:t>
            </a:r>
            <a:r>
              <a:rPr lang="en-GB" sz="2400" dirty="0" smtClean="0">
                <a:sym typeface="Symbol"/>
              </a:rPr>
              <a:t>) value in </a:t>
            </a:r>
            <a:r>
              <a:rPr lang="en-GB" sz="2400" baseline="30000" dirty="0" smtClean="0">
                <a:sym typeface="Symbol"/>
              </a:rPr>
              <a:t>116</a:t>
            </a:r>
            <a:r>
              <a:rPr lang="en-GB" sz="2400" dirty="0" smtClean="0">
                <a:sym typeface="Symbol"/>
              </a:rPr>
              <a:t>Te and </a:t>
            </a:r>
            <a:r>
              <a:rPr lang="en-GB" sz="2400" baseline="30000" dirty="0" smtClean="0">
                <a:sym typeface="Symbol"/>
              </a:rPr>
              <a:t>118</a:t>
            </a:r>
            <a:r>
              <a:rPr lang="en-GB" sz="2400" dirty="0" smtClean="0">
                <a:sym typeface="Symbol"/>
              </a:rPr>
              <a:t>Te, for which different predictions exist.</a:t>
            </a:r>
            <a:endParaRPr lang="en-GB" sz="2400" baseline="30000" dirty="0" smtClean="0">
              <a:sym typeface="Symbol"/>
            </a:endParaRPr>
          </a:p>
          <a:p>
            <a:pPr lvl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400" dirty="0" smtClean="0">
                <a:sym typeface="Symbol"/>
              </a:rPr>
              <a:t>To initiate </a:t>
            </a:r>
            <a:r>
              <a:rPr lang="en-GB" sz="2400" b="1" dirty="0" smtClean="0">
                <a:sym typeface="Symbol"/>
              </a:rPr>
              <a:t>beam and target developments </a:t>
            </a:r>
            <a:r>
              <a:rPr lang="en-GB" sz="2400" dirty="0" smtClean="0">
                <a:sym typeface="Symbol"/>
              </a:rPr>
              <a:t>for</a:t>
            </a:r>
            <a:r>
              <a:rPr lang="en-US" sz="2400" dirty="0" smtClean="0"/>
              <a:t> Coulomb excitation and transfer studies of more neutron-deficient Te using HIE-ISOLDE (</a:t>
            </a:r>
            <a:r>
              <a:rPr lang="en-US" sz="2400" dirty="0" err="1" smtClean="0"/>
              <a:t>LoI</a:t>
            </a:r>
            <a:r>
              <a:rPr lang="en-US" sz="2400" dirty="0" smtClean="0"/>
              <a:t> endorsed)</a:t>
            </a:r>
            <a:r>
              <a:rPr lang="en-GB" sz="2400" dirty="0" smtClean="0">
                <a:sym typeface="Symbol"/>
              </a:rPr>
              <a:t>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377445"/>
            <a:ext cx="7931150" cy="3844613"/>
          </a:xfrm>
        </p:spPr>
        <p:txBody>
          <a:bodyPr/>
          <a:lstStyle/>
          <a:p>
            <a:r>
              <a:rPr lang="en-GB" baseline="30000" dirty="0" smtClean="0"/>
              <a:t>116</a:t>
            </a:r>
            <a:r>
              <a:rPr lang="en-GB" dirty="0" smtClean="0"/>
              <a:t>Te can be produced using the ZrO</a:t>
            </a:r>
            <a:r>
              <a:rPr lang="en-GB" baseline="-25000" dirty="0" smtClean="0"/>
              <a:t>2</a:t>
            </a:r>
            <a:r>
              <a:rPr lang="en-GB" dirty="0" smtClean="0"/>
              <a:t> primary ISOLDE target and the hot plasma ion source through spallation of 1.5 mass% hafnium impurities [U. </a:t>
            </a:r>
            <a:r>
              <a:rPr lang="en-GB" dirty="0" err="1" smtClean="0"/>
              <a:t>Köster</a:t>
            </a:r>
            <a:r>
              <a:rPr lang="en-GB" dirty="0" smtClean="0"/>
              <a:t> et al., NIM B 204 (2003) 303] (yield </a:t>
            </a:r>
            <a:r>
              <a:rPr lang="en-GB" dirty="0" smtClean="0">
                <a:sym typeface="Symbol"/>
              </a:rPr>
              <a:t>10</a:t>
            </a:r>
            <a:r>
              <a:rPr lang="en-GB" baseline="30000" dirty="0" smtClean="0">
                <a:sym typeface="Symbol"/>
              </a:rPr>
              <a:t>6</a:t>
            </a:r>
            <a:r>
              <a:rPr lang="en-GB" dirty="0" smtClean="0">
                <a:sym typeface="Symbol"/>
              </a:rPr>
              <a:t>/</a:t>
            </a:r>
            <a:r>
              <a:rPr lang="el-GR" dirty="0" smtClean="0">
                <a:sym typeface="Symbol"/>
              </a:rPr>
              <a:t>μ</a:t>
            </a:r>
            <a:r>
              <a:rPr lang="en-GB" dirty="0" smtClean="0">
                <a:sym typeface="Symbol"/>
              </a:rPr>
              <a:t>C)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HfO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CeO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primary targets are likely to be more suitable for the production of the neutron-deficient Te beams (also noted on the </a:t>
            </a:r>
            <a:r>
              <a:rPr lang="en-GB" i="1" dirty="0" smtClean="0"/>
              <a:t>TAC report</a:t>
            </a:r>
            <a:r>
              <a:rPr lang="en-GB" dirty="0" smtClean="0"/>
              <a:t>).</a:t>
            </a:r>
          </a:p>
          <a:p>
            <a:r>
              <a:rPr lang="en-GB" dirty="0" smtClean="0"/>
              <a:t>Beam purity can be improved with RILIS. </a:t>
            </a:r>
            <a:r>
              <a:rPr lang="en-GB" i="1" dirty="0" smtClean="0"/>
              <a:t>TAC report</a:t>
            </a:r>
            <a:r>
              <a:rPr lang="en-GB" dirty="0" smtClean="0"/>
              <a:t>: development of the RILIS scheme for Te should be started.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5424481"/>
            <a:ext cx="6715172" cy="1200328"/>
          </a:xfrm>
          <a:prstGeom prst="rect">
            <a:avLst/>
          </a:prstGeom>
          <a:noFill/>
          <a:ln w="25400" cap="rnd">
            <a:solidFill>
              <a:srgbClr val="FF0000"/>
            </a:solidFill>
            <a:miter lim="800000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0099"/>
                </a:solidFill>
                <a:latin typeface="+mn-lt"/>
                <a:cs typeface="+mn-cs"/>
              </a:rPr>
              <a:t>Therefore, </a:t>
            </a:r>
            <a:r>
              <a:rPr lang="en-GB" sz="2400" b="1" dirty="0" smtClean="0">
                <a:solidFill>
                  <a:srgbClr val="000099"/>
                </a:solidFill>
                <a:latin typeface="+mn-lt"/>
                <a:cs typeface="+mn-cs"/>
              </a:rPr>
              <a:t>3 shifts</a:t>
            </a:r>
            <a:r>
              <a:rPr lang="en-GB" sz="2400" dirty="0" smtClean="0">
                <a:solidFill>
                  <a:srgbClr val="000099"/>
                </a:solidFill>
                <a:latin typeface="+mn-lt"/>
                <a:cs typeface="+mn-cs"/>
              </a:rPr>
              <a:t> of beam time is requested for the beam development prior the Coulomb excitation run.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2190</TotalTime>
  <Words>1089</Words>
  <Application>Microsoft Macintosh PowerPoint</Application>
  <PresentationFormat>On-screen Show (4:3)</PresentationFormat>
  <Paragraphs>82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Coulomb excitation of 116Te and 118Te: a study of collectivity above the Z=50 shell gap </vt:lpstr>
      <vt:lpstr>Outline</vt:lpstr>
      <vt:lpstr>Physics background</vt:lpstr>
      <vt:lpstr>Physics background</vt:lpstr>
      <vt:lpstr>Physics background</vt:lpstr>
      <vt:lpstr>Physics background</vt:lpstr>
      <vt:lpstr>Physics background</vt:lpstr>
      <vt:lpstr>Proposed experiment</vt:lpstr>
      <vt:lpstr>Proposed experiment</vt:lpstr>
      <vt:lpstr>Proposed experiment</vt:lpstr>
      <vt:lpstr>Proposed experiment</vt:lpstr>
      <vt:lpstr>Proposed experiment</vt:lpstr>
      <vt:lpstr>Beam time request</vt:lpstr>
      <vt:lpstr>Collaboration</vt:lpstr>
    </vt:vector>
  </TitlesOfParts>
  <Company>University of Jyväskylä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Lamberg, Päivi Kaarina</dc:creator>
  <cp:lastModifiedBy>Tuomas Grahn</cp:lastModifiedBy>
  <cp:revision>158</cp:revision>
  <dcterms:created xsi:type="dcterms:W3CDTF">2011-02-02T07:06:54Z</dcterms:created>
  <dcterms:modified xsi:type="dcterms:W3CDTF">2011-02-02T07:21:02Z</dcterms:modified>
</cp:coreProperties>
</file>