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Default Extension="pict" ContentType="image/pict"/>
  <Override PartName="/ppt/slides/slide9.xml" ContentType="application/vnd.openxmlformats-officedocument.presentationml.slide+xml"/>
  <Override PartName="/ppt/notesSlides/notesSlide4.xml" ContentType="application/vnd.openxmlformats-officedocument.presentationml.notes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embeddings/oleObject1.bin" ContentType="application/vnd.openxmlformats-officedocument.oleObject"/>
  <Override PartName="/ppt/notesSlides/notesSlide1.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embeddings/oleObject2.bin" ContentType="application/vnd.openxmlformats-officedocument.oleObject"/>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87" r:id="rId1"/>
  </p:sldMasterIdLst>
  <p:notesMasterIdLst>
    <p:notesMasterId r:id="rId38"/>
  </p:notesMasterIdLst>
  <p:sldIdLst>
    <p:sldId id="283" r:id="rId2"/>
    <p:sldId id="259" r:id="rId3"/>
    <p:sldId id="261" r:id="rId4"/>
    <p:sldId id="262" r:id="rId5"/>
    <p:sldId id="285" r:id="rId6"/>
    <p:sldId id="282" r:id="rId7"/>
    <p:sldId id="273" r:id="rId8"/>
    <p:sldId id="274" r:id="rId9"/>
    <p:sldId id="275" r:id="rId10"/>
    <p:sldId id="279" r:id="rId11"/>
    <p:sldId id="276" r:id="rId12"/>
    <p:sldId id="310" r:id="rId13"/>
    <p:sldId id="265" r:id="rId14"/>
    <p:sldId id="293" r:id="rId15"/>
    <p:sldId id="266" r:id="rId16"/>
    <p:sldId id="292" r:id="rId17"/>
    <p:sldId id="280" r:id="rId18"/>
    <p:sldId id="308" r:id="rId19"/>
    <p:sldId id="309" r:id="rId20"/>
    <p:sldId id="319" r:id="rId21"/>
    <p:sldId id="318" r:id="rId22"/>
    <p:sldId id="313" r:id="rId23"/>
    <p:sldId id="287" r:id="rId24"/>
    <p:sldId id="288" r:id="rId25"/>
    <p:sldId id="289" r:id="rId26"/>
    <p:sldId id="290" r:id="rId27"/>
    <p:sldId id="299" r:id="rId28"/>
    <p:sldId id="303" r:id="rId29"/>
    <p:sldId id="304" r:id="rId30"/>
    <p:sldId id="306" r:id="rId31"/>
    <p:sldId id="314" r:id="rId32"/>
    <p:sldId id="317" r:id="rId33"/>
    <p:sldId id="315" r:id="rId34"/>
    <p:sldId id="316" r:id="rId35"/>
    <p:sldId id="312" r:id="rId36"/>
    <p:sldId id="300"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charset="0"/>
        <a:ea typeface="Arial" charset="0"/>
        <a:cs typeface="Arial" charset="0"/>
      </a:defRPr>
    </a:lvl1pPr>
    <a:lvl2pPr marL="457200" algn="l" rtl="0" fontAlgn="base">
      <a:spcBef>
        <a:spcPct val="0"/>
      </a:spcBef>
      <a:spcAft>
        <a:spcPct val="0"/>
      </a:spcAft>
      <a:defRPr kern="1200">
        <a:solidFill>
          <a:schemeClr val="tx1"/>
        </a:solidFill>
        <a:latin typeface="Tahoma" charset="0"/>
        <a:ea typeface="Arial" charset="0"/>
        <a:cs typeface="Arial" charset="0"/>
      </a:defRPr>
    </a:lvl2pPr>
    <a:lvl3pPr marL="914400" algn="l" rtl="0" fontAlgn="base">
      <a:spcBef>
        <a:spcPct val="0"/>
      </a:spcBef>
      <a:spcAft>
        <a:spcPct val="0"/>
      </a:spcAft>
      <a:defRPr kern="1200">
        <a:solidFill>
          <a:schemeClr val="tx1"/>
        </a:solidFill>
        <a:latin typeface="Tahoma" charset="0"/>
        <a:ea typeface="Arial" charset="0"/>
        <a:cs typeface="Arial" charset="0"/>
      </a:defRPr>
    </a:lvl3pPr>
    <a:lvl4pPr marL="1371600" algn="l" rtl="0" fontAlgn="base">
      <a:spcBef>
        <a:spcPct val="0"/>
      </a:spcBef>
      <a:spcAft>
        <a:spcPct val="0"/>
      </a:spcAft>
      <a:defRPr kern="1200">
        <a:solidFill>
          <a:schemeClr val="tx1"/>
        </a:solidFill>
        <a:latin typeface="Tahoma" charset="0"/>
        <a:ea typeface="Arial" charset="0"/>
        <a:cs typeface="Arial" charset="0"/>
      </a:defRPr>
    </a:lvl4pPr>
    <a:lvl5pPr marL="1828800" algn="l" rtl="0" fontAlgn="base">
      <a:spcBef>
        <a:spcPct val="0"/>
      </a:spcBef>
      <a:spcAft>
        <a:spcPct val="0"/>
      </a:spcAft>
      <a:defRPr kern="1200">
        <a:solidFill>
          <a:schemeClr val="tx1"/>
        </a:solidFill>
        <a:latin typeface="Tahoma" charset="0"/>
        <a:ea typeface="Arial" charset="0"/>
        <a:cs typeface="Arial" charset="0"/>
      </a:defRPr>
    </a:lvl5pPr>
    <a:lvl6pPr marL="2286000" algn="l" defTabSz="457200" rtl="0" eaLnBrk="1" latinLnBrk="0" hangingPunct="1">
      <a:defRPr kern="1200">
        <a:solidFill>
          <a:schemeClr val="tx1"/>
        </a:solidFill>
        <a:latin typeface="Tahoma" charset="0"/>
        <a:ea typeface="Arial" charset="0"/>
        <a:cs typeface="Arial" charset="0"/>
      </a:defRPr>
    </a:lvl6pPr>
    <a:lvl7pPr marL="2743200" algn="l" defTabSz="457200" rtl="0" eaLnBrk="1" latinLnBrk="0" hangingPunct="1">
      <a:defRPr kern="1200">
        <a:solidFill>
          <a:schemeClr val="tx1"/>
        </a:solidFill>
        <a:latin typeface="Tahoma" charset="0"/>
        <a:ea typeface="Arial" charset="0"/>
        <a:cs typeface="Arial" charset="0"/>
      </a:defRPr>
    </a:lvl7pPr>
    <a:lvl8pPr marL="3200400" algn="l" defTabSz="457200" rtl="0" eaLnBrk="1" latinLnBrk="0" hangingPunct="1">
      <a:defRPr kern="1200">
        <a:solidFill>
          <a:schemeClr val="tx1"/>
        </a:solidFill>
        <a:latin typeface="Tahoma" charset="0"/>
        <a:ea typeface="Arial" charset="0"/>
        <a:cs typeface="Arial" charset="0"/>
      </a:defRPr>
    </a:lvl8pPr>
    <a:lvl9pPr marL="3657600" algn="l" defTabSz="457200" rtl="0" eaLnBrk="1" latinLnBrk="0" hangingPunct="1">
      <a:defRPr kern="1200">
        <a:solidFill>
          <a:schemeClr val="tx1"/>
        </a:solidFill>
        <a:latin typeface="Tahoma"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2DEFF"/>
    <a:srgbClr val="FEFF84"/>
    <a:srgbClr val="FFCF0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76" d="100"/>
          <a:sy n="76" d="100"/>
        </p:scale>
        <p:origin x="-128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9124B0-F430-4D4D-A02C-431F8917CA59}" type="datetimeFigureOut">
              <a:rPr lang="en-US" smtClean="0"/>
              <a:pPr/>
              <a:t>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357CFC-2F19-F34E-809D-CDE9740E399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Marcador de imagen de diapositiva 1"/>
          <p:cNvSpPr>
            <a:spLocks noGrp="1" noRot="1" noChangeAspect="1"/>
          </p:cNvSpPr>
          <p:nvPr>
            <p:ph type="sldImg"/>
          </p:nvPr>
        </p:nvSpPr>
        <p:spPr bwMode="auto">
          <a:noFill/>
          <a:ln>
            <a:solidFill>
              <a:srgbClr val="000000"/>
            </a:solidFill>
            <a:miter lim="800000"/>
            <a:headEnd/>
            <a:tailEnd/>
          </a:ln>
        </p:spPr>
      </p:sp>
      <p:sp>
        <p:nvSpPr>
          <p:cNvPr id="194563"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186Pb decay high resolution unknown</a:t>
            </a:r>
          </a:p>
          <a:p>
            <a:pPr eaLnBrk="1" hangingPunct="1">
              <a:spcBef>
                <a:spcPct val="0"/>
              </a:spcBef>
            </a:pPr>
            <a:r>
              <a:rPr lang="es-ES_tradnl" smtClean="0"/>
              <a:t>188Pb decay poorly known</a:t>
            </a:r>
          </a:p>
          <a:p>
            <a:pPr eaLnBrk="1" hangingPunct="1">
              <a:spcBef>
                <a:spcPct val="0"/>
              </a:spcBef>
            </a:pPr>
            <a:endParaRPr lang="es-ES_tradnl" smtClean="0"/>
          </a:p>
          <a:p>
            <a:pPr eaLnBrk="1" hangingPunct="1">
              <a:spcBef>
                <a:spcPct val="0"/>
              </a:spcBef>
            </a:pPr>
            <a:r>
              <a:rPr lang="es-ES_tradnl" smtClean="0"/>
              <a:t>Pb are spherical</a:t>
            </a:r>
          </a:p>
          <a:p>
            <a:pPr eaLnBrk="1" hangingPunct="1">
              <a:spcBef>
                <a:spcPct val="0"/>
              </a:spcBef>
            </a:pPr>
            <a:r>
              <a:rPr lang="es-ES_tradnl" smtClean="0"/>
              <a:t>Hg shape evolution</a:t>
            </a:r>
          </a:p>
          <a:p>
            <a:pPr eaLnBrk="1" hangingPunct="1">
              <a:spcBef>
                <a:spcPct val="0"/>
              </a:spcBef>
            </a:pPr>
            <a:r>
              <a:rPr lang="es-ES_tradnl" smtClean="0"/>
              <a:t>Pt the same</a:t>
            </a:r>
          </a:p>
        </p:txBody>
      </p:sp>
      <p:sp>
        <p:nvSpPr>
          <p:cNvPr id="194564"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3B14E7-AFC7-EB4C-8EEC-630D67B517DB}" type="slidenum">
              <a:rPr lang="en-US" smtClean="0"/>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Marcador de imagen de diapositiva 1"/>
          <p:cNvSpPr>
            <a:spLocks noGrp="1" noRot="1" noChangeAspect="1"/>
          </p:cNvSpPr>
          <p:nvPr>
            <p:ph type="sldImg"/>
          </p:nvPr>
        </p:nvSpPr>
        <p:spPr bwMode="auto">
          <a:noFill/>
          <a:ln>
            <a:solidFill>
              <a:srgbClr val="000000"/>
            </a:solidFill>
            <a:miter lim="800000"/>
            <a:headEnd/>
            <a:tailEnd/>
          </a:ln>
        </p:spPr>
      </p:sp>
      <p:sp>
        <p:nvSpPr>
          <p:cNvPr id="194563"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186Pb decay high resolution unknown</a:t>
            </a:r>
          </a:p>
          <a:p>
            <a:pPr eaLnBrk="1" hangingPunct="1">
              <a:spcBef>
                <a:spcPct val="0"/>
              </a:spcBef>
            </a:pPr>
            <a:r>
              <a:rPr lang="es-ES_tradnl" smtClean="0"/>
              <a:t>188Pb decay poorly known</a:t>
            </a:r>
          </a:p>
          <a:p>
            <a:pPr eaLnBrk="1" hangingPunct="1">
              <a:spcBef>
                <a:spcPct val="0"/>
              </a:spcBef>
            </a:pPr>
            <a:endParaRPr lang="es-ES_tradnl" smtClean="0"/>
          </a:p>
          <a:p>
            <a:pPr eaLnBrk="1" hangingPunct="1">
              <a:spcBef>
                <a:spcPct val="0"/>
              </a:spcBef>
            </a:pPr>
            <a:r>
              <a:rPr lang="es-ES_tradnl" smtClean="0"/>
              <a:t>Pb are spherical</a:t>
            </a:r>
          </a:p>
          <a:p>
            <a:pPr eaLnBrk="1" hangingPunct="1">
              <a:spcBef>
                <a:spcPct val="0"/>
              </a:spcBef>
            </a:pPr>
            <a:r>
              <a:rPr lang="es-ES_tradnl" smtClean="0"/>
              <a:t>Hg shape evolution</a:t>
            </a:r>
          </a:p>
          <a:p>
            <a:pPr eaLnBrk="1" hangingPunct="1">
              <a:spcBef>
                <a:spcPct val="0"/>
              </a:spcBef>
            </a:pPr>
            <a:r>
              <a:rPr lang="es-ES_tradnl" smtClean="0"/>
              <a:t>Pt the same</a:t>
            </a:r>
          </a:p>
        </p:txBody>
      </p:sp>
      <p:sp>
        <p:nvSpPr>
          <p:cNvPr id="194564"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3B14E7-AFC7-EB4C-8EEC-630D67B517DB}" type="slidenum">
              <a:rPr lang="en-US" smtClean="0"/>
              <a:pPr/>
              <a:t>28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Marcador de imagen de diapositiva 1"/>
          <p:cNvSpPr>
            <a:spLocks noGrp="1" noRot="1" noChangeAspect="1"/>
          </p:cNvSpPr>
          <p:nvPr>
            <p:ph type="sldImg"/>
          </p:nvPr>
        </p:nvSpPr>
        <p:spPr bwMode="auto">
          <a:noFill/>
          <a:ln>
            <a:solidFill>
              <a:srgbClr val="000000"/>
            </a:solidFill>
            <a:miter lim="800000"/>
            <a:headEnd/>
            <a:tailEnd/>
          </a:ln>
        </p:spPr>
      </p:sp>
      <p:sp>
        <p:nvSpPr>
          <p:cNvPr id="194563"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186Pb decay high resolution unknown</a:t>
            </a:r>
          </a:p>
          <a:p>
            <a:pPr eaLnBrk="1" hangingPunct="1">
              <a:spcBef>
                <a:spcPct val="0"/>
              </a:spcBef>
            </a:pPr>
            <a:r>
              <a:rPr lang="es-ES_tradnl" smtClean="0"/>
              <a:t>188Pb decay poorly known</a:t>
            </a:r>
          </a:p>
          <a:p>
            <a:pPr eaLnBrk="1" hangingPunct="1">
              <a:spcBef>
                <a:spcPct val="0"/>
              </a:spcBef>
            </a:pPr>
            <a:endParaRPr lang="es-ES_tradnl" smtClean="0"/>
          </a:p>
          <a:p>
            <a:pPr eaLnBrk="1" hangingPunct="1">
              <a:spcBef>
                <a:spcPct val="0"/>
              </a:spcBef>
            </a:pPr>
            <a:r>
              <a:rPr lang="es-ES_tradnl" smtClean="0"/>
              <a:t>Pb are spherical</a:t>
            </a:r>
          </a:p>
          <a:p>
            <a:pPr eaLnBrk="1" hangingPunct="1">
              <a:spcBef>
                <a:spcPct val="0"/>
              </a:spcBef>
            </a:pPr>
            <a:r>
              <a:rPr lang="es-ES_tradnl" smtClean="0"/>
              <a:t>Hg shape evolution</a:t>
            </a:r>
          </a:p>
          <a:p>
            <a:pPr eaLnBrk="1" hangingPunct="1">
              <a:spcBef>
                <a:spcPct val="0"/>
              </a:spcBef>
            </a:pPr>
            <a:r>
              <a:rPr lang="es-ES_tradnl" smtClean="0"/>
              <a:t>Pt the same</a:t>
            </a:r>
          </a:p>
        </p:txBody>
      </p:sp>
      <p:sp>
        <p:nvSpPr>
          <p:cNvPr id="194564"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3B14E7-AFC7-EB4C-8EEC-630D67B517DB}" type="slidenum">
              <a:rPr lang="en-US" smtClean="0"/>
              <a:pPr/>
              <a:t>29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Marcador de imagen de diapositiva 1"/>
          <p:cNvSpPr>
            <a:spLocks noGrp="1" noRot="1" noChangeAspect="1"/>
          </p:cNvSpPr>
          <p:nvPr>
            <p:ph type="sldImg"/>
          </p:nvPr>
        </p:nvSpPr>
        <p:spPr bwMode="auto">
          <a:noFill/>
          <a:ln>
            <a:solidFill>
              <a:srgbClr val="000000"/>
            </a:solidFill>
            <a:miter lim="800000"/>
            <a:headEnd/>
            <a:tailEnd/>
          </a:ln>
        </p:spPr>
      </p:sp>
      <p:sp>
        <p:nvSpPr>
          <p:cNvPr id="194563"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186Pb decay high resolution unknown</a:t>
            </a:r>
          </a:p>
          <a:p>
            <a:pPr eaLnBrk="1" hangingPunct="1">
              <a:spcBef>
                <a:spcPct val="0"/>
              </a:spcBef>
            </a:pPr>
            <a:r>
              <a:rPr lang="es-ES_tradnl" smtClean="0"/>
              <a:t>188Pb decay poorly known</a:t>
            </a:r>
          </a:p>
          <a:p>
            <a:pPr eaLnBrk="1" hangingPunct="1">
              <a:spcBef>
                <a:spcPct val="0"/>
              </a:spcBef>
            </a:pPr>
            <a:endParaRPr lang="es-ES_tradnl" smtClean="0"/>
          </a:p>
          <a:p>
            <a:pPr eaLnBrk="1" hangingPunct="1">
              <a:spcBef>
                <a:spcPct val="0"/>
              </a:spcBef>
            </a:pPr>
            <a:r>
              <a:rPr lang="es-ES_tradnl" smtClean="0"/>
              <a:t>Pb are spherical</a:t>
            </a:r>
          </a:p>
          <a:p>
            <a:pPr eaLnBrk="1" hangingPunct="1">
              <a:spcBef>
                <a:spcPct val="0"/>
              </a:spcBef>
            </a:pPr>
            <a:r>
              <a:rPr lang="es-ES_tradnl" smtClean="0"/>
              <a:t>Hg shape evolution</a:t>
            </a:r>
          </a:p>
          <a:p>
            <a:pPr eaLnBrk="1" hangingPunct="1">
              <a:spcBef>
                <a:spcPct val="0"/>
              </a:spcBef>
            </a:pPr>
            <a:r>
              <a:rPr lang="es-ES_tradnl" smtClean="0"/>
              <a:t>Pt the same</a:t>
            </a:r>
          </a:p>
        </p:txBody>
      </p:sp>
      <p:sp>
        <p:nvSpPr>
          <p:cNvPr id="194564"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3B14E7-AFC7-EB4C-8EEC-630D67B517DB}" type="slidenum">
              <a:rPr lang="en-US" smtClean="0"/>
              <a:pPr/>
              <a:t>35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pPr>
              <a:defRPr/>
            </a:pPr>
            <a:endParaRPr lang="en-GB"/>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pPr>
              <a:defRPr/>
            </a:pPr>
            <a:endParaRPr lang="en-GB"/>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pPr>
              <a:defRPr/>
            </a:pPr>
            <a:fld id="{7E48F84A-23D8-4441-8BA2-1B2C4A4FD192}"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B539DD37-E6E4-B143-B311-4234E72BE8D6}" type="slidenum">
              <a:rPr lang="en-GB" smtClean="0"/>
              <a:pPr>
                <a:defRPr/>
              </a:pPr>
              <a:t>‹#›</a:t>
            </a:fld>
            <a:endParaRPr lang="en-GB"/>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pPr>
              <a:defRPr/>
            </a:pPr>
            <a:fld id="{DB7ED99D-62A1-C449-A0A4-68ADD561F48F}" type="slidenum">
              <a:rPr lang="en-GB" smtClean="0"/>
              <a:pPr>
                <a:defRPr/>
              </a:pPr>
              <a:t>‹#›</a:t>
            </a:fld>
            <a:endParaRPr lang="en-GB"/>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s-ES_tradnl"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249EC752-A6B1-8B41-88CA-9FCD5505B925}" type="slidenum">
              <a:rPr lang="en-GB" smtClean="0"/>
              <a:pPr>
                <a:defRPr/>
              </a:pPr>
              <a:t>‹#›</a:t>
            </a:fld>
            <a:endParaRPr lang="en-GB"/>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s-ES_tradnl"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515F26D7-CBAF-5140-B7D1-5041C490788B}" type="slidenum">
              <a:rPr lang="en-GB" smtClean="0"/>
              <a:pPr>
                <a:defRPr/>
              </a:pPr>
              <a:t>‹#›</a:t>
            </a:fld>
            <a:endParaRPr lang="en-GB"/>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s-ES_tradnl" smtClean="0"/>
              <a:t>Click icon to add picture</a:t>
            </a:r>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s-ES_tradnl"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s-ES_tradnl"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s-ES_tradnl"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s-ES_tradnl"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s-ES_tradnl" smtClean="0"/>
              <a:t>Click icon to add picture</a:t>
            </a:r>
            <a:endParaRPr/>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s-ES_tradnl"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s-ES_tradnl"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s-ES_tradnl"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E6CF29FB-60FB-4F4F-9669-AA3A1FE149B8}" type="slidenum">
              <a:rPr lang="en-GB" smtClean="0"/>
              <a:pPr>
                <a:defRPr/>
              </a:pPr>
              <a:t>‹#›</a:t>
            </a:fld>
            <a:endParaRPr lang="en-GB"/>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FE2CE54-F01A-1541-9E63-372E2C4C4739}" type="slidenum">
              <a:rPr lang="en-GB" smtClean="0"/>
              <a:pPr>
                <a:defRPr/>
              </a:pPr>
              <a:t>‹#›</a:t>
            </a:fld>
            <a:endParaRPr lang="en-GB"/>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s-ES_tradnl"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56AF0FCE-EF11-D04C-AE12-D98A7F8E423E}" type="slidenum">
              <a:rPr lang="en-GB" smtClean="0"/>
              <a:pPr>
                <a:defRPr/>
              </a:pPr>
              <a:t>‹#›</a:t>
            </a:fld>
            <a:endParaRPr lang="en-GB"/>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s-ES_tradnl" smtClean="0"/>
              <a:t>Click to edit Master title style</a:t>
            </a:r>
            <a:endParaRPr lang="en-US"/>
          </a:p>
        </p:txBody>
      </p:sp>
      <p:sp>
        <p:nvSpPr>
          <p:cNvPr id="3" name="Chart Placeholder 2"/>
          <p:cNvSpPr>
            <a:spLocks noGrp="1"/>
          </p:cNvSpPr>
          <p:nvPr>
            <p:ph type="chart" sz="half" idx="1"/>
          </p:nvPr>
        </p:nvSpPr>
        <p:spPr>
          <a:xfrm>
            <a:off x="1182688" y="2017713"/>
            <a:ext cx="3810000" cy="4114800"/>
          </a:xfrm>
        </p:spPr>
        <p:txBody>
          <a:bodyPr/>
          <a:lstStyle/>
          <a:p>
            <a:pPr lvl="0"/>
            <a:endParaRPr lang="en-US" noProof="0" smtClean="0"/>
          </a:p>
        </p:txBody>
      </p:sp>
      <p:sp>
        <p:nvSpPr>
          <p:cNvPr id="4" name="Text Placeholder 3"/>
          <p:cNvSpPr>
            <a:spLocks noGrp="1"/>
          </p:cNvSpPr>
          <p:nvPr>
            <p:ph type="body" sz="half" idx="2"/>
          </p:nvPr>
        </p:nvSpPr>
        <p:spPr>
          <a:xfrm>
            <a:off x="5145088" y="2017713"/>
            <a:ext cx="3810000" cy="4114800"/>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GB"/>
          </a:p>
        </p:txBody>
      </p:sp>
      <p:sp>
        <p:nvSpPr>
          <p:cNvPr id="6" name="Rectangle 12"/>
          <p:cNvSpPr>
            <a:spLocks noGrp="1" noChangeArrowheads="1"/>
          </p:cNvSpPr>
          <p:nvPr>
            <p:ph type="ftr" sz="quarter" idx="11"/>
          </p:nvPr>
        </p:nvSpPr>
        <p:spPr>
          <a:ln/>
        </p:spPr>
        <p:txBody>
          <a:bodyPr/>
          <a:lstStyle>
            <a:lvl1pPr>
              <a:defRPr/>
            </a:lvl1pPr>
          </a:lstStyle>
          <a:p>
            <a:pPr>
              <a:defRPr/>
            </a:pPr>
            <a:endParaRPr lang="en-GB"/>
          </a:p>
        </p:txBody>
      </p:sp>
      <p:sp>
        <p:nvSpPr>
          <p:cNvPr id="7" name="Rectangle 13"/>
          <p:cNvSpPr>
            <a:spLocks noGrp="1" noChangeArrowheads="1"/>
          </p:cNvSpPr>
          <p:nvPr>
            <p:ph type="sldNum" sz="quarter" idx="12"/>
          </p:nvPr>
        </p:nvSpPr>
        <p:spPr>
          <a:ln/>
        </p:spPr>
        <p:txBody>
          <a:bodyPr/>
          <a:lstStyle>
            <a:lvl1pPr>
              <a:defRPr/>
            </a:lvl1pPr>
          </a:lstStyle>
          <a:p>
            <a:pPr>
              <a:defRPr/>
            </a:pPr>
            <a:fld id="{5753B33B-CFC3-FA42-94D8-BB0E3644FCA2}" type="slidenum">
              <a:rPr lang="en-GB"/>
              <a:pPr>
                <a:defRPr/>
              </a:pPr>
              <a:t>‹#›</a:t>
            </a:fld>
            <a:endParaRPr lang="en-GB"/>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s-ES_tradnl" smtClean="0"/>
              <a:t>Click to edit Master title style</a:t>
            </a:r>
            <a:endParaRPr lang="en-US"/>
          </a:p>
        </p:txBody>
      </p:sp>
      <p:sp>
        <p:nvSpPr>
          <p:cNvPr id="3" name="Table Placeholder 2"/>
          <p:cNvSpPr>
            <a:spLocks noGrp="1"/>
          </p:cNvSpPr>
          <p:nvPr>
            <p:ph type="tbl" idx="1"/>
          </p:nvPr>
        </p:nvSpPr>
        <p:spPr>
          <a:xfrm>
            <a:off x="1182688" y="2017713"/>
            <a:ext cx="7772400" cy="4114800"/>
          </a:xfrm>
        </p:spPr>
        <p:txBody>
          <a:bodyPr/>
          <a:lstStyle/>
          <a:p>
            <a:pPr lvl="0"/>
            <a:endParaRPr lang="en-U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GB"/>
          </a:p>
        </p:txBody>
      </p:sp>
      <p:sp>
        <p:nvSpPr>
          <p:cNvPr id="5" name="Rectangle 12"/>
          <p:cNvSpPr>
            <a:spLocks noGrp="1" noChangeArrowheads="1"/>
          </p:cNvSpPr>
          <p:nvPr>
            <p:ph type="ftr" sz="quarter" idx="11"/>
          </p:nvPr>
        </p:nvSpPr>
        <p:spPr>
          <a:ln/>
        </p:spPr>
        <p:txBody>
          <a:bodyPr/>
          <a:lstStyle>
            <a:lvl1pPr>
              <a:defRPr/>
            </a:lvl1pPr>
          </a:lstStyle>
          <a:p>
            <a:pPr>
              <a:defRPr/>
            </a:pPr>
            <a:endParaRPr lang="en-GB"/>
          </a:p>
        </p:txBody>
      </p:sp>
      <p:sp>
        <p:nvSpPr>
          <p:cNvPr id="6" name="Rectangle 13"/>
          <p:cNvSpPr>
            <a:spLocks noGrp="1" noChangeArrowheads="1"/>
          </p:cNvSpPr>
          <p:nvPr>
            <p:ph type="sldNum" sz="quarter" idx="12"/>
          </p:nvPr>
        </p:nvSpPr>
        <p:spPr>
          <a:ln/>
        </p:spPr>
        <p:txBody>
          <a:bodyPr/>
          <a:lstStyle>
            <a:lvl1pPr>
              <a:defRPr/>
            </a:lvl1pPr>
          </a:lstStyle>
          <a:p>
            <a:pPr>
              <a:defRPr/>
            </a:pPr>
            <a:fld id="{853D635E-0A64-284A-B870-608523E94D50}" type="slidenum">
              <a:rPr lang="en-GB"/>
              <a:pPr>
                <a:defRPr/>
              </a:pPr>
              <a:t>‹#›</a:t>
            </a:fld>
            <a:endParaRPr lang="en-GB"/>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s-ES_tradnl"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s-ES_tradnl"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pPr>
              <a:defRPr/>
            </a:pPr>
            <a:endParaRPr lang="en-GB"/>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pPr>
              <a:defRPr/>
            </a:pPr>
            <a:endParaRPr lang="en-GB"/>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pPr>
              <a:defRPr/>
            </a:pPr>
            <a:fld id="{72138272-D79C-3F4D-AAB3-4F36473B5A3C}"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s-ES_tradnl"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s-ES_tradnl" smtClean="0"/>
              <a:t>Click to edit Master text styles</a:t>
            </a: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s-ES_tradnl"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s-ES_tradnl"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s-ES_tradnl"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s-ES_tradnl"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837C3F9E-A6A4-6C46-8232-0A87863B8B44}" type="slidenum">
              <a:rPr lang="en-GB" smtClean="0"/>
              <a:pPr>
                <a:defRPr/>
              </a:pPr>
              <a:t>‹#›</a:t>
            </a:fld>
            <a:endParaRPr lang="en-GB"/>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7" name="Date Placeholder 6"/>
          <p:cNvSpPr>
            <a:spLocks noGrp="1"/>
          </p:cNvSpPr>
          <p:nvPr>
            <p:ph type="dt" sz="half" idx="10"/>
          </p:nvPr>
        </p:nvSpPr>
        <p:spPr/>
        <p:txBody>
          <a:bodyPr/>
          <a:lstStyle/>
          <a:p>
            <a:pPr>
              <a:defRPr/>
            </a:pPr>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924F2021-8B7F-C545-B919-AA9433A17589}" type="slidenum">
              <a:rPr lang="en-GB" smtClean="0"/>
              <a:pPr>
                <a:defRPr/>
              </a:pPr>
              <a:t>‹#›</a:t>
            </a:fld>
            <a:endParaRPr lang="en-GB"/>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72138272-D79C-3F4D-AAB3-4F36473B5A3C}" type="slidenum">
              <a:rPr lang="en-GB" smtClean="0"/>
              <a:pPr>
                <a:defRPr/>
              </a:pPr>
              <a:t>‹#›</a:t>
            </a:fld>
            <a:endParaRPr lang="en-GB"/>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24" Type="http://schemas.openxmlformats.org/officeDocument/2006/relationships/image" Target="../media/image6.png"/><Relationship Id="rId25" Type="http://schemas.openxmlformats.org/officeDocument/2006/relationships/image" Target="../media/image7.png"/><Relationship Id="rId26"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s-ES_tradnl"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pPr>
              <a:defRPr/>
            </a:pPr>
            <a:endParaRPr lang="en-GB"/>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pPr>
              <a:defRPr/>
            </a:pPr>
            <a:endParaRPr lang="en-GB"/>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pPr>
              <a:defRPr/>
            </a:pPr>
            <a:fld id="{72138272-D79C-3F4D-AAB3-4F36473B5A3C}"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 id="2147484000" r:id="rId13"/>
    <p:sldLayoutId id="2147484001" r:id="rId14"/>
    <p:sldLayoutId id="2147484002" r:id="rId15"/>
    <p:sldLayoutId id="2147484003" r:id="rId16"/>
    <p:sldLayoutId id="2147484004" r:id="rId17"/>
    <p:sldLayoutId id="2147484005" r:id="rId18"/>
    <p:sldLayoutId id="2147484006" r:id="rId19"/>
    <p:sldLayoutId id="2147484007" r:id="rId20"/>
    <p:sldLayoutId id="2147484008" r:id="rId21"/>
    <p:sldLayoutId id="2147484009" r:id="rId22"/>
  </p:sldLayoutIdLst>
  <p:transition spd="med">
    <p:fade/>
  </p:transition>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4"/>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5"/>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6"/>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6"/>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6"/>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_rels/slide10.xml.rels><?xml version="1.0" encoding="UTF-8" standalone="yes"?>
<Relationships xmlns="http://schemas.openxmlformats.org/package/2006/relationships"><Relationship Id="rId3" Type="http://schemas.openxmlformats.org/officeDocument/2006/relationships/image" Target="../media/image23.gif"/><Relationship Id="rId4" Type="http://schemas.openxmlformats.org/officeDocument/2006/relationships/image" Target="../media/image24.jpeg"/><Relationship Id="rId1" Type="http://schemas.openxmlformats.org/officeDocument/2006/relationships/slideLayout" Target="../slideLayouts/slideLayout21.xml"/><Relationship Id="rId2"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5.jpeg"/><Relationship Id="rId3"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oleObject" Target="../embeddings/oleObject1.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gif"/></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wmf"/><Relationship Id="rId3" Type="http://schemas.openxmlformats.org/officeDocument/2006/relationships/image" Target="../media/image36.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9.gi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40.gi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5" Type="http://schemas.openxmlformats.org/officeDocument/2006/relationships/image" Target="../media/image44.jpeg"/><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12.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9.gif"/></Relationships>
</file>

<file path=ppt/slides/_rels/slide36.xml.rels><?xml version="1.0" encoding="UTF-8" standalone="yes"?>
<Relationships xmlns="http://schemas.openxmlformats.org/package/2006/relationships"><Relationship Id="rId3" Type="http://schemas.openxmlformats.org/officeDocument/2006/relationships/image" Target="../media/image50.wmf"/><Relationship Id="rId4" Type="http://schemas.openxmlformats.org/officeDocument/2006/relationships/oleObject" Target="../embeddings/oleObject2.bin"/><Relationship Id="rId5" Type="http://schemas.openxmlformats.org/officeDocument/2006/relationships/image" Target="../media/image29.png"/><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wmf"/><Relationship Id="rId5" Type="http://schemas.openxmlformats.org/officeDocument/2006/relationships/image" Target="../media/image18.wmf"/><Relationship Id="rId1" Type="http://schemas.openxmlformats.org/officeDocument/2006/relationships/slideLayout" Target="../slideLayouts/slideLayout13.xml"/><Relationship Id="rId2" Type="http://schemas.openxmlformats.org/officeDocument/2006/relationships/image" Target="../media/image15.pdf"/></Relationships>
</file>

<file path=ppt/slides/_rels/slide7.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13.xml"/><Relationship Id="rId3" Type="http://schemas.openxmlformats.org/officeDocument/2006/relationships/oleObject" Target="../embeddings/Microsoft_Equation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0.wmf"/><Relationship Id="rId3" Type="http://schemas.openxmlformats.org/officeDocument/2006/relationships/image" Target="../media/image21.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7313613" cy="1371600"/>
          </a:xfrm>
        </p:spPr>
        <p:txBody>
          <a:bodyPr/>
          <a:lstStyle/>
          <a:p>
            <a:r>
              <a:rPr lang="en-US" sz="3600" dirty="0" smtClean="0">
                <a:solidFill>
                  <a:prstClr val="black"/>
                </a:solidFill>
              </a:rPr>
              <a:t>Shape effects along the Z=82 line: </a:t>
            </a:r>
            <a:br>
              <a:rPr lang="en-US" sz="3600" dirty="0" smtClean="0">
                <a:solidFill>
                  <a:prstClr val="black"/>
                </a:solidFill>
              </a:rPr>
            </a:br>
            <a:r>
              <a:rPr lang="en-US" sz="3600" dirty="0" smtClean="0">
                <a:solidFill>
                  <a:prstClr val="black"/>
                </a:solidFill>
              </a:rPr>
              <a:t>study of the beta decay of </a:t>
            </a:r>
            <a:r>
              <a:rPr lang="en-US" sz="3600" baseline="30000" dirty="0" smtClean="0">
                <a:solidFill>
                  <a:prstClr val="black"/>
                </a:solidFill>
              </a:rPr>
              <a:t>186,188</a:t>
            </a:r>
            <a:r>
              <a:rPr lang="en-US" sz="3600" dirty="0" smtClean="0">
                <a:solidFill>
                  <a:prstClr val="black"/>
                </a:solidFill>
              </a:rPr>
              <a:t>Pb </a:t>
            </a:r>
            <a:endParaRPr lang="en-US" dirty="0"/>
          </a:p>
        </p:txBody>
      </p:sp>
      <p:sp>
        <p:nvSpPr>
          <p:cNvPr id="6" name="Rectangle 4"/>
          <p:cNvSpPr>
            <a:spLocks noChangeArrowheads="1"/>
          </p:cNvSpPr>
          <p:nvPr/>
        </p:nvSpPr>
        <p:spPr bwMode="auto">
          <a:xfrm>
            <a:off x="304800" y="2514600"/>
            <a:ext cx="7543800" cy="2286000"/>
          </a:xfrm>
          <a:prstGeom prst="rect">
            <a:avLst/>
          </a:prstGeom>
          <a:noFill/>
          <a:ln w="9525">
            <a:noFill/>
            <a:miter lim="800000"/>
            <a:headEnd/>
            <a:tailEnd/>
          </a:ln>
        </p:spPr>
        <p:txBody>
          <a:bodyPr>
            <a:prstTxWarp prst="textNoShape">
              <a:avLst/>
            </a:prstTxWarp>
          </a:bodyPr>
          <a:lstStyle/>
          <a:p>
            <a:pPr marL="342900" indent="-342900" algn="just">
              <a:spcBef>
                <a:spcPct val="20000"/>
              </a:spcBef>
              <a:buClr>
                <a:schemeClr val="tx1"/>
              </a:buClr>
              <a:buSzPct val="60000"/>
            </a:pPr>
            <a:r>
              <a:rPr lang="en-GB" sz="2000" dirty="0"/>
              <a:t>    A. Algora, B. Rubio,</a:t>
            </a:r>
            <a:r>
              <a:rPr lang="en-GB" sz="2000" dirty="0" smtClean="0"/>
              <a:t> J. L. </a:t>
            </a:r>
            <a:r>
              <a:rPr lang="en-GB" sz="2000" dirty="0" err="1" smtClean="0"/>
              <a:t>Taín</a:t>
            </a:r>
            <a:r>
              <a:rPr lang="en-GB" sz="2000" dirty="0" smtClean="0"/>
              <a:t>, M. E. Estevez, J. </a:t>
            </a:r>
            <a:r>
              <a:rPr lang="en-GB" sz="2000" dirty="0" err="1" smtClean="0"/>
              <a:t>Agramunt</a:t>
            </a:r>
            <a:r>
              <a:rPr lang="en-GB" sz="2000" dirty="0" smtClean="0"/>
              <a:t>, E. Valencia, C. Domingo, S. </a:t>
            </a:r>
            <a:r>
              <a:rPr lang="en-GB" sz="2000" dirty="0" err="1" smtClean="0"/>
              <a:t>Origo</a:t>
            </a:r>
            <a:r>
              <a:rPr lang="en-GB" sz="2000" dirty="0" smtClean="0"/>
              <a:t>, A</a:t>
            </a:r>
            <a:r>
              <a:rPr lang="en-GB" sz="2000" dirty="0"/>
              <a:t>. </a:t>
            </a:r>
            <a:r>
              <a:rPr lang="en-GB" sz="2000" dirty="0" err="1"/>
              <a:t>Krasznahorkay</a:t>
            </a:r>
            <a:r>
              <a:rPr lang="en-GB" sz="2000" dirty="0"/>
              <a:t>, M.</a:t>
            </a:r>
            <a:r>
              <a:rPr lang="en-GB" sz="2000" dirty="0" smtClean="0"/>
              <a:t> </a:t>
            </a:r>
            <a:r>
              <a:rPr lang="en-GB" sz="2000" dirty="0" err="1" smtClean="0"/>
              <a:t>Csatlos</a:t>
            </a:r>
            <a:r>
              <a:rPr lang="en-GB" sz="2000" dirty="0" smtClean="0"/>
              <a:t>, </a:t>
            </a:r>
            <a:r>
              <a:rPr lang="en-GB" sz="2000" dirty="0"/>
              <a:t>Zs. </a:t>
            </a:r>
            <a:r>
              <a:rPr lang="en-GB" sz="2000" dirty="0" err="1" smtClean="0"/>
              <a:t>Dombrádi</a:t>
            </a:r>
            <a:r>
              <a:rPr lang="en-GB" sz="2000" dirty="0"/>
              <a:t>,</a:t>
            </a:r>
            <a:r>
              <a:rPr lang="en-GB" sz="2000" dirty="0" smtClean="0"/>
              <a:t> D. </a:t>
            </a:r>
            <a:r>
              <a:rPr lang="en-GB" sz="2000" dirty="0" err="1" smtClean="0"/>
              <a:t>Sohler</a:t>
            </a:r>
            <a:r>
              <a:rPr lang="en-GB" sz="2000" dirty="0" smtClean="0"/>
              <a:t>, J. </a:t>
            </a:r>
            <a:r>
              <a:rPr lang="en-GB" sz="2000" dirty="0" err="1" smtClean="0"/>
              <a:t>Timár</a:t>
            </a:r>
            <a:r>
              <a:rPr lang="en-GB" sz="2000" dirty="0" smtClean="0"/>
              <a:t>, W</a:t>
            </a:r>
            <a:r>
              <a:rPr lang="en-GB" sz="2000" dirty="0"/>
              <a:t>. </a:t>
            </a:r>
            <a:r>
              <a:rPr lang="en-GB" sz="2000" dirty="0" err="1"/>
              <a:t>Gelletly</a:t>
            </a:r>
            <a:r>
              <a:rPr lang="en-GB" sz="2000" dirty="0"/>
              <a:t>, P. </a:t>
            </a:r>
            <a:r>
              <a:rPr lang="en-GB" sz="2000" dirty="0" err="1"/>
              <a:t>Sarriguren</a:t>
            </a:r>
            <a:r>
              <a:rPr lang="en-GB" sz="2000" dirty="0"/>
              <a:t>,</a:t>
            </a:r>
            <a:r>
              <a:rPr lang="en-GB" sz="2000" dirty="0" smtClean="0"/>
              <a:t> M</a:t>
            </a:r>
            <a:r>
              <a:rPr lang="en-GB" sz="2000" dirty="0"/>
              <a:t>. J. G. </a:t>
            </a:r>
            <a:r>
              <a:rPr lang="en-GB" sz="2000" dirty="0" err="1"/>
              <a:t>Borge</a:t>
            </a:r>
            <a:r>
              <a:rPr lang="en-GB" sz="2000" dirty="0"/>
              <a:t>, O. </a:t>
            </a:r>
            <a:r>
              <a:rPr lang="en-GB" sz="2000" dirty="0" err="1"/>
              <a:t>Tengblad</a:t>
            </a:r>
            <a:r>
              <a:rPr lang="en-GB" sz="2000" dirty="0"/>
              <a:t>,</a:t>
            </a:r>
            <a:r>
              <a:rPr lang="en-GB" sz="2000" dirty="0" smtClean="0"/>
              <a:t> E. </a:t>
            </a:r>
            <a:r>
              <a:rPr lang="en-GB" sz="2000" dirty="0" err="1" smtClean="0"/>
              <a:t>Nácher</a:t>
            </a:r>
            <a:r>
              <a:rPr lang="en-GB" sz="2000" dirty="0" smtClean="0"/>
              <a:t>, A</a:t>
            </a:r>
            <a:r>
              <a:rPr lang="en-GB" sz="2000" dirty="0"/>
              <a:t>. </a:t>
            </a:r>
            <a:r>
              <a:rPr lang="en-GB" sz="2000" dirty="0" err="1"/>
              <a:t>Jungclaus</a:t>
            </a:r>
            <a:r>
              <a:rPr lang="en-GB" sz="2000" dirty="0"/>
              <a:t>, L. M. </a:t>
            </a:r>
            <a:r>
              <a:rPr lang="en-GB" sz="2000" dirty="0" err="1"/>
              <a:t>Fraile</a:t>
            </a:r>
            <a:r>
              <a:rPr lang="en-GB" sz="2000" dirty="0"/>
              <a:t>,</a:t>
            </a:r>
            <a:r>
              <a:rPr lang="en-GB" sz="2000" dirty="0" smtClean="0"/>
              <a:t> O. Moreno, D</a:t>
            </a:r>
            <a:r>
              <a:rPr lang="en-GB" sz="2000" dirty="0"/>
              <a:t>. </a:t>
            </a:r>
            <a:r>
              <a:rPr lang="en-GB" sz="2000" dirty="0" err="1"/>
              <a:t>Fedosseev</a:t>
            </a:r>
            <a:r>
              <a:rPr lang="en-GB" sz="2000" dirty="0"/>
              <a:t>, B. A. Marsh, D. </a:t>
            </a:r>
            <a:r>
              <a:rPr lang="en-GB" sz="2000" dirty="0" err="1"/>
              <a:t>Fedorov</a:t>
            </a:r>
            <a:r>
              <a:rPr lang="en-GB" sz="2000" dirty="0"/>
              <a:t>, A. </a:t>
            </a:r>
            <a:r>
              <a:rPr lang="en-GB" sz="2000" dirty="0" smtClean="0"/>
              <a:t>Frank, A. N. Andreyev, B. </a:t>
            </a:r>
            <a:r>
              <a:rPr lang="en-GB" sz="2000" dirty="0" err="1" smtClean="0"/>
              <a:t>Akkus</a:t>
            </a:r>
            <a:r>
              <a:rPr lang="en-GB" sz="2000" dirty="0" smtClean="0"/>
              <a:t>, Y. </a:t>
            </a:r>
            <a:r>
              <a:rPr lang="en-GB" sz="2000" dirty="0" err="1" smtClean="0"/>
              <a:t>Oktem</a:t>
            </a:r>
            <a:r>
              <a:rPr lang="en-GB" sz="2000" dirty="0" smtClean="0"/>
              <a:t>, E. </a:t>
            </a:r>
            <a:r>
              <a:rPr lang="en-GB" sz="2000" dirty="0" err="1" smtClean="0"/>
              <a:t>Ganioglu</a:t>
            </a:r>
            <a:r>
              <a:rPr lang="en-GB" sz="2000" dirty="0" smtClean="0"/>
              <a:t>, L. </a:t>
            </a:r>
            <a:r>
              <a:rPr lang="en-GB" sz="2000" dirty="0" err="1" smtClean="0"/>
              <a:t>Susam</a:t>
            </a:r>
            <a:r>
              <a:rPr lang="en-GB" sz="2000" dirty="0" smtClean="0"/>
              <a:t>, R. </a:t>
            </a:r>
            <a:r>
              <a:rPr lang="en-GB" sz="2000" dirty="0" err="1" smtClean="0"/>
              <a:t>Burcu</a:t>
            </a:r>
            <a:r>
              <a:rPr lang="en-GB" sz="2000" dirty="0" smtClean="0"/>
              <a:t> </a:t>
            </a:r>
            <a:r>
              <a:rPr lang="en-GB" sz="2000" dirty="0" err="1" smtClean="0"/>
              <a:t>Cakirli</a:t>
            </a:r>
            <a:endParaRPr lang="en-GB" sz="2000" dirty="0"/>
          </a:p>
        </p:txBody>
      </p:sp>
      <p:sp>
        <p:nvSpPr>
          <p:cNvPr id="7" name="Rectangle 3"/>
          <p:cNvSpPr txBox="1">
            <a:spLocks noChangeArrowheads="1"/>
          </p:cNvSpPr>
          <p:nvPr/>
        </p:nvSpPr>
        <p:spPr>
          <a:xfrm>
            <a:off x="1060450" y="5229225"/>
            <a:ext cx="7021513" cy="1439863"/>
          </a:xfrm>
          <a:prstGeom prst="rect">
            <a:avLst/>
          </a:prstGeom>
        </p:spPr>
        <p:txBody>
          <a:bodyPr vert="horz" lIns="91440" tIns="0" rIns="45720" bIns="0" rtlCol="0">
            <a:normAutofit/>
          </a:bodyPr>
          <a:lstStyle/>
          <a:p>
            <a:pPr marL="0" marR="0" lvl="0" indent="0" algn="l" defTabSz="914400" rtl="0" eaLnBrk="1" fontAlgn="auto" latinLnBrk="0" hangingPunct="1">
              <a:lnSpc>
                <a:spcPct val="80000"/>
              </a:lnSpc>
              <a:spcBef>
                <a:spcPts val="0"/>
              </a:spcBef>
              <a:spcAft>
                <a:spcPts val="0"/>
              </a:spcAft>
              <a:buClrTx/>
              <a:buSzPct val="90000"/>
              <a:buFontTx/>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Addendum to ISOLDE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Experimental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Proposal IS440</a:t>
            </a:r>
          </a:p>
          <a:p>
            <a:pPr marL="0" marR="0" lvl="0" indent="0" algn="l" defTabSz="914400" rtl="0" eaLnBrk="1" fontAlgn="auto" latinLnBrk="0" hangingPunct="1">
              <a:lnSpc>
                <a:spcPct val="80000"/>
              </a:lnSpc>
              <a:spcBef>
                <a:spcPts val="0"/>
              </a:spcBef>
              <a:spcAft>
                <a:spcPts val="0"/>
              </a:spcAft>
              <a:buClrTx/>
              <a:buSzPct val="90000"/>
              <a:buFontTx/>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CERN-INTC-2011-004, INTC-P-199-ADD-1</a:t>
            </a:r>
          </a:p>
          <a:p>
            <a:pPr marL="0" marR="0" lvl="0" indent="0" algn="l" defTabSz="914400" rtl="0" eaLnBrk="1" fontAlgn="auto" latinLnBrk="0" hangingPunct="1">
              <a:lnSpc>
                <a:spcPct val="80000"/>
              </a:lnSpc>
              <a:spcBef>
                <a:spcPts val="0"/>
              </a:spcBef>
              <a:spcAft>
                <a:spcPts val="0"/>
              </a:spcAft>
              <a:buClrTx/>
              <a:buSzPct val="90000"/>
              <a:buFontTx/>
              <a:buNone/>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Spokespersons: A. Algora, B. Rubio, W. </a:t>
            </a:r>
            <a:r>
              <a:rPr kumimoji="0" lang="en-GB" sz="2000" b="0" i="0" u="none" strike="noStrike" kern="1200" cap="none" spc="0" normalizeH="0" baseline="0" noProof="0" dirty="0" err="1" smtClean="0">
                <a:ln>
                  <a:noFill/>
                </a:ln>
                <a:solidFill>
                  <a:schemeClr val="tx1"/>
                </a:solidFill>
                <a:effectLst/>
                <a:uLnTx/>
                <a:uFillTx/>
                <a:latin typeface="+mn-lt"/>
                <a:ea typeface="+mn-ea"/>
                <a:cs typeface="+mn-cs"/>
              </a:rPr>
              <a:t>Gelletly</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80000"/>
              </a:lnSpc>
              <a:spcBef>
                <a:spcPts val="0"/>
              </a:spcBef>
              <a:spcAft>
                <a:spcPts val="0"/>
              </a:spcAft>
              <a:buClrTx/>
              <a:buSzPct val="90000"/>
              <a:buFontTx/>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ISOLDE contact:  M.</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noProof="0" dirty="0" err="1" smtClean="0">
                <a:ln>
                  <a:noFill/>
                </a:ln>
                <a:solidFill>
                  <a:schemeClr val="tx1"/>
                </a:solidFill>
                <a:effectLst/>
                <a:uLnTx/>
                <a:uFillTx/>
                <a:latin typeface="+mn-lt"/>
                <a:ea typeface="+mn-ea"/>
                <a:cs typeface="+mn-cs"/>
              </a:rPr>
              <a:t>Kowaslka</a:t>
            </a:r>
            <a:endParaRPr kumimoji="0" lang="en-GB"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10"/>
          <p:cNvPicPr>
            <a:picLocks noChangeAspect="1" noChangeArrowheads="1"/>
          </p:cNvPicPr>
          <p:nvPr/>
        </p:nvPicPr>
        <p:blipFill>
          <a:blip r:embed="rId2">
            <a:alphaModFix amt="80000"/>
          </a:blip>
          <a:srcRect/>
          <a:stretch>
            <a:fillRect/>
          </a:stretch>
        </p:blipFill>
        <p:spPr bwMode="auto">
          <a:xfrm>
            <a:off x="7162800" y="0"/>
            <a:ext cx="1981200" cy="188172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150938" y="620713"/>
            <a:ext cx="7793037" cy="1055687"/>
          </a:xfrm>
        </p:spPr>
        <p:txBody>
          <a:bodyPr/>
          <a:lstStyle/>
          <a:p>
            <a:pPr algn="ctr" eaLnBrk="1" hangingPunct="1"/>
            <a:r>
              <a:rPr lang="en-US" sz="2800" dirty="0" err="1"/>
              <a:t>Lucrecia</a:t>
            </a:r>
            <a:r>
              <a:rPr lang="en-US" sz="2800" dirty="0"/>
              <a:t>, Total Absorption Gamma Spectrometer at CERN</a:t>
            </a:r>
          </a:p>
        </p:txBody>
      </p:sp>
      <p:pic>
        <p:nvPicPr>
          <p:cNvPr id="26628" name="Picture 4" descr="tas_cern4_2"/>
          <p:cNvPicPr>
            <a:picLocks noGrp="1" noChangeAspect="1" noChangeArrowheads="1"/>
          </p:cNvPicPr>
          <p:nvPr>
            <p:ph type="chart" sz="half" idx="1"/>
          </p:nvPr>
        </p:nvPicPr>
        <p:blipFill>
          <a:blip r:embed="rId2"/>
          <a:srcRect/>
          <a:stretch>
            <a:fillRect/>
          </a:stretch>
        </p:blipFill>
        <p:spPr>
          <a:xfrm>
            <a:off x="755650" y="2060575"/>
            <a:ext cx="4491038" cy="4797425"/>
          </a:xfrm>
        </p:spPr>
      </p:pic>
      <p:sp>
        <p:nvSpPr>
          <p:cNvPr id="26627" name="Rectangle 3"/>
          <p:cNvSpPr>
            <a:spLocks noGrp="1" noChangeArrowheads="1"/>
          </p:cNvSpPr>
          <p:nvPr>
            <p:ph type="body" sz="half" idx="2"/>
          </p:nvPr>
        </p:nvSpPr>
        <p:spPr>
          <a:xfrm>
            <a:off x="5410200" y="1989138"/>
            <a:ext cx="3733800" cy="3505200"/>
          </a:xfrm>
        </p:spPr>
        <p:txBody>
          <a:bodyPr/>
          <a:lstStyle/>
          <a:p>
            <a:pPr eaLnBrk="1" hangingPunct="1">
              <a:lnSpc>
                <a:spcPct val="90000"/>
              </a:lnSpc>
              <a:buBlip>
                <a:blip r:embed="rId3"/>
              </a:buBlip>
            </a:pPr>
            <a:r>
              <a:rPr lang="en-US" sz="2400" dirty="0">
                <a:solidFill>
                  <a:schemeClr val="tx2"/>
                </a:solidFill>
              </a:rPr>
              <a:t>A large </a:t>
            </a:r>
            <a:r>
              <a:rPr lang="en-US" sz="2400" dirty="0" err="1">
                <a:solidFill>
                  <a:schemeClr val="tx2"/>
                </a:solidFill>
              </a:rPr>
              <a:t>NaI</a:t>
            </a:r>
            <a:r>
              <a:rPr lang="en-US" sz="2400" dirty="0">
                <a:solidFill>
                  <a:schemeClr val="tx2"/>
                </a:solidFill>
              </a:rPr>
              <a:t> cylindrical crystal 38 cm Ø, 38cm length</a:t>
            </a:r>
          </a:p>
          <a:p>
            <a:pPr eaLnBrk="1" hangingPunct="1">
              <a:lnSpc>
                <a:spcPct val="90000"/>
              </a:lnSpc>
              <a:buBlip>
                <a:blip r:embed="rId3"/>
              </a:buBlip>
            </a:pPr>
            <a:r>
              <a:rPr lang="en-US" sz="2400" dirty="0">
                <a:solidFill>
                  <a:schemeClr val="tx2"/>
                </a:solidFill>
              </a:rPr>
              <a:t>An X-ray detector (</a:t>
            </a:r>
            <a:r>
              <a:rPr lang="en-US" sz="2400" dirty="0" err="1">
                <a:solidFill>
                  <a:schemeClr val="tx2"/>
                </a:solidFill>
              </a:rPr>
              <a:t>Ge</a:t>
            </a:r>
            <a:r>
              <a:rPr lang="en-US" sz="2400" dirty="0">
                <a:solidFill>
                  <a:schemeClr val="tx2"/>
                </a:solidFill>
              </a:rPr>
              <a:t>)</a:t>
            </a:r>
          </a:p>
          <a:p>
            <a:pPr eaLnBrk="1" hangingPunct="1">
              <a:lnSpc>
                <a:spcPct val="90000"/>
              </a:lnSpc>
              <a:buBlip>
                <a:blip r:embed="rId3"/>
              </a:buBlip>
            </a:pPr>
            <a:r>
              <a:rPr lang="en-US" sz="2400" dirty="0">
                <a:solidFill>
                  <a:schemeClr val="tx2"/>
                </a:solidFill>
              </a:rPr>
              <a:t>A </a:t>
            </a:r>
            <a:r>
              <a:rPr lang="en-US" sz="2400" dirty="0" err="1">
                <a:solidFill>
                  <a:schemeClr val="tx2"/>
                </a:solidFill>
                <a:sym typeface="Symbol" charset="2"/>
              </a:rPr>
              <a:t></a:t>
            </a:r>
            <a:r>
              <a:rPr lang="en-US" sz="2400" dirty="0">
                <a:solidFill>
                  <a:schemeClr val="tx2"/>
                </a:solidFill>
                <a:sym typeface="Symbol" charset="2"/>
              </a:rPr>
              <a:t> detector</a:t>
            </a:r>
            <a:endParaRPr lang="en-US" sz="2400" dirty="0">
              <a:solidFill>
                <a:schemeClr val="tx2"/>
              </a:solidFill>
            </a:endParaRPr>
          </a:p>
          <a:p>
            <a:pPr eaLnBrk="1" hangingPunct="1">
              <a:lnSpc>
                <a:spcPct val="90000"/>
              </a:lnSpc>
              <a:buBlip>
                <a:blip r:embed="rId3"/>
              </a:buBlip>
            </a:pPr>
            <a:r>
              <a:rPr lang="en-US" sz="2400" dirty="0">
                <a:solidFill>
                  <a:schemeClr val="tx2"/>
                </a:solidFill>
              </a:rPr>
              <a:t>Collection point inside the crystal</a:t>
            </a:r>
          </a:p>
        </p:txBody>
      </p:sp>
      <p:pic>
        <p:nvPicPr>
          <p:cNvPr id="26629" name="Picture 5" descr="lucrecia"/>
          <p:cNvPicPr>
            <a:picLocks noChangeAspect="1" noChangeArrowheads="1"/>
          </p:cNvPicPr>
          <p:nvPr/>
        </p:nvPicPr>
        <p:blipFill>
          <a:blip r:embed="rId4"/>
          <a:srcRect/>
          <a:stretch>
            <a:fillRect/>
          </a:stretch>
        </p:blipFill>
        <p:spPr bwMode="auto">
          <a:xfrm>
            <a:off x="7839075" y="5084763"/>
            <a:ext cx="1111250" cy="162083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7467600" y="2743200"/>
            <a:ext cx="184150" cy="4572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defRPr/>
            </a:pPr>
            <a:endParaRPr lang="es-ES_tradnl" sz="2400">
              <a:solidFill>
                <a:srgbClr val="FFFF00"/>
              </a:solidFill>
              <a:effectLst>
                <a:outerShdw blurRad="38100" dist="38100" dir="2700000" algn="tl">
                  <a:srgbClr val="DDDDDD"/>
                </a:outerShdw>
              </a:effectLst>
              <a:latin typeface="Times New Roman" charset="0"/>
            </a:endParaRPr>
          </a:p>
        </p:txBody>
      </p:sp>
      <p:sp>
        <p:nvSpPr>
          <p:cNvPr id="59395" name="Text Box 3"/>
          <p:cNvSpPr txBox="1">
            <a:spLocks noChangeArrowheads="1"/>
          </p:cNvSpPr>
          <p:nvPr/>
        </p:nvSpPr>
        <p:spPr bwMode="auto">
          <a:xfrm>
            <a:off x="323850" y="115888"/>
            <a:ext cx="8520113" cy="519112"/>
          </a:xfrm>
          <a:prstGeom prst="rect">
            <a:avLst/>
          </a:prstGeom>
          <a:noFill/>
          <a:ln w="12700" cap="sq">
            <a:noFill/>
            <a:miter lim="800000"/>
            <a:headEnd type="none" w="sm" len="sm"/>
            <a:tailEnd type="none" w="sm" len="sm"/>
          </a:ln>
          <a:effectLst/>
        </p:spPr>
        <p:txBody>
          <a:bodyPr>
            <a:prstTxWarp prst="textNoShape">
              <a:avLst/>
            </a:prstTxWarp>
            <a:spAutoFit/>
          </a:bodyPr>
          <a:lstStyle/>
          <a:p>
            <a:pPr algn="ctr">
              <a:defRPr/>
            </a:pPr>
            <a:r>
              <a:rPr lang="es-ES_tradnl" sz="2800">
                <a:solidFill>
                  <a:schemeClr val="accent2"/>
                </a:solidFill>
                <a:effectLst>
                  <a:outerShdw blurRad="38100" dist="38100" dir="2700000" algn="tl">
                    <a:srgbClr val="DDDDDD"/>
                  </a:outerShdw>
                </a:effectLst>
              </a:rPr>
              <a:t>Lucrecia, the TAS at ISOLDE</a:t>
            </a:r>
            <a:endParaRPr lang="es-ES" sz="2800">
              <a:solidFill>
                <a:schemeClr val="accent2"/>
              </a:solidFill>
              <a:effectLst>
                <a:outerShdw blurRad="38100" dist="38100" dir="2700000" algn="tl">
                  <a:srgbClr val="DDDDDD"/>
                </a:outerShdw>
              </a:effectLst>
            </a:endParaRPr>
          </a:p>
        </p:txBody>
      </p:sp>
      <p:pic>
        <p:nvPicPr>
          <p:cNvPr id="27652" name="Picture 4" descr="Imagen04_peq"/>
          <p:cNvPicPr>
            <a:picLocks noChangeAspect="1" noChangeArrowheads="1"/>
          </p:cNvPicPr>
          <p:nvPr/>
        </p:nvPicPr>
        <p:blipFill>
          <a:blip r:embed="rId2"/>
          <a:srcRect/>
          <a:stretch>
            <a:fillRect/>
          </a:stretch>
        </p:blipFill>
        <p:spPr bwMode="auto">
          <a:xfrm>
            <a:off x="5943600" y="838200"/>
            <a:ext cx="3047150" cy="2286000"/>
          </a:xfrm>
          <a:prstGeom prst="rect">
            <a:avLst/>
          </a:prstGeom>
          <a:noFill/>
          <a:ln w="9525">
            <a:noFill/>
            <a:miter lim="800000"/>
            <a:headEnd/>
            <a:tailEnd/>
          </a:ln>
        </p:spPr>
      </p:pic>
      <p:pic>
        <p:nvPicPr>
          <p:cNvPr id="5" name="Picture 2" descr="vista_aerea"/>
          <p:cNvPicPr>
            <a:picLocks noChangeAspect="1" noChangeArrowheads="1"/>
          </p:cNvPicPr>
          <p:nvPr/>
        </p:nvPicPr>
        <p:blipFill>
          <a:blip r:embed="rId3"/>
          <a:srcRect/>
          <a:stretch>
            <a:fillRect/>
          </a:stretch>
        </p:blipFill>
        <p:spPr bwMode="auto">
          <a:xfrm>
            <a:off x="0" y="838200"/>
            <a:ext cx="5600700" cy="7467600"/>
          </a:xfrm>
          <a:prstGeom prst="rect">
            <a:avLst/>
          </a:prstGeom>
          <a:noFill/>
          <a:ln w="9525">
            <a:noFill/>
            <a:miter lim="800000"/>
            <a:headEnd/>
            <a:tailEnd/>
          </a:ln>
        </p:spPr>
      </p:pic>
      <p:sp>
        <p:nvSpPr>
          <p:cNvPr id="6" name="Rectangle 5"/>
          <p:cNvSpPr/>
          <p:nvPr/>
        </p:nvSpPr>
        <p:spPr>
          <a:xfrm>
            <a:off x="5867400" y="3886200"/>
            <a:ext cx="4572000" cy="2862322"/>
          </a:xfrm>
          <a:prstGeom prst="rect">
            <a:avLst/>
          </a:prstGeom>
        </p:spPr>
        <p:txBody>
          <a:bodyPr>
            <a:spAutoFit/>
          </a:bodyPr>
          <a:lstStyle/>
          <a:p>
            <a:r>
              <a:rPr lang="es-ES_tradnl" sz="2400" dirty="0" err="1" smtClean="0">
                <a:latin typeface="Goudy Old Style"/>
                <a:ea typeface="Chalkboard" charset="0"/>
                <a:cs typeface="Goudy Old Style"/>
              </a:rPr>
              <a:t>Analysis</a:t>
            </a:r>
            <a:r>
              <a:rPr lang="es-ES_tradnl" sz="2400" dirty="0" smtClean="0">
                <a:latin typeface="Goudy Old Style"/>
                <a:ea typeface="Chalkboard" charset="0"/>
                <a:cs typeface="Goudy Old Style"/>
              </a:rPr>
              <a:t> </a:t>
            </a:r>
            <a:r>
              <a:rPr lang="es-ES_tradnl" sz="2400" dirty="0" err="1" smtClean="0">
                <a:latin typeface="Goudy Old Style"/>
                <a:ea typeface="Chalkboard" charset="0"/>
                <a:cs typeface="Goudy Old Style"/>
              </a:rPr>
              <a:t>is</a:t>
            </a:r>
            <a:r>
              <a:rPr lang="es-ES_tradnl" sz="2400" dirty="0" smtClean="0">
                <a:latin typeface="Goudy Old Style"/>
                <a:ea typeface="Chalkboard" charset="0"/>
                <a:cs typeface="Goudy Old Style"/>
              </a:rPr>
              <a:t> </a:t>
            </a:r>
            <a:r>
              <a:rPr lang="es-ES_tradnl" sz="2400" dirty="0" err="1" smtClean="0">
                <a:latin typeface="Goudy Old Style"/>
                <a:ea typeface="Chalkboard" charset="0"/>
                <a:cs typeface="Goudy Old Style"/>
              </a:rPr>
              <a:t>difficult</a:t>
            </a:r>
            <a:endParaRPr lang="es-ES_tradnl" sz="2400" dirty="0" smtClean="0">
              <a:latin typeface="Goudy Old Style"/>
              <a:ea typeface="Chalkboard" charset="0"/>
              <a:cs typeface="Goudy Old Style"/>
            </a:endParaRPr>
          </a:p>
          <a:p>
            <a:endParaRPr lang="es-ES_tradnl" sz="2400" dirty="0" smtClean="0">
              <a:latin typeface="Goudy Old Style"/>
              <a:ea typeface="Chalkboard" charset="0"/>
              <a:cs typeface="Goudy Old Style"/>
            </a:endParaRPr>
          </a:p>
          <a:p>
            <a:r>
              <a:rPr lang="es-ES_tradnl" sz="2400" dirty="0" err="1" smtClean="0">
                <a:latin typeface="Goudy Old Style"/>
                <a:ea typeface="Chalkboard" charset="0"/>
                <a:cs typeface="Goudy Old Style"/>
              </a:rPr>
              <a:t>d</a:t>
            </a:r>
            <a:r>
              <a:rPr lang="es-ES_tradnl" sz="2400" dirty="0" smtClean="0">
                <a:latin typeface="Goudy Old Style"/>
                <a:ea typeface="Chalkboard" charset="0"/>
                <a:cs typeface="Goudy Old Style"/>
              </a:rPr>
              <a:t>=</a:t>
            </a:r>
            <a:r>
              <a:rPr lang="es-ES_tradnl" sz="2400" dirty="0" err="1" smtClean="0">
                <a:latin typeface="Goudy Old Style"/>
                <a:ea typeface="Chalkboard" charset="0"/>
                <a:cs typeface="Goudy Old Style"/>
              </a:rPr>
              <a:t>R(B</a:t>
            </a:r>
            <a:r>
              <a:rPr lang="es-ES_tradnl" sz="2400" dirty="0" smtClean="0">
                <a:latin typeface="Goudy Old Style"/>
                <a:ea typeface="Chalkboard" charset="0"/>
                <a:cs typeface="Goudy Old Style"/>
              </a:rPr>
              <a:t>).</a:t>
            </a:r>
            <a:r>
              <a:rPr lang="es-ES_tradnl" sz="2400" dirty="0" err="1" smtClean="0">
                <a:latin typeface="Goudy Old Style"/>
                <a:ea typeface="Chalkboard" charset="0"/>
                <a:cs typeface="Goudy Old Style"/>
              </a:rPr>
              <a:t>f</a:t>
            </a:r>
            <a:r>
              <a:rPr lang="es-ES_tradnl" sz="2400" dirty="0" smtClean="0">
                <a:latin typeface="Goudy Old Style"/>
                <a:ea typeface="Chalkboard" charset="0"/>
                <a:cs typeface="Goudy Old Style"/>
              </a:rPr>
              <a:t> </a:t>
            </a:r>
          </a:p>
          <a:p>
            <a:endParaRPr lang="es-ES_tradnl" dirty="0" smtClean="0">
              <a:latin typeface="Goudy Old Style"/>
              <a:ea typeface="Chalkboard" charset="0"/>
              <a:cs typeface="Goudy Old Style"/>
            </a:endParaRPr>
          </a:p>
          <a:p>
            <a:r>
              <a:rPr lang="es-ES_tradnl" dirty="0" err="1" smtClean="0">
                <a:latin typeface="Goudy Old Style"/>
                <a:ea typeface="Chalkboard" charset="0"/>
                <a:cs typeface="Goudy Old Style"/>
              </a:rPr>
              <a:t>Method</a:t>
            </a:r>
            <a:r>
              <a:rPr lang="es-ES_tradnl" dirty="0" smtClean="0">
                <a:latin typeface="Goudy Old Style"/>
                <a:ea typeface="Chalkboard" charset="0"/>
                <a:cs typeface="Goudy Old Style"/>
              </a:rPr>
              <a:t> </a:t>
            </a:r>
            <a:r>
              <a:rPr lang="es-ES_tradnl" dirty="0" err="1" smtClean="0">
                <a:latin typeface="Goudy Old Style"/>
                <a:ea typeface="Chalkboard" charset="0"/>
                <a:cs typeface="Goudy Old Style"/>
              </a:rPr>
              <a:t>of</a:t>
            </a:r>
            <a:r>
              <a:rPr lang="es-ES_tradnl" dirty="0" smtClean="0">
                <a:latin typeface="Goudy Old Style"/>
                <a:ea typeface="Chalkboard" charset="0"/>
                <a:cs typeface="Goudy Old Style"/>
              </a:rPr>
              <a:t> </a:t>
            </a:r>
            <a:r>
              <a:rPr lang="es-ES_tradnl" dirty="0" err="1" smtClean="0">
                <a:latin typeface="Goudy Old Style"/>
                <a:ea typeface="Chalkboard" charset="0"/>
                <a:cs typeface="Goudy Old Style"/>
              </a:rPr>
              <a:t>analysis</a:t>
            </a:r>
            <a:r>
              <a:rPr lang="es-ES_tradnl" dirty="0" smtClean="0">
                <a:latin typeface="Goudy Old Style"/>
                <a:ea typeface="Chalkboard" charset="0"/>
                <a:cs typeface="Goudy Old Style"/>
              </a:rPr>
              <a:t> </a:t>
            </a:r>
            <a:r>
              <a:rPr lang="es-ES_tradnl" dirty="0" err="1" smtClean="0">
                <a:latin typeface="Goudy Old Style"/>
                <a:ea typeface="Chalkboard" charset="0"/>
                <a:cs typeface="Goudy Old Style"/>
              </a:rPr>
              <a:t>developed</a:t>
            </a:r>
            <a:r>
              <a:rPr lang="es-ES_tradnl" dirty="0" smtClean="0">
                <a:latin typeface="Goudy Old Style"/>
                <a:ea typeface="Chalkboard" charset="0"/>
                <a:cs typeface="Goudy Old Style"/>
              </a:rPr>
              <a:t> by</a:t>
            </a:r>
          </a:p>
          <a:p>
            <a:r>
              <a:rPr lang="es-ES_tradnl" dirty="0" smtClean="0">
                <a:latin typeface="Goudy Old Style"/>
                <a:ea typeface="Chalkboard" charset="0"/>
                <a:cs typeface="Goudy Old Style"/>
              </a:rPr>
              <a:t> </a:t>
            </a:r>
            <a:r>
              <a:rPr lang="es-ES_tradnl" dirty="0" err="1" smtClean="0">
                <a:latin typeface="Goudy Old Style"/>
                <a:ea typeface="Chalkboard" charset="0"/>
                <a:cs typeface="Goudy Old Style"/>
              </a:rPr>
              <a:t>the</a:t>
            </a:r>
            <a:r>
              <a:rPr lang="es-ES_tradnl" dirty="0" smtClean="0">
                <a:latin typeface="Goudy Old Style"/>
                <a:ea typeface="Chalkboard" charset="0"/>
                <a:cs typeface="Goudy Old Style"/>
              </a:rPr>
              <a:t>  Valencia </a:t>
            </a:r>
            <a:r>
              <a:rPr lang="es-ES_tradnl" dirty="0" err="1" smtClean="0">
                <a:latin typeface="Goudy Old Style"/>
                <a:ea typeface="Chalkboard" charset="0"/>
                <a:cs typeface="Goudy Old Style"/>
              </a:rPr>
              <a:t>group</a:t>
            </a:r>
            <a:endParaRPr lang="es-ES_tradnl" dirty="0" smtClean="0">
              <a:latin typeface="Goudy Old Style"/>
              <a:ea typeface="Chalkboard" charset="0"/>
              <a:cs typeface="Goudy Old Style"/>
            </a:endParaRPr>
          </a:p>
          <a:p>
            <a:endParaRPr lang="es-ES_tradnl" dirty="0" smtClean="0">
              <a:latin typeface="Goudy Old Style"/>
              <a:ea typeface="Chalkboard" charset="0"/>
              <a:cs typeface="Goudy Old Style"/>
            </a:endParaRPr>
          </a:p>
          <a:p>
            <a:r>
              <a:rPr lang="es-ES_tradnl" dirty="0" smtClean="0">
                <a:latin typeface="Goudy Old Style"/>
                <a:ea typeface="Chalkboard" charset="0"/>
                <a:cs typeface="Goudy Old Style"/>
              </a:rPr>
              <a:t>NIM A 571, 710 (2007)</a:t>
            </a:r>
          </a:p>
          <a:p>
            <a:r>
              <a:rPr lang="es-ES_tradnl" dirty="0" smtClean="0">
                <a:latin typeface="Goudy Old Style"/>
                <a:ea typeface="Chalkboard" charset="0"/>
                <a:cs typeface="Goudy Old Style"/>
              </a:rPr>
              <a:t>NIM A 571, 728 (2007)</a:t>
            </a:r>
            <a:endParaRPr lang="es-ES_tradnl" dirty="0">
              <a:latin typeface="Goudy Old Style"/>
              <a:ea typeface="Chalkboard" charset="0"/>
              <a:cs typeface="Goudy Old Style"/>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299" name="CuadroTexto 3"/>
          <p:cNvSpPr txBox="1">
            <a:spLocks noChangeArrowheads="1"/>
          </p:cNvSpPr>
          <p:nvPr/>
        </p:nvSpPr>
        <p:spPr bwMode="auto">
          <a:xfrm>
            <a:off x="4800600" y="5334000"/>
            <a:ext cx="4648199" cy="1911579"/>
          </a:xfrm>
          <a:prstGeom prst="rect">
            <a:avLst/>
          </a:prstGeom>
          <a:noFill/>
          <a:ln w="9525">
            <a:noFill/>
            <a:miter lim="800000"/>
            <a:headEnd/>
            <a:tailEnd/>
          </a:ln>
        </p:spPr>
        <p:txBody>
          <a:bodyPr wrap="square" lIns="64291" tIns="32146" rIns="64291" bIns="32146">
            <a:prstTxWarp prst="textNoShape">
              <a:avLst/>
            </a:prstTxWarp>
            <a:spAutoFit/>
          </a:bodyPr>
          <a:lstStyle/>
          <a:p>
            <a:r>
              <a:rPr lang="es-ES_tradnl" sz="2000" b="1" dirty="0">
                <a:latin typeface="+mn-lt"/>
              </a:rPr>
              <a:t>E. </a:t>
            </a:r>
            <a:r>
              <a:rPr lang="es-ES_tradnl" sz="2000" b="1" dirty="0" err="1">
                <a:latin typeface="+mn-lt"/>
              </a:rPr>
              <a:t>Poirier</a:t>
            </a:r>
            <a:r>
              <a:rPr lang="es-ES_tradnl" sz="2000" b="1" dirty="0">
                <a:latin typeface="+mn-lt"/>
              </a:rPr>
              <a:t> </a:t>
            </a:r>
            <a:r>
              <a:rPr lang="es-ES_tradnl" sz="2000" b="1" i="1" dirty="0">
                <a:latin typeface="+mn-lt"/>
              </a:rPr>
              <a:t>et al., </a:t>
            </a:r>
            <a:r>
              <a:rPr lang="es-ES_tradnl" sz="2000" b="1" i="1" dirty="0" err="1">
                <a:latin typeface="+mn-lt"/>
              </a:rPr>
              <a:t>Phys</a:t>
            </a:r>
            <a:r>
              <a:rPr lang="es-ES_tradnl" sz="2000" b="1" i="1" dirty="0">
                <a:latin typeface="+mn-lt"/>
              </a:rPr>
              <a:t>. Rev. C</a:t>
            </a:r>
            <a:r>
              <a:rPr lang="es-ES_tradnl" sz="2000" b="1" i="1" dirty="0" smtClean="0">
                <a:latin typeface="+mn-lt"/>
              </a:rPr>
              <a:t> 69</a:t>
            </a:r>
            <a:r>
              <a:rPr lang="es-ES_tradnl" sz="2000" b="1" i="1" dirty="0">
                <a:latin typeface="+mn-lt"/>
              </a:rPr>
              <a:t>, 034307 (2004</a:t>
            </a:r>
            <a:r>
              <a:rPr lang="es-ES_tradnl" sz="2000" b="1" i="1" dirty="0" smtClean="0">
                <a:latin typeface="+mn-lt"/>
              </a:rPr>
              <a:t>) </a:t>
            </a:r>
            <a:r>
              <a:rPr lang="es-ES_tradnl" sz="2000" b="1" i="1" dirty="0" err="1" smtClean="0">
                <a:latin typeface="+mn-lt"/>
              </a:rPr>
              <a:t>and</a:t>
            </a:r>
            <a:r>
              <a:rPr lang="es-ES_tradnl" sz="2000" b="1" i="1" dirty="0" smtClean="0">
                <a:latin typeface="+mn-lt"/>
              </a:rPr>
              <a:t> </a:t>
            </a:r>
            <a:r>
              <a:rPr lang="es-ES_tradnl" sz="2000" b="1" i="1" dirty="0" err="1" smtClean="0">
                <a:latin typeface="+mn-lt"/>
              </a:rPr>
              <a:t>PhD</a:t>
            </a:r>
            <a:r>
              <a:rPr lang="es-ES_tradnl" sz="2000" b="1" i="1" dirty="0" smtClean="0">
                <a:latin typeface="+mn-lt"/>
              </a:rPr>
              <a:t> </a:t>
            </a:r>
            <a:r>
              <a:rPr lang="es-ES_tradnl" sz="2000" b="1" i="1" dirty="0" err="1">
                <a:latin typeface="+mn-lt"/>
              </a:rPr>
              <a:t>thesis</a:t>
            </a:r>
            <a:r>
              <a:rPr lang="es-ES_tradnl" sz="2000" b="1" i="1" dirty="0">
                <a:latin typeface="+mn-lt"/>
              </a:rPr>
              <a:t> </a:t>
            </a:r>
            <a:r>
              <a:rPr lang="es-ES_tradnl" sz="2000" b="1" i="1" dirty="0" err="1" smtClean="0">
                <a:latin typeface="+mn-lt"/>
              </a:rPr>
              <a:t>Starsbourg</a:t>
            </a:r>
            <a:r>
              <a:rPr lang="es-ES_tradnl" sz="2000" b="1" i="1" dirty="0" smtClean="0">
                <a:latin typeface="+mn-lt"/>
              </a:rPr>
              <a:t> </a:t>
            </a:r>
          </a:p>
          <a:p>
            <a:r>
              <a:rPr lang="en-US" sz="2000" b="1" i="1" dirty="0" smtClean="0">
                <a:latin typeface="+mn-lt"/>
              </a:rPr>
              <a:t>Ground </a:t>
            </a:r>
            <a:r>
              <a:rPr lang="en-US" sz="2000" b="1" i="1" dirty="0" smtClean="0">
                <a:latin typeface="+mn-lt"/>
              </a:rPr>
              <a:t>state of 74Kr:(60±8)% oblate, in agreement with other exp results  and with theoretical calculations (A. </a:t>
            </a:r>
            <a:r>
              <a:rPr lang="en-US" sz="2000" b="1" i="1" dirty="0" err="1" smtClean="0">
                <a:latin typeface="+mn-lt"/>
              </a:rPr>
              <a:t>Petrovici</a:t>
            </a:r>
            <a:r>
              <a:rPr lang="en-US" sz="2000" b="1" i="1" dirty="0" smtClean="0">
                <a:latin typeface="+mn-lt"/>
              </a:rPr>
              <a:t> et al.) </a:t>
            </a:r>
          </a:p>
          <a:p>
            <a:endParaRPr lang="es-ES_tradnl" sz="2000" b="1" dirty="0">
              <a:latin typeface="+mn-lt"/>
            </a:endParaRPr>
          </a:p>
        </p:txBody>
      </p:sp>
      <p:pic>
        <p:nvPicPr>
          <p:cNvPr id="183301" name="Imagen 5"/>
          <p:cNvPicPr>
            <a:picLocks noChangeAspect="1"/>
          </p:cNvPicPr>
          <p:nvPr/>
        </p:nvPicPr>
        <p:blipFill>
          <a:blip r:embed="rId3">
            <a:alphaModFix amt="76000"/>
          </a:blip>
          <a:srcRect/>
          <a:stretch>
            <a:fillRect/>
          </a:stretch>
        </p:blipFill>
        <p:spPr bwMode="auto">
          <a:xfrm>
            <a:off x="174129" y="1585020"/>
            <a:ext cx="8795742" cy="3687961"/>
          </a:xfrm>
          <a:prstGeom prst="rect">
            <a:avLst/>
          </a:prstGeom>
          <a:noFill/>
          <a:ln w="9525">
            <a:noFill/>
            <a:miter lim="800000"/>
            <a:headEnd/>
            <a:tailEnd/>
          </a:ln>
        </p:spPr>
      </p:pic>
      <p:pic>
        <p:nvPicPr>
          <p:cNvPr id="183302" name="Picture 21"/>
          <p:cNvPicPr preferRelativeResize="0">
            <a:picLocks noChangeAspect="1" noChangeArrowheads="1"/>
          </p:cNvPicPr>
          <p:nvPr/>
        </p:nvPicPr>
        <p:blipFill>
          <a:blip r:embed="rId4">
            <a:alphaModFix amt="78000"/>
          </a:blip>
          <a:srcRect/>
          <a:stretch>
            <a:fillRect/>
          </a:stretch>
        </p:blipFill>
        <p:spPr bwMode="auto">
          <a:xfrm>
            <a:off x="1732359" y="750094"/>
            <a:ext cx="928688" cy="849437"/>
          </a:xfrm>
          <a:prstGeom prst="rect">
            <a:avLst/>
          </a:prstGeom>
          <a:noFill/>
          <a:ln w="9525">
            <a:noFill/>
            <a:miter lim="800000"/>
            <a:headEnd/>
            <a:tailEnd/>
          </a:ln>
        </p:spPr>
      </p:pic>
      <p:graphicFrame>
        <p:nvGraphicFramePr>
          <p:cNvPr id="183298" name="Object 2"/>
          <p:cNvGraphicFramePr>
            <a:graphicFrameLocks noChangeAspect="1"/>
          </p:cNvGraphicFramePr>
          <p:nvPr/>
        </p:nvGraphicFramePr>
        <p:xfrm>
          <a:off x="5643562" y="696515"/>
          <a:ext cx="985837" cy="904826"/>
        </p:xfrm>
        <a:graphic>
          <a:graphicData uri="http://schemas.openxmlformats.org/presentationml/2006/ole">
            <p:oleObj spid="_x0000_s71682" name="Imagen de mapa de bits" r:id="rId5" imgW="1867161" imgH="1714739" progId="">
              <p:embed/>
            </p:oleObj>
          </a:graphicData>
        </a:graphic>
      </p:graphicFrame>
      <p:pic>
        <p:nvPicPr>
          <p:cNvPr id="183303" name="Picture 21"/>
          <p:cNvPicPr preferRelativeResize="0">
            <a:picLocks noChangeAspect="1" noChangeArrowheads="1"/>
          </p:cNvPicPr>
          <p:nvPr/>
        </p:nvPicPr>
        <p:blipFill>
          <a:blip r:embed="rId4">
            <a:alphaModFix amt="79000"/>
          </a:blip>
          <a:srcRect/>
          <a:stretch>
            <a:fillRect/>
          </a:stretch>
        </p:blipFill>
        <p:spPr bwMode="auto">
          <a:xfrm>
            <a:off x="7036594" y="696516"/>
            <a:ext cx="928688" cy="849437"/>
          </a:xfrm>
          <a:prstGeom prst="rect">
            <a:avLst/>
          </a:prstGeom>
          <a:noFill/>
          <a:ln w="9525">
            <a:noFill/>
            <a:miter lim="800000"/>
            <a:headEnd/>
            <a:tailEnd/>
          </a:ln>
        </p:spPr>
      </p:pic>
      <p:sp>
        <p:nvSpPr>
          <p:cNvPr id="183304" name="CuadroTexto 9"/>
          <p:cNvSpPr txBox="1">
            <a:spLocks noChangeArrowheads="1"/>
          </p:cNvSpPr>
          <p:nvPr/>
        </p:nvSpPr>
        <p:spPr bwMode="auto">
          <a:xfrm>
            <a:off x="609600" y="304800"/>
            <a:ext cx="3316157" cy="434252"/>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400" dirty="0" err="1" smtClean="0">
                <a:latin typeface="+mn-lt"/>
              </a:rPr>
              <a:t>Very</a:t>
            </a:r>
            <a:r>
              <a:rPr lang="es-ES_tradnl" sz="2400" dirty="0" smtClean="0">
                <a:latin typeface="+mn-lt"/>
              </a:rPr>
              <a:t> </a:t>
            </a:r>
            <a:r>
              <a:rPr lang="es-ES_tradnl" sz="2400" dirty="0" err="1" smtClean="0">
                <a:latin typeface="+mn-lt"/>
              </a:rPr>
              <a:t>prolate</a:t>
            </a:r>
            <a:r>
              <a:rPr lang="es-ES_tradnl" sz="2400" dirty="0" smtClean="0">
                <a:latin typeface="+mn-lt"/>
              </a:rPr>
              <a:t>  N=Z </a:t>
            </a:r>
            <a:r>
              <a:rPr lang="es-ES_tradnl" sz="2400" dirty="0" err="1" smtClean="0">
                <a:latin typeface="+mn-lt"/>
              </a:rPr>
              <a:t>nucleus</a:t>
            </a:r>
            <a:endParaRPr lang="es-ES_tradnl" sz="2400" dirty="0">
              <a:latin typeface="+mn-lt"/>
            </a:endParaRPr>
          </a:p>
        </p:txBody>
      </p:sp>
      <p:sp>
        <p:nvSpPr>
          <p:cNvPr id="183305" name="CuadroTexto 10"/>
          <p:cNvSpPr txBox="1">
            <a:spLocks noChangeArrowheads="1"/>
          </p:cNvSpPr>
          <p:nvPr/>
        </p:nvSpPr>
        <p:spPr bwMode="auto">
          <a:xfrm>
            <a:off x="5105400" y="304800"/>
            <a:ext cx="3693013" cy="434252"/>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400" dirty="0">
                <a:latin typeface="+mn-lt"/>
              </a:rPr>
              <a:t>Mixture </a:t>
            </a:r>
            <a:r>
              <a:rPr lang="es-ES_tradnl" sz="2400" dirty="0" err="1">
                <a:latin typeface="+mn-lt"/>
              </a:rPr>
              <a:t>of</a:t>
            </a:r>
            <a:r>
              <a:rPr lang="es-ES_tradnl" sz="2400" dirty="0">
                <a:latin typeface="+mn-lt"/>
              </a:rPr>
              <a:t> </a:t>
            </a:r>
            <a:r>
              <a:rPr lang="es-ES_tradnl" sz="2400" dirty="0" err="1">
                <a:latin typeface="+mn-lt"/>
              </a:rPr>
              <a:t>prolate</a:t>
            </a:r>
            <a:r>
              <a:rPr lang="es-ES_tradnl" sz="2400" dirty="0">
                <a:latin typeface="+mn-lt"/>
              </a:rPr>
              <a:t> </a:t>
            </a:r>
            <a:r>
              <a:rPr lang="es-ES_tradnl" sz="2400" dirty="0" err="1">
                <a:latin typeface="+mn-lt"/>
              </a:rPr>
              <a:t>and</a:t>
            </a:r>
            <a:r>
              <a:rPr lang="es-ES_tradnl" sz="2400" dirty="0">
                <a:latin typeface="+mn-lt"/>
              </a:rPr>
              <a:t> </a:t>
            </a:r>
            <a:r>
              <a:rPr lang="es-ES_tradnl" sz="2400" dirty="0" err="1">
                <a:latin typeface="+mn-lt"/>
              </a:rPr>
              <a:t>oblate</a:t>
            </a:r>
            <a:endParaRPr lang="es-ES_tradnl" sz="2400" dirty="0">
              <a:latin typeface="+mn-lt"/>
            </a:endParaRPr>
          </a:p>
        </p:txBody>
      </p:sp>
      <p:sp>
        <p:nvSpPr>
          <p:cNvPr id="183306" name="CuadroTexto 11"/>
          <p:cNvSpPr txBox="1">
            <a:spLocks noChangeArrowheads="1"/>
          </p:cNvSpPr>
          <p:nvPr/>
        </p:nvSpPr>
        <p:spPr bwMode="auto">
          <a:xfrm>
            <a:off x="844973" y="2143125"/>
            <a:ext cx="593644" cy="341919"/>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a:t>76Sr</a:t>
            </a:r>
          </a:p>
        </p:txBody>
      </p:sp>
      <p:sp>
        <p:nvSpPr>
          <p:cNvPr id="183307" name="CuadroTexto 12"/>
          <p:cNvSpPr txBox="1">
            <a:spLocks noChangeArrowheads="1"/>
          </p:cNvSpPr>
          <p:nvPr/>
        </p:nvSpPr>
        <p:spPr bwMode="auto">
          <a:xfrm>
            <a:off x="6125766" y="2250281"/>
            <a:ext cx="600745" cy="341919"/>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a:t>74Kr</a:t>
            </a:r>
          </a:p>
        </p:txBody>
      </p:sp>
      <p:cxnSp>
        <p:nvCxnSpPr>
          <p:cNvPr id="183308" name="Conector recto de flecha 12"/>
          <p:cNvCxnSpPr>
            <a:cxnSpLocks noChangeShapeType="1"/>
          </p:cNvCxnSpPr>
          <p:nvPr/>
        </p:nvCxnSpPr>
        <p:spPr bwMode="auto">
          <a:xfrm rot="16200000" flipH="1">
            <a:off x="1625203" y="3429000"/>
            <a:ext cx="375047" cy="375047"/>
          </a:xfrm>
          <a:prstGeom prst="straightConnector1">
            <a:avLst/>
          </a:prstGeom>
          <a:noFill/>
          <a:ln w="25400">
            <a:solidFill>
              <a:srgbClr val="000000"/>
            </a:solidFill>
            <a:round/>
            <a:headEnd/>
            <a:tailEnd type="arrow" w="med" len="med"/>
          </a:ln>
        </p:spPr>
      </p:cxnSp>
      <p:sp>
        <p:nvSpPr>
          <p:cNvPr id="183309" name="CuadroTexto 13"/>
          <p:cNvSpPr txBox="1">
            <a:spLocks noChangeArrowheads="1"/>
          </p:cNvSpPr>
          <p:nvPr/>
        </p:nvSpPr>
        <p:spPr bwMode="auto">
          <a:xfrm>
            <a:off x="879574" y="3268266"/>
            <a:ext cx="824890" cy="372696"/>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000" dirty="0" err="1"/>
              <a:t>oblate</a:t>
            </a:r>
            <a:endParaRPr lang="es-ES_tradnl" sz="2000" dirty="0"/>
          </a:p>
        </p:txBody>
      </p:sp>
      <p:cxnSp>
        <p:nvCxnSpPr>
          <p:cNvPr id="183310" name="Conector recto de flecha 14"/>
          <p:cNvCxnSpPr>
            <a:cxnSpLocks noChangeShapeType="1"/>
          </p:cNvCxnSpPr>
          <p:nvPr/>
        </p:nvCxnSpPr>
        <p:spPr bwMode="auto">
          <a:xfrm rot="16200000" flipH="1">
            <a:off x="6554391" y="3161109"/>
            <a:ext cx="375047" cy="375047"/>
          </a:xfrm>
          <a:prstGeom prst="straightConnector1">
            <a:avLst/>
          </a:prstGeom>
          <a:noFill/>
          <a:ln w="25400">
            <a:solidFill>
              <a:srgbClr val="000000"/>
            </a:solidFill>
            <a:round/>
            <a:headEnd/>
            <a:tailEnd type="arrow" w="med" len="med"/>
          </a:ln>
        </p:spPr>
      </p:cxnSp>
      <p:cxnSp>
        <p:nvCxnSpPr>
          <p:cNvPr id="183311" name="Conector recto de flecha 15"/>
          <p:cNvCxnSpPr>
            <a:cxnSpLocks noChangeShapeType="1"/>
          </p:cNvCxnSpPr>
          <p:nvPr/>
        </p:nvCxnSpPr>
        <p:spPr bwMode="auto">
          <a:xfrm rot="10800000">
            <a:off x="7679531" y="3804047"/>
            <a:ext cx="375047" cy="321469"/>
          </a:xfrm>
          <a:prstGeom prst="straightConnector1">
            <a:avLst/>
          </a:prstGeom>
          <a:noFill/>
          <a:ln w="25400">
            <a:solidFill>
              <a:srgbClr val="000000"/>
            </a:solidFill>
            <a:round/>
            <a:headEnd/>
            <a:tailEnd type="arrow" w="med" len="med"/>
          </a:ln>
        </p:spPr>
      </p:cxnSp>
      <p:cxnSp>
        <p:nvCxnSpPr>
          <p:cNvPr id="183312" name="Conector recto de flecha 16"/>
          <p:cNvCxnSpPr>
            <a:cxnSpLocks noChangeShapeType="1"/>
          </p:cNvCxnSpPr>
          <p:nvPr/>
        </p:nvCxnSpPr>
        <p:spPr bwMode="auto">
          <a:xfrm rot="16200000" flipV="1">
            <a:off x="3473648" y="2491383"/>
            <a:ext cx="321469" cy="53578"/>
          </a:xfrm>
          <a:prstGeom prst="straightConnector1">
            <a:avLst/>
          </a:prstGeom>
          <a:noFill/>
          <a:ln w="25400">
            <a:solidFill>
              <a:srgbClr val="000000"/>
            </a:solidFill>
            <a:round/>
            <a:headEnd/>
            <a:tailEnd type="arrow" w="med" len="med"/>
          </a:ln>
        </p:spPr>
      </p:cxnSp>
      <p:sp>
        <p:nvSpPr>
          <p:cNvPr id="183313" name="CuadroTexto 18"/>
          <p:cNvSpPr txBox="1">
            <a:spLocks noChangeArrowheads="1"/>
          </p:cNvSpPr>
          <p:nvPr/>
        </p:nvSpPr>
        <p:spPr bwMode="auto">
          <a:xfrm>
            <a:off x="6072188" y="2786063"/>
            <a:ext cx="824890" cy="372696"/>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000" dirty="0" err="1"/>
              <a:t>oblate</a:t>
            </a:r>
            <a:endParaRPr lang="es-ES_tradnl" sz="2000" dirty="0"/>
          </a:p>
        </p:txBody>
      </p:sp>
      <p:sp>
        <p:nvSpPr>
          <p:cNvPr id="183314" name="CuadroTexto 20"/>
          <p:cNvSpPr txBox="1">
            <a:spLocks noChangeArrowheads="1"/>
          </p:cNvSpPr>
          <p:nvPr/>
        </p:nvSpPr>
        <p:spPr bwMode="auto">
          <a:xfrm>
            <a:off x="3507135" y="2625328"/>
            <a:ext cx="916061" cy="372696"/>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000" dirty="0" err="1"/>
              <a:t>prolate</a:t>
            </a:r>
            <a:endParaRPr lang="es-ES_tradnl" sz="2000" dirty="0"/>
          </a:p>
        </p:txBody>
      </p:sp>
      <p:sp>
        <p:nvSpPr>
          <p:cNvPr id="183315" name="CuadroTexto 21"/>
          <p:cNvSpPr txBox="1">
            <a:spLocks noChangeArrowheads="1"/>
          </p:cNvSpPr>
          <p:nvPr/>
        </p:nvSpPr>
        <p:spPr bwMode="auto">
          <a:xfrm>
            <a:off x="7572375" y="3964781"/>
            <a:ext cx="916061" cy="372696"/>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000" dirty="0" err="1"/>
              <a:t>prolate</a:t>
            </a:r>
            <a:endParaRPr lang="es-ES_tradnl" sz="2000" dirty="0"/>
          </a:p>
        </p:txBody>
      </p:sp>
      <p:sp>
        <p:nvSpPr>
          <p:cNvPr id="20" name="CuadroTexto 3"/>
          <p:cNvSpPr txBox="1">
            <a:spLocks noChangeArrowheads="1"/>
          </p:cNvSpPr>
          <p:nvPr/>
        </p:nvSpPr>
        <p:spPr bwMode="auto">
          <a:xfrm>
            <a:off x="0" y="5334000"/>
            <a:ext cx="4648199" cy="1603803"/>
          </a:xfrm>
          <a:prstGeom prst="rect">
            <a:avLst/>
          </a:prstGeom>
          <a:noFill/>
          <a:ln w="9525">
            <a:noFill/>
            <a:miter lim="800000"/>
            <a:headEnd/>
            <a:tailEnd/>
          </a:ln>
        </p:spPr>
        <p:txBody>
          <a:bodyPr wrap="square" lIns="64291" tIns="32146" rIns="64291" bIns="32146">
            <a:prstTxWarp prst="textNoShape">
              <a:avLst/>
            </a:prstTxWarp>
            <a:spAutoFit/>
          </a:bodyPr>
          <a:lstStyle/>
          <a:p>
            <a:r>
              <a:rPr lang="en-US" sz="2000" b="1" dirty="0" smtClean="0">
                <a:latin typeface="+mn-lt"/>
              </a:rPr>
              <a:t>E. </a:t>
            </a:r>
            <a:r>
              <a:rPr lang="en-US" sz="2000" b="1" dirty="0" err="1" smtClean="0">
                <a:latin typeface="+mn-lt"/>
              </a:rPr>
              <a:t>Nácher</a:t>
            </a:r>
            <a:r>
              <a:rPr lang="en-US" sz="2000" b="1" dirty="0" smtClean="0">
                <a:latin typeface="+mn-lt"/>
              </a:rPr>
              <a:t> </a:t>
            </a:r>
            <a:r>
              <a:rPr lang="en-US" sz="2000" b="1" i="1" dirty="0" smtClean="0">
                <a:latin typeface="+mn-lt"/>
              </a:rPr>
              <a:t>et al. PRL 92 (2004) </a:t>
            </a:r>
            <a:r>
              <a:rPr lang="en-US" sz="2000" b="1" i="1" dirty="0" smtClean="0">
                <a:latin typeface="+mn-lt"/>
              </a:rPr>
              <a:t>232501 and</a:t>
            </a:r>
          </a:p>
          <a:p>
            <a:r>
              <a:rPr lang="en-US" sz="2000" b="1" i="1" dirty="0" smtClean="0">
                <a:latin typeface="+mn-lt"/>
              </a:rPr>
              <a:t>PhD thesis Valencia</a:t>
            </a:r>
          </a:p>
          <a:p>
            <a:r>
              <a:rPr lang="en-US" sz="2000" b="1" i="1" dirty="0" smtClean="0">
                <a:latin typeface="+mn-lt"/>
              </a:rPr>
              <a:t>Ground state of 76Sr </a:t>
            </a:r>
            <a:r>
              <a:rPr lang="en-US" sz="2000" b="1" i="1" dirty="0" err="1" smtClean="0">
                <a:latin typeface="+mn-lt"/>
              </a:rPr>
              <a:t>prolate</a:t>
            </a:r>
            <a:r>
              <a:rPr lang="en-US" sz="2000" b="1" i="1" dirty="0" smtClean="0">
                <a:latin typeface="+mn-lt"/>
              </a:rPr>
              <a:t> (β20.4) as indicated in Lister et al., PRC 42 (1990) R1191 </a:t>
            </a:r>
            <a:endParaRPr lang="en-US" sz="2000" b="1" i="1" dirty="0" smtClean="0">
              <a:latin typeface="+mn-lt"/>
            </a:endParaRPr>
          </a:p>
          <a:p>
            <a:endParaRPr lang="es-ES_tradnl" sz="2000" b="1" dirty="0">
              <a:latin typeface="+mn-lt"/>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20850" y="244475"/>
            <a:ext cx="5581650" cy="660400"/>
          </a:xfrm>
        </p:spPr>
        <p:txBody>
          <a:bodyPr/>
          <a:lstStyle/>
          <a:p>
            <a:pPr algn="ctr" eaLnBrk="1" hangingPunct="1"/>
            <a:r>
              <a:rPr lang="en-GB" sz="2800"/>
              <a:t>Experimental Motivations</a:t>
            </a:r>
          </a:p>
        </p:txBody>
      </p:sp>
      <p:sp>
        <p:nvSpPr>
          <p:cNvPr id="29699" name="Rectangle 3"/>
          <p:cNvSpPr>
            <a:spLocks noGrp="1" noChangeArrowheads="1"/>
          </p:cNvSpPr>
          <p:nvPr>
            <p:ph idx="1"/>
          </p:nvPr>
        </p:nvSpPr>
        <p:spPr>
          <a:xfrm>
            <a:off x="533400" y="1295400"/>
            <a:ext cx="8077200" cy="5237163"/>
          </a:xfrm>
        </p:spPr>
        <p:txBody>
          <a:bodyPr>
            <a:normAutofit fontScale="92500"/>
          </a:bodyPr>
          <a:lstStyle/>
          <a:p>
            <a:pPr algn="just" eaLnBrk="1" hangingPunct="1">
              <a:buClr>
                <a:schemeClr val="tx1"/>
              </a:buClr>
              <a:buFontTx/>
              <a:buChar char="•"/>
            </a:pPr>
            <a:r>
              <a:rPr lang="en-GB" sz="2800" dirty="0"/>
              <a:t>New insight into the problem of shape coexistence in the region. “Independent way” to study the problem since it does not depend on assumptions made in other </a:t>
            </a:r>
            <a:r>
              <a:rPr lang="en-GB" sz="2800" dirty="0" smtClean="0"/>
              <a:t>nuclei except for the </a:t>
            </a:r>
            <a:r>
              <a:rPr lang="en-GB" sz="2800" dirty="0" err="1" smtClean="0"/>
              <a:t>gs</a:t>
            </a:r>
            <a:r>
              <a:rPr lang="en-GB" sz="2800" dirty="0" smtClean="0"/>
              <a:t>. </a:t>
            </a:r>
            <a:r>
              <a:rPr lang="en-GB" sz="2800" dirty="0"/>
              <a:t>It is also complementary to other studies (isotope shift, charge radii).</a:t>
            </a:r>
          </a:p>
          <a:p>
            <a:pPr algn="just" eaLnBrk="1" hangingPunct="1">
              <a:buClr>
                <a:schemeClr val="tx1"/>
              </a:buClr>
              <a:buFontTx/>
              <a:buChar char="•"/>
            </a:pPr>
            <a:r>
              <a:rPr lang="en-GB" sz="2800" dirty="0"/>
              <a:t>Our measurements can validate the application of this method in this region. Future studies of Pt, Hg, Po cases.</a:t>
            </a:r>
          </a:p>
          <a:p>
            <a:pPr algn="just" eaLnBrk="1" hangingPunct="1">
              <a:buClr>
                <a:schemeClr val="tx1"/>
              </a:buClr>
              <a:buFontTx/>
              <a:buChar char="•"/>
            </a:pPr>
            <a:r>
              <a:rPr lang="en-GB" sz="2800" dirty="0"/>
              <a:t>Proper measurements of the B(GT) offer means to test further nuclear models in this region.</a:t>
            </a:r>
            <a:endParaRPr lang="en-GB" sz="2800" dirty="0" smtClean="0"/>
          </a:p>
          <a:p>
            <a:pPr algn="just" eaLnBrk="1" hangingPunct="1">
              <a:buClr>
                <a:schemeClr val="tx1"/>
              </a:buClr>
              <a:buFontTx/>
              <a:buChar char="•"/>
            </a:pPr>
            <a:r>
              <a:rPr lang="en-GB" sz="2800" dirty="0" smtClean="0"/>
              <a:t>Exploit the a</a:t>
            </a:r>
            <a:r>
              <a:rPr lang="en-GB" sz="2800" dirty="0" smtClean="0"/>
              <a:t>vailability </a:t>
            </a:r>
            <a:r>
              <a:rPr lang="en-GB" sz="2800" dirty="0"/>
              <a:t>of more pure beams (RILIS)</a:t>
            </a:r>
            <a:r>
              <a:rPr lang="en-GB" sz="2800" dirty="0" smtClean="0"/>
              <a:t> </a:t>
            </a:r>
          </a:p>
          <a:p>
            <a:pPr algn="just" eaLnBrk="1" hangingPunct="1">
              <a:buClr>
                <a:schemeClr val="tx1"/>
              </a:buClr>
              <a:buFontTx/>
              <a:buNone/>
            </a:pPr>
            <a:endParaRPr lang="en-GB" sz="2400"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5586" name="Imagen 3"/>
          <p:cNvPicPr>
            <a:picLocks noChangeAspect="1"/>
          </p:cNvPicPr>
          <p:nvPr/>
        </p:nvPicPr>
        <p:blipFill>
          <a:blip r:embed="rId2">
            <a:alphaModFix amt="80000"/>
          </a:blip>
          <a:srcRect/>
          <a:stretch>
            <a:fillRect/>
          </a:stretch>
        </p:blipFill>
        <p:spPr bwMode="auto">
          <a:xfrm>
            <a:off x="378396" y="2513633"/>
            <a:ext cx="4673575" cy="4039567"/>
          </a:xfrm>
          <a:prstGeom prst="rect">
            <a:avLst/>
          </a:prstGeom>
          <a:noFill/>
          <a:ln w="9525">
            <a:noFill/>
            <a:miter lim="800000"/>
            <a:headEnd/>
            <a:tailEnd/>
          </a:ln>
        </p:spPr>
      </p:pic>
      <p:pic>
        <p:nvPicPr>
          <p:cNvPr id="195587" name="Imagen 4"/>
          <p:cNvPicPr>
            <a:picLocks noChangeAspect="1"/>
          </p:cNvPicPr>
          <p:nvPr/>
        </p:nvPicPr>
        <p:blipFill>
          <a:blip r:embed="rId3">
            <a:alphaModFix amt="78000"/>
          </a:blip>
          <a:srcRect/>
          <a:stretch>
            <a:fillRect/>
          </a:stretch>
        </p:blipFill>
        <p:spPr bwMode="auto">
          <a:xfrm>
            <a:off x="0" y="0"/>
            <a:ext cx="8938617" cy="2385343"/>
          </a:xfrm>
          <a:prstGeom prst="rect">
            <a:avLst/>
          </a:prstGeom>
          <a:noFill/>
          <a:ln w="9525">
            <a:noFill/>
            <a:miter lim="800000"/>
            <a:headEnd/>
            <a:tailEnd/>
          </a:ln>
        </p:spPr>
      </p:pic>
      <p:sp>
        <p:nvSpPr>
          <p:cNvPr id="195588" name="Elipse 3"/>
          <p:cNvSpPr>
            <a:spLocks noChangeArrowheads="1"/>
          </p:cNvSpPr>
          <p:nvPr/>
        </p:nvSpPr>
        <p:spPr bwMode="auto">
          <a:xfrm rot="-860584">
            <a:off x="510022" y="3409555"/>
            <a:ext cx="3645545" cy="885156"/>
          </a:xfrm>
          <a:prstGeom prst="ellipse">
            <a:avLst/>
          </a:prstGeom>
          <a:noFill/>
          <a:ln w="57150">
            <a:solidFill>
              <a:srgbClr val="FF0000"/>
            </a:solidFill>
            <a:round/>
            <a:headEnd/>
            <a:tailEnd/>
          </a:ln>
        </p:spPr>
        <p:txBody>
          <a:bodyPr lIns="64291" tIns="32146" rIns="64291" bIns="32146">
            <a:prstTxWarp prst="textNoShape">
              <a:avLst/>
            </a:prstTxWarp>
          </a:bodyPr>
          <a:lstStyle/>
          <a:p>
            <a:endParaRPr lang="es-ES_tradnl"/>
          </a:p>
        </p:txBody>
      </p:sp>
      <p:sp>
        <p:nvSpPr>
          <p:cNvPr id="5" name="TextBox 4"/>
          <p:cNvSpPr txBox="1"/>
          <p:nvPr/>
        </p:nvSpPr>
        <p:spPr>
          <a:xfrm>
            <a:off x="5257800" y="3276600"/>
            <a:ext cx="3886200" cy="1631216"/>
          </a:xfrm>
          <a:prstGeom prst="rect">
            <a:avLst/>
          </a:prstGeom>
          <a:noFill/>
        </p:spPr>
        <p:txBody>
          <a:bodyPr wrap="square" rtlCol="0">
            <a:spAutoFit/>
          </a:bodyPr>
          <a:lstStyle/>
          <a:p>
            <a:pPr algn="just"/>
            <a:r>
              <a:rPr lang="en-US" sz="2000" dirty="0" smtClean="0">
                <a:latin typeface="Goudy Old Style"/>
                <a:cs typeface="Goudy Old Style"/>
              </a:rPr>
              <a:t>Objective: </a:t>
            </a:r>
            <a:r>
              <a:rPr lang="en-US" sz="2000" dirty="0" err="1" smtClean="0">
                <a:latin typeface="Goudy Old Style"/>
                <a:cs typeface="Goudy Old Style"/>
              </a:rPr>
              <a:t>Pb-s</a:t>
            </a:r>
            <a:r>
              <a:rPr lang="en-US" sz="2000" dirty="0" smtClean="0">
                <a:latin typeface="Goudy Old Style"/>
                <a:cs typeface="Goudy Old Style"/>
              </a:rPr>
              <a:t> are expected to be spherical. Our idea was to confirm the viability of the method in the region for later extending it to other cases of interest (Hg, Pt, Po cases) </a:t>
            </a:r>
            <a:endParaRPr lang="en-US" sz="2000" dirty="0">
              <a:latin typeface="Goudy Old Style"/>
              <a:cs typeface="Goudy Old Style"/>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514600" y="228600"/>
            <a:ext cx="4419600" cy="914400"/>
          </a:xfrm>
        </p:spPr>
        <p:txBody>
          <a:bodyPr>
            <a:normAutofit/>
          </a:bodyPr>
          <a:lstStyle/>
          <a:p>
            <a:pPr algn="ctr" eaLnBrk="1" hangingPunct="1"/>
            <a:r>
              <a:rPr lang="en-GB" sz="3600" dirty="0" smtClean="0"/>
              <a:t>Summary of IS440</a:t>
            </a:r>
            <a:endParaRPr lang="en-GB" sz="3600" dirty="0"/>
          </a:p>
        </p:txBody>
      </p:sp>
      <p:sp>
        <p:nvSpPr>
          <p:cNvPr id="32771" name="Rectangle 3"/>
          <p:cNvSpPr>
            <a:spLocks noGrp="1" noChangeArrowheads="1"/>
          </p:cNvSpPr>
          <p:nvPr>
            <p:ph idx="1"/>
          </p:nvPr>
        </p:nvSpPr>
        <p:spPr>
          <a:xfrm>
            <a:off x="304800" y="1143000"/>
            <a:ext cx="8305800" cy="5526088"/>
          </a:xfrm>
        </p:spPr>
        <p:txBody>
          <a:bodyPr>
            <a:normAutofit/>
          </a:bodyPr>
          <a:lstStyle/>
          <a:p>
            <a:pPr algn="just" eaLnBrk="1" hangingPunct="1">
              <a:lnSpc>
                <a:spcPct val="80000"/>
              </a:lnSpc>
              <a:buBlip>
                <a:blip r:embed="rId2"/>
              </a:buBlip>
            </a:pPr>
            <a:r>
              <a:rPr lang="en-GB" sz="2800" dirty="0" smtClean="0"/>
              <a:t>15 shifts were requested to study the beta decay of </a:t>
            </a:r>
            <a:r>
              <a:rPr lang="en-GB" sz="2800" baseline="30000" dirty="0" smtClean="0"/>
              <a:t>188,190,192</a:t>
            </a:r>
            <a:r>
              <a:rPr lang="en-GB" sz="2800" dirty="0" smtClean="0"/>
              <a:t>Pb. </a:t>
            </a:r>
          </a:p>
          <a:p>
            <a:pPr algn="just" eaLnBrk="1" hangingPunct="1">
              <a:lnSpc>
                <a:spcPct val="80000"/>
              </a:lnSpc>
              <a:buBlip>
                <a:blip r:embed="rId2"/>
              </a:buBlip>
            </a:pPr>
            <a:r>
              <a:rPr lang="en-GB" sz="2800" dirty="0" smtClean="0"/>
              <a:t>7 shifts were approved to show the viability of the study.</a:t>
            </a:r>
          </a:p>
          <a:p>
            <a:pPr algn="just" eaLnBrk="1" hangingPunct="1">
              <a:lnSpc>
                <a:spcPct val="80000"/>
              </a:lnSpc>
              <a:buBlip>
                <a:blip r:embed="rId2"/>
              </a:buBlip>
            </a:pPr>
            <a:r>
              <a:rPr lang="en-GB" sz="2800" dirty="0" smtClean="0"/>
              <a:t>6 (5 according to my counting) </a:t>
            </a:r>
            <a:r>
              <a:rPr lang="en-GB" sz="2800" dirty="0" smtClean="0"/>
              <a:t>shifts were used to measure </a:t>
            </a:r>
            <a:r>
              <a:rPr lang="en-GB" sz="2800" baseline="30000" dirty="0" smtClean="0"/>
              <a:t>188,190,192</a:t>
            </a:r>
            <a:r>
              <a:rPr lang="en-GB" sz="2800" dirty="0" smtClean="0"/>
              <a:t>Pb using the TAS in coincidence with X-rays of the </a:t>
            </a:r>
            <a:r>
              <a:rPr lang="en-GB" sz="2800" dirty="0" err="1" smtClean="0"/>
              <a:t>Tl</a:t>
            </a:r>
            <a:r>
              <a:rPr lang="en-GB" sz="2800" dirty="0" smtClean="0"/>
              <a:t> daughter isotopes (EC component). </a:t>
            </a:r>
            <a:r>
              <a:rPr lang="en-GB" sz="2800" dirty="0" smtClean="0"/>
              <a:t>1 </a:t>
            </a:r>
            <a:r>
              <a:rPr lang="en-GB" sz="2800" dirty="0" smtClean="0"/>
              <a:t>shift was not </a:t>
            </a:r>
            <a:r>
              <a:rPr lang="en-GB" sz="2800" dirty="0" smtClean="0"/>
              <a:t>used (2?).</a:t>
            </a:r>
            <a:endParaRPr lang="en-GB" sz="2800" dirty="0" smtClean="0"/>
          </a:p>
          <a:p>
            <a:pPr algn="just" eaLnBrk="1" hangingPunct="1">
              <a:lnSpc>
                <a:spcPct val="80000"/>
              </a:lnSpc>
              <a:buBlip>
                <a:blip r:embed="rId2"/>
              </a:buBlip>
            </a:pPr>
            <a:r>
              <a:rPr lang="en-GB" sz="2800" dirty="0" smtClean="0"/>
              <a:t>Analysis of </a:t>
            </a:r>
            <a:r>
              <a:rPr lang="en-GB" sz="2800" baseline="30000" dirty="0" smtClean="0"/>
              <a:t>190,192</a:t>
            </a:r>
            <a:r>
              <a:rPr lang="en-GB" sz="2800" dirty="0" smtClean="0"/>
              <a:t>Pb is practically finished. The analysis of </a:t>
            </a:r>
            <a:r>
              <a:rPr lang="en-GB" sz="2800" baseline="30000" dirty="0" smtClean="0"/>
              <a:t>188</a:t>
            </a:r>
            <a:r>
              <a:rPr lang="en-GB" sz="2800" dirty="0" smtClean="0"/>
              <a:t>Pb requires a better knowledge of the level scheme from high resolution. These analyses are part of the thesis of E. Estevez, that should be finished this year.</a:t>
            </a:r>
            <a:endParaRPr lang="en-GB" sz="28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Title 1"/>
          <p:cNvSpPr>
            <a:spLocks noGrp="1"/>
          </p:cNvSpPr>
          <p:nvPr>
            <p:ph type="title"/>
          </p:nvPr>
        </p:nvSpPr>
        <p:spPr>
          <a:xfrm>
            <a:off x="1303735" y="0"/>
            <a:ext cx="5822156" cy="1143000"/>
          </a:xfrm>
        </p:spPr>
        <p:txBody>
          <a:bodyPr/>
          <a:lstStyle/>
          <a:p>
            <a:pPr eaLnBrk="1" hangingPunct="1"/>
            <a:r>
              <a:rPr lang="en-US" sz="2500" dirty="0" smtClean="0">
                <a:solidFill>
                  <a:srgbClr val="000000"/>
                </a:solidFill>
                <a:latin typeface="Goudy Old Style (Headings)"/>
                <a:cs typeface="Goudy Old Style (Headings)"/>
              </a:rPr>
              <a:t>IS440 preliminary </a:t>
            </a:r>
            <a:r>
              <a:rPr lang="en-US" sz="2500" dirty="0" smtClean="0">
                <a:solidFill>
                  <a:srgbClr val="000000"/>
                </a:solidFill>
                <a:latin typeface="Goudy Old Style (Headings)"/>
                <a:cs typeface="Goudy Old Style (Headings)"/>
              </a:rPr>
              <a:t>results: </a:t>
            </a:r>
            <a:r>
              <a:rPr lang="en-US" sz="2500" baseline="30000" dirty="0" smtClean="0">
                <a:solidFill>
                  <a:srgbClr val="000000"/>
                </a:solidFill>
                <a:latin typeface="Goudy Old Style (Headings)"/>
                <a:cs typeface="Goudy Old Style (Headings)"/>
              </a:rPr>
              <a:t>190,192</a:t>
            </a:r>
            <a:r>
              <a:rPr lang="en-US" sz="2500" dirty="0" smtClean="0">
                <a:solidFill>
                  <a:srgbClr val="000000"/>
                </a:solidFill>
                <a:latin typeface="Goudy Old Style (Headings)"/>
                <a:cs typeface="Goudy Old Style (Headings)"/>
              </a:rPr>
              <a:t>Pb</a:t>
            </a:r>
          </a:p>
        </p:txBody>
      </p:sp>
      <p:pic>
        <p:nvPicPr>
          <p:cNvPr id="193539" name="Picture 3" descr="192acumCompared_Q0.6.gif"/>
          <p:cNvPicPr>
            <a:picLocks noChangeAspect="1"/>
          </p:cNvPicPr>
          <p:nvPr/>
        </p:nvPicPr>
        <p:blipFill>
          <a:blip r:embed="rId3">
            <a:alphaModFix/>
          </a:blip>
          <a:srcRect/>
          <a:stretch>
            <a:fillRect/>
          </a:stretch>
        </p:blipFill>
        <p:spPr bwMode="auto">
          <a:xfrm>
            <a:off x="506760" y="990600"/>
            <a:ext cx="4047646" cy="3864918"/>
          </a:xfrm>
          <a:prstGeom prst="rect">
            <a:avLst/>
          </a:prstGeom>
          <a:noFill/>
          <a:ln w="9525">
            <a:noFill/>
            <a:miter lim="800000"/>
            <a:headEnd/>
            <a:tailEnd/>
          </a:ln>
        </p:spPr>
      </p:pic>
      <p:pic>
        <p:nvPicPr>
          <p:cNvPr id="193540" name="Picture 4" descr="190acumCompared_Q0.6.gif"/>
          <p:cNvPicPr>
            <a:picLocks noChangeAspect="1"/>
          </p:cNvPicPr>
          <p:nvPr/>
        </p:nvPicPr>
        <p:blipFill>
          <a:blip r:embed="rId4"/>
          <a:srcRect/>
          <a:stretch>
            <a:fillRect/>
          </a:stretch>
        </p:blipFill>
        <p:spPr bwMode="auto">
          <a:xfrm>
            <a:off x="4957094" y="990600"/>
            <a:ext cx="4061894" cy="3878313"/>
          </a:xfrm>
          <a:prstGeom prst="rect">
            <a:avLst/>
          </a:prstGeom>
          <a:noFill/>
          <a:ln w="9525">
            <a:noFill/>
            <a:miter lim="800000"/>
            <a:headEnd/>
            <a:tailEnd/>
          </a:ln>
        </p:spPr>
      </p:pic>
      <p:sp>
        <p:nvSpPr>
          <p:cNvPr id="193541" name="TextBox 5"/>
          <p:cNvSpPr txBox="1">
            <a:spLocks noChangeArrowheads="1"/>
          </p:cNvSpPr>
          <p:nvPr/>
        </p:nvSpPr>
        <p:spPr bwMode="auto">
          <a:xfrm>
            <a:off x="533400" y="4919012"/>
            <a:ext cx="8610600" cy="1569656"/>
          </a:xfrm>
          <a:prstGeom prst="rect">
            <a:avLst/>
          </a:prstGeom>
          <a:noFill/>
          <a:ln w="9525">
            <a:noFill/>
            <a:miter lim="800000"/>
            <a:headEnd/>
            <a:tailEnd/>
          </a:ln>
        </p:spPr>
        <p:txBody>
          <a:bodyPr wrap="square" lIns="91435" tIns="45718" rIns="91435" bIns="45718">
            <a:prstTxWarp prst="textNoShape">
              <a:avLst/>
            </a:prstTxWarp>
            <a:spAutoFit/>
          </a:bodyPr>
          <a:lstStyle/>
          <a:p>
            <a:pPr algn="just"/>
            <a:r>
              <a:rPr lang="en-US" sz="2400" dirty="0">
                <a:solidFill>
                  <a:srgbClr val="000000"/>
                </a:solidFill>
                <a:latin typeface="+mn-lt"/>
              </a:rPr>
              <a:t>Thesis work of E. Estevez, in preparation.</a:t>
            </a:r>
            <a:r>
              <a:rPr lang="en-US" sz="2400" dirty="0" smtClean="0">
                <a:solidFill>
                  <a:srgbClr val="000000"/>
                </a:solidFill>
                <a:latin typeface="+mn-lt"/>
              </a:rPr>
              <a:t> </a:t>
            </a:r>
          </a:p>
          <a:p>
            <a:pPr algn="just"/>
            <a:r>
              <a:rPr lang="en-US" sz="2400" dirty="0" smtClean="0">
                <a:solidFill>
                  <a:srgbClr val="000000"/>
                </a:solidFill>
                <a:latin typeface="+mn-lt"/>
              </a:rPr>
              <a:t>Theory </a:t>
            </a:r>
            <a:r>
              <a:rPr lang="en-US" sz="2400" dirty="0">
                <a:solidFill>
                  <a:srgbClr val="000000"/>
                </a:solidFill>
                <a:latin typeface="+mn-lt"/>
              </a:rPr>
              <a:t>from PRC 72, 054317 (2005)</a:t>
            </a:r>
          </a:p>
          <a:p>
            <a:pPr algn="just"/>
            <a:r>
              <a:rPr lang="en-US" sz="2400" dirty="0">
                <a:solidFill>
                  <a:srgbClr val="000000"/>
                </a:solidFill>
                <a:latin typeface="+mn-lt"/>
              </a:rPr>
              <a:t>Preliminary results consistent with spherical </a:t>
            </a:r>
            <a:r>
              <a:rPr lang="en-US" sz="2400" dirty="0" smtClean="0">
                <a:solidFill>
                  <a:srgbClr val="000000"/>
                </a:solidFill>
                <a:latin typeface="+mn-lt"/>
              </a:rPr>
              <a:t>picture, less impressive than in the A≈80 region. </a:t>
            </a:r>
            <a:r>
              <a:rPr lang="en-US" sz="2400" dirty="0">
                <a:solidFill>
                  <a:srgbClr val="000000"/>
                </a:solidFill>
                <a:latin typeface="+mn-lt"/>
              </a:rPr>
              <a:t>Calculations may require fine-</a:t>
            </a:r>
            <a:r>
              <a:rPr lang="en-US" sz="2400" dirty="0" smtClean="0">
                <a:solidFill>
                  <a:srgbClr val="000000"/>
                </a:solidFill>
                <a:latin typeface="+mn-lt"/>
              </a:rPr>
              <a:t>tuning</a:t>
            </a:r>
            <a:endParaRPr lang="en-US" sz="2400" dirty="0">
              <a:solidFill>
                <a:srgbClr val="000000"/>
              </a:solidFill>
              <a:latin typeface="+mn-lt"/>
            </a:endParaRP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781175" y="692150"/>
            <a:ext cx="5581650" cy="660400"/>
          </a:xfrm>
        </p:spPr>
        <p:txBody>
          <a:bodyPr/>
          <a:lstStyle/>
          <a:p>
            <a:pPr algn="ctr" eaLnBrk="1" hangingPunct="1"/>
            <a:r>
              <a:rPr lang="en-GB" sz="2800" dirty="0"/>
              <a:t>Experimental Details</a:t>
            </a:r>
            <a:r>
              <a:rPr lang="en-GB" sz="2800" dirty="0" smtClean="0"/>
              <a:t> </a:t>
            </a:r>
            <a:r>
              <a:rPr lang="en-GB" sz="2800" dirty="0" smtClean="0"/>
              <a:t>(Addendum)</a:t>
            </a:r>
            <a:endParaRPr lang="en-GB" sz="2800" dirty="0"/>
          </a:p>
        </p:txBody>
      </p:sp>
      <p:sp>
        <p:nvSpPr>
          <p:cNvPr id="31747" name="Rectangle 3"/>
          <p:cNvSpPr>
            <a:spLocks noGrp="1" noChangeArrowheads="1"/>
          </p:cNvSpPr>
          <p:nvPr>
            <p:ph idx="1"/>
          </p:nvPr>
        </p:nvSpPr>
        <p:spPr>
          <a:xfrm>
            <a:off x="609600" y="1371600"/>
            <a:ext cx="8153400" cy="5181600"/>
          </a:xfrm>
        </p:spPr>
        <p:txBody>
          <a:bodyPr>
            <a:normAutofit/>
          </a:bodyPr>
          <a:lstStyle/>
          <a:p>
            <a:pPr algn="just" eaLnBrk="1" hangingPunct="1">
              <a:buBlip>
                <a:blip r:embed="rId2"/>
              </a:buBlip>
            </a:pPr>
            <a:r>
              <a:rPr lang="en-GB" sz="2400" dirty="0"/>
              <a:t>We propose to use the Laser Ion Source RILIS to clean the nuclear species of </a:t>
            </a:r>
            <a:r>
              <a:rPr lang="en-GB" sz="2400" dirty="0" smtClean="0"/>
              <a:t>interest and </a:t>
            </a:r>
            <a:r>
              <a:rPr lang="en-GB" sz="2400" dirty="0" err="1" smtClean="0"/>
              <a:t>UCx</a:t>
            </a:r>
            <a:r>
              <a:rPr lang="en-GB" sz="2400" dirty="0" smtClean="0"/>
              <a:t>/graph. target  </a:t>
            </a:r>
            <a:r>
              <a:rPr lang="en-GB" dirty="0" smtClean="0"/>
              <a:t>w</a:t>
            </a:r>
            <a:r>
              <a:rPr lang="en-GB" sz="2400" dirty="0" smtClean="0"/>
              <a:t>ith Ta ionizer.</a:t>
            </a:r>
          </a:p>
          <a:p>
            <a:pPr algn="just" eaLnBrk="1" hangingPunct="1">
              <a:buBlip>
                <a:blip r:embed="rId2"/>
              </a:buBlip>
            </a:pPr>
            <a:r>
              <a:rPr lang="en-GB" sz="2400" dirty="0"/>
              <a:t>TAS technique in combination with ancillary </a:t>
            </a:r>
            <a:r>
              <a:rPr lang="en-GB" sz="2400" dirty="0" smtClean="0"/>
              <a:t>detectors, new feature: the addition of </a:t>
            </a:r>
            <a:r>
              <a:rPr lang="en-GB" dirty="0" smtClean="0"/>
              <a:t>a particle telescope (</a:t>
            </a:r>
            <a:r>
              <a:rPr lang="en-GB" dirty="0" err="1" smtClean="0"/>
              <a:t>dE</a:t>
            </a:r>
            <a:r>
              <a:rPr lang="en-GB" dirty="0" smtClean="0"/>
              <a:t>-E)</a:t>
            </a:r>
            <a:endParaRPr lang="en-GB" sz="2400" dirty="0" smtClean="0"/>
          </a:p>
          <a:p>
            <a:pPr algn="just" eaLnBrk="1" hangingPunct="1">
              <a:buBlip>
                <a:blip r:embed="rId2"/>
              </a:buBlip>
            </a:pPr>
            <a:r>
              <a:rPr lang="en-GB" sz="2400" dirty="0" smtClean="0"/>
              <a:t>Analysis of the </a:t>
            </a:r>
            <a:r>
              <a:rPr lang="en-GB" sz="2400" dirty="0"/>
              <a:t>EC component (coincidence with X-rays</a:t>
            </a:r>
            <a:r>
              <a:rPr lang="en-GB" sz="2400" dirty="0" smtClean="0"/>
              <a:t>) with the programs and </a:t>
            </a:r>
            <a:r>
              <a:rPr lang="en-GB" dirty="0" smtClean="0"/>
              <a:t>algorithms developed by the Valencia Group</a:t>
            </a:r>
            <a:endParaRPr lang="en-GB" sz="2400" dirty="0" smtClean="0"/>
          </a:p>
          <a:p>
            <a:pPr algn="just" eaLnBrk="1" hangingPunct="1">
              <a:buBlip>
                <a:blip r:embed="rId2"/>
              </a:buBlip>
            </a:pPr>
            <a:r>
              <a:rPr lang="en-GB" dirty="0" smtClean="0"/>
              <a:t>High resolution measurements are required (separate experiment), to provide data for the TAS analysis and they are interesting in itself. </a:t>
            </a:r>
            <a:endParaRPr lang="en-GB" sz="2400" dirty="0"/>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828800" y="228600"/>
            <a:ext cx="5867400" cy="914400"/>
          </a:xfrm>
        </p:spPr>
        <p:txBody>
          <a:bodyPr>
            <a:normAutofit fontScale="90000"/>
          </a:bodyPr>
          <a:lstStyle/>
          <a:p>
            <a:pPr algn="ctr" eaLnBrk="1" hangingPunct="1"/>
            <a:r>
              <a:rPr lang="en-GB" sz="3600" dirty="0" smtClean="0"/>
              <a:t>Beam request for the addendum</a:t>
            </a:r>
            <a:endParaRPr lang="en-GB" sz="3600" dirty="0"/>
          </a:p>
        </p:txBody>
      </p:sp>
      <p:sp>
        <p:nvSpPr>
          <p:cNvPr id="32771" name="Rectangle 3"/>
          <p:cNvSpPr>
            <a:spLocks noGrp="1" noChangeArrowheads="1"/>
          </p:cNvSpPr>
          <p:nvPr>
            <p:ph idx="1"/>
          </p:nvPr>
        </p:nvSpPr>
        <p:spPr>
          <a:xfrm>
            <a:off x="304800" y="1143000"/>
            <a:ext cx="8305800" cy="5526088"/>
          </a:xfrm>
        </p:spPr>
        <p:txBody>
          <a:bodyPr>
            <a:normAutofit fontScale="85000" lnSpcReduction="10000"/>
          </a:bodyPr>
          <a:lstStyle/>
          <a:p>
            <a:pPr lvl="0">
              <a:buBlip>
                <a:blip r:embed="rId2"/>
              </a:buBlip>
            </a:pPr>
            <a:r>
              <a:rPr lang="en-US" sz="2800" dirty="0" smtClean="0"/>
              <a:t>6 shifts are required for the TAS measurement of the </a:t>
            </a:r>
            <a:r>
              <a:rPr lang="en-US" sz="2800" baseline="30000" dirty="0" smtClean="0"/>
              <a:t>186</a:t>
            </a:r>
            <a:r>
              <a:rPr lang="en-US" sz="2800" dirty="0" smtClean="0"/>
              <a:t>Pb isotope (estimated to reach 400000 counts in the EC spectrum with a 3% </a:t>
            </a:r>
            <a:r>
              <a:rPr lang="en-US" sz="2800" dirty="0" err="1" smtClean="0"/>
              <a:t>Pb</a:t>
            </a:r>
            <a:r>
              <a:rPr lang="en-US" sz="2800" dirty="0" smtClean="0"/>
              <a:t> purity of the beam using RILIS).</a:t>
            </a:r>
          </a:p>
          <a:p>
            <a:pPr lvl="0">
              <a:buBlip>
                <a:blip r:embed="rId2"/>
              </a:buBlip>
            </a:pPr>
            <a:r>
              <a:rPr lang="en-US" sz="2800" dirty="0" smtClean="0"/>
              <a:t>2 shifts are required for the measurement of the daughter activities of </a:t>
            </a:r>
            <a:r>
              <a:rPr lang="en-US" sz="2800" baseline="30000" dirty="0" smtClean="0"/>
              <a:t>186</a:t>
            </a:r>
            <a:r>
              <a:rPr lang="en-US" sz="2800" dirty="0" smtClean="0"/>
              <a:t>Pb (TAS</a:t>
            </a:r>
            <a:r>
              <a:rPr lang="en-US" sz="2800" dirty="0" smtClean="0"/>
              <a:t>) and background.</a:t>
            </a:r>
            <a:endParaRPr lang="en-US" sz="2800" dirty="0" smtClean="0"/>
          </a:p>
          <a:p>
            <a:pPr lvl="0">
              <a:buBlip>
                <a:blip r:embed="rId2"/>
              </a:buBlip>
            </a:pPr>
            <a:r>
              <a:rPr lang="en-US" sz="2800" dirty="0" smtClean="0"/>
              <a:t>2 shifts are required for the TAS measurement of the </a:t>
            </a:r>
            <a:r>
              <a:rPr lang="en-US" sz="2800" baseline="30000" dirty="0" smtClean="0"/>
              <a:t>188</a:t>
            </a:r>
            <a:r>
              <a:rPr lang="en-US" sz="2800" dirty="0" smtClean="0"/>
              <a:t>Pb isotope (beta delayed </a:t>
            </a:r>
            <a:r>
              <a:rPr lang="en-US" sz="2800" dirty="0" err="1" smtClean="0"/>
              <a:t>p</a:t>
            </a:r>
            <a:r>
              <a:rPr lang="en-US" sz="2800" dirty="0" smtClean="0"/>
              <a:t>- emission in combination with the TAS).</a:t>
            </a:r>
          </a:p>
          <a:p>
            <a:pPr lvl="0">
              <a:buBlip>
                <a:blip r:embed="rId2"/>
              </a:buBlip>
            </a:pPr>
            <a:r>
              <a:rPr lang="en-US" sz="2800" dirty="0" smtClean="0"/>
              <a:t>1 shift is required for the on-line calibration using the </a:t>
            </a:r>
            <a:r>
              <a:rPr lang="en-US" sz="2800" baseline="30000" dirty="0" smtClean="0"/>
              <a:t>24</a:t>
            </a:r>
            <a:r>
              <a:rPr lang="en-US" sz="2800" dirty="0" smtClean="0"/>
              <a:t>Na (TAS)</a:t>
            </a:r>
          </a:p>
          <a:p>
            <a:pPr lvl="0">
              <a:buBlip>
                <a:blip r:embed="rId2"/>
              </a:buBlip>
            </a:pPr>
            <a:r>
              <a:rPr lang="en-US" sz="2800" dirty="0" smtClean="0"/>
              <a:t>2 shifts are required for the </a:t>
            </a:r>
            <a:r>
              <a:rPr lang="en-US" sz="2800" baseline="30000" dirty="0" smtClean="0"/>
              <a:t>188</a:t>
            </a:r>
            <a:r>
              <a:rPr lang="en-US" sz="2800" dirty="0" smtClean="0"/>
              <a:t>Pb high-resolution measurement.</a:t>
            </a:r>
          </a:p>
          <a:p>
            <a:pPr lvl="0">
              <a:buBlip>
                <a:blip r:embed="rId2"/>
              </a:buBlip>
            </a:pPr>
            <a:r>
              <a:rPr lang="en-US" sz="2800" dirty="0" smtClean="0"/>
              <a:t>6 shifts are required for the </a:t>
            </a:r>
            <a:r>
              <a:rPr lang="en-US" sz="2800" baseline="30000" dirty="0" smtClean="0"/>
              <a:t>186</a:t>
            </a:r>
            <a:r>
              <a:rPr lang="en-US" sz="2800" dirty="0" smtClean="0"/>
              <a:t>Pb high-resolution measurement.</a:t>
            </a:r>
          </a:p>
          <a:p>
            <a:pPr algn="just" eaLnBrk="1" hangingPunct="1">
              <a:lnSpc>
                <a:spcPct val="80000"/>
              </a:lnSpc>
              <a:buClr>
                <a:schemeClr val="tx1"/>
              </a:buClr>
              <a:buNone/>
            </a:pPr>
            <a:endParaRPr lang="en-GB" sz="2800" dirty="0"/>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42988" y="620713"/>
            <a:ext cx="7793037" cy="623887"/>
          </a:xfrm>
        </p:spPr>
        <p:txBody>
          <a:bodyPr/>
          <a:lstStyle/>
          <a:p>
            <a:pPr algn="ctr" eaLnBrk="1" hangingPunct="1"/>
            <a:r>
              <a:rPr lang="en-GB" sz="2800" dirty="0"/>
              <a:t>Experimental details</a:t>
            </a:r>
            <a:r>
              <a:rPr lang="en-GB" sz="2800" dirty="0" smtClean="0"/>
              <a:t> </a:t>
            </a:r>
            <a:endParaRPr lang="en-GB" sz="2800" dirty="0"/>
          </a:p>
        </p:txBody>
      </p:sp>
      <p:graphicFrame>
        <p:nvGraphicFramePr>
          <p:cNvPr id="5" name="Table 4"/>
          <p:cNvGraphicFramePr>
            <a:graphicFrameLocks noGrp="1"/>
          </p:cNvGraphicFramePr>
          <p:nvPr/>
        </p:nvGraphicFramePr>
        <p:xfrm>
          <a:off x="152400" y="1371600"/>
          <a:ext cx="8839200" cy="4394201"/>
        </p:xfrm>
        <a:graphic>
          <a:graphicData uri="http://schemas.openxmlformats.org/drawingml/2006/table">
            <a:tbl>
              <a:tblPr firstRow="1" bandRow="1">
                <a:tableStyleId>{68D230F3-CF80-4859-8CE7-A43EE81993B5}</a:tableStyleId>
              </a:tblPr>
              <a:tblGrid>
                <a:gridCol w="1066800"/>
                <a:gridCol w="1524000"/>
                <a:gridCol w="1828800"/>
                <a:gridCol w="1473200"/>
                <a:gridCol w="1473200"/>
                <a:gridCol w="1473200"/>
              </a:tblGrid>
              <a:tr h="927535">
                <a:tc>
                  <a:txBody>
                    <a:bodyPr/>
                    <a:lstStyle/>
                    <a:p>
                      <a:pPr algn="just">
                        <a:lnSpc>
                          <a:spcPts val="1620"/>
                        </a:lnSpc>
                        <a:spcBef>
                          <a:spcPts val="600"/>
                        </a:spcBef>
                        <a:spcAft>
                          <a:spcPts val="600"/>
                        </a:spcAft>
                      </a:pPr>
                      <a:r>
                        <a:rPr lang="en-US" sz="2400" dirty="0"/>
                        <a:t>Isotope</a:t>
                      </a:r>
                      <a:endParaRPr lang="en-US" sz="2400" dirty="0">
                        <a:latin typeface="Arial Rounded MT Bold"/>
                        <a:ea typeface="Times New Roman"/>
                        <a:cs typeface="Arial Rounded MT Bold"/>
                      </a:endParaRPr>
                    </a:p>
                  </a:txBody>
                  <a:tcPr marL="68580" marR="68580" marT="0" marB="0" anchor="ctr"/>
                </a:tc>
                <a:tc>
                  <a:txBody>
                    <a:bodyPr/>
                    <a:lstStyle/>
                    <a:p>
                      <a:pPr algn="just">
                        <a:lnSpc>
                          <a:spcPts val="1620"/>
                        </a:lnSpc>
                        <a:spcBef>
                          <a:spcPts val="600"/>
                        </a:spcBef>
                        <a:spcAft>
                          <a:spcPts val="600"/>
                        </a:spcAft>
                      </a:pPr>
                      <a:r>
                        <a:rPr lang="en-US" sz="2400"/>
                        <a:t>Half life </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dirty="0"/>
                        <a:t>EC</a:t>
                      </a:r>
                      <a:r>
                        <a:rPr lang="en-US" sz="2400" dirty="0" smtClean="0"/>
                        <a:t> </a:t>
                      </a:r>
                    </a:p>
                    <a:p>
                      <a:pPr algn="ctr">
                        <a:lnSpc>
                          <a:spcPts val="1620"/>
                        </a:lnSpc>
                        <a:spcBef>
                          <a:spcPts val="600"/>
                        </a:spcBef>
                        <a:spcAft>
                          <a:spcPts val="600"/>
                        </a:spcAft>
                      </a:pPr>
                      <a:r>
                        <a:rPr lang="en-US" sz="2400" dirty="0" smtClean="0"/>
                        <a:t>branch </a:t>
                      </a:r>
                      <a:r>
                        <a:rPr lang="en-US" sz="2400" dirty="0"/>
                        <a:t>(%)</a:t>
                      </a:r>
                      <a:endParaRPr lang="en-US" sz="2400" dirty="0">
                        <a:latin typeface="Arial Rounded MT Bold"/>
                        <a:ea typeface="Times New Roman"/>
                        <a:cs typeface="Arial Rounded MT Bold"/>
                      </a:endParaRPr>
                    </a:p>
                  </a:txBody>
                  <a:tcPr marL="68580" marR="68580" marT="0" marB="0" anchor="ctr"/>
                </a:tc>
                <a:tc>
                  <a:txBody>
                    <a:bodyPr/>
                    <a:lstStyle/>
                    <a:p>
                      <a:pPr algn="just">
                        <a:lnSpc>
                          <a:spcPts val="1620"/>
                        </a:lnSpc>
                        <a:spcBef>
                          <a:spcPts val="600"/>
                        </a:spcBef>
                        <a:spcAft>
                          <a:spcPts val="600"/>
                        </a:spcAft>
                      </a:pPr>
                      <a:r>
                        <a:rPr lang="en-US" sz="2400"/>
                        <a:t>Sp (keV)</a:t>
                      </a:r>
                      <a:endParaRPr lang="en-US" sz="2400">
                        <a:latin typeface="Arial Rounded MT Bold"/>
                        <a:ea typeface="Times New Roman"/>
                        <a:cs typeface="Arial Rounded MT Bold"/>
                      </a:endParaRPr>
                    </a:p>
                  </a:txBody>
                  <a:tcPr marL="68580" marR="68580" marT="0" marB="0" anchor="ctr"/>
                </a:tc>
                <a:tc>
                  <a:txBody>
                    <a:bodyPr/>
                    <a:lstStyle/>
                    <a:p>
                      <a:pPr algn="just">
                        <a:lnSpc>
                          <a:spcPts val="1620"/>
                        </a:lnSpc>
                        <a:spcBef>
                          <a:spcPts val="600"/>
                        </a:spcBef>
                        <a:spcAft>
                          <a:spcPts val="600"/>
                        </a:spcAft>
                      </a:pPr>
                      <a:r>
                        <a:rPr lang="en-US" sz="2400"/>
                        <a:t>Q</a:t>
                      </a:r>
                      <a:r>
                        <a:rPr lang="en-US" sz="2400" baseline="-25000"/>
                        <a:t>EC</a:t>
                      </a:r>
                      <a:r>
                        <a:rPr lang="en-US" sz="2400"/>
                        <a:t>(keV)</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Status</a:t>
                      </a:r>
                      <a:endParaRPr lang="en-US" sz="2400">
                        <a:latin typeface="Arial Rounded MT Bold"/>
                        <a:ea typeface="Times New Roman"/>
                        <a:cs typeface="Arial Rounded MT Bold"/>
                      </a:endParaRPr>
                    </a:p>
                  </a:txBody>
                  <a:tcPr marL="68580" marR="68580" marT="0" marB="0" anchor="ctr"/>
                </a:tc>
              </a:tr>
              <a:tr h="846377">
                <a:tc>
                  <a:txBody>
                    <a:bodyPr/>
                    <a:lstStyle/>
                    <a:p>
                      <a:pPr algn="just">
                        <a:lnSpc>
                          <a:spcPts val="1620"/>
                        </a:lnSpc>
                        <a:spcBef>
                          <a:spcPts val="600"/>
                        </a:spcBef>
                        <a:spcAft>
                          <a:spcPts val="600"/>
                        </a:spcAft>
                      </a:pPr>
                      <a:r>
                        <a:rPr lang="en-US" sz="2400" baseline="30000"/>
                        <a:t>186</a:t>
                      </a:r>
                      <a:r>
                        <a:rPr lang="en-US" sz="2400"/>
                        <a:t>Pb</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4.82(3) s</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60(8)</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1303(185)</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5509(185)</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proposed</a:t>
                      </a:r>
                      <a:endParaRPr lang="en-US" sz="2400">
                        <a:latin typeface="Arial Rounded MT Bold"/>
                        <a:ea typeface="Times New Roman"/>
                        <a:cs typeface="Arial Rounded MT Bold"/>
                      </a:endParaRPr>
                    </a:p>
                  </a:txBody>
                  <a:tcPr marL="68580" marR="68580" marT="0" marB="0" anchor="ctr"/>
                </a:tc>
              </a:tr>
              <a:tr h="927535">
                <a:tc>
                  <a:txBody>
                    <a:bodyPr/>
                    <a:lstStyle/>
                    <a:p>
                      <a:pPr algn="just">
                        <a:lnSpc>
                          <a:spcPts val="1620"/>
                        </a:lnSpc>
                        <a:spcBef>
                          <a:spcPts val="600"/>
                        </a:spcBef>
                        <a:spcAft>
                          <a:spcPts val="600"/>
                        </a:spcAft>
                      </a:pPr>
                      <a:r>
                        <a:rPr lang="en-US" sz="2400" baseline="30000"/>
                        <a:t>188</a:t>
                      </a:r>
                      <a:r>
                        <a:rPr lang="en-US" sz="2400"/>
                        <a:t>Pb</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25.1(1) s</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90.7(8)</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1520(40)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4530(30)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to be completed</a:t>
                      </a:r>
                      <a:endParaRPr lang="en-US" sz="2400">
                        <a:latin typeface="Arial Rounded MT Bold"/>
                        <a:ea typeface="Times New Roman"/>
                        <a:cs typeface="Arial Rounded MT Bold"/>
                      </a:endParaRPr>
                    </a:p>
                  </a:txBody>
                  <a:tcPr marL="68580" marR="68580" marT="0" marB="0" anchor="ctr"/>
                </a:tc>
              </a:tr>
              <a:tr h="846377">
                <a:tc>
                  <a:txBody>
                    <a:bodyPr/>
                    <a:lstStyle/>
                    <a:p>
                      <a:pPr algn="just">
                        <a:lnSpc>
                          <a:spcPts val="1620"/>
                        </a:lnSpc>
                        <a:spcBef>
                          <a:spcPts val="600"/>
                        </a:spcBef>
                        <a:spcAft>
                          <a:spcPts val="600"/>
                        </a:spcAft>
                      </a:pPr>
                      <a:r>
                        <a:rPr lang="en-US" sz="2400" baseline="30000"/>
                        <a:t>190</a:t>
                      </a:r>
                      <a:r>
                        <a:rPr lang="en-US" sz="2400"/>
                        <a:t>Pb</a:t>
                      </a:r>
                      <a:endParaRPr lang="en-US" sz="2400">
                        <a:latin typeface="Arial Rounded MT Bold"/>
                        <a:ea typeface="Times New Roman"/>
                        <a:cs typeface="Arial Rounded MT Bold"/>
                      </a:endParaRPr>
                    </a:p>
                  </a:txBody>
                  <a:tcPr marL="68580" marR="68580" marT="0" marB="0" anchor="ctr"/>
                </a:tc>
                <a:tc>
                  <a:txBody>
                    <a:bodyPr/>
                    <a:lstStyle/>
                    <a:p>
                      <a:pPr algn="just">
                        <a:lnSpc>
                          <a:spcPts val="1620"/>
                        </a:lnSpc>
                        <a:spcBef>
                          <a:spcPts val="600"/>
                        </a:spcBef>
                        <a:spcAft>
                          <a:spcPts val="600"/>
                        </a:spcAft>
                      </a:pPr>
                      <a:r>
                        <a:rPr lang="en-US" sz="2400"/>
                        <a:t>    71(1) s</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99.6(4)</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1990(60)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3920(50)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done</a:t>
                      </a:r>
                      <a:endParaRPr lang="en-US" sz="2400">
                        <a:latin typeface="Arial Rounded MT Bold"/>
                        <a:ea typeface="Times New Roman"/>
                        <a:cs typeface="Arial Rounded MT Bold"/>
                      </a:endParaRPr>
                    </a:p>
                  </a:txBody>
                  <a:tcPr marL="68580" marR="68580" marT="0" marB="0" anchor="ctr"/>
                </a:tc>
              </a:tr>
              <a:tr h="846377">
                <a:tc>
                  <a:txBody>
                    <a:bodyPr/>
                    <a:lstStyle/>
                    <a:p>
                      <a:pPr algn="just">
                        <a:lnSpc>
                          <a:spcPts val="1620"/>
                        </a:lnSpc>
                        <a:spcBef>
                          <a:spcPts val="600"/>
                        </a:spcBef>
                        <a:spcAft>
                          <a:spcPts val="600"/>
                        </a:spcAft>
                      </a:pPr>
                      <a:r>
                        <a:rPr lang="en-US" sz="2400" baseline="30000"/>
                        <a:t>192</a:t>
                      </a:r>
                      <a:r>
                        <a:rPr lang="en-US" sz="2400"/>
                        <a:t>Pb</a:t>
                      </a:r>
                      <a:endParaRPr lang="en-US" sz="2400">
                        <a:latin typeface="Arial Rounded MT Bold"/>
                        <a:ea typeface="Times New Roman"/>
                        <a:cs typeface="Arial Rounded MT Bold"/>
                      </a:endParaRPr>
                    </a:p>
                  </a:txBody>
                  <a:tcPr marL="68580" marR="68580" marT="0" marB="0" anchor="ctr"/>
                </a:tc>
                <a:tc>
                  <a:txBody>
                    <a:bodyPr/>
                    <a:lstStyle/>
                    <a:p>
                      <a:pPr algn="just">
                        <a:lnSpc>
                          <a:spcPts val="1620"/>
                        </a:lnSpc>
                        <a:spcBef>
                          <a:spcPts val="600"/>
                        </a:spcBef>
                        <a:spcAft>
                          <a:spcPts val="600"/>
                        </a:spcAft>
                      </a:pPr>
                      <a:r>
                        <a:rPr lang="en-US" sz="2400" dirty="0" smtClean="0"/>
                        <a:t> </a:t>
                      </a:r>
                      <a:r>
                        <a:rPr lang="en-US" sz="2400" dirty="0"/>
                        <a:t>3.5(1) min</a:t>
                      </a:r>
                      <a:endParaRPr lang="en-US" sz="2400" dirty="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     99.9941(7)</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2570(40)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a:t>3320(30)</a:t>
                      </a:r>
                      <a:endParaRPr lang="en-US" sz="2400">
                        <a:latin typeface="Arial Rounded MT Bold"/>
                        <a:ea typeface="Times New Roman"/>
                        <a:cs typeface="Arial Rounded MT Bold"/>
                      </a:endParaRPr>
                    </a:p>
                  </a:txBody>
                  <a:tcPr marL="68580" marR="68580" marT="0" marB="0" anchor="ctr"/>
                </a:tc>
                <a:tc>
                  <a:txBody>
                    <a:bodyPr/>
                    <a:lstStyle/>
                    <a:p>
                      <a:pPr algn="ctr">
                        <a:lnSpc>
                          <a:spcPts val="1620"/>
                        </a:lnSpc>
                        <a:spcBef>
                          <a:spcPts val="600"/>
                        </a:spcBef>
                        <a:spcAft>
                          <a:spcPts val="600"/>
                        </a:spcAft>
                      </a:pPr>
                      <a:r>
                        <a:rPr lang="en-US" sz="2400" dirty="0"/>
                        <a:t>done</a:t>
                      </a:r>
                      <a:endParaRPr lang="en-US" sz="2400" dirty="0">
                        <a:latin typeface="Arial Rounded MT Bold"/>
                        <a:ea typeface="Times New Roman"/>
                        <a:cs typeface="Arial Rounded MT Bold"/>
                      </a:endParaRPr>
                    </a:p>
                  </a:txBody>
                  <a:tcPr marL="68580" marR="68580" marT="0" marB="0" anchor="ctr"/>
                </a:tc>
              </a:tr>
            </a:tbl>
          </a:graphicData>
        </a:graphic>
      </p:graphicFrame>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981200" y="76200"/>
            <a:ext cx="5075238" cy="914400"/>
          </a:xfrm>
        </p:spPr>
        <p:txBody>
          <a:bodyPr/>
          <a:lstStyle/>
          <a:p>
            <a:pPr algn="ctr" eaLnBrk="1" hangingPunct="1"/>
            <a:r>
              <a:rPr lang="en-GB" sz="3200" dirty="0"/>
              <a:t>General </a:t>
            </a:r>
            <a:r>
              <a:rPr lang="en-GB" sz="3200" dirty="0" smtClean="0"/>
              <a:t>Motivations </a:t>
            </a:r>
            <a:br>
              <a:rPr lang="en-GB" sz="3200" dirty="0" smtClean="0"/>
            </a:br>
            <a:r>
              <a:rPr lang="en-GB" sz="3200" dirty="0" smtClean="0"/>
              <a:t>(IS440 + Addendum)</a:t>
            </a:r>
            <a:endParaRPr lang="en-GB" sz="3200" dirty="0"/>
          </a:p>
        </p:txBody>
      </p:sp>
      <p:sp>
        <p:nvSpPr>
          <p:cNvPr id="16387" name="Rectangle 3"/>
          <p:cNvSpPr>
            <a:spLocks noGrp="1" noChangeArrowheads="1"/>
          </p:cNvSpPr>
          <p:nvPr>
            <p:ph idx="1"/>
          </p:nvPr>
        </p:nvSpPr>
        <p:spPr>
          <a:xfrm>
            <a:off x="304800" y="1143000"/>
            <a:ext cx="8610600" cy="4687888"/>
          </a:xfrm>
        </p:spPr>
        <p:txBody>
          <a:bodyPr>
            <a:normAutofit fontScale="70000" lnSpcReduction="20000"/>
          </a:bodyPr>
          <a:lstStyle/>
          <a:p>
            <a:pPr algn="just" eaLnBrk="1" hangingPunct="1">
              <a:buClr>
                <a:schemeClr val="tx1"/>
              </a:buClr>
              <a:buFontTx/>
              <a:buChar char="•"/>
            </a:pPr>
            <a:r>
              <a:rPr lang="en-GB" sz="3613" dirty="0"/>
              <a:t>Neutron deficient </a:t>
            </a:r>
            <a:r>
              <a:rPr lang="en-GB" sz="3613" dirty="0" err="1"/>
              <a:t>Pb</a:t>
            </a:r>
            <a:r>
              <a:rPr lang="en-GB" sz="3613" dirty="0"/>
              <a:t> isotopes have been the subject of intensive exp. and theoretical work (shape coexistence, see for example </a:t>
            </a:r>
            <a:r>
              <a:rPr lang="en-GB" sz="3613" baseline="30000" dirty="0"/>
              <a:t>186,188</a:t>
            </a:r>
            <a:r>
              <a:rPr lang="en-GB" sz="3613" dirty="0"/>
              <a:t>Pb)</a:t>
            </a:r>
            <a:endParaRPr lang="en-GB" sz="3613" dirty="0" smtClean="0"/>
          </a:p>
          <a:p>
            <a:pPr algn="just" eaLnBrk="1" hangingPunct="1">
              <a:buClr>
                <a:schemeClr val="tx1"/>
              </a:buClr>
              <a:buFontTx/>
              <a:buChar char="•"/>
            </a:pPr>
            <a:r>
              <a:rPr lang="en-GB" sz="3613" dirty="0" smtClean="0"/>
              <a:t>Theoretical </a:t>
            </a:r>
            <a:r>
              <a:rPr lang="en-GB" sz="3613" dirty="0"/>
              <a:t>calculations by P. </a:t>
            </a:r>
            <a:r>
              <a:rPr lang="en-GB" sz="3613" dirty="0" err="1"/>
              <a:t>Sarriguren</a:t>
            </a:r>
            <a:r>
              <a:rPr lang="en-GB" sz="3613" dirty="0"/>
              <a:t> </a:t>
            </a:r>
            <a:r>
              <a:rPr lang="en-GB" sz="3613" i="1" dirty="0"/>
              <a:t>et al. </a:t>
            </a:r>
            <a:r>
              <a:rPr lang="en-GB" sz="3613" dirty="0"/>
              <a:t>show that the GT strength distributions show clearly different patterns depending on the deformation of the parent nucleus (PRC 72 (2005) </a:t>
            </a:r>
            <a:r>
              <a:rPr lang="en-GB" sz="3613" dirty="0" smtClean="0"/>
              <a:t>054317, PRC 73 (2006) 054317)</a:t>
            </a:r>
          </a:p>
          <a:p>
            <a:pPr algn="just" eaLnBrk="1" hangingPunct="1">
              <a:buClr>
                <a:schemeClr val="tx1"/>
              </a:buClr>
              <a:buFontTx/>
              <a:buChar char="•"/>
            </a:pPr>
            <a:r>
              <a:rPr lang="en-GB" sz="3613" dirty="0"/>
              <a:t>Based on similar theoretical results for the </a:t>
            </a:r>
            <a:r>
              <a:rPr lang="en-GB" sz="3613" dirty="0" smtClean="0"/>
              <a:t>A≈</a:t>
            </a:r>
            <a:r>
              <a:rPr lang="en-US" sz="3613" dirty="0" smtClean="0"/>
              <a:t>80 </a:t>
            </a:r>
            <a:r>
              <a:rPr lang="en-US" sz="3613" dirty="0"/>
              <a:t>region, we have been able to determine the deformation of </a:t>
            </a:r>
            <a:r>
              <a:rPr lang="en-US" sz="3613" baseline="30000" dirty="0"/>
              <a:t>74</a:t>
            </a:r>
            <a:r>
              <a:rPr lang="en-US" sz="3613" dirty="0"/>
              <a:t>Kr and </a:t>
            </a:r>
            <a:r>
              <a:rPr lang="en-US" sz="3613" baseline="30000" dirty="0" smtClean="0"/>
              <a:t>76,78</a:t>
            </a:r>
            <a:r>
              <a:rPr lang="en-US" sz="3613" dirty="0" smtClean="0"/>
              <a:t>Sr </a:t>
            </a:r>
            <a:r>
              <a:rPr lang="en-US" sz="3613" dirty="0"/>
              <a:t>by means of the TOTAL ABSORPTION </a:t>
            </a:r>
            <a:r>
              <a:rPr lang="en-US" sz="3613" dirty="0" smtClean="0"/>
              <a:t>TECHNIQUE (TAS)</a:t>
            </a:r>
          </a:p>
          <a:p>
            <a:pPr algn="just" eaLnBrk="1" hangingPunct="1">
              <a:buClr>
                <a:schemeClr val="tx1"/>
              </a:buClr>
              <a:buFontTx/>
              <a:buChar char="•"/>
            </a:pPr>
            <a:r>
              <a:rPr lang="en-US" sz="3613" dirty="0" smtClean="0"/>
              <a:t>Preliminary results of the IS440 show the potential of the technique in this region</a:t>
            </a:r>
          </a:p>
          <a:p>
            <a:pPr algn="just" eaLnBrk="1" hangingPunct="1">
              <a:buClr>
                <a:schemeClr val="tx1"/>
              </a:buClr>
              <a:buFontTx/>
              <a:buChar char="•"/>
            </a:pPr>
            <a:endParaRPr lang="en-GB" sz="2400" dirty="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7793037" cy="1462087"/>
          </a:xfrm>
        </p:spPr>
        <p:txBody>
          <a:bodyPr/>
          <a:lstStyle/>
          <a:p>
            <a:r>
              <a:rPr lang="en-US" dirty="0" smtClean="0"/>
              <a:t>Thank you</a:t>
            </a:r>
            <a:endParaRPr lang="en-US"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7793037" cy="1462087"/>
          </a:xfrm>
        </p:spPr>
        <p:txBody>
          <a:bodyPr/>
          <a:lstStyle/>
          <a:p>
            <a:r>
              <a:rPr lang="en-US" dirty="0" smtClean="0"/>
              <a:t>Spare Slides</a:t>
            </a:r>
            <a:endParaRPr lang="en-US" dirty="0"/>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71600" y="609600"/>
            <a:ext cx="6705600" cy="868362"/>
          </a:xfrm>
        </p:spPr>
        <p:txBody>
          <a:bodyPr/>
          <a:lstStyle/>
          <a:p>
            <a:r>
              <a:rPr lang="en-GB" sz="2800" dirty="0" smtClean="0"/>
              <a:t>Mixing prediction</a:t>
            </a:r>
            <a:r>
              <a:rPr lang="en-GB" sz="2400" dirty="0" smtClean="0"/>
              <a:t/>
            </a:r>
            <a:br>
              <a:rPr lang="en-GB" sz="2400" dirty="0" smtClean="0"/>
            </a:br>
            <a:r>
              <a:rPr lang="en-GB" sz="2400" dirty="0" err="1" smtClean="0"/>
              <a:t>Fossion</a:t>
            </a:r>
            <a:r>
              <a:rPr lang="en-GB" sz="2400" dirty="0" smtClean="0"/>
              <a:t> </a:t>
            </a:r>
            <a:r>
              <a:rPr lang="en-GB" sz="2400" i="1" dirty="0" smtClean="0"/>
              <a:t>et al.</a:t>
            </a:r>
            <a:r>
              <a:rPr lang="en-GB" sz="2400" dirty="0" smtClean="0"/>
              <a:t> </a:t>
            </a:r>
            <a:r>
              <a:rPr lang="en-GB" sz="2400" dirty="0" smtClean="0"/>
              <a:t>PRC </a:t>
            </a:r>
            <a:r>
              <a:rPr lang="en-GB" sz="2400" dirty="0" smtClean="0"/>
              <a:t>73 (2006) </a:t>
            </a:r>
            <a:r>
              <a:rPr lang="en-GB" sz="2400" dirty="0" smtClean="0"/>
              <a:t>054317, within IBM </a:t>
            </a:r>
            <a:endParaRPr lang="en-GB" sz="2400" dirty="0"/>
          </a:p>
        </p:txBody>
      </p:sp>
      <p:pic>
        <p:nvPicPr>
          <p:cNvPr id="5" name="Picture 4"/>
          <p:cNvPicPr>
            <a:picLocks noChangeAspect="1"/>
          </p:cNvPicPr>
          <p:nvPr/>
        </p:nvPicPr>
        <p:blipFill>
          <a:blip r:embed="rId2">
            <a:alphaModFix amt="95000"/>
          </a:blip>
          <a:stretch>
            <a:fillRect/>
          </a:stretch>
        </p:blipFill>
        <p:spPr>
          <a:xfrm>
            <a:off x="228600" y="2286000"/>
            <a:ext cx="8814174" cy="3986604"/>
          </a:xfrm>
          <a:prstGeom prst="rect">
            <a:avLst/>
          </a:prstGeom>
        </p:spPr>
      </p:pic>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GB" sz="2800"/>
              <a:t>The B(GT) Profiles I</a:t>
            </a:r>
          </a:p>
        </p:txBody>
      </p:sp>
      <p:pic>
        <p:nvPicPr>
          <p:cNvPr id="19459" name="Picture 7" descr="FIG8"/>
          <p:cNvPicPr>
            <a:picLocks noGrp="1" noChangeAspect="1" noChangeArrowheads="1"/>
          </p:cNvPicPr>
          <p:nvPr>
            <p:ph sz="half" idx="1"/>
          </p:nvPr>
        </p:nvPicPr>
        <p:blipFill>
          <a:blip r:embed="rId2"/>
          <a:srcRect l="-15447" r="-15447"/>
          <a:stretch>
            <a:fillRect/>
          </a:stretch>
        </p:blipFill>
        <p:spPr>
          <a:xfrm>
            <a:off x="3810000" y="1752600"/>
            <a:ext cx="6248400" cy="8704261"/>
          </a:xfrm>
          <a:noFill/>
        </p:spPr>
      </p:pic>
      <p:pic>
        <p:nvPicPr>
          <p:cNvPr id="19460" name="Picture 8" descr="FIG9"/>
          <p:cNvPicPr>
            <a:picLocks noGrp="1" noChangeAspect="1" noChangeArrowheads="1"/>
          </p:cNvPicPr>
          <p:nvPr>
            <p:ph sz="half" idx="2"/>
          </p:nvPr>
        </p:nvPicPr>
        <p:blipFill>
          <a:blip r:embed="rId3"/>
          <a:srcRect l="-15447" r="-15447"/>
          <a:stretch>
            <a:fillRect/>
          </a:stretch>
        </p:blipFill>
        <p:spPr>
          <a:xfrm>
            <a:off x="-533400" y="1752600"/>
            <a:ext cx="6248400" cy="8762999"/>
          </a:xfrm>
          <a:noFill/>
        </p:spPr>
      </p:pic>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GB" sz="2800"/>
              <a:t>The B(GT) Profiles II</a:t>
            </a:r>
          </a:p>
        </p:txBody>
      </p:sp>
      <p:pic>
        <p:nvPicPr>
          <p:cNvPr id="20483" name="Picture 4" descr="FIG10"/>
          <p:cNvPicPr>
            <a:picLocks noGrp="1" noChangeAspect="1" noChangeArrowheads="1"/>
          </p:cNvPicPr>
          <p:nvPr>
            <p:ph sz="half" idx="1"/>
          </p:nvPr>
        </p:nvPicPr>
        <p:blipFill>
          <a:blip r:embed="rId2"/>
          <a:srcRect l="-15834" r="-15834"/>
          <a:stretch>
            <a:fillRect/>
          </a:stretch>
        </p:blipFill>
        <p:spPr>
          <a:xfrm>
            <a:off x="1066800" y="1752600"/>
            <a:ext cx="7467600" cy="9865062"/>
          </a:xfrm>
          <a:noFill/>
        </p:spPr>
      </p:pic>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42988" y="620713"/>
            <a:ext cx="7793037" cy="623887"/>
          </a:xfrm>
        </p:spPr>
        <p:txBody>
          <a:bodyPr/>
          <a:lstStyle/>
          <a:p>
            <a:pPr algn="ctr" eaLnBrk="1" hangingPunct="1"/>
            <a:r>
              <a:rPr lang="en-GB" sz="2800" dirty="0"/>
              <a:t>Experimental details </a:t>
            </a:r>
            <a:r>
              <a:rPr lang="en-GB" sz="2800" dirty="0" smtClean="0"/>
              <a:t>IS440</a:t>
            </a:r>
            <a:endParaRPr lang="en-GB" sz="2800" dirty="0"/>
          </a:p>
        </p:txBody>
      </p:sp>
      <p:graphicFrame>
        <p:nvGraphicFramePr>
          <p:cNvPr id="61443" name="Group 3"/>
          <p:cNvGraphicFramePr>
            <a:graphicFrameLocks noGrp="1"/>
          </p:cNvGraphicFramePr>
          <p:nvPr>
            <p:ph type="tbl" idx="1"/>
          </p:nvPr>
        </p:nvGraphicFramePr>
        <p:xfrm>
          <a:off x="1042988" y="2236788"/>
          <a:ext cx="7847012" cy="2384426"/>
        </p:xfrm>
        <a:graphic>
          <a:graphicData uri="http://schemas.openxmlformats.org/drawingml/2006/table">
            <a:tbl>
              <a:tblPr/>
              <a:tblGrid>
                <a:gridCol w="1162050"/>
                <a:gridCol w="1803400"/>
                <a:gridCol w="2019300"/>
                <a:gridCol w="1365250"/>
                <a:gridCol w="1497012"/>
              </a:tblGrid>
              <a:tr h="5969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Isotope</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   Half life </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EC branch (%)</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Sp (keV)</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 Q</a:t>
                      </a:r>
                      <a:r>
                        <a:rPr kumimoji="0" lang="en-US" sz="2400" b="0" i="0" u="none" strike="noStrike" cap="none" normalizeH="0" baseline="-30000">
                          <a:ln>
                            <a:noFill/>
                          </a:ln>
                          <a:solidFill>
                            <a:schemeClr val="tx1"/>
                          </a:solidFill>
                          <a:effectLst/>
                          <a:latin typeface="Times New Roman" charset="0"/>
                          <a:ea typeface="Times New Roman" charset="0"/>
                          <a:cs typeface="Times New Roman" charset="0"/>
                        </a:rPr>
                        <a:t>EC</a:t>
                      </a: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(keV)</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953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30000">
                          <a:ln>
                            <a:noFill/>
                          </a:ln>
                          <a:solidFill>
                            <a:schemeClr val="tx1"/>
                          </a:solidFill>
                          <a:effectLst/>
                          <a:latin typeface="Times New Roman" charset="0"/>
                          <a:ea typeface="Times New Roman" charset="0"/>
                          <a:cs typeface="Times New Roman" charset="0"/>
                        </a:rPr>
                        <a:t>188</a:t>
                      </a: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Pb</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25.1(1)s</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90.7(8)</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1520(40)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4530(30)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30000">
                          <a:ln>
                            <a:noFill/>
                          </a:ln>
                          <a:solidFill>
                            <a:schemeClr val="tx1"/>
                          </a:solidFill>
                          <a:effectLst/>
                          <a:latin typeface="Times New Roman" charset="0"/>
                          <a:ea typeface="Times New Roman" charset="0"/>
                          <a:cs typeface="Times New Roman" charset="0"/>
                        </a:rPr>
                        <a:t>190</a:t>
                      </a: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Pb</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    71(1) s</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99.6(4)</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1990(60)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3920(50)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953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30000">
                          <a:ln>
                            <a:noFill/>
                          </a:ln>
                          <a:solidFill>
                            <a:schemeClr val="tx1"/>
                          </a:solidFill>
                          <a:effectLst/>
                          <a:latin typeface="Times New Roman" charset="0"/>
                          <a:ea typeface="Times New Roman" charset="0"/>
                          <a:cs typeface="Times New Roman" charset="0"/>
                        </a:rPr>
                        <a:t>192</a:t>
                      </a: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Pb</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    3.5(1) min</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     99.9941(7)</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2570(40)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Times New Roman" charset="0"/>
                          <a:cs typeface="Times New Roman" charset="0"/>
                        </a:rPr>
                        <a:t>3320(30)</a:t>
                      </a:r>
                      <a:endParaRPr kumimoji="0" lang="en-US" sz="2400" b="0" i="0" u="none" strike="noStrike" cap="none" normalizeH="0" baseline="0">
                        <a:ln>
                          <a:noFill/>
                        </a:ln>
                        <a:solidFill>
                          <a:schemeClr val="tx1"/>
                        </a:solidFill>
                        <a:effectLst/>
                        <a:latin typeface="Times New Roman"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295400" y="244474"/>
            <a:ext cx="7162799" cy="822325"/>
          </a:xfrm>
        </p:spPr>
        <p:txBody>
          <a:bodyPr>
            <a:normAutofit/>
          </a:bodyPr>
          <a:lstStyle/>
          <a:p>
            <a:pPr algn="ctr" eaLnBrk="1" hangingPunct="1"/>
            <a:r>
              <a:rPr lang="en-GB" sz="2800" dirty="0" err="1"/>
              <a:t>Beamtime</a:t>
            </a:r>
            <a:r>
              <a:rPr lang="en-GB" sz="2800" dirty="0"/>
              <a:t> </a:t>
            </a:r>
            <a:r>
              <a:rPr lang="en-GB" sz="2800" dirty="0" smtClean="0"/>
              <a:t>Requirements (IS440)</a:t>
            </a:r>
            <a:endParaRPr lang="en-GB" sz="2800" dirty="0"/>
          </a:p>
        </p:txBody>
      </p:sp>
      <p:sp>
        <p:nvSpPr>
          <p:cNvPr id="32771" name="Rectangle 3"/>
          <p:cNvSpPr>
            <a:spLocks noGrp="1" noChangeArrowheads="1"/>
          </p:cNvSpPr>
          <p:nvPr>
            <p:ph idx="1"/>
          </p:nvPr>
        </p:nvSpPr>
        <p:spPr>
          <a:xfrm>
            <a:off x="304800" y="1143000"/>
            <a:ext cx="8305800" cy="5526088"/>
          </a:xfrm>
        </p:spPr>
        <p:txBody>
          <a:bodyPr>
            <a:normAutofit/>
          </a:bodyPr>
          <a:lstStyle/>
          <a:p>
            <a:pPr algn="just" eaLnBrk="1" hangingPunct="1">
              <a:lnSpc>
                <a:spcPct val="80000"/>
              </a:lnSpc>
              <a:buClr>
                <a:schemeClr val="tx1"/>
              </a:buClr>
              <a:buFontTx/>
              <a:buChar char="•"/>
            </a:pPr>
            <a:r>
              <a:rPr lang="en-GB" sz="2800" dirty="0"/>
              <a:t>Target: </a:t>
            </a:r>
            <a:r>
              <a:rPr lang="en-GB" sz="2800" dirty="0" err="1"/>
              <a:t>UCx</a:t>
            </a:r>
            <a:r>
              <a:rPr lang="en-GB" sz="2800" dirty="0"/>
              <a:t>/graphite target with a </a:t>
            </a:r>
            <a:r>
              <a:rPr lang="en-GB" sz="2800" dirty="0" err="1"/>
              <a:t>Nb</a:t>
            </a:r>
            <a:r>
              <a:rPr lang="en-GB" sz="2800" dirty="0"/>
              <a:t> surface ionization ion source (U. K</a:t>
            </a:r>
            <a:r>
              <a:rPr lang="en-US" sz="2800" dirty="0" err="1"/>
              <a:t>öster</a:t>
            </a:r>
            <a:r>
              <a:rPr lang="en-US" sz="2800" dirty="0"/>
              <a:t> </a:t>
            </a:r>
            <a:r>
              <a:rPr lang="en-US" sz="2800" i="1" dirty="0"/>
              <a:t>et al.</a:t>
            </a:r>
            <a:r>
              <a:rPr lang="en-US" sz="2800" dirty="0"/>
              <a:t> NIM B 204 (2003) 347)</a:t>
            </a:r>
          </a:p>
          <a:p>
            <a:pPr algn="just" eaLnBrk="1" hangingPunct="1">
              <a:lnSpc>
                <a:spcPct val="80000"/>
              </a:lnSpc>
              <a:buClr>
                <a:schemeClr val="tx1"/>
              </a:buClr>
              <a:buFontTx/>
              <a:buChar char="•"/>
            </a:pPr>
            <a:r>
              <a:rPr lang="en-GB" sz="2800" dirty="0"/>
              <a:t>RILIS is required</a:t>
            </a:r>
          </a:p>
          <a:p>
            <a:pPr algn="just" eaLnBrk="1" hangingPunct="1">
              <a:lnSpc>
                <a:spcPct val="80000"/>
              </a:lnSpc>
              <a:buClr>
                <a:schemeClr val="tx1"/>
              </a:buClr>
              <a:buFontTx/>
              <a:buChar char="•"/>
            </a:pPr>
            <a:r>
              <a:rPr lang="en-GB" sz="2800" dirty="0"/>
              <a:t>9 shifts are required for the </a:t>
            </a:r>
            <a:r>
              <a:rPr lang="en-GB" sz="2800" baseline="30000" dirty="0"/>
              <a:t>188-192</a:t>
            </a:r>
            <a:r>
              <a:rPr lang="en-GB" sz="2800" dirty="0"/>
              <a:t>Pb isotopes (TAS, TAS &amp; </a:t>
            </a:r>
            <a:r>
              <a:rPr lang="el-GR" sz="2800" dirty="0"/>
              <a:t>β</a:t>
            </a:r>
            <a:r>
              <a:rPr lang="en-GB" sz="2800" dirty="0"/>
              <a:t>-delayed particles) </a:t>
            </a:r>
          </a:p>
          <a:p>
            <a:pPr algn="just" eaLnBrk="1" hangingPunct="1">
              <a:lnSpc>
                <a:spcPct val="80000"/>
              </a:lnSpc>
              <a:buClr>
                <a:schemeClr val="tx1"/>
              </a:buClr>
              <a:buFontTx/>
              <a:buChar char="•"/>
            </a:pPr>
            <a:r>
              <a:rPr lang="en-GB" sz="2800" dirty="0"/>
              <a:t>3 shifts are required for measuring the daughter activities</a:t>
            </a:r>
          </a:p>
          <a:p>
            <a:pPr algn="just" eaLnBrk="1" hangingPunct="1">
              <a:lnSpc>
                <a:spcPct val="80000"/>
              </a:lnSpc>
              <a:buClr>
                <a:schemeClr val="tx1"/>
              </a:buClr>
              <a:buFontTx/>
              <a:buChar char="•"/>
            </a:pPr>
            <a:r>
              <a:rPr lang="en-GB" sz="2800" dirty="0"/>
              <a:t>2 shifts are required for the </a:t>
            </a:r>
            <a:r>
              <a:rPr lang="en-GB" sz="2800" baseline="30000" dirty="0"/>
              <a:t>188</a:t>
            </a:r>
            <a:r>
              <a:rPr lang="en-GB" sz="2800" dirty="0"/>
              <a:t>Pb high resolution measurement</a:t>
            </a:r>
          </a:p>
          <a:p>
            <a:pPr algn="just" eaLnBrk="1" hangingPunct="1">
              <a:lnSpc>
                <a:spcPct val="80000"/>
              </a:lnSpc>
              <a:buClr>
                <a:schemeClr val="tx1"/>
              </a:buClr>
              <a:buFontTx/>
              <a:buChar char="•"/>
            </a:pPr>
            <a:r>
              <a:rPr lang="en-GB" sz="2800" dirty="0"/>
              <a:t>1 shift is required for the on-line calibration (</a:t>
            </a:r>
            <a:r>
              <a:rPr lang="en-GB" sz="2800" baseline="30000" dirty="0"/>
              <a:t>24</a:t>
            </a:r>
            <a:r>
              <a:rPr lang="en-GB" sz="2800" dirty="0"/>
              <a:t>Na source)</a:t>
            </a: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4" name="Rectangle 7"/>
          <p:cNvSpPr>
            <a:spLocks noChangeArrowheads="1"/>
          </p:cNvSpPr>
          <p:nvPr/>
        </p:nvSpPr>
        <p:spPr bwMode="auto">
          <a:xfrm>
            <a:off x="1295400" y="4607719"/>
            <a:ext cx="6672262" cy="2246765"/>
          </a:xfrm>
          <a:prstGeom prst="rect">
            <a:avLst/>
          </a:prstGeom>
          <a:solidFill>
            <a:srgbClr val="FFCCFF"/>
          </a:solidFill>
          <a:ln w="12700" cap="sq">
            <a:noFill/>
            <a:miter lim="800000"/>
            <a:headEnd type="none" w="sm" len="sm"/>
            <a:tailEnd type="none" w="sm" len="sm"/>
          </a:ln>
        </p:spPr>
        <p:txBody>
          <a:bodyPr wrap="square" lIns="91435" tIns="45718" rIns="91435" bIns="45718">
            <a:prstTxWarp prst="textNoShape">
              <a:avLst/>
            </a:prstTxWarp>
            <a:spAutoFit/>
          </a:bodyPr>
          <a:lstStyle/>
          <a:p>
            <a:r>
              <a:rPr lang="es-ES_tradnl" sz="2000" dirty="0" err="1">
                <a:latin typeface="Chalkboard" charset="0"/>
                <a:ea typeface="Chalkboard" charset="0"/>
                <a:cs typeface="Chalkboard" charset="0"/>
              </a:rPr>
              <a:t>Theoretical</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calculations</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predict</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different</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B(GT</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distributions</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for</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oblate</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prolate</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and</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spherical</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shape</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of</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the</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ground</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state</a:t>
            </a:r>
            <a:r>
              <a:rPr lang="es-ES_tradnl" sz="2000" dirty="0">
                <a:latin typeface="Chalkboard" charset="0"/>
                <a:ea typeface="Chalkboard" charset="0"/>
                <a:cs typeface="Chalkboard" charset="0"/>
              </a:rPr>
              <a:t>.</a:t>
            </a:r>
          </a:p>
          <a:p>
            <a:r>
              <a:rPr lang="es-ES_tradnl" sz="2000" dirty="0">
                <a:latin typeface="Chalkboard" charset="0"/>
                <a:ea typeface="Chalkboard" charset="0"/>
                <a:cs typeface="Chalkboard" charset="0"/>
              </a:rPr>
              <a:t>[Original idea I. </a:t>
            </a:r>
            <a:r>
              <a:rPr lang="es-ES_tradnl" sz="2000" dirty="0" err="1">
                <a:latin typeface="Chalkboard" charset="0"/>
                <a:ea typeface="Chalkboard" charset="0"/>
                <a:cs typeface="Chalkboard" charset="0"/>
              </a:rPr>
              <a:t>Hamamoto</a:t>
            </a:r>
            <a:r>
              <a:rPr lang="es-ES_tradnl" sz="2000" dirty="0">
                <a:latin typeface="Chalkboard" charset="0"/>
                <a:ea typeface="Chalkboard" charset="0"/>
                <a:cs typeface="Chalkboard" charset="0"/>
              </a:rPr>
              <a:t> </a:t>
            </a:r>
            <a:r>
              <a:rPr lang="es-ES_tradnl" sz="2000" i="1" dirty="0">
                <a:latin typeface="Chalkboard" charset="0"/>
                <a:ea typeface="Chalkboard" charset="0"/>
                <a:cs typeface="Chalkboard" charset="0"/>
              </a:rPr>
              <a:t>et al</a:t>
            </a:r>
            <a:r>
              <a:rPr lang="es-ES_tradnl" sz="2000" dirty="0">
                <a:latin typeface="Chalkboard" charset="0"/>
                <a:ea typeface="Chalkboard" charset="0"/>
                <a:cs typeface="Chalkboard" charset="0"/>
              </a:rPr>
              <a:t>., Z. </a:t>
            </a:r>
            <a:r>
              <a:rPr lang="es-ES_tradnl" sz="2000" dirty="0" err="1">
                <a:latin typeface="Chalkboard" charset="0"/>
                <a:ea typeface="Chalkboard" charset="0"/>
                <a:cs typeface="Chalkboard" charset="0"/>
              </a:rPr>
              <a:t>Phys</a:t>
            </a:r>
            <a:r>
              <a:rPr lang="es-ES_tradnl" sz="2000" dirty="0">
                <a:latin typeface="Chalkboard" charset="0"/>
                <a:ea typeface="Chalkboard" charset="0"/>
                <a:cs typeface="Chalkboard" charset="0"/>
              </a:rPr>
              <a:t>. A353 (1995) 145] </a:t>
            </a:r>
          </a:p>
          <a:p>
            <a:r>
              <a:rPr lang="es-ES_tradnl" sz="2000" dirty="0" err="1">
                <a:latin typeface="Chalkboard" charset="0"/>
                <a:ea typeface="Chalkboard" charset="0"/>
                <a:cs typeface="Chalkboard" charset="0"/>
              </a:rPr>
              <a:t>Followed</a:t>
            </a:r>
            <a:r>
              <a:rPr lang="es-ES_tradnl" sz="2000" dirty="0">
                <a:latin typeface="Chalkboard" charset="0"/>
                <a:ea typeface="Chalkboard" charset="0"/>
                <a:cs typeface="Chalkboard" charset="0"/>
              </a:rPr>
              <a:t> up by </a:t>
            </a:r>
            <a:r>
              <a:rPr lang="es-ES_tradnl" sz="2000" dirty="0" err="1">
                <a:latin typeface="Chalkboard" charset="0"/>
                <a:ea typeface="Chalkboard" charset="0"/>
                <a:cs typeface="Chalkboard" charset="0"/>
              </a:rPr>
              <a:t>Sarriguren</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and</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collaborators</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and</a:t>
            </a:r>
            <a:r>
              <a:rPr lang="es-ES_tradnl" sz="2000" dirty="0">
                <a:latin typeface="Chalkboard" charset="0"/>
                <a:ea typeface="Chalkboard" charset="0"/>
                <a:cs typeface="Chalkboard" charset="0"/>
              </a:rPr>
              <a:t> </a:t>
            </a:r>
          </a:p>
          <a:p>
            <a:r>
              <a:rPr lang="es-ES_tradnl" sz="2000" dirty="0" err="1">
                <a:latin typeface="Chalkboard" charset="0"/>
                <a:ea typeface="Chalkboard" charset="0"/>
                <a:cs typeface="Chalkboard" charset="0"/>
              </a:rPr>
              <a:t>Petrovici</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and</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collaborators</a:t>
            </a:r>
            <a:endParaRPr lang="es-ES" sz="2000" dirty="0">
              <a:latin typeface="Chalkboard" charset="0"/>
              <a:ea typeface="Chalkboard" charset="0"/>
              <a:cs typeface="Chalkboard" charset="0"/>
            </a:endParaRPr>
          </a:p>
        </p:txBody>
      </p:sp>
      <p:grpSp>
        <p:nvGrpSpPr>
          <p:cNvPr id="2" name="Group 8"/>
          <p:cNvGrpSpPr>
            <a:grpSpLocks/>
          </p:cNvGrpSpPr>
          <p:nvPr/>
        </p:nvGrpSpPr>
        <p:grpSpPr bwMode="auto">
          <a:xfrm>
            <a:off x="1732359" y="160734"/>
            <a:ext cx="5804098" cy="4202535"/>
            <a:chOff x="0" y="210"/>
            <a:chExt cx="5336" cy="3991"/>
          </a:xfrm>
        </p:grpSpPr>
        <p:grpSp>
          <p:nvGrpSpPr>
            <p:cNvPr id="3" name="Group 9"/>
            <p:cNvGrpSpPr>
              <a:grpSpLocks/>
            </p:cNvGrpSpPr>
            <p:nvPr/>
          </p:nvGrpSpPr>
          <p:grpSpPr bwMode="auto">
            <a:xfrm>
              <a:off x="136" y="904"/>
              <a:ext cx="2256" cy="1584"/>
              <a:chOff x="0" y="768"/>
              <a:chExt cx="2256" cy="1584"/>
            </a:xfrm>
          </p:grpSpPr>
          <p:sp>
            <p:nvSpPr>
              <p:cNvPr id="182290" name="Rectangle 10"/>
              <p:cNvSpPr>
                <a:spLocks noChangeArrowheads="1"/>
              </p:cNvSpPr>
              <p:nvPr/>
            </p:nvSpPr>
            <p:spPr bwMode="auto">
              <a:xfrm>
                <a:off x="0" y="768"/>
                <a:ext cx="2256" cy="1584"/>
              </a:xfrm>
              <a:prstGeom prst="rect">
                <a:avLst/>
              </a:prstGeom>
              <a:gradFill rotWithShape="1">
                <a:gsLst>
                  <a:gs pos="0">
                    <a:srgbClr val="FFCCFF">
                      <a:alpha val="29999"/>
                    </a:srgbClr>
                  </a:gs>
                  <a:gs pos="100000">
                    <a:srgbClr val="765E76">
                      <a:alpha val="29999"/>
                    </a:srgbClr>
                  </a:gs>
                </a:gsLst>
                <a:lin ang="5400000" scaled="1"/>
              </a:gradFill>
              <a:ln w="9525">
                <a:noFill/>
                <a:miter lim="800000"/>
                <a:headEnd/>
                <a:tailEnd/>
              </a:ln>
            </p:spPr>
            <p:txBody>
              <a:bodyPr wrap="none" anchor="ctr">
                <a:prstTxWarp prst="textNoShape">
                  <a:avLst/>
                </a:prstTxWarp>
              </a:bodyPr>
              <a:lstStyle/>
              <a:p>
                <a:endParaRPr lang="es-ES_tradnl"/>
              </a:p>
            </p:txBody>
          </p:sp>
          <p:pic>
            <p:nvPicPr>
              <p:cNvPr id="182291" name="Picture 11" descr="str_sarrig"/>
              <p:cNvPicPr>
                <a:picLocks noChangeAspect="1" noChangeArrowheads="1"/>
              </p:cNvPicPr>
              <p:nvPr/>
            </p:nvPicPr>
            <p:blipFill>
              <a:blip r:embed="rId2">
                <a:alphaModFix amt="30000"/>
              </a:blip>
              <a:srcRect/>
              <a:stretch>
                <a:fillRect/>
              </a:stretch>
            </p:blipFill>
            <p:spPr bwMode="auto">
              <a:xfrm>
                <a:off x="144" y="1008"/>
                <a:ext cx="2042" cy="1228"/>
              </a:xfrm>
              <a:prstGeom prst="rect">
                <a:avLst/>
              </a:prstGeom>
              <a:gradFill rotWithShape="1">
                <a:gsLst>
                  <a:gs pos="0">
                    <a:srgbClr val="FFCCFF">
                      <a:alpha val="29999"/>
                    </a:srgbClr>
                  </a:gs>
                  <a:gs pos="100000">
                    <a:srgbClr val="765E76">
                      <a:alpha val="29999"/>
                    </a:srgbClr>
                  </a:gs>
                </a:gsLst>
                <a:lin ang="5400000" scaled="1"/>
              </a:gradFill>
              <a:ln w="9525">
                <a:noFill/>
                <a:miter lim="800000"/>
                <a:headEnd/>
                <a:tailEnd/>
              </a:ln>
            </p:spPr>
          </p:pic>
        </p:grpSp>
        <p:grpSp>
          <p:nvGrpSpPr>
            <p:cNvPr id="4" name="Group 12"/>
            <p:cNvGrpSpPr>
              <a:grpSpLocks/>
            </p:cNvGrpSpPr>
            <p:nvPr/>
          </p:nvGrpSpPr>
          <p:grpSpPr bwMode="auto">
            <a:xfrm>
              <a:off x="0" y="768"/>
              <a:ext cx="2256" cy="1584"/>
              <a:chOff x="0" y="768"/>
              <a:chExt cx="2256" cy="1584"/>
            </a:xfrm>
          </p:grpSpPr>
          <p:sp>
            <p:nvSpPr>
              <p:cNvPr id="182288" name="Rectangle 13"/>
              <p:cNvSpPr>
                <a:spLocks noChangeArrowheads="1"/>
              </p:cNvSpPr>
              <p:nvPr/>
            </p:nvSpPr>
            <p:spPr bwMode="auto">
              <a:xfrm>
                <a:off x="0" y="768"/>
                <a:ext cx="2256" cy="1584"/>
              </a:xfrm>
              <a:prstGeom prst="rect">
                <a:avLst/>
              </a:prstGeom>
              <a:solidFill>
                <a:srgbClr val="FFCCFF"/>
              </a:solidFill>
              <a:ln w="9525">
                <a:solidFill>
                  <a:schemeClr val="tx1"/>
                </a:solidFill>
                <a:miter lim="800000"/>
                <a:headEnd/>
                <a:tailEnd/>
              </a:ln>
            </p:spPr>
            <p:txBody>
              <a:bodyPr wrap="none" anchor="ctr">
                <a:prstTxWarp prst="textNoShape">
                  <a:avLst/>
                </a:prstTxWarp>
              </a:bodyPr>
              <a:lstStyle/>
              <a:p>
                <a:endParaRPr lang="es-ES_tradnl"/>
              </a:p>
            </p:txBody>
          </p:sp>
          <p:pic>
            <p:nvPicPr>
              <p:cNvPr id="182289" name="Picture 14" descr="str_sarrig"/>
              <p:cNvPicPr>
                <a:picLocks noChangeAspect="1" noChangeArrowheads="1"/>
              </p:cNvPicPr>
              <p:nvPr/>
            </p:nvPicPr>
            <p:blipFill>
              <a:blip r:embed="rId2"/>
              <a:srcRect/>
              <a:stretch>
                <a:fillRect/>
              </a:stretch>
            </p:blipFill>
            <p:spPr bwMode="auto">
              <a:xfrm>
                <a:off x="144" y="1008"/>
                <a:ext cx="2042" cy="1228"/>
              </a:xfrm>
              <a:prstGeom prst="rect">
                <a:avLst/>
              </a:prstGeom>
              <a:solidFill>
                <a:srgbClr val="FFCCFF"/>
              </a:solidFill>
              <a:ln w="9525">
                <a:noFill/>
                <a:miter lim="800000"/>
                <a:headEnd/>
                <a:tailEnd/>
              </a:ln>
            </p:spPr>
          </p:pic>
        </p:grpSp>
        <p:grpSp>
          <p:nvGrpSpPr>
            <p:cNvPr id="5" name="Group 15"/>
            <p:cNvGrpSpPr>
              <a:grpSpLocks/>
            </p:cNvGrpSpPr>
            <p:nvPr/>
          </p:nvGrpSpPr>
          <p:grpSpPr bwMode="auto">
            <a:xfrm>
              <a:off x="0" y="210"/>
              <a:ext cx="5329" cy="3991"/>
              <a:chOff x="0" y="768"/>
              <a:chExt cx="2256" cy="1584"/>
            </a:xfrm>
          </p:grpSpPr>
          <p:sp>
            <p:nvSpPr>
              <p:cNvPr id="182286" name="Rectangle 16"/>
              <p:cNvSpPr>
                <a:spLocks noChangeArrowheads="1"/>
              </p:cNvSpPr>
              <p:nvPr/>
            </p:nvSpPr>
            <p:spPr bwMode="auto">
              <a:xfrm>
                <a:off x="0" y="768"/>
                <a:ext cx="2256" cy="1584"/>
              </a:xfrm>
              <a:prstGeom prst="rect">
                <a:avLst/>
              </a:prstGeom>
              <a:solidFill>
                <a:srgbClr val="FFCCFF"/>
              </a:solidFill>
              <a:ln w="9525">
                <a:solidFill>
                  <a:schemeClr val="tx1"/>
                </a:solidFill>
                <a:miter lim="800000"/>
                <a:headEnd/>
                <a:tailEnd/>
              </a:ln>
            </p:spPr>
            <p:txBody>
              <a:bodyPr wrap="none" anchor="ctr">
                <a:prstTxWarp prst="textNoShape">
                  <a:avLst/>
                </a:prstTxWarp>
              </a:bodyPr>
              <a:lstStyle/>
              <a:p>
                <a:endParaRPr lang="es-ES_tradnl"/>
              </a:p>
            </p:txBody>
          </p:sp>
          <p:pic>
            <p:nvPicPr>
              <p:cNvPr id="182287" name="Picture 17" descr="str_sarrig"/>
              <p:cNvPicPr>
                <a:picLocks noChangeAspect="1" noChangeArrowheads="1"/>
              </p:cNvPicPr>
              <p:nvPr/>
            </p:nvPicPr>
            <p:blipFill>
              <a:blip r:embed="rId2"/>
              <a:srcRect/>
              <a:stretch>
                <a:fillRect/>
              </a:stretch>
            </p:blipFill>
            <p:spPr bwMode="auto">
              <a:xfrm>
                <a:off x="144" y="1008"/>
                <a:ext cx="2042" cy="1228"/>
              </a:xfrm>
              <a:prstGeom prst="rect">
                <a:avLst/>
              </a:prstGeom>
              <a:solidFill>
                <a:srgbClr val="FFCCFF"/>
              </a:solidFill>
              <a:ln w="9525">
                <a:noFill/>
                <a:miter lim="800000"/>
                <a:headEnd/>
                <a:tailEnd/>
              </a:ln>
            </p:spPr>
          </p:pic>
        </p:grpSp>
        <p:sp>
          <p:nvSpPr>
            <p:cNvPr id="182281" name="Text Box 18"/>
            <p:cNvSpPr txBox="1">
              <a:spLocks noChangeArrowheads="1"/>
            </p:cNvSpPr>
            <p:nvPr/>
          </p:nvSpPr>
          <p:spPr bwMode="auto">
            <a:xfrm>
              <a:off x="246" y="464"/>
              <a:ext cx="5090" cy="380"/>
            </a:xfrm>
            <a:prstGeom prst="rect">
              <a:avLst/>
            </a:prstGeom>
            <a:noFill/>
            <a:ln w="9525">
              <a:noFill/>
              <a:miter lim="800000"/>
              <a:headEnd/>
              <a:tailEnd/>
            </a:ln>
          </p:spPr>
          <p:txBody>
            <a:bodyPr wrap="none">
              <a:prstTxWarp prst="textNoShape">
                <a:avLst/>
              </a:prstTxWarp>
              <a:spAutoFit/>
            </a:bodyPr>
            <a:lstStyle/>
            <a:p>
              <a:r>
                <a:rPr lang="es-ES_tradnl" sz="2000" dirty="0">
                  <a:latin typeface="Chalkboard" charset="0"/>
                  <a:ea typeface="Chalkboard" charset="0"/>
                  <a:cs typeface="Chalkboard" charset="0"/>
                </a:rPr>
                <a:t>P. </a:t>
              </a:r>
              <a:r>
                <a:rPr lang="es-ES_tradnl" sz="2000" dirty="0" err="1">
                  <a:latin typeface="Chalkboard" charset="0"/>
                  <a:ea typeface="Chalkboard" charset="0"/>
                  <a:cs typeface="Chalkboard" charset="0"/>
                </a:rPr>
                <a:t>Sarriguren</a:t>
              </a:r>
              <a:r>
                <a:rPr lang="es-ES_tradnl" sz="2000" dirty="0">
                  <a:latin typeface="Chalkboard" charset="0"/>
                  <a:ea typeface="Chalkboard" charset="0"/>
                  <a:cs typeface="Chalkboard" charset="0"/>
                </a:rPr>
                <a:t> </a:t>
              </a:r>
              <a:r>
                <a:rPr lang="es-ES_tradnl" sz="2000" i="1" dirty="0">
                  <a:latin typeface="Chalkboard" charset="0"/>
                  <a:ea typeface="Chalkboard" charset="0"/>
                  <a:cs typeface="Chalkboard" charset="0"/>
                </a:rPr>
                <a:t>et al</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Nuc</a:t>
              </a:r>
              <a:r>
                <a:rPr lang="es-ES_tradnl" sz="2000" dirty="0">
                  <a:latin typeface="Chalkboard" charset="0"/>
                  <a:ea typeface="Chalkboard" charset="0"/>
                  <a:cs typeface="Chalkboard" charset="0"/>
                </a:rPr>
                <a:t>. </a:t>
              </a:r>
              <a:r>
                <a:rPr lang="es-ES_tradnl" sz="2000" dirty="0" err="1">
                  <a:latin typeface="Chalkboard" charset="0"/>
                  <a:ea typeface="Chalkboard" charset="0"/>
                  <a:cs typeface="Chalkboard" charset="0"/>
                </a:rPr>
                <a:t>Phys</a:t>
              </a:r>
              <a:r>
                <a:rPr lang="es-ES_tradnl" sz="2000" dirty="0">
                  <a:latin typeface="Chalkboard" charset="0"/>
                  <a:ea typeface="Chalkboard" charset="0"/>
                  <a:cs typeface="Chalkboard" charset="0"/>
                </a:rPr>
                <a:t>. A635 (1999) 13</a:t>
              </a:r>
              <a:endParaRPr lang="en-GB" sz="2000" dirty="0">
                <a:latin typeface="Times New Roman" charset="0"/>
              </a:endParaRPr>
            </a:p>
          </p:txBody>
        </p:sp>
        <p:sp>
          <p:nvSpPr>
            <p:cNvPr id="182282" name="Freeform 19"/>
            <p:cNvSpPr>
              <a:spLocks/>
            </p:cNvSpPr>
            <p:nvPr/>
          </p:nvSpPr>
          <p:spPr bwMode="auto">
            <a:xfrm>
              <a:off x="793" y="1706"/>
              <a:ext cx="1407" cy="1452"/>
            </a:xfrm>
            <a:custGeom>
              <a:avLst/>
              <a:gdLst>
                <a:gd name="T0" fmla="*/ 0 w 1407"/>
                <a:gd name="T1" fmla="*/ 1361 h 1452"/>
                <a:gd name="T2" fmla="*/ 91 w 1407"/>
                <a:gd name="T3" fmla="*/ 1225 h 1452"/>
                <a:gd name="T4" fmla="*/ 182 w 1407"/>
                <a:gd name="T5" fmla="*/ 1225 h 1452"/>
                <a:gd name="T6" fmla="*/ 182 w 1407"/>
                <a:gd name="T7" fmla="*/ 1044 h 1452"/>
                <a:gd name="T8" fmla="*/ 318 w 1407"/>
                <a:gd name="T9" fmla="*/ 1089 h 1452"/>
                <a:gd name="T10" fmla="*/ 363 w 1407"/>
                <a:gd name="T11" fmla="*/ 953 h 1452"/>
                <a:gd name="T12" fmla="*/ 409 w 1407"/>
                <a:gd name="T13" fmla="*/ 772 h 1452"/>
                <a:gd name="T14" fmla="*/ 454 w 1407"/>
                <a:gd name="T15" fmla="*/ 545 h 1452"/>
                <a:gd name="T16" fmla="*/ 454 w 1407"/>
                <a:gd name="T17" fmla="*/ 318 h 1452"/>
                <a:gd name="T18" fmla="*/ 499 w 1407"/>
                <a:gd name="T19" fmla="*/ 363 h 1452"/>
                <a:gd name="T20" fmla="*/ 545 w 1407"/>
                <a:gd name="T21" fmla="*/ 227 h 1452"/>
                <a:gd name="T22" fmla="*/ 545 w 1407"/>
                <a:gd name="T23" fmla="*/ 0 h 1452"/>
                <a:gd name="T24" fmla="*/ 590 w 1407"/>
                <a:gd name="T25" fmla="*/ 46 h 1452"/>
                <a:gd name="T26" fmla="*/ 590 w 1407"/>
                <a:gd name="T27" fmla="*/ 227 h 1452"/>
                <a:gd name="T28" fmla="*/ 590 w 1407"/>
                <a:gd name="T29" fmla="*/ 318 h 1452"/>
                <a:gd name="T30" fmla="*/ 636 w 1407"/>
                <a:gd name="T31" fmla="*/ 499 h 1452"/>
                <a:gd name="T32" fmla="*/ 590 w 1407"/>
                <a:gd name="T33" fmla="*/ 635 h 1452"/>
                <a:gd name="T34" fmla="*/ 590 w 1407"/>
                <a:gd name="T35" fmla="*/ 726 h 1452"/>
                <a:gd name="T36" fmla="*/ 636 w 1407"/>
                <a:gd name="T37" fmla="*/ 772 h 1452"/>
                <a:gd name="T38" fmla="*/ 633 w 1407"/>
                <a:gd name="T39" fmla="*/ 799 h 1452"/>
                <a:gd name="T40" fmla="*/ 642 w 1407"/>
                <a:gd name="T41" fmla="*/ 817 h 1452"/>
                <a:gd name="T42" fmla="*/ 681 w 1407"/>
                <a:gd name="T43" fmla="*/ 953 h 1452"/>
                <a:gd name="T44" fmla="*/ 772 w 1407"/>
                <a:gd name="T45" fmla="*/ 1044 h 1452"/>
                <a:gd name="T46" fmla="*/ 817 w 1407"/>
                <a:gd name="T47" fmla="*/ 1180 h 1452"/>
                <a:gd name="T48" fmla="*/ 862 w 1407"/>
                <a:gd name="T49" fmla="*/ 1270 h 1452"/>
                <a:gd name="T50" fmla="*/ 908 w 1407"/>
                <a:gd name="T51" fmla="*/ 1225 h 1452"/>
                <a:gd name="T52" fmla="*/ 953 w 1407"/>
                <a:gd name="T53" fmla="*/ 1316 h 1452"/>
                <a:gd name="T54" fmla="*/ 1044 w 1407"/>
                <a:gd name="T55" fmla="*/ 1361 h 1452"/>
                <a:gd name="T56" fmla="*/ 1225 w 1407"/>
                <a:gd name="T57" fmla="*/ 1407 h 1452"/>
                <a:gd name="T58" fmla="*/ 1407 w 1407"/>
                <a:gd name="T59" fmla="*/ 1407 h 1452"/>
                <a:gd name="T60" fmla="*/ 1134 w 1407"/>
                <a:gd name="T61" fmla="*/ 1452 h 1452"/>
                <a:gd name="T62" fmla="*/ 953 w 1407"/>
                <a:gd name="T63" fmla="*/ 1407 h 1452"/>
                <a:gd name="T64" fmla="*/ 681 w 1407"/>
                <a:gd name="T65" fmla="*/ 1452 h 1452"/>
                <a:gd name="T66" fmla="*/ 499 w 1407"/>
                <a:gd name="T67" fmla="*/ 1407 h 1452"/>
                <a:gd name="T68" fmla="*/ 318 w 1407"/>
                <a:gd name="T69" fmla="*/ 1407 h 1452"/>
                <a:gd name="T70" fmla="*/ 182 w 1407"/>
                <a:gd name="T71" fmla="*/ 1407 h 1452"/>
                <a:gd name="T72" fmla="*/ 46 w 1407"/>
                <a:gd name="T73" fmla="*/ 1407 h 1452"/>
                <a:gd name="T74" fmla="*/ 0 w 1407"/>
                <a:gd name="T75" fmla="*/ 1452 h 1452"/>
                <a:gd name="T76" fmla="*/ 0 w 1407"/>
                <a:gd name="T77" fmla="*/ 1361 h 145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407"/>
                <a:gd name="T118" fmla="*/ 0 h 1452"/>
                <a:gd name="T119" fmla="*/ 1407 w 1407"/>
                <a:gd name="T120" fmla="*/ 1452 h 145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407" h="1452">
                  <a:moveTo>
                    <a:pt x="0" y="1361"/>
                  </a:moveTo>
                  <a:lnTo>
                    <a:pt x="91" y="1225"/>
                  </a:lnTo>
                  <a:lnTo>
                    <a:pt x="182" y="1225"/>
                  </a:lnTo>
                  <a:lnTo>
                    <a:pt x="182" y="1044"/>
                  </a:lnTo>
                  <a:lnTo>
                    <a:pt x="318" y="1089"/>
                  </a:lnTo>
                  <a:lnTo>
                    <a:pt x="363" y="953"/>
                  </a:lnTo>
                  <a:lnTo>
                    <a:pt x="409" y="772"/>
                  </a:lnTo>
                  <a:lnTo>
                    <a:pt x="454" y="545"/>
                  </a:lnTo>
                  <a:lnTo>
                    <a:pt x="454" y="318"/>
                  </a:lnTo>
                  <a:lnTo>
                    <a:pt x="499" y="363"/>
                  </a:lnTo>
                  <a:lnTo>
                    <a:pt x="545" y="227"/>
                  </a:lnTo>
                  <a:lnTo>
                    <a:pt x="545" y="0"/>
                  </a:lnTo>
                  <a:lnTo>
                    <a:pt x="590" y="46"/>
                  </a:lnTo>
                  <a:lnTo>
                    <a:pt x="590" y="227"/>
                  </a:lnTo>
                  <a:lnTo>
                    <a:pt x="590" y="318"/>
                  </a:lnTo>
                  <a:lnTo>
                    <a:pt x="636" y="499"/>
                  </a:lnTo>
                  <a:lnTo>
                    <a:pt x="590" y="635"/>
                  </a:lnTo>
                  <a:lnTo>
                    <a:pt x="590" y="726"/>
                  </a:lnTo>
                  <a:cubicBezTo>
                    <a:pt x="605" y="741"/>
                    <a:pt x="625" y="753"/>
                    <a:pt x="636" y="772"/>
                  </a:cubicBezTo>
                  <a:cubicBezTo>
                    <a:pt x="641" y="780"/>
                    <a:pt x="632" y="790"/>
                    <a:pt x="633" y="799"/>
                  </a:cubicBezTo>
                  <a:cubicBezTo>
                    <a:pt x="634" y="806"/>
                    <a:pt x="639" y="811"/>
                    <a:pt x="642" y="817"/>
                  </a:cubicBezTo>
                  <a:lnTo>
                    <a:pt x="681" y="953"/>
                  </a:lnTo>
                  <a:lnTo>
                    <a:pt x="772" y="1044"/>
                  </a:lnTo>
                  <a:lnTo>
                    <a:pt x="817" y="1180"/>
                  </a:lnTo>
                  <a:lnTo>
                    <a:pt x="862" y="1270"/>
                  </a:lnTo>
                  <a:lnTo>
                    <a:pt x="908" y="1225"/>
                  </a:lnTo>
                  <a:lnTo>
                    <a:pt x="953" y="1316"/>
                  </a:lnTo>
                  <a:lnTo>
                    <a:pt x="1044" y="1361"/>
                  </a:lnTo>
                  <a:lnTo>
                    <a:pt x="1225" y="1407"/>
                  </a:lnTo>
                  <a:lnTo>
                    <a:pt x="1407" y="1407"/>
                  </a:lnTo>
                  <a:lnTo>
                    <a:pt x="1134" y="1452"/>
                  </a:lnTo>
                  <a:lnTo>
                    <a:pt x="953" y="1407"/>
                  </a:lnTo>
                  <a:lnTo>
                    <a:pt x="681" y="1452"/>
                  </a:lnTo>
                  <a:lnTo>
                    <a:pt x="499" y="1407"/>
                  </a:lnTo>
                  <a:lnTo>
                    <a:pt x="318" y="1407"/>
                  </a:lnTo>
                  <a:lnTo>
                    <a:pt x="182" y="1407"/>
                  </a:lnTo>
                  <a:lnTo>
                    <a:pt x="46" y="1407"/>
                  </a:lnTo>
                  <a:lnTo>
                    <a:pt x="0" y="1452"/>
                  </a:lnTo>
                  <a:lnTo>
                    <a:pt x="0" y="1361"/>
                  </a:lnTo>
                  <a:close/>
                </a:path>
              </a:pathLst>
            </a:custGeom>
            <a:solidFill>
              <a:srgbClr val="FFFF00">
                <a:alpha val="49019"/>
              </a:srgbClr>
            </a:solidFill>
            <a:ln w="9525">
              <a:noFill/>
              <a:round/>
              <a:headEnd/>
              <a:tailEnd/>
            </a:ln>
          </p:spPr>
          <p:txBody>
            <a:bodyPr>
              <a:prstTxWarp prst="textNoShape">
                <a:avLst/>
              </a:prstTxWarp>
            </a:bodyPr>
            <a:lstStyle/>
            <a:p>
              <a:endParaRPr lang="es-ES_tradnl"/>
            </a:p>
          </p:txBody>
        </p:sp>
        <p:sp>
          <p:nvSpPr>
            <p:cNvPr id="182283" name="Freeform 20"/>
            <p:cNvSpPr>
              <a:spLocks/>
            </p:cNvSpPr>
            <p:nvPr/>
          </p:nvSpPr>
          <p:spPr bwMode="auto">
            <a:xfrm>
              <a:off x="793" y="2523"/>
              <a:ext cx="1180" cy="635"/>
            </a:xfrm>
            <a:custGeom>
              <a:avLst/>
              <a:gdLst>
                <a:gd name="T0" fmla="*/ 0 w 1180"/>
                <a:gd name="T1" fmla="*/ 453 h 635"/>
                <a:gd name="T2" fmla="*/ 91 w 1180"/>
                <a:gd name="T3" fmla="*/ 227 h 635"/>
                <a:gd name="T4" fmla="*/ 91 w 1180"/>
                <a:gd name="T5" fmla="*/ 45 h 635"/>
                <a:gd name="T6" fmla="*/ 137 w 1180"/>
                <a:gd name="T7" fmla="*/ 0 h 635"/>
                <a:gd name="T8" fmla="*/ 227 w 1180"/>
                <a:gd name="T9" fmla="*/ 136 h 635"/>
                <a:gd name="T10" fmla="*/ 273 w 1180"/>
                <a:gd name="T11" fmla="*/ 363 h 635"/>
                <a:gd name="T12" fmla="*/ 273 w 1180"/>
                <a:gd name="T13" fmla="*/ 499 h 635"/>
                <a:gd name="T14" fmla="*/ 363 w 1180"/>
                <a:gd name="T15" fmla="*/ 453 h 635"/>
                <a:gd name="T16" fmla="*/ 454 w 1180"/>
                <a:gd name="T17" fmla="*/ 272 h 635"/>
                <a:gd name="T18" fmla="*/ 499 w 1180"/>
                <a:gd name="T19" fmla="*/ 181 h 635"/>
                <a:gd name="T20" fmla="*/ 545 w 1180"/>
                <a:gd name="T21" fmla="*/ 272 h 635"/>
                <a:gd name="T22" fmla="*/ 590 w 1180"/>
                <a:gd name="T23" fmla="*/ 363 h 635"/>
                <a:gd name="T24" fmla="*/ 681 w 1180"/>
                <a:gd name="T25" fmla="*/ 363 h 635"/>
                <a:gd name="T26" fmla="*/ 726 w 1180"/>
                <a:gd name="T27" fmla="*/ 453 h 635"/>
                <a:gd name="T28" fmla="*/ 726 w 1180"/>
                <a:gd name="T29" fmla="*/ 544 h 635"/>
                <a:gd name="T30" fmla="*/ 772 w 1180"/>
                <a:gd name="T31" fmla="*/ 499 h 635"/>
                <a:gd name="T32" fmla="*/ 817 w 1180"/>
                <a:gd name="T33" fmla="*/ 544 h 635"/>
                <a:gd name="T34" fmla="*/ 908 w 1180"/>
                <a:gd name="T35" fmla="*/ 590 h 635"/>
                <a:gd name="T36" fmla="*/ 953 w 1180"/>
                <a:gd name="T37" fmla="*/ 544 h 635"/>
                <a:gd name="T38" fmla="*/ 1044 w 1180"/>
                <a:gd name="T39" fmla="*/ 590 h 635"/>
                <a:gd name="T40" fmla="*/ 1180 w 1180"/>
                <a:gd name="T41" fmla="*/ 590 h 635"/>
                <a:gd name="T42" fmla="*/ 817 w 1180"/>
                <a:gd name="T43" fmla="*/ 635 h 635"/>
                <a:gd name="T44" fmla="*/ 545 w 1180"/>
                <a:gd name="T45" fmla="*/ 590 h 635"/>
                <a:gd name="T46" fmla="*/ 227 w 1180"/>
                <a:gd name="T47" fmla="*/ 635 h 635"/>
                <a:gd name="T48" fmla="*/ 46 w 1180"/>
                <a:gd name="T49" fmla="*/ 590 h 635"/>
                <a:gd name="T50" fmla="*/ 0 w 1180"/>
                <a:gd name="T51" fmla="*/ 453 h 63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0"/>
                <a:gd name="T79" fmla="*/ 0 h 635"/>
                <a:gd name="T80" fmla="*/ 1180 w 1180"/>
                <a:gd name="T81" fmla="*/ 635 h 63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0" h="635">
                  <a:moveTo>
                    <a:pt x="0" y="453"/>
                  </a:moveTo>
                  <a:lnTo>
                    <a:pt x="91" y="227"/>
                  </a:lnTo>
                  <a:lnTo>
                    <a:pt x="91" y="45"/>
                  </a:lnTo>
                  <a:lnTo>
                    <a:pt x="137" y="0"/>
                  </a:lnTo>
                  <a:lnTo>
                    <a:pt x="227" y="136"/>
                  </a:lnTo>
                  <a:lnTo>
                    <a:pt x="273" y="363"/>
                  </a:lnTo>
                  <a:lnTo>
                    <a:pt x="273" y="499"/>
                  </a:lnTo>
                  <a:lnTo>
                    <a:pt x="363" y="453"/>
                  </a:lnTo>
                  <a:lnTo>
                    <a:pt x="454" y="272"/>
                  </a:lnTo>
                  <a:lnTo>
                    <a:pt x="499" y="181"/>
                  </a:lnTo>
                  <a:lnTo>
                    <a:pt x="545" y="272"/>
                  </a:lnTo>
                  <a:lnTo>
                    <a:pt x="590" y="363"/>
                  </a:lnTo>
                  <a:lnTo>
                    <a:pt x="681" y="363"/>
                  </a:lnTo>
                  <a:lnTo>
                    <a:pt x="726" y="453"/>
                  </a:lnTo>
                  <a:lnTo>
                    <a:pt x="726" y="544"/>
                  </a:lnTo>
                  <a:lnTo>
                    <a:pt x="772" y="499"/>
                  </a:lnTo>
                  <a:lnTo>
                    <a:pt x="817" y="544"/>
                  </a:lnTo>
                  <a:lnTo>
                    <a:pt x="908" y="590"/>
                  </a:lnTo>
                  <a:lnTo>
                    <a:pt x="953" y="544"/>
                  </a:lnTo>
                  <a:lnTo>
                    <a:pt x="1044" y="590"/>
                  </a:lnTo>
                  <a:lnTo>
                    <a:pt x="1180" y="590"/>
                  </a:lnTo>
                  <a:lnTo>
                    <a:pt x="817" y="635"/>
                  </a:lnTo>
                  <a:lnTo>
                    <a:pt x="545" y="590"/>
                  </a:lnTo>
                  <a:lnTo>
                    <a:pt x="227" y="635"/>
                  </a:lnTo>
                  <a:lnTo>
                    <a:pt x="46" y="590"/>
                  </a:lnTo>
                  <a:lnTo>
                    <a:pt x="0" y="453"/>
                  </a:lnTo>
                  <a:close/>
                </a:path>
              </a:pathLst>
            </a:custGeom>
            <a:solidFill>
              <a:srgbClr val="FF0066">
                <a:alpha val="30196"/>
              </a:srgbClr>
            </a:solidFill>
            <a:ln w="9525">
              <a:noFill/>
              <a:round/>
              <a:headEnd/>
              <a:tailEnd/>
            </a:ln>
          </p:spPr>
          <p:txBody>
            <a:bodyPr>
              <a:prstTxWarp prst="textNoShape">
                <a:avLst/>
              </a:prstTxWarp>
            </a:bodyPr>
            <a:lstStyle/>
            <a:p>
              <a:endParaRPr lang="es-ES_tradnl"/>
            </a:p>
          </p:txBody>
        </p:sp>
        <p:sp>
          <p:nvSpPr>
            <p:cNvPr id="182284" name="Oval 21"/>
            <p:cNvSpPr>
              <a:spLocks noChangeArrowheads="1"/>
            </p:cNvSpPr>
            <p:nvPr/>
          </p:nvSpPr>
          <p:spPr bwMode="auto">
            <a:xfrm>
              <a:off x="1429" y="1525"/>
              <a:ext cx="136" cy="136"/>
            </a:xfrm>
            <a:prstGeom prst="ellipse">
              <a:avLst/>
            </a:prstGeom>
            <a:solidFill>
              <a:srgbClr val="FFFF66"/>
            </a:solidFill>
            <a:ln w="9525">
              <a:solidFill>
                <a:schemeClr val="tx1"/>
              </a:solidFill>
              <a:round/>
              <a:headEnd/>
              <a:tailEnd/>
            </a:ln>
          </p:spPr>
          <p:txBody>
            <a:bodyPr wrap="none" anchor="ctr">
              <a:prstTxWarp prst="textNoShape">
                <a:avLst/>
              </a:prstTxWarp>
            </a:bodyPr>
            <a:lstStyle/>
            <a:p>
              <a:endParaRPr lang="es-ES_tradnl"/>
            </a:p>
          </p:txBody>
        </p:sp>
        <p:sp>
          <p:nvSpPr>
            <p:cNvPr id="182285" name="Oval 22"/>
            <p:cNvSpPr>
              <a:spLocks noChangeArrowheads="1"/>
            </p:cNvSpPr>
            <p:nvPr/>
          </p:nvSpPr>
          <p:spPr bwMode="auto">
            <a:xfrm>
              <a:off x="1429" y="1344"/>
              <a:ext cx="136" cy="136"/>
            </a:xfrm>
            <a:prstGeom prst="ellipse">
              <a:avLst/>
            </a:prstGeom>
            <a:solidFill>
              <a:srgbClr val="FF99FF"/>
            </a:solidFill>
            <a:ln w="9525">
              <a:solidFill>
                <a:schemeClr val="tx1"/>
              </a:solidFill>
              <a:round/>
              <a:headEnd/>
              <a:tailEnd/>
            </a:ln>
          </p:spPr>
          <p:txBody>
            <a:bodyPr wrap="none" anchor="ctr">
              <a:prstTxWarp prst="textNoShape">
                <a:avLst/>
              </a:prstTxWarp>
            </a:bodyPr>
            <a:lstStyle/>
            <a:p>
              <a:endParaRPr lang="es-ES_tradnl"/>
            </a:p>
          </p:txBody>
        </p:sp>
      </p:grpSp>
      <p:sp>
        <p:nvSpPr>
          <p:cNvPr id="182276" name="Line 28"/>
          <p:cNvSpPr>
            <a:spLocks noChangeShapeType="1"/>
          </p:cNvSpPr>
          <p:nvPr/>
        </p:nvSpPr>
        <p:spPr bwMode="auto">
          <a:xfrm flipH="1" flipV="1">
            <a:off x="3178969" y="3000375"/>
            <a:ext cx="0" cy="482203"/>
          </a:xfrm>
          <a:prstGeom prst="line">
            <a:avLst/>
          </a:prstGeom>
          <a:noFill/>
          <a:ln w="38100">
            <a:solidFill>
              <a:srgbClr val="6600FF"/>
            </a:solidFill>
            <a:round/>
            <a:headEnd/>
            <a:tailEnd type="triangle" w="med" len="med"/>
          </a:ln>
        </p:spPr>
        <p:txBody>
          <a:bodyPr lIns="91435" tIns="45718" rIns="91435" bIns="45718">
            <a:prstTxWarp prst="textNoShape">
              <a:avLst/>
            </a:prstTxWarp>
          </a:bodyPr>
          <a:lstStyle/>
          <a:p>
            <a:endParaRPr lang="en-US"/>
          </a:p>
        </p:txBody>
      </p:sp>
      <p:sp>
        <p:nvSpPr>
          <p:cNvPr id="182277" name="Text Box 29"/>
          <p:cNvSpPr txBox="1">
            <a:spLocks noChangeArrowheads="1"/>
          </p:cNvSpPr>
          <p:nvPr/>
        </p:nvSpPr>
        <p:spPr bwMode="auto">
          <a:xfrm>
            <a:off x="2964657" y="3482578"/>
            <a:ext cx="493253" cy="353939"/>
          </a:xfrm>
          <a:prstGeom prst="rect">
            <a:avLst/>
          </a:prstGeom>
          <a:solidFill>
            <a:srgbClr val="FFFFFF"/>
          </a:solidFill>
          <a:ln w="9525">
            <a:noFill/>
            <a:miter lim="800000"/>
            <a:headEnd/>
            <a:tailEnd/>
          </a:ln>
        </p:spPr>
        <p:txBody>
          <a:bodyPr wrap="none" lIns="91435" tIns="45718" rIns="91435" bIns="45718">
            <a:prstTxWarp prst="textNoShape">
              <a:avLst/>
            </a:prstTxWarp>
            <a:spAutoFit/>
          </a:bodyPr>
          <a:lstStyle/>
          <a:p>
            <a:r>
              <a:rPr lang="en-US" sz="1700" b="1" dirty="0" err="1">
                <a:solidFill>
                  <a:srgbClr val="6600FF"/>
                </a:solidFill>
              </a:rPr>
              <a:t>Qß</a:t>
            </a:r>
            <a:endParaRPr lang="en-US" sz="1700" b="1" dirty="0">
              <a:solidFill>
                <a:srgbClr val="6600FF"/>
              </a:solidFill>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Title 1"/>
          <p:cNvSpPr>
            <a:spLocks noGrp="1"/>
          </p:cNvSpPr>
          <p:nvPr>
            <p:ph type="title"/>
          </p:nvPr>
        </p:nvSpPr>
        <p:spPr>
          <a:xfrm>
            <a:off x="1295400" y="-152400"/>
            <a:ext cx="5822156" cy="1143000"/>
          </a:xfrm>
        </p:spPr>
        <p:txBody>
          <a:bodyPr/>
          <a:lstStyle/>
          <a:p>
            <a:pPr eaLnBrk="1" hangingPunct="1"/>
            <a:r>
              <a:rPr lang="en-US" sz="2500" dirty="0" smtClean="0">
                <a:solidFill>
                  <a:srgbClr val="000000"/>
                </a:solidFill>
                <a:latin typeface="Goudy Old Style (Headings)"/>
                <a:cs typeface="Goudy Old Style (Headings)"/>
              </a:rPr>
              <a:t>Preliminary results: </a:t>
            </a:r>
            <a:r>
              <a:rPr lang="en-US" sz="2500" baseline="30000" dirty="0" smtClean="0">
                <a:solidFill>
                  <a:srgbClr val="000000"/>
                </a:solidFill>
                <a:latin typeface="Goudy Old Style (Headings)"/>
                <a:cs typeface="Goudy Old Style (Headings)"/>
              </a:rPr>
              <a:t>190</a:t>
            </a:r>
            <a:r>
              <a:rPr lang="en-US" sz="2500" dirty="0" smtClean="0">
                <a:solidFill>
                  <a:srgbClr val="000000"/>
                </a:solidFill>
                <a:latin typeface="Goudy Old Style (Headings)"/>
                <a:cs typeface="Goudy Old Style (Headings)"/>
              </a:rPr>
              <a:t>Pb</a:t>
            </a:r>
            <a:endParaRPr lang="en-US" sz="2500" dirty="0" smtClean="0">
              <a:solidFill>
                <a:srgbClr val="000000"/>
              </a:solidFill>
              <a:latin typeface="Goudy Old Style (Headings)"/>
              <a:cs typeface="Goudy Old Style (Headings)"/>
            </a:endParaRPr>
          </a:p>
        </p:txBody>
      </p:sp>
      <p:pic>
        <p:nvPicPr>
          <p:cNvPr id="193540" name="Picture 4" descr="190acumCompared_Q0.6.gif"/>
          <p:cNvPicPr>
            <a:picLocks noChangeAspect="1"/>
          </p:cNvPicPr>
          <p:nvPr/>
        </p:nvPicPr>
        <p:blipFill>
          <a:blip r:embed="rId3"/>
          <a:srcRect/>
          <a:stretch>
            <a:fillRect/>
          </a:stretch>
        </p:blipFill>
        <p:spPr bwMode="auto">
          <a:xfrm>
            <a:off x="4648200" y="762000"/>
            <a:ext cx="4548996" cy="4343400"/>
          </a:xfrm>
          <a:prstGeom prst="rect">
            <a:avLst/>
          </a:prstGeom>
          <a:noFill/>
          <a:ln w="9525">
            <a:noFill/>
            <a:miter lim="800000"/>
            <a:headEnd/>
            <a:tailEnd/>
          </a:ln>
        </p:spPr>
      </p:pic>
      <p:sp>
        <p:nvSpPr>
          <p:cNvPr id="193541" name="TextBox 5"/>
          <p:cNvSpPr txBox="1">
            <a:spLocks noChangeArrowheads="1"/>
          </p:cNvSpPr>
          <p:nvPr/>
        </p:nvSpPr>
        <p:spPr bwMode="auto">
          <a:xfrm>
            <a:off x="1600200" y="5288344"/>
            <a:ext cx="6591895" cy="1569656"/>
          </a:xfrm>
          <a:prstGeom prst="rect">
            <a:avLst/>
          </a:prstGeom>
          <a:noFill/>
          <a:ln w="9525">
            <a:noFill/>
            <a:miter lim="800000"/>
            <a:headEnd/>
            <a:tailEnd/>
          </a:ln>
        </p:spPr>
        <p:txBody>
          <a:bodyPr wrap="square" lIns="91435" tIns="45718" rIns="91435" bIns="45718">
            <a:prstTxWarp prst="textNoShape">
              <a:avLst/>
            </a:prstTxWarp>
            <a:spAutoFit/>
          </a:bodyPr>
          <a:lstStyle/>
          <a:p>
            <a:pPr algn="just"/>
            <a:r>
              <a:rPr lang="en-US" sz="2400" dirty="0">
                <a:solidFill>
                  <a:srgbClr val="000000"/>
                </a:solidFill>
                <a:latin typeface="+mn-lt"/>
              </a:rPr>
              <a:t>Thesis work of E. Estevez, in preparation.</a:t>
            </a:r>
            <a:r>
              <a:rPr lang="en-US" sz="2400" dirty="0" smtClean="0">
                <a:solidFill>
                  <a:srgbClr val="000000"/>
                </a:solidFill>
                <a:latin typeface="+mn-lt"/>
              </a:rPr>
              <a:t> </a:t>
            </a:r>
          </a:p>
          <a:p>
            <a:pPr algn="just"/>
            <a:r>
              <a:rPr lang="en-US" sz="2400" dirty="0" smtClean="0">
                <a:solidFill>
                  <a:srgbClr val="000000"/>
                </a:solidFill>
                <a:latin typeface="+mn-lt"/>
              </a:rPr>
              <a:t>Theory </a:t>
            </a:r>
            <a:r>
              <a:rPr lang="en-US" sz="2400" dirty="0">
                <a:solidFill>
                  <a:srgbClr val="000000"/>
                </a:solidFill>
                <a:latin typeface="+mn-lt"/>
              </a:rPr>
              <a:t>from PRC 72, 054317 (2005)</a:t>
            </a:r>
          </a:p>
          <a:p>
            <a:pPr algn="just"/>
            <a:r>
              <a:rPr lang="en-US" sz="2400" dirty="0">
                <a:solidFill>
                  <a:srgbClr val="000000"/>
                </a:solidFill>
                <a:latin typeface="+mn-lt"/>
              </a:rPr>
              <a:t>Preliminary results consistent with spherical picture. Calculations may require fine-</a:t>
            </a:r>
            <a:r>
              <a:rPr lang="en-US" sz="2400" dirty="0" smtClean="0">
                <a:solidFill>
                  <a:srgbClr val="000000"/>
                </a:solidFill>
                <a:latin typeface="+mn-lt"/>
              </a:rPr>
              <a:t>tuning</a:t>
            </a:r>
            <a:endParaRPr lang="en-US" sz="2400" dirty="0">
              <a:solidFill>
                <a:srgbClr val="000000"/>
              </a:solidFill>
              <a:latin typeface="+mn-lt"/>
            </a:endParaRPr>
          </a:p>
        </p:txBody>
      </p:sp>
      <p:pic>
        <p:nvPicPr>
          <p:cNvPr id="6" name="Picture 5" descr="plot_190Pb.gif"/>
          <p:cNvPicPr>
            <a:picLocks noChangeAspect="1"/>
          </p:cNvPicPr>
          <p:nvPr/>
        </p:nvPicPr>
        <p:blipFill>
          <a:blip r:embed="rId4"/>
          <a:stretch>
            <a:fillRect/>
          </a:stretch>
        </p:blipFill>
        <p:spPr>
          <a:xfrm>
            <a:off x="32842" y="762000"/>
            <a:ext cx="4549356" cy="4343400"/>
          </a:xfrm>
          <a:prstGeom prst="rect">
            <a:avLst/>
          </a:prstGeom>
        </p:spPr>
      </p:pic>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Title 1"/>
          <p:cNvSpPr>
            <a:spLocks noGrp="1"/>
          </p:cNvSpPr>
          <p:nvPr>
            <p:ph type="title"/>
          </p:nvPr>
        </p:nvSpPr>
        <p:spPr>
          <a:xfrm>
            <a:off x="1303735" y="0"/>
            <a:ext cx="5822156" cy="1143000"/>
          </a:xfrm>
        </p:spPr>
        <p:txBody>
          <a:bodyPr/>
          <a:lstStyle/>
          <a:p>
            <a:pPr eaLnBrk="1" hangingPunct="1"/>
            <a:r>
              <a:rPr lang="en-US" sz="2500" dirty="0" smtClean="0">
                <a:solidFill>
                  <a:srgbClr val="000000"/>
                </a:solidFill>
                <a:latin typeface="Goudy Old Style (Headings)"/>
                <a:cs typeface="Goudy Old Style (Headings)"/>
              </a:rPr>
              <a:t>Preliminary results:</a:t>
            </a:r>
            <a:r>
              <a:rPr lang="en-US" sz="2500" dirty="0" smtClean="0">
                <a:solidFill>
                  <a:srgbClr val="000000"/>
                </a:solidFill>
                <a:latin typeface="Goudy Old Style (Headings)"/>
                <a:cs typeface="Goudy Old Style (Headings)"/>
              </a:rPr>
              <a:t> </a:t>
            </a:r>
            <a:r>
              <a:rPr lang="en-US" sz="2500" baseline="30000" dirty="0" smtClean="0">
                <a:solidFill>
                  <a:srgbClr val="000000"/>
                </a:solidFill>
                <a:latin typeface="Goudy Old Style (Headings)"/>
                <a:cs typeface="Goudy Old Style (Headings)"/>
              </a:rPr>
              <a:t>192</a:t>
            </a:r>
            <a:r>
              <a:rPr lang="en-US" sz="2500" dirty="0" smtClean="0">
                <a:solidFill>
                  <a:srgbClr val="000000"/>
                </a:solidFill>
                <a:latin typeface="Goudy Old Style (Headings)"/>
                <a:cs typeface="Goudy Old Style (Headings)"/>
              </a:rPr>
              <a:t>Pb</a:t>
            </a:r>
            <a:endParaRPr lang="en-US" sz="2500" dirty="0" smtClean="0">
              <a:solidFill>
                <a:srgbClr val="000000"/>
              </a:solidFill>
              <a:latin typeface="Goudy Old Style (Headings)"/>
              <a:cs typeface="Goudy Old Style (Headings)"/>
            </a:endParaRPr>
          </a:p>
        </p:txBody>
      </p:sp>
      <p:pic>
        <p:nvPicPr>
          <p:cNvPr id="193539" name="Picture 3" descr="192acumCompared_Q0.6.gif"/>
          <p:cNvPicPr>
            <a:picLocks noChangeAspect="1"/>
          </p:cNvPicPr>
          <p:nvPr/>
        </p:nvPicPr>
        <p:blipFill>
          <a:blip r:embed="rId3">
            <a:alphaModFix/>
          </a:blip>
          <a:srcRect/>
          <a:stretch>
            <a:fillRect/>
          </a:stretch>
        </p:blipFill>
        <p:spPr bwMode="auto">
          <a:xfrm>
            <a:off x="4754855" y="838200"/>
            <a:ext cx="4389145" cy="4191000"/>
          </a:xfrm>
          <a:prstGeom prst="rect">
            <a:avLst/>
          </a:prstGeom>
          <a:noFill/>
          <a:ln w="9525">
            <a:noFill/>
            <a:miter lim="800000"/>
            <a:headEnd/>
            <a:tailEnd/>
          </a:ln>
        </p:spPr>
      </p:pic>
      <p:sp>
        <p:nvSpPr>
          <p:cNvPr id="193541" name="TextBox 5"/>
          <p:cNvSpPr txBox="1">
            <a:spLocks noChangeArrowheads="1"/>
          </p:cNvSpPr>
          <p:nvPr/>
        </p:nvSpPr>
        <p:spPr bwMode="auto">
          <a:xfrm>
            <a:off x="1332905" y="5059744"/>
            <a:ext cx="6591895" cy="1569656"/>
          </a:xfrm>
          <a:prstGeom prst="rect">
            <a:avLst/>
          </a:prstGeom>
          <a:noFill/>
          <a:ln w="9525">
            <a:noFill/>
            <a:miter lim="800000"/>
            <a:headEnd/>
            <a:tailEnd/>
          </a:ln>
        </p:spPr>
        <p:txBody>
          <a:bodyPr wrap="square" lIns="91435" tIns="45718" rIns="91435" bIns="45718">
            <a:prstTxWarp prst="textNoShape">
              <a:avLst/>
            </a:prstTxWarp>
            <a:spAutoFit/>
          </a:bodyPr>
          <a:lstStyle/>
          <a:p>
            <a:pPr algn="just"/>
            <a:r>
              <a:rPr lang="en-US" sz="2400" dirty="0">
                <a:solidFill>
                  <a:srgbClr val="000000"/>
                </a:solidFill>
                <a:latin typeface="+mn-lt"/>
              </a:rPr>
              <a:t>Thesis work of E. Estevez, in preparation.</a:t>
            </a:r>
            <a:r>
              <a:rPr lang="en-US" sz="2400" dirty="0" smtClean="0">
                <a:solidFill>
                  <a:srgbClr val="000000"/>
                </a:solidFill>
                <a:latin typeface="+mn-lt"/>
              </a:rPr>
              <a:t> </a:t>
            </a:r>
          </a:p>
          <a:p>
            <a:pPr algn="just"/>
            <a:r>
              <a:rPr lang="en-US" sz="2400" dirty="0" smtClean="0">
                <a:solidFill>
                  <a:srgbClr val="000000"/>
                </a:solidFill>
                <a:latin typeface="+mn-lt"/>
              </a:rPr>
              <a:t>Theory </a:t>
            </a:r>
            <a:r>
              <a:rPr lang="en-US" sz="2400" dirty="0">
                <a:solidFill>
                  <a:srgbClr val="000000"/>
                </a:solidFill>
                <a:latin typeface="+mn-lt"/>
              </a:rPr>
              <a:t>from PRC 72, 054317 (2005)</a:t>
            </a:r>
          </a:p>
          <a:p>
            <a:pPr algn="just"/>
            <a:r>
              <a:rPr lang="en-US" sz="2400" dirty="0">
                <a:solidFill>
                  <a:srgbClr val="000000"/>
                </a:solidFill>
                <a:latin typeface="+mn-lt"/>
              </a:rPr>
              <a:t>Preliminary results consistent with spherical picture. Calculations may require fine-</a:t>
            </a:r>
            <a:r>
              <a:rPr lang="en-US" sz="2400" dirty="0" smtClean="0">
                <a:solidFill>
                  <a:srgbClr val="000000"/>
                </a:solidFill>
                <a:latin typeface="+mn-lt"/>
              </a:rPr>
              <a:t>tuning</a:t>
            </a:r>
            <a:endParaRPr lang="en-US" sz="2400" dirty="0">
              <a:solidFill>
                <a:srgbClr val="000000"/>
              </a:solidFill>
              <a:latin typeface="+mn-lt"/>
            </a:endParaRPr>
          </a:p>
        </p:txBody>
      </p:sp>
      <p:pic>
        <p:nvPicPr>
          <p:cNvPr id="6" name="Picture 5" descr="plot_192Pb.gif"/>
          <p:cNvPicPr>
            <a:picLocks noChangeAspect="1"/>
          </p:cNvPicPr>
          <p:nvPr/>
        </p:nvPicPr>
        <p:blipFill>
          <a:blip r:embed="rId4"/>
          <a:stretch>
            <a:fillRect/>
          </a:stretch>
        </p:blipFill>
        <p:spPr>
          <a:xfrm>
            <a:off x="228600" y="838199"/>
            <a:ext cx="4419600" cy="4219517"/>
          </a:xfrm>
          <a:prstGeom prst="rect">
            <a:avLst/>
          </a:prstGeom>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381000"/>
            <a:ext cx="7416800" cy="1150938"/>
          </a:xfrm>
        </p:spPr>
        <p:txBody>
          <a:bodyPr>
            <a:noAutofit/>
          </a:bodyPr>
          <a:lstStyle/>
          <a:p>
            <a:pPr algn="ctr" eaLnBrk="1" hangingPunct="1"/>
            <a:r>
              <a:rPr lang="en-GB" sz="3200" dirty="0" smtClean="0"/>
              <a:t>Theoretical Background</a:t>
            </a:r>
            <a:br>
              <a:rPr lang="en-GB" sz="3200" dirty="0" smtClean="0"/>
            </a:br>
            <a:r>
              <a:rPr lang="en-GB" sz="3200" dirty="0" smtClean="0"/>
              <a:t>of the Shape Coexistence Phenomenon </a:t>
            </a:r>
            <a:r>
              <a:rPr lang="en-GB" sz="3200" dirty="0" smtClean="0"/>
              <a:t>( quick overview</a:t>
            </a:r>
            <a:r>
              <a:rPr lang="en-GB" sz="3200" dirty="0" smtClean="0"/>
              <a:t>)</a:t>
            </a:r>
            <a:endParaRPr lang="en-GB" sz="3200" dirty="0"/>
          </a:p>
        </p:txBody>
      </p:sp>
      <p:sp>
        <p:nvSpPr>
          <p:cNvPr id="17411" name="Rectangle 3"/>
          <p:cNvSpPr>
            <a:spLocks noGrp="1" noChangeArrowheads="1"/>
          </p:cNvSpPr>
          <p:nvPr>
            <p:ph idx="1"/>
          </p:nvPr>
        </p:nvSpPr>
        <p:spPr>
          <a:xfrm>
            <a:off x="304800" y="1752600"/>
            <a:ext cx="8377238" cy="5105400"/>
          </a:xfrm>
        </p:spPr>
        <p:txBody>
          <a:bodyPr>
            <a:noAutofit/>
          </a:bodyPr>
          <a:lstStyle/>
          <a:p>
            <a:pPr algn="just" eaLnBrk="1" hangingPunct="1">
              <a:lnSpc>
                <a:spcPct val="90000"/>
              </a:lnSpc>
              <a:buClr>
                <a:schemeClr val="tx1"/>
              </a:buClr>
              <a:buFontTx/>
              <a:buChar char="•"/>
            </a:pPr>
            <a:r>
              <a:rPr lang="en-GB" sz="2800" dirty="0" smtClean="0"/>
              <a:t>In the shell </a:t>
            </a:r>
            <a:r>
              <a:rPr lang="en-GB" sz="2800" dirty="0"/>
              <a:t>model picture:</a:t>
            </a:r>
            <a:r>
              <a:rPr lang="en-GB" sz="2800" dirty="0" smtClean="0"/>
              <a:t> intruder 0</a:t>
            </a:r>
            <a:r>
              <a:rPr lang="en-GB" sz="2800" baseline="30000" dirty="0"/>
              <a:t>+</a:t>
            </a:r>
            <a:r>
              <a:rPr lang="en-GB" sz="2800" dirty="0"/>
              <a:t> states are interpreted as two- and four-</a:t>
            </a:r>
            <a:r>
              <a:rPr lang="en-GB" sz="2800" dirty="0" err="1"/>
              <a:t>quasiparticle</a:t>
            </a:r>
            <a:r>
              <a:rPr lang="en-GB" sz="2800" dirty="0"/>
              <a:t> configurations.</a:t>
            </a:r>
          </a:p>
          <a:p>
            <a:pPr algn="just" eaLnBrk="1" hangingPunct="1">
              <a:lnSpc>
                <a:spcPct val="90000"/>
              </a:lnSpc>
              <a:buClr>
                <a:schemeClr val="tx1"/>
              </a:buClr>
              <a:buFontTx/>
              <a:buChar char="•"/>
            </a:pPr>
            <a:r>
              <a:rPr lang="en-GB" sz="2800" dirty="0"/>
              <a:t>Phenomenological mean field models and </a:t>
            </a:r>
            <a:r>
              <a:rPr lang="en-GB" sz="2800" dirty="0" err="1"/>
              <a:t>Strutinsky</a:t>
            </a:r>
            <a:r>
              <a:rPr lang="en-GB" sz="2800" dirty="0"/>
              <a:t> method predict the existence of several competing minima in the deformation surface of these nuclei.</a:t>
            </a:r>
          </a:p>
          <a:p>
            <a:pPr algn="just" eaLnBrk="1" hangingPunct="1">
              <a:lnSpc>
                <a:spcPct val="90000"/>
              </a:lnSpc>
              <a:buClr>
                <a:schemeClr val="tx1"/>
              </a:buClr>
              <a:buFontTx/>
              <a:buChar char="•"/>
            </a:pPr>
            <a:r>
              <a:rPr lang="en-GB" sz="2800" dirty="0"/>
              <a:t>Self-consistent mean field calculations and calculations including correlations beyond the mean field with </a:t>
            </a:r>
            <a:r>
              <a:rPr lang="en-GB" sz="2800" dirty="0" err="1"/>
              <a:t>Skyrme</a:t>
            </a:r>
            <a:r>
              <a:rPr lang="en-GB" sz="2800" dirty="0"/>
              <a:t> and </a:t>
            </a:r>
            <a:r>
              <a:rPr lang="en-GB" sz="2800" dirty="0" err="1"/>
              <a:t>Gogny</a:t>
            </a:r>
            <a:r>
              <a:rPr lang="en-GB" sz="2800" dirty="0"/>
              <a:t> forces confirm these results.</a:t>
            </a:r>
          </a:p>
          <a:p>
            <a:pPr algn="just" eaLnBrk="1" hangingPunct="1">
              <a:lnSpc>
                <a:spcPct val="90000"/>
              </a:lnSpc>
              <a:buClr>
                <a:schemeClr val="tx1"/>
              </a:buClr>
              <a:buFontTx/>
              <a:buChar char="•"/>
            </a:pPr>
            <a:r>
              <a:rPr lang="en-GB" sz="2800" dirty="0"/>
              <a:t>The problem has also been studied in the framework of the IBM.</a:t>
            </a:r>
          </a:p>
        </p:txBody>
      </p:sp>
      <p:pic>
        <p:nvPicPr>
          <p:cNvPr id="5" name="Picture 10"/>
          <p:cNvPicPr>
            <a:picLocks noChangeAspect="1" noChangeArrowheads="1"/>
          </p:cNvPicPr>
          <p:nvPr/>
        </p:nvPicPr>
        <p:blipFill>
          <a:blip r:embed="rId2">
            <a:alphaModFix amt="80000"/>
          </a:blip>
          <a:srcRect/>
          <a:stretch>
            <a:fillRect/>
          </a:stretch>
        </p:blipFill>
        <p:spPr bwMode="auto">
          <a:xfrm>
            <a:off x="7620000" y="0"/>
            <a:ext cx="1524000" cy="144748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22" name="Picture 1"/>
          <p:cNvPicPr>
            <a:picLocks noChangeAspect="1" noChangeArrowheads="1"/>
          </p:cNvPicPr>
          <p:nvPr/>
        </p:nvPicPr>
        <p:blipFill>
          <a:blip r:embed="rId2"/>
          <a:srcRect/>
          <a:stretch>
            <a:fillRect/>
          </a:stretch>
        </p:blipFill>
        <p:spPr bwMode="auto">
          <a:xfrm>
            <a:off x="285750" y="2302744"/>
            <a:ext cx="5679281" cy="3814092"/>
          </a:xfrm>
          <a:prstGeom prst="rect">
            <a:avLst/>
          </a:prstGeom>
          <a:noFill/>
          <a:ln w="12700">
            <a:noFill/>
            <a:miter lim="800000"/>
            <a:headEnd/>
            <a:tailEnd/>
          </a:ln>
        </p:spPr>
      </p:pic>
      <p:sp>
        <p:nvSpPr>
          <p:cNvPr id="184323" name="CuadroTexto 8"/>
          <p:cNvSpPr txBox="1">
            <a:spLocks noChangeArrowheads="1"/>
          </p:cNvSpPr>
          <p:nvPr/>
        </p:nvSpPr>
        <p:spPr bwMode="auto">
          <a:xfrm>
            <a:off x="42416" y="6161484"/>
            <a:ext cx="4581051" cy="680473"/>
          </a:xfrm>
          <a:prstGeom prst="rect">
            <a:avLst/>
          </a:prstGeom>
          <a:noFill/>
          <a:ln w="9525">
            <a:noFill/>
            <a:miter lim="800000"/>
            <a:headEnd/>
            <a:tailEnd/>
          </a:ln>
        </p:spPr>
        <p:txBody>
          <a:bodyPr wrap="none" lIns="64291" tIns="32146" rIns="64291" bIns="32146">
            <a:prstTxWarp prst="textNoShape">
              <a:avLst/>
            </a:prstTxWarp>
            <a:spAutoFit/>
          </a:bodyPr>
          <a:lstStyle/>
          <a:p>
            <a:pPr marL="361639" indent="-361639">
              <a:buFontTx/>
              <a:buAutoNum type="alphaUcPeriod"/>
            </a:pPr>
            <a:r>
              <a:rPr lang="es-ES_tradnl" sz="2000" dirty="0"/>
              <a:t>Pérez</a:t>
            </a:r>
          </a:p>
          <a:p>
            <a:pPr marL="361639" indent="-361639"/>
            <a:r>
              <a:rPr lang="es-ES_tradnl" sz="2000" dirty="0"/>
              <a:t>Ph. D </a:t>
            </a:r>
            <a:r>
              <a:rPr lang="es-ES_tradnl" sz="2000" dirty="0" err="1"/>
              <a:t>thesis</a:t>
            </a:r>
            <a:r>
              <a:rPr lang="es-ES_tradnl" sz="2000" dirty="0"/>
              <a:t> Valencia (</a:t>
            </a:r>
            <a:r>
              <a:rPr lang="es-ES_tradnl" sz="2000" dirty="0" err="1"/>
              <a:t>almost</a:t>
            </a:r>
            <a:r>
              <a:rPr lang="es-ES_tradnl" sz="2000" dirty="0"/>
              <a:t> </a:t>
            </a:r>
            <a:r>
              <a:rPr lang="es-ES_tradnl" sz="2000" dirty="0" err="1"/>
              <a:t>finisched</a:t>
            </a:r>
            <a:r>
              <a:rPr lang="es-ES_tradnl" sz="2000" dirty="0"/>
              <a:t>)</a:t>
            </a:r>
          </a:p>
        </p:txBody>
      </p:sp>
      <p:sp>
        <p:nvSpPr>
          <p:cNvPr id="184324" name="CuadroTexto 9"/>
          <p:cNvSpPr txBox="1">
            <a:spLocks noChangeArrowheads="1"/>
          </p:cNvSpPr>
          <p:nvPr/>
        </p:nvSpPr>
        <p:spPr bwMode="auto">
          <a:xfrm>
            <a:off x="577082" y="3857625"/>
            <a:ext cx="593644" cy="341919"/>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a:t>78Sr</a:t>
            </a:r>
          </a:p>
        </p:txBody>
      </p:sp>
      <p:pic>
        <p:nvPicPr>
          <p:cNvPr id="184325" name="Picture 5" descr="orange3"/>
          <p:cNvPicPr>
            <a:picLocks noChangeAspect="1" noChangeArrowheads="1"/>
          </p:cNvPicPr>
          <p:nvPr/>
        </p:nvPicPr>
        <p:blipFill>
          <a:blip r:embed="rId3"/>
          <a:srcRect/>
          <a:stretch>
            <a:fillRect/>
          </a:stretch>
        </p:blipFill>
        <p:spPr bwMode="auto">
          <a:xfrm>
            <a:off x="607219" y="910828"/>
            <a:ext cx="1874119" cy="1272480"/>
          </a:xfrm>
          <a:prstGeom prst="rect">
            <a:avLst/>
          </a:prstGeom>
          <a:noFill/>
          <a:ln w="9525">
            <a:noFill/>
            <a:miter lim="800000"/>
            <a:headEnd/>
            <a:tailEnd/>
          </a:ln>
        </p:spPr>
      </p:pic>
      <p:pic>
        <p:nvPicPr>
          <p:cNvPr id="184326" name="Picture 14" descr="IMG_1636"/>
          <p:cNvPicPr>
            <a:picLocks noChangeAspect="1" noChangeArrowheads="1"/>
          </p:cNvPicPr>
          <p:nvPr/>
        </p:nvPicPr>
        <p:blipFill>
          <a:blip r:embed="rId4"/>
          <a:srcRect/>
          <a:stretch>
            <a:fillRect/>
          </a:stretch>
        </p:blipFill>
        <p:spPr bwMode="auto">
          <a:xfrm>
            <a:off x="2536032" y="1071563"/>
            <a:ext cx="1346150" cy="1010171"/>
          </a:xfrm>
          <a:prstGeom prst="rect">
            <a:avLst/>
          </a:prstGeom>
          <a:noFill/>
          <a:ln w="9525">
            <a:noFill/>
            <a:miter lim="800000"/>
            <a:headEnd/>
            <a:tailEnd/>
          </a:ln>
        </p:spPr>
      </p:pic>
      <p:pic>
        <p:nvPicPr>
          <p:cNvPr id="184327" name="Picture 5" descr="is398 045"/>
          <p:cNvPicPr>
            <a:picLocks noChangeAspect="1" noChangeArrowheads="1"/>
          </p:cNvPicPr>
          <p:nvPr/>
        </p:nvPicPr>
        <p:blipFill>
          <a:blip r:embed="rId5"/>
          <a:srcRect/>
          <a:stretch>
            <a:fillRect/>
          </a:stretch>
        </p:blipFill>
        <p:spPr bwMode="auto">
          <a:xfrm>
            <a:off x="6661547" y="428626"/>
            <a:ext cx="1686595" cy="2249165"/>
          </a:xfrm>
          <a:prstGeom prst="rect">
            <a:avLst/>
          </a:prstGeom>
          <a:noFill/>
          <a:ln w="9525">
            <a:solidFill>
              <a:srgbClr val="FF0000"/>
            </a:solidFill>
            <a:miter lim="800000"/>
            <a:headEnd/>
            <a:tailEnd/>
          </a:ln>
        </p:spPr>
      </p:pic>
      <p:pic>
        <p:nvPicPr>
          <p:cNvPr id="184328" name="Picture 21"/>
          <p:cNvPicPr preferRelativeResize="0">
            <a:picLocks noChangeAspect="1" noChangeArrowheads="1"/>
          </p:cNvPicPr>
          <p:nvPr/>
        </p:nvPicPr>
        <p:blipFill>
          <a:blip r:embed="rId6"/>
          <a:srcRect/>
          <a:stretch>
            <a:fillRect/>
          </a:stretch>
        </p:blipFill>
        <p:spPr bwMode="auto">
          <a:xfrm>
            <a:off x="1625203" y="2786063"/>
            <a:ext cx="644054" cy="589359"/>
          </a:xfrm>
          <a:prstGeom prst="rect">
            <a:avLst/>
          </a:prstGeom>
          <a:noFill/>
          <a:ln w="9525">
            <a:noFill/>
            <a:miter lim="800000"/>
            <a:headEnd/>
            <a:tailEnd/>
          </a:ln>
        </p:spPr>
      </p:pic>
      <p:sp>
        <p:nvSpPr>
          <p:cNvPr id="184329" name="CuadroTexto 14"/>
          <p:cNvSpPr txBox="1">
            <a:spLocks noChangeArrowheads="1"/>
          </p:cNvSpPr>
          <p:nvPr/>
        </p:nvSpPr>
        <p:spPr bwMode="auto">
          <a:xfrm>
            <a:off x="3794001" y="857250"/>
            <a:ext cx="3161768" cy="1296026"/>
          </a:xfrm>
          <a:prstGeom prst="rect">
            <a:avLst/>
          </a:prstGeom>
          <a:solidFill>
            <a:srgbClr val="E3DED1"/>
          </a:solidFill>
          <a:ln w="9525">
            <a:noFill/>
            <a:miter lim="800000"/>
            <a:headEnd/>
            <a:tailEnd/>
          </a:ln>
        </p:spPr>
        <p:txBody>
          <a:bodyPr wrap="none" lIns="64291" tIns="32146" rIns="64291" bIns="32146">
            <a:prstTxWarp prst="textNoShape">
              <a:avLst/>
            </a:prstTxWarp>
            <a:spAutoFit/>
          </a:bodyPr>
          <a:lstStyle/>
          <a:p>
            <a:r>
              <a:rPr lang="es-ES_tradnl" sz="2000" dirty="0"/>
              <a:t>78Sr </a:t>
            </a:r>
            <a:r>
              <a:rPr lang="es-ES_tradnl" sz="2000" dirty="0" err="1"/>
              <a:t>needed</a:t>
            </a:r>
            <a:r>
              <a:rPr lang="es-ES_tradnl" sz="2000" dirty="0"/>
              <a:t> a</a:t>
            </a:r>
          </a:p>
          <a:p>
            <a:r>
              <a:rPr lang="es-ES_tradnl" sz="2000" dirty="0"/>
              <a:t> </a:t>
            </a:r>
            <a:r>
              <a:rPr lang="es-ES_tradnl" sz="2000" dirty="0" err="1"/>
              <a:t>larger</a:t>
            </a:r>
            <a:r>
              <a:rPr lang="es-ES_tradnl" sz="2000" dirty="0"/>
              <a:t> </a:t>
            </a:r>
            <a:r>
              <a:rPr lang="es-ES_tradnl" sz="2000" dirty="0" err="1"/>
              <a:t>effort</a:t>
            </a:r>
            <a:r>
              <a:rPr lang="es-ES_tradnl" sz="2000" dirty="0"/>
              <a:t> </a:t>
            </a:r>
            <a:r>
              <a:rPr lang="es-ES_tradnl" sz="2000" dirty="0" err="1"/>
              <a:t>due</a:t>
            </a:r>
            <a:r>
              <a:rPr lang="es-ES_tradnl" sz="2000" dirty="0"/>
              <a:t> </a:t>
            </a:r>
          </a:p>
          <a:p>
            <a:r>
              <a:rPr lang="es-ES_tradnl" sz="2000" dirty="0" err="1"/>
              <a:t>to</a:t>
            </a:r>
            <a:r>
              <a:rPr lang="es-ES_tradnl" sz="2000" dirty="0"/>
              <a:t> </a:t>
            </a:r>
            <a:r>
              <a:rPr lang="es-ES_tradnl" sz="2000" dirty="0" err="1"/>
              <a:t>the</a:t>
            </a:r>
            <a:r>
              <a:rPr lang="es-ES_tradnl" sz="2000" dirty="0"/>
              <a:t> </a:t>
            </a:r>
            <a:r>
              <a:rPr lang="es-ES_tradnl" sz="2000" dirty="0" err="1"/>
              <a:t>lack</a:t>
            </a:r>
            <a:r>
              <a:rPr lang="es-ES_tradnl" sz="2000" dirty="0"/>
              <a:t> </a:t>
            </a:r>
            <a:r>
              <a:rPr lang="es-ES_tradnl" sz="2000" dirty="0" err="1"/>
              <a:t>of</a:t>
            </a:r>
            <a:r>
              <a:rPr lang="es-ES_tradnl" sz="2000" dirty="0"/>
              <a:t> experimental</a:t>
            </a:r>
          </a:p>
          <a:p>
            <a:r>
              <a:rPr lang="es-ES_tradnl" sz="2000" dirty="0" err="1"/>
              <a:t>information</a:t>
            </a:r>
            <a:endParaRPr lang="es-ES_tradnl" sz="2000" dirty="0"/>
          </a:p>
        </p:txBody>
      </p:sp>
      <p:sp>
        <p:nvSpPr>
          <p:cNvPr id="184330" name="CuadroTexto 15"/>
          <p:cNvSpPr txBox="1">
            <a:spLocks noChangeArrowheads="1"/>
          </p:cNvSpPr>
          <p:nvPr/>
        </p:nvSpPr>
        <p:spPr bwMode="auto">
          <a:xfrm>
            <a:off x="6006332" y="4661297"/>
            <a:ext cx="2779301" cy="2219356"/>
          </a:xfrm>
          <a:prstGeom prst="rect">
            <a:avLst/>
          </a:prstGeom>
          <a:solidFill>
            <a:srgbClr val="E3DED1"/>
          </a:solidFill>
          <a:ln w="9525">
            <a:noFill/>
            <a:miter lim="800000"/>
            <a:headEnd/>
            <a:tailEnd/>
          </a:ln>
        </p:spPr>
        <p:txBody>
          <a:bodyPr wrap="none" lIns="64291" tIns="32146" rIns="64291" bIns="32146">
            <a:prstTxWarp prst="textNoShape">
              <a:avLst/>
            </a:prstTxWarp>
            <a:spAutoFit/>
          </a:bodyPr>
          <a:lstStyle/>
          <a:p>
            <a:r>
              <a:rPr lang="es-ES_tradnl" sz="2000" dirty="0" err="1"/>
              <a:t>Similarly</a:t>
            </a:r>
            <a:r>
              <a:rPr lang="es-ES_tradnl" sz="2000" dirty="0"/>
              <a:t> 72Kr </a:t>
            </a:r>
            <a:r>
              <a:rPr lang="es-ES_tradnl" sz="2000" dirty="0" err="1"/>
              <a:t>analysis</a:t>
            </a:r>
            <a:r>
              <a:rPr lang="es-ES_tradnl" sz="2000" dirty="0"/>
              <a:t>, </a:t>
            </a:r>
          </a:p>
          <a:p>
            <a:r>
              <a:rPr lang="es-ES_tradnl" sz="2000" dirty="0" err="1"/>
              <a:t>needed</a:t>
            </a:r>
            <a:r>
              <a:rPr lang="es-ES_tradnl" sz="2000" dirty="0"/>
              <a:t> </a:t>
            </a:r>
            <a:r>
              <a:rPr lang="es-ES_tradnl" sz="2000" dirty="0" err="1"/>
              <a:t>camplementary</a:t>
            </a:r>
            <a:r>
              <a:rPr lang="es-ES_tradnl" sz="2000" dirty="0"/>
              <a:t> </a:t>
            </a:r>
          </a:p>
          <a:p>
            <a:r>
              <a:rPr lang="es-ES_tradnl" sz="2000" dirty="0" err="1"/>
              <a:t>information</a:t>
            </a:r>
            <a:r>
              <a:rPr lang="es-ES_tradnl" sz="2000" dirty="0"/>
              <a:t> </a:t>
            </a:r>
          </a:p>
          <a:p>
            <a:r>
              <a:rPr lang="es-ES_tradnl" sz="2000" dirty="0" err="1"/>
              <a:t>and</a:t>
            </a:r>
            <a:r>
              <a:rPr lang="es-ES_tradnl" sz="2000" dirty="0"/>
              <a:t> </a:t>
            </a:r>
            <a:r>
              <a:rPr lang="es-ES_tradnl" sz="2000" dirty="0" err="1"/>
              <a:t>the</a:t>
            </a:r>
            <a:r>
              <a:rPr lang="es-ES_tradnl" sz="2000" dirty="0"/>
              <a:t> </a:t>
            </a:r>
            <a:r>
              <a:rPr lang="es-ES_tradnl" sz="2000" dirty="0" err="1"/>
              <a:t>analysis</a:t>
            </a:r>
            <a:r>
              <a:rPr lang="es-ES_tradnl" sz="2000" dirty="0"/>
              <a:t> </a:t>
            </a:r>
            <a:r>
              <a:rPr lang="es-ES_tradnl" sz="2000" dirty="0" err="1"/>
              <a:t>is</a:t>
            </a:r>
            <a:r>
              <a:rPr lang="es-ES_tradnl" sz="2000" dirty="0"/>
              <a:t> </a:t>
            </a:r>
            <a:r>
              <a:rPr lang="es-ES_tradnl" sz="2000" dirty="0" err="1"/>
              <a:t>still</a:t>
            </a:r>
            <a:endParaRPr lang="es-ES_tradnl" sz="2000" dirty="0"/>
          </a:p>
          <a:p>
            <a:r>
              <a:rPr lang="es-ES_tradnl" sz="2000" dirty="0"/>
              <a:t>in </a:t>
            </a:r>
            <a:r>
              <a:rPr lang="es-ES_tradnl" sz="2000" dirty="0" err="1"/>
              <a:t>progrees</a:t>
            </a:r>
            <a:endParaRPr lang="es-ES_tradnl" sz="2000" dirty="0"/>
          </a:p>
          <a:p>
            <a:r>
              <a:rPr lang="es-ES_tradnl" sz="2000" dirty="0" err="1"/>
              <a:t>J.A</a:t>
            </a:r>
            <a:r>
              <a:rPr lang="es-ES_tradnl" sz="2000" dirty="0"/>
              <a:t> </a:t>
            </a:r>
            <a:r>
              <a:rPr lang="es-ES_tradnl" sz="2000" dirty="0" err="1"/>
              <a:t>Briz</a:t>
            </a:r>
            <a:endParaRPr lang="es-ES_tradnl" sz="2000" dirty="0"/>
          </a:p>
          <a:p>
            <a:r>
              <a:rPr lang="es-ES_tradnl" sz="2000" dirty="0" err="1"/>
              <a:t>Ph.D</a:t>
            </a:r>
            <a:r>
              <a:rPr lang="es-ES_tradnl" sz="2000" dirty="0"/>
              <a:t> </a:t>
            </a:r>
            <a:r>
              <a:rPr lang="es-ES_tradnl" sz="2000" dirty="0" err="1"/>
              <a:t>thesis</a:t>
            </a:r>
            <a:r>
              <a:rPr lang="es-ES_tradnl" sz="2000" dirty="0"/>
              <a:t> Madrid</a:t>
            </a:r>
          </a:p>
        </p:txBody>
      </p:sp>
      <p:sp>
        <p:nvSpPr>
          <p:cNvPr id="184331" name="CuadroTexto 16"/>
          <p:cNvSpPr txBox="1">
            <a:spLocks noChangeArrowheads="1"/>
          </p:cNvSpPr>
          <p:nvPr/>
        </p:nvSpPr>
        <p:spPr bwMode="auto">
          <a:xfrm>
            <a:off x="767953" y="2357438"/>
            <a:ext cx="1757261" cy="372696"/>
          </a:xfrm>
          <a:prstGeom prst="rect">
            <a:avLst/>
          </a:prstGeom>
          <a:noFill/>
          <a:ln w="9525">
            <a:noFill/>
            <a:miter lim="800000"/>
            <a:headEnd/>
            <a:tailEnd/>
          </a:ln>
        </p:spPr>
        <p:txBody>
          <a:bodyPr wrap="none" lIns="64291" tIns="32146" rIns="64291" bIns="32146">
            <a:prstTxWarp prst="textNoShape">
              <a:avLst/>
            </a:prstTxWarp>
            <a:spAutoFit/>
          </a:bodyPr>
          <a:lstStyle/>
          <a:p>
            <a:r>
              <a:rPr lang="es-ES_tradnl" sz="2000" dirty="0" err="1"/>
              <a:t>Clearly</a:t>
            </a:r>
            <a:r>
              <a:rPr lang="es-ES_tradnl" sz="2000" dirty="0"/>
              <a:t> </a:t>
            </a:r>
            <a:r>
              <a:rPr lang="es-ES_tradnl" sz="2000" dirty="0" err="1"/>
              <a:t>prolate</a:t>
            </a:r>
            <a:endParaRPr lang="es-ES_tradnl" sz="2000" dirty="0"/>
          </a:p>
        </p:txBody>
      </p:sp>
      <p:sp>
        <p:nvSpPr>
          <p:cNvPr id="184332" name="CuadroTexto 11"/>
          <p:cNvSpPr txBox="1">
            <a:spLocks noChangeArrowheads="1"/>
          </p:cNvSpPr>
          <p:nvPr/>
        </p:nvSpPr>
        <p:spPr bwMode="auto">
          <a:xfrm>
            <a:off x="0" y="0"/>
            <a:ext cx="4655065" cy="988250"/>
          </a:xfrm>
          <a:prstGeom prst="rect">
            <a:avLst/>
          </a:prstGeom>
          <a:solidFill>
            <a:srgbClr val="E3DED1"/>
          </a:solidFill>
          <a:ln w="9525">
            <a:noFill/>
            <a:miter lim="800000"/>
            <a:headEnd/>
            <a:tailEnd/>
          </a:ln>
        </p:spPr>
        <p:txBody>
          <a:bodyPr wrap="none" lIns="64291" tIns="32146" rIns="64291" bIns="32146">
            <a:prstTxWarp prst="textNoShape">
              <a:avLst/>
            </a:prstTxWarp>
            <a:spAutoFit/>
          </a:bodyPr>
          <a:lstStyle/>
          <a:p>
            <a:r>
              <a:rPr lang="es-ES_tradnl" sz="2000" dirty="0"/>
              <a:t>In </a:t>
            </a:r>
            <a:r>
              <a:rPr lang="es-ES_tradnl" sz="2000" dirty="0" err="1"/>
              <a:t>order</a:t>
            </a:r>
            <a:r>
              <a:rPr lang="es-ES_tradnl" sz="2000" dirty="0"/>
              <a:t> </a:t>
            </a:r>
            <a:r>
              <a:rPr lang="es-ES_tradnl" sz="2000" dirty="0" err="1"/>
              <a:t>to</a:t>
            </a:r>
            <a:r>
              <a:rPr lang="es-ES_tradnl" sz="2000" dirty="0"/>
              <a:t> </a:t>
            </a:r>
            <a:r>
              <a:rPr lang="es-ES_tradnl" sz="2000" dirty="0" err="1"/>
              <a:t>properly</a:t>
            </a:r>
            <a:r>
              <a:rPr lang="es-ES_tradnl" sz="2000" dirty="0"/>
              <a:t> </a:t>
            </a:r>
            <a:r>
              <a:rPr lang="es-ES_tradnl" sz="2000" dirty="0" err="1"/>
              <a:t>analyse</a:t>
            </a:r>
            <a:r>
              <a:rPr lang="es-ES_tradnl" sz="2000" dirty="0"/>
              <a:t> Tas data</a:t>
            </a:r>
          </a:p>
          <a:p>
            <a:r>
              <a:rPr lang="es-ES_tradnl" sz="2000" dirty="0" err="1"/>
              <a:t>One</a:t>
            </a:r>
            <a:r>
              <a:rPr lang="es-ES_tradnl" sz="2000" dirty="0"/>
              <a:t> </a:t>
            </a:r>
            <a:r>
              <a:rPr lang="es-ES_tradnl" sz="2000" dirty="0" err="1"/>
              <a:t>needs</a:t>
            </a:r>
            <a:r>
              <a:rPr lang="es-ES_tradnl" sz="2000" dirty="0"/>
              <a:t> </a:t>
            </a:r>
            <a:r>
              <a:rPr lang="es-ES_tradnl" sz="2000" dirty="0" err="1"/>
              <a:t>some</a:t>
            </a:r>
            <a:r>
              <a:rPr lang="es-ES_tradnl" sz="2000" dirty="0"/>
              <a:t> </a:t>
            </a:r>
            <a:r>
              <a:rPr lang="es-ES_tradnl" sz="2000" dirty="0" err="1"/>
              <a:t>high</a:t>
            </a:r>
            <a:r>
              <a:rPr lang="es-ES_tradnl" sz="2000" dirty="0"/>
              <a:t> </a:t>
            </a:r>
            <a:r>
              <a:rPr lang="es-ES_tradnl" sz="2000" dirty="0" err="1"/>
              <a:t>resolution</a:t>
            </a:r>
            <a:r>
              <a:rPr lang="es-ES_tradnl" sz="2000" dirty="0"/>
              <a:t> data </a:t>
            </a:r>
          </a:p>
          <a:p>
            <a:r>
              <a:rPr lang="es-ES_tradnl" sz="2000" dirty="0" err="1"/>
              <a:t>And</a:t>
            </a:r>
            <a:r>
              <a:rPr lang="es-ES_tradnl" sz="2000" dirty="0"/>
              <a:t> </a:t>
            </a:r>
            <a:r>
              <a:rPr lang="es-ES_tradnl" sz="2000" dirty="0" err="1"/>
              <a:t>the</a:t>
            </a:r>
            <a:r>
              <a:rPr lang="es-ES_tradnl" sz="2000" dirty="0"/>
              <a:t> </a:t>
            </a:r>
            <a:r>
              <a:rPr lang="es-ES_tradnl" sz="2000" dirty="0" err="1"/>
              <a:t>electron</a:t>
            </a:r>
            <a:r>
              <a:rPr lang="es-ES_tradnl" sz="2000" dirty="0"/>
              <a:t> </a:t>
            </a:r>
            <a:r>
              <a:rPr lang="es-ES_tradnl" sz="2000" dirty="0" err="1"/>
              <a:t>conversion</a:t>
            </a:r>
            <a:r>
              <a:rPr lang="es-ES_tradnl" sz="2000" dirty="0"/>
              <a:t> </a:t>
            </a:r>
            <a:r>
              <a:rPr lang="es-ES_tradnl" sz="2000" dirty="0" err="1"/>
              <a:t>information</a:t>
            </a:r>
            <a:endParaRPr lang="es-ES_tradnl" sz="2000" dirty="0"/>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GB" sz="2800" dirty="0"/>
              <a:t>The</a:t>
            </a:r>
            <a:r>
              <a:rPr lang="en-GB" sz="2800" dirty="0" smtClean="0"/>
              <a:t> </a:t>
            </a:r>
            <a:r>
              <a:rPr lang="en-GB" sz="2800" dirty="0" smtClean="0"/>
              <a:t>decay of </a:t>
            </a:r>
            <a:r>
              <a:rPr lang="en-GB" sz="2800" baseline="30000" dirty="0" smtClean="0"/>
              <a:t>188</a:t>
            </a:r>
            <a:r>
              <a:rPr lang="en-GB" sz="2800" dirty="0" smtClean="0"/>
              <a:t>Pb: what is presently known</a:t>
            </a:r>
            <a:endParaRPr lang="en-GB" sz="2800" dirty="0"/>
          </a:p>
        </p:txBody>
      </p:sp>
      <p:pic>
        <p:nvPicPr>
          <p:cNvPr id="5" name="Picture 4"/>
          <p:cNvPicPr>
            <a:picLocks noChangeAspect="1"/>
          </p:cNvPicPr>
          <p:nvPr/>
        </p:nvPicPr>
        <p:blipFill>
          <a:blip r:embed="rId2"/>
          <a:stretch>
            <a:fillRect/>
          </a:stretch>
        </p:blipFill>
        <p:spPr>
          <a:xfrm>
            <a:off x="304800" y="1447800"/>
            <a:ext cx="8534400" cy="4951605"/>
          </a:xfrm>
          <a:prstGeom prst="rect">
            <a:avLst/>
          </a:prstGeom>
        </p:spPr>
      </p:pic>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GB" sz="2800" dirty="0" smtClean="0"/>
              <a:t>Intruder 0+ states in </a:t>
            </a:r>
            <a:r>
              <a:rPr lang="en-GB" sz="2800" baseline="30000" dirty="0" smtClean="0"/>
              <a:t>186</a:t>
            </a:r>
            <a:r>
              <a:rPr lang="en-GB" sz="2800" dirty="0" smtClean="0"/>
              <a:t>Pb</a:t>
            </a:r>
            <a:endParaRPr lang="en-GB" sz="2800" dirty="0"/>
          </a:p>
        </p:txBody>
      </p:sp>
      <p:pic>
        <p:nvPicPr>
          <p:cNvPr id="4" name="Picture 3"/>
          <p:cNvPicPr>
            <a:picLocks noChangeAspect="1"/>
          </p:cNvPicPr>
          <p:nvPr/>
        </p:nvPicPr>
        <p:blipFill>
          <a:blip r:embed="rId2">
            <a:alphaModFix amt="80000"/>
          </a:blip>
          <a:stretch>
            <a:fillRect/>
          </a:stretch>
        </p:blipFill>
        <p:spPr>
          <a:xfrm>
            <a:off x="3491553" y="1447800"/>
            <a:ext cx="5652447" cy="5410200"/>
          </a:xfrm>
          <a:prstGeom prst="rect">
            <a:avLst/>
          </a:prstGeom>
        </p:spPr>
      </p:pic>
      <p:pic>
        <p:nvPicPr>
          <p:cNvPr id="6" name="Picture 10"/>
          <p:cNvPicPr>
            <a:picLocks noChangeAspect="1" noChangeArrowheads="1"/>
          </p:cNvPicPr>
          <p:nvPr/>
        </p:nvPicPr>
        <p:blipFill>
          <a:blip r:embed="rId3">
            <a:alphaModFix amt="80000"/>
          </a:blip>
          <a:srcRect/>
          <a:stretch>
            <a:fillRect/>
          </a:stretch>
        </p:blipFill>
        <p:spPr bwMode="auto">
          <a:xfrm>
            <a:off x="0" y="1447800"/>
            <a:ext cx="3610264" cy="3429000"/>
          </a:xfrm>
          <a:prstGeom prst="rect">
            <a:avLst/>
          </a:prstGeom>
          <a:noFill/>
          <a:ln w="9525">
            <a:noFill/>
            <a:miter lim="800000"/>
            <a:headEnd/>
            <a:tailEnd/>
          </a:ln>
        </p:spPr>
      </p:pic>
      <p:sp>
        <p:nvSpPr>
          <p:cNvPr id="7" name="TextBox 6"/>
          <p:cNvSpPr txBox="1"/>
          <p:nvPr/>
        </p:nvSpPr>
        <p:spPr>
          <a:xfrm>
            <a:off x="457200" y="5410200"/>
            <a:ext cx="2743200" cy="646331"/>
          </a:xfrm>
          <a:prstGeom prst="rect">
            <a:avLst/>
          </a:prstGeom>
          <a:noFill/>
        </p:spPr>
        <p:txBody>
          <a:bodyPr wrap="square" rtlCol="0">
            <a:spAutoFit/>
          </a:bodyPr>
          <a:lstStyle/>
          <a:p>
            <a:pPr marL="342900" indent="-342900">
              <a:buAutoNum type="alphaUcPeriod"/>
            </a:pPr>
            <a:r>
              <a:rPr lang="en-US" dirty="0" smtClean="0">
                <a:latin typeface="Goudy Old Style"/>
                <a:cs typeface="Goudy Old Style"/>
              </a:rPr>
              <a:t>N. Andreyev </a:t>
            </a:r>
            <a:r>
              <a:rPr lang="en-US" i="1" dirty="0" smtClean="0">
                <a:latin typeface="Goudy Old Style"/>
                <a:cs typeface="Goudy Old Style"/>
              </a:rPr>
              <a:t>et al</a:t>
            </a:r>
            <a:r>
              <a:rPr lang="en-US" dirty="0" smtClean="0">
                <a:latin typeface="Goudy Old Style"/>
                <a:cs typeface="Goudy Old Style"/>
              </a:rPr>
              <a:t>.</a:t>
            </a:r>
          </a:p>
          <a:p>
            <a:pPr marL="342900" indent="-342900"/>
            <a:r>
              <a:rPr lang="en-US" dirty="0" smtClean="0">
                <a:latin typeface="Goudy Old Style"/>
                <a:cs typeface="Goudy Old Style"/>
              </a:rPr>
              <a:t>Nature 405 (2000) 430 </a:t>
            </a:r>
            <a:endParaRPr lang="en-US" dirty="0">
              <a:latin typeface="Goudy Old Style"/>
              <a:cs typeface="Goudy Old Style"/>
            </a:endParaRP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GB" sz="2800" dirty="0" smtClean="0"/>
              <a:t>A=186 : what is presently known</a:t>
            </a:r>
            <a:endParaRPr lang="en-GB" sz="2800" dirty="0"/>
          </a:p>
        </p:txBody>
      </p:sp>
      <p:pic>
        <p:nvPicPr>
          <p:cNvPr id="4" name="Picture 3"/>
          <p:cNvPicPr>
            <a:picLocks noChangeAspect="1"/>
          </p:cNvPicPr>
          <p:nvPr/>
        </p:nvPicPr>
        <p:blipFill>
          <a:blip r:embed="rId2"/>
          <a:stretch>
            <a:fillRect/>
          </a:stretch>
        </p:blipFill>
        <p:spPr>
          <a:xfrm>
            <a:off x="190500" y="1244600"/>
            <a:ext cx="8724900" cy="5613400"/>
          </a:xfrm>
          <a:prstGeom prst="rect">
            <a:avLst/>
          </a:prstGeom>
        </p:spPr>
      </p:pic>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GB" sz="2800" dirty="0" smtClean="0"/>
              <a:t>A=185 : what is presently known</a:t>
            </a:r>
            <a:endParaRPr lang="en-GB" sz="2800" dirty="0"/>
          </a:p>
        </p:txBody>
      </p:sp>
      <p:pic>
        <p:nvPicPr>
          <p:cNvPr id="5" name="Picture 4"/>
          <p:cNvPicPr>
            <a:picLocks noChangeAspect="1"/>
          </p:cNvPicPr>
          <p:nvPr/>
        </p:nvPicPr>
        <p:blipFill>
          <a:blip r:embed="rId2"/>
          <a:stretch>
            <a:fillRect/>
          </a:stretch>
        </p:blipFill>
        <p:spPr>
          <a:xfrm>
            <a:off x="609600" y="1421079"/>
            <a:ext cx="8001000" cy="5436921"/>
          </a:xfrm>
          <a:prstGeom prst="rect">
            <a:avLst/>
          </a:prstGeom>
        </p:spPr>
      </p:pic>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Title 1"/>
          <p:cNvSpPr>
            <a:spLocks noGrp="1"/>
          </p:cNvSpPr>
          <p:nvPr>
            <p:ph type="title"/>
          </p:nvPr>
        </p:nvSpPr>
        <p:spPr>
          <a:xfrm>
            <a:off x="1303735" y="0"/>
            <a:ext cx="5822156" cy="1143000"/>
          </a:xfrm>
        </p:spPr>
        <p:txBody>
          <a:bodyPr/>
          <a:lstStyle/>
          <a:p>
            <a:pPr eaLnBrk="1" hangingPunct="1"/>
            <a:r>
              <a:rPr lang="en-US" sz="2500" dirty="0" smtClean="0">
                <a:solidFill>
                  <a:srgbClr val="000000"/>
                </a:solidFill>
                <a:latin typeface="Goudy Old Style (Headings)"/>
                <a:cs typeface="Goudy Old Style (Headings)"/>
              </a:rPr>
              <a:t>Very preliminary </a:t>
            </a:r>
            <a:r>
              <a:rPr lang="en-US" sz="2500" dirty="0" smtClean="0">
                <a:solidFill>
                  <a:srgbClr val="000000"/>
                </a:solidFill>
                <a:latin typeface="Goudy Old Style (Headings)"/>
                <a:cs typeface="Goudy Old Style (Headings)"/>
              </a:rPr>
              <a:t>results:</a:t>
            </a:r>
            <a:r>
              <a:rPr lang="en-US" sz="2500" dirty="0" smtClean="0">
                <a:solidFill>
                  <a:srgbClr val="000000"/>
                </a:solidFill>
                <a:latin typeface="Goudy Old Style (Headings)"/>
                <a:cs typeface="Goudy Old Style (Headings)"/>
              </a:rPr>
              <a:t> </a:t>
            </a:r>
            <a:r>
              <a:rPr lang="en-US" sz="2500" baseline="30000" dirty="0" smtClean="0">
                <a:solidFill>
                  <a:srgbClr val="000000"/>
                </a:solidFill>
                <a:latin typeface="Goudy Old Style (Headings)"/>
                <a:cs typeface="Goudy Old Style (Headings)"/>
              </a:rPr>
              <a:t>188</a:t>
            </a:r>
            <a:r>
              <a:rPr lang="en-US" sz="2500" dirty="0" smtClean="0">
                <a:solidFill>
                  <a:srgbClr val="000000"/>
                </a:solidFill>
                <a:latin typeface="Goudy Old Style (Headings)"/>
                <a:cs typeface="Goudy Old Style (Headings)"/>
              </a:rPr>
              <a:t>Pb</a:t>
            </a:r>
            <a:endParaRPr lang="en-US" sz="2500" dirty="0" smtClean="0">
              <a:solidFill>
                <a:srgbClr val="000000"/>
              </a:solidFill>
              <a:latin typeface="Goudy Old Style (Headings)"/>
              <a:cs typeface="Goudy Old Style (Headings)"/>
            </a:endParaRPr>
          </a:p>
        </p:txBody>
      </p:sp>
      <p:sp>
        <p:nvSpPr>
          <p:cNvPr id="193541" name="TextBox 5"/>
          <p:cNvSpPr txBox="1">
            <a:spLocks noChangeArrowheads="1"/>
          </p:cNvSpPr>
          <p:nvPr/>
        </p:nvSpPr>
        <p:spPr bwMode="auto">
          <a:xfrm>
            <a:off x="1332905" y="5059744"/>
            <a:ext cx="6591895" cy="1569656"/>
          </a:xfrm>
          <a:prstGeom prst="rect">
            <a:avLst/>
          </a:prstGeom>
          <a:noFill/>
          <a:ln w="9525">
            <a:noFill/>
            <a:miter lim="800000"/>
            <a:headEnd/>
            <a:tailEnd/>
          </a:ln>
        </p:spPr>
        <p:txBody>
          <a:bodyPr wrap="square" lIns="91435" tIns="45718" rIns="91435" bIns="45718">
            <a:prstTxWarp prst="textNoShape">
              <a:avLst/>
            </a:prstTxWarp>
            <a:spAutoFit/>
          </a:bodyPr>
          <a:lstStyle/>
          <a:p>
            <a:pPr algn="just"/>
            <a:r>
              <a:rPr lang="en-US" sz="2400" dirty="0">
                <a:solidFill>
                  <a:srgbClr val="000000"/>
                </a:solidFill>
                <a:latin typeface="+mn-lt"/>
              </a:rPr>
              <a:t>Thesis work of E. Estevez, in preparation.</a:t>
            </a:r>
            <a:r>
              <a:rPr lang="en-US" sz="2400" dirty="0" smtClean="0">
                <a:solidFill>
                  <a:srgbClr val="000000"/>
                </a:solidFill>
                <a:latin typeface="+mn-lt"/>
              </a:rPr>
              <a:t> </a:t>
            </a:r>
          </a:p>
          <a:p>
            <a:pPr algn="just"/>
            <a:r>
              <a:rPr lang="en-US" sz="2400" dirty="0" smtClean="0">
                <a:solidFill>
                  <a:srgbClr val="000000"/>
                </a:solidFill>
                <a:latin typeface="+mn-lt"/>
              </a:rPr>
              <a:t>Theory </a:t>
            </a:r>
            <a:r>
              <a:rPr lang="en-US" sz="2400" dirty="0">
                <a:solidFill>
                  <a:srgbClr val="000000"/>
                </a:solidFill>
                <a:latin typeface="+mn-lt"/>
              </a:rPr>
              <a:t>from PRC 72, 054317 (2005)</a:t>
            </a:r>
          </a:p>
          <a:p>
            <a:pPr algn="just"/>
            <a:r>
              <a:rPr lang="en-US" sz="2400" dirty="0">
                <a:solidFill>
                  <a:srgbClr val="000000"/>
                </a:solidFill>
                <a:latin typeface="+mn-lt"/>
              </a:rPr>
              <a:t>Preliminary results consistent with spherical picture. Calculations may require fine-</a:t>
            </a:r>
            <a:r>
              <a:rPr lang="en-US" sz="2400" dirty="0" smtClean="0">
                <a:solidFill>
                  <a:srgbClr val="000000"/>
                </a:solidFill>
                <a:latin typeface="+mn-lt"/>
              </a:rPr>
              <a:t>tuning</a:t>
            </a:r>
            <a:endParaRPr lang="en-US" sz="2400" dirty="0">
              <a:solidFill>
                <a:srgbClr val="000000"/>
              </a:solidFill>
              <a:latin typeface="+mn-lt"/>
            </a:endParaRPr>
          </a:p>
        </p:txBody>
      </p:sp>
      <p:pic>
        <p:nvPicPr>
          <p:cNvPr id="7" name="Picture 6" descr="188acumCompared_Q0.6xbinning.gif"/>
          <p:cNvPicPr>
            <a:picLocks noChangeAspect="1"/>
          </p:cNvPicPr>
          <p:nvPr/>
        </p:nvPicPr>
        <p:blipFill>
          <a:blip r:embed="rId3"/>
          <a:stretch>
            <a:fillRect/>
          </a:stretch>
        </p:blipFill>
        <p:spPr>
          <a:xfrm>
            <a:off x="2209800" y="914400"/>
            <a:ext cx="4671100" cy="4019070"/>
          </a:xfrm>
          <a:prstGeom prst="rect">
            <a:avLst/>
          </a:prstGeom>
        </p:spPr>
      </p:pic>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51" name="Text Box 4"/>
          <p:cNvSpPr txBox="1">
            <a:spLocks noChangeArrowheads="1"/>
          </p:cNvSpPr>
          <p:nvPr/>
        </p:nvSpPr>
        <p:spPr bwMode="auto">
          <a:xfrm>
            <a:off x="546944" y="0"/>
            <a:ext cx="8725455" cy="1323435"/>
          </a:xfrm>
          <a:prstGeom prst="rect">
            <a:avLst/>
          </a:prstGeom>
          <a:solidFill>
            <a:srgbClr val="FFFFCC"/>
          </a:solidFill>
          <a:ln w="9525">
            <a:noFill/>
            <a:miter lim="800000"/>
            <a:headEnd/>
            <a:tailEnd/>
          </a:ln>
        </p:spPr>
        <p:txBody>
          <a:bodyPr wrap="none" lIns="91435" tIns="45718" rIns="91435" bIns="45718">
            <a:prstTxWarp prst="textNoShape">
              <a:avLst/>
            </a:prstTxWarp>
            <a:spAutoFit/>
          </a:bodyPr>
          <a:lstStyle/>
          <a:p>
            <a:r>
              <a:rPr lang="en-US" sz="2000" b="1" dirty="0">
                <a:latin typeface="Chalkboard" charset="0"/>
                <a:ea typeface="Chalkboard" charset="0"/>
                <a:cs typeface="Chalkboard" charset="0"/>
              </a:rPr>
              <a:t>The first two proposals </a:t>
            </a:r>
            <a:r>
              <a:rPr lang="en-GB" sz="2000" b="1" dirty="0"/>
              <a:t>IS370 and IS398,</a:t>
            </a:r>
            <a:r>
              <a:rPr lang="en-US" sz="2000" b="1" dirty="0">
                <a:latin typeface="Chalkboard" charset="0"/>
                <a:ea typeface="Chalkboard" charset="0"/>
                <a:cs typeface="Chalkboard" charset="0"/>
              </a:rPr>
              <a:t> </a:t>
            </a:r>
          </a:p>
          <a:p>
            <a:r>
              <a:rPr lang="en-US" sz="2000" b="1" dirty="0">
                <a:latin typeface="Chalkboard" charset="0"/>
                <a:ea typeface="Chalkboard" charset="0"/>
                <a:cs typeface="Chalkboard" charset="0"/>
              </a:rPr>
              <a:t>Were focused in deducing the deformation of the</a:t>
            </a:r>
          </a:p>
          <a:p>
            <a:r>
              <a:rPr lang="en-US" sz="2000" b="1" dirty="0">
                <a:latin typeface="Chalkboard" charset="0"/>
                <a:ea typeface="Chalkboard" charset="0"/>
                <a:cs typeface="Chalkboard" charset="0"/>
              </a:rPr>
              <a:t>Ground state of neutron deficient </a:t>
            </a:r>
            <a:r>
              <a:rPr lang="en-US" sz="2000" b="1" dirty="0" err="1">
                <a:latin typeface="Chalkboard" charset="0"/>
                <a:ea typeface="Chalkboard" charset="0"/>
                <a:cs typeface="Chalkboard" charset="0"/>
              </a:rPr>
              <a:t>Sr</a:t>
            </a:r>
            <a:r>
              <a:rPr lang="en-US" sz="2000" b="1" dirty="0">
                <a:latin typeface="Chalkboard" charset="0"/>
                <a:ea typeface="Chalkboard" charset="0"/>
                <a:cs typeface="Chalkboard" charset="0"/>
              </a:rPr>
              <a:t> (Z=38) and Kr (Z=36) isotopes  from </a:t>
            </a:r>
          </a:p>
          <a:p>
            <a:r>
              <a:rPr lang="en-US" sz="2000" b="1" dirty="0">
                <a:latin typeface="Chalkboard" charset="0"/>
                <a:ea typeface="Chalkboard" charset="0"/>
                <a:cs typeface="Chalkboard" charset="0"/>
              </a:rPr>
              <a:t>the B(GT) distribution of their </a:t>
            </a:r>
            <a:r>
              <a:rPr lang="en-US" sz="2000" b="1" dirty="0" err="1">
                <a:latin typeface="Chalkboard" charset="0"/>
              </a:rPr>
              <a:t>ß</a:t>
            </a:r>
            <a:r>
              <a:rPr lang="en-US" sz="2000" b="1" dirty="0">
                <a:latin typeface="Chalkboard" charset="0"/>
              </a:rPr>
              <a:t>+ decay</a:t>
            </a:r>
            <a:endParaRPr lang="en-US" b="1" dirty="0">
              <a:ea typeface="Arial" charset="0"/>
              <a:cs typeface="Arial" charset="0"/>
            </a:endParaRPr>
          </a:p>
        </p:txBody>
      </p:sp>
      <p:grpSp>
        <p:nvGrpSpPr>
          <p:cNvPr id="2" name="Group 9"/>
          <p:cNvGrpSpPr>
            <a:grpSpLocks/>
          </p:cNvGrpSpPr>
          <p:nvPr/>
        </p:nvGrpSpPr>
        <p:grpSpPr bwMode="auto">
          <a:xfrm>
            <a:off x="3347517" y="2707928"/>
            <a:ext cx="5563195" cy="3859857"/>
            <a:chOff x="1920" y="1889"/>
            <a:chExt cx="3504" cy="2431"/>
          </a:xfrm>
        </p:grpSpPr>
        <p:pic>
          <p:nvPicPr>
            <p:cNvPr id="181259" name="Picture 10" descr="a80-ws1"/>
            <p:cNvPicPr>
              <a:picLocks noChangeAspect="1" noChangeArrowheads="1"/>
            </p:cNvPicPr>
            <p:nvPr/>
          </p:nvPicPr>
          <p:blipFill>
            <a:blip r:embed="rId3"/>
            <a:srcRect/>
            <a:stretch>
              <a:fillRect/>
            </a:stretch>
          </p:blipFill>
          <p:spPr bwMode="auto">
            <a:xfrm>
              <a:off x="1920" y="1889"/>
              <a:ext cx="3504" cy="2431"/>
            </a:xfrm>
            <a:prstGeom prst="rect">
              <a:avLst/>
            </a:prstGeom>
            <a:noFill/>
            <a:ln w="9525">
              <a:noFill/>
              <a:miter lim="800000"/>
              <a:headEnd/>
              <a:tailEnd/>
            </a:ln>
          </p:spPr>
        </p:pic>
        <p:sp>
          <p:nvSpPr>
            <p:cNvPr id="181260" name="Oval 11"/>
            <p:cNvSpPr>
              <a:spLocks noChangeArrowheads="1"/>
            </p:cNvSpPr>
            <p:nvPr/>
          </p:nvSpPr>
          <p:spPr bwMode="auto">
            <a:xfrm>
              <a:off x="2448" y="2544"/>
              <a:ext cx="226" cy="227"/>
            </a:xfrm>
            <a:prstGeom prst="ellipse">
              <a:avLst/>
            </a:prstGeom>
            <a:noFill/>
            <a:ln w="28575">
              <a:solidFill>
                <a:srgbClr val="00FF00"/>
              </a:solidFill>
              <a:round/>
              <a:headEnd/>
              <a:tailEnd/>
            </a:ln>
          </p:spPr>
          <p:txBody>
            <a:bodyPr wrap="none" anchor="ctr">
              <a:prstTxWarp prst="textNoShape">
                <a:avLst/>
              </a:prstTxWarp>
            </a:bodyPr>
            <a:lstStyle/>
            <a:p>
              <a:endParaRPr lang="es-ES_tradnl"/>
            </a:p>
          </p:txBody>
        </p:sp>
        <p:sp>
          <p:nvSpPr>
            <p:cNvPr id="181261" name="Oval 12"/>
            <p:cNvSpPr>
              <a:spLocks noChangeArrowheads="1"/>
            </p:cNvSpPr>
            <p:nvPr/>
          </p:nvSpPr>
          <p:spPr bwMode="auto">
            <a:xfrm>
              <a:off x="2640" y="2592"/>
              <a:ext cx="226" cy="227"/>
            </a:xfrm>
            <a:prstGeom prst="ellipse">
              <a:avLst/>
            </a:prstGeom>
            <a:noFill/>
            <a:ln w="28575">
              <a:solidFill>
                <a:srgbClr val="00FF00"/>
              </a:solidFill>
              <a:round/>
              <a:headEnd/>
              <a:tailEnd/>
            </a:ln>
          </p:spPr>
          <p:txBody>
            <a:bodyPr wrap="none" anchor="ctr">
              <a:prstTxWarp prst="textNoShape">
                <a:avLst/>
              </a:prstTxWarp>
            </a:bodyPr>
            <a:lstStyle/>
            <a:p>
              <a:endParaRPr lang="es-ES_tradnl"/>
            </a:p>
          </p:txBody>
        </p:sp>
        <p:sp>
          <p:nvSpPr>
            <p:cNvPr id="181262" name="Oval 13"/>
            <p:cNvSpPr>
              <a:spLocks noChangeArrowheads="1"/>
            </p:cNvSpPr>
            <p:nvPr/>
          </p:nvSpPr>
          <p:spPr bwMode="auto">
            <a:xfrm>
              <a:off x="4224" y="2496"/>
              <a:ext cx="226" cy="227"/>
            </a:xfrm>
            <a:prstGeom prst="ellipse">
              <a:avLst/>
            </a:prstGeom>
            <a:noFill/>
            <a:ln w="28575">
              <a:solidFill>
                <a:srgbClr val="FF0066"/>
              </a:solidFill>
              <a:round/>
              <a:headEnd/>
              <a:tailEnd/>
            </a:ln>
          </p:spPr>
          <p:txBody>
            <a:bodyPr wrap="none" anchor="ctr">
              <a:prstTxWarp prst="textNoShape">
                <a:avLst/>
              </a:prstTxWarp>
            </a:bodyPr>
            <a:lstStyle/>
            <a:p>
              <a:endParaRPr lang="es-ES_tradnl"/>
            </a:p>
          </p:txBody>
        </p:sp>
        <p:sp>
          <p:nvSpPr>
            <p:cNvPr id="181263" name="Oval 14"/>
            <p:cNvSpPr>
              <a:spLocks noChangeArrowheads="1"/>
            </p:cNvSpPr>
            <p:nvPr/>
          </p:nvSpPr>
          <p:spPr bwMode="auto">
            <a:xfrm>
              <a:off x="4176" y="2304"/>
              <a:ext cx="226" cy="227"/>
            </a:xfrm>
            <a:prstGeom prst="ellipse">
              <a:avLst/>
            </a:prstGeom>
            <a:noFill/>
            <a:ln w="28575">
              <a:solidFill>
                <a:srgbClr val="FF0066"/>
              </a:solidFill>
              <a:round/>
              <a:headEnd/>
              <a:tailEnd/>
            </a:ln>
          </p:spPr>
          <p:txBody>
            <a:bodyPr wrap="none" anchor="ctr">
              <a:prstTxWarp prst="textNoShape">
                <a:avLst/>
              </a:prstTxWarp>
            </a:bodyPr>
            <a:lstStyle/>
            <a:p>
              <a:endParaRPr lang="es-ES_tradnl"/>
            </a:p>
          </p:txBody>
        </p:sp>
      </p:grpSp>
      <p:grpSp>
        <p:nvGrpSpPr>
          <p:cNvPr id="3" name="Group 5"/>
          <p:cNvGrpSpPr>
            <a:grpSpLocks noChangeAspect="1"/>
          </p:cNvGrpSpPr>
          <p:nvPr/>
        </p:nvGrpSpPr>
        <p:grpSpPr bwMode="auto">
          <a:xfrm>
            <a:off x="0" y="2349625"/>
            <a:ext cx="3199061" cy="1028030"/>
            <a:chOff x="1361" y="3240"/>
            <a:chExt cx="3356" cy="1080"/>
          </a:xfrm>
        </p:grpSpPr>
        <p:graphicFrame>
          <p:nvGraphicFramePr>
            <p:cNvPr id="181250" name="Object 2"/>
            <p:cNvGraphicFramePr>
              <a:graphicFrameLocks noChangeAspect="1"/>
            </p:cNvGraphicFramePr>
            <p:nvPr/>
          </p:nvGraphicFramePr>
          <p:xfrm>
            <a:off x="1361" y="3240"/>
            <a:ext cx="1176" cy="1080"/>
          </p:xfrm>
          <a:graphic>
            <a:graphicData uri="http://schemas.openxmlformats.org/presentationml/2006/ole">
              <p:oleObj spid="_x0000_s57346" name="Imagen de mapa de bits" r:id="rId4" imgW="1867161" imgH="1714739" progId="">
                <p:embed/>
              </p:oleObj>
            </a:graphicData>
          </a:graphic>
        </p:graphicFrame>
        <p:pic>
          <p:nvPicPr>
            <p:cNvPr id="181257" name="Picture 7"/>
            <p:cNvPicPr preferRelativeResize="0">
              <a:picLocks noChangeAspect="1" noChangeArrowheads="1"/>
            </p:cNvPicPr>
            <p:nvPr/>
          </p:nvPicPr>
          <p:blipFill>
            <a:blip r:embed="rId5"/>
            <a:srcRect/>
            <a:stretch>
              <a:fillRect/>
            </a:stretch>
          </p:blipFill>
          <p:spPr bwMode="auto">
            <a:xfrm>
              <a:off x="3540" y="3240"/>
              <a:ext cx="1177" cy="1079"/>
            </a:xfrm>
            <a:prstGeom prst="rect">
              <a:avLst/>
            </a:prstGeom>
            <a:noFill/>
            <a:ln w="9525">
              <a:noFill/>
              <a:miter lim="800000"/>
              <a:headEnd/>
              <a:tailEnd/>
            </a:ln>
          </p:spPr>
        </p:pic>
        <p:sp>
          <p:nvSpPr>
            <p:cNvPr id="181258" name="AutoShape 8"/>
            <p:cNvSpPr>
              <a:spLocks noChangeAspect="1" noChangeArrowheads="1"/>
            </p:cNvSpPr>
            <p:nvPr/>
          </p:nvSpPr>
          <p:spPr bwMode="auto">
            <a:xfrm>
              <a:off x="2767" y="3376"/>
              <a:ext cx="544" cy="817"/>
            </a:xfrm>
            <a:prstGeom prst="rightArrow">
              <a:avLst>
                <a:gd name="adj1" fmla="val 50000"/>
                <a:gd name="adj2" fmla="val 25000"/>
              </a:avLst>
            </a:prstGeom>
            <a:solidFill>
              <a:srgbClr val="FFFF00"/>
            </a:solidFill>
            <a:ln w="9525">
              <a:solidFill>
                <a:srgbClr val="000000"/>
              </a:solidFill>
              <a:miter lim="800000"/>
              <a:headEnd/>
              <a:tailEnd/>
            </a:ln>
          </p:spPr>
          <p:txBody>
            <a:bodyPr wrap="none" anchor="ctr">
              <a:prstTxWarp prst="textNoShape">
                <a:avLst/>
              </a:prstTxWarp>
            </a:bodyPr>
            <a:lstStyle/>
            <a:p>
              <a:endParaRPr lang="es-ES_tradnl"/>
            </a:p>
          </p:txBody>
        </p:sp>
      </p:grpSp>
      <p:sp>
        <p:nvSpPr>
          <p:cNvPr id="181254" name="Rectangle 15"/>
          <p:cNvSpPr>
            <a:spLocks noChangeArrowheads="1"/>
          </p:cNvSpPr>
          <p:nvPr/>
        </p:nvSpPr>
        <p:spPr bwMode="auto">
          <a:xfrm>
            <a:off x="4715992" y="1399597"/>
            <a:ext cx="3024932" cy="1569656"/>
          </a:xfrm>
          <a:prstGeom prst="rect">
            <a:avLst/>
          </a:prstGeom>
          <a:solidFill>
            <a:srgbClr val="FFFF66"/>
          </a:solidFill>
          <a:ln w="12700" cap="sq">
            <a:noFill/>
            <a:miter lim="800000"/>
            <a:headEnd type="none" w="sm" len="sm"/>
            <a:tailEnd type="none" w="sm" len="sm"/>
          </a:ln>
        </p:spPr>
        <p:txBody>
          <a:bodyPr lIns="91435" tIns="45718" rIns="91435" bIns="45718" anchor="ctr">
            <a:prstTxWarp prst="textNoShape">
              <a:avLst/>
            </a:prstTxWarp>
            <a:spAutoFit/>
          </a:bodyPr>
          <a:lstStyle/>
          <a:p>
            <a:pPr defTabSz="4317350"/>
            <a:r>
              <a:rPr lang="en-US" sz="2400" dirty="0">
                <a:solidFill>
                  <a:srgbClr val="FF33CC"/>
                </a:solidFill>
              </a:rPr>
              <a:t>Strong oblate-</a:t>
            </a:r>
            <a:r>
              <a:rPr lang="en-US" sz="2400" dirty="0" err="1">
                <a:solidFill>
                  <a:srgbClr val="FF33CC"/>
                </a:solidFill>
              </a:rPr>
              <a:t>prolate</a:t>
            </a:r>
            <a:r>
              <a:rPr lang="en-US" sz="2400" dirty="0">
                <a:solidFill>
                  <a:srgbClr val="FF33CC"/>
                </a:solidFill>
              </a:rPr>
              <a:t> competition and rapid shape changes</a:t>
            </a:r>
          </a:p>
        </p:txBody>
      </p:sp>
      <p:sp>
        <p:nvSpPr>
          <p:cNvPr id="181255" name="Text Box 16"/>
          <p:cNvSpPr txBox="1">
            <a:spLocks noChangeArrowheads="1"/>
          </p:cNvSpPr>
          <p:nvPr/>
        </p:nvSpPr>
        <p:spPr bwMode="auto">
          <a:xfrm>
            <a:off x="104924" y="3933527"/>
            <a:ext cx="2954645" cy="1569656"/>
          </a:xfrm>
          <a:prstGeom prst="rect">
            <a:avLst/>
          </a:prstGeom>
          <a:solidFill>
            <a:srgbClr val="FFFF66"/>
          </a:solidFill>
          <a:ln w="9525">
            <a:noFill/>
            <a:miter lim="800000"/>
            <a:headEnd/>
            <a:tailEnd/>
          </a:ln>
        </p:spPr>
        <p:txBody>
          <a:bodyPr wrap="none" lIns="91435" tIns="45718" rIns="91435" bIns="45718">
            <a:prstTxWarp prst="textNoShape">
              <a:avLst/>
            </a:prstTxWarp>
            <a:spAutoFit/>
          </a:bodyPr>
          <a:lstStyle/>
          <a:p>
            <a:r>
              <a:rPr lang="en-GB" sz="2400" dirty="0">
                <a:latin typeface="Times New Roman" charset="0"/>
              </a:rPr>
              <a:t>To extract information</a:t>
            </a:r>
          </a:p>
          <a:p>
            <a:r>
              <a:rPr lang="en-GB" sz="2400" dirty="0">
                <a:latin typeface="Times New Roman" charset="0"/>
              </a:rPr>
              <a:t>on the sign of the </a:t>
            </a:r>
          </a:p>
          <a:p>
            <a:r>
              <a:rPr lang="en-GB" sz="2400" dirty="0">
                <a:latin typeface="Times New Roman" charset="0"/>
              </a:rPr>
              <a:t>deformation</a:t>
            </a:r>
          </a:p>
          <a:p>
            <a:r>
              <a:rPr lang="en-GB" sz="2400" dirty="0">
                <a:latin typeface="Times New Roman" charset="0"/>
              </a:rPr>
              <a:t>is not easy</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39750" y="260350"/>
            <a:ext cx="8353425" cy="1150938"/>
          </a:xfrm>
        </p:spPr>
        <p:txBody>
          <a:bodyPr/>
          <a:lstStyle/>
          <a:p>
            <a:pPr algn="ctr" eaLnBrk="1" hangingPunct="1"/>
            <a:r>
              <a:rPr lang="en-GB" sz="2800" dirty="0" err="1" smtClean="0"/>
              <a:t>Hartree-Fock</a:t>
            </a:r>
            <a:r>
              <a:rPr lang="en-GB" sz="2800" dirty="0" smtClean="0"/>
              <a:t> calculations</a:t>
            </a:r>
            <a:r>
              <a:rPr lang="en-GB" sz="2800" dirty="0"/>
              <a:t>: </a:t>
            </a:r>
            <a:r>
              <a:rPr lang="en-GB" sz="2800" baseline="30000" dirty="0"/>
              <a:t>184-194</a:t>
            </a:r>
            <a:r>
              <a:rPr lang="en-GB" sz="2800" dirty="0"/>
              <a:t>Pb</a:t>
            </a:r>
            <a:r>
              <a:rPr lang="en-GB" sz="3200" dirty="0"/>
              <a:t/>
            </a:r>
            <a:br>
              <a:rPr lang="en-GB" sz="3200" dirty="0"/>
            </a:br>
            <a:r>
              <a:rPr lang="en-GB" sz="2000" dirty="0"/>
              <a:t>(P. </a:t>
            </a:r>
            <a:r>
              <a:rPr lang="en-GB" sz="2000" dirty="0" err="1"/>
              <a:t>Sarriguren</a:t>
            </a:r>
            <a:r>
              <a:rPr lang="en-GB" sz="2000" dirty="0"/>
              <a:t> </a:t>
            </a:r>
            <a:r>
              <a:rPr lang="en-GB" sz="2000" i="1" dirty="0"/>
              <a:t>et al. </a:t>
            </a:r>
            <a:r>
              <a:rPr lang="en-GB" sz="2000" dirty="0"/>
              <a:t> PRC 72 (2005) </a:t>
            </a:r>
            <a:r>
              <a:rPr lang="en-GB" sz="2000" dirty="0" smtClean="0"/>
              <a:t>054317)</a:t>
            </a:r>
            <a:endParaRPr lang="en-GB" sz="2000" dirty="0"/>
          </a:p>
        </p:txBody>
      </p:sp>
      <p:sp>
        <p:nvSpPr>
          <p:cNvPr id="18435" name="Rectangle 3"/>
          <p:cNvSpPr>
            <a:spLocks noGrp="1" noChangeArrowheads="1"/>
          </p:cNvSpPr>
          <p:nvPr>
            <p:ph idx="1"/>
          </p:nvPr>
        </p:nvSpPr>
        <p:spPr>
          <a:xfrm>
            <a:off x="381000" y="1524000"/>
            <a:ext cx="8294687" cy="5334000"/>
          </a:xfrm>
        </p:spPr>
        <p:txBody>
          <a:bodyPr>
            <a:noAutofit/>
          </a:bodyPr>
          <a:lstStyle/>
          <a:p>
            <a:pPr algn="just" eaLnBrk="1" hangingPunct="1">
              <a:lnSpc>
                <a:spcPct val="90000"/>
              </a:lnSpc>
              <a:buClr>
                <a:schemeClr val="tx1"/>
              </a:buClr>
              <a:buFontTx/>
              <a:buChar char="•"/>
            </a:pPr>
            <a:r>
              <a:rPr lang="en-GB" dirty="0" err="1"/>
              <a:t>Hartree-Fock</a:t>
            </a:r>
            <a:r>
              <a:rPr lang="en-GB" dirty="0"/>
              <a:t> mean field calculations using an effective two-body </a:t>
            </a:r>
            <a:r>
              <a:rPr lang="en-GB" dirty="0" err="1"/>
              <a:t>Skyrme</a:t>
            </a:r>
            <a:r>
              <a:rPr lang="en-GB" dirty="0"/>
              <a:t> interaction and including pairing correlations in the BCS approximation. In this framework single part. energies, wave functions and occupation probabilities are generated from </a:t>
            </a:r>
            <a:r>
              <a:rPr lang="en-GB" dirty="0" smtClean="0"/>
              <a:t>the </a:t>
            </a:r>
            <a:r>
              <a:rPr lang="en-GB" dirty="0"/>
              <a:t>mean field</a:t>
            </a:r>
          </a:p>
          <a:p>
            <a:pPr algn="just" eaLnBrk="1" hangingPunct="1">
              <a:lnSpc>
                <a:spcPct val="90000"/>
              </a:lnSpc>
              <a:buClr>
                <a:schemeClr val="tx1"/>
              </a:buClr>
              <a:buFontTx/>
              <a:buChar char="•"/>
            </a:pPr>
            <a:r>
              <a:rPr lang="en-GB" dirty="0"/>
              <a:t>Two forces</a:t>
            </a:r>
            <a:r>
              <a:rPr lang="en-GB" dirty="0" smtClean="0"/>
              <a:t> were considered</a:t>
            </a:r>
            <a:r>
              <a:rPr lang="en-GB" dirty="0"/>
              <a:t>: Sk3 and SG2</a:t>
            </a:r>
          </a:p>
          <a:p>
            <a:pPr algn="just" eaLnBrk="1" hangingPunct="1">
              <a:lnSpc>
                <a:spcPct val="90000"/>
              </a:lnSpc>
              <a:buClr>
                <a:schemeClr val="tx1"/>
              </a:buClr>
              <a:buFontTx/>
              <a:buChar char="•"/>
            </a:pPr>
            <a:r>
              <a:rPr lang="en-GB" dirty="0"/>
              <a:t>Different profiles depending on the shape</a:t>
            </a:r>
          </a:p>
          <a:p>
            <a:pPr algn="just" eaLnBrk="1" hangingPunct="1">
              <a:lnSpc>
                <a:spcPct val="90000"/>
              </a:lnSpc>
              <a:buClr>
                <a:schemeClr val="tx1"/>
              </a:buClr>
              <a:buFontTx/>
              <a:buChar char="•"/>
            </a:pPr>
            <a:r>
              <a:rPr lang="en-GB" dirty="0"/>
              <a:t>One important result: the profiles of the B(GT) distributions for the different deformations are not dependent on the forces and on the pairing interactions used =&gt;the B(GT) profile is characteristic of the shape</a:t>
            </a:r>
            <a:r>
              <a:rPr lang="en-GB" dirty="0" smtClean="0"/>
              <a:t> </a:t>
            </a:r>
          </a:p>
          <a:p>
            <a:pPr algn="just">
              <a:lnSpc>
                <a:spcPct val="90000"/>
              </a:lnSpc>
              <a:buClr>
                <a:schemeClr val="tx1"/>
              </a:buClr>
              <a:buNone/>
            </a:pPr>
            <a:r>
              <a:rPr lang="en-GB" dirty="0" smtClean="0"/>
              <a:t>   (O. Moreno </a:t>
            </a:r>
            <a:r>
              <a:rPr lang="en-GB" i="1" dirty="0" smtClean="0"/>
              <a:t>et al</a:t>
            </a:r>
            <a:r>
              <a:rPr lang="en-GB" dirty="0" smtClean="0"/>
              <a:t>. , PRC 73 (2006) 054317) used SLy4, res. </a:t>
            </a:r>
            <a:r>
              <a:rPr lang="en-GB" dirty="0" err="1" smtClean="0"/>
              <a:t>sim</a:t>
            </a:r>
            <a:r>
              <a:rPr lang="en-GB" dirty="0" smtClean="0"/>
              <a:t>.)</a:t>
            </a:r>
            <a:endParaRPr lang="en-GB"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80000"/>
          </a:blip>
          <a:stretch>
            <a:fillRect/>
          </a:stretch>
        </p:blipFill>
        <p:spPr>
          <a:xfrm>
            <a:off x="0" y="0"/>
            <a:ext cx="7101299" cy="6858000"/>
          </a:xfrm>
          <a:prstGeom prst="rect">
            <a:avLst/>
          </a:prstGeom>
        </p:spPr>
      </p:pic>
      <p:sp>
        <p:nvSpPr>
          <p:cNvPr id="19458" name="Rectangle 2"/>
          <p:cNvSpPr>
            <a:spLocks noGrp="1" noChangeArrowheads="1"/>
          </p:cNvSpPr>
          <p:nvPr>
            <p:ph type="title"/>
          </p:nvPr>
        </p:nvSpPr>
        <p:spPr>
          <a:xfrm>
            <a:off x="6781800" y="685800"/>
            <a:ext cx="2667000" cy="868362"/>
          </a:xfrm>
        </p:spPr>
        <p:txBody>
          <a:bodyPr/>
          <a:lstStyle/>
          <a:p>
            <a:r>
              <a:rPr lang="en-GB" sz="2800" dirty="0"/>
              <a:t>The B(GT)</a:t>
            </a:r>
            <a:r>
              <a:rPr lang="en-GB" sz="2800" dirty="0" smtClean="0"/>
              <a:t> </a:t>
            </a:r>
            <a:br>
              <a:rPr lang="en-GB" sz="2800" dirty="0" smtClean="0"/>
            </a:br>
            <a:r>
              <a:rPr lang="en-GB" sz="2800" dirty="0" smtClean="0"/>
              <a:t>Profiles</a:t>
            </a:r>
            <a:r>
              <a:rPr lang="en-GB" sz="2800" dirty="0" smtClean="0"/>
              <a:t> </a:t>
            </a:r>
            <a:r>
              <a:rPr lang="en-GB" sz="1600" dirty="0" smtClean="0"/>
              <a:t/>
            </a:r>
            <a:br>
              <a:rPr lang="en-GB" sz="1600" dirty="0" smtClean="0"/>
            </a:br>
            <a:r>
              <a:rPr lang="en-GB" sz="1700" dirty="0" smtClean="0"/>
              <a:t>PRC 73 (2006) </a:t>
            </a:r>
            <a:r>
              <a:rPr lang="en-GB" sz="1700" dirty="0" smtClean="0"/>
              <a:t>054317 </a:t>
            </a:r>
            <a:endParaRPr lang="en-GB" sz="1700" dirty="0"/>
          </a:p>
        </p:txBody>
      </p:sp>
      <p:pic>
        <p:nvPicPr>
          <p:cNvPr id="5" name="Picture 4"/>
          <p:cNvPicPr>
            <a:picLocks noChangeAspect="1"/>
          </p:cNvPicPr>
          <p:nvPr/>
        </p:nvPicPr>
        <p:blipFill>
          <a:blip r:embed="rId3">
            <a:alphaModFix amt="80000"/>
          </a:blip>
          <a:stretch>
            <a:fillRect/>
          </a:stretch>
        </p:blipFill>
        <p:spPr>
          <a:xfrm>
            <a:off x="7239000" y="2133600"/>
            <a:ext cx="1524000" cy="628952"/>
          </a:xfrm>
          <a:prstGeom prst="rect">
            <a:avLst/>
          </a:prstGeom>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4" name="Text Box 3"/>
          <p:cNvSpPr txBox="1">
            <a:spLocks noChangeArrowheads="1"/>
          </p:cNvSpPr>
          <p:nvPr/>
        </p:nvSpPr>
        <p:spPr bwMode="auto">
          <a:xfrm>
            <a:off x="2057400" y="279400"/>
            <a:ext cx="4632325" cy="57943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3200" dirty="0">
                <a:solidFill>
                  <a:schemeClr val="tx2"/>
                </a:solidFill>
                <a:latin typeface="+mj-lt"/>
              </a:rPr>
              <a:t>How </a:t>
            </a:r>
            <a:r>
              <a:rPr lang="es-ES_tradnl" sz="3200" dirty="0" err="1">
                <a:solidFill>
                  <a:schemeClr val="tx2"/>
                </a:solidFill>
                <a:latin typeface="+mj-lt"/>
              </a:rPr>
              <a:t>to</a:t>
            </a:r>
            <a:r>
              <a:rPr lang="es-ES_tradnl" sz="3200" dirty="0">
                <a:solidFill>
                  <a:schemeClr val="tx2"/>
                </a:solidFill>
                <a:latin typeface="+mj-lt"/>
              </a:rPr>
              <a:t> </a:t>
            </a:r>
            <a:r>
              <a:rPr lang="es-ES_tradnl" sz="3200" dirty="0" err="1">
                <a:solidFill>
                  <a:schemeClr val="tx2"/>
                </a:solidFill>
                <a:latin typeface="+mj-lt"/>
              </a:rPr>
              <a:t>measure</a:t>
            </a:r>
            <a:r>
              <a:rPr lang="es-ES_tradnl" sz="3200" dirty="0">
                <a:solidFill>
                  <a:schemeClr val="tx2"/>
                </a:solidFill>
                <a:latin typeface="+mj-lt"/>
              </a:rPr>
              <a:t> </a:t>
            </a:r>
            <a:r>
              <a:rPr lang="es-ES_tradnl" sz="3200" dirty="0" err="1">
                <a:solidFill>
                  <a:schemeClr val="tx2"/>
                </a:solidFill>
                <a:latin typeface="+mj-lt"/>
              </a:rPr>
              <a:t>the</a:t>
            </a:r>
            <a:r>
              <a:rPr lang="es-ES_tradnl" sz="3200" dirty="0">
                <a:solidFill>
                  <a:schemeClr val="tx2"/>
                </a:solidFill>
                <a:latin typeface="+mj-lt"/>
              </a:rPr>
              <a:t> </a:t>
            </a:r>
            <a:r>
              <a:rPr lang="es-ES_tradnl" sz="3200" dirty="0" err="1">
                <a:solidFill>
                  <a:schemeClr val="tx2"/>
                </a:solidFill>
                <a:latin typeface="+mj-lt"/>
              </a:rPr>
              <a:t>B(GT</a:t>
            </a:r>
            <a:r>
              <a:rPr lang="es-ES_tradnl" sz="3200" dirty="0">
                <a:solidFill>
                  <a:schemeClr val="tx2"/>
                </a:solidFill>
                <a:latin typeface="+mj-lt"/>
              </a:rPr>
              <a:t>)</a:t>
            </a:r>
            <a:endParaRPr lang="es-ES" sz="3200" dirty="0">
              <a:solidFill>
                <a:schemeClr val="tx2"/>
              </a:solidFill>
              <a:latin typeface="+mj-lt"/>
            </a:endParaRPr>
          </a:p>
        </p:txBody>
      </p:sp>
      <p:pic>
        <p:nvPicPr>
          <p:cNvPr id="22530" name="Picture 2"/>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457200" y="1600200"/>
            <a:ext cx="5334000" cy="848265"/>
          </a:xfrm>
          <a:prstGeom prst="rect">
            <a:avLst/>
          </a:prstGeom>
          <a:noFill/>
        </p:spPr>
      </p:pic>
      <p:sp>
        <p:nvSpPr>
          <p:cNvPr id="22535" name="Text Box 5"/>
          <p:cNvSpPr txBox="1">
            <a:spLocks noChangeArrowheads="1"/>
          </p:cNvSpPr>
          <p:nvPr/>
        </p:nvSpPr>
        <p:spPr bwMode="auto">
          <a:xfrm>
            <a:off x="6324600" y="1752600"/>
            <a:ext cx="2641600"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dirty="0" err="1">
                <a:solidFill>
                  <a:schemeClr val="tx2"/>
                </a:solidFill>
                <a:latin typeface="Goudy Old Style"/>
                <a:cs typeface="Goudy Old Style"/>
              </a:rPr>
              <a:t>Theoretical</a:t>
            </a:r>
            <a:r>
              <a:rPr lang="es-ES_tradnl" sz="2400" dirty="0">
                <a:solidFill>
                  <a:schemeClr val="tx2"/>
                </a:solidFill>
                <a:latin typeface="Goudy Old Style"/>
                <a:cs typeface="Goudy Old Style"/>
              </a:rPr>
              <a:t> </a:t>
            </a:r>
            <a:r>
              <a:rPr lang="es-ES_tradnl" sz="2400" dirty="0" err="1">
                <a:solidFill>
                  <a:schemeClr val="tx2"/>
                </a:solidFill>
                <a:latin typeface="Goudy Old Style"/>
                <a:cs typeface="Goudy Old Style"/>
              </a:rPr>
              <a:t>quantity</a:t>
            </a:r>
            <a:endParaRPr lang="es-ES_tradnl" sz="2400" dirty="0">
              <a:solidFill>
                <a:schemeClr val="bg2"/>
              </a:solidFill>
              <a:latin typeface="Goudy Old Style"/>
              <a:cs typeface="Goudy Old Style"/>
            </a:endParaRPr>
          </a:p>
        </p:txBody>
      </p:sp>
      <p:pic>
        <p:nvPicPr>
          <p:cNvPr id="22531" name="Picture 3"/>
          <p:cNvPicPr>
            <a:picLocks noChangeAspect="1" noChangeArrowheads="1"/>
          </p:cNvPicPr>
          <p:nvPr/>
        </p:nvPicPr>
        <p:blipFill>
          <a:blip r:embed="rId4"/>
          <a:srcRect/>
          <a:stretch>
            <a:fillRect/>
          </a:stretch>
        </p:blipFill>
        <p:spPr bwMode="auto">
          <a:xfrm>
            <a:off x="1524000" y="3581400"/>
            <a:ext cx="3560763" cy="1119899"/>
          </a:xfrm>
          <a:prstGeom prst="rect">
            <a:avLst/>
          </a:prstGeom>
          <a:noFill/>
        </p:spPr>
      </p:pic>
      <p:sp>
        <p:nvSpPr>
          <p:cNvPr id="22536" name="Text Box 7"/>
          <p:cNvSpPr txBox="1">
            <a:spLocks noChangeArrowheads="1"/>
          </p:cNvSpPr>
          <p:nvPr/>
        </p:nvSpPr>
        <p:spPr bwMode="auto">
          <a:xfrm>
            <a:off x="2514600" y="2819400"/>
            <a:ext cx="2340454" cy="461665"/>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dirty="0" err="1" smtClean="0">
                <a:solidFill>
                  <a:schemeClr val="tx2"/>
                </a:solidFill>
                <a:latin typeface="Goudy Old Style"/>
                <a:cs typeface="Goudy Old Style"/>
              </a:rPr>
              <a:t>Strength</a:t>
            </a:r>
            <a:r>
              <a:rPr lang="es-ES_tradnl" sz="2400" dirty="0" smtClean="0">
                <a:solidFill>
                  <a:schemeClr val="tx2"/>
                </a:solidFill>
                <a:latin typeface="Goudy Old Style"/>
                <a:cs typeface="Goudy Old Style"/>
              </a:rPr>
              <a:t> </a:t>
            </a:r>
            <a:r>
              <a:rPr lang="es-ES_tradnl" sz="2400" dirty="0" err="1" smtClean="0">
                <a:solidFill>
                  <a:schemeClr val="tx2"/>
                </a:solidFill>
                <a:latin typeface="Goudy Old Style"/>
                <a:cs typeface="Goudy Old Style"/>
              </a:rPr>
              <a:t>function</a:t>
            </a:r>
            <a:endParaRPr lang="es-ES_tradnl" sz="2400" dirty="0">
              <a:solidFill>
                <a:schemeClr val="bg2"/>
              </a:solidFill>
              <a:latin typeface="Goudy Old Style"/>
              <a:cs typeface="Goudy Old Style"/>
            </a:endParaRPr>
          </a:p>
        </p:txBody>
      </p:sp>
      <p:pic>
        <p:nvPicPr>
          <p:cNvPr id="22532" name="Picture 4"/>
          <p:cNvPicPr>
            <a:picLocks noChangeAspect="1" noChangeArrowheads="1"/>
          </p:cNvPicPr>
          <p:nvPr/>
        </p:nvPicPr>
        <p:blipFill>
          <a:blip r:embed="rId5"/>
          <a:srcRect/>
          <a:stretch>
            <a:fillRect/>
          </a:stretch>
        </p:blipFill>
        <p:spPr bwMode="auto">
          <a:xfrm>
            <a:off x="1828800" y="5334000"/>
            <a:ext cx="5585344" cy="1147763"/>
          </a:xfrm>
          <a:prstGeom prst="rect">
            <a:avLst/>
          </a:prstGeom>
          <a:noFill/>
        </p:spPr>
      </p:pic>
      <p:sp>
        <p:nvSpPr>
          <p:cNvPr id="22537" name="Text Box 9"/>
          <p:cNvSpPr txBox="1">
            <a:spLocks noChangeArrowheads="1"/>
          </p:cNvSpPr>
          <p:nvPr/>
        </p:nvSpPr>
        <p:spPr bwMode="auto">
          <a:xfrm>
            <a:off x="3048000" y="4724400"/>
            <a:ext cx="1722438"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dirty="0" err="1">
                <a:solidFill>
                  <a:schemeClr val="tx2"/>
                </a:solidFill>
                <a:latin typeface="Goudy Old Style"/>
                <a:cs typeface="Goudy Old Style"/>
              </a:rPr>
              <a:t>Relationship</a:t>
            </a:r>
            <a:endParaRPr lang="es-ES_tradnl" sz="2400" dirty="0">
              <a:solidFill>
                <a:schemeClr val="bg2"/>
              </a:solidFill>
              <a:latin typeface="Goudy Old Style"/>
              <a:cs typeface="Goudy Old Style"/>
            </a:endParaRPr>
          </a:p>
        </p:txBody>
      </p:sp>
      <p:sp>
        <p:nvSpPr>
          <p:cNvPr id="22538" name="Oval 10"/>
          <p:cNvSpPr>
            <a:spLocks noChangeArrowheads="1"/>
          </p:cNvSpPr>
          <p:nvPr/>
        </p:nvSpPr>
        <p:spPr bwMode="auto">
          <a:xfrm>
            <a:off x="3352800" y="3429000"/>
            <a:ext cx="1219200" cy="685800"/>
          </a:xfrm>
          <a:prstGeom prst="ellipse">
            <a:avLst/>
          </a:prstGeom>
          <a:noFill/>
          <a:ln w="38100" cap="sq">
            <a:solidFill>
              <a:srgbClr val="FF0000"/>
            </a:solidFill>
            <a:round/>
            <a:headEnd type="none" w="sm" len="sm"/>
            <a:tailEnd type="none" w="sm" len="sm"/>
          </a:ln>
        </p:spPr>
        <p:txBody>
          <a:bodyPr wrap="none" anchor="ctr">
            <a:prstTxWarp prst="textNoShape">
              <a:avLst/>
            </a:prstTxWarp>
          </a:bodyPr>
          <a:lstStyle/>
          <a:p>
            <a:endParaRPr lang="en-US"/>
          </a:p>
        </p:txBody>
      </p:sp>
      <p:sp>
        <p:nvSpPr>
          <p:cNvPr id="22539" name="Line 11"/>
          <p:cNvSpPr>
            <a:spLocks noChangeShapeType="1"/>
          </p:cNvSpPr>
          <p:nvPr/>
        </p:nvSpPr>
        <p:spPr bwMode="auto">
          <a:xfrm flipV="1">
            <a:off x="4648200" y="3124200"/>
            <a:ext cx="1524000" cy="6096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22540" name="Text Box 12"/>
          <p:cNvSpPr txBox="1">
            <a:spLocks noChangeArrowheads="1"/>
          </p:cNvSpPr>
          <p:nvPr/>
        </p:nvSpPr>
        <p:spPr bwMode="auto">
          <a:xfrm>
            <a:off x="6324600" y="2743200"/>
            <a:ext cx="1730375" cy="457200"/>
          </a:xfrm>
          <a:prstGeom prst="rect">
            <a:avLst/>
          </a:prstGeom>
          <a:noFill/>
          <a:ln w="9525">
            <a:noFill/>
            <a:miter lim="800000"/>
            <a:headEnd/>
            <a:tailEnd/>
          </a:ln>
        </p:spPr>
        <p:txBody>
          <a:bodyPr wrap="none">
            <a:prstTxWarp prst="textNoShape">
              <a:avLst/>
            </a:prstTxWarp>
            <a:spAutoFit/>
          </a:bodyPr>
          <a:lstStyle/>
          <a:p>
            <a:pPr eaLnBrk="0" hangingPunct="0"/>
            <a:r>
              <a:rPr lang="es-ES" sz="2400" dirty="0">
                <a:solidFill>
                  <a:srgbClr val="FF0000"/>
                </a:solidFill>
                <a:latin typeface="Goudy Old Style"/>
                <a:cs typeface="Goudy Old Style"/>
              </a:rPr>
              <a:t>Beta feeding</a:t>
            </a:r>
            <a:endParaRPr lang="es-ES" sz="2400" dirty="0">
              <a:latin typeface="Goudy Old Style"/>
              <a:cs typeface="Goudy Old Style"/>
            </a:endParaRPr>
          </a:p>
        </p:txBody>
      </p:sp>
      <p:sp>
        <p:nvSpPr>
          <p:cNvPr id="22541" name="Line 13"/>
          <p:cNvSpPr>
            <a:spLocks noChangeShapeType="1"/>
          </p:cNvSpPr>
          <p:nvPr/>
        </p:nvSpPr>
        <p:spPr bwMode="auto">
          <a:xfrm>
            <a:off x="5105400" y="4343400"/>
            <a:ext cx="1143000" cy="228600"/>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sp>
        <p:nvSpPr>
          <p:cNvPr id="22542" name="Text Box 14"/>
          <p:cNvSpPr txBox="1">
            <a:spLocks noChangeArrowheads="1"/>
          </p:cNvSpPr>
          <p:nvPr/>
        </p:nvSpPr>
        <p:spPr bwMode="auto">
          <a:xfrm>
            <a:off x="6400800" y="4343400"/>
            <a:ext cx="2006600"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latin typeface="Goudy Old Style"/>
                <a:cs typeface="Goudy Old Style"/>
              </a:rPr>
              <a:t>Half life of parent</a:t>
            </a:r>
            <a:endParaRPr lang="es-ES" sz="2400" dirty="0">
              <a:latin typeface="Goudy Old Style"/>
              <a:cs typeface="Goudy Old Style"/>
            </a:endParaRPr>
          </a:p>
        </p:txBody>
      </p:sp>
      <p:sp>
        <p:nvSpPr>
          <p:cNvPr id="22543" name="Line 15"/>
          <p:cNvSpPr>
            <a:spLocks noChangeShapeType="1"/>
          </p:cNvSpPr>
          <p:nvPr/>
        </p:nvSpPr>
        <p:spPr bwMode="auto">
          <a:xfrm flipH="1">
            <a:off x="838200" y="4419600"/>
            <a:ext cx="1981200" cy="533400"/>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sp>
        <p:nvSpPr>
          <p:cNvPr id="22544" name="Text Box 16"/>
          <p:cNvSpPr txBox="1">
            <a:spLocks noChangeArrowheads="1"/>
          </p:cNvSpPr>
          <p:nvPr/>
        </p:nvSpPr>
        <p:spPr bwMode="auto">
          <a:xfrm>
            <a:off x="228600" y="5029200"/>
            <a:ext cx="1697038"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latin typeface="Goudy Old Style"/>
                <a:cs typeface="Goudy Old Style"/>
              </a:rPr>
              <a:t>Fermi function</a:t>
            </a:r>
            <a:endParaRPr lang="es-ES" sz="2400" dirty="0">
              <a:latin typeface="Goudy Old Style"/>
              <a:cs typeface="Goudy Old Style"/>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Line 2"/>
          <p:cNvSpPr>
            <a:spLocks noChangeShapeType="1"/>
          </p:cNvSpPr>
          <p:nvPr/>
        </p:nvSpPr>
        <p:spPr bwMode="auto">
          <a:xfrm>
            <a:off x="7524750" y="2659063"/>
            <a:ext cx="0" cy="914400"/>
          </a:xfrm>
          <a:prstGeom prst="line">
            <a:avLst/>
          </a:prstGeom>
          <a:noFill/>
          <a:ln w="50800" cap="sq">
            <a:solidFill>
              <a:schemeClr val="tx1"/>
            </a:solidFill>
            <a:round/>
            <a:headEnd type="none" w="sm" len="sm"/>
            <a:tailEnd type="triangle" w="med" len="lg"/>
          </a:ln>
        </p:spPr>
        <p:txBody>
          <a:bodyPr wrap="none" anchor="ctr">
            <a:prstTxWarp prst="textNoShape">
              <a:avLst/>
            </a:prstTxWarp>
          </a:bodyPr>
          <a:lstStyle/>
          <a:p>
            <a:endParaRPr lang="en-US"/>
          </a:p>
        </p:txBody>
      </p:sp>
      <p:sp>
        <p:nvSpPr>
          <p:cNvPr id="54275" name="Text Box 3"/>
          <p:cNvSpPr txBox="1">
            <a:spLocks noChangeArrowheads="1"/>
          </p:cNvSpPr>
          <p:nvPr/>
        </p:nvSpPr>
        <p:spPr bwMode="auto">
          <a:xfrm>
            <a:off x="990600" y="304800"/>
            <a:ext cx="6248400" cy="519113"/>
          </a:xfrm>
          <a:prstGeom prst="rect">
            <a:avLst/>
          </a:prstGeom>
          <a:noFill/>
          <a:ln w="12700" cap="sq">
            <a:noFill/>
            <a:miter lim="800000"/>
            <a:headEnd type="none" w="sm" len="sm"/>
            <a:tailEnd type="none" w="sm" len="sm"/>
          </a:ln>
          <a:effectLst/>
        </p:spPr>
        <p:txBody>
          <a:bodyPr>
            <a:prstTxWarp prst="textNoShape">
              <a:avLst/>
            </a:prstTxWarp>
            <a:spAutoFit/>
          </a:bodyPr>
          <a:lstStyle/>
          <a:p>
            <a:pPr algn="ctr" eaLnBrk="0" hangingPunct="0">
              <a:defRPr/>
            </a:pPr>
            <a:r>
              <a:rPr lang="es-ES_tradnl" sz="2800" dirty="0">
                <a:solidFill>
                  <a:srgbClr val="000000"/>
                </a:solidFill>
                <a:effectLst>
                  <a:outerShdw blurRad="38100" dist="38100" dir="2700000" algn="tl">
                    <a:srgbClr val="DDDDDD"/>
                  </a:outerShdw>
                </a:effectLst>
                <a:latin typeface="+mj-lt"/>
              </a:rPr>
              <a:t>Total</a:t>
            </a:r>
            <a:r>
              <a:rPr lang="es-ES_tradnl" sz="2800" dirty="0" smtClean="0">
                <a:solidFill>
                  <a:srgbClr val="000000"/>
                </a:solidFill>
                <a:effectLst>
                  <a:outerShdw blurRad="38100" dist="38100" dir="2700000" algn="tl">
                    <a:srgbClr val="DDDDDD"/>
                  </a:outerShdw>
                </a:effectLst>
                <a:latin typeface="+mj-lt"/>
              </a:rPr>
              <a:t> </a:t>
            </a:r>
            <a:r>
              <a:rPr lang="es-ES_tradnl" sz="2800" dirty="0" err="1">
                <a:solidFill>
                  <a:srgbClr val="000000"/>
                </a:solidFill>
                <a:effectLst>
                  <a:outerShdw blurRad="38100" dist="38100" dir="2700000" algn="tl">
                    <a:srgbClr val="DDDDDD"/>
                  </a:outerShdw>
                </a:effectLst>
                <a:latin typeface="+mj-lt"/>
              </a:rPr>
              <a:t>a</a:t>
            </a:r>
            <a:r>
              <a:rPr lang="es-ES_tradnl" sz="2800" dirty="0" err="1" smtClean="0">
                <a:solidFill>
                  <a:srgbClr val="000000"/>
                </a:solidFill>
                <a:effectLst>
                  <a:outerShdw blurRad="38100" dist="38100" dir="2700000" algn="tl">
                    <a:srgbClr val="DDDDDD"/>
                  </a:outerShdw>
                </a:effectLst>
                <a:latin typeface="+mj-lt"/>
              </a:rPr>
              <a:t>bsorption</a:t>
            </a:r>
            <a:r>
              <a:rPr lang="es-ES_tradnl" sz="2800" dirty="0" smtClean="0">
                <a:solidFill>
                  <a:srgbClr val="000000"/>
                </a:solidFill>
                <a:effectLst>
                  <a:outerShdw blurRad="38100" dist="38100" dir="2700000" algn="tl">
                    <a:srgbClr val="DDDDDD"/>
                  </a:outerShdw>
                </a:effectLst>
                <a:latin typeface="+mj-lt"/>
              </a:rPr>
              <a:t> </a:t>
            </a:r>
            <a:r>
              <a:rPr lang="es-ES_tradnl" sz="2800" dirty="0" err="1">
                <a:solidFill>
                  <a:srgbClr val="000000"/>
                </a:solidFill>
                <a:effectLst>
                  <a:outerShdw blurRad="38100" dist="38100" dir="2700000" algn="tl">
                    <a:srgbClr val="DDDDDD"/>
                  </a:outerShdw>
                </a:effectLst>
                <a:latin typeface="+mj-lt"/>
              </a:rPr>
              <a:t>spectroscopy</a:t>
            </a:r>
            <a:endParaRPr lang="es-ES" sz="2800" dirty="0">
              <a:solidFill>
                <a:srgbClr val="000000"/>
              </a:solidFill>
              <a:effectLst>
                <a:outerShdw blurRad="38100" dist="38100" dir="2700000" algn="tl">
                  <a:srgbClr val="DDDDDD"/>
                </a:outerShdw>
              </a:effectLst>
              <a:latin typeface="+mj-lt"/>
            </a:endParaRPr>
          </a:p>
        </p:txBody>
      </p:sp>
      <p:sp>
        <p:nvSpPr>
          <p:cNvPr id="23556" name="Oval 4"/>
          <p:cNvSpPr>
            <a:spLocks noChangeAspect="1" noChangeArrowheads="1"/>
          </p:cNvSpPr>
          <p:nvPr/>
        </p:nvSpPr>
        <p:spPr bwMode="auto">
          <a:xfrm>
            <a:off x="609600" y="1143000"/>
            <a:ext cx="4127500" cy="4127500"/>
          </a:xfrm>
          <a:prstGeom prst="ellipse">
            <a:avLst/>
          </a:prstGeom>
          <a:solidFill>
            <a:srgbClr val="FFFF99"/>
          </a:solid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3557" name="Oval 5"/>
          <p:cNvSpPr>
            <a:spLocks noChangeAspect="1" noChangeArrowheads="1"/>
          </p:cNvSpPr>
          <p:nvPr/>
        </p:nvSpPr>
        <p:spPr bwMode="auto">
          <a:xfrm>
            <a:off x="2057400" y="2590800"/>
            <a:ext cx="1238250" cy="1238250"/>
          </a:xfrm>
          <a:prstGeom prst="ellipse">
            <a:avLst/>
          </a:prstGeom>
          <a:solidFill>
            <a:schemeClr val="bg1"/>
          </a:solidFill>
          <a:ln w="12700" cap="sq">
            <a:solidFill>
              <a:schemeClr val="tx2"/>
            </a:solidFill>
            <a:round/>
            <a:headEnd type="none" w="sm" len="sm"/>
            <a:tailEnd type="none" w="sm" len="sm"/>
          </a:ln>
        </p:spPr>
        <p:txBody>
          <a:bodyPr wrap="none" anchor="ctr">
            <a:prstTxWarp prst="textNoShape">
              <a:avLst/>
            </a:prstTxWarp>
          </a:bodyPr>
          <a:lstStyle/>
          <a:p>
            <a:endParaRPr lang="en-US"/>
          </a:p>
        </p:txBody>
      </p:sp>
      <p:sp>
        <p:nvSpPr>
          <p:cNvPr id="23558" name="AutoShape 6"/>
          <p:cNvSpPr>
            <a:spLocks noChangeArrowheads="1"/>
          </p:cNvSpPr>
          <p:nvPr/>
        </p:nvSpPr>
        <p:spPr bwMode="auto">
          <a:xfrm rot="10545529">
            <a:off x="2276475" y="2208213"/>
            <a:ext cx="393700" cy="1217612"/>
          </a:xfrm>
          <a:prstGeom prst="lightningBolt">
            <a:avLst/>
          </a:prstGeom>
          <a:solidFill>
            <a:srgbClr val="FF0000"/>
          </a:solidFill>
          <a:ln w="12700" cap="sq">
            <a:solidFill>
              <a:schemeClr val="tx2"/>
            </a:solidFill>
            <a:miter lim="800000"/>
            <a:headEnd type="none" w="sm" len="sm"/>
            <a:tailEnd type="none" w="sm" len="sm"/>
          </a:ln>
        </p:spPr>
        <p:txBody>
          <a:bodyPr wrap="none" anchor="ctr">
            <a:prstTxWarp prst="textNoShape">
              <a:avLst/>
            </a:prstTxWarp>
          </a:bodyPr>
          <a:lstStyle/>
          <a:p>
            <a:endParaRPr lang="en-US"/>
          </a:p>
        </p:txBody>
      </p:sp>
      <p:sp>
        <p:nvSpPr>
          <p:cNvPr id="23559" name="AutoShape 7"/>
          <p:cNvSpPr>
            <a:spLocks noChangeArrowheads="1"/>
          </p:cNvSpPr>
          <p:nvPr/>
        </p:nvSpPr>
        <p:spPr bwMode="auto">
          <a:xfrm rot="-5302537">
            <a:off x="3162300" y="2247900"/>
            <a:ext cx="381000" cy="1981200"/>
          </a:xfrm>
          <a:prstGeom prst="lightningBolt">
            <a:avLst/>
          </a:prstGeom>
          <a:solidFill>
            <a:srgbClr val="FF0000"/>
          </a:solidFill>
          <a:ln w="12700" cap="sq">
            <a:solidFill>
              <a:schemeClr val="tx2"/>
            </a:solidFill>
            <a:miter lim="800000"/>
            <a:headEnd type="none" w="sm" len="sm"/>
            <a:tailEnd type="none" w="sm" len="sm"/>
          </a:ln>
        </p:spPr>
        <p:txBody>
          <a:bodyPr wrap="none" anchor="ctr">
            <a:prstTxWarp prst="textNoShape">
              <a:avLst/>
            </a:prstTxWarp>
          </a:bodyPr>
          <a:lstStyle/>
          <a:p>
            <a:endParaRPr lang="en-US"/>
          </a:p>
        </p:txBody>
      </p:sp>
      <p:sp>
        <p:nvSpPr>
          <p:cNvPr id="23560" name="Text Box 8"/>
          <p:cNvSpPr txBox="1">
            <a:spLocks noChangeArrowheads="1"/>
          </p:cNvSpPr>
          <p:nvPr/>
        </p:nvSpPr>
        <p:spPr bwMode="auto">
          <a:xfrm>
            <a:off x="3733800" y="3124200"/>
            <a:ext cx="43180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400" baseline="-25000" dirty="0">
                <a:solidFill>
                  <a:srgbClr val="000000"/>
                </a:solidFill>
                <a:latin typeface="Times New Roman" charset="0"/>
              </a:rPr>
              <a:t>2</a:t>
            </a:r>
            <a:endParaRPr lang="es-ES_tradnl" sz="2400" dirty="0">
              <a:solidFill>
                <a:srgbClr val="000000"/>
              </a:solidFill>
              <a:latin typeface="Times New Roman" charset="0"/>
            </a:endParaRPr>
          </a:p>
        </p:txBody>
      </p:sp>
      <p:sp>
        <p:nvSpPr>
          <p:cNvPr id="23561" name="Text Box 9"/>
          <p:cNvSpPr txBox="1">
            <a:spLocks noChangeArrowheads="1"/>
          </p:cNvSpPr>
          <p:nvPr/>
        </p:nvSpPr>
        <p:spPr bwMode="auto">
          <a:xfrm>
            <a:off x="1692275" y="2349500"/>
            <a:ext cx="45085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800" baseline="-25000" dirty="0">
                <a:solidFill>
                  <a:srgbClr val="000000"/>
                </a:solidFill>
                <a:latin typeface="Symbol" charset="2"/>
              </a:rPr>
              <a:t>1</a:t>
            </a:r>
          </a:p>
        </p:txBody>
      </p:sp>
      <p:sp>
        <p:nvSpPr>
          <p:cNvPr id="23562" name="Line 10"/>
          <p:cNvSpPr>
            <a:spLocks noChangeShapeType="1"/>
          </p:cNvSpPr>
          <p:nvPr/>
        </p:nvSpPr>
        <p:spPr bwMode="auto">
          <a:xfrm>
            <a:off x="5364163" y="2205038"/>
            <a:ext cx="1066800" cy="0"/>
          </a:xfrm>
          <a:prstGeom prst="line">
            <a:avLst/>
          </a:prstGeom>
          <a:noFill/>
          <a:ln w="381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3563" name="Line 11"/>
          <p:cNvSpPr>
            <a:spLocks noChangeShapeType="1"/>
          </p:cNvSpPr>
          <p:nvPr/>
        </p:nvSpPr>
        <p:spPr bwMode="auto">
          <a:xfrm>
            <a:off x="6948488" y="2636838"/>
            <a:ext cx="1066800" cy="0"/>
          </a:xfrm>
          <a:prstGeom prst="line">
            <a:avLst/>
          </a:prstGeom>
          <a:noFill/>
          <a:ln w="38100" cap="sq">
            <a:solidFill>
              <a:srgbClr val="FF6600"/>
            </a:solidFill>
            <a:round/>
            <a:headEnd type="none" w="sm" len="sm"/>
            <a:tailEnd type="none" w="sm" len="sm"/>
          </a:ln>
        </p:spPr>
        <p:txBody>
          <a:bodyPr wrap="none" anchor="ctr">
            <a:prstTxWarp prst="textNoShape">
              <a:avLst/>
            </a:prstTxWarp>
          </a:bodyPr>
          <a:lstStyle/>
          <a:p>
            <a:endParaRPr lang="en-US"/>
          </a:p>
        </p:txBody>
      </p:sp>
      <p:sp>
        <p:nvSpPr>
          <p:cNvPr id="23564" name="Line 12"/>
          <p:cNvSpPr>
            <a:spLocks noChangeShapeType="1"/>
          </p:cNvSpPr>
          <p:nvPr/>
        </p:nvSpPr>
        <p:spPr bwMode="auto">
          <a:xfrm>
            <a:off x="6948488" y="3573463"/>
            <a:ext cx="1066800" cy="0"/>
          </a:xfrm>
          <a:prstGeom prst="line">
            <a:avLst/>
          </a:prstGeom>
          <a:noFill/>
          <a:ln w="381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3565" name="Line 13"/>
          <p:cNvSpPr>
            <a:spLocks noChangeShapeType="1"/>
          </p:cNvSpPr>
          <p:nvPr/>
        </p:nvSpPr>
        <p:spPr bwMode="auto">
          <a:xfrm>
            <a:off x="7019925" y="4005263"/>
            <a:ext cx="1066800" cy="0"/>
          </a:xfrm>
          <a:prstGeom prst="line">
            <a:avLst/>
          </a:prstGeom>
          <a:noFill/>
          <a:ln w="762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3566" name="Line 14"/>
          <p:cNvSpPr>
            <a:spLocks noChangeShapeType="1"/>
          </p:cNvSpPr>
          <p:nvPr/>
        </p:nvSpPr>
        <p:spPr bwMode="auto">
          <a:xfrm>
            <a:off x="6443663" y="2205038"/>
            <a:ext cx="533400" cy="457200"/>
          </a:xfrm>
          <a:prstGeom prst="line">
            <a:avLst/>
          </a:prstGeom>
          <a:noFill/>
          <a:ln w="63500" cap="sq">
            <a:solidFill>
              <a:schemeClr val="accent1"/>
            </a:solidFill>
            <a:round/>
            <a:headEnd type="none" w="sm" len="sm"/>
            <a:tailEnd type="triangle" w="med" len="lg"/>
          </a:ln>
        </p:spPr>
        <p:txBody>
          <a:bodyPr wrap="none" anchor="ctr">
            <a:prstTxWarp prst="textNoShape">
              <a:avLst/>
            </a:prstTxWarp>
          </a:bodyPr>
          <a:lstStyle/>
          <a:p>
            <a:endParaRPr lang="en-US"/>
          </a:p>
        </p:txBody>
      </p:sp>
      <p:sp>
        <p:nvSpPr>
          <p:cNvPr id="23567" name="Line 15"/>
          <p:cNvSpPr>
            <a:spLocks noChangeShapeType="1"/>
          </p:cNvSpPr>
          <p:nvPr/>
        </p:nvSpPr>
        <p:spPr bwMode="auto">
          <a:xfrm>
            <a:off x="7524750" y="3573463"/>
            <a:ext cx="0" cy="457200"/>
          </a:xfrm>
          <a:prstGeom prst="line">
            <a:avLst/>
          </a:prstGeom>
          <a:noFill/>
          <a:ln w="63500" cap="sq">
            <a:solidFill>
              <a:schemeClr val="tx1"/>
            </a:solidFill>
            <a:round/>
            <a:headEnd type="none" w="sm" len="sm"/>
            <a:tailEnd type="triangle" w="med" len="lg"/>
          </a:ln>
        </p:spPr>
        <p:txBody>
          <a:bodyPr wrap="none" anchor="ctr">
            <a:prstTxWarp prst="textNoShape">
              <a:avLst/>
            </a:prstTxWarp>
          </a:bodyPr>
          <a:lstStyle/>
          <a:p>
            <a:endParaRPr lang="en-US"/>
          </a:p>
        </p:txBody>
      </p:sp>
      <p:sp>
        <p:nvSpPr>
          <p:cNvPr id="23568" name="Text Box 16"/>
          <p:cNvSpPr txBox="1">
            <a:spLocks noChangeArrowheads="1"/>
          </p:cNvSpPr>
          <p:nvPr/>
        </p:nvSpPr>
        <p:spPr bwMode="auto">
          <a:xfrm>
            <a:off x="7740650" y="3429000"/>
            <a:ext cx="43180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a:latin typeface="Symbol" charset="2"/>
              </a:rPr>
              <a:t>g</a:t>
            </a:r>
            <a:r>
              <a:rPr lang="es-ES_tradnl" sz="2400" baseline="-25000">
                <a:latin typeface="Times New Roman" charset="0"/>
              </a:rPr>
              <a:t>1</a:t>
            </a:r>
            <a:endParaRPr lang="es-ES_tradnl" sz="2400">
              <a:latin typeface="Times New Roman" charset="0"/>
            </a:endParaRPr>
          </a:p>
        </p:txBody>
      </p:sp>
      <p:sp>
        <p:nvSpPr>
          <p:cNvPr id="23569" name="Text Box 17"/>
          <p:cNvSpPr txBox="1">
            <a:spLocks noChangeArrowheads="1"/>
          </p:cNvSpPr>
          <p:nvPr/>
        </p:nvSpPr>
        <p:spPr bwMode="auto">
          <a:xfrm>
            <a:off x="7667625" y="2781300"/>
            <a:ext cx="431800" cy="519113"/>
          </a:xfrm>
          <a:prstGeom prst="rect">
            <a:avLst/>
          </a:prstGeom>
          <a:noFill/>
          <a:ln w="12700" cap="sq">
            <a:noFill/>
            <a:miter lim="800000"/>
            <a:headEnd type="none" w="sm" len="sm"/>
            <a:tailEnd type="none" w="sm" len="sm"/>
          </a:ln>
        </p:spPr>
        <p:txBody>
          <a:bodyPr>
            <a:prstTxWarp prst="textNoShape">
              <a:avLst/>
            </a:prstTxWarp>
            <a:spAutoFit/>
          </a:bodyPr>
          <a:lstStyle/>
          <a:p>
            <a:pPr eaLnBrk="0" hangingPunct="0"/>
            <a:r>
              <a:rPr lang="es-ES_tradnl" sz="2800">
                <a:latin typeface="Symbol" charset="2"/>
              </a:rPr>
              <a:t>g</a:t>
            </a:r>
            <a:r>
              <a:rPr lang="es-ES_tradnl" sz="2400" baseline="-25000">
                <a:latin typeface="Times New Roman" charset="0"/>
              </a:rPr>
              <a:t>2</a:t>
            </a:r>
            <a:endParaRPr lang="es-ES_tradnl" sz="2400">
              <a:latin typeface="Times New Roman" charset="0"/>
            </a:endParaRPr>
          </a:p>
        </p:txBody>
      </p:sp>
      <p:sp>
        <p:nvSpPr>
          <p:cNvPr id="23570" name="Text Box 18"/>
          <p:cNvSpPr txBox="1">
            <a:spLocks noChangeArrowheads="1"/>
          </p:cNvSpPr>
          <p:nvPr/>
        </p:nvSpPr>
        <p:spPr bwMode="auto">
          <a:xfrm>
            <a:off x="5435600" y="2636838"/>
            <a:ext cx="1120775" cy="366712"/>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a:latin typeface="Symbol" charset="2"/>
              </a:rPr>
              <a:t>b-</a:t>
            </a:r>
            <a:r>
              <a:rPr lang="es-ES_tradnl">
                <a:latin typeface="Times New Roman" charset="0"/>
              </a:rPr>
              <a:t>feeding</a:t>
            </a:r>
            <a:endParaRPr lang="es-ES_tradnl" sz="2400">
              <a:latin typeface="Times New Roman" charset="0"/>
            </a:endParaRPr>
          </a:p>
        </p:txBody>
      </p:sp>
      <p:sp>
        <p:nvSpPr>
          <p:cNvPr id="23571" name="Text Box 19"/>
          <p:cNvSpPr txBox="1">
            <a:spLocks noChangeArrowheads="1"/>
          </p:cNvSpPr>
          <p:nvPr/>
        </p:nvSpPr>
        <p:spPr bwMode="auto">
          <a:xfrm>
            <a:off x="8243888" y="2420938"/>
            <a:ext cx="47148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a:t>
            </a:r>
            <a:r>
              <a:rPr lang="es-ES_tradnl" sz="2400" baseline="-25000">
                <a:latin typeface="Times New Roman" charset="0"/>
              </a:rPr>
              <a:t>2</a:t>
            </a:r>
            <a:endParaRPr lang="es-ES_tradnl" sz="2400">
              <a:latin typeface="Times New Roman" charset="0"/>
            </a:endParaRPr>
          </a:p>
        </p:txBody>
      </p:sp>
      <p:sp>
        <p:nvSpPr>
          <p:cNvPr id="23572" name="Text Box 20"/>
          <p:cNvSpPr txBox="1">
            <a:spLocks noChangeArrowheads="1"/>
          </p:cNvSpPr>
          <p:nvPr/>
        </p:nvSpPr>
        <p:spPr bwMode="auto">
          <a:xfrm>
            <a:off x="8243888" y="3200400"/>
            <a:ext cx="47148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a:t>
            </a:r>
            <a:r>
              <a:rPr lang="es-ES_tradnl" sz="2400" baseline="-25000">
                <a:latin typeface="Times New Roman" charset="0"/>
              </a:rPr>
              <a:t>1</a:t>
            </a:r>
            <a:endParaRPr lang="es-ES_tradnl" sz="2400">
              <a:latin typeface="Times New Roman" charset="0"/>
            </a:endParaRPr>
          </a:p>
        </p:txBody>
      </p:sp>
      <p:sp>
        <p:nvSpPr>
          <p:cNvPr id="23573" name="Line 21"/>
          <p:cNvSpPr>
            <a:spLocks noChangeShapeType="1"/>
          </p:cNvSpPr>
          <p:nvPr/>
        </p:nvSpPr>
        <p:spPr bwMode="auto">
          <a:xfrm flipV="1">
            <a:off x="5580063" y="4365625"/>
            <a:ext cx="0" cy="1143000"/>
          </a:xfrm>
          <a:prstGeom prst="line">
            <a:avLst/>
          </a:prstGeom>
          <a:noFill/>
          <a:ln w="28575" cap="sq">
            <a:solidFill>
              <a:schemeClr val="tx1"/>
            </a:solidFill>
            <a:round/>
            <a:headEnd type="none" w="sm" len="sm"/>
            <a:tailEnd type="triangle" w="sm" len="sm"/>
          </a:ln>
        </p:spPr>
        <p:txBody>
          <a:bodyPr wrap="none" anchor="ctr">
            <a:prstTxWarp prst="textNoShape">
              <a:avLst/>
            </a:prstTxWarp>
          </a:bodyPr>
          <a:lstStyle/>
          <a:p>
            <a:endParaRPr lang="en-US"/>
          </a:p>
        </p:txBody>
      </p:sp>
      <p:sp>
        <p:nvSpPr>
          <p:cNvPr id="23574" name="Line 22"/>
          <p:cNvSpPr>
            <a:spLocks noChangeShapeType="1"/>
          </p:cNvSpPr>
          <p:nvPr/>
        </p:nvSpPr>
        <p:spPr bwMode="auto">
          <a:xfrm>
            <a:off x="5580063" y="5516563"/>
            <a:ext cx="2971800" cy="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3575" name="Freeform 23"/>
          <p:cNvSpPr>
            <a:spLocks/>
          </p:cNvSpPr>
          <p:nvPr/>
        </p:nvSpPr>
        <p:spPr bwMode="auto">
          <a:xfrm>
            <a:off x="7092950" y="4437063"/>
            <a:ext cx="152400" cy="1066800"/>
          </a:xfrm>
          <a:custGeom>
            <a:avLst/>
            <a:gdLst>
              <a:gd name="T0" fmla="*/ 0 w 96"/>
              <a:gd name="T1" fmla="*/ 672 h 672"/>
              <a:gd name="T2" fmla="*/ 48 w 96"/>
              <a:gd name="T3" fmla="*/ 0 h 672"/>
              <a:gd name="T4" fmla="*/ 96 w 96"/>
              <a:gd name="T5" fmla="*/ 672 h 672"/>
              <a:gd name="T6" fmla="*/ 0 60000 65536"/>
              <a:gd name="T7" fmla="*/ 0 60000 65536"/>
              <a:gd name="T8" fmla="*/ 0 60000 65536"/>
              <a:gd name="T9" fmla="*/ 0 w 96"/>
              <a:gd name="T10" fmla="*/ 0 h 672"/>
              <a:gd name="T11" fmla="*/ 96 w 96"/>
              <a:gd name="T12" fmla="*/ 672 h 672"/>
            </a:gdLst>
            <a:ahLst/>
            <a:cxnLst>
              <a:cxn ang="T6">
                <a:pos x="T0" y="T1"/>
              </a:cxn>
              <a:cxn ang="T7">
                <a:pos x="T2" y="T3"/>
              </a:cxn>
              <a:cxn ang="T8">
                <a:pos x="T4" y="T5"/>
              </a:cxn>
            </a:cxnLst>
            <a:rect l="T9" t="T10" r="T11" b="T12"/>
            <a:pathLst>
              <a:path w="96" h="672">
                <a:moveTo>
                  <a:pt x="0" y="672"/>
                </a:moveTo>
                <a:cubicBezTo>
                  <a:pt x="16" y="336"/>
                  <a:pt x="32" y="0"/>
                  <a:pt x="48" y="0"/>
                </a:cubicBezTo>
                <a:cubicBezTo>
                  <a:pt x="64" y="0"/>
                  <a:pt x="80" y="336"/>
                  <a:pt x="96" y="672"/>
                </a:cubicBezTo>
              </a:path>
            </a:pathLst>
          </a:custGeom>
          <a:solidFill>
            <a:srgbClr val="0080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3576" name="Text Box 24"/>
          <p:cNvSpPr txBox="1">
            <a:spLocks noChangeArrowheads="1"/>
          </p:cNvSpPr>
          <p:nvPr/>
        </p:nvSpPr>
        <p:spPr bwMode="auto">
          <a:xfrm>
            <a:off x="6948488" y="5445125"/>
            <a:ext cx="47148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tx2"/>
                </a:solidFill>
                <a:latin typeface="Times New Roman" charset="0"/>
              </a:rPr>
              <a:t>E</a:t>
            </a:r>
            <a:r>
              <a:rPr lang="es-ES_tradnl" sz="2400" baseline="-25000">
                <a:solidFill>
                  <a:schemeClr val="tx2"/>
                </a:solidFill>
                <a:latin typeface="Times New Roman" charset="0"/>
              </a:rPr>
              <a:t>2</a:t>
            </a:r>
            <a:endParaRPr lang="es-ES_tradnl" sz="2400">
              <a:latin typeface="Times New Roman" charset="0"/>
            </a:endParaRPr>
          </a:p>
        </p:txBody>
      </p:sp>
      <p:sp>
        <p:nvSpPr>
          <p:cNvPr id="23577" name="Text Box 25"/>
          <p:cNvSpPr txBox="1">
            <a:spLocks noChangeArrowheads="1"/>
          </p:cNvSpPr>
          <p:nvPr/>
        </p:nvSpPr>
        <p:spPr bwMode="auto">
          <a:xfrm>
            <a:off x="6011863" y="5949950"/>
            <a:ext cx="2424112"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dirty="0">
                <a:latin typeface="Goudy Old Style"/>
                <a:cs typeface="Goudy Old Style"/>
              </a:rPr>
              <a:t>Ex in </a:t>
            </a:r>
            <a:r>
              <a:rPr lang="es-ES_tradnl" sz="2400" dirty="0" err="1">
                <a:latin typeface="Goudy Old Style"/>
                <a:cs typeface="Goudy Old Style"/>
              </a:rPr>
              <a:t>the</a:t>
            </a:r>
            <a:r>
              <a:rPr lang="es-ES_tradnl" sz="2400" dirty="0">
                <a:latin typeface="Goudy Old Style"/>
                <a:cs typeface="Goudy Old Style"/>
              </a:rPr>
              <a:t> </a:t>
            </a:r>
            <a:r>
              <a:rPr lang="es-ES_tradnl" sz="2400" dirty="0" err="1">
                <a:latin typeface="Goudy Old Style"/>
                <a:cs typeface="Goudy Old Style"/>
              </a:rPr>
              <a:t>daughter</a:t>
            </a:r>
            <a:endParaRPr lang="es-ES_tradnl" sz="2400" dirty="0">
              <a:latin typeface="Goudy Old Style"/>
              <a:cs typeface="Goudy Old Style"/>
            </a:endParaRPr>
          </a:p>
        </p:txBody>
      </p:sp>
      <p:sp>
        <p:nvSpPr>
          <p:cNvPr id="23578" name="Text Box 26"/>
          <p:cNvSpPr txBox="1">
            <a:spLocks noChangeArrowheads="1"/>
          </p:cNvSpPr>
          <p:nvPr/>
        </p:nvSpPr>
        <p:spPr bwMode="auto">
          <a:xfrm>
            <a:off x="8316913" y="4508500"/>
            <a:ext cx="396875"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tx2"/>
                </a:solidFill>
                <a:latin typeface="Times New Roman" charset="0"/>
              </a:rPr>
              <a:t>I</a:t>
            </a:r>
            <a:r>
              <a:rPr lang="es-ES_tradnl" sz="2400" baseline="-25000">
                <a:solidFill>
                  <a:schemeClr val="tx2"/>
                </a:solidFill>
                <a:latin typeface="Symbol" charset="2"/>
              </a:rPr>
              <a:t>b</a:t>
            </a:r>
            <a:endParaRPr lang="es-ES_tradnl" sz="2400">
              <a:solidFill>
                <a:schemeClr val="tx2"/>
              </a:solidFill>
              <a:latin typeface="Times New Roman" charset="0"/>
            </a:endParaRPr>
          </a:p>
        </p:txBody>
      </p:sp>
      <p:sp>
        <p:nvSpPr>
          <p:cNvPr id="23579" name="Text Box 27"/>
          <p:cNvSpPr txBox="1">
            <a:spLocks noChangeArrowheads="1"/>
          </p:cNvSpPr>
          <p:nvPr/>
        </p:nvSpPr>
        <p:spPr bwMode="auto">
          <a:xfrm>
            <a:off x="2438400" y="1320800"/>
            <a:ext cx="735748" cy="52322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err="1">
                <a:latin typeface="Times New Roman" charset="0"/>
              </a:rPr>
              <a:t>NaI</a:t>
            </a:r>
            <a:endParaRPr lang="es-ES_tradnl" sz="2400" dirty="0">
              <a:latin typeface="Times New Roman" charset="0"/>
            </a:endParaRPr>
          </a:p>
        </p:txBody>
      </p:sp>
      <p:sp>
        <p:nvSpPr>
          <p:cNvPr id="23580" name="Text Box 28"/>
          <p:cNvSpPr txBox="1">
            <a:spLocks noChangeArrowheads="1"/>
          </p:cNvSpPr>
          <p:nvPr/>
        </p:nvSpPr>
        <p:spPr bwMode="auto">
          <a:xfrm>
            <a:off x="5148263" y="4221163"/>
            <a:ext cx="404812"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tx2"/>
                </a:solidFill>
                <a:latin typeface="Times New Roman" charset="0"/>
              </a:rPr>
              <a:t>N</a:t>
            </a:r>
          </a:p>
        </p:txBody>
      </p:sp>
      <p:sp>
        <p:nvSpPr>
          <p:cNvPr id="23581" name="AutoShape 30"/>
          <p:cNvSpPr>
            <a:spLocks noChangeArrowheads="1"/>
          </p:cNvSpPr>
          <p:nvPr/>
        </p:nvSpPr>
        <p:spPr bwMode="auto">
          <a:xfrm>
            <a:off x="2286000" y="3048000"/>
            <a:ext cx="990600" cy="533400"/>
          </a:xfrm>
          <a:prstGeom prst="irregularSeal2">
            <a:avLst/>
          </a:prstGeom>
          <a:solidFill>
            <a:srgbClr val="FF6600"/>
          </a:solidFill>
          <a:ln w="12700" cap="sq">
            <a:solidFill>
              <a:schemeClr val="tx2"/>
            </a:solidFill>
            <a:miter lim="800000"/>
            <a:headEnd type="none" w="sm" len="sm"/>
            <a:tailEnd type="none" w="sm" len="sm"/>
          </a:ln>
        </p:spPr>
        <p:txBody>
          <a:bodyPr wrap="none" anchor="ctr">
            <a:prstTxWarp prst="textNoShape">
              <a:avLst/>
            </a:prstTxWarp>
          </a:bodyPr>
          <a:lstStyle/>
          <a:p>
            <a:endParaRPr lang="en-US"/>
          </a:p>
        </p:txBody>
      </p:sp>
      <p:sp>
        <p:nvSpPr>
          <p:cNvPr id="54303" name="Text Box 31"/>
          <p:cNvSpPr txBox="1">
            <a:spLocks noChangeArrowheads="1"/>
          </p:cNvSpPr>
          <p:nvPr/>
        </p:nvSpPr>
        <p:spPr bwMode="auto">
          <a:xfrm>
            <a:off x="533400" y="5181600"/>
            <a:ext cx="4191000" cy="1323439"/>
          </a:xfrm>
          <a:prstGeom prst="rect">
            <a:avLst/>
          </a:prstGeom>
          <a:noFill/>
          <a:ln w="12700" cap="sq">
            <a:noFill/>
            <a:miter lim="800000"/>
            <a:headEnd type="none" w="sm" len="sm"/>
            <a:tailEnd type="none" w="sm" len="sm"/>
          </a:ln>
          <a:effectLst/>
        </p:spPr>
        <p:txBody>
          <a:bodyPr>
            <a:prstTxWarp prst="textNoShape">
              <a:avLst/>
            </a:prstTxWarp>
            <a:spAutoFit/>
          </a:bodyPr>
          <a:lstStyle/>
          <a:p>
            <a:pPr eaLnBrk="0" hangingPunct="0">
              <a:defRPr/>
            </a:pPr>
            <a:r>
              <a:rPr lang="es-ES" sz="2000" b="1" dirty="0">
                <a:effectLst>
                  <a:outerShdw blurRad="38100" dist="38100" dir="2700000" algn="tl">
                    <a:srgbClr val="DDDDDD"/>
                  </a:outerShdw>
                </a:effectLst>
                <a:latin typeface="Goudy Old Style"/>
                <a:cs typeface="Goudy Old Style"/>
              </a:rPr>
              <a:t>Ideal case</a:t>
            </a:r>
            <a:r>
              <a:rPr lang="es-ES" sz="2000" b="1" dirty="0" smtClean="0">
                <a:effectLst>
                  <a:outerShdw blurRad="38100" dist="38100" dir="2700000" algn="tl">
                    <a:srgbClr val="DDDDDD"/>
                  </a:outerShdw>
                </a:effectLst>
                <a:latin typeface="Goudy Old Style"/>
                <a:cs typeface="Goudy Old Style"/>
              </a:rPr>
              <a:t>:</a:t>
            </a:r>
            <a:r>
              <a:rPr lang="es-ES" sz="2000" b="1" dirty="0" smtClean="0">
                <a:effectLst>
                  <a:outerShdw blurRad="38100" dist="38100" dir="2700000" algn="tl">
                    <a:srgbClr val="DDDDDD"/>
                  </a:outerShdw>
                </a:effectLst>
                <a:latin typeface="Goudy Old Style"/>
                <a:cs typeface="Goudy Old Style"/>
              </a:rPr>
              <a:t> beta minus decay</a:t>
            </a:r>
            <a:r>
              <a:rPr lang="es-ES" sz="2000" b="1" dirty="0" smtClean="0">
                <a:effectLst>
                  <a:outerShdw blurRad="38100" dist="38100" dir="2700000" algn="tl">
                    <a:srgbClr val="DDDDDD"/>
                  </a:outerShdw>
                </a:effectLst>
                <a:latin typeface="Goudy Old Style"/>
                <a:cs typeface="Goudy Old Style"/>
              </a:rPr>
              <a:t>, </a:t>
            </a:r>
            <a:r>
              <a:rPr lang="es-ES" sz="2000" b="1" dirty="0">
                <a:effectLst>
                  <a:outerShdw blurRad="38100" dist="38100" dir="2700000" algn="tl">
                    <a:srgbClr val="DDDDDD"/>
                  </a:outerShdw>
                </a:effectLst>
                <a:latin typeface="Goudy Old Style"/>
                <a:cs typeface="Goudy Old Style"/>
              </a:rPr>
              <a:t>and no contamination.</a:t>
            </a:r>
          </a:p>
          <a:p>
            <a:pPr eaLnBrk="0" hangingPunct="0">
              <a:defRPr/>
            </a:pPr>
            <a:r>
              <a:rPr lang="es-ES" sz="2000" b="1" dirty="0">
                <a:effectLst>
                  <a:outerShdw blurRad="38100" dist="38100" dir="2700000" algn="tl">
                    <a:srgbClr val="DDDDDD"/>
                  </a:outerShdw>
                </a:effectLst>
                <a:latin typeface="Goudy Old Style"/>
                <a:cs typeface="Goudy Old Style"/>
              </a:rPr>
              <a:t>There is need for a 100% efficient summing device</a:t>
            </a:r>
          </a:p>
        </p:txBody>
      </p:sp>
      <p:graphicFrame>
        <p:nvGraphicFramePr>
          <p:cNvPr id="32" name="Object 31"/>
          <p:cNvGraphicFramePr>
            <a:graphicFrameLocks noChangeAspect="1"/>
          </p:cNvGraphicFramePr>
          <p:nvPr/>
        </p:nvGraphicFramePr>
        <p:xfrm>
          <a:off x="3048000" y="6302449"/>
          <a:ext cx="2514600" cy="555551"/>
        </p:xfrm>
        <a:graphic>
          <a:graphicData uri="http://schemas.openxmlformats.org/presentationml/2006/ole">
            <p:oleObj spid="_x0000_s31746" name="Equation" r:id="rId3" imgW="685800" imgH="177800" progId="Equation.3">
              <p:embed/>
            </p:oleObj>
          </a:graphicData>
        </a:graphic>
      </p:graphicFrame>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258888" y="188913"/>
            <a:ext cx="6096000" cy="519112"/>
          </a:xfrm>
          <a:prstGeom prst="rect">
            <a:avLst/>
          </a:prstGeom>
          <a:noFill/>
          <a:ln w="12700" cap="sq">
            <a:noFill/>
            <a:miter lim="800000"/>
            <a:headEnd type="none" w="sm" len="sm"/>
            <a:tailEnd type="none" w="sm" len="sm"/>
          </a:ln>
          <a:effectLst/>
        </p:spPr>
        <p:txBody>
          <a:bodyPr>
            <a:prstTxWarp prst="textNoShape">
              <a:avLst/>
            </a:prstTxWarp>
            <a:spAutoFit/>
          </a:bodyPr>
          <a:lstStyle/>
          <a:p>
            <a:pPr algn="ctr" eaLnBrk="0" hangingPunct="0">
              <a:defRPr/>
            </a:pPr>
            <a:r>
              <a:rPr lang="es-ES" sz="2800" dirty="0">
                <a:solidFill>
                  <a:srgbClr val="000000"/>
                </a:solidFill>
                <a:effectLst>
                  <a:outerShdw blurRad="38100" dist="38100" dir="2700000" algn="tl">
                    <a:srgbClr val="DDDDDD"/>
                  </a:outerShdw>
                </a:effectLst>
                <a:latin typeface="+mj-lt"/>
                <a:cs typeface="Goudy Old Style"/>
              </a:rPr>
              <a:t>Total Absorption Spectroscopy</a:t>
            </a:r>
          </a:p>
        </p:txBody>
      </p:sp>
      <p:sp>
        <p:nvSpPr>
          <p:cNvPr id="24581" name="Oval 3"/>
          <p:cNvSpPr>
            <a:spLocks noChangeAspect="1" noChangeArrowheads="1"/>
          </p:cNvSpPr>
          <p:nvPr/>
        </p:nvSpPr>
        <p:spPr bwMode="auto">
          <a:xfrm>
            <a:off x="609600" y="1143000"/>
            <a:ext cx="4127500" cy="4127500"/>
          </a:xfrm>
          <a:prstGeom prst="ellipse">
            <a:avLst/>
          </a:prstGeom>
          <a:solidFill>
            <a:srgbClr val="FFFF99"/>
          </a:solidFill>
          <a:ln w="12700" cap="sq">
            <a:solidFill>
              <a:schemeClr val="tx1"/>
            </a:solidFill>
            <a:round/>
            <a:headEnd type="none" w="sm" len="sm"/>
            <a:tailEnd type="none" w="sm" len="sm"/>
          </a:ln>
        </p:spPr>
        <p:txBody>
          <a:bodyPr wrap="none" anchor="ctr">
            <a:prstTxWarp prst="textNoShape">
              <a:avLst/>
            </a:prstTxWarp>
          </a:bodyPr>
          <a:lstStyle/>
          <a:p>
            <a:pPr algn="ctr" eaLnBrk="0" hangingPunct="0"/>
            <a:endParaRPr lang="es-ES_tradnl" sz="2400">
              <a:solidFill>
                <a:srgbClr val="FF9900"/>
              </a:solidFill>
              <a:latin typeface="Times New Roman" charset="0"/>
            </a:endParaRPr>
          </a:p>
        </p:txBody>
      </p:sp>
      <p:sp>
        <p:nvSpPr>
          <p:cNvPr id="24582" name="Oval 4"/>
          <p:cNvSpPr>
            <a:spLocks noChangeAspect="1" noChangeArrowheads="1"/>
          </p:cNvSpPr>
          <p:nvPr/>
        </p:nvSpPr>
        <p:spPr bwMode="auto">
          <a:xfrm>
            <a:off x="2057400" y="2590800"/>
            <a:ext cx="1238250" cy="1238250"/>
          </a:xfrm>
          <a:prstGeom prst="ellipse">
            <a:avLst/>
          </a:prstGeom>
          <a:solidFill>
            <a:schemeClr val="bg1"/>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4583" name="Text Box 5"/>
          <p:cNvSpPr txBox="1">
            <a:spLocks noChangeArrowheads="1"/>
          </p:cNvSpPr>
          <p:nvPr/>
        </p:nvSpPr>
        <p:spPr bwMode="auto">
          <a:xfrm>
            <a:off x="3733800" y="3124200"/>
            <a:ext cx="43180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400" baseline="-25000" dirty="0">
                <a:solidFill>
                  <a:srgbClr val="000000"/>
                </a:solidFill>
                <a:latin typeface="Times New Roman" charset="0"/>
              </a:rPr>
              <a:t>2</a:t>
            </a:r>
            <a:endParaRPr lang="es-ES_tradnl" sz="2400" dirty="0">
              <a:solidFill>
                <a:srgbClr val="000000"/>
              </a:solidFill>
              <a:latin typeface="Times New Roman" charset="0"/>
            </a:endParaRPr>
          </a:p>
        </p:txBody>
      </p:sp>
      <p:sp>
        <p:nvSpPr>
          <p:cNvPr id="24584" name="Text Box 6"/>
          <p:cNvSpPr txBox="1">
            <a:spLocks noChangeArrowheads="1"/>
          </p:cNvSpPr>
          <p:nvPr/>
        </p:nvSpPr>
        <p:spPr bwMode="auto">
          <a:xfrm>
            <a:off x="1828800" y="2362200"/>
            <a:ext cx="43180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400" baseline="-25000" dirty="0">
                <a:solidFill>
                  <a:srgbClr val="000000"/>
                </a:solidFill>
                <a:latin typeface="Times New Roman" charset="0"/>
              </a:rPr>
              <a:t>1</a:t>
            </a:r>
            <a:endParaRPr lang="es-ES_tradnl" sz="2400" dirty="0">
              <a:solidFill>
                <a:srgbClr val="000000"/>
              </a:solidFill>
              <a:latin typeface="Times New Roman" charset="0"/>
            </a:endParaRPr>
          </a:p>
        </p:txBody>
      </p:sp>
      <p:sp>
        <p:nvSpPr>
          <p:cNvPr id="24585" name="Line 7"/>
          <p:cNvSpPr>
            <a:spLocks noChangeShapeType="1"/>
          </p:cNvSpPr>
          <p:nvPr/>
        </p:nvSpPr>
        <p:spPr bwMode="auto">
          <a:xfrm flipV="1">
            <a:off x="5562600" y="3962400"/>
            <a:ext cx="0" cy="114300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4586" name="Line 8"/>
          <p:cNvSpPr>
            <a:spLocks noChangeShapeType="1"/>
          </p:cNvSpPr>
          <p:nvPr/>
        </p:nvSpPr>
        <p:spPr bwMode="auto">
          <a:xfrm>
            <a:off x="5562600" y="5105400"/>
            <a:ext cx="2971800" cy="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4587" name="Freeform 9"/>
          <p:cNvSpPr>
            <a:spLocks/>
          </p:cNvSpPr>
          <p:nvPr/>
        </p:nvSpPr>
        <p:spPr bwMode="auto">
          <a:xfrm>
            <a:off x="7086600" y="4038600"/>
            <a:ext cx="152400" cy="1066800"/>
          </a:xfrm>
          <a:custGeom>
            <a:avLst/>
            <a:gdLst>
              <a:gd name="T0" fmla="*/ 0 w 96"/>
              <a:gd name="T1" fmla="*/ 672 h 672"/>
              <a:gd name="T2" fmla="*/ 48 w 96"/>
              <a:gd name="T3" fmla="*/ 0 h 672"/>
              <a:gd name="T4" fmla="*/ 96 w 96"/>
              <a:gd name="T5" fmla="*/ 672 h 672"/>
              <a:gd name="T6" fmla="*/ 0 60000 65536"/>
              <a:gd name="T7" fmla="*/ 0 60000 65536"/>
              <a:gd name="T8" fmla="*/ 0 60000 65536"/>
              <a:gd name="T9" fmla="*/ 0 w 96"/>
              <a:gd name="T10" fmla="*/ 0 h 672"/>
              <a:gd name="T11" fmla="*/ 96 w 96"/>
              <a:gd name="T12" fmla="*/ 672 h 672"/>
            </a:gdLst>
            <a:ahLst/>
            <a:cxnLst>
              <a:cxn ang="T6">
                <a:pos x="T0" y="T1"/>
              </a:cxn>
              <a:cxn ang="T7">
                <a:pos x="T2" y="T3"/>
              </a:cxn>
              <a:cxn ang="T8">
                <a:pos x="T4" y="T5"/>
              </a:cxn>
            </a:cxnLst>
            <a:rect l="T9" t="T10" r="T11" b="T12"/>
            <a:pathLst>
              <a:path w="96" h="672">
                <a:moveTo>
                  <a:pt x="0" y="672"/>
                </a:moveTo>
                <a:cubicBezTo>
                  <a:pt x="16" y="336"/>
                  <a:pt x="32" y="0"/>
                  <a:pt x="48" y="0"/>
                </a:cubicBezTo>
                <a:cubicBezTo>
                  <a:pt x="64" y="0"/>
                  <a:pt x="80" y="336"/>
                  <a:pt x="96" y="672"/>
                </a:cubicBezTo>
              </a:path>
            </a:pathLst>
          </a:custGeom>
          <a:solidFill>
            <a:srgbClr val="00008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4588" name="Text Box 10"/>
          <p:cNvSpPr txBox="1">
            <a:spLocks noChangeArrowheads="1"/>
          </p:cNvSpPr>
          <p:nvPr/>
        </p:nvSpPr>
        <p:spPr bwMode="auto">
          <a:xfrm>
            <a:off x="6934200" y="5029200"/>
            <a:ext cx="522288"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bg2"/>
                </a:solidFill>
                <a:latin typeface="Times New Roman" charset="0"/>
              </a:rPr>
              <a:t>E2</a:t>
            </a:r>
            <a:endParaRPr lang="es-ES_tradnl" sz="2400">
              <a:latin typeface="Times New Roman" charset="0"/>
            </a:endParaRPr>
          </a:p>
        </p:txBody>
      </p:sp>
      <p:sp>
        <p:nvSpPr>
          <p:cNvPr id="24589" name="Text Box 11"/>
          <p:cNvSpPr txBox="1">
            <a:spLocks noChangeArrowheads="1"/>
          </p:cNvSpPr>
          <p:nvPr/>
        </p:nvSpPr>
        <p:spPr bwMode="auto">
          <a:xfrm>
            <a:off x="8229600" y="5029200"/>
            <a:ext cx="369888"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bg2"/>
                </a:solidFill>
                <a:latin typeface="Times New Roman" charset="0"/>
              </a:rPr>
              <a:t>E</a:t>
            </a:r>
            <a:endParaRPr lang="es-ES_tradnl" sz="2400">
              <a:latin typeface="Times New Roman" charset="0"/>
            </a:endParaRPr>
          </a:p>
        </p:txBody>
      </p:sp>
      <p:sp>
        <p:nvSpPr>
          <p:cNvPr id="24590" name="Text Box 12"/>
          <p:cNvSpPr txBox="1">
            <a:spLocks noChangeArrowheads="1"/>
          </p:cNvSpPr>
          <p:nvPr/>
        </p:nvSpPr>
        <p:spPr bwMode="auto">
          <a:xfrm>
            <a:off x="2438400" y="1320800"/>
            <a:ext cx="735748" cy="52322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err="1">
                <a:solidFill>
                  <a:srgbClr val="000000"/>
                </a:solidFill>
                <a:latin typeface="Times New Roman" charset="0"/>
              </a:rPr>
              <a:t>NaI</a:t>
            </a:r>
            <a:endParaRPr lang="es-ES_tradnl" sz="2400" dirty="0">
              <a:solidFill>
                <a:srgbClr val="000000"/>
              </a:solidFill>
              <a:latin typeface="Times New Roman" charset="0"/>
            </a:endParaRPr>
          </a:p>
        </p:txBody>
      </p:sp>
      <p:sp>
        <p:nvSpPr>
          <p:cNvPr id="24591" name="Text Box 13"/>
          <p:cNvSpPr txBox="1">
            <a:spLocks noChangeArrowheads="1"/>
          </p:cNvSpPr>
          <p:nvPr/>
        </p:nvSpPr>
        <p:spPr bwMode="auto">
          <a:xfrm>
            <a:off x="5181600" y="3886200"/>
            <a:ext cx="404813"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N</a:t>
            </a:r>
          </a:p>
        </p:txBody>
      </p:sp>
      <p:sp>
        <p:nvSpPr>
          <p:cNvPr id="24592" name="AutoShape 14"/>
          <p:cNvSpPr>
            <a:spLocks noChangeArrowheads="1"/>
          </p:cNvSpPr>
          <p:nvPr/>
        </p:nvSpPr>
        <p:spPr bwMode="auto">
          <a:xfrm>
            <a:off x="2286000" y="3048000"/>
            <a:ext cx="990600" cy="533400"/>
          </a:xfrm>
          <a:prstGeom prst="irregularSeal2">
            <a:avLst/>
          </a:prstGeom>
          <a:solidFill>
            <a:schemeClr val="bg1"/>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4593" name="Freeform 15"/>
          <p:cNvSpPr>
            <a:spLocks/>
          </p:cNvSpPr>
          <p:nvPr/>
        </p:nvSpPr>
        <p:spPr bwMode="auto">
          <a:xfrm>
            <a:off x="8001000" y="4038600"/>
            <a:ext cx="152400" cy="1066800"/>
          </a:xfrm>
          <a:custGeom>
            <a:avLst/>
            <a:gdLst>
              <a:gd name="T0" fmla="*/ 0 w 96"/>
              <a:gd name="T1" fmla="*/ 672 h 672"/>
              <a:gd name="T2" fmla="*/ 48 w 96"/>
              <a:gd name="T3" fmla="*/ 0 h 672"/>
              <a:gd name="T4" fmla="*/ 96 w 96"/>
              <a:gd name="T5" fmla="*/ 672 h 672"/>
              <a:gd name="T6" fmla="*/ 0 60000 65536"/>
              <a:gd name="T7" fmla="*/ 0 60000 65536"/>
              <a:gd name="T8" fmla="*/ 0 60000 65536"/>
              <a:gd name="T9" fmla="*/ 0 w 96"/>
              <a:gd name="T10" fmla="*/ 0 h 672"/>
              <a:gd name="T11" fmla="*/ 96 w 96"/>
              <a:gd name="T12" fmla="*/ 672 h 672"/>
            </a:gdLst>
            <a:ahLst/>
            <a:cxnLst>
              <a:cxn ang="T6">
                <a:pos x="T0" y="T1"/>
              </a:cxn>
              <a:cxn ang="T7">
                <a:pos x="T2" y="T3"/>
              </a:cxn>
              <a:cxn ang="T8">
                <a:pos x="T4" y="T5"/>
              </a:cxn>
            </a:cxnLst>
            <a:rect l="T9" t="T10" r="T11" b="T12"/>
            <a:pathLst>
              <a:path w="96" h="672">
                <a:moveTo>
                  <a:pt x="0" y="672"/>
                </a:moveTo>
                <a:cubicBezTo>
                  <a:pt x="16" y="336"/>
                  <a:pt x="32" y="0"/>
                  <a:pt x="48" y="0"/>
                </a:cubicBezTo>
                <a:cubicBezTo>
                  <a:pt x="64" y="0"/>
                  <a:pt x="80" y="336"/>
                  <a:pt x="96" y="672"/>
                </a:cubicBezTo>
              </a:path>
            </a:pathLst>
          </a:custGeom>
          <a:solidFill>
            <a:schemeClr val="hlink"/>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cxnSp>
        <p:nvCxnSpPr>
          <p:cNvPr id="24594" name="AutoShape 16"/>
          <p:cNvCxnSpPr>
            <a:cxnSpLocks noChangeShapeType="1"/>
            <a:stCxn id="24587" idx="1"/>
            <a:endCxn id="24593" idx="1"/>
          </p:cNvCxnSpPr>
          <p:nvPr/>
        </p:nvCxnSpPr>
        <p:spPr bwMode="auto">
          <a:xfrm>
            <a:off x="7162800" y="4038600"/>
            <a:ext cx="914400" cy="0"/>
          </a:xfrm>
          <a:prstGeom prst="straightConnector1">
            <a:avLst/>
          </a:prstGeom>
          <a:noFill/>
          <a:ln w="12700" cap="sq">
            <a:solidFill>
              <a:schemeClr val="bg2"/>
            </a:solidFill>
            <a:round/>
            <a:headEnd type="arrow" w="lg" len="lg"/>
            <a:tailEnd type="arrow" w="lg" len="lg"/>
          </a:ln>
        </p:spPr>
      </p:cxnSp>
      <p:sp>
        <p:nvSpPr>
          <p:cNvPr id="24595" name="Text Box 17"/>
          <p:cNvSpPr txBox="1">
            <a:spLocks noChangeArrowheads="1"/>
          </p:cNvSpPr>
          <p:nvPr/>
        </p:nvSpPr>
        <p:spPr bwMode="auto">
          <a:xfrm>
            <a:off x="7086600" y="3657600"/>
            <a:ext cx="1179513" cy="396875"/>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000">
                <a:solidFill>
                  <a:schemeClr val="tx2"/>
                </a:solidFill>
                <a:latin typeface="Times New Roman" charset="0"/>
              </a:rPr>
              <a:t>1022 keV</a:t>
            </a:r>
            <a:endParaRPr lang="es-ES_tradnl" sz="2400">
              <a:latin typeface="Times New Roman" charset="0"/>
            </a:endParaRPr>
          </a:p>
        </p:txBody>
      </p:sp>
      <p:grpSp>
        <p:nvGrpSpPr>
          <p:cNvPr id="24596" name="Group 18"/>
          <p:cNvGrpSpPr>
            <a:grpSpLocks/>
          </p:cNvGrpSpPr>
          <p:nvPr/>
        </p:nvGrpSpPr>
        <p:grpSpPr bwMode="auto">
          <a:xfrm>
            <a:off x="5003800" y="2060575"/>
            <a:ext cx="3895725" cy="615950"/>
            <a:chOff x="3024" y="1104"/>
            <a:chExt cx="2454" cy="388"/>
          </a:xfrm>
        </p:grpSpPr>
        <p:sp>
          <p:nvSpPr>
            <p:cNvPr id="24610" name="Text Box 20"/>
            <p:cNvSpPr txBox="1">
              <a:spLocks noChangeArrowheads="1"/>
            </p:cNvSpPr>
            <p:nvPr/>
          </p:nvSpPr>
          <p:spPr bwMode="auto">
            <a:xfrm>
              <a:off x="3024" y="1200"/>
              <a:ext cx="414" cy="28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tx2"/>
                  </a:solidFill>
                  <a:latin typeface="Times New Roman" charset="0"/>
                </a:rPr>
                <a:t>EC</a:t>
              </a:r>
              <a:r>
                <a:rPr lang="es-ES_tradnl" sz="2400">
                  <a:solidFill>
                    <a:srgbClr val="FF6600"/>
                  </a:solidFill>
                  <a:latin typeface="Times New Roman" charset="0"/>
                </a:rPr>
                <a:t>:</a:t>
              </a:r>
              <a:endParaRPr lang="es-ES_tradnl" sz="2400">
                <a:latin typeface="Times New Roman" charset="0"/>
              </a:endParaRPr>
            </a:p>
          </p:txBody>
        </p:sp>
      </p:grpSp>
      <p:pic>
        <p:nvPicPr>
          <p:cNvPr id="24578" name="Picture 2"/>
          <p:cNvPicPr>
            <a:picLocks noChangeArrowheads="1"/>
          </p:cNvPicPr>
          <p:nvPr/>
        </p:nvPicPr>
        <p:blipFill>
          <a:blip r:embed="rId2"/>
          <a:srcRect/>
          <a:stretch>
            <a:fillRect/>
          </a:stretch>
        </p:blipFill>
        <p:spPr bwMode="auto">
          <a:xfrm>
            <a:off x="5607050" y="2832100"/>
            <a:ext cx="3286125" cy="596900"/>
          </a:xfrm>
          <a:prstGeom prst="rect">
            <a:avLst/>
          </a:prstGeom>
          <a:noFill/>
          <a:ln w="19050">
            <a:solidFill>
              <a:schemeClr val="tx1"/>
            </a:solidFill>
            <a:miter lim="800000"/>
            <a:headEnd/>
            <a:tailEnd/>
          </a:ln>
        </p:spPr>
      </p:pic>
      <p:sp>
        <p:nvSpPr>
          <p:cNvPr id="24597" name="Text Box 22"/>
          <p:cNvSpPr txBox="1">
            <a:spLocks noChangeArrowheads="1"/>
          </p:cNvSpPr>
          <p:nvPr/>
        </p:nvSpPr>
        <p:spPr bwMode="auto">
          <a:xfrm>
            <a:off x="5076825" y="2971800"/>
            <a:ext cx="549275"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hlink"/>
                </a:solidFill>
                <a:latin typeface="Symbol" charset="2"/>
              </a:rPr>
              <a:t>b</a:t>
            </a:r>
            <a:r>
              <a:rPr lang="es-ES_tradnl" sz="2400" baseline="30000">
                <a:solidFill>
                  <a:schemeClr val="hlink"/>
                </a:solidFill>
                <a:latin typeface="Times New Roman" charset="0"/>
              </a:rPr>
              <a:t>+</a:t>
            </a:r>
            <a:r>
              <a:rPr lang="es-ES_tradnl" sz="2400">
                <a:solidFill>
                  <a:schemeClr val="hlink"/>
                </a:solidFill>
                <a:latin typeface="Times New Roman" charset="0"/>
              </a:rPr>
              <a:t>:</a:t>
            </a:r>
          </a:p>
        </p:txBody>
      </p:sp>
      <p:sp>
        <p:nvSpPr>
          <p:cNvPr id="24598" name="Text Box 23"/>
          <p:cNvSpPr txBox="1">
            <a:spLocks noChangeArrowheads="1"/>
          </p:cNvSpPr>
          <p:nvPr/>
        </p:nvSpPr>
        <p:spPr bwMode="auto">
          <a:xfrm>
            <a:off x="7620000" y="4648200"/>
            <a:ext cx="465138"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Symbol" charset="2"/>
              </a:rPr>
              <a:t>b</a:t>
            </a:r>
            <a:r>
              <a:rPr lang="es-ES_tradnl" sz="2400" baseline="30000">
                <a:latin typeface="Times New Roman" charset="0"/>
              </a:rPr>
              <a:t>+</a:t>
            </a:r>
            <a:endParaRPr lang="es-ES_tradnl" sz="2400">
              <a:latin typeface="Times New Roman" charset="0"/>
            </a:endParaRPr>
          </a:p>
        </p:txBody>
      </p:sp>
      <p:sp>
        <p:nvSpPr>
          <p:cNvPr id="24599" name="Text Box 24"/>
          <p:cNvSpPr txBox="1">
            <a:spLocks noChangeArrowheads="1"/>
          </p:cNvSpPr>
          <p:nvPr/>
        </p:nvSpPr>
        <p:spPr bwMode="auto">
          <a:xfrm>
            <a:off x="6553200" y="4648200"/>
            <a:ext cx="573088"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EC</a:t>
            </a:r>
          </a:p>
        </p:txBody>
      </p:sp>
      <p:sp>
        <p:nvSpPr>
          <p:cNvPr id="55321" name="Text Box 25"/>
          <p:cNvSpPr txBox="1">
            <a:spLocks noChangeArrowheads="1"/>
          </p:cNvSpPr>
          <p:nvPr/>
        </p:nvSpPr>
        <p:spPr bwMode="auto">
          <a:xfrm>
            <a:off x="1042988" y="5734050"/>
            <a:ext cx="4608512" cy="1015663"/>
          </a:xfrm>
          <a:prstGeom prst="rect">
            <a:avLst/>
          </a:prstGeom>
          <a:noFill/>
          <a:ln w="12700" cap="sq">
            <a:noFill/>
            <a:miter lim="800000"/>
            <a:headEnd type="none" w="sm" len="sm"/>
            <a:tailEnd type="none" w="sm" len="sm"/>
          </a:ln>
          <a:effectLst/>
        </p:spPr>
        <p:txBody>
          <a:bodyPr>
            <a:prstTxWarp prst="textNoShape">
              <a:avLst/>
            </a:prstTxWarp>
            <a:spAutoFit/>
          </a:bodyPr>
          <a:lstStyle/>
          <a:p>
            <a:pPr eaLnBrk="0" hangingPunct="0">
              <a:defRPr/>
            </a:pPr>
            <a:r>
              <a:rPr lang="es-ES" sz="2000" dirty="0">
                <a:solidFill>
                  <a:srgbClr val="000000"/>
                </a:solidFill>
                <a:effectLst>
                  <a:outerShdw blurRad="38100" dist="38100" dir="2700000" algn="tl">
                    <a:srgbClr val="DDDDDD"/>
                  </a:outerShdw>
                </a:effectLst>
                <a:latin typeface="Goudy Old Style"/>
                <a:cs typeface="Goudy Old Style"/>
              </a:rPr>
              <a:t>Real case: two processes in the</a:t>
            </a:r>
            <a:r>
              <a:rPr lang="es-ES" sz="2000" dirty="0" smtClean="0">
                <a:solidFill>
                  <a:srgbClr val="000000"/>
                </a:solidFill>
                <a:effectLst>
                  <a:outerShdw blurRad="38100" dist="38100" dir="2700000" algn="tl">
                    <a:srgbClr val="DDDDDD"/>
                  </a:outerShdw>
                </a:effectLst>
                <a:latin typeface="Goudy Old Style"/>
                <a:cs typeface="Goudy Old Style"/>
              </a:rPr>
              <a:t> beta</a:t>
            </a:r>
            <a:r>
              <a:rPr lang="es-ES" sz="2000" baseline="30000" dirty="0" smtClean="0">
                <a:solidFill>
                  <a:srgbClr val="000000"/>
                </a:solidFill>
                <a:effectLst>
                  <a:outerShdw blurRad="38100" dist="38100" dir="2700000" algn="tl">
                    <a:srgbClr val="DDDDDD"/>
                  </a:outerShdw>
                </a:effectLst>
                <a:latin typeface="Goudy Old Style"/>
                <a:cs typeface="Goudy Old Style"/>
              </a:rPr>
              <a:t> </a:t>
            </a:r>
            <a:r>
              <a:rPr lang="es-ES" sz="2000" dirty="0" smtClean="0">
                <a:solidFill>
                  <a:srgbClr val="000000"/>
                </a:solidFill>
                <a:effectLst>
                  <a:outerShdw blurRad="38100" dist="38100" dir="2700000" algn="tl">
                    <a:srgbClr val="DDDDDD"/>
                  </a:outerShdw>
                </a:effectLst>
                <a:latin typeface="Goudy Old Style"/>
                <a:cs typeface="Goudy Old Style"/>
              </a:rPr>
              <a:t>plus/</a:t>
            </a:r>
            <a:r>
              <a:rPr lang="es-ES" sz="2000" dirty="0">
                <a:solidFill>
                  <a:srgbClr val="000000"/>
                </a:solidFill>
                <a:effectLst>
                  <a:outerShdw blurRad="38100" dist="38100" dir="2700000" algn="tl">
                    <a:srgbClr val="DDDDDD"/>
                  </a:outerShdw>
                </a:effectLst>
                <a:latin typeface="Goudy Old Style"/>
                <a:cs typeface="Goudy Old Style"/>
              </a:rPr>
              <a:t>EC case. </a:t>
            </a:r>
          </a:p>
          <a:p>
            <a:pPr eaLnBrk="0" hangingPunct="0">
              <a:defRPr/>
            </a:pPr>
            <a:r>
              <a:rPr lang="es-ES" sz="2000" dirty="0">
                <a:solidFill>
                  <a:srgbClr val="000000"/>
                </a:solidFill>
                <a:effectLst>
                  <a:outerShdw blurRad="38100" dist="38100" dir="2700000" algn="tl">
                    <a:srgbClr val="DDDDDD"/>
                  </a:outerShdw>
                </a:effectLst>
                <a:latin typeface="Goudy Old Style"/>
                <a:cs typeface="Goudy Old Style"/>
              </a:rPr>
              <a:t>We need to distinguish between them.</a:t>
            </a:r>
          </a:p>
        </p:txBody>
      </p:sp>
      <p:grpSp>
        <p:nvGrpSpPr>
          <p:cNvPr id="24601" name="Group 26"/>
          <p:cNvGrpSpPr>
            <a:grpSpLocks/>
          </p:cNvGrpSpPr>
          <p:nvPr/>
        </p:nvGrpSpPr>
        <p:grpSpPr bwMode="auto">
          <a:xfrm>
            <a:off x="2105025" y="2636838"/>
            <a:ext cx="1143000" cy="1143000"/>
            <a:chOff x="3216" y="1632"/>
            <a:chExt cx="816" cy="768"/>
          </a:xfrm>
        </p:grpSpPr>
        <p:sp>
          <p:nvSpPr>
            <p:cNvPr id="24608" name="AutoShape 27"/>
            <p:cNvSpPr>
              <a:spLocks noChangeArrowheads="1"/>
            </p:cNvSpPr>
            <p:nvPr/>
          </p:nvSpPr>
          <p:spPr bwMode="auto">
            <a:xfrm>
              <a:off x="3216" y="1632"/>
              <a:ext cx="816" cy="768"/>
            </a:xfrm>
            <a:custGeom>
              <a:avLst/>
              <a:gdLst>
                <a:gd name="T0" fmla="*/ 408 w 21600"/>
                <a:gd name="T1" fmla="*/ 0 h 21600"/>
                <a:gd name="T2" fmla="*/ 102 w 21600"/>
                <a:gd name="T3" fmla="*/ 384 h 21600"/>
                <a:gd name="T4" fmla="*/ 408 w 21600"/>
                <a:gd name="T5" fmla="*/ 192 h 21600"/>
                <a:gd name="T6" fmla="*/ 714 w 21600"/>
                <a:gd name="T7" fmla="*/ 384 h 21600"/>
                <a:gd name="T8" fmla="*/ 0 60000 65536"/>
                <a:gd name="T9" fmla="*/ 0 60000 65536"/>
                <a:gd name="T10" fmla="*/ 0 60000 65536"/>
                <a:gd name="T11" fmla="*/ 0 60000 65536"/>
                <a:gd name="T12" fmla="*/ 0 w 21600"/>
                <a:gd name="T13" fmla="*/ 0 h 21600"/>
                <a:gd name="T14" fmla="*/ 21600 w 21600"/>
                <a:gd name="T15" fmla="*/ 770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rgbClr val="C0C0C0"/>
            </a:solidFill>
            <a:ln w="12700" cap="sq">
              <a:solidFill>
                <a:schemeClr val="tx1"/>
              </a:solidFill>
              <a:miter lim="800000"/>
              <a:headEnd type="none" w="sm" len="sm"/>
              <a:tailEnd type="none" w="sm" len="sm"/>
            </a:ln>
          </p:spPr>
          <p:txBody>
            <a:bodyPr wrap="none" anchor="ctr">
              <a:prstTxWarp prst="textNoShape">
                <a:avLst/>
              </a:prstTxWarp>
            </a:bodyPr>
            <a:lstStyle/>
            <a:p>
              <a:endParaRPr lang="en-US"/>
            </a:p>
          </p:txBody>
        </p:sp>
        <p:sp>
          <p:nvSpPr>
            <p:cNvPr id="24609" name="AutoShape 28"/>
            <p:cNvSpPr>
              <a:spLocks noChangeArrowheads="1"/>
            </p:cNvSpPr>
            <p:nvPr/>
          </p:nvSpPr>
          <p:spPr bwMode="auto">
            <a:xfrm rot="10799736">
              <a:off x="3216" y="1632"/>
              <a:ext cx="816" cy="768"/>
            </a:xfrm>
            <a:custGeom>
              <a:avLst/>
              <a:gdLst>
                <a:gd name="T0" fmla="*/ 408 w 21600"/>
                <a:gd name="T1" fmla="*/ 0 h 21600"/>
                <a:gd name="T2" fmla="*/ 102 w 21600"/>
                <a:gd name="T3" fmla="*/ 384 h 21600"/>
                <a:gd name="T4" fmla="*/ 408 w 21600"/>
                <a:gd name="T5" fmla="*/ 192 h 21600"/>
                <a:gd name="T6" fmla="*/ 714 w 21600"/>
                <a:gd name="T7" fmla="*/ 384 h 21600"/>
                <a:gd name="T8" fmla="*/ 0 60000 65536"/>
                <a:gd name="T9" fmla="*/ 0 60000 65536"/>
                <a:gd name="T10" fmla="*/ 0 60000 65536"/>
                <a:gd name="T11" fmla="*/ 0 60000 65536"/>
                <a:gd name="T12" fmla="*/ 0 w 21600"/>
                <a:gd name="T13" fmla="*/ 0 h 21600"/>
                <a:gd name="T14" fmla="*/ 21600 w 21600"/>
                <a:gd name="T15" fmla="*/ 770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rgbClr val="C0C0C0"/>
            </a:solidFill>
            <a:ln w="12700" cap="sq">
              <a:solidFill>
                <a:schemeClr val="tx1"/>
              </a:solidFill>
              <a:miter lim="800000"/>
              <a:headEnd type="none" w="sm" len="sm"/>
              <a:tailEnd type="none" w="sm" len="sm"/>
            </a:ln>
          </p:spPr>
          <p:txBody>
            <a:bodyPr wrap="none" anchor="ctr">
              <a:prstTxWarp prst="textNoShape">
                <a:avLst/>
              </a:prstTxWarp>
            </a:bodyPr>
            <a:lstStyle/>
            <a:p>
              <a:endParaRPr lang="en-US"/>
            </a:p>
          </p:txBody>
        </p:sp>
      </p:grpSp>
      <p:sp>
        <p:nvSpPr>
          <p:cNvPr id="24602" name="AutoShape 29"/>
          <p:cNvSpPr>
            <a:spLocks noChangeArrowheads="1"/>
          </p:cNvSpPr>
          <p:nvPr/>
        </p:nvSpPr>
        <p:spPr bwMode="auto">
          <a:xfrm rot="-3895842">
            <a:off x="2819400" y="3276600"/>
            <a:ext cx="381000" cy="990600"/>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4603" name="AutoShape 30"/>
          <p:cNvSpPr>
            <a:spLocks noChangeArrowheads="1"/>
          </p:cNvSpPr>
          <p:nvPr/>
        </p:nvSpPr>
        <p:spPr bwMode="auto">
          <a:xfrm rot="7089582">
            <a:off x="2057400" y="3124200"/>
            <a:ext cx="381000" cy="990600"/>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4604" name="AutoShape 31"/>
          <p:cNvSpPr>
            <a:spLocks noChangeArrowheads="1"/>
          </p:cNvSpPr>
          <p:nvPr/>
        </p:nvSpPr>
        <p:spPr bwMode="auto">
          <a:xfrm rot="-5302537">
            <a:off x="3162300" y="2247900"/>
            <a:ext cx="381000" cy="1981200"/>
          </a:xfrm>
          <a:prstGeom prst="lightningBolt">
            <a:avLst/>
          </a:prstGeom>
          <a:solidFill>
            <a:srgbClr val="FF00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4605" name="AutoShape 32"/>
          <p:cNvSpPr>
            <a:spLocks noChangeArrowheads="1"/>
          </p:cNvSpPr>
          <p:nvPr/>
        </p:nvSpPr>
        <p:spPr bwMode="auto">
          <a:xfrm rot="10545529">
            <a:off x="2276475" y="2208213"/>
            <a:ext cx="393700" cy="1217612"/>
          </a:xfrm>
          <a:prstGeom prst="lightningBolt">
            <a:avLst/>
          </a:prstGeom>
          <a:solidFill>
            <a:srgbClr val="FF0000"/>
          </a:solidFill>
          <a:ln w="12700" cap="sq">
            <a:solidFill>
              <a:schemeClr val="tx1"/>
            </a:solidFill>
            <a:miter lim="800000"/>
            <a:headEnd type="none" w="sm" len="sm"/>
            <a:tailEnd type="none" w="sm" len="sm"/>
          </a:ln>
        </p:spPr>
        <p:txBody>
          <a:bodyPr rot="10800000" wrap="none" anchor="ctr">
            <a:prstTxWarp prst="textNoShape">
              <a:avLst/>
            </a:prstTxWarp>
          </a:bodyPr>
          <a:lstStyle/>
          <a:p>
            <a:pPr algn="ctr" eaLnBrk="0" hangingPunct="0"/>
            <a:endParaRPr lang="es-ES_tradnl" sz="2400">
              <a:solidFill>
                <a:schemeClr val="tx2"/>
              </a:solidFill>
              <a:latin typeface="Times New Roman" charset="0"/>
            </a:endParaRPr>
          </a:p>
        </p:txBody>
      </p:sp>
      <p:sp>
        <p:nvSpPr>
          <p:cNvPr id="24606" name="Text Box 33"/>
          <p:cNvSpPr txBox="1">
            <a:spLocks noChangeArrowheads="1"/>
          </p:cNvSpPr>
          <p:nvPr/>
        </p:nvSpPr>
        <p:spPr bwMode="auto">
          <a:xfrm>
            <a:off x="1066800" y="3733800"/>
            <a:ext cx="1052513"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solidFill>
                  <a:srgbClr val="000000"/>
                </a:solidFill>
                <a:latin typeface="Times New Roman" charset="0"/>
              </a:rPr>
              <a:t>511 keV</a:t>
            </a:r>
          </a:p>
        </p:txBody>
      </p:sp>
      <p:sp>
        <p:nvSpPr>
          <p:cNvPr id="24607" name="Text Box 34"/>
          <p:cNvSpPr txBox="1">
            <a:spLocks noChangeArrowheads="1"/>
          </p:cNvSpPr>
          <p:nvPr/>
        </p:nvSpPr>
        <p:spPr bwMode="auto">
          <a:xfrm>
            <a:off x="2667000" y="4038600"/>
            <a:ext cx="1052513"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solidFill>
                  <a:srgbClr val="000000"/>
                </a:solidFill>
                <a:latin typeface="Times New Roman" charset="0"/>
              </a:rPr>
              <a:t>511 keV</a:t>
            </a:r>
          </a:p>
        </p:txBody>
      </p:sp>
      <p:pic>
        <p:nvPicPr>
          <p:cNvPr id="24579" name="Picture 3"/>
          <p:cNvPicPr>
            <a:picLocks noChangeArrowheads="1"/>
          </p:cNvPicPr>
          <p:nvPr/>
        </p:nvPicPr>
        <p:blipFill>
          <a:blip r:embed="rId3"/>
          <a:srcRect/>
          <a:stretch>
            <a:fillRect/>
          </a:stretch>
        </p:blipFill>
        <p:spPr bwMode="auto">
          <a:xfrm>
            <a:off x="5613400" y="2060575"/>
            <a:ext cx="3286125" cy="615950"/>
          </a:xfrm>
          <a:prstGeom prst="rect">
            <a:avLst/>
          </a:prstGeom>
          <a:noFill/>
          <a:ln w="19050" cap="sq">
            <a:solidFill>
              <a:schemeClr val="tx1"/>
            </a:solidFill>
            <a:miter lim="800000"/>
            <a:headEnd type="none" w="sm" len="sm"/>
            <a:tailEnd type="none" w="sm" len="sm"/>
          </a:ln>
          <a:effectLst/>
        </p:spPr>
      </p:pic>
      <p:sp>
        <p:nvSpPr>
          <p:cNvPr id="35" name="AutoShape 30"/>
          <p:cNvSpPr>
            <a:spLocks noChangeArrowheads="1"/>
          </p:cNvSpPr>
          <p:nvPr/>
        </p:nvSpPr>
        <p:spPr bwMode="auto">
          <a:xfrm>
            <a:off x="2286000" y="2895600"/>
            <a:ext cx="990600" cy="533400"/>
          </a:xfrm>
          <a:prstGeom prst="irregularSeal2">
            <a:avLst/>
          </a:prstGeom>
          <a:solidFill>
            <a:srgbClr val="FF6600"/>
          </a:solidFill>
          <a:ln w="12700" cap="sq">
            <a:solidFill>
              <a:schemeClr val="tx2"/>
            </a:solidFill>
            <a:miter lim="800000"/>
            <a:headEnd type="none" w="sm" len="sm"/>
            <a:tailEnd type="none" w="sm" len="sm"/>
          </a:ln>
        </p:spPr>
        <p:txBody>
          <a:bodyPr wrap="none" anchor="ctr">
            <a:prstTxWarp prst="textNoShape">
              <a:avLst/>
            </a:prstTxWarp>
          </a:bodyPr>
          <a:lstStyle/>
          <a:p>
            <a:endParaRPr lang="en-US"/>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1562100" y="188913"/>
            <a:ext cx="6019800" cy="519112"/>
          </a:xfrm>
          <a:prstGeom prst="rect">
            <a:avLst/>
          </a:prstGeom>
          <a:noFill/>
          <a:ln w="12700" cap="sq">
            <a:noFill/>
            <a:miter lim="800000"/>
            <a:headEnd type="none" w="sm" len="sm"/>
            <a:tailEnd type="none" w="sm" len="sm"/>
          </a:ln>
          <a:effectLst/>
        </p:spPr>
        <p:txBody>
          <a:bodyPr>
            <a:prstTxWarp prst="textNoShape">
              <a:avLst/>
            </a:prstTxWarp>
            <a:spAutoFit/>
          </a:bodyPr>
          <a:lstStyle/>
          <a:p>
            <a:pPr algn="ctr" eaLnBrk="0" hangingPunct="0">
              <a:defRPr/>
            </a:pPr>
            <a:r>
              <a:rPr lang="es-ES" sz="2800" b="1" dirty="0">
                <a:solidFill>
                  <a:srgbClr val="000000"/>
                </a:solidFill>
                <a:effectLst>
                  <a:outerShdw blurRad="38100" dist="38100" dir="2700000" algn="tl">
                    <a:srgbClr val="DDDDDD"/>
                  </a:outerShdw>
                </a:effectLst>
                <a:latin typeface="+mj-lt"/>
              </a:rPr>
              <a:t>Total absorption spectroscopy</a:t>
            </a:r>
          </a:p>
        </p:txBody>
      </p:sp>
      <p:sp>
        <p:nvSpPr>
          <p:cNvPr id="25604" name="Oval 4"/>
          <p:cNvSpPr>
            <a:spLocks noChangeAspect="1" noChangeArrowheads="1"/>
          </p:cNvSpPr>
          <p:nvPr/>
        </p:nvSpPr>
        <p:spPr bwMode="auto">
          <a:xfrm>
            <a:off x="2057400" y="2590800"/>
            <a:ext cx="1238250" cy="1238250"/>
          </a:xfrm>
          <a:prstGeom prst="ellipse">
            <a:avLst/>
          </a:prstGeom>
          <a:solidFill>
            <a:schemeClr val="bg1"/>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03" name="Oval 3"/>
          <p:cNvSpPr>
            <a:spLocks noChangeAspect="1" noChangeArrowheads="1"/>
          </p:cNvSpPr>
          <p:nvPr/>
        </p:nvSpPr>
        <p:spPr bwMode="auto">
          <a:xfrm>
            <a:off x="609600" y="1143000"/>
            <a:ext cx="4127500" cy="4127500"/>
          </a:xfrm>
          <a:prstGeom prst="ellipse">
            <a:avLst/>
          </a:prstGeom>
          <a:solidFill>
            <a:srgbClr val="FEFF84"/>
          </a:solid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05" name="Text Box 5"/>
          <p:cNvSpPr txBox="1">
            <a:spLocks noChangeArrowheads="1"/>
          </p:cNvSpPr>
          <p:nvPr/>
        </p:nvSpPr>
        <p:spPr bwMode="auto">
          <a:xfrm>
            <a:off x="3733800" y="3124200"/>
            <a:ext cx="43180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400" baseline="-25000" dirty="0">
                <a:solidFill>
                  <a:srgbClr val="000000"/>
                </a:solidFill>
                <a:latin typeface="Times New Roman" charset="0"/>
              </a:rPr>
              <a:t>2</a:t>
            </a:r>
            <a:endParaRPr lang="es-ES_tradnl" sz="2400" dirty="0">
              <a:solidFill>
                <a:srgbClr val="000000"/>
              </a:solidFill>
              <a:latin typeface="Times New Roman" charset="0"/>
            </a:endParaRPr>
          </a:p>
        </p:txBody>
      </p:sp>
      <p:sp>
        <p:nvSpPr>
          <p:cNvPr id="25606" name="Text Box 6"/>
          <p:cNvSpPr txBox="1">
            <a:spLocks noChangeArrowheads="1"/>
          </p:cNvSpPr>
          <p:nvPr/>
        </p:nvSpPr>
        <p:spPr bwMode="auto">
          <a:xfrm>
            <a:off x="1763713" y="2349500"/>
            <a:ext cx="450850" cy="519113"/>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a:solidFill>
                  <a:srgbClr val="000000"/>
                </a:solidFill>
                <a:latin typeface="Symbol" charset="2"/>
              </a:rPr>
              <a:t>g</a:t>
            </a:r>
            <a:r>
              <a:rPr lang="es-ES_tradnl" sz="2800" baseline="-25000" dirty="0">
                <a:solidFill>
                  <a:srgbClr val="000000"/>
                </a:solidFill>
                <a:latin typeface="Symbol" charset="2"/>
              </a:rPr>
              <a:t>1</a:t>
            </a:r>
          </a:p>
        </p:txBody>
      </p:sp>
      <p:sp>
        <p:nvSpPr>
          <p:cNvPr id="25607" name="Text Box 7"/>
          <p:cNvSpPr txBox="1">
            <a:spLocks noChangeArrowheads="1"/>
          </p:cNvSpPr>
          <p:nvPr/>
        </p:nvSpPr>
        <p:spPr bwMode="auto">
          <a:xfrm>
            <a:off x="2438400" y="1320800"/>
            <a:ext cx="735748" cy="52322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800" dirty="0" err="1">
                <a:solidFill>
                  <a:srgbClr val="000000"/>
                </a:solidFill>
                <a:latin typeface="Times New Roman" charset="0"/>
              </a:rPr>
              <a:t>NaI</a:t>
            </a:r>
            <a:endParaRPr lang="es-ES_tradnl" sz="2400" dirty="0">
              <a:solidFill>
                <a:srgbClr val="000000"/>
              </a:solidFill>
              <a:latin typeface="Times New Roman" charset="0"/>
            </a:endParaRPr>
          </a:p>
        </p:txBody>
      </p:sp>
      <p:sp>
        <p:nvSpPr>
          <p:cNvPr id="25608" name="AutoShape 8"/>
          <p:cNvSpPr>
            <a:spLocks noChangeArrowheads="1"/>
          </p:cNvSpPr>
          <p:nvPr/>
        </p:nvSpPr>
        <p:spPr bwMode="auto">
          <a:xfrm>
            <a:off x="2286000" y="3048000"/>
            <a:ext cx="990600" cy="533400"/>
          </a:xfrm>
          <a:prstGeom prst="irregularSeal2">
            <a:avLst/>
          </a:prstGeom>
          <a:solidFill>
            <a:srgbClr val="FFFF66"/>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56329" name="Text Box 9"/>
          <p:cNvSpPr txBox="1">
            <a:spLocks noChangeArrowheads="1"/>
          </p:cNvSpPr>
          <p:nvPr/>
        </p:nvSpPr>
        <p:spPr bwMode="auto">
          <a:xfrm>
            <a:off x="1042988" y="5410200"/>
            <a:ext cx="4033837" cy="762000"/>
          </a:xfrm>
          <a:prstGeom prst="rect">
            <a:avLst/>
          </a:prstGeom>
          <a:noFill/>
          <a:ln w="12700" cap="sq">
            <a:noFill/>
            <a:miter lim="800000"/>
            <a:headEnd type="none" w="sm" len="sm"/>
            <a:tailEnd type="none" w="sm" len="sm"/>
          </a:ln>
          <a:effectLst/>
        </p:spPr>
        <p:txBody>
          <a:bodyPr>
            <a:prstTxWarp prst="textNoShape">
              <a:avLst/>
            </a:prstTxWarp>
            <a:spAutoFit/>
          </a:bodyPr>
          <a:lstStyle/>
          <a:p>
            <a:pPr eaLnBrk="0" hangingPunct="0">
              <a:defRPr/>
            </a:pPr>
            <a:r>
              <a:rPr lang="es-ES" sz="2400" b="1" dirty="0">
                <a:solidFill>
                  <a:srgbClr val="000000"/>
                </a:solidFill>
                <a:effectLst>
                  <a:outerShdw blurRad="38100" dist="38100" dir="2700000" algn="tl">
                    <a:srgbClr val="DDDDDD"/>
                  </a:outerShdw>
                </a:effectLst>
                <a:latin typeface="+mj-lt"/>
              </a:rPr>
              <a:t>Solution: </a:t>
            </a:r>
            <a:r>
              <a:rPr lang="es-ES" sz="2000" b="1" dirty="0">
                <a:solidFill>
                  <a:srgbClr val="000000"/>
                </a:solidFill>
                <a:effectLst>
                  <a:outerShdw blurRad="38100" dist="38100" dir="2700000" algn="tl">
                    <a:srgbClr val="DDDDDD"/>
                  </a:outerShdw>
                </a:effectLst>
                <a:latin typeface="+mj-lt"/>
              </a:rPr>
              <a:t>use of coincidences with ancillary detectors</a:t>
            </a:r>
          </a:p>
        </p:txBody>
      </p:sp>
      <p:grpSp>
        <p:nvGrpSpPr>
          <p:cNvPr id="25610" name="Group 10"/>
          <p:cNvGrpSpPr>
            <a:grpSpLocks/>
          </p:cNvGrpSpPr>
          <p:nvPr/>
        </p:nvGrpSpPr>
        <p:grpSpPr bwMode="auto">
          <a:xfrm>
            <a:off x="2105025" y="2636838"/>
            <a:ext cx="1143000" cy="1143000"/>
            <a:chOff x="3216" y="1632"/>
            <a:chExt cx="816" cy="768"/>
          </a:xfrm>
        </p:grpSpPr>
        <p:sp>
          <p:nvSpPr>
            <p:cNvPr id="25668" name="AutoShape 11"/>
            <p:cNvSpPr>
              <a:spLocks noChangeArrowheads="1"/>
            </p:cNvSpPr>
            <p:nvPr/>
          </p:nvSpPr>
          <p:spPr bwMode="auto">
            <a:xfrm>
              <a:off x="3216" y="1632"/>
              <a:ext cx="816" cy="768"/>
            </a:xfrm>
            <a:custGeom>
              <a:avLst/>
              <a:gdLst>
                <a:gd name="T0" fmla="*/ 408 w 21600"/>
                <a:gd name="T1" fmla="*/ 0 h 21600"/>
                <a:gd name="T2" fmla="*/ 102 w 21600"/>
                <a:gd name="T3" fmla="*/ 384 h 21600"/>
                <a:gd name="T4" fmla="*/ 408 w 21600"/>
                <a:gd name="T5" fmla="*/ 192 h 21600"/>
                <a:gd name="T6" fmla="*/ 714 w 21600"/>
                <a:gd name="T7" fmla="*/ 384 h 21600"/>
                <a:gd name="T8" fmla="*/ 0 60000 65536"/>
                <a:gd name="T9" fmla="*/ 0 60000 65536"/>
                <a:gd name="T10" fmla="*/ 0 60000 65536"/>
                <a:gd name="T11" fmla="*/ 0 60000 65536"/>
                <a:gd name="T12" fmla="*/ 0 w 21600"/>
                <a:gd name="T13" fmla="*/ 0 h 21600"/>
                <a:gd name="T14" fmla="*/ 21600 w 21600"/>
                <a:gd name="T15" fmla="*/ 770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rgbClr val="C0C0C0"/>
            </a:solidFill>
            <a:ln w="12700" cap="sq">
              <a:solidFill>
                <a:schemeClr val="tx1"/>
              </a:solidFill>
              <a:miter lim="800000"/>
              <a:headEnd type="none" w="sm" len="sm"/>
              <a:tailEnd type="none" w="sm" len="sm"/>
            </a:ln>
          </p:spPr>
          <p:txBody>
            <a:bodyPr wrap="none" anchor="ctr">
              <a:prstTxWarp prst="textNoShape">
                <a:avLst/>
              </a:prstTxWarp>
            </a:bodyPr>
            <a:lstStyle/>
            <a:p>
              <a:endParaRPr lang="en-US"/>
            </a:p>
          </p:txBody>
        </p:sp>
        <p:sp>
          <p:nvSpPr>
            <p:cNvPr id="25669" name="AutoShape 12"/>
            <p:cNvSpPr>
              <a:spLocks noChangeArrowheads="1"/>
            </p:cNvSpPr>
            <p:nvPr/>
          </p:nvSpPr>
          <p:spPr bwMode="auto">
            <a:xfrm rot="10799736">
              <a:off x="3216" y="1632"/>
              <a:ext cx="816" cy="768"/>
            </a:xfrm>
            <a:custGeom>
              <a:avLst/>
              <a:gdLst>
                <a:gd name="T0" fmla="*/ 408 w 21600"/>
                <a:gd name="T1" fmla="*/ 0 h 21600"/>
                <a:gd name="T2" fmla="*/ 102 w 21600"/>
                <a:gd name="T3" fmla="*/ 384 h 21600"/>
                <a:gd name="T4" fmla="*/ 408 w 21600"/>
                <a:gd name="T5" fmla="*/ 192 h 21600"/>
                <a:gd name="T6" fmla="*/ 714 w 21600"/>
                <a:gd name="T7" fmla="*/ 384 h 21600"/>
                <a:gd name="T8" fmla="*/ 0 60000 65536"/>
                <a:gd name="T9" fmla="*/ 0 60000 65536"/>
                <a:gd name="T10" fmla="*/ 0 60000 65536"/>
                <a:gd name="T11" fmla="*/ 0 60000 65536"/>
                <a:gd name="T12" fmla="*/ 0 w 21600"/>
                <a:gd name="T13" fmla="*/ 0 h 21600"/>
                <a:gd name="T14" fmla="*/ 21600 w 21600"/>
                <a:gd name="T15" fmla="*/ 770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rgbClr val="C0C0C0"/>
            </a:solidFill>
            <a:ln w="12700" cap="sq">
              <a:solidFill>
                <a:schemeClr val="tx1"/>
              </a:solidFill>
              <a:miter lim="800000"/>
              <a:headEnd type="none" w="sm" len="sm"/>
              <a:tailEnd type="none" w="sm" len="sm"/>
            </a:ln>
          </p:spPr>
          <p:txBody>
            <a:bodyPr wrap="none" anchor="ctr">
              <a:prstTxWarp prst="textNoShape">
                <a:avLst/>
              </a:prstTxWarp>
            </a:bodyPr>
            <a:lstStyle/>
            <a:p>
              <a:endParaRPr lang="en-US"/>
            </a:p>
          </p:txBody>
        </p:sp>
      </p:grpSp>
      <p:sp>
        <p:nvSpPr>
          <p:cNvPr id="25611" name="AutoShape 13"/>
          <p:cNvSpPr>
            <a:spLocks noChangeArrowheads="1"/>
          </p:cNvSpPr>
          <p:nvPr/>
        </p:nvSpPr>
        <p:spPr bwMode="auto">
          <a:xfrm rot="-3895842">
            <a:off x="2819400" y="3276600"/>
            <a:ext cx="381000" cy="990600"/>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5612" name="AutoShape 14"/>
          <p:cNvSpPr>
            <a:spLocks noChangeArrowheads="1"/>
          </p:cNvSpPr>
          <p:nvPr/>
        </p:nvSpPr>
        <p:spPr bwMode="auto">
          <a:xfrm rot="7089582">
            <a:off x="2057400" y="3124200"/>
            <a:ext cx="381000" cy="990600"/>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5613" name="AutoShape 15"/>
          <p:cNvSpPr>
            <a:spLocks noChangeArrowheads="1"/>
          </p:cNvSpPr>
          <p:nvPr/>
        </p:nvSpPr>
        <p:spPr bwMode="auto">
          <a:xfrm rot="-5302537">
            <a:off x="3162300" y="2247900"/>
            <a:ext cx="381000" cy="1981200"/>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grpSp>
        <p:nvGrpSpPr>
          <p:cNvPr id="25615" name="Group 17"/>
          <p:cNvGrpSpPr>
            <a:grpSpLocks/>
          </p:cNvGrpSpPr>
          <p:nvPr/>
        </p:nvGrpSpPr>
        <p:grpSpPr bwMode="auto">
          <a:xfrm>
            <a:off x="2268538" y="685800"/>
            <a:ext cx="6313487" cy="2743200"/>
            <a:chOff x="1440" y="480"/>
            <a:chExt cx="3977" cy="1728"/>
          </a:xfrm>
        </p:grpSpPr>
        <p:grpSp>
          <p:nvGrpSpPr>
            <p:cNvPr id="25652" name="Group 18"/>
            <p:cNvGrpSpPr>
              <a:grpSpLocks/>
            </p:cNvGrpSpPr>
            <p:nvPr/>
          </p:nvGrpSpPr>
          <p:grpSpPr bwMode="auto">
            <a:xfrm>
              <a:off x="3264" y="480"/>
              <a:ext cx="2153" cy="1008"/>
              <a:chOff x="3264" y="480"/>
              <a:chExt cx="2153" cy="1008"/>
            </a:xfrm>
          </p:grpSpPr>
          <p:sp>
            <p:nvSpPr>
              <p:cNvPr id="25656" name="Line 19"/>
              <p:cNvSpPr>
                <a:spLocks noChangeShapeType="1"/>
              </p:cNvSpPr>
              <p:nvPr/>
            </p:nvSpPr>
            <p:spPr bwMode="auto">
              <a:xfrm flipV="1">
                <a:off x="3504" y="528"/>
                <a:ext cx="0" cy="72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5657" name="Line 20"/>
              <p:cNvSpPr>
                <a:spLocks noChangeShapeType="1"/>
              </p:cNvSpPr>
              <p:nvPr/>
            </p:nvSpPr>
            <p:spPr bwMode="auto">
              <a:xfrm>
                <a:off x="3504" y="1248"/>
                <a:ext cx="1872" cy="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5658" name="Freeform 21"/>
              <p:cNvSpPr>
                <a:spLocks/>
              </p:cNvSpPr>
              <p:nvPr/>
            </p:nvSpPr>
            <p:spPr bwMode="auto">
              <a:xfrm>
                <a:off x="4464" y="576"/>
                <a:ext cx="96" cy="672"/>
              </a:xfrm>
              <a:custGeom>
                <a:avLst/>
                <a:gdLst>
                  <a:gd name="T0" fmla="*/ 0 w 96"/>
                  <a:gd name="T1" fmla="*/ 672 h 672"/>
                  <a:gd name="T2" fmla="*/ 48 w 96"/>
                  <a:gd name="T3" fmla="*/ 0 h 672"/>
                  <a:gd name="T4" fmla="*/ 96 w 96"/>
                  <a:gd name="T5" fmla="*/ 672 h 672"/>
                  <a:gd name="T6" fmla="*/ 0 60000 65536"/>
                  <a:gd name="T7" fmla="*/ 0 60000 65536"/>
                  <a:gd name="T8" fmla="*/ 0 60000 65536"/>
                  <a:gd name="T9" fmla="*/ 0 w 96"/>
                  <a:gd name="T10" fmla="*/ 0 h 672"/>
                  <a:gd name="T11" fmla="*/ 96 w 96"/>
                  <a:gd name="T12" fmla="*/ 672 h 672"/>
                </a:gdLst>
                <a:ahLst/>
                <a:cxnLst>
                  <a:cxn ang="T6">
                    <a:pos x="T0" y="T1"/>
                  </a:cxn>
                  <a:cxn ang="T7">
                    <a:pos x="T2" y="T3"/>
                  </a:cxn>
                  <a:cxn ang="T8">
                    <a:pos x="T4" y="T5"/>
                  </a:cxn>
                </a:cxnLst>
                <a:rect l="T9" t="T10" r="T11" b="T12"/>
                <a:pathLst>
                  <a:path w="96" h="672">
                    <a:moveTo>
                      <a:pt x="0" y="672"/>
                    </a:moveTo>
                    <a:cubicBezTo>
                      <a:pt x="16" y="336"/>
                      <a:pt x="32" y="0"/>
                      <a:pt x="48" y="0"/>
                    </a:cubicBezTo>
                    <a:cubicBezTo>
                      <a:pt x="64" y="0"/>
                      <a:pt x="80" y="336"/>
                      <a:pt x="96" y="672"/>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59" name="Text Box 22"/>
              <p:cNvSpPr txBox="1">
                <a:spLocks noChangeArrowheads="1"/>
              </p:cNvSpPr>
              <p:nvPr/>
            </p:nvSpPr>
            <p:spPr bwMode="auto">
              <a:xfrm>
                <a:off x="4368" y="1200"/>
                <a:ext cx="297" cy="28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bg2"/>
                    </a:solidFill>
                    <a:latin typeface="Times New Roman" charset="0"/>
                  </a:rPr>
                  <a:t>E</a:t>
                </a:r>
                <a:r>
                  <a:rPr lang="es-ES_tradnl" sz="2400" baseline="-25000">
                    <a:solidFill>
                      <a:schemeClr val="bg2"/>
                    </a:solidFill>
                    <a:latin typeface="Times New Roman" charset="0"/>
                  </a:rPr>
                  <a:t>2</a:t>
                </a:r>
                <a:endParaRPr lang="es-ES_tradnl" sz="2400">
                  <a:solidFill>
                    <a:schemeClr val="bg2"/>
                  </a:solidFill>
                  <a:latin typeface="Times New Roman" charset="0"/>
                </a:endParaRPr>
              </a:p>
            </p:txBody>
          </p:sp>
          <p:sp>
            <p:nvSpPr>
              <p:cNvPr id="25660" name="Text Box 23"/>
              <p:cNvSpPr txBox="1">
                <a:spLocks noChangeArrowheads="1"/>
              </p:cNvSpPr>
              <p:nvPr/>
            </p:nvSpPr>
            <p:spPr bwMode="auto">
              <a:xfrm>
                <a:off x="5184" y="1200"/>
                <a:ext cx="233" cy="28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solidFill>
                      <a:schemeClr val="bg2"/>
                    </a:solidFill>
                    <a:latin typeface="Times New Roman" charset="0"/>
                  </a:rPr>
                  <a:t>E</a:t>
                </a:r>
              </a:p>
            </p:txBody>
          </p:sp>
          <p:sp>
            <p:nvSpPr>
              <p:cNvPr id="25661" name="Text Box 24"/>
              <p:cNvSpPr txBox="1">
                <a:spLocks noChangeArrowheads="1"/>
              </p:cNvSpPr>
              <p:nvPr/>
            </p:nvSpPr>
            <p:spPr bwMode="auto">
              <a:xfrm>
                <a:off x="3264" y="480"/>
                <a:ext cx="255" cy="28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N</a:t>
                </a:r>
              </a:p>
            </p:txBody>
          </p:sp>
          <p:sp>
            <p:nvSpPr>
              <p:cNvPr id="25662" name="Text Box 25"/>
              <p:cNvSpPr txBox="1">
                <a:spLocks noChangeArrowheads="1"/>
              </p:cNvSpPr>
              <p:nvPr/>
            </p:nvSpPr>
            <p:spPr bwMode="auto">
              <a:xfrm>
                <a:off x="3792" y="864"/>
                <a:ext cx="361" cy="288"/>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EC</a:t>
                </a:r>
              </a:p>
            </p:txBody>
          </p:sp>
          <p:sp>
            <p:nvSpPr>
              <p:cNvPr id="25663" name="Freeform 26"/>
              <p:cNvSpPr>
                <a:spLocks/>
              </p:cNvSpPr>
              <p:nvPr/>
            </p:nvSpPr>
            <p:spPr bwMode="auto">
              <a:xfrm>
                <a:off x="3552" y="1056"/>
                <a:ext cx="192" cy="192"/>
              </a:xfrm>
              <a:custGeom>
                <a:avLst/>
                <a:gdLst>
                  <a:gd name="T0" fmla="*/ 0 w 192"/>
                  <a:gd name="T1" fmla="*/ 192 h 192"/>
                  <a:gd name="T2" fmla="*/ 48 w 192"/>
                  <a:gd name="T3" fmla="*/ 144 h 192"/>
                  <a:gd name="T4" fmla="*/ 96 w 192"/>
                  <a:gd name="T5" fmla="*/ 0 h 192"/>
                  <a:gd name="T6" fmla="*/ 144 w 192"/>
                  <a:gd name="T7" fmla="*/ 144 h 192"/>
                  <a:gd name="T8" fmla="*/ 192 w 192"/>
                  <a:gd name="T9" fmla="*/ 192 h 192"/>
                  <a:gd name="T10" fmla="*/ 0 60000 65536"/>
                  <a:gd name="T11" fmla="*/ 0 60000 65536"/>
                  <a:gd name="T12" fmla="*/ 0 60000 65536"/>
                  <a:gd name="T13" fmla="*/ 0 60000 65536"/>
                  <a:gd name="T14" fmla="*/ 0 60000 65536"/>
                  <a:gd name="T15" fmla="*/ 0 w 192"/>
                  <a:gd name="T16" fmla="*/ 0 h 192"/>
                  <a:gd name="T17" fmla="*/ 192 w 192"/>
                  <a:gd name="T18" fmla="*/ 192 h 192"/>
                </a:gdLst>
                <a:ahLst/>
                <a:cxnLst>
                  <a:cxn ang="T10">
                    <a:pos x="T0" y="T1"/>
                  </a:cxn>
                  <a:cxn ang="T11">
                    <a:pos x="T2" y="T3"/>
                  </a:cxn>
                  <a:cxn ang="T12">
                    <a:pos x="T4" y="T5"/>
                  </a:cxn>
                  <a:cxn ang="T13">
                    <a:pos x="T6" y="T7"/>
                  </a:cxn>
                  <a:cxn ang="T14">
                    <a:pos x="T8" y="T9"/>
                  </a:cxn>
                </a:cxnLst>
                <a:rect l="T15" t="T16" r="T17" b="T18"/>
                <a:pathLst>
                  <a:path w="192" h="192">
                    <a:moveTo>
                      <a:pt x="0" y="192"/>
                    </a:moveTo>
                    <a:cubicBezTo>
                      <a:pt x="16" y="184"/>
                      <a:pt x="32" y="176"/>
                      <a:pt x="48" y="144"/>
                    </a:cubicBezTo>
                    <a:cubicBezTo>
                      <a:pt x="64" y="112"/>
                      <a:pt x="80" y="0"/>
                      <a:pt x="96" y="0"/>
                    </a:cubicBezTo>
                    <a:cubicBezTo>
                      <a:pt x="112" y="0"/>
                      <a:pt x="128" y="112"/>
                      <a:pt x="144" y="144"/>
                    </a:cubicBezTo>
                    <a:cubicBezTo>
                      <a:pt x="160" y="176"/>
                      <a:pt x="184" y="184"/>
                      <a:pt x="192" y="192"/>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64" name="Freeform 27"/>
              <p:cNvSpPr>
                <a:spLocks/>
              </p:cNvSpPr>
              <p:nvPr/>
            </p:nvSpPr>
            <p:spPr bwMode="auto">
              <a:xfrm>
                <a:off x="4128" y="1056"/>
                <a:ext cx="192" cy="192"/>
              </a:xfrm>
              <a:custGeom>
                <a:avLst/>
                <a:gdLst>
                  <a:gd name="T0" fmla="*/ 0 w 192"/>
                  <a:gd name="T1" fmla="*/ 192 h 192"/>
                  <a:gd name="T2" fmla="*/ 48 w 192"/>
                  <a:gd name="T3" fmla="*/ 144 h 192"/>
                  <a:gd name="T4" fmla="*/ 96 w 192"/>
                  <a:gd name="T5" fmla="*/ 0 h 192"/>
                  <a:gd name="T6" fmla="*/ 144 w 192"/>
                  <a:gd name="T7" fmla="*/ 144 h 192"/>
                  <a:gd name="T8" fmla="*/ 192 w 192"/>
                  <a:gd name="T9" fmla="*/ 192 h 192"/>
                  <a:gd name="T10" fmla="*/ 0 60000 65536"/>
                  <a:gd name="T11" fmla="*/ 0 60000 65536"/>
                  <a:gd name="T12" fmla="*/ 0 60000 65536"/>
                  <a:gd name="T13" fmla="*/ 0 60000 65536"/>
                  <a:gd name="T14" fmla="*/ 0 60000 65536"/>
                  <a:gd name="T15" fmla="*/ 0 w 192"/>
                  <a:gd name="T16" fmla="*/ 0 h 192"/>
                  <a:gd name="T17" fmla="*/ 192 w 192"/>
                  <a:gd name="T18" fmla="*/ 192 h 192"/>
                </a:gdLst>
                <a:ahLst/>
                <a:cxnLst>
                  <a:cxn ang="T10">
                    <a:pos x="T0" y="T1"/>
                  </a:cxn>
                  <a:cxn ang="T11">
                    <a:pos x="T2" y="T3"/>
                  </a:cxn>
                  <a:cxn ang="T12">
                    <a:pos x="T4" y="T5"/>
                  </a:cxn>
                  <a:cxn ang="T13">
                    <a:pos x="T6" y="T7"/>
                  </a:cxn>
                  <a:cxn ang="T14">
                    <a:pos x="T8" y="T9"/>
                  </a:cxn>
                </a:cxnLst>
                <a:rect l="T15" t="T16" r="T17" b="T18"/>
                <a:pathLst>
                  <a:path w="192" h="192">
                    <a:moveTo>
                      <a:pt x="0" y="192"/>
                    </a:moveTo>
                    <a:cubicBezTo>
                      <a:pt x="16" y="184"/>
                      <a:pt x="32" y="176"/>
                      <a:pt x="48" y="144"/>
                    </a:cubicBezTo>
                    <a:cubicBezTo>
                      <a:pt x="64" y="112"/>
                      <a:pt x="80" y="0"/>
                      <a:pt x="96" y="0"/>
                    </a:cubicBezTo>
                    <a:cubicBezTo>
                      <a:pt x="112" y="0"/>
                      <a:pt x="128" y="112"/>
                      <a:pt x="144" y="144"/>
                    </a:cubicBezTo>
                    <a:cubicBezTo>
                      <a:pt x="160" y="176"/>
                      <a:pt x="184" y="184"/>
                      <a:pt x="192" y="192"/>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65" name="Freeform 28"/>
              <p:cNvSpPr>
                <a:spLocks/>
              </p:cNvSpPr>
              <p:nvPr/>
            </p:nvSpPr>
            <p:spPr bwMode="auto">
              <a:xfrm>
                <a:off x="3520" y="1224"/>
                <a:ext cx="76" cy="24"/>
              </a:xfrm>
              <a:custGeom>
                <a:avLst/>
                <a:gdLst>
                  <a:gd name="T0" fmla="*/ 0 w 76"/>
                  <a:gd name="T1" fmla="*/ 24 h 24"/>
                  <a:gd name="T2" fmla="*/ 32 w 76"/>
                  <a:gd name="T3" fmla="*/ 0 h 24"/>
                  <a:gd name="T4" fmla="*/ 76 w 76"/>
                  <a:gd name="T5" fmla="*/ 16 h 24"/>
                  <a:gd name="T6" fmla="*/ 0 60000 65536"/>
                  <a:gd name="T7" fmla="*/ 0 60000 65536"/>
                  <a:gd name="T8" fmla="*/ 0 60000 65536"/>
                  <a:gd name="T9" fmla="*/ 0 w 76"/>
                  <a:gd name="T10" fmla="*/ 0 h 24"/>
                  <a:gd name="T11" fmla="*/ 76 w 76"/>
                  <a:gd name="T12" fmla="*/ 24 h 24"/>
                </a:gdLst>
                <a:ahLst/>
                <a:cxnLst>
                  <a:cxn ang="T6">
                    <a:pos x="T0" y="T1"/>
                  </a:cxn>
                  <a:cxn ang="T7">
                    <a:pos x="T2" y="T3"/>
                  </a:cxn>
                  <a:cxn ang="T8">
                    <a:pos x="T4" y="T5"/>
                  </a:cxn>
                </a:cxnLst>
                <a:rect l="T9" t="T10" r="T11" b="T12"/>
                <a:pathLst>
                  <a:path w="76" h="24">
                    <a:moveTo>
                      <a:pt x="0" y="24"/>
                    </a:moveTo>
                    <a:cubicBezTo>
                      <a:pt x="13" y="15"/>
                      <a:pt x="17" y="5"/>
                      <a:pt x="32" y="0"/>
                    </a:cubicBezTo>
                    <a:cubicBezTo>
                      <a:pt x="46" y="5"/>
                      <a:pt x="65" y="5"/>
                      <a:pt x="76" y="16"/>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66" name="Freeform 29"/>
              <p:cNvSpPr>
                <a:spLocks/>
              </p:cNvSpPr>
              <p:nvPr/>
            </p:nvSpPr>
            <p:spPr bwMode="auto">
              <a:xfrm>
                <a:off x="3696" y="1207"/>
                <a:ext cx="477" cy="47"/>
              </a:xfrm>
              <a:custGeom>
                <a:avLst/>
                <a:gdLst>
                  <a:gd name="T0" fmla="*/ 0 w 477"/>
                  <a:gd name="T1" fmla="*/ 32 h 47"/>
                  <a:gd name="T2" fmla="*/ 64 w 477"/>
                  <a:gd name="T3" fmla="*/ 12 h 47"/>
                  <a:gd name="T4" fmla="*/ 164 w 477"/>
                  <a:gd name="T5" fmla="*/ 16 h 47"/>
                  <a:gd name="T6" fmla="*/ 212 w 477"/>
                  <a:gd name="T7" fmla="*/ 12 h 47"/>
                  <a:gd name="T8" fmla="*/ 236 w 477"/>
                  <a:gd name="T9" fmla="*/ 4 h 47"/>
                  <a:gd name="T10" fmla="*/ 288 w 477"/>
                  <a:gd name="T11" fmla="*/ 24 h 47"/>
                  <a:gd name="T12" fmla="*/ 348 w 477"/>
                  <a:gd name="T13" fmla="*/ 16 h 47"/>
                  <a:gd name="T14" fmla="*/ 384 w 477"/>
                  <a:gd name="T15" fmla="*/ 0 h 47"/>
                  <a:gd name="T16" fmla="*/ 420 w 477"/>
                  <a:gd name="T17" fmla="*/ 24 h 47"/>
                  <a:gd name="T18" fmla="*/ 444 w 477"/>
                  <a:gd name="T19" fmla="*/ 32 h 47"/>
                  <a:gd name="T20" fmla="*/ 456 w 477"/>
                  <a:gd name="T21" fmla="*/ 28 h 47"/>
                  <a:gd name="T22" fmla="*/ 460 w 477"/>
                  <a:gd name="T23" fmla="*/ 16 h 47"/>
                  <a:gd name="T24" fmla="*/ 464 w 477"/>
                  <a:gd name="T25" fmla="*/ 28 h 47"/>
                  <a:gd name="T26" fmla="*/ 476 w 477"/>
                  <a:gd name="T27" fmla="*/ 44 h 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77"/>
                  <a:gd name="T43" fmla="*/ 0 h 47"/>
                  <a:gd name="T44" fmla="*/ 477 w 477"/>
                  <a:gd name="T45" fmla="*/ 47 h 4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77" h="47">
                    <a:moveTo>
                      <a:pt x="0" y="32"/>
                    </a:moveTo>
                    <a:cubicBezTo>
                      <a:pt x="27" y="28"/>
                      <a:pt x="40" y="20"/>
                      <a:pt x="64" y="12"/>
                    </a:cubicBezTo>
                    <a:cubicBezTo>
                      <a:pt x="99" y="16"/>
                      <a:pt x="129" y="12"/>
                      <a:pt x="164" y="16"/>
                    </a:cubicBezTo>
                    <a:cubicBezTo>
                      <a:pt x="200" y="28"/>
                      <a:pt x="181" y="26"/>
                      <a:pt x="212" y="12"/>
                    </a:cubicBezTo>
                    <a:cubicBezTo>
                      <a:pt x="220" y="9"/>
                      <a:pt x="236" y="4"/>
                      <a:pt x="236" y="4"/>
                    </a:cubicBezTo>
                    <a:cubicBezTo>
                      <a:pt x="254" y="10"/>
                      <a:pt x="270" y="18"/>
                      <a:pt x="288" y="24"/>
                    </a:cubicBezTo>
                    <a:cubicBezTo>
                      <a:pt x="319" y="14"/>
                      <a:pt x="283" y="25"/>
                      <a:pt x="348" y="16"/>
                    </a:cubicBezTo>
                    <a:cubicBezTo>
                      <a:pt x="361" y="14"/>
                      <a:pt x="371" y="4"/>
                      <a:pt x="384" y="0"/>
                    </a:cubicBezTo>
                    <a:cubicBezTo>
                      <a:pt x="396" y="8"/>
                      <a:pt x="408" y="16"/>
                      <a:pt x="420" y="24"/>
                    </a:cubicBezTo>
                    <a:cubicBezTo>
                      <a:pt x="427" y="29"/>
                      <a:pt x="444" y="32"/>
                      <a:pt x="444" y="32"/>
                    </a:cubicBezTo>
                    <a:cubicBezTo>
                      <a:pt x="448" y="31"/>
                      <a:pt x="453" y="31"/>
                      <a:pt x="456" y="28"/>
                    </a:cubicBezTo>
                    <a:cubicBezTo>
                      <a:pt x="459" y="25"/>
                      <a:pt x="456" y="16"/>
                      <a:pt x="460" y="16"/>
                    </a:cubicBezTo>
                    <a:cubicBezTo>
                      <a:pt x="464" y="16"/>
                      <a:pt x="462" y="24"/>
                      <a:pt x="464" y="28"/>
                    </a:cubicBezTo>
                    <a:cubicBezTo>
                      <a:pt x="477" y="47"/>
                      <a:pt x="476" y="33"/>
                      <a:pt x="476" y="44"/>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67" name="Freeform 30"/>
              <p:cNvSpPr>
                <a:spLocks/>
              </p:cNvSpPr>
              <p:nvPr/>
            </p:nvSpPr>
            <p:spPr bwMode="auto">
              <a:xfrm>
                <a:off x="4272" y="1204"/>
                <a:ext cx="200" cy="47"/>
              </a:xfrm>
              <a:custGeom>
                <a:avLst/>
                <a:gdLst>
                  <a:gd name="T0" fmla="*/ 0 w 200"/>
                  <a:gd name="T1" fmla="*/ 20 h 32"/>
                  <a:gd name="T2" fmla="*/ 36 w 200"/>
                  <a:gd name="T3" fmla="*/ 8 h 32"/>
                  <a:gd name="T4" fmla="*/ 60 w 200"/>
                  <a:gd name="T5" fmla="*/ 0 h 32"/>
                  <a:gd name="T6" fmla="*/ 144 w 200"/>
                  <a:gd name="T7" fmla="*/ 8 h 32"/>
                  <a:gd name="T8" fmla="*/ 188 w 200"/>
                  <a:gd name="T9" fmla="*/ 16 h 32"/>
                  <a:gd name="T10" fmla="*/ 200 w 200"/>
                  <a:gd name="T11" fmla="*/ 32 h 32"/>
                  <a:gd name="T12" fmla="*/ 0 60000 65536"/>
                  <a:gd name="T13" fmla="*/ 0 60000 65536"/>
                  <a:gd name="T14" fmla="*/ 0 60000 65536"/>
                  <a:gd name="T15" fmla="*/ 0 60000 65536"/>
                  <a:gd name="T16" fmla="*/ 0 60000 65536"/>
                  <a:gd name="T17" fmla="*/ 0 60000 65536"/>
                  <a:gd name="T18" fmla="*/ 0 w 200"/>
                  <a:gd name="T19" fmla="*/ 0 h 32"/>
                  <a:gd name="T20" fmla="*/ 200 w 20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00" h="32">
                    <a:moveTo>
                      <a:pt x="0" y="20"/>
                    </a:moveTo>
                    <a:cubicBezTo>
                      <a:pt x="12" y="16"/>
                      <a:pt x="24" y="12"/>
                      <a:pt x="36" y="8"/>
                    </a:cubicBezTo>
                    <a:cubicBezTo>
                      <a:pt x="44" y="5"/>
                      <a:pt x="60" y="0"/>
                      <a:pt x="60" y="0"/>
                    </a:cubicBezTo>
                    <a:cubicBezTo>
                      <a:pt x="90" y="20"/>
                      <a:pt x="98" y="11"/>
                      <a:pt x="144" y="8"/>
                    </a:cubicBezTo>
                    <a:cubicBezTo>
                      <a:pt x="162" y="2"/>
                      <a:pt x="173" y="6"/>
                      <a:pt x="188" y="16"/>
                    </a:cubicBezTo>
                    <a:cubicBezTo>
                      <a:pt x="193" y="31"/>
                      <a:pt x="188" y="26"/>
                      <a:pt x="200" y="32"/>
                    </a:cubicBezTo>
                  </a:path>
                </a:pathLst>
              </a:custGeom>
              <a:solidFill>
                <a:srgbClr val="FF6600"/>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grpSp>
        <p:sp>
          <p:nvSpPr>
            <p:cNvPr id="25653" name="AutoShape 31"/>
            <p:cNvSpPr>
              <a:spLocks noChangeArrowheads="1"/>
            </p:cNvSpPr>
            <p:nvPr/>
          </p:nvSpPr>
          <p:spPr bwMode="auto">
            <a:xfrm>
              <a:off x="1440" y="1776"/>
              <a:ext cx="480" cy="432"/>
            </a:xfrm>
            <a:custGeom>
              <a:avLst/>
              <a:gdLst>
                <a:gd name="T0" fmla="*/ 240 w 21600"/>
                <a:gd name="T1" fmla="*/ 0 h 21600"/>
                <a:gd name="T2" fmla="*/ 60 w 21600"/>
                <a:gd name="T3" fmla="*/ 216 h 21600"/>
                <a:gd name="T4" fmla="*/ 240 w 21600"/>
                <a:gd name="T5" fmla="*/ 108 h 21600"/>
                <a:gd name="T6" fmla="*/ 420 w 21600"/>
                <a:gd name="T7" fmla="*/ 216 h 21600"/>
                <a:gd name="T8" fmla="*/ 0 60000 65536"/>
                <a:gd name="T9" fmla="*/ 0 60000 65536"/>
                <a:gd name="T10" fmla="*/ 0 60000 65536"/>
                <a:gd name="T11" fmla="*/ 0 60000 65536"/>
                <a:gd name="T12" fmla="*/ 0 w 21600"/>
                <a:gd name="T13" fmla="*/ 0 h 21600"/>
                <a:gd name="T14" fmla="*/ 21600 w 21600"/>
                <a:gd name="T15" fmla="*/ 770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rgbClr val="0000FF"/>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5654" name="Text Box 32"/>
            <p:cNvSpPr txBox="1">
              <a:spLocks noChangeArrowheads="1"/>
            </p:cNvSpPr>
            <p:nvPr/>
          </p:nvSpPr>
          <p:spPr bwMode="auto">
            <a:xfrm>
              <a:off x="2208" y="512"/>
              <a:ext cx="897" cy="220"/>
            </a:xfrm>
            <a:prstGeom prst="rect">
              <a:avLst/>
            </a:prstGeom>
            <a:solidFill>
              <a:srgbClr val="FF6600"/>
            </a:solidFill>
            <a:ln w="12700" cap="sq">
              <a:solidFill>
                <a:schemeClr val="bg2"/>
              </a:solidFill>
              <a:miter lim="800000"/>
              <a:headEnd type="none" w="sm" len="sm"/>
              <a:tailEnd type="none" w="sm" len="sm"/>
            </a:ln>
          </p:spPr>
          <p:txBody>
            <a:bodyPr wrap="none">
              <a:prstTxWarp prst="textNoShape">
                <a:avLst/>
              </a:prstTxWarp>
              <a:spAutoFit/>
            </a:bodyPr>
            <a:lstStyle/>
            <a:p>
              <a:pPr eaLnBrk="0" hangingPunct="0"/>
              <a:r>
                <a:rPr lang="es-ES_tradnl" sz="1600">
                  <a:solidFill>
                    <a:schemeClr val="bg2"/>
                  </a:solidFill>
                  <a:latin typeface="Times New Roman" charset="0"/>
                </a:rPr>
                <a:t>X-ray Detector</a:t>
              </a:r>
              <a:endParaRPr lang="es-ES_tradnl" sz="2400">
                <a:solidFill>
                  <a:schemeClr val="bg2"/>
                </a:solidFill>
                <a:latin typeface="Times New Roman" charset="0"/>
              </a:endParaRPr>
            </a:p>
          </p:txBody>
        </p:sp>
        <p:sp>
          <p:nvSpPr>
            <p:cNvPr id="25655" name="Line 33"/>
            <p:cNvSpPr>
              <a:spLocks noChangeShapeType="1"/>
            </p:cNvSpPr>
            <p:nvPr/>
          </p:nvSpPr>
          <p:spPr bwMode="auto">
            <a:xfrm flipH="1">
              <a:off x="1728" y="720"/>
              <a:ext cx="480" cy="1104"/>
            </a:xfrm>
            <a:prstGeom prst="line">
              <a:avLst/>
            </a:prstGeom>
            <a:noFill/>
            <a:ln w="28575" cap="sq">
              <a:solidFill>
                <a:schemeClr val="bg2"/>
              </a:solidFill>
              <a:round/>
              <a:headEnd type="none" w="sm" len="sm"/>
              <a:tailEnd type="triangle" w="sm" len="sm"/>
            </a:ln>
          </p:spPr>
          <p:txBody>
            <a:bodyPr wrap="none" anchor="ctr">
              <a:prstTxWarp prst="textNoShape">
                <a:avLst/>
              </a:prstTxWarp>
            </a:bodyPr>
            <a:lstStyle/>
            <a:p>
              <a:endParaRPr lang="en-US"/>
            </a:p>
          </p:txBody>
        </p:sp>
      </p:grpSp>
      <p:sp>
        <p:nvSpPr>
          <p:cNvPr id="25616" name="Text Box 35"/>
          <p:cNvSpPr txBox="1">
            <a:spLocks noChangeArrowheads="1"/>
          </p:cNvSpPr>
          <p:nvPr/>
        </p:nvSpPr>
        <p:spPr bwMode="auto">
          <a:xfrm>
            <a:off x="6916738" y="3429000"/>
            <a:ext cx="52228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E2</a:t>
            </a:r>
          </a:p>
        </p:txBody>
      </p:sp>
      <p:sp>
        <p:nvSpPr>
          <p:cNvPr id="25617" name="Freeform 36"/>
          <p:cNvSpPr>
            <a:spLocks/>
          </p:cNvSpPr>
          <p:nvPr/>
        </p:nvSpPr>
        <p:spPr bwMode="auto">
          <a:xfrm>
            <a:off x="6535738" y="3151188"/>
            <a:ext cx="304800" cy="204787"/>
          </a:xfrm>
          <a:custGeom>
            <a:avLst/>
            <a:gdLst>
              <a:gd name="T0" fmla="*/ 0 w 192"/>
              <a:gd name="T1" fmla="*/ 192 h 192"/>
              <a:gd name="T2" fmla="*/ 48 w 192"/>
              <a:gd name="T3" fmla="*/ 144 h 192"/>
              <a:gd name="T4" fmla="*/ 96 w 192"/>
              <a:gd name="T5" fmla="*/ 0 h 192"/>
              <a:gd name="T6" fmla="*/ 144 w 192"/>
              <a:gd name="T7" fmla="*/ 144 h 192"/>
              <a:gd name="T8" fmla="*/ 192 w 192"/>
              <a:gd name="T9" fmla="*/ 192 h 192"/>
              <a:gd name="T10" fmla="*/ 0 60000 65536"/>
              <a:gd name="T11" fmla="*/ 0 60000 65536"/>
              <a:gd name="T12" fmla="*/ 0 60000 65536"/>
              <a:gd name="T13" fmla="*/ 0 60000 65536"/>
              <a:gd name="T14" fmla="*/ 0 60000 65536"/>
              <a:gd name="T15" fmla="*/ 0 w 192"/>
              <a:gd name="T16" fmla="*/ 0 h 192"/>
              <a:gd name="T17" fmla="*/ 192 w 192"/>
              <a:gd name="T18" fmla="*/ 192 h 192"/>
            </a:gdLst>
            <a:ahLst/>
            <a:cxnLst>
              <a:cxn ang="T10">
                <a:pos x="T0" y="T1"/>
              </a:cxn>
              <a:cxn ang="T11">
                <a:pos x="T2" y="T3"/>
              </a:cxn>
              <a:cxn ang="T12">
                <a:pos x="T4" y="T5"/>
              </a:cxn>
              <a:cxn ang="T13">
                <a:pos x="T6" y="T7"/>
              </a:cxn>
              <a:cxn ang="T14">
                <a:pos x="T8" y="T9"/>
              </a:cxn>
            </a:cxnLst>
            <a:rect l="T15" t="T16" r="T17" b="T18"/>
            <a:pathLst>
              <a:path w="192" h="192">
                <a:moveTo>
                  <a:pt x="0" y="192"/>
                </a:moveTo>
                <a:cubicBezTo>
                  <a:pt x="16" y="184"/>
                  <a:pt x="32" y="176"/>
                  <a:pt x="48" y="144"/>
                </a:cubicBezTo>
                <a:cubicBezTo>
                  <a:pt x="64" y="112"/>
                  <a:pt x="80" y="0"/>
                  <a:pt x="96" y="0"/>
                </a:cubicBezTo>
                <a:cubicBezTo>
                  <a:pt x="112" y="0"/>
                  <a:pt x="128" y="112"/>
                  <a:pt x="144" y="144"/>
                </a:cubicBezTo>
                <a:cubicBezTo>
                  <a:pt x="160" y="176"/>
                  <a:pt x="184" y="184"/>
                  <a:pt x="192" y="192"/>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18" name="Text Box 37"/>
          <p:cNvSpPr txBox="1">
            <a:spLocks noChangeArrowheads="1"/>
          </p:cNvSpPr>
          <p:nvPr/>
        </p:nvSpPr>
        <p:spPr bwMode="auto">
          <a:xfrm>
            <a:off x="6916738" y="2895600"/>
            <a:ext cx="46513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Symbol" charset="2"/>
              </a:rPr>
              <a:t>b</a:t>
            </a:r>
            <a:r>
              <a:rPr lang="es-ES_tradnl" sz="2400" baseline="30000">
                <a:latin typeface="Times New Roman" charset="0"/>
              </a:rPr>
              <a:t>+</a:t>
            </a:r>
            <a:endParaRPr lang="es-ES_tradnl" sz="2400">
              <a:latin typeface="Times New Roman" charset="0"/>
            </a:endParaRPr>
          </a:p>
        </p:txBody>
      </p:sp>
      <p:sp>
        <p:nvSpPr>
          <p:cNvPr id="25619" name="Line 38"/>
          <p:cNvSpPr>
            <a:spLocks noChangeShapeType="1"/>
          </p:cNvSpPr>
          <p:nvPr/>
        </p:nvSpPr>
        <p:spPr bwMode="auto">
          <a:xfrm flipV="1">
            <a:off x="5545138" y="2586038"/>
            <a:ext cx="1587" cy="769937"/>
          </a:xfrm>
          <a:prstGeom prst="line">
            <a:avLst/>
          </a:prstGeom>
          <a:noFill/>
          <a:ln w="28575" cap="sq">
            <a:solidFill>
              <a:schemeClr val="tx1"/>
            </a:solidFill>
            <a:round/>
            <a:headEnd type="none" w="sm" len="sm"/>
            <a:tailEnd type="triangle" w="sm" len="sm"/>
          </a:ln>
        </p:spPr>
        <p:txBody>
          <a:bodyPr wrap="none" anchor="ctr">
            <a:prstTxWarp prst="textNoShape">
              <a:avLst/>
            </a:prstTxWarp>
          </a:bodyPr>
          <a:lstStyle/>
          <a:p>
            <a:endParaRPr lang="en-US"/>
          </a:p>
        </p:txBody>
      </p:sp>
      <p:sp>
        <p:nvSpPr>
          <p:cNvPr id="25620" name="Text Box 40"/>
          <p:cNvSpPr txBox="1">
            <a:spLocks noChangeArrowheads="1"/>
          </p:cNvSpPr>
          <p:nvPr/>
        </p:nvSpPr>
        <p:spPr bwMode="auto">
          <a:xfrm>
            <a:off x="8212138" y="3429000"/>
            <a:ext cx="369887" cy="457200"/>
          </a:xfrm>
          <a:prstGeom prst="rect">
            <a:avLst/>
          </a:prstGeom>
          <a:noFill/>
          <a:ln w="12700" cap="sq">
            <a:noFill/>
            <a:miter lim="800000"/>
            <a:headEnd type="none" w="sm" len="sm"/>
            <a:tailEnd type="none" w="sm" len="sm"/>
          </a:ln>
        </p:spPr>
        <p:txBody>
          <a:bodyPr wrap="none">
            <a:prstTxWarp prst="textNoShape">
              <a:avLst/>
            </a:prstTxWarp>
            <a:spAutoFit/>
          </a:bodyPr>
          <a:lstStyle/>
          <a:p>
            <a:pPr eaLnBrk="0" hangingPunct="0"/>
            <a:r>
              <a:rPr lang="es-ES_tradnl" sz="2400">
                <a:latin typeface="Times New Roman" charset="0"/>
              </a:rPr>
              <a:t>E</a:t>
            </a:r>
          </a:p>
        </p:txBody>
      </p:sp>
      <p:sp>
        <p:nvSpPr>
          <p:cNvPr id="25621" name="Freeform 42"/>
          <p:cNvSpPr>
            <a:spLocks/>
          </p:cNvSpPr>
          <p:nvPr/>
        </p:nvSpPr>
        <p:spPr bwMode="auto">
          <a:xfrm>
            <a:off x="7983538" y="2636838"/>
            <a:ext cx="152400" cy="719137"/>
          </a:xfrm>
          <a:custGeom>
            <a:avLst/>
            <a:gdLst>
              <a:gd name="T0" fmla="*/ 0 w 96"/>
              <a:gd name="T1" fmla="*/ 672 h 672"/>
              <a:gd name="T2" fmla="*/ 48 w 96"/>
              <a:gd name="T3" fmla="*/ 0 h 672"/>
              <a:gd name="T4" fmla="*/ 96 w 96"/>
              <a:gd name="T5" fmla="*/ 672 h 672"/>
              <a:gd name="T6" fmla="*/ 0 60000 65536"/>
              <a:gd name="T7" fmla="*/ 0 60000 65536"/>
              <a:gd name="T8" fmla="*/ 0 60000 65536"/>
              <a:gd name="T9" fmla="*/ 0 w 96"/>
              <a:gd name="T10" fmla="*/ 0 h 672"/>
              <a:gd name="T11" fmla="*/ 96 w 96"/>
              <a:gd name="T12" fmla="*/ 672 h 672"/>
            </a:gdLst>
            <a:ahLst/>
            <a:cxnLst>
              <a:cxn ang="T6">
                <a:pos x="T0" y="T1"/>
              </a:cxn>
              <a:cxn ang="T7">
                <a:pos x="T2" y="T3"/>
              </a:cxn>
              <a:cxn ang="T8">
                <a:pos x="T4" y="T5"/>
              </a:cxn>
            </a:cxnLst>
            <a:rect l="T9" t="T10" r="T11" b="T12"/>
            <a:pathLst>
              <a:path w="96" h="672">
                <a:moveTo>
                  <a:pt x="0" y="672"/>
                </a:moveTo>
                <a:cubicBezTo>
                  <a:pt x="16" y="336"/>
                  <a:pt x="32" y="0"/>
                  <a:pt x="48" y="0"/>
                </a:cubicBezTo>
                <a:cubicBezTo>
                  <a:pt x="64" y="0"/>
                  <a:pt x="80" y="336"/>
                  <a:pt x="96" y="672"/>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22" name="Freeform 43"/>
          <p:cNvSpPr>
            <a:spLocks/>
          </p:cNvSpPr>
          <p:nvPr/>
        </p:nvSpPr>
        <p:spPr bwMode="auto">
          <a:xfrm>
            <a:off x="7450138" y="3151188"/>
            <a:ext cx="304800" cy="204787"/>
          </a:xfrm>
          <a:custGeom>
            <a:avLst/>
            <a:gdLst>
              <a:gd name="T0" fmla="*/ 0 w 192"/>
              <a:gd name="T1" fmla="*/ 192 h 192"/>
              <a:gd name="T2" fmla="*/ 48 w 192"/>
              <a:gd name="T3" fmla="*/ 144 h 192"/>
              <a:gd name="T4" fmla="*/ 96 w 192"/>
              <a:gd name="T5" fmla="*/ 0 h 192"/>
              <a:gd name="T6" fmla="*/ 144 w 192"/>
              <a:gd name="T7" fmla="*/ 144 h 192"/>
              <a:gd name="T8" fmla="*/ 192 w 192"/>
              <a:gd name="T9" fmla="*/ 192 h 192"/>
              <a:gd name="T10" fmla="*/ 0 60000 65536"/>
              <a:gd name="T11" fmla="*/ 0 60000 65536"/>
              <a:gd name="T12" fmla="*/ 0 60000 65536"/>
              <a:gd name="T13" fmla="*/ 0 60000 65536"/>
              <a:gd name="T14" fmla="*/ 0 60000 65536"/>
              <a:gd name="T15" fmla="*/ 0 w 192"/>
              <a:gd name="T16" fmla="*/ 0 h 192"/>
              <a:gd name="T17" fmla="*/ 192 w 192"/>
              <a:gd name="T18" fmla="*/ 192 h 192"/>
            </a:gdLst>
            <a:ahLst/>
            <a:cxnLst>
              <a:cxn ang="T10">
                <a:pos x="T0" y="T1"/>
              </a:cxn>
              <a:cxn ang="T11">
                <a:pos x="T2" y="T3"/>
              </a:cxn>
              <a:cxn ang="T12">
                <a:pos x="T4" y="T5"/>
              </a:cxn>
              <a:cxn ang="T13">
                <a:pos x="T6" y="T7"/>
              </a:cxn>
              <a:cxn ang="T14">
                <a:pos x="T8" y="T9"/>
              </a:cxn>
            </a:cxnLst>
            <a:rect l="T15" t="T16" r="T17" b="T18"/>
            <a:pathLst>
              <a:path w="192" h="192">
                <a:moveTo>
                  <a:pt x="0" y="192"/>
                </a:moveTo>
                <a:cubicBezTo>
                  <a:pt x="16" y="184"/>
                  <a:pt x="32" y="176"/>
                  <a:pt x="48" y="144"/>
                </a:cubicBezTo>
                <a:cubicBezTo>
                  <a:pt x="64" y="112"/>
                  <a:pt x="80" y="0"/>
                  <a:pt x="96" y="0"/>
                </a:cubicBezTo>
                <a:cubicBezTo>
                  <a:pt x="112" y="0"/>
                  <a:pt x="128" y="112"/>
                  <a:pt x="144" y="144"/>
                </a:cubicBezTo>
                <a:cubicBezTo>
                  <a:pt x="160" y="176"/>
                  <a:pt x="184" y="184"/>
                  <a:pt x="192" y="192"/>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23" name="AutoShape 44"/>
          <p:cNvSpPr>
            <a:spLocks noChangeArrowheads="1"/>
          </p:cNvSpPr>
          <p:nvPr/>
        </p:nvSpPr>
        <p:spPr bwMode="auto">
          <a:xfrm rot="-10732524">
            <a:off x="2265363" y="3194050"/>
            <a:ext cx="762000" cy="465138"/>
          </a:xfrm>
          <a:custGeom>
            <a:avLst/>
            <a:gdLst>
              <a:gd name="T0" fmla="*/ 381000 w 21600"/>
              <a:gd name="T1" fmla="*/ 0 h 21600"/>
              <a:gd name="T2" fmla="*/ 95250 w 21600"/>
              <a:gd name="T3" fmla="*/ 232569 h 21600"/>
              <a:gd name="T4" fmla="*/ 381000 w 21600"/>
              <a:gd name="T5" fmla="*/ 116285 h 21600"/>
              <a:gd name="T6" fmla="*/ 666750 w 21600"/>
              <a:gd name="T7" fmla="*/ 232569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accent2"/>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
        <p:nvSpPr>
          <p:cNvPr id="25624" name="Text Box 45"/>
          <p:cNvSpPr txBox="1">
            <a:spLocks noChangeArrowheads="1"/>
          </p:cNvSpPr>
          <p:nvPr/>
        </p:nvSpPr>
        <p:spPr bwMode="auto">
          <a:xfrm>
            <a:off x="3335338" y="2301875"/>
            <a:ext cx="1628775" cy="349250"/>
          </a:xfrm>
          <a:prstGeom prst="rect">
            <a:avLst/>
          </a:prstGeom>
          <a:solidFill>
            <a:schemeClr val="accent2"/>
          </a:solidFill>
          <a:ln w="12700" cap="sq">
            <a:solidFill>
              <a:schemeClr val="bg2"/>
            </a:solidFill>
            <a:miter lim="800000"/>
            <a:headEnd type="none" w="sm" len="sm"/>
            <a:tailEnd type="none" w="sm" len="sm"/>
          </a:ln>
        </p:spPr>
        <p:txBody>
          <a:bodyPr wrap="none">
            <a:prstTxWarp prst="textNoShape">
              <a:avLst/>
            </a:prstTxWarp>
            <a:spAutoFit/>
          </a:bodyPr>
          <a:lstStyle/>
          <a:p>
            <a:pPr eaLnBrk="0" hangingPunct="0"/>
            <a:r>
              <a:rPr lang="es-ES_tradnl" sz="1600">
                <a:solidFill>
                  <a:schemeClr val="bg2"/>
                </a:solidFill>
                <a:latin typeface="Times New Roman" charset="0"/>
              </a:rPr>
              <a:t>Positron Detector</a:t>
            </a:r>
          </a:p>
        </p:txBody>
      </p:sp>
      <p:sp>
        <p:nvSpPr>
          <p:cNvPr id="25625" name="Line 46"/>
          <p:cNvSpPr>
            <a:spLocks noChangeShapeType="1"/>
          </p:cNvSpPr>
          <p:nvPr/>
        </p:nvSpPr>
        <p:spPr bwMode="auto">
          <a:xfrm flipH="1">
            <a:off x="2801938" y="2841625"/>
            <a:ext cx="609600" cy="666750"/>
          </a:xfrm>
          <a:prstGeom prst="line">
            <a:avLst/>
          </a:prstGeom>
          <a:noFill/>
          <a:ln w="28575" cap="sq">
            <a:solidFill>
              <a:schemeClr val="bg2"/>
            </a:solidFill>
            <a:round/>
            <a:headEnd type="none" w="sm" len="sm"/>
            <a:tailEnd type="triangle" w="sm" len="sm"/>
          </a:ln>
        </p:spPr>
        <p:txBody>
          <a:bodyPr wrap="none" anchor="ctr">
            <a:prstTxWarp prst="textNoShape">
              <a:avLst/>
            </a:prstTxWarp>
          </a:bodyPr>
          <a:lstStyle/>
          <a:p>
            <a:endParaRPr lang="en-US"/>
          </a:p>
        </p:txBody>
      </p:sp>
      <p:sp>
        <p:nvSpPr>
          <p:cNvPr id="25626" name="Freeform 47"/>
          <p:cNvSpPr>
            <a:spLocks/>
          </p:cNvSpPr>
          <p:nvPr/>
        </p:nvSpPr>
        <p:spPr bwMode="auto">
          <a:xfrm>
            <a:off x="5773738" y="3252788"/>
            <a:ext cx="152400" cy="103187"/>
          </a:xfrm>
          <a:custGeom>
            <a:avLst/>
            <a:gdLst>
              <a:gd name="T0" fmla="*/ 0 w 96"/>
              <a:gd name="T1" fmla="*/ 96 h 96"/>
              <a:gd name="T2" fmla="*/ 48 w 96"/>
              <a:gd name="T3" fmla="*/ 0 h 96"/>
              <a:gd name="T4" fmla="*/ 96 w 96"/>
              <a:gd name="T5" fmla="*/ 96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96"/>
                </a:moveTo>
                <a:cubicBezTo>
                  <a:pt x="16" y="48"/>
                  <a:pt x="32" y="0"/>
                  <a:pt x="48" y="0"/>
                </a:cubicBezTo>
                <a:cubicBezTo>
                  <a:pt x="64" y="0"/>
                  <a:pt x="80" y="48"/>
                  <a:pt x="96" y="96"/>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27" name="Freeform 48"/>
          <p:cNvSpPr>
            <a:spLocks/>
          </p:cNvSpPr>
          <p:nvPr/>
        </p:nvSpPr>
        <p:spPr bwMode="auto">
          <a:xfrm>
            <a:off x="6078538" y="3141663"/>
            <a:ext cx="228600" cy="214312"/>
          </a:xfrm>
          <a:custGeom>
            <a:avLst/>
            <a:gdLst>
              <a:gd name="T0" fmla="*/ 0 w 144"/>
              <a:gd name="T1" fmla="*/ 200 h 200"/>
              <a:gd name="T2" fmla="*/ 48 w 144"/>
              <a:gd name="T3" fmla="*/ 8 h 200"/>
              <a:gd name="T4" fmla="*/ 96 w 144"/>
              <a:gd name="T5" fmla="*/ 152 h 200"/>
              <a:gd name="T6" fmla="*/ 144 w 144"/>
              <a:gd name="T7" fmla="*/ 200 h 200"/>
              <a:gd name="T8" fmla="*/ 0 60000 65536"/>
              <a:gd name="T9" fmla="*/ 0 60000 65536"/>
              <a:gd name="T10" fmla="*/ 0 60000 65536"/>
              <a:gd name="T11" fmla="*/ 0 60000 65536"/>
              <a:gd name="T12" fmla="*/ 0 w 144"/>
              <a:gd name="T13" fmla="*/ 0 h 200"/>
              <a:gd name="T14" fmla="*/ 144 w 144"/>
              <a:gd name="T15" fmla="*/ 200 h 200"/>
            </a:gdLst>
            <a:ahLst/>
            <a:cxnLst>
              <a:cxn ang="T8">
                <a:pos x="T0" y="T1"/>
              </a:cxn>
              <a:cxn ang="T9">
                <a:pos x="T2" y="T3"/>
              </a:cxn>
              <a:cxn ang="T10">
                <a:pos x="T4" y="T5"/>
              </a:cxn>
              <a:cxn ang="T11">
                <a:pos x="T6" y="T7"/>
              </a:cxn>
            </a:cxnLst>
            <a:rect l="T12" t="T13" r="T14" b="T15"/>
            <a:pathLst>
              <a:path w="144" h="200">
                <a:moveTo>
                  <a:pt x="0" y="200"/>
                </a:moveTo>
                <a:cubicBezTo>
                  <a:pt x="16" y="108"/>
                  <a:pt x="32" y="16"/>
                  <a:pt x="48" y="8"/>
                </a:cubicBezTo>
                <a:cubicBezTo>
                  <a:pt x="64" y="0"/>
                  <a:pt x="80" y="120"/>
                  <a:pt x="96" y="152"/>
                </a:cubicBezTo>
                <a:cubicBezTo>
                  <a:pt x="112" y="184"/>
                  <a:pt x="128" y="192"/>
                  <a:pt x="144" y="200"/>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28" name="Freeform 49"/>
          <p:cNvSpPr>
            <a:spLocks/>
          </p:cNvSpPr>
          <p:nvPr/>
        </p:nvSpPr>
        <p:spPr bwMode="auto">
          <a:xfrm>
            <a:off x="7678738" y="3252788"/>
            <a:ext cx="152400" cy="103187"/>
          </a:xfrm>
          <a:custGeom>
            <a:avLst/>
            <a:gdLst>
              <a:gd name="T0" fmla="*/ 0 w 96"/>
              <a:gd name="T1" fmla="*/ 96 h 96"/>
              <a:gd name="T2" fmla="*/ 48 w 96"/>
              <a:gd name="T3" fmla="*/ 0 h 96"/>
              <a:gd name="T4" fmla="*/ 96 w 96"/>
              <a:gd name="T5" fmla="*/ 96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96"/>
                </a:moveTo>
                <a:cubicBezTo>
                  <a:pt x="16" y="48"/>
                  <a:pt x="32" y="0"/>
                  <a:pt x="48" y="0"/>
                </a:cubicBezTo>
                <a:cubicBezTo>
                  <a:pt x="64" y="0"/>
                  <a:pt x="80" y="48"/>
                  <a:pt x="96" y="96"/>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29" name="Line 50"/>
          <p:cNvSpPr>
            <a:spLocks noChangeShapeType="1"/>
          </p:cNvSpPr>
          <p:nvPr/>
        </p:nvSpPr>
        <p:spPr bwMode="auto">
          <a:xfrm>
            <a:off x="5773738" y="2333625"/>
            <a:ext cx="1587" cy="565150"/>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30" name="Line 51"/>
          <p:cNvSpPr>
            <a:spLocks noChangeShapeType="1"/>
          </p:cNvSpPr>
          <p:nvPr/>
        </p:nvSpPr>
        <p:spPr bwMode="auto">
          <a:xfrm>
            <a:off x="5773738" y="2898775"/>
            <a:ext cx="914400" cy="0"/>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31" name="Line 52"/>
          <p:cNvSpPr>
            <a:spLocks noChangeShapeType="1"/>
          </p:cNvSpPr>
          <p:nvPr/>
        </p:nvSpPr>
        <p:spPr bwMode="auto">
          <a:xfrm>
            <a:off x="6688138" y="2924175"/>
            <a:ext cx="1587" cy="103188"/>
          </a:xfrm>
          <a:prstGeom prst="line">
            <a:avLst/>
          </a:prstGeom>
          <a:noFill/>
          <a:ln w="12700" cap="sq">
            <a:solidFill>
              <a:schemeClr val="tx1"/>
            </a:solidFill>
            <a:round/>
            <a:headEnd type="none" w="sm" len="sm"/>
            <a:tailEnd type="triangle" w="sm" len="sm"/>
          </a:ln>
        </p:spPr>
        <p:txBody>
          <a:bodyPr wrap="none" anchor="ctr">
            <a:prstTxWarp prst="textNoShape">
              <a:avLst/>
            </a:prstTxWarp>
          </a:bodyPr>
          <a:lstStyle/>
          <a:p>
            <a:endParaRPr lang="en-US"/>
          </a:p>
        </p:txBody>
      </p:sp>
      <p:sp>
        <p:nvSpPr>
          <p:cNvPr id="25632" name="Line 53"/>
          <p:cNvSpPr>
            <a:spLocks noChangeShapeType="1"/>
          </p:cNvSpPr>
          <p:nvPr/>
        </p:nvSpPr>
        <p:spPr bwMode="auto">
          <a:xfrm>
            <a:off x="6688138" y="2284413"/>
            <a:ext cx="1587" cy="461962"/>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33" name="Line 54"/>
          <p:cNvSpPr>
            <a:spLocks noChangeShapeType="1"/>
          </p:cNvSpPr>
          <p:nvPr/>
        </p:nvSpPr>
        <p:spPr bwMode="auto">
          <a:xfrm>
            <a:off x="6688138" y="2746375"/>
            <a:ext cx="914400" cy="0"/>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34" name="Line 55"/>
          <p:cNvSpPr>
            <a:spLocks noChangeShapeType="1"/>
          </p:cNvSpPr>
          <p:nvPr/>
        </p:nvSpPr>
        <p:spPr bwMode="auto">
          <a:xfrm>
            <a:off x="7596188" y="2781300"/>
            <a:ext cx="1587" cy="204788"/>
          </a:xfrm>
          <a:prstGeom prst="line">
            <a:avLst/>
          </a:prstGeom>
          <a:noFill/>
          <a:ln w="12700" cap="sq">
            <a:solidFill>
              <a:schemeClr val="tx1"/>
            </a:solidFill>
            <a:round/>
            <a:headEnd type="none" w="sm" len="sm"/>
            <a:tailEnd type="triangle" w="sm" len="sm"/>
          </a:ln>
        </p:spPr>
        <p:txBody>
          <a:bodyPr wrap="none" anchor="ctr">
            <a:prstTxWarp prst="textNoShape">
              <a:avLst/>
            </a:prstTxWarp>
          </a:bodyPr>
          <a:lstStyle/>
          <a:p>
            <a:endParaRPr lang="en-US"/>
          </a:p>
        </p:txBody>
      </p:sp>
      <p:sp>
        <p:nvSpPr>
          <p:cNvPr id="25635" name="Freeform 56"/>
          <p:cNvSpPr>
            <a:spLocks/>
          </p:cNvSpPr>
          <p:nvPr/>
        </p:nvSpPr>
        <p:spPr bwMode="auto">
          <a:xfrm>
            <a:off x="7221538" y="3252788"/>
            <a:ext cx="152400" cy="103187"/>
          </a:xfrm>
          <a:custGeom>
            <a:avLst/>
            <a:gdLst>
              <a:gd name="T0" fmla="*/ 0 w 96"/>
              <a:gd name="T1" fmla="*/ 96 h 96"/>
              <a:gd name="T2" fmla="*/ 48 w 96"/>
              <a:gd name="T3" fmla="*/ 0 h 96"/>
              <a:gd name="T4" fmla="*/ 96 w 96"/>
              <a:gd name="T5" fmla="*/ 96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96"/>
                </a:moveTo>
                <a:cubicBezTo>
                  <a:pt x="16" y="48"/>
                  <a:pt x="32" y="0"/>
                  <a:pt x="48" y="0"/>
                </a:cubicBezTo>
                <a:cubicBezTo>
                  <a:pt x="64" y="0"/>
                  <a:pt x="80" y="48"/>
                  <a:pt x="96" y="96"/>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36" name="Line 57"/>
          <p:cNvSpPr>
            <a:spLocks noChangeShapeType="1"/>
          </p:cNvSpPr>
          <p:nvPr/>
        </p:nvSpPr>
        <p:spPr bwMode="auto">
          <a:xfrm>
            <a:off x="7145338" y="2184400"/>
            <a:ext cx="1587" cy="257175"/>
          </a:xfrm>
          <a:prstGeom prst="line">
            <a:avLst/>
          </a:prstGeom>
          <a:noFill/>
          <a:ln w="12700" cap="sq">
            <a:solidFill>
              <a:schemeClr val="tx1"/>
            </a:solidFill>
            <a:round/>
            <a:headEnd type="none" w="sm" len="sm"/>
            <a:tailEnd type="none" w="sm" len="sm"/>
          </a:ln>
        </p:spPr>
        <p:txBody>
          <a:bodyPr wrap="none" anchor="ctr">
            <a:prstTxWarp prst="textNoShape">
              <a:avLst/>
            </a:prstTxWarp>
          </a:bodyPr>
          <a:lstStyle/>
          <a:p>
            <a:endParaRPr lang="en-US"/>
          </a:p>
        </p:txBody>
      </p:sp>
      <p:sp>
        <p:nvSpPr>
          <p:cNvPr id="25637" name="Line 58"/>
          <p:cNvSpPr>
            <a:spLocks noChangeShapeType="1"/>
          </p:cNvSpPr>
          <p:nvPr/>
        </p:nvSpPr>
        <p:spPr bwMode="auto">
          <a:xfrm>
            <a:off x="7145338" y="2441575"/>
            <a:ext cx="838200" cy="0"/>
          </a:xfrm>
          <a:prstGeom prst="line">
            <a:avLst/>
          </a:prstGeom>
          <a:noFill/>
          <a:ln w="12700" cap="sq">
            <a:solidFill>
              <a:schemeClr val="tx1"/>
            </a:solidFill>
            <a:round/>
            <a:headEnd type="none" w="sm" len="sm"/>
            <a:tailEnd type="triangle" w="sm" len="sm"/>
          </a:ln>
        </p:spPr>
        <p:txBody>
          <a:bodyPr wrap="none" anchor="ctr">
            <a:prstTxWarp prst="textNoShape">
              <a:avLst/>
            </a:prstTxWarp>
          </a:bodyPr>
          <a:lstStyle/>
          <a:p>
            <a:endParaRPr lang="en-US"/>
          </a:p>
        </p:txBody>
      </p:sp>
      <p:sp>
        <p:nvSpPr>
          <p:cNvPr id="25638" name="Freeform 59"/>
          <p:cNvSpPr>
            <a:spLocks/>
          </p:cNvSpPr>
          <p:nvPr/>
        </p:nvSpPr>
        <p:spPr bwMode="auto">
          <a:xfrm>
            <a:off x="6307138" y="3252788"/>
            <a:ext cx="152400" cy="103187"/>
          </a:xfrm>
          <a:custGeom>
            <a:avLst/>
            <a:gdLst>
              <a:gd name="T0" fmla="*/ 0 w 96"/>
              <a:gd name="T1" fmla="*/ 96 h 96"/>
              <a:gd name="T2" fmla="*/ 48 w 96"/>
              <a:gd name="T3" fmla="*/ 0 h 96"/>
              <a:gd name="T4" fmla="*/ 96 w 96"/>
              <a:gd name="T5" fmla="*/ 96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96"/>
                </a:moveTo>
                <a:cubicBezTo>
                  <a:pt x="16" y="48"/>
                  <a:pt x="32" y="0"/>
                  <a:pt x="48" y="0"/>
                </a:cubicBezTo>
                <a:cubicBezTo>
                  <a:pt x="64" y="0"/>
                  <a:pt x="80" y="48"/>
                  <a:pt x="96" y="96"/>
                </a:cubicBezTo>
              </a:path>
            </a:pathLst>
          </a:custGeom>
          <a:solidFill>
            <a:schemeClr val="accent2"/>
          </a:solidFill>
          <a:ln w="12700" cap="sq">
            <a:solidFill>
              <a:schemeClr val="bg2"/>
            </a:solidFill>
            <a:round/>
            <a:headEnd type="none" w="sm" len="sm"/>
            <a:tailEnd type="none" w="sm" len="sm"/>
          </a:ln>
        </p:spPr>
        <p:txBody>
          <a:bodyPr wrap="none" anchor="ctr">
            <a:prstTxWarp prst="textNoShape">
              <a:avLst/>
            </a:prstTxWarp>
          </a:bodyPr>
          <a:lstStyle/>
          <a:p>
            <a:endParaRPr lang="en-US"/>
          </a:p>
        </p:txBody>
      </p:sp>
      <p:sp>
        <p:nvSpPr>
          <p:cNvPr id="25639" name="Freeform 60"/>
          <p:cNvSpPr>
            <a:spLocks/>
          </p:cNvSpPr>
          <p:nvPr/>
        </p:nvSpPr>
        <p:spPr bwMode="auto">
          <a:xfrm>
            <a:off x="5576888" y="3287713"/>
            <a:ext cx="2393950" cy="69850"/>
          </a:xfrm>
          <a:custGeom>
            <a:avLst/>
            <a:gdLst>
              <a:gd name="T0" fmla="*/ 0 w 1508"/>
              <a:gd name="T1" fmla="*/ 52 h 52"/>
              <a:gd name="T2" fmla="*/ 44 w 1508"/>
              <a:gd name="T3" fmla="*/ 20 h 52"/>
              <a:gd name="T4" fmla="*/ 88 w 1508"/>
              <a:gd name="T5" fmla="*/ 16 h 52"/>
              <a:gd name="T6" fmla="*/ 96 w 1508"/>
              <a:gd name="T7" fmla="*/ 28 h 52"/>
              <a:gd name="T8" fmla="*/ 160 w 1508"/>
              <a:gd name="T9" fmla="*/ 32 h 52"/>
              <a:gd name="T10" fmla="*/ 232 w 1508"/>
              <a:gd name="T11" fmla="*/ 28 h 52"/>
              <a:gd name="T12" fmla="*/ 252 w 1508"/>
              <a:gd name="T13" fmla="*/ 8 h 52"/>
              <a:gd name="T14" fmla="*/ 288 w 1508"/>
              <a:gd name="T15" fmla="*/ 28 h 52"/>
              <a:gd name="T16" fmla="*/ 376 w 1508"/>
              <a:gd name="T17" fmla="*/ 16 h 52"/>
              <a:gd name="T18" fmla="*/ 408 w 1508"/>
              <a:gd name="T19" fmla="*/ 20 h 52"/>
              <a:gd name="T20" fmla="*/ 420 w 1508"/>
              <a:gd name="T21" fmla="*/ 28 h 52"/>
              <a:gd name="T22" fmla="*/ 444 w 1508"/>
              <a:gd name="T23" fmla="*/ 20 h 52"/>
              <a:gd name="T24" fmla="*/ 456 w 1508"/>
              <a:gd name="T25" fmla="*/ 16 h 52"/>
              <a:gd name="T26" fmla="*/ 504 w 1508"/>
              <a:gd name="T27" fmla="*/ 24 h 52"/>
              <a:gd name="T28" fmla="*/ 528 w 1508"/>
              <a:gd name="T29" fmla="*/ 16 h 52"/>
              <a:gd name="T30" fmla="*/ 560 w 1508"/>
              <a:gd name="T31" fmla="*/ 36 h 52"/>
              <a:gd name="T32" fmla="*/ 584 w 1508"/>
              <a:gd name="T33" fmla="*/ 20 h 52"/>
              <a:gd name="T34" fmla="*/ 660 w 1508"/>
              <a:gd name="T35" fmla="*/ 16 h 52"/>
              <a:gd name="T36" fmla="*/ 776 w 1508"/>
              <a:gd name="T37" fmla="*/ 12 h 52"/>
              <a:gd name="T38" fmla="*/ 876 w 1508"/>
              <a:gd name="T39" fmla="*/ 4 h 52"/>
              <a:gd name="T40" fmla="*/ 912 w 1508"/>
              <a:gd name="T41" fmla="*/ 20 h 52"/>
              <a:gd name="T42" fmla="*/ 996 w 1508"/>
              <a:gd name="T43" fmla="*/ 16 h 52"/>
              <a:gd name="T44" fmla="*/ 1096 w 1508"/>
              <a:gd name="T45" fmla="*/ 12 h 52"/>
              <a:gd name="T46" fmla="*/ 1116 w 1508"/>
              <a:gd name="T47" fmla="*/ 16 h 52"/>
              <a:gd name="T48" fmla="*/ 1140 w 1508"/>
              <a:gd name="T49" fmla="*/ 24 h 52"/>
              <a:gd name="T50" fmla="*/ 1208 w 1508"/>
              <a:gd name="T51" fmla="*/ 20 h 52"/>
              <a:gd name="T52" fmla="*/ 1228 w 1508"/>
              <a:gd name="T53" fmla="*/ 16 h 52"/>
              <a:gd name="T54" fmla="*/ 1252 w 1508"/>
              <a:gd name="T55" fmla="*/ 8 h 52"/>
              <a:gd name="T56" fmla="*/ 1304 w 1508"/>
              <a:gd name="T57" fmla="*/ 20 h 52"/>
              <a:gd name="T58" fmla="*/ 1316 w 1508"/>
              <a:gd name="T59" fmla="*/ 24 h 52"/>
              <a:gd name="T60" fmla="*/ 1372 w 1508"/>
              <a:gd name="T61" fmla="*/ 12 h 52"/>
              <a:gd name="T62" fmla="*/ 1432 w 1508"/>
              <a:gd name="T63" fmla="*/ 16 h 52"/>
              <a:gd name="T64" fmla="*/ 1488 w 1508"/>
              <a:gd name="T65" fmla="*/ 28 h 52"/>
              <a:gd name="T66" fmla="*/ 1508 w 1508"/>
              <a:gd name="T67" fmla="*/ 48 h 5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08"/>
              <a:gd name="T103" fmla="*/ 0 h 52"/>
              <a:gd name="T104" fmla="*/ 1508 w 1508"/>
              <a:gd name="T105" fmla="*/ 52 h 5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08" h="52">
                <a:moveTo>
                  <a:pt x="0" y="52"/>
                </a:moveTo>
                <a:cubicBezTo>
                  <a:pt x="9" y="26"/>
                  <a:pt x="18" y="25"/>
                  <a:pt x="44" y="20"/>
                </a:cubicBezTo>
                <a:cubicBezTo>
                  <a:pt x="61" y="9"/>
                  <a:pt x="61" y="5"/>
                  <a:pt x="88" y="16"/>
                </a:cubicBezTo>
                <a:cubicBezTo>
                  <a:pt x="92" y="18"/>
                  <a:pt x="91" y="27"/>
                  <a:pt x="96" y="28"/>
                </a:cubicBezTo>
                <a:cubicBezTo>
                  <a:pt x="117" y="33"/>
                  <a:pt x="139" y="31"/>
                  <a:pt x="160" y="32"/>
                </a:cubicBezTo>
                <a:cubicBezTo>
                  <a:pt x="180" y="39"/>
                  <a:pt x="213" y="30"/>
                  <a:pt x="232" y="28"/>
                </a:cubicBezTo>
                <a:cubicBezTo>
                  <a:pt x="237" y="21"/>
                  <a:pt x="242" y="10"/>
                  <a:pt x="252" y="8"/>
                </a:cubicBezTo>
                <a:cubicBezTo>
                  <a:pt x="266" y="6"/>
                  <a:pt x="288" y="28"/>
                  <a:pt x="288" y="28"/>
                </a:cubicBezTo>
                <a:cubicBezTo>
                  <a:pt x="318" y="24"/>
                  <a:pt x="346" y="19"/>
                  <a:pt x="376" y="16"/>
                </a:cubicBezTo>
                <a:cubicBezTo>
                  <a:pt x="387" y="17"/>
                  <a:pt x="398" y="17"/>
                  <a:pt x="408" y="20"/>
                </a:cubicBezTo>
                <a:cubicBezTo>
                  <a:pt x="413" y="21"/>
                  <a:pt x="415" y="28"/>
                  <a:pt x="420" y="28"/>
                </a:cubicBezTo>
                <a:cubicBezTo>
                  <a:pt x="428" y="28"/>
                  <a:pt x="436" y="23"/>
                  <a:pt x="444" y="20"/>
                </a:cubicBezTo>
                <a:cubicBezTo>
                  <a:pt x="448" y="19"/>
                  <a:pt x="456" y="16"/>
                  <a:pt x="456" y="16"/>
                </a:cubicBezTo>
                <a:cubicBezTo>
                  <a:pt x="475" y="35"/>
                  <a:pt x="477" y="33"/>
                  <a:pt x="504" y="24"/>
                </a:cubicBezTo>
                <a:cubicBezTo>
                  <a:pt x="512" y="21"/>
                  <a:pt x="528" y="16"/>
                  <a:pt x="528" y="16"/>
                </a:cubicBezTo>
                <a:cubicBezTo>
                  <a:pt x="531" y="18"/>
                  <a:pt x="554" y="37"/>
                  <a:pt x="560" y="36"/>
                </a:cubicBezTo>
                <a:cubicBezTo>
                  <a:pt x="569" y="34"/>
                  <a:pt x="584" y="20"/>
                  <a:pt x="584" y="20"/>
                </a:cubicBezTo>
                <a:cubicBezTo>
                  <a:pt x="609" y="28"/>
                  <a:pt x="635" y="24"/>
                  <a:pt x="660" y="16"/>
                </a:cubicBezTo>
                <a:cubicBezTo>
                  <a:pt x="701" y="30"/>
                  <a:pt x="737" y="22"/>
                  <a:pt x="776" y="12"/>
                </a:cubicBezTo>
                <a:cubicBezTo>
                  <a:pt x="809" y="18"/>
                  <a:pt x="843" y="12"/>
                  <a:pt x="876" y="4"/>
                </a:cubicBezTo>
                <a:cubicBezTo>
                  <a:pt x="887" y="11"/>
                  <a:pt x="912" y="20"/>
                  <a:pt x="912" y="20"/>
                </a:cubicBezTo>
                <a:cubicBezTo>
                  <a:pt x="949" y="15"/>
                  <a:pt x="957" y="12"/>
                  <a:pt x="996" y="16"/>
                </a:cubicBezTo>
                <a:cubicBezTo>
                  <a:pt x="1044" y="0"/>
                  <a:pt x="1012" y="8"/>
                  <a:pt x="1096" y="12"/>
                </a:cubicBezTo>
                <a:cubicBezTo>
                  <a:pt x="1103" y="13"/>
                  <a:pt x="1109" y="14"/>
                  <a:pt x="1116" y="16"/>
                </a:cubicBezTo>
                <a:cubicBezTo>
                  <a:pt x="1124" y="18"/>
                  <a:pt x="1140" y="24"/>
                  <a:pt x="1140" y="24"/>
                </a:cubicBezTo>
                <a:cubicBezTo>
                  <a:pt x="1167" y="21"/>
                  <a:pt x="1183" y="15"/>
                  <a:pt x="1208" y="20"/>
                </a:cubicBezTo>
                <a:cubicBezTo>
                  <a:pt x="1215" y="19"/>
                  <a:pt x="1221" y="18"/>
                  <a:pt x="1228" y="16"/>
                </a:cubicBezTo>
                <a:cubicBezTo>
                  <a:pt x="1236" y="14"/>
                  <a:pt x="1252" y="8"/>
                  <a:pt x="1252" y="8"/>
                </a:cubicBezTo>
                <a:cubicBezTo>
                  <a:pt x="1288" y="13"/>
                  <a:pt x="1271" y="9"/>
                  <a:pt x="1304" y="20"/>
                </a:cubicBezTo>
                <a:cubicBezTo>
                  <a:pt x="1308" y="21"/>
                  <a:pt x="1316" y="24"/>
                  <a:pt x="1316" y="24"/>
                </a:cubicBezTo>
                <a:cubicBezTo>
                  <a:pt x="1335" y="21"/>
                  <a:pt x="1354" y="18"/>
                  <a:pt x="1372" y="12"/>
                </a:cubicBezTo>
                <a:cubicBezTo>
                  <a:pt x="1398" y="19"/>
                  <a:pt x="1401" y="20"/>
                  <a:pt x="1432" y="16"/>
                </a:cubicBezTo>
                <a:cubicBezTo>
                  <a:pt x="1454" y="18"/>
                  <a:pt x="1473" y="13"/>
                  <a:pt x="1488" y="28"/>
                </a:cubicBezTo>
                <a:cubicBezTo>
                  <a:pt x="1495" y="35"/>
                  <a:pt x="1508" y="48"/>
                  <a:pt x="1508" y="48"/>
                </a:cubicBezTo>
              </a:path>
            </a:pathLst>
          </a:custGeom>
          <a:solidFill>
            <a:schemeClr val="accent2"/>
          </a:solidFill>
          <a:ln w="12700" cap="sq">
            <a:solidFill>
              <a:schemeClr val="tx1"/>
            </a:solidFill>
            <a:round/>
            <a:headEnd type="none" w="sm" len="sm"/>
            <a:tailEnd type="none" w="sm" len="sm"/>
          </a:ln>
        </p:spPr>
        <p:txBody>
          <a:bodyPr wrap="none" anchor="ctr">
            <a:prstTxWarp prst="textNoShape">
              <a:avLst/>
            </a:prstTxWarp>
          </a:bodyPr>
          <a:lstStyle/>
          <a:p>
            <a:endParaRPr lang="en-US"/>
          </a:p>
        </p:txBody>
      </p:sp>
      <p:grpSp>
        <p:nvGrpSpPr>
          <p:cNvPr id="25640" name="Group 61"/>
          <p:cNvGrpSpPr>
            <a:grpSpLocks/>
          </p:cNvGrpSpPr>
          <p:nvPr/>
        </p:nvGrpSpPr>
        <p:grpSpPr bwMode="auto">
          <a:xfrm>
            <a:off x="5076825" y="3749675"/>
            <a:ext cx="3429000" cy="3108325"/>
            <a:chOff x="3264" y="2352"/>
            <a:chExt cx="2160" cy="1958"/>
          </a:xfrm>
        </p:grpSpPr>
        <p:sp>
          <p:nvSpPr>
            <p:cNvPr id="25644" name="Line 62"/>
            <p:cNvSpPr>
              <a:spLocks noChangeShapeType="1"/>
            </p:cNvSpPr>
            <p:nvPr/>
          </p:nvSpPr>
          <p:spPr bwMode="auto">
            <a:xfrm>
              <a:off x="3552" y="4045"/>
              <a:ext cx="1872" cy="0"/>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25645" name="Text Box 63"/>
            <p:cNvSpPr txBox="1">
              <a:spLocks noChangeArrowheads="1"/>
            </p:cNvSpPr>
            <p:nvPr/>
          </p:nvSpPr>
          <p:spPr bwMode="auto">
            <a:xfrm>
              <a:off x="3264" y="3049"/>
              <a:ext cx="298" cy="288"/>
            </a:xfrm>
            <a:prstGeom prst="rect">
              <a:avLst/>
            </a:prstGeom>
            <a:noFill/>
            <a:ln w="25400">
              <a:noFill/>
              <a:miter lim="800000"/>
              <a:headEnd/>
              <a:tailEnd/>
            </a:ln>
          </p:spPr>
          <p:txBody>
            <a:bodyPr wrap="none">
              <a:prstTxWarp prst="textNoShape">
                <a:avLst/>
              </a:prstTxWarp>
              <a:spAutoFit/>
            </a:bodyPr>
            <a:lstStyle/>
            <a:p>
              <a:pPr eaLnBrk="0" hangingPunct="0"/>
              <a:r>
                <a:rPr lang="es-ES" sz="2400">
                  <a:latin typeface="Times New Roman" charset="0"/>
                </a:rPr>
                <a:t>I </a:t>
              </a:r>
              <a:r>
                <a:rPr lang="es-ES_tradnl" sz="2400" baseline="-25000">
                  <a:solidFill>
                    <a:schemeClr val="tx2"/>
                  </a:solidFill>
                  <a:latin typeface="Symbol" charset="2"/>
                </a:rPr>
                <a:t>b</a:t>
              </a:r>
              <a:endParaRPr lang="es-ES" sz="2400">
                <a:solidFill>
                  <a:schemeClr val="tx2"/>
                </a:solidFill>
                <a:latin typeface="Symbol" charset="2"/>
              </a:endParaRPr>
            </a:p>
          </p:txBody>
        </p:sp>
        <p:sp>
          <p:nvSpPr>
            <p:cNvPr id="25646" name="AutoShape 64"/>
            <p:cNvSpPr>
              <a:spLocks noChangeArrowheads="1"/>
            </p:cNvSpPr>
            <p:nvPr/>
          </p:nvSpPr>
          <p:spPr bwMode="auto">
            <a:xfrm>
              <a:off x="4368" y="2551"/>
              <a:ext cx="240" cy="448"/>
            </a:xfrm>
            <a:prstGeom prst="downArrow">
              <a:avLst>
                <a:gd name="adj1" fmla="val 50000"/>
                <a:gd name="adj2" fmla="val 46667"/>
              </a:avLst>
            </a:prstGeom>
            <a:solidFill>
              <a:srgbClr val="CCECFF"/>
            </a:solidFill>
            <a:ln w="25400">
              <a:solidFill>
                <a:schemeClr val="tx1"/>
              </a:solidFill>
              <a:miter lim="800000"/>
              <a:headEnd/>
              <a:tailEnd/>
            </a:ln>
          </p:spPr>
          <p:txBody>
            <a:bodyPr wrap="none" anchor="ctr">
              <a:prstTxWarp prst="textNoShape">
                <a:avLst/>
              </a:prstTxWarp>
            </a:bodyPr>
            <a:lstStyle/>
            <a:p>
              <a:endParaRPr lang="en-US"/>
            </a:p>
          </p:txBody>
        </p:sp>
        <p:sp>
          <p:nvSpPr>
            <p:cNvPr id="25647" name="Line 65"/>
            <p:cNvSpPr>
              <a:spLocks noChangeShapeType="1"/>
            </p:cNvSpPr>
            <p:nvPr/>
          </p:nvSpPr>
          <p:spPr bwMode="auto">
            <a:xfrm flipV="1">
              <a:off x="3552" y="3099"/>
              <a:ext cx="0" cy="946"/>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25648" name="Rectangle 66"/>
            <p:cNvSpPr>
              <a:spLocks noChangeArrowheads="1"/>
            </p:cNvSpPr>
            <p:nvPr/>
          </p:nvSpPr>
          <p:spPr bwMode="auto">
            <a:xfrm>
              <a:off x="4512" y="3646"/>
              <a:ext cx="48" cy="399"/>
            </a:xfrm>
            <a:prstGeom prst="rect">
              <a:avLst/>
            </a:prstGeom>
            <a:solidFill>
              <a:schemeClr val="accent2"/>
            </a:solidFill>
            <a:ln w="25400">
              <a:solidFill>
                <a:schemeClr val="tx1"/>
              </a:solidFill>
              <a:miter lim="800000"/>
              <a:headEnd/>
              <a:tailEnd/>
            </a:ln>
          </p:spPr>
          <p:txBody>
            <a:bodyPr wrap="none" anchor="ctr">
              <a:prstTxWarp prst="textNoShape">
                <a:avLst/>
              </a:prstTxWarp>
            </a:bodyPr>
            <a:lstStyle/>
            <a:p>
              <a:endParaRPr lang="en-US"/>
            </a:p>
          </p:txBody>
        </p:sp>
        <p:sp>
          <p:nvSpPr>
            <p:cNvPr id="25649" name="Rectangle 67"/>
            <p:cNvSpPr>
              <a:spLocks noChangeArrowheads="1"/>
            </p:cNvSpPr>
            <p:nvPr/>
          </p:nvSpPr>
          <p:spPr bwMode="auto">
            <a:xfrm>
              <a:off x="4512" y="3248"/>
              <a:ext cx="47" cy="398"/>
            </a:xfrm>
            <a:prstGeom prst="rect">
              <a:avLst/>
            </a:prstGeom>
            <a:solidFill>
              <a:srgbClr val="FF9933"/>
            </a:solidFill>
            <a:ln w="25400">
              <a:solidFill>
                <a:schemeClr val="tx1"/>
              </a:solidFill>
              <a:miter lim="800000"/>
              <a:headEnd/>
              <a:tailEnd/>
            </a:ln>
          </p:spPr>
          <p:txBody>
            <a:bodyPr wrap="none" anchor="ctr">
              <a:prstTxWarp prst="textNoShape">
                <a:avLst/>
              </a:prstTxWarp>
            </a:bodyPr>
            <a:lstStyle/>
            <a:p>
              <a:endParaRPr lang="en-US"/>
            </a:p>
          </p:txBody>
        </p:sp>
        <p:sp>
          <p:nvSpPr>
            <p:cNvPr id="25650" name="Text Box 68"/>
            <p:cNvSpPr txBox="1">
              <a:spLocks noChangeArrowheads="1"/>
            </p:cNvSpPr>
            <p:nvPr/>
          </p:nvSpPr>
          <p:spPr bwMode="auto">
            <a:xfrm>
              <a:off x="3264" y="2352"/>
              <a:ext cx="1104" cy="577"/>
            </a:xfrm>
            <a:prstGeom prst="rect">
              <a:avLst/>
            </a:prstGeom>
            <a:noFill/>
            <a:ln w="25400">
              <a:noFill/>
              <a:miter lim="800000"/>
              <a:headEnd/>
              <a:tailEnd/>
            </a:ln>
          </p:spPr>
          <p:txBody>
            <a:bodyPr>
              <a:prstTxWarp prst="textNoShape">
                <a:avLst/>
              </a:prstTxWarp>
              <a:spAutoFit/>
            </a:bodyPr>
            <a:lstStyle/>
            <a:p>
              <a:pPr eaLnBrk="0" hangingPunct="0"/>
              <a:r>
                <a:rPr lang="es-ES" b="1" dirty="0">
                  <a:latin typeface="+mn-lt"/>
                </a:rPr>
                <a:t>After an ideal deconvolution and sum</a:t>
              </a:r>
            </a:p>
          </p:txBody>
        </p:sp>
        <p:sp>
          <p:nvSpPr>
            <p:cNvPr id="25651" name="Text Box 69"/>
            <p:cNvSpPr txBox="1">
              <a:spLocks noChangeArrowheads="1"/>
            </p:cNvSpPr>
            <p:nvPr/>
          </p:nvSpPr>
          <p:spPr bwMode="auto">
            <a:xfrm>
              <a:off x="4454" y="4022"/>
              <a:ext cx="297" cy="288"/>
            </a:xfrm>
            <a:prstGeom prst="rect">
              <a:avLst/>
            </a:prstGeom>
            <a:noFill/>
            <a:ln w="25400">
              <a:noFill/>
              <a:miter lim="800000"/>
              <a:headEnd/>
              <a:tailEnd/>
            </a:ln>
          </p:spPr>
          <p:txBody>
            <a:bodyPr wrap="none">
              <a:prstTxWarp prst="textNoShape">
                <a:avLst/>
              </a:prstTxWarp>
              <a:spAutoFit/>
            </a:bodyPr>
            <a:lstStyle/>
            <a:p>
              <a:pPr eaLnBrk="0" hangingPunct="0"/>
              <a:r>
                <a:rPr lang="es-ES_tradnl" sz="2400">
                  <a:solidFill>
                    <a:schemeClr val="tx2"/>
                  </a:solidFill>
                  <a:latin typeface="Times New Roman" charset="0"/>
                </a:rPr>
                <a:t>E</a:t>
              </a:r>
              <a:r>
                <a:rPr lang="es-ES_tradnl" sz="2400" baseline="-25000">
                  <a:solidFill>
                    <a:schemeClr val="tx2"/>
                  </a:solidFill>
                  <a:latin typeface="Times New Roman" charset="0"/>
                </a:rPr>
                <a:t>2</a:t>
              </a:r>
              <a:endParaRPr lang="es-ES" sz="2400" baseline="-25000">
                <a:solidFill>
                  <a:schemeClr val="tx2"/>
                </a:solidFill>
                <a:latin typeface="Times New Roman" charset="0"/>
              </a:endParaRPr>
            </a:p>
          </p:txBody>
        </p:sp>
      </p:grpSp>
      <p:sp>
        <p:nvSpPr>
          <p:cNvPr id="25641" name="Text Box 70"/>
          <p:cNvSpPr txBox="1">
            <a:spLocks noChangeArrowheads="1"/>
          </p:cNvSpPr>
          <p:nvPr/>
        </p:nvSpPr>
        <p:spPr bwMode="auto">
          <a:xfrm>
            <a:off x="971550" y="3644900"/>
            <a:ext cx="1052513"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solidFill>
                  <a:srgbClr val="000000"/>
                </a:solidFill>
                <a:latin typeface="Times New Roman" charset="0"/>
              </a:rPr>
              <a:t>511 keV</a:t>
            </a:r>
          </a:p>
        </p:txBody>
      </p:sp>
      <p:sp>
        <p:nvSpPr>
          <p:cNvPr id="25642" name="Text Box 71"/>
          <p:cNvSpPr txBox="1">
            <a:spLocks noChangeArrowheads="1"/>
          </p:cNvSpPr>
          <p:nvPr/>
        </p:nvSpPr>
        <p:spPr bwMode="auto">
          <a:xfrm>
            <a:off x="2916238" y="3933825"/>
            <a:ext cx="1052512" cy="396875"/>
          </a:xfrm>
          <a:prstGeom prst="rect">
            <a:avLst/>
          </a:prstGeom>
          <a:noFill/>
          <a:ln w="9525">
            <a:noFill/>
            <a:miter lim="800000"/>
            <a:headEnd/>
            <a:tailEnd/>
          </a:ln>
        </p:spPr>
        <p:txBody>
          <a:bodyPr wrap="none">
            <a:prstTxWarp prst="textNoShape">
              <a:avLst/>
            </a:prstTxWarp>
            <a:spAutoFit/>
          </a:bodyPr>
          <a:lstStyle/>
          <a:p>
            <a:pPr eaLnBrk="0" hangingPunct="0"/>
            <a:r>
              <a:rPr lang="es-ES" sz="2000" dirty="0">
                <a:solidFill>
                  <a:srgbClr val="000000"/>
                </a:solidFill>
                <a:latin typeface="Times New Roman" charset="0"/>
              </a:rPr>
              <a:t>511 keV</a:t>
            </a:r>
          </a:p>
        </p:txBody>
      </p:sp>
      <p:sp>
        <p:nvSpPr>
          <p:cNvPr id="25643" name="Line 39"/>
          <p:cNvSpPr>
            <a:spLocks noChangeShapeType="1"/>
          </p:cNvSpPr>
          <p:nvPr/>
        </p:nvSpPr>
        <p:spPr bwMode="auto">
          <a:xfrm>
            <a:off x="5545138" y="3355975"/>
            <a:ext cx="2971800" cy="0"/>
          </a:xfrm>
          <a:prstGeom prst="line">
            <a:avLst/>
          </a:prstGeom>
          <a:noFill/>
          <a:ln w="28575" cap="sq">
            <a:solidFill>
              <a:schemeClr val="tx2"/>
            </a:solidFill>
            <a:round/>
            <a:headEnd type="none" w="sm" len="sm"/>
            <a:tailEnd type="triangle" w="sm" len="sm"/>
          </a:ln>
        </p:spPr>
        <p:txBody>
          <a:bodyPr wrap="none" anchor="ctr">
            <a:prstTxWarp prst="textNoShape">
              <a:avLst/>
            </a:prstTxWarp>
          </a:bodyPr>
          <a:lstStyle/>
          <a:p>
            <a:endParaRPr lang="en-US"/>
          </a:p>
        </p:txBody>
      </p:sp>
      <p:sp>
        <p:nvSpPr>
          <p:cNvPr id="25614" name="AutoShape 16"/>
          <p:cNvSpPr>
            <a:spLocks noChangeArrowheads="1"/>
          </p:cNvSpPr>
          <p:nvPr/>
        </p:nvSpPr>
        <p:spPr bwMode="auto">
          <a:xfrm rot="10545529">
            <a:off x="2276475" y="2208213"/>
            <a:ext cx="393700" cy="1217612"/>
          </a:xfrm>
          <a:prstGeom prst="lightningBolt">
            <a:avLst/>
          </a:prstGeom>
          <a:solidFill>
            <a:srgbClr val="FF6600"/>
          </a:solidFill>
          <a:ln w="12700" cap="sq">
            <a:solidFill>
              <a:schemeClr val="bg2"/>
            </a:solidFill>
            <a:miter lim="800000"/>
            <a:headEnd type="none" w="sm" len="sm"/>
            <a:tailEnd type="none" w="sm" len="sm"/>
          </a:ln>
        </p:spPr>
        <p:txBody>
          <a:bodyPr wrap="none" anchor="ctr">
            <a:prstTxWarp prst="textNoShape">
              <a:avLst/>
            </a:prstTxWarp>
          </a:bodyPr>
          <a:lstStyle/>
          <a:p>
            <a:endParaRPr lang="en-US"/>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3098</TotalTime>
  <Words>2159</Words>
  <Application>Microsoft Macintosh PowerPoint</Application>
  <PresentationFormat>On-screen Show (4:3)</PresentationFormat>
  <Paragraphs>279</Paragraphs>
  <Slides>36</Slides>
  <Notes>4</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36</vt:i4>
      </vt:variant>
    </vt:vector>
  </HeadingPairs>
  <TitlesOfParts>
    <vt:vector size="39" baseType="lpstr">
      <vt:lpstr>Inkwell</vt:lpstr>
      <vt:lpstr>Imagen de mapa de bits</vt:lpstr>
      <vt:lpstr>Microsoft Equation</vt:lpstr>
      <vt:lpstr>Shape effects along the Z=82 line:  study of the beta decay of 186,188Pb </vt:lpstr>
      <vt:lpstr>General Motivations  (IS440 + Addendum)</vt:lpstr>
      <vt:lpstr>Theoretical Background of the Shape Coexistence Phenomenon ( quick overview)</vt:lpstr>
      <vt:lpstr>Hartree-Fock calculations: 184-194Pb (P. Sarriguren et al.  PRC 72 (2005) 054317)</vt:lpstr>
      <vt:lpstr>The B(GT)  Profiles  PRC 73 (2006) 054317 </vt:lpstr>
      <vt:lpstr>Slide 6</vt:lpstr>
      <vt:lpstr>Slide 7</vt:lpstr>
      <vt:lpstr>Slide 8</vt:lpstr>
      <vt:lpstr>Slide 9</vt:lpstr>
      <vt:lpstr>Lucrecia, Total Absorption Gamma Spectrometer at CERN</vt:lpstr>
      <vt:lpstr>Slide 11</vt:lpstr>
      <vt:lpstr>Slide 12</vt:lpstr>
      <vt:lpstr>Experimental Motivations</vt:lpstr>
      <vt:lpstr>Slide 14</vt:lpstr>
      <vt:lpstr>Summary of IS440</vt:lpstr>
      <vt:lpstr>IS440 preliminary results: 190,192Pb</vt:lpstr>
      <vt:lpstr>Experimental Details (Addendum)</vt:lpstr>
      <vt:lpstr>Beam request for the addendum</vt:lpstr>
      <vt:lpstr>Experimental details </vt:lpstr>
      <vt:lpstr>Thank you</vt:lpstr>
      <vt:lpstr>Spare Slides</vt:lpstr>
      <vt:lpstr>Mixing prediction Fossion et al. PRC 73 (2006) 054317, within IBM </vt:lpstr>
      <vt:lpstr>The B(GT) Profiles I</vt:lpstr>
      <vt:lpstr>The B(GT) Profiles II</vt:lpstr>
      <vt:lpstr>Experimental details IS440</vt:lpstr>
      <vt:lpstr>Beamtime Requirements (IS440)</vt:lpstr>
      <vt:lpstr>Slide 27</vt:lpstr>
      <vt:lpstr>Preliminary results: 190Pb</vt:lpstr>
      <vt:lpstr>Preliminary results: 192Pb</vt:lpstr>
      <vt:lpstr>Slide 30</vt:lpstr>
      <vt:lpstr>The decay of 188Pb: what is presently known</vt:lpstr>
      <vt:lpstr>Intruder 0+ states in 186Pb</vt:lpstr>
      <vt:lpstr>A=186 : what is presently known</vt:lpstr>
      <vt:lpstr>A=185 : what is presently known</vt:lpstr>
      <vt:lpstr>Very preliminary results: 188Pb</vt:lpstr>
      <vt:lpstr>Slide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Alejandro Algora</cp:lastModifiedBy>
  <cp:revision>74</cp:revision>
  <dcterms:created xsi:type="dcterms:W3CDTF">2011-02-01T17:43:38Z</dcterms:created>
  <dcterms:modified xsi:type="dcterms:W3CDTF">2011-02-02T20:02:50Z</dcterms:modified>
</cp:coreProperties>
</file>