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1428" r:id="rId2"/>
    <p:sldId id="1452" r:id="rId3"/>
    <p:sldId id="1453" r:id="rId4"/>
    <p:sldId id="1455" r:id="rId5"/>
    <p:sldId id="1456" r:id="rId6"/>
    <p:sldId id="1457" r:id="rId7"/>
    <p:sldId id="1459" r:id="rId8"/>
    <p:sldId id="1458" r:id="rId9"/>
    <p:sldId id="93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FF"/>
    <a:srgbClr val="0033A0"/>
    <a:srgbClr val="00FF00"/>
    <a:srgbClr val="D3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48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499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A95DC-EFC3-4136-8101-E8035E1274C6}" type="datetimeFigureOut">
              <a:rPr lang="en-GB" smtClean="0"/>
              <a:t>23/01/2023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88FAC-76F2-44CE-A7F6-8E96AA48D7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4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D9C78-41B2-4F56-8F9E-12C6E54C21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335723-2E52-47AA-9E97-B5B58D7AB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9BE1A-5304-4509-8898-C37942FB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4AB23-702E-46ED-BAB1-B99B73921780}" type="datetime1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906B3-8C3A-449D-8A06-2D61FB626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73A64-270A-42ED-A588-09267D57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7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C41BC-8AA7-455C-8F9F-F26A9EE76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C2EE0-CA12-401A-A38C-229EF739A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5A305-9605-44B6-9DAD-2EC1E4D15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966B8-2806-4145-8BB1-817121110068}" type="datetime1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F9DA3-867A-447D-9744-BB556CA6F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432F8-A88D-4638-A3D1-ABF83AECD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03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90B42C-68BA-4C94-B060-AEC847AF34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98DF3-53D8-45A1-B437-96868F725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0275F-9F4E-4D66-BE92-12155045F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C7D21-4129-4D91-ADDF-7A95D4928A18}" type="datetime1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669AC-0692-4518-8EB1-600BA126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81516-579A-4F90-A24C-79105812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538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63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8846D-ACF0-4011-B59F-D250C1FCE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C920F-EEFE-41B5-A7D8-9FEBBD337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C9C90-4B0B-47EB-A247-14F615292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02955-594A-41E2-950F-30D4B644F70A}" type="datetime1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931B4-A76F-48E6-AA65-AC11695C8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FCC6D-8602-4CC7-85B4-E9736502A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28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DD0E8-D1AB-496F-B86F-3C28ED5CD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826E4-7474-4DCA-9AE1-2DDAF9C51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E0272-FAD8-48E0-ADE2-6D6A4317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08B4-1CE0-4414-A5E3-3DAE19CFD764}" type="datetime1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7CD90-00B3-447F-9DED-E05EBC45E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03EB5-8140-4400-9850-EB1174F4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55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7592-7C86-482E-B479-C5719054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78B6E-968C-4473-A702-3FB94892A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2428CF-CCFD-4191-8449-77B22C2AD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4A8F2-37AE-434F-8863-CD6B6CFD5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5639-B3AD-4445-8811-D91394223C48}" type="datetime1">
              <a:rPr lang="en-GB" smtClean="0"/>
              <a:t>23/01/2023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12EB0-69A4-452E-AD6C-4C06775C7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BFC61-88C7-4484-A866-DBB54DA1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06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B4175-50C8-4F65-8C7A-DA79543E1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5699C-EAED-4AE4-A4E9-02F6A893BA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81F0F1-E50D-4317-88B9-E09265597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0CB160-28E5-4BB8-9ED6-9FDD4F9D1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67BF1B-5B05-4092-A64B-3BAA83E0A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3253CF-0CD0-4BF8-A045-1E27F18FD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7D70-C094-45BD-8769-9C895172FDB7}" type="datetime1">
              <a:rPr lang="en-GB" smtClean="0"/>
              <a:t>23/01/2023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C4D47-2C83-4A21-AC2A-51001524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71836-4EBC-4A6D-829C-93772FBF2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1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3DF98-F324-414E-9158-805FD4BB0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686056-84A9-43FC-AB50-A791DE558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45B7E-C3B0-430B-BDB6-2C4843059EE3}" type="datetime1">
              <a:rPr lang="en-GB" smtClean="0"/>
              <a:t>23/01/2023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A4254-F1B3-4B91-A2BF-575C97B6C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1EA25E-4021-4624-8C5F-82B89F8E0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535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64E45-F6B7-4B62-A9FB-992418F95F96}" type="datetime1">
              <a:rPr lang="en-GB" smtClean="0"/>
              <a:t>23/01/2023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5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0CB9B-864B-402A-9FE8-172C1E9E0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1AB53-3AEA-4571-AA01-8F85EDB9F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BBE63-C854-4AE9-AA1C-AB5FDD1A4D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A2FCDF-7C56-4113-BC00-AEC4A45B5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02F5-1868-45C6-AA9F-38EB9D1D1AE9}" type="datetime1">
              <a:rPr lang="en-GB" smtClean="0"/>
              <a:t>23/01/2023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834D9-927E-4BC3-ADC7-F6334F11F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8C82D-1B61-4D69-BAA7-791821691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58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8A7EF-F622-4A4A-AA49-DFD04A165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794E78-5557-4E6B-AEAA-82FD34E59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95FEF-C124-4913-876A-6F17DCB4F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AEE80-4D6D-4F04-A7A2-09DC66A98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87989-8836-4842-870A-A318C290EE7F}" type="datetime1">
              <a:rPr lang="en-GB" smtClean="0"/>
              <a:t>23/01/2023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94280-F6B7-47A9-9A0A-08342D54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Fabian Batsch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CFA30-65C7-4BCC-9FA0-31335844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180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A3B154-B7AA-4F93-B52F-46F27FA65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FFBD6-73EE-46ED-B2EA-897535B0A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3147-C738-4B1A-8606-BC78ACFA1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E6E7D-D80D-4546-AEC5-0488711773F3}" type="datetime1">
              <a:rPr lang="en-GB" smtClean="0"/>
              <a:t>23/01/2023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D4DA5-8CE2-43D5-BCA5-A535F0B65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Fabian Batsch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42881-5257-4B87-BE03-D57FD5E380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55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p05/papers/tppt056.pdf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indico.cern.ch/event/1204745/contributions/5071937/attachments/2521962/4336642/20221004_TranscerseStabilityTESLAcavities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hyperlink" Target="https://agenda.linearcollider.org/event/3475/contributions/13231/attachments/10526/17452/3_Design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genda.linearcollider.org/event/3400/contributions/12492/attachments/9925/16426/HOMpower-v2.pdf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accelconf.web.cern.ch/SRF2005/papers/thp46.pdf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s://iopscience.iop.org/article/10.1088/1361-6668/aa6b8d/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776785/files/CERN-THESIS-2020-358.pdf" TargetMode="External"/><Relationship Id="rId3" Type="http://schemas.openxmlformats.org/officeDocument/2006/relationships/hyperlink" Target="https://indico.ijclab.in2p3.fr/event/7907/contributions/24619/attachments/18114/23933/Rimmer_ERL_cavity.pdf" TargetMode="External"/><Relationship Id="rId7" Type="http://schemas.openxmlformats.org/officeDocument/2006/relationships/image" Target="../media/image21.png"/><Relationship Id="rId2" Type="http://schemas.openxmlformats.org/officeDocument/2006/relationships/hyperlink" Target="https://accelconf.web.cern.ch/ERL2009/talks/wg307_talk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556764" y="3071189"/>
            <a:ext cx="8839200" cy="1788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pPr marL="0" indent="0" algn="ctr">
              <a:buNone/>
            </a:pPr>
            <a:r>
              <a:rPr lang="en-GB" sz="2400" b="1" dirty="0">
                <a:latin typeface="+mj-lt"/>
              </a:rPr>
              <a:t>HEMAC meeting #14</a:t>
            </a:r>
            <a:endParaRPr lang="en-US" sz="1200" b="1" dirty="0">
              <a:latin typeface="+mj-lt"/>
            </a:endParaRPr>
          </a:p>
          <a:p>
            <a:pPr marL="0" indent="0" algn="ctr">
              <a:buNone/>
            </a:pPr>
            <a:r>
              <a:rPr lang="en-US" sz="2400" b="1" dirty="0">
                <a:latin typeface="+mj-lt"/>
              </a:rPr>
              <a:t>19</a:t>
            </a:r>
            <a:r>
              <a:rPr lang="pl-PL" sz="2400" b="1" dirty="0">
                <a:latin typeface="+mj-lt"/>
              </a:rPr>
              <a:t>/</a:t>
            </a:r>
            <a:r>
              <a:rPr lang="en-US" sz="2400" b="1" dirty="0">
                <a:latin typeface="+mj-lt"/>
              </a:rPr>
              <a:t>1</a:t>
            </a:r>
            <a:r>
              <a:rPr lang="pl-PL" sz="2400" b="1" dirty="0">
                <a:latin typeface="+mj-lt"/>
              </a:rPr>
              <a:t>/20</a:t>
            </a:r>
            <a:r>
              <a:rPr lang="en-GB" sz="2400" b="1" dirty="0">
                <a:latin typeface="+mj-lt"/>
              </a:rPr>
              <a:t>23</a:t>
            </a:r>
            <a:endParaRPr lang="en-US" sz="2400" b="1" dirty="0">
              <a:latin typeface="+mj-lt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676400" y="2885453"/>
            <a:ext cx="88392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Batsch, I. 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Karpov</a:t>
            </a:r>
            <a:r>
              <a:rPr lang="en-US" sz="18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H. </a:t>
            </a:r>
            <a:r>
              <a:rPr lang="en-US" sz="18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endParaRPr lang="en-US" sz="9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60576-CEA4-4B5C-93FA-E8E72354029E}"/>
              </a:ext>
            </a:extLst>
          </p:cNvPr>
          <p:cNvSpPr/>
          <p:nvPr/>
        </p:nvSpPr>
        <p:spPr>
          <a:xfrm>
            <a:off x="10363200" y="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3DB4F55-4C8F-4A43-9B53-5EB9EF504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143001"/>
            <a:ext cx="9906000" cy="13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4800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induced power in muon RCS RF systems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4A233-99C2-4DF8-AB9D-8B2C0B419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1</a:t>
            </a:fld>
            <a:endParaRPr lang="en-GB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2399C063-D847-4D42-9B48-D5DD5C65F9E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140" y="5271864"/>
            <a:ext cx="1077471" cy="1077471"/>
          </a:xfrm>
          <a:prstGeom prst="rect">
            <a:avLst/>
          </a:prstGeom>
        </p:spPr>
      </p:pic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34589737-C475-47D2-BAED-39B6DDFC3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340" y="5271864"/>
            <a:ext cx="1050155" cy="107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78" name="TextShape 1"/>
              <p:cNvSpPr txBox="1"/>
              <p:nvPr/>
            </p:nvSpPr>
            <p:spPr>
              <a:xfrm>
                <a:off x="387867" y="1254187"/>
                <a:ext cx="8730007" cy="5515663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Bunch population 2.54x10</a:t>
                </a:r>
                <a:r>
                  <a:rPr lang="en-US" sz="1600" b="1" spc="-1" baseline="30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12</a:t>
                </a: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, </a:t>
                </a:r>
                <a:r>
                  <a:rPr lang="en-US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</a:t>
                </a:r>
                <a:r>
                  <a:rPr lang="en-US" sz="16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rev</a:t>
                </a: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20 </a:t>
                </a:r>
                <a:r>
                  <a:rPr lang="en-GB" sz="1800" b="1" dirty="0">
                    <a:effectLst/>
                    <a:latin typeface="Segoe UI" panose="020B0502040204020203" pitchFamily="34" charset="0"/>
                  </a:rPr>
                  <a:t>µs </a:t>
                </a:r>
                <a:r>
                  <a:rPr lang="en-GB" sz="1800" b="1" dirty="0">
                    <a:effectLst/>
                    <a:latin typeface="Segoe UI" panose="020B0502040204020203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GB" sz="1800" b="1" i="1" dirty="0">
                    <a:effectLst/>
                    <a:latin typeface="Segoe UI" panose="020B0502040204020203" pitchFamily="34" charset="0"/>
                    <a:sym typeface="Wingdings" panose="05000000000000000000" pitchFamily="2" charset="2"/>
                  </a:rPr>
                  <a:t>I</a:t>
                </a:r>
                <a:r>
                  <a:rPr lang="en-GB" sz="1800" b="1" dirty="0">
                    <a:effectLst/>
                    <a:latin typeface="Segoe UI" panose="020B0502040204020203" pitchFamily="34" charset="0"/>
                    <a:sym typeface="Wingdings" panose="05000000000000000000" pitchFamily="2" charset="2"/>
                  </a:rPr>
                  <a:t> = 20.4 mA</a:t>
                </a: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Short-range induced voltage </a:t>
                </a:r>
                <a:r>
                  <a:rPr lang="en-US" sz="1600" b="1" i="1" spc="-1" dirty="0" err="1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U</a:t>
                </a:r>
                <a:r>
                  <a:rPr lang="en-US" sz="1600" b="1" spc="-1" baseline="-25000" dirty="0" err="1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ind</a:t>
                </a: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1.1 MV</a:t>
                </a: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à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Rough limit estimate per cavity: </a:t>
                </a:r>
                <a:r>
                  <a:rPr lang="en-US" sz="1600" b="1" i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= 20.4 mA x 1.1 MV = 22.4 kW</a:t>
                </a: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à"/>
                  <a:tabLst>
                    <a:tab pos="0" algn="l"/>
                  </a:tabLst>
                </a:pPr>
                <a:endParaRPr lang="en-US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à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Calculate power loss through loss factor k</a:t>
                </a:r>
                <a:r>
                  <a:rPr lang="en-US" sz="1600" b="1" spc="-1" baseline="-25000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||</a:t>
                </a: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en-GB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for each simulation step / RF station:</a:t>
                </a:r>
                <a:endParaRPr lang="en-US" sz="1600" b="1" spc="-1" dirty="0">
                  <a:solidFill>
                    <a:srgbClr val="2F2F2F"/>
                  </a:solidFill>
                  <a:latin typeface="Cambria Math" panose="02040503050406030204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600" b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6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∫</m:t>
                    </m:r>
                    <m:r>
                      <a:rPr lang="en-US" sz="16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𝝀</m:t>
                    </m:r>
                    <m:d>
                      <m:d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sSub>
                      <m:sSub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𝑾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d>
                      <m:d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𝒅𝒕</m:t>
                    </m:r>
                  </m:oMath>
                </a14:m>
                <a:r>
                  <a:rPr lang="en-GB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14:m>
                  <m:oMath xmlns:m="http://schemas.openxmlformats.org/officeDocument/2006/math"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𝑷</m:t>
                    </m:r>
                    <m:r>
                      <a:rPr lang="en-US" sz="1600" b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∗</m:t>
                    </m:r>
                    <m:f>
                      <m:f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𝑸</m:t>
                            </m:r>
                          </m:e>
                          <m:sup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𝑻</m:t>
                            </m:r>
                          </m:e>
                          <m:sub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𝑩</m:t>
                            </m:r>
                          </m:sub>
                        </m:sSub>
                      </m:den>
                    </m:f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with bunch charge </a:t>
                </a:r>
                <a:r>
                  <a:rPr lang="en-US" sz="1600" b="1" i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Q</a:t>
                </a: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and bunch spacing </a:t>
                </a:r>
                <a:r>
                  <a:rPr lang="en-US" sz="1600" b="1" i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T</a:t>
                </a:r>
                <a:r>
                  <a:rPr lang="en-US" sz="1600" b="1" spc="-1" baseline="-25000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B</a:t>
                </a: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=</a:t>
                </a:r>
                <a:r>
                  <a:rPr lang="en-US" sz="1600" b="1" i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T</a:t>
                </a:r>
                <a:r>
                  <a:rPr lang="en-US" sz="1600" b="1" spc="-1" baseline="-25000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rev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b="1" spc="-1" baseline="-25000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The geometry of the cavity defines all HOM, i.e. for 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single-bunch cases, the short-range </a:t>
                </a:r>
                <a:r>
                  <a:rPr lang="en-US" sz="1600" b="1" spc="-1" dirty="0" err="1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wakefield</a:t>
                </a: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from </a:t>
                </a:r>
                <a:r>
                  <a:rPr lang="en-US" sz="1600" b="1" spc="-1" dirty="0" err="1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K.Bane</a:t>
                </a: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includes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the HOM power losses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GB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As a check, the approximation for short Gaussian bunches  gives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GB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n	</a:t>
                </a:r>
                <a:r>
                  <a:rPr lang="en-US" sz="1600" b="1" spc="-1" dirty="0">
                    <a:solidFill>
                      <a:srgbClr val="2F2F2F"/>
                    </a:solidFill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=|</m:t>
                    </m:r>
                    <m:f>
                      <m:f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𝑹</m:t>
                        </m:r>
                      </m:num>
                      <m:den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𝑸</m:t>
                        </m:r>
                      </m:den>
                    </m:f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|</m:t>
                    </m:r>
                    <m:f>
                      <m:f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𝒓</m:t>
                            </m:r>
                          </m:sub>
                        </m:sSub>
                      </m:num>
                      <m:den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GB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𝒓</m:t>
                            </m:r>
                          </m:sub>
                        </m:sSub>
                      </m:num>
                      <m:den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GB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for </a:t>
                </a:r>
                <a:r>
                  <a:rPr lang="en-GB" sz="1600" b="1" spc="-1" dirty="0" err="1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Linac</a:t>
                </a:r>
                <a:r>
                  <a:rPr lang="en-GB" sz="1600" b="1" spc="-1" dirty="0">
                    <a:solidFill>
                      <a:srgbClr val="2F2F2F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norm) 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78" name="TextShap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67" y="1254187"/>
                <a:ext cx="8730007" cy="5515663"/>
              </a:xfrm>
              <a:prstGeom prst="rect">
                <a:avLst/>
              </a:prstGeom>
              <a:blipFill>
                <a:blip r:embed="rId2"/>
                <a:stretch>
                  <a:fillRect l="-1466" t="-1657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HOM power for the TESLA cavity: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032051" y="4488809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2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DCCAA9A-B9E1-325B-AF0E-6FB0FCE28DA2}"/>
              </a:ext>
            </a:extLst>
          </p:cNvPr>
          <p:cNvGrpSpPr/>
          <p:nvPr/>
        </p:nvGrpSpPr>
        <p:grpSpPr>
          <a:xfrm>
            <a:off x="8588829" y="535051"/>
            <a:ext cx="2972268" cy="2031208"/>
            <a:chOff x="7625652" y="827235"/>
            <a:chExt cx="2491114" cy="1749792"/>
          </a:xfrm>
        </p:grpSpPr>
        <p:pic>
          <p:nvPicPr>
            <p:cNvPr id="5" name="Picture 4" descr="Chart, line chart&#10;&#10;Description automatically generated">
              <a:extLst>
                <a:ext uri="{FF2B5EF4-FFF2-40B4-BE49-F238E27FC236}">
                  <a16:creationId xmlns:a16="http://schemas.microsoft.com/office/drawing/2014/main" id="{F66E7EE3-50B9-CFBC-B7BA-CB30B450A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5652" y="827235"/>
              <a:ext cx="2491114" cy="165281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AB03D2-FCB3-2B78-1090-87AF7E5FF6F9}"/>
                </a:ext>
              </a:extLst>
            </p:cNvPr>
            <p:cNvSpPr txBox="1"/>
            <p:nvPr/>
          </p:nvSpPr>
          <p:spPr>
            <a:xfrm>
              <a:off x="8884272" y="2330806"/>
              <a:ext cx="65809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t/4</a:t>
              </a:r>
              <a:r>
                <a:rPr lang="en-US" sz="1000" dirty="0">
                  <a:latin typeface="Symbol" panose="05050102010706020507" pitchFamily="18" charset="2"/>
                </a:rPr>
                <a:t>s</a:t>
              </a:r>
              <a:r>
                <a:rPr lang="en-US" sz="1000" baseline="-25000" dirty="0"/>
                <a:t>t</a:t>
              </a:r>
              <a:endParaRPr lang="en-GB" sz="1000" baseline="-25000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D28F5A18-F9DA-75C6-7A24-980CBC3409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8344" b="1"/>
          <a:stretch/>
        </p:blipFill>
        <p:spPr>
          <a:xfrm>
            <a:off x="7360747" y="3482502"/>
            <a:ext cx="4831253" cy="30805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E70EDE-B50F-9F28-9DB6-265BB52E8B7A}"/>
              </a:ext>
            </a:extLst>
          </p:cNvPr>
          <p:cNvSpPr txBox="1"/>
          <p:nvPr/>
        </p:nvSpPr>
        <p:spPr>
          <a:xfrm>
            <a:off x="7360747" y="3532981"/>
            <a:ext cx="483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Reminder on HOM, from </a:t>
            </a:r>
            <a:r>
              <a:rPr lang="en-US" u="sng" dirty="0" err="1"/>
              <a:t>Alexej</a:t>
            </a:r>
            <a:r>
              <a:rPr lang="en-US" u="sng" dirty="0"/>
              <a:t>, see </a:t>
            </a:r>
            <a:r>
              <a:rPr lang="en-US" u="sng" dirty="0">
                <a:hlinkClick r:id="rId7"/>
              </a:rPr>
              <a:t>here</a:t>
            </a:r>
            <a:r>
              <a:rPr lang="en-US" u="sng" dirty="0"/>
              <a:t> &amp; </a:t>
            </a:r>
            <a:r>
              <a:rPr lang="en-US" u="sng" dirty="0">
                <a:hlinkClick r:id="rId8"/>
              </a:rPr>
              <a:t>paper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915698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D24FD8C7-BB2E-6E95-C9B3-5E6373BC40DF}"/>
              </a:ext>
            </a:extLst>
          </p:cNvPr>
          <p:cNvGrpSpPr/>
          <p:nvPr/>
        </p:nvGrpSpPr>
        <p:grpSpPr>
          <a:xfrm>
            <a:off x="5844969" y="3029278"/>
            <a:ext cx="5867842" cy="3740572"/>
            <a:chOff x="5844969" y="3029278"/>
            <a:chExt cx="5867842" cy="3740572"/>
          </a:xfrm>
        </p:grpSpPr>
        <p:pic>
          <p:nvPicPr>
            <p:cNvPr id="13" name="Picture 12" descr="Chart, histogram&#10;&#10;Description automatically generated">
              <a:extLst>
                <a:ext uri="{FF2B5EF4-FFF2-40B4-BE49-F238E27FC236}">
                  <a16:creationId xmlns:a16="http://schemas.microsoft.com/office/drawing/2014/main" id="{D0BF4477-540C-6750-D870-5A0B595D36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4969" y="3029278"/>
              <a:ext cx="5867842" cy="3740572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50225E3-E78E-BCAE-663F-94B523B5859C}"/>
                </a:ext>
              </a:extLst>
            </p:cNvPr>
            <p:cNvCxnSpPr>
              <a:cxnSpLocks/>
            </p:cNvCxnSpPr>
            <p:nvPr/>
          </p:nvCxnSpPr>
          <p:spPr>
            <a:xfrm>
              <a:off x="6968334" y="3479619"/>
              <a:ext cx="4744477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82ADC00-860D-527A-A854-B0A62972E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12811" y="3029278"/>
              <a:ext cx="0" cy="308413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8" name="TextShape 1"/>
              <p:cNvSpPr txBox="1"/>
              <p:nvPr/>
            </p:nvSpPr>
            <p:spPr>
              <a:xfrm>
                <a:off x="387867" y="1254187"/>
                <a:ext cx="7632727" cy="5321711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Used parameters: RCS1, 48 RF stations, 696 cavities, 90% survival, bunch length 0.1 ns</a:t>
                </a: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sz="16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The loss factor reaches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600" b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6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∫</m:t>
                    </m:r>
                    <m:r>
                      <a:rPr lang="en-US" sz="1600" b="1" i="1" spc="-1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𝝀</m:t>
                    </m:r>
                    <m:d>
                      <m:d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sSub>
                      <m:sSub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𝑾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d>
                      <m:dPr>
                        <m:ctrlP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</m:d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𝒅𝒕</m:t>
                    </m:r>
                  </m:oMath>
                </a14:m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- 2.11 V/</a:t>
                </a:r>
                <a:r>
                  <a:rPr lang="en-US" sz="1600" b="1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pC</a:t>
                </a: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 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2F2F2F"/>
                    </a:solidFill>
                    <a:cs typeface="Mangal" panose="02040503050203030202" pitchFamily="18" charset="0"/>
                    <a:sym typeface="Wingdings" panose="05000000000000000000" pitchFamily="2" charset="2"/>
                  </a:rPr>
                  <a:t>	        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The power loss per cavity reaches 10.4 kW!</a:t>
                </a: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sz="16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Consistent with upper limit of 22.4 kW</a:t>
                </a: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sz="16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and the loss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𝒌</m:t>
                        </m:r>
                      </m:e>
                      <m:sub>
                        <m:r>
                          <a:rPr lang="en-US" sz="1600" b="1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||</m:t>
                        </m:r>
                      </m:sub>
                    </m:sSub>
                    <m:r>
                      <a:rPr lang="en-US" sz="1600" b="1" i="1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𝑹</m:t>
                            </m:r>
                          </m:num>
                          <m:den>
                            <m:r>
                              <a:rPr lang="en-US" sz="1600" b="1" i="1" spc="-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𝑸</m:t>
                            </m:r>
                          </m:den>
                        </m:f>
                      </m:e>
                    </m:d>
                    <m:f>
                      <m:fPr>
                        <m:ctrlP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600" b="1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𝒓</m:t>
                            </m:r>
                          </m:sub>
                        </m:sSub>
                      </m:num>
                      <m:den>
                        <m:r>
                          <a:rPr lang="en-US" sz="1600" b="1" i="1" spc="-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den>
                    </m:f>
                    <m:r>
                      <a:rPr lang="en-US" sz="1600" b="1" i="0" spc="-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en-US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P</a:t>
                </a: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10.0 kW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(comment: this used the fundamental mode, but since short-range and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US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fund. mode induce the same voltage, this is ok for comparison)</a:t>
                </a: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US" sz="16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US" sz="16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§"/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marL="285750" indent="-285750" algn="just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  <a:p>
                <a:pPr algn="just"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endParaRPr lang="en-GB" sz="1600" b="1" spc="-1" dirty="0">
                  <a:solidFill>
                    <a:srgbClr val="2F2F2F"/>
                  </a:solidFill>
                  <a:latin typeface="Mangal" panose="02040503050203030202" pitchFamily="18" charset="0"/>
                  <a:cs typeface="Mangal" panose="02040503050203030202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778" name="TextShap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67" y="1254187"/>
                <a:ext cx="7632727" cy="5321711"/>
              </a:xfrm>
              <a:prstGeom prst="rect">
                <a:avLst/>
              </a:prstGeom>
              <a:blipFill>
                <a:blip r:embed="rId3"/>
                <a:stretch>
                  <a:fillRect l="-1518" t="-1260" r="-1597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Beam-induced power in RCS1: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032051" y="4488809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3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1B2E335D-836B-E802-90BD-A9D53093CC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595" y="668919"/>
            <a:ext cx="2290370" cy="14942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790A778-88F1-CF45-48E2-97D65E59D4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8654" y="1674424"/>
            <a:ext cx="1436914" cy="105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05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87867" y="1254187"/>
            <a:ext cx="7632727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RCS2, 48 RF stations:</a:t>
            </a: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RCS3, 48 RF stations:</a:t>
            </a: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Beam-induced power in the other RCSs: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032051" y="4488809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4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1947EC4F-0780-6188-5CAE-1447DEFFB9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889" y="1042626"/>
            <a:ext cx="4222763" cy="2822196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AAEAC652-D03E-C353-218E-4A55E4D65D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215" y="4010838"/>
            <a:ext cx="4117457" cy="27590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665B8E-678F-96B0-3A9E-C355EC9A8BA3}"/>
              </a:ext>
            </a:extLst>
          </p:cNvPr>
          <p:cNvSpPr txBox="1"/>
          <p:nvPr/>
        </p:nvSpPr>
        <p:spPr>
          <a:xfrm>
            <a:off x="9052560" y="1069160"/>
            <a:ext cx="222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Larger power loss due to shorter bunches:</a:t>
            </a:r>
            <a:endParaRPr lang="en-GB" dirty="0"/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67C250C5-737F-21B6-3F84-88FD3FF0F7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560" y="1921789"/>
            <a:ext cx="2509660" cy="16093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E1CCD7-9BAB-AA9E-A606-55A922CEDCBF}"/>
              </a:ext>
            </a:extLst>
          </p:cNvPr>
          <p:cNvSpPr txBox="1"/>
          <p:nvPr/>
        </p:nvSpPr>
        <p:spPr>
          <a:xfrm>
            <a:off x="9052560" y="4781662"/>
            <a:ext cx="2377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Larger ring gives smaller average power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916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87867" y="1254187"/>
            <a:ext cx="7632727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From Heiko’s presentation: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20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 rough estimate of the short-range power loss per cavity gives: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endParaRPr lang="en-US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More under cavities under [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  <a:hlinkClick r:id="rId2"/>
              </a:rPr>
              <a:t>link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p.78]</a:t>
            </a: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Comparison with ILC: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032051" y="4488809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b="0" strike="noStrike" spc="-1">
                <a:solidFill>
                  <a:srgbClr val="FFFFFF"/>
                </a:solidFill>
                <a:latin typeface="Arial"/>
              </a:rPr>
              <a:t>5</a:t>
            </a:fld>
            <a:endParaRPr lang="en-GB" sz="1000" b="0" strike="noStrike" spc="-1">
              <a:latin typeface="Times New Roman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7434E165-10AF-C0B9-6CC7-4F3401CF3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603340"/>
              </p:ext>
            </p:extLst>
          </p:nvPr>
        </p:nvGraphicFramePr>
        <p:xfrm>
          <a:off x="4022546" y="1074273"/>
          <a:ext cx="7576419" cy="2043246"/>
        </p:xfrm>
        <a:graphic>
          <a:graphicData uri="http://schemas.openxmlformats.org/drawingml/2006/table">
            <a:tbl>
              <a:tblPr firstRow="1" bandRow="1"/>
              <a:tblGrid>
                <a:gridCol w="3039916">
                  <a:extLst>
                    <a:ext uri="{9D8B030D-6E8A-4147-A177-3AD203B41FA5}">
                      <a16:colId xmlns:a16="http://schemas.microsoft.com/office/drawing/2014/main" val="3482701898"/>
                    </a:ext>
                  </a:extLst>
                </a:gridCol>
                <a:gridCol w="2011030">
                  <a:extLst>
                    <a:ext uri="{9D8B030D-6E8A-4147-A177-3AD203B41FA5}">
                      <a16:colId xmlns:a16="http://schemas.microsoft.com/office/drawing/2014/main" val="923350711"/>
                    </a:ext>
                  </a:extLst>
                </a:gridCol>
                <a:gridCol w="2525473">
                  <a:extLst>
                    <a:ext uri="{9D8B030D-6E8A-4147-A177-3AD203B41FA5}">
                      <a16:colId xmlns:a16="http://schemas.microsoft.com/office/drawing/2014/main" val="1507602873"/>
                    </a:ext>
                  </a:extLst>
                </a:gridCol>
              </a:tblGrid>
              <a:tr h="340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ILC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RCS1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959189"/>
                  </a:ext>
                </a:extLst>
              </a:tr>
              <a:tr h="340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Number of bunches, </a:t>
                      </a:r>
                      <a:r>
                        <a:rPr lang="en-US" sz="1600" i="1" dirty="0" err="1"/>
                        <a:t>n</a:t>
                      </a:r>
                      <a:r>
                        <a:rPr lang="en-US" sz="1600" baseline="-25000" dirty="0" err="1"/>
                        <a:t>b</a:t>
                      </a:r>
                      <a:endParaRPr lang="en-GB" sz="1600" baseline="-25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1312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each </a:t>
                      </a:r>
                      <a:r>
                        <a:rPr lang="en-US" sz="16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600" baseline="30000" dirty="0"/>
                        <a:t>+</a:t>
                      </a:r>
                      <a:r>
                        <a:rPr lang="en-US" sz="1600" baseline="0" dirty="0"/>
                        <a:t> and </a:t>
                      </a:r>
                      <a:r>
                        <a:rPr lang="en-US" sz="16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600" baseline="30000" dirty="0"/>
                        <a:t>-</a:t>
                      </a:r>
                      <a:endParaRPr lang="en-GB" sz="1600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693739"/>
                  </a:ext>
                </a:extLst>
              </a:tr>
              <a:tr h="340541"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length </a:t>
                      </a:r>
                      <a:r>
                        <a:rPr lang="en-US" sz="1600" baseline="0" dirty="0" err="1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60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en-GB" sz="16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</a:t>
                      </a:r>
                      <a:r>
                        <a:rPr lang="en-US" sz="1600" baseline="0" dirty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 ns to 0.02 ns (5 mm)</a:t>
                      </a:r>
                      <a:endParaRPr lang="en-GB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586655"/>
                  </a:ext>
                </a:extLst>
              </a:tr>
              <a:tr h="340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Bunch spacing, </a:t>
                      </a:r>
                      <a:r>
                        <a:rPr lang="en-US" sz="1600" dirty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sz="1600" baseline="-25000" dirty="0"/>
                        <a:t>bs</a:t>
                      </a:r>
                      <a:endParaRPr lang="en-GB" sz="1600" baseline="-25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554 ns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i="1" baseline="0" dirty="0"/>
                        <a:t>T</a:t>
                      </a:r>
                      <a:r>
                        <a:rPr lang="en-US" sz="1600" baseline="-25000" dirty="0"/>
                        <a:t>rev</a:t>
                      </a:r>
                      <a:r>
                        <a:rPr lang="en-US" sz="1600" baseline="0" dirty="0"/>
                        <a:t> = 20 </a:t>
                      </a:r>
                      <a:r>
                        <a:rPr lang="en-US" sz="1600" baseline="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600" baseline="0" dirty="0" err="1"/>
                        <a:t>s</a:t>
                      </a:r>
                      <a:endParaRPr lang="en-GB" sz="1600" baseline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609938"/>
                  </a:ext>
                </a:extLst>
              </a:tr>
              <a:tr h="340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Bunch intensity, </a:t>
                      </a:r>
                      <a:r>
                        <a:rPr lang="en-US" sz="1600" i="1" dirty="0"/>
                        <a:t>N</a:t>
                      </a:r>
                      <a:r>
                        <a:rPr lang="en-US" sz="1600" baseline="-25000" dirty="0"/>
                        <a:t>b</a:t>
                      </a:r>
                      <a:endParaRPr lang="en-GB" sz="1600" baseline="-25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 ∙ 10</a:t>
                      </a:r>
                      <a:r>
                        <a:rPr lang="en-US" sz="1600" baseline="30000" dirty="0"/>
                        <a:t>10</a:t>
                      </a:r>
                      <a:r>
                        <a:rPr lang="en-US" sz="1600" dirty="0"/>
                        <a:t> p/b</a:t>
                      </a:r>
                      <a:endParaRPr lang="en-GB" sz="1600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2.5 ∙ 10</a:t>
                      </a:r>
                      <a:r>
                        <a:rPr lang="en-US" sz="1600" baseline="30000" dirty="0"/>
                        <a:t>12</a:t>
                      </a:r>
                      <a:r>
                        <a:rPr lang="en-US" sz="1600" dirty="0"/>
                        <a:t> p/b</a:t>
                      </a:r>
                      <a:endParaRPr lang="en-GB" sz="1600" baseline="30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60243"/>
                  </a:ext>
                </a:extLst>
              </a:tr>
              <a:tr h="340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Average beam current, </a:t>
                      </a:r>
                      <a:r>
                        <a:rPr lang="en-US" sz="1600" i="1" dirty="0" err="1"/>
                        <a:t>I</a:t>
                      </a:r>
                      <a:r>
                        <a:rPr lang="en-US" sz="1600" baseline="-25000" dirty="0" err="1"/>
                        <a:t>b</a:t>
                      </a:r>
                      <a:endParaRPr lang="en-GB" sz="1600" baseline="-25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5.8 mA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2 </a:t>
                      </a:r>
                      <a:r>
                        <a:rPr lang="en-US" sz="1600" dirty="0">
                          <a:sym typeface="Symbol" panose="05050102010706020507" pitchFamily="18" charset="2"/>
                        </a:rPr>
                        <a:t> ~</a:t>
                      </a:r>
                      <a:r>
                        <a:rPr lang="en-US" sz="1600" dirty="0"/>
                        <a:t>20 mA</a:t>
                      </a:r>
                      <a:endParaRPr lang="en-GB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46D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208484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209923BB-4318-7307-967B-587EFE443F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547" y="3616929"/>
            <a:ext cx="6020870" cy="201341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16A1BCCB-2C96-5A74-3E2A-EFE2654506F2}"/>
              </a:ext>
            </a:extLst>
          </p:cNvPr>
          <p:cNvSpPr/>
          <p:nvPr/>
        </p:nvSpPr>
        <p:spPr>
          <a:xfrm>
            <a:off x="4784776" y="4189643"/>
            <a:ext cx="1686560" cy="40969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04A26C-BB0E-98CA-8377-EC684D54067D}"/>
              </a:ext>
            </a:extLst>
          </p:cNvPr>
          <p:cNvSpPr txBox="1"/>
          <p:nvPr/>
        </p:nvSpPr>
        <p:spPr>
          <a:xfrm>
            <a:off x="5223222" y="5545000"/>
            <a:ext cx="1714932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1400" dirty="0"/>
              <a:t>[</a:t>
            </a:r>
            <a:r>
              <a:rPr lang="en-GB" sz="1400" dirty="0">
                <a:effectLst/>
                <a:latin typeface="Arial" panose="020B0604020202020204" pitchFamily="34" charset="0"/>
              </a:rPr>
              <a:t>K. Kubo , </a:t>
            </a:r>
            <a:r>
              <a:rPr lang="en-GB" sz="1400" dirty="0">
                <a:hlinkClick r:id="rId6"/>
              </a:rPr>
              <a:t>Link</a:t>
            </a:r>
            <a:r>
              <a:rPr lang="en-GB" sz="1400" dirty="0"/>
              <a:t>]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51D54FD-4AFE-FFE0-EBBC-F9A2D47A77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2891" y="4267331"/>
            <a:ext cx="4439920" cy="2432173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991D253-2223-6990-6C16-D2036DCDB752}"/>
              </a:ext>
            </a:extLst>
          </p:cNvPr>
          <p:cNvCxnSpPr>
            <a:cxnSpLocks/>
          </p:cNvCxnSpPr>
          <p:nvPr/>
        </p:nvCxnSpPr>
        <p:spPr>
          <a:xfrm>
            <a:off x="4592320" y="6187440"/>
            <a:ext cx="24559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150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87867" y="1193227"/>
            <a:ext cx="1162479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induced power is very large, above 10 kW for RCS 1&amp;2 per bunch -&gt; bunch crossings?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HOM power capability limit is 3-4 kW 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Without other adjustments, the </a:t>
            </a:r>
            <a:r>
              <a:rPr lang="en-GB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wakefields</a:t>
            </a:r>
            <a:r>
              <a:rPr lang="en-GB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scale with </a:t>
            </a:r>
            <a:r>
              <a:rPr lang="en-GB" b="1" i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², </a:t>
            </a:r>
            <a:r>
              <a:rPr lang="de-DE" b="1" i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the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iris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radius</a:t>
            </a:r>
            <a:endParaRPr lang="de-DE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A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factor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of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2.5 in power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corresponds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to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√2.5 in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iris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radius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or</a:t>
            </a: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frequency</a:t>
            </a:r>
            <a:endParaRPr lang="de-DE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de-DE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1.3 GHz / √2.5 = 822 MHz ?</a:t>
            </a: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de-DE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BUT: The JLAB </a:t>
            </a:r>
            <a:r>
              <a:rPr lang="de-DE" b="1" spc="-1" dirty="0" err="1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cryomodule</a:t>
            </a:r>
            <a:r>
              <a:rPr lang="de-DE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(750 MHz) HOM power </a:t>
            </a:r>
            <a:r>
              <a:rPr lang="de-DE" b="1" spc="-1" dirty="0" err="1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capability</a:t>
            </a:r>
            <a:r>
              <a:rPr lang="de-DE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is</a:t>
            </a:r>
            <a:r>
              <a:rPr lang="de-DE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estimated</a:t>
            </a:r>
            <a:r>
              <a:rPr lang="de-DE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to</a:t>
            </a:r>
            <a:r>
              <a:rPr lang="de-DE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de-DE" b="1" spc="-1" dirty="0" err="1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be</a:t>
            </a:r>
            <a:r>
              <a:rPr lang="de-DE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20kW per </a:t>
            </a:r>
            <a:r>
              <a:rPr lang="de-DE" b="1" spc="-1" dirty="0" err="1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cavity</a:t>
            </a:r>
            <a:r>
              <a:rPr lang="de-DE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GB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[</a:t>
            </a:r>
            <a:r>
              <a:rPr lang="en-GB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</a:t>
            </a:r>
            <a:r>
              <a:rPr lang="en-GB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], with 5 HOM waveguide absorbers per cavity: [</a:t>
            </a:r>
            <a:r>
              <a:rPr lang="en-GB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R.Rimmer</a:t>
            </a:r>
            <a:r>
              <a:rPr lang="en-GB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]</a:t>
            </a:r>
            <a:endParaRPr lang="en-US" b="1" spc="-1" dirty="0">
              <a:solidFill>
                <a:srgbClr val="0F0FFF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à"/>
              <a:tabLst>
                <a:tab pos="0" algn="l"/>
              </a:tabLst>
            </a:pPr>
            <a:r>
              <a:rPr lang="en-GB" b="1" spc="-1" dirty="0">
                <a:solidFill>
                  <a:srgbClr val="0F0FF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Need definition of maximal acceptable power level to keep 1.3 GHz or switch to lower frequency</a:t>
            </a: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Summary / Discussion: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CA318B-B183-05DC-3C83-6D99761115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943" y="4434924"/>
            <a:ext cx="2653415" cy="22777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A8888E-4B31-A591-832A-DF72001AB628}"/>
              </a:ext>
            </a:extLst>
          </p:cNvPr>
          <p:cNvSpPr txBox="1"/>
          <p:nvPr/>
        </p:nvSpPr>
        <p:spPr>
          <a:xfrm>
            <a:off x="10675251" y="6278683"/>
            <a:ext cx="8739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all from [</a:t>
            </a:r>
            <a:r>
              <a:rPr lang="en-GB" sz="10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3"/>
              </a:rPr>
              <a:t>R.Rimmer</a:t>
            </a:r>
            <a:r>
              <a:rPr lang="en-GB" sz="10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]</a:t>
            </a:r>
            <a:endParaRPr lang="en-US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833FD9-3C3E-7641-6ADC-D025C394C6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5561" y="4579458"/>
            <a:ext cx="2831751" cy="21442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C1C6F7-2C3D-67AC-1BB3-054850CD00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1440" y="4858544"/>
            <a:ext cx="3799857" cy="18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929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87867" y="1193227"/>
            <a:ext cx="1162479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Concepts with up to 4 kW and 1.5 GHz presented: see [</a:t>
            </a:r>
            <a:r>
              <a:rPr lang="en-US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  <a:hlinkClick r:id="rId2"/>
              </a:rPr>
              <a:t>F.Marhauser2009</a:t>
            </a:r>
            <a:r>
              <a:rPr lang="en-US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</a:t>
            </a:r>
            <a:r>
              <a:rPr lang="en-GB" sz="1600" dirty="0">
                <a:effectLst/>
                <a:latin typeface="Arial" panose="020B0604020202020204" pitchFamily="34" charset="0"/>
                <a:hlinkClick r:id="rId3"/>
              </a:rPr>
              <a:t>PERLE coll. Meeting 2022</a:t>
            </a:r>
            <a:r>
              <a:rPr lang="en-US" sz="1600" b="1" spc="-1" dirty="0">
                <a:solidFill>
                  <a:srgbClr val="2F2F2F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]  </a:t>
            </a: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Summary / Discussion: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2A3680-F302-A04F-2596-13B5E4CFE4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5585" y="1531926"/>
            <a:ext cx="7561321" cy="52120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0751B6-CA77-6F95-DEF3-65377AC018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3265" y="3429000"/>
            <a:ext cx="5400675" cy="2705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096CC94-FEB3-9597-3A4F-6A54BD318134}"/>
              </a:ext>
            </a:extLst>
          </p:cNvPr>
          <p:cNvSpPr/>
          <p:nvPr/>
        </p:nvSpPr>
        <p:spPr>
          <a:xfrm>
            <a:off x="2122865" y="3484880"/>
            <a:ext cx="1138495" cy="33349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C9DB91-375C-275C-74AA-E36919876D21}"/>
              </a:ext>
            </a:extLst>
          </p:cNvPr>
          <p:cNvSpPr txBox="1"/>
          <p:nvPr/>
        </p:nvSpPr>
        <p:spPr>
          <a:xfrm>
            <a:off x="9024624" y="2495006"/>
            <a:ext cx="306931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See also </a:t>
            </a:r>
            <a:r>
              <a:rPr lang="en-US" dirty="0" err="1"/>
              <a:t>Shahnam’s</a:t>
            </a:r>
            <a:r>
              <a:rPr lang="en-US" dirty="0"/>
              <a:t> </a:t>
            </a:r>
            <a:r>
              <a:rPr lang="en-US" dirty="0">
                <a:hlinkClick r:id="rId8"/>
              </a:rPr>
              <a:t>PhD thesis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5594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387867" y="1193227"/>
            <a:ext cx="11624793" cy="5321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Some parameter that change with the FCC-</a:t>
            </a:r>
            <a:r>
              <a:rPr lang="en-US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ee</a:t>
            </a:r>
            <a:r>
              <a:rPr lang="en-US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5-cell cavity:</a:t>
            </a:r>
            <a:endParaRPr lang="en-GB" b="1" spc="-1" dirty="0">
              <a:solidFill>
                <a:srgbClr val="0F0FF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algn="just"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2F2F2F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</p:txBody>
      </p:sp>
      <p:sp>
        <p:nvSpPr>
          <p:cNvPr id="779" name="TextShape 2"/>
          <p:cNvSpPr txBox="1"/>
          <p:nvPr/>
        </p:nvSpPr>
        <p:spPr>
          <a:xfrm>
            <a:off x="407880" y="373680"/>
            <a:ext cx="11375640" cy="59047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spc="-1" dirty="0">
                <a:solidFill>
                  <a:srgbClr val="0033A0"/>
                </a:solidFill>
                <a:latin typeface="Arial"/>
              </a:rPr>
              <a:t>What would look different with 802 MHz cavities?</a:t>
            </a:r>
            <a:endParaRPr lang="en-US" sz="3600" b="0" strike="noStrike" spc="-1" dirty="0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56BADA3-808A-B624-986B-4A13E3DE6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5" y="6356155"/>
            <a:ext cx="413695" cy="413695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0" y="6356155"/>
            <a:ext cx="403207" cy="413695"/>
          </a:xfrm>
          <a:prstGeom prst="rect">
            <a:avLst/>
          </a:prstGeom>
        </p:spPr>
      </p:pic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FA8E75B4-B022-B840-BD47-4BF8CA8DCC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569450"/>
              </p:ext>
            </p:extLst>
          </p:nvPr>
        </p:nvGraphicFramePr>
        <p:xfrm>
          <a:off x="3106181" y="2255334"/>
          <a:ext cx="5979038" cy="319749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500630">
                  <a:extLst>
                    <a:ext uri="{9D8B030D-6E8A-4147-A177-3AD203B41FA5}">
                      <a16:colId xmlns:a16="http://schemas.microsoft.com/office/drawing/2014/main" val="3482701898"/>
                    </a:ext>
                  </a:extLst>
                </a:gridCol>
                <a:gridCol w="1798955">
                  <a:extLst>
                    <a:ext uri="{9D8B030D-6E8A-4147-A177-3AD203B41FA5}">
                      <a16:colId xmlns:a16="http://schemas.microsoft.com/office/drawing/2014/main" val="923350711"/>
                    </a:ext>
                  </a:extLst>
                </a:gridCol>
                <a:gridCol w="1679453">
                  <a:extLst>
                    <a:ext uri="{9D8B030D-6E8A-4147-A177-3AD203B41FA5}">
                      <a16:colId xmlns:a16="http://schemas.microsoft.com/office/drawing/2014/main" val="1507602873"/>
                    </a:ext>
                  </a:extLst>
                </a:gridCol>
              </a:tblGrid>
              <a:tr h="340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TESLA/ILC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FCC-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959189"/>
                  </a:ext>
                </a:extLst>
              </a:tr>
              <a:tr h="340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Frequency </a:t>
                      </a:r>
                      <a:r>
                        <a:rPr lang="en-US" sz="1600" dirty="0" err="1"/>
                        <a:t>f</a:t>
                      </a:r>
                      <a:r>
                        <a:rPr lang="en-US" sz="1600" baseline="-25000" dirty="0" err="1"/>
                        <a:t>RF</a:t>
                      </a:r>
                      <a:r>
                        <a:rPr lang="en-US" sz="1600" baseline="0" dirty="0"/>
                        <a:t> [MHz]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1300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801.58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693739"/>
                  </a:ext>
                </a:extLst>
              </a:tr>
              <a:tr h="340541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Cells</a:t>
                      </a:r>
                      <a:endParaRPr lang="en-GB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9</a:t>
                      </a:r>
                      <a:endParaRPr lang="en-GB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5</a:t>
                      </a:r>
                      <a:endParaRPr lang="en-GB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163830"/>
                  </a:ext>
                </a:extLst>
              </a:tr>
              <a:tr h="340541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Active length L</a:t>
                      </a:r>
                      <a:r>
                        <a:rPr lang="en-US" sz="1600" baseline="-25000" dirty="0"/>
                        <a:t>active  </a:t>
                      </a:r>
                      <a:r>
                        <a:rPr lang="en-US" sz="1600" baseline="0" dirty="0"/>
                        <a:t>[mm]</a:t>
                      </a:r>
                      <a:endParaRPr lang="en-GB" sz="16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1038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935</a:t>
                      </a:r>
                      <a:endParaRPr lang="en-GB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586655"/>
                  </a:ext>
                </a:extLst>
              </a:tr>
              <a:tr h="340541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effectLst/>
                        </a:rPr>
                        <a:t>Cavity length L</a:t>
                      </a:r>
                      <a:r>
                        <a:rPr lang="en-US" sz="1600" baseline="-25000" dirty="0" err="1"/>
                        <a:t>cav</a:t>
                      </a:r>
                      <a:r>
                        <a:rPr lang="en-US" sz="1600" baseline="-25000" dirty="0"/>
                        <a:t>  </a:t>
                      </a:r>
                      <a:r>
                        <a:rPr lang="en-US" sz="1600" baseline="0" dirty="0"/>
                        <a:t>[mm]</a:t>
                      </a:r>
                      <a:endParaRPr lang="en-GB" sz="16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1276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1291</a:t>
                      </a:r>
                      <a:endParaRPr lang="en-GB" sz="16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985072"/>
                  </a:ext>
                </a:extLst>
              </a:tr>
              <a:tr h="340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Gradient [MV/m]</a:t>
                      </a:r>
                      <a:endParaRPr lang="en-GB" sz="16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30 (conservative)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aseline="0" dirty="0"/>
                        <a:t>25</a:t>
                      </a:r>
                      <a:endParaRPr lang="en-GB" sz="1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609938"/>
                  </a:ext>
                </a:extLst>
              </a:tr>
              <a:tr h="34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cavities RCS1</a:t>
                      </a:r>
                      <a:endParaRPr lang="en-GB" sz="16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696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aseline="0" dirty="0"/>
                        <a:t>835</a:t>
                      </a:r>
                      <a:endParaRPr lang="en-GB" sz="1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788902"/>
                  </a:ext>
                </a:extLst>
              </a:tr>
              <a:tr h="4227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Straight length RCS 1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2334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2334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243"/>
                  </a:ext>
                </a:extLst>
              </a:tr>
              <a:tr h="340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Straight length with RF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38 %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/>
                        <a:t>46 %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208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7377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FE03185-2997-4E73-8CCB-7FC6A6BEF0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" b="335"/>
          <a:stretch/>
        </p:blipFill>
        <p:spPr>
          <a:xfrm>
            <a:off x="4390358" y="1716214"/>
            <a:ext cx="3411283" cy="342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39965</TotalTime>
  <Words>664</Words>
  <Application>Microsoft Office PowerPoint</Application>
  <PresentationFormat>Widescreen</PresentationFormat>
  <Paragraphs>146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Mangal</vt:lpstr>
      <vt:lpstr>Segoe UI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Fabian Batsch</dc:creator>
  <cp:lastModifiedBy>Fabian Batsch</cp:lastModifiedBy>
  <cp:revision>353</cp:revision>
  <dcterms:created xsi:type="dcterms:W3CDTF">2021-11-30T15:27:12Z</dcterms:created>
  <dcterms:modified xsi:type="dcterms:W3CDTF">2023-01-23T16:10:10Z</dcterms:modified>
</cp:coreProperties>
</file>