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7"/>
  </p:notesMasterIdLst>
  <p:sldIdLst>
    <p:sldId id="257" r:id="rId2"/>
    <p:sldId id="313" r:id="rId3"/>
    <p:sldId id="331" r:id="rId4"/>
    <p:sldId id="259" r:id="rId5"/>
    <p:sldId id="332" r:id="rId6"/>
    <p:sldId id="260" r:id="rId7"/>
    <p:sldId id="261" r:id="rId8"/>
    <p:sldId id="262" r:id="rId9"/>
    <p:sldId id="322" r:id="rId10"/>
    <p:sldId id="320" r:id="rId11"/>
    <p:sldId id="323" r:id="rId12"/>
    <p:sldId id="328" r:id="rId13"/>
    <p:sldId id="329" r:id="rId14"/>
    <p:sldId id="325" r:id="rId15"/>
    <p:sldId id="324" r:id="rId16"/>
    <p:sldId id="264" r:id="rId17"/>
    <p:sldId id="326" r:id="rId18"/>
    <p:sldId id="265" r:id="rId19"/>
    <p:sldId id="266" r:id="rId20"/>
    <p:sldId id="311" r:id="rId21"/>
    <p:sldId id="267" r:id="rId22"/>
    <p:sldId id="292" r:id="rId23"/>
    <p:sldId id="304" r:id="rId24"/>
    <p:sldId id="305" r:id="rId25"/>
    <p:sldId id="308" r:id="rId26"/>
    <p:sldId id="310" r:id="rId27"/>
    <p:sldId id="294" r:id="rId28"/>
    <p:sldId id="295" r:id="rId29"/>
    <p:sldId id="270" r:id="rId30"/>
    <p:sldId id="285" r:id="rId31"/>
    <p:sldId id="275" r:id="rId32"/>
    <p:sldId id="276" r:id="rId33"/>
    <p:sldId id="334" r:id="rId34"/>
    <p:sldId id="335" r:id="rId35"/>
    <p:sldId id="333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52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6"/>
    <p:restoredTop sz="96512"/>
  </p:normalViewPr>
  <p:slideViewPr>
    <p:cSldViewPr snapToGrid="0" snapToObjects="1">
      <p:cViewPr varScale="1">
        <p:scale>
          <a:sx n="152" d="100"/>
          <a:sy n="152" d="100"/>
        </p:scale>
        <p:origin x="128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46750-A9FD-7B4B-A4D6-9CE76CD0093D}" type="datetimeFigureOut">
              <a:rPr lang="en-CH" smtClean="0"/>
              <a:t>26.11.23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5E226-BDCC-6343-A18B-1AC9A309FF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46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5E226-BDCC-6343-A18B-1AC9A309FFE1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0997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5E226-BDCC-6343-A18B-1AC9A309FFE1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75960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CBA3DE-87E9-D248-9EF5-9870E38E5906}" type="datetime1">
              <a:t>26.11.23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2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8D1A06-CEDA-BE4B-B8CC-4EDBE2023BFA}" type="datetime1">
              <a:t>26.11.23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0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8AF2B7-D0AB-7940-A2E6-A5D58518A235}" type="datetime1">
              <a:t>26.11.23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1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76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28D3FE-3B10-304E-BB37-3930D1E67278}" type="datetime1">
              <a:t>26.11.23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5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46D6DE-D3D5-7B42-B96D-9F6D888558FA}" type="datetime1">
              <a:t>26.11.23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5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E02D5D-56F4-6B4E-9659-94479C4583C8}" type="datetime1">
              <a:t>26.11.23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20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5FF404-9073-4B4A-A40D-13590DBBEDCB}" type="datetime1">
              <a:t>26.11.23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79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799EE0-CE8D-1B4E-82D3-CCDEDBF52E1E}" type="datetime1">
              <a:t>26.11.23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9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6F5AF57-EA6E-CE4D-A342-C66CF9B24C52}" type="datetime1">
              <a:t>26.11.23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9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9ACE53-919A-1C4A-BDDA-795B2307869D}" type="datetime1">
              <a:t>26.11.23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Sauli.    CERN MPGD SCHOOL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8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98000">
              <a:schemeClr val="tx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9A45DD9-2333-8C44-B8C6-1EA31A4F3618}"/>
              </a:ext>
            </a:extLst>
          </p:cNvPr>
          <p:cNvSpPr txBox="1">
            <a:spLocks/>
          </p:cNvSpPr>
          <p:nvPr userDrawn="1"/>
        </p:nvSpPr>
        <p:spPr>
          <a:xfrm>
            <a:off x="0" y="-6096"/>
            <a:ext cx="9144000" cy="6844540"/>
          </a:xfrm>
          <a:prstGeom prst="rect">
            <a:avLst/>
          </a:prstGeom>
          <a:solidFill>
            <a:srgbClr val="4C53E3"/>
          </a:solid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00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12725DE-8DCA-6F4E-ACDD-B0EB2F45C800}"/>
              </a:ext>
            </a:extLst>
          </p:cNvPr>
          <p:cNvSpPr txBox="1">
            <a:spLocks/>
          </p:cNvSpPr>
          <p:nvPr userDrawn="1"/>
        </p:nvSpPr>
        <p:spPr>
          <a:xfrm>
            <a:off x="6870833" y="650038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68B577-CA1B-4741-BD04-473B2AEDB17A}" type="slidenum">
              <a:rPr lang="en-US" sz="1600" b="1" i="1" smtClean="0">
                <a:solidFill>
                  <a:schemeClr val="bg1"/>
                </a:solidFill>
              </a:rPr>
              <a:pPr algn="r"/>
              <a:t>‹#›</a:t>
            </a:fld>
            <a:endParaRPr lang="en-US" sz="1600" b="1" i="1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771F0C6-B85E-154E-AFE3-81648510C5BF}"/>
              </a:ext>
            </a:extLst>
          </p:cNvPr>
          <p:cNvCxnSpPr/>
          <p:nvPr userDrawn="1"/>
        </p:nvCxnSpPr>
        <p:spPr>
          <a:xfrm>
            <a:off x="0" y="6492875"/>
            <a:ext cx="9144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B805050-C358-D944-A225-D6AD422219DF}"/>
              </a:ext>
            </a:extLst>
          </p:cNvPr>
          <p:cNvCxnSpPr/>
          <p:nvPr userDrawn="1"/>
        </p:nvCxnSpPr>
        <p:spPr>
          <a:xfrm>
            <a:off x="0" y="440521"/>
            <a:ext cx="9144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CBE4BEF-0E9E-6EE7-50ED-CECF30954B2D}"/>
              </a:ext>
            </a:extLst>
          </p:cNvPr>
          <p:cNvSpPr txBox="1"/>
          <p:nvPr userDrawn="1"/>
        </p:nvSpPr>
        <p:spPr>
          <a:xfrm>
            <a:off x="847941" y="6475208"/>
            <a:ext cx="6979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>
                <a:solidFill>
                  <a:schemeClr val="bg1"/>
                </a:solidFill>
                <a:latin typeface="Copperplate" panose="02000504000000020004" pitchFamily="2" charset="77"/>
              </a:rPr>
              <a:t>Fabio Sauli    RD51 Detectors School  CERN   Movember 27, 2023</a:t>
            </a:r>
          </a:p>
        </p:txBody>
      </p:sp>
    </p:spTree>
    <p:extLst>
      <p:ext uri="{BB962C8B-B14F-4D97-AF65-F5344CB8AC3E}">
        <p14:creationId xmlns:p14="http://schemas.microsoft.com/office/powerpoint/2010/main" val="3758120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2.jp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D774B57-6316-6FDB-4C3D-F49FD1582885}"/>
              </a:ext>
            </a:extLst>
          </p:cNvPr>
          <p:cNvSpPr/>
          <p:nvPr/>
        </p:nvSpPr>
        <p:spPr>
          <a:xfrm>
            <a:off x="25167" y="0"/>
            <a:ext cx="9179377" cy="6858000"/>
          </a:xfrm>
          <a:prstGeom prst="rect">
            <a:avLst/>
          </a:prstGeom>
          <a:gradFill flip="none" rotWithShape="1">
            <a:gsLst>
              <a:gs pos="0">
                <a:srgbClr val="4B52E3"/>
              </a:gs>
              <a:gs pos="50000">
                <a:srgbClr val="4B52E3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 </a:t>
            </a:r>
          </a:p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0D9249-0F46-AE3C-2102-A586633A58D3}"/>
              </a:ext>
            </a:extLst>
          </p:cNvPr>
          <p:cNvSpPr txBox="1"/>
          <p:nvPr/>
        </p:nvSpPr>
        <p:spPr>
          <a:xfrm>
            <a:off x="348739" y="337704"/>
            <a:ext cx="8517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opperplate" panose="02000504000000020004" pitchFamily="2" charset="77"/>
              </a:rPr>
              <a:t>FROM MWPC TO MPGD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CE54B4-95A5-9EAA-53F0-731E73722EF8}"/>
              </a:ext>
            </a:extLst>
          </p:cNvPr>
          <p:cNvSpPr txBox="1"/>
          <p:nvPr/>
        </p:nvSpPr>
        <p:spPr>
          <a:xfrm>
            <a:off x="3203210" y="1423859"/>
            <a:ext cx="24593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800">
                <a:latin typeface="Copperplate" panose="02000504000000020004" pitchFamily="2" charset="77"/>
              </a:rPr>
              <a:t>Fabio SAULI </a:t>
            </a:r>
          </a:p>
          <a:p>
            <a:pPr algn="ctr"/>
            <a:r>
              <a:rPr lang="en-CH" sz="2800">
                <a:latin typeface="Copperplate" panose="02000504000000020004" pitchFamily="2" charset="77"/>
              </a:rPr>
              <a:t>CERN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66797E-C78E-CEDD-5769-474631A64A2B}"/>
              </a:ext>
            </a:extLst>
          </p:cNvPr>
          <p:cNvSpPr txBox="1"/>
          <p:nvPr/>
        </p:nvSpPr>
        <p:spPr>
          <a:xfrm>
            <a:off x="1291405" y="5843188"/>
            <a:ext cx="663194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Copperplate" panose="02000504000000020004" pitchFamily="2" charset="77"/>
              </a:rPr>
              <a:t>RD51 Micro Pattern Gaseous Detectors School</a:t>
            </a:r>
          </a:p>
          <a:p>
            <a:pPr algn="ctr"/>
            <a:r>
              <a:rPr lang="en-GB" b="1">
                <a:solidFill>
                  <a:schemeClr val="bg1"/>
                </a:solidFill>
                <a:latin typeface="Copperplate" panose="02000504000000020004" pitchFamily="2" charset="77"/>
              </a:rPr>
              <a:t>CERN </a:t>
            </a:r>
            <a:r>
              <a:rPr lang="en-GB">
                <a:solidFill>
                  <a:schemeClr val="bg1"/>
                </a:solidFill>
                <a:latin typeface="Copperplate" panose="02000504000000020004" pitchFamily="2" charset="77"/>
              </a:rPr>
              <a:t>November 27, 2023 to December 1, 2023</a:t>
            </a:r>
            <a:endParaRPr lang="en-GB" b="1">
              <a:solidFill>
                <a:schemeClr val="bg1"/>
              </a:solidFill>
              <a:latin typeface="Copperplate" panose="0200050400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84839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agon 7">
            <a:extLst>
              <a:ext uri="{FF2B5EF4-FFF2-40B4-BE49-F238E27FC236}">
                <a16:creationId xmlns:a16="http://schemas.microsoft.com/office/drawing/2014/main" id="{50AA608D-5D7E-B922-906A-9E603240847A}"/>
              </a:ext>
            </a:extLst>
          </p:cNvPr>
          <p:cNvSpPr/>
          <p:nvPr/>
        </p:nvSpPr>
        <p:spPr>
          <a:xfrm>
            <a:off x="1567329" y="5422092"/>
            <a:ext cx="5705538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53D69D-5241-274B-9F60-220FC4095EFC}"/>
              </a:ext>
            </a:extLst>
          </p:cNvPr>
          <p:cNvSpPr txBox="1"/>
          <p:nvPr/>
        </p:nvSpPr>
        <p:spPr>
          <a:xfrm>
            <a:off x="571956" y="64927"/>
            <a:ext cx="8046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NEW MICRO-PATTERN GASEOUS DETECTORS (MPGD) - 1999 to PRESENT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CFBE1C-384C-C043-9B58-48E00B3AE51E}"/>
              </a:ext>
            </a:extLst>
          </p:cNvPr>
          <p:cNvSpPr txBox="1"/>
          <p:nvPr/>
        </p:nvSpPr>
        <p:spPr>
          <a:xfrm>
            <a:off x="396641" y="572050"/>
            <a:ext cx="3696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MICROMEGAS</a:t>
            </a:r>
            <a:r>
              <a:rPr lang="en-CH" sz="1600" b="1" i="1" dirty="0">
                <a:solidFill>
                  <a:schemeClr val="bg1"/>
                </a:solidFill>
              </a:rPr>
              <a:t>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BD68F5-24EB-7660-4596-9C2087DBD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6341" y="1116884"/>
            <a:ext cx="3599608" cy="35996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524E2C-AD78-B83F-858B-547F6D96BA8D}"/>
              </a:ext>
            </a:extLst>
          </p:cNvPr>
          <p:cNvSpPr txBox="1"/>
          <p:nvPr/>
        </p:nvSpPr>
        <p:spPr>
          <a:xfrm>
            <a:off x="4910668" y="609052"/>
            <a:ext cx="3836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chemeClr val="bg1"/>
                </a:solidFill>
              </a:rPr>
              <a:t>GAS ELECTRON MULTIPLIER (GEM)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244172-9469-DA27-23CB-1F330972BBCF}"/>
              </a:ext>
            </a:extLst>
          </p:cNvPr>
          <p:cNvSpPr txBox="1"/>
          <p:nvPr/>
        </p:nvSpPr>
        <p:spPr>
          <a:xfrm>
            <a:off x="775668" y="4730760"/>
            <a:ext cx="2938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>
                <a:solidFill>
                  <a:schemeClr val="bg1"/>
                </a:solidFill>
              </a:rPr>
              <a:t>I. Giomataris et al, </a:t>
            </a:r>
          </a:p>
          <a:p>
            <a:r>
              <a:rPr lang="en-GB" sz="1600" b="1" i="1">
                <a:solidFill>
                  <a:schemeClr val="bg1"/>
                </a:solidFill>
              </a:rPr>
              <a:t>Nucl. Instr. Meth. A376(1996)29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D7160A-2D70-7676-F295-D984F21DD6CC}"/>
              </a:ext>
            </a:extLst>
          </p:cNvPr>
          <p:cNvSpPr txBox="1"/>
          <p:nvPr/>
        </p:nvSpPr>
        <p:spPr>
          <a:xfrm>
            <a:off x="5125202" y="4853871"/>
            <a:ext cx="3843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>
                <a:solidFill>
                  <a:schemeClr val="bg1"/>
                </a:solidFill>
              </a:rPr>
              <a:t>F. Sauli, Nucl. Instr. Meth. A386(1997)531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69D242-05DE-BADC-B7A0-D5B73B0AEC6B}"/>
              </a:ext>
            </a:extLst>
          </p:cNvPr>
          <p:cNvSpPr txBox="1"/>
          <p:nvPr/>
        </p:nvSpPr>
        <p:spPr>
          <a:xfrm>
            <a:off x="1871133" y="5421467"/>
            <a:ext cx="5111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Esther Ferrer Ribas: MPGD TECHNOLOGIES 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BE52C6-5D7F-065F-BD40-34318A7416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9" t="1374" r="1801" b="3104"/>
          <a:stretch/>
        </p:blipFill>
        <p:spPr>
          <a:xfrm>
            <a:off x="571956" y="1116883"/>
            <a:ext cx="3128085" cy="3597803"/>
          </a:xfrm>
          <a:prstGeom prst="rect">
            <a:avLst/>
          </a:prstGeom>
        </p:spPr>
      </p:pic>
      <p:sp>
        <p:nvSpPr>
          <p:cNvPr id="10" name="Pentagon 9">
            <a:extLst>
              <a:ext uri="{FF2B5EF4-FFF2-40B4-BE49-F238E27FC236}">
                <a16:creationId xmlns:a16="http://schemas.microsoft.com/office/drawing/2014/main" id="{B40ECFF4-BC17-94B6-F8B5-6D9E3ABA8BAB}"/>
              </a:ext>
            </a:extLst>
          </p:cNvPr>
          <p:cNvSpPr/>
          <p:nvPr/>
        </p:nvSpPr>
        <p:spPr>
          <a:xfrm>
            <a:off x="1627450" y="5900001"/>
            <a:ext cx="5705538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E7B593-E729-4E48-702C-A786921BCB37}"/>
              </a:ext>
            </a:extLst>
          </p:cNvPr>
          <p:cNvSpPr txBox="1"/>
          <p:nvPr/>
        </p:nvSpPr>
        <p:spPr>
          <a:xfrm>
            <a:off x="1871133" y="5905056"/>
            <a:ext cx="5136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Eraldo Oliveri: 	     MPGD TECHNOLOGIES 2</a:t>
            </a:r>
          </a:p>
        </p:txBody>
      </p:sp>
    </p:spTree>
    <p:extLst>
      <p:ext uri="{BB962C8B-B14F-4D97-AF65-F5344CB8AC3E}">
        <p14:creationId xmlns:p14="http://schemas.microsoft.com/office/powerpoint/2010/main" val="1675029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D53D69D-5241-274B-9F60-220FC4095EFC}"/>
              </a:ext>
            </a:extLst>
          </p:cNvPr>
          <p:cNvSpPr txBox="1"/>
          <p:nvPr/>
        </p:nvSpPr>
        <p:spPr>
          <a:xfrm>
            <a:off x="571956" y="72879"/>
            <a:ext cx="5820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MICRO-MESH GASEOUS CHAMBER (MICROMEGAS)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DACB22-9A8F-6445-A773-F25EAB555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56" y="1291712"/>
            <a:ext cx="4449536" cy="36543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70B015-AC7D-B395-3F47-184FF9663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5584" y="2141751"/>
            <a:ext cx="3317350" cy="21292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12A8F1-9D0B-56F7-2F85-B5244D8EF0EE}"/>
              </a:ext>
            </a:extLst>
          </p:cNvPr>
          <p:cNvSpPr txBox="1"/>
          <p:nvPr/>
        </p:nvSpPr>
        <p:spPr>
          <a:xfrm>
            <a:off x="5637823" y="4500438"/>
            <a:ext cx="3041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>
                <a:solidFill>
                  <a:schemeClr val="bg1"/>
                </a:solidFill>
              </a:rPr>
              <a:t>I. Giomataris et al, </a:t>
            </a:r>
          </a:p>
          <a:p>
            <a:r>
              <a:rPr lang="en-GB" sz="1600" b="1" i="1">
                <a:solidFill>
                  <a:schemeClr val="bg1"/>
                </a:solidFill>
              </a:rPr>
              <a:t>Nucl. Instr. Meth. A560(2006)405</a:t>
            </a:r>
          </a:p>
        </p:txBody>
      </p:sp>
      <p:sp>
        <p:nvSpPr>
          <p:cNvPr id="2" name="Pentagon 1">
            <a:extLst>
              <a:ext uri="{FF2B5EF4-FFF2-40B4-BE49-F238E27FC236}">
                <a16:creationId xmlns:a16="http://schemas.microsoft.com/office/drawing/2014/main" id="{ECCC54E1-D7FC-CCA1-ED98-1FE370677F83}"/>
              </a:ext>
            </a:extLst>
          </p:cNvPr>
          <p:cNvSpPr/>
          <p:nvPr/>
        </p:nvSpPr>
        <p:spPr>
          <a:xfrm>
            <a:off x="1496154" y="5566288"/>
            <a:ext cx="5886779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97A954-35BE-0443-4E47-1CDA80E0577F}"/>
              </a:ext>
            </a:extLst>
          </p:cNvPr>
          <p:cNvSpPr txBox="1"/>
          <p:nvPr/>
        </p:nvSpPr>
        <p:spPr>
          <a:xfrm>
            <a:off x="2304366" y="5576028"/>
            <a:ext cx="469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Rui de Oliveira: MPGD MANUFACTURING</a:t>
            </a:r>
          </a:p>
        </p:txBody>
      </p:sp>
    </p:spTree>
    <p:extLst>
      <p:ext uri="{BB962C8B-B14F-4D97-AF65-F5344CB8AC3E}">
        <p14:creationId xmlns:p14="http://schemas.microsoft.com/office/powerpoint/2010/main" val="3647604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D53D69D-5241-274B-9F60-220FC4095EFC}"/>
              </a:ext>
            </a:extLst>
          </p:cNvPr>
          <p:cNvSpPr txBox="1"/>
          <p:nvPr/>
        </p:nvSpPr>
        <p:spPr>
          <a:xfrm>
            <a:off x="571956" y="72879"/>
            <a:ext cx="5820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MICRO-MESH GASEOUS CHAMBER (MICROMEGAS)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E86C03-03D4-5530-23EE-7DC04D225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79" y="1214121"/>
            <a:ext cx="3721100" cy="406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3E13AB-8C14-D7E6-3A66-74BD9664B1C6}"/>
              </a:ext>
            </a:extLst>
          </p:cNvPr>
          <p:cNvSpPr txBox="1"/>
          <p:nvPr/>
        </p:nvSpPr>
        <p:spPr>
          <a:xfrm>
            <a:off x="898496" y="5514359"/>
            <a:ext cx="435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>
                <a:solidFill>
                  <a:schemeClr val="bg1"/>
                </a:solidFill>
              </a:rPr>
              <a:t>C. Bernet et al, Nucl. Instr. Meth. A536(2005)61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634C-9949-11A5-87E1-BC1C50E0FBAE}"/>
              </a:ext>
            </a:extLst>
          </p:cNvPr>
          <p:cNvSpPr txBox="1"/>
          <p:nvPr/>
        </p:nvSpPr>
        <p:spPr>
          <a:xfrm>
            <a:off x="378450" y="635755"/>
            <a:ext cx="555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COMPASS SPECTROMETER TRACKER AT CERN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2010E7-14B3-8DC8-6DDC-D62664FD24FC}"/>
              </a:ext>
            </a:extLst>
          </p:cNvPr>
          <p:cNvSpPr txBox="1"/>
          <p:nvPr/>
        </p:nvSpPr>
        <p:spPr>
          <a:xfrm>
            <a:off x="5079192" y="2202617"/>
            <a:ext cx="31568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chemeClr val="bg1">
                    <a:lumMod val="95000"/>
                  </a:schemeClr>
                </a:solidFill>
              </a:rPr>
              <a:t>12 PLANES 40x40 cm</a:t>
            </a:r>
            <a:r>
              <a:rPr lang="en-GB" sz="1600" b="1" baseline="30000">
                <a:solidFill>
                  <a:schemeClr val="bg1">
                    <a:lumMod val="95000"/>
                  </a:schemeClr>
                </a:solidFill>
              </a:rPr>
              <a:t>2</a:t>
            </a:r>
            <a:r>
              <a:rPr lang="en-GB" sz="1600" b="1">
                <a:solidFill>
                  <a:schemeClr val="bg1">
                    <a:lumMod val="95000"/>
                  </a:schemeClr>
                </a:solidFill>
              </a:rPr>
              <a:t> aCTIVE</a:t>
            </a:r>
          </a:p>
          <a:p>
            <a:r>
              <a:rPr lang="en-GB" sz="1600" b="1">
                <a:solidFill>
                  <a:schemeClr val="bg1">
                    <a:lumMod val="95000"/>
                  </a:schemeClr>
                </a:solidFill>
              </a:rPr>
              <a:t>3 XYUV STATIONS</a:t>
            </a:r>
          </a:p>
          <a:p>
            <a:r>
              <a:rPr lang="en-GB" sz="1600" b="1">
                <a:solidFill>
                  <a:schemeClr val="bg1">
                    <a:lumMod val="95000"/>
                  </a:schemeClr>
                </a:solidFill>
              </a:rPr>
              <a:t>POSITION ACCURACY ~ 70 µm</a:t>
            </a:r>
          </a:p>
        </p:txBody>
      </p:sp>
    </p:spTree>
    <p:extLst>
      <p:ext uri="{BB962C8B-B14F-4D97-AF65-F5344CB8AC3E}">
        <p14:creationId xmlns:p14="http://schemas.microsoft.com/office/powerpoint/2010/main" val="1267011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D53D69D-5241-274B-9F60-220FC4095EFC}"/>
              </a:ext>
            </a:extLst>
          </p:cNvPr>
          <p:cNvSpPr txBox="1"/>
          <p:nvPr/>
        </p:nvSpPr>
        <p:spPr>
          <a:xfrm>
            <a:off x="571956" y="72879"/>
            <a:ext cx="5820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MICRO-MESH GASEOUS CHAMBER (MICROMEGAS)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89D3CE-F08D-8E0C-6666-9992CAC41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5" y="1208753"/>
            <a:ext cx="4529229" cy="36894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D1DB1C-B248-E1E4-960F-8AED122B3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8105" y="3053455"/>
            <a:ext cx="3729161" cy="23930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6CC15F-37CC-2A23-7A70-A6C01AD6AAE9}"/>
              </a:ext>
            </a:extLst>
          </p:cNvPr>
          <p:cNvSpPr txBox="1"/>
          <p:nvPr/>
        </p:nvSpPr>
        <p:spPr>
          <a:xfrm>
            <a:off x="444736" y="5115858"/>
            <a:ext cx="4410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>
                <a:solidFill>
                  <a:schemeClr val="bg1"/>
                </a:solidFill>
              </a:rPr>
              <a:t>N. Abrgall et al, Nucl. Instr. Meth. A637(2011)25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553766-9570-C446-BC66-C255AE9344AC}"/>
              </a:ext>
            </a:extLst>
          </p:cNvPr>
          <p:cNvSpPr txBox="1"/>
          <p:nvPr/>
        </p:nvSpPr>
        <p:spPr>
          <a:xfrm>
            <a:off x="444736" y="668700"/>
            <a:ext cx="6821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TIME PROJECTION CHAMBER FOR THE T2K NEAR DETECTOR</a:t>
            </a:r>
          </a:p>
        </p:txBody>
      </p:sp>
    </p:spTree>
    <p:extLst>
      <p:ext uri="{BB962C8B-B14F-4D97-AF65-F5344CB8AC3E}">
        <p14:creationId xmlns:p14="http://schemas.microsoft.com/office/powerpoint/2010/main" val="2512189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D53D69D-5241-274B-9F60-220FC4095EFC}"/>
              </a:ext>
            </a:extLst>
          </p:cNvPr>
          <p:cNvSpPr txBox="1"/>
          <p:nvPr/>
        </p:nvSpPr>
        <p:spPr>
          <a:xfrm>
            <a:off x="571956" y="64927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MICROMEGAS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CFB07A-F2EB-0365-0AD0-51165394C1FC}"/>
              </a:ext>
            </a:extLst>
          </p:cNvPr>
          <p:cNvSpPr txBox="1"/>
          <p:nvPr/>
        </p:nvSpPr>
        <p:spPr>
          <a:xfrm>
            <a:off x="571956" y="619563"/>
            <a:ext cx="3445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chemeClr val="bg1"/>
                </a:solidFill>
              </a:rPr>
              <a:t>ATLAS MICROMEGAS UPGRADE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EFC01C-AB71-F238-D7DD-527C37E77A94}"/>
              </a:ext>
            </a:extLst>
          </p:cNvPr>
          <p:cNvSpPr txBox="1"/>
          <p:nvPr/>
        </p:nvSpPr>
        <p:spPr>
          <a:xfrm>
            <a:off x="2044513" y="5995284"/>
            <a:ext cx="5204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>
                <a:solidFill>
                  <a:schemeClr val="bg1"/>
                </a:solidFill>
              </a:rPr>
              <a:t>T. Alexopoulos et al, Nucl. Instr. Meth. A955(2020)162086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963018-4BAB-E60F-46CA-D33255C77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097" y="1000472"/>
            <a:ext cx="6201350" cy="48570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722A91-719D-3543-56EF-A9209AB20B05}"/>
              </a:ext>
            </a:extLst>
          </p:cNvPr>
          <p:cNvSpPr txBox="1"/>
          <p:nvPr/>
        </p:nvSpPr>
        <p:spPr>
          <a:xfrm>
            <a:off x="6727004" y="3027824"/>
            <a:ext cx="241699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1280 m2 active surface</a:t>
            </a:r>
          </a:p>
          <a:p>
            <a:r>
              <a:rPr lang="en-GB">
                <a:solidFill>
                  <a:schemeClr val="bg1"/>
                </a:solidFill>
              </a:rPr>
              <a:t>2.1 M readout channels</a:t>
            </a:r>
          </a:p>
          <a:p>
            <a:r>
              <a:rPr lang="en-GB">
                <a:solidFill>
                  <a:schemeClr val="bg1"/>
                </a:solidFill>
              </a:rPr>
              <a:t>128 detectors / 4 types </a:t>
            </a:r>
          </a:p>
          <a:p>
            <a:r>
              <a:rPr lang="en-GB">
                <a:solidFill>
                  <a:schemeClr val="bg1"/>
                </a:solidFill>
              </a:rPr>
              <a:t>4 layers  </a:t>
            </a:r>
          </a:p>
          <a:p>
            <a:r>
              <a:rPr lang="en-GB">
                <a:solidFill>
                  <a:schemeClr val="bg1"/>
                </a:solidFill>
              </a:rPr>
              <a:t>2 to 3 m2 area </a:t>
            </a:r>
          </a:p>
        </p:txBody>
      </p:sp>
    </p:spTree>
    <p:extLst>
      <p:ext uri="{BB962C8B-B14F-4D97-AF65-F5344CB8AC3E}">
        <p14:creationId xmlns:p14="http://schemas.microsoft.com/office/powerpoint/2010/main" val="2141269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D53D69D-5241-274B-9F60-220FC4095EFC}"/>
              </a:ext>
            </a:extLst>
          </p:cNvPr>
          <p:cNvSpPr txBox="1"/>
          <p:nvPr/>
        </p:nvSpPr>
        <p:spPr>
          <a:xfrm>
            <a:off x="571956" y="64927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MICROMEGAS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CFBE1C-384C-C043-9B58-48E00B3AE51E}"/>
              </a:ext>
            </a:extLst>
          </p:cNvPr>
          <p:cNvSpPr txBox="1"/>
          <p:nvPr/>
        </p:nvSpPr>
        <p:spPr>
          <a:xfrm>
            <a:off x="382084" y="687556"/>
            <a:ext cx="3696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RESISTIVE MICROMEGAS: DISCHARGES SUPPRESSION</a:t>
            </a:r>
            <a:r>
              <a:rPr lang="en-CH" sz="1600" b="1" i="1" dirty="0">
                <a:solidFill>
                  <a:schemeClr val="bg1"/>
                </a:solidFill>
              </a:rPr>
              <a:t> </a:t>
            </a:r>
            <a:endParaRPr lang="en-CH" sz="1600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7923BD-EBE0-B5BC-D7BD-8F6A35058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83" y="1745603"/>
            <a:ext cx="5740842" cy="28925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F7ABEE-9061-C69A-5E31-DC16B2F01446}"/>
              </a:ext>
            </a:extLst>
          </p:cNvPr>
          <p:cNvSpPr txBox="1"/>
          <p:nvPr/>
        </p:nvSpPr>
        <p:spPr>
          <a:xfrm>
            <a:off x="1588433" y="4772841"/>
            <a:ext cx="3949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>
                <a:solidFill>
                  <a:schemeClr val="bg1"/>
                </a:solidFill>
              </a:rPr>
              <a:t>F. Kruger, Nucl. Instr. Meth. A845(2017)248</a:t>
            </a:r>
          </a:p>
        </p:txBody>
      </p:sp>
    </p:spTree>
    <p:extLst>
      <p:ext uri="{BB962C8B-B14F-4D97-AF65-F5344CB8AC3E}">
        <p14:creationId xmlns:p14="http://schemas.microsoft.com/office/powerpoint/2010/main" val="2468227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3B8628-3A64-6641-8E78-487B53DC7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84" y="1182021"/>
            <a:ext cx="3850745" cy="38507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BC05E7-742A-F249-AFD8-7B4884F5C7C5}"/>
              </a:ext>
            </a:extLst>
          </p:cNvPr>
          <p:cNvSpPr txBox="1"/>
          <p:nvPr/>
        </p:nvSpPr>
        <p:spPr>
          <a:xfrm>
            <a:off x="2041166" y="43665"/>
            <a:ext cx="429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GAS ELECTRON MULTIPLIER (GEM)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C9339D-B0A8-6C46-B863-4149739B3E43}"/>
              </a:ext>
            </a:extLst>
          </p:cNvPr>
          <p:cNvSpPr/>
          <p:nvPr/>
        </p:nvSpPr>
        <p:spPr>
          <a:xfrm>
            <a:off x="2436556" y="5384130"/>
            <a:ext cx="38020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600" b="1" i="1" dirty="0">
                <a:solidFill>
                  <a:schemeClr val="bg1"/>
                </a:solidFill>
              </a:rPr>
              <a:t>F. Sauli, Nucl. Instr. Meth. A386(1997)531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EE5B44F-80AF-B24D-9546-F6764F0E6392}"/>
              </a:ext>
            </a:extLst>
          </p:cNvPr>
          <p:cNvGrpSpPr/>
          <p:nvPr/>
        </p:nvGrpSpPr>
        <p:grpSpPr>
          <a:xfrm>
            <a:off x="4782073" y="2277575"/>
            <a:ext cx="3979535" cy="2578779"/>
            <a:chOff x="4613629" y="1678922"/>
            <a:chExt cx="3375828" cy="2187571"/>
          </a:xfrm>
        </p:grpSpPr>
        <p:pic>
          <p:nvPicPr>
            <p:cNvPr id="11" name="Picture 10" descr="Foil77deg.jpg">
              <a:extLst>
                <a:ext uri="{FF2B5EF4-FFF2-40B4-BE49-F238E27FC236}">
                  <a16:creationId xmlns:a16="http://schemas.microsoft.com/office/drawing/2014/main" id="{EAF03BBC-CC3E-9A40-B4FD-98CCEBFF8A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2150"/>
            <a:stretch/>
          </p:blipFill>
          <p:spPr>
            <a:xfrm>
              <a:off x="4613629" y="1678922"/>
              <a:ext cx="3375828" cy="2187571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D4C7277-F169-56C6-E938-B2FAA964D6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40629" y="1976983"/>
              <a:ext cx="1434261" cy="1488853"/>
            </a:xfrm>
            <a:prstGeom prst="line">
              <a:avLst/>
            </a:prstGeom>
            <a:ln w="19050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8570A3B-EB5D-6CCA-A5E7-07D4E1E3DF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5349" y="2067061"/>
              <a:ext cx="1434261" cy="1488853"/>
            </a:xfrm>
            <a:prstGeom prst="line">
              <a:avLst/>
            </a:prstGeom>
            <a:ln w="19050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81E1DDD-2E80-D7D8-FD0F-FE95A25474EE}"/>
                </a:ext>
              </a:extLst>
            </p:cNvPr>
            <p:cNvSpPr txBox="1"/>
            <p:nvPr/>
          </p:nvSpPr>
          <p:spPr>
            <a:xfrm>
              <a:off x="6176206" y="2626821"/>
              <a:ext cx="822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i="1">
                  <a:solidFill>
                    <a:schemeClr val="bg1"/>
                  </a:solidFill>
                </a:rPr>
                <a:t>140 µm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5908991-D052-73AF-B219-E174A27561A3}"/>
                </a:ext>
              </a:extLst>
            </p:cNvPr>
            <p:cNvSpPr txBox="1"/>
            <p:nvPr/>
          </p:nvSpPr>
          <p:spPr>
            <a:xfrm>
              <a:off x="5268946" y="2035995"/>
              <a:ext cx="9188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i="1">
                  <a:solidFill>
                    <a:schemeClr val="bg1"/>
                  </a:solidFill>
                </a:rPr>
                <a:t>70 µm Ø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F7B4A26-0BA0-83FF-93EE-B1321A95C807}"/>
                </a:ext>
              </a:extLst>
            </p:cNvPr>
            <p:cNvCxnSpPr/>
            <p:nvPr/>
          </p:nvCxnSpPr>
          <p:spPr>
            <a:xfrm>
              <a:off x="5423608" y="2365313"/>
              <a:ext cx="483881" cy="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sysDash"/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E90C26C-D09C-D52F-3189-826B54657BB2}"/>
              </a:ext>
            </a:extLst>
          </p:cNvPr>
          <p:cNvSpPr txBox="1"/>
          <p:nvPr/>
        </p:nvSpPr>
        <p:spPr>
          <a:xfrm>
            <a:off x="4812562" y="1697779"/>
            <a:ext cx="3650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50 µm thick Kapton, 5 µm Cu-coated</a:t>
            </a:r>
          </a:p>
        </p:txBody>
      </p:sp>
    </p:spTree>
    <p:extLst>
      <p:ext uri="{BB962C8B-B14F-4D97-AF65-F5344CB8AC3E}">
        <p14:creationId xmlns:p14="http://schemas.microsoft.com/office/powerpoint/2010/main" val="141445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BC05E7-742A-F249-AFD8-7B4884F5C7C5}"/>
              </a:ext>
            </a:extLst>
          </p:cNvPr>
          <p:cNvSpPr txBox="1"/>
          <p:nvPr/>
        </p:nvSpPr>
        <p:spPr>
          <a:xfrm>
            <a:off x="2041166" y="43665"/>
            <a:ext cx="429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GAS ELECTRON MULTIPLIER (GEM)</a:t>
            </a:r>
          </a:p>
        </p:txBody>
      </p:sp>
      <p:pic>
        <p:nvPicPr>
          <p:cNvPr id="14" name="Picture 13" descr="SINGLE GEM.jpg">
            <a:extLst>
              <a:ext uri="{FF2B5EF4-FFF2-40B4-BE49-F238E27FC236}">
                <a16:creationId xmlns:a16="http://schemas.microsoft.com/office/drawing/2014/main" id="{3B275393-3708-2941-994D-3F8EA5DD36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86" y="1607194"/>
            <a:ext cx="4637540" cy="36436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98890E8-3F27-1E47-ACF4-1FD1F03F3BCB}"/>
              </a:ext>
            </a:extLst>
          </p:cNvPr>
          <p:cNvSpPr txBox="1"/>
          <p:nvPr/>
        </p:nvSpPr>
        <p:spPr>
          <a:xfrm>
            <a:off x="413886" y="829472"/>
            <a:ext cx="30747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GEM CHAMBER WITH</a:t>
            </a:r>
          </a:p>
          <a:p>
            <a:r>
              <a:rPr lang="en-CH" sz="1600" b="1" dirty="0">
                <a:solidFill>
                  <a:schemeClr val="bg1"/>
                </a:solidFill>
              </a:rPr>
              <a:t> 2-DIMENSIONAL READOUT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01B3B5-2FB7-78E4-5ACF-D8B8217DE3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32" t="3942" r="2802" b="3783"/>
          <a:stretch/>
        </p:blipFill>
        <p:spPr>
          <a:xfrm>
            <a:off x="5408133" y="952790"/>
            <a:ext cx="3076298" cy="234299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BD10F54-857E-2864-DB28-7BE4ED62E2A5}"/>
              </a:ext>
            </a:extLst>
          </p:cNvPr>
          <p:cNvSpPr txBox="1"/>
          <p:nvPr/>
        </p:nvSpPr>
        <p:spPr>
          <a:xfrm>
            <a:off x="5162451" y="490918"/>
            <a:ext cx="3138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>
                <a:solidFill>
                  <a:schemeClr val="bg1"/>
                </a:solidFill>
              </a:rPr>
              <a:t>STANDARD XY 400 µm PITCH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BE6F800-C44E-F9DC-E795-4FB9645598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479" y="3968090"/>
            <a:ext cx="3297605" cy="219356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B7DBA43-7D2C-E14D-F8EC-06AE213E212A}"/>
              </a:ext>
            </a:extLst>
          </p:cNvPr>
          <p:cNvSpPr txBox="1"/>
          <p:nvPr/>
        </p:nvSpPr>
        <p:spPr>
          <a:xfrm>
            <a:off x="5301703" y="3514418"/>
            <a:ext cx="2742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chemeClr val="bg1"/>
                </a:solidFill>
              </a:rPr>
              <a:t>PAD MATRIX 500 µm PICH</a:t>
            </a:r>
          </a:p>
        </p:txBody>
      </p:sp>
    </p:spTree>
    <p:extLst>
      <p:ext uri="{BB962C8B-B14F-4D97-AF65-F5344CB8AC3E}">
        <p14:creationId xmlns:p14="http://schemas.microsoft.com/office/powerpoint/2010/main" val="6649357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A8AC949-14C6-9D47-9A47-737769901453}"/>
              </a:ext>
            </a:extLst>
          </p:cNvPr>
          <p:cNvSpPr txBox="1">
            <a:spLocks/>
          </p:cNvSpPr>
          <p:nvPr/>
        </p:nvSpPr>
        <p:spPr>
          <a:xfrm>
            <a:off x="2560349" y="48301"/>
            <a:ext cx="3632561" cy="35771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l"/>
            <a:r>
              <a:rPr lang="en-US" sz="1800" b="1" i="1" dirty="0">
                <a:solidFill>
                  <a:schemeClr val="bg1"/>
                </a:solidFill>
                <a:latin typeface="+mn-lt"/>
              </a:rPr>
              <a:t>MULTI-GEM DETECTORS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1076EF-5EB5-7548-AA63-E20512C87E66}"/>
              </a:ext>
            </a:extLst>
          </p:cNvPr>
          <p:cNvSpPr txBox="1"/>
          <p:nvPr/>
        </p:nvSpPr>
        <p:spPr>
          <a:xfrm>
            <a:off x="344178" y="550429"/>
            <a:ext cx="3764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LOWER VOLTAGE ON EACH GEM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HIGHER SAFE TOTAL GAIN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C25247-7306-40C4-E9A6-4218BA481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049" y="1456927"/>
            <a:ext cx="4773260" cy="381428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E65DFE8-B924-A64E-A2D9-E80F120440D0}"/>
              </a:ext>
            </a:extLst>
          </p:cNvPr>
          <p:cNvSpPr/>
          <p:nvPr/>
        </p:nvSpPr>
        <p:spPr>
          <a:xfrm>
            <a:off x="4023269" y="5751674"/>
            <a:ext cx="48472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bg1"/>
                </a:solidFill>
              </a:rPr>
              <a:t>S. Bachmann et al, </a:t>
            </a:r>
            <a:r>
              <a:rPr lang="en-US" sz="1600" b="1" i="1" dirty="0" err="1">
                <a:solidFill>
                  <a:schemeClr val="bg1"/>
                </a:solidFill>
              </a:rPr>
              <a:t>Nucl</a:t>
            </a:r>
            <a:r>
              <a:rPr lang="en-US" sz="1600" b="1" i="1" dirty="0">
                <a:solidFill>
                  <a:schemeClr val="bg1"/>
                </a:solidFill>
              </a:rPr>
              <a:t>. Instr. Meth. A479(2012)294</a:t>
            </a:r>
          </a:p>
        </p:txBody>
      </p:sp>
      <p:pic>
        <p:nvPicPr>
          <p:cNvPr id="15" name="Picture 14" descr="Dgem scheme.tif                                                0000C1DBNEW G3                         B6F39FBC:">
            <a:extLst>
              <a:ext uri="{FF2B5EF4-FFF2-40B4-BE49-F238E27FC236}">
                <a16:creationId xmlns:a16="http://schemas.microsoft.com/office/drawing/2014/main" id="{C21A245A-E020-CAC0-D7F4-D84B56A5E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307" y="1207132"/>
            <a:ext cx="3258915" cy="215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TGEM SCHEMEB&amp;W.tif                                             0000C1DBNEW G3                         B6F39FBC:">
            <a:extLst>
              <a:ext uri="{FF2B5EF4-FFF2-40B4-BE49-F238E27FC236}">
                <a16:creationId xmlns:a16="http://schemas.microsoft.com/office/drawing/2014/main" id="{9B1B8D80-4447-50A1-C7EB-4A8FCBB64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307" y="3554453"/>
            <a:ext cx="3258915" cy="209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264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10B7AC2F-ABB0-494A-B5F7-EEAD43E5E319}"/>
              </a:ext>
            </a:extLst>
          </p:cNvPr>
          <p:cNvSpPr txBox="1"/>
          <p:nvPr/>
        </p:nvSpPr>
        <p:spPr>
          <a:xfrm>
            <a:off x="302347" y="575764"/>
            <a:ext cx="4771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COMPASS TRACKER AT CERN (2001-2020)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A251A4-7818-4E42-A304-1E27ECABAD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634"/>
          <a:stretch/>
        </p:blipFill>
        <p:spPr>
          <a:xfrm>
            <a:off x="4249984" y="2228546"/>
            <a:ext cx="4500824" cy="32898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B9FF85-D4EC-3942-A301-6F870F1DDCFB}"/>
              </a:ext>
            </a:extLst>
          </p:cNvPr>
          <p:cNvSpPr txBox="1"/>
          <p:nvPr/>
        </p:nvSpPr>
        <p:spPr>
          <a:xfrm>
            <a:off x="4249984" y="1393885"/>
            <a:ext cx="3611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~ 30 TRIPLE-GEM DETECTORS</a:t>
            </a:r>
          </a:p>
          <a:p>
            <a:r>
              <a:rPr lang="en-CH" b="1" dirty="0">
                <a:solidFill>
                  <a:schemeClr val="bg1"/>
                </a:solidFill>
              </a:rPr>
              <a:t>30x30 cm</a:t>
            </a:r>
            <a:r>
              <a:rPr lang="en-CH" b="1" baseline="30000" dirty="0">
                <a:solidFill>
                  <a:schemeClr val="bg1"/>
                </a:solidFill>
              </a:rPr>
              <a:t>2</a:t>
            </a:r>
            <a:r>
              <a:rPr lang="en-CH" b="1" dirty="0">
                <a:solidFill>
                  <a:schemeClr val="bg1"/>
                </a:solidFill>
              </a:rPr>
              <a:t> – 2-D Readout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C0E5C4-6B05-2241-BBE2-D58D4D1148F9}"/>
              </a:ext>
            </a:extLst>
          </p:cNvPr>
          <p:cNvSpPr txBox="1"/>
          <p:nvPr/>
        </p:nvSpPr>
        <p:spPr>
          <a:xfrm>
            <a:off x="4198921" y="5667541"/>
            <a:ext cx="4551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i="1" dirty="0">
                <a:solidFill>
                  <a:schemeClr val="bg1"/>
                </a:solidFill>
              </a:rPr>
              <a:t>C. Altunbas et al, Nucl. Instr. Meth. A490(2002)480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C74031-B480-8942-8402-BB91497FFAE5}"/>
              </a:ext>
            </a:extLst>
          </p:cNvPr>
          <p:cNvSpPr txBox="1"/>
          <p:nvPr/>
        </p:nvSpPr>
        <p:spPr>
          <a:xfrm>
            <a:off x="1837698" y="60119"/>
            <a:ext cx="4722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LARGE MULTI-GEM DETECTOR SYSTEMS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447625-851A-F4ED-1608-4548D108E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47" y="1881365"/>
            <a:ext cx="3667008" cy="33481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04C8E9-6AC8-698F-D2E0-3E2D8DD16B60}"/>
              </a:ext>
            </a:extLst>
          </p:cNvPr>
          <p:cNvSpPr txBox="1"/>
          <p:nvPr/>
        </p:nvSpPr>
        <p:spPr>
          <a:xfrm>
            <a:off x="302347" y="1365720"/>
            <a:ext cx="36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 30x30 cm</a:t>
            </a:r>
            <a:r>
              <a:rPr lang="en-CH" baseline="30000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 GEM ELECTRODE</a:t>
            </a:r>
          </a:p>
        </p:txBody>
      </p:sp>
    </p:spTree>
    <p:extLst>
      <p:ext uri="{BB962C8B-B14F-4D97-AF65-F5344CB8AC3E}">
        <p14:creationId xmlns:p14="http://schemas.microsoft.com/office/powerpoint/2010/main" val="307766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4DC75C-78DC-446E-95DC-ED3A323F7A49}"/>
              </a:ext>
            </a:extLst>
          </p:cNvPr>
          <p:cNvSpPr/>
          <p:nvPr/>
        </p:nvSpPr>
        <p:spPr>
          <a:xfrm>
            <a:off x="6232072" y="5261000"/>
            <a:ext cx="1944626" cy="596015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FB2A78-B579-FB47-BD51-F7B76C5E6CA6}"/>
              </a:ext>
            </a:extLst>
          </p:cNvPr>
          <p:cNvSpPr txBox="1"/>
          <p:nvPr/>
        </p:nvSpPr>
        <p:spPr>
          <a:xfrm>
            <a:off x="1316792" y="41205"/>
            <a:ext cx="5487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MULTIWIRE PROPORTIONAL CHAMBER (MWPC)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883139-D209-2041-BA4A-126C6C49A016}"/>
              </a:ext>
            </a:extLst>
          </p:cNvPr>
          <p:cNvSpPr txBox="1"/>
          <p:nvPr/>
        </p:nvSpPr>
        <p:spPr>
          <a:xfrm>
            <a:off x="3964709" y="4999428"/>
            <a:ext cx="211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Georges Charpak </a:t>
            </a:r>
            <a:endParaRPr lang="en-CH" i="1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761FB0-03DD-3943-B248-7B9D59A5C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67" y="1998096"/>
            <a:ext cx="2838242" cy="2861807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F785EB23-454B-B94D-961F-1E4B716FD614}"/>
              </a:ext>
            </a:extLst>
          </p:cNvPr>
          <p:cNvSpPr/>
          <p:nvPr/>
        </p:nvSpPr>
        <p:spPr>
          <a:xfrm>
            <a:off x="1541396" y="3238431"/>
            <a:ext cx="233231" cy="392268"/>
          </a:xfrm>
          <a:custGeom>
            <a:avLst/>
            <a:gdLst>
              <a:gd name="connsiteX0" fmla="*/ 26377 w 254977"/>
              <a:gd name="connsiteY0" fmla="*/ 0 h 422030"/>
              <a:gd name="connsiteX1" fmla="*/ 52754 w 254977"/>
              <a:gd name="connsiteY1" fmla="*/ 123092 h 422030"/>
              <a:gd name="connsiteX2" fmla="*/ 35169 w 254977"/>
              <a:gd name="connsiteY2" fmla="*/ 202223 h 422030"/>
              <a:gd name="connsiteX3" fmla="*/ 0 w 254977"/>
              <a:gd name="connsiteY3" fmla="*/ 325315 h 422030"/>
              <a:gd name="connsiteX4" fmla="*/ 79131 w 254977"/>
              <a:gd name="connsiteY4" fmla="*/ 422030 h 422030"/>
              <a:gd name="connsiteX5" fmla="*/ 175846 w 254977"/>
              <a:gd name="connsiteY5" fmla="*/ 422030 h 422030"/>
              <a:gd name="connsiteX6" fmla="*/ 254977 w 254977"/>
              <a:gd name="connsiteY6" fmla="*/ 342900 h 422030"/>
              <a:gd name="connsiteX7" fmla="*/ 237392 w 254977"/>
              <a:gd name="connsiteY7" fmla="*/ 211015 h 422030"/>
              <a:gd name="connsiteX8" fmla="*/ 158261 w 254977"/>
              <a:gd name="connsiteY8" fmla="*/ 131884 h 422030"/>
              <a:gd name="connsiteX9" fmla="*/ 26377 w 254977"/>
              <a:gd name="connsiteY9" fmla="*/ 0 h 422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4977" h="422030">
                <a:moveTo>
                  <a:pt x="26377" y="0"/>
                </a:moveTo>
                <a:lnTo>
                  <a:pt x="52754" y="123092"/>
                </a:lnTo>
                <a:lnTo>
                  <a:pt x="35169" y="202223"/>
                </a:lnTo>
                <a:lnTo>
                  <a:pt x="0" y="325315"/>
                </a:lnTo>
                <a:lnTo>
                  <a:pt x="79131" y="422030"/>
                </a:lnTo>
                <a:lnTo>
                  <a:pt x="175846" y="422030"/>
                </a:lnTo>
                <a:lnTo>
                  <a:pt x="254977" y="342900"/>
                </a:lnTo>
                <a:lnTo>
                  <a:pt x="237392" y="211015"/>
                </a:lnTo>
                <a:lnTo>
                  <a:pt x="158261" y="131884"/>
                </a:lnTo>
                <a:lnTo>
                  <a:pt x="26377" y="0"/>
                </a:lnTo>
                <a:close/>
              </a:path>
            </a:pathLst>
          </a:custGeom>
          <a:solidFill>
            <a:srgbClr val="FF0000">
              <a:alpha val="6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DE42A70-7B2B-8B4A-ACA1-3E061D6035FE}"/>
              </a:ext>
            </a:extLst>
          </p:cNvPr>
          <p:cNvSpPr/>
          <p:nvPr/>
        </p:nvSpPr>
        <p:spPr>
          <a:xfrm>
            <a:off x="2514134" y="3428656"/>
            <a:ext cx="164100" cy="165418"/>
          </a:xfrm>
          <a:prstGeom prst="ellipse">
            <a:avLst/>
          </a:prstGeom>
          <a:solidFill>
            <a:srgbClr val="00206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1C858B-B6B7-D141-B890-E7A364CE763F}"/>
              </a:ext>
            </a:extLst>
          </p:cNvPr>
          <p:cNvSpPr txBox="1"/>
          <p:nvPr/>
        </p:nvSpPr>
        <p:spPr>
          <a:xfrm>
            <a:off x="1636968" y="2283655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/>
              <a:t>Ionization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2E6E9E-947A-6A4E-B49A-385766D940D3}"/>
              </a:ext>
            </a:extLst>
          </p:cNvPr>
          <p:cNvSpPr txBox="1"/>
          <p:nvPr/>
        </p:nvSpPr>
        <p:spPr>
          <a:xfrm>
            <a:off x="830478" y="2846655"/>
            <a:ext cx="585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/>
              <a:t>Drift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F9486C-691F-8D40-8EF2-9D43D456079D}"/>
              </a:ext>
            </a:extLst>
          </p:cNvPr>
          <p:cNvSpPr txBox="1"/>
          <p:nvPr/>
        </p:nvSpPr>
        <p:spPr>
          <a:xfrm>
            <a:off x="1685472" y="2992137"/>
            <a:ext cx="1364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/>
              <a:t>Multiplication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1C8887-6336-174D-8E6A-33C43DFA4433}"/>
              </a:ext>
            </a:extLst>
          </p:cNvPr>
          <p:cNvSpPr txBox="1"/>
          <p:nvPr/>
        </p:nvSpPr>
        <p:spPr>
          <a:xfrm>
            <a:off x="3094464" y="1945101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bg1"/>
                </a:solidFill>
              </a:rPr>
              <a:t>-HV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7731BD-B9A3-E944-9FCF-8A35F3B3405E}"/>
              </a:ext>
            </a:extLst>
          </p:cNvPr>
          <p:cNvSpPr txBox="1"/>
          <p:nvPr/>
        </p:nvSpPr>
        <p:spPr>
          <a:xfrm>
            <a:off x="3070768" y="4730881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bg1"/>
                </a:solidFill>
              </a:rPr>
              <a:t>-HV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C2353A-3A42-DD49-8125-28C0D6A19174}"/>
              </a:ext>
            </a:extLst>
          </p:cNvPr>
          <p:cNvSpPr txBox="1"/>
          <p:nvPr/>
        </p:nvSpPr>
        <p:spPr>
          <a:xfrm>
            <a:off x="3050458" y="3330691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bg1"/>
                </a:solidFill>
              </a:rPr>
              <a:t>GND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58DB5C-6E03-7545-85DC-9026C6CEE8FE}"/>
              </a:ext>
            </a:extLst>
          </p:cNvPr>
          <p:cNvGrpSpPr/>
          <p:nvPr/>
        </p:nvGrpSpPr>
        <p:grpSpPr>
          <a:xfrm>
            <a:off x="1517480" y="2758269"/>
            <a:ext cx="134695" cy="753699"/>
            <a:chOff x="1629879" y="2391871"/>
            <a:chExt cx="147254" cy="81088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49292ED-4731-7D4A-A774-284284684004}"/>
                </a:ext>
              </a:extLst>
            </p:cNvPr>
            <p:cNvSpPr/>
            <p:nvPr/>
          </p:nvSpPr>
          <p:spPr>
            <a:xfrm>
              <a:off x="1629879" y="2856551"/>
              <a:ext cx="103824" cy="103824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>
                <a:solidFill>
                  <a:schemeClr val="bg1"/>
                </a:solidFill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541C92BC-2335-934D-8D7D-AEA2E10FB38E}"/>
                </a:ext>
              </a:extLst>
            </p:cNvPr>
            <p:cNvSpPr/>
            <p:nvPr/>
          </p:nvSpPr>
          <p:spPr>
            <a:xfrm>
              <a:off x="1664990" y="2391871"/>
              <a:ext cx="112143" cy="810883"/>
            </a:xfrm>
            <a:custGeom>
              <a:avLst/>
              <a:gdLst>
                <a:gd name="connsiteX0" fmla="*/ 17252 w 112143"/>
                <a:gd name="connsiteY0" fmla="*/ 0 h 810883"/>
                <a:gd name="connsiteX1" fmla="*/ 0 w 112143"/>
                <a:gd name="connsiteY1" fmla="*/ 310551 h 810883"/>
                <a:gd name="connsiteX2" fmla="*/ 17252 w 112143"/>
                <a:gd name="connsiteY2" fmla="*/ 474452 h 810883"/>
                <a:gd name="connsiteX3" fmla="*/ 34505 w 112143"/>
                <a:gd name="connsiteY3" fmla="*/ 612475 h 810883"/>
                <a:gd name="connsiteX4" fmla="*/ 69011 w 112143"/>
                <a:gd name="connsiteY4" fmla="*/ 707366 h 810883"/>
                <a:gd name="connsiteX5" fmla="*/ 112143 w 112143"/>
                <a:gd name="connsiteY5" fmla="*/ 810883 h 8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143" h="810883">
                  <a:moveTo>
                    <a:pt x="17252" y="0"/>
                  </a:moveTo>
                  <a:lnTo>
                    <a:pt x="0" y="310551"/>
                  </a:lnTo>
                  <a:lnTo>
                    <a:pt x="17252" y="474452"/>
                  </a:lnTo>
                  <a:lnTo>
                    <a:pt x="34505" y="612475"/>
                  </a:lnTo>
                  <a:lnTo>
                    <a:pt x="69011" y="707366"/>
                  </a:lnTo>
                  <a:lnTo>
                    <a:pt x="112143" y="810883"/>
                  </a:lnTo>
                </a:path>
              </a:pathLst>
            </a:custGeom>
            <a:noFill/>
            <a:ln w="285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19288F-B93D-FD41-A470-2ED4890E29D1}"/>
              </a:ext>
            </a:extLst>
          </p:cNvPr>
          <p:cNvGrpSpPr/>
          <p:nvPr/>
        </p:nvGrpSpPr>
        <p:grpSpPr>
          <a:xfrm>
            <a:off x="1324319" y="1953613"/>
            <a:ext cx="292068" cy="967440"/>
            <a:chOff x="433049" y="1526164"/>
            <a:chExt cx="319299" cy="104084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56DA589-D656-BE41-BE1F-85C4A04206C2}"/>
                </a:ext>
              </a:extLst>
            </p:cNvPr>
            <p:cNvSpPr/>
            <p:nvPr/>
          </p:nvSpPr>
          <p:spPr>
            <a:xfrm>
              <a:off x="642394" y="2365587"/>
              <a:ext cx="103824" cy="103824"/>
            </a:xfrm>
            <a:prstGeom prst="ellipse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>
                <a:solidFill>
                  <a:schemeClr val="bg1"/>
                </a:solidFill>
              </a:endParaRPr>
            </a:p>
          </p:txBody>
        </p:sp>
        <p:grpSp>
          <p:nvGrpSpPr>
            <p:cNvPr id="23" name="Group 7">
              <a:extLst>
                <a:ext uri="{FF2B5EF4-FFF2-40B4-BE49-F238E27FC236}">
                  <a16:creationId xmlns:a16="http://schemas.microsoft.com/office/drawing/2014/main" id="{81F42E8E-7F49-0B4F-AEF1-34993AB01317}"/>
                </a:ext>
              </a:extLst>
            </p:cNvPr>
            <p:cNvGrpSpPr>
              <a:grpSpLocks/>
            </p:cNvGrpSpPr>
            <p:nvPr/>
          </p:nvGrpSpPr>
          <p:grpSpPr bwMode="auto">
            <a:xfrm rot="5191663">
              <a:off x="220321" y="1870048"/>
              <a:ext cx="799981" cy="112214"/>
              <a:chOff x="432" y="3024"/>
              <a:chExt cx="1632" cy="81"/>
            </a:xfrm>
          </p:grpSpPr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C3860C47-8FC0-B343-89BB-A488CE682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48 h 360"/>
                  <a:gd name="T2" fmla="*/ 60 w 1296"/>
                  <a:gd name="T3" fmla="*/ 5 h 360"/>
                  <a:gd name="T4" fmla="*/ 121 w 1296"/>
                  <a:gd name="T5" fmla="*/ 80 h 360"/>
                  <a:gd name="T6" fmla="*/ 181 w 1296"/>
                  <a:gd name="T7" fmla="*/ 5 h 360"/>
                  <a:gd name="T8" fmla="*/ 242 w 1296"/>
                  <a:gd name="T9" fmla="*/ 80 h 360"/>
                  <a:gd name="T10" fmla="*/ 302 w 1296"/>
                  <a:gd name="T11" fmla="*/ 5 h 360"/>
                  <a:gd name="T12" fmla="*/ 363 w 1296"/>
                  <a:gd name="T13" fmla="*/ 80 h 360"/>
                  <a:gd name="T14" fmla="*/ 423 w 1296"/>
                  <a:gd name="T15" fmla="*/ 5 h 360"/>
                  <a:gd name="T16" fmla="*/ 484 w 1296"/>
                  <a:gd name="T17" fmla="*/ 80 h 360"/>
                  <a:gd name="T18" fmla="*/ 544 w 1296"/>
                  <a:gd name="T19" fmla="*/ 5 h 360"/>
                  <a:gd name="T20" fmla="*/ 604 w 1296"/>
                  <a:gd name="T21" fmla="*/ 80 h 360"/>
                  <a:gd name="T22" fmla="*/ 665 w 1296"/>
                  <a:gd name="T23" fmla="*/ 5 h 360"/>
                  <a:gd name="T24" fmla="*/ 725 w 1296"/>
                  <a:gd name="T25" fmla="*/ 80 h 360"/>
                  <a:gd name="T26" fmla="*/ 786 w 1296"/>
                  <a:gd name="T27" fmla="*/ 5 h 360"/>
                  <a:gd name="T28" fmla="*/ 816 w 1296"/>
                  <a:gd name="T29" fmla="*/ 48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A807BE1E-65D9-9E4E-8C56-29AEBE565336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49 h 360"/>
                  <a:gd name="T2" fmla="*/ 60 w 1296"/>
                  <a:gd name="T3" fmla="*/ 5 h 360"/>
                  <a:gd name="T4" fmla="*/ 121 w 1296"/>
                  <a:gd name="T5" fmla="*/ 81 h 360"/>
                  <a:gd name="T6" fmla="*/ 181 w 1296"/>
                  <a:gd name="T7" fmla="*/ 5 h 360"/>
                  <a:gd name="T8" fmla="*/ 242 w 1296"/>
                  <a:gd name="T9" fmla="*/ 81 h 360"/>
                  <a:gd name="T10" fmla="*/ 302 w 1296"/>
                  <a:gd name="T11" fmla="*/ 5 h 360"/>
                  <a:gd name="T12" fmla="*/ 363 w 1296"/>
                  <a:gd name="T13" fmla="*/ 81 h 360"/>
                  <a:gd name="T14" fmla="*/ 423 w 1296"/>
                  <a:gd name="T15" fmla="*/ 5 h 360"/>
                  <a:gd name="T16" fmla="*/ 484 w 1296"/>
                  <a:gd name="T17" fmla="*/ 81 h 360"/>
                  <a:gd name="T18" fmla="*/ 544 w 1296"/>
                  <a:gd name="T19" fmla="*/ 5 h 360"/>
                  <a:gd name="T20" fmla="*/ 604 w 1296"/>
                  <a:gd name="T21" fmla="*/ 81 h 360"/>
                  <a:gd name="T22" fmla="*/ 665 w 1296"/>
                  <a:gd name="T23" fmla="*/ 5 h 360"/>
                  <a:gd name="T24" fmla="*/ 725 w 1296"/>
                  <a:gd name="T25" fmla="*/ 81 h 360"/>
                  <a:gd name="T26" fmla="*/ 786 w 1296"/>
                  <a:gd name="T27" fmla="*/ 5 h 360"/>
                  <a:gd name="T28" fmla="*/ 816 w 1296"/>
                  <a:gd name="T29" fmla="*/ 49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7030A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60E94C2-AA62-B140-94B1-AFDD95B47D99}"/>
                </a:ext>
              </a:extLst>
            </p:cNvPr>
            <p:cNvGrpSpPr/>
            <p:nvPr/>
          </p:nvGrpSpPr>
          <p:grpSpPr>
            <a:xfrm>
              <a:off x="433049" y="2235877"/>
              <a:ext cx="319299" cy="331128"/>
              <a:chOff x="2841110" y="1665641"/>
              <a:chExt cx="319299" cy="331128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847A6A0F-5C86-5F4B-A382-383194E2DAF0}"/>
                  </a:ext>
                </a:extLst>
              </p:cNvPr>
              <p:cNvSpPr/>
              <p:nvPr/>
            </p:nvSpPr>
            <p:spPr>
              <a:xfrm>
                <a:off x="2915728" y="1750519"/>
                <a:ext cx="138023" cy="138023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295AC48-58A7-BC4A-8EAE-30BC46C8F736}"/>
                  </a:ext>
                </a:extLst>
              </p:cNvPr>
              <p:cNvSpPr txBox="1"/>
              <p:nvPr/>
            </p:nvSpPr>
            <p:spPr>
              <a:xfrm>
                <a:off x="2841110" y="1665641"/>
                <a:ext cx="319299" cy="3311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b="1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27114C5-4D1B-0F48-8825-96A6A7E9C671}"/>
              </a:ext>
            </a:extLst>
          </p:cNvPr>
          <p:cNvSpPr txBox="1"/>
          <p:nvPr/>
        </p:nvSpPr>
        <p:spPr>
          <a:xfrm>
            <a:off x="682356" y="2559972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chemeClr val="bg1"/>
                </a:solidFill>
              </a:rPr>
              <a:t>e</a:t>
            </a:r>
            <a:r>
              <a:rPr lang="en-CH" sz="1400" baseline="30000" dirty="0">
                <a:solidFill>
                  <a:schemeClr val="bg1"/>
                </a:solidFill>
              </a:rPr>
              <a:t>-</a:t>
            </a:r>
            <a:endParaRPr lang="en-CH" sz="1400" dirty="0">
              <a:solidFill>
                <a:schemeClr val="bg1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55C8021-AB68-F74D-868F-0D15D83D7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989" y="1156224"/>
            <a:ext cx="5037260" cy="376563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1549615-9976-3A4B-AC3F-F06DBB1C3BD7}"/>
              </a:ext>
            </a:extLst>
          </p:cNvPr>
          <p:cNvSpPr txBox="1"/>
          <p:nvPr/>
        </p:nvSpPr>
        <p:spPr>
          <a:xfrm>
            <a:off x="4432259" y="614676"/>
            <a:ext cx="3515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FIRST LARGE MWPC (CERN 1970)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CC8542-093C-6540-BF70-304F5262A86F}"/>
              </a:ext>
            </a:extLst>
          </p:cNvPr>
          <p:cNvSpPr txBox="1"/>
          <p:nvPr/>
        </p:nvSpPr>
        <p:spPr>
          <a:xfrm>
            <a:off x="283953" y="5184094"/>
            <a:ext cx="2810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i="1" dirty="0">
                <a:solidFill>
                  <a:schemeClr val="bg1"/>
                </a:solidFill>
              </a:rPr>
              <a:t>G. Charpak et al, </a:t>
            </a:r>
          </a:p>
          <a:p>
            <a:r>
              <a:rPr lang="en-CH" sz="1600" b="1" i="1" dirty="0">
                <a:solidFill>
                  <a:schemeClr val="bg1"/>
                </a:solidFill>
              </a:rPr>
              <a:t>Nucl. Instr. Meth. 62(1968)282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22C4A5-00CA-17D1-28B9-B1C58C36D4D5}"/>
              </a:ext>
            </a:extLst>
          </p:cNvPr>
          <p:cNvSpPr txBox="1"/>
          <p:nvPr/>
        </p:nvSpPr>
        <p:spPr>
          <a:xfrm>
            <a:off x="7355424" y="5328176"/>
            <a:ext cx="80021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b="1" i="1">
                <a:solidFill>
                  <a:schemeClr val="accent6">
                    <a:lumMod val="75000"/>
                  </a:schemeClr>
                </a:solidFill>
              </a:rPr>
              <a:t>1992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1B29E5-D2A9-D48A-4C2B-126C98C82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2073" y="5261000"/>
            <a:ext cx="1102296" cy="60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9" grpId="0" animBg="1"/>
      <p:bldP spid="31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5FF1838-6004-F040-9BEE-2CD1F78C04CC}"/>
              </a:ext>
            </a:extLst>
          </p:cNvPr>
          <p:cNvSpPr txBox="1"/>
          <p:nvPr/>
        </p:nvSpPr>
        <p:spPr>
          <a:xfrm>
            <a:off x="2582497" y="71919"/>
            <a:ext cx="3700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GEM FOILS MANUFACTURING </a:t>
            </a:r>
          </a:p>
        </p:txBody>
      </p:sp>
      <p:pic>
        <p:nvPicPr>
          <p:cNvPr id="27" name="Picture 26" descr="P1010005">
            <a:extLst>
              <a:ext uri="{FF2B5EF4-FFF2-40B4-BE49-F238E27FC236}">
                <a16:creationId xmlns:a16="http://schemas.microsoft.com/office/drawing/2014/main" id="{05FED058-5D9A-2F4D-A878-BFA5EC140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87"/>
          <a:stretch>
            <a:fillRect/>
          </a:stretch>
        </p:blipFill>
        <p:spPr bwMode="auto">
          <a:xfrm>
            <a:off x="619217" y="1573508"/>
            <a:ext cx="3926560" cy="371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888D8ED-7B6D-3A4A-B5E0-821D77B63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7720" y="5306800"/>
            <a:ext cx="4836114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1600" b="1" i="1" kern="1200" dirty="0" err="1">
                <a:solidFill>
                  <a:schemeClr val="bg1"/>
                </a:solidFill>
              </a:rPr>
              <a:t>R.Chechik</a:t>
            </a:r>
            <a:r>
              <a:rPr lang="en-GB" sz="1600" b="1" i="1" kern="1200" dirty="0">
                <a:solidFill>
                  <a:schemeClr val="bg1"/>
                </a:solidFill>
              </a:rPr>
              <a:t> et al, </a:t>
            </a:r>
            <a:r>
              <a:rPr lang="en-GB" sz="1600" b="1" i="1" dirty="0">
                <a:solidFill>
                  <a:schemeClr val="bg1"/>
                </a:solidFill>
              </a:rPr>
              <a:t> </a:t>
            </a:r>
            <a:r>
              <a:rPr lang="en-GB" sz="1600" b="1" i="1" kern="1200" dirty="0" err="1">
                <a:solidFill>
                  <a:schemeClr val="bg1"/>
                </a:solidFill>
              </a:rPr>
              <a:t>Nucl</a:t>
            </a:r>
            <a:r>
              <a:rPr lang="en-GB" sz="1600" b="1" i="1" kern="1200" dirty="0">
                <a:solidFill>
                  <a:schemeClr val="bg1"/>
                </a:solidFill>
              </a:rPr>
              <a:t>. Instr. and Meth. A535(2004)303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C5AF63-4779-7B47-9B46-2EFB65F1EF41}"/>
              </a:ext>
            </a:extLst>
          </p:cNvPr>
          <p:cNvSpPr txBox="1"/>
          <p:nvPr/>
        </p:nvSpPr>
        <p:spPr>
          <a:xfrm>
            <a:off x="404719" y="644617"/>
            <a:ext cx="5369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THIK GEM (also LEM: Large Electron Multiplier): </a:t>
            </a:r>
          </a:p>
          <a:p>
            <a:r>
              <a:rPr lang="en-GB" dirty="0">
                <a:solidFill>
                  <a:schemeClr val="bg1"/>
                </a:solidFill>
              </a:rPr>
              <a:t>MECHANICAL DRILLING OF METAL-CLAD PCB </a:t>
            </a:r>
          </a:p>
        </p:txBody>
      </p:sp>
      <p:pic>
        <p:nvPicPr>
          <p:cNvPr id="31" name="Immagine 20" descr="IFT-16.JPG">
            <a:extLst>
              <a:ext uri="{FF2B5EF4-FFF2-40B4-BE49-F238E27FC236}">
                <a16:creationId xmlns:a16="http://schemas.microsoft.com/office/drawing/2014/main" id="{EDA9E1B8-1B85-BA4C-B844-27BDF53A3D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739" y="2064905"/>
            <a:ext cx="2974738" cy="2728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92FDAE-FE9A-0044-893F-6691D3FDBF05}"/>
              </a:ext>
            </a:extLst>
          </p:cNvPr>
          <p:cNvSpPr txBox="1"/>
          <p:nvPr/>
        </p:nvSpPr>
        <p:spPr>
          <a:xfrm>
            <a:off x="5192293" y="1573508"/>
            <a:ext cx="310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1 mm THICK, 400 µm HOLES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6356A75-4311-B8E2-433D-770E8E8FF7FC}"/>
              </a:ext>
            </a:extLst>
          </p:cNvPr>
          <p:cNvGrpSpPr/>
          <p:nvPr/>
        </p:nvGrpSpPr>
        <p:grpSpPr>
          <a:xfrm>
            <a:off x="1496154" y="5835724"/>
            <a:ext cx="5886779" cy="379072"/>
            <a:chOff x="1496154" y="5835724"/>
            <a:chExt cx="5886779" cy="379072"/>
          </a:xfrm>
        </p:grpSpPr>
        <p:sp>
          <p:nvSpPr>
            <p:cNvPr id="7" name="Pentagon 6">
              <a:extLst>
                <a:ext uri="{FF2B5EF4-FFF2-40B4-BE49-F238E27FC236}">
                  <a16:creationId xmlns:a16="http://schemas.microsoft.com/office/drawing/2014/main" id="{B33C7597-3BF2-D42B-8A70-0E4D3D46495C}"/>
                </a:ext>
              </a:extLst>
            </p:cNvPr>
            <p:cNvSpPr/>
            <p:nvPr/>
          </p:nvSpPr>
          <p:spPr>
            <a:xfrm>
              <a:off x="1496154" y="5835724"/>
              <a:ext cx="5886779" cy="369332"/>
            </a:xfrm>
            <a:prstGeom prst="homePlate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10903AA-A7DF-0813-72CE-4D0B186C979B}"/>
                </a:ext>
              </a:extLst>
            </p:cNvPr>
            <p:cNvSpPr txBox="1"/>
            <p:nvPr/>
          </p:nvSpPr>
          <p:spPr>
            <a:xfrm>
              <a:off x="2304366" y="5845464"/>
              <a:ext cx="4694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>
                  <a:solidFill>
                    <a:schemeClr val="bg1">
                      <a:lumMod val="95000"/>
                    </a:schemeClr>
                  </a:solidFill>
                </a:rPr>
                <a:t>Rui de Oliveira: MPGD MANUFACTURING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4968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69845A-0810-2141-80C8-800055C3B740}"/>
              </a:ext>
            </a:extLst>
          </p:cNvPr>
          <p:cNvSpPr txBox="1"/>
          <p:nvPr/>
        </p:nvSpPr>
        <p:spPr>
          <a:xfrm>
            <a:off x="1837698" y="60119"/>
            <a:ext cx="4722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LARGE MULTI-GEM DETECTOR SYSTEMS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0326B5-12FB-FB4B-AC4E-DFFF46A01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232" y="2149937"/>
            <a:ext cx="4088383" cy="3483196"/>
          </a:xfrm>
          <a:prstGeom prst="rect">
            <a:avLst/>
          </a:prstGeom>
        </p:spPr>
      </p:pic>
      <p:sp>
        <p:nvSpPr>
          <p:cNvPr id="10" name="Text Box 6">
            <a:extLst>
              <a:ext uri="{FF2B5EF4-FFF2-40B4-BE49-F238E27FC236}">
                <a16:creationId xmlns:a16="http://schemas.microsoft.com/office/drawing/2014/main" id="{A4F4576B-F4C3-7648-8E14-206610DBC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158" y="5729762"/>
            <a:ext cx="4726230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b="1" i="1" kern="1200" dirty="0">
                <a:solidFill>
                  <a:schemeClr val="bg1"/>
                </a:solidFill>
              </a:rPr>
              <a:t>M.G. </a:t>
            </a:r>
            <a:r>
              <a:rPr lang="en-GB" sz="1600" b="1" i="1" kern="1200" dirty="0" err="1">
                <a:solidFill>
                  <a:schemeClr val="bg1"/>
                </a:solidFill>
              </a:rPr>
              <a:t>Bagliesi</a:t>
            </a:r>
            <a:r>
              <a:rPr lang="en-GB" sz="1600" b="1" i="1" kern="1200" dirty="0">
                <a:solidFill>
                  <a:schemeClr val="bg1"/>
                </a:solidFill>
              </a:rPr>
              <a:t> et al, </a:t>
            </a:r>
            <a:r>
              <a:rPr lang="en-GB" sz="1600" b="1" i="1" kern="1200" dirty="0" err="1">
                <a:solidFill>
                  <a:schemeClr val="bg1"/>
                </a:solidFill>
              </a:rPr>
              <a:t>Nucl</a:t>
            </a:r>
            <a:r>
              <a:rPr lang="en-GB" sz="1600" b="1" i="1" kern="1200" dirty="0">
                <a:solidFill>
                  <a:schemeClr val="bg1"/>
                </a:solidFill>
              </a:rPr>
              <a:t>. Instr. Meth. A617(2010)134</a:t>
            </a:r>
          </a:p>
        </p:txBody>
      </p:sp>
      <p:pic>
        <p:nvPicPr>
          <p:cNvPr id="12" name="Picture 11" descr="totem gem framed">
            <a:extLst>
              <a:ext uri="{FF2B5EF4-FFF2-40B4-BE49-F238E27FC236}">
                <a16:creationId xmlns:a16="http://schemas.microsoft.com/office/drawing/2014/main" id="{4BD416DC-3A1F-1F41-BC03-D452D9382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75649" y="1465423"/>
            <a:ext cx="3138114" cy="2722847"/>
          </a:xfrm>
          <a:prstGeom prst="rect">
            <a:avLst/>
          </a:prstGeom>
          <a:noFill/>
          <a:effectLst>
            <a:outerShdw blurRad="63500" dist="5605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61DB3A-A2C6-6F48-B491-A09846D30577}"/>
              </a:ext>
            </a:extLst>
          </p:cNvPr>
          <p:cNvSpPr txBox="1"/>
          <p:nvPr/>
        </p:nvSpPr>
        <p:spPr>
          <a:xfrm>
            <a:off x="462337" y="789684"/>
            <a:ext cx="7300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HALF-MOON TRIPLE-GEM GEM DETECTORS FOR TOTEM AT CERN</a:t>
            </a:r>
          </a:p>
        </p:txBody>
      </p:sp>
    </p:spTree>
    <p:extLst>
      <p:ext uri="{BB962C8B-B14F-4D97-AF65-F5344CB8AC3E}">
        <p14:creationId xmlns:p14="http://schemas.microsoft.com/office/powerpoint/2010/main" val="12579505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538C9A1-935A-AA40-868D-96F457BC8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80" y="1544355"/>
            <a:ext cx="3448354" cy="2586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920FF5-2F57-0D4A-9D1E-236C12C32E3A}"/>
              </a:ext>
            </a:extLst>
          </p:cNvPr>
          <p:cNvSpPr txBox="1"/>
          <p:nvPr/>
        </p:nvSpPr>
        <p:spPr>
          <a:xfrm>
            <a:off x="529280" y="4453669"/>
            <a:ext cx="39101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kern="1200" dirty="0">
                <a:solidFill>
                  <a:schemeClr val="bg1"/>
                </a:solidFill>
              </a:rPr>
              <a:t>A. </a:t>
            </a:r>
            <a:r>
              <a:rPr lang="en-US" sz="1600" b="1" i="1" kern="1200" dirty="0" err="1">
                <a:solidFill>
                  <a:schemeClr val="bg1"/>
                </a:solidFill>
              </a:rPr>
              <a:t>Balla</a:t>
            </a:r>
            <a:r>
              <a:rPr lang="en-US" sz="1600" b="1" i="1" kern="1200" dirty="0">
                <a:solidFill>
                  <a:schemeClr val="bg1"/>
                </a:solidFill>
              </a:rPr>
              <a:t> et al,</a:t>
            </a:r>
          </a:p>
          <a:p>
            <a:r>
              <a:rPr lang="en-US" sz="1600" b="1" i="1" kern="1200" dirty="0" err="1">
                <a:solidFill>
                  <a:schemeClr val="bg1"/>
                </a:solidFill>
              </a:rPr>
              <a:t>Nucl</a:t>
            </a:r>
            <a:r>
              <a:rPr lang="en-US" sz="1600" b="1" i="1" kern="1200" dirty="0">
                <a:solidFill>
                  <a:schemeClr val="bg1"/>
                </a:solidFill>
              </a:rPr>
              <a:t>. Instr. Meth. A732(2013)221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264964-F291-D943-A9CD-AD99F9BEE307}"/>
              </a:ext>
            </a:extLst>
          </p:cNvPr>
          <p:cNvSpPr/>
          <p:nvPr/>
        </p:nvSpPr>
        <p:spPr>
          <a:xfrm>
            <a:off x="447087" y="1086083"/>
            <a:ext cx="25955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KLOE-2 INNER TRACKER</a:t>
            </a:r>
          </a:p>
        </p:txBody>
      </p:sp>
      <p:pic>
        <p:nvPicPr>
          <p:cNvPr id="8" name="Picture 7" descr="FIG21.jpg">
            <a:extLst>
              <a:ext uri="{FF2B5EF4-FFF2-40B4-BE49-F238E27FC236}">
                <a16:creationId xmlns:a16="http://schemas.microsoft.com/office/drawing/2014/main" id="{583A289A-22A6-0545-8016-902DC37C9C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6368" y="883063"/>
            <a:ext cx="3349597" cy="47221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35E12D-452C-D147-9CEC-386901CFEB14}"/>
              </a:ext>
            </a:extLst>
          </p:cNvPr>
          <p:cNvSpPr txBox="1"/>
          <p:nvPr/>
        </p:nvSpPr>
        <p:spPr>
          <a:xfrm>
            <a:off x="5081774" y="5744327"/>
            <a:ext cx="3518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kern="1200" dirty="0">
                <a:solidFill>
                  <a:schemeClr val="bg1"/>
                </a:solidFill>
                <a:latin typeface="Times New Roman"/>
                <a:cs typeface="Times New Roman"/>
              </a:rPr>
              <a:t>S. Duarte Pinto arXiv:1011.5528v1</a:t>
            </a:r>
          </a:p>
          <a:p>
            <a:r>
              <a:rPr lang="en-US" sz="1600" b="1" i="1" dirty="0">
                <a:solidFill>
                  <a:schemeClr val="bg1"/>
                </a:solidFill>
                <a:latin typeface="Times New Roman"/>
                <a:cs typeface="Times New Roman"/>
              </a:rPr>
              <a:t>IEEE 2011 </a:t>
            </a:r>
            <a:r>
              <a:rPr lang="en-US" sz="1600" b="1" i="1" dirty="0" err="1">
                <a:solidFill>
                  <a:schemeClr val="bg1"/>
                </a:solidFill>
                <a:latin typeface="Times New Roman"/>
                <a:cs typeface="Times New Roman"/>
              </a:rPr>
              <a:t>Nucl</a:t>
            </a:r>
            <a:r>
              <a:rPr lang="en-US" sz="1600" b="1" i="1" dirty="0">
                <a:solidFill>
                  <a:schemeClr val="bg1"/>
                </a:solidFill>
                <a:latin typeface="Times New Roman"/>
                <a:cs typeface="Times New Roman"/>
              </a:rPr>
              <a:t>. Sci. </a:t>
            </a:r>
            <a:r>
              <a:rPr lang="en-US" sz="1600" b="1" i="1" dirty="0" err="1">
                <a:solidFill>
                  <a:schemeClr val="bg1"/>
                </a:solidFill>
                <a:latin typeface="Times New Roman"/>
                <a:cs typeface="Times New Roman"/>
              </a:rPr>
              <a:t>Symp</a:t>
            </a:r>
            <a:r>
              <a:rPr lang="en-US" sz="1600" b="1" i="1" dirty="0">
                <a:solidFill>
                  <a:schemeClr val="bg1"/>
                </a:solidFill>
                <a:latin typeface="Times New Roman"/>
                <a:cs typeface="Times New Roman"/>
              </a:rPr>
              <a:t>. Conf. Rec.</a:t>
            </a:r>
            <a:endParaRPr lang="en-US" sz="1600" b="1" i="1" kern="1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D237D7-BE9D-CD40-B335-907CEB27C356}"/>
              </a:ext>
            </a:extLst>
          </p:cNvPr>
          <p:cNvSpPr txBox="1"/>
          <p:nvPr/>
        </p:nvSpPr>
        <p:spPr>
          <a:xfrm>
            <a:off x="2054832" y="82194"/>
            <a:ext cx="4281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CYLINDRICAL AND SPHERICAL GEMs</a:t>
            </a:r>
          </a:p>
        </p:txBody>
      </p:sp>
    </p:spTree>
    <p:extLst>
      <p:ext uri="{BB962C8B-B14F-4D97-AF65-F5344CB8AC3E}">
        <p14:creationId xmlns:p14="http://schemas.microsoft.com/office/powerpoint/2010/main" val="2751445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12F90E-B9F3-2949-8E26-AA417E6F3ACA}"/>
              </a:ext>
            </a:extLst>
          </p:cNvPr>
          <p:cNvSpPr txBox="1"/>
          <p:nvPr/>
        </p:nvSpPr>
        <p:spPr>
          <a:xfrm flipH="1">
            <a:off x="2017219" y="71919"/>
            <a:ext cx="426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CMS FORWARD MUON DETECTOR</a:t>
            </a:r>
            <a:endParaRPr lang="en-CH" b="1" i="1" dirty="0">
              <a:solidFill>
                <a:schemeClr val="bg1"/>
              </a:solidFill>
              <a:latin typeface="Symbol" pitchFamily="2" charset="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0EE884-BA1E-264A-9107-26E9C82E9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96" y="1574050"/>
            <a:ext cx="8147407" cy="30664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35D8F3-EDA6-D14F-9EA9-A8E8C538AD36}"/>
              </a:ext>
            </a:extLst>
          </p:cNvPr>
          <p:cNvSpPr txBox="1"/>
          <p:nvPr/>
        </p:nvSpPr>
        <p:spPr>
          <a:xfrm>
            <a:off x="258116" y="540577"/>
            <a:ext cx="602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GEM UPGRADE: 3 NEW STATIONS  WITH TRIPLE-GEMs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50E46B-939A-1A98-58CC-11A09C5AB467}"/>
              </a:ext>
            </a:extLst>
          </p:cNvPr>
          <p:cNvSpPr txBox="1"/>
          <p:nvPr/>
        </p:nvSpPr>
        <p:spPr>
          <a:xfrm>
            <a:off x="258116" y="909909"/>
            <a:ext cx="4314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CERN DETECTORS TECHNOLOGIES</a:t>
            </a:r>
          </a:p>
        </p:txBody>
      </p:sp>
    </p:spTree>
    <p:extLst>
      <p:ext uri="{BB962C8B-B14F-4D97-AF65-F5344CB8AC3E}">
        <p14:creationId xmlns:p14="http://schemas.microsoft.com/office/powerpoint/2010/main" val="1269251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12F90E-B9F3-2949-8E26-AA417E6F3ACA}"/>
              </a:ext>
            </a:extLst>
          </p:cNvPr>
          <p:cNvSpPr txBox="1"/>
          <p:nvPr/>
        </p:nvSpPr>
        <p:spPr>
          <a:xfrm flipH="1">
            <a:off x="2130234" y="84730"/>
            <a:ext cx="426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CMS FORWARD MUON DETECTOR</a:t>
            </a:r>
            <a:endParaRPr lang="en-CH" b="1" i="1" dirty="0">
              <a:solidFill>
                <a:schemeClr val="bg1"/>
              </a:solidFill>
              <a:latin typeface="Symbol" pitchFamily="2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C6C3E-362A-EE4A-A823-5EE7BE168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602" y="942654"/>
            <a:ext cx="6396796" cy="49726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949B22-7ADB-9B4A-B225-9156C069825D}"/>
              </a:ext>
            </a:extLst>
          </p:cNvPr>
          <p:cNvSpPr txBox="1"/>
          <p:nvPr/>
        </p:nvSpPr>
        <p:spPr>
          <a:xfrm>
            <a:off x="287676" y="573322"/>
            <a:ext cx="8356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INSTALLATION OF 36 SUPER-CHAMBERS FOR FIRST AND SECOND END-CAP </a:t>
            </a:r>
          </a:p>
        </p:txBody>
      </p:sp>
    </p:spTree>
    <p:extLst>
      <p:ext uri="{BB962C8B-B14F-4D97-AF65-F5344CB8AC3E}">
        <p14:creationId xmlns:p14="http://schemas.microsoft.com/office/powerpoint/2010/main" val="3263921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D16880F-D296-8B43-8B2B-674FCA528FEB}"/>
              </a:ext>
            </a:extLst>
          </p:cNvPr>
          <p:cNvSpPr txBox="1"/>
          <p:nvPr/>
        </p:nvSpPr>
        <p:spPr>
          <a:xfrm>
            <a:off x="2473950" y="78942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ALICE TPC UPGRADE: QUAD GEM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C91F96-117D-2949-B407-CB97999CE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6526" y="1356188"/>
            <a:ext cx="4700313" cy="38733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51B1EE-AA28-0747-83B0-27DAAB879681}"/>
              </a:ext>
            </a:extLst>
          </p:cNvPr>
          <p:cNvSpPr txBox="1"/>
          <p:nvPr/>
        </p:nvSpPr>
        <p:spPr>
          <a:xfrm>
            <a:off x="3916526" y="793267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72 GEM MODULES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9CF7E9-B2D9-2F43-8D95-54838ACC1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161" y="885949"/>
            <a:ext cx="2615821" cy="47572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0288B7-5EAD-094A-B2EF-818677167BE5}"/>
              </a:ext>
            </a:extLst>
          </p:cNvPr>
          <p:cNvSpPr txBox="1"/>
          <p:nvPr/>
        </p:nvSpPr>
        <p:spPr>
          <a:xfrm rot="16200000">
            <a:off x="2389098" y="3548139"/>
            <a:ext cx="936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165 cm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44300B-90E8-2E49-915A-88A7C44DBD49}"/>
              </a:ext>
            </a:extLst>
          </p:cNvPr>
          <p:cNvSpPr txBox="1"/>
          <p:nvPr/>
        </p:nvSpPr>
        <p:spPr>
          <a:xfrm>
            <a:off x="1626655" y="761635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87 cm</a:t>
            </a:r>
          </a:p>
        </p:txBody>
      </p:sp>
      <p:sp>
        <p:nvSpPr>
          <p:cNvPr id="2" name="Pentagon 1">
            <a:extLst>
              <a:ext uri="{FF2B5EF4-FFF2-40B4-BE49-F238E27FC236}">
                <a16:creationId xmlns:a16="http://schemas.microsoft.com/office/drawing/2014/main" id="{D430304A-B4BF-401A-42C5-BDDD47F6666D}"/>
              </a:ext>
            </a:extLst>
          </p:cNvPr>
          <p:cNvSpPr/>
          <p:nvPr/>
        </p:nvSpPr>
        <p:spPr>
          <a:xfrm>
            <a:off x="1525868" y="5809242"/>
            <a:ext cx="5886779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75C9C-914B-F187-7FF5-D923D7C381CA}"/>
              </a:ext>
            </a:extLst>
          </p:cNvPr>
          <p:cNvSpPr txBox="1"/>
          <p:nvPr/>
        </p:nvSpPr>
        <p:spPr>
          <a:xfrm>
            <a:off x="2052571" y="5809242"/>
            <a:ext cx="463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Piotr Gasik: GAS DETECTORS PHYSICS 2</a:t>
            </a:r>
          </a:p>
        </p:txBody>
      </p:sp>
    </p:spTree>
    <p:extLst>
      <p:ext uri="{BB962C8B-B14F-4D97-AF65-F5344CB8AC3E}">
        <p14:creationId xmlns:p14="http://schemas.microsoft.com/office/powerpoint/2010/main" val="3693645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D16880F-D296-8B43-8B2B-674FCA528FEB}"/>
              </a:ext>
            </a:extLst>
          </p:cNvPr>
          <p:cNvSpPr txBox="1"/>
          <p:nvPr/>
        </p:nvSpPr>
        <p:spPr>
          <a:xfrm>
            <a:off x="2823271" y="89216"/>
            <a:ext cx="3114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ALICE TPC GEM UPGRADE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21128F-AD81-5F4A-8268-E6B233F76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43" y="864092"/>
            <a:ext cx="7541231" cy="43092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1AB757-83A5-1743-B0D0-FDC0A137133E}"/>
              </a:ext>
            </a:extLst>
          </p:cNvPr>
          <p:cNvSpPr txBox="1"/>
          <p:nvPr/>
        </p:nvSpPr>
        <p:spPr>
          <a:xfrm>
            <a:off x="2315131" y="5265265"/>
            <a:ext cx="3855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i="1" dirty="0">
                <a:solidFill>
                  <a:schemeClr val="bg1"/>
                </a:solidFill>
              </a:rPr>
              <a:t>J. Adolfsson et al, JINST16 (20210)P03021</a:t>
            </a:r>
          </a:p>
        </p:txBody>
      </p:sp>
      <p:sp>
        <p:nvSpPr>
          <p:cNvPr id="2" name="Pentagon 1">
            <a:extLst>
              <a:ext uri="{FF2B5EF4-FFF2-40B4-BE49-F238E27FC236}">
                <a16:creationId xmlns:a16="http://schemas.microsoft.com/office/drawing/2014/main" id="{E319845F-8B97-9540-8CA4-1287EC93FEE3}"/>
              </a:ext>
            </a:extLst>
          </p:cNvPr>
          <p:cNvSpPr/>
          <p:nvPr/>
        </p:nvSpPr>
        <p:spPr>
          <a:xfrm>
            <a:off x="1525868" y="5809242"/>
            <a:ext cx="5886779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A44EFC-12EF-3D21-120C-159DC224A5BB}"/>
              </a:ext>
            </a:extLst>
          </p:cNvPr>
          <p:cNvSpPr txBox="1"/>
          <p:nvPr/>
        </p:nvSpPr>
        <p:spPr>
          <a:xfrm>
            <a:off x="2052571" y="5809242"/>
            <a:ext cx="483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Paolo Iengo: MPGDs in LHC EXPERIMENTS</a:t>
            </a:r>
          </a:p>
        </p:txBody>
      </p:sp>
    </p:spTree>
    <p:extLst>
      <p:ext uri="{BB962C8B-B14F-4D97-AF65-F5344CB8AC3E}">
        <p14:creationId xmlns:p14="http://schemas.microsoft.com/office/powerpoint/2010/main" val="25494103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flective pc.tiff                                             0002A9FB&#10;FABIO OSX                      BA84D421:">
            <a:extLst>
              <a:ext uri="{FF2B5EF4-FFF2-40B4-BE49-F238E27FC236}">
                <a16:creationId xmlns:a16="http://schemas.microsoft.com/office/drawing/2014/main" id="{ACB68480-3FF9-7648-B162-3E0946538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294" y="1579620"/>
            <a:ext cx="3298369" cy="32487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0">
            <a:extLst>
              <a:ext uri="{FF2B5EF4-FFF2-40B4-BE49-F238E27FC236}">
                <a16:creationId xmlns:a16="http://schemas.microsoft.com/office/drawing/2014/main" id="{537AC4DC-E8C8-204A-9AF0-8B9F5F689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313" y="5278380"/>
            <a:ext cx="379293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600" b="1" i="1" kern="1200" dirty="0">
                <a:solidFill>
                  <a:schemeClr val="bg1"/>
                </a:solidFill>
              </a:rPr>
              <a:t>T. </a:t>
            </a:r>
            <a:r>
              <a:rPr lang="en-US" sz="1600" b="1" i="1" kern="1200" dirty="0" err="1">
                <a:solidFill>
                  <a:schemeClr val="bg1"/>
                </a:solidFill>
              </a:rPr>
              <a:t>Meinschad</a:t>
            </a:r>
            <a:r>
              <a:rPr lang="en-US" sz="1600" b="1" i="1" kern="1200" dirty="0">
                <a:solidFill>
                  <a:schemeClr val="bg1"/>
                </a:solidFill>
              </a:rPr>
              <a:t>, L. </a:t>
            </a:r>
            <a:r>
              <a:rPr lang="en-US" sz="1600" b="1" i="1" kern="1200" dirty="0" err="1">
                <a:solidFill>
                  <a:schemeClr val="bg1"/>
                </a:solidFill>
              </a:rPr>
              <a:t>Ropelewski</a:t>
            </a:r>
            <a:r>
              <a:rPr lang="en-US" sz="1600" b="1" i="1" kern="1200" dirty="0">
                <a:solidFill>
                  <a:schemeClr val="bg1"/>
                </a:solidFill>
              </a:rPr>
              <a:t> and F. Sauli, </a:t>
            </a:r>
          </a:p>
          <a:p>
            <a:r>
              <a:rPr lang="en-US" sz="1600" b="1" i="1" kern="1200" dirty="0">
                <a:solidFill>
                  <a:schemeClr val="bg1"/>
                </a:solidFill>
              </a:rPr>
              <a:t>Nucl. Instr. Meth. A 535(2004)324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3D3E10-DC99-F849-BD8C-1997B84AD8AE}"/>
              </a:ext>
            </a:extLst>
          </p:cNvPr>
          <p:cNvSpPr txBox="1"/>
          <p:nvPr/>
        </p:nvSpPr>
        <p:spPr>
          <a:xfrm>
            <a:off x="2838199" y="51190"/>
            <a:ext cx="303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UV PHOTONS DETECTION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5C303D-F6AB-074D-9613-20F401429992}"/>
              </a:ext>
            </a:extLst>
          </p:cNvPr>
          <p:cNvSpPr txBox="1"/>
          <p:nvPr/>
        </p:nvSpPr>
        <p:spPr>
          <a:xfrm>
            <a:off x="368294" y="689324"/>
            <a:ext cx="3231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GEM WITH REVERSE CsI  PHOTOCATHODE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E1A40E-5993-BDA9-1302-0502E5B7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92200"/>
            <a:ext cx="3759200" cy="4673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22643B-3E7B-147B-A2A4-4EB49202D5C8}"/>
              </a:ext>
            </a:extLst>
          </p:cNvPr>
          <p:cNvSpPr txBox="1"/>
          <p:nvPr/>
        </p:nvSpPr>
        <p:spPr>
          <a:xfrm>
            <a:off x="4465541" y="5955925"/>
            <a:ext cx="4630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>
                <a:solidFill>
                  <a:schemeClr val="bg1">
                    <a:lumMod val="95000"/>
                  </a:schemeClr>
                </a:solidFill>
              </a:rPr>
              <a:t>W. Anderson et al, Nucl. Instr. Meth. A646(2011)35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D6D2EA-55FE-6061-9A99-5BD1E4632C60}"/>
              </a:ext>
            </a:extLst>
          </p:cNvPr>
          <p:cNvSpPr txBox="1"/>
          <p:nvPr/>
        </p:nvSpPr>
        <p:spPr>
          <a:xfrm>
            <a:off x="4206240" y="639054"/>
            <a:ext cx="4321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chemeClr val="bg1">
                    <a:lumMod val="95000"/>
                  </a:schemeClr>
                </a:solidFill>
              </a:rPr>
              <a:t>HADRON BLIND DETECTOR FOR PHENIX</a:t>
            </a:r>
          </a:p>
        </p:txBody>
      </p:sp>
    </p:spTree>
    <p:extLst>
      <p:ext uri="{BB962C8B-B14F-4D97-AF65-F5344CB8AC3E}">
        <p14:creationId xmlns:p14="http://schemas.microsoft.com/office/powerpoint/2010/main" val="26626067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3757B37-65CF-6E4C-BE30-6D266DB47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91" y="1366763"/>
            <a:ext cx="4778181" cy="21957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F1254C-D289-E64D-ABE0-457A48A11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44" y="3873193"/>
            <a:ext cx="4859677" cy="21494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180D27-F68C-6143-A9C5-E2BE1E9923C8}"/>
              </a:ext>
            </a:extLst>
          </p:cNvPr>
          <p:cNvSpPr txBox="1"/>
          <p:nvPr/>
        </p:nvSpPr>
        <p:spPr>
          <a:xfrm>
            <a:off x="2426220" y="61244"/>
            <a:ext cx="429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HYBRID MPGD: GEM + MICROMEGAS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9554D9-C82F-D948-B144-0DCDB6E38111}"/>
              </a:ext>
            </a:extLst>
          </p:cNvPr>
          <p:cNvSpPr txBox="1"/>
          <p:nvPr/>
        </p:nvSpPr>
        <p:spPr>
          <a:xfrm>
            <a:off x="272297" y="865631"/>
            <a:ext cx="5596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LARGE GAINS, REDUCED POSITIVE IONS BACKFLOW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9BA170-B5E9-3A48-A0FE-AA67D7F41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1327" y="2476157"/>
            <a:ext cx="3213100" cy="27940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4259B7D-2086-F340-AFE4-272BA56BC1C3}"/>
              </a:ext>
            </a:extLst>
          </p:cNvPr>
          <p:cNvSpPr txBox="1"/>
          <p:nvPr/>
        </p:nvSpPr>
        <p:spPr>
          <a:xfrm>
            <a:off x="5662298" y="1787345"/>
            <a:ext cx="2110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CHERENKOV RING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0540E7-AB2B-5F4B-AA9C-BB5A66DF42E9}"/>
              </a:ext>
            </a:extLst>
          </p:cNvPr>
          <p:cNvSpPr txBox="1"/>
          <p:nvPr/>
        </p:nvSpPr>
        <p:spPr>
          <a:xfrm>
            <a:off x="2105299" y="6022665"/>
            <a:ext cx="4933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i="1" dirty="0">
                <a:solidFill>
                  <a:schemeClr val="bg1"/>
                </a:solidFill>
              </a:rPr>
              <a:t>J. Agarwala et al, Nucl. Instr. Meth. A952(2020)</a:t>
            </a:r>
            <a:r>
              <a:rPr lang="en-GB" sz="1600" b="1" i="1" dirty="0">
                <a:solidFill>
                  <a:schemeClr val="bg1"/>
                </a:solidFill>
              </a:rPr>
              <a:t> ﻿161832</a:t>
            </a:r>
            <a:endParaRPr lang="en-CH" sz="1600" b="1" i="1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685A42-FEE0-8347-89FD-605489F3EEEB}"/>
              </a:ext>
            </a:extLst>
          </p:cNvPr>
          <p:cNvSpPr/>
          <p:nvPr/>
        </p:nvSpPr>
        <p:spPr>
          <a:xfrm>
            <a:off x="272297" y="489413"/>
            <a:ext cx="43078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CHERENKOV RING IMAGING (COMPASS)</a:t>
            </a:r>
          </a:p>
        </p:txBody>
      </p:sp>
    </p:spTree>
    <p:extLst>
      <p:ext uri="{BB962C8B-B14F-4D97-AF65-F5344CB8AC3E}">
        <p14:creationId xmlns:p14="http://schemas.microsoft.com/office/powerpoint/2010/main" val="24145645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ACFD3C26-4461-5043-A0AA-3EC2493F6C75}"/>
              </a:ext>
            </a:extLst>
          </p:cNvPr>
          <p:cNvSpPr txBox="1"/>
          <p:nvPr/>
        </p:nvSpPr>
        <p:spPr>
          <a:xfrm>
            <a:off x="2404362" y="20501"/>
            <a:ext cx="318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SOFT X-RAY POLARIMETRY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AC68B7E-70F2-694D-BEEF-47EF65E7F6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049" y="581333"/>
            <a:ext cx="2286018" cy="223556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A06AAA4-4E30-494A-9155-FD126BC5591C}"/>
              </a:ext>
            </a:extLst>
          </p:cNvPr>
          <p:cNvSpPr txBox="1"/>
          <p:nvPr/>
        </p:nvSpPr>
        <p:spPr>
          <a:xfrm>
            <a:off x="236725" y="5938113"/>
            <a:ext cx="5000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bg1"/>
                </a:solidFill>
                <a:latin typeface="Times New Roman"/>
                <a:cs typeface="Times New Roman"/>
              </a:rPr>
              <a:t>R. </a:t>
            </a:r>
            <a:r>
              <a:rPr lang="en-US" sz="1600" b="1" i="1" dirty="0" err="1">
                <a:solidFill>
                  <a:schemeClr val="bg1"/>
                </a:solidFill>
                <a:latin typeface="Times New Roman"/>
                <a:cs typeface="Times New Roman"/>
              </a:rPr>
              <a:t>Bellazzini</a:t>
            </a:r>
            <a:r>
              <a:rPr lang="en-US" sz="1600" b="1" i="1" dirty="0">
                <a:solidFill>
                  <a:schemeClr val="bg1"/>
                </a:solidFill>
                <a:latin typeface="Times New Roman"/>
                <a:cs typeface="Times New Roman"/>
              </a:rPr>
              <a:t> et al, </a:t>
            </a:r>
            <a:r>
              <a:rPr lang="en-US" sz="1600" b="1" i="1" dirty="0" err="1">
                <a:solidFill>
                  <a:schemeClr val="bg1"/>
                </a:solidFill>
                <a:latin typeface="Times New Roman"/>
                <a:cs typeface="Times New Roman"/>
              </a:rPr>
              <a:t>Nucl</a:t>
            </a:r>
            <a:r>
              <a:rPr lang="en-US" sz="1600" b="1" i="1" dirty="0">
                <a:solidFill>
                  <a:schemeClr val="bg1"/>
                </a:solidFill>
                <a:latin typeface="Times New Roman"/>
                <a:cs typeface="Times New Roman"/>
              </a:rPr>
              <a:t>. Instr. and Meth. A720(2013)173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96603E-D07D-8C41-A8EB-2BB568D88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" y="3008395"/>
            <a:ext cx="4047809" cy="261431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922C5CD-1940-324A-BAA5-D02E3D3F62B6}"/>
              </a:ext>
            </a:extLst>
          </p:cNvPr>
          <p:cNvGrpSpPr/>
          <p:nvPr/>
        </p:nvGrpSpPr>
        <p:grpSpPr>
          <a:xfrm>
            <a:off x="3990020" y="958070"/>
            <a:ext cx="5153980" cy="4788257"/>
            <a:chOff x="3990020" y="958070"/>
            <a:chExt cx="5153980" cy="478825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1E35ACE-F3B5-2640-B3AB-DC38AC03BD28}"/>
                </a:ext>
              </a:extLst>
            </p:cNvPr>
            <p:cNvSpPr txBox="1"/>
            <p:nvPr/>
          </p:nvSpPr>
          <p:spPr>
            <a:xfrm>
              <a:off x="3990020" y="958070"/>
              <a:ext cx="51539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/>
                  <a:cs typeface="Times New Roman"/>
                </a:rPr>
                <a:t>5.9 keV PHOTOELECTRON (</a:t>
              </a:r>
              <a:r>
                <a:rPr lang="en-US" dirty="0">
                  <a:solidFill>
                    <a:schemeClr val="bg1"/>
                  </a:solidFill>
                </a:rPr>
                <a:t>80 µm pixels pitch)</a:t>
              </a:r>
              <a:r>
                <a:rPr lang="en-US" dirty="0">
                  <a:solidFill>
                    <a:schemeClr val="bg1"/>
                  </a:solidFill>
                  <a:latin typeface="Times New Roman"/>
                  <a:cs typeface="Times New Roman"/>
                </a:rPr>
                <a:t>: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8BA49B5-7661-8C4D-BF27-4DBCCDF97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31841" y="1672789"/>
              <a:ext cx="4279608" cy="3512421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2234D8-6D71-D24B-8B8E-703794EE5C5B}"/>
                </a:ext>
              </a:extLst>
            </p:cNvPr>
            <p:cNvSpPr txBox="1"/>
            <p:nvPr/>
          </p:nvSpPr>
          <p:spPr>
            <a:xfrm>
              <a:off x="4572000" y="5376995"/>
              <a:ext cx="44381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i="1" dirty="0">
                  <a:solidFill>
                    <a:schemeClr val="bg1"/>
                  </a:solidFill>
                </a:rPr>
                <a:t>L. Baldini et al, Astroparticle Physics (2021</a:t>
              </a:r>
            </a:p>
          </p:txBody>
        </p:sp>
      </p:grpSp>
      <p:sp>
        <p:nvSpPr>
          <p:cNvPr id="4" name="Freeform 3">
            <a:extLst>
              <a:ext uri="{FF2B5EF4-FFF2-40B4-BE49-F238E27FC236}">
                <a16:creationId xmlns:a16="http://schemas.microsoft.com/office/drawing/2014/main" id="{DEEF29EC-34EA-1351-B1FB-378544DB72DD}"/>
              </a:ext>
            </a:extLst>
          </p:cNvPr>
          <p:cNvSpPr/>
          <p:nvPr/>
        </p:nvSpPr>
        <p:spPr>
          <a:xfrm>
            <a:off x="6062871" y="2842590"/>
            <a:ext cx="655982" cy="940905"/>
          </a:xfrm>
          <a:custGeom>
            <a:avLst/>
            <a:gdLst>
              <a:gd name="connsiteX0" fmla="*/ 483704 w 549965"/>
              <a:gd name="connsiteY0" fmla="*/ 0 h 881270"/>
              <a:gd name="connsiteX1" fmla="*/ 536713 w 549965"/>
              <a:gd name="connsiteY1" fmla="*/ 185531 h 881270"/>
              <a:gd name="connsiteX2" fmla="*/ 549965 w 549965"/>
              <a:gd name="connsiteY2" fmla="*/ 344557 h 881270"/>
              <a:gd name="connsiteX3" fmla="*/ 536713 w 549965"/>
              <a:gd name="connsiteY3" fmla="*/ 496957 h 881270"/>
              <a:gd name="connsiteX4" fmla="*/ 443948 w 549965"/>
              <a:gd name="connsiteY4" fmla="*/ 563218 h 881270"/>
              <a:gd name="connsiteX5" fmla="*/ 284922 w 549965"/>
              <a:gd name="connsiteY5" fmla="*/ 662609 h 881270"/>
              <a:gd name="connsiteX6" fmla="*/ 185530 w 549965"/>
              <a:gd name="connsiteY6" fmla="*/ 768626 h 881270"/>
              <a:gd name="connsiteX7" fmla="*/ 66261 w 549965"/>
              <a:gd name="connsiteY7" fmla="*/ 834887 h 881270"/>
              <a:gd name="connsiteX8" fmla="*/ 0 w 549965"/>
              <a:gd name="connsiteY8" fmla="*/ 881270 h 881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9965" h="881270">
                <a:moveTo>
                  <a:pt x="483704" y="0"/>
                </a:moveTo>
                <a:lnTo>
                  <a:pt x="536713" y="185531"/>
                </a:lnTo>
                <a:lnTo>
                  <a:pt x="549965" y="344557"/>
                </a:lnTo>
                <a:lnTo>
                  <a:pt x="536713" y="496957"/>
                </a:lnTo>
                <a:lnTo>
                  <a:pt x="443948" y="563218"/>
                </a:lnTo>
                <a:lnTo>
                  <a:pt x="284922" y="662609"/>
                </a:lnTo>
                <a:lnTo>
                  <a:pt x="185530" y="768626"/>
                </a:lnTo>
                <a:lnTo>
                  <a:pt x="66261" y="834887"/>
                </a:lnTo>
                <a:lnTo>
                  <a:pt x="0" y="881270"/>
                </a:lnTo>
              </a:path>
            </a:pathLst>
          </a:custGeom>
          <a:noFill/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B1F404-897B-0351-90C0-8E3642BF8CB3}"/>
              </a:ext>
            </a:extLst>
          </p:cNvPr>
          <p:cNvSpPr txBox="1"/>
          <p:nvPr/>
        </p:nvSpPr>
        <p:spPr>
          <a:xfrm>
            <a:off x="5819248" y="2982866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rgbClr val="4B52E3"/>
                </a:solidFill>
              </a:rPr>
              <a:t>~ 1 mm</a:t>
            </a:r>
          </a:p>
        </p:txBody>
      </p:sp>
    </p:spTree>
    <p:extLst>
      <p:ext uri="{BB962C8B-B14F-4D97-AF65-F5344CB8AC3E}">
        <p14:creationId xmlns:p14="http://schemas.microsoft.com/office/powerpoint/2010/main" val="300665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FB2A78-B579-FB47-BD51-F7B76C5E6CA6}"/>
              </a:ext>
            </a:extLst>
          </p:cNvPr>
          <p:cNvSpPr txBox="1"/>
          <p:nvPr/>
        </p:nvSpPr>
        <p:spPr>
          <a:xfrm>
            <a:off x="2591512" y="58874"/>
            <a:ext cx="368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MULTIWIRE DRIFT CHAMBERS 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73EB8953-EC6E-6919-7790-92B00940E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190" y="4467026"/>
            <a:ext cx="286155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600" b="1" i="1">
                <a:solidFill>
                  <a:schemeClr val="bg1"/>
                </a:solidFill>
                <a:latin typeface="+mn-lt"/>
              </a:rPr>
              <a:t>A. H. Walenta et al</a:t>
            </a:r>
            <a:r>
              <a:rPr lang="en-US" altLang="ja-JP" sz="1600" b="1" i="1">
                <a:solidFill>
                  <a:schemeClr val="bg1"/>
                </a:solidFill>
                <a:latin typeface="+mn-lt"/>
              </a:rPr>
              <a:t> </a:t>
            </a:r>
          </a:p>
          <a:p>
            <a:r>
              <a:rPr lang="en-US" altLang="ja-JP" sz="1600" b="1" i="1">
                <a:solidFill>
                  <a:schemeClr val="bg1"/>
                </a:solidFill>
                <a:latin typeface="+mn-lt"/>
              </a:rPr>
              <a:t>Nucl. Instr. Meth. 92(1971)373 </a:t>
            </a:r>
            <a:endParaRPr lang="en-US" altLang="en-CH" sz="1600" b="1" i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7" descr="DC3 field equip">
            <a:extLst>
              <a:ext uri="{FF2B5EF4-FFF2-40B4-BE49-F238E27FC236}">
                <a16:creationId xmlns:a16="http://schemas.microsoft.com/office/drawing/2014/main" id="{B9311EF8-48CB-1CD4-631C-1C807052F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86" y="1195773"/>
            <a:ext cx="3242063" cy="299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6" descr="WA1">
            <a:extLst>
              <a:ext uri="{FF2B5EF4-FFF2-40B4-BE49-F238E27FC236}">
                <a16:creationId xmlns:a16="http://schemas.microsoft.com/office/drawing/2014/main" id="{F1924239-9C3E-10C9-1AB5-19165720C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819" y="1762607"/>
            <a:ext cx="4813824" cy="356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8">
            <a:extLst>
              <a:ext uri="{FF2B5EF4-FFF2-40B4-BE49-F238E27FC236}">
                <a16:creationId xmlns:a16="http://schemas.microsoft.com/office/drawing/2014/main" id="{A2EE282B-FCBD-04A2-20C5-853F04E20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5446" y="5551953"/>
            <a:ext cx="414729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>
                <a:solidFill>
                  <a:schemeClr val="bg1"/>
                </a:solidFill>
                <a:ea typeface="ＭＳ Ｐゴシック" charset="0"/>
              </a:rPr>
              <a:t>G. Marel et al, Nucl. Instr. Meth. 141(1977)43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6E0FE99-2DD2-7B70-6814-1B81C07464AF}"/>
              </a:ext>
            </a:extLst>
          </p:cNvPr>
          <p:cNvSpPr txBox="1"/>
          <p:nvPr/>
        </p:nvSpPr>
        <p:spPr>
          <a:xfrm>
            <a:off x="4379053" y="1195773"/>
            <a:ext cx="3901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chemeClr val="bg1"/>
                </a:solidFill>
              </a:rPr>
              <a:t>WA1 NEUTRINO DETECTOR AT CERN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ED45411-0307-E09E-1A6A-F1E8DA206EB0}"/>
              </a:ext>
            </a:extLst>
          </p:cNvPr>
          <p:cNvCxnSpPr>
            <a:cxnSpLocks/>
          </p:cNvCxnSpPr>
          <p:nvPr/>
        </p:nvCxnSpPr>
        <p:spPr>
          <a:xfrm flipH="1">
            <a:off x="1434517" y="1057013"/>
            <a:ext cx="737845" cy="3263317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5EABD23-481D-2170-9D51-BB55A8780529}"/>
              </a:ext>
            </a:extLst>
          </p:cNvPr>
          <p:cNvCxnSpPr>
            <a:cxnSpLocks/>
          </p:cNvCxnSpPr>
          <p:nvPr/>
        </p:nvCxnSpPr>
        <p:spPr>
          <a:xfrm>
            <a:off x="1814216" y="2562329"/>
            <a:ext cx="277631" cy="126342"/>
          </a:xfrm>
          <a:prstGeom prst="straightConnector1">
            <a:avLst/>
          </a:prstGeom>
          <a:ln>
            <a:solidFill>
              <a:srgbClr val="4B52E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081E2C1-FBB7-A8E5-5BCA-20364EA072EC}"/>
              </a:ext>
            </a:extLst>
          </p:cNvPr>
          <p:cNvSpPr txBox="1"/>
          <p:nvPr/>
        </p:nvSpPr>
        <p:spPr>
          <a:xfrm>
            <a:off x="409504" y="477950"/>
            <a:ext cx="3177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chemeClr val="bg1"/>
                </a:solidFill>
              </a:rPr>
              <a:t>Measurement of electron drift time </a:t>
            </a:r>
            <a:r>
              <a:rPr lang="en-GB" sz="1600" i="1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B69683-3C71-83DB-42E7-B2D00715D0EC}"/>
              </a:ext>
            </a:extLst>
          </p:cNvPr>
          <p:cNvSpPr txBox="1"/>
          <p:nvPr/>
        </p:nvSpPr>
        <p:spPr>
          <a:xfrm>
            <a:off x="1434517" y="738662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chemeClr val="bg1"/>
                </a:solidFill>
              </a:rPr>
              <a:t>s = w 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F282D6-1CFE-0A08-1ECE-663C4945C816}"/>
              </a:ext>
            </a:extLst>
          </p:cNvPr>
          <p:cNvSpPr txBox="1"/>
          <p:nvPr/>
        </p:nvSpPr>
        <p:spPr>
          <a:xfrm>
            <a:off x="1906317" y="2279285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241218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ACFD3C26-4461-5043-A0AA-3EC2493F6C75}"/>
              </a:ext>
            </a:extLst>
          </p:cNvPr>
          <p:cNvSpPr txBox="1"/>
          <p:nvPr/>
        </p:nvSpPr>
        <p:spPr>
          <a:xfrm>
            <a:off x="382433" y="583758"/>
            <a:ext cx="2758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GAS PIXEL DETECTOR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EC8DAE-EA85-464B-8FBF-B7278BE90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54" y="1063047"/>
            <a:ext cx="3726104" cy="294868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3CAC35-7049-3940-86C0-67E7D2797B04}"/>
              </a:ext>
            </a:extLst>
          </p:cNvPr>
          <p:cNvSpPr/>
          <p:nvPr/>
        </p:nvSpPr>
        <p:spPr>
          <a:xfrm>
            <a:off x="1586416" y="117584"/>
            <a:ext cx="6299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NASA IMAGING X-RAY POLARIMETRY EXPLORER (IXPE)</a:t>
            </a:r>
            <a:endParaRPr lang="en-CH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E85039-6147-2D4A-8A5F-7F269C82657D}"/>
              </a:ext>
            </a:extLst>
          </p:cNvPr>
          <p:cNvSpPr txBox="1"/>
          <p:nvPr/>
        </p:nvSpPr>
        <p:spPr>
          <a:xfrm>
            <a:off x="382433" y="4170731"/>
            <a:ext cx="4040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i="1" dirty="0">
                <a:solidFill>
                  <a:schemeClr val="bg1"/>
                </a:solidFill>
              </a:rPr>
              <a:t>L. Baldini et al, Astroparticle Physics (2021)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F24F9-EB82-6A45-9E96-9E44FF4A13C0}"/>
              </a:ext>
            </a:extLst>
          </p:cNvPr>
          <p:cNvSpPr txBox="1"/>
          <p:nvPr/>
        </p:nvSpPr>
        <p:spPr>
          <a:xfrm>
            <a:off x="492250" y="4509285"/>
            <a:ext cx="3852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LAUNCHED DECEMBER 15, 2021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A0F1F9-3FB6-B607-2939-F8521AC7B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802" y="1308331"/>
            <a:ext cx="3533521" cy="32009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92BF7B-8DA8-6207-46EC-C01FAA87B034}"/>
              </a:ext>
            </a:extLst>
          </p:cNvPr>
          <p:cNvSpPr txBox="1"/>
          <p:nvPr/>
        </p:nvSpPr>
        <p:spPr>
          <a:xfrm>
            <a:off x="5238833" y="4586229"/>
            <a:ext cx="2770310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bg1"/>
                </a:solidFill>
              </a:rPr>
              <a:t>M. Negro et al, </a:t>
            </a:r>
          </a:p>
          <a:p>
            <a:r>
              <a:rPr lang="en-GB" sz="1600" b="1" i="1" dirty="0">
                <a:solidFill>
                  <a:schemeClr val="bg1"/>
                </a:solidFill>
              </a:rPr>
              <a:t>Astro. J. Letters 946(1923)L21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F04815-57FB-068D-F620-809703ABBC92}"/>
              </a:ext>
            </a:extLst>
          </p:cNvPr>
          <p:cNvSpPr txBox="1"/>
          <p:nvPr/>
        </p:nvSpPr>
        <p:spPr>
          <a:xfrm>
            <a:off x="4771633" y="591254"/>
            <a:ext cx="3989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>
                <a:solidFill>
                  <a:schemeClr val="bg1"/>
                </a:solidFill>
              </a:rPr>
              <a:t>POLARIZATION MAP OF </a:t>
            </a:r>
          </a:p>
          <a:p>
            <a:r>
              <a:rPr lang="en-GB" sz="1600" b="1" dirty="0">
                <a:solidFill>
                  <a:schemeClr val="bg1"/>
                </a:solidFill>
              </a:rPr>
              <a:t>221009A </a:t>
            </a:r>
            <a:r>
              <a:rPr lang="en-CH" sz="1600" b="1">
                <a:solidFill>
                  <a:schemeClr val="bg1"/>
                </a:solidFill>
              </a:rPr>
              <a:t>GAMMA RAY BURST</a:t>
            </a:r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id="{53903FB0-5231-6B36-DD98-DD980373164E}"/>
              </a:ext>
            </a:extLst>
          </p:cNvPr>
          <p:cNvSpPr/>
          <p:nvPr/>
        </p:nvSpPr>
        <p:spPr>
          <a:xfrm>
            <a:off x="1479893" y="5247948"/>
            <a:ext cx="6086977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66CE19-24AD-E595-068F-2FBB457DA328}"/>
              </a:ext>
            </a:extLst>
          </p:cNvPr>
          <p:cNvSpPr txBox="1"/>
          <p:nvPr/>
        </p:nvSpPr>
        <p:spPr>
          <a:xfrm>
            <a:off x="1516590" y="5247948"/>
            <a:ext cx="428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Marco Cortesi: Applications beyond HEP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41EC277F-6AEA-5315-04FD-768A5A781796}"/>
              </a:ext>
            </a:extLst>
          </p:cNvPr>
          <p:cNvSpPr/>
          <p:nvPr/>
        </p:nvSpPr>
        <p:spPr>
          <a:xfrm>
            <a:off x="1479893" y="5754227"/>
            <a:ext cx="6086977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5B8E72-0EF8-8D60-3074-7D04055CC1E6}"/>
              </a:ext>
            </a:extLst>
          </p:cNvPr>
          <p:cNvSpPr txBox="1"/>
          <p:nvPr/>
        </p:nvSpPr>
        <p:spPr>
          <a:xfrm>
            <a:off x="1516590" y="5730496"/>
            <a:ext cx="595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Jona Bortfield: Applications beyond fundamental research</a:t>
            </a:r>
          </a:p>
        </p:txBody>
      </p:sp>
    </p:spTree>
    <p:extLst>
      <p:ext uri="{BB962C8B-B14F-4D97-AF65-F5344CB8AC3E}">
        <p14:creationId xmlns:p14="http://schemas.microsoft.com/office/powerpoint/2010/main" val="1378509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2AF7958-B169-CE44-8A4E-F53AAEE42F7F}"/>
              </a:ext>
            </a:extLst>
          </p:cNvPr>
          <p:cNvSpPr/>
          <p:nvPr/>
        </p:nvSpPr>
        <p:spPr>
          <a:xfrm>
            <a:off x="557764" y="3429000"/>
            <a:ext cx="3654709" cy="245369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C973C5-9864-DB43-B7B1-6D488EF6A85A}"/>
              </a:ext>
            </a:extLst>
          </p:cNvPr>
          <p:cNvSpPr/>
          <p:nvPr/>
        </p:nvSpPr>
        <p:spPr>
          <a:xfrm>
            <a:off x="2256707" y="6018936"/>
            <a:ext cx="554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bg1"/>
                </a:solidFill>
                <a:latin typeface="Times New Roman"/>
                <a:cs typeface="Times New Roman"/>
              </a:rPr>
              <a:t> F.A.F. </a:t>
            </a:r>
            <a:r>
              <a:rPr lang="en-US" sz="1600" b="1" i="1" dirty="0" err="1">
                <a:solidFill>
                  <a:schemeClr val="bg1"/>
                </a:solidFill>
                <a:latin typeface="Times New Roman"/>
                <a:cs typeface="Times New Roman"/>
              </a:rPr>
              <a:t>Fraga</a:t>
            </a:r>
            <a:r>
              <a:rPr lang="en-US" sz="1600" b="1" i="1" dirty="0">
                <a:solidFill>
                  <a:schemeClr val="bg1"/>
                </a:solidFill>
                <a:latin typeface="Times New Roman"/>
                <a:cs typeface="Times New Roman"/>
              </a:rPr>
              <a:t>, et al, </a:t>
            </a:r>
            <a:r>
              <a:rPr lang="en-US" sz="1600" b="1" i="1" dirty="0" err="1">
                <a:solidFill>
                  <a:schemeClr val="bg1"/>
                </a:solidFill>
                <a:latin typeface="Times New Roman"/>
                <a:cs typeface="Times New Roman"/>
              </a:rPr>
              <a:t>Nucl</a:t>
            </a:r>
            <a:r>
              <a:rPr lang="en-US" sz="1600" b="1" i="1" dirty="0">
                <a:solidFill>
                  <a:schemeClr val="bg1"/>
                </a:solidFill>
                <a:latin typeface="Times New Roman"/>
                <a:cs typeface="Times New Roman"/>
              </a:rPr>
              <a:t>. Instr. and Meth. A478(2002) 357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CBB85C-E40E-DA4C-9B78-07E361F595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729" y="3639833"/>
            <a:ext cx="3327854" cy="126069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AEADDC-336C-8146-9221-D98AE564601E}"/>
              </a:ext>
            </a:extLst>
          </p:cNvPr>
          <p:cNvSpPr/>
          <p:nvPr/>
        </p:nvSpPr>
        <p:spPr>
          <a:xfrm>
            <a:off x="2302514" y="5049912"/>
            <a:ext cx="570863" cy="66402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1171B4-D20A-CB45-9CCC-EFED68C3E000}"/>
              </a:ext>
            </a:extLst>
          </p:cNvPr>
          <p:cNvSpPr txBox="1"/>
          <p:nvPr/>
        </p:nvSpPr>
        <p:spPr>
          <a:xfrm>
            <a:off x="871391" y="3470556"/>
            <a:ext cx="1385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TRIPLE GEM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416F9D-C942-EE4D-A17B-ECF1E160DF55}"/>
              </a:ext>
            </a:extLst>
          </p:cNvPr>
          <p:cNvSpPr txBox="1"/>
          <p:nvPr/>
        </p:nvSpPr>
        <p:spPr>
          <a:xfrm>
            <a:off x="725519" y="5356234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CCD CAMERA</a:t>
            </a:r>
          </a:p>
        </p:txBody>
      </p:sp>
      <p:pic>
        <p:nvPicPr>
          <p:cNvPr id="9" name="Picture 6" descr="fraga neutrons">
            <a:extLst>
              <a:ext uri="{FF2B5EF4-FFF2-40B4-BE49-F238E27FC236}">
                <a16:creationId xmlns:a16="http://schemas.microsoft.com/office/drawing/2014/main" id="{14FECB8D-94E7-7143-9B7A-9C3A4F6FB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1842" y="3070277"/>
            <a:ext cx="3654709" cy="26668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2DC8D0-084F-DC4B-8FD9-F18DF700B331}"/>
              </a:ext>
            </a:extLst>
          </p:cNvPr>
          <p:cNvSpPr txBox="1"/>
          <p:nvPr/>
        </p:nvSpPr>
        <p:spPr>
          <a:xfrm>
            <a:off x="5550407" y="3132002"/>
            <a:ext cx="2632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/>
                <a:cs typeface="Times New Roman"/>
              </a:rPr>
              <a:t>n INTERACTIONS IN </a:t>
            </a:r>
            <a:r>
              <a:rPr lang="en-US" sz="1600" b="1" baseline="30000" dirty="0">
                <a:solidFill>
                  <a:schemeClr val="bg1"/>
                </a:solidFill>
                <a:latin typeface="Times New Roman"/>
                <a:cs typeface="Times New Roman"/>
              </a:rPr>
              <a:t>3</a:t>
            </a:r>
            <a:r>
              <a:rPr lang="en-US" sz="1600" b="1" dirty="0">
                <a:solidFill>
                  <a:schemeClr val="bg1"/>
                </a:solidFill>
                <a:latin typeface="Times New Roman"/>
                <a:cs typeface="Times New Roman"/>
              </a:rPr>
              <a:t>He </a:t>
            </a:r>
          </a:p>
        </p:txBody>
      </p:sp>
      <p:pic>
        <p:nvPicPr>
          <p:cNvPr id="11" name="alpha (Converted)" descr="alpha (Converted)">
            <a:hlinkClick r:id="" action="ppaction://media"/>
            <a:extLst>
              <a:ext uri="{FF2B5EF4-FFF2-40B4-BE49-F238E27FC236}">
                <a16:creationId xmlns:a16="http://schemas.microsoft.com/office/drawing/2014/main" id="{E62212A7-0359-3443-8F47-1266E33CE4D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65858" y="523647"/>
            <a:ext cx="2726679" cy="24103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A3987A-B4B7-D243-9C43-6BCDBA4A56C9}"/>
              </a:ext>
            </a:extLst>
          </p:cNvPr>
          <p:cNvSpPr txBox="1"/>
          <p:nvPr/>
        </p:nvSpPr>
        <p:spPr>
          <a:xfrm>
            <a:off x="5754277" y="2515843"/>
            <a:ext cx="222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MeV </a:t>
            </a:r>
            <a:r>
              <a:rPr lang="en-CH" b="1" dirty="0">
                <a:solidFill>
                  <a:schemeClr val="bg1"/>
                </a:solidFill>
                <a:latin typeface="Symbol" pitchFamily="2" charset="2"/>
              </a:rPr>
              <a:t>a</a:t>
            </a:r>
            <a:r>
              <a:rPr lang="en-CH" b="1" dirty="0">
                <a:solidFill>
                  <a:schemeClr val="bg1"/>
                </a:solidFill>
              </a:rPr>
              <a:t> PARTICLES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30C895-2086-114E-A74B-052BE36FC56E}"/>
              </a:ext>
            </a:extLst>
          </p:cNvPr>
          <p:cNvSpPr txBox="1"/>
          <p:nvPr/>
        </p:nvSpPr>
        <p:spPr>
          <a:xfrm>
            <a:off x="1304554" y="39559"/>
            <a:ext cx="7005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OPTICAL GEMS: CARBON TETRAFLUORIDE SCINTILLATION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37DE72-7094-594E-B413-26BF1DD4C5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764" y="823247"/>
            <a:ext cx="3581784" cy="24780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9134F66-1CBF-8B42-8A69-9145350D35B6}"/>
              </a:ext>
            </a:extLst>
          </p:cNvPr>
          <p:cNvSpPr txBox="1"/>
          <p:nvPr/>
        </p:nvSpPr>
        <p:spPr>
          <a:xfrm flipH="1">
            <a:off x="403142" y="453915"/>
            <a:ext cx="3798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CF</a:t>
            </a:r>
            <a:r>
              <a:rPr lang="en-CH" baseline="-25000" dirty="0">
                <a:solidFill>
                  <a:schemeClr val="bg1"/>
                </a:solidFill>
              </a:rPr>
              <a:t>4  </a:t>
            </a:r>
            <a:r>
              <a:rPr lang="en-CH" dirty="0">
                <a:solidFill>
                  <a:schemeClr val="bg1"/>
                </a:solidFill>
              </a:rPr>
              <a:t>SECONDARY SCINTILLATION</a:t>
            </a:r>
          </a:p>
        </p:txBody>
      </p:sp>
    </p:spTree>
    <p:extLst>
      <p:ext uri="{BB962C8B-B14F-4D97-AF65-F5344CB8AC3E}">
        <p14:creationId xmlns:p14="http://schemas.microsoft.com/office/powerpoint/2010/main" val="76590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7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video>
              <p:cMediaNode vol="80000">
                <p:cTn id="16" repeatCount="10000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10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0D06B28-E379-4B4C-8D2A-E5EBA25C4F42}"/>
              </a:ext>
            </a:extLst>
          </p:cNvPr>
          <p:cNvSpPr txBox="1"/>
          <p:nvPr/>
        </p:nvSpPr>
        <p:spPr>
          <a:xfrm>
            <a:off x="321896" y="45939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GEM: BEAM IMAGER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662C2EF-E889-EAC6-C4D8-8AF02FDE0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535" y="828731"/>
            <a:ext cx="2847132" cy="22087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593BC9-66FC-BCDE-8105-B7FF20E08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868" y="3258081"/>
            <a:ext cx="2846800" cy="234952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CC3BD2C-A484-2A3E-7D93-3EF38823C110}"/>
              </a:ext>
            </a:extLst>
          </p:cNvPr>
          <p:cNvSpPr txBox="1"/>
          <p:nvPr/>
        </p:nvSpPr>
        <p:spPr>
          <a:xfrm>
            <a:off x="321896" y="0"/>
            <a:ext cx="313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OPTICAL MPGD IMAGING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BDE7ED-647E-C1AF-72A6-71A38EABB0A3}"/>
              </a:ext>
            </a:extLst>
          </p:cNvPr>
          <p:cNvSpPr txBox="1"/>
          <p:nvPr/>
        </p:nvSpPr>
        <p:spPr>
          <a:xfrm>
            <a:off x="933296" y="2411113"/>
            <a:ext cx="1417874" cy="2767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MUON TRACKS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8B2BDB-8D52-D945-8AE2-B602013BC974}"/>
              </a:ext>
            </a:extLst>
          </p:cNvPr>
          <p:cNvSpPr txBox="1"/>
          <p:nvPr/>
        </p:nvSpPr>
        <p:spPr>
          <a:xfrm>
            <a:off x="933296" y="3429000"/>
            <a:ext cx="2309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HADRONIC SHOWER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76AD37-FF1B-FD39-9CF5-FC50C7E26315}"/>
              </a:ext>
            </a:extLst>
          </p:cNvPr>
          <p:cNvSpPr txBox="1"/>
          <p:nvPr/>
        </p:nvSpPr>
        <p:spPr>
          <a:xfrm>
            <a:off x="4783666" y="471738"/>
            <a:ext cx="321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chemeClr val="bg1">
                    <a:lumMod val="95000"/>
                  </a:schemeClr>
                </a:solidFill>
              </a:rPr>
              <a:t>SOFT X-RAY RADIOGRAPHY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D3B889C-D428-E939-D75A-0DEEDD1E58F7}"/>
              </a:ext>
            </a:extLst>
          </p:cNvPr>
          <p:cNvSpPr txBox="1"/>
          <p:nvPr/>
        </p:nvSpPr>
        <p:spPr>
          <a:xfrm>
            <a:off x="4237917" y="5273069"/>
            <a:ext cx="3914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>
                <a:solidFill>
                  <a:schemeClr val="bg1">
                    <a:lumMod val="95000"/>
                  </a:schemeClr>
                </a:solidFill>
              </a:rPr>
              <a:t>F. Brunbauer et al, JINST 13(2018)T02006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D432A0-A6C7-83AB-7F83-2D11CF7A01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9852" y="1078924"/>
            <a:ext cx="2495408" cy="404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1738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AB016B6-0275-DE2A-4E28-6B1DAF871115}"/>
              </a:ext>
            </a:extLst>
          </p:cNvPr>
          <p:cNvSpPr txBox="1"/>
          <p:nvPr/>
        </p:nvSpPr>
        <p:spPr>
          <a:xfrm>
            <a:off x="766513" y="58723"/>
            <a:ext cx="313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OPTICAL MPGD IMAGING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D0B257-EFF5-90AC-6EB6-E4C3DC246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71" y="684586"/>
            <a:ext cx="4212329" cy="16618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144A5B-F37C-D6B5-72F4-21F300084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935" y="1120199"/>
            <a:ext cx="3145431" cy="31941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C12DCA-84ED-70FD-DD5E-D184D41FFD7C}"/>
              </a:ext>
            </a:extLst>
          </p:cNvPr>
          <p:cNvSpPr txBox="1"/>
          <p:nvPr/>
        </p:nvSpPr>
        <p:spPr>
          <a:xfrm>
            <a:off x="5463062" y="4698278"/>
            <a:ext cx="3005179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CH" sz="1400" b="1" i="1">
                <a:solidFill>
                  <a:schemeClr val="bg1"/>
                </a:solidFill>
              </a:rPr>
              <a:t>D. Pinci et al, </a:t>
            </a:r>
          </a:p>
          <a:p>
            <a:r>
              <a:rPr lang="en-CH" sz="1400" b="1" i="1">
                <a:solidFill>
                  <a:schemeClr val="bg1"/>
                </a:solidFill>
              </a:rPr>
              <a:t>Nucl. Instr. Meth. A936(2019)453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8BC3B1-C749-3607-68FC-7AA59A5618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00" y="3094863"/>
            <a:ext cx="3830040" cy="26858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AD1EF0-7B34-C357-819D-2231F5525EBD}"/>
              </a:ext>
            </a:extLst>
          </p:cNvPr>
          <p:cNvSpPr txBox="1"/>
          <p:nvPr/>
        </p:nvSpPr>
        <p:spPr>
          <a:xfrm>
            <a:off x="267132" y="2424885"/>
            <a:ext cx="4304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>
                <a:solidFill>
                  <a:schemeClr val="bg1"/>
                </a:solidFill>
              </a:rPr>
              <a:t>CYGNO:</a:t>
            </a:r>
          </a:p>
          <a:p>
            <a:r>
              <a:rPr lang="en-CH" sz="1600" b="1">
                <a:solidFill>
                  <a:schemeClr val="bg1"/>
                </a:solidFill>
              </a:rPr>
              <a:t>DIRECTIONAL DARK MATTER SEARCH</a:t>
            </a:r>
            <a:endParaRPr lang="en-GB" sz="16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140D07E-37D5-E258-BFC2-33B3D80158B1}"/>
              </a:ext>
            </a:extLst>
          </p:cNvPr>
          <p:cNvGrpSpPr/>
          <p:nvPr/>
        </p:nvGrpSpPr>
        <p:grpSpPr>
          <a:xfrm>
            <a:off x="849546" y="5980030"/>
            <a:ext cx="7085545" cy="369332"/>
            <a:chOff x="1533522" y="5923746"/>
            <a:chExt cx="7085545" cy="369332"/>
          </a:xfrm>
        </p:grpSpPr>
        <p:sp>
          <p:nvSpPr>
            <p:cNvPr id="3" name="Pentagon 2">
              <a:extLst>
                <a:ext uri="{FF2B5EF4-FFF2-40B4-BE49-F238E27FC236}">
                  <a16:creationId xmlns:a16="http://schemas.microsoft.com/office/drawing/2014/main" id="{3F9C54F2-59BC-A525-4E8A-38C5FF71D674}"/>
                </a:ext>
              </a:extLst>
            </p:cNvPr>
            <p:cNvSpPr/>
            <p:nvPr/>
          </p:nvSpPr>
          <p:spPr>
            <a:xfrm>
              <a:off x="1568391" y="5923746"/>
              <a:ext cx="7050676" cy="369332"/>
            </a:xfrm>
            <a:prstGeom prst="homePlate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10AF29-0330-B01E-C3EE-87A24DCAF5F2}"/>
                </a:ext>
              </a:extLst>
            </p:cNvPr>
            <p:cNvSpPr txBox="1"/>
            <p:nvPr/>
          </p:nvSpPr>
          <p:spPr>
            <a:xfrm>
              <a:off x="1533522" y="5923746"/>
              <a:ext cx="6934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>
                  <a:solidFill>
                    <a:schemeClr val="bg1">
                      <a:lumMod val="95000"/>
                    </a:schemeClr>
                  </a:solidFill>
                </a:rPr>
                <a:t>Davide Pinci: OPTICAL AND HYBRID READOUT TECHNIQUES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70124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37EDFB-20A9-D971-D522-FDEC355BC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60" y="1248769"/>
            <a:ext cx="4462100" cy="36696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3BE60E-F198-F4B1-0E5A-85A50FFF319C}"/>
              </a:ext>
            </a:extLst>
          </p:cNvPr>
          <p:cNvSpPr txBox="1"/>
          <p:nvPr/>
        </p:nvSpPr>
        <p:spPr>
          <a:xfrm>
            <a:off x="2613232" y="5227385"/>
            <a:ext cx="331347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bg1"/>
                </a:solidFill>
              </a:rPr>
              <a:t>C. Cuesta et al, ﻿arXiv:1910.10115v1(2019)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599E8C-03B2-A3B6-9179-9D4B9493F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062" y="1248769"/>
            <a:ext cx="3350259" cy="36696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33E260-72FF-7FF6-C9B8-5CD2BE6C4D20}"/>
              </a:ext>
            </a:extLst>
          </p:cNvPr>
          <p:cNvSpPr txBox="1"/>
          <p:nvPr/>
        </p:nvSpPr>
        <p:spPr>
          <a:xfrm>
            <a:off x="562062" y="67112"/>
            <a:ext cx="661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DUAL-PHASE LIQUID ARGON TIME PROJECTION CHAMBER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5E48B9-1EFF-83B0-7313-9C3068F6908B}"/>
              </a:ext>
            </a:extLst>
          </p:cNvPr>
          <p:cNvSpPr txBox="1"/>
          <p:nvPr/>
        </p:nvSpPr>
        <p:spPr>
          <a:xfrm>
            <a:off x="562062" y="77178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Proto-DUNE</a:t>
            </a:r>
          </a:p>
        </p:txBody>
      </p:sp>
    </p:spTree>
    <p:extLst>
      <p:ext uri="{BB962C8B-B14F-4D97-AF65-F5344CB8AC3E}">
        <p14:creationId xmlns:p14="http://schemas.microsoft.com/office/powerpoint/2010/main" val="32866743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05ECA4D-D1EA-079D-5EF0-4119A50D4607}"/>
              </a:ext>
            </a:extLst>
          </p:cNvPr>
          <p:cNvSpPr txBox="1"/>
          <p:nvPr/>
        </p:nvSpPr>
        <p:spPr>
          <a:xfrm>
            <a:off x="4009939" y="3068003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solidFill>
                  <a:schemeClr val="bg1"/>
                </a:solidFill>
              </a:rPr>
              <a:t>THE END</a:t>
            </a:r>
          </a:p>
        </p:txBody>
      </p:sp>
      <p:pic>
        <p:nvPicPr>
          <p:cNvPr id="1026" name="Picture 2" descr="The End Cinema Screen Stock Illustration - Download Image Now - The End,  Movie Theater, Movie - iStock">
            <a:extLst>
              <a:ext uri="{FF2B5EF4-FFF2-40B4-BE49-F238E27FC236}">
                <a16:creationId xmlns:a16="http://schemas.microsoft.com/office/drawing/2014/main" id="{B0AEB592-3E93-52C6-2439-F19C69866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3" y="0"/>
            <a:ext cx="91263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25D93B-67BF-BE9F-BD36-499EB2DCEF6D}"/>
              </a:ext>
            </a:extLst>
          </p:cNvPr>
          <p:cNvSpPr txBox="1"/>
          <p:nvPr/>
        </p:nvSpPr>
        <p:spPr>
          <a:xfrm>
            <a:off x="4194496" y="5159229"/>
            <a:ext cx="4095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solidFill>
                  <a:schemeClr val="bg1"/>
                </a:solidFill>
                <a:latin typeface="Comic Sans MS" panose="030F0902030302020204" pitchFamily="66" charset="0"/>
              </a:rPr>
              <a:t>OF THE INTRODUCTION </a:t>
            </a:r>
          </a:p>
        </p:txBody>
      </p:sp>
    </p:spTree>
    <p:extLst>
      <p:ext uri="{BB962C8B-B14F-4D97-AF65-F5344CB8AC3E}">
        <p14:creationId xmlns:p14="http://schemas.microsoft.com/office/powerpoint/2010/main" val="417724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— Wire chamber of the UA1 experiment....">
            <a:extLst>
              <a:ext uri="{FF2B5EF4-FFF2-40B4-BE49-F238E27FC236}">
                <a16:creationId xmlns:a16="http://schemas.microsoft.com/office/drawing/2014/main" id="{E3986FDA-5EBF-6441-930F-2CC9D052E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471" y="977630"/>
            <a:ext cx="3277095" cy="245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0A1853-36FE-8844-982B-2D27DA1D4E30}"/>
              </a:ext>
            </a:extLst>
          </p:cNvPr>
          <p:cNvSpPr txBox="1"/>
          <p:nvPr/>
        </p:nvSpPr>
        <p:spPr>
          <a:xfrm>
            <a:off x="2359272" y="49841"/>
            <a:ext cx="3750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MULTIWIRE DRIFT CHAMBERS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6436A0-ECD8-8C47-A877-79A24F9ACF02}"/>
              </a:ext>
            </a:extLst>
          </p:cNvPr>
          <p:cNvSpPr/>
          <p:nvPr/>
        </p:nvSpPr>
        <p:spPr>
          <a:xfrm>
            <a:off x="330738" y="4453922"/>
            <a:ext cx="34144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Discovery of the W and Z vector bosons</a:t>
            </a:r>
          </a:p>
          <a:p>
            <a:r>
              <a:rPr lang="en-CH" i="1" dirty="0">
                <a:solidFill>
                  <a:schemeClr val="bg1"/>
                </a:solidFill>
              </a:rPr>
              <a:t>C. Rubbia, Simon van der Meer</a:t>
            </a:r>
          </a:p>
          <a:p>
            <a:r>
              <a:rPr lang="en-CH" i="1" dirty="0">
                <a:solidFill>
                  <a:schemeClr val="bg1"/>
                </a:solidFill>
              </a:rPr>
              <a:t>Nobel Laureates 1984</a:t>
            </a:r>
          </a:p>
        </p:txBody>
      </p:sp>
      <p:pic>
        <p:nvPicPr>
          <p:cNvPr id="7" name="Picture 8" descr="6.5 The UA1 Tracker: An Electronic Bubble Chamber Physics goals and  detector design philosophy The priority for the UA experime">
            <a:extLst>
              <a:ext uri="{FF2B5EF4-FFF2-40B4-BE49-F238E27FC236}">
                <a16:creationId xmlns:a16="http://schemas.microsoft.com/office/drawing/2014/main" id="{F3659BAC-7A1E-E944-82A4-CA1EBC323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34" y="1623236"/>
            <a:ext cx="3676112" cy="247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Finding the W and Z – CERN Courier">
            <a:extLst>
              <a:ext uri="{FF2B5EF4-FFF2-40B4-BE49-F238E27FC236}">
                <a16:creationId xmlns:a16="http://schemas.microsoft.com/office/drawing/2014/main" id="{142E1880-A627-2B4A-934F-8C419BF77F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" t="30855" r="6006" b="3646"/>
          <a:stretch/>
        </p:blipFill>
        <p:spPr bwMode="auto">
          <a:xfrm>
            <a:off x="4158343" y="3978611"/>
            <a:ext cx="4654919" cy="215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873016A-14C8-BD46-B61E-16EDEB455292}"/>
              </a:ext>
            </a:extLst>
          </p:cNvPr>
          <p:cNvSpPr/>
          <p:nvPr/>
        </p:nvSpPr>
        <p:spPr>
          <a:xfrm>
            <a:off x="330738" y="490384"/>
            <a:ext cx="6738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UA1 EXPERIMENT - CERN  PROTON-ANTIPROTON COLLIDER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60215F-8C2E-DA4C-ADE8-3D0E1AF57B2C}"/>
              </a:ext>
            </a:extLst>
          </p:cNvPr>
          <p:cNvSpPr txBox="1"/>
          <p:nvPr/>
        </p:nvSpPr>
        <p:spPr>
          <a:xfrm>
            <a:off x="275634" y="977834"/>
            <a:ext cx="3362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XY FROM WIRE CHAMBER </a:t>
            </a:r>
          </a:p>
          <a:p>
            <a:r>
              <a:rPr lang="en-CH" sz="1600" dirty="0">
                <a:solidFill>
                  <a:schemeClr val="bg1"/>
                </a:solidFill>
              </a:rPr>
              <a:t>Z FROM ELECTRONS DRIFT TIME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6C7E8C1-8DE0-DB41-9D1D-B6C41E2A4BC5}"/>
              </a:ext>
            </a:extLst>
          </p:cNvPr>
          <p:cNvGrpSpPr/>
          <p:nvPr/>
        </p:nvGrpSpPr>
        <p:grpSpPr>
          <a:xfrm>
            <a:off x="4503634" y="3385756"/>
            <a:ext cx="2121093" cy="582184"/>
            <a:chOff x="4503634" y="3385756"/>
            <a:chExt cx="2121093" cy="58218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B9ADEF-F841-A54B-9961-E84A0508ABA8}"/>
                </a:ext>
              </a:extLst>
            </p:cNvPr>
            <p:cNvSpPr txBox="1"/>
            <p:nvPr/>
          </p:nvSpPr>
          <p:spPr>
            <a:xfrm>
              <a:off x="4503634" y="3629386"/>
              <a:ext cx="21210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chemeClr val="bg1"/>
                  </a:solidFill>
                </a:rPr>
                <a:t>pp COLLISION (1982)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9560238-3675-7146-8A90-32F334BA03EA}"/>
                </a:ext>
              </a:extLst>
            </p:cNvPr>
            <p:cNvSpPr txBox="1"/>
            <p:nvPr/>
          </p:nvSpPr>
          <p:spPr>
            <a:xfrm>
              <a:off x="4590430" y="338575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chemeClr val="bg1"/>
                  </a:solidFill>
                </a:rPr>
                <a:t>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7998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90A1853-36FE-8844-982B-2D27DA1D4E30}"/>
              </a:ext>
            </a:extLst>
          </p:cNvPr>
          <p:cNvSpPr txBox="1"/>
          <p:nvPr/>
        </p:nvSpPr>
        <p:spPr>
          <a:xfrm>
            <a:off x="2874661" y="41872"/>
            <a:ext cx="426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TIME PROJECTION CHAMBER (TPC)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EDFD1274-D237-656F-8AD8-94AFAC8F9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84" y="1291910"/>
            <a:ext cx="4269116" cy="315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CD7E90B-AEC6-8EAB-CB54-90C24A11849B}"/>
              </a:ext>
            </a:extLst>
          </p:cNvPr>
          <p:cNvSpPr txBox="1"/>
          <p:nvPr/>
        </p:nvSpPr>
        <p:spPr>
          <a:xfrm>
            <a:off x="444616" y="686300"/>
            <a:ext cx="2591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DAVID NYGREN (1975)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C7883D-3790-AD00-7F95-3620CC22018E}"/>
              </a:ext>
            </a:extLst>
          </p:cNvPr>
          <p:cNvSpPr txBox="1"/>
          <p:nvPr/>
        </p:nvSpPr>
        <p:spPr>
          <a:xfrm>
            <a:off x="495079" y="1305886"/>
            <a:ext cx="2867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ALEPH TPC (CERN LEP)</a:t>
            </a:r>
          </a:p>
        </p:txBody>
      </p:sp>
      <p:sp>
        <p:nvSpPr>
          <p:cNvPr id="18" name="Text Box 11">
            <a:extLst>
              <a:ext uri="{FF2B5EF4-FFF2-40B4-BE49-F238E27FC236}">
                <a16:creationId xmlns:a16="http://schemas.microsoft.com/office/drawing/2014/main" id="{D205B337-D43F-6F30-EF76-383A14877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976" y="4679065"/>
            <a:ext cx="30414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i="1">
                <a:solidFill>
                  <a:schemeClr val="bg1"/>
                </a:solidFill>
                <a:ea typeface="ＭＳ Ｐゴシック" charset="0"/>
              </a:rPr>
              <a:t>D. Decamp et al,</a:t>
            </a:r>
          </a:p>
          <a:p>
            <a:pPr>
              <a:defRPr/>
            </a:pPr>
            <a:r>
              <a:rPr lang="en-US" sz="1600" b="1" i="1">
                <a:solidFill>
                  <a:schemeClr val="bg1"/>
                </a:solidFill>
                <a:ea typeface="ＭＳ Ｐゴシック" charset="0"/>
              </a:rPr>
              <a:t>Nucl. Instr. Meth. A294(1990)125</a:t>
            </a:r>
          </a:p>
        </p:txBody>
      </p:sp>
      <p:pic>
        <p:nvPicPr>
          <p:cNvPr id="2" name="Picture 4" descr="LBL TPC EVENT">
            <a:extLst>
              <a:ext uri="{FF2B5EF4-FFF2-40B4-BE49-F238E27FC236}">
                <a16:creationId xmlns:a16="http://schemas.microsoft.com/office/drawing/2014/main" id="{1EF7AD60-ABF5-24AB-00E1-B74193849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978" y="1305886"/>
            <a:ext cx="3642406" cy="407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70680-F565-1E7F-B151-44B18E5809F8}"/>
              </a:ext>
            </a:extLst>
          </p:cNvPr>
          <p:cNvSpPr txBox="1"/>
          <p:nvPr/>
        </p:nvSpPr>
        <p:spPr>
          <a:xfrm>
            <a:off x="6009962" y="870966"/>
            <a:ext cx="173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LBL PEP-4 TPC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11C940-4376-CC45-2B42-48DF52AE8EE4}"/>
              </a:ext>
            </a:extLst>
          </p:cNvPr>
          <p:cNvSpPr txBox="1"/>
          <p:nvPr/>
        </p:nvSpPr>
        <p:spPr>
          <a:xfrm>
            <a:off x="5009219" y="5448119"/>
            <a:ext cx="3397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chemeClr val="bg1"/>
                </a:solidFill>
              </a:rPr>
              <a:t>3-D TRACKING </a:t>
            </a:r>
          </a:p>
          <a:p>
            <a:r>
              <a:rPr lang="en-GB" sz="1600">
                <a:solidFill>
                  <a:schemeClr val="bg1"/>
                </a:solidFill>
              </a:rPr>
              <a:t>dE/dx: PARTICLE IDENTIFICATION</a:t>
            </a:r>
          </a:p>
        </p:txBody>
      </p:sp>
    </p:spTree>
    <p:extLst>
      <p:ext uri="{BB962C8B-B14F-4D97-AF65-F5344CB8AC3E}">
        <p14:creationId xmlns:p14="http://schemas.microsoft.com/office/powerpoint/2010/main" val="3947067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71328F-1176-5447-9348-087F474D9887}"/>
              </a:ext>
            </a:extLst>
          </p:cNvPr>
          <p:cNvSpPr txBox="1"/>
          <p:nvPr/>
        </p:nvSpPr>
        <p:spPr>
          <a:xfrm>
            <a:off x="1559220" y="79041"/>
            <a:ext cx="500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LARGE HADRON COLLIDER AT CERN (LHC):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A922AA-4280-C747-AC86-8C74B38E392E}"/>
              </a:ext>
            </a:extLst>
          </p:cNvPr>
          <p:cNvSpPr txBox="1"/>
          <p:nvPr/>
        </p:nvSpPr>
        <p:spPr>
          <a:xfrm>
            <a:off x="396320" y="838006"/>
            <a:ext cx="7977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HIGH LUMINOSITY LHC: UP TO 50 kHz Pb-Pb MINIMUM BIAS EVENTS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06DDF1-73AC-D241-9A6B-A96959C5F8E0}"/>
              </a:ext>
            </a:extLst>
          </p:cNvPr>
          <p:cNvSpPr txBox="1"/>
          <p:nvPr/>
        </p:nvSpPr>
        <p:spPr>
          <a:xfrm>
            <a:off x="402155" y="509498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LHC: 10</a:t>
            </a:r>
            <a:r>
              <a:rPr lang="en-CH" b="1" baseline="30000" dirty="0">
                <a:solidFill>
                  <a:schemeClr val="bg1"/>
                </a:solidFill>
              </a:rPr>
              <a:t>9</a:t>
            </a:r>
            <a:r>
              <a:rPr lang="en-CH" b="1" dirty="0">
                <a:solidFill>
                  <a:schemeClr val="bg1"/>
                </a:solidFill>
              </a:rPr>
              <a:t> pp COLLISIONS/sec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2A5640-6FB5-FA49-AC9F-36243BDE1D45}"/>
              </a:ext>
            </a:extLst>
          </p:cNvPr>
          <p:cNvSpPr txBox="1"/>
          <p:nvPr/>
        </p:nvSpPr>
        <p:spPr>
          <a:xfrm>
            <a:off x="5367866" y="2767280"/>
            <a:ext cx="35782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MWPC LIMITATIONS:</a:t>
            </a:r>
          </a:p>
          <a:p>
            <a:r>
              <a:rPr lang="en-CH" sz="1600" b="1" dirty="0">
                <a:solidFill>
                  <a:schemeClr val="bg1"/>
                </a:solidFill>
              </a:rPr>
              <a:t>TWO-TRACKS RESOLUTION ~ mm</a:t>
            </a:r>
          </a:p>
          <a:p>
            <a:r>
              <a:rPr lang="en-CH" sz="1600" b="1" dirty="0">
                <a:solidFill>
                  <a:schemeClr val="bg1"/>
                </a:solidFill>
              </a:rPr>
              <a:t>RATE CAPABILITY ~ 10</a:t>
            </a:r>
            <a:r>
              <a:rPr lang="en-CH" sz="1600" b="1" baseline="30000" dirty="0">
                <a:solidFill>
                  <a:schemeClr val="bg1"/>
                </a:solidFill>
              </a:rPr>
              <a:t>4</a:t>
            </a:r>
            <a:r>
              <a:rPr lang="en-CH" sz="1600" b="1" dirty="0">
                <a:solidFill>
                  <a:schemeClr val="bg1"/>
                </a:solidFill>
              </a:rPr>
              <a:t> mm</a:t>
            </a:r>
            <a:r>
              <a:rPr lang="en-CH" sz="1600" b="1" baseline="30000" dirty="0">
                <a:solidFill>
                  <a:schemeClr val="bg1"/>
                </a:solidFill>
              </a:rPr>
              <a:t>-2</a:t>
            </a:r>
            <a:r>
              <a:rPr lang="en-CH" sz="1600" b="1" dirty="0">
                <a:solidFill>
                  <a:schemeClr val="bg1"/>
                </a:solidFill>
              </a:rPr>
              <a:t> s</a:t>
            </a:r>
            <a:r>
              <a:rPr lang="en-CH" sz="1600" b="1" baseline="30000" dirty="0">
                <a:solidFill>
                  <a:schemeClr val="bg1"/>
                </a:solidFill>
              </a:rPr>
              <a:t>-1</a:t>
            </a:r>
          </a:p>
          <a:p>
            <a:r>
              <a:rPr lang="en-CH" sz="1600" b="1" dirty="0">
                <a:solidFill>
                  <a:schemeClr val="bg1"/>
                </a:solidFill>
              </a:rPr>
              <a:t>AGING</a:t>
            </a:r>
          </a:p>
          <a:p>
            <a:r>
              <a:rPr lang="en-CH" sz="1600" b="1" dirty="0">
                <a:solidFill>
                  <a:schemeClr val="bg1"/>
                </a:solidFill>
              </a:rPr>
              <a:t>HARD TO BUILD, FRAGILE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F002CA51-BEEA-300A-9894-42F50FE4C558}"/>
              </a:ext>
            </a:extLst>
          </p:cNvPr>
          <p:cNvGrpSpPr>
            <a:grpSpLocks/>
          </p:cNvGrpSpPr>
          <p:nvPr/>
        </p:nvGrpSpPr>
        <p:grpSpPr bwMode="auto">
          <a:xfrm>
            <a:off x="299057" y="1596970"/>
            <a:ext cx="4989549" cy="3453201"/>
            <a:chOff x="1872" y="1488"/>
            <a:chExt cx="3457" cy="2592"/>
          </a:xfrm>
        </p:grpSpPr>
        <p:pic>
          <p:nvPicPr>
            <p:cNvPr id="8" name="Picture 7" descr="Picture 2">
              <a:extLst>
                <a:ext uri="{FF2B5EF4-FFF2-40B4-BE49-F238E27FC236}">
                  <a16:creationId xmlns:a16="http://schemas.microsoft.com/office/drawing/2014/main" id="{F67790EF-9399-B609-059E-0A5B2C4574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" y="1488"/>
              <a:ext cx="3457" cy="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6">
              <a:extLst>
                <a:ext uri="{FF2B5EF4-FFF2-40B4-BE49-F238E27FC236}">
                  <a16:creationId xmlns:a16="http://schemas.microsoft.com/office/drawing/2014/main" id="{CE1E0B48-DF34-3B9D-5F47-AC620946CD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8" y="1536"/>
              <a:ext cx="140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200" b="1" i="1">
                  <a:solidFill>
                    <a:schemeClr val="bg1"/>
                  </a:solidFill>
                </a:rPr>
                <a:t>SIMULATED LEAD-LEAD COLLISION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2961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555EAC-7ED4-C747-A245-2A041B03B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8583" y="3332814"/>
            <a:ext cx="3514356" cy="26606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A9D26F-31A0-8C4A-BC99-65E4EF3C492F}"/>
              </a:ext>
            </a:extLst>
          </p:cNvPr>
          <p:cNvSpPr txBox="1"/>
          <p:nvPr/>
        </p:nvSpPr>
        <p:spPr>
          <a:xfrm>
            <a:off x="2035412" y="79858"/>
            <a:ext cx="418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MICROSTRIP GAS COUNTER (MSGC)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C66589-E066-E94E-974E-69751DD4B9E4}"/>
              </a:ext>
            </a:extLst>
          </p:cNvPr>
          <p:cNvGrpSpPr/>
          <p:nvPr/>
        </p:nvGrpSpPr>
        <p:grpSpPr>
          <a:xfrm>
            <a:off x="559903" y="1070264"/>
            <a:ext cx="4257208" cy="3128183"/>
            <a:chOff x="4249712" y="2743200"/>
            <a:chExt cx="4257208" cy="248087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8A56F2B-40A4-7343-817F-30AF9F4144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67" t="3456" r="1639"/>
            <a:stretch/>
          </p:blipFill>
          <p:spPr>
            <a:xfrm>
              <a:off x="4249712" y="2743200"/>
              <a:ext cx="2128604" cy="248087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AAB4A75-7FB4-4849-AFA8-0B2627B872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67" t="3456" r="1639"/>
            <a:stretch/>
          </p:blipFill>
          <p:spPr>
            <a:xfrm>
              <a:off x="6378316" y="2743200"/>
              <a:ext cx="2128604" cy="2480872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9DC7249-F89C-4141-B497-974BE3E07DC0}"/>
              </a:ext>
            </a:extLst>
          </p:cNvPr>
          <p:cNvSpPr/>
          <p:nvPr/>
        </p:nvSpPr>
        <p:spPr>
          <a:xfrm>
            <a:off x="559903" y="575061"/>
            <a:ext cx="1845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Anton Oed, 1988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43003C-DD62-9047-8598-6ED40D4ADB7F}"/>
              </a:ext>
            </a:extLst>
          </p:cNvPr>
          <p:cNvSpPr txBox="1"/>
          <p:nvPr/>
        </p:nvSpPr>
        <p:spPr>
          <a:xfrm>
            <a:off x="644830" y="4324593"/>
            <a:ext cx="3448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i="1" dirty="0">
                <a:solidFill>
                  <a:schemeClr val="bg1"/>
                </a:solidFill>
              </a:rPr>
              <a:t>A. Oed, ucl. Instr. Meth. 263(1988)351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8D7ACB-9E5E-6348-8272-09D06B89098C}"/>
              </a:ext>
            </a:extLst>
          </p:cNvPr>
          <p:cNvSpPr txBox="1"/>
          <p:nvPr/>
        </p:nvSpPr>
        <p:spPr>
          <a:xfrm>
            <a:off x="644830" y="4864406"/>
            <a:ext cx="35691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CH" b="1" dirty="0">
                <a:solidFill>
                  <a:schemeClr val="bg1"/>
                </a:solidFill>
              </a:rPr>
              <a:t>Space Accuracy  ~ 50 µm</a:t>
            </a:r>
          </a:p>
          <a:p>
            <a:pPr marL="285750" indent="-285750">
              <a:buFontTx/>
              <a:buChar char="-"/>
            </a:pPr>
            <a:r>
              <a:rPr lang="en-CH" b="1" dirty="0">
                <a:solidFill>
                  <a:schemeClr val="bg1"/>
                </a:solidFill>
              </a:rPr>
              <a:t>Two-track Resolution ~ 500 µm</a:t>
            </a:r>
          </a:p>
          <a:p>
            <a:pPr marL="285750" indent="-285750">
              <a:buFontTx/>
              <a:buChar char="-"/>
            </a:pPr>
            <a:r>
              <a:rPr lang="en-CH" b="1" dirty="0">
                <a:solidFill>
                  <a:schemeClr val="bg1"/>
                </a:solidFill>
              </a:rPr>
              <a:t>Rate capability ~ 10</a:t>
            </a:r>
            <a:r>
              <a:rPr lang="en-CH" b="1" baseline="30000" dirty="0">
                <a:solidFill>
                  <a:schemeClr val="bg1"/>
                </a:solidFill>
              </a:rPr>
              <a:t>6 </a:t>
            </a:r>
            <a:r>
              <a:rPr lang="en-CH" b="1" dirty="0">
                <a:solidFill>
                  <a:schemeClr val="bg1"/>
                </a:solidFill>
              </a:rPr>
              <a:t>mm</a:t>
            </a:r>
            <a:r>
              <a:rPr lang="en-CH" b="1" baseline="30000" dirty="0">
                <a:solidFill>
                  <a:schemeClr val="bg1"/>
                </a:solidFill>
              </a:rPr>
              <a:t>-2</a:t>
            </a:r>
            <a:r>
              <a:rPr lang="en-CH" b="1" dirty="0">
                <a:solidFill>
                  <a:schemeClr val="bg1"/>
                </a:solidFill>
              </a:rPr>
              <a:t> s</a:t>
            </a:r>
            <a:r>
              <a:rPr lang="en-CH" b="1" baseline="30000" dirty="0">
                <a:solidFill>
                  <a:schemeClr val="bg1"/>
                </a:solidFill>
              </a:rPr>
              <a:t>-1</a:t>
            </a:r>
            <a:endParaRPr lang="en-CH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D0B94C-D753-D54A-8039-95A20295EE1A}"/>
              </a:ext>
            </a:extLst>
          </p:cNvPr>
          <p:cNvSpPr txBox="1"/>
          <p:nvPr/>
        </p:nvSpPr>
        <p:spPr>
          <a:xfrm>
            <a:off x="1977706" y="3503015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100-200 µm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B20B877-4687-5A4C-B499-348E759E7CCE}"/>
              </a:ext>
            </a:extLst>
          </p:cNvPr>
          <p:cNvCxnSpPr>
            <a:cxnSpLocks/>
          </p:cNvCxnSpPr>
          <p:nvPr/>
        </p:nvCxnSpPr>
        <p:spPr>
          <a:xfrm>
            <a:off x="1582017" y="3429000"/>
            <a:ext cx="2128604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36A4A0D-B27B-EE41-9012-5ECFEE95872C}"/>
              </a:ext>
            </a:extLst>
          </p:cNvPr>
          <p:cNvSpPr txBox="1"/>
          <p:nvPr/>
        </p:nvSpPr>
        <p:spPr>
          <a:xfrm>
            <a:off x="5181462" y="1152428"/>
            <a:ext cx="3611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ALTERNATING ANODE AND CATHODE STRIPS ENGRAVED ON GLASS WITH PHOTOLITHOGRAPHY</a:t>
            </a:r>
          </a:p>
        </p:txBody>
      </p:sp>
    </p:spTree>
    <p:extLst>
      <p:ext uri="{BB962C8B-B14F-4D97-AF65-F5344CB8AC3E}">
        <p14:creationId xmlns:p14="http://schemas.microsoft.com/office/powerpoint/2010/main" val="1961606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F8DD85-A396-6047-BF69-AE273481A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9" y="1446007"/>
            <a:ext cx="3994499" cy="29467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9BBFE0-28E5-AA4A-8BF3-75BADD94E32C}"/>
              </a:ext>
            </a:extLst>
          </p:cNvPr>
          <p:cNvSpPr txBox="1"/>
          <p:nvPr/>
        </p:nvSpPr>
        <p:spPr>
          <a:xfrm>
            <a:off x="320049" y="543840"/>
            <a:ext cx="4147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CMS MSGC BARREL TRACKER (1999)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D2E1D3-19CB-344D-B57E-A6F9F718731B}"/>
              </a:ext>
            </a:extLst>
          </p:cNvPr>
          <p:cNvSpPr txBox="1"/>
          <p:nvPr/>
        </p:nvSpPr>
        <p:spPr>
          <a:xfrm>
            <a:off x="320049" y="856411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~ 15,000 MSGCs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721CED4-B42F-8E8B-F079-A0A7A63F998C}"/>
              </a:ext>
            </a:extLst>
          </p:cNvPr>
          <p:cNvGrpSpPr/>
          <p:nvPr/>
        </p:nvGrpSpPr>
        <p:grpSpPr>
          <a:xfrm>
            <a:off x="4829454" y="564023"/>
            <a:ext cx="3994498" cy="3903452"/>
            <a:chOff x="4829454" y="564023"/>
            <a:chExt cx="3994498" cy="390345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51552A-5718-F544-A477-BF112878E2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330"/>
            <a:stretch/>
          </p:blipFill>
          <p:spPr>
            <a:xfrm rot="10800000">
              <a:off x="4829454" y="1448559"/>
              <a:ext cx="3994498" cy="301891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089981C-F677-2E4A-AE17-0119D40A9A4E}"/>
                </a:ext>
              </a:extLst>
            </p:cNvPr>
            <p:cNvSpPr txBox="1"/>
            <p:nvPr/>
          </p:nvSpPr>
          <p:spPr>
            <a:xfrm>
              <a:off x="4989252" y="564023"/>
              <a:ext cx="30684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dirty="0">
                  <a:solidFill>
                    <a:schemeClr val="bg1"/>
                  </a:solidFill>
                </a:rPr>
                <a:t>DISCHARGE PROBLEMSAND</a:t>
              </a:r>
            </a:p>
            <a:p>
              <a:r>
                <a:rPr lang="en-CH" sz="1600" b="1" dirty="0">
                  <a:solidFill>
                    <a:schemeClr val="bg1"/>
                  </a:solidFill>
                </a:rPr>
                <a:t>LONG TERM RELIABILIY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FBA11D6-113B-694F-A283-C17A0F70655B}"/>
              </a:ext>
            </a:extLst>
          </p:cNvPr>
          <p:cNvSpPr txBox="1"/>
          <p:nvPr/>
        </p:nvSpPr>
        <p:spPr>
          <a:xfrm>
            <a:off x="2035412" y="79858"/>
            <a:ext cx="418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MICROSTRIP GAS COUNTER (MSGC)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8871A-37E8-99BE-C68F-23422B62A981}"/>
              </a:ext>
            </a:extLst>
          </p:cNvPr>
          <p:cNvSpPr txBox="1"/>
          <p:nvPr/>
        </p:nvSpPr>
        <p:spPr>
          <a:xfrm>
            <a:off x="253746" y="4767236"/>
            <a:ext cx="79326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 GAIN TO DETECT MIPs (100 e</a:t>
            </a:r>
            <a:r>
              <a:rPr lang="en-GB" baseline="30000">
                <a:solidFill>
                  <a:schemeClr val="bg1"/>
                </a:solidFill>
              </a:rPr>
              <a:t>-</a:t>
            </a:r>
            <a:r>
              <a:rPr lang="en-GB">
                <a:solidFill>
                  <a:schemeClr val="bg1"/>
                </a:solidFill>
              </a:rPr>
              <a:t>) : ~10</a:t>
            </a:r>
            <a:r>
              <a:rPr lang="en-GB" baseline="30000">
                <a:solidFill>
                  <a:schemeClr val="bg1"/>
                </a:solidFill>
              </a:rPr>
              <a:t>4</a:t>
            </a:r>
            <a:r>
              <a:rPr lang="en-GB">
                <a:solidFill>
                  <a:schemeClr val="bg1"/>
                </a:solidFill>
              </a:rPr>
              <a:t>    </a:t>
            </a:r>
            <a:r>
              <a:rPr lang="en-GB" baseline="30000">
                <a:solidFill>
                  <a:schemeClr val="bg1"/>
                </a:solidFill>
              </a:rPr>
              <a:t>          </a:t>
            </a:r>
            <a:r>
              <a:rPr lang="en-GB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GB" baseline="30000">
                <a:solidFill>
                  <a:schemeClr val="bg1"/>
                </a:solidFill>
              </a:rPr>
              <a:t> </a:t>
            </a:r>
            <a:r>
              <a:rPr lang="en-GB">
                <a:solidFill>
                  <a:schemeClr val="bg1"/>
                </a:solidFill>
              </a:rPr>
              <a:t>Q ~ 10</a:t>
            </a:r>
            <a:r>
              <a:rPr lang="en-GB" baseline="30000">
                <a:solidFill>
                  <a:schemeClr val="bg1"/>
                </a:solidFill>
              </a:rPr>
              <a:t>6 </a:t>
            </a:r>
            <a:endParaRPr lang="en-GB">
              <a:solidFill>
                <a:schemeClr val="bg1"/>
              </a:solidFill>
            </a:endParaRPr>
          </a:p>
          <a:p>
            <a:endParaRPr lang="en-GB">
              <a:solidFill>
                <a:schemeClr val="bg1"/>
              </a:solidFill>
            </a:endParaRPr>
          </a:p>
          <a:p>
            <a:r>
              <a:rPr lang="en-GB">
                <a:solidFill>
                  <a:schemeClr val="bg1"/>
                </a:solidFill>
              </a:rPr>
              <a:t>~ MeV NEUTRON CONVERSION (~ 10</a:t>
            </a:r>
            <a:r>
              <a:rPr lang="en-GB" baseline="30000">
                <a:solidFill>
                  <a:schemeClr val="bg1"/>
                </a:solidFill>
              </a:rPr>
              <a:t>4 </a:t>
            </a:r>
            <a:r>
              <a:rPr lang="en-GB">
                <a:solidFill>
                  <a:schemeClr val="bg1"/>
                </a:solidFill>
              </a:rPr>
              <a:t>e</a:t>
            </a:r>
            <a:r>
              <a:rPr lang="en-GB" baseline="30000">
                <a:solidFill>
                  <a:schemeClr val="bg1"/>
                </a:solidFill>
              </a:rPr>
              <a:t>-</a:t>
            </a:r>
            <a:r>
              <a:rPr lang="en-GB">
                <a:solidFill>
                  <a:schemeClr val="bg1"/>
                </a:solidFill>
              </a:rPr>
              <a:t>)    </a:t>
            </a:r>
            <a:r>
              <a:rPr lang="en-GB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GB">
                <a:solidFill>
                  <a:schemeClr val="bg1"/>
                </a:solidFill>
              </a:rPr>
              <a:t>Q ~ 10</a:t>
            </a:r>
            <a:r>
              <a:rPr lang="en-GB" baseline="30000">
                <a:solidFill>
                  <a:schemeClr val="bg1"/>
                </a:solidFill>
              </a:rPr>
              <a:t>8     </a:t>
            </a:r>
            <a:r>
              <a:rPr lang="en-GB">
                <a:solidFill>
                  <a:schemeClr val="bg1"/>
                </a:solidFill>
              </a:rPr>
              <a:t> &gt;&gt; RAETHER LIMIT!</a:t>
            </a:r>
          </a:p>
        </p:txBody>
      </p:sp>
    </p:spTree>
    <p:extLst>
      <p:ext uri="{BB962C8B-B14F-4D97-AF65-F5344CB8AC3E}">
        <p14:creationId xmlns:p14="http://schemas.microsoft.com/office/powerpoint/2010/main" val="278103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D53D69D-5241-274B-9F60-220FC4095EFC}"/>
              </a:ext>
            </a:extLst>
          </p:cNvPr>
          <p:cNvSpPr txBox="1"/>
          <p:nvPr/>
        </p:nvSpPr>
        <p:spPr>
          <a:xfrm>
            <a:off x="571956" y="64927"/>
            <a:ext cx="8046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bg1"/>
                </a:solidFill>
              </a:rPr>
              <a:t>NEW MICRO-PATTERN GASEOUS DETECTORS (MPGD) - 1999 to PRESENT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ECAF93-1725-F04F-ADD3-C274C6F46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32" y="3851842"/>
            <a:ext cx="2900406" cy="23156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7A936D-0AD7-A143-A16B-81FABCBB61CA}"/>
              </a:ext>
            </a:extLst>
          </p:cNvPr>
          <p:cNvSpPr txBox="1"/>
          <p:nvPr/>
        </p:nvSpPr>
        <p:spPr>
          <a:xfrm>
            <a:off x="264584" y="3456760"/>
            <a:ext cx="4167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MICRO-PIXEL DETECTOR (A.Ochi, 2001)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66033F1-76F0-E444-9B6F-923001CC5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956" y="988221"/>
            <a:ext cx="2900406" cy="244077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159D7EA-F129-3C4E-99E2-10D4A6946D0E}"/>
              </a:ext>
            </a:extLst>
          </p:cNvPr>
          <p:cNvSpPr txBox="1"/>
          <p:nvPr/>
        </p:nvSpPr>
        <p:spPr>
          <a:xfrm>
            <a:off x="311720" y="532777"/>
            <a:ext cx="3687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MICRO GROOVE (R. Bellazzini, 1999)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DE7022-F819-2065-38F0-EBBE80A93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147426"/>
            <a:ext cx="3797300" cy="1930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4BAB68-66DD-DF63-E76C-3A45EB179AA6}"/>
              </a:ext>
            </a:extLst>
          </p:cNvPr>
          <p:cNvSpPr txBox="1"/>
          <p:nvPr/>
        </p:nvSpPr>
        <p:spPr>
          <a:xfrm>
            <a:off x="4834392" y="672141"/>
            <a:ext cx="2678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chemeClr val="bg1"/>
                </a:solidFill>
              </a:rPr>
              <a:t>MICRODOT (S.Biagi, 1995)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79E8D55-EBCD-7403-42B5-30BC5D3B4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8315" y="3584715"/>
            <a:ext cx="3380985" cy="26011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2CFA92E-05D3-876B-C7B5-764441D81869}"/>
              </a:ext>
            </a:extLst>
          </p:cNvPr>
          <p:cNvSpPr txBox="1"/>
          <p:nvPr/>
        </p:nvSpPr>
        <p:spPr>
          <a:xfrm>
            <a:off x="4895594" y="3214557"/>
            <a:ext cx="356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chemeClr val="bg1"/>
                </a:solidFill>
              </a:rPr>
              <a:t>MICRO-PIN ARRAY (P. Rehak, 2000)</a:t>
            </a:r>
          </a:p>
        </p:txBody>
      </p:sp>
    </p:spTree>
    <p:extLst>
      <p:ext uri="{BB962C8B-B14F-4D97-AF65-F5344CB8AC3E}">
        <p14:creationId xmlns:p14="http://schemas.microsoft.com/office/powerpoint/2010/main" val="241133281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7535</TotalTime>
  <Words>1186</Words>
  <Application>Microsoft Macintosh PowerPoint</Application>
  <PresentationFormat>On-screen Show (4:3)</PresentationFormat>
  <Paragraphs>207</Paragraphs>
  <Slides>35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Comic Sans MS</vt:lpstr>
      <vt:lpstr>Copperplate</vt:lpstr>
      <vt:lpstr>Symbol</vt:lpstr>
      <vt:lpstr>Times New Roman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Fabio Sauli</dc:creator>
  <cp:lastModifiedBy>Fabio Sauli</cp:lastModifiedBy>
  <cp:revision>189</cp:revision>
  <dcterms:created xsi:type="dcterms:W3CDTF">2022-02-03T16:24:32Z</dcterms:created>
  <dcterms:modified xsi:type="dcterms:W3CDTF">2023-11-26T08:28:11Z</dcterms:modified>
</cp:coreProperties>
</file>