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83" r:id="rId2"/>
    <p:sldId id="299" r:id="rId3"/>
    <p:sldId id="300" r:id="rId4"/>
    <p:sldId id="301" r:id="rId5"/>
    <p:sldId id="304" r:id="rId6"/>
    <p:sldId id="305" r:id="rId7"/>
    <p:sldId id="280" r:id="rId8"/>
    <p:sldId id="308" r:id="rId9"/>
    <p:sldId id="311" r:id="rId10"/>
    <p:sldId id="310" r:id="rId11"/>
    <p:sldId id="276" r:id="rId12"/>
    <p:sldId id="306" r:id="rId13"/>
    <p:sldId id="324" r:id="rId14"/>
    <p:sldId id="326" r:id="rId15"/>
    <p:sldId id="277" r:id="rId16"/>
    <p:sldId id="309" r:id="rId17"/>
    <p:sldId id="268" r:id="rId18"/>
    <p:sldId id="314" r:id="rId19"/>
    <p:sldId id="320" r:id="rId20"/>
    <p:sldId id="319" r:id="rId21"/>
    <p:sldId id="340" r:id="rId22"/>
    <p:sldId id="322" r:id="rId23"/>
    <p:sldId id="328" r:id="rId24"/>
    <p:sldId id="344" r:id="rId25"/>
    <p:sldId id="323" r:id="rId26"/>
    <p:sldId id="274" r:id="rId27"/>
    <p:sldId id="321" r:id="rId28"/>
    <p:sldId id="315" r:id="rId29"/>
    <p:sldId id="349" r:id="rId30"/>
    <p:sldId id="327" r:id="rId31"/>
    <p:sldId id="313" r:id="rId32"/>
    <p:sldId id="332" r:id="rId33"/>
    <p:sldId id="338" r:id="rId34"/>
    <p:sldId id="333" r:id="rId35"/>
    <p:sldId id="337" r:id="rId36"/>
    <p:sldId id="339" r:id="rId37"/>
    <p:sldId id="334" r:id="rId38"/>
    <p:sldId id="341" r:id="rId39"/>
    <p:sldId id="345" r:id="rId40"/>
    <p:sldId id="348" r:id="rId41"/>
    <p:sldId id="343" r:id="rId42"/>
    <p:sldId id="346" r:id="rId43"/>
    <p:sldId id="347" r:id="rId44"/>
    <p:sldId id="286" r:id="rId45"/>
    <p:sldId id="329" r:id="rId46"/>
    <p:sldId id="312" r:id="rId4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164"/>
    <a:srgbClr val="DEEBF7"/>
    <a:srgbClr val="001848"/>
    <a:srgbClr val="00153E"/>
    <a:srgbClr val="001132"/>
    <a:srgbClr val="000E2A"/>
    <a:srgbClr val="0066FF"/>
    <a:srgbClr val="333333"/>
    <a:srgbClr val="0033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88391" autoAdjust="0"/>
  </p:normalViewPr>
  <p:slideViewPr>
    <p:cSldViewPr snapToGrid="0">
      <p:cViewPr>
        <p:scale>
          <a:sx n="84" d="100"/>
          <a:sy n="84" d="100"/>
        </p:scale>
        <p:origin x="1608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CD203-37D8-4397-8AF9-9068ABFF4EA2}" type="datetimeFigureOut">
              <a:rPr lang="fr-FR" smtClean="0"/>
              <a:t>22/11/2023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E5FE0-C728-4E20-994D-B348611682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63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718" indent="0">
              <a:buNone/>
            </a:pPr>
            <a:r>
              <a:rPr lang="en-GB" dirty="0" err="1" smtClean="0">
                <a:solidFill>
                  <a:srgbClr val="002164"/>
                </a:solidFill>
              </a:rPr>
              <a:t>Doble</a:t>
            </a:r>
            <a:r>
              <a:rPr lang="en-GB" dirty="0" smtClean="0">
                <a:solidFill>
                  <a:srgbClr val="002164"/>
                </a:solidFill>
              </a:rPr>
              <a:t> conical shape higher gains but slow gain increase at the start of operation</a:t>
            </a:r>
          </a:p>
          <a:p>
            <a:pPr marL="29718" indent="0">
              <a:buNone/>
            </a:pPr>
            <a:r>
              <a:rPr lang="en-GB" dirty="0" smtClean="0">
                <a:solidFill>
                  <a:srgbClr val="002164"/>
                </a:solidFill>
              </a:rPr>
              <a:t>Cylindrical more stable operation but more prone to discharges at high gains</a:t>
            </a:r>
            <a:endParaRPr lang="en-GB" dirty="0" smtClean="0">
              <a:solidFill>
                <a:srgbClr val="002164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841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Use of </a:t>
            </a:r>
            <a:r>
              <a:rPr lang="fr-FR" dirty="0" err="1" smtClean="0"/>
              <a:t>three</a:t>
            </a:r>
            <a:r>
              <a:rPr lang="fr-FR" baseline="0" dirty="0" smtClean="0"/>
              <a:t> GEM </a:t>
            </a:r>
            <a:r>
              <a:rPr lang="fr-FR" baseline="0" dirty="0" err="1" smtClean="0"/>
              <a:t>electrodes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adn</a:t>
            </a:r>
            <a:r>
              <a:rPr lang="fr-FR" baseline="0" dirty="0" smtClean="0"/>
              <a:t> an anode </a:t>
            </a:r>
            <a:r>
              <a:rPr lang="fr-FR" baseline="0" dirty="0" err="1" smtClean="0"/>
              <a:t>separated</a:t>
            </a:r>
            <a:r>
              <a:rPr lang="fr-FR" baseline="0" dirty="0" smtClean="0"/>
              <a:t> by 2mm gaps.</a:t>
            </a:r>
          </a:p>
          <a:p>
            <a:r>
              <a:rPr lang="fr-FR" baseline="0" dirty="0" smtClean="0"/>
              <a:t>A </a:t>
            </a:r>
            <a:r>
              <a:rPr lang="fr-FR" baseline="0" dirty="0" err="1" smtClean="0"/>
              <a:t>scheme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distributed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apropriated</a:t>
            </a:r>
            <a:r>
              <a:rPr lang="fr-FR" baseline="0" dirty="0" smtClean="0"/>
              <a:t> voltage to all </a:t>
            </a:r>
            <a:r>
              <a:rPr lang="fr-FR" baseline="0" dirty="0" err="1" smtClean="0"/>
              <a:t>electrodes</a:t>
            </a:r>
            <a:endParaRPr lang="fr-FR" baseline="0" dirty="0" smtClean="0"/>
          </a:p>
          <a:p>
            <a:r>
              <a:rPr lang="fr-FR" baseline="0" dirty="0" smtClean="0"/>
              <a:t>The detector gain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characterised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an Fe source.</a:t>
            </a:r>
          </a:p>
          <a:p>
            <a:r>
              <a:rPr lang="fr-FR" baseline="0" dirty="0" smtClean="0"/>
              <a:t>The maximum </a:t>
            </a:r>
            <a:r>
              <a:rPr lang="fr-FR" baseline="0" dirty="0" err="1" smtClean="0"/>
              <a:t>safe</a:t>
            </a:r>
            <a:r>
              <a:rPr lang="fr-FR" baseline="0" dirty="0" smtClean="0"/>
              <a:t> operating voltage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found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then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an alpha source Radon</a:t>
            </a:r>
          </a:p>
          <a:p>
            <a:r>
              <a:rPr lang="fr-FR" baseline="0" dirty="0" err="1" smtClean="0"/>
              <a:t>Amount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moisture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gas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below</a:t>
            </a:r>
            <a:r>
              <a:rPr lang="fr-FR" baseline="0" dirty="0" smtClean="0"/>
              <a:t> 50 ppm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9817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Staggered</a:t>
            </a:r>
            <a:r>
              <a:rPr lang="fr-FR" dirty="0" smtClean="0"/>
              <a:t>:</a:t>
            </a:r>
            <a:r>
              <a:rPr lang="fr-FR" baseline="0" dirty="0" smtClean="0"/>
              <a:t> pads in </a:t>
            </a:r>
            <a:r>
              <a:rPr lang="fr-FR" baseline="0" dirty="0" err="1" smtClean="0"/>
              <a:t>every</a:t>
            </a:r>
            <a:r>
              <a:rPr lang="fr-FR" baseline="0" dirty="0" smtClean="0"/>
              <a:t> second </a:t>
            </a:r>
            <a:r>
              <a:rPr lang="fr-FR" baseline="0" dirty="0" err="1" smtClean="0"/>
              <a:t>row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shifted</a:t>
            </a:r>
            <a:r>
              <a:rPr lang="fr-FR" baseline="0" dirty="0" smtClean="0"/>
              <a:t> by </a:t>
            </a:r>
            <a:r>
              <a:rPr lang="fr-FR" baseline="0" dirty="0" err="1" smtClean="0"/>
              <a:t>half</a:t>
            </a:r>
            <a:r>
              <a:rPr lang="fr-FR" baseline="0" dirty="0" smtClean="0"/>
              <a:t> pitch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326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Depending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insulator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substrate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kapton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pcb</a:t>
            </a:r>
            <a:r>
              <a:rPr lang="fr-FR" baseline="0" dirty="0" smtClean="0"/>
              <a:t>, or glass.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hace</a:t>
            </a:r>
            <a:r>
              <a:rPr lang="fr-FR" baseline="0" dirty="0" smtClean="0"/>
              <a:t> standard gem, </a:t>
            </a:r>
            <a:r>
              <a:rPr lang="fr-FR" baseline="0" dirty="0" err="1" smtClean="0"/>
              <a:t>thick</a:t>
            </a:r>
            <a:r>
              <a:rPr lang="fr-FR" baseline="0" dirty="0" smtClean="0"/>
              <a:t> gem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called</a:t>
            </a:r>
            <a:r>
              <a:rPr lang="fr-FR" baseline="0" dirty="0" smtClean="0"/>
              <a:t> Large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multiplier. </a:t>
            </a:r>
          </a:p>
          <a:p>
            <a:r>
              <a:rPr lang="fr-FR" baseline="0" dirty="0" smtClean="0"/>
              <a:t>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curve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them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obtained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cylindrical</a:t>
            </a:r>
            <a:r>
              <a:rPr lang="fr-FR" baseline="0" dirty="0" smtClean="0"/>
              <a:t> GEM or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coupled</a:t>
            </a:r>
            <a:r>
              <a:rPr lang="fr-FR" baseline="0" dirty="0" smtClean="0"/>
              <a:t> GEM </a:t>
            </a:r>
            <a:r>
              <a:rPr lang="fr-FR" baseline="0" dirty="0" err="1" smtClean="0"/>
              <a:t>electodes</a:t>
            </a:r>
            <a:r>
              <a:rPr lang="fr-FR" baseline="0" dirty="0" smtClean="0"/>
              <a:t> to a </a:t>
            </a:r>
            <a:r>
              <a:rPr lang="fr-FR" baseline="0" dirty="0" err="1" smtClean="0"/>
              <a:t>Medipix</a:t>
            </a:r>
            <a:r>
              <a:rPr lang="fr-FR" baseline="0" dirty="0" smtClean="0"/>
              <a:t> chip o </a:t>
            </a:r>
            <a:r>
              <a:rPr lang="fr-FR" baseline="0" dirty="0" err="1" smtClean="0"/>
              <a:t>Timepix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have a GEMPIX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extremely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pixelated</a:t>
            </a:r>
            <a:r>
              <a:rPr lang="fr-FR" baseline="0" dirty="0" smtClean="0"/>
              <a:t> structure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761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COMPASS 30 x 30 cm2</a:t>
            </a:r>
            <a:r>
              <a:rPr lang="en-US" sz="1200" baseline="0" dirty="0" smtClean="0"/>
              <a:t> with 2D readout</a:t>
            </a:r>
            <a:endParaRPr lang="en-US" sz="1200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TOTEM TWO-ARMS FORWARD TRACKER IN CMS </a:t>
            </a:r>
            <a:endParaRPr lang="en-US" sz="1200" i="0" dirty="0" smtClean="0"/>
          </a:p>
          <a:p>
            <a:r>
              <a:rPr lang="en-US" sz="1200" dirty="0" smtClean="0"/>
              <a:t>Cylindrical</a:t>
            </a:r>
            <a:r>
              <a:rPr lang="en-US" sz="1200" baseline="0" dirty="0" smtClean="0"/>
              <a:t> </a:t>
            </a:r>
            <a:r>
              <a:rPr lang="en-US" sz="1200" dirty="0" smtClean="0"/>
              <a:t>Inner tracker</a:t>
            </a:r>
            <a:r>
              <a:rPr lang="en-US" sz="1200" baseline="0" dirty="0" smtClean="0"/>
              <a:t> for the </a:t>
            </a:r>
            <a:r>
              <a:rPr lang="en-US" sz="1200" baseline="0" dirty="0" err="1" smtClean="0"/>
              <a:t>Kloe</a:t>
            </a:r>
            <a:r>
              <a:rPr lang="en-US" sz="1200" baseline="0" dirty="0" smtClean="0"/>
              <a:t> 2 experiment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BONUS radial TPC at the CLAS experiment at JLAB</a:t>
            </a:r>
            <a:endParaRPr lang="en-US" sz="1200" i="0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439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  <a:p>
            <a:r>
              <a:rPr lang="en-US" sz="1200" dirty="0" smtClean="0"/>
              <a:t>Hadron Blind detector</a:t>
            </a:r>
            <a:r>
              <a:rPr lang="en-US" sz="1200" baseline="0" dirty="0" smtClean="0"/>
              <a:t> for </a:t>
            </a:r>
            <a:r>
              <a:rPr lang="en-US" sz="1200" baseline="0" dirty="0" err="1" smtClean="0"/>
              <a:t>phenix</a:t>
            </a:r>
            <a:r>
              <a:rPr lang="en-US" sz="1200" baseline="0" dirty="0" smtClean="0"/>
              <a:t> to improve hadron rejection</a:t>
            </a:r>
          </a:p>
          <a:p>
            <a:r>
              <a:rPr lang="en-US" sz="1200" baseline="0" dirty="0" smtClean="0"/>
              <a:t>Upgrade of the ALICE TPC with 4 GEM foils: Two standard pitch GEM and two with larger pitch GEM: energy resolution, ion back flow and spark rate</a:t>
            </a:r>
          </a:p>
          <a:p>
            <a:r>
              <a:rPr lang="en-US" sz="1200" dirty="0" smtClean="0"/>
              <a:t>Triple-GEM detectors for the innermost region of the muon apparatus at the </a:t>
            </a:r>
            <a:r>
              <a:rPr lang="en-US" sz="1200" dirty="0" err="1" smtClean="0"/>
              <a:t>LHCb</a:t>
            </a:r>
            <a:r>
              <a:rPr lang="en-US" sz="1200" dirty="0" smtClean="0"/>
              <a:t> experiment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981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91AC6-FF9A-404F-9066-47C6E3F22092}" type="datetime1">
              <a:rPr lang="fr-FR" smtClean="0"/>
              <a:t>27/11/2023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19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4677F-AE92-4490-9AB1-5DE811A3A315}" type="datetime1">
              <a:rPr lang="fr-FR" smtClean="0"/>
              <a:t>27/11/2023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401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FD91-622E-45C2-8539-236D65ADAF69}" type="datetime1">
              <a:rPr lang="fr-FR" smtClean="0"/>
              <a:t>27/11/2023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899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3EB6-8876-4709-931F-140B98421602}" type="datetime1">
              <a:rPr lang="fr-FR" smtClean="0"/>
              <a:t>27/11/2023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592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BF1F-DAE2-455D-89FA-4AD563D66029}" type="datetime1">
              <a:rPr lang="fr-FR" smtClean="0"/>
              <a:t>27/11/2023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06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ADDF-1E23-46D6-B9BE-EC990B9CEBF2}" type="datetime1">
              <a:rPr lang="fr-FR" smtClean="0"/>
              <a:t>27/11/2023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5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3502-27B0-4620-ABEC-B901C1E31AC1}" type="datetime1">
              <a:rPr lang="fr-FR" smtClean="0"/>
              <a:t>27/11/2023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386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B1AC-9BBB-4F8F-AF92-BC099D23033D}" type="datetime1">
              <a:rPr lang="fr-FR" smtClean="0"/>
              <a:t>27/11/2023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18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0C52-FC27-4434-8DFE-9E17863A2739}" type="datetime1">
              <a:rPr lang="fr-FR" smtClean="0"/>
              <a:t>27/11/2023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87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48289-BA27-4C7A-A6D1-F6EDF4E39288}" type="datetime1">
              <a:rPr lang="fr-FR" smtClean="0"/>
              <a:t>27/11/2023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80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0CA72-B515-406B-A8AB-BA1A620B974A}" type="datetime1">
              <a:rPr lang="fr-FR" smtClean="0"/>
              <a:t>27/11/2023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1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</a:t>
            </a:r>
            <a:r>
              <a:rPr lang="fr-FR" dirty="0" err="1" smtClean="0"/>
              <a:t>stylè</a:t>
            </a:r>
            <a:r>
              <a:rPr lang="fr-FR" dirty="0" smtClean="0"/>
              <a:t> </a:t>
            </a:r>
            <a:r>
              <a:rPr lang="fr-FR" dirty="0" err="1" smtClean="0"/>
              <a:t>è_dxse</a:t>
            </a:r>
            <a:r>
              <a:rPr lang="fr-FR" dirty="0" smtClean="0"/>
              <a:t>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F1721-61A6-4060-B2D5-A5E056E49336}" type="datetime1">
              <a:rPr lang="fr-FR" smtClean="0"/>
              <a:t>27/11/2023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17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jpeg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49.jpeg"/><Relationship Id="rId4" Type="http://schemas.openxmlformats.org/officeDocument/2006/relationships/image" Target="../media/image8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.pn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12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1.png"/><Relationship Id="rId5" Type="http://schemas.openxmlformats.org/officeDocument/2006/relationships/image" Target="../media/image7.jpeg"/><Relationship Id="rId10" Type="http://schemas.microsoft.com/office/2007/relationships/hdphoto" Target="../media/hdphoto2.wdp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ds.cern.ch/record/2155685/files/CERN-THESIS-2016-041.pdf" TargetMode="Externa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81616" y="-1608756"/>
            <a:ext cx="9144000" cy="2387600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MPGD technologies 1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74578" y="0"/>
            <a:ext cx="3824645" cy="2419102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82884" y="2928135"/>
            <a:ext cx="11686859" cy="1524520"/>
          </a:xfrm>
          <a:solidFill>
            <a:schemeClr val="bg1"/>
          </a:solidFill>
        </p:spPr>
        <p:txBody>
          <a:bodyPr>
            <a:noAutofit/>
          </a:bodyPr>
          <a:lstStyle/>
          <a:p>
            <a:endParaRPr lang="fr-FR" sz="44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fr-FR" sz="4800" b="1" dirty="0" smtClean="0">
                <a:solidFill>
                  <a:srgbClr val="00153E"/>
                </a:solidFill>
              </a:rPr>
              <a:t>Micro Pattern </a:t>
            </a:r>
            <a:r>
              <a:rPr lang="fr-FR" sz="4800" b="1" dirty="0" err="1" smtClean="0">
                <a:solidFill>
                  <a:srgbClr val="00153E"/>
                </a:solidFill>
              </a:rPr>
              <a:t>Gaseous</a:t>
            </a:r>
            <a:r>
              <a:rPr lang="fr-FR" sz="4800" b="1" dirty="0" smtClean="0">
                <a:solidFill>
                  <a:srgbClr val="00153E"/>
                </a:solidFill>
              </a:rPr>
              <a:t> Detectors 1</a:t>
            </a:r>
          </a:p>
          <a:p>
            <a:endParaRPr lang="fr-FR" sz="6000" b="1" dirty="0" smtClean="0">
              <a:solidFill>
                <a:srgbClr val="00153E"/>
              </a:solidFill>
            </a:endParaRPr>
          </a:p>
          <a:p>
            <a:r>
              <a:rPr lang="fr-FR" sz="4000" b="1" dirty="0" smtClean="0">
                <a:solidFill>
                  <a:srgbClr val="00153E"/>
                </a:solidFill>
              </a:rPr>
              <a:t>Esther Ferrer Ribas</a:t>
            </a:r>
          </a:p>
          <a:p>
            <a:r>
              <a:rPr lang="fr-FR" sz="4000" b="1" dirty="0" smtClean="0">
                <a:solidFill>
                  <a:srgbClr val="00153E"/>
                </a:solidFill>
              </a:rPr>
              <a:t>IRFU/CEA</a:t>
            </a:r>
          </a:p>
          <a:p>
            <a:endParaRPr lang="fr-FR" sz="4000" b="1" dirty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  <a:p>
            <a:endParaRPr lang="fr-FR" sz="4000" b="1" dirty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86" b="68033"/>
          <a:stretch/>
        </p:blipFill>
        <p:spPr>
          <a:xfrm>
            <a:off x="3750066" y="-1"/>
            <a:ext cx="8441933" cy="241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2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586" y="1450261"/>
            <a:ext cx="9762248" cy="4229421"/>
          </a:xfrm>
          <a:prstGeom prst="rect">
            <a:avLst/>
          </a:prstGeom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Performance in single GEM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32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351" y="2271483"/>
            <a:ext cx="5631435" cy="4540803"/>
          </a:xfrm>
          <a:prstGeom prst="rect">
            <a:avLst/>
          </a:prstGeom>
        </p:spPr>
      </p:pic>
      <p:sp>
        <p:nvSpPr>
          <p:cNvPr id="8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b="1" dirty="0" smtClean="0">
                <a:solidFill>
                  <a:srgbClr val="00153E"/>
                </a:solidFill>
              </a:rPr>
              <a:t>Influence of the </a:t>
            </a:r>
            <a:r>
              <a:rPr lang="fr-FR" sz="4400" b="1" dirty="0" err="1" smtClean="0">
                <a:solidFill>
                  <a:srgbClr val="00153E"/>
                </a:solidFill>
              </a:rPr>
              <a:t>holes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geometry</a:t>
            </a:r>
            <a:endParaRPr lang="fr-FR" sz="3600" b="1" dirty="0" smtClean="0">
              <a:solidFill>
                <a:srgbClr val="00206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881846" y="3659455"/>
            <a:ext cx="27023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fr-FR" dirty="0" smtClean="0">
                <a:solidFill>
                  <a:srgbClr val="002164"/>
                </a:solidFill>
              </a:rPr>
              <a:t>Effective gain= </a:t>
            </a:r>
            <a:r>
              <a:rPr lang="fr-FR" dirty="0" err="1" smtClean="0">
                <a:solidFill>
                  <a:srgbClr val="002164"/>
                </a:solidFill>
              </a:rPr>
              <a:t>Detected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electrons</a:t>
            </a:r>
            <a:r>
              <a:rPr lang="fr-FR" dirty="0" smtClean="0">
                <a:solidFill>
                  <a:srgbClr val="002164"/>
                </a:solidFill>
              </a:rPr>
              <a:t>/</a:t>
            </a:r>
            <a:r>
              <a:rPr lang="fr-FR" dirty="0" err="1" smtClean="0">
                <a:solidFill>
                  <a:srgbClr val="002164"/>
                </a:solidFill>
              </a:rPr>
              <a:t>Primary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electrons</a:t>
            </a:r>
            <a:endParaRPr lang="fr-FR" dirty="0" smtClean="0">
              <a:solidFill>
                <a:srgbClr val="00216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622" y="1348153"/>
            <a:ext cx="10678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fr-FR" dirty="0" smtClean="0">
                <a:solidFill>
                  <a:srgbClr val="002164"/>
                </a:solidFill>
              </a:rPr>
              <a:t>Optimum </a:t>
            </a:r>
            <a:r>
              <a:rPr lang="fr-FR" dirty="0" err="1" smtClean="0">
                <a:solidFill>
                  <a:srgbClr val="002164"/>
                </a:solidFill>
              </a:rPr>
              <a:t>hole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diameter</a:t>
            </a:r>
            <a:r>
              <a:rPr lang="fr-FR" dirty="0" smtClean="0">
                <a:solidFill>
                  <a:srgbClr val="002164"/>
                </a:solidFill>
              </a:rPr>
              <a:t> ~ foil </a:t>
            </a:r>
            <a:r>
              <a:rPr lang="fr-FR" dirty="0" err="1" smtClean="0">
                <a:solidFill>
                  <a:srgbClr val="002164"/>
                </a:solidFill>
              </a:rPr>
              <a:t>thickness</a:t>
            </a:r>
            <a:endParaRPr lang="fr-FR" dirty="0" smtClean="0">
              <a:solidFill>
                <a:srgbClr val="002164"/>
              </a:solidFill>
            </a:endParaRPr>
          </a:p>
          <a:p>
            <a:pPr marL="29718" indent="0">
              <a:buNone/>
            </a:pPr>
            <a:r>
              <a:rPr lang="fr-FR" dirty="0" err="1" smtClean="0">
                <a:solidFill>
                  <a:srgbClr val="002164"/>
                </a:solidFill>
              </a:rPr>
              <a:t>Narrower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holes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larger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fields</a:t>
            </a:r>
            <a:r>
              <a:rPr lang="fr-FR" dirty="0" smtClean="0">
                <a:solidFill>
                  <a:srgbClr val="002164"/>
                </a:solidFill>
              </a:rPr>
              <a:t> for a </a:t>
            </a:r>
            <a:r>
              <a:rPr lang="fr-FR" dirty="0" err="1" smtClean="0">
                <a:solidFill>
                  <a:srgbClr val="002164"/>
                </a:solidFill>
              </a:rPr>
              <a:t>fixed</a:t>
            </a:r>
            <a:r>
              <a:rPr lang="fr-FR" dirty="0" smtClean="0">
                <a:solidFill>
                  <a:srgbClr val="002164"/>
                </a:solidFill>
              </a:rPr>
              <a:t> V but </a:t>
            </a:r>
            <a:r>
              <a:rPr lang="fr-FR" dirty="0" err="1" smtClean="0">
                <a:solidFill>
                  <a:srgbClr val="002164"/>
                </a:solidFill>
              </a:rPr>
              <a:t>losses</a:t>
            </a:r>
            <a:r>
              <a:rPr lang="fr-FR" dirty="0" smtClean="0">
                <a:solidFill>
                  <a:srgbClr val="002164"/>
                </a:solidFill>
              </a:rPr>
              <a:t> on the </a:t>
            </a:r>
            <a:r>
              <a:rPr lang="fr-FR" dirty="0" err="1" smtClean="0">
                <a:solidFill>
                  <a:srgbClr val="002164"/>
                </a:solidFill>
              </a:rPr>
              <a:t>wall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compensante</a:t>
            </a:r>
            <a:r>
              <a:rPr lang="fr-FR" dirty="0" smtClean="0">
                <a:solidFill>
                  <a:srgbClr val="002164"/>
                </a:solidFill>
              </a:rPr>
              <a:t> for the </a:t>
            </a:r>
            <a:r>
              <a:rPr lang="fr-FR" dirty="0" err="1" smtClean="0">
                <a:solidFill>
                  <a:srgbClr val="002164"/>
                </a:solidFill>
              </a:rPr>
              <a:t>higher</a:t>
            </a:r>
            <a:r>
              <a:rPr lang="fr-FR" dirty="0" smtClean="0">
                <a:solidFill>
                  <a:srgbClr val="002164"/>
                </a:solidFill>
              </a:rPr>
              <a:t> gain</a:t>
            </a:r>
          </a:p>
          <a:p>
            <a:pPr marL="29718" indent="0">
              <a:buNone/>
            </a:pPr>
            <a:endParaRPr lang="en-GB" dirty="0">
              <a:solidFill>
                <a:srgbClr val="002164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81846" y="624697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1848"/>
                </a:solidFill>
              </a:rPr>
              <a:t>F. Sauli</a:t>
            </a:r>
            <a:r>
              <a:rPr lang="en-US" dirty="0" smtClean="0">
                <a:solidFill>
                  <a:srgbClr val="001848"/>
                </a:solidFill>
              </a:rPr>
              <a:t>, NIM </a:t>
            </a:r>
            <a:r>
              <a:rPr lang="en-US" dirty="0">
                <a:solidFill>
                  <a:srgbClr val="001848"/>
                </a:solidFill>
              </a:rPr>
              <a:t>A 805 (2016) 2-24</a:t>
            </a:r>
            <a:endParaRPr lang="en-US" dirty="0">
              <a:solidFill>
                <a:srgbClr val="001848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24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Multi-GEM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13" name="Picture 4" descr="Dgem scheme.tif                                                0000C1DBNEW G3                         B6F39FBC:">
            <a:extLst>
              <a:ext uri="{FF2B5EF4-FFF2-40B4-BE49-F238E27FC236}">
                <a16:creationId xmlns:a16="http://schemas.microsoft.com/office/drawing/2014/main" id="{347F4DC2-2986-CF5E-DD7C-F37667874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78" y="1280060"/>
            <a:ext cx="3615488" cy="239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TGEM SCHEMEB&amp;W.tif                                             0000C1DBNEW G3                         B6F39FBC:">
            <a:extLst>
              <a:ext uri="{FF2B5EF4-FFF2-40B4-BE49-F238E27FC236}">
                <a16:creationId xmlns:a16="http://schemas.microsoft.com/office/drawing/2014/main" id="{48830E29-E942-3243-5355-A238ACA16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26" y="3889233"/>
            <a:ext cx="3521174" cy="226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0">
            <a:extLst>
              <a:ext uri="{FF2B5EF4-FFF2-40B4-BE49-F238E27FC236}">
                <a16:creationId xmlns:a16="http://schemas.microsoft.com/office/drawing/2014/main" id="{0950EFE7-93CF-0764-13E6-390F99180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4852" y="6048145"/>
            <a:ext cx="4265354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600" kern="1200" dirty="0">
                <a:solidFill>
                  <a:srgbClr val="001848"/>
                </a:solidFill>
              </a:rPr>
              <a:t>S. Bachmann et al, </a:t>
            </a:r>
          </a:p>
          <a:p>
            <a:r>
              <a:rPr lang="en-US" sz="1600" kern="1200" dirty="0">
                <a:solidFill>
                  <a:srgbClr val="001848"/>
                </a:solidFill>
              </a:rPr>
              <a:t>Nucl. Instr. and Meth. A479(2002)294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5068" y="1703550"/>
            <a:ext cx="6422216" cy="41831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82322" y="764903"/>
            <a:ext cx="62096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fr-FR" dirty="0" smtClean="0">
                <a:solidFill>
                  <a:srgbClr val="002164"/>
                </a:solidFill>
              </a:rPr>
              <a:t>Cascade of GEM </a:t>
            </a:r>
            <a:r>
              <a:rPr lang="fr-FR" dirty="0" err="1" smtClean="0">
                <a:solidFill>
                  <a:srgbClr val="002164"/>
                </a:solidFill>
              </a:rPr>
              <a:t>electrodes</a:t>
            </a:r>
            <a:endParaRPr lang="fr-FR" dirty="0" smtClean="0">
              <a:solidFill>
                <a:srgbClr val="002164"/>
              </a:solidFill>
            </a:endParaRPr>
          </a:p>
          <a:p>
            <a:pPr marL="29718" indent="0">
              <a:buNone/>
            </a:pPr>
            <a:r>
              <a:rPr lang="fr-FR" dirty="0" err="1" smtClean="0">
                <a:solidFill>
                  <a:srgbClr val="002164"/>
                </a:solidFill>
              </a:rPr>
              <a:t>Allows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attaining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higher</a:t>
            </a:r>
            <a:r>
              <a:rPr lang="fr-FR" dirty="0" smtClean="0">
                <a:solidFill>
                  <a:srgbClr val="002164"/>
                </a:solidFill>
              </a:rPr>
              <a:t> gain  </a:t>
            </a:r>
            <a:r>
              <a:rPr lang="fr-FR" dirty="0" err="1" smtClean="0">
                <a:solidFill>
                  <a:srgbClr val="002164"/>
                </a:solidFill>
              </a:rPr>
              <a:t>with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each</a:t>
            </a:r>
            <a:r>
              <a:rPr lang="fr-FR" dirty="0" smtClean="0">
                <a:solidFill>
                  <a:srgbClr val="002164"/>
                </a:solidFill>
              </a:rPr>
              <a:t> GEM at </a:t>
            </a:r>
            <a:r>
              <a:rPr lang="fr-FR" dirty="0" err="1" smtClean="0">
                <a:solidFill>
                  <a:srgbClr val="002164"/>
                </a:solidFill>
              </a:rPr>
              <a:t>lower</a:t>
            </a:r>
            <a:r>
              <a:rPr lang="fr-FR" dirty="0" smtClean="0">
                <a:solidFill>
                  <a:srgbClr val="002164"/>
                </a:solidFill>
              </a:rPr>
              <a:t> voltage</a:t>
            </a:r>
          </a:p>
          <a:p>
            <a:pPr marL="29718" indent="0">
              <a:buNone/>
            </a:pPr>
            <a:r>
              <a:rPr lang="fr-FR" dirty="0" err="1" smtClean="0">
                <a:solidFill>
                  <a:srgbClr val="002164"/>
                </a:solidFill>
              </a:rPr>
              <a:t>Discharges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disfavoured</a:t>
            </a:r>
            <a:endParaRPr lang="fr-FR" dirty="0" smtClean="0">
              <a:solidFill>
                <a:srgbClr val="002164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77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757365" y="134971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Rate </a:t>
            </a:r>
            <a:r>
              <a:rPr lang="fr-FR" sz="4800" b="1" dirty="0" err="1" smtClean="0">
                <a:solidFill>
                  <a:srgbClr val="00153E"/>
                </a:solidFill>
              </a:rPr>
              <a:t>capability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1193"/>
          <a:stretch/>
        </p:blipFill>
        <p:spPr>
          <a:xfrm>
            <a:off x="2767654" y="1450194"/>
            <a:ext cx="5958048" cy="43269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26468" y="5953000"/>
            <a:ext cx="3714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1848"/>
                </a:solidFill>
              </a:rPr>
              <a:t>J. </a:t>
            </a:r>
            <a:r>
              <a:rPr lang="nl-NL" dirty="0" err="1">
                <a:solidFill>
                  <a:srgbClr val="001848"/>
                </a:solidFill>
              </a:rPr>
              <a:t>Benlloch</a:t>
            </a:r>
            <a:r>
              <a:rPr lang="nl-NL" dirty="0">
                <a:solidFill>
                  <a:srgbClr val="001848"/>
                </a:solidFill>
              </a:rPr>
              <a:t> et al, IEEE NS-45(1998)234</a:t>
            </a:r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56537" y="2458832"/>
            <a:ext cx="1552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1848"/>
                </a:solidFill>
              </a:rPr>
              <a:t>5.9 </a:t>
            </a:r>
            <a:r>
              <a:rPr lang="en-US" dirty="0" err="1">
                <a:solidFill>
                  <a:srgbClr val="001848"/>
                </a:solidFill>
              </a:rPr>
              <a:t>keV</a:t>
            </a:r>
            <a:r>
              <a:rPr lang="en-US" dirty="0">
                <a:solidFill>
                  <a:srgbClr val="001848"/>
                </a:solidFill>
              </a:rPr>
              <a:t> </a:t>
            </a:r>
            <a:r>
              <a:rPr lang="en-US" dirty="0" smtClean="0">
                <a:solidFill>
                  <a:srgbClr val="001848"/>
                </a:solidFill>
              </a:rPr>
              <a:t>X-rays:</a:t>
            </a:r>
          </a:p>
          <a:p>
            <a:r>
              <a:rPr lang="en-US" dirty="0" smtClean="0">
                <a:solidFill>
                  <a:srgbClr val="001848"/>
                </a:solidFill>
              </a:rPr>
              <a:t> </a:t>
            </a:r>
            <a:r>
              <a:rPr lang="en-US" dirty="0">
                <a:solidFill>
                  <a:srgbClr val="001848"/>
                </a:solidFill>
              </a:rPr>
              <a:t>&gt; 2.10</a:t>
            </a:r>
            <a:r>
              <a:rPr lang="en-US" baseline="30000" dirty="0">
                <a:solidFill>
                  <a:srgbClr val="001848"/>
                </a:solidFill>
              </a:rPr>
              <a:t>6 </a:t>
            </a:r>
            <a:r>
              <a:rPr lang="en-US" dirty="0" smtClean="0">
                <a:solidFill>
                  <a:srgbClr val="001848"/>
                </a:solidFill>
              </a:rPr>
              <a:t>mm</a:t>
            </a:r>
            <a:r>
              <a:rPr lang="en-US" baseline="30000" dirty="0" smtClean="0">
                <a:solidFill>
                  <a:srgbClr val="001848"/>
                </a:solidFill>
              </a:rPr>
              <a:t>-2</a:t>
            </a:r>
            <a:endParaRPr lang="fr-FR" baseline="30000" dirty="0">
              <a:solidFill>
                <a:srgbClr val="001848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34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757365" y="134971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spatial </a:t>
            </a:r>
            <a:r>
              <a:rPr lang="fr-FR" sz="4800" b="1" dirty="0" err="1" smtClean="0">
                <a:solidFill>
                  <a:srgbClr val="00153E"/>
                </a:solidFill>
              </a:rPr>
              <a:t>resolution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0951" y="1056740"/>
            <a:ext cx="5669890" cy="51572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13132" y="6214010"/>
            <a:ext cx="3261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1848"/>
                </a:solidFill>
              </a:rPr>
              <a:t>F. </a:t>
            </a:r>
            <a:r>
              <a:rPr lang="en-US" dirty="0" smtClean="0">
                <a:solidFill>
                  <a:srgbClr val="001848"/>
                </a:solidFill>
              </a:rPr>
              <a:t>Sauli, NIM </a:t>
            </a:r>
            <a:r>
              <a:rPr lang="en-US" dirty="0">
                <a:solidFill>
                  <a:srgbClr val="001848"/>
                </a:solidFill>
              </a:rPr>
              <a:t>A 805 (2016) 2-24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85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</a:t>
            </a:r>
            <a:r>
              <a:rPr lang="fr-FR" sz="4800" b="1" dirty="0" err="1" smtClean="0">
                <a:solidFill>
                  <a:srgbClr val="00153E"/>
                </a:solidFill>
              </a:rPr>
              <a:t>family</a:t>
            </a:r>
            <a:r>
              <a:rPr lang="fr-FR" sz="4800" b="1" dirty="0" smtClean="0">
                <a:solidFill>
                  <a:srgbClr val="00153E"/>
                </a:solidFill>
              </a:rPr>
              <a:t>  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349685" y="1293797"/>
            <a:ext cx="195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164"/>
                </a:solidFill>
              </a:rPr>
              <a:t>THICKGEM/LEM</a:t>
            </a:r>
            <a:endParaRPr lang="fr-FR" b="1" dirty="0">
              <a:solidFill>
                <a:srgbClr val="002164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9684" y="416358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2164"/>
                </a:solidFill>
              </a:rPr>
              <a:t>GLASSGEM</a:t>
            </a:r>
            <a:endParaRPr lang="fr-FR" b="1" dirty="0">
              <a:solidFill>
                <a:srgbClr val="002164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338344" y="979085"/>
            <a:ext cx="1691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002164"/>
                </a:solidFill>
              </a:rPr>
              <a:t>Cylindrical</a:t>
            </a:r>
            <a:r>
              <a:rPr lang="fr-FR" b="1" dirty="0" smtClean="0">
                <a:solidFill>
                  <a:srgbClr val="002164"/>
                </a:solidFill>
              </a:rPr>
              <a:t> GEM</a:t>
            </a:r>
            <a:endParaRPr lang="fr-FR" b="1" dirty="0">
              <a:solidFill>
                <a:srgbClr val="002164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l="9912" r="7683" b="14992"/>
          <a:stretch/>
        </p:blipFill>
        <p:spPr>
          <a:xfrm>
            <a:off x="147063" y="1672237"/>
            <a:ext cx="4309110" cy="189470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4006" y="1382650"/>
            <a:ext cx="3037272" cy="225609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6"/>
          <a:srcRect l="707" t="-2898" r="-707" b="16421"/>
          <a:stretch/>
        </p:blipFill>
        <p:spPr>
          <a:xfrm>
            <a:off x="349685" y="4397075"/>
            <a:ext cx="3234348" cy="2046555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8344006" y="3840423"/>
            <a:ext cx="334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2164"/>
                </a:solidFill>
              </a:rPr>
              <a:t>GEMPix</a:t>
            </a:r>
            <a:r>
              <a:rPr lang="fr-FR" b="1" dirty="0" smtClean="0">
                <a:solidFill>
                  <a:srgbClr val="002164"/>
                </a:solidFill>
              </a:rPr>
              <a:t>: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en-US" dirty="0">
                <a:solidFill>
                  <a:srgbClr val="002164"/>
                </a:solidFill>
              </a:rPr>
              <a:t>a triple GEM structure read by 50 micron pixels</a:t>
            </a:r>
            <a:endParaRPr lang="fr-FR" dirty="0">
              <a:solidFill>
                <a:srgbClr val="002164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06818" y="4442943"/>
            <a:ext cx="3037272" cy="2268438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8406818" y="6342049"/>
            <a:ext cx="278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164"/>
                </a:solidFill>
              </a:rPr>
              <a:t>F. </a:t>
            </a:r>
            <a:r>
              <a:rPr lang="fr-FR" sz="1400" dirty="0" err="1" smtClean="0">
                <a:solidFill>
                  <a:srgbClr val="002164"/>
                </a:solidFill>
              </a:rPr>
              <a:t>Murtas</a:t>
            </a:r>
            <a:r>
              <a:rPr lang="fr-FR" sz="1400" dirty="0" smtClean="0">
                <a:solidFill>
                  <a:srgbClr val="002164"/>
                </a:solidFill>
              </a:rPr>
              <a:t>, JINST (2014) 9 C01058</a:t>
            </a:r>
            <a:endParaRPr lang="fr-FR" sz="1400" dirty="0">
              <a:solidFill>
                <a:srgbClr val="002164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49684" y="6523387"/>
            <a:ext cx="3570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164"/>
                </a:solidFill>
              </a:rPr>
              <a:t>Y. </a:t>
            </a:r>
            <a:r>
              <a:rPr lang="fr-FR" sz="1400" dirty="0" err="1" smtClean="0">
                <a:solidFill>
                  <a:srgbClr val="002164"/>
                </a:solidFill>
              </a:rPr>
              <a:t>Mitsuya</a:t>
            </a:r>
            <a:r>
              <a:rPr lang="fr-FR" sz="1400" dirty="0" smtClean="0">
                <a:solidFill>
                  <a:srgbClr val="002164"/>
                </a:solidFill>
              </a:rPr>
              <a:t> et al., NIM A 795 (2015) 156-159</a:t>
            </a:r>
            <a:endParaRPr lang="fr-FR" sz="1400" dirty="0">
              <a:solidFill>
                <a:srgbClr val="00216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090" y="3535420"/>
            <a:ext cx="4953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001848"/>
                </a:solidFill>
              </a:rPr>
              <a:t>S. </a:t>
            </a:r>
            <a:r>
              <a:rPr lang="fr-FR" sz="1600" dirty="0" smtClean="0">
                <a:solidFill>
                  <a:srgbClr val="001848"/>
                </a:solidFill>
              </a:rPr>
              <a:t>Bressler et al. , </a:t>
            </a:r>
            <a:r>
              <a:rPr lang="en-US" sz="1600" dirty="0" smtClean="0">
                <a:solidFill>
                  <a:srgbClr val="001848"/>
                </a:solidFill>
              </a:rPr>
              <a:t>Progress  </a:t>
            </a:r>
            <a:r>
              <a:rPr lang="en-US" sz="1400" dirty="0">
                <a:solidFill>
                  <a:srgbClr val="002164"/>
                </a:solidFill>
              </a:rPr>
              <a:t>Particle</a:t>
            </a:r>
            <a:r>
              <a:rPr lang="en-US" sz="1600" dirty="0">
                <a:solidFill>
                  <a:srgbClr val="001848"/>
                </a:solidFill>
              </a:rPr>
              <a:t> and Nuclear Physics 130 (2023) 104029</a:t>
            </a:r>
            <a:endParaRPr lang="fr-FR" sz="1600" dirty="0">
              <a:solidFill>
                <a:srgbClr val="001848"/>
              </a:solidFill>
            </a:endParaRPr>
          </a:p>
        </p:txBody>
      </p:sp>
      <p:sp>
        <p:nvSpPr>
          <p:cNvPr id="21" name="Espace réservé du numéro de diapositiv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62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 </a:t>
            </a:r>
            <a:r>
              <a:rPr lang="fr-FR" sz="4800" b="1" dirty="0" err="1" smtClean="0">
                <a:solidFill>
                  <a:srgbClr val="00153E"/>
                </a:solidFill>
              </a:rPr>
              <a:t>Properties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92748" y="1339385"/>
            <a:ext cx="10493067" cy="46628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High Rate </a:t>
            </a:r>
            <a:r>
              <a:rPr lang="en-US" b="1" dirty="0" smtClean="0">
                <a:cs typeface="Arial" pitchFamily="34" charset="0"/>
              </a:rPr>
              <a:t>Capability 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 </a:t>
            </a:r>
            <a:r>
              <a:rPr lang="en-US" dirty="0">
                <a:cs typeface="Arial" pitchFamily="34" charset="0"/>
              </a:rPr>
              <a:t>MHz/mm</a:t>
            </a:r>
            <a:r>
              <a:rPr lang="en-US" baseline="30000" dirty="0">
                <a:cs typeface="Arial" pitchFamily="34" charset="0"/>
              </a:rPr>
              <a:t>2  </a:t>
            </a:r>
            <a:r>
              <a:rPr lang="en-US" dirty="0">
                <a:cs typeface="Arial" pitchFamily="34" charset="0"/>
              </a:rPr>
              <a:t>(MIP - Minimum Ionizing Particles, 2MeV cm</a:t>
            </a:r>
            <a:r>
              <a:rPr lang="en-US" baseline="30000" dirty="0">
                <a:cs typeface="Arial" pitchFamily="34" charset="0"/>
              </a:rPr>
              <a:t>2 </a:t>
            </a:r>
            <a:r>
              <a:rPr lang="en-US" dirty="0">
                <a:cs typeface="Arial" pitchFamily="34" charset="0"/>
              </a:rPr>
              <a:t>/g</a:t>
            </a:r>
            <a:r>
              <a:rPr lang="en-US" dirty="0" smtClean="0">
                <a:cs typeface="Arial" pitchFamily="34" charset="0"/>
              </a:rPr>
              <a:t>)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High </a:t>
            </a:r>
            <a:r>
              <a:rPr lang="en-US" b="1" dirty="0" smtClean="0">
                <a:cs typeface="Arial" pitchFamily="34" charset="0"/>
              </a:rPr>
              <a:t>Gain 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cs typeface="Arial" pitchFamily="34" charset="0"/>
              </a:rPr>
              <a:t>Up </a:t>
            </a:r>
            <a:r>
              <a:rPr lang="en-US" dirty="0">
                <a:cs typeface="Arial" pitchFamily="34" charset="0"/>
              </a:rPr>
              <a:t>to 10</a:t>
            </a:r>
            <a:r>
              <a:rPr lang="en-US" baseline="30000" dirty="0">
                <a:cs typeface="Arial" pitchFamily="34" charset="0"/>
              </a:rPr>
              <a:t>5 </a:t>
            </a:r>
            <a:r>
              <a:rPr lang="en-US" dirty="0">
                <a:cs typeface="Arial" pitchFamily="34" charset="0"/>
              </a:rPr>
              <a:t>-10</a:t>
            </a:r>
            <a:r>
              <a:rPr lang="en-US" baseline="30000" dirty="0">
                <a:cs typeface="Arial" pitchFamily="34" charset="0"/>
              </a:rPr>
              <a:t>6   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High Space </a:t>
            </a:r>
            <a:r>
              <a:rPr lang="en-US" b="1" dirty="0" smtClean="0">
                <a:cs typeface="Arial" pitchFamily="34" charset="0"/>
              </a:rPr>
              <a:t>Resolution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&lt;</a:t>
            </a:r>
            <a:r>
              <a:rPr lang="en-US" dirty="0" smtClean="0">
                <a:cs typeface="Arial" pitchFamily="34" charset="0"/>
              </a:rPr>
              <a:t>100 </a:t>
            </a:r>
            <a:r>
              <a:rPr lang="en-US" dirty="0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dirty="0" smtClean="0">
                <a:cs typeface="Arial" pitchFamily="34" charset="0"/>
              </a:rPr>
              <a:t>m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Time </a:t>
            </a:r>
            <a:r>
              <a:rPr lang="en-US" b="1" dirty="0" smtClean="0">
                <a:cs typeface="Arial" pitchFamily="34" charset="0"/>
              </a:rPr>
              <a:t>Resolution 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cs typeface="Arial" pitchFamily="34" charset="0"/>
              </a:rPr>
              <a:t>In </a:t>
            </a:r>
            <a:r>
              <a:rPr lang="en-US" dirty="0">
                <a:cs typeface="Arial" pitchFamily="34" charset="0"/>
              </a:rPr>
              <a:t>general few ns , sub-ns in specific configuration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Energy </a:t>
            </a:r>
            <a:r>
              <a:rPr lang="en-US" b="1" dirty="0" smtClean="0">
                <a:cs typeface="Arial" pitchFamily="34" charset="0"/>
              </a:rPr>
              <a:t>Resolution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>
                <a:cs typeface="Arial" pitchFamily="34" charset="0"/>
              </a:rPr>
              <a:t>10-20% FWHM @ soft X-Ray (</a:t>
            </a:r>
            <a:r>
              <a:rPr lang="en-US" dirty="0" smtClean="0">
                <a:cs typeface="Arial" pitchFamily="34" charset="0"/>
              </a:rPr>
              <a:t>6 </a:t>
            </a:r>
            <a:r>
              <a:rPr lang="en-US" dirty="0" err="1" smtClean="0">
                <a:cs typeface="Arial" pitchFamily="34" charset="0"/>
              </a:rPr>
              <a:t>KeV</a:t>
            </a:r>
            <a:r>
              <a:rPr lang="en-US" dirty="0" smtClean="0">
                <a:cs typeface="Arial" pitchFamily="34" charset="0"/>
              </a:rPr>
              <a:t>)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Excellent Radiation  </a:t>
            </a:r>
            <a:r>
              <a:rPr lang="en-US" b="1" dirty="0" smtClean="0">
                <a:cs typeface="Arial" pitchFamily="34" charset="0"/>
              </a:rPr>
              <a:t>Hardness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Ageing </a:t>
            </a:r>
            <a:r>
              <a:rPr lang="en-US" b="1" dirty="0" smtClean="0">
                <a:cs typeface="Arial" pitchFamily="34" charset="0"/>
              </a:rPr>
              <a:t>Properties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cs typeface="Arial" pitchFamily="34" charset="0"/>
              </a:rPr>
              <a:t>Ion </a:t>
            </a:r>
            <a:r>
              <a:rPr lang="en-US" b="1" dirty="0">
                <a:cs typeface="Arial" pitchFamily="34" charset="0"/>
              </a:rPr>
              <a:t>Backflow </a:t>
            </a:r>
            <a:r>
              <a:rPr lang="en-US" b="1" dirty="0" smtClean="0">
                <a:cs typeface="Arial" pitchFamily="34" charset="0"/>
              </a:rPr>
              <a:t>Reduction   </a:t>
            </a:r>
            <a:r>
              <a:rPr lang="en-US" b="1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b="1" dirty="0" smtClean="0">
                <a:cs typeface="Arial" pitchFamily="34" charset="0"/>
              </a:rPr>
              <a:t> ~</a:t>
            </a:r>
            <a:r>
              <a:rPr lang="en-US" dirty="0" smtClean="0">
                <a:cs typeface="Arial" pitchFamily="34" charset="0"/>
              </a:rPr>
              <a:t>% level,  </a:t>
            </a:r>
            <a:r>
              <a:rPr lang="en-US" dirty="0">
                <a:cs typeface="Arial" pitchFamily="34" charset="0"/>
              </a:rPr>
              <a:t>below % in particular </a:t>
            </a:r>
            <a:r>
              <a:rPr lang="en-US" dirty="0" smtClean="0">
                <a:cs typeface="Arial" pitchFamily="34" charset="0"/>
              </a:rPr>
              <a:t>configurations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Large </a:t>
            </a:r>
            <a:r>
              <a:rPr lang="en-US" b="1" dirty="0" smtClean="0">
                <a:cs typeface="Arial" pitchFamily="34" charset="0"/>
              </a:rPr>
              <a:t>size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cs typeface="Arial" pitchFamily="34" charset="0"/>
              </a:rPr>
              <a:t>Low m</a:t>
            </a:r>
            <a:r>
              <a:rPr lang="en-US" b="1" dirty="0" smtClean="0">
                <a:cs typeface="Arial" pitchFamily="34" charset="0"/>
              </a:rPr>
              <a:t>aterial budget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Low cost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857" y="1878050"/>
            <a:ext cx="3931363" cy="2966869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34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730" y="1163751"/>
            <a:ext cx="7959191" cy="52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492490" y="4834890"/>
            <a:ext cx="157734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823210" y="4996696"/>
            <a:ext cx="416052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821930" y="5544086"/>
            <a:ext cx="224790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392631" y="5189488"/>
            <a:ext cx="1282739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823210" y="5721430"/>
            <a:ext cx="174879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93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7" name="Picture 2" descr="D:\Micromegas\RD_Microbulk\Lorentz\25-4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28" y="2167847"/>
            <a:ext cx="5806286" cy="2684038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790" y="1475890"/>
            <a:ext cx="5975878" cy="4067952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77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Manufacturing</a:t>
            </a:r>
            <a:r>
              <a:rPr lang="fr-FR" sz="4800" b="1" dirty="0" smtClean="0">
                <a:solidFill>
                  <a:srgbClr val="00153E"/>
                </a:solidFill>
              </a:rPr>
              <a:t> of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4" name="Picture 8" descr="bulk-micromegas-pro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257" y="2084262"/>
            <a:ext cx="6049864" cy="409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8" descr="ph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6459" y="2003460"/>
            <a:ext cx="4775432" cy="35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7621371" y="6009960"/>
            <a:ext cx="4094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1848"/>
                </a:solidFill>
              </a:rPr>
              <a:t>I. Giomataris et al</a:t>
            </a:r>
            <a:r>
              <a:rPr lang="fr-FR" sz="1600" dirty="0" smtClean="0">
                <a:solidFill>
                  <a:srgbClr val="001848"/>
                </a:solidFill>
              </a:rPr>
              <a:t>.,  NIM. A</a:t>
            </a:r>
            <a:r>
              <a:rPr lang="fr-FR" sz="1600" dirty="0">
                <a:solidFill>
                  <a:srgbClr val="001848"/>
                </a:solidFill>
              </a:rPr>
              <a:t> 560 (2006) 405-40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3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81616" y="-1608756"/>
            <a:ext cx="9144000" cy="2387600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MPGD technologies 1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63968" y="1"/>
            <a:ext cx="10305776" cy="116375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fr-FR" sz="7200" b="1" dirty="0" err="1" smtClean="0">
                <a:solidFill>
                  <a:srgbClr val="00153E"/>
                </a:solidFill>
              </a:rPr>
              <a:t>Outline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pPr algn="l"/>
            <a:endParaRPr lang="fr-FR" sz="4000" b="1" dirty="0">
              <a:solidFill>
                <a:srgbClr val="FF0000"/>
              </a:solidFill>
            </a:endParaRPr>
          </a:p>
          <a:p>
            <a:pPr algn="l"/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12458" y="1883140"/>
            <a:ext cx="9931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 smtClean="0">
                <a:solidFill>
                  <a:srgbClr val="00153E"/>
                </a:solidFill>
              </a:rPr>
              <a:t>Birth</a:t>
            </a:r>
            <a:r>
              <a:rPr lang="fr-FR" sz="3200" b="1" dirty="0" smtClean="0">
                <a:solidFill>
                  <a:srgbClr val="00153E"/>
                </a:solidFill>
              </a:rPr>
              <a:t> of Micro Pattern </a:t>
            </a:r>
            <a:r>
              <a:rPr lang="fr-FR" sz="3200" b="1" dirty="0" err="1" smtClean="0">
                <a:solidFill>
                  <a:srgbClr val="00153E"/>
                </a:solidFill>
              </a:rPr>
              <a:t>Gaseous</a:t>
            </a:r>
            <a:r>
              <a:rPr lang="fr-FR" sz="3200" b="1" dirty="0" smtClean="0">
                <a:solidFill>
                  <a:srgbClr val="00153E"/>
                </a:solidFill>
              </a:rPr>
              <a:t> Detectors (MPGD)</a:t>
            </a:r>
            <a:endParaRPr lang="fr-FR" sz="32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00153E"/>
              </a:solidFill>
            </a:endParaRPr>
          </a:p>
          <a:p>
            <a:r>
              <a:rPr lang="fr-FR" sz="3200" b="1" dirty="0" err="1" smtClean="0">
                <a:solidFill>
                  <a:srgbClr val="00153E"/>
                </a:solidFill>
              </a:rPr>
              <a:t>Gas</a:t>
            </a:r>
            <a:r>
              <a:rPr lang="fr-FR" sz="3200" b="1" dirty="0" smtClean="0">
                <a:solidFill>
                  <a:srgbClr val="00153E"/>
                </a:solidFill>
              </a:rPr>
              <a:t> </a:t>
            </a:r>
            <a:r>
              <a:rPr lang="fr-FR" sz="3200" b="1" dirty="0">
                <a:solidFill>
                  <a:srgbClr val="00153E"/>
                </a:solidFill>
              </a:rPr>
              <a:t>Electron </a:t>
            </a:r>
            <a:r>
              <a:rPr lang="fr-FR" sz="3200" b="1" dirty="0" err="1" smtClean="0">
                <a:solidFill>
                  <a:srgbClr val="00153E"/>
                </a:solidFill>
              </a:rPr>
              <a:t>Multipliers</a:t>
            </a:r>
            <a:endParaRPr lang="fr-FR" sz="3200" b="1" dirty="0" smtClean="0">
              <a:solidFill>
                <a:srgbClr val="00153E"/>
              </a:solidFill>
            </a:endParaRPr>
          </a:p>
          <a:p>
            <a:endParaRPr lang="fr-FR" sz="3200" b="1" dirty="0">
              <a:solidFill>
                <a:srgbClr val="00153E"/>
              </a:solidFill>
            </a:endParaRPr>
          </a:p>
          <a:p>
            <a:r>
              <a:rPr lang="fr-FR" sz="3200" b="1" dirty="0" err="1">
                <a:solidFill>
                  <a:srgbClr val="00153E"/>
                </a:solidFill>
              </a:rPr>
              <a:t>Micromegas</a:t>
            </a:r>
            <a:endParaRPr lang="fr-FR" sz="3200" b="1" dirty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00153E"/>
              </a:solidFill>
            </a:endParaRPr>
          </a:p>
          <a:p>
            <a:r>
              <a:rPr lang="fr-FR" sz="3200" b="1" dirty="0" smtClean="0">
                <a:solidFill>
                  <a:srgbClr val="00153E"/>
                </a:solidFill>
              </a:rPr>
              <a:t>Micro </a:t>
            </a:r>
            <a:r>
              <a:rPr lang="fr-FR" sz="32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3200" b="1" dirty="0" smtClean="0">
                <a:solidFill>
                  <a:srgbClr val="00153E"/>
                </a:solidFill>
              </a:rPr>
              <a:t> </a:t>
            </a:r>
            <a:r>
              <a:rPr lang="fr-FR" sz="3200" b="1" dirty="0" err="1" smtClean="0">
                <a:solidFill>
                  <a:srgbClr val="00153E"/>
                </a:solidFill>
              </a:rPr>
              <a:t>Well</a:t>
            </a:r>
            <a:endParaRPr lang="fr-FR" sz="3200" b="1" dirty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00153E"/>
              </a:solidFill>
            </a:endParaRPr>
          </a:p>
          <a:p>
            <a:r>
              <a:rPr lang="fr-FR" sz="3200" b="1" dirty="0" smtClean="0">
                <a:solidFill>
                  <a:srgbClr val="00153E"/>
                </a:solidFill>
              </a:rPr>
              <a:t>Applications</a:t>
            </a:r>
            <a:endParaRPr lang="fr-FR" sz="3200" b="1" dirty="0">
              <a:solidFill>
                <a:srgbClr val="00153E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Gain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5400000">
            <a:off x="3578574" y="-821078"/>
            <a:ext cx="5349909" cy="865770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547" y="6054519"/>
            <a:ext cx="7592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1848"/>
                </a:solidFill>
              </a:rPr>
              <a:t>David </a:t>
            </a:r>
            <a:r>
              <a:rPr lang="en-US" dirty="0" err="1" smtClean="0">
                <a:solidFill>
                  <a:srgbClr val="001848"/>
                </a:solidFill>
              </a:rPr>
              <a:t>Attié</a:t>
            </a:r>
            <a:r>
              <a:rPr lang="en-US" dirty="0" smtClean="0">
                <a:solidFill>
                  <a:srgbClr val="001848"/>
                </a:solidFill>
              </a:rPr>
              <a:t>, “Gaseous </a:t>
            </a:r>
            <a:r>
              <a:rPr lang="en-US" dirty="0">
                <a:solidFill>
                  <a:srgbClr val="001848"/>
                </a:solidFill>
              </a:rPr>
              <a:t>tracking detectors for academic and societal </a:t>
            </a:r>
            <a:r>
              <a:rPr lang="en-US" dirty="0" smtClean="0">
                <a:solidFill>
                  <a:srgbClr val="001848"/>
                </a:solidFill>
              </a:rPr>
              <a:t>applications”, Habilitation à </a:t>
            </a:r>
            <a:r>
              <a:rPr lang="en-US" dirty="0" err="1" smtClean="0">
                <a:solidFill>
                  <a:srgbClr val="001848"/>
                </a:solidFill>
              </a:rPr>
              <a:t>diriger</a:t>
            </a:r>
            <a:r>
              <a:rPr lang="en-US" dirty="0" smtClean="0">
                <a:solidFill>
                  <a:srgbClr val="001848"/>
                </a:solidFill>
              </a:rPr>
              <a:t> des </a:t>
            </a:r>
            <a:r>
              <a:rPr lang="en-US" dirty="0" err="1" smtClean="0">
                <a:solidFill>
                  <a:srgbClr val="001848"/>
                </a:solidFill>
              </a:rPr>
              <a:t>recherches</a:t>
            </a:r>
            <a:r>
              <a:rPr lang="en-US" dirty="0" smtClean="0">
                <a:solidFill>
                  <a:srgbClr val="001848"/>
                </a:solidFill>
              </a:rPr>
              <a:t>, </a:t>
            </a:r>
            <a:r>
              <a:rPr lang="en-US" dirty="0" err="1" smtClean="0">
                <a:solidFill>
                  <a:srgbClr val="001848"/>
                </a:solidFill>
              </a:rPr>
              <a:t>Octobre</a:t>
            </a:r>
            <a:r>
              <a:rPr lang="en-US" dirty="0" smtClean="0">
                <a:solidFill>
                  <a:srgbClr val="001848"/>
                </a:solidFill>
              </a:rPr>
              <a:t> 2022</a:t>
            </a:r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3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spatial </a:t>
            </a:r>
            <a:r>
              <a:rPr lang="fr-FR" sz="4800" b="1" dirty="0" err="1" smtClean="0">
                <a:solidFill>
                  <a:srgbClr val="00153E"/>
                </a:solidFill>
              </a:rPr>
              <a:t>resolution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793" y="1610928"/>
            <a:ext cx="8943534" cy="40362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547" y="6054519"/>
            <a:ext cx="7592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1848"/>
                </a:solidFill>
              </a:rPr>
              <a:t>David </a:t>
            </a:r>
            <a:r>
              <a:rPr lang="en-US" dirty="0" err="1" smtClean="0">
                <a:solidFill>
                  <a:srgbClr val="001848"/>
                </a:solidFill>
              </a:rPr>
              <a:t>Attié</a:t>
            </a:r>
            <a:r>
              <a:rPr lang="en-US" dirty="0" smtClean="0">
                <a:solidFill>
                  <a:srgbClr val="001848"/>
                </a:solidFill>
              </a:rPr>
              <a:t>, “Gaseous </a:t>
            </a:r>
            <a:r>
              <a:rPr lang="en-US" dirty="0">
                <a:solidFill>
                  <a:srgbClr val="001848"/>
                </a:solidFill>
              </a:rPr>
              <a:t>tracking detectors for academic and societal </a:t>
            </a:r>
            <a:r>
              <a:rPr lang="en-US" dirty="0" smtClean="0">
                <a:solidFill>
                  <a:srgbClr val="001848"/>
                </a:solidFill>
              </a:rPr>
              <a:t>applications”, Habilitation à </a:t>
            </a:r>
            <a:r>
              <a:rPr lang="en-US" dirty="0" err="1" smtClean="0">
                <a:solidFill>
                  <a:srgbClr val="001848"/>
                </a:solidFill>
              </a:rPr>
              <a:t>diriger</a:t>
            </a:r>
            <a:r>
              <a:rPr lang="en-US" dirty="0" smtClean="0">
                <a:solidFill>
                  <a:srgbClr val="001848"/>
                </a:solidFill>
              </a:rPr>
              <a:t> des </a:t>
            </a:r>
            <a:r>
              <a:rPr lang="en-US" dirty="0" err="1" smtClean="0">
                <a:solidFill>
                  <a:srgbClr val="001848"/>
                </a:solidFill>
              </a:rPr>
              <a:t>recherches</a:t>
            </a:r>
            <a:r>
              <a:rPr lang="en-US" dirty="0" smtClean="0">
                <a:solidFill>
                  <a:srgbClr val="001848"/>
                </a:solidFill>
              </a:rPr>
              <a:t>, </a:t>
            </a:r>
            <a:r>
              <a:rPr lang="en-US" dirty="0" err="1" smtClean="0">
                <a:solidFill>
                  <a:srgbClr val="001848"/>
                </a:solidFill>
              </a:rPr>
              <a:t>Octobre</a:t>
            </a:r>
            <a:r>
              <a:rPr lang="en-US" dirty="0" smtClean="0">
                <a:solidFill>
                  <a:srgbClr val="001848"/>
                </a:solidFill>
              </a:rPr>
              <a:t> 2022</a:t>
            </a:r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97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rate </a:t>
            </a:r>
            <a:r>
              <a:rPr lang="fr-FR" sz="4800" b="1" dirty="0" err="1" smtClean="0">
                <a:solidFill>
                  <a:srgbClr val="00153E"/>
                </a:solidFill>
              </a:rPr>
              <a:t>capability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894" y="981571"/>
            <a:ext cx="5855116" cy="533077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885950" y="6344350"/>
            <a:ext cx="10149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1848"/>
                </a:solidFill>
              </a:rPr>
              <a:t>G. </a:t>
            </a:r>
            <a:r>
              <a:rPr lang="fr-FR" sz="1600" dirty="0" err="1" smtClean="0">
                <a:solidFill>
                  <a:srgbClr val="001848"/>
                </a:solidFill>
              </a:rPr>
              <a:t>Puill</a:t>
            </a:r>
            <a:r>
              <a:rPr lang="fr-FR" sz="1600" dirty="0" smtClean="0">
                <a:solidFill>
                  <a:srgbClr val="001848"/>
                </a:solidFill>
              </a:rPr>
              <a:t> </a:t>
            </a:r>
            <a:r>
              <a:rPr lang="fr-FR" sz="1600" dirty="0" smtClean="0">
                <a:solidFill>
                  <a:srgbClr val="001848"/>
                </a:solidFill>
              </a:rPr>
              <a:t>et al</a:t>
            </a:r>
            <a:r>
              <a:rPr lang="fr-FR" sz="1600" dirty="0" smtClean="0">
                <a:solidFill>
                  <a:srgbClr val="001848"/>
                </a:solidFill>
              </a:rPr>
              <a:t>.,  IEEE Trans </a:t>
            </a:r>
            <a:r>
              <a:rPr lang="fr-FR" sz="1600" dirty="0" err="1" smtClean="0">
                <a:solidFill>
                  <a:srgbClr val="001848"/>
                </a:solidFill>
              </a:rPr>
              <a:t>Nuclear</a:t>
            </a:r>
            <a:r>
              <a:rPr lang="fr-FR" sz="1600" dirty="0" smtClean="0">
                <a:solidFill>
                  <a:srgbClr val="001848"/>
                </a:solidFill>
              </a:rPr>
              <a:t> Science,  </a:t>
            </a:r>
            <a:r>
              <a:rPr lang="fr-FR" sz="1600" dirty="0" smtClean="0">
                <a:solidFill>
                  <a:srgbClr val="001848"/>
                </a:solidFill>
              </a:rPr>
              <a:t>46 </a:t>
            </a:r>
            <a:r>
              <a:rPr lang="fr-FR" sz="1600" dirty="0">
                <a:solidFill>
                  <a:srgbClr val="001848"/>
                </a:solidFill>
              </a:rPr>
              <a:t> </a:t>
            </a:r>
            <a:r>
              <a:rPr lang="fr-FR" sz="1600" dirty="0" smtClean="0">
                <a:solidFill>
                  <a:srgbClr val="001848"/>
                </a:solidFill>
              </a:rPr>
              <a:t>(</a:t>
            </a:r>
            <a:r>
              <a:rPr lang="fr-FR" sz="1600" dirty="0" smtClean="0">
                <a:solidFill>
                  <a:srgbClr val="001848"/>
                </a:solidFill>
              </a:rPr>
              <a:t>1999</a:t>
            </a:r>
            <a:r>
              <a:rPr lang="fr-FR" sz="1600" dirty="0" smtClean="0">
                <a:solidFill>
                  <a:srgbClr val="001848"/>
                </a:solidFill>
              </a:rPr>
              <a:t>)</a:t>
            </a:r>
            <a:r>
              <a:rPr lang="fr-FR" sz="1600" dirty="0">
                <a:solidFill>
                  <a:srgbClr val="001848"/>
                </a:solidFill>
              </a:rPr>
              <a:t> </a:t>
            </a:r>
            <a:r>
              <a:rPr lang="fr-FR" sz="1600" dirty="0">
                <a:solidFill>
                  <a:srgbClr val="001848"/>
                </a:solidFill>
              </a:rPr>
              <a:t>6</a:t>
            </a:r>
            <a:endParaRPr lang="fr-FR" sz="1600" dirty="0">
              <a:solidFill>
                <a:srgbClr val="001848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62290" y="1866934"/>
            <a:ext cx="42391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 smtClean="0">
                <a:solidFill>
                  <a:srgbClr val="001848"/>
                </a:solidFill>
              </a:rPr>
              <a:t>Current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increases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with</a:t>
            </a:r>
            <a:r>
              <a:rPr lang="fr-FR" sz="2400" dirty="0" smtClean="0">
                <a:solidFill>
                  <a:srgbClr val="001848"/>
                </a:solidFill>
              </a:rPr>
              <a:t> the flux</a:t>
            </a:r>
          </a:p>
          <a:p>
            <a:r>
              <a:rPr lang="fr-FR" sz="2400" dirty="0" smtClean="0">
                <a:solidFill>
                  <a:srgbClr val="001848"/>
                </a:solidFill>
              </a:rPr>
              <a:t>All </a:t>
            </a:r>
            <a:r>
              <a:rPr lang="fr-FR" sz="2400" dirty="0" err="1" smtClean="0">
                <a:solidFill>
                  <a:srgbClr val="001848"/>
                </a:solidFill>
              </a:rPr>
              <a:t>curves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parallel</a:t>
            </a:r>
            <a:endParaRPr lang="fr-FR" sz="2400" dirty="0" smtClean="0">
              <a:solidFill>
                <a:srgbClr val="001848"/>
              </a:solidFill>
            </a:endParaRPr>
          </a:p>
          <a:p>
            <a:r>
              <a:rPr lang="fr-FR" sz="2400" dirty="0" smtClean="0">
                <a:solidFill>
                  <a:srgbClr val="001848"/>
                </a:solidFill>
              </a:rPr>
              <a:t>Gain </a:t>
            </a:r>
            <a:r>
              <a:rPr lang="fr-FR" sz="2400" dirty="0" err="1" smtClean="0">
                <a:solidFill>
                  <a:srgbClr val="001848"/>
                </a:solidFill>
              </a:rPr>
              <a:t>independent</a:t>
            </a:r>
            <a:r>
              <a:rPr lang="fr-FR" sz="2400" dirty="0" smtClean="0">
                <a:solidFill>
                  <a:srgbClr val="001848"/>
                </a:solidFill>
              </a:rPr>
              <a:t> of the rate</a:t>
            </a:r>
          </a:p>
          <a:p>
            <a:r>
              <a:rPr lang="fr-FR" sz="2400" dirty="0" smtClean="0">
                <a:solidFill>
                  <a:srgbClr val="001848"/>
                </a:solidFill>
              </a:rPr>
              <a:t>No saturation </a:t>
            </a:r>
            <a:r>
              <a:rPr lang="fr-FR" sz="2400" dirty="0" err="1" smtClean="0">
                <a:solidFill>
                  <a:srgbClr val="001848"/>
                </a:solidFill>
              </a:rPr>
              <a:t>is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observed</a:t>
            </a:r>
            <a:endParaRPr lang="fr-FR" sz="2400" dirty="0">
              <a:solidFill>
                <a:srgbClr val="001848"/>
              </a:solidFill>
            </a:endParaRP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6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Microbulk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7" name="Picture 3" descr="C:\Documents and Settings\tpapaeva\Desktop\Photos microscope\Micro Bulk\mesure juillet\mb anneau de garde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09054" y="1562519"/>
            <a:ext cx="2289885" cy="1717414"/>
          </a:xfrm>
          <a:prstGeom prst="rect">
            <a:avLst/>
          </a:prstGeom>
          <a:noFill/>
        </p:spPr>
      </p:pic>
      <p:pic>
        <p:nvPicPr>
          <p:cNvPr id="8" name="Picture 14" descr="PICT1666"/>
          <p:cNvPicPr>
            <a:picLocks noChangeAspect="1" noChangeArrowheads="1"/>
          </p:cNvPicPr>
          <p:nvPr/>
        </p:nvPicPr>
        <p:blipFill>
          <a:blip r:embed="rId4" cstate="print"/>
          <a:srcRect l="21655" t="34875" r="55125" b="36749"/>
          <a:stretch>
            <a:fillRect/>
          </a:stretch>
        </p:blipFill>
        <p:spPr bwMode="auto">
          <a:xfrm>
            <a:off x="9633576" y="3444319"/>
            <a:ext cx="226536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0147271" y="836294"/>
            <a:ext cx="1528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1848"/>
                </a:solidFill>
              </a:rPr>
              <a:t>Pitch 100 µm, </a:t>
            </a:r>
          </a:p>
          <a:p>
            <a:r>
              <a:rPr lang="fr-FR" dirty="0" err="1" smtClean="0">
                <a:solidFill>
                  <a:srgbClr val="001848"/>
                </a:solidFill>
              </a:rPr>
              <a:t>Holes</a:t>
            </a:r>
            <a:r>
              <a:rPr lang="fr-FR" dirty="0" smtClean="0">
                <a:solidFill>
                  <a:srgbClr val="001848"/>
                </a:solidFill>
              </a:rPr>
              <a:t> 30 µm</a:t>
            </a:r>
            <a:endParaRPr lang="fr-FR" dirty="0">
              <a:solidFill>
                <a:srgbClr val="001848"/>
              </a:solidFill>
            </a:endParaRPr>
          </a:p>
        </p:txBody>
      </p:sp>
      <p:grpSp>
        <p:nvGrpSpPr>
          <p:cNvPr id="10" name="Group 110"/>
          <p:cNvGrpSpPr/>
          <p:nvPr/>
        </p:nvGrpSpPr>
        <p:grpSpPr>
          <a:xfrm>
            <a:off x="647439" y="1341605"/>
            <a:ext cx="6546735" cy="1228506"/>
            <a:chOff x="355600" y="533400"/>
            <a:chExt cx="7987080" cy="1967661"/>
          </a:xfrm>
        </p:grpSpPr>
        <p:grpSp>
          <p:nvGrpSpPr>
            <p:cNvPr id="11" name="Group 60"/>
            <p:cNvGrpSpPr>
              <a:grpSpLocks/>
            </p:cNvGrpSpPr>
            <p:nvPr/>
          </p:nvGrpSpPr>
          <p:grpSpPr bwMode="auto">
            <a:xfrm>
              <a:off x="355600" y="1676400"/>
              <a:ext cx="2235199" cy="58583"/>
              <a:chOff x="385" y="3769807"/>
              <a:chExt cx="1208" cy="58583"/>
            </a:xfrm>
          </p:grpSpPr>
          <p:sp>
            <p:nvSpPr>
              <p:cNvPr id="113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14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12" name="Line 82"/>
            <p:cNvSpPr>
              <a:spLocks noChangeShapeType="1"/>
            </p:cNvSpPr>
            <p:nvPr/>
          </p:nvSpPr>
          <p:spPr bwMode="auto">
            <a:xfrm flipV="1">
              <a:off x="5943600" y="762000"/>
              <a:ext cx="914400" cy="42703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13" name="Text Box 83"/>
            <p:cNvSpPr txBox="1">
              <a:spLocks noChangeArrowheads="1"/>
            </p:cNvSpPr>
            <p:nvPr/>
          </p:nvSpPr>
          <p:spPr bwMode="auto">
            <a:xfrm>
              <a:off x="7086600" y="533400"/>
              <a:ext cx="1228558" cy="739435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Micromesh</a:t>
              </a:r>
            </a:p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5 µm </a:t>
              </a:r>
              <a:r>
                <a:rPr lang="en-US" sz="1200" dirty="0">
                  <a:latin typeface="+mj-lt"/>
                </a:rPr>
                <a:t>copper</a:t>
              </a:r>
            </a:p>
          </p:txBody>
        </p:sp>
        <p:sp>
          <p:nvSpPr>
            <p:cNvPr id="14" name="Text Box 84"/>
            <p:cNvSpPr txBox="1">
              <a:spLocks noChangeArrowheads="1"/>
            </p:cNvSpPr>
            <p:nvPr/>
          </p:nvSpPr>
          <p:spPr bwMode="auto">
            <a:xfrm>
              <a:off x="6934200" y="1371600"/>
              <a:ext cx="1408480" cy="4436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err="1">
                  <a:latin typeface="+mj-lt"/>
                </a:rPr>
                <a:t>Kapton</a:t>
              </a:r>
              <a:r>
                <a:rPr lang="en-US" sz="1200" dirty="0">
                  <a:latin typeface="+mj-lt"/>
                </a:rPr>
                <a:t> 50 µm</a:t>
              </a:r>
            </a:p>
          </p:txBody>
        </p:sp>
        <p:sp>
          <p:nvSpPr>
            <p:cNvPr id="15" name="Text Box 85"/>
            <p:cNvSpPr txBox="1">
              <a:spLocks noChangeArrowheads="1"/>
            </p:cNvSpPr>
            <p:nvPr/>
          </p:nvSpPr>
          <p:spPr bwMode="auto">
            <a:xfrm>
              <a:off x="6924676" y="2057400"/>
              <a:ext cx="1388924" cy="443661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Readout pads</a:t>
              </a:r>
            </a:p>
          </p:txBody>
        </p:sp>
        <p:sp>
          <p:nvSpPr>
            <p:cNvPr id="16" name="Line 86"/>
            <p:cNvSpPr>
              <a:spLocks noChangeShapeType="1"/>
            </p:cNvSpPr>
            <p:nvPr/>
          </p:nvSpPr>
          <p:spPr bwMode="auto">
            <a:xfrm>
              <a:off x="6096000" y="1524000"/>
              <a:ext cx="7207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sp>
          <p:nvSpPr>
            <p:cNvPr id="17" name="Line 87"/>
            <p:cNvSpPr>
              <a:spLocks noChangeShapeType="1"/>
            </p:cNvSpPr>
            <p:nvPr/>
          </p:nvSpPr>
          <p:spPr bwMode="auto">
            <a:xfrm>
              <a:off x="5867400" y="1752600"/>
              <a:ext cx="990600" cy="4572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grpSp>
          <p:nvGrpSpPr>
            <p:cNvPr id="18" name="Group 96"/>
            <p:cNvGrpSpPr>
              <a:grpSpLocks/>
            </p:cNvGrpSpPr>
            <p:nvPr/>
          </p:nvGrpSpPr>
          <p:grpSpPr bwMode="auto">
            <a:xfrm>
              <a:off x="381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04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1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05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0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9" name="Group 97"/>
            <p:cNvGrpSpPr>
              <a:grpSpLocks/>
            </p:cNvGrpSpPr>
            <p:nvPr/>
          </p:nvGrpSpPr>
          <p:grpSpPr bwMode="auto">
            <a:xfrm>
              <a:off x="1524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95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6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7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9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20" name="Group 60"/>
            <p:cNvGrpSpPr>
              <a:grpSpLocks/>
            </p:cNvGrpSpPr>
            <p:nvPr/>
          </p:nvGrpSpPr>
          <p:grpSpPr bwMode="auto">
            <a:xfrm>
              <a:off x="2641600" y="1676400"/>
              <a:ext cx="2235199" cy="58583"/>
              <a:chOff x="385" y="3769807"/>
              <a:chExt cx="1208" cy="58583"/>
            </a:xfrm>
          </p:grpSpPr>
          <p:sp>
            <p:nvSpPr>
              <p:cNvPr id="93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94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21" name="Group 110"/>
            <p:cNvGrpSpPr>
              <a:grpSpLocks/>
            </p:cNvGrpSpPr>
            <p:nvPr/>
          </p:nvGrpSpPr>
          <p:grpSpPr bwMode="auto">
            <a:xfrm>
              <a:off x="2667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84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9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5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22" name="Group 120"/>
            <p:cNvGrpSpPr>
              <a:grpSpLocks/>
            </p:cNvGrpSpPr>
            <p:nvPr/>
          </p:nvGrpSpPr>
          <p:grpSpPr bwMode="auto">
            <a:xfrm>
              <a:off x="3810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75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6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7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7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23" name="Rectangle 61"/>
            <p:cNvSpPr>
              <a:spLocks noChangeArrowheads="1"/>
            </p:cNvSpPr>
            <p:nvPr/>
          </p:nvSpPr>
          <p:spPr bwMode="auto">
            <a:xfrm>
              <a:off x="4927601" y="1676400"/>
              <a:ext cx="1092200" cy="5858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24" name="Group 133"/>
            <p:cNvGrpSpPr>
              <a:grpSpLocks/>
            </p:cNvGrpSpPr>
            <p:nvPr/>
          </p:nvGrpSpPr>
          <p:grpSpPr bwMode="auto">
            <a:xfrm>
              <a:off x="4953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66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7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7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7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</p:grpSp>
      <p:sp>
        <p:nvSpPr>
          <p:cNvPr id="2" name="Rectangle 1"/>
          <p:cNvSpPr/>
          <p:nvPr/>
        </p:nvSpPr>
        <p:spPr>
          <a:xfrm>
            <a:off x="842034" y="2509710"/>
            <a:ext cx="4240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1848"/>
                </a:solidFill>
              </a:rPr>
              <a:t>S. Andriamonje et al. JINST </a:t>
            </a:r>
            <a:r>
              <a:rPr lang="fr-FR" dirty="0" smtClean="0">
                <a:solidFill>
                  <a:srgbClr val="001848"/>
                </a:solidFill>
              </a:rPr>
              <a:t>2010 </a:t>
            </a:r>
            <a:r>
              <a:rPr lang="fr-FR" dirty="0">
                <a:solidFill>
                  <a:srgbClr val="001848"/>
                </a:solidFill>
              </a:rPr>
              <a:t>5 </a:t>
            </a:r>
            <a:r>
              <a:rPr lang="fr-FR" dirty="0" smtClean="0">
                <a:solidFill>
                  <a:srgbClr val="001848"/>
                </a:solidFill>
              </a:rPr>
              <a:t>P02001</a:t>
            </a:r>
            <a:endParaRPr lang="fr-FR" dirty="0">
              <a:solidFill>
                <a:srgbClr val="001848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669" y="3160901"/>
            <a:ext cx="4359303" cy="3051512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3477" y="3306045"/>
            <a:ext cx="5365602" cy="2906368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0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606060" y="85974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49810" y="1073998"/>
            <a:ext cx="7002695" cy="22048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1848"/>
                </a:solidFill>
                <a:cs typeface="Arial" pitchFamily="34" charset="0"/>
              </a:rPr>
              <a:t>Resistive coating:</a:t>
            </a:r>
            <a:endParaRPr lang="en-US" sz="2400" baseline="30000" dirty="0">
              <a:solidFill>
                <a:srgbClr val="001848"/>
              </a:solidFill>
              <a:cs typeface="Arial" pitchFamily="34" charset="0"/>
            </a:endParaRP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1848"/>
                </a:solidFill>
                <a:cs typeface="Arial" pitchFamily="34" charset="0"/>
              </a:rPr>
              <a:t>Charge dispersion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1848"/>
                </a:solidFill>
                <a:cs typeface="Arial" pitchFamily="34" charset="0"/>
              </a:rPr>
              <a:t>Spark protection</a:t>
            </a:r>
            <a:endParaRPr lang="en-US" sz="2400" dirty="0" smtClean="0">
              <a:solidFill>
                <a:srgbClr val="001848"/>
              </a:solidFill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019" y="420721"/>
            <a:ext cx="4650467" cy="2550049"/>
          </a:xfrm>
          <a:prstGeom prst="rect">
            <a:avLst/>
          </a:prstGeom>
        </p:spPr>
      </p:pic>
      <p:pic>
        <p:nvPicPr>
          <p:cNvPr id="8" name="Image 3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89" b="3027"/>
          <a:stretch/>
        </p:blipFill>
        <p:spPr>
          <a:xfrm>
            <a:off x="414440" y="3467663"/>
            <a:ext cx="10158412" cy="30948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541533" y="2944443"/>
            <a:ext cx="46504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1848"/>
                </a:solidFill>
              </a:rPr>
              <a:t>David </a:t>
            </a:r>
            <a:r>
              <a:rPr lang="en-US" sz="1400" dirty="0" err="1" smtClean="0">
                <a:solidFill>
                  <a:srgbClr val="001848"/>
                </a:solidFill>
              </a:rPr>
              <a:t>Attié</a:t>
            </a:r>
            <a:r>
              <a:rPr lang="en-US" sz="1400" dirty="0" smtClean="0">
                <a:solidFill>
                  <a:srgbClr val="001848"/>
                </a:solidFill>
              </a:rPr>
              <a:t>, </a:t>
            </a:r>
            <a:r>
              <a:rPr lang="en-US" sz="1400" dirty="0" smtClean="0">
                <a:solidFill>
                  <a:srgbClr val="001848"/>
                </a:solidFill>
              </a:rPr>
              <a:t>HDR, October </a:t>
            </a:r>
            <a:r>
              <a:rPr lang="en-US" sz="1400" dirty="0" smtClean="0">
                <a:solidFill>
                  <a:srgbClr val="001848"/>
                </a:solidFill>
              </a:rPr>
              <a:t>2022</a:t>
            </a:r>
            <a:endParaRPr lang="fr-FR" sz="1400" dirty="0">
              <a:solidFill>
                <a:srgbClr val="00184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64791" y="6466404"/>
            <a:ext cx="40826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1848"/>
                </a:solidFill>
              </a:rPr>
              <a:t>T. </a:t>
            </a:r>
            <a:r>
              <a:rPr lang="en-US" sz="1400" dirty="0" err="1" smtClean="0">
                <a:solidFill>
                  <a:srgbClr val="001848"/>
                </a:solidFill>
              </a:rPr>
              <a:t>Alexopoulos</a:t>
            </a:r>
            <a:r>
              <a:rPr lang="en-US" sz="1400" dirty="0" smtClean="0">
                <a:solidFill>
                  <a:srgbClr val="001848"/>
                </a:solidFill>
              </a:rPr>
              <a:t> et al.,  NIM 1 640 (2011) 110-118</a:t>
            </a:r>
            <a:endParaRPr lang="fr-FR" sz="1400" dirty="0">
              <a:solidFill>
                <a:srgbClr val="001848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98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Ingrid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448" y="1362182"/>
            <a:ext cx="3854962" cy="25336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4695" y="1495175"/>
            <a:ext cx="3371850" cy="2533650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154784" y="4028825"/>
            <a:ext cx="8600846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Mesh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is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directly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built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on the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silicon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pixel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readout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chip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High gain and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small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pixel size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allow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single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electron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detection</a:t>
            </a:r>
            <a:endParaRPr lang="fr-FR" sz="2400" dirty="0" smtClean="0">
              <a:solidFill>
                <a:srgbClr val="001848"/>
              </a:solidFill>
              <a:cs typeface="Arial" pitchFamily="34" charset="0"/>
              <a:sym typeface="Wingdings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High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resitive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silicon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oxide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layer protection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against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discharges</a:t>
            </a:r>
            <a:endParaRPr lang="fr-FR" sz="2400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65756" y="517420"/>
            <a:ext cx="6426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M.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Chefdeville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 et al.,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Nucl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Instr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Meth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Phys.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Res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A 556, 490 (2006) </a:t>
            </a:r>
          </a:p>
          <a:p>
            <a:r>
              <a:rPr lang="fr-FR" sz="1600" dirty="0" smtClean="0">
                <a:solidFill>
                  <a:srgbClr val="001848"/>
                </a:solidFill>
                <a:cs typeface="Arial" pitchFamily="34" charset="0"/>
              </a:rPr>
              <a:t>H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van der Graaf,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Nucl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Instr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Meth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Phys.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Res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A 580, 1023 (2007)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36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à coins arrondis 8"/>
          <p:cNvSpPr/>
          <p:nvPr/>
        </p:nvSpPr>
        <p:spPr>
          <a:xfrm>
            <a:off x="2059304" y="2085498"/>
            <a:ext cx="1649730" cy="897732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TWO  </a:t>
            </a:r>
            <a:r>
              <a:rPr lang="fr-FR" sz="1400" dirty="0" err="1" smtClean="0">
                <a:solidFill>
                  <a:schemeClr val="tx1"/>
                </a:solidFill>
              </a:rPr>
              <a:t>mechanical</a:t>
            </a:r>
            <a:r>
              <a:rPr lang="fr-FR" sz="1400" dirty="0" smtClean="0">
                <a:solidFill>
                  <a:schemeClr val="tx1"/>
                </a:solidFill>
              </a:rPr>
              <a:t>  </a:t>
            </a:r>
            <a:r>
              <a:rPr lang="fr-FR" sz="1400" dirty="0" err="1" smtClean="0">
                <a:solidFill>
                  <a:schemeClr val="tx1"/>
                </a:solidFill>
              </a:rPr>
              <a:t>entities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90550" y="2051392"/>
            <a:ext cx="1143000" cy="9906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Mesh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Readout</a:t>
            </a:r>
            <a:r>
              <a:rPr lang="fr-FR" sz="1400" dirty="0" smtClean="0">
                <a:solidFill>
                  <a:schemeClr val="tx1"/>
                </a:solidFill>
              </a:rPr>
              <a:t> plane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985260" y="2085498"/>
            <a:ext cx="556260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INTEGRATED: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ONE  single </a:t>
            </a:r>
            <a:r>
              <a:rPr lang="fr-FR" sz="1400" dirty="0" err="1" smtClean="0">
                <a:solidFill>
                  <a:schemeClr val="tx1"/>
                </a:solidFill>
              </a:rPr>
              <a:t>entity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90550" y="3105864"/>
            <a:ext cx="1134000" cy="9906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Type of </a:t>
            </a:r>
            <a:r>
              <a:rPr lang="fr-FR" sz="1400" dirty="0" err="1" smtClean="0">
                <a:solidFill>
                  <a:schemeClr val="tx1"/>
                </a:solidFill>
              </a:rPr>
              <a:t>mesh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973830" y="3105864"/>
            <a:ext cx="173355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30 µm </a:t>
            </a: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Stainless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steel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960744" y="3105864"/>
            <a:ext cx="1617417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1 µm 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Aluminium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7726680" y="3105864"/>
            <a:ext cx="173355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5 µm 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Copper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2040255" y="3105864"/>
            <a:ext cx="162687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Any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type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607694" y="4194810"/>
            <a:ext cx="1219200" cy="9906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Advantages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2059304" y="4183380"/>
            <a:ext cx="1577343" cy="15240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Demontability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Large Surface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985260" y="4149090"/>
            <a:ext cx="1626870" cy="155829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Robust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Industrial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manufacturing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process</a:t>
            </a:r>
            <a:r>
              <a:rPr lang="fr-FR" sz="1400" dirty="0" smtClean="0">
                <a:solidFill>
                  <a:schemeClr val="tx1"/>
                </a:solidFill>
              </a:rPr>
              <a:t> (PCB</a:t>
            </a:r>
            <a:r>
              <a:rPr lang="fr-FR" sz="1400" dirty="0" smtClean="0">
                <a:solidFill>
                  <a:schemeClr val="tx1"/>
                </a:solidFill>
              </a:rPr>
              <a:t>)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7783830" y="4183380"/>
            <a:ext cx="1676400" cy="15240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Intrinsically</a:t>
            </a:r>
            <a:r>
              <a:rPr lang="fr-FR" sz="1400" dirty="0" smtClean="0">
                <a:solidFill>
                  <a:schemeClr val="tx1"/>
                </a:solidFill>
              </a:rPr>
              <a:t> Flexible</a:t>
            </a: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Low</a:t>
            </a:r>
            <a:r>
              <a:rPr lang="fr-FR" sz="1400" dirty="0" smtClean="0">
                <a:solidFill>
                  <a:schemeClr val="tx1"/>
                </a:solidFill>
              </a:rPr>
              <a:t> mass</a:t>
            </a: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Radiopure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5960743" y="4149090"/>
            <a:ext cx="1617417" cy="155829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Excellent </a:t>
            </a:r>
            <a:r>
              <a:rPr lang="fr-FR" sz="1400" dirty="0" err="1" smtClean="0">
                <a:solidFill>
                  <a:schemeClr val="tx1"/>
                </a:solidFill>
              </a:rPr>
              <a:t>energy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resolution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Single </a:t>
            </a:r>
            <a:r>
              <a:rPr lang="fr-FR" sz="1400" dirty="0" err="1" smtClean="0">
                <a:solidFill>
                  <a:schemeClr val="tx1"/>
                </a:solidFill>
              </a:rPr>
              <a:t>electron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efficiency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22" name="Picture 3" descr="ingrid on medipix9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819" y="5838772"/>
            <a:ext cx="1352550" cy="1014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MM1_001_onstiff_side150dpi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3827" y="5788237"/>
            <a:ext cx="1131570" cy="106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D:\Micromegas\CAST\Sunrise2013\Photos\20131115_SRC1_Lab\IMG_01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5780" y="5817302"/>
            <a:ext cx="1112520" cy="1040698"/>
          </a:xfrm>
          <a:prstGeom prst="rect">
            <a:avLst/>
          </a:prstGeom>
          <a:noFill/>
        </p:spPr>
      </p:pic>
      <p:pic>
        <p:nvPicPr>
          <p:cNvPr id="25" name="Picture 31" descr="MICROM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765" y="5793866"/>
            <a:ext cx="1310640" cy="106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Sous-titre 2"/>
          <p:cNvSpPr txBox="1">
            <a:spLocks/>
          </p:cNvSpPr>
          <p:nvPr/>
        </p:nvSpPr>
        <p:spPr>
          <a:xfrm>
            <a:off x="2028788" y="-228599"/>
            <a:ext cx="10227707" cy="14243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family</a:t>
            </a:r>
            <a:endParaRPr lang="fr-FR" sz="4000" b="1" dirty="0" smtClean="0">
              <a:solidFill>
                <a:srgbClr val="00153E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6"/>
          <a:srcRect t="31107"/>
          <a:stretch/>
        </p:blipFill>
        <p:spPr>
          <a:xfrm>
            <a:off x="13877" y="0"/>
            <a:ext cx="1890509" cy="1195754"/>
          </a:xfrm>
          <a:prstGeom prst="rect">
            <a:avLst/>
          </a:prstGeom>
        </p:spPr>
      </p:pic>
      <p:sp>
        <p:nvSpPr>
          <p:cNvPr id="28" name="Rectangle à coins arrondis 27"/>
          <p:cNvSpPr/>
          <p:nvPr/>
        </p:nvSpPr>
        <p:spPr>
          <a:xfrm>
            <a:off x="2028789" y="140313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Classical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1996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3973830" y="141456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Bulk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2003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5844612" y="142116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Ingrid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2005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7726680" y="142980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Microbulk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2006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85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properties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955795" y="981571"/>
            <a:ext cx="7002695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High gain ( &gt;10</a:t>
            </a:r>
            <a:r>
              <a:rPr lang="en-US" b="1" baseline="30000" dirty="0" smtClean="0">
                <a:solidFill>
                  <a:srgbClr val="001848"/>
                </a:solidFill>
                <a:cs typeface="Arial" pitchFamily="34" charset="0"/>
              </a:rPr>
              <a:t>4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  <a:endParaRPr lang="en-US" b="1" baseline="30000" dirty="0">
              <a:solidFill>
                <a:srgbClr val="001848"/>
              </a:solidFill>
              <a:cs typeface="Arial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Good energy (11% @ 6 </a:t>
            </a:r>
            <a:r>
              <a:rPr lang="en-US" b="1" dirty="0" err="1" smtClean="0">
                <a:solidFill>
                  <a:srgbClr val="001848"/>
                </a:solidFill>
                <a:cs typeface="Arial" pitchFamily="34" charset="0"/>
              </a:rPr>
              <a:t>keV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) and time resolution (&lt; 1 ns)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Good spatial resolution 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(~100 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µm)</a:t>
            </a:r>
            <a:endParaRPr lang="en-US" b="1" dirty="0">
              <a:solidFill>
                <a:srgbClr val="001848"/>
              </a:solidFill>
              <a:cs typeface="Arial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Reduced ion feedback &lt; 1%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Radiation hardness (10</a:t>
            </a:r>
            <a:r>
              <a:rPr lang="en-US" b="1" baseline="30000" dirty="0" smtClean="0">
                <a:solidFill>
                  <a:srgbClr val="001848"/>
                </a:solidFill>
                <a:cs typeface="Arial" pitchFamily="34" charset="0"/>
              </a:rPr>
              <a:t>16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 p/cm</a:t>
            </a:r>
            <a:r>
              <a:rPr lang="en-US" b="1" baseline="30000" dirty="0" smtClean="0">
                <a:solidFill>
                  <a:srgbClr val="001848"/>
                </a:solidFill>
                <a:cs typeface="Arial" pitchFamily="34" charset="0"/>
              </a:rPr>
              <a:t>2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err="1">
                <a:solidFill>
                  <a:srgbClr val="001848"/>
                </a:solidFill>
              </a:rPr>
              <a:t>Fast</a:t>
            </a:r>
            <a:r>
              <a:rPr lang="fr-FR" b="1" dirty="0">
                <a:solidFill>
                  <a:srgbClr val="001848"/>
                </a:solidFill>
              </a:rPr>
              <a:t> ion collection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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operation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at high 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flux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Ageing Properties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Large </a:t>
            </a:r>
            <a:r>
              <a:rPr lang="en-US" b="1" dirty="0">
                <a:cs typeface="Arial" pitchFamily="34" charset="0"/>
              </a:rPr>
              <a:t>size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cs typeface="Arial" pitchFamily="34" charset="0"/>
              </a:rPr>
              <a:t>Low material budget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cs typeface="Arial" pitchFamily="34" charset="0"/>
              </a:rPr>
              <a:t>Low </a:t>
            </a:r>
            <a:r>
              <a:rPr lang="en-US" b="1" dirty="0" smtClean="0">
                <a:cs typeface="Arial" pitchFamily="34" charset="0"/>
              </a:rPr>
              <a:t>cost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err="1">
                <a:solidFill>
                  <a:srgbClr val="001848"/>
                </a:solidFill>
                <a:sym typeface="Wingdings"/>
              </a:rPr>
              <a:t>Cope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with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sparks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: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resistive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coating</a:t>
            </a:r>
            <a:endParaRPr lang="fr-FR" b="1" dirty="0" smtClean="0">
              <a:solidFill>
                <a:srgbClr val="001848"/>
              </a:solidFill>
              <a:sym typeface="Wingdings"/>
            </a:endParaRPr>
          </a:p>
        </p:txBody>
      </p:sp>
      <p:pic>
        <p:nvPicPr>
          <p:cNvPr id="8" name="Picture 38" descr="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039" y="2098878"/>
            <a:ext cx="4775432" cy="35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55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µ</a:t>
            </a:r>
            <a:r>
              <a:rPr lang="fr-FR" sz="6000" b="1" dirty="0" smtClean="0">
                <a:solidFill>
                  <a:srgbClr val="00153E"/>
                </a:solidFill>
              </a:rPr>
              <a:t>-</a:t>
            </a:r>
            <a:r>
              <a:rPr lang="fr-FR" sz="6000" b="1" dirty="0" err="1" smtClean="0">
                <a:solidFill>
                  <a:srgbClr val="00153E"/>
                </a:solidFill>
              </a:rPr>
              <a:t>Rwell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85" y="1195755"/>
            <a:ext cx="9961225" cy="347461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37310" y="4812030"/>
            <a:ext cx="9086850" cy="17543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1848"/>
                </a:solidFill>
                <a:sym typeface="Wingdings"/>
              </a:rPr>
              <a:t>The µRWELL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is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composed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of a µ-RWELL PCB + Cathode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1848"/>
                </a:solidFill>
                <a:sym typeface="Wingdings"/>
              </a:rPr>
              <a:t> µRWELL PCB : amplification stage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coupled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to the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readout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PCB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through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 a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resistive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layer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Resistive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layer: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Diamond-Like-Carbon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with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a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resistivity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20-100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MOhm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/square </a:t>
            </a:r>
            <a:endParaRPr lang="fr-FR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87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µ</a:t>
            </a:r>
            <a:r>
              <a:rPr lang="fr-FR" sz="4800" b="1" dirty="0" smtClean="0">
                <a:solidFill>
                  <a:srgbClr val="00153E"/>
                </a:solidFill>
              </a:rPr>
              <a:t>-</a:t>
            </a:r>
            <a:r>
              <a:rPr lang="fr-FR" sz="4800" b="1" dirty="0" err="1" smtClean="0">
                <a:solidFill>
                  <a:srgbClr val="00153E"/>
                </a:solidFill>
              </a:rPr>
              <a:t>Rwell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Low</a:t>
            </a:r>
            <a:r>
              <a:rPr lang="fr-FR" sz="4800" b="1" dirty="0" smtClean="0">
                <a:solidFill>
                  <a:srgbClr val="00153E"/>
                </a:solidFill>
              </a:rPr>
              <a:t> rate: Single </a:t>
            </a:r>
            <a:r>
              <a:rPr lang="fr-FR" sz="48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4800" b="1" dirty="0" smtClean="0">
                <a:solidFill>
                  <a:srgbClr val="00153E"/>
                </a:solidFill>
              </a:rPr>
              <a:t> layer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56" y="2634898"/>
            <a:ext cx="4872889" cy="2843474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18939" y="1907326"/>
            <a:ext cx="2858936" cy="7275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Single </a:t>
            </a: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resistive</a:t>
            </a: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 layer</a:t>
            </a:r>
            <a:endParaRPr lang="fr-FR" sz="24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34980" y="6350558"/>
            <a:ext cx="273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2164"/>
                </a:solidFill>
              </a:rPr>
              <a:t>M. Poli </a:t>
            </a:r>
            <a:r>
              <a:rPr lang="fr-FR" b="1" dirty="0" err="1" smtClean="0">
                <a:solidFill>
                  <a:srgbClr val="002164"/>
                </a:solidFill>
              </a:rPr>
              <a:t>Lener</a:t>
            </a:r>
            <a:r>
              <a:rPr lang="fr-FR" b="1" dirty="0" smtClean="0">
                <a:solidFill>
                  <a:srgbClr val="002164"/>
                </a:solidFill>
              </a:rPr>
              <a:t>, MPGD 2022 </a:t>
            </a:r>
            <a:endParaRPr lang="fr-FR" b="1" dirty="0">
              <a:solidFill>
                <a:srgbClr val="002164"/>
              </a:solidFill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844699" y="2204538"/>
            <a:ext cx="6364464" cy="37856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2D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current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evacuation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based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on a single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resistive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layer</a:t>
            </a:r>
          </a:p>
          <a:p>
            <a:pPr>
              <a:lnSpc>
                <a:spcPct val="200000"/>
              </a:lnSpc>
              <a:defRPr/>
            </a:pP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Grounding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around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the active area</a:t>
            </a:r>
          </a:p>
          <a:p>
            <a:pPr>
              <a:lnSpc>
                <a:spcPct val="200000"/>
              </a:lnSpc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For large area: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problem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the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path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of the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current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depends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on position=&gt;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detectot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inhomogeneity</a:t>
            </a:r>
            <a:endParaRPr lang="fr-FR" sz="2000" b="1" dirty="0" smtClean="0">
              <a:solidFill>
                <a:srgbClr val="001848"/>
              </a:solidFill>
              <a:cs typeface="Arial" pitchFamily="34" charset="0"/>
            </a:endParaRPr>
          </a:p>
          <a:p>
            <a:pPr>
              <a:lnSpc>
                <a:spcPct val="200000"/>
              </a:lnSpc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Limited rate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capability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&lt; 100 kHz/cm</a:t>
            </a:r>
            <a:r>
              <a:rPr lang="fr-FR" sz="2000" b="1" baseline="30000" dirty="0" smtClean="0">
                <a:solidFill>
                  <a:srgbClr val="001848"/>
                </a:solidFill>
                <a:cs typeface="Arial" pitchFamily="34" charset="0"/>
              </a:rPr>
              <a:t>2</a:t>
            </a:r>
            <a:endParaRPr lang="fr-FR" sz="2000" b="1" baseline="30000" dirty="0" smtClean="0">
              <a:solidFill>
                <a:srgbClr val="001848"/>
              </a:solidFill>
              <a:cs typeface="Arial" pitchFamily="34" charset="0"/>
            </a:endParaRPr>
          </a:p>
          <a:p>
            <a:pPr>
              <a:lnSpc>
                <a:spcPct val="200000"/>
              </a:lnSpc>
              <a:defRPr/>
            </a:pP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42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5342" y="0"/>
            <a:ext cx="10585940" cy="116375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fr-FR" sz="4800" b="1" dirty="0" err="1" smtClean="0">
                <a:solidFill>
                  <a:srgbClr val="00153E"/>
                </a:solidFill>
              </a:rPr>
              <a:t>Birth</a:t>
            </a:r>
            <a:r>
              <a:rPr lang="fr-FR" sz="4800" b="1" dirty="0" smtClean="0">
                <a:solidFill>
                  <a:srgbClr val="00153E"/>
                </a:solidFill>
              </a:rPr>
              <a:t> of Micro Pattern </a:t>
            </a:r>
            <a:r>
              <a:rPr lang="fr-FR" sz="4800" b="1" dirty="0" err="1" smtClean="0">
                <a:solidFill>
                  <a:srgbClr val="00153E"/>
                </a:solidFill>
              </a:rPr>
              <a:t>Gaseous</a:t>
            </a:r>
            <a:r>
              <a:rPr lang="fr-FR" sz="4800" b="1" dirty="0" smtClean="0">
                <a:solidFill>
                  <a:srgbClr val="00153E"/>
                </a:solidFill>
              </a:rPr>
              <a:t> Detectors</a:t>
            </a:r>
          </a:p>
          <a:p>
            <a:pPr algn="l"/>
            <a:endParaRPr lang="fr-FR" sz="4000" b="1" dirty="0">
              <a:solidFill>
                <a:srgbClr val="FF0000"/>
              </a:solidFill>
            </a:endParaRPr>
          </a:p>
          <a:p>
            <a:pPr algn="l"/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0" y="-32002"/>
            <a:ext cx="1551882" cy="981571"/>
          </a:xfrm>
          <a:prstGeom prst="rect">
            <a:avLst/>
          </a:prstGeom>
        </p:spPr>
      </p:pic>
      <p:sp>
        <p:nvSpPr>
          <p:cNvPr id="8" name="Espace réservé du contenu 3"/>
          <p:cNvSpPr txBox="1">
            <a:spLocks/>
          </p:cNvSpPr>
          <p:nvPr/>
        </p:nvSpPr>
        <p:spPr>
          <a:xfrm>
            <a:off x="386862" y="1637934"/>
            <a:ext cx="11724420" cy="493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>
                <a:solidFill>
                  <a:srgbClr val="00153E"/>
                </a:solidFill>
              </a:rPr>
              <a:t>In the 90’s advances in microelectronics and photolithographic technology on flexible and standard PCB </a:t>
            </a:r>
            <a:r>
              <a:rPr lang="en-US" sz="2800" b="1" dirty="0" smtClean="0">
                <a:solidFill>
                  <a:srgbClr val="00153E"/>
                </a:solidFill>
              </a:rPr>
              <a:t>substrates favored </a:t>
            </a:r>
            <a:r>
              <a:rPr lang="en-US" sz="2800" b="1" dirty="0">
                <a:solidFill>
                  <a:srgbClr val="00153E"/>
                </a:solidFill>
              </a:rPr>
              <a:t>the </a:t>
            </a:r>
            <a:r>
              <a:rPr lang="en-US" sz="2800" b="1" dirty="0" smtClean="0">
                <a:solidFill>
                  <a:srgbClr val="00153E"/>
                </a:solidFill>
              </a:rPr>
              <a:t>invention</a:t>
            </a: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r>
              <a:rPr lang="en-US" sz="2800" b="1" dirty="0">
                <a:solidFill>
                  <a:srgbClr val="00153E"/>
                </a:solidFill>
              </a:rPr>
              <a:t>Pitch size of a few hundred microns, an order of magnitude improvement in granularity over wire </a:t>
            </a:r>
            <a:r>
              <a:rPr lang="en-US" sz="2800" b="1" dirty="0" smtClean="0">
                <a:solidFill>
                  <a:srgbClr val="00153E"/>
                </a:solidFill>
              </a:rPr>
              <a:t>chambers</a:t>
            </a:r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153E"/>
                </a:solidFill>
              </a:rPr>
              <a:t>First Micro Pattern Gaseous Detector (MPGD):  Micro-strip Gas Counter (MSGC) </a:t>
            </a:r>
            <a:r>
              <a:rPr lang="en-US" sz="2800" b="1" dirty="0" err="1" smtClean="0">
                <a:solidFill>
                  <a:srgbClr val="00153E"/>
                </a:solidFill>
              </a:rPr>
              <a:t>Oed</a:t>
            </a:r>
            <a:r>
              <a:rPr lang="en-US" sz="2800" b="1" dirty="0" smtClean="0">
                <a:solidFill>
                  <a:srgbClr val="00153E"/>
                </a:solidFill>
              </a:rPr>
              <a:t>, 1988</a:t>
            </a: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2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µ</a:t>
            </a:r>
            <a:r>
              <a:rPr lang="fr-FR" sz="6000" b="1" dirty="0" smtClean="0">
                <a:solidFill>
                  <a:srgbClr val="00153E"/>
                </a:solidFill>
              </a:rPr>
              <a:t>-</a:t>
            </a:r>
            <a:r>
              <a:rPr lang="fr-FR" sz="6000" b="1" dirty="0" err="1" smtClean="0">
                <a:solidFill>
                  <a:srgbClr val="00153E"/>
                </a:solidFill>
              </a:rPr>
              <a:t>Rwell</a:t>
            </a:r>
            <a:r>
              <a:rPr lang="fr-FR" sz="6000" b="1" dirty="0" smtClean="0">
                <a:solidFill>
                  <a:srgbClr val="00153E"/>
                </a:solidFill>
              </a:rPr>
              <a:t> high rate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7" y="1994570"/>
            <a:ext cx="3885800" cy="2502220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3765" y="1131749"/>
            <a:ext cx="3719231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Double </a:t>
            </a: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resistive</a:t>
            </a: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 layer</a:t>
            </a:r>
            <a:endParaRPr lang="fr-FR" sz="24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917241" y="381209"/>
            <a:ext cx="273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2164"/>
                </a:solidFill>
              </a:rPr>
              <a:t>M. Poli </a:t>
            </a:r>
            <a:r>
              <a:rPr lang="fr-FR" b="1" dirty="0" err="1" smtClean="0">
                <a:solidFill>
                  <a:srgbClr val="002164"/>
                </a:solidFill>
              </a:rPr>
              <a:t>Lener</a:t>
            </a:r>
            <a:r>
              <a:rPr lang="fr-FR" b="1" dirty="0" smtClean="0">
                <a:solidFill>
                  <a:srgbClr val="002164"/>
                </a:solidFill>
              </a:rPr>
              <a:t>, MPGD 2022 </a:t>
            </a:r>
            <a:endParaRPr lang="fr-FR" b="1" dirty="0">
              <a:solidFill>
                <a:srgbClr val="002164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8389" y="2012831"/>
            <a:ext cx="3775221" cy="2970503"/>
          </a:xfrm>
          <a:prstGeom prst="rect">
            <a:avLst/>
          </a:prstGeom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282894" y="1131749"/>
            <a:ext cx="2858936" cy="7275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Silver</a:t>
            </a: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grid</a:t>
            </a:r>
            <a:endParaRPr lang="fr-FR" sz="2400" b="1" dirty="0" smtClean="0">
              <a:solidFill>
                <a:srgbClr val="001848"/>
              </a:solidFill>
              <a:sym typeface="Wingding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5356" y="1994570"/>
            <a:ext cx="3422312" cy="1480150"/>
          </a:xfrm>
          <a:prstGeom prst="rect">
            <a:avLst/>
          </a:prstGeom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8150759" y="1131749"/>
            <a:ext cx="4272174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PEP 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(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Patterning-Etching-Plating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96070" y="4585618"/>
            <a:ext cx="3297234" cy="18528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Very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good performance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Complex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manufacturing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due to the double matrix of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vias</a:t>
            </a:r>
            <a:endParaRPr lang="fr-FR" sz="2000" b="1" baseline="30000" dirty="0" smtClean="0">
              <a:solidFill>
                <a:srgbClr val="001848"/>
              </a:solidFill>
              <a:cs typeface="Arial" pitchFamily="34" charset="0"/>
            </a:endParaRPr>
          </a:p>
          <a:p>
            <a:pPr>
              <a:lnSpc>
                <a:spcPct val="200000"/>
              </a:lnSpc>
              <a:defRPr/>
            </a:pP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8698695" y="4496790"/>
            <a:ext cx="3297234" cy="19389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Single DLC layer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DLC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grounding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from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top by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kapton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etching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and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plating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No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alignment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problems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Scalable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to large 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sizes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10538" y="4555139"/>
            <a:ext cx="41734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Good performance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2D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evacuation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scheme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by a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conductive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grid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(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screen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printed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or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etched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Alignment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of the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conductive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grid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pattern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with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the amplification pattern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difficult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1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-32002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MPGD Applications*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7" name="Sous-titre 2"/>
          <p:cNvSpPr txBox="1">
            <a:spLocks/>
          </p:cNvSpPr>
          <p:nvPr/>
        </p:nvSpPr>
        <p:spPr>
          <a:xfrm>
            <a:off x="6575461" y="5732979"/>
            <a:ext cx="5594283" cy="98448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b="1" dirty="0" smtClean="0">
                <a:solidFill>
                  <a:srgbClr val="00153E"/>
                </a:solidFill>
              </a:rPr>
              <a:t>*</a:t>
            </a:r>
            <a:r>
              <a:rPr lang="fr-FR" sz="3600" b="1" dirty="0" err="1" smtClean="0">
                <a:solidFill>
                  <a:srgbClr val="00153E"/>
                </a:solidFill>
              </a:rPr>
              <a:t>Obviously</a:t>
            </a:r>
            <a:r>
              <a:rPr lang="fr-FR" sz="3600" b="1" dirty="0" smtClean="0">
                <a:solidFill>
                  <a:srgbClr val="00153E"/>
                </a:solidFill>
              </a:rPr>
              <a:t> Not exhaustive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5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 GEM </a:t>
            </a:r>
            <a:r>
              <a:rPr lang="fr-FR" sz="7200" b="1" dirty="0" err="1" smtClean="0">
                <a:solidFill>
                  <a:srgbClr val="00153E"/>
                </a:solidFill>
              </a:rPr>
              <a:t>Implementations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5178" y="1309827"/>
            <a:ext cx="1127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COMPASS</a:t>
            </a:r>
            <a:endParaRPr lang="fr-FR" b="1" dirty="0">
              <a:solidFill>
                <a:srgbClr val="001848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58340" y="1973272"/>
            <a:ext cx="158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TOTEM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734E19B-C08F-396E-0EAD-B67C0275F4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634"/>
          <a:stretch/>
        </p:blipFill>
        <p:spPr>
          <a:xfrm>
            <a:off x="75178" y="1679160"/>
            <a:ext cx="3108080" cy="2271853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5BE34AA9-8086-E7E7-2378-723598412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2692" y="2342604"/>
            <a:ext cx="2773880" cy="2363273"/>
          </a:xfrm>
          <a:prstGeom prst="rect">
            <a:avLst/>
          </a:prstGeom>
        </p:spPr>
      </p:pic>
      <p:pic>
        <p:nvPicPr>
          <p:cNvPr id="12" name="Picture 6"/>
          <p:cNvPicPr>
            <a:picLocks noChangeAspect="1"/>
          </p:cNvPicPr>
          <p:nvPr/>
        </p:nvPicPr>
        <p:blipFill rotWithShape="1">
          <a:blip r:embed="rId6"/>
          <a:srcRect r="61810" b="24215"/>
          <a:stretch/>
        </p:blipFill>
        <p:spPr>
          <a:xfrm>
            <a:off x="6246572" y="3241855"/>
            <a:ext cx="3310205" cy="240378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 flipH="1">
            <a:off x="6536006" y="3057189"/>
            <a:ext cx="118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KLOE-2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7549" y="4950626"/>
            <a:ext cx="2527271" cy="190737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9556777" y="4581294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BONUS RADIAL TPC</a:t>
            </a:r>
            <a:endParaRPr lang="fr-FR" b="1" dirty="0">
              <a:solidFill>
                <a:srgbClr val="001848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7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 GEM </a:t>
            </a:r>
            <a:r>
              <a:rPr lang="fr-FR" sz="7200" b="1" dirty="0" err="1" smtClean="0">
                <a:solidFill>
                  <a:srgbClr val="00153E"/>
                </a:solidFill>
              </a:rPr>
              <a:t>Implementations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4B690023-026E-86C5-61D5-CB0CAD5DA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319" y="2247883"/>
            <a:ext cx="4478266" cy="255900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299710" y="1773507"/>
            <a:ext cx="218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ALICE  TPC UPGRADE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 rotWithShape="1">
          <a:blip r:embed="rId5"/>
          <a:srcRect l="12853" r="12735" b="14437"/>
          <a:stretch/>
        </p:blipFill>
        <p:spPr>
          <a:xfrm>
            <a:off x="0" y="1351829"/>
            <a:ext cx="4019159" cy="300940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91779" y="4622226"/>
            <a:ext cx="170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HBD for PHENIX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 rotWithShape="1">
          <a:blip r:embed="rId6"/>
          <a:srcRect b="17684"/>
          <a:stretch/>
        </p:blipFill>
        <p:spPr>
          <a:xfrm>
            <a:off x="8756565" y="4205577"/>
            <a:ext cx="3340283" cy="259846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9011884" y="3879857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LHCB</a:t>
            </a:r>
            <a:endParaRPr lang="fr-FR" b="1" dirty="0">
              <a:solidFill>
                <a:srgbClr val="001848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6000" b="1" dirty="0" smtClean="0">
                <a:solidFill>
                  <a:srgbClr val="00153E"/>
                </a:solidFill>
              </a:rPr>
              <a:t> </a:t>
            </a:r>
            <a:r>
              <a:rPr lang="fr-FR" sz="6000" b="1" dirty="0" err="1" smtClean="0">
                <a:solidFill>
                  <a:srgbClr val="00153E"/>
                </a:solidFill>
              </a:rPr>
              <a:t>Implementations</a:t>
            </a:r>
            <a:endParaRPr lang="fr-FR" sz="6000" b="1" dirty="0" smtClean="0">
              <a:solidFill>
                <a:srgbClr val="00153E"/>
              </a:solidFill>
            </a:endParaRPr>
          </a:p>
          <a:p>
            <a:endParaRPr lang="fr-FR" sz="6000" b="1" dirty="0" smtClean="0">
              <a:solidFill>
                <a:srgbClr val="FF0000"/>
              </a:solidFill>
            </a:endParaRPr>
          </a:p>
          <a:p>
            <a:endParaRPr lang="fr-FR" sz="6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95518" y="1412261"/>
            <a:ext cx="1127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COMPASS</a:t>
            </a:r>
            <a:endParaRPr lang="fr-FR" b="1" dirty="0">
              <a:solidFill>
                <a:srgbClr val="001848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648318" y="4019411"/>
            <a:ext cx="66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/>
              <a:t>CAST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648318" y="1103341"/>
            <a:ext cx="70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NTOF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6844526" y="3223260"/>
            <a:ext cx="561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T2K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3594199" y="2623504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CLAS12</a:t>
            </a:r>
            <a:endParaRPr lang="fr-FR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4526" y="3626989"/>
            <a:ext cx="2024840" cy="305151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50" y="1781594"/>
            <a:ext cx="3216491" cy="2422483"/>
          </a:xfrm>
          <a:prstGeom prst="rect">
            <a:avLst/>
          </a:prstGeom>
        </p:spPr>
      </p:pic>
      <p:pic>
        <p:nvPicPr>
          <p:cNvPr id="17" name="Picture 4" descr="D:\Micromegas\CAST\Sunrise2013\Photos\20131115_SRC1_Lab\IMG_01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48318" y="4409840"/>
            <a:ext cx="2268668" cy="2268668"/>
          </a:xfrm>
          <a:prstGeom prst="rect">
            <a:avLst/>
          </a:prstGeom>
          <a:noFill/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99" y="3085169"/>
            <a:ext cx="2934056" cy="2200863"/>
          </a:xfrm>
          <a:prstGeom prst="rect">
            <a:avLst/>
          </a:prstGeom>
        </p:spPr>
      </p:pic>
      <p:pic>
        <p:nvPicPr>
          <p:cNvPr id="26" name="Picture 12" descr="mum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48318" y="1660307"/>
            <a:ext cx="2268668" cy="209996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1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6000" b="1" dirty="0" smtClean="0">
                <a:solidFill>
                  <a:srgbClr val="00153E"/>
                </a:solidFill>
              </a:rPr>
              <a:t> </a:t>
            </a:r>
            <a:r>
              <a:rPr lang="fr-FR" sz="6000" b="1" dirty="0" err="1" smtClean="0">
                <a:solidFill>
                  <a:srgbClr val="00153E"/>
                </a:solidFill>
              </a:rPr>
              <a:t>implementations</a:t>
            </a:r>
            <a:endParaRPr lang="fr-FR" sz="6000" b="1" dirty="0" smtClean="0">
              <a:solidFill>
                <a:srgbClr val="00153E"/>
              </a:solidFill>
            </a:endParaRPr>
          </a:p>
          <a:p>
            <a:endParaRPr lang="fr-FR" sz="6000" b="1" dirty="0" smtClean="0">
              <a:solidFill>
                <a:srgbClr val="FF0000"/>
              </a:solidFill>
            </a:endParaRPr>
          </a:p>
          <a:p>
            <a:endParaRPr lang="fr-FR" sz="6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743217" y="2749671"/>
            <a:ext cx="1316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ATLAS-NSW</a:t>
            </a:r>
            <a:endParaRPr lang="fr-FR" b="1" dirty="0"/>
          </a:p>
        </p:txBody>
      </p:sp>
      <p:grpSp>
        <p:nvGrpSpPr>
          <p:cNvPr id="14" name="Image"/>
          <p:cNvGrpSpPr/>
          <p:nvPr/>
        </p:nvGrpSpPr>
        <p:grpSpPr>
          <a:xfrm>
            <a:off x="3743217" y="3247506"/>
            <a:ext cx="3482940" cy="2597726"/>
            <a:chOff x="0" y="0"/>
            <a:chExt cx="8913176" cy="6221794"/>
          </a:xfrm>
        </p:grpSpPr>
        <p:pic>
          <p:nvPicPr>
            <p:cNvPr id="15" name="Image" descr="Imag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000" y="88900"/>
              <a:ext cx="8659177" cy="589159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Image" descr="Imag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8913177" cy="6221795"/>
            </a:xfrm>
            <a:prstGeom prst="rect">
              <a:avLst/>
            </a:prstGeom>
            <a:effectLst/>
          </p:spPr>
        </p:pic>
      </p:grpSp>
      <p:pic>
        <p:nvPicPr>
          <p:cNvPr id="22" name="Image 21">
            <a:extLst>
              <a:ext uri="{FF2B5EF4-FFF2-40B4-BE49-F238E27FC236}">
                <a16:creationId xmlns:a16="http://schemas.microsoft.com/office/drawing/2014/main" id="{08A5760E-0369-817C-E864-31AAD0CB7B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77" y="4310496"/>
            <a:ext cx="3630157" cy="242010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953177" y="3782930"/>
            <a:ext cx="3276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1848"/>
                </a:solidFill>
              </a:rPr>
              <a:t>ND280 upgrade High-Angle </a:t>
            </a:r>
            <a:r>
              <a:rPr lang="fr-FR" b="1" dirty="0" err="1">
                <a:solidFill>
                  <a:srgbClr val="001848"/>
                </a:solidFill>
              </a:rPr>
              <a:t>TPCs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80" y="1901079"/>
            <a:ext cx="3100917" cy="206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299680" y="1492628"/>
            <a:ext cx="123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ACTAR-TPC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15719" y="1151388"/>
            <a:ext cx="1686527" cy="224870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9217769" y="106314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MINOS</a:t>
            </a:r>
            <a:endParaRPr lang="fr-FR" b="1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80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000" b="1" dirty="0" err="1" smtClean="0">
                <a:solidFill>
                  <a:srgbClr val="00153E"/>
                </a:solidFill>
              </a:rPr>
              <a:t>Hybrid</a:t>
            </a:r>
            <a:r>
              <a:rPr lang="fr-FR" sz="4000" b="1" dirty="0" smtClean="0">
                <a:solidFill>
                  <a:srgbClr val="00153E"/>
                </a:solidFill>
              </a:rPr>
              <a:t> </a:t>
            </a:r>
            <a:r>
              <a:rPr lang="fr-FR" sz="4000" b="1" dirty="0" err="1" smtClean="0">
                <a:solidFill>
                  <a:srgbClr val="00153E"/>
                </a:solidFill>
              </a:rPr>
              <a:t>Implementation</a:t>
            </a:r>
            <a:r>
              <a:rPr lang="fr-FR" sz="4000" b="1" dirty="0" smtClean="0">
                <a:solidFill>
                  <a:srgbClr val="00153E"/>
                </a:solidFill>
              </a:rPr>
              <a:t>: GEM + </a:t>
            </a:r>
            <a:r>
              <a:rPr lang="fr-FR" sz="4000" b="1" dirty="0" err="1" smtClean="0">
                <a:solidFill>
                  <a:srgbClr val="00153E"/>
                </a:solidFill>
              </a:rPr>
              <a:t>Micromegas</a:t>
            </a:r>
            <a:endParaRPr lang="fr-FR" sz="4000" b="1" dirty="0" smtClean="0">
              <a:solidFill>
                <a:srgbClr val="00153E"/>
              </a:solidFill>
            </a:endParaRPr>
          </a:p>
          <a:p>
            <a:endParaRPr lang="fr-FR" sz="4400" b="1" dirty="0" smtClean="0">
              <a:solidFill>
                <a:srgbClr val="FF0000"/>
              </a:solidFill>
            </a:endParaRPr>
          </a:p>
          <a:p>
            <a:endParaRPr lang="fr-FR" sz="44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1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225" y="3310924"/>
            <a:ext cx="3038987" cy="3217362"/>
          </a:xfrm>
          <a:prstGeom prst="rect">
            <a:avLst/>
          </a:prstGeom>
        </p:spPr>
      </p:pic>
      <p:pic>
        <p:nvPicPr>
          <p:cNvPr id="18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274" y="1163752"/>
            <a:ext cx="3683381" cy="205139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5140" y="3624905"/>
            <a:ext cx="3724677" cy="311494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4910" y="974957"/>
            <a:ext cx="6753225" cy="2476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3405" y="3919531"/>
            <a:ext cx="3124730" cy="2000149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4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400" b="1" dirty="0" smtClean="0">
                <a:solidFill>
                  <a:srgbClr val="00153E"/>
                </a:solidFill>
              </a:rPr>
              <a:t> for </a:t>
            </a:r>
            <a:r>
              <a:rPr lang="fr-FR" sz="4400" b="1" dirty="0" err="1" smtClean="0">
                <a:solidFill>
                  <a:srgbClr val="00153E"/>
                </a:solidFill>
              </a:rPr>
              <a:t>axion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solar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search</a:t>
            </a:r>
            <a:r>
              <a:rPr lang="fr-FR" sz="4400" b="1" dirty="0" smtClean="0">
                <a:solidFill>
                  <a:srgbClr val="00153E"/>
                </a:solidFill>
              </a:rPr>
              <a:t>: CAST and </a:t>
            </a:r>
            <a:r>
              <a:rPr lang="fr-FR" sz="4400" b="1" dirty="0" err="1" smtClean="0">
                <a:solidFill>
                  <a:srgbClr val="00153E"/>
                </a:solidFill>
              </a:rPr>
              <a:t>BabyIAXO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2000" b="1" dirty="0" smtClean="0">
              <a:solidFill>
                <a:srgbClr val="FF0000"/>
              </a:solidFill>
            </a:endParaRPr>
          </a:p>
          <a:p>
            <a:endParaRPr lang="fr-FR" sz="2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279" y="1696556"/>
            <a:ext cx="5602122" cy="222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EMagnet4"/>
          <p:cNvPicPr>
            <a:picLocks noChangeAspect="1" noChangeArrowheads="1"/>
          </p:cNvPicPr>
          <p:nvPr/>
        </p:nvPicPr>
        <p:blipFill>
          <a:blip r:embed="rId4" cstate="print"/>
          <a:srcRect l="3244" r="2438"/>
          <a:stretch>
            <a:fillRect/>
          </a:stretch>
        </p:blipFill>
        <p:spPr bwMode="auto">
          <a:xfrm>
            <a:off x="7403769" y="1498473"/>
            <a:ext cx="4483431" cy="2090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00508" y="4197774"/>
            <a:ext cx="6197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srgbClr val="002164"/>
                </a:solidFill>
              </a:rPr>
              <a:t>Specifications</a:t>
            </a:r>
            <a:r>
              <a:rPr lang="fr-FR" b="1" dirty="0" smtClean="0">
                <a:solidFill>
                  <a:srgbClr val="002164"/>
                </a:solidFill>
              </a:rPr>
              <a:t> for the detectors: </a:t>
            </a:r>
          </a:p>
          <a:p>
            <a:r>
              <a:rPr lang="fr-FR" b="1" dirty="0" smtClean="0">
                <a:solidFill>
                  <a:srgbClr val="002164"/>
                </a:solidFill>
              </a:rPr>
              <a:t>High </a:t>
            </a:r>
            <a:r>
              <a:rPr lang="fr-FR" b="1" dirty="0" err="1">
                <a:solidFill>
                  <a:srgbClr val="002164"/>
                </a:solidFill>
              </a:rPr>
              <a:t>detection</a:t>
            </a:r>
            <a:r>
              <a:rPr lang="fr-FR" b="1" dirty="0">
                <a:solidFill>
                  <a:srgbClr val="002164"/>
                </a:solidFill>
              </a:rPr>
              <a:t> </a:t>
            </a:r>
            <a:r>
              <a:rPr lang="fr-FR" b="1" dirty="0" err="1">
                <a:solidFill>
                  <a:srgbClr val="002164"/>
                </a:solidFill>
              </a:rPr>
              <a:t>efficiency</a:t>
            </a:r>
            <a:r>
              <a:rPr lang="fr-FR" b="1" dirty="0">
                <a:solidFill>
                  <a:srgbClr val="002164"/>
                </a:solidFill>
              </a:rPr>
              <a:t> in the </a:t>
            </a:r>
            <a:r>
              <a:rPr lang="fr-FR" b="1" dirty="0" err="1">
                <a:solidFill>
                  <a:srgbClr val="002164"/>
                </a:solidFill>
              </a:rPr>
              <a:t>RoI</a:t>
            </a:r>
            <a:r>
              <a:rPr lang="fr-FR" b="1" dirty="0">
                <a:solidFill>
                  <a:srgbClr val="002164"/>
                </a:solidFill>
              </a:rPr>
              <a:t> (0-10 </a:t>
            </a:r>
            <a:r>
              <a:rPr lang="fr-FR" b="1" dirty="0" err="1">
                <a:solidFill>
                  <a:srgbClr val="002164"/>
                </a:solidFill>
              </a:rPr>
              <a:t>keV</a:t>
            </a:r>
            <a:r>
              <a:rPr lang="fr-FR" b="1" dirty="0">
                <a:solidFill>
                  <a:srgbClr val="002164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2164"/>
              </a:solidFill>
            </a:endParaRPr>
          </a:p>
          <a:p>
            <a:r>
              <a:rPr lang="en-US" b="1" dirty="0">
                <a:solidFill>
                  <a:srgbClr val="002164"/>
                </a:solidFill>
              </a:rPr>
              <a:t>Very low background &lt; 10 </a:t>
            </a:r>
            <a:r>
              <a:rPr lang="en-US" b="1" dirty="0" err="1">
                <a:solidFill>
                  <a:srgbClr val="002164"/>
                </a:solidFill>
              </a:rPr>
              <a:t>keV</a:t>
            </a:r>
            <a:r>
              <a:rPr lang="en-US" dirty="0">
                <a:solidFill>
                  <a:srgbClr val="002164"/>
                </a:solidFill>
              </a:rPr>
              <a:t>: 10</a:t>
            </a:r>
            <a:r>
              <a:rPr lang="en-US" baseline="30000" dirty="0">
                <a:solidFill>
                  <a:srgbClr val="002164"/>
                </a:solidFill>
              </a:rPr>
              <a:t>-7</a:t>
            </a:r>
            <a:r>
              <a:rPr lang="en-US" dirty="0">
                <a:solidFill>
                  <a:srgbClr val="002164"/>
                </a:solidFill>
              </a:rPr>
              <a:t> c/</a:t>
            </a:r>
            <a:r>
              <a:rPr lang="en-US" dirty="0" err="1">
                <a:solidFill>
                  <a:srgbClr val="002164"/>
                </a:solidFill>
              </a:rPr>
              <a:t>keV</a:t>
            </a:r>
            <a:r>
              <a:rPr lang="en-US" dirty="0">
                <a:solidFill>
                  <a:srgbClr val="002164"/>
                </a:solidFill>
              </a:rPr>
              <a:t>/cm</a:t>
            </a:r>
            <a:r>
              <a:rPr lang="en-US" baseline="30000" dirty="0">
                <a:solidFill>
                  <a:srgbClr val="002164"/>
                </a:solidFill>
              </a:rPr>
              <a:t>2</a:t>
            </a:r>
            <a:r>
              <a:rPr lang="en-US" dirty="0">
                <a:solidFill>
                  <a:srgbClr val="002164"/>
                </a:solidFill>
              </a:rPr>
              <a:t>/s : </a:t>
            </a:r>
            <a:r>
              <a:rPr lang="en-US" dirty="0">
                <a:solidFill>
                  <a:srgbClr val="002164"/>
                </a:solidFill>
                <a:sym typeface="Wingdings" panose="05000000000000000000" pitchFamily="2" charset="2"/>
              </a:rPr>
              <a:t>less than 1 event per 6 months of data taking! </a:t>
            </a:r>
            <a:endParaRPr lang="en-US" dirty="0">
              <a:solidFill>
                <a:srgbClr val="00216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2164"/>
              </a:solidFill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2164"/>
                </a:solidFill>
                <a:sym typeface="Wingdings" panose="05000000000000000000" pitchFamily="2" charset="2"/>
              </a:rPr>
              <a:t>    use of shielding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2164"/>
                </a:solidFill>
                <a:sym typeface="Wingdings" panose="05000000000000000000" pitchFamily="2" charset="2"/>
              </a:rPr>
              <a:t>    </a:t>
            </a:r>
            <a:r>
              <a:rPr lang="en-US" dirty="0" err="1">
                <a:solidFill>
                  <a:srgbClr val="002164"/>
                </a:solidFill>
                <a:sym typeface="Wingdings" panose="05000000000000000000" pitchFamily="2" charset="2"/>
              </a:rPr>
              <a:t>radiopurity</a:t>
            </a:r>
            <a:endParaRPr lang="en-US" dirty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2164"/>
                </a:solidFill>
                <a:sym typeface="Wingdings" panose="05000000000000000000" pitchFamily="2" charset="2"/>
              </a:rPr>
              <a:t>    advanced event discrimination strategies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C7E324B-9834-49D0-BD6F-8CE7058ACC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6056" y="3923905"/>
            <a:ext cx="3363736" cy="2585034"/>
          </a:xfrm>
          <a:prstGeom prst="rect">
            <a:avLst/>
          </a:prstGeom>
        </p:spPr>
      </p:pic>
      <p:sp>
        <p:nvSpPr>
          <p:cNvPr id="9" name="Sous-titre 2"/>
          <p:cNvSpPr txBox="1">
            <a:spLocks/>
          </p:cNvSpPr>
          <p:nvPr/>
        </p:nvSpPr>
        <p:spPr>
          <a:xfrm>
            <a:off x="7403769" y="1052759"/>
            <a:ext cx="1044539" cy="2783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 smtClean="0">
                <a:solidFill>
                  <a:srgbClr val="00153E"/>
                </a:solidFill>
              </a:rPr>
              <a:t>CAST</a:t>
            </a:r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10447867" y="5216421"/>
            <a:ext cx="1744133" cy="5578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 err="1" smtClean="0">
                <a:solidFill>
                  <a:srgbClr val="00153E"/>
                </a:solidFill>
              </a:rPr>
              <a:t>BabyIAXO</a:t>
            </a:r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371780" y="6576673"/>
            <a:ext cx="2837152" cy="41284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600" b="1" dirty="0" err="1">
                <a:solidFill>
                  <a:srgbClr val="00153E"/>
                </a:solidFill>
                <a:sym typeface="Wingdings" pitchFamily="2" charset="2"/>
              </a:rPr>
              <a:t>Abeln</a:t>
            </a:r>
            <a:r>
              <a:rPr lang="en-US" sz="1600" b="1" dirty="0">
                <a:solidFill>
                  <a:srgbClr val="00153E"/>
                </a:solidFill>
                <a:sym typeface="Wingdings" pitchFamily="2" charset="2"/>
              </a:rPr>
              <a:t> et </a:t>
            </a:r>
            <a:r>
              <a:rPr lang="en-US" sz="1600" b="1" dirty="0">
                <a:solidFill>
                  <a:srgbClr val="00153E"/>
                </a:solidFill>
                <a:sym typeface="Wingdings" pitchFamily="2" charset="2"/>
              </a:rPr>
              <a:t>al. </a:t>
            </a:r>
            <a:r>
              <a:rPr lang="fr-FR" sz="1600" b="1" dirty="0">
                <a:solidFill>
                  <a:srgbClr val="00153E"/>
                </a:solidFill>
              </a:rPr>
              <a:t>JHEP 05 (2021) 137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sz="1600" b="1" dirty="0">
                <a:solidFill>
                  <a:srgbClr val="00153E"/>
                </a:solidFill>
              </a:rPr>
              <a:t> </a:t>
            </a:r>
            <a:endParaRPr lang="en-US" sz="1600" b="1" dirty="0">
              <a:solidFill>
                <a:srgbClr val="00153E"/>
              </a:solidFill>
              <a:sym typeface="Wingdings" pitchFamily="2" charset="2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66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4" name="Picture 11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0519" y="3838806"/>
            <a:ext cx="1877616" cy="2500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02" y="3576055"/>
            <a:ext cx="2835400" cy="2126550"/>
          </a:xfrm>
          <a:prstGeom prst="rect">
            <a:avLst/>
          </a:prstGeom>
        </p:spPr>
      </p:pic>
      <p:sp>
        <p:nvSpPr>
          <p:cNvPr id="7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400" b="1" dirty="0" smtClean="0">
                <a:solidFill>
                  <a:srgbClr val="00153E"/>
                </a:solidFill>
              </a:rPr>
              <a:t> for </a:t>
            </a:r>
            <a:r>
              <a:rPr lang="fr-FR" sz="4400" b="1" dirty="0" err="1" smtClean="0">
                <a:solidFill>
                  <a:srgbClr val="00153E"/>
                </a:solidFill>
              </a:rPr>
              <a:t>axion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solar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search</a:t>
            </a:r>
            <a:r>
              <a:rPr lang="fr-FR" sz="4400" b="1" dirty="0" smtClean="0">
                <a:solidFill>
                  <a:srgbClr val="00153E"/>
                </a:solidFill>
              </a:rPr>
              <a:t>: CAST and </a:t>
            </a:r>
            <a:r>
              <a:rPr lang="fr-FR" sz="4400" b="1" dirty="0" err="1" smtClean="0">
                <a:solidFill>
                  <a:srgbClr val="00153E"/>
                </a:solidFill>
              </a:rPr>
              <a:t>BabyIAXO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2000" b="1" dirty="0" smtClean="0">
              <a:solidFill>
                <a:srgbClr val="FF0000"/>
              </a:solidFill>
            </a:endParaRPr>
          </a:p>
          <a:p>
            <a:endParaRPr lang="fr-FR" sz="2000" b="1" dirty="0" smtClean="0">
              <a:solidFill>
                <a:srgbClr val="002060"/>
              </a:solidFill>
            </a:endParaRPr>
          </a:p>
        </p:txBody>
      </p:sp>
      <p:pic>
        <p:nvPicPr>
          <p:cNvPr id="8" name="Picture 2" descr="D:\Micromegas\CAST\Sunrise2013\Photos\20131115_SRC1_Lab\IMG_01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6856" y="4061995"/>
            <a:ext cx="2444798" cy="2444798"/>
          </a:xfrm>
          <a:prstGeom prst="rect">
            <a:avLst/>
          </a:prstGeom>
          <a:noFill/>
        </p:spPr>
      </p:pic>
      <p:pic>
        <p:nvPicPr>
          <p:cNvPr id="9" name="Picture 5" descr="V4 ensemble 2 fenêtre éclaté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9" b="13760"/>
          <a:stretch>
            <a:fillRect/>
          </a:stretch>
        </p:blipFill>
        <p:spPr bwMode="auto">
          <a:xfrm>
            <a:off x="417837" y="1465091"/>
            <a:ext cx="2931516" cy="158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9311" y="1195756"/>
            <a:ext cx="5430433" cy="23802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17837" y="5892106"/>
            <a:ext cx="34888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dirty="0" smtClean="0">
                <a:solidFill>
                  <a:srgbClr val="00153E"/>
                </a:solidFill>
              </a:rPr>
              <a:t>Standard </a:t>
            </a:r>
            <a:r>
              <a:rPr lang="es-ES" sz="1600" b="1" dirty="0" err="1" smtClean="0">
                <a:solidFill>
                  <a:srgbClr val="00153E"/>
                </a:solidFill>
              </a:rPr>
              <a:t>Micromegas</a:t>
            </a:r>
            <a:r>
              <a:rPr lang="es-ES" sz="1600" b="1" dirty="0" smtClean="0">
                <a:solidFill>
                  <a:srgbClr val="00153E"/>
                </a:solidFill>
              </a:rPr>
              <a:t>/</a:t>
            </a:r>
            <a:r>
              <a:rPr lang="es-ES" sz="1600" b="1" dirty="0" err="1" smtClean="0">
                <a:solidFill>
                  <a:srgbClr val="00153E"/>
                </a:solidFill>
              </a:rPr>
              <a:t>Floating</a:t>
            </a:r>
            <a:r>
              <a:rPr lang="es-ES" sz="1600" b="1" dirty="0" smtClean="0">
                <a:solidFill>
                  <a:srgbClr val="00153E"/>
                </a:solidFill>
              </a:rPr>
              <a:t> </a:t>
            </a:r>
            <a:r>
              <a:rPr lang="es-ES" sz="1600" b="1" dirty="0" err="1" smtClean="0">
                <a:solidFill>
                  <a:srgbClr val="00153E"/>
                </a:solidFill>
              </a:rPr>
              <a:t>Mesh</a:t>
            </a:r>
            <a:r>
              <a:rPr lang="es-ES" sz="1600" b="1" dirty="0" smtClean="0">
                <a:solidFill>
                  <a:srgbClr val="00153E"/>
                </a:solidFill>
              </a:rPr>
              <a:t> </a:t>
            </a:r>
            <a:endParaRPr lang="fr-FR" sz="1600" b="1" dirty="0">
              <a:solidFill>
                <a:srgbClr val="00153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548" y="6506793"/>
            <a:ext cx="10509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dirty="0" err="1" smtClean="0">
                <a:solidFill>
                  <a:srgbClr val="00153E"/>
                </a:solidFill>
              </a:rPr>
              <a:t>Microbulk</a:t>
            </a:r>
            <a:endParaRPr lang="fr-FR" sz="1600" b="1" dirty="0">
              <a:solidFill>
                <a:srgbClr val="00153E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74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4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400" b="1" dirty="0" smtClean="0">
                <a:solidFill>
                  <a:srgbClr val="00153E"/>
                </a:solidFill>
              </a:rPr>
              <a:t> for </a:t>
            </a:r>
            <a:r>
              <a:rPr lang="fr-FR" sz="4400" b="1" dirty="0" err="1" smtClean="0">
                <a:solidFill>
                  <a:srgbClr val="00153E"/>
                </a:solidFill>
              </a:rPr>
              <a:t>axion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solar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search</a:t>
            </a:r>
            <a:r>
              <a:rPr lang="fr-FR" sz="4400" b="1" dirty="0" smtClean="0">
                <a:solidFill>
                  <a:srgbClr val="00153E"/>
                </a:solidFill>
              </a:rPr>
              <a:t>: CAST and </a:t>
            </a:r>
            <a:r>
              <a:rPr lang="fr-FR" sz="4400" b="1" dirty="0" err="1" smtClean="0">
                <a:solidFill>
                  <a:srgbClr val="00153E"/>
                </a:solidFill>
              </a:rPr>
              <a:t>BabyIAXO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2000" b="1" dirty="0" smtClean="0">
              <a:solidFill>
                <a:srgbClr val="FF0000"/>
              </a:solidFill>
            </a:endParaRPr>
          </a:p>
          <a:p>
            <a:endParaRPr lang="fr-FR" sz="2000" b="1" dirty="0" smtClean="0">
              <a:solidFill>
                <a:srgbClr val="002060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72" y="1496863"/>
            <a:ext cx="6216607" cy="4590555"/>
          </a:xfrm>
        </p:spPr>
      </p:pic>
      <p:sp>
        <p:nvSpPr>
          <p:cNvPr id="7" name="Rectangle 6"/>
          <p:cNvSpPr/>
          <p:nvPr/>
        </p:nvSpPr>
        <p:spPr>
          <a:xfrm>
            <a:off x="1947504" y="6273225"/>
            <a:ext cx="3424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rgbClr val="00153E"/>
                </a:solidFill>
              </a:rPr>
              <a:t>S. </a:t>
            </a:r>
            <a:r>
              <a:rPr lang="es-ES" sz="1600" b="1" dirty="0" err="1">
                <a:solidFill>
                  <a:srgbClr val="00153E"/>
                </a:solidFill>
              </a:rPr>
              <a:t>Aune</a:t>
            </a:r>
            <a:r>
              <a:rPr lang="es-ES" sz="1600" b="1" dirty="0">
                <a:solidFill>
                  <a:srgbClr val="00153E"/>
                </a:solidFill>
              </a:rPr>
              <a:t> et al., JINST 9 (2014) 9 P01001</a:t>
            </a:r>
          </a:p>
          <a:p>
            <a:r>
              <a:rPr lang="es-ES" sz="1600" b="1" dirty="0">
                <a:solidFill>
                  <a:srgbClr val="00153E"/>
                </a:solidFill>
              </a:rPr>
              <a:t>F. Aznar et al., JCAP 12  (2015) 9 008</a:t>
            </a:r>
            <a:endParaRPr lang="fr-FR" sz="1600" b="1" dirty="0">
              <a:solidFill>
                <a:srgbClr val="00153E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08268" y="3031880"/>
            <a:ext cx="4783032" cy="228443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239204" y="1037921"/>
            <a:ext cx="28466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dirty="0" err="1" smtClean="0">
                <a:solidFill>
                  <a:srgbClr val="00153E"/>
                </a:solidFill>
              </a:rPr>
              <a:t>BabyIAXO</a:t>
            </a:r>
            <a:r>
              <a:rPr lang="es-ES" sz="1600" b="1" dirty="0" smtClean="0">
                <a:solidFill>
                  <a:srgbClr val="00153E"/>
                </a:solidFill>
              </a:rPr>
              <a:t> </a:t>
            </a:r>
            <a:r>
              <a:rPr lang="es-ES" sz="1600" b="1" dirty="0" err="1" smtClean="0">
                <a:solidFill>
                  <a:srgbClr val="00153E"/>
                </a:solidFill>
              </a:rPr>
              <a:t>Microbulk</a:t>
            </a:r>
            <a:r>
              <a:rPr lang="es-ES" sz="1600" b="1" dirty="0" smtClean="0">
                <a:solidFill>
                  <a:srgbClr val="00153E"/>
                </a:solidFill>
              </a:rPr>
              <a:t> </a:t>
            </a:r>
            <a:r>
              <a:rPr lang="es-ES" sz="1600" b="1" dirty="0" err="1" smtClean="0">
                <a:solidFill>
                  <a:srgbClr val="00153E"/>
                </a:solidFill>
              </a:rPr>
              <a:t>prototype</a:t>
            </a:r>
            <a:endParaRPr lang="fr-FR" sz="1600" b="1" dirty="0">
              <a:solidFill>
                <a:srgbClr val="00153E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3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1882" y="0"/>
            <a:ext cx="10585940" cy="116375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fr-FR" sz="4800" b="1" dirty="0" smtClean="0">
                <a:solidFill>
                  <a:srgbClr val="00153E"/>
                </a:solidFill>
              </a:rPr>
              <a:t>MSGC</a:t>
            </a:r>
          </a:p>
          <a:p>
            <a:pPr algn="l"/>
            <a:endParaRPr lang="fr-FR" sz="4000" b="1" dirty="0">
              <a:solidFill>
                <a:srgbClr val="FF0000"/>
              </a:solidFill>
            </a:endParaRPr>
          </a:p>
          <a:p>
            <a:pPr algn="l"/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8" name="Espace réservé du contenu 3"/>
          <p:cNvSpPr txBox="1">
            <a:spLocks/>
          </p:cNvSpPr>
          <p:nvPr/>
        </p:nvSpPr>
        <p:spPr>
          <a:xfrm>
            <a:off x="380934" y="1235953"/>
            <a:ext cx="8141677" cy="52167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00153E"/>
                </a:solidFill>
              </a:rPr>
              <a:t>Performance</a:t>
            </a:r>
            <a:endParaRPr lang="en-US" sz="2800" b="1" dirty="0">
              <a:solidFill>
                <a:srgbClr val="00153E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00153E"/>
                </a:solidFill>
              </a:rPr>
              <a:t>Intrinsic </a:t>
            </a:r>
            <a:r>
              <a:rPr lang="en-US" sz="3000" dirty="0">
                <a:solidFill>
                  <a:srgbClr val="00153E"/>
                </a:solidFill>
              </a:rPr>
              <a:t>high-rate capability (&gt;10</a:t>
            </a:r>
            <a:r>
              <a:rPr lang="en-US" sz="3000" baseline="30000" dirty="0">
                <a:solidFill>
                  <a:srgbClr val="00153E"/>
                </a:solidFill>
              </a:rPr>
              <a:t>6</a:t>
            </a:r>
            <a:r>
              <a:rPr lang="en-US" sz="3000" dirty="0">
                <a:solidFill>
                  <a:srgbClr val="00153E"/>
                </a:solidFill>
              </a:rPr>
              <a:t> Hz/mm</a:t>
            </a:r>
            <a:r>
              <a:rPr lang="en-US" sz="3000" baseline="30000" dirty="0">
                <a:solidFill>
                  <a:srgbClr val="00153E"/>
                </a:solidFill>
              </a:rPr>
              <a:t>2</a:t>
            </a:r>
            <a:r>
              <a:rPr lang="en-US" sz="3000" dirty="0">
                <a:solidFill>
                  <a:srgbClr val="00153E"/>
                </a:solidFill>
              </a:rPr>
              <a:t>),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00153E"/>
                </a:solidFill>
              </a:rPr>
              <a:t>e</a:t>
            </a:r>
            <a:r>
              <a:rPr lang="en-US" sz="3000" dirty="0" smtClean="0">
                <a:solidFill>
                  <a:srgbClr val="00153E"/>
                </a:solidFill>
              </a:rPr>
              <a:t>xcellent </a:t>
            </a:r>
            <a:r>
              <a:rPr lang="en-US" sz="3000" dirty="0">
                <a:solidFill>
                  <a:srgbClr val="00153E"/>
                </a:solidFill>
              </a:rPr>
              <a:t>spatial resolution (down to </a:t>
            </a:r>
            <a:r>
              <a:rPr lang="el-GR" sz="3000" dirty="0">
                <a:solidFill>
                  <a:srgbClr val="00153E"/>
                </a:solidFill>
              </a:rPr>
              <a:t>30 μ</a:t>
            </a:r>
            <a:r>
              <a:rPr lang="fr-FR" sz="3000" dirty="0">
                <a:solidFill>
                  <a:srgbClr val="00153E"/>
                </a:solidFill>
              </a:rPr>
              <a:t>m),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3000" dirty="0" err="1">
                <a:solidFill>
                  <a:srgbClr val="00153E"/>
                </a:solidFill>
              </a:rPr>
              <a:t>m</a:t>
            </a:r>
            <a:r>
              <a:rPr lang="fr-FR" sz="3000" dirty="0" err="1" smtClean="0">
                <a:solidFill>
                  <a:srgbClr val="00153E"/>
                </a:solidFill>
              </a:rPr>
              <a:t>ultiparticle</a:t>
            </a:r>
            <a:r>
              <a:rPr lang="fr-FR" sz="3000" dirty="0" smtClean="0">
                <a:solidFill>
                  <a:srgbClr val="00153E"/>
                </a:solidFill>
              </a:rPr>
              <a:t> </a:t>
            </a:r>
            <a:r>
              <a:rPr lang="fr-FR" sz="3000" dirty="0" err="1">
                <a:solidFill>
                  <a:srgbClr val="00153E"/>
                </a:solidFill>
              </a:rPr>
              <a:t>resolution</a:t>
            </a:r>
            <a:r>
              <a:rPr lang="fr-FR" sz="3000" dirty="0">
                <a:solidFill>
                  <a:srgbClr val="00153E"/>
                </a:solidFill>
              </a:rPr>
              <a:t> (∼500 </a:t>
            </a:r>
            <a:r>
              <a:rPr lang="el-GR" sz="3000" dirty="0">
                <a:solidFill>
                  <a:srgbClr val="00153E"/>
                </a:solidFill>
              </a:rPr>
              <a:t>μ</a:t>
            </a:r>
            <a:r>
              <a:rPr lang="fr-FR" sz="3000" dirty="0">
                <a:solidFill>
                  <a:srgbClr val="00153E"/>
                </a:solidFill>
              </a:rPr>
              <a:t>m),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3000" dirty="0">
                <a:solidFill>
                  <a:srgbClr val="00153E"/>
                </a:solidFill>
              </a:rPr>
              <a:t>single </a:t>
            </a:r>
            <a:r>
              <a:rPr lang="fr-FR" sz="3000" dirty="0" err="1">
                <a:solidFill>
                  <a:srgbClr val="00153E"/>
                </a:solidFill>
              </a:rPr>
              <a:t>photo-electron</a:t>
            </a:r>
            <a:r>
              <a:rPr lang="fr-FR" sz="3000" dirty="0">
                <a:solidFill>
                  <a:srgbClr val="00153E"/>
                </a:solidFill>
              </a:rPr>
              <a:t> time </a:t>
            </a:r>
            <a:r>
              <a:rPr lang="fr-FR" sz="3000" dirty="0" err="1">
                <a:solidFill>
                  <a:srgbClr val="00153E"/>
                </a:solidFill>
              </a:rPr>
              <a:t>resolution</a:t>
            </a:r>
            <a:r>
              <a:rPr lang="fr-FR" sz="3000" dirty="0">
                <a:solidFill>
                  <a:srgbClr val="00153E"/>
                </a:solidFill>
              </a:rPr>
              <a:t> </a:t>
            </a:r>
            <a:r>
              <a:rPr lang="en-US" sz="3000" dirty="0">
                <a:solidFill>
                  <a:srgbClr val="00153E"/>
                </a:solidFill>
              </a:rPr>
              <a:t>in the ns-range,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00153E"/>
                </a:solidFill>
              </a:rPr>
              <a:t>large sensitive area and dynamic </a:t>
            </a:r>
            <a:r>
              <a:rPr lang="en-US" sz="3000" dirty="0" smtClean="0">
                <a:solidFill>
                  <a:srgbClr val="00153E"/>
                </a:solidFill>
              </a:rPr>
              <a:t>range.</a:t>
            </a:r>
            <a:endParaRPr lang="en-US" sz="3000" dirty="0">
              <a:solidFill>
                <a:srgbClr val="00153E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000" b="1" dirty="0">
              <a:solidFill>
                <a:srgbClr val="00153E"/>
              </a:solidFill>
            </a:endParaRPr>
          </a:p>
          <a:p>
            <a:pPr algn="l"/>
            <a:r>
              <a:rPr lang="fr-FR" sz="3000" b="1" dirty="0">
                <a:solidFill>
                  <a:srgbClr val="00153E"/>
                </a:solidFill>
              </a:rPr>
              <a:t>Limitations: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00153E"/>
                </a:solidFill>
              </a:rPr>
              <a:t>Destructive sparks,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00153E"/>
                </a:solidFill>
              </a:rPr>
              <a:t>t</a:t>
            </a:r>
            <a:r>
              <a:rPr lang="en-US" sz="3000" dirty="0" smtClean="0">
                <a:solidFill>
                  <a:srgbClr val="00153E"/>
                </a:solidFill>
              </a:rPr>
              <a:t>ime-dependent </a:t>
            </a:r>
            <a:r>
              <a:rPr lang="en-US" sz="3000" dirty="0">
                <a:solidFill>
                  <a:srgbClr val="00153E"/>
                </a:solidFill>
              </a:rPr>
              <a:t>gain shifts (substrate polarization and charging up</a:t>
            </a:r>
            <a:r>
              <a:rPr lang="en-US" sz="3000" dirty="0" smtClean="0">
                <a:solidFill>
                  <a:srgbClr val="00153E"/>
                </a:solidFill>
              </a:rPr>
              <a:t>), </a:t>
            </a:r>
            <a:endParaRPr lang="en-US" sz="3000" dirty="0">
              <a:solidFill>
                <a:srgbClr val="00153E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00153E"/>
                </a:solidFill>
              </a:rPr>
              <a:t>deterioration during sustained irradiation (“aging</a:t>
            </a:r>
            <a:r>
              <a:rPr lang="en-US" sz="3000" dirty="0" smtClean="0">
                <a:solidFill>
                  <a:srgbClr val="00153E"/>
                </a:solidFill>
              </a:rPr>
              <a:t>”),</a:t>
            </a:r>
            <a:endParaRPr lang="en-US" sz="3000" dirty="0">
              <a:solidFill>
                <a:srgbClr val="00153E"/>
              </a:solidFill>
            </a:endParaRPr>
          </a:p>
          <a:p>
            <a:pPr algn="l"/>
            <a:endParaRPr lang="fr-FR" sz="3000" dirty="0">
              <a:solidFill>
                <a:srgbClr val="00153E"/>
              </a:solidFill>
            </a:endParaRP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298" y="3464819"/>
            <a:ext cx="3231984" cy="312697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9298" y="1063080"/>
            <a:ext cx="3192406" cy="24318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983075" y="6581001"/>
            <a:ext cx="3137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00153E"/>
                </a:solidFill>
              </a:rPr>
              <a:t> </a:t>
            </a:r>
            <a:r>
              <a:rPr lang="fr-FR" sz="1200" b="1" dirty="0" err="1" smtClean="0">
                <a:solidFill>
                  <a:srgbClr val="00153E"/>
                </a:solidFill>
              </a:rPr>
              <a:t>Credit</a:t>
            </a:r>
            <a:r>
              <a:rPr lang="fr-FR" sz="1200" b="1" dirty="0" smtClean="0">
                <a:solidFill>
                  <a:srgbClr val="00153E"/>
                </a:solidFill>
              </a:rPr>
              <a:t>: Sauli « </a:t>
            </a:r>
            <a:r>
              <a:rPr lang="fr-FR" sz="1200" b="1" dirty="0" err="1" smtClean="0">
                <a:solidFill>
                  <a:srgbClr val="00153E"/>
                </a:solidFill>
              </a:rPr>
              <a:t>Gaseous</a:t>
            </a:r>
            <a:r>
              <a:rPr lang="fr-FR" sz="1200" b="1" dirty="0" smtClean="0">
                <a:solidFill>
                  <a:srgbClr val="00153E"/>
                </a:solidFill>
              </a:rPr>
              <a:t> Radiation Detectors » </a:t>
            </a:r>
            <a:endParaRPr lang="fr-FR" sz="1200" b="1" dirty="0">
              <a:solidFill>
                <a:srgbClr val="00153E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35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4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400" b="1" dirty="0" smtClean="0">
                <a:solidFill>
                  <a:srgbClr val="00153E"/>
                </a:solidFill>
              </a:rPr>
              <a:t> for </a:t>
            </a:r>
            <a:r>
              <a:rPr lang="fr-FR" sz="4400" b="1" dirty="0" err="1" smtClean="0">
                <a:solidFill>
                  <a:srgbClr val="00153E"/>
                </a:solidFill>
              </a:rPr>
              <a:t>axion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solar</a:t>
            </a:r>
            <a:r>
              <a:rPr lang="fr-FR" sz="4400" b="1" dirty="0" smtClean="0">
                <a:solidFill>
                  <a:srgbClr val="00153E"/>
                </a:solidFill>
              </a:rPr>
              <a:t> </a:t>
            </a:r>
            <a:r>
              <a:rPr lang="fr-FR" sz="4400" b="1" dirty="0" err="1" smtClean="0">
                <a:solidFill>
                  <a:srgbClr val="00153E"/>
                </a:solidFill>
              </a:rPr>
              <a:t>search</a:t>
            </a:r>
            <a:r>
              <a:rPr lang="fr-FR" sz="4400" b="1" dirty="0" smtClean="0">
                <a:solidFill>
                  <a:srgbClr val="00153E"/>
                </a:solidFill>
              </a:rPr>
              <a:t>: CAST and </a:t>
            </a:r>
            <a:r>
              <a:rPr lang="fr-FR" sz="4400" b="1" dirty="0" err="1" smtClean="0">
                <a:solidFill>
                  <a:srgbClr val="00153E"/>
                </a:solidFill>
              </a:rPr>
              <a:t>BabyIAXO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2000" b="1" dirty="0" smtClean="0">
              <a:solidFill>
                <a:srgbClr val="FF0000"/>
              </a:solidFill>
            </a:endParaRPr>
          </a:p>
          <a:p>
            <a:endParaRPr lang="fr-FR" sz="2000" b="1" dirty="0" smtClean="0">
              <a:solidFill>
                <a:srgbClr val="002060"/>
              </a:solidFill>
            </a:endParaRP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BC949EE6-4CCE-0D49-BAC7-CBE94DB91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929" y="2009823"/>
            <a:ext cx="4240405" cy="2939536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BC7592A3-7211-F241-065A-FB2BB8E9A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" y="2009823"/>
            <a:ext cx="3920490" cy="29395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1753" y="1155491"/>
            <a:ext cx="3342957" cy="3793868"/>
          </a:xfrm>
          <a:prstGeom prst="rect">
            <a:avLst/>
          </a:prstGeo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6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GEM TOTEM T2 </a:t>
            </a:r>
            <a:r>
              <a:rPr lang="fr-FR" sz="6000" b="1" dirty="0" err="1" smtClean="0">
                <a:solidFill>
                  <a:srgbClr val="00153E"/>
                </a:solidFill>
              </a:rPr>
              <a:t>Tracker</a:t>
            </a:r>
            <a:r>
              <a:rPr lang="fr-FR" sz="6000" b="1" dirty="0" smtClean="0">
                <a:solidFill>
                  <a:srgbClr val="00153E"/>
                </a:solidFill>
              </a:rPr>
              <a:t> (LHC)</a:t>
            </a:r>
            <a:endParaRPr lang="fr-FR" sz="6000" b="1" dirty="0" smtClean="0">
              <a:solidFill>
                <a:srgbClr val="00153E"/>
              </a:solidFill>
            </a:endParaRPr>
          </a:p>
          <a:p>
            <a:endParaRPr lang="fr-FR" sz="6000" b="1" dirty="0" smtClean="0">
              <a:solidFill>
                <a:srgbClr val="FF0000"/>
              </a:solidFill>
            </a:endParaRPr>
          </a:p>
          <a:p>
            <a:endParaRPr lang="fr-FR" sz="6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4828" y="1815540"/>
            <a:ext cx="44515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err="1" smtClean="0"/>
              <a:t>Dedicated</a:t>
            </a:r>
            <a:r>
              <a:rPr lang="fr-FR" sz="2000" b="1" dirty="0" smtClean="0"/>
              <a:t> to </a:t>
            </a:r>
            <a:r>
              <a:rPr lang="fr-FR" sz="2000" dirty="0"/>
              <a:t>diffractive and </a:t>
            </a:r>
            <a:r>
              <a:rPr lang="fr-FR" sz="2000" dirty="0" err="1"/>
              <a:t>forward</a:t>
            </a:r>
            <a:r>
              <a:rPr lang="fr-FR" sz="2000" dirty="0"/>
              <a:t> </a:t>
            </a:r>
            <a:r>
              <a:rPr lang="fr-FR" sz="2000" dirty="0" err="1" smtClean="0"/>
              <a:t>physics</a:t>
            </a:r>
            <a:endParaRPr lang="fr-FR" sz="2000" dirty="0" smtClean="0"/>
          </a:p>
          <a:p>
            <a:endParaRPr lang="fr-FR" sz="2000" b="1" dirty="0" smtClean="0"/>
          </a:p>
          <a:p>
            <a:r>
              <a:rPr lang="fr-FR" sz="2000" b="1" dirty="0" err="1" smtClean="0"/>
              <a:t>Measurement</a:t>
            </a:r>
            <a:r>
              <a:rPr lang="fr-FR" sz="2000" b="1" dirty="0" smtClean="0"/>
              <a:t> of </a:t>
            </a:r>
            <a:r>
              <a:rPr lang="fr-FR" sz="2000" b="1" dirty="0" err="1" smtClean="0"/>
              <a:t>inelastically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produced</a:t>
            </a:r>
            <a:r>
              <a:rPr lang="fr-FR" sz="2000" b="1" dirty="0" smtClean="0"/>
              <a:t> charge </a:t>
            </a:r>
            <a:r>
              <a:rPr lang="fr-FR" sz="2000" b="1" dirty="0" err="1" smtClean="0"/>
              <a:t>particles</a:t>
            </a:r>
            <a:r>
              <a:rPr lang="fr-FR" sz="2000" b="1" dirty="0" smtClean="0"/>
              <a:t> in Interaction Point 5</a:t>
            </a:r>
          </a:p>
          <a:p>
            <a:endParaRPr lang="fr-FR" sz="2000" b="1" dirty="0"/>
          </a:p>
          <a:p>
            <a:r>
              <a:rPr lang="en-US" sz="2000" dirty="0">
                <a:sym typeface="Wingdings" panose="05000000000000000000" pitchFamily="2" charset="2"/>
              </a:rPr>
              <a:t>Each arm of the telescope 20 triple GEM</a:t>
            </a:r>
          </a:p>
          <a:p>
            <a:r>
              <a:rPr lang="en-US" sz="2000" dirty="0">
                <a:sym typeface="Wingdings" panose="05000000000000000000" pitchFamily="2" charset="2"/>
              </a:rPr>
              <a:t>Tracking and trigger capabilities</a:t>
            </a:r>
          </a:p>
          <a:p>
            <a:endParaRPr lang="en-US" sz="2000" b="1" dirty="0"/>
          </a:p>
          <a:p>
            <a:endParaRPr lang="en-US" sz="2000" dirty="0" smtClean="0">
              <a:sym typeface="Wingdings" panose="05000000000000000000" pitchFamily="2" charset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208" y="1641526"/>
            <a:ext cx="5872062" cy="3089549"/>
          </a:xfrm>
          <a:prstGeom prst="rect">
            <a:avLst/>
          </a:prstGeom>
        </p:spPr>
      </p:pic>
      <p:grpSp>
        <p:nvGrpSpPr>
          <p:cNvPr id="7" name="Group 69"/>
          <p:cNvGrpSpPr/>
          <p:nvPr/>
        </p:nvGrpSpPr>
        <p:grpSpPr>
          <a:xfrm>
            <a:off x="474828" y="4831658"/>
            <a:ext cx="4053840" cy="1778693"/>
            <a:chOff x="228600" y="2971800"/>
            <a:chExt cx="8610600" cy="2812228"/>
          </a:xfrm>
        </p:grpSpPr>
        <p:cxnSp>
          <p:nvCxnSpPr>
            <p:cNvPr id="8" name="Straight Arrow Connector 70"/>
            <p:cNvCxnSpPr/>
            <p:nvPr/>
          </p:nvCxnSpPr>
          <p:spPr>
            <a:xfrm flipV="1">
              <a:off x="228600" y="4419600"/>
              <a:ext cx="4343400" cy="381000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71"/>
            <p:cNvCxnSpPr/>
            <p:nvPr/>
          </p:nvCxnSpPr>
          <p:spPr>
            <a:xfrm rot="10800000" flipV="1">
              <a:off x="4572000" y="4038600"/>
              <a:ext cx="4267200" cy="3810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-40000"/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5000" y="2971800"/>
              <a:ext cx="2743200" cy="24312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-40000"/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" y="3352800"/>
              <a:ext cx="2743200" cy="24312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TextBox 74"/>
            <p:cNvSpPr txBox="1"/>
            <p:nvPr/>
          </p:nvSpPr>
          <p:spPr>
            <a:xfrm>
              <a:off x="4233674" y="3886201"/>
              <a:ext cx="2724336" cy="1753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IP5</a:t>
              </a:r>
            </a:p>
          </p:txBody>
        </p:sp>
        <p:cxnSp>
          <p:nvCxnSpPr>
            <p:cNvPr id="13" name="Straight Arrow Connector 75"/>
            <p:cNvCxnSpPr/>
            <p:nvPr/>
          </p:nvCxnSpPr>
          <p:spPr>
            <a:xfrm rot="10800000" flipV="1">
              <a:off x="4572001" y="4267200"/>
              <a:ext cx="1600200" cy="1524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76"/>
            <p:cNvCxnSpPr/>
            <p:nvPr/>
          </p:nvCxnSpPr>
          <p:spPr>
            <a:xfrm flipV="1">
              <a:off x="228600" y="4724400"/>
              <a:ext cx="990600" cy="76200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15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GEM TOTEM T2 </a:t>
            </a:r>
            <a:r>
              <a:rPr lang="fr-FR" sz="6000" b="1" dirty="0" err="1" smtClean="0">
                <a:solidFill>
                  <a:srgbClr val="00153E"/>
                </a:solidFill>
              </a:rPr>
              <a:t>Tracker</a:t>
            </a:r>
            <a:r>
              <a:rPr lang="fr-FR" sz="6000" b="1" dirty="0" smtClean="0">
                <a:solidFill>
                  <a:srgbClr val="00153E"/>
                </a:solidFill>
              </a:rPr>
              <a:t> (LHC)</a:t>
            </a:r>
            <a:endParaRPr lang="fr-FR" sz="6000" b="1" dirty="0" smtClean="0">
              <a:solidFill>
                <a:srgbClr val="00153E"/>
              </a:solidFill>
            </a:endParaRPr>
          </a:p>
          <a:p>
            <a:endParaRPr lang="fr-FR" sz="6000" b="1" dirty="0" smtClean="0">
              <a:solidFill>
                <a:srgbClr val="FF0000"/>
              </a:solidFill>
            </a:endParaRPr>
          </a:p>
          <a:p>
            <a:endParaRPr lang="fr-FR" sz="6000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0030" y="1436113"/>
            <a:ext cx="79895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rgbClr val="002164"/>
                </a:solidFill>
              </a:rPr>
              <a:t>Detector </a:t>
            </a:r>
            <a:r>
              <a:rPr lang="fr-FR" sz="2000" b="1" dirty="0" err="1" smtClean="0">
                <a:solidFill>
                  <a:srgbClr val="002164"/>
                </a:solidFill>
              </a:rPr>
              <a:t>requirements</a:t>
            </a:r>
            <a:endParaRPr lang="fr-FR" sz="2000" b="1" dirty="0" smtClean="0">
              <a:solidFill>
                <a:srgbClr val="002164"/>
              </a:solidFill>
            </a:endParaRPr>
          </a:p>
          <a:p>
            <a:endParaRPr lang="fr-FR" sz="2000" b="1" dirty="0" smtClean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Rate </a:t>
            </a:r>
            <a:r>
              <a:rPr lang="fr-FR" sz="2000" b="1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capability</a:t>
            </a:r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:  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charge </a:t>
            </a:r>
            <a:r>
              <a:rPr lang="fr-FR" sz="2000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particle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 rates 10</a:t>
            </a:r>
            <a:r>
              <a:rPr lang="fr-FR" sz="2000" baseline="30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4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 p/mm</a:t>
            </a:r>
            <a:r>
              <a:rPr lang="fr-FR" sz="2000" baseline="30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2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/s</a:t>
            </a:r>
            <a:r>
              <a:rPr lang="fr-FR" sz="2000" baseline="30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1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fr-FR" sz="2000" b="1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Ageing</a:t>
            </a:r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: 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1 </a:t>
            </a:r>
            <a:r>
              <a:rPr lang="fr-FR" sz="2000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year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 of </a:t>
            </a:r>
            <a:r>
              <a:rPr lang="fr-FR" sz="2000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continuous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operation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 10</a:t>
            </a:r>
            <a:r>
              <a:rPr lang="fr-FR" sz="2000" baseline="30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11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 p/mm</a:t>
            </a:r>
            <a:r>
              <a:rPr lang="fr-FR" sz="2000" baseline="30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2</a:t>
            </a:r>
          </a:p>
          <a:p>
            <a:r>
              <a:rPr lang="fr-FR" sz="2000" b="1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Discharges</a:t>
            </a:r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 : 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10 </a:t>
            </a:r>
            <a:r>
              <a:rPr lang="fr-FR" sz="2000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discharges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/cm</a:t>
            </a:r>
            <a:r>
              <a:rPr lang="fr-FR" sz="2000" baseline="30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2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/</a:t>
            </a:r>
            <a:r>
              <a:rPr lang="fr-FR" sz="2000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year</a:t>
            </a:r>
            <a:endParaRPr lang="fr-FR" sz="2000" dirty="0" smtClean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Time </a:t>
            </a:r>
            <a:r>
              <a:rPr lang="fr-FR" sz="2000" b="1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resolution</a:t>
            </a:r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&lt; 10 ns</a:t>
            </a:r>
          </a:p>
          <a:p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Spatial </a:t>
            </a:r>
            <a:r>
              <a:rPr lang="fr-FR" sz="2000" b="1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resolution</a:t>
            </a:r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&lt; 100 µm</a:t>
            </a:r>
          </a:p>
          <a:p>
            <a:r>
              <a:rPr lang="fr-FR" sz="2000" b="1" dirty="0" err="1" smtClean="0">
                <a:solidFill>
                  <a:srgbClr val="002164"/>
                </a:solidFill>
                <a:sym typeface="Wingdings" panose="05000000000000000000" pitchFamily="2" charset="2"/>
              </a:rPr>
              <a:t>Efficiency</a:t>
            </a:r>
            <a:r>
              <a:rPr lang="fr-FR" sz="2000" b="1" dirty="0" smtClean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fr-FR" sz="2000" dirty="0" smtClean="0">
                <a:solidFill>
                  <a:srgbClr val="002164"/>
                </a:solidFill>
                <a:sym typeface="Wingdings" panose="05000000000000000000" pitchFamily="2" charset="2"/>
              </a:rPr>
              <a:t>&gt; 97%</a:t>
            </a:r>
          </a:p>
          <a:p>
            <a:endParaRPr lang="fr-FR" sz="2000" dirty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r>
              <a:rPr lang="fr-FR" sz="2000" dirty="0" smtClean="0">
                <a:solidFill>
                  <a:srgbClr val="002164"/>
                </a:solidFill>
              </a:rPr>
              <a:t>Half Moon Triple GEM </a:t>
            </a:r>
            <a:r>
              <a:rPr lang="fr-FR" sz="2000" dirty="0" err="1" smtClean="0">
                <a:solidFill>
                  <a:srgbClr val="002164"/>
                </a:solidFill>
              </a:rPr>
              <a:t>chamber</a:t>
            </a:r>
            <a:r>
              <a:rPr lang="fr-FR" sz="2000" dirty="0" smtClean="0">
                <a:solidFill>
                  <a:srgbClr val="002164"/>
                </a:solidFill>
              </a:rPr>
              <a:t>: 40 detectors</a:t>
            </a:r>
          </a:p>
          <a:p>
            <a:r>
              <a:rPr lang="fr-FR" sz="2000" dirty="0" err="1" smtClean="0">
                <a:solidFill>
                  <a:srgbClr val="002164"/>
                </a:solidFill>
              </a:rPr>
              <a:t>Inner</a:t>
            </a:r>
            <a:r>
              <a:rPr lang="fr-FR" sz="2000" dirty="0" smtClean="0">
                <a:solidFill>
                  <a:srgbClr val="002164"/>
                </a:solidFill>
              </a:rPr>
              <a:t> </a:t>
            </a:r>
            <a:r>
              <a:rPr lang="fr-FR" sz="2000" dirty="0" err="1" smtClean="0">
                <a:solidFill>
                  <a:srgbClr val="002164"/>
                </a:solidFill>
              </a:rPr>
              <a:t>diameter</a:t>
            </a:r>
            <a:r>
              <a:rPr lang="fr-FR" sz="2000" dirty="0" smtClean="0">
                <a:solidFill>
                  <a:srgbClr val="002164"/>
                </a:solidFill>
              </a:rPr>
              <a:t> 80 mm and </a:t>
            </a:r>
            <a:r>
              <a:rPr lang="fr-FR" sz="2000" dirty="0" err="1" smtClean="0">
                <a:solidFill>
                  <a:srgbClr val="002164"/>
                </a:solidFill>
              </a:rPr>
              <a:t>outer</a:t>
            </a:r>
            <a:r>
              <a:rPr lang="fr-FR" sz="2000" dirty="0" smtClean="0">
                <a:solidFill>
                  <a:srgbClr val="002164"/>
                </a:solidFill>
              </a:rPr>
              <a:t> </a:t>
            </a:r>
            <a:r>
              <a:rPr lang="fr-FR" sz="2000" dirty="0" err="1" smtClean="0">
                <a:solidFill>
                  <a:srgbClr val="002164"/>
                </a:solidFill>
              </a:rPr>
              <a:t>diameter</a:t>
            </a:r>
            <a:r>
              <a:rPr lang="fr-FR" sz="2000" dirty="0" smtClean="0">
                <a:solidFill>
                  <a:srgbClr val="002164"/>
                </a:solidFill>
              </a:rPr>
              <a:t> 300 </a:t>
            </a:r>
            <a:r>
              <a:rPr lang="fr-FR" sz="2000" dirty="0" err="1" smtClean="0">
                <a:solidFill>
                  <a:srgbClr val="002164"/>
                </a:solidFill>
              </a:rPr>
              <a:t>mm.</a:t>
            </a:r>
            <a:r>
              <a:rPr lang="fr-FR" sz="2000" dirty="0" smtClean="0">
                <a:solidFill>
                  <a:srgbClr val="002164"/>
                </a:solidFill>
              </a:rPr>
              <a:t> </a:t>
            </a:r>
          </a:p>
          <a:p>
            <a:endParaRPr lang="fr-FR" sz="2000" dirty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Readout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: 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tracking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 and 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triggering</a:t>
            </a:r>
            <a:endParaRPr lang="fr-FR" sz="2000" dirty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Radial 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strips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 (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accurate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track’s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anle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): 512 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strips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, 400 µm pitch, 80 µm 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width</a:t>
            </a:r>
            <a:endParaRPr lang="fr-FR" sz="2000" dirty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Pad matrix (</a:t>
            </a:r>
            <a:r>
              <a:rPr lang="fr-FR" sz="2000" dirty="0" err="1">
                <a:solidFill>
                  <a:srgbClr val="002164"/>
                </a:solidFill>
                <a:sym typeface="Wingdings" panose="05000000000000000000" pitchFamily="2" charset="2"/>
              </a:rPr>
              <a:t>fast</a:t>
            </a:r>
            <a:r>
              <a:rPr lang="fr-FR" sz="2000" dirty="0">
                <a:solidFill>
                  <a:srgbClr val="002164"/>
                </a:solidFill>
                <a:sym typeface="Wingdings" panose="05000000000000000000" pitchFamily="2" charset="2"/>
              </a:rPr>
              <a:t> trigger): 1560 pads</a:t>
            </a:r>
            <a:endParaRPr lang="en-US" sz="2000" dirty="0">
              <a:solidFill>
                <a:srgbClr val="002164"/>
              </a:solidFill>
              <a:sym typeface="Wingdings" panose="05000000000000000000" pitchFamily="2" charset="2"/>
            </a:endParaRPr>
          </a:p>
          <a:p>
            <a:endParaRPr lang="en-US" sz="2000" dirty="0" smtClean="0">
              <a:solidFill>
                <a:srgbClr val="002164"/>
              </a:solidFill>
              <a:sym typeface="Wingdings" panose="05000000000000000000" pitchFamily="2" charset="2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9713" y="1061192"/>
            <a:ext cx="2926080" cy="2521527"/>
          </a:xfrm>
          <a:prstGeom prst="rect">
            <a:avLst/>
          </a:prstGeom>
        </p:spPr>
      </p:pic>
      <p:pic>
        <p:nvPicPr>
          <p:cNvPr id="11" name="Picture 20"/>
          <p:cNvPicPr>
            <a:picLocks noChangeAspect="1"/>
          </p:cNvPicPr>
          <p:nvPr/>
        </p:nvPicPr>
        <p:blipFill rotWithShape="1">
          <a:blip r:embed="rId4"/>
          <a:srcRect r="71078" b="51410"/>
          <a:stretch/>
        </p:blipFill>
        <p:spPr>
          <a:xfrm>
            <a:off x="8109713" y="3582719"/>
            <a:ext cx="3034536" cy="3267390"/>
          </a:xfrm>
          <a:prstGeom prst="rect">
            <a:avLst/>
          </a:prstGeom>
        </p:spPr>
      </p:pic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59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GEM TOTEM T2 </a:t>
            </a:r>
            <a:r>
              <a:rPr lang="fr-FR" sz="6000" b="1" dirty="0" err="1" smtClean="0">
                <a:solidFill>
                  <a:srgbClr val="00153E"/>
                </a:solidFill>
              </a:rPr>
              <a:t>Tracker</a:t>
            </a:r>
            <a:r>
              <a:rPr lang="fr-FR" sz="6000" b="1" dirty="0" smtClean="0">
                <a:solidFill>
                  <a:srgbClr val="00153E"/>
                </a:solidFill>
              </a:rPr>
              <a:t> (LHC)</a:t>
            </a:r>
            <a:endParaRPr lang="fr-FR" sz="6000" b="1" dirty="0" smtClean="0">
              <a:solidFill>
                <a:srgbClr val="00153E"/>
              </a:solidFill>
            </a:endParaRPr>
          </a:p>
          <a:p>
            <a:endParaRPr lang="fr-FR" sz="6000" b="1" dirty="0" smtClean="0">
              <a:solidFill>
                <a:srgbClr val="FF0000"/>
              </a:solidFill>
            </a:endParaRPr>
          </a:p>
          <a:p>
            <a:endParaRPr lang="fr-FR" sz="6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5BE34AA9-8086-E7E7-2378-723598412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527" y="1569521"/>
            <a:ext cx="5093173" cy="43392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86633" y="6314540"/>
            <a:ext cx="5192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164"/>
                </a:solidFill>
              </a:rPr>
              <a:t>M.G. </a:t>
            </a:r>
            <a:r>
              <a:rPr lang="en-GB" dirty="0" err="1">
                <a:solidFill>
                  <a:srgbClr val="002164"/>
                </a:solidFill>
              </a:rPr>
              <a:t>Bagliesi</a:t>
            </a:r>
            <a:r>
              <a:rPr lang="en-GB" dirty="0">
                <a:solidFill>
                  <a:srgbClr val="002164"/>
                </a:solidFill>
              </a:rPr>
              <a:t> et al, </a:t>
            </a:r>
            <a:r>
              <a:rPr lang="en-GB" dirty="0" err="1">
                <a:solidFill>
                  <a:srgbClr val="002164"/>
                </a:solidFill>
              </a:rPr>
              <a:t>Nucl</a:t>
            </a:r>
            <a:r>
              <a:rPr lang="en-GB" dirty="0">
                <a:solidFill>
                  <a:srgbClr val="002164"/>
                </a:solidFill>
              </a:rPr>
              <a:t>. Instr. Meth. A617(2010)134</a:t>
            </a:r>
            <a:endParaRPr lang="en-GB" dirty="0">
              <a:solidFill>
                <a:srgbClr val="002164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41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Summary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02920" y="1543050"/>
            <a:ext cx="10850880" cy="4633913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 smtClean="0">
                <a:solidFill>
                  <a:srgbClr val="001848"/>
                </a:solidFill>
              </a:rPr>
              <a:t>MPGDs</a:t>
            </a:r>
            <a:r>
              <a:rPr lang="fr-FR" dirty="0" smtClean="0">
                <a:solidFill>
                  <a:srgbClr val="001848"/>
                </a:solidFill>
              </a:rPr>
              <a:t> are mature </a:t>
            </a:r>
            <a:r>
              <a:rPr lang="fr-FR" dirty="0" smtClean="0">
                <a:solidFill>
                  <a:srgbClr val="001848"/>
                </a:solidFill>
              </a:rPr>
              <a:t>technologies</a:t>
            </a:r>
          </a:p>
          <a:p>
            <a:endParaRPr lang="fr-FR" dirty="0" smtClean="0">
              <a:solidFill>
                <a:srgbClr val="001848"/>
              </a:solidFill>
            </a:endParaRPr>
          </a:p>
          <a:p>
            <a:r>
              <a:rPr lang="fr-FR" dirty="0" err="1" smtClean="0">
                <a:solidFill>
                  <a:srgbClr val="001848"/>
                </a:solidFill>
              </a:rPr>
              <a:t>MPGDs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err="1" smtClean="0">
                <a:solidFill>
                  <a:srgbClr val="001848"/>
                </a:solidFill>
              </a:rPr>
              <a:t>today</a:t>
            </a:r>
            <a:r>
              <a:rPr lang="fr-FR" dirty="0" smtClean="0">
                <a:solidFill>
                  <a:srgbClr val="001848"/>
                </a:solidFill>
              </a:rPr>
              <a:t>: GEM, </a:t>
            </a:r>
            <a:r>
              <a:rPr lang="fr-FR" dirty="0" err="1" smtClean="0">
                <a:solidFill>
                  <a:srgbClr val="001848"/>
                </a:solidFill>
              </a:rPr>
              <a:t>Micromegas</a:t>
            </a:r>
            <a:r>
              <a:rPr lang="fr-FR" dirty="0">
                <a:solidFill>
                  <a:srgbClr val="001848"/>
                </a:solidFill>
              </a:rPr>
              <a:t> </a:t>
            </a:r>
            <a:r>
              <a:rPr lang="fr-FR" dirty="0" smtClean="0">
                <a:solidFill>
                  <a:srgbClr val="001848"/>
                </a:solidFill>
              </a:rPr>
              <a:t>and µ</a:t>
            </a:r>
            <a:r>
              <a:rPr lang="fr-FR" dirty="0" err="1" smtClean="0">
                <a:solidFill>
                  <a:srgbClr val="001848"/>
                </a:solidFill>
              </a:rPr>
              <a:t>RWell</a:t>
            </a:r>
            <a:r>
              <a:rPr lang="fr-FR" dirty="0" smtClean="0">
                <a:solidFill>
                  <a:srgbClr val="001848"/>
                </a:solidFill>
              </a:rPr>
              <a:t>  </a:t>
            </a:r>
            <a:endParaRPr lang="fr-FR" dirty="0" smtClean="0">
              <a:solidFill>
                <a:srgbClr val="001848"/>
              </a:solidFill>
            </a:endParaRPr>
          </a:p>
          <a:p>
            <a:endParaRPr lang="fr-FR" dirty="0" smtClean="0">
              <a:solidFill>
                <a:srgbClr val="001848"/>
              </a:solidFill>
            </a:endParaRPr>
          </a:p>
          <a:p>
            <a:r>
              <a:rPr lang="fr-FR" dirty="0" smtClean="0">
                <a:solidFill>
                  <a:srgbClr val="001848"/>
                </a:solidFill>
              </a:rPr>
              <a:t>Versatile, adaptable 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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wide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range of applications </a:t>
            </a:r>
          </a:p>
          <a:p>
            <a:pPr marL="457200" lvl="1" indent="0">
              <a:buNone/>
            </a:pPr>
            <a:r>
              <a:rPr lang="fr-FR" dirty="0">
                <a:solidFill>
                  <a:srgbClr val="001848"/>
                </a:solidFill>
              </a:rPr>
              <a:t>« MPGD 2 » Eraldo </a:t>
            </a:r>
            <a:r>
              <a:rPr lang="fr-FR" dirty="0" smtClean="0">
                <a:solidFill>
                  <a:srgbClr val="001848"/>
                </a:solidFill>
              </a:rPr>
              <a:t>Oliveri</a:t>
            </a:r>
            <a:endParaRPr lang="fr-FR" dirty="0" smtClean="0">
              <a:solidFill>
                <a:srgbClr val="001848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«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 MPGD in HEP » Paulo Iengo</a:t>
            </a:r>
          </a:p>
          <a:p>
            <a:pPr marL="457200" lvl="1" indent="0">
              <a:buNone/>
            </a:pP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« 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Applications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beyond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HEP » Marco Cortesi</a:t>
            </a:r>
          </a:p>
          <a:p>
            <a:pPr marL="457200" lvl="1" indent="0">
              <a:buNone/>
            </a:pP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« Applications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beyond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fundamental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research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 » Jona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Bortfeld</a:t>
            </a:r>
            <a:endParaRPr lang="fr-FR" dirty="0" smtClean="0">
              <a:solidFill>
                <a:srgbClr val="001848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>
              <a:solidFill>
                <a:srgbClr val="001848"/>
              </a:solidFill>
              <a:sym typeface="Wingdings" panose="05000000000000000000" pitchFamily="2" charset="2"/>
            </a:endParaRPr>
          </a:p>
          <a:p>
            <a:r>
              <a:rPr lang="fr-FR" dirty="0" err="1" smtClean="0">
                <a:solidFill>
                  <a:srgbClr val="001848"/>
                </a:solidFill>
              </a:rPr>
              <a:t>Challenging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smtClean="0">
                <a:solidFill>
                  <a:srgbClr val="001848"/>
                </a:solidFill>
              </a:rPr>
              <a:t>R&amp;D</a:t>
            </a:r>
          </a:p>
          <a:p>
            <a:pPr lvl="1"/>
            <a:r>
              <a:rPr lang="fr-FR" dirty="0" smtClean="0">
                <a:solidFill>
                  <a:srgbClr val="001848"/>
                </a:solidFill>
              </a:rPr>
              <a:t>Optical </a:t>
            </a:r>
            <a:r>
              <a:rPr lang="fr-FR" dirty="0" err="1" smtClean="0">
                <a:solidFill>
                  <a:srgbClr val="001848"/>
                </a:solidFill>
              </a:rPr>
              <a:t>readout</a:t>
            </a:r>
            <a:endParaRPr lang="fr-FR" dirty="0" smtClean="0">
              <a:solidFill>
                <a:srgbClr val="001848"/>
              </a:solidFill>
            </a:endParaRPr>
          </a:p>
          <a:p>
            <a:pPr lvl="1"/>
            <a:r>
              <a:rPr lang="fr-FR" dirty="0">
                <a:solidFill>
                  <a:srgbClr val="001848"/>
                </a:solidFill>
              </a:rPr>
              <a:t>H</a:t>
            </a:r>
            <a:r>
              <a:rPr lang="fr-FR" dirty="0" smtClean="0">
                <a:solidFill>
                  <a:srgbClr val="001848"/>
                </a:solidFill>
              </a:rPr>
              <a:t>igh rates/</a:t>
            </a:r>
            <a:r>
              <a:rPr lang="fr-FR" dirty="0" err="1" smtClean="0">
                <a:solidFill>
                  <a:srgbClr val="001848"/>
                </a:solidFill>
              </a:rPr>
              <a:t>Aging</a:t>
            </a:r>
            <a:endParaRPr lang="fr-FR" dirty="0" smtClean="0">
              <a:solidFill>
                <a:srgbClr val="001848"/>
              </a:solidFill>
            </a:endParaRPr>
          </a:p>
          <a:p>
            <a:pPr lvl="1"/>
            <a:r>
              <a:rPr lang="fr-FR" dirty="0" smtClean="0">
                <a:solidFill>
                  <a:srgbClr val="001848"/>
                </a:solidFill>
              </a:rPr>
              <a:t>Large areas</a:t>
            </a:r>
            <a:endParaRPr lang="fr-FR" dirty="0">
              <a:solidFill>
                <a:srgbClr val="001848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24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548640" y="4636928"/>
            <a:ext cx="8321040" cy="8572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000" b="1" dirty="0" err="1" smtClean="0">
                <a:solidFill>
                  <a:srgbClr val="00153E"/>
                </a:solidFill>
              </a:rPr>
              <a:t>Acknowledgements</a:t>
            </a:r>
            <a:r>
              <a:rPr lang="fr-FR" sz="4000" b="1" dirty="0" smtClean="0">
                <a:solidFill>
                  <a:srgbClr val="00153E"/>
                </a:solidFill>
              </a:rPr>
              <a:t> </a:t>
            </a:r>
            <a:endParaRPr lang="fr-FR" sz="3600" b="1" dirty="0" smtClean="0">
              <a:solidFill>
                <a:srgbClr val="00153E"/>
              </a:solidFill>
            </a:endParaRPr>
          </a:p>
          <a:p>
            <a:pPr marL="0" indent="0">
              <a:buNone/>
            </a:pPr>
            <a:endParaRPr lang="fr-FR" sz="1400" b="1" dirty="0" smtClean="0">
              <a:solidFill>
                <a:srgbClr val="FF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0"/>
            <a:ext cx="1890509" cy="1195754"/>
          </a:xfrm>
          <a:prstGeom prst="rect">
            <a:avLst/>
          </a:prstGeom>
        </p:spPr>
      </p:pic>
      <p:sp>
        <p:nvSpPr>
          <p:cNvPr id="4" name="Espace réservé du contenu 6"/>
          <p:cNvSpPr>
            <a:spLocks noGrp="1"/>
          </p:cNvSpPr>
          <p:nvPr>
            <p:ph idx="1"/>
          </p:nvPr>
        </p:nvSpPr>
        <p:spPr>
          <a:xfrm>
            <a:off x="548640" y="5494178"/>
            <a:ext cx="11532869" cy="51752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rgbClr val="001848"/>
                </a:solidFill>
              </a:rPr>
              <a:t>D. </a:t>
            </a:r>
            <a:r>
              <a:rPr lang="fr-FR" dirty="0" err="1" smtClean="0">
                <a:solidFill>
                  <a:srgbClr val="001848"/>
                </a:solidFill>
              </a:rPr>
              <a:t>Attié</a:t>
            </a:r>
            <a:r>
              <a:rPr lang="fr-FR" dirty="0" smtClean="0">
                <a:solidFill>
                  <a:srgbClr val="001848"/>
                </a:solidFill>
              </a:rPr>
              <a:t>, </a:t>
            </a:r>
            <a:r>
              <a:rPr lang="fr-FR" dirty="0" smtClean="0">
                <a:solidFill>
                  <a:srgbClr val="001848"/>
                </a:solidFill>
              </a:rPr>
              <a:t>F. Jeanneau,  E. </a:t>
            </a:r>
            <a:r>
              <a:rPr lang="fr-FR" dirty="0" smtClean="0">
                <a:solidFill>
                  <a:srgbClr val="001848"/>
                </a:solidFill>
              </a:rPr>
              <a:t>Oliveri, T .Papaevangelou,  </a:t>
            </a:r>
            <a:r>
              <a:rPr lang="fr-FR" dirty="0">
                <a:solidFill>
                  <a:srgbClr val="001848"/>
                </a:solidFill>
              </a:rPr>
              <a:t>F. </a:t>
            </a:r>
            <a:r>
              <a:rPr lang="fr-FR" dirty="0" smtClean="0">
                <a:solidFill>
                  <a:srgbClr val="001848"/>
                </a:solidFill>
              </a:rPr>
              <a:t>Sauli, M. </a:t>
            </a:r>
            <a:r>
              <a:rPr lang="fr-FR" dirty="0" err="1" smtClean="0">
                <a:solidFill>
                  <a:srgbClr val="001848"/>
                </a:solidFill>
              </a:rPr>
              <a:t>Titov</a:t>
            </a:r>
            <a:r>
              <a:rPr lang="fr-FR" dirty="0" smtClean="0">
                <a:solidFill>
                  <a:srgbClr val="001848"/>
                </a:solidFill>
              </a:rPr>
              <a:t>, M. Vandenbroucke</a:t>
            </a:r>
            <a:endParaRPr lang="fr-FR" dirty="0">
              <a:solidFill>
                <a:srgbClr val="001848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2035418" y="32002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Thanks</a:t>
            </a:r>
            <a:r>
              <a:rPr lang="fr-FR" sz="7200" b="1" dirty="0" smtClean="0">
                <a:solidFill>
                  <a:srgbClr val="00153E"/>
                </a:solidFill>
              </a:rPr>
              <a:t>!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94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29124" y="1847691"/>
            <a:ext cx="1164062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2400" dirty="0" smtClean="0">
                <a:solidFill>
                  <a:srgbClr val="001848"/>
                </a:solidFill>
              </a:rPr>
              <a:t>F. Sauli and A. Sharma, «Micro-</a:t>
            </a:r>
            <a:r>
              <a:rPr lang="fr-FR" sz="2400" dirty="0" err="1" smtClean="0">
                <a:solidFill>
                  <a:srgbClr val="001848"/>
                </a:solidFill>
              </a:rPr>
              <a:t>patern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Gaseous</a:t>
            </a:r>
            <a:r>
              <a:rPr lang="fr-FR" sz="2400" dirty="0" smtClean="0">
                <a:solidFill>
                  <a:srgbClr val="001848"/>
                </a:solidFill>
              </a:rPr>
              <a:t>  Detectors», </a:t>
            </a:r>
            <a:r>
              <a:rPr lang="fr-FR" sz="2400" i="1" dirty="0" err="1" smtClean="0">
                <a:solidFill>
                  <a:srgbClr val="001848"/>
                </a:solidFill>
              </a:rPr>
              <a:t>Ann.Rev.Nucl.Part.Sci</a:t>
            </a:r>
            <a:r>
              <a:rPr lang="fr-FR" sz="2400" i="1" dirty="0">
                <a:solidFill>
                  <a:srgbClr val="001848"/>
                </a:solidFill>
              </a:rPr>
              <a:t>.</a:t>
            </a:r>
            <a:r>
              <a:rPr lang="fr-FR" sz="2400" dirty="0">
                <a:solidFill>
                  <a:srgbClr val="001848"/>
                </a:solidFill>
              </a:rPr>
              <a:t> 49 (1999) 341-388</a:t>
            </a:r>
          </a:p>
          <a:p>
            <a:pPr marL="0" indent="0">
              <a:buNone/>
            </a:pPr>
            <a:endParaRPr lang="en-US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1848"/>
                </a:solidFill>
              </a:rPr>
              <a:t>Y. Giomataris</a:t>
            </a:r>
            <a:r>
              <a:rPr lang="en-US" sz="2400" dirty="0">
                <a:solidFill>
                  <a:srgbClr val="001848"/>
                </a:solidFill>
              </a:rPr>
              <a:t>, </a:t>
            </a:r>
            <a:r>
              <a:rPr lang="en-US" sz="2400" dirty="0" smtClean="0">
                <a:solidFill>
                  <a:srgbClr val="001848"/>
                </a:solidFill>
              </a:rPr>
              <a:t>“Development </a:t>
            </a:r>
            <a:r>
              <a:rPr lang="en-US" sz="2400" dirty="0">
                <a:solidFill>
                  <a:srgbClr val="001848"/>
                </a:solidFill>
              </a:rPr>
              <a:t>and prospects of the new gaseous detector </a:t>
            </a:r>
            <a:r>
              <a:rPr lang="en-US" sz="2400" dirty="0" err="1">
                <a:solidFill>
                  <a:srgbClr val="001848"/>
                </a:solidFill>
              </a:rPr>
              <a:t>Micromegas</a:t>
            </a:r>
            <a:r>
              <a:rPr lang="en-US" sz="2400" dirty="0">
                <a:solidFill>
                  <a:srgbClr val="001848"/>
                </a:solidFill>
              </a:rPr>
              <a:t>”, NIM A 419 (1998) 239-250</a:t>
            </a: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1848"/>
                </a:solidFill>
              </a:rPr>
              <a:t>F</a:t>
            </a:r>
            <a:r>
              <a:rPr lang="en-US" sz="2400" dirty="0">
                <a:solidFill>
                  <a:srgbClr val="001848"/>
                </a:solidFill>
              </a:rPr>
              <a:t>. Sauli, </a:t>
            </a:r>
            <a:r>
              <a:rPr lang="en-US" sz="2400" dirty="0" smtClean="0">
                <a:solidFill>
                  <a:srgbClr val="001848"/>
                </a:solidFill>
              </a:rPr>
              <a:t>“The </a:t>
            </a:r>
            <a:r>
              <a:rPr lang="en-US" sz="2400" dirty="0">
                <a:solidFill>
                  <a:srgbClr val="001848"/>
                </a:solidFill>
              </a:rPr>
              <a:t>gas electron multiplier (GEM): Operating principles and applications</a:t>
            </a:r>
            <a:r>
              <a:rPr lang="en-US" sz="2400" dirty="0" smtClean="0">
                <a:solidFill>
                  <a:srgbClr val="001848"/>
                </a:solidFill>
              </a:rPr>
              <a:t>”, NIM A 805 (2016) 2-24</a:t>
            </a:r>
            <a:endParaRPr lang="en-US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1848"/>
                </a:solidFill>
              </a:rPr>
              <a:t>S</a:t>
            </a:r>
            <a:r>
              <a:rPr lang="fr-FR" sz="2400" dirty="0">
                <a:solidFill>
                  <a:srgbClr val="001848"/>
                </a:solidFill>
              </a:rPr>
              <a:t>. Bressler, </a:t>
            </a:r>
            <a:r>
              <a:rPr lang="fr-FR" sz="2400" dirty="0" smtClean="0">
                <a:solidFill>
                  <a:srgbClr val="001848"/>
                </a:solidFill>
              </a:rPr>
              <a:t>«</a:t>
            </a:r>
            <a:r>
              <a:rPr lang="en-US" sz="2400" dirty="0" smtClean="0">
                <a:solidFill>
                  <a:srgbClr val="001848"/>
                </a:solidFill>
              </a:rPr>
              <a:t>The </a:t>
            </a:r>
            <a:r>
              <a:rPr lang="en-US" sz="2400" dirty="0">
                <a:solidFill>
                  <a:srgbClr val="001848"/>
                </a:solidFill>
              </a:rPr>
              <a:t>Thick Gas Electron Multiplier and its derivatives: Physics, technologies and </a:t>
            </a:r>
            <a:r>
              <a:rPr lang="en-US" sz="2400" dirty="0" smtClean="0">
                <a:solidFill>
                  <a:srgbClr val="001848"/>
                </a:solidFill>
              </a:rPr>
              <a:t>applications,  Progress  Particle and Nuclear Physics 130 (2023) 104029</a:t>
            </a: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1848"/>
                </a:solidFill>
              </a:rPr>
              <a:t>D</a:t>
            </a:r>
            <a:r>
              <a:rPr lang="fr-FR" sz="2400" dirty="0">
                <a:solidFill>
                  <a:srgbClr val="001848"/>
                </a:solidFill>
              </a:rPr>
              <a:t>. </a:t>
            </a:r>
            <a:r>
              <a:rPr lang="fr-FR" sz="2400" dirty="0" err="1">
                <a:solidFill>
                  <a:srgbClr val="001848"/>
                </a:solidFill>
              </a:rPr>
              <a:t>Attié</a:t>
            </a:r>
            <a:r>
              <a:rPr lang="fr-FR" sz="2400" dirty="0">
                <a:solidFill>
                  <a:srgbClr val="001848"/>
                </a:solidFill>
              </a:rPr>
              <a:t> et al., « </a:t>
            </a:r>
            <a:r>
              <a:rPr lang="en-US" sz="2400" dirty="0">
                <a:solidFill>
                  <a:srgbClr val="001848"/>
                </a:solidFill>
              </a:rPr>
              <a:t>Current Status and Future Developments of </a:t>
            </a:r>
            <a:r>
              <a:rPr lang="en-US" sz="2400" dirty="0" err="1">
                <a:solidFill>
                  <a:srgbClr val="001848"/>
                </a:solidFill>
              </a:rPr>
              <a:t>Micromegas</a:t>
            </a:r>
            <a:r>
              <a:rPr lang="en-US" sz="2400" dirty="0">
                <a:solidFill>
                  <a:srgbClr val="001848"/>
                </a:solidFill>
              </a:rPr>
              <a:t> Detectors for Physics and Applications”, </a:t>
            </a:r>
            <a:r>
              <a:rPr lang="fr-FR" sz="2400" dirty="0" err="1">
                <a:solidFill>
                  <a:srgbClr val="001848"/>
                </a:solidFill>
              </a:rPr>
              <a:t>Appl.Sciences</a:t>
            </a:r>
            <a:r>
              <a:rPr lang="fr-FR" sz="2400" dirty="0">
                <a:solidFill>
                  <a:srgbClr val="001848"/>
                </a:solidFill>
              </a:rPr>
              <a:t> 11 (2021) 12, </a:t>
            </a:r>
            <a:r>
              <a:rPr lang="fr-FR" sz="2400" dirty="0" smtClean="0">
                <a:solidFill>
                  <a:srgbClr val="001848"/>
                </a:solidFill>
              </a:rPr>
              <a:t>5362</a:t>
            </a:r>
          </a:p>
          <a:p>
            <a:pPr marL="0" indent="0">
              <a:buNone/>
            </a:pP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sz="2400" dirty="0" err="1" smtClean="0">
                <a:solidFill>
                  <a:srgbClr val="001848"/>
                </a:solidFill>
              </a:rPr>
              <a:t>Gaseous</a:t>
            </a:r>
            <a:r>
              <a:rPr lang="fr-FR" sz="2400" dirty="0" smtClean="0">
                <a:solidFill>
                  <a:srgbClr val="001848"/>
                </a:solidFill>
              </a:rPr>
              <a:t> Radiation Detectors, </a:t>
            </a:r>
            <a:r>
              <a:rPr lang="fr-FR" sz="2400" dirty="0" err="1" smtClean="0">
                <a:solidFill>
                  <a:srgbClr val="001848"/>
                </a:solidFill>
              </a:rPr>
              <a:t>Fundamental</a:t>
            </a:r>
            <a:r>
              <a:rPr lang="fr-FR" sz="2400" dirty="0" smtClean="0">
                <a:solidFill>
                  <a:srgbClr val="001848"/>
                </a:solidFill>
              </a:rPr>
              <a:t> and Applications, Fabio Sauli, </a:t>
            </a:r>
            <a:r>
              <a:rPr lang="fr-FR" sz="2400" dirty="0" err="1" smtClean="0">
                <a:solidFill>
                  <a:srgbClr val="001848"/>
                </a:solidFill>
              </a:rPr>
              <a:t>Cambridfe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Monographs</a:t>
            </a:r>
            <a:r>
              <a:rPr lang="fr-FR" sz="2400" dirty="0" smtClean="0">
                <a:solidFill>
                  <a:srgbClr val="001848"/>
                </a:solidFill>
              </a:rPr>
              <a:t> on </a:t>
            </a:r>
            <a:r>
              <a:rPr lang="fr-FR" sz="2400" dirty="0" err="1" smtClean="0">
                <a:solidFill>
                  <a:srgbClr val="001848"/>
                </a:solidFill>
              </a:rPr>
              <a:t>Particle</a:t>
            </a:r>
            <a:r>
              <a:rPr lang="fr-FR" sz="2400" dirty="0" smtClean="0">
                <a:solidFill>
                  <a:srgbClr val="001848"/>
                </a:solidFill>
              </a:rPr>
              <a:t> Physics, </a:t>
            </a:r>
            <a:r>
              <a:rPr lang="fr-FR" sz="2400" dirty="0" err="1" smtClean="0">
                <a:solidFill>
                  <a:srgbClr val="001848"/>
                </a:solidFill>
              </a:rPr>
              <a:t>Nuclear</a:t>
            </a:r>
            <a:r>
              <a:rPr lang="fr-FR" sz="2400" dirty="0" smtClean="0">
                <a:solidFill>
                  <a:srgbClr val="001848"/>
                </a:solidFill>
              </a:rPr>
              <a:t> Physics and </a:t>
            </a:r>
            <a:r>
              <a:rPr lang="fr-FR" sz="2400" dirty="0" err="1" smtClean="0">
                <a:solidFill>
                  <a:srgbClr val="001848"/>
                </a:solidFill>
              </a:rPr>
              <a:t>Cosmology</a:t>
            </a:r>
            <a:r>
              <a:rPr lang="fr-FR" sz="2400" dirty="0" smtClean="0">
                <a:solidFill>
                  <a:srgbClr val="001848"/>
                </a:solidFill>
              </a:rPr>
              <a:t>, Cambridge </a:t>
            </a:r>
            <a:r>
              <a:rPr lang="fr-FR" sz="2400" dirty="0" err="1" smtClean="0">
                <a:solidFill>
                  <a:srgbClr val="001848"/>
                </a:solidFill>
              </a:rPr>
              <a:t>University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Press</a:t>
            </a:r>
            <a:r>
              <a:rPr lang="fr-FR" sz="2400" dirty="0" smtClean="0">
                <a:solidFill>
                  <a:srgbClr val="001848"/>
                </a:solidFill>
              </a:rPr>
              <a:t>. </a:t>
            </a:r>
            <a:endParaRPr lang="fr-FR" sz="2400" dirty="0">
              <a:solidFill>
                <a:srgbClr val="001848"/>
              </a:solidFill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2573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Further</a:t>
            </a:r>
            <a:r>
              <a:rPr lang="fr-FR" sz="9600" b="1" dirty="0" smtClean="0">
                <a:solidFill>
                  <a:srgbClr val="00153E"/>
                </a:solidFill>
              </a:rPr>
              <a:t> </a:t>
            </a:r>
            <a:r>
              <a:rPr lang="fr-FR" sz="7200" b="1" dirty="0" err="1" smtClean="0">
                <a:solidFill>
                  <a:srgbClr val="00153E"/>
                </a:solidFill>
              </a:rPr>
              <a:t>reading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-26541" y="-32002"/>
            <a:ext cx="1890509" cy="1195754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00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time-projection-chamb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902" y="2649413"/>
            <a:ext cx="1447800" cy="1201138"/>
          </a:xfrm>
          <a:prstGeom prst="rect">
            <a:avLst/>
          </a:prstGeom>
        </p:spPr>
      </p:pic>
      <p:pic>
        <p:nvPicPr>
          <p:cNvPr id="7" name="Image 6" descr="georges-charpa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082" y="1708509"/>
            <a:ext cx="864930" cy="940904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2251326" y="1125413"/>
            <a:ext cx="7225556" cy="430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9577" y="1711567"/>
            <a:ext cx="2841869" cy="952369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TPC</a:t>
            </a:r>
          </a:p>
          <a:p>
            <a:pPr algn="ctr"/>
            <a:r>
              <a:rPr lang="fr-FR" sz="1200" dirty="0" smtClean="0"/>
              <a:t>Time Projection </a:t>
            </a:r>
            <a:r>
              <a:rPr lang="fr-FR" sz="1200" dirty="0" err="1" smtClean="0"/>
              <a:t>Chamber</a:t>
            </a:r>
            <a:endParaRPr lang="fr-FR" sz="1200" dirty="0" smtClean="0"/>
          </a:p>
          <a:p>
            <a:pPr algn="ctr"/>
            <a:r>
              <a:rPr lang="fr-FR" sz="1200" dirty="0" smtClean="0"/>
              <a:t>D. R. </a:t>
            </a:r>
            <a:r>
              <a:rPr lang="fr-FR" sz="1200" dirty="0" err="1" smtClean="0"/>
              <a:t>Nygren</a:t>
            </a:r>
            <a:r>
              <a:rPr lang="fr-FR" sz="1200" dirty="0" smtClean="0"/>
              <a:t> et al., 1974</a:t>
            </a:r>
            <a:endParaRPr lang="fr-FR" sz="1200" dirty="0"/>
          </a:p>
        </p:txBody>
      </p:sp>
      <p:sp>
        <p:nvSpPr>
          <p:cNvPr id="10" name="Rectangle 9"/>
          <p:cNvSpPr/>
          <p:nvPr/>
        </p:nvSpPr>
        <p:spPr>
          <a:xfrm>
            <a:off x="3251411" y="3432024"/>
            <a:ext cx="2375665" cy="935109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MSGC</a:t>
            </a:r>
          </a:p>
          <a:p>
            <a:pPr algn="ctr"/>
            <a:r>
              <a:rPr lang="fr-FR" sz="1200" dirty="0" smtClean="0"/>
              <a:t>Micro-</a:t>
            </a:r>
            <a:r>
              <a:rPr lang="fr-FR" sz="1200" dirty="0" err="1" smtClean="0"/>
              <a:t>Strip</a:t>
            </a:r>
            <a:r>
              <a:rPr lang="fr-FR" sz="1200" dirty="0" smtClean="0"/>
              <a:t> </a:t>
            </a:r>
            <a:r>
              <a:rPr lang="fr-FR" sz="1200" dirty="0" err="1" smtClean="0"/>
              <a:t>Gas</a:t>
            </a:r>
            <a:r>
              <a:rPr lang="fr-FR" sz="1200" dirty="0" smtClean="0"/>
              <a:t> </a:t>
            </a:r>
            <a:r>
              <a:rPr lang="fr-FR" sz="1200" dirty="0" err="1" smtClean="0"/>
              <a:t>Chamber</a:t>
            </a:r>
            <a:r>
              <a:rPr lang="fr-FR" sz="1200" dirty="0" smtClean="0"/>
              <a:t> </a:t>
            </a:r>
          </a:p>
          <a:p>
            <a:pPr algn="ctr"/>
            <a:r>
              <a:rPr lang="fr-FR" sz="1200" dirty="0" smtClean="0"/>
              <a:t>A. </a:t>
            </a:r>
            <a:r>
              <a:rPr lang="fr-FR" sz="1200" dirty="0" err="1" smtClean="0"/>
              <a:t>Oed</a:t>
            </a:r>
            <a:r>
              <a:rPr lang="fr-FR" sz="1200" dirty="0" smtClean="0"/>
              <a:t>, 1988</a:t>
            </a:r>
            <a:endParaRPr lang="fr-FR" sz="1200" dirty="0"/>
          </a:p>
        </p:txBody>
      </p:sp>
      <p:sp>
        <p:nvSpPr>
          <p:cNvPr id="11" name="Rectangle 10"/>
          <p:cNvSpPr/>
          <p:nvPr/>
        </p:nvSpPr>
        <p:spPr>
          <a:xfrm>
            <a:off x="7838145" y="4779235"/>
            <a:ext cx="2291861" cy="635000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GEM</a:t>
            </a:r>
          </a:p>
          <a:p>
            <a:pPr algn="ctr"/>
            <a:r>
              <a:rPr lang="fr-FR" sz="1200" dirty="0" err="1" smtClean="0"/>
              <a:t>Gas</a:t>
            </a:r>
            <a:r>
              <a:rPr lang="fr-FR" sz="1200" dirty="0" smtClean="0"/>
              <a:t> Electron Multiplier</a:t>
            </a:r>
          </a:p>
          <a:p>
            <a:pPr algn="ctr"/>
            <a:r>
              <a:rPr lang="fr-FR" sz="1200" dirty="0" smtClean="0"/>
              <a:t>F. </a:t>
            </a:r>
            <a:r>
              <a:rPr lang="fr-FR" sz="1200" dirty="0" err="1" smtClean="0"/>
              <a:t>Sauli</a:t>
            </a:r>
            <a:r>
              <a:rPr lang="fr-FR" sz="1200" dirty="0" smtClean="0"/>
              <a:t>, 1997</a:t>
            </a:r>
            <a:endParaRPr lang="fr-FR" sz="1200" dirty="0"/>
          </a:p>
        </p:txBody>
      </p:sp>
      <p:sp>
        <p:nvSpPr>
          <p:cNvPr id="14" name="Flèche vers la droite 18"/>
          <p:cNvSpPr/>
          <p:nvPr/>
        </p:nvSpPr>
        <p:spPr>
          <a:xfrm rot="4261536">
            <a:off x="2238101" y="1879644"/>
            <a:ext cx="1350349" cy="2106343"/>
          </a:xfrm>
          <a:custGeom>
            <a:avLst/>
            <a:gdLst>
              <a:gd name="connsiteX0" fmla="*/ 0 w 1235554"/>
              <a:gd name="connsiteY0" fmla="*/ 128803 h 515211"/>
              <a:gd name="connsiteX1" fmla="*/ 977949 w 1235554"/>
              <a:gd name="connsiteY1" fmla="*/ 128803 h 515211"/>
              <a:gd name="connsiteX2" fmla="*/ 977949 w 1235554"/>
              <a:gd name="connsiteY2" fmla="*/ 0 h 515211"/>
              <a:gd name="connsiteX3" fmla="*/ 1235554 w 1235554"/>
              <a:gd name="connsiteY3" fmla="*/ 257606 h 515211"/>
              <a:gd name="connsiteX4" fmla="*/ 977949 w 1235554"/>
              <a:gd name="connsiteY4" fmla="*/ 515211 h 515211"/>
              <a:gd name="connsiteX5" fmla="*/ 977949 w 1235554"/>
              <a:gd name="connsiteY5" fmla="*/ 386408 h 515211"/>
              <a:gd name="connsiteX6" fmla="*/ 0 w 1235554"/>
              <a:gd name="connsiteY6" fmla="*/ 386408 h 515211"/>
              <a:gd name="connsiteX7" fmla="*/ 0 w 1235554"/>
              <a:gd name="connsiteY7" fmla="*/ 128803 h 515211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705044 w 1353155"/>
              <a:gd name="connsiteY0" fmla="*/ 0 h 1902829"/>
              <a:gd name="connsiteX1" fmla="*/ 1095550 w 1353155"/>
              <a:gd name="connsiteY1" fmla="*/ 418787 h 1902829"/>
              <a:gd name="connsiteX2" fmla="*/ 1095550 w 1353155"/>
              <a:gd name="connsiteY2" fmla="*/ 289984 h 1902829"/>
              <a:gd name="connsiteX3" fmla="*/ 1353155 w 1353155"/>
              <a:gd name="connsiteY3" fmla="*/ 547590 h 1902829"/>
              <a:gd name="connsiteX4" fmla="*/ 1095550 w 1353155"/>
              <a:gd name="connsiteY4" fmla="*/ 805195 h 1902829"/>
              <a:gd name="connsiteX5" fmla="*/ 1095550 w 1353155"/>
              <a:gd name="connsiteY5" fmla="*/ 676392 h 1902829"/>
              <a:gd name="connsiteX6" fmla="*/ 0 w 1353155"/>
              <a:gd name="connsiteY6" fmla="*/ 1902829 h 1902829"/>
              <a:gd name="connsiteX7" fmla="*/ 705044 w 1353155"/>
              <a:gd name="connsiteY7" fmla="*/ 0 h 1902829"/>
              <a:gd name="connsiteX0" fmla="*/ 729820 w 1353155"/>
              <a:gd name="connsiteY0" fmla="*/ 0 h 1974889"/>
              <a:gd name="connsiteX1" fmla="*/ 1095550 w 1353155"/>
              <a:gd name="connsiteY1" fmla="*/ 490847 h 1974889"/>
              <a:gd name="connsiteX2" fmla="*/ 1095550 w 1353155"/>
              <a:gd name="connsiteY2" fmla="*/ 362044 h 1974889"/>
              <a:gd name="connsiteX3" fmla="*/ 1353155 w 1353155"/>
              <a:gd name="connsiteY3" fmla="*/ 619650 h 1974889"/>
              <a:gd name="connsiteX4" fmla="*/ 1095550 w 1353155"/>
              <a:gd name="connsiteY4" fmla="*/ 877255 h 1974889"/>
              <a:gd name="connsiteX5" fmla="*/ 1095550 w 1353155"/>
              <a:gd name="connsiteY5" fmla="*/ 748452 h 1974889"/>
              <a:gd name="connsiteX6" fmla="*/ 0 w 1353155"/>
              <a:gd name="connsiteY6" fmla="*/ 1974889 h 1974889"/>
              <a:gd name="connsiteX7" fmla="*/ 729820 w 1353155"/>
              <a:gd name="connsiteY7" fmla="*/ 0 h 1974889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49158 w 1350349"/>
              <a:gd name="connsiteY0" fmla="*/ 0 h 2109252"/>
              <a:gd name="connsiteX1" fmla="*/ 1092744 w 1350349"/>
              <a:gd name="connsiteY1" fmla="*/ 496663 h 2109252"/>
              <a:gd name="connsiteX2" fmla="*/ 1092744 w 1350349"/>
              <a:gd name="connsiteY2" fmla="*/ 367860 h 2109252"/>
              <a:gd name="connsiteX3" fmla="*/ 1350349 w 1350349"/>
              <a:gd name="connsiteY3" fmla="*/ 625466 h 2109252"/>
              <a:gd name="connsiteX4" fmla="*/ 1092744 w 1350349"/>
              <a:gd name="connsiteY4" fmla="*/ 883071 h 2109252"/>
              <a:gd name="connsiteX5" fmla="*/ 1092744 w 1350349"/>
              <a:gd name="connsiteY5" fmla="*/ 754268 h 2109252"/>
              <a:gd name="connsiteX6" fmla="*/ 0 w 1350349"/>
              <a:gd name="connsiteY6" fmla="*/ 2109252 h 2109252"/>
              <a:gd name="connsiteX7" fmla="*/ 749158 w 1350349"/>
              <a:gd name="connsiteY7" fmla="*/ 0 h 2109252"/>
              <a:gd name="connsiteX0" fmla="*/ 725981 w 1350349"/>
              <a:gd name="connsiteY0" fmla="*/ 0 h 2100434"/>
              <a:gd name="connsiteX1" fmla="*/ 1092744 w 1350349"/>
              <a:gd name="connsiteY1" fmla="*/ 487845 h 2100434"/>
              <a:gd name="connsiteX2" fmla="*/ 1092744 w 1350349"/>
              <a:gd name="connsiteY2" fmla="*/ 359042 h 2100434"/>
              <a:gd name="connsiteX3" fmla="*/ 1350349 w 1350349"/>
              <a:gd name="connsiteY3" fmla="*/ 616648 h 2100434"/>
              <a:gd name="connsiteX4" fmla="*/ 1092744 w 1350349"/>
              <a:gd name="connsiteY4" fmla="*/ 874253 h 2100434"/>
              <a:gd name="connsiteX5" fmla="*/ 1092744 w 1350349"/>
              <a:gd name="connsiteY5" fmla="*/ 745450 h 2100434"/>
              <a:gd name="connsiteX6" fmla="*/ 0 w 1350349"/>
              <a:gd name="connsiteY6" fmla="*/ 2100434 h 2100434"/>
              <a:gd name="connsiteX7" fmla="*/ 725981 w 1350349"/>
              <a:gd name="connsiteY7" fmla="*/ 0 h 2100434"/>
              <a:gd name="connsiteX0" fmla="*/ 738928 w 1350349"/>
              <a:gd name="connsiteY0" fmla="*/ 0 h 2089267"/>
              <a:gd name="connsiteX1" fmla="*/ 1092744 w 1350349"/>
              <a:gd name="connsiteY1" fmla="*/ 476678 h 2089267"/>
              <a:gd name="connsiteX2" fmla="*/ 1092744 w 1350349"/>
              <a:gd name="connsiteY2" fmla="*/ 347875 h 2089267"/>
              <a:gd name="connsiteX3" fmla="*/ 1350349 w 1350349"/>
              <a:gd name="connsiteY3" fmla="*/ 605481 h 2089267"/>
              <a:gd name="connsiteX4" fmla="*/ 1092744 w 1350349"/>
              <a:gd name="connsiteY4" fmla="*/ 863086 h 2089267"/>
              <a:gd name="connsiteX5" fmla="*/ 1092744 w 1350349"/>
              <a:gd name="connsiteY5" fmla="*/ 734283 h 2089267"/>
              <a:gd name="connsiteX6" fmla="*/ 0 w 1350349"/>
              <a:gd name="connsiteY6" fmla="*/ 2089267 h 2089267"/>
              <a:gd name="connsiteX7" fmla="*/ 738928 w 1350349"/>
              <a:gd name="connsiteY7" fmla="*/ 0 h 2089267"/>
              <a:gd name="connsiteX0" fmla="*/ 725791 w 1350349"/>
              <a:gd name="connsiteY0" fmla="*/ 0 h 2080354"/>
              <a:gd name="connsiteX1" fmla="*/ 1092744 w 1350349"/>
              <a:gd name="connsiteY1" fmla="*/ 467765 h 2080354"/>
              <a:gd name="connsiteX2" fmla="*/ 1092744 w 1350349"/>
              <a:gd name="connsiteY2" fmla="*/ 338962 h 2080354"/>
              <a:gd name="connsiteX3" fmla="*/ 1350349 w 1350349"/>
              <a:gd name="connsiteY3" fmla="*/ 596568 h 2080354"/>
              <a:gd name="connsiteX4" fmla="*/ 1092744 w 1350349"/>
              <a:gd name="connsiteY4" fmla="*/ 854173 h 2080354"/>
              <a:gd name="connsiteX5" fmla="*/ 1092744 w 1350349"/>
              <a:gd name="connsiteY5" fmla="*/ 725370 h 2080354"/>
              <a:gd name="connsiteX6" fmla="*/ 0 w 1350349"/>
              <a:gd name="connsiteY6" fmla="*/ 2080354 h 2080354"/>
              <a:gd name="connsiteX7" fmla="*/ 725791 w 1350349"/>
              <a:gd name="connsiteY7" fmla="*/ 0 h 2080354"/>
              <a:gd name="connsiteX0" fmla="*/ 738834 w 1350349"/>
              <a:gd name="connsiteY0" fmla="*/ 0 h 2079227"/>
              <a:gd name="connsiteX1" fmla="*/ 1092744 w 1350349"/>
              <a:gd name="connsiteY1" fmla="*/ 466638 h 2079227"/>
              <a:gd name="connsiteX2" fmla="*/ 1092744 w 1350349"/>
              <a:gd name="connsiteY2" fmla="*/ 337835 h 2079227"/>
              <a:gd name="connsiteX3" fmla="*/ 1350349 w 1350349"/>
              <a:gd name="connsiteY3" fmla="*/ 595441 h 2079227"/>
              <a:gd name="connsiteX4" fmla="*/ 1092744 w 1350349"/>
              <a:gd name="connsiteY4" fmla="*/ 853046 h 2079227"/>
              <a:gd name="connsiteX5" fmla="*/ 1092744 w 1350349"/>
              <a:gd name="connsiteY5" fmla="*/ 724243 h 2079227"/>
              <a:gd name="connsiteX6" fmla="*/ 0 w 1350349"/>
              <a:gd name="connsiteY6" fmla="*/ 2079227 h 2079227"/>
              <a:gd name="connsiteX7" fmla="*/ 738834 w 1350349"/>
              <a:gd name="connsiteY7" fmla="*/ 0 h 2079227"/>
              <a:gd name="connsiteX0" fmla="*/ 738085 w 1350349"/>
              <a:gd name="connsiteY0" fmla="*/ 0 h 2106343"/>
              <a:gd name="connsiteX1" fmla="*/ 1092744 w 1350349"/>
              <a:gd name="connsiteY1" fmla="*/ 493754 h 2106343"/>
              <a:gd name="connsiteX2" fmla="*/ 1092744 w 1350349"/>
              <a:gd name="connsiteY2" fmla="*/ 364951 h 2106343"/>
              <a:gd name="connsiteX3" fmla="*/ 1350349 w 1350349"/>
              <a:gd name="connsiteY3" fmla="*/ 622557 h 2106343"/>
              <a:gd name="connsiteX4" fmla="*/ 1092744 w 1350349"/>
              <a:gd name="connsiteY4" fmla="*/ 880162 h 2106343"/>
              <a:gd name="connsiteX5" fmla="*/ 1092744 w 1350349"/>
              <a:gd name="connsiteY5" fmla="*/ 751359 h 2106343"/>
              <a:gd name="connsiteX6" fmla="*/ 0 w 1350349"/>
              <a:gd name="connsiteY6" fmla="*/ 2106343 h 2106343"/>
              <a:gd name="connsiteX7" fmla="*/ 738085 w 1350349"/>
              <a:gd name="connsiteY7" fmla="*/ 0 h 210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0349" h="2106343">
                <a:moveTo>
                  <a:pt x="738085" y="0"/>
                </a:moveTo>
                <a:cubicBezTo>
                  <a:pt x="580503" y="636013"/>
                  <a:pt x="832394" y="511681"/>
                  <a:pt x="1092744" y="493754"/>
                </a:cubicBezTo>
                <a:lnTo>
                  <a:pt x="1092744" y="364951"/>
                </a:lnTo>
                <a:lnTo>
                  <a:pt x="1350349" y="622557"/>
                </a:lnTo>
                <a:lnTo>
                  <a:pt x="1092744" y="880162"/>
                </a:lnTo>
                <a:lnTo>
                  <a:pt x="1092744" y="751359"/>
                </a:lnTo>
                <a:cubicBezTo>
                  <a:pt x="593726" y="886119"/>
                  <a:pt x="526375" y="736412"/>
                  <a:pt x="0" y="2106343"/>
                </a:cubicBezTo>
                <a:lnTo>
                  <a:pt x="738085" y="0"/>
                </a:ln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1865245" y="1708509"/>
            <a:ext cx="2031832" cy="948716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MWPC</a:t>
            </a:r>
          </a:p>
          <a:p>
            <a:pPr algn="ctr"/>
            <a:r>
              <a:rPr lang="fr-FR" sz="1200" dirty="0" smtClean="0"/>
              <a:t>Multi-</a:t>
            </a:r>
            <a:r>
              <a:rPr lang="fr-FR" sz="1200" dirty="0" err="1" smtClean="0"/>
              <a:t>Wire</a:t>
            </a:r>
            <a:r>
              <a:rPr lang="fr-FR" sz="1200" dirty="0" smtClean="0"/>
              <a:t> </a:t>
            </a:r>
            <a:r>
              <a:rPr lang="fr-FR" sz="1200" dirty="0" err="1" smtClean="0"/>
              <a:t>Proportional</a:t>
            </a:r>
            <a:r>
              <a:rPr lang="fr-FR" sz="1200" dirty="0" smtClean="0"/>
              <a:t> </a:t>
            </a:r>
            <a:r>
              <a:rPr lang="fr-FR" sz="1200" dirty="0" err="1" smtClean="0"/>
              <a:t>Chamber</a:t>
            </a:r>
            <a:endParaRPr lang="fr-FR" sz="1200" dirty="0" smtClean="0"/>
          </a:p>
          <a:p>
            <a:pPr algn="ctr"/>
            <a:r>
              <a:rPr lang="fr-FR" sz="1200" dirty="0" smtClean="0"/>
              <a:t>G. Charpak et al., 1968</a:t>
            </a:r>
            <a:endParaRPr lang="fr-FR" sz="1200" dirty="0"/>
          </a:p>
        </p:txBody>
      </p:sp>
      <p:sp>
        <p:nvSpPr>
          <p:cNvPr id="16" name="Flèche vers la droite 20"/>
          <p:cNvSpPr/>
          <p:nvPr/>
        </p:nvSpPr>
        <p:spPr>
          <a:xfrm rot="6955941">
            <a:off x="3963971" y="4013136"/>
            <a:ext cx="1547896" cy="1189848"/>
          </a:xfrm>
          <a:custGeom>
            <a:avLst/>
            <a:gdLst>
              <a:gd name="connsiteX0" fmla="*/ 0 w 1421803"/>
              <a:gd name="connsiteY0" fmla="*/ 128803 h 515211"/>
              <a:gd name="connsiteX1" fmla="*/ 1164198 w 1421803"/>
              <a:gd name="connsiteY1" fmla="*/ 128803 h 515211"/>
              <a:gd name="connsiteX2" fmla="*/ 1164198 w 1421803"/>
              <a:gd name="connsiteY2" fmla="*/ 0 h 515211"/>
              <a:gd name="connsiteX3" fmla="*/ 1421803 w 1421803"/>
              <a:gd name="connsiteY3" fmla="*/ 257606 h 515211"/>
              <a:gd name="connsiteX4" fmla="*/ 1164198 w 1421803"/>
              <a:gd name="connsiteY4" fmla="*/ 515211 h 515211"/>
              <a:gd name="connsiteX5" fmla="*/ 1164198 w 1421803"/>
              <a:gd name="connsiteY5" fmla="*/ 386408 h 515211"/>
              <a:gd name="connsiteX6" fmla="*/ 0 w 1421803"/>
              <a:gd name="connsiteY6" fmla="*/ 386408 h 515211"/>
              <a:gd name="connsiteX7" fmla="*/ 0 w 1421803"/>
              <a:gd name="connsiteY7" fmla="*/ 128803 h 515211"/>
              <a:gd name="connsiteX0" fmla="*/ 0 w 1499691"/>
              <a:gd name="connsiteY0" fmla="*/ 0 h 662746"/>
              <a:gd name="connsiteX1" fmla="*/ 1242086 w 1499691"/>
              <a:gd name="connsiteY1" fmla="*/ 276338 h 662746"/>
              <a:gd name="connsiteX2" fmla="*/ 1242086 w 1499691"/>
              <a:gd name="connsiteY2" fmla="*/ 147535 h 662746"/>
              <a:gd name="connsiteX3" fmla="*/ 1499691 w 1499691"/>
              <a:gd name="connsiteY3" fmla="*/ 405141 h 662746"/>
              <a:gd name="connsiteX4" fmla="*/ 1242086 w 1499691"/>
              <a:gd name="connsiteY4" fmla="*/ 662746 h 662746"/>
              <a:gd name="connsiteX5" fmla="*/ 1242086 w 1499691"/>
              <a:gd name="connsiteY5" fmla="*/ 533943 h 662746"/>
              <a:gd name="connsiteX6" fmla="*/ 77888 w 1499691"/>
              <a:gd name="connsiteY6" fmla="*/ 533943 h 662746"/>
              <a:gd name="connsiteX7" fmla="*/ 0 w 1499691"/>
              <a:gd name="connsiteY7" fmla="*/ 0 h 662746"/>
              <a:gd name="connsiteX0" fmla="*/ 0 w 1499691"/>
              <a:gd name="connsiteY0" fmla="*/ 0 h 662746"/>
              <a:gd name="connsiteX1" fmla="*/ 1242086 w 1499691"/>
              <a:gd name="connsiteY1" fmla="*/ 276338 h 662746"/>
              <a:gd name="connsiteX2" fmla="*/ 1242086 w 1499691"/>
              <a:gd name="connsiteY2" fmla="*/ 147535 h 662746"/>
              <a:gd name="connsiteX3" fmla="*/ 1499691 w 1499691"/>
              <a:gd name="connsiteY3" fmla="*/ 405141 h 662746"/>
              <a:gd name="connsiteX4" fmla="*/ 1242086 w 1499691"/>
              <a:gd name="connsiteY4" fmla="*/ 662746 h 662746"/>
              <a:gd name="connsiteX5" fmla="*/ 1242086 w 1499691"/>
              <a:gd name="connsiteY5" fmla="*/ 533943 h 662746"/>
              <a:gd name="connsiteX6" fmla="*/ 77888 w 1499691"/>
              <a:gd name="connsiteY6" fmla="*/ 533943 h 662746"/>
              <a:gd name="connsiteX7" fmla="*/ 0 w 1499691"/>
              <a:gd name="connsiteY7" fmla="*/ 0 h 662746"/>
              <a:gd name="connsiteX0" fmla="*/ 34018 w 1421803"/>
              <a:gd name="connsiteY0" fmla="*/ 0 h 766590"/>
              <a:gd name="connsiteX1" fmla="*/ 1164198 w 1421803"/>
              <a:gd name="connsiteY1" fmla="*/ 380182 h 766590"/>
              <a:gd name="connsiteX2" fmla="*/ 1164198 w 1421803"/>
              <a:gd name="connsiteY2" fmla="*/ 251379 h 766590"/>
              <a:gd name="connsiteX3" fmla="*/ 1421803 w 1421803"/>
              <a:gd name="connsiteY3" fmla="*/ 508985 h 766590"/>
              <a:gd name="connsiteX4" fmla="*/ 1164198 w 1421803"/>
              <a:gd name="connsiteY4" fmla="*/ 766590 h 766590"/>
              <a:gd name="connsiteX5" fmla="*/ 1164198 w 1421803"/>
              <a:gd name="connsiteY5" fmla="*/ 637787 h 766590"/>
              <a:gd name="connsiteX6" fmla="*/ 0 w 1421803"/>
              <a:gd name="connsiteY6" fmla="*/ 637787 h 766590"/>
              <a:gd name="connsiteX7" fmla="*/ 34018 w 1421803"/>
              <a:gd name="connsiteY7" fmla="*/ 0 h 766590"/>
              <a:gd name="connsiteX0" fmla="*/ 0 w 1529162"/>
              <a:gd name="connsiteY0" fmla="*/ 0 h 694312"/>
              <a:gd name="connsiteX1" fmla="*/ 1271557 w 1529162"/>
              <a:gd name="connsiteY1" fmla="*/ 307904 h 694312"/>
              <a:gd name="connsiteX2" fmla="*/ 1271557 w 1529162"/>
              <a:gd name="connsiteY2" fmla="*/ 179101 h 694312"/>
              <a:gd name="connsiteX3" fmla="*/ 1529162 w 1529162"/>
              <a:gd name="connsiteY3" fmla="*/ 436707 h 694312"/>
              <a:gd name="connsiteX4" fmla="*/ 1271557 w 1529162"/>
              <a:gd name="connsiteY4" fmla="*/ 694312 h 694312"/>
              <a:gd name="connsiteX5" fmla="*/ 1271557 w 1529162"/>
              <a:gd name="connsiteY5" fmla="*/ 565509 h 694312"/>
              <a:gd name="connsiteX6" fmla="*/ 107359 w 1529162"/>
              <a:gd name="connsiteY6" fmla="*/ 565509 h 694312"/>
              <a:gd name="connsiteX7" fmla="*/ 0 w 1529162"/>
              <a:gd name="connsiteY7" fmla="*/ 0 h 694312"/>
              <a:gd name="connsiteX0" fmla="*/ 0 w 1529162"/>
              <a:gd name="connsiteY0" fmla="*/ 0 h 694312"/>
              <a:gd name="connsiteX1" fmla="*/ 1271557 w 1529162"/>
              <a:gd name="connsiteY1" fmla="*/ 307904 h 694312"/>
              <a:gd name="connsiteX2" fmla="*/ 1271557 w 1529162"/>
              <a:gd name="connsiteY2" fmla="*/ 179101 h 694312"/>
              <a:gd name="connsiteX3" fmla="*/ 1529162 w 1529162"/>
              <a:gd name="connsiteY3" fmla="*/ 436707 h 694312"/>
              <a:gd name="connsiteX4" fmla="*/ 1271557 w 1529162"/>
              <a:gd name="connsiteY4" fmla="*/ 694312 h 694312"/>
              <a:gd name="connsiteX5" fmla="*/ 1271557 w 1529162"/>
              <a:gd name="connsiteY5" fmla="*/ 565509 h 694312"/>
              <a:gd name="connsiteX6" fmla="*/ 107359 w 1529162"/>
              <a:gd name="connsiteY6" fmla="*/ 565509 h 694312"/>
              <a:gd name="connsiteX7" fmla="*/ 0 w 1529162"/>
              <a:gd name="connsiteY7" fmla="*/ 0 h 694312"/>
              <a:gd name="connsiteX0" fmla="*/ 0 w 1514729"/>
              <a:gd name="connsiteY0" fmla="*/ 0 h 715452"/>
              <a:gd name="connsiteX1" fmla="*/ 1257124 w 1514729"/>
              <a:gd name="connsiteY1" fmla="*/ 329044 h 715452"/>
              <a:gd name="connsiteX2" fmla="*/ 1257124 w 1514729"/>
              <a:gd name="connsiteY2" fmla="*/ 200241 h 715452"/>
              <a:gd name="connsiteX3" fmla="*/ 1514729 w 1514729"/>
              <a:gd name="connsiteY3" fmla="*/ 457847 h 715452"/>
              <a:gd name="connsiteX4" fmla="*/ 1257124 w 1514729"/>
              <a:gd name="connsiteY4" fmla="*/ 715452 h 715452"/>
              <a:gd name="connsiteX5" fmla="*/ 1257124 w 1514729"/>
              <a:gd name="connsiteY5" fmla="*/ 586649 h 715452"/>
              <a:gd name="connsiteX6" fmla="*/ 92926 w 1514729"/>
              <a:gd name="connsiteY6" fmla="*/ 586649 h 715452"/>
              <a:gd name="connsiteX7" fmla="*/ 0 w 1514729"/>
              <a:gd name="connsiteY7" fmla="*/ 0 h 715452"/>
              <a:gd name="connsiteX0" fmla="*/ 0 w 1557693"/>
              <a:gd name="connsiteY0" fmla="*/ 0 h 811065"/>
              <a:gd name="connsiteX1" fmla="*/ 1300088 w 1557693"/>
              <a:gd name="connsiteY1" fmla="*/ 424657 h 811065"/>
              <a:gd name="connsiteX2" fmla="*/ 1300088 w 1557693"/>
              <a:gd name="connsiteY2" fmla="*/ 295854 h 811065"/>
              <a:gd name="connsiteX3" fmla="*/ 1557693 w 1557693"/>
              <a:gd name="connsiteY3" fmla="*/ 553460 h 811065"/>
              <a:gd name="connsiteX4" fmla="*/ 1300088 w 1557693"/>
              <a:gd name="connsiteY4" fmla="*/ 811065 h 811065"/>
              <a:gd name="connsiteX5" fmla="*/ 1300088 w 1557693"/>
              <a:gd name="connsiteY5" fmla="*/ 682262 h 811065"/>
              <a:gd name="connsiteX6" fmla="*/ 135890 w 1557693"/>
              <a:gd name="connsiteY6" fmla="*/ 682262 h 811065"/>
              <a:gd name="connsiteX7" fmla="*/ 0 w 1557693"/>
              <a:gd name="connsiteY7" fmla="*/ 0 h 811065"/>
              <a:gd name="connsiteX0" fmla="*/ 0 w 1557693"/>
              <a:gd name="connsiteY0" fmla="*/ 0 h 811065"/>
              <a:gd name="connsiteX1" fmla="*/ 1300088 w 1557693"/>
              <a:gd name="connsiteY1" fmla="*/ 424657 h 811065"/>
              <a:gd name="connsiteX2" fmla="*/ 1300088 w 1557693"/>
              <a:gd name="connsiteY2" fmla="*/ 295854 h 811065"/>
              <a:gd name="connsiteX3" fmla="*/ 1557693 w 1557693"/>
              <a:gd name="connsiteY3" fmla="*/ 553460 h 811065"/>
              <a:gd name="connsiteX4" fmla="*/ 1300088 w 1557693"/>
              <a:gd name="connsiteY4" fmla="*/ 811065 h 811065"/>
              <a:gd name="connsiteX5" fmla="*/ 1300088 w 1557693"/>
              <a:gd name="connsiteY5" fmla="*/ 682262 h 811065"/>
              <a:gd name="connsiteX6" fmla="*/ 135890 w 1557693"/>
              <a:gd name="connsiteY6" fmla="*/ 682262 h 811065"/>
              <a:gd name="connsiteX7" fmla="*/ 0 w 1557693"/>
              <a:gd name="connsiteY7" fmla="*/ 0 h 81106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1196868"/>
              <a:gd name="connsiteX1" fmla="*/ 1300088 w 1557693"/>
              <a:gd name="connsiteY1" fmla="*/ 424657 h 1196868"/>
              <a:gd name="connsiteX2" fmla="*/ 1300088 w 1557693"/>
              <a:gd name="connsiteY2" fmla="*/ 295854 h 1196868"/>
              <a:gd name="connsiteX3" fmla="*/ 1557693 w 1557693"/>
              <a:gd name="connsiteY3" fmla="*/ 553460 h 1196868"/>
              <a:gd name="connsiteX4" fmla="*/ 1300088 w 1557693"/>
              <a:gd name="connsiteY4" fmla="*/ 811065 h 1196868"/>
              <a:gd name="connsiteX5" fmla="*/ 1300088 w 1557693"/>
              <a:gd name="connsiteY5" fmla="*/ 682262 h 1196868"/>
              <a:gd name="connsiteX6" fmla="*/ 573243 w 1557693"/>
              <a:gd name="connsiteY6" fmla="*/ 1196868 h 1196868"/>
              <a:gd name="connsiteX7" fmla="*/ 0 w 1557693"/>
              <a:gd name="connsiteY7" fmla="*/ 0 h 1196868"/>
              <a:gd name="connsiteX0" fmla="*/ 0 w 1557693"/>
              <a:gd name="connsiteY0" fmla="*/ 0 h 1196868"/>
              <a:gd name="connsiteX1" fmla="*/ 1300088 w 1557693"/>
              <a:gd name="connsiteY1" fmla="*/ 424657 h 1196868"/>
              <a:gd name="connsiteX2" fmla="*/ 1300088 w 1557693"/>
              <a:gd name="connsiteY2" fmla="*/ 295854 h 1196868"/>
              <a:gd name="connsiteX3" fmla="*/ 1557693 w 1557693"/>
              <a:gd name="connsiteY3" fmla="*/ 553460 h 1196868"/>
              <a:gd name="connsiteX4" fmla="*/ 1300088 w 1557693"/>
              <a:gd name="connsiteY4" fmla="*/ 811065 h 1196868"/>
              <a:gd name="connsiteX5" fmla="*/ 1300088 w 1557693"/>
              <a:gd name="connsiteY5" fmla="*/ 682262 h 1196868"/>
              <a:gd name="connsiteX6" fmla="*/ 573243 w 1557693"/>
              <a:gd name="connsiteY6" fmla="*/ 1196868 h 1196868"/>
              <a:gd name="connsiteX7" fmla="*/ 0 w 1557693"/>
              <a:gd name="connsiteY7" fmla="*/ 0 h 1196868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71500"/>
              <a:gd name="connsiteY0" fmla="*/ 0 h 1238388"/>
              <a:gd name="connsiteX1" fmla="*/ 1313895 w 1571500"/>
              <a:gd name="connsiteY1" fmla="*/ 460309 h 1238388"/>
              <a:gd name="connsiteX2" fmla="*/ 1313895 w 1571500"/>
              <a:gd name="connsiteY2" fmla="*/ 331506 h 1238388"/>
              <a:gd name="connsiteX3" fmla="*/ 1571500 w 1571500"/>
              <a:gd name="connsiteY3" fmla="*/ 589112 h 1238388"/>
              <a:gd name="connsiteX4" fmla="*/ 1313895 w 1571500"/>
              <a:gd name="connsiteY4" fmla="*/ 846717 h 1238388"/>
              <a:gd name="connsiteX5" fmla="*/ 1313895 w 1571500"/>
              <a:gd name="connsiteY5" fmla="*/ 717914 h 1238388"/>
              <a:gd name="connsiteX6" fmla="*/ 604025 w 1571500"/>
              <a:gd name="connsiteY6" fmla="*/ 1238388 h 1238388"/>
              <a:gd name="connsiteX7" fmla="*/ 0 w 1571500"/>
              <a:gd name="connsiteY7" fmla="*/ 0 h 1238388"/>
              <a:gd name="connsiteX0" fmla="*/ 0 w 1547896"/>
              <a:gd name="connsiteY0" fmla="*/ 0 h 1189848"/>
              <a:gd name="connsiteX1" fmla="*/ 1290291 w 1547896"/>
              <a:gd name="connsiteY1" fmla="*/ 411769 h 1189848"/>
              <a:gd name="connsiteX2" fmla="*/ 1290291 w 1547896"/>
              <a:gd name="connsiteY2" fmla="*/ 282966 h 1189848"/>
              <a:gd name="connsiteX3" fmla="*/ 1547896 w 1547896"/>
              <a:gd name="connsiteY3" fmla="*/ 540572 h 1189848"/>
              <a:gd name="connsiteX4" fmla="*/ 1290291 w 1547896"/>
              <a:gd name="connsiteY4" fmla="*/ 798177 h 1189848"/>
              <a:gd name="connsiteX5" fmla="*/ 1290291 w 1547896"/>
              <a:gd name="connsiteY5" fmla="*/ 669374 h 1189848"/>
              <a:gd name="connsiteX6" fmla="*/ 580421 w 1547896"/>
              <a:gd name="connsiteY6" fmla="*/ 1189848 h 1189848"/>
              <a:gd name="connsiteX7" fmla="*/ 0 w 1547896"/>
              <a:gd name="connsiteY7" fmla="*/ 0 h 118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7896" h="1189848">
                <a:moveTo>
                  <a:pt x="0" y="0"/>
                </a:moveTo>
                <a:cubicBezTo>
                  <a:pt x="145215" y="388762"/>
                  <a:pt x="851404" y="384701"/>
                  <a:pt x="1290291" y="411769"/>
                </a:cubicBezTo>
                <a:lnTo>
                  <a:pt x="1290291" y="282966"/>
                </a:lnTo>
                <a:lnTo>
                  <a:pt x="1547896" y="540572"/>
                </a:lnTo>
                <a:lnTo>
                  <a:pt x="1290291" y="798177"/>
                </a:lnTo>
                <a:lnTo>
                  <a:pt x="1290291" y="669374"/>
                </a:lnTo>
                <a:cubicBezTo>
                  <a:pt x="948190" y="664675"/>
                  <a:pt x="367653" y="648824"/>
                  <a:pt x="580421" y="1189848"/>
                </a:cubicBezTo>
                <a:cubicBezTo>
                  <a:pt x="383682" y="788936"/>
                  <a:pt x="171041" y="413408"/>
                  <a:pt x="0" y="0"/>
                </a:cubicBez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a droite 21"/>
          <p:cNvSpPr/>
          <p:nvPr/>
        </p:nvSpPr>
        <p:spPr>
          <a:xfrm rot="1410413">
            <a:off x="5426106" y="3810778"/>
            <a:ext cx="2562160" cy="1146834"/>
          </a:xfrm>
          <a:custGeom>
            <a:avLst/>
            <a:gdLst>
              <a:gd name="connsiteX0" fmla="*/ 0 w 1601393"/>
              <a:gd name="connsiteY0" fmla="*/ 128803 h 515211"/>
              <a:gd name="connsiteX1" fmla="*/ 1343788 w 1601393"/>
              <a:gd name="connsiteY1" fmla="*/ 128803 h 515211"/>
              <a:gd name="connsiteX2" fmla="*/ 1343788 w 1601393"/>
              <a:gd name="connsiteY2" fmla="*/ 0 h 515211"/>
              <a:gd name="connsiteX3" fmla="*/ 1601393 w 1601393"/>
              <a:gd name="connsiteY3" fmla="*/ 257606 h 515211"/>
              <a:gd name="connsiteX4" fmla="*/ 1343788 w 1601393"/>
              <a:gd name="connsiteY4" fmla="*/ 515211 h 515211"/>
              <a:gd name="connsiteX5" fmla="*/ 1343788 w 1601393"/>
              <a:gd name="connsiteY5" fmla="*/ 386408 h 515211"/>
              <a:gd name="connsiteX6" fmla="*/ 0 w 1601393"/>
              <a:gd name="connsiteY6" fmla="*/ 386408 h 515211"/>
              <a:gd name="connsiteX7" fmla="*/ 0 w 1601393"/>
              <a:gd name="connsiteY7" fmla="*/ 128803 h 515211"/>
              <a:gd name="connsiteX0" fmla="*/ 0 w 1705733"/>
              <a:gd name="connsiteY0" fmla="*/ 0 h 562614"/>
              <a:gd name="connsiteX1" fmla="*/ 1448128 w 1705733"/>
              <a:gd name="connsiteY1" fmla="*/ 176206 h 562614"/>
              <a:gd name="connsiteX2" fmla="*/ 1448128 w 1705733"/>
              <a:gd name="connsiteY2" fmla="*/ 47403 h 562614"/>
              <a:gd name="connsiteX3" fmla="*/ 1705733 w 1705733"/>
              <a:gd name="connsiteY3" fmla="*/ 305009 h 562614"/>
              <a:gd name="connsiteX4" fmla="*/ 1448128 w 1705733"/>
              <a:gd name="connsiteY4" fmla="*/ 562614 h 562614"/>
              <a:gd name="connsiteX5" fmla="*/ 1448128 w 1705733"/>
              <a:gd name="connsiteY5" fmla="*/ 433811 h 562614"/>
              <a:gd name="connsiteX6" fmla="*/ 104340 w 1705733"/>
              <a:gd name="connsiteY6" fmla="*/ 433811 h 562614"/>
              <a:gd name="connsiteX7" fmla="*/ 0 w 1705733"/>
              <a:gd name="connsiteY7" fmla="*/ 0 h 562614"/>
              <a:gd name="connsiteX0" fmla="*/ 0 w 1705733"/>
              <a:gd name="connsiteY0" fmla="*/ 0 h 562614"/>
              <a:gd name="connsiteX1" fmla="*/ 1448128 w 1705733"/>
              <a:gd name="connsiteY1" fmla="*/ 176206 h 562614"/>
              <a:gd name="connsiteX2" fmla="*/ 1448128 w 1705733"/>
              <a:gd name="connsiteY2" fmla="*/ 47403 h 562614"/>
              <a:gd name="connsiteX3" fmla="*/ 1705733 w 1705733"/>
              <a:gd name="connsiteY3" fmla="*/ 305009 h 562614"/>
              <a:gd name="connsiteX4" fmla="*/ 1448128 w 1705733"/>
              <a:gd name="connsiteY4" fmla="*/ 562614 h 562614"/>
              <a:gd name="connsiteX5" fmla="*/ 1448128 w 1705733"/>
              <a:gd name="connsiteY5" fmla="*/ 433811 h 562614"/>
              <a:gd name="connsiteX6" fmla="*/ 76502 w 1705733"/>
              <a:gd name="connsiteY6" fmla="*/ 529014 h 562614"/>
              <a:gd name="connsiteX7" fmla="*/ 0 w 1705733"/>
              <a:gd name="connsiteY7" fmla="*/ 0 h 562614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8026 w 1677635"/>
              <a:gd name="connsiteY6" fmla="*/ 582060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74121 w 1677635"/>
              <a:gd name="connsiteY6" fmla="*/ 430438 h 609458"/>
              <a:gd name="connsiteX7" fmla="*/ 58026 w 1677635"/>
              <a:gd name="connsiteY7" fmla="*/ 582060 h 609458"/>
              <a:gd name="connsiteX8" fmla="*/ 0 w 1677635"/>
              <a:gd name="connsiteY8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74121 w 1677635"/>
              <a:gd name="connsiteY6" fmla="*/ 430438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58026 w 1677635"/>
              <a:gd name="connsiteY7" fmla="*/ 582060 h 609458"/>
              <a:gd name="connsiteX8" fmla="*/ 0 w 1677635"/>
              <a:gd name="connsiteY8" fmla="*/ 0 h 609458"/>
              <a:gd name="connsiteX0" fmla="*/ 0 w 1690169"/>
              <a:gd name="connsiteY0" fmla="*/ 0 h 614394"/>
              <a:gd name="connsiteX1" fmla="*/ 1432564 w 1690169"/>
              <a:gd name="connsiteY1" fmla="*/ 227986 h 614394"/>
              <a:gd name="connsiteX2" fmla="*/ 1432564 w 1690169"/>
              <a:gd name="connsiteY2" fmla="*/ 99183 h 614394"/>
              <a:gd name="connsiteX3" fmla="*/ 1690169 w 1690169"/>
              <a:gd name="connsiteY3" fmla="*/ 356789 h 614394"/>
              <a:gd name="connsiteX4" fmla="*/ 1432564 w 1690169"/>
              <a:gd name="connsiteY4" fmla="*/ 614394 h 614394"/>
              <a:gd name="connsiteX5" fmla="*/ 1432564 w 1690169"/>
              <a:gd name="connsiteY5" fmla="*/ 485591 h 614394"/>
              <a:gd name="connsiteX6" fmla="*/ 570713 w 1690169"/>
              <a:gd name="connsiteY6" fmla="*/ 494243 h 614394"/>
              <a:gd name="connsiteX7" fmla="*/ 70560 w 1690169"/>
              <a:gd name="connsiteY7" fmla="*/ 586996 h 614394"/>
              <a:gd name="connsiteX8" fmla="*/ 0 w 1690169"/>
              <a:gd name="connsiteY8" fmla="*/ 0 h 614394"/>
              <a:gd name="connsiteX0" fmla="*/ 0 w 1678523"/>
              <a:gd name="connsiteY0" fmla="*/ 0 h 619459"/>
              <a:gd name="connsiteX1" fmla="*/ 1420918 w 1678523"/>
              <a:gd name="connsiteY1" fmla="*/ 233051 h 619459"/>
              <a:gd name="connsiteX2" fmla="*/ 1420918 w 1678523"/>
              <a:gd name="connsiteY2" fmla="*/ 104248 h 619459"/>
              <a:gd name="connsiteX3" fmla="*/ 1678523 w 1678523"/>
              <a:gd name="connsiteY3" fmla="*/ 361854 h 619459"/>
              <a:gd name="connsiteX4" fmla="*/ 1420918 w 1678523"/>
              <a:gd name="connsiteY4" fmla="*/ 619459 h 619459"/>
              <a:gd name="connsiteX5" fmla="*/ 1420918 w 1678523"/>
              <a:gd name="connsiteY5" fmla="*/ 490656 h 619459"/>
              <a:gd name="connsiteX6" fmla="*/ 559067 w 1678523"/>
              <a:gd name="connsiteY6" fmla="*/ 499308 h 619459"/>
              <a:gd name="connsiteX7" fmla="*/ 58914 w 1678523"/>
              <a:gd name="connsiteY7" fmla="*/ 592061 h 619459"/>
              <a:gd name="connsiteX8" fmla="*/ 0 w 1678523"/>
              <a:gd name="connsiteY8" fmla="*/ 0 h 619459"/>
              <a:gd name="connsiteX0" fmla="*/ 0 w 1678523"/>
              <a:gd name="connsiteY0" fmla="*/ 56834 h 676293"/>
              <a:gd name="connsiteX1" fmla="*/ 1420918 w 1678523"/>
              <a:gd name="connsiteY1" fmla="*/ 289885 h 676293"/>
              <a:gd name="connsiteX2" fmla="*/ 1420918 w 1678523"/>
              <a:gd name="connsiteY2" fmla="*/ 161082 h 676293"/>
              <a:gd name="connsiteX3" fmla="*/ 1678523 w 1678523"/>
              <a:gd name="connsiteY3" fmla="*/ 418688 h 676293"/>
              <a:gd name="connsiteX4" fmla="*/ 1420918 w 1678523"/>
              <a:gd name="connsiteY4" fmla="*/ 676293 h 676293"/>
              <a:gd name="connsiteX5" fmla="*/ 1420918 w 1678523"/>
              <a:gd name="connsiteY5" fmla="*/ 547490 h 676293"/>
              <a:gd name="connsiteX6" fmla="*/ 559067 w 1678523"/>
              <a:gd name="connsiteY6" fmla="*/ 556142 h 676293"/>
              <a:gd name="connsiteX7" fmla="*/ 58914 w 1678523"/>
              <a:gd name="connsiteY7" fmla="*/ 648895 h 676293"/>
              <a:gd name="connsiteX8" fmla="*/ 0 w 1678523"/>
              <a:gd name="connsiteY8" fmla="*/ 56834 h 676293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559067 w 1678523"/>
              <a:gd name="connsiteY6" fmla="*/ 693589 h 813740"/>
              <a:gd name="connsiteX7" fmla="*/ 58914 w 1678523"/>
              <a:gd name="connsiteY7" fmla="*/ 786342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58914 w 1678523"/>
              <a:gd name="connsiteY7" fmla="*/ 786342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207282 w 1678523"/>
              <a:gd name="connsiteY7" fmla="*/ 777206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207282 w 1678523"/>
              <a:gd name="connsiteY7" fmla="*/ 777206 h 813740"/>
              <a:gd name="connsiteX8" fmla="*/ 0 w 1678523"/>
              <a:gd name="connsiteY8" fmla="*/ 194281 h 813740"/>
              <a:gd name="connsiteX0" fmla="*/ 0 w 1678523"/>
              <a:gd name="connsiteY0" fmla="*/ 220918 h 840377"/>
              <a:gd name="connsiteX1" fmla="*/ 1420918 w 1678523"/>
              <a:gd name="connsiteY1" fmla="*/ 453969 h 840377"/>
              <a:gd name="connsiteX2" fmla="*/ 1420918 w 1678523"/>
              <a:gd name="connsiteY2" fmla="*/ 325166 h 840377"/>
              <a:gd name="connsiteX3" fmla="*/ 1678523 w 1678523"/>
              <a:gd name="connsiteY3" fmla="*/ 582772 h 840377"/>
              <a:gd name="connsiteX4" fmla="*/ 1420918 w 1678523"/>
              <a:gd name="connsiteY4" fmla="*/ 840377 h 840377"/>
              <a:gd name="connsiteX5" fmla="*/ 1420918 w 1678523"/>
              <a:gd name="connsiteY5" fmla="*/ 711574 h 840377"/>
              <a:gd name="connsiteX6" fmla="*/ 690299 w 1678523"/>
              <a:gd name="connsiteY6" fmla="*/ 393084 h 840377"/>
              <a:gd name="connsiteX7" fmla="*/ 207282 w 1678523"/>
              <a:gd name="connsiteY7" fmla="*/ 803843 h 840377"/>
              <a:gd name="connsiteX8" fmla="*/ 0 w 1678523"/>
              <a:gd name="connsiteY8" fmla="*/ 220918 h 840377"/>
              <a:gd name="connsiteX0" fmla="*/ 0 w 1678523"/>
              <a:gd name="connsiteY0" fmla="*/ 220918 h 840377"/>
              <a:gd name="connsiteX1" fmla="*/ 1420918 w 1678523"/>
              <a:gd name="connsiteY1" fmla="*/ 453969 h 840377"/>
              <a:gd name="connsiteX2" fmla="*/ 1543580 w 1678523"/>
              <a:gd name="connsiteY2" fmla="*/ 264889 h 840377"/>
              <a:gd name="connsiteX3" fmla="*/ 1678523 w 1678523"/>
              <a:gd name="connsiteY3" fmla="*/ 582772 h 840377"/>
              <a:gd name="connsiteX4" fmla="*/ 1420918 w 1678523"/>
              <a:gd name="connsiteY4" fmla="*/ 840377 h 840377"/>
              <a:gd name="connsiteX5" fmla="*/ 1420918 w 1678523"/>
              <a:gd name="connsiteY5" fmla="*/ 711574 h 840377"/>
              <a:gd name="connsiteX6" fmla="*/ 690299 w 1678523"/>
              <a:gd name="connsiteY6" fmla="*/ 393084 h 840377"/>
              <a:gd name="connsiteX7" fmla="*/ 207282 w 1678523"/>
              <a:gd name="connsiteY7" fmla="*/ 803843 h 840377"/>
              <a:gd name="connsiteX8" fmla="*/ 0 w 1678523"/>
              <a:gd name="connsiteY8" fmla="*/ 220918 h 840377"/>
              <a:gd name="connsiteX0" fmla="*/ 0 w 1678523"/>
              <a:gd name="connsiteY0" fmla="*/ 231850 h 851309"/>
              <a:gd name="connsiteX1" fmla="*/ 1489019 w 1678523"/>
              <a:gd name="connsiteY1" fmla="*/ 414506 h 851309"/>
              <a:gd name="connsiteX2" fmla="*/ 1543580 w 1678523"/>
              <a:gd name="connsiteY2" fmla="*/ 275821 h 851309"/>
              <a:gd name="connsiteX3" fmla="*/ 1678523 w 1678523"/>
              <a:gd name="connsiteY3" fmla="*/ 593704 h 851309"/>
              <a:gd name="connsiteX4" fmla="*/ 1420918 w 1678523"/>
              <a:gd name="connsiteY4" fmla="*/ 851309 h 851309"/>
              <a:gd name="connsiteX5" fmla="*/ 1420918 w 1678523"/>
              <a:gd name="connsiteY5" fmla="*/ 722506 h 851309"/>
              <a:gd name="connsiteX6" fmla="*/ 690299 w 1678523"/>
              <a:gd name="connsiteY6" fmla="*/ 404016 h 851309"/>
              <a:gd name="connsiteX7" fmla="*/ 207282 w 1678523"/>
              <a:gd name="connsiteY7" fmla="*/ 814775 h 851309"/>
              <a:gd name="connsiteX8" fmla="*/ 0 w 1678523"/>
              <a:gd name="connsiteY8" fmla="*/ 231850 h 851309"/>
              <a:gd name="connsiteX0" fmla="*/ 0 w 1678523"/>
              <a:gd name="connsiteY0" fmla="*/ 231850 h 851309"/>
              <a:gd name="connsiteX1" fmla="*/ 1489019 w 1678523"/>
              <a:gd name="connsiteY1" fmla="*/ 414506 h 851309"/>
              <a:gd name="connsiteX2" fmla="*/ 1543580 w 1678523"/>
              <a:gd name="connsiteY2" fmla="*/ 275821 h 851309"/>
              <a:gd name="connsiteX3" fmla="*/ 1678523 w 1678523"/>
              <a:gd name="connsiteY3" fmla="*/ 593704 h 851309"/>
              <a:gd name="connsiteX4" fmla="*/ 1420918 w 1678523"/>
              <a:gd name="connsiteY4" fmla="*/ 851309 h 851309"/>
              <a:gd name="connsiteX5" fmla="*/ 1437737 w 1678523"/>
              <a:gd name="connsiteY5" fmla="*/ 594009 h 851309"/>
              <a:gd name="connsiteX6" fmla="*/ 690299 w 1678523"/>
              <a:gd name="connsiteY6" fmla="*/ 404016 h 851309"/>
              <a:gd name="connsiteX7" fmla="*/ 207282 w 1678523"/>
              <a:gd name="connsiteY7" fmla="*/ 814775 h 851309"/>
              <a:gd name="connsiteX8" fmla="*/ 0 w 1678523"/>
              <a:gd name="connsiteY8" fmla="*/ 231850 h 851309"/>
              <a:gd name="connsiteX0" fmla="*/ 0 w 1678523"/>
              <a:gd name="connsiteY0" fmla="*/ 231850 h 824175"/>
              <a:gd name="connsiteX1" fmla="*/ 1489019 w 1678523"/>
              <a:gd name="connsiteY1" fmla="*/ 414506 h 824175"/>
              <a:gd name="connsiteX2" fmla="*/ 1543580 w 1678523"/>
              <a:gd name="connsiteY2" fmla="*/ 275821 h 824175"/>
              <a:gd name="connsiteX3" fmla="*/ 1678523 w 1678523"/>
              <a:gd name="connsiteY3" fmla="*/ 593704 h 824175"/>
              <a:gd name="connsiteX4" fmla="*/ 1370132 w 1678523"/>
              <a:gd name="connsiteY4" fmla="*/ 710669 h 824175"/>
              <a:gd name="connsiteX5" fmla="*/ 1437737 w 1678523"/>
              <a:gd name="connsiteY5" fmla="*/ 594009 h 824175"/>
              <a:gd name="connsiteX6" fmla="*/ 690299 w 1678523"/>
              <a:gd name="connsiteY6" fmla="*/ 404016 h 824175"/>
              <a:gd name="connsiteX7" fmla="*/ 207282 w 1678523"/>
              <a:gd name="connsiteY7" fmla="*/ 814775 h 824175"/>
              <a:gd name="connsiteX8" fmla="*/ 0 w 1678523"/>
              <a:gd name="connsiteY8" fmla="*/ 231850 h 824175"/>
              <a:gd name="connsiteX0" fmla="*/ 0 w 1678523"/>
              <a:gd name="connsiteY0" fmla="*/ 231850 h 827162"/>
              <a:gd name="connsiteX1" fmla="*/ 1489019 w 1678523"/>
              <a:gd name="connsiteY1" fmla="*/ 414506 h 827162"/>
              <a:gd name="connsiteX2" fmla="*/ 1543580 w 1678523"/>
              <a:gd name="connsiteY2" fmla="*/ 275821 h 827162"/>
              <a:gd name="connsiteX3" fmla="*/ 1678523 w 1678523"/>
              <a:gd name="connsiteY3" fmla="*/ 593704 h 827162"/>
              <a:gd name="connsiteX4" fmla="*/ 1370132 w 1678523"/>
              <a:gd name="connsiteY4" fmla="*/ 710669 h 827162"/>
              <a:gd name="connsiteX5" fmla="*/ 1437737 w 1678523"/>
              <a:gd name="connsiteY5" fmla="*/ 594009 h 827162"/>
              <a:gd name="connsiteX6" fmla="*/ 690299 w 1678523"/>
              <a:gd name="connsiteY6" fmla="*/ 404016 h 827162"/>
              <a:gd name="connsiteX7" fmla="*/ 184370 w 1678523"/>
              <a:gd name="connsiteY7" fmla="*/ 817816 h 827162"/>
              <a:gd name="connsiteX8" fmla="*/ 0 w 1678523"/>
              <a:gd name="connsiteY8" fmla="*/ 231850 h 827162"/>
              <a:gd name="connsiteX0" fmla="*/ 0 w 1678523"/>
              <a:gd name="connsiteY0" fmla="*/ 231850 h 817816"/>
              <a:gd name="connsiteX1" fmla="*/ 1489019 w 1678523"/>
              <a:gd name="connsiteY1" fmla="*/ 414506 h 817816"/>
              <a:gd name="connsiteX2" fmla="*/ 1543580 w 1678523"/>
              <a:gd name="connsiteY2" fmla="*/ 275821 h 817816"/>
              <a:gd name="connsiteX3" fmla="*/ 1678523 w 1678523"/>
              <a:gd name="connsiteY3" fmla="*/ 593704 h 817816"/>
              <a:gd name="connsiteX4" fmla="*/ 1370132 w 1678523"/>
              <a:gd name="connsiteY4" fmla="*/ 710669 h 817816"/>
              <a:gd name="connsiteX5" fmla="*/ 1437737 w 1678523"/>
              <a:gd name="connsiteY5" fmla="*/ 594009 h 817816"/>
              <a:gd name="connsiteX6" fmla="*/ 690299 w 1678523"/>
              <a:gd name="connsiteY6" fmla="*/ 404016 h 817816"/>
              <a:gd name="connsiteX7" fmla="*/ 184370 w 1678523"/>
              <a:gd name="connsiteY7" fmla="*/ 817816 h 817816"/>
              <a:gd name="connsiteX8" fmla="*/ 0 w 1678523"/>
              <a:gd name="connsiteY8" fmla="*/ 231850 h 817816"/>
              <a:gd name="connsiteX0" fmla="*/ 0 w 1678523"/>
              <a:gd name="connsiteY0" fmla="*/ 231850 h 811224"/>
              <a:gd name="connsiteX1" fmla="*/ 1489019 w 1678523"/>
              <a:gd name="connsiteY1" fmla="*/ 414506 h 811224"/>
              <a:gd name="connsiteX2" fmla="*/ 1543580 w 1678523"/>
              <a:gd name="connsiteY2" fmla="*/ 275821 h 811224"/>
              <a:gd name="connsiteX3" fmla="*/ 1678523 w 1678523"/>
              <a:gd name="connsiteY3" fmla="*/ 593704 h 811224"/>
              <a:gd name="connsiteX4" fmla="*/ 1370132 w 1678523"/>
              <a:gd name="connsiteY4" fmla="*/ 710669 h 811224"/>
              <a:gd name="connsiteX5" fmla="*/ 1437737 w 1678523"/>
              <a:gd name="connsiteY5" fmla="*/ 594009 h 811224"/>
              <a:gd name="connsiteX6" fmla="*/ 690299 w 1678523"/>
              <a:gd name="connsiteY6" fmla="*/ 404016 h 811224"/>
              <a:gd name="connsiteX7" fmla="*/ 247287 w 1678523"/>
              <a:gd name="connsiteY7" fmla="*/ 811224 h 811224"/>
              <a:gd name="connsiteX8" fmla="*/ 0 w 1678523"/>
              <a:gd name="connsiteY8" fmla="*/ 231850 h 811224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690299 w 1678523"/>
              <a:gd name="connsiteY6" fmla="*/ 404016 h 819959"/>
              <a:gd name="connsiteX7" fmla="*/ 251087 w 1678523"/>
              <a:gd name="connsiteY7" fmla="*/ 819959 h 819959"/>
              <a:gd name="connsiteX8" fmla="*/ 0 w 1678523"/>
              <a:gd name="connsiteY8" fmla="*/ 231850 h 819959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690299 w 1678523"/>
              <a:gd name="connsiteY6" fmla="*/ 404016 h 819959"/>
              <a:gd name="connsiteX7" fmla="*/ 251087 w 1678523"/>
              <a:gd name="connsiteY7" fmla="*/ 819959 h 819959"/>
              <a:gd name="connsiteX8" fmla="*/ 0 w 1678523"/>
              <a:gd name="connsiteY8" fmla="*/ 231850 h 819959"/>
              <a:gd name="connsiteX0" fmla="*/ 0 w 1678523"/>
              <a:gd name="connsiteY0" fmla="*/ 231850 h 828792"/>
              <a:gd name="connsiteX1" fmla="*/ 1489019 w 1678523"/>
              <a:gd name="connsiteY1" fmla="*/ 414506 h 828792"/>
              <a:gd name="connsiteX2" fmla="*/ 1543580 w 1678523"/>
              <a:gd name="connsiteY2" fmla="*/ 275821 h 828792"/>
              <a:gd name="connsiteX3" fmla="*/ 1678523 w 1678523"/>
              <a:gd name="connsiteY3" fmla="*/ 593704 h 828792"/>
              <a:gd name="connsiteX4" fmla="*/ 1370132 w 1678523"/>
              <a:gd name="connsiteY4" fmla="*/ 710669 h 828792"/>
              <a:gd name="connsiteX5" fmla="*/ 1437737 w 1678523"/>
              <a:gd name="connsiteY5" fmla="*/ 594009 h 828792"/>
              <a:gd name="connsiteX6" fmla="*/ 251087 w 1678523"/>
              <a:gd name="connsiteY6" fmla="*/ 819959 h 828792"/>
              <a:gd name="connsiteX7" fmla="*/ 0 w 1678523"/>
              <a:gd name="connsiteY7" fmla="*/ 231850 h 828792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251087 w 1678523"/>
              <a:gd name="connsiteY6" fmla="*/ 819959 h 819959"/>
              <a:gd name="connsiteX7" fmla="*/ 0 w 1678523"/>
              <a:gd name="connsiteY7" fmla="*/ 231850 h 819959"/>
              <a:gd name="connsiteX0" fmla="*/ 0 w 1678523"/>
              <a:gd name="connsiteY0" fmla="*/ 75245 h 663354"/>
              <a:gd name="connsiteX1" fmla="*/ 1489019 w 1678523"/>
              <a:gd name="connsiteY1" fmla="*/ 257901 h 663354"/>
              <a:gd name="connsiteX2" fmla="*/ 1543580 w 1678523"/>
              <a:gd name="connsiteY2" fmla="*/ 119216 h 663354"/>
              <a:gd name="connsiteX3" fmla="*/ 1678523 w 1678523"/>
              <a:gd name="connsiteY3" fmla="*/ 437099 h 663354"/>
              <a:gd name="connsiteX4" fmla="*/ 1370132 w 1678523"/>
              <a:gd name="connsiteY4" fmla="*/ 554064 h 663354"/>
              <a:gd name="connsiteX5" fmla="*/ 1437737 w 1678523"/>
              <a:gd name="connsiteY5" fmla="*/ 437404 h 663354"/>
              <a:gd name="connsiteX6" fmla="*/ 251087 w 1678523"/>
              <a:gd name="connsiteY6" fmla="*/ 663354 h 663354"/>
              <a:gd name="connsiteX7" fmla="*/ 0 w 1678523"/>
              <a:gd name="connsiteY7" fmla="*/ 75245 h 663354"/>
              <a:gd name="connsiteX0" fmla="*/ 0 w 1678523"/>
              <a:gd name="connsiteY0" fmla="*/ 75245 h 663354"/>
              <a:gd name="connsiteX1" fmla="*/ 1489019 w 1678523"/>
              <a:gd name="connsiteY1" fmla="*/ 257901 h 663354"/>
              <a:gd name="connsiteX2" fmla="*/ 1543580 w 1678523"/>
              <a:gd name="connsiteY2" fmla="*/ 119216 h 663354"/>
              <a:gd name="connsiteX3" fmla="*/ 1678523 w 1678523"/>
              <a:gd name="connsiteY3" fmla="*/ 437099 h 663354"/>
              <a:gd name="connsiteX4" fmla="*/ 1370132 w 1678523"/>
              <a:gd name="connsiteY4" fmla="*/ 554064 h 663354"/>
              <a:gd name="connsiteX5" fmla="*/ 1437737 w 1678523"/>
              <a:gd name="connsiteY5" fmla="*/ 437404 h 663354"/>
              <a:gd name="connsiteX6" fmla="*/ 251087 w 1678523"/>
              <a:gd name="connsiteY6" fmla="*/ 663354 h 663354"/>
              <a:gd name="connsiteX7" fmla="*/ 0 w 1678523"/>
              <a:gd name="connsiteY7" fmla="*/ 75245 h 66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78523" h="663354">
                <a:moveTo>
                  <a:pt x="0" y="75245"/>
                </a:moveTo>
                <a:cubicBezTo>
                  <a:pt x="1003867" y="-119244"/>
                  <a:pt x="1214547" y="107438"/>
                  <a:pt x="1489019" y="257901"/>
                </a:cubicBezTo>
                <a:lnTo>
                  <a:pt x="1543580" y="119216"/>
                </a:lnTo>
                <a:lnTo>
                  <a:pt x="1678523" y="437099"/>
                </a:lnTo>
                <a:lnTo>
                  <a:pt x="1370132" y="554064"/>
                </a:lnTo>
                <a:lnTo>
                  <a:pt x="1437737" y="437404"/>
                </a:lnTo>
                <a:cubicBezTo>
                  <a:pt x="1288690" y="366617"/>
                  <a:pt x="772027" y="9295"/>
                  <a:pt x="251087" y="663354"/>
                </a:cubicBezTo>
                <a:lnTo>
                  <a:pt x="0" y="75245"/>
                </a:ln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 descr="ayn0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2950" y="1737778"/>
            <a:ext cx="796297" cy="926157"/>
          </a:xfrm>
          <a:prstGeom prst="rect">
            <a:avLst/>
          </a:prstGeom>
        </p:spPr>
      </p:pic>
      <p:pic>
        <p:nvPicPr>
          <p:cNvPr id="22" name="Image 21" descr="gio-oed-msgc.jpg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1996" y="3432020"/>
            <a:ext cx="884490" cy="1684986"/>
          </a:xfrm>
          <a:prstGeom prst="rect">
            <a:avLst/>
          </a:prstGeom>
        </p:spPr>
      </p:pic>
      <p:grpSp>
        <p:nvGrpSpPr>
          <p:cNvPr id="23" name="Grouper 42"/>
          <p:cNvGrpSpPr/>
          <p:nvPr/>
        </p:nvGrpSpPr>
        <p:grpSpPr>
          <a:xfrm>
            <a:off x="2039818" y="3432020"/>
            <a:ext cx="1219200" cy="914400"/>
            <a:chOff x="4096830" y="1739551"/>
            <a:chExt cx="1317843" cy="1114282"/>
          </a:xfrm>
        </p:grpSpPr>
        <p:grpSp>
          <p:nvGrpSpPr>
            <p:cNvPr id="24" name="Group 1039"/>
            <p:cNvGrpSpPr>
              <a:grpSpLocks/>
            </p:cNvGrpSpPr>
            <p:nvPr/>
          </p:nvGrpSpPr>
          <p:grpSpPr bwMode="auto">
            <a:xfrm>
              <a:off x="4096830" y="1739551"/>
              <a:ext cx="1317843" cy="1114282"/>
              <a:chOff x="211" y="730"/>
              <a:chExt cx="1379" cy="1166"/>
            </a:xfrm>
          </p:grpSpPr>
          <p:pic>
            <p:nvPicPr>
              <p:cNvPr id="28" name="Picture 1034" descr="MSGC FIELD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730"/>
                <a:ext cx="1223" cy="11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 Box 1036"/>
              <p:cNvSpPr txBox="1">
                <a:spLocks noChangeArrowheads="1"/>
              </p:cNvSpPr>
              <p:nvPr/>
            </p:nvSpPr>
            <p:spPr bwMode="auto">
              <a:xfrm>
                <a:off x="683" y="1413"/>
                <a:ext cx="435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schemeClr val="bg1"/>
                    </a:solidFill>
                  </a:rPr>
                  <a:t>ANODE </a:t>
                </a:r>
              </a:p>
            </p:txBody>
          </p:sp>
          <p:sp>
            <p:nvSpPr>
              <p:cNvPr id="30" name="Text Box 1037"/>
              <p:cNvSpPr txBox="1">
                <a:spLocks noChangeArrowheads="1"/>
              </p:cNvSpPr>
              <p:nvPr/>
            </p:nvSpPr>
            <p:spPr bwMode="auto">
              <a:xfrm>
                <a:off x="1075" y="1416"/>
                <a:ext cx="515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schemeClr val="bg1"/>
                    </a:solidFill>
                  </a:rPr>
                  <a:t>CATHODE </a:t>
                </a:r>
              </a:p>
            </p:txBody>
          </p:sp>
          <p:sp>
            <p:nvSpPr>
              <p:cNvPr id="31" name="Text Box 1038"/>
              <p:cNvSpPr txBox="1">
                <a:spLocks noChangeArrowheads="1"/>
              </p:cNvSpPr>
              <p:nvPr/>
            </p:nvSpPr>
            <p:spPr bwMode="auto">
              <a:xfrm>
                <a:off x="211" y="1413"/>
                <a:ext cx="515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schemeClr val="bg1"/>
                    </a:solidFill>
                  </a:rPr>
                  <a:t>CATHODE </a:t>
                </a:r>
              </a:p>
            </p:txBody>
          </p:sp>
        </p:grpSp>
        <p:sp>
          <p:nvSpPr>
            <p:cNvPr id="25" name="Text Box 1040"/>
            <p:cNvSpPr txBox="1">
              <a:spLocks noChangeArrowheads="1"/>
            </p:cNvSpPr>
            <p:nvPr/>
          </p:nvSpPr>
          <p:spPr bwMode="auto">
            <a:xfrm>
              <a:off x="4539878" y="2559587"/>
              <a:ext cx="428322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600" dirty="0">
                  <a:solidFill>
                    <a:schemeClr val="bg1"/>
                  </a:solidFill>
                </a:rPr>
                <a:t>200 µm </a:t>
              </a:r>
            </a:p>
          </p:txBody>
        </p:sp>
        <p:sp>
          <p:nvSpPr>
            <p:cNvPr id="26" name="Line 1042"/>
            <p:cNvSpPr>
              <a:spLocks noChangeShapeType="1"/>
            </p:cNvSpPr>
            <p:nvPr/>
          </p:nvSpPr>
          <p:spPr bwMode="auto">
            <a:xfrm flipH="1">
              <a:off x="4170414" y="2677881"/>
              <a:ext cx="4144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Line 1043"/>
            <p:cNvSpPr>
              <a:spLocks noChangeShapeType="1"/>
            </p:cNvSpPr>
            <p:nvPr/>
          </p:nvSpPr>
          <p:spPr bwMode="auto">
            <a:xfrm>
              <a:off x="4922513" y="2677881"/>
              <a:ext cx="4166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32" name="Image 31" descr="0407035_02-A5-at-72-dpi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596" y="5379900"/>
            <a:ext cx="2174455" cy="1445760"/>
          </a:xfrm>
          <a:prstGeom prst="rect">
            <a:avLst/>
          </a:prstGeom>
        </p:spPr>
      </p:pic>
      <p:sp>
        <p:nvSpPr>
          <p:cNvPr id="33" name="Signalisation droite 30"/>
          <p:cNvSpPr/>
          <p:nvPr/>
        </p:nvSpPr>
        <p:spPr>
          <a:xfrm>
            <a:off x="9759530" y="4778370"/>
            <a:ext cx="844464" cy="635000"/>
          </a:xfrm>
          <a:prstGeom prst="homePlate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Image 33" descr="Ioannis1.jpg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607" y="5375912"/>
            <a:ext cx="871380" cy="1188845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2399369" y="5383625"/>
            <a:ext cx="2820670" cy="635000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MICROMEGAS</a:t>
            </a:r>
          </a:p>
          <a:p>
            <a:pPr algn="ctr"/>
            <a:r>
              <a:rPr lang="fr-FR" sz="1200" dirty="0" smtClean="0"/>
              <a:t>MICRO-</a:t>
            </a:r>
            <a:r>
              <a:rPr lang="fr-FR" sz="1200" dirty="0" err="1" smtClean="0"/>
              <a:t>MEsh</a:t>
            </a:r>
            <a:r>
              <a:rPr lang="fr-FR" sz="1200" dirty="0" smtClean="0"/>
              <a:t> </a:t>
            </a:r>
            <a:r>
              <a:rPr lang="fr-FR" sz="1200" dirty="0" err="1" smtClean="0"/>
              <a:t>GAseous</a:t>
            </a:r>
            <a:r>
              <a:rPr lang="fr-FR" sz="1200" dirty="0" smtClean="0"/>
              <a:t> Structure  </a:t>
            </a:r>
          </a:p>
          <a:p>
            <a:pPr algn="ctr"/>
            <a:r>
              <a:rPr lang="fr-FR" sz="1200" dirty="0" smtClean="0"/>
              <a:t>I. </a:t>
            </a:r>
            <a:r>
              <a:rPr lang="fr-FR" sz="1200" dirty="0" err="1" smtClean="0"/>
              <a:t>Giomataris</a:t>
            </a:r>
            <a:r>
              <a:rPr lang="fr-FR" sz="1200" dirty="0" smtClean="0"/>
              <a:t> et al., 1996</a:t>
            </a:r>
            <a:endParaRPr lang="fr-FR" sz="1200" dirty="0"/>
          </a:p>
        </p:txBody>
      </p:sp>
      <p:sp>
        <p:nvSpPr>
          <p:cNvPr id="40" name="ZoneTexte 39"/>
          <p:cNvSpPr txBox="1"/>
          <p:nvPr/>
        </p:nvSpPr>
        <p:spPr>
          <a:xfrm>
            <a:off x="123037" y="3446384"/>
            <a:ext cx="21029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rgbClr val="00153E"/>
                </a:solidFill>
              </a:rPr>
              <a:t>MPGD</a:t>
            </a:r>
            <a:endParaRPr lang="fr-FR" sz="4400" b="1" dirty="0">
              <a:solidFill>
                <a:srgbClr val="00153E"/>
              </a:solidFill>
            </a:endParaRPr>
          </a:p>
        </p:txBody>
      </p:sp>
      <p:sp>
        <p:nvSpPr>
          <p:cNvPr id="41" name="Flèche vers la droite 6"/>
          <p:cNvSpPr/>
          <p:nvPr/>
        </p:nvSpPr>
        <p:spPr>
          <a:xfrm>
            <a:off x="4757239" y="1775959"/>
            <a:ext cx="2317637" cy="745183"/>
          </a:xfrm>
          <a:custGeom>
            <a:avLst/>
            <a:gdLst>
              <a:gd name="connsiteX0" fmla="*/ 0 w 1612900"/>
              <a:gd name="connsiteY0" fmla="*/ 93980 h 375920"/>
              <a:gd name="connsiteX1" fmla="*/ 1424940 w 1612900"/>
              <a:gd name="connsiteY1" fmla="*/ 93980 h 375920"/>
              <a:gd name="connsiteX2" fmla="*/ 1424940 w 1612900"/>
              <a:gd name="connsiteY2" fmla="*/ 0 h 375920"/>
              <a:gd name="connsiteX3" fmla="*/ 1612900 w 1612900"/>
              <a:gd name="connsiteY3" fmla="*/ 187960 h 375920"/>
              <a:gd name="connsiteX4" fmla="*/ 1424940 w 1612900"/>
              <a:gd name="connsiteY4" fmla="*/ 375920 h 375920"/>
              <a:gd name="connsiteX5" fmla="*/ 1424940 w 1612900"/>
              <a:gd name="connsiteY5" fmla="*/ 281940 h 375920"/>
              <a:gd name="connsiteX6" fmla="*/ 0 w 1612900"/>
              <a:gd name="connsiteY6" fmla="*/ 281940 h 375920"/>
              <a:gd name="connsiteX7" fmla="*/ 0 w 1612900"/>
              <a:gd name="connsiteY7" fmla="*/ 93980 h 375920"/>
              <a:gd name="connsiteX0" fmla="*/ 0 w 1623060"/>
              <a:gd name="connsiteY0" fmla="*/ 0 h 464820"/>
              <a:gd name="connsiteX1" fmla="*/ 1435100 w 1623060"/>
              <a:gd name="connsiteY1" fmla="*/ 182880 h 464820"/>
              <a:gd name="connsiteX2" fmla="*/ 1435100 w 1623060"/>
              <a:gd name="connsiteY2" fmla="*/ 88900 h 464820"/>
              <a:gd name="connsiteX3" fmla="*/ 1623060 w 1623060"/>
              <a:gd name="connsiteY3" fmla="*/ 276860 h 464820"/>
              <a:gd name="connsiteX4" fmla="*/ 1435100 w 1623060"/>
              <a:gd name="connsiteY4" fmla="*/ 464820 h 464820"/>
              <a:gd name="connsiteX5" fmla="*/ 1435100 w 1623060"/>
              <a:gd name="connsiteY5" fmla="*/ 370840 h 464820"/>
              <a:gd name="connsiteX6" fmla="*/ 10160 w 1623060"/>
              <a:gd name="connsiteY6" fmla="*/ 370840 h 464820"/>
              <a:gd name="connsiteX7" fmla="*/ 0 w 1623060"/>
              <a:gd name="connsiteY7" fmla="*/ 0 h 464820"/>
              <a:gd name="connsiteX0" fmla="*/ 10160 w 1633220"/>
              <a:gd name="connsiteY0" fmla="*/ 0 h 563880"/>
              <a:gd name="connsiteX1" fmla="*/ 1445260 w 1633220"/>
              <a:gd name="connsiteY1" fmla="*/ 182880 h 563880"/>
              <a:gd name="connsiteX2" fmla="*/ 1445260 w 1633220"/>
              <a:gd name="connsiteY2" fmla="*/ 88900 h 563880"/>
              <a:gd name="connsiteX3" fmla="*/ 1633220 w 1633220"/>
              <a:gd name="connsiteY3" fmla="*/ 276860 h 563880"/>
              <a:gd name="connsiteX4" fmla="*/ 1445260 w 1633220"/>
              <a:gd name="connsiteY4" fmla="*/ 464820 h 563880"/>
              <a:gd name="connsiteX5" fmla="*/ 1445260 w 1633220"/>
              <a:gd name="connsiteY5" fmla="*/ 370840 h 563880"/>
              <a:gd name="connsiteX6" fmla="*/ 0 w 1633220"/>
              <a:gd name="connsiteY6" fmla="*/ 563880 h 563880"/>
              <a:gd name="connsiteX7" fmla="*/ 10160 w 1633220"/>
              <a:gd name="connsiteY7" fmla="*/ 0 h 563880"/>
              <a:gd name="connsiteX0" fmla="*/ 10160 w 1633220"/>
              <a:gd name="connsiteY0" fmla="*/ 0 h 563880"/>
              <a:gd name="connsiteX1" fmla="*/ 1445260 w 1633220"/>
              <a:gd name="connsiteY1" fmla="*/ 182880 h 563880"/>
              <a:gd name="connsiteX2" fmla="*/ 1445260 w 1633220"/>
              <a:gd name="connsiteY2" fmla="*/ 88900 h 563880"/>
              <a:gd name="connsiteX3" fmla="*/ 1633220 w 1633220"/>
              <a:gd name="connsiteY3" fmla="*/ 276860 h 563880"/>
              <a:gd name="connsiteX4" fmla="*/ 1445260 w 1633220"/>
              <a:gd name="connsiteY4" fmla="*/ 464820 h 563880"/>
              <a:gd name="connsiteX5" fmla="*/ 1445260 w 1633220"/>
              <a:gd name="connsiteY5" fmla="*/ 370840 h 563880"/>
              <a:gd name="connsiteX6" fmla="*/ 0 w 1633220"/>
              <a:gd name="connsiteY6" fmla="*/ 563880 h 563880"/>
              <a:gd name="connsiteX7" fmla="*/ 10160 w 1633220"/>
              <a:gd name="connsiteY7" fmla="*/ 0 h 563880"/>
              <a:gd name="connsiteX0" fmla="*/ 13335 w 1633220"/>
              <a:gd name="connsiteY0" fmla="*/ 0 h 592455"/>
              <a:gd name="connsiteX1" fmla="*/ 1445260 w 1633220"/>
              <a:gd name="connsiteY1" fmla="*/ 211455 h 592455"/>
              <a:gd name="connsiteX2" fmla="*/ 1445260 w 1633220"/>
              <a:gd name="connsiteY2" fmla="*/ 117475 h 592455"/>
              <a:gd name="connsiteX3" fmla="*/ 1633220 w 1633220"/>
              <a:gd name="connsiteY3" fmla="*/ 305435 h 592455"/>
              <a:gd name="connsiteX4" fmla="*/ 1445260 w 1633220"/>
              <a:gd name="connsiteY4" fmla="*/ 493395 h 592455"/>
              <a:gd name="connsiteX5" fmla="*/ 1445260 w 1633220"/>
              <a:gd name="connsiteY5" fmla="*/ 399415 h 592455"/>
              <a:gd name="connsiteX6" fmla="*/ 0 w 1633220"/>
              <a:gd name="connsiteY6" fmla="*/ 592455 h 592455"/>
              <a:gd name="connsiteX7" fmla="*/ 13335 w 1633220"/>
              <a:gd name="connsiteY7" fmla="*/ 0 h 592455"/>
              <a:gd name="connsiteX0" fmla="*/ 16510 w 1636395"/>
              <a:gd name="connsiteY0" fmla="*/ 0 h 611505"/>
              <a:gd name="connsiteX1" fmla="*/ 1448435 w 1636395"/>
              <a:gd name="connsiteY1" fmla="*/ 211455 h 611505"/>
              <a:gd name="connsiteX2" fmla="*/ 1448435 w 1636395"/>
              <a:gd name="connsiteY2" fmla="*/ 117475 h 611505"/>
              <a:gd name="connsiteX3" fmla="*/ 1636395 w 1636395"/>
              <a:gd name="connsiteY3" fmla="*/ 305435 h 611505"/>
              <a:gd name="connsiteX4" fmla="*/ 1448435 w 1636395"/>
              <a:gd name="connsiteY4" fmla="*/ 493395 h 611505"/>
              <a:gd name="connsiteX5" fmla="*/ 1448435 w 1636395"/>
              <a:gd name="connsiteY5" fmla="*/ 399415 h 611505"/>
              <a:gd name="connsiteX6" fmla="*/ 0 w 1636395"/>
              <a:gd name="connsiteY6" fmla="*/ 611505 h 611505"/>
              <a:gd name="connsiteX7" fmla="*/ 16510 w 1636395"/>
              <a:gd name="connsiteY7" fmla="*/ 0 h 611505"/>
              <a:gd name="connsiteX0" fmla="*/ 16510 w 1636395"/>
              <a:gd name="connsiteY0" fmla="*/ 0 h 624205"/>
              <a:gd name="connsiteX1" fmla="*/ 1448435 w 1636395"/>
              <a:gd name="connsiteY1" fmla="*/ 224155 h 624205"/>
              <a:gd name="connsiteX2" fmla="*/ 1448435 w 1636395"/>
              <a:gd name="connsiteY2" fmla="*/ 130175 h 624205"/>
              <a:gd name="connsiteX3" fmla="*/ 1636395 w 1636395"/>
              <a:gd name="connsiteY3" fmla="*/ 318135 h 624205"/>
              <a:gd name="connsiteX4" fmla="*/ 1448435 w 1636395"/>
              <a:gd name="connsiteY4" fmla="*/ 506095 h 624205"/>
              <a:gd name="connsiteX5" fmla="*/ 1448435 w 1636395"/>
              <a:gd name="connsiteY5" fmla="*/ 412115 h 624205"/>
              <a:gd name="connsiteX6" fmla="*/ 0 w 1636395"/>
              <a:gd name="connsiteY6" fmla="*/ 624205 h 624205"/>
              <a:gd name="connsiteX7" fmla="*/ 16510 w 1636395"/>
              <a:gd name="connsiteY7" fmla="*/ 0 h 624205"/>
              <a:gd name="connsiteX0" fmla="*/ 16510 w 1636395"/>
              <a:gd name="connsiteY0" fmla="*/ 0 h 624205"/>
              <a:gd name="connsiteX1" fmla="*/ 1448435 w 1636395"/>
              <a:gd name="connsiteY1" fmla="*/ 224155 h 624205"/>
              <a:gd name="connsiteX2" fmla="*/ 1448435 w 1636395"/>
              <a:gd name="connsiteY2" fmla="*/ 130175 h 624205"/>
              <a:gd name="connsiteX3" fmla="*/ 1636395 w 1636395"/>
              <a:gd name="connsiteY3" fmla="*/ 318135 h 624205"/>
              <a:gd name="connsiteX4" fmla="*/ 1448435 w 1636395"/>
              <a:gd name="connsiteY4" fmla="*/ 506095 h 624205"/>
              <a:gd name="connsiteX5" fmla="*/ 1448435 w 1636395"/>
              <a:gd name="connsiteY5" fmla="*/ 412115 h 624205"/>
              <a:gd name="connsiteX6" fmla="*/ 0 w 1636395"/>
              <a:gd name="connsiteY6" fmla="*/ 624205 h 624205"/>
              <a:gd name="connsiteX7" fmla="*/ 16510 w 1636395"/>
              <a:gd name="connsiteY7" fmla="*/ 0 h 624205"/>
              <a:gd name="connsiteX0" fmla="*/ 43762 w 1663647"/>
              <a:gd name="connsiteY0" fmla="*/ 0 h 624205"/>
              <a:gd name="connsiteX1" fmla="*/ 1475687 w 1663647"/>
              <a:gd name="connsiteY1" fmla="*/ 224155 h 624205"/>
              <a:gd name="connsiteX2" fmla="*/ 1475687 w 1663647"/>
              <a:gd name="connsiteY2" fmla="*/ 130175 h 624205"/>
              <a:gd name="connsiteX3" fmla="*/ 1663647 w 1663647"/>
              <a:gd name="connsiteY3" fmla="*/ 318135 h 624205"/>
              <a:gd name="connsiteX4" fmla="*/ 1475687 w 1663647"/>
              <a:gd name="connsiteY4" fmla="*/ 506095 h 624205"/>
              <a:gd name="connsiteX5" fmla="*/ 1475687 w 1663647"/>
              <a:gd name="connsiteY5" fmla="*/ 412115 h 624205"/>
              <a:gd name="connsiteX6" fmla="*/ 27252 w 1663647"/>
              <a:gd name="connsiteY6" fmla="*/ 624205 h 624205"/>
              <a:gd name="connsiteX7" fmla="*/ 43762 w 1663647"/>
              <a:gd name="connsiteY7" fmla="*/ 0 h 624205"/>
              <a:gd name="connsiteX0" fmla="*/ 38834 w 1658719"/>
              <a:gd name="connsiteY0" fmla="*/ 0 h 636905"/>
              <a:gd name="connsiteX1" fmla="*/ 1470759 w 1658719"/>
              <a:gd name="connsiteY1" fmla="*/ 224155 h 636905"/>
              <a:gd name="connsiteX2" fmla="*/ 1470759 w 1658719"/>
              <a:gd name="connsiteY2" fmla="*/ 130175 h 636905"/>
              <a:gd name="connsiteX3" fmla="*/ 1658719 w 1658719"/>
              <a:gd name="connsiteY3" fmla="*/ 318135 h 636905"/>
              <a:gd name="connsiteX4" fmla="*/ 1470759 w 1658719"/>
              <a:gd name="connsiteY4" fmla="*/ 506095 h 636905"/>
              <a:gd name="connsiteX5" fmla="*/ 1470759 w 1658719"/>
              <a:gd name="connsiteY5" fmla="*/ 412115 h 636905"/>
              <a:gd name="connsiteX6" fmla="*/ 28674 w 1658719"/>
              <a:gd name="connsiteY6" fmla="*/ 636905 h 636905"/>
              <a:gd name="connsiteX7" fmla="*/ 38834 w 1658719"/>
              <a:gd name="connsiteY7" fmla="*/ 0 h 636905"/>
              <a:gd name="connsiteX0" fmla="*/ 38834 w 1658719"/>
              <a:gd name="connsiteY0" fmla="*/ 0 h 624205"/>
              <a:gd name="connsiteX1" fmla="*/ 1470759 w 1658719"/>
              <a:gd name="connsiteY1" fmla="*/ 224155 h 624205"/>
              <a:gd name="connsiteX2" fmla="*/ 1470759 w 1658719"/>
              <a:gd name="connsiteY2" fmla="*/ 130175 h 624205"/>
              <a:gd name="connsiteX3" fmla="*/ 1658719 w 1658719"/>
              <a:gd name="connsiteY3" fmla="*/ 318135 h 624205"/>
              <a:gd name="connsiteX4" fmla="*/ 1470759 w 1658719"/>
              <a:gd name="connsiteY4" fmla="*/ 506095 h 624205"/>
              <a:gd name="connsiteX5" fmla="*/ 1470759 w 1658719"/>
              <a:gd name="connsiteY5" fmla="*/ 412115 h 624205"/>
              <a:gd name="connsiteX6" fmla="*/ 28674 w 1658719"/>
              <a:gd name="connsiteY6" fmla="*/ 624205 h 624205"/>
              <a:gd name="connsiteX7" fmla="*/ 38834 w 1658719"/>
              <a:gd name="connsiteY7" fmla="*/ 0 h 624205"/>
              <a:gd name="connsiteX0" fmla="*/ 38834 w 1658719"/>
              <a:gd name="connsiteY0" fmla="*/ 0 h 624205"/>
              <a:gd name="connsiteX1" fmla="*/ 1470759 w 1658719"/>
              <a:gd name="connsiteY1" fmla="*/ 224155 h 624205"/>
              <a:gd name="connsiteX2" fmla="*/ 1470759 w 1658719"/>
              <a:gd name="connsiteY2" fmla="*/ 130175 h 624205"/>
              <a:gd name="connsiteX3" fmla="*/ 1658719 w 1658719"/>
              <a:gd name="connsiteY3" fmla="*/ 318135 h 624205"/>
              <a:gd name="connsiteX4" fmla="*/ 1470759 w 1658719"/>
              <a:gd name="connsiteY4" fmla="*/ 506095 h 624205"/>
              <a:gd name="connsiteX5" fmla="*/ 1470759 w 1658719"/>
              <a:gd name="connsiteY5" fmla="*/ 412115 h 624205"/>
              <a:gd name="connsiteX6" fmla="*/ 28674 w 1658719"/>
              <a:gd name="connsiteY6" fmla="*/ 624205 h 624205"/>
              <a:gd name="connsiteX7" fmla="*/ 38834 w 1658719"/>
              <a:gd name="connsiteY7" fmla="*/ 0 h 624205"/>
              <a:gd name="connsiteX0" fmla="*/ 38834 w 1658719"/>
              <a:gd name="connsiteY0" fmla="*/ 0 h 624205"/>
              <a:gd name="connsiteX1" fmla="*/ 734795 w 1658719"/>
              <a:gd name="connsiteY1" fmla="*/ 173356 h 624205"/>
              <a:gd name="connsiteX2" fmla="*/ 1470759 w 1658719"/>
              <a:gd name="connsiteY2" fmla="*/ 224155 h 624205"/>
              <a:gd name="connsiteX3" fmla="*/ 1470759 w 1658719"/>
              <a:gd name="connsiteY3" fmla="*/ 130175 h 624205"/>
              <a:gd name="connsiteX4" fmla="*/ 1658719 w 1658719"/>
              <a:gd name="connsiteY4" fmla="*/ 318135 h 624205"/>
              <a:gd name="connsiteX5" fmla="*/ 1470759 w 1658719"/>
              <a:gd name="connsiteY5" fmla="*/ 506095 h 624205"/>
              <a:gd name="connsiteX6" fmla="*/ 1470759 w 1658719"/>
              <a:gd name="connsiteY6" fmla="*/ 412115 h 624205"/>
              <a:gd name="connsiteX7" fmla="*/ 28674 w 1658719"/>
              <a:gd name="connsiteY7" fmla="*/ 624205 h 624205"/>
              <a:gd name="connsiteX8" fmla="*/ 38834 w 1658719"/>
              <a:gd name="connsiteY8" fmla="*/ 0 h 624205"/>
              <a:gd name="connsiteX0" fmla="*/ 30025 w 1661804"/>
              <a:gd name="connsiteY0" fmla="*/ 0 h 624205"/>
              <a:gd name="connsiteX1" fmla="*/ 737880 w 1661804"/>
              <a:gd name="connsiteY1" fmla="*/ 173356 h 624205"/>
              <a:gd name="connsiteX2" fmla="*/ 1473844 w 1661804"/>
              <a:gd name="connsiteY2" fmla="*/ 224155 h 624205"/>
              <a:gd name="connsiteX3" fmla="*/ 1473844 w 1661804"/>
              <a:gd name="connsiteY3" fmla="*/ 130175 h 624205"/>
              <a:gd name="connsiteX4" fmla="*/ 1661804 w 1661804"/>
              <a:gd name="connsiteY4" fmla="*/ 318135 h 624205"/>
              <a:gd name="connsiteX5" fmla="*/ 1473844 w 1661804"/>
              <a:gd name="connsiteY5" fmla="*/ 506095 h 624205"/>
              <a:gd name="connsiteX6" fmla="*/ 1473844 w 1661804"/>
              <a:gd name="connsiteY6" fmla="*/ 412115 h 624205"/>
              <a:gd name="connsiteX7" fmla="*/ 31759 w 1661804"/>
              <a:gd name="connsiteY7" fmla="*/ 624205 h 624205"/>
              <a:gd name="connsiteX8" fmla="*/ 30025 w 1661804"/>
              <a:gd name="connsiteY8" fmla="*/ 0 h 624205"/>
              <a:gd name="connsiteX0" fmla="*/ 42280 w 1674059"/>
              <a:gd name="connsiteY0" fmla="*/ 0 h 627380"/>
              <a:gd name="connsiteX1" fmla="*/ 750135 w 1674059"/>
              <a:gd name="connsiteY1" fmla="*/ 173356 h 627380"/>
              <a:gd name="connsiteX2" fmla="*/ 1486099 w 1674059"/>
              <a:gd name="connsiteY2" fmla="*/ 224155 h 627380"/>
              <a:gd name="connsiteX3" fmla="*/ 1486099 w 1674059"/>
              <a:gd name="connsiteY3" fmla="*/ 130175 h 627380"/>
              <a:gd name="connsiteX4" fmla="*/ 1674059 w 1674059"/>
              <a:gd name="connsiteY4" fmla="*/ 318135 h 627380"/>
              <a:gd name="connsiteX5" fmla="*/ 1486099 w 1674059"/>
              <a:gd name="connsiteY5" fmla="*/ 506095 h 627380"/>
              <a:gd name="connsiteX6" fmla="*/ 1486099 w 1674059"/>
              <a:gd name="connsiteY6" fmla="*/ 412115 h 627380"/>
              <a:gd name="connsiteX7" fmla="*/ 27660 w 1674059"/>
              <a:gd name="connsiteY7" fmla="*/ 627380 h 627380"/>
              <a:gd name="connsiteX8" fmla="*/ 42280 w 1674059"/>
              <a:gd name="connsiteY8" fmla="*/ 0 h 627380"/>
              <a:gd name="connsiteX0" fmla="*/ 25874 w 1657653"/>
              <a:gd name="connsiteY0" fmla="*/ 0 h 630555"/>
              <a:gd name="connsiteX1" fmla="*/ 733729 w 1657653"/>
              <a:gd name="connsiteY1" fmla="*/ 173356 h 630555"/>
              <a:gd name="connsiteX2" fmla="*/ 1469693 w 1657653"/>
              <a:gd name="connsiteY2" fmla="*/ 224155 h 630555"/>
              <a:gd name="connsiteX3" fmla="*/ 1469693 w 1657653"/>
              <a:gd name="connsiteY3" fmla="*/ 130175 h 630555"/>
              <a:gd name="connsiteX4" fmla="*/ 1657653 w 1657653"/>
              <a:gd name="connsiteY4" fmla="*/ 318135 h 630555"/>
              <a:gd name="connsiteX5" fmla="*/ 1469693 w 1657653"/>
              <a:gd name="connsiteY5" fmla="*/ 506095 h 630555"/>
              <a:gd name="connsiteX6" fmla="*/ 1469693 w 1657653"/>
              <a:gd name="connsiteY6" fmla="*/ 412115 h 630555"/>
              <a:gd name="connsiteX7" fmla="*/ 33555 w 1657653"/>
              <a:gd name="connsiteY7" fmla="*/ 630555 h 630555"/>
              <a:gd name="connsiteX8" fmla="*/ 25874 w 1657653"/>
              <a:gd name="connsiteY8" fmla="*/ 0 h 630555"/>
              <a:gd name="connsiteX0" fmla="*/ 22890 w 1659129"/>
              <a:gd name="connsiteY0" fmla="*/ 0 h 633730"/>
              <a:gd name="connsiteX1" fmla="*/ 735205 w 1659129"/>
              <a:gd name="connsiteY1" fmla="*/ 176531 h 633730"/>
              <a:gd name="connsiteX2" fmla="*/ 1471169 w 1659129"/>
              <a:gd name="connsiteY2" fmla="*/ 227330 h 633730"/>
              <a:gd name="connsiteX3" fmla="*/ 1471169 w 1659129"/>
              <a:gd name="connsiteY3" fmla="*/ 133350 h 633730"/>
              <a:gd name="connsiteX4" fmla="*/ 1659129 w 1659129"/>
              <a:gd name="connsiteY4" fmla="*/ 321310 h 633730"/>
              <a:gd name="connsiteX5" fmla="*/ 1471169 w 1659129"/>
              <a:gd name="connsiteY5" fmla="*/ 509270 h 633730"/>
              <a:gd name="connsiteX6" fmla="*/ 1471169 w 1659129"/>
              <a:gd name="connsiteY6" fmla="*/ 415290 h 633730"/>
              <a:gd name="connsiteX7" fmla="*/ 35031 w 1659129"/>
              <a:gd name="connsiteY7" fmla="*/ 633730 h 633730"/>
              <a:gd name="connsiteX8" fmla="*/ 22890 w 1659129"/>
              <a:gd name="connsiteY8" fmla="*/ 0 h 633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9129" h="633730">
                <a:moveTo>
                  <a:pt x="22890" y="0"/>
                </a:moveTo>
                <a:cubicBezTo>
                  <a:pt x="186085" y="26035"/>
                  <a:pt x="572010" y="150496"/>
                  <a:pt x="735205" y="176531"/>
                </a:cubicBezTo>
                <a:lnTo>
                  <a:pt x="1471169" y="227330"/>
                </a:lnTo>
                <a:lnTo>
                  <a:pt x="1471169" y="133350"/>
                </a:lnTo>
                <a:lnTo>
                  <a:pt x="1659129" y="321310"/>
                </a:lnTo>
                <a:lnTo>
                  <a:pt x="1471169" y="509270"/>
                </a:lnTo>
                <a:lnTo>
                  <a:pt x="1471169" y="415290"/>
                </a:lnTo>
                <a:cubicBezTo>
                  <a:pt x="1002116" y="412962"/>
                  <a:pt x="709189" y="321098"/>
                  <a:pt x="35031" y="633730"/>
                </a:cubicBezTo>
                <a:cubicBezTo>
                  <a:pt x="-32491" y="422487"/>
                  <a:pt x="17387" y="208068"/>
                  <a:pt x="22890" y="0"/>
                </a:cubicBez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2" name="Image 41" descr="Wire_MPWPC.png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3092" y="1729153"/>
            <a:ext cx="934108" cy="902830"/>
          </a:xfrm>
          <a:prstGeom prst="rect">
            <a:avLst/>
          </a:prstGeom>
        </p:spPr>
      </p:pic>
      <p:pic>
        <p:nvPicPr>
          <p:cNvPr id="43" name="Picture 31" descr="MICROM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80" y="5375913"/>
            <a:ext cx="1464239" cy="118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Birth</a:t>
            </a:r>
            <a:r>
              <a:rPr lang="fr-FR" sz="4800" b="1" dirty="0" smtClean="0">
                <a:solidFill>
                  <a:srgbClr val="00153E"/>
                </a:solidFill>
              </a:rPr>
              <a:t> of MPGD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13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78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Gas</a:t>
            </a:r>
            <a:r>
              <a:rPr lang="fr-FR" sz="4800" b="1" dirty="0" smtClean="0">
                <a:solidFill>
                  <a:srgbClr val="00153E"/>
                </a:solidFill>
              </a:rPr>
              <a:t> Electron Multiplier (GEM)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911" y="1195753"/>
            <a:ext cx="8418844" cy="545426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680960" y="4457700"/>
            <a:ext cx="248031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312670" y="4737378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312670" y="4683800"/>
            <a:ext cx="3710940" cy="31599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334250" y="5038964"/>
            <a:ext cx="2827020" cy="31599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312670" y="5297455"/>
            <a:ext cx="1242060" cy="31599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6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65" y="1720750"/>
            <a:ext cx="4065762" cy="369614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8257" y="1841336"/>
            <a:ext cx="4540406" cy="342649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3042" y="1253911"/>
            <a:ext cx="9859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en-GB" dirty="0">
                <a:solidFill>
                  <a:srgbClr val="002164"/>
                </a:solidFill>
              </a:rPr>
              <a:t>A thin, metal-clad polymer foil chemically perforated by a high density of holes, typically 100/mm</a:t>
            </a:r>
            <a:r>
              <a:rPr lang="en-GB" baseline="30000" dirty="0">
                <a:solidFill>
                  <a:srgbClr val="002164"/>
                </a:solidFill>
              </a:rPr>
              <a:t>2</a:t>
            </a:r>
            <a:r>
              <a:rPr lang="en-GB" dirty="0">
                <a:solidFill>
                  <a:srgbClr val="002164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65760" y="5634990"/>
            <a:ext cx="10709910" cy="937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en-GB" dirty="0" smtClean="0">
                <a:solidFill>
                  <a:srgbClr val="002164"/>
                </a:solidFill>
              </a:rPr>
              <a:t>Large </a:t>
            </a:r>
            <a:r>
              <a:rPr lang="el-GR" dirty="0" smtClean="0">
                <a:solidFill>
                  <a:srgbClr val="002164"/>
                </a:solidFill>
              </a:rPr>
              <a:t>Δ</a:t>
            </a:r>
            <a:r>
              <a:rPr lang="en-GB" dirty="0" smtClean="0">
                <a:solidFill>
                  <a:srgbClr val="002164"/>
                </a:solidFill>
              </a:rPr>
              <a:t>V between the two sides of the foil</a:t>
            </a:r>
            <a:r>
              <a:rPr lang="en-GB" dirty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2164"/>
                </a:solidFill>
                <a:sym typeface="Wingdings" panose="05000000000000000000" pitchFamily="2" charset="2"/>
              </a:rPr>
              <a:t>creates a high field</a:t>
            </a:r>
          </a:p>
          <a:p>
            <a:pPr marL="29718" indent="0">
              <a:buNone/>
            </a:pPr>
            <a:r>
              <a:rPr lang="en-GB" dirty="0" smtClean="0">
                <a:solidFill>
                  <a:srgbClr val="002164"/>
                </a:solidFill>
                <a:sym typeface="Wingdings" panose="05000000000000000000" pitchFamily="2" charset="2"/>
              </a:rPr>
              <a:t>Electrons released in the upper region, drift towards the holes acquiring enough energy to provoke ionisations</a:t>
            </a:r>
          </a:p>
          <a:p>
            <a:pPr marL="29718" indent="0">
              <a:buNone/>
            </a:pPr>
            <a:r>
              <a:rPr lang="en-GB" dirty="0" smtClean="0">
                <a:solidFill>
                  <a:srgbClr val="002164"/>
                </a:solidFill>
                <a:sym typeface="Wingdings" panose="05000000000000000000" pitchFamily="2" charset="2"/>
              </a:rPr>
              <a:t>Large fraction of electrons are transferred into the lower section</a:t>
            </a:r>
            <a:endParaRPr lang="en-GB" dirty="0">
              <a:solidFill>
                <a:srgbClr val="002164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9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99134" y="1379955"/>
            <a:ext cx="101462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en-US" sz="2400" dirty="0">
                <a:solidFill>
                  <a:srgbClr val="001848"/>
                </a:solidFill>
              </a:rPr>
              <a:t>Full decoupling of amplification stage (</a:t>
            </a:r>
            <a:r>
              <a:rPr lang="en-US" sz="2400" dirty="0" smtClean="0">
                <a:solidFill>
                  <a:srgbClr val="001848"/>
                </a:solidFill>
              </a:rPr>
              <a:t>GEM) and </a:t>
            </a:r>
            <a:r>
              <a:rPr lang="en-US" sz="2400" dirty="0">
                <a:solidFill>
                  <a:srgbClr val="001848"/>
                </a:solidFill>
              </a:rPr>
              <a:t>readout stage (PCB, anode</a:t>
            </a:r>
            <a:r>
              <a:rPr lang="en-US" sz="2400" dirty="0" smtClean="0">
                <a:solidFill>
                  <a:srgbClr val="001848"/>
                </a:solidFill>
              </a:rPr>
              <a:t>)</a:t>
            </a:r>
          </a:p>
          <a:p>
            <a:pPr marL="29718" indent="0">
              <a:buNone/>
            </a:pPr>
            <a:endParaRPr lang="en-US" sz="2400" dirty="0" smtClean="0">
              <a:solidFill>
                <a:srgbClr val="001848"/>
              </a:solidFill>
            </a:endParaRPr>
          </a:p>
          <a:p>
            <a:pPr marL="29718" indent="0">
              <a:buNone/>
            </a:pPr>
            <a:r>
              <a:rPr lang="en-US" sz="2400" dirty="0" smtClean="0">
                <a:solidFill>
                  <a:srgbClr val="001848"/>
                </a:solidFill>
              </a:rPr>
              <a:t>Amplification and readout structures can be optimized independently</a:t>
            </a:r>
            <a:endParaRPr lang="en-US" sz="2400" dirty="0">
              <a:solidFill>
                <a:srgbClr val="001848"/>
              </a:solidFill>
            </a:endParaRPr>
          </a:p>
          <a:p>
            <a:pPr marL="29718" indent="0">
              <a:buNone/>
            </a:pPr>
            <a:endParaRPr lang="en-GB" sz="2400" dirty="0">
              <a:solidFill>
                <a:srgbClr val="001848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134" y="2688559"/>
            <a:ext cx="4381308" cy="3263710"/>
          </a:xfrm>
          <a:prstGeom prst="rect">
            <a:avLst/>
          </a:prstGeom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442" y="2735601"/>
            <a:ext cx="4966036" cy="31696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56709" y="6150114"/>
            <a:ext cx="110795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 smtClean="0">
                <a:solidFill>
                  <a:schemeClr val="tx2"/>
                </a:solidFill>
              </a:rPr>
              <a:t>“</a:t>
            </a:r>
            <a:r>
              <a:rPr lang="en-GB" sz="1600" dirty="0" smtClean="0">
                <a:solidFill>
                  <a:srgbClr val="001848"/>
                </a:solidFill>
              </a:rPr>
              <a:t>Study </a:t>
            </a:r>
            <a:r>
              <a:rPr lang="en-GB" sz="1600" dirty="0">
                <a:solidFill>
                  <a:srgbClr val="001848"/>
                </a:solidFill>
              </a:rPr>
              <a:t>of long-term sustained operation of gaseous detectors for the high rate environment in CMS”, </a:t>
            </a:r>
            <a:r>
              <a:rPr lang="en-GB" sz="1600" dirty="0" err="1">
                <a:solidFill>
                  <a:srgbClr val="001848"/>
                </a:solidFill>
              </a:rPr>
              <a:t>Jérémie</a:t>
            </a:r>
            <a:r>
              <a:rPr lang="en-GB" sz="1600" dirty="0">
                <a:solidFill>
                  <a:srgbClr val="001848"/>
                </a:solidFill>
              </a:rPr>
              <a:t> Merlin, </a:t>
            </a:r>
            <a:endParaRPr lang="en-GB" sz="1600" dirty="0" smtClean="0">
              <a:solidFill>
                <a:srgbClr val="001848"/>
              </a:solidFill>
            </a:endParaRPr>
          </a:p>
          <a:p>
            <a:r>
              <a:rPr lang="en-GB" sz="1600" dirty="0" smtClean="0">
                <a:solidFill>
                  <a:srgbClr val="001848"/>
                </a:solidFill>
              </a:rPr>
              <a:t>CERN </a:t>
            </a:r>
            <a:r>
              <a:rPr lang="en-GB" sz="1600" dirty="0">
                <a:solidFill>
                  <a:srgbClr val="001848"/>
                </a:solidFill>
              </a:rPr>
              <a:t>PHD </a:t>
            </a:r>
            <a:r>
              <a:rPr lang="en-GB" sz="1600" dirty="0" smtClean="0">
                <a:solidFill>
                  <a:srgbClr val="001848"/>
                </a:solidFill>
              </a:rPr>
              <a:t>theses</a:t>
            </a:r>
            <a:r>
              <a:rPr lang="en-GB" sz="2000" dirty="0" smtClean="0">
                <a:solidFill>
                  <a:schemeClr val="tx2"/>
                </a:solidFill>
              </a:rPr>
              <a:t>, </a:t>
            </a:r>
            <a:r>
              <a:rPr lang="en-GB" sz="1600" dirty="0" smtClean="0">
                <a:solidFill>
                  <a:schemeClr val="tx2"/>
                </a:solidFill>
                <a:hlinkClick r:id="rId5"/>
              </a:rPr>
              <a:t>https</a:t>
            </a:r>
            <a:r>
              <a:rPr lang="en-GB" sz="1600" dirty="0">
                <a:solidFill>
                  <a:schemeClr val="tx2"/>
                </a:solidFill>
                <a:hlinkClick r:id="rId5"/>
              </a:rPr>
              <a:t>://cds.cern.ch/record/2155685/files/CERN-THESIS-2016-041.pdf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endParaRPr lang="fr-FR" sz="16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99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551882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Manufacturing</a:t>
            </a:r>
            <a:r>
              <a:rPr lang="fr-FR" sz="4800" b="1" dirty="0" smtClean="0">
                <a:solidFill>
                  <a:srgbClr val="00153E"/>
                </a:solidFill>
              </a:rPr>
              <a:t> of GEM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31107"/>
          <a:stretch/>
        </p:blipFill>
        <p:spPr>
          <a:xfrm>
            <a:off x="0" y="-32002"/>
            <a:ext cx="1551882" cy="98157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6" y="1671771"/>
            <a:ext cx="6301323" cy="3852809"/>
          </a:xfrm>
          <a:prstGeom prst="rect">
            <a:avLst/>
          </a:prstGeom>
        </p:spPr>
      </p:pic>
      <p:sp>
        <p:nvSpPr>
          <p:cNvPr id="12" name="Espace réservé du contenu 3"/>
          <p:cNvSpPr txBox="1">
            <a:spLocks/>
          </p:cNvSpPr>
          <p:nvPr/>
        </p:nvSpPr>
        <p:spPr>
          <a:xfrm>
            <a:off x="3298795" y="6032600"/>
            <a:ext cx="8141677" cy="43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 err="1" smtClean="0">
                <a:solidFill>
                  <a:srgbClr val="00153E"/>
                </a:solidFill>
              </a:rPr>
              <a:t>Details</a:t>
            </a:r>
            <a:r>
              <a:rPr lang="fr-FR" sz="2800" dirty="0" smtClean="0">
                <a:solidFill>
                  <a:srgbClr val="00153E"/>
                </a:solidFill>
              </a:rPr>
              <a:t> </a:t>
            </a:r>
            <a:r>
              <a:rPr lang="fr-FR" sz="2800" dirty="0" err="1" smtClean="0">
                <a:solidFill>
                  <a:srgbClr val="00153E"/>
                </a:solidFill>
              </a:rPr>
              <a:t>tomorrow</a:t>
            </a:r>
            <a:r>
              <a:rPr lang="fr-FR" sz="2800" b="1" dirty="0" smtClean="0">
                <a:solidFill>
                  <a:srgbClr val="00153E"/>
                </a:solidFill>
              </a:rPr>
              <a:t> «  </a:t>
            </a:r>
            <a:r>
              <a:rPr lang="fr-FR" sz="2800" b="1" dirty="0" err="1" smtClean="0">
                <a:solidFill>
                  <a:srgbClr val="00153E"/>
                </a:solidFill>
              </a:rPr>
              <a:t>Manufacturing</a:t>
            </a:r>
            <a:r>
              <a:rPr lang="fr-FR" sz="2800" b="1" dirty="0" smtClean="0">
                <a:solidFill>
                  <a:srgbClr val="00153E"/>
                </a:solidFill>
              </a:rPr>
              <a:t> techniques » by </a:t>
            </a:r>
            <a:r>
              <a:rPr lang="en-US" sz="3000" b="1" dirty="0" smtClean="0">
                <a:solidFill>
                  <a:srgbClr val="00153E"/>
                </a:solidFill>
              </a:rPr>
              <a:t>Rui de Oliveira</a:t>
            </a:r>
            <a:endParaRPr lang="fr-FR" sz="3000" b="1" dirty="0">
              <a:solidFill>
                <a:srgbClr val="00153E"/>
              </a:solidFill>
            </a:endParaRP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9484" y="1749709"/>
            <a:ext cx="4404679" cy="3325723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6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20710</TotalTime>
  <Words>2018</Words>
  <Application>Microsoft Office PowerPoint</Application>
  <PresentationFormat>Grand écran</PresentationFormat>
  <Paragraphs>395</Paragraphs>
  <Slides>46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46</vt:i4>
      </vt:variant>
    </vt:vector>
  </HeadingPairs>
  <TitlesOfParts>
    <vt:vector size="53" baseType="lpstr">
      <vt:lpstr>Yu Gothic</vt:lpstr>
      <vt:lpstr>Arial</vt:lpstr>
      <vt:lpstr>Calibri</vt:lpstr>
      <vt:lpstr>Calibri Light</vt:lpstr>
      <vt:lpstr>Symbol</vt:lpstr>
      <vt:lpstr>Wingdings</vt:lpstr>
      <vt:lpstr>Thème Office</vt:lpstr>
      <vt:lpstr>MPGD technologies 1</vt:lpstr>
      <vt:lpstr>MPGD technologies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Introduction to MPGD  Start from wire chambers. Issues Development of PhotolitopgraphyMSGC Birth of MPGD Motivations for their development Family of technology Show the d</dc:title>
  <dc:creator>FERRER RIBAS Esther</dc:creator>
  <cp:lastModifiedBy>FERRER RIBAS Esther</cp:lastModifiedBy>
  <cp:revision>209</cp:revision>
  <dcterms:created xsi:type="dcterms:W3CDTF">2023-03-28T20:25:59Z</dcterms:created>
  <dcterms:modified xsi:type="dcterms:W3CDTF">2023-11-27T07:20:02Z</dcterms:modified>
</cp:coreProperties>
</file>