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791" r:id="rId3"/>
    <p:sldId id="795" r:id="rId4"/>
    <p:sldId id="793" r:id="rId5"/>
    <p:sldId id="794" r:id="rId6"/>
    <p:sldId id="796" r:id="rId7"/>
    <p:sldId id="797" r:id="rId8"/>
    <p:sldId id="798" r:id="rId9"/>
    <p:sldId id="792" r:id="rId10"/>
    <p:sldId id="79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010"/>
    <p:restoredTop sz="96197"/>
  </p:normalViewPr>
  <p:slideViewPr>
    <p:cSldViewPr snapToGrid="0">
      <p:cViewPr varScale="1">
        <p:scale>
          <a:sx n="112" d="100"/>
          <a:sy n="112" d="100"/>
        </p:scale>
        <p:origin x="20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6040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1596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441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1241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900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6651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91094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345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38281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4226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9937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85F85-67A5-1248-9690-94C8C93DC583}" type="datetimeFigureOut">
              <a:rPr lang="en-IT" smtClean="0"/>
              <a:t>29/11/23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104D2-9DA8-FF42-88B8-8D38438FF70F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320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Verwilligen@cern.ch" TargetMode="External"/><Relationship Id="rId2" Type="http://schemas.openxmlformats.org/officeDocument/2006/relationships/hyperlink" Target="mailto:Riccardo.farinelli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garfieldpp.web.cern.ch/garfieldpp/documentation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garfield/garfieldpp/-/tree/master/" TargetMode="External"/><Relationship Id="rId5" Type="http://schemas.openxmlformats.org/officeDocument/2006/relationships/hyperlink" Target="https://garfieldpp.web.cern.ch/garfieldpp/documentation/UserGuide.pdf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81EEF-3045-C676-4E39-BF3E66C476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LAB on Simulation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1A093-4530-2C4B-F1FD-36412488E7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IT" dirty="0"/>
              <a:t>RD51 School</a:t>
            </a:r>
          </a:p>
          <a:p>
            <a:r>
              <a:rPr lang="en-IT" dirty="0"/>
              <a:t>27/11/2023 – 01/12/2023</a:t>
            </a:r>
          </a:p>
          <a:p>
            <a:r>
              <a:rPr lang="en-IT" dirty="0"/>
              <a:t>Riccardo Farinelli</a:t>
            </a:r>
          </a:p>
          <a:p>
            <a:r>
              <a:rPr lang="en-IT" dirty="0"/>
              <a:t>Piet Verwilligen</a:t>
            </a:r>
          </a:p>
        </p:txBody>
      </p:sp>
    </p:spTree>
    <p:extLst>
      <p:ext uri="{BB962C8B-B14F-4D97-AF65-F5344CB8AC3E}">
        <p14:creationId xmlns:p14="http://schemas.microsoft.com/office/powerpoint/2010/main" val="1346836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CF79-B311-2207-2A04-C2A3508AC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Contact -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67A24-DB18-6A20-56C7-976E9DB5F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R</a:t>
            </a:r>
            <a:r>
              <a:rPr lang="en-IT" dirty="0">
                <a:hlinkClick r:id="rId2"/>
              </a:rPr>
              <a:t>iccardo.farinelli@cern.ch</a:t>
            </a:r>
            <a:endParaRPr lang="en-IT" dirty="0"/>
          </a:p>
          <a:p>
            <a:r>
              <a:rPr lang="en-GB" dirty="0">
                <a:hlinkClick r:id="rId3"/>
              </a:rPr>
              <a:t>p</a:t>
            </a:r>
            <a:r>
              <a:rPr lang="en-IT" dirty="0">
                <a:hlinkClick r:id="rId3"/>
              </a:rPr>
              <a:t>iet.Verwilligen@cern.ch</a:t>
            </a:r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38583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FD9E-8DCC-907C-C2B1-AE056718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Simulation Frameworks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FFE322-5DE0-3D95-8B6C-0A954E5A71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2903309"/>
                <a:ext cx="3943350" cy="381816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T" b="1" dirty="0"/>
                  <a:t>Garfield</a:t>
                </a:r>
              </a:p>
              <a:p>
                <a:pPr lvl="1"/>
                <a:r>
                  <a:rPr lang="en-GB" sz="1900" dirty="0"/>
                  <a:t>O</a:t>
                </a:r>
                <a:r>
                  <a:rPr lang="en-IT" sz="1900" dirty="0"/>
                  <a:t>riginally in Fortran</a:t>
                </a:r>
              </a:p>
              <a:p>
                <a:pPr lvl="1"/>
                <a:r>
                  <a:rPr lang="en-IT" sz="1900" dirty="0"/>
                  <a:t>Developed in ‘90ies by Rob Veenhof to simulate drift chambers</a:t>
                </a:r>
              </a:p>
              <a:p>
                <a:pPr lvl="1"/>
                <a:r>
                  <a:rPr lang="en-IT" sz="1900" dirty="0"/>
                  <a:t>Provides analytic solutions for Electric Field in 2D geometries</a:t>
                </a:r>
              </a:p>
              <a:p>
                <a:pPr lvl="1"/>
                <a:r>
                  <a:rPr lang="en-IT" sz="1900" dirty="0"/>
                  <a:t>Tracks electrons and ions in gas using v</a:t>
                </a:r>
                <a:r>
                  <a:rPr lang="en-IT" sz="1900" baseline="-25000" dirty="0"/>
                  <a:t>drift</a:t>
                </a:r>
                <a:r>
                  <a:rPr lang="en-IT" sz="19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IT" sz="19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IT" sz="1900" dirty="0"/>
                  <a:t>, </a:t>
                </a:r>
                <a14:m>
                  <m:oMath xmlns:m="http://schemas.openxmlformats.org/officeDocument/2006/math"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IT" sz="19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</m:t>
                    </m:r>
                  </m:oMath>
                </a14:m>
                <a:r>
                  <a:rPr lang="en-IT" sz="1900" dirty="0"/>
                  <a:t>(gas properties from Gas table calculated with Magboltz)</a:t>
                </a:r>
              </a:p>
              <a:p>
                <a:pPr lvl="1"/>
                <a:r>
                  <a:rPr lang="en-IT" sz="1900" dirty="0"/>
                  <a:t>For MPGDs: Added Microscopic Tracking</a:t>
                </a:r>
              </a:p>
              <a:p>
                <a:pPr lvl="1"/>
                <a:r>
                  <a:rPr lang="en-IT" sz="1900" dirty="0"/>
                  <a:t>Rewritten in C++</a:t>
                </a:r>
              </a:p>
              <a:p>
                <a:pPr lvl="1"/>
                <a:r>
                  <a:rPr lang="en-IT" sz="1900" dirty="0"/>
                  <a:t>Interface with HEED (Primary Ionization) and Magboltz </a:t>
                </a:r>
              </a:p>
              <a:p>
                <a:pPr lvl="1"/>
                <a:endParaRPr lang="en-IT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FFE322-5DE0-3D95-8B6C-0A954E5A71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2903309"/>
                <a:ext cx="3943350" cy="3818166"/>
              </a:xfrm>
              <a:blipFill>
                <a:blip r:embed="rId2"/>
                <a:stretch>
                  <a:fillRect l="-2572" t="-397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318E7-1EEB-4AA9-FC0A-B6451019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2</a:t>
            </a:fld>
            <a:endParaRPr lang="en-IT"/>
          </a:p>
        </p:txBody>
      </p:sp>
      <p:pic>
        <p:nvPicPr>
          <p:cNvPr id="1026" name="Picture 2" descr="Geant4">
            <a:extLst>
              <a:ext uri="{FF2B5EF4-FFF2-40B4-BE49-F238E27FC236}">
                <a16:creationId xmlns:a16="http://schemas.microsoft.com/office/drawing/2014/main" id="{4183B063-F9E5-855A-F92C-DF88D6DDB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9409"/>
            <a:ext cx="42291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D871D2E-139E-B3FB-E6CB-7FA0E0B8513B}"/>
              </a:ext>
            </a:extLst>
          </p:cNvPr>
          <p:cNvSpPr txBox="1">
            <a:spLocks/>
          </p:cNvSpPr>
          <p:nvPr/>
        </p:nvSpPr>
        <p:spPr>
          <a:xfrm>
            <a:off x="5028187" y="2903310"/>
            <a:ext cx="3943350" cy="3691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b="1" dirty="0"/>
              <a:t>GEANT</a:t>
            </a:r>
          </a:p>
          <a:p>
            <a:pPr lvl="1"/>
            <a:r>
              <a:rPr lang="en-GB" dirty="0"/>
              <a:t>O</a:t>
            </a:r>
            <a:r>
              <a:rPr lang="en-IT" dirty="0"/>
              <a:t>riginally in Fortran</a:t>
            </a:r>
            <a:br>
              <a:rPr lang="en-IT" dirty="0"/>
            </a:br>
            <a:r>
              <a:rPr lang="en-IT" dirty="0"/>
              <a:t>(GEANT 3) then C++ (4)</a:t>
            </a:r>
          </a:p>
          <a:p>
            <a:pPr lvl="1"/>
            <a:r>
              <a:rPr lang="en-IT" dirty="0"/>
              <a:t>Tracks particles through geometry with materials</a:t>
            </a:r>
          </a:p>
          <a:p>
            <a:pPr lvl="1"/>
            <a:r>
              <a:rPr lang="en-IT" dirty="0"/>
              <a:t>Calculates energy loss in materials</a:t>
            </a:r>
          </a:p>
          <a:p>
            <a:pPr lvl="1"/>
            <a:r>
              <a:rPr lang="en-IT" dirty="0"/>
              <a:t>Simulated Hit = Energy deposit in sensitive medium</a:t>
            </a:r>
          </a:p>
          <a:p>
            <a:pPr lvl="1"/>
            <a:r>
              <a:rPr lang="en-GB" dirty="0"/>
              <a:t>M</a:t>
            </a:r>
            <a:r>
              <a:rPr lang="en-IT" dirty="0"/>
              <a:t>aintained / developed by GEANT4 collaboration</a:t>
            </a:r>
          </a:p>
          <a:p>
            <a:pPr lvl="2"/>
            <a:r>
              <a:rPr lang="en-GB" dirty="0"/>
              <a:t>E</a:t>
            </a:r>
            <a:r>
              <a:rPr lang="en-IT" dirty="0"/>
              <a:t>xtensive validation</a:t>
            </a:r>
          </a:p>
          <a:p>
            <a:pPr lvl="1"/>
            <a:r>
              <a:rPr lang="en-IT" dirty="0"/>
              <a:t>Does not simulate what happens with electrons created in energy deposit </a:t>
            </a:r>
          </a:p>
        </p:txBody>
      </p:sp>
      <p:pic>
        <p:nvPicPr>
          <p:cNvPr id="1028" name="Picture 4" descr="Garfield (character) - Wikipedia">
            <a:extLst>
              <a:ext uri="{FF2B5EF4-FFF2-40B4-BE49-F238E27FC236}">
                <a16:creationId xmlns:a16="http://schemas.microsoft.com/office/drawing/2014/main" id="{FA236CC4-9096-1133-C30E-3906CD903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93" y="1446054"/>
            <a:ext cx="2222393" cy="1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615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FD9E-8DCC-907C-C2B1-AE056718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Simulation Frameworks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318E7-1EEB-4AA9-FC0A-B6451019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3</a:t>
            </a:fld>
            <a:endParaRPr lang="en-IT"/>
          </a:p>
        </p:txBody>
      </p:sp>
      <p:pic>
        <p:nvPicPr>
          <p:cNvPr id="1026" name="Picture 2" descr="Geant4">
            <a:extLst>
              <a:ext uri="{FF2B5EF4-FFF2-40B4-BE49-F238E27FC236}">
                <a16:creationId xmlns:a16="http://schemas.microsoft.com/office/drawing/2014/main" id="{4183B063-F9E5-855A-F92C-DF88D6DDB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9409"/>
            <a:ext cx="42291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rfield (character) - Wikipedia">
            <a:extLst>
              <a:ext uri="{FF2B5EF4-FFF2-40B4-BE49-F238E27FC236}">
                <a16:creationId xmlns:a16="http://schemas.microsoft.com/office/drawing/2014/main" id="{FA236CC4-9096-1133-C30E-3906CD903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93" y="1446054"/>
            <a:ext cx="2222393" cy="1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eant4">
            <a:extLst>
              <a:ext uri="{FF2B5EF4-FFF2-40B4-BE49-F238E27FC236}">
                <a16:creationId xmlns:a16="http://schemas.microsoft.com/office/drawing/2014/main" id="{F342D290-BD13-4970-3781-B8B394AC58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5" r="8874"/>
          <a:stretch/>
        </p:blipFill>
        <p:spPr bwMode="auto">
          <a:xfrm>
            <a:off x="4572000" y="3120548"/>
            <a:ext cx="4301496" cy="295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2634BC-CC3A-E69D-FA59-B3919960E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700" y="3062389"/>
            <a:ext cx="3758692" cy="373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3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50B9-86A0-AF06-5D5F-42A33FB8F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Simulation Toolbox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8ECDB-E0AB-11D6-2598-9631AC9F6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7320"/>
            <a:ext cx="7886700" cy="4759643"/>
          </a:xfrm>
        </p:spPr>
        <p:txBody>
          <a:bodyPr/>
          <a:lstStyle/>
          <a:p>
            <a:r>
              <a:rPr lang="en-IT" b="1" dirty="0"/>
              <a:t>Toolbox of Simulator / Physicist: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C0F67-659F-B49F-CF6A-210E01C8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4</a:t>
            </a:fld>
            <a:endParaRPr lang="en-IT"/>
          </a:p>
        </p:txBody>
      </p:sp>
      <p:pic>
        <p:nvPicPr>
          <p:cNvPr id="5" name="Picture 4" descr="Garfield (character) - Wikipedia">
            <a:extLst>
              <a:ext uri="{FF2B5EF4-FFF2-40B4-BE49-F238E27FC236}">
                <a16:creationId xmlns:a16="http://schemas.microsoft.com/office/drawing/2014/main" id="{5BB49830-A002-F1A7-D237-30BF8C703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624" y="2468287"/>
            <a:ext cx="2222393" cy="1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1 of 3">
            <a:extLst>
              <a:ext uri="{FF2B5EF4-FFF2-40B4-BE49-F238E27FC236}">
                <a16:creationId xmlns:a16="http://schemas.microsoft.com/office/drawing/2014/main" id="{46F94FA8-3579-AA32-5695-CBC6B60AA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42" y="2608207"/>
            <a:ext cx="2651238" cy="265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9030F52-E146-59A5-6372-04B9E6595D63}"/>
              </a:ext>
            </a:extLst>
          </p:cNvPr>
          <p:cNvSpPr/>
          <p:nvPr/>
        </p:nvSpPr>
        <p:spPr>
          <a:xfrm>
            <a:off x="3703320" y="2401094"/>
            <a:ext cx="4812030" cy="3955257"/>
          </a:xfrm>
          <a:prstGeom prst="roundRect">
            <a:avLst>
              <a:gd name="adj" fmla="val 453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B8A80-E667-D67C-113D-300D248FC0A0}"/>
              </a:ext>
            </a:extLst>
          </p:cNvPr>
          <p:cNvSpPr txBox="1"/>
          <p:nvPr/>
        </p:nvSpPr>
        <p:spPr>
          <a:xfrm>
            <a:off x="2926946" y="3524208"/>
            <a:ext cx="560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6000" b="1" dirty="0">
                <a:solidFill>
                  <a:srgbClr val="C00000"/>
                </a:solidFill>
              </a:rPr>
              <a:t>=</a:t>
            </a:r>
          </a:p>
        </p:txBody>
      </p:sp>
      <p:pic>
        <p:nvPicPr>
          <p:cNvPr id="8" name="Picture 2" descr="Geant4">
            <a:extLst>
              <a:ext uri="{FF2B5EF4-FFF2-40B4-BE49-F238E27FC236}">
                <a16:creationId xmlns:a16="http://schemas.microsoft.com/office/drawing/2014/main" id="{2E412B44-312F-8A8A-FCDF-613BD1500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64" y="5259445"/>
            <a:ext cx="2791206" cy="93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at is Back-of-the-envelope calculations">
            <a:extLst>
              <a:ext uri="{FF2B5EF4-FFF2-40B4-BE49-F238E27FC236}">
                <a16:creationId xmlns:a16="http://schemas.microsoft.com/office/drawing/2014/main" id="{AEDBA3F5-47D5-8EB2-0AC0-8B7AF583E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169" y="2468287"/>
            <a:ext cx="1936301" cy="1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A95B57B-D4F3-A6B4-AFE9-2A793FA8B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950" y="4025147"/>
            <a:ext cx="2381891" cy="67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ython Logo, symbol, meaning, history, PNG, brand">
            <a:extLst>
              <a:ext uri="{FF2B5EF4-FFF2-40B4-BE49-F238E27FC236}">
                <a16:creationId xmlns:a16="http://schemas.microsoft.com/office/drawing/2014/main" id="{6F9B0671-8D05-357F-A9B9-DBD135D3EB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6" r="19194"/>
          <a:stretch/>
        </p:blipFill>
        <p:spPr bwMode="auto">
          <a:xfrm>
            <a:off x="7328033" y="4307717"/>
            <a:ext cx="1002478" cy="96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What is COMSOL MULTIPHYSICS and its capabilities?">
            <a:extLst>
              <a:ext uri="{FF2B5EF4-FFF2-40B4-BE49-F238E27FC236}">
                <a16:creationId xmlns:a16="http://schemas.microsoft.com/office/drawing/2014/main" id="{565231B1-67E1-1B16-B9A2-3C69D084E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448" y="5210637"/>
            <a:ext cx="1670207" cy="96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2E58CB8D-DCE5-4636-DE5B-988F34AD6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975" y="4845512"/>
            <a:ext cx="1702023" cy="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++ logo">
            <a:extLst>
              <a:ext uri="{FF2B5EF4-FFF2-40B4-BE49-F238E27FC236}">
                <a16:creationId xmlns:a16="http://schemas.microsoft.com/office/drawing/2014/main" id="{D45480B7-7417-18E9-C380-72BB76701F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14684" r="29225" b="12191"/>
          <a:stretch/>
        </p:blipFill>
        <p:spPr bwMode="auto">
          <a:xfrm>
            <a:off x="6561686" y="3817786"/>
            <a:ext cx="739889" cy="87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3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AE224-444D-3DBB-B00F-2B7305AC0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Garfield – GEANT4 Interface</a:t>
            </a:r>
          </a:p>
        </p:txBody>
      </p:sp>
      <p:pic>
        <p:nvPicPr>
          <p:cNvPr id="6" name="Content Placeholder 5" descr="A screenshot of a web page&#10;&#10;Description automatically generated">
            <a:extLst>
              <a:ext uri="{FF2B5EF4-FFF2-40B4-BE49-F238E27FC236}">
                <a16:creationId xmlns:a16="http://schemas.microsoft.com/office/drawing/2014/main" id="{9B165FC9-800C-2AB0-1F74-A1CC010E6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8061" y="1816733"/>
            <a:ext cx="4490213" cy="1738311"/>
          </a:xfrm>
          <a:ln w="38100">
            <a:solidFill>
              <a:srgbClr val="C0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9518A-8FFF-539E-C66D-51183BE3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5</a:t>
            </a:fld>
            <a:endParaRPr lang="en-IT" dirty="0"/>
          </a:p>
        </p:txBody>
      </p:sp>
      <p:pic>
        <p:nvPicPr>
          <p:cNvPr id="9" name="Picture 8" descr="A diagram of gas emission detector&#10;&#10;Description automatically generated">
            <a:extLst>
              <a:ext uri="{FF2B5EF4-FFF2-40B4-BE49-F238E27FC236}">
                <a16:creationId xmlns:a16="http://schemas.microsoft.com/office/drawing/2014/main" id="{C312E992-7815-8A4A-A2CC-C91889CCD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26" y="1771649"/>
            <a:ext cx="4300075" cy="47716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DFCB6B-9667-3FAA-B5E9-B8B7377CC142}"/>
              </a:ext>
            </a:extLst>
          </p:cNvPr>
          <p:cNvSpPr txBox="1"/>
          <p:nvPr/>
        </p:nvSpPr>
        <p:spPr>
          <a:xfrm>
            <a:off x="4572000" y="3897630"/>
            <a:ext cx="44662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User need to define when and how to hand over information from GEANT to Garfield</a:t>
            </a:r>
          </a:p>
          <a:p>
            <a:endParaRPr lang="en-IT" dirty="0"/>
          </a:p>
          <a:p>
            <a:r>
              <a:rPr lang="en-IT" dirty="0"/>
              <a:t>Useful for detailed simulation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Testbeam environment (beam is not clean)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IT" dirty="0"/>
              <a:t>eutron / Photon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Not-understood effects in the detector assuming only muons / MIPs</a:t>
            </a:r>
          </a:p>
        </p:txBody>
      </p:sp>
    </p:spTree>
    <p:extLst>
      <p:ext uri="{BB962C8B-B14F-4D97-AF65-F5344CB8AC3E}">
        <p14:creationId xmlns:p14="http://schemas.microsoft.com/office/powerpoint/2010/main" val="259561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F9621-5629-87F3-DD5D-E99C3836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Garfield++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E0B8E-C8CB-4BEA-F33B-BE83AD051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IT" dirty="0"/>
              <a:t>pen-source toolkit for detailed simulation of charge transport and signals in particle detectors</a:t>
            </a:r>
          </a:p>
          <a:p>
            <a:r>
              <a:rPr lang="en-IT" dirty="0"/>
              <a:t>Can now simulate also semiconductor devices</a:t>
            </a:r>
          </a:p>
          <a:p>
            <a:r>
              <a:rPr lang="en-IT" dirty="0"/>
              <a:t>Typical steps:</a:t>
            </a:r>
          </a:p>
          <a:p>
            <a:pPr lvl="1"/>
            <a:r>
              <a:rPr lang="en-IT" dirty="0"/>
              <a:t>Calculate static electric fields</a:t>
            </a:r>
          </a:p>
          <a:p>
            <a:pPr lvl="1"/>
            <a:r>
              <a:rPr lang="en-IT" dirty="0"/>
              <a:t>Simulate Primary ionization (electron-ion pairs)</a:t>
            </a:r>
          </a:p>
          <a:p>
            <a:pPr lvl="1"/>
            <a:r>
              <a:rPr lang="en-IT" dirty="0"/>
              <a:t>Simulate the trajectories of Primary and Secondary e-</a:t>
            </a:r>
          </a:p>
          <a:p>
            <a:pPr lvl="2"/>
            <a:r>
              <a:rPr lang="en-GB" dirty="0"/>
              <a:t>I</a:t>
            </a:r>
            <a:r>
              <a:rPr lang="en-IT" dirty="0"/>
              <a:t>ncluding multiplication if field &gt; critical value</a:t>
            </a:r>
          </a:p>
          <a:p>
            <a:pPr lvl="1"/>
            <a:r>
              <a:rPr lang="en-IT" dirty="0"/>
              <a:t>Calculate current induced on a readout electrode</a:t>
            </a: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68287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components of a device&#10;&#10;Description automatically generated">
            <a:extLst>
              <a:ext uri="{FF2B5EF4-FFF2-40B4-BE49-F238E27FC236}">
                <a16:creationId xmlns:a16="http://schemas.microsoft.com/office/drawing/2014/main" id="{E26CE3BD-09F4-A13A-04B0-D8FEB084A4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887905"/>
            <a:ext cx="7886700" cy="422677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E86BF5E-D3A1-FDB7-E5BE-3344D7B4A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Garfield++</a:t>
            </a:r>
          </a:p>
        </p:txBody>
      </p:sp>
    </p:spTree>
    <p:extLst>
      <p:ext uri="{BB962C8B-B14F-4D97-AF65-F5344CB8AC3E}">
        <p14:creationId xmlns:p14="http://schemas.microsoft.com/office/powerpoint/2010/main" val="363481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3E69C-B777-954E-3712-9239793A0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9845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Your Friends:</a:t>
            </a:r>
          </a:p>
        </p:txBody>
      </p:sp>
      <p:pic>
        <p:nvPicPr>
          <p:cNvPr id="5" name="Content Placeholder 4" descr="A book cover with a cartoon character&#10;&#10;Description automatically generated">
            <a:extLst>
              <a:ext uri="{FF2B5EF4-FFF2-40B4-BE49-F238E27FC236}">
                <a16:creationId xmlns:a16="http://schemas.microsoft.com/office/drawing/2014/main" id="{F7CFE1B8-4D0C-D3AC-8E9A-EEF6B1936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061876"/>
            <a:ext cx="3427218" cy="4028861"/>
          </a:xfrm>
          <a:ln w="38100">
            <a:solidFill>
              <a:srgbClr val="C00000"/>
            </a:solidFill>
          </a:ln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E8728C5-AAFF-E539-508D-9F8A5B6B5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319" y="1026248"/>
            <a:ext cx="3530671" cy="1986309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B98A43F6-8023-87FF-AB8C-5A8F797D5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319" y="3219825"/>
            <a:ext cx="3530671" cy="187091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9B2CCE-E448-08AA-A3AE-B3B858B2A217}"/>
              </a:ext>
            </a:extLst>
          </p:cNvPr>
          <p:cNvSpPr txBox="1"/>
          <p:nvPr/>
        </p:nvSpPr>
        <p:spPr>
          <a:xfrm>
            <a:off x="446969" y="5298004"/>
            <a:ext cx="8250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Your best friends: the Holy Trinity: </a:t>
            </a:r>
            <a:r>
              <a:rPr lang="en-IT" b="1" dirty="0">
                <a:solidFill>
                  <a:srgbClr val="C00000"/>
                </a:solidFill>
              </a:rPr>
              <a:t>The Manual</a:t>
            </a:r>
            <a:r>
              <a:rPr lang="en-IT" b="1" dirty="0"/>
              <a:t>, </a:t>
            </a:r>
            <a:r>
              <a:rPr lang="en-IT" b="1" dirty="0">
                <a:solidFill>
                  <a:srgbClr val="0070C0"/>
                </a:solidFill>
              </a:rPr>
              <a:t>The Source Code</a:t>
            </a:r>
            <a:r>
              <a:rPr lang="en-IT" b="1" dirty="0"/>
              <a:t>, </a:t>
            </a:r>
            <a:r>
              <a:rPr lang="en-IT" b="1" dirty="0">
                <a:solidFill>
                  <a:schemeClr val="accent6"/>
                </a:solidFill>
              </a:rPr>
              <a:t>The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i="1" dirty="0"/>
              <a:t>Maybe also your tutors</a:t>
            </a:r>
            <a:r>
              <a:rPr lang="en-IT" i="1" dirty="0">
                <a:sym typeface="Wingdings" pitchFamily="2" charset="2"/>
              </a:rPr>
              <a:t> - we will do our best </a:t>
            </a:r>
            <a:r>
              <a:rPr lang="en-IT" dirty="0">
                <a:sym typeface="Wingdings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hlinkClick r:id="rId5"/>
              </a:rPr>
              <a:t>https://garfieldpp.web.cern.ch/garfieldpp/documentation/UserGuide.pdf</a:t>
            </a:r>
            <a:endParaRPr lang="en-IT" b="1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hlinkClick r:id="rId6"/>
              </a:rPr>
              <a:t>https://gitlab.cern.ch/garfield/garfieldpp/-/tree/master/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hlinkClick r:id="rId7"/>
              </a:rPr>
              <a:t>https://garfieldpp.web.cern.ch/garfieldpp/documentation/</a:t>
            </a:r>
            <a:endParaRPr lang="en-IT" b="1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b="1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A65370C-B75D-E193-F735-DA9899864A0E}"/>
              </a:ext>
            </a:extLst>
          </p:cNvPr>
          <p:cNvSpPr/>
          <p:nvPr/>
        </p:nvSpPr>
        <p:spPr>
          <a:xfrm>
            <a:off x="102738" y="4206240"/>
            <a:ext cx="388752" cy="1828800"/>
          </a:xfrm>
          <a:custGeom>
            <a:avLst/>
            <a:gdLst>
              <a:gd name="connsiteX0" fmla="*/ 388752 w 388752"/>
              <a:gd name="connsiteY0" fmla="*/ 1828800 h 1828800"/>
              <a:gd name="connsiteX1" fmla="*/ 132 w 388752"/>
              <a:gd name="connsiteY1" fmla="*/ 640080 h 1828800"/>
              <a:gd name="connsiteX2" fmla="*/ 354462 w 388752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8752" h="1828800">
                <a:moveTo>
                  <a:pt x="388752" y="1828800"/>
                </a:moveTo>
                <a:cubicBezTo>
                  <a:pt x="197299" y="1386840"/>
                  <a:pt x="5847" y="944880"/>
                  <a:pt x="132" y="640080"/>
                </a:cubicBezTo>
                <a:cubicBezTo>
                  <a:pt x="-5583" y="335280"/>
                  <a:pt x="174439" y="167640"/>
                  <a:pt x="354462" y="0"/>
                </a:cubicBezTo>
              </a:path>
            </a:pathLst>
          </a:custGeom>
          <a:noFill/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C74032C-7F3E-5CB0-F5F6-3AD293B09745}"/>
              </a:ext>
            </a:extLst>
          </p:cNvPr>
          <p:cNvSpPr/>
          <p:nvPr/>
        </p:nvSpPr>
        <p:spPr>
          <a:xfrm>
            <a:off x="7920990" y="5120640"/>
            <a:ext cx="441285" cy="1233288"/>
          </a:xfrm>
          <a:custGeom>
            <a:avLst/>
            <a:gdLst>
              <a:gd name="connsiteX0" fmla="*/ 0 w 441285"/>
              <a:gd name="connsiteY0" fmla="*/ 1451610 h 1451610"/>
              <a:gd name="connsiteX1" fmla="*/ 400050 w 441285"/>
              <a:gd name="connsiteY1" fmla="*/ 1268730 h 1451610"/>
              <a:gd name="connsiteX2" fmla="*/ 400050 w 441285"/>
              <a:gd name="connsiteY2" fmla="*/ 365760 h 1451610"/>
              <a:gd name="connsiteX3" fmla="*/ 148590 w 441285"/>
              <a:gd name="connsiteY3" fmla="*/ 0 h 1451610"/>
              <a:gd name="connsiteX4" fmla="*/ 148590 w 441285"/>
              <a:gd name="connsiteY4" fmla="*/ 0 h 14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285" h="1451610">
                <a:moveTo>
                  <a:pt x="0" y="1451610"/>
                </a:moveTo>
                <a:cubicBezTo>
                  <a:pt x="166687" y="1450657"/>
                  <a:pt x="333375" y="1449705"/>
                  <a:pt x="400050" y="1268730"/>
                </a:cubicBezTo>
                <a:cubicBezTo>
                  <a:pt x="466725" y="1087755"/>
                  <a:pt x="441960" y="577215"/>
                  <a:pt x="400050" y="365760"/>
                </a:cubicBezTo>
                <a:cubicBezTo>
                  <a:pt x="358140" y="154305"/>
                  <a:pt x="148590" y="0"/>
                  <a:pt x="148590" y="0"/>
                </a:cubicBezTo>
                <a:lnTo>
                  <a:pt x="148590" y="0"/>
                </a:lnTo>
              </a:path>
            </a:pathLst>
          </a:custGeom>
          <a:noFill/>
          <a:ln w="381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35471A8-29E4-E6F8-F9F4-938C278DDA73}"/>
              </a:ext>
            </a:extLst>
          </p:cNvPr>
          <p:cNvSpPr/>
          <p:nvPr/>
        </p:nvSpPr>
        <p:spPr>
          <a:xfrm>
            <a:off x="7920990" y="2325067"/>
            <a:ext cx="915566" cy="4338623"/>
          </a:xfrm>
          <a:custGeom>
            <a:avLst/>
            <a:gdLst>
              <a:gd name="connsiteX0" fmla="*/ 0 w 915566"/>
              <a:gd name="connsiteY0" fmla="*/ 4258613 h 4313993"/>
              <a:gd name="connsiteX1" fmla="*/ 742950 w 915566"/>
              <a:gd name="connsiteY1" fmla="*/ 4167173 h 4313993"/>
              <a:gd name="connsiteX2" fmla="*/ 914400 w 915566"/>
              <a:gd name="connsiteY2" fmla="*/ 3001313 h 4313993"/>
              <a:gd name="connsiteX3" fmla="*/ 697230 w 915566"/>
              <a:gd name="connsiteY3" fmla="*/ 292403 h 4313993"/>
              <a:gd name="connsiteX4" fmla="*/ 160020 w 915566"/>
              <a:gd name="connsiteY4" fmla="*/ 200963 h 43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66" h="4313993">
                <a:moveTo>
                  <a:pt x="0" y="4258613"/>
                </a:moveTo>
                <a:cubicBezTo>
                  <a:pt x="295275" y="4317668"/>
                  <a:pt x="590550" y="4376723"/>
                  <a:pt x="742950" y="4167173"/>
                </a:cubicBezTo>
                <a:cubicBezTo>
                  <a:pt x="895350" y="3957623"/>
                  <a:pt x="922020" y="3647108"/>
                  <a:pt x="914400" y="3001313"/>
                </a:cubicBezTo>
                <a:cubicBezTo>
                  <a:pt x="906780" y="2355518"/>
                  <a:pt x="822960" y="759128"/>
                  <a:pt x="697230" y="292403"/>
                </a:cubicBezTo>
                <a:cubicBezTo>
                  <a:pt x="571500" y="-174322"/>
                  <a:pt x="365760" y="13320"/>
                  <a:pt x="160020" y="200963"/>
                </a:cubicBezTo>
              </a:path>
            </a:pathLst>
          </a:custGeom>
          <a:noFill/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58242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8C861-FCFB-2F24-C874-3D698E0E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  <a:latin typeface="Helvetica" pitchFamily="2" charset="0"/>
              </a:rPr>
              <a:t>Prepared Exercises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D3215-C0A4-B9E4-6ECE-155919EDE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435340" cy="4351338"/>
          </a:xfrm>
        </p:spPr>
        <p:txBody>
          <a:bodyPr>
            <a:normAutofit lnSpcReduction="10000"/>
          </a:bodyPr>
          <a:lstStyle/>
          <a:p>
            <a:r>
              <a:rPr lang="en-IT" sz="2400" dirty="0"/>
              <a:t>Exercise 1 :: install Garfield, Electric Fields (plot </a:t>
            </a:r>
            <a:r>
              <a:rPr lang="en-IT" sz="2400" i="1" dirty="0"/>
              <a:t>V, E</a:t>
            </a:r>
            <a:r>
              <a:rPr lang="en-IT" sz="2400" dirty="0"/>
              <a:t>)</a:t>
            </a:r>
          </a:p>
          <a:p>
            <a:r>
              <a:rPr lang="en-IT" sz="2400" dirty="0"/>
              <a:t>Exercise 2 :: Simulate Primary Ionization (calculate </a:t>
            </a:r>
            <a:r>
              <a:rPr lang="en-IT" sz="2400" i="1" dirty="0"/>
              <a:t>N</a:t>
            </a:r>
            <a:r>
              <a:rPr lang="en-IT" sz="2400" i="1" baseline="-25000" dirty="0"/>
              <a:t>prim</a:t>
            </a:r>
            <a:r>
              <a:rPr lang="en-IT" sz="2400" dirty="0"/>
              <a:t>)</a:t>
            </a:r>
          </a:p>
          <a:p>
            <a:pPr lvl="1"/>
            <a:r>
              <a:rPr lang="en-GB" sz="2000" i="1" dirty="0">
                <a:solidFill>
                  <a:srgbClr val="0070C0"/>
                </a:solidFill>
              </a:rPr>
              <a:t>H</a:t>
            </a:r>
            <a:r>
              <a:rPr lang="en-IT" sz="2000" i="1" dirty="0">
                <a:solidFill>
                  <a:srgbClr val="0070C0"/>
                </a:solidFill>
              </a:rPr>
              <a:t>omework: find the Bethe-Bloch function for energy loss</a:t>
            </a:r>
          </a:p>
          <a:p>
            <a:r>
              <a:rPr lang="en-IT" sz="2400" dirty="0"/>
              <a:t>Exercise 3 :: Electron transport (plot </a:t>
            </a:r>
            <a:r>
              <a:rPr lang="en-IT" sz="2400" i="1" dirty="0"/>
              <a:t>v</a:t>
            </a:r>
            <a:r>
              <a:rPr lang="en-IT" sz="2400" i="1" baseline="-25000" dirty="0"/>
              <a:t>drift</a:t>
            </a:r>
            <a:r>
              <a:rPr lang="en-IT" sz="2400" dirty="0"/>
              <a:t>, track e</a:t>
            </a:r>
            <a:r>
              <a:rPr lang="en-IT" sz="2400" baseline="30000" dirty="0"/>
              <a:t>-</a:t>
            </a:r>
            <a:r>
              <a:rPr lang="en-IT" sz="2400" dirty="0"/>
              <a:t> in detector)</a:t>
            </a:r>
          </a:p>
          <a:p>
            <a:pPr lvl="1"/>
            <a:r>
              <a:rPr lang="en-GB" sz="2000" i="1" dirty="0">
                <a:solidFill>
                  <a:srgbClr val="0070C0"/>
                </a:solidFill>
              </a:rPr>
              <a:t>H</a:t>
            </a:r>
            <a:r>
              <a:rPr lang="en-IT" sz="2000" i="1" dirty="0">
                <a:solidFill>
                  <a:srgbClr val="0070C0"/>
                </a:solidFill>
              </a:rPr>
              <a:t>omework: Evaluate the diffusion as function of the distance</a:t>
            </a:r>
            <a:endParaRPr lang="en-IT" sz="2000" dirty="0"/>
          </a:p>
          <a:p>
            <a:r>
              <a:rPr lang="en-IT" sz="2400" dirty="0"/>
              <a:t>Exercise 4 :: Gas Gain (simulate avalanche in Single-GEM)</a:t>
            </a:r>
          </a:p>
          <a:p>
            <a:pPr lvl="1"/>
            <a:r>
              <a:rPr lang="en-GB" sz="2000" i="1" dirty="0">
                <a:solidFill>
                  <a:srgbClr val="0070C0"/>
                </a:solidFill>
              </a:rPr>
              <a:t>H</a:t>
            </a:r>
            <a:r>
              <a:rPr lang="en-IT" sz="2000" i="1" dirty="0">
                <a:solidFill>
                  <a:srgbClr val="0070C0"/>
                </a:solidFill>
              </a:rPr>
              <a:t>omework: find the gain curve for a single-GEM detector</a:t>
            </a:r>
            <a:endParaRPr lang="en-IT" sz="2000" dirty="0"/>
          </a:p>
          <a:p>
            <a:r>
              <a:rPr lang="en-IT" sz="2400" dirty="0"/>
              <a:t>Exercise 5 :: Signal Induction in Parallel-Plate Avalanche Counter</a:t>
            </a:r>
          </a:p>
          <a:p>
            <a:pPr lvl="1"/>
            <a:r>
              <a:rPr lang="en-GB" sz="2000" i="1" dirty="0">
                <a:solidFill>
                  <a:srgbClr val="0070C0"/>
                </a:solidFill>
              </a:rPr>
              <a:t>H</a:t>
            </a:r>
            <a:r>
              <a:rPr lang="en-IT" sz="2000" i="1" dirty="0">
                <a:solidFill>
                  <a:srgbClr val="0070C0"/>
                </a:solidFill>
              </a:rPr>
              <a:t>omework: find the signal in a single-GEM detector</a:t>
            </a:r>
            <a:endParaRPr lang="en-IT" sz="2000" dirty="0"/>
          </a:p>
          <a:p>
            <a:r>
              <a:rPr lang="en-IT" sz="2400" dirty="0"/>
              <a:t>Exercise 6 :: Gain in a Triple-GEM detector</a:t>
            </a:r>
          </a:p>
          <a:p>
            <a:r>
              <a:rPr lang="en-IT" sz="2400" dirty="0"/>
              <a:t>Exercise 7 :: Parametrized simulation of a Triple-GEM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37160-77AC-CD12-9ADA-D9ABA135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65575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484</TotalTime>
  <Words>481</Words>
  <Application>Microsoft Macintosh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Helvetica</vt:lpstr>
      <vt:lpstr>Office Theme</vt:lpstr>
      <vt:lpstr>LAB on Simulation</vt:lpstr>
      <vt:lpstr>Simulation Frameworks</vt:lpstr>
      <vt:lpstr>Simulation Frameworks</vt:lpstr>
      <vt:lpstr>Simulation Toolbox</vt:lpstr>
      <vt:lpstr>Garfield – GEANT4 Interface</vt:lpstr>
      <vt:lpstr>Garfield++</vt:lpstr>
      <vt:lpstr>Garfield++</vt:lpstr>
      <vt:lpstr>Your Friends:</vt:lpstr>
      <vt:lpstr>Prepared Exercises</vt:lpstr>
      <vt:lpstr>Contact -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 Omer J Verwilligen</dc:creator>
  <cp:lastModifiedBy>Piet Omer J Verwilligen</cp:lastModifiedBy>
  <cp:revision>13</cp:revision>
  <dcterms:created xsi:type="dcterms:W3CDTF">2023-11-29T07:42:40Z</dcterms:created>
  <dcterms:modified xsi:type="dcterms:W3CDTF">2023-11-29T19:12:46Z</dcterms:modified>
</cp:coreProperties>
</file>