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619" r:id="rId3"/>
    <p:sldId id="620" r:id="rId4"/>
    <p:sldId id="621" r:id="rId5"/>
    <p:sldId id="622" r:id="rId6"/>
    <p:sldId id="624" r:id="rId7"/>
    <p:sldId id="623" r:id="rId8"/>
    <p:sldId id="614" r:id="rId9"/>
    <p:sldId id="593" r:id="rId10"/>
    <p:sldId id="423" r:id="rId11"/>
    <p:sldId id="604" r:id="rId12"/>
    <p:sldId id="605" r:id="rId13"/>
    <p:sldId id="611" r:id="rId14"/>
    <p:sldId id="587" r:id="rId15"/>
    <p:sldId id="598" r:id="rId16"/>
    <p:sldId id="476" r:id="rId17"/>
    <p:sldId id="479" r:id="rId18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0B3B873-84EB-453B-B57D-B0E4870FD640}">
          <p14:sldIdLst>
            <p14:sldId id="256"/>
            <p14:sldId id="619"/>
            <p14:sldId id="620"/>
            <p14:sldId id="621"/>
            <p14:sldId id="622"/>
            <p14:sldId id="624"/>
            <p14:sldId id="623"/>
            <p14:sldId id="614"/>
            <p14:sldId id="593"/>
            <p14:sldId id="423"/>
            <p14:sldId id="604"/>
            <p14:sldId id="605"/>
            <p14:sldId id="611"/>
            <p14:sldId id="587"/>
            <p14:sldId id="598"/>
            <p14:sldId id="476"/>
            <p14:sldId id="4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1FF"/>
    <a:srgbClr val="000000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4599F94E-CEE6-441E-89CC-EB005ECD8F06}">
      <a14:m xmlns:a14="http://schemas.microsoft.com/office/drawing/2010/main">
        <m:mathPr xmlns:m="http://schemas.openxmlformats.org/officeDocument/2006/math">
          <m:brkBin m:val="before"/>
          <m:brkBinSub m:val="--"/>
        </m:mathPr>
      </a14:m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54" autoAdjust="0"/>
    <p:restoredTop sz="93471" autoAdjust="0"/>
  </p:normalViewPr>
  <p:slideViewPr>
    <p:cSldViewPr snapToGrid="0">
      <p:cViewPr varScale="1">
        <p:scale>
          <a:sx n="143" d="100"/>
          <a:sy n="143" d="100"/>
        </p:scale>
        <p:origin x="16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C0F80-6607-4BDC-9DCB-D39546E94B0B}" type="datetimeFigureOut">
              <a:rPr lang="el-GR" smtClean="0"/>
              <a:t>27/1/23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EC25E-25DD-442A-9939-BAC3109D098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036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CEC25E-25DD-442A-9939-BAC3109D098C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48450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BA68029-9404-4FD9-AEED-AC42551B94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49518"/>
            <a:ext cx="9144000" cy="1488688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8DA81AF-8045-4D66-B80D-9CD0CFD53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4275"/>
            <a:ext cx="10515600" cy="2631293"/>
          </a:xfrm>
        </p:spPr>
        <p:txBody>
          <a:bodyPr/>
          <a:lstStyle>
            <a:lvl1pPr algn="ctr">
              <a:defRPr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07A3C1ED-B612-48E4-A0DE-89EAB2F08E65}"/>
              </a:ext>
            </a:extLst>
          </p:cNvPr>
          <p:cNvSpPr txBox="1">
            <a:spLocks/>
          </p:cNvSpPr>
          <p:nvPr userDrawn="1"/>
        </p:nvSpPr>
        <p:spPr>
          <a:xfrm>
            <a:off x="2504049" y="6030350"/>
            <a:ext cx="7183902" cy="827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2FB6852E-C5B3-492D-AB95-AA4156175F0E}"/>
              </a:ext>
            </a:extLst>
          </p:cNvPr>
          <p:cNvSpPr txBox="1">
            <a:spLocks/>
          </p:cNvSpPr>
          <p:nvPr userDrawn="1"/>
        </p:nvSpPr>
        <p:spPr>
          <a:xfrm>
            <a:off x="2420983" y="5707334"/>
            <a:ext cx="7350034" cy="1092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31058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0A34F-51F8-48E3-9119-A48594E07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F71539-A3EA-4FF8-9D42-6BAAC69E41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47A1A-D240-4B88-A354-19C80AEC0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9592F-66BE-4AAC-BA00-18BEC726EE68}" type="datetime1">
              <a:rPr lang="el-GR" smtClean="0"/>
              <a:t>27/1/23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98FE0-1859-4C72-B699-CFC903DC2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Tirsi Prebibaj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1D9FB-90D3-429A-81E3-F6FDFC07C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6762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6E10F-2310-405F-AE28-4E8793CAA7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B4DCD-FAAF-45A4-A8F8-AB479C7EFD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00CC3-CEDD-4F43-893A-8C1299FF0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9C929-A3D9-4412-9D6D-12FB650E0447}" type="datetime1">
              <a:rPr lang="el-GR" smtClean="0"/>
              <a:t>27/1/23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0E231-26DB-4C9C-A92F-02A495E11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Tirsi Prebibaj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F979D-3D57-4667-924E-89507AA00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38726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EC6B1-F6C8-49AD-9C3C-F718DCBFF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583" y="0"/>
            <a:ext cx="10609217" cy="89544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46C254-45BA-419E-93B4-4935978AD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634" y="1188720"/>
            <a:ext cx="11456126" cy="5499464"/>
          </a:xfrm>
        </p:spPr>
        <p:txBody>
          <a:bodyPr numCol="2"/>
          <a:lstStyle>
            <a:lvl1pPr>
              <a:defRPr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27227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9944-8CC4-49C5-8430-5E349D72B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6263"/>
            <a:ext cx="10515600" cy="2852737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D7B594-154E-467E-A6E6-CE6C888617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F1FFA-C192-430C-8722-DEFF9ADA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8B35-9254-41FC-9494-7A48D56ED77A}" type="datetime1">
              <a:rPr lang="el-GR" smtClean="0"/>
              <a:t>27/1/23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CD163-35C8-4D9F-BC5F-F89DC64EF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Tirsi Prebibaj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C8B054-AD13-4649-8B62-BB4EAF312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84093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D5AF6-6602-4EC3-84CA-F87B34843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1"/>
            <a:ext cx="12192000" cy="548637"/>
          </a:xfrm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12E9A-7BD4-460D-8951-503364BB17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48639"/>
            <a:ext cx="6095999" cy="604910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F518D2-35F1-462C-9F4F-875D43100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548639"/>
            <a:ext cx="6095999" cy="604910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5DB8477-C725-4019-9581-2344541E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11617" y="6597748"/>
            <a:ext cx="1880381" cy="260252"/>
          </a:xfrm>
          <a:noFill/>
        </p:spPr>
        <p:txBody>
          <a:bodyPr/>
          <a:lstStyle>
            <a:lvl1pPr>
              <a:defRPr sz="1600">
                <a:solidFill>
                  <a:schemeClr val="bg2"/>
                </a:solidFill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19833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7084B-1323-44DB-9D8C-698DA6A79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BA5F-EBB5-4949-A521-400C4B286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1D1291-8890-46B9-A1B6-41483821C3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871D33-1BDC-4FC9-89BB-2B1FAA3647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DA6767-F59F-41E1-ADD3-16901A68EE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E00951-DA5C-4A0D-B9C8-7A87C9630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3DEA-9F18-4B65-8499-DDC6134B65E3}" type="datetime1">
              <a:rPr lang="el-GR" smtClean="0"/>
              <a:t>27/1/23</a:t>
            </a:fld>
            <a:endParaRPr lang="el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E5BEBD-F931-4315-9395-A57D7357E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Tirsi Prebibaj</a:t>
            </a:r>
            <a:endParaRPr lang="el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010FFF-8738-4F40-BEE5-AFDF7D205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74914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8DD81-F99D-4EFB-8E56-B7825FE40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23E15E-423C-4382-927C-794E7AFF4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00AC7-3CE8-4BF1-91EF-14EF52AC37AD}" type="datetime1">
              <a:rPr lang="el-GR" smtClean="0"/>
              <a:t>27/1/23</a:t>
            </a:fld>
            <a:endParaRPr lang="el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52C46E-4E83-4B53-9F0C-F0FB92656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Tirsi Prebibaj</a:t>
            </a:r>
            <a:endParaRPr lang="el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31A5C5-F322-4B6B-876E-BC838EDFC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4884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2075DC-D3EF-445E-8244-BCB086D0A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4085D-C03C-42D7-9A5A-FB378F365A49}" type="datetime1">
              <a:rPr lang="el-GR" smtClean="0"/>
              <a:t>27/1/23</a:t>
            </a:fld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69DFE9-3FD5-4776-BBCC-D369552AF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Tirsi Prebibaj</a:t>
            </a:r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4F49DF-8F8A-45ED-99FE-D6CBE948A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175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6B21B-DDFA-4767-A728-94CEA0715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E5F30-5AD2-439A-887B-9F803BFCE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00842F-1B0D-45CD-B3BC-3967D19D55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296A7-3247-402D-9807-37773135F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B38F-C656-4783-A433-9015DD68EB34}" type="datetime1">
              <a:rPr lang="el-GR" smtClean="0"/>
              <a:t>27/1/23</a:t>
            </a:fld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D1A8E-455C-4E5C-91C2-A70112264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Tirsi Prebibaj</a:t>
            </a: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2EB041-7D74-42DB-B8FE-F163F15F9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98080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907F4-B87D-430D-980F-300329A56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4C0860-8682-4451-A52D-12E9D1BA79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701BE6-3CFE-4716-AE36-1A0C49B182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A3D1C9-288D-466D-A24F-4A3742132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4520F-201B-47A3-A9FF-7E3A444EFB6B}" type="datetime1">
              <a:rPr lang="el-GR" smtClean="0"/>
              <a:t>27/1/23</a:t>
            </a:fld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D9088A-88D4-4FB2-940E-B0BAAB14B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Tirsi Prebibaj</a:t>
            </a: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9FAE45-993D-4208-A000-3231F859B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5173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D8B72D-015B-45F4-A28D-12DCF5C40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E41C7-65C8-4C2D-92B9-999AF29A87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13B4E-5BB3-4A6C-A240-169C897C44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8CAD8-AEEF-4E4F-BD5F-ECFB1A2F50AF}" type="datetime1">
              <a:rPr lang="el-GR" smtClean="0"/>
              <a:t>27/1/23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2A789-253B-4428-B3BA-D77AB8AEDB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Tirsi Prebibaj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3529-2769-4BE9-9B03-C661991C3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D8B99-2640-4528-BE06-488F2B48F1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31405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slide" Target="slide9.xm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9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104772/" TargetMode="External"/><Relationship Id="rId13" Type="http://schemas.openxmlformats.org/officeDocument/2006/relationships/slide" Target="slide7.xml"/><Relationship Id="rId3" Type="http://schemas.openxmlformats.org/officeDocument/2006/relationships/hyperlink" Target="https://indico.cern.ch/event/1079560/#2-hb2021-contributions" TargetMode="External"/><Relationship Id="rId7" Type="http://schemas.openxmlformats.org/officeDocument/2006/relationships/slide" Target="slide5.xml"/><Relationship Id="rId12" Type="http://schemas.openxmlformats.org/officeDocument/2006/relationships/hyperlink" Target="https://indico.cern.ch/event/1185087/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974806/#7-what-we-learnt-from-developi" TargetMode="External"/><Relationship Id="rId11" Type="http://schemas.openxmlformats.org/officeDocument/2006/relationships/hyperlink" Target="https://indico.cern.ch/event/1155259/" TargetMode="External"/><Relationship Id="rId5" Type="http://schemas.openxmlformats.org/officeDocument/2006/relationships/hyperlink" Target="https://indico.cern.ch/event/975301/contributions/4107125" TargetMode="External"/><Relationship Id="rId10" Type="http://schemas.openxmlformats.org/officeDocument/2006/relationships/slide" Target="slide6.xml"/><Relationship Id="rId4" Type="http://schemas.openxmlformats.org/officeDocument/2006/relationships/hyperlink" Target="https://indico.cern.ch/event/910642/contributions/3830849" TargetMode="External"/><Relationship Id="rId9" Type="http://schemas.openxmlformats.org/officeDocument/2006/relationships/hyperlink" Target="https://indico.cern.ch/event/1121715/" TargetMode="External"/><Relationship Id="rId14" Type="http://schemas.openxmlformats.org/officeDocument/2006/relationships/hyperlink" Target="https://indico.cern.ch/event/122965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4247EF2-8C23-4C45-815E-41EFAB9AA9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3146" y="2750919"/>
            <a:ext cx="9181349" cy="517448"/>
          </a:xfrm>
        </p:spPr>
        <p:txBody>
          <a:bodyPr>
            <a:normAutofit/>
          </a:bodyPr>
          <a:lstStyle/>
          <a:p>
            <a:r>
              <a:rPr lang="en-US" dirty="0"/>
              <a:t>T. </a:t>
            </a:r>
            <a:r>
              <a:rPr lang="en-US" dirty="0" err="1"/>
              <a:t>Prebibaj</a:t>
            </a:r>
            <a:r>
              <a:rPr lang="en-US" dirty="0"/>
              <a:t>*, F. Antoniou, F. </a:t>
            </a:r>
            <a:r>
              <a:rPr lang="en-US" dirty="0" err="1"/>
              <a:t>Asvesta</a:t>
            </a:r>
            <a:r>
              <a:rPr lang="en-US" dirty="0"/>
              <a:t>, H. </a:t>
            </a:r>
            <a:r>
              <a:rPr lang="en-US" dirty="0" err="1"/>
              <a:t>Bartosik</a:t>
            </a:r>
            <a:r>
              <a:rPr lang="en-US" dirty="0"/>
              <a:t>, G. Franchetti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B1D86C-EDFE-444E-AC1B-E649071D8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712" y="527930"/>
            <a:ext cx="9926219" cy="1898898"/>
          </a:xfrm>
          <a:noFill/>
          <a:effectLst>
            <a:softEdge rad="31750"/>
          </a:effectLst>
        </p:spPr>
        <p:txBody>
          <a:bodyPr>
            <a:normAutofit/>
          </a:bodyPr>
          <a:lstStyle/>
          <a:p>
            <a:r>
              <a:rPr lang="en-US" sz="4000" b="1" dirty="0"/>
              <a:t>MD6104:</a:t>
            </a:r>
            <a:br>
              <a:rPr lang="en-US" sz="4000" b="1" dirty="0"/>
            </a:br>
            <a:r>
              <a:rPr lang="en-US" sz="4000" b="1" dirty="0"/>
              <a:t>Half-Integer Resonance Studies in the PSB</a:t>
            </a:r>
            <a:endParaRPr lang="el-GR" sz="4000" b="1" dirty="0"/>
          </a:p>
        </p:txBody>
      </p:sp>
      <p:sp>
        <p:nvSpPr>
          <p:cNvPr id="13" name="Subtitle 1">
            <a:extLst>
              <a:ext uri="{FF2B5EF4-FFF2-40B4-BE49-F238E27FC236}">
                <a16:creationId xmlns:a16="http://schemas.microsoft.com/office/drawing/2014/main" id="{E0B94E13-4871-F202-D4BC-BC13C74CC622}"/>
              </a:ext>
            </a:extLst>
          </p:cNvPr>
          <p:cNvSpPr txBox="1">
            <a:spLocks/>
          </p:cNvSpPr>
          <p:nvPr/>
        </p:nvSpPr>
        <p:spPr>
          <a:xfrm>
            <a:off x="3357233" y="5944543"/>
            <a:ext cx="5473187" cy="913457"/>
          </a:xfrm>
          <a:prstGeom prst="rect">
            <a:avLst/>
          </a:prstGeom>
          <a:noFill/>
          <a:effectLst>
            <a:softEdge rad="3175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1"/>
                </a:solidFill>
              </a:rPr>
              <a:t>30/01/2023</a:t>
            </a:r>
          </a:p>
          <a:p>
            <a:r>
              <a:rPr lang="en-US" b="1" dirty="0">
                <a:solidFill>
                  <a:schemeClr val="accent1"/>
                </a:solidFill>
              </a:rPr>
              <a:t>IPP MD Days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CF00A9-7310-C2AC-8FB2-D4986DA5888F}"/>
              </a:ext>
            </a:extLst>
          </p:cNvPr>
          <p:cNvSpPr txBox="1"/>
          <p:nvPr/>
        </p:nvSpPr>
        <p:spPr>
          <a:xfrm>
            <a:off x="10059866" y="6519446"/>
            <a:ext cx="21321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*tirsi.prebibaj@cern.ch</a:t>
            </a:r>
            <a:endParaRPr lang="el-GR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35F2D5-93B9-9CD9-AAF8-9E0BD91469A2}"/>
              </a:ext>
            </a:extLst>
          </p:cNvPr>
          <p:cNvSpPr txBox="1"/>
          <p:nvPr/>
        </p:nvSpPr>
        <p:spPr>
          <a:xfrm>
            <a:off x="2931147" y="3688307"/>
            <a:ext cx="63253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solidFill>
                  <a:schemeClr val="bg1"/>
                </a:solidFill>
              </a:rPr>
              <a:t>With the inputs of: </a:t>
            </a:r>
          </a:p>
          <a:p>
            <a:pPr algn="ctr"/>
            <a:r>
              <a:rPr lang="en-CH" sz="1600" dirty="0">
                <a:solidFill>
                  <a:schemeClr val="bg1"/>
                </a:solidFill>
              </a:rPr>
              <a:t>S. Albright, C. Bracco, A. Calia, G.P. Di Giovanni, D. Gamba, E. H. Maclean, T. Levens, K. Li, B. Mikulec, E. Renner, F. Roncarolo, G. Sterbini</a:t>
            </a:r>
          </a:p>
          <a:p>
            <a:pPr algn="ctr"/>
            <a:endParaRPr lang="en-CH" sz="1600" dirty="0">
              <a:solidFill>
                <a:schemeClr val="bg1"/>
              </a:solidFill>
            </a:endParaRPr>
          </a:p>
          <a:p>
            <a:pPr algn="ctr"/>
            <a:r>
              <a:rPr lang="en-CH" sz="1600" dirty="0">
                <a:solidFill>
                  <a:schemeClr val="bg1"/>
                </a:solidFill>
              </a:rPr>
              <a:t>And the great MD planning and support of: </a:t>
            </a:r>
          </a:p>
          <a:p>
            <a:pPr algn="ctr"/>
            <a:r>
              <a:rPr lang="en-CH" sz="1600" dirty="0">
                <a:solidFill>
                  <a:schemeClr val="bg1"/>
                </a:solidFill>
              </a:rPr>
              <a:t>A. Huschauer, B. Salvant and PSB OP</a:t>
            </a:r>
          </a:p>
        </p:txBody>
      </p:sp>
    </p:spTree>
    <p:extLst>
      <p:ext uri="{BB962C8B-B14F-4D97-AF65-F5344CB8AC3E}">
        <p14:creationId xmlns:p14="http://schemas.microsoft.com/office/powerpoint/2010/main" val="2326748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034FD-9A99-C359-951E-8884D2BB6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C84D4-C168-27B9-A316-9AD547DB17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733789-5EA2-E78C-A2B5-F97E5D6D5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49415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FDE94-4D26-95A6-3224-73E736B89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Trapping under strong space charge and slow crossing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D7E427-2CDA-9FA4-8D2D-7922BA318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11</a:t>
            </a:fld>
            <a:endParaRPr lang="el-G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E505B7-900C-E611-ED4D-89678B32EE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134" y="3182109"/>
            <a:ext cx="4241044" cy="3180783"/>
          </a:xfrm>
          <a:prstGeom prst="rect">
            <a:avLst/>
          </a:prstGeom>
        </p:spPr>
      </p:pic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6A0FCBAF-4616-2E76-6BEC-99877D92AD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3489015"/>
            <a:ext cx="7059168" cy="25669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99F14F-CF89-03B6-D5A8-399F8E77120F}"/>
              </a:ext>
            </a:extLst>
          </p:cNvPr>
          <p:cNvSpPr txBox="1"/>
          <p:nvPr/>
        </p:nvSpPr>
        <p:spPr>
          <a:xfrm>
            <a:off x="878232" y="802015"/>
            <a:ext cx="104313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sz="2000" dirty="0"/>
              <a:t>When the space charge is very strong and/or the crossing is very slow, the beam seems to get unstable both in measurements and simulations (beam is fully lost)!</a:t>
            </a:r>
          </a:p>
          <a:p>
            <a:pPr marL="285750" indent="-285750">
              <a:buFont typeface="Wingdings" pitchFamily="2" charset="2"/>
              <a:buChar char="§"/>
            </a:pPr>
            <a:endParaRPr lang="en-CH" sz="2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CH" sz="2000" dirty="0"/>
              <a:t>The exact reasons for this are not yet</a:t>
            </a:r>
            <a:r>
              <a:rPr lang="en-CH" sz="2000" b="1" dirty="0">
                <a:solidFill>
                  <a:srgbClr val="002060"/>
                </a:solidFill>
              </a:rPr>
              <a:t> fully understood</a:t>
            </a:r>
            <a:r>
              <a:rPr lang="en-CH" sz="2000" dirty="0"/>
              <a:t>, both for measurements and simulations.</a:t>
            </a:r>
          </a:p>
          <a:p>
            <a:pPr marL="285750" indent="-285750">
              <a:buFont typeface="Wingdings" pitchFamily="2" charset="2"/>
              <a:buChar char="§"/>
            </a:pPr>
            <a:endParaRPr lang="en-CH" sz="2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CH" sz="2000" dirty="0"/>
              <a:t>Currently running simulations with other codes (X</a:t>
            </a:r>
            <a:r>
              <a:rPr lang="en-GB" sz="2000" dirty="0"/>
              <a:t>s</a:t>
            </a:r>
            <a:r>
              <a:rPr lang="en-CH" sz="2000" dirty="0"/>
              <a:t>uite, Micromap, …).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196D96-EE8A-58CF-E7D8-3F3CDA00BF94}"/>
              </a:ext>
            </a:extLst>
          </p:cNvPr>
          <p:cNvSpPr txBox="1"/>
          <p:nvPr/>
        </p:nvSpPr>
        <p:spPr>
          <a:xfrm>
            <a:off x="10433321" y="2758194"/>
            <a:ext cx="1557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PyOrbit simulation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CA384B-E5E2-093B-DBCF-1D8CCCFC8881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tirsi.prebibaj@cern.ch</a:t>
            </a:r>
            <a:endParaRPr lang="el-GR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4B5568-4D15-2A47-FD47-71AAAB673066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IPP MD Days 2023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35812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17F84-1B5F-488C-1D5E-373FCF914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Chromaticity and crossing speed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0CFD25-CAE4-FEFF-2E44-F2BF183AB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12</a:t>
            </a:fld>
            <a:endParaRPr lang="el-GR" dirty="0"/>
          </a:p>
        </p:txBody>
      </p:sp>
      <p:pic>
        <p:nvPicPr>
          <p:cNvPr id="3" name="Picture 2" descr="Chart&#10;&#10;Description automatically generated with low confidence">
            <a:extLst>
              <a:ext uri="{FF2B5EF4-FFF2-40B4-BE49-F238E27FC236}">
                <a16:creationId xmlns:a16="http://schemas.microsoft.com/office/drawing/2014/main" id="{BC6827CD-64BA-02F6-1BA6-842DDB3E4E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562" y="1378723"/>
            <a:ext cx="2128445" cy="2128445"/>
          </a:xfrm>
          <a:prstGeom prst="rect">
            <a:avLst/>
          </a:prstGeom>
        </p:spPr>
      </p:pic>
      <p:pic>
        <p:nvPicPr>
          <p:cNvPr id="4" name="Picture 3" descr="Chart, surface chart&#10;&#10;Description automatically generated">
            <a:extLst>
              <a:ext uri="{FF2B5EF4-FFF2-40B4-BE49-F238E27FC236}">
                <a16:creationId xmlns:a16="http://schemas.microsoft.com/office/drawing/2014/main" id="{CFAD20C5-FF97-11DC-1A31-8053DDB6B7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378723"/>
            <a:ext cx="2128445" cy="2128445"/>
          </a:xfrm>
          <a:prstGeom prst="rect">
            <a:avLst/>
          </a:prstGeom>
        </p:spPr>
      </p:pic>
      <p:pic>
        <p:nvPicPr>
          <p:cNvPr id="8" name="Picture 7" descr="Histogram&#10;&#10;Description automatically generated">
            <a:extLst>
              <a:ext uri="{FF2B5EF4-FFF2-40B4-BE49-F238E27FC236}">
                <a16:creationId xmlns:a16="http://schemas.microsoft.com/office/drawing/2014/main" id="{E72A6EA3-B1A6-C86C-0BCB-F9892D8AC6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007" y="1372752"/>
            <a:ext cx="2128445" cy="21284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F83529C-E8B3-32E7-F356-266BC30CB4F2}"/>
              </a:ext>
            </a:extLst>
          </p:cNvPr>
          <p:cNvSpPr txBox="1"/>
          <p:nvPr/>
        </p:nvSpPr>
        <p:spPr>
          <a:xfrm>
            <a:off x="505767" y="1127408"/>
            <a:ext cx="1368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>
                <a:solidFill>
                  <a:srgbClr val="000000"/>
                </a:solidFill>
              </a:rPr>
              <a:t>Space charge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7E52F3-8194-D8B0-76DB-F8B29A99723D}"/>
              </a:ext>
            </a:extLst>
          </p:cNvPr>
          <p:cNvSpPr txBox="1"/>
          <p:nvPr/>
        </p:nvSpPr>
        <p:spPr>
          <a:xfrm>
            <a:off x="3455039" y="606093"/>
            <a:ext cx="512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dirty="0"/>
              <a:t>Chromaticity induces adittional detuning.</a:t>
            </a:r>
          </a:p>
        </p:txBody>
      </p:sp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1EA55ECE-0DBF-05F5-0172-FF7C8B438B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833" y="1455460"/>
            <a:ext cx="2320260" cy="1669535"/>
          </a:xfrm>
          <a:prstGeom prst="rect">
            <a:avLst/>
          </a:prstGeom>
        </p:spPr>
      </p:pic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385EF1F9-7E8D-4BC5-D325-EC1E96772C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8092" y="1455461"/>
            <a:ext cx="2233279" cy="178662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B80097F-64D4-0247-88A5-61CA29DDD065}"/>
              </a:ext>
            </a:extLst>
          </p:cNvPr>
          <p:cNvSpPr txBox="1"/>
          <p:nvPr/>
        </p:nvSpPr>
        <p:spPr>
          <a:xfrm>
            <a:off x="7304048" y="1118135"/>
            <a:ext cx="48879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400" dirty="0"/>
              <a:t>Appearance of </a:t>
            </a:r>
            <a:r>
              <a:rPr lang="en-CH" sz="1400" b="1" dirty="0">
                <a:solidFill>
                  <a:srgbClr val="002060"/>
                </a:solidFill>
              </a:rPr>
              <a:t>multiple islands </a:t>
            </a:r>
            <a:r>
              <a:rPr lang="en-CH" sz="1400" dirty="0"/>
              <a:t>for different momentum offsets.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BB099D-F3D5-12A9-75E9-B80973C5F9C5}"/>
              </a:ext>
            </a:extLst>
          </p:cNvPr>
          <p:cNvSpPr txBox="1"/>
          <p:nvPr/>
        </p:nvSpPr>
        <p:spPr>
          <a:xfrm>
            <a:off x="2634212" y="1119075"/>
            <a:ext cx="1368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>
                <a:solidFill>
                  <a:srgbClr val="000000"/>
                </a:solidFill>
              </a:rPr>
              <a:t>Chromaticity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2DFC27-0BB5-1991-7A5D-7D89AEA3E022}"/>
              </a:ext>
            </a:extLst>
          </p:cNvPr>
          <p:cNvSpPr txBox="1"/>
          <p:nvPr/>
        </p:nvSpPr>
        <p:spPr>
          <a:xfrm>
            <a:off x="4516142" y="1118135"/>
            <a:ext cx="1869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>
                <a:solidFill>
                  <a:srgbClr val="000000"/>
                </a:solidFill>
              </a:rPr>
              <a:t>Space charge + chroma</a:t>
            </a:r>
          </a:p>
        </p:txBody>
      </p:sp>
      <p:sp>
        <p:nvSpPr>
          <p:cNvPr id="20" name="Arrow: Right 9">
            <a:extLst>
              <a:ext uri="{FF2B5EF4-FFF2-40B4-BE49-F238E27FC236}">
                <a16:creationId xmlns:a16="http://schemas.microsoft.com/office/drawing/2014/main" id="{109C8544-EDB1-4AB0-4AFC-D163A37B850B}"/>
              </a:ext>
            </a:extLst>
          </p:cNvPr>
          <p:cNvSpPr/>
          <p:nvPr/>
        </p:nvSpPr>
        <p:spPr>
          <a:xfrm>
            <a:off x="6824354" y="2039646"/>
            <a:ext cx="448491" cy="501161"/>
          </a:xfrm>
          <a:prstGeom prst="rightArrow">
            <a:avLst/>
          </a:prstGeom>
          <a:solidFill>
            <a:srgbClr val="00206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5B1438-BA5E-146A-6CA1-A28FA99EA87C}"/>
              </a:ext>
            </a:extLst>
          </p:cNvPr>
          <p:cNvSpPr txBox="1"/>
          <p:nvPr/>
        </p:nvSpPr>
        <p:spPr>
          <a:xfrm>
            <a:off x="505767" y="4710934"/>
            <a:ext cx="44789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400" dirty="0"/>
              <a:t>Beam effects change when crossing the resonance with different speeds.</a:t>
            </a:r>
          </a:p>
        </p:txBody>
      </p:sp>
      <p:pic>
        <p:nvPicPr>
          <p:cNvPr id="22" name="Picture 21" descr="Chart, line chart&#10;&#10;Description automatically generated">
            <a:extLst>
              <a:ext uri="{FF2B5EF4-FFF2-40B4-BE49-F238E27FC236}">
                <a16:creationId xmlns:a16="http://schemas.microsoft.com/office/drawing/2014/main" id="{20774894-FE22-C54F-7149-C49DEF4FF9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820" y="4225863"/>
            <a:ext cx="5922309" cy="2632137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94B9A45-693E-51F4-6087-395006023328}"/>
              </a:ext>
            </a:extLst>
          </p:cNvPr>
          <p:cNvCxnSpPr>
            <a:cxnSpLocks/>
          </p:cNvCxnSpPr>
          <p:nvPr/>
        </p:nvCxnSpPr>
        <p:spPr>
          <a:xfrm flipH="1">
            <a:off x="6285379" y="4223531"/>
            <a:ext cx="1659869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C357D99-63F2-2EF6-0881-3BB6DFCB04A9}"/>
              </a:ext>
            </a:extLst>
          </p:cNvPr>
          <p:cNvCxnSpPr>
            <a:cxnSpLocks/>
          </p:cNvCxnSpPr>
          <p:nvPr/>
        </p:nvCxnSpPr>
        <p:spPr>
          <a:xfrm>
            <a:off x="8721592" y="4221198"/>
            <a:ext cx="1692613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8A46F79-E0BC-B307-E8A6-392372B16069}"/>
              </a:ext>
            </a:extLst>
          </p:cNvPr>
          <p:cNvSpPr txBox="1"/>
          <p:nvPr/>
        </p:nvSpPr>
        <p:spPr>
          <a:xfrm>
            <a:off x="6421565" y="3854199"/>
            <a:ext cx="1906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accent6"/>
                </a:solidFill>
              </a:rPr>
              <a:t>adiabatic region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7AA9255-9179-BFCE-CE02-5C2240BB697A}"/>
              </a:ext>
            </a:extLst>
          </p:cNvPr>
          <p:cNvSpPr txBox="1"/>
          <p:nvPr/>
        </p:nvSpPr>
        <p:spPr>
          <a:xfrm>
            <a:off x="8575679" y="3851866"/>
            <a:ext cx="2441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n</a:t>
            </a:r>
            <a:r>
              <a:rPr lang="en-CH" dirty="0">
                <a:solidFill>
                  <a:schemeClr val="accent6"/>
                </a:solidFill>
              </a:rPr>
              <a:t>on-adiabatic region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1AC1AA-4AB5-4B19-9F80-42B70E401785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tirsi.prebibaj@cern.ch</a:t>
            </a:r>
            <a:endParaRPr lang="el-GR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195A5B-9D77-9E0B-D2F8-A88EDC2592FC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IPP MD Days 2023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069940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6" grpId="0"/>
      <p:bldP spid="18" grpId="0"/>
      <p:bldP spid="19" grpId="0"/>
      <p:bldP spid="20" grpId="0" animBg="1"/>
      <p:bldP spid="21" grpId="0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31A95-9AFF-E6C3-2CC1-059CAD034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 Effects of chromaticity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1B352B-1FEA-268F-534C-AE12AA431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13</a:t>
            </a:fld>
            <a:endParaRPr lang="el-GR" dirty="0"/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3E9E22D4-6FCB-18D3-20E3-234C0825CF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258" y="1111102"/>
            <a:ext cx="7375453" cy="33524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FACAE1-4D7F-E7EC-8BDD-62A18836D544}"/>
              </a:ext>
            </a:extLst>
          </p:cNvPr>
          <p:cNvSpPr txBox="1"/>
          <p:nvPr/>
        </p:nvSpPr>
        <p:spPr>
          <a:xfrm>
            <a:off x="2961482" y="5026045"/>
            <a:ext cx="5585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With non-zero chromaticity: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CH" dirty="0"/>
              <a:t>More losses (the beam loss region increases).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CH" dirty="0"/>
              <a:t>Beam not unstable for very strong space charge.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257436-23C1-D8D3-6571-3F68918D435B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tirsi.prebibaj@cern.ch</a:t>
            </a:r>
            <a:endParaRPr lang="el-GR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1CECC6-772A-975C-7595-B7CE97EE9126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IPP MD Days 2023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406042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C411A-938D-465F-ADE6-6C9713EA0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Operational conditions of LHC-beams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521E6-6687-4173-86CD-98976CCBB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14</a:t>
            </a:fld>
            <a:endParaRPr lang="el-GR" dirty="0"/>
          </a:p>
        </p:txBody>
      </p:sp>
      <p:pic>
        <p:nvPicPr>
          <p:cNvPr id="3" name="Picture 2" descr="Chart&#10;&#10;Description automatically generated with medium confidence">
            <a:extLst>
              <a:ext uri="{FF2B5EF4-FFF2-40B4-BE49-F238E27FC236}">
                <a16:creationId xmlns:a16="http://schemas.microsoft.com/office/drawing/2014/main" id="{7E0F7C85-5BEA-94E1-54EC-5367C4A356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29" y="1618928"/>
            <a:ext cx="6026640" cy="19920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384052-A557-278A-1D09-8E46ECE02DB6}"/>
              </a:ext>
            </a:extLst>
          </p:cNvPr>
          <p:cNvSpPr txBox="1"/>
          <p:nvPr/>
        </p:nvSpPr>
        <p:spPr>
          <a:xfrm>
            <a:off x="830383" y="907003"/>
            <a:ext cx="4923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Beam is accelerated: space charge constantly changes. Higher order resonances are also crossed.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3EBCA2-A06A-906A-45AF-310AC1971BD9}"/>
              </a:ext>
            </a:extLst>
          </p:cNvPr>
          <p:cNvSpPr txBox="1"/>
          <p:nvPr/>
        </p:nvSpPr>
        <p:spPr>
          <a:xfrm>
            <a:off x="7614137" y="848157"/>
            <a:ext cx="3429001" cy="646331"/>
          </a:xfrm>
          <a:prstGeom prst="rect">
            <a:avLst/>
          </a:prstGeom>
          <a:noFill/>
          <a:ln w="3810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Half-integer is compensated but not perfectly (~3% losses).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F14A78-C0C8-769D-6CF1-D164424230C9}"/>
              </a:ext>
            </a:extLst>
          </p:cNvPr>
          <p:cNvSpPr/>
          <p:nvPr/>
        </p:nvSpPr>
        <p:spPr>
          <a:xfrm>
            <a:off x="216876" y="907003"/>
            <a:ext cx="6150708" cy="2735385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21D8AB-80D5-BC5B-7203-6D9494952FF3}"/>
              </a:ext>
            </a:extLst>
          </p:cNvPr>
          <p:cNvSpPr/>
          <p:nvPr/>
        </p:nvSpPr>
        <p:spPr>
          <a:xfrm>
            <a:off x="7542823" y="848156"/>
            <a:ext cx="3594100" cy="2939772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AEC43B-5B32-81D2-05EB-0038AE610111}"/>
              </a:ext>
            </a:extLst>
          </p:cNvPr>
          <p:cNvSpPr txBox="1"/>
          <p:nvPr/>
        </p:nvSpPr>
        <p:spPr>
          <a:xfrm>
            <a:off x="830383" y="4735705"/>
            <a:ext cx="3245339" cy="646331"/>
          </a:xfrm>
          <a:prstGeom prst="rect">
            <a:avLst/>
          </a:prstGeom>
          <a:noFill/>
          <a:ln w="3810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Chromaticity cannot be corrected in both planes simultaneously.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B3BF00A-1A67-5CB0-9548-0E0756C2D14E}"/>
              </a:ext>
            </a:extLst>
          </p:cNvPr>
          <p:cNvSpPr/>
          <p:nvPr/>
        </p:nvSpPr>
        <p:spPr>
          <a:xfrm>
            <a:off x="830383" y="4554556"/>
            <a:ext cx="3245339" cy="951384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237F9D3-F379-1997-CD43-787269FB88F9}"/>
              </a:ext>
            </a:extLst>
          </p:cNvPr>
          <p:cNvSpPr/>
          <p:nvPr/>
        </p:nvSpPr>
        <p:spPr>
          <a:xfrm>
            <a:off x="4965244" y="4087446"/>
            <a:ext cx="6652847" cy="2386397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5A0AD9-ED0D-AB3D-7816-5A938DF40B64}"/>
              </a:ext>
            </a:extLst>
          </p:cNvPr>
          <p:cNvSpPr txBox="1"/>
          <p:nvPr/>
        </p:nvSpPr>
        <p:spPr>
          <a:xfrm>
            <a:off x="5071323" y="4322880"/>
            <a:ext cx="1633449" cy="2031325"/>
          </a:xfrm>
          <a:prstGeom prst="rect">
            <a:avLst/>
          </a:prstGeom>
          <a:noFill/>
          <a:ln w="3810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Beam is bunched and goes from double harmonic to single harmonic.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78B5238-30AF-49BF-19FB-794B616A5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4772" y="4246255"/>
            <a:ext cx="2404563" cy="213222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753F3D3-C597-C43B-5645-D68D087847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9335" y="4219377"/>
            <a:ext cx="2404563" cy="212185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418A786-8F72-9714-981D-CF37D52EBB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3255" y="1558483"/>
            <a:ext cx="2550763" cy="20770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92DF4E-EFAA-E506-F778-74890FBBB11D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tirsi.prebibaj@cern.ch</a:t>
            </a:r>
            <a:endParaRPr lang="el-GR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BB740A-D568-FF4B-B31C-1F8A4C1100B8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IPP MD Days 2023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745444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D51E3-41F8-08D7-A19C-30E6DF995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Optimizations when crossing under operational conditions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3040A5-9842-5E60-C459-F6F346D6E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15</a:t>
            </a:fld>
            <a:endParaRPr lang="el-G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4D1148-0CEF-7628-711B-E4A4A036D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095" y="1214635"/>
            <a:ext cx="4422896" cy="229313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0188F48-431F-9D39-670D-1015670823EF}"/>
              </a:ext>
            </a:extLst>
          </p:cNvPr>
          <p:cNvSpPr/>
          <p:nvPr/>
        </p:nvSpPr>
        <p:spPr>
          <a:xfrm>
            <a:off x="376960" y="730037"/>
            <a:ext cx="5449823" cy="2843155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2F26B7-281E-E231-5C41-7EF78ACC9C55}"/>
              </a:ext>
            </a:extLst>
          </p:cNvPr>
          <p:cNvSpPr txBox="1"/>
          <p:nvPr/>
        </p:nvSpPr>
        <p:spPr>
          <a:xfrm>
            <a:off x="456208" y="815412"/>
            <a:ext cx="5251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b="1" dirty="0">
                <a:solidFill>
                  <a:srgbClr val="00B050"/>
                </a:solidFill>
              </a:rPr>
              <a:t>Optimize tune evolution when crossing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4859E0-924E-4ED9-75C2-3AB16838C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2666" y="1869173"/>
            <a:ext cx="5251704" cy="181989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A902581-4F4C-E83B-4F79-7EAA026EEA60}"/>
              </a:ext>
            </a:extLst>
          </p:cNvPr>
          <p:cNvSpPr/>
          <p:nvPr/>
        </p:nvSpPr>
        <p:spPr>
          <a:xfrm>
            <a:off x="6339378" y="935549"/>
            <a:ext cx="5449824" cy="2843155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A2F14F-8F83-C5DE-D8BC-8FC3192087E0}"/>
              </a:ext>
            </a:extLst>
          </p:cNvPr>
          <p:cNvSpPr txBox="1"/>
          <p:nvPr/>
        </p:nvSpPr>
        <p:spPr>
          <a:xfrm>
            <a:off x="6422666" y="959860"/>
            <a:ext cx="5251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b="1" dirty="0">
                <a:solidFill>
                  <a:srgbClr val="00B050"/>
                </a:solidFill>
              </a:rPr>
              <a:t>Optimize injection chicane perturbations above the half-integer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28AD511-2B63-740E-AA5F-E5D4883FD619}"/>
              </a:ext>
            </a:extLst>
          </p:cNvPr>
          <p:cNvSpPr/>
          <p:nvPr/>
        </p:nvSpPr>
        <p:spPr>
          <a:xfrm>
            <a:off x="722112" y="4034258"/>
            <a:ext cx="10209342" cy="2292558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73657B-5C59-48CC-5B92-89FEA9076851}"/>
              </a:ext>
            </a:extLst>
          </p:cNvPr>
          <p:cNvSpPr txBox="1"/>
          <p:nvPr/>
        </p:nvSpPr>
        <p:spPr>
          <a:xfrm>
            <a:off x="8491463" y="4188252"/>
            <a:ext cx="23576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b="1" dirty="0">
                <a:solidFill>
                  <a:srgbClr val="00B050"/>
                </a:solidFill>
              </a:rPr>
              <a:t>Optimize half-integer compensation using various techniques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D190982-951C-E428-4912-7F7D127BF3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359" y="4108630"/>
            <a:ext cx="7772400" cy="21231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FB8F136-66D0-B1D3-D1C7-38E02106A653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tirsi.prebibaj@cern.ch</a:t>
            </a:r>
            <a:endParaRPr lang="el-GR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B352D0-1E90-F0FD-E7E5-B16C82ED5657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IPP MD Days 2023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72493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0" grpId="0" animBg="1"/>
      <p:bldP spid="11" grpId="0"/>
      <p:bldP spid="13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0894F-0970-4A77-FE2A-85633CD0D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Dynamic tune scans: coasting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3C63B2-7172-1338-07C1-A4E2D62C3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16</a:t>
            </a:fld>
            <a:endParaRPr lang="el-GR" dirty="0"/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1F52ED61-FC5C-03D4-1902-6F3DBB7F1166}"/>
              </a:ext>
            </a:extLst>
          </p:cNvPr>
          <p:cNvSpPr/>
          <p:nvPr/>
        </p:nvSpPr>
        <p:spPr>
          <a:xfrm rot="16200000">
            <a:off x="5772814" y="2450212"/>
            <a:ext cx="397232" cy="580446"/>
          </a:xfrm>
          <a:prstGeom prst="down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A66212-EE67-849C-D522-FB14EC3D1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63" y="1375309"/>
            <a:ext cx="5328035" cy="13463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2122AE-39D2-8A1D-0A9A-8C3B3A3BB2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954" y="2748220"/>
            <a:ext cx="5253544" cy="17198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786E41-72B1-62CE-7452-EF8C86069F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2362" y="1342655"/>
            <a:ext cx="5214371" cy="31706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3602EF1-DA04-6EA5-AB65-2F007EEF96ED}"/>
              </a:ext>
            </a:extLst>
          </p:cNvPr>
          <p:cNvSpPr txBox="1"/>
          <p:nvPr/>
        </p:nvSpPr>
        <p:spPr>
          <a:xfrm>
            <a:off x="3426019" y="5307315"/>
            <a:ext cx="6092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dirty="0"/>
              <a:t>Crossing </a:t>
            </a:r>
            <a:r>
              <a:rPr lang="en-CH" sz="2000" b="1" dirty="0">
                <a:solidFill>
                  <a:srgbClr val="C00000"/>
                </a:solidFill>
              </a:rPr>
              <a:t>faster</a:t>
            </a:r>
            <a:r>
              <a:rPr lang="en-CH" sz="2000" dirty="0"/>
              <a:t> → better transmission (beam is stable)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F5E9D2-BE0E-F574-3FE6-72775F23BDC1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tirsi.prebibaj@cern.ch</a:t>
            </a:r>
            <a:endParaRPr lang="el-GR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7B676F-51C8-407C-6515-2617C6C3BB87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IPP MD Days 2023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28602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B92CC-2414-75AF-3630-5564772FD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Profile measurement when beam is “unstable”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32A768-D38C-CDEF-001D-DB15ED36B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17</a:t>
            </a:fld>
            <a:endParaRPr lang="el-G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85580E-8D16-0292-AE62-1B15E34B8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633" y="1616820"/>
            <a:ext cx="4809123" cy="39359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11504E-2CBA-B79E-83D7-1639F8F0B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8212" y="1616820"/>
            <a:ext cx="4822155" cy="39359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647648F-E53A-A27F-F2D0-9ADCA91816C6}"/>
              </a:ext>
            </a:extLst>
          </p:cNvPr>
          <p:cNvSpPr txBox="1"/>
          <p:nvPr/>
        </p:nvSpPr>
        <p:spPr>
          <a:xfrm>
            <a:off x="1167319" y="898062"/>
            <a:ext cx="3842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WS measurement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713CAE-D144-A5BA-4063-F522FF8C7490}"/>
              </a:ext>
            </a:extLst>
          </p:cNvPr>
          <p:cNvSpPr txBox="1"/>
          <p:nvPr/>
        </p:nvSpPr>
        <p:spPr>
          <a:xfrm>
            <a:off x="7169224" y="898062"/>
            <a:ext cx="3842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Simulating the WS in PyOrbit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918252-52F1-BD9E-CEE7-34947D39E902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tirsi.prebibaj@cern.ch</a:t>
            </a:r>
            <a:endParaRPr lang="el-GR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DDB0C5-66BC-9705-FE89-48F1054FAA97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IPP MD Days 2023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90676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F8D89-FE89-5C66-3857-AEF9C06E4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Introduction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366F98-8FFA-46EF-00E3-19407F0FC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</a:t>
            </a:fld>
            <a:endParaRPr lang="el-G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D52F5B-77C3-0EBE-B047-CA4ABD7E8C1C}"/>
              </a:ext>
            </a:extLst>
          </p:cNvPr>
          <p:cNvSpPr txBox="1"/>
          <p:nvPr/>
        </p:nvSpPr>
        <p:spPr>
          <a:xfrm>
            <a:off x="410175" y="718896"/>
            <a:ext cx="11259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b="1" dirty="0">
                <a:solidFill>
                  <a:srgbClr val="002060"/>
                </a:solidFill>
              </a:rPr>
              <a:t>PSB brightness performance is limited by space charge effects at injection.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35D9D1-6E5B-C314-65D8-3133D3E9EF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714" y="2931616"/>
            <a:ext cx="3666132" cy="366613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94A0993-3683-70A9-90AA-FAFCA4B29BFA}"/>
              </a:ext>
            </a:extLst>
          </p:cNvPr>
          <p:cNvCxnSpPr>
            <a:cxnSpLocks/>
          </p:cNvCxnSpPr>
          <p:nvPr/>
        </p:nvCxnSpPr>
        <p:spPr>
          <a:xfrm>
            <a:off x="8529081" y="5258753"/>
            <a:ext cx="292210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0821618-F5A0-2E52-8741-195F2CE10107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9695503" y="3197127"/>
            <a:ext cx="0" cy="299045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65F8C6A-DA79-A8CF-A6CC-87AC10AC258A}"/>
                  </a:ext>
                </a:extLst>
              </p:cNvPr>
              <p:cNvSpPr txBox="1"/>
              <p:nvPr/>
            </p:nvSpPr>
            <p:spPr>
              <a:xfrm>
                <a:off x="9170529" y="2920128"/>
                <a:ext cx="10499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sSub>
                        <m:sSubPr>
                          <m:ctrlPr>
                            <a:rPr lang="en-US" sz="12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sz="12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</m:oMath>
                  </m:oMathPara>
                </a14:m>
                <a:endParaRPr lang="en-US" sz="12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65F8C6A-DA79-A8CF-A6CC-87AC10AC25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0529" y="2920128"/>
                <a:ext cx="1049948" cy="276999"/>
              </a:xfrm>
              <a:prstGeom prst="rect">
                <a:avLst/>
              </a:prstGeom>
              <a:blipFill>
                <a:blip r:embed="rId3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9046987-BB6E-3928-EE9D-DA5AD2F11716}"/>
                  </a:ext>
                </a:extLst>
              </p:cNvPr>
              <p:cNvSpPr txBox="1"/>
              <p:nvPr/>
            </p:nvSpPr>
            <p:spPr>
              <a:xfrm rot="5400000">
                <a:off x="11106766" y="5083811"/>
                <a:ext cx="982830" cy="293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sSub>
                        <m:sSubPr>
                          <m:ctrlPr>
                            <a:rPr lang="en-US" sz="12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sz="12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</m:oMath>
                  </m:oMathPara>
                </a14:m>
                <a:endParaRPr lang="en-US" sz="12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9046987-BB6E-3928-EE9D-DA5AD2F117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11106766" y="5083811"/>
                <a:ext cx="982830" cy="2939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58F7392-5B5D-E152-3E68-4C834973465F}"/>
                  </a:ext>
                </a:extLst>
              </p:cNvPr>
              <p:cNvSpPr txBox="1"/>
              <p:nvPr/>
            </p:nvSpPr>
            <p:spPr>
              <a:xfrm>
                <a:off x="8783256" y="1709461"/>
                <a:ext cx="2468551" cy="669607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CH" sz="16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58F7392-5B5D-E152-3E68-4C83497346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3256" y="1709461"/>
                <a:ext cx="2468551" cy="669607"/>
              </a:xfrm>
              <a:prstGeom prst="rect">
                <a:avLst/>
              </a:prstGeom>
              <a:blipFill>
                <a:blip r:embed="rId5"/>
                <a:stretch>
                  <a:fillRect b="-1786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9910F15F-775A-F3C7-F5BF-B9048BB3A773}"/>
              </a:ext>
            </a:extLst>
          </p:cNvPr>
          <p:cNvSpPr txBox="1"/>
          <p:nvPr/>
        </p:nvSpPr>
        <p:spPr>
          <a:xfrm>
            <a:off x="8426296" y="1431005"/>
            <a:ext cx="3182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Max. space charge tune shift for Gaussian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DAB27D-876E-5828-6E8D-F4239F5F2E50}"/>
              </a:ext>
            </a:extLst>
          </p:cNvPr>
          <p:cNvSpPr txBox="1"/>
          <p:nvPr/>
        </p:nvSpPr>
        <p:spPr>
          <a:xfrm>
            <a:off x="365327" y="1645566"/>
            <a:ext cx="6929513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dirty="0"/>
              <a:t>For high beam intensities (high space charge), the detuning is so large that the emittance blows-up by the </a:t>
            </a:r>
            <a:r>
              <a:rPr lang="en-CH" b="1" dirty="0">
                <a:solidFill>
                  <a:srgbClr val="00B050"/>
                </a:solidFill>
              </a:rPr>
              <a:t>integer resonances</a:t>
            </a:r>
            <a:r>
              <a:rPr lang="en-CH" dirty="0"/>
              <a:t>.</a:t>
            </a:r>
            <a:r>
              <a:rPr lang="en-CH" b="1" dirty="0">
                <a:solidFill>
                  <a:srgbClr val="00B050"/>
                </a:solidFill>
              </a:rPr>
              <a:t> </a:t>
            </a:r>
          </a:p>
          <a:p>
            <a:pPr marL="285750" indent="-285750">
              <a:buFont typeface="Wingdings" pitchFamily="2" charset="2"/>
              <a:buChar char="§"/>
            </a:pPr>
            <a:endParaRPr lang="en-CH" b="1" dirty="0">
              <a:solidFill>
                <a:srgbClr val="00B050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CH" b="1" dirty="0">
              <a:solidFill>
                <a:srgbClr val="00B050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solidFill>
                  <a:schemeClr val="tx2"/>
                </a:solidFill>
              </a:rPr>
              <a:t>Higher intensity → higher emittance blow-up → </a:t>
            </a:r>
            <a:r>
              <a:rPr lang="en-CH" b="1" dirty="0">
                <a:solidFill>
                  <a:schemeClr val="accent3"/>
                </a:solidFill>
              </a:rPr>
              <a:t>constant brightness</a:t>
            </a:r>
            <a:r>
              <a:rPr lang="en-CH" dirty="0">
                <a:solidFill>
                  <a:schemeClr val="tx2"/>
                </a:solidFill>
              </a:rPr>
              <a:t>. </a:t>
            </a:r>
          </a:p>
          <a:p>
            <a:pPr marL="285750" indent="-285750">
              <a:buFont typeface="Wingdings" pitchFamily="2" charset="2"/>
              <a:buChar char="§"/>
            </a:pPr>
            <a:endParaRPr lang="en-CH" dirty="0">
              <a:solidFill>
                <a:schemeClr val="tx2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CH" dirty="0">
              <a:solidFill>
                <a:schemeClr val="tx2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solidFill>
                  <a:schemeClr val="tx2"/>
                </a:solidFill>
              </a:rPr>
              <a:t>A mitigation technique is to increase beam energy → </a:t>
            </a:r>
            <a:r>
              <a:rPr lang="en-CH" b="1" dirty="0">
                <a:solidFill>
                  <a:srgbClr val="0131FF"/>
                </a:solidFill>
              </a:rPr>
              <a:t>LIU upgrades</a:t>
            </a:r>
            <a:r>
              <a:rPr lang="en-CH" dirty="0">
                <a:solidFill>
                  <a:schemeClr val="tx2"/>
                </a:solidFill>
              </a:rPr>
              <a:t>. </a:t>
            </a:r>
          </a:p>
          <a:p>
            <a:pPr marL="285750" indent="-285750">
              <a:buFont typeface="Wingdings" pitchFamily="2" charset="2"/>
              <a:buChar char="§"/>
            </a:pPr>
            <a:endParaRPr lang="en-CH" dirty="0">
              <a:solidFill>
                <a:schemeClr val="tx2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CH" dirty="0">
              <a:solidFill>
                <a:schemeClr val="tx2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solidFill>
                  <a:schemeClr val="tx2"/>
                </a:solidFill>
              </a:rPr>
              <a:t>Another mitigation technique is to stay as far as possible from the integer resonances: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P</a:t>
            </a:r>
            <a:r>
              <a:rPr lang="en-CH" sz="1400" dirty="0">
                <a:solidFill>
                  <a:schemeClr val="tx2"/>
                </a:solidFill>
              </a:rPr>
              <a:t>ractically, this means to increase the working point and optimize the tune evolution.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tx2"/>
                </a:solidFill>
              </a:rPr>
              <a:t>In this case, the </a:t>
            </a:r>
            <a:r>
              <a:rPr lang="en-CH" sz="1400" b="1" dirty="0">
                <a:solidFill>
                  <a:srgbClr val="FF0000"/>
                </a:solidFill>
              </a:rPr>
              <a:t>half-integer resonance effects </a:t>
            </a:r>
            <a:r>
              <a:rPr lang="en-CH" sz="1400" dirty="0">
                <a:solidFill>
                  <a:schemeClr val="tx2"/>
                </a:solidFill>
              </a:rPr>
              <a:t>become important.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tx2"/>
                </a:solidFill>
              </a:rPr>
              <a:t>A </a:t>
            </a:r>
            <a:r>
              <a:rPr lang="en-CH" sz="1400" b="1" dirty="0">
                <a:solidFill>
                  <a:srgbClr val="00B050"/>
                </a:solidFill>
              </a:rPr>
              <a:t>brightness gain</a:t>
            </a:r>
            <a:r>
              <a:rPr lang="en-CH" sz="1400" dirty="0">
                <a:solidFill>
                  <a:schemeClr val="tx2"/>
                </a:solidFill>
              </a:rPr>
              <a:t> was demonstrated by injecting closer to the half-integer (beta-beating, tune and resonance correction were needed [</a:t>
            </a:r>
            <a:r>
              <a:rPr lang="en-CH" sz="1400" dirty="0">
                <a:solidFill>
                  <a:schemeClr val="tx2"/>
                </a:solidFill>
                <a:hlinkClick r:id="rId6" action="ppaction://hlinksldjump"/>
              </a:rPr>
              <a:t>1-4</a:t>
            </a:r>
            <a:r>
              <a:rPr lang="en-CH" sz="1400" dirty="0">
                <a:solidFill>
                  <a:schemeClr val="tx2"/>
                </a:solidFill>
              </a:rPr>
              <a:t>]). 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B30C6C93-0DB3-EC3B-FF93-D618B5E2BF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781" y="2920128"/>
            <a:ext cx="4167997" cy="356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9650A3C-66DE-3D3F-E10C-6B790A2D3D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52781" y="2920128"/>
            <a:ext cx="4167997" cy="3496809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86D1BBF-204F-7DF6-0C91-EF827203C2C7}"/>
              </a:ext>
            </a:extLst>
          </p:cNvPr>
          <p:cNvCxnSpPr>
            <a:cxnSpLocks/>
          </p:cNvCxnSpPr>
          <p:nvPr/>
        </p:nvCxnSpPr>
        <p:spPr>
          <a:xfrm>
            <a:off x="11676530" y="3058627"/>
            <a:ext cx="0" cy="1211817"/>
          </a:xfrm>
          <a:prstGeom prst="straightConnector1">
            <a:avLst/>
          </a:prstGeom>
          <a:ln w="57150">
            <a:solidFill>
              <a:srgbClr val="0131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EBF535A8-48F1-A34E-15BA-5C435D86D0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52781" y="2921585"/>
            <a:ext cx="4167993" cy="3541541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D4711FD-7451-EF6F-6005-67F2CA4FD5EC}"/>
              </a:ext>
            </a:extLst>
          </p:cNvPr>
          <p:cNvCxnSpPr>
            <a:cxnSpLocks/>
          </p:cNvCxnSpPr>
          <p:nvPr/>
        </p:nvCxnSpPr>
        <p:spPr>
          <a:xfrm>
            <a:off x="11676530" y="3058627"/>
            <a:ext cx="0" cy="1211817"/>
          </a:xfrm>
          <a:prstGeom prst="straightConnector1">
            <a:avLst/>
          </a:prstGeom>
          <a:ln w="57150">
            <a:solidFill>
              <a:srgbClr val="0131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FAB72D7-B146-9580-E585-69C5F422BB17}"/>
              </a:ext>
            </a:extLst>
          </p:cNvPr>
          <p:cNvCxnSpPr>
            <a:cxnSpLocks/>
          </p:cNvCxnSpPr>
          <p:nvPr/>
        </p:nvCxnSpPr>
        <p:spPr>
          <a:xfrm>
            <a:off x="11956584" y="4338918"/>
            <a:ext cx="0" cy="32961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32206E4-8756-01DD-7716-2C9D70D1109B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tirsi.prebibaj@cern.ch</a:t>
            </a:r>
            <a:endParaRPr lang="el-GR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AB72B75-44B2-C5A1-7201-DBA234ACCC56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IPP MD Days 2023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73350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2A1DD-6500-0126-C3BF-A6A58588D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MD goals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569B46-1A84-8A37-DB19-62E0EC755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</a:t>
            </a:fld>
            <a:endParaRPr lang="el-GR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54F030D5-9D57-C6DC-E20F-9D68B489B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188" y="1939285"/>
            <a:ext cx="4189505" cy="4189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9537024-BE63-F9CB-DC0C-686C112DF7FF}"/>
              </a:ext>
            </a:extLst>
          </p:cNvPr>
          <p:cNvCxnSpPr>
            <a:cxnSpLocks/>
          </p:cNvCxnSpPr>
          <p:nvPr/>
        </p:nvCxnSpPr>
        <p:spPr>
          <a:xfrm>
            <a:off x="8283388" y="5354961"/>
            <a:ext cx="3406587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D81519A-E429-2524-09B6-D9ECBDF8BADE}"/>
              </a:ext>
            </a:extLst>
          </p:cNvPr>
          <p:cNvCxnSpPr>
            <a:cxnSpLocks/>
          </p:cNvCxnSpPr>
          <p:nvPr/>
        </p:nvCxnSpPr>
        <p:spPr>
          <a:xfrm>
            <a:off x="8493860" y="2008094"/>
            <a:ext cx="0" cy="3585882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399F370-1787-B819-CAF0-95168D793CEB}"/>
              </a:ext>
            </a:extLst>
          </p:cNvPr>
          <p:cNvCxnSpPr>
            <a:cxnSpLocks/>
          </p:cNvCxnSpPr>
          <p:nvPr/>
        </p:nvCxnSpPr>
        <p:spPr>
          <a:xfrm>
            <a:off x="8283388" y="2423194"/>
            <a:ext cx="3406587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17FACB9-FAD8-CE23-30FD-AB0212A19035}"/>
                  </a:ext>
                </a:extLst>
              </p:cNvPr>
              <p:cNvSpPr txBox="1"/>
              <p:nvPr/>
            </p:nvSpPr>
            <p:spPr>
              <a:xfrm>
                <a:off x="7695118" y="1615267"/>
                <a:ext cx="14668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</m:oMath>
                  </m:oMathPara>
                </a14:m>
                <a:endParaRPr lang="en-US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17FACB9-FAD8-CE23-30FD-AB0212A190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5118" y="1615267"/>
                <a:ext cx="1466809" cy="369332"/>
              </a:xfrm>
              <a:prstGeom prst="rect">
                <a:avLst/>
              </a:prstGeom>
              <a:blipFill>
                <a:blip r:embed="rId3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5F5E346-6874-209E-346E-56D886C0514F}"/>
                  </a:ext>
                </a:extLst>
              </p:cNvPr>
              <p:cNvSpPr txBox="1"/>
              <p:nvPr/>
            </p:nvSpPr>
            <p:spPr>
              <a:xfrm rot="5400000">
                <a:off x="11313838" y="5148539"/>
                <a:ext cx="1207321" cy="394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</m:oMath>
                  </m:oMathPara>
                </a14:m>
                <a:endParaRPr lang="en-US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5F5E346-6874-209E-346E-56D886C051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11313838" y="5148539"/>
                <a:ext cx="1207321" cy="394788"/>
              </a:xfrm>
              <a:prstGeom prst="rect">
                <a:avLst/>
              </a:prstGeom>
              <a:blipFill>
                <a:blip r:embed="rId4"/>
                <a:stretch>
                  <a:fillRect l="-322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42F823A-83B6-AC35-44AC-290ADE0B96F6}"/>
                  </a:ext>
                </a:extLst>
              </p:cNvPr>
              <p:cNvSpPr txBox="1"/>
              <p:nvPr/>
            </p:nvSpPr>
            <p:spPr>
              <a:xfrm rot="5400000">
                <a:off x="11233250" y="2168470"/>
                <a:ext cx="1341799" cy="394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42F823A-83B6-AC35-44AC-290ADE0B96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11233250" y="2168470"/>
                <a:ext cx="1341799" cy="394788"/>
              </a:xfrm>
              <a:prstGeom prst="rect">
                <a:avLst/>
              </a:prstGeom>
              <a:blipFill>
                <a:blip r:embed="rId5"/>
                <a:stretch>
                  <a:fillRect l="-312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4">
            <a:extLst>
              <a:ext uri="{FF2B5EF4-FFF2-40B4-BE49-F238E27FC236}">
                <a16:creationId xmlns:a16="http://schemas.microsoft.com/office/drawing/2014/main" id="{3363FB40-3B4F-9A6B-7F01-19FE5FEAB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2293" y="1939284"/>
            <a:ext cx="4189505" cy="4189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02F07F2-5306-640A-2344-6577039F192B}"/>
              </a:ext>
            </a:extLst>
          </p:cNvPr>
          <p:cNvCxnSpPr>
            <a:cxnSpLocks/>
          </p:cNvCxnSpPr>
          <p:nvPr/>
        </p:nvCxnSpPr>
        <p:spPr>
          <a:xfrm>
            <a:off x="8283387" y="5350578"/>
            <a:ext cx="3406587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1DB1E75-2FE2-508A-A1DC-A6C197CFF206}"/>
              </a:ext>
            </a:extLst>
          </p:cNvPr>
          <p:cNvCxnSpPr>
            <a:cxnSpLocks/>
          </p:cNvCxnSpPr>
          <p:nvPr/>
        </p:nvCxnSpPr>
        <p:spPr>
          <a:xfrm>
            <a:off x="8493860" y="2008094"/>
            <a:ext cx="0" cy="3585882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B301D4-EBE7-7834-4802-980012653588}"/>
              </a:ext>
            </a:extLst>
          </p:cNvPr>
          <p:cNvCxnSpPr>
            <a:cxnSpLocks/>
          </p:cNvCxnSpPr>
          <p:nvPr/>
        </p:nvCxnSpPr>
        <p:spPr>
          <a:xfrm>
            <a:off x="8300168" y="2425270"/>
            <a:ext cx="3406587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Circular Arrow 16">
            <a:extLst>
              <a:ext uri="{FF2B5EF4-FFF2-40B4-BE49-F238E27FC236}">
                <a16:creationId xmlns:a16="http://schemas.microsoft.com/office/drawing/2014/main" id="{66328729-9BDD-AC1D-3850-C6B97295E154}"/>
              </a:ext>
            </a:extLst>
          </p:cNvPr>
          <p:cNvSpPr/>
          <p:nvPr/>
        </p:nvSpPr>
        <p:spPr>
          <a:xfrm rot="15791983" flipV="1">
            <a:off x="10574894" y="2121440"/>
            <a:ext cx="927590" cy="749874"/>
          </a:xfrm>
          <a:prstGeom prst="circularArrow">
            <a:avLst>
              <a:gd name="adj1" fmla="val 7039"/>
              <a:gd name="adj2" fmla="val 1142319"/>
              <a:gd name="adj3" fmla="val 20223552"/>
              <a:gd name="adj4" fmla="val 10800000"/>
              <a:gd name="adj5" fmla="val 1262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A4CF0D0-D6E3-A3C4-B453-220537260F95}"/>
              </a:ext>
            </a:extLst>
          </p:cNvPr>
          <p:cNvSpPr txBox="1"/>
          <p:nvPr/>
        </p:nvSpPr>
        <p:spPr>
          <a:xfrm>
            <a:off x="2278152" y="660887"/>
            <a:ext cx="763569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000" b="1" dirty="0">
                <a:solidFill>
                  <a:srgbClr val="002060"/>
                </a:solidFill>
              </a:rPr>
              <a:t>MD6104 studies if we can achieve a brightness gain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CH" sz="2000" b="1" dirty="0">
                <a:solidFill>
                  <a:srgbClr val="002060"/>
                </a:solidFill>
              </a:rPr>
              <a:t>by injecting above the half-integer resonance</a:t>
            </a:r>
            <a:r>
              <a:rPr lang="en-US" sz="2000" b="1" dirty="0">
                <a:solidFill>
                  <a:srgbClr val="002060"/>
                </a:solidFill>
              </a:rPr>
              <a:t> and then crossing it.</a:t>
            </a:r>
            <a:endParaRPr lang="en-US" sz="20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EBC5CB5-71C8-3D5A-B993-4A864F2A6755}"/>
              </a:ext>
            </a:extLst>
          </p:cNvPr>
          <p:cNvSpPr/>
          <p:nvPr/>
        </p:nvSpPr>
        <p:spPr>
          <a:xfrm>
            <a:off x="450621" y="1757747"/>
            <a:ext cx="5052661" cy="147725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rgbClr val="002060"/>
                </a:solidFill>
              </a:rPr>
              <a:t>Characterize all the space charge effects near the half-integer resonance (experimentally + simulations)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D8D08174-FE75-8452-F4BA-53F90100F1D8}"/>
              </a:ext>
            </a:extLst>
          </p:cNvPr>
          <p:cNvSpPr/>
          <p:nvPr/>
        </p:nvSpPr>
        <p:spPr>
          <a:xfrm>
            <a:off x="2687780" y="3390616"/>
            <a:ext cx="578342" cy="897959"/>
          </a:xfrm>
          <a:prstGeom prst="down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9000">
                <a:srgbClr val="0070C0"/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C7A24AA-5BF2-7BD0-0F76-1C4CA7BF2A3F}"/>
              </a:ext>
            </a:extLst>
          </p:cNvPr>
          <p:cNvSpPr/>
          <p:nvPr/>
        </p:nvSpPr>
        <p:spPr>
          <a:xfrm>
            <a:off x="450621" y="4449660"/>
            <a:ext cx="5052661" cy="147725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rgbClr val="002060"/>
                </a:solidFill>
              </a:rPr>
              <a:t>Find optimal crossing scenario to increase the beam brightness.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373147-B9AA-5151-38E6-92268D12F2F7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tirsi.prebibaj@cern.ch</a:t>
            </a:r>
            <a:endParaRPr lang="el-GR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446CCD-5C14-3A70-BC84-D058EFB2F401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IPP MD Days 2023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91826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7" grpId="0" animBg="1"/>
      <p:bldP spid="18" grpId="0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2A1DD-6500-0126-C3BF-A6A58588D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MD challenges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569B46-1A84-8A37-DB19-62E0EC755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</a:t>
            </a:fld>
            <a:endParaRPr lang="el-GR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EBC5CB5-71C8-3D5A-B993-4A864F2A6755}"/>
              </a:ext>
            </a:extLst>
          </p:cNvPr>
          <p:cNvSpPr/>
          <p:nvPr/>
        </p:nvSpPr>
        <p:spPr>
          <a:xfrm>
            <a:off x="450621" y="1757747"/>
            <a:ext cx="5052661" cy="147725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rgbClr val="002060"/>
                </a:solidFill>
              </a:rPr>
              <a:t>Characterize all the space charge effects near the half-integer resonance (experimentally + simulations)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D8D08174-FE75-8452-F4BA-53F90100F1D8}"/>
              </a:ext>
            </a:extLst>
          </p:cNvPr>
          <p:cNvSpPr/>
          <p:nvPr/>
        </p:nvSpPr>
        <p:spPr>
          <a:xfrm>
            <a:off x="2687780" y="3390616"/>
            <a:ext cx="578342" cy="897959"/>
          </a:xfrm>
          <a:prstGeom prst="down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9000">
                <a:srgbClr val="0070C0"/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C7A24AA-5BF2-7BD0-0F76-1C4CA7BF2A3F}"/>
              </a:ext>
            </a:extLst>
          </p:cNvPr>
          <p:cNvSpPr/>
          <p:nvPr/>
        </p:nvSpPr>
        <p:spPr>
          <a:xfrm>
            <a:off x="450621" y="4449660"/>
            <a:ext cx="5052661" cy="147725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rgbClr val="002060"/>
                </a:solidFill>
              </a:rPr>
              <a:t>Find optimal crossing scenario to increase the beam brightness.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8784296-3B3A-F376-AD35-BBC1B5F25742}"/>
              </a:ext>
            </a:extLst>
          </p:cNvPr>
          <p:cNvCxnSpPr>
            <a:cxnSpLocks/>
            <a:endCxn id="24" idx="1"/>
          </p:cNvCxnSpPr>
          <p:nvPr/>
        </p:nvCxnSpPr>
        <p:spPr>
          <a:xfrm flipV="1">
            <a:off x="5503282" y="1394363"/>
            <a:ext cx="825800" cy="110478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3385210-BD2F-D0A8-E2AC-0E02F7F35350}"/>
              </a:ext>
            </a:extLst>
          </p:cNvPr>
          <p:cNvSpPr txBox="1"/>
          <p:nvPr/>
        </p:nvSpPr>
        <p:spPr>
          <a:xfrm>
            <a:off x="6329082" y="1071197"/>
            <a:ext cx="5468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Control of the half-integer AND higher order resonances (quadrupole, sextupole and octupole correctors).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7DE374D-416A-68B8-433D-FB1458E686A2}"/>
              </a:ext>
            </a:extLst>
          </p:cNvPr>
          <p:cNvSpPr txBox="1"/>
          <p:nvPr/>
        </p:nvSpPr>
        <p:spPr>
          <a:xfrm>
            <a:off x="6329083" y="1819019"/>
            <a:ext cx="5468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Flexible tune control and measurement (BBQ).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AC8C4E7-36A4-270A-A9E0-6FA2A4E953D4}"/>
                  </a:ext>
                </a:extLst>
              </p:cNvPr>
              <p:cNvSpPr txBox="1"/>
              <p:nvPr/>
            </p:nvSpPr>
            <p:spPr>
              <a:xfrm>
                <a:off x="6329083" y="2327637"/>
                <a:ext cx="54684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dirty="0"/>
                  <a:t>Range of intensities and emittances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H" dirty="0"/>
                  <a:t> injection).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AC8C4E7-36A4-270A-A9E0-6FA2A4E95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9083" y="2327637"/>
                <a:ext cx="5468471" cy="369332"/>
              </a:xfrm>
              <a:prstGeom prst="rect">
                <a:avLst/>
              </a:prstGeom>
              <a:blipFill>
                <a:blip r:embed="rId2"/>
                <a:stretch>
                  <a:fillRect l="-928" t="-10000" b="-2666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97ABAD00-BE4D-4F7B-C88C-65BD5C05E9F4}"/>
              </a:ext>
            </a:extLst>
          </p:cNvPr>
          <p:cNvSpPr txBox="1"/>
          <p:nvPr/>
        </p:nvSpPr>
        <p:spPr>
          <a:xfrm>
            <a:off x="6329083" y="2836255"/>
            <a:ext cx="5468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Bunched AND coasting beams.</a:t>
            </a:r>
            <a:endParaRPr lang="en-CH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687B397-0BA3-DBC0-1A1B-EA5746AA95C0}"/>
              </a:ext>
            </a:extLst>
          </p:cNvPr>
          <p:cNvSpPr txBox="1"/>
          <p:nvPr/>
        </p:nvSpPr>
        <p:spPr>
          <a:xfrm>
            <a:off x="6329083" y="3344873"/>
            <a:ext cx="5468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Ramp AND flat-bottom cycle.</a:t>
            </a:r>
            <a:endParaRPr lang="en-CH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AD56355-57BA-3D5D-44C2-19654DF9DE6A}"/>
              </a:ext>
            </a:extLst>
          </p:cNvPr>
          <p:cNvSpPr txBox="1"/>
          <p:nvPr/>
        </p:nvSpPr>
        <p:spPr>
          <a:xfrm>
            <a:off x="6329082" y="3853491"/>
            <a:ext cx="5468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Flexible and robust Wire Scanner. </a:t>
            </a:r>
            <a:endParaRPr lang="en-CH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D5F1F76-6C0D-AA1D-12CA-91C78AE0E390}"/>
              </a:ext>
            </a:extLst>
          </p:cNvPr>
          <p:cNvCxnSpPr>
            <a:cxnSpLocks/>
            <a:stCxn id="19" idx="6"/>
            <a:endCxn id="26" idx="1"/>
          </p:cNvCxnSpPr>
          <p:nvPr/>
        </p:nvCxnSpPr>
        <p:spPr>
          <a:xfrm flipV="1">
            <a:off x="5503282" y="2003685"/>
            <a:ext cx="825801" cy="49269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7E645C8-0C1F-2C68-217E-58B2D4F4C2BB}"/>
              </a:ext>
            </a:extLst>
          </p:cNvPr>
          <p:cNvCxnSpPr>
            <a:cxnSpLocks/>
            <a:stCxn id="19" idx="6"/>
            <a:endCxn id="27" idx="1"/>
          </p:cNvCxnSpPr>
          <p:nvPr/>
        </p:nvCxnSpPr>
        <p:spPr>
          <a:xfrm>
            <a:off x="5503282" y="2496377"/>
            <a:ext cx="825801" cy="1592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E916597-B9DE-8DFA-0DBF-A02CE03982A8}"/>
              </a:ext>
            </a:extLst>
          </p:cNvPr>
          <p:cNvCxnSpPr>
            <a:cxnSpLocks/>
            <a:stCxn id="19" idx="6"/>
            <a:endCxn id="28" idx="1"/>
          </p:cNvCxnSpPr>
          <p:nvPr/>
        </p:nvCxnSpPr>
        <p:spPr>
          <a:xfrm>
            <a:off x="5503282" y="2496377"/>
            <a:ext cx="825801" cy="52454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027F4AF-77FE-3120-7608-D1092DD11F4C}"/>
              </a:ext>
            </a:extLst>
          </p:cNvPr>
          <p:cNvCxnSpPr>
            <a:cxnSpLocks/>
            <a:stCxn id="19" idx="6"/>
            <a:endCxn id="29" idx="1"/>
          </p:cNvCxnSpPr>
          <p:nvPr/>
        </p:nvCxnSpPr>
        <p:spPr>
          <a:xfrm>
            <a:off x="5503282" y="2496377"/>
            <a:ext cx="825801" cy="103316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908DC12-16CE-1D86-0448-86FD756E5655}"/>
              </a:ext>
            </a:extLst>
          </p:cNvPr>
          <p:cNvCxnSpPr>
            <a:cxnSpLocks/>
            <a:stCxn id="19" idx="6"/>
            <a:endCxn id="30" idx="1"/>
          </p:cNvCxnSpPr>
          <p:nvPr/>
        </p:nvCxnSpPr>
        <p:spPr>
          <a:xfrm>
            <a:off x="5503282" y="2496377"/>
            <a:ext cx="825800" cy="154178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0109FC1C-44B5-9120-D407-149B1A355EFD}"/>
              </a:ext>
            </a:extLst>
          </p:cNvPr>
          <p:cNvSpPr txBox="1"/>
          <p:nvPr/>
        </p:nvSpPr>
        <p:spPr>
          <a:xfrm>
            <a:off x="6580095" y="4934332"/>
            <a:ext cx="4491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02060"/>
                </a:solidFill>
              </a:rPr>
              <a:t>PSB satisfies all these criteria.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10AF32A-9E72-1799-8DA7-57364640BC22}"/>
              </a:ext>
            </a:extLst>
          </p:cNvPr>
          <p:cNvSpPr txBox="1"/>
          <p:nvPr/>
        </p:nvSpPr>
        <p:spPr>
          <a:xfrm>
            <a:off x="11543252" y="1107510"/>
            <a:ext cx="508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b="1" dirty="0">
                <a:solidFill>
                  <a:srgbClr val="00B050"/>
                </a:solidFill>
              </a:rPr>
              <a:t>✓</a:t>
            </a:r>
            <a:r>
              <a:rPr lang="en-CH" b="1" dirty="0"/>
              <a:t> </a:t>
            </a:r>
            <a:endParaRPr lang="en-CH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88F0731-79A9-3432-B961-9C5E8B2C5B6E}"/>
              </a:ext>
            </a:extLst>
          </p:cNvPr>
          <p:cNvSpPr txBox="1"/>
          <p:nvPr/>
        </p:nvSpPr>
        <p:spPr>
          <a:xfrm>
            <a:off x="10562811" y="1722446"/>
            <a:ext cx="508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b="1" dirty="0">
                <a:solidFill>
                  <a:srgbClr val="00B050"/>
                </a:solidFill>
              </a:rPr>
              <a:t>✓</a:t>
            </a:r>
            <a:r>
              <a:rPr lang="en-CH" b="1" dirty="0"/>
              <a:t> </a:t>
            </a:r>
            <a:endParaRPr lang="en-CH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545AF70-1B73-22A2-728C-1F9E65FE8A99}"/>
              </a:ext>
            </a:extLst>
          </p:cNvPr>
          <p:cNvSpPr txBox="1"/>
          <p:nvPr/>
        </p:nvSpPr>
        <p:spPr>
          <a:xfrm>
            <a:off x="10873141" y="2199513"/>
            <a:ext cx="508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b="1" dirty="0">
                <a:solidFill>
                  <a:srgbClr val="00B050"/>
                </a:solidFill>
              </a:rPr>
              <a:t>✓</a:t>
            </a:r>
            <a:r>
              <a:rPr lang="en-CH" b="1" dirty="0"/>
              <a:t> </a:t>
            </a:r>
            <a:endParaRPr lang="en-CH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3E904EC-C1FC-6B55-6741-0FE2E4F688A5}"/>
              </a:ext>
            </a:extLst>
          </p:cNvPr>
          <p:cNvSpPr txBox="1"/>
          <p:nvPr/>
        </p:nvSpPr>
        <p:spPr>
          <a:xfrm>
            <a:off x="9364829" y="2727509"/>
            <a:ext cx="508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b="1" dirty="0">
                <a:solidFill>
                  <a:srgbClr val="00B050"/>
                </a:solidFill>
              </a:rPr>
              <a:t>✓</a:t>
            </a:r>
            <a:r>
              <a:rPr lang="en-CH" b="1" dirty="0"/>
              <a:t> </a:t>
            </a:r>
            <a:endParaRPr lang="en-CH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CF5CCF9-591F-4700-B5FC-C981CAA884A5}"/>
              </a:ext>
            </a:extLst>
          </p:cNvPr>
          <p:cNvSpPr txBox="1"/>
          <p:nvPr/>
        </p:nvSpPr>
        <p:spPr>
          <a:xfrm>
            <a:off x="9249919" y="3207483"/>
            <a:ext cx="508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b="1" dirty="0">
                <a:solidFill>
                  <a:srgbClr val="00B050"/>
                </a:solidFill>
              </a:rPr>
              <a:t>✓</a:t>
            </a:r>
            <a:r>
              <a:rPr lang="en-CH" b="1" dirty="0"/>
              <a:t> </a:t>
            </a:r>
            <a:endParaRPr lang="en-CH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C237565-F11B-2301-8E12-C76F6FED5731}"/>
              </a:ext>
            </a:extLst>
          </p:cNvPr>
          <p:cNvSpPr txBox="1"/>
          <p:nvPr/>
        </p:nvSpPr>
        <p:spPr>
          <a:xfrm>
            <a:off x="9392042" y="3730703"/>
            <a:ext cx="508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b="1" dirty="0">
                <a:solidFill>
                  <a:srgbClr val="00B050"/>
                </a:solidFill>
              </a:rPr>
              <a:t>✓</a:t>
            </a:r>
            <a:r>
              <a:rPr lang="en-CH" b="1" dirty="0"/>
              <a:t> </a:t>
            </a:r>
            <a:endParaRPr lang="en-CH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E01E8A2-E5B9-863D-C999-B9F8CA67F0A1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tirsi.prebibaj@cern.ch</a:t>
            </a:r>
            <a:endParaRPr lang="el-GR" sz="14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9154A70-E36D-E814-1DEF-CEF8B566E5F2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IPP MD Days 2023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497425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/>
      <p:bldP spid="28" grpId="0"/>
      <p:bldP spid="29" grpId="0"/>
      <p:bldP spid="30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CE596-2E54-EB2A-C48C-C7ADFEE3D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MD results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7E334D-EE47-A034-DC6E-9093F0B03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5</a:t>
            </a:fld>
            <a:endParaRPr lang="el-G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C10C51-A936-B8C6-7E12-41ED6F24A59C}"/>
              </a:ext>
            </a:extLst>
          </p:cNvPr>
          <p:cNvSpPr/>
          <p:nvPr/>
        </p:nvSpPr>
        <p:spPr>
          <a:xfrm>
            <a:off x="92033" y="789559"/>
            <a:ext cx="5052661" cy="147725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rgbClr val="002060"/>
                </a:solidFill>
              </a:rPr>
              <a:t>Characterize all the space charge effects near the half-integer resonance (experimentally + simulations)</a:t>
            </a:r>
          </a:p>
        </p:txBody>
      </p:sp>
      <p:pic>
        <p:nvPicPr>
          <p:cNvPr id="7" name="Picture 6" descr="A picture containing text, monitor, screen, flat&#10;&#10;Description automatically generated">
            <a:extLst>
              <a:ext uri="{FF2B5EF4-FFF2-40B4-BE49-F238E27FC236}">
                <a16:creationId xmlns:a16="http://schemas.microsoft.com/office/drawing/2014/main" id="{E58EA054-3929-BDDB-47E3-AED005D590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691" y="3343498"/>
            <a:ext cx="7384309" cy="3076795"/>
          </a:xfrm>
          <a:prstGeom prst="rect">
            <a:avLst/>
          </a:prstGeom>
          <a:ln w="28575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7AD84-C8F8-6F71-CD88-9F47EAD95BF2}"/>
              </a:ext>
            </a:extLst>
          </p:cNvPr>
          <p:cNvSpPr txBox="1"/>
          <p:nvPr/>
        </p:nvSpPr>
        <p:spPr>
          <a:xfrm>
            <a:off x="5723890" y="3388059"/>
            <a:ext cx="3589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Measurement</a:t>
            </a:r>
          </a:p>
        </p:txBody>
      </p:sp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05B26902-2EFF-1D08-CE5A-1A4DE73E99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864" y="712957"/>
            <a:ext cx="3980105" cy="227434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0B65183-56E0-031F-8A5A-12A2CE0B9F44}"/>
              </a:ext>
            </a:extLst>
          </p:cNvPr>
          <p:cNvSpPr/>
          <p:nvPr/>
        </p:nvSpPr>
        <p:spPr>
          <a:xfrm>
            <a:off x="9493878" y="3819807"/>
            <a:ext cx="282102" cy="14696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59E6660-8F9A-8FAE-3D13-E3B0BBBAD8BE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9634929" y="3027439"/>
            <a:ext cx="0" cy="7923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BD59CD3-6A40-C980-76E5-55581EB639CE}"/>
              </a:ext>
            </a:extLst>
          </p:cNvPr>
          <p:cNvSpPr txBox="1"/>
          <p:nvPr/>
        </p:nvSpPr>
        <p:spPr>
          <a:xfrm>
            <a:off x="92033" y="2507739"/>
            <a:ext cx="4784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Particle trapping in the half-integer resonance islands [</a:t>
            </a:r>
            <a:r>
              <a:rPr lang="en-CH" dirty="0">
                <a:hlinkClick r:id="rId4" action="ppaction://hlinksldjump"/>
              </a:rPr>
              <a:t>5-7</a:t>
            </a:r>
            <a:r>
              <a:rPr lang="en-CH" dirty="0"/>
              <a:t>].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6AEF2F-02DA-AEBC-AACE-1104C70DF14F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tirsi.prebibaj@cern.ch</a:t>
            </a:r>
            <a:endParaRPr lang="el-GR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0B75C0-3603-CC64-5581-05D9E7BE2EAF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IPP MD Days 2023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56117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0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CE596-2E54-EB2A-C48C-C7ADFEE3D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MD results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7E334D-EE47-A034-DC6E-9093F0B03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6</a:t>
            </a:fld>
            <a:endParaRPr lang="el-G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C10C51-A936-B8C6-7E12-41ED6F24A59C}"/>
              </a:ext>
            </a:extLst>
          </p:cNvPr>
          <p:cNvSpPr/>
          <p:nvPr/>
        </p:nvSpPr>
        <p:spPr>
          <a:xfrm>
            <a:off x="92033" y="789559"/>
            <a:ext cx="5052661" cy="147725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rgbClr val="002060"/>
                </a:solidFill>
              </a:rPr>
              <a:t>Characterize all the space charge effects near the half-integer resonance (experimentally + simulations)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0A0557-6043-601A-8586-8E9C9C357B28}"/>
              </a:ext>
            </a:extLst>
          </p:cNvPr>
          <p:cNvSpPr txBox="1"/>
          <p:nvPr/>
        </p:nvSpPr>
        <p:spPr>
          <a:xfrm>
            <a:off x="92033" y="2507739"/>
            <a:ext cx="478476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Particle trapping in the half-integer resonance islands [</a:t>
            </a:r>
            <a:r>
              <a:rPr lang="en-CH" dirty="0">
                <a:hlinkClick r:id="rId2" action="ppaction://hlinksldjump"/>
              </a:rPr>
              <a:t>5-7</a:t>
            </a:r>
            <a:r>
              <a:rPr lang="en-CH" dirty="0"/>
              <a:t>].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Trapping under special beam conditions (very strong space charge and slow crossing) </a:t>
            </a:r>
            <a:r>
              <a:rPr lang="en-CH" dirty="0">
                <a:solidFill>
                  <a:schemeClr val="tx2"/>
                </a:solidFill>
              </a:rPr>
              <a:t>→ </a:t>
            </a:r>
            <a:r>
              <a:rPr lang="en-CH" b="1" dirty="0">
                <a:solidFill>
                  <a:schemeClr val="accent3"/>
                </a:solidFill>
              </a:rPr>
              <a:t>beam behaviour not well understood </a:t>
            </a:r>
            <a:r>
              <a:rPr lang="en-CH" dirty="0"/>
              <a:t>[</a:t>
            </a:r>
            <a:r>
              <a:rPr lang="en-CH" dirty="0">
                <a:hlinkClick r:id="rId2" action="ppaction://hlinksldjump"/>
              </a:rPr>
              <a:t>8</a:t>
            </a:r>
            <a:r>
              <a:rPr lang="en-CH" dirty="0"/>
              <a:t>]</a:t>
            </a:r>
            <a:r>
              <a:rPr lang="en-CH" dirty="0">
                <a:solidFill>
                  <a:schemeClr val="tx2"/>
                </a:solidFill>
              </a:rPr>
              <a:t>. </a:t>
            </a: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Effects of chromaticity and synchrotron motion [</a:t>
            </a:r>
            <a:r>
              <a:rPr lang="en-CH" dirty="0">
                <a:hlinkClick r:id="rId2" action="ppaction://hlinksldjump"/>
              </a:rPr>
              <a:t>9</a:t>
            </a:r>
            <a:r>
              <a:rPr lang="en-CH" dirty="0"/>
              <a:t>].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Crossing the resonance with different crossing speeds [</a:t>
            </a:r>
            <a:r>
              <a:rPr lang="en-CH" dirty="0">
                <a:hlinkClick r:id="rId2" action="ppaction://hlinksldjump"/>
              </a:rPr>
              <a:t>9</a:t>
            </a:r>
            <a:r>
              <a:rPr lang="en-CH" dirty="0"/>
              <a:t>].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…</a:t>
            </a:r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93C36DCF-26A0-CF05-C8BC-B215FD0CE7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887" y="2601509"/>
            <a:ext cx="7059168" cy="25669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33EC9A-4823-070D-934C-369C71172273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tirsi.prebibaj@cern.ch</a:t>
            </a:r>
            <a:endParaRPr lang="el-GR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9FB6EB-7EAE-3BBE-796D-E5607F89B773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IPP MD Days 2023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539788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CE596-2E54-EB2A-C48C-C7ADFEE3D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MD results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7E334D-EE47-A034-DC6E-9093F0B03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7</a:t>
            </a:fld>
            <a:endParaRPr lang="el-GR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57421B0-5700-CF42-8C8F-CC45DE535507}"/>
              </a:ext>
            </a:extLst>
          </p:cNvPr>
          <p:cNvSpPr/>
          <p:nvPr/>
        </p:nvSpPr>
        <p:spPr>
          <a:xfrm>
            <a:off x="92033" y="789559"/>
            <a:ext cx="5052661" cy="147725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rgbClr val="002060"/>
                </a:solidFill>
              </a:rPr>
              <a:t>Find optimal crossing scenario to increase the beam brightness.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F09F1B-7F69-86BF-F8F2-7B8B60653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8" y="2036537"/>
            <a:ext cx="5335756" cy="456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6DD8C6-C42C-C103-FA3B-1B0FE19B4976}"/>
              </a:ext>
            </a:extLst>
          </p:cNvPr>
          <p:cNvSpPr txBox="1"/>
          <p:nvPr/>
        </p:nvSpPr>
        <p:spPr>
          <a:xfrm>
            <a:off x="341017" y="2894168"/>
            <a:ext cx="51633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dirty="0"/>
              <a:t>Although an extremelly challenging exercise, </a:t>
            </a:r>
            <a:r>
              <a:rPr lang="en-CH" b="1" dirty="0">
                <a:solidFill>
                  <a:srgbClr val="002060"/>
                </a:solidFill>
              </a:rPr>
              <a:t>the half-integer crossing is feasible</a:t>
            </a:r>
            <a:r>
              <a:rPr lang="en-CH" dirty="0"/>
              <a:t> with a very decent beam quality (brightness still exceeding LIU target, profiles with similar tails) [</a:t>
            </a:r>
            <a:r>
              <a:rPr lang="en-CH" dirty="0">
                <a:hlinkClick r:id="rId3" action="ppaction://hlinksldjump"/>
              </a:rPr>
              <a:t>10</a:t>
            </a:r>
            <a:r>
              <a:rPr lang="en-CH" dirty="0"/>
              <a:t>].</a:t>
            </a:r>
          </a:p>
          <a:p>
            <a:pPr marL="285750" indent="-285750">
              <a:buFont typeface="Wingdings" pitchFamily="2" charset="2"/>
              <a:buChar char="§"/>
            </a:pPr>
            <a:endParaRPr lang="en-CH" dirty="0"/>
          </a:p>
          <a:p>
            <a:pPr marL="285750" indent="-285750">
              <a:buFont typeface="Wingdings" pitchFamily="2" charset="2"/>
              <a:buChar char="§"/>
            </a:pPr>
            <a:r>
              <a:rPr lang="en-CH" dirty="0"/>
              <a:t>But, </a:t>
            </a:r>
            <a:r>
              <a:rPr lang="en-CH" b="1" dirty="0">
                <a:solidFill>
                  <a:srgbClr val="002060"/>
                </a:solidFill>
              </a:rPr>
              <a:t>not achieving the expected brightness gain </a:t>
            </a:r>
            <a:r>
              <a:rPr lang="en-CH" dirty="0"/>
              <a:t>(yet…).</a:t>
            </a:r>
          </a:p>
          <a:p>
            <a:pPr marL="285750" indent="-285750">
              <a:buFont typeface="Wingdings" pitchFamily="2" charset="2"/>
              <a:buChar char="§"/>
            </a:pPr>
            <a:endParaRPr lang="en-CH" dirty="0"/>
          </a:p>
          <a:p>
            <a:pPr marL="285750" indent="-285750">
              <a:buFont typeface="Wingdings" pitchFamily="2" charset="2"/>
              <a:buChar char="§"/>
            </a:pPr>
            <a:r>
              <a:rPr lang="en-CH" b="1" dirty="0">
                <a:solidFill>
                  <a:schemeClr val="accent3"/>
                </a:solidFill>
              </a:rPr>
              <a:t>To seek for further optimizations in 2023.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117890-856E-A79C-93F9-B2DA1CC24230}"/>
              </a:ext>
            </a:extLst>
          </p:cNvPr>
          <p:cNvSpPr txBox="1"/>
          <p:nvPr/>
        </p:nvSpPr>
        <p:spPr>
          <a:xfrm>
            <a:off x="6956612" y="789559"/>
            <a:ext cx="406101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sz="1600" b="1" dirty="0">
                <a:solidFill>
                  <a:schemeClr val="accent6"/>
                </a:solidFill>
              </a:rPr>
              <a:t>Green data</a:t>
            </a:r>
            <a:r>
              <a:rPr lang="en-CH" sz="1600" dirty="0"/>
              <a:t>: optimal brightness when staying below the half-integer resonance.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CH" sz="1600" b="1" dirty="0">
                <a:solidFill>
                  <a:srgbClr val="0131FF"/>
                </a:solidFill>
              </a:rPr>
              <a:t>Blue data</a:t>
            </a:r>
            <a:r>
              <a:rPr lang="en-CH" sz="1600" dirty="0"/>
              <a:t>: brightness when injecting above and dynamically crossing the half-integer.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C19FB0-C623-E03F-8822-E073D8EDD8B5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tirsi.prebibaj@cern.ch</a:t>
            </a:r>
            <a:endParaRPr lang="el-GR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3654B6-B818-04A0-D357-F82F7C724773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IPP MD Days 2023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942300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5A225-7D2C-406D-29FA-93979278B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Summary and Plans for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46AFCB-3742-B1F8-6654-976D9FC19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8</a:t>
            </a:fld>
            <a:endParaRPr lang="el-G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13C3F7-AF71-A0C7-6D99-2C5FB53F0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602" y="5841323"/>
            <a:ext cx="5295900" cy="7048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2082EF-B8F6-6BD8-A0C4-07C657C6A24C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tirsi.prebibaj@cern.ch</a:t>
            </a:r>
            <a:endParaRPr lang="el-GR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630CBB-816A-64B3-2487-A7C0A131D014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IPP MD Days 2023</a:t>
            </a:r>
            <a:endParaRPr lang="el-GR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4E9A25-B706-F82D-0F39-F8FC4B2C0F4A}"/>
              </a:ext>
            </a:extLst>
          </p:cNvPr>
          <p:cNvSpPr txBox="1"/>
          <p:nvPr/>
        </p:nvSpPr>
        <p:spPr>
          <a:xfrm>
            <a:off x="528725" y="892774"/>
            <a:ext cx="11130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/>
              <a:t>MD6104 started in 2021 for studying the vertical half-integer resonance with the view of exploring if injection above the half-integer resonance is beneficial for the brightness.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F774FA-5068-7645-ED37-8B92F6D12D84}"/>
              </a:ext>
            </a:extLst>
          </p:cNvPr>
          <p:cNvSpPr txBox="1"/>
          <p:nvPr/>
        </p:nvSpPr>
        <p:spPr>
          <a:xfrm>
            <a:off x="528725" y="2184101"/>
            <a:ext cx="11130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/>
              <a:t>Many </a:t>
            </a:r>
            <a:r>
              <a:rPr lang="en-CH" sz="2000" b="1" dirty="0">
                <a:solidFill>
                  <a:srgbClr val="002060"/>
                </a:solidFill>
              </a:rPr>
              <a:t>interesting effects were observed along the way</a:t>
            </a:r>
            <a:r>
              <a:rPr lang="en-CH" sz="2000" dirty="0"/>
              <a:t>: some of them are well explained some are still under investigation. </a:t>
            </a:r>
            <a:r>
              <a:rPr lang="en-CH" sz="2000" b="1" dirty="0">
                <a:solidFill>
                  <a:schemeClr val="accent3"/>
                </a:solidFill>
              </a:rPr>
              <a:t>Methods to address the open points to be tested in 2023 MDs</a:t>
            </a:r>
            <a:r>
              <a:rPr lang="en-CH" sz="2000" dirty="0"/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8483AF-935D-BBB6-F6FA-615CB6DD1E03}"/>
              </a:ext>
            </a:extLst>
          </p:cNvPr>
          <p:cNvSpPr txBox="1"/>
          <p:nvPr/>
        </p:nvSpPr>
        <p:spPr>
          <a:xfrm>
            <a:off x="528725" y="3661487"/>
            <a:ext cx="11130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/>
              <a:t>The injection and dynamic crossing of the half-integer resonance for the LHC-type beams under operational conditions is </a:t>
            </a:r>
            <a:r>
              <a:rPr lang="en-CH" sz="2000" b="1" dirty="0">
                <a:solidFill>
                  <a:srgbClr val="002060"/>
                </a:solidFill>
              </a:rPr>
              <a:t>not unreachable</a:t>
            </a:r>
            <a:r>
              <a:rPr lang="en-CH" sz="2000" dirty="0"/>
              <a:t>. </a:t>
            </a:r>
            <a:r>
              <a:rPr lang="en-CH" sz="2000" b="1" dirty="0">
                <a:solidFill>
                  <a:schemeClr val="accent3"/>
                </a:solidFill>
              </a:rPr>
              <a:t>Fine details of the method and possible uses to be reviewed in 2023</a:t>
            </a:r>
            <a:r>
              <a:rPr lang="en-CH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872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C411A-938D-465F-ADE6-6C9713EA0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521E6-6687-4173-86CD-98976CCBB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9</a:t>
            </a:fld>
            <a:endParaRPr lang="el-G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B8AE15-7FB8-DC6D-872F-1A63B495BF1A}"/>
              </a:ext>
            </a:extLst>
          </p:cNvPr>
          <p:cNvSpPr txBox="1"/>
          <p:nvPr/>
        </p:nvSpPr>
        <p:spPr>
          <a:xfrm>
            <a:off x="887025" y="1228397"/>
            <a:ext cx="1041372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[</a:t>
            </a:r>
            <a:r>
              <a:rPr lang="en-US" sz="1400" dirty="0">
                <a:hlinkClick r:id="rId2" action="ppaction://hlinksldjump"/>
              </a:rPr>
              <a:t>1</a:t>
            </a:r>
            <a:r>
              <a:rPr lang="en-US" sz="1400" dirty="0"/>
              <a:t>]: “Injection Chicane Beta-Beating Correction for Enhancing the Brightness of the CERN PSB Beams”, HB2021 (</a:t>
            </a:r>
            <a:r>
              <a:rPr lang="en-US" sz="1400" dirty="0">
                <a:hlinkClick r:id="rId3"/>
              </a:rPr>
              <a:t>MOP18</a:t>
            </a:r>
            <a:r>
              <a:rPr lang="en-US" sz="1400" dirty="0"/>
              <a:t>).</a:t>
            </a:r>
          </a:p>
          <a:p>
            <a:endParaRPr lang="en-US" sz="1400" dirty="0"/>
          </a:p>
          <a:p>
            <a:r>
              <a:rPr lang="en-US" sz="1400" dirty="0"/>
              <a:t>[</a:t>
            </a:r>
            <a:r>
              <a:rPr lang="en-US" sz="1400" dirty="0">
                <a:hlinkClick r:id="rId2" action="ppaction://hlinksldjump"/>
              </a:rPr>
              <a:t>2</a:t>
            </a:r>
            <a:r>
              <a:rPr lang="en-US" sz="1400" dirty="0"/>
              <a:t>]: 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“Beta-beat correction in the PSB during injection bump decay”, ABP Injectors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WG Meeting, 04/2020 [</a:t>
            </a:r>
            <a:r>
              <a:rPr lang="en-US" sz="1400" b="0" i="0" dirty="0">
                <a:solidFill>
                  <a:srgbClr val="000000"/>
                </a:solidFill>
                <a:effectLst/>
                <a:hlinkClick r:id="rId4"/>
              </a:rPr>
              <a:t>Online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].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[</a:t>
            </a:r>
            <a:r>
              <a:rPr lang="en-US" sz="1400" dirty="0">
                <a:hlinkClick r:id="rId2" action="ppaction://hlinksldjump"/>
              </a:rPr>
              <a:t>3</a:t>
            </a:r>
            <a:r>
              <a:rPr lang="en-US" sz="1400" dirty="0"/>
              <a:t>]</a:t>
            </a:r>
            <a:r>
              <a:rPr lang="en-US" sz="1400" dirty="0">
                <a:solidFill>
                  <a:srgbClr val="000000"/>
                </a:solidFill>
              </a:rPr>
              <a:t>: 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“Status of the k-modulation application”, IPP Meeting, 11/2020 [</a:t>
            </a:r>
            <a:r>
              <a:rPr lang="en-US" sz="1400" b="0" i="0" dirty="0">
                <a:solidFill>
                  <a:srgbClr val="000000"/>
                </a:solidFill>
                <a:effectLst/>
                <a:hlinkClick r:id="rId5"/>
              </a:rPr>
              <a:t>Online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].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[</a:t>
            </a:r>
            <a:r>
              <a:rPr lang="en-US" sz="1400" dirty="0">
                <a:hlinkClick r:id="rId2" action="ppaction://hlinksldjump"/>
              </a:rPr>
              <a:t>4</a:t>
            </a:r>
            <a:r>
              <a:rPr lang="en-US" sz="1400" dirty="0"/>
              <a:t>]: “K-Modulation Application”, Accelerating Python Q4 2020 Meeting (</a:t>
            </a:r>
            <a:r>
              <a:rPr lang="en-US" sz="1400" dirty="0">
                <a:hlinkClick r:id="rId6"/>
              </a:rPr>
              <a:t>link</a:t>
            </a:r>
            <a:r>
              <a:rPr lang="en-US" sz="1400" dirty="0"/>
              <a:t>).</a:t>
            </a:r>
          </a:p>
          <a:p>
            <a:endParaRPr lang="en-US" sz="1400" dirty="0"/>
          </a:p>
          <a:p>
            <a:r>
              <a:rPr lang="en-US" sz="1400" dirty="0"/>
              <a:t>[</a:t>
            </a:r>
            <a:r>
              <a:rPr lang="en-US" sz="1400" dirty="0">
                <a:hlinkClick r:id="rId7" action="ppaction://hlinksldjump"/>
              </a:rPr>
              <a:t>5</a:t>
            </a:r>
            <a:r>
              <a:rPr lang="en-US" sz="1400" dirty="0"/>
              <a:t>]: “Studies on the Vertical Half-Integer Resonance in the CERN PS Booster”, IPAC22, 06/2022 (MOPOST058).</a:t>
            </a:r>
          </a:p>
          <a:p>
            <a:endParaRPr lang="en-US" sz="1400" dirty="0"/>
          </a:p>
          <a:p>
            <a:r>
              <a:rPr lang="en-US" sz="1400" dirty="0"/>
              <a:t>[</a:t>
            </a:r>
            <a:r>
              <a:rPr lang="en-US" sz="1400" dirty="0">
                <a:hlinkClick r:id="rId7" action="ppaction://hlinksldjump"/>
              </a:rPr>
              <a:t>6</a:t>
            </a:r>
            <a:r>
              <a:rPr lang="en-US" sz="1400" dirty="0"/>
              <a:t>]: “PSB Half-Integer experiment”, Space Charge WG Meeting 16/12/2021 (</a:t>
            </a:r>
            <a:r>
              <a:rPr lang="en-US" sz="1400" dirty="0">
                <a:hlinkClick r:id="rId8"/>
              </a:rPr>
              <a:t>link</a:t>
            </a:r>
            <a:r>
              <a:rPr lang="en-US" sz="1400" dirty="0"/>
              <a:t>).</a:t>
            </a:r>
          </a:p>
          <a:p>
            <a:endParaRPr lang="en-US" sz="1400" dirty="0"/>
          </a:p>
          <a:p>
            <a:r>
              <a:rPr lang="en-US" sz="1400" dirty="0"/>
              <a:t>[</a:t>
            </a:r>
            <a:r>
              <a:rPr lang="en-US" sz="1400" dirty="0">
                <a:hlinkClick r:id="rId7" action="ppaction://hlinksldjump"/>
              </a:rPr>
              <a:t>7</a:t>
            </a:r>
            <a:r>
              <a:rPr lang="en-US" sz="1400" dirty="0"/>
              <a:t>]: “Effects of Space Charge close to the Half-Integer Resonance in the PSB”, INC Section Meeting 01/02/2022 (</a:t>
            </a:r>
            <a:r>
              <a:rPr lang="en-US" sz="1400" dirty="0">
                <a:hlinkClick r:id="rId9"/>
              </a:rPr>
              <a:t>link</a:t>
            </a:r>
            <a:r>
              <a:rPr lang="en-US" sz="1400" dirty="0"/>
              <a:t>).</a:t>
            </a:r>
          </a:p>
          <a:p>
            <a:endParaRPr lang="en-US" sz="1400" dirty="0"/>
          </a:p>
          <a:p>
            <a:r>
              <a:rPr lang="en-US" sz="1400" dirty="0"/>
              <a:t>[</a:t>
            </a:r>
            <a:r>
              <a:rPr lang="en-US" sz="1400" dirty="0">
                <a:hlinkClick r:id="rId10" action="ppaction://hlinksldjump"/>
              </a:rPr>
              <a:t>8</a:t>
            </a:r>
            <a:r>
              <a:rPr lang="en-US" sz="1400" dirty="0"/>
              <a:t>]: “Half-Integer crossing simulations”, Space Charge WG Meeting, 02/05/2022 (</a:t>
            </a:r>
            <a:r>
              <a:rPr lang="en-US" sz="1400" dirty="0">
                <a:hlinkClick r:id="rId11"/>
              </a:rPr>
              <a:t>link</a:t>
            </a:r>
            <a:r>
              <a:rPr lang="en-US" sz="1400" dirty="0"/>
              <a:t>)</a:t>
            </a:r>
          </a:p>
          <a:p>
            <a:endParaRPr lang="en-US" sz="1400" dirty="0"/>
          </a:p>
          <a:p>
            <a:r>
              <a:rPr lang="en-US" sz="1400" dirty="0"/>
              <a:t>[</a:t>
            </a:r>
            <a:r>
              <a:rPr lang="en-US" sz="1400" dirty="0">
                <a:hlinkClick r:id="rId10" action="ppaction://hlinksldjump"/>
              </a:rPr>
              <a:t>9</a:t>
            </a:r>
            <a:r>
              <a:rPr lang="en-US" sz="1400" dirty="0"/>
              <a:t>]: “Half-integer Studies”, INC Section Meeting 28/07/2022 (</a:t>
            </a:r>
            <a:r>
              <a:rPr lang="en-US" sz="1400" dirty="0">
                <a:hlinkClick r:id="rId12"/>
              </a:rPr>
              <a:t>link</a:t>
            </a:r>
            <a:r>
              <a:rPr lang="en-US" sz="1400" dirty="0"/>
              <a:t>).</a:t>
            </a:r>
          </a:p>
          <a:p>
            <a:endParaRPr lang="en-US" sz="1400" dirty="0"/>
          </a:p>
          <a:p>
            <a:r>
              <a:rPr lang="en-US" sz="1400" dirty="0"/>
              <a:t>[</a:t>
            </a:r>
            <a:r>
              <a:rPr lang="en-US" sz="1400" dirty="0">
                <a:hlinkClick r:id="rId13" action="ppaction://hlinksldjump"/>
              </a:rPr>
              <a:t>10</a:t>
            </a:r>
            <a:r>
              <a:rPr lang="en-US" sz="1400" dirty="0"/>
              <a:t>]: “Crossing the half-integer under operational conditions”, Space Charge WG Meeting 14/12/2022 (</a:t>
            </a:r>
            <a:r>
              <a:rPr lang="en-US" sz="1400" dirty="0">
                <a:hlinkClick r:id="rId14"/>
              </a:rPr>
              <a:t>link</a:t>
            </a:r>
            <a:r>
              <a:rPr lang="en-US" sz="1400" dirty="0"/>
              <a:t>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00EDFB-7A61-FB5D-D8DC-701B800142C5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tirsi.prebibaj@cern.ch</a:t>
            </a:r>
            <a:endParaRPr lang="el-GR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6CE6B8-C428-AC98-158A-01DB2ACF43F4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IPP MD Days 2023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786835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hesis_colors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FFFF00"/>
      </a:accent2>
      <a:accent3>
        <a:srgbClr val="ED7D31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41447</TotalTime>
  <Words>1314</Words>
  <Application>Microsoft Macintosh PowerPoint</Application>
  <PresentationFormat>Widescreen</PresentationFormat>
  <Paragraphs>182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Garamond</vt:lpstr>
      <vt:lpstr>Wingdings</vt:lpstr>
      <vt:lpstr>Office Theme</vt:lpstr>
      <vt:lpstr>MD6104: Half-Integer Resonance Studies in the PSB</vt:lpstr>
      <vt:lpstr>Introduction</vt:lpstr>
      <vt:lpstr>MD goals</vt:lpstr>
      <vt:lpstr>MD challenges</vt:lpstr>
      <vt:lpstr>MD results</vt:lpstr>
      <vt:lpstr>MD results</vt:lpstr>
      <vt:lpstr>MD results</vt:lpstr>
      <vt:lpstr>Summary and Plans for 2023</vt:lpstr>
      <vt:lpstr>References</vt:lpstr>
      <vt:lpstr>Backup</vt:lpstr>
      <vt:lpstr>Trapping under strong space charge and slow crossing</vt:lpstr>
      <vt:lpstr>Chromaticity and crossing speed</vt:lpstr>
      <vt:lpstr> Effects of chromaticity</vt:lpstr>
      <vt:lpstr>Operational conditions of LHC-beams</vt:lpstr>
      <vt:lpstr>Optimizations when crossing under operational conditions</vt:lpstr>
      <vt:lpstr>Dynamic tune scans: coasting</vt:lpstr>
      <vt:lpstr>Profile measurement when beam is “unstable”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Injection Chicane Beta-Beating Correction for Enhancing the Brightness of the CERN PSB Beams</dc:title>
  <cp:lastModifiedBy>Tirsi Prebibaj</cp:lastModifiedBy>
  <cp:revision>561</cp:revision>
  <dcterms:created xsi:type="dcterms:W3CDTF">2019-09-01T21:36:22Z</dcterms:created>
  <dcterms:modified xsi:type="dcterms:W3CDTF">2023-01-27T10:32:33Z</dcterms:modified>
</cp:coreProperties>
</file>