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9" r:id="rId2"/>
    <p:sldId id="290" r:id="rId3"/>
    <p:sldId id="291" r:id="rId4"/>
    <p:sldId id="289" r:id="rId5"/>
    <p:sldId id="294" r:id="rId6"/>
    <p:sldId id="295" r:id="rId7"/>
    <p:sldId id="297" r:id="rId8"/>
    <p:sldId id="296" r:id="rId9"/>
    <p:sldId id="300" r:id="rId10"/>
    <p:sldId id="28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365"/>
    <p:restoredTop sz="94686"/>
  </p:normalViewPr>
  <p:slideViewPr>
    <p:cSldViewPr snapToGrid="0" snapToObjects="1">
      <p:cViewPr>
        <p:scale>
          <a:sx n="119" d="100"/>
          <a:sy n="119" d="100"/>
        </p:scale>
        <p:origin x="664" y="4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1/25/23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1/25/23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30</a:t>
            </a:r>
            <a:r>
              <a:rPr lang="en-US" baseline="30000" dirty="0"/>
              <a:t>th</a:t>
            </a:r>
            <a:r>
              <a:rPr lang="en-US" dirty="0"/>
              <a:t> January 2023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Thomas Bass | IPP MD Days 23 – Benchmarking RFKO </a:t>
            </a:r>
            <a:r>
              <a:rPr lang="en-US" dirty="0" err="1"/>
              <a:t>SlowEx</a:t>
            </a:r>
            <a:r>
              <a:rPr lang="en-US" dirty="0"/>
              <a:t> at PS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30</a:t>
            </a:r>
            <a:r>
              <a:rPr lang="en-US" baseline="30000" dirty="0"/>
              <a:t>th</a:t>
            </a:r>
            <a:r>
              <a:rPr lang="en-US" dirty="0"/>
              <a:t> January 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Thomas Bass | IPP MD Days 23 – Benchmarking RFKO </a:t>
            </a:r>
            <a:r>
              <a:rPr lang="en-US" dirty="0" err="1"/>
              <a:t>SlowEx</a:t>
            </a:r>
            <a:r>
              <a:rPr lang="en-US" dirty="0"/>
              <a:t> at PS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30</a:t>
            </a:r>
            <a:r>
              <a:rPr lang="en-US" baseline="30000" dirty="0"/>
              <a:t>th</a:t>
            </a:r>
            <a:r>
              <a:rPr lang="en-US" dirty="0"/>
              <a:t> January 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Thomas Bass | IPP MD Days 23 – Benchmarking RFKO </a:t>
            </a:r>
            <a:r>
              <a:rPr lang="en-US" dirty="0" err="1"/>
              <a:t>SlowEx</a:t>
            </a:r>
            <a:r>
              <a:rPr lang="en-US" dirty="0"/>
              <a:t> at PS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30</a:t>
            </a:r>
            <a:r>
              <a:rPr lang="en-US" baseline="30000" dirty="0"/>
              <a:t>th</a:t>
            </a:r>
            <a:r>
              <a:rPr lang="en-US" dirty="0"/>
              <a:t> January 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Thomas Bass | IPP MD Days 23 – Benchmarking RFKO </a:t>
            </a:r>
            <a:r>
              <a:rPr lang="en-US" dirty="0" err="1"/>
              <a:t>SlowEx</a:t>
            </a:r>
            <a:r>
              <a:rPr lang="en-US" dirty="0"/>
              <a:t> at PS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dirty="0"/>
              <a:t>30</a:t>
            </a:r>
            <a:r>
              <a:rPr lang="en-US" baseline="30000" dirty="0"/>
              <a:t>th</a:t>
            </a:r>
            <a:r>
              <a:rPr lang="en-US" dirty="0"/>
              <a:t> January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Thomas Bass | IPP MD Days 23 – Benchmarking RFKO </a:t>
            </a:r>
            <a:r>
              <a:rPr lang="en-US" dirty="0" err="1"/>
              <a:t>SlowEx</a:t>
            </a:r>
            <a:r>
              <a:rPr lang="en-US" dirty="0"/>
              <a:t> at PS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dirty="0"/>
              <a:t>30</a:t>
            </a:r>
            <a:r>
              <a:rPr lang="en-US" baseline="30000" dirty="0"/>
              <a:t>th</a:t>
            </a:r>
            <a:r>
              <a:rPr lang="en-US" dirty="0"/>
              <a:t> January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Thomas Bass | IPP MD Days 23 – Benchmarking RFKO </a:t>
            </a:r>
            <a:r>
              <a:rPr lang="en-US" dirty="0" err="1"/>
              <a:t>SlowEx</a:t>
            </a:r>
            <a:r>
              <a:rPr lang="en-US" dirty="0"/>
              <a:t> at PS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dirty="0"/>
              <a:t>30</a:t>
            </a:r>
            <a:r>
              <a:rPr lang="en-US" baseline="30000" dirty="0"/>
              <a:t>th</a:t>
            </a:r>
            <a:r>
              <a:rPr lang="en-US" dirty="0"/>
              <a:t> January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Thomas Bass | IPP MD Days 23 – Benchmarking RFKO </a:t>
            </a:r>
            <a:r>
              <a:rPr lang="en-US" dirty="0" err="1"/>
              <a:t>SlowEx</a:t>
            </a:r>
            <a:r>
              <a:rPr lang="en-US" dirty="0"/>
              <a:t> at PS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/>
              <a:t>30</a:t>
            </a:r>
            <a:r>
              <a:rPr lang="en-US" baseline="30000" dirty="0"/>
              <a:t>th</a:t>
            </a:r>
            <a:r>
              <a:rPr lang="en-US" dirty="0"/>
              <a:t> January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Thomas Bass | IPP MD Days 23 – Benchmarking RFKO </a:t>
            </a:r>
            <a:r>
              <a:rPr lang="en-US" dirty="0" err="1"/>
              <a:t>SlowEx</a:t>
            </a:r>
            <a:r>
              <a:rPr lang="en-US" dirty="0"/>
              <a:t> at PS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/>
              <a:t>30</a:t>
            </a:r>
            <a:r>
              <a:rPr lang="en-US" baseline="30000" dirty="0"/>
              <a:t>th</a:t>
            </a:r>
            <a:r>
              <a:rPr lang="en-US" dirty="0"/>
              <a:t> January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Thomas Bass | IPP MD Days 23 – Benchmarking RFKO </a:t>
            </a:r>
            <a:r>
              <a:rPr lang="en-US" dirty="0" err="1"/>
              <a:t>SlowEx</a:t>
            </a:r>
            <a:r>
              <a:rPr lang="en-US" dirty="0"/>
              <a:t> at PS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30</a:t>
            </a:r>
            <a:r>
              <a:rPr lang="en-US" baseline="30000" dirty="0"/>
              <a:t>th</a:t>
            </a:r>
            <a:r>
              <a:rPr lang="en-US" dirty="0"/>
              <a:t> January 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Thomas Bass | IPP MD Days 23 – Benchmarking RFKO </a:t>
            </a:r>
            <a:r>
              <a:rPr lang="en-US" dirty="0" err="1"/>
              <a:t>SlowEx</a:t>
            </a:r>
            <a:r>
              <a:rPr lang="en-US" dirty="0"/>
              <a:t> at PS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30</a:t>
            </a:r>
            <a:r>
              <a:rPr lang="en-US" baseline="30000" dirty="0"/>
              <a:t>th</a:t>
            </a:r>
            <a:r>
              <a:rPr lang="en-US" dirty="0"/>
              <a:t> January 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Thomas Bass | IPP MD Days 23 – Benchmarking RFKO </a:t>
            </a:r>
            <a:r>
              <a:rPr lang="en-US" dirty="0" err="1"/>
              <a:t>SlowEx</a:t>
            </a:r>
            <a:r>
              <a:rPr lang="en-US" dirty="0"/>
              <a:t> at PS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30</a:t>
            </a:r>
            <a:r>
              <a:rPr lang="en-US" baseline="30000" dirty="0"/>
              <a:t>th</a:t>
            </a:r>
            <a:r>
              <a:rPr lang="en-US" dirty="0"/>
              <a:t> January 2023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Thomas Bass | IPP MD Days 23 – Benchmarking RFKO </a:t>
            </a:r>
            <a:r>
              <a:rPr lang="en-US" dirty="0" err="1"/>
              <a:t>SlowEx</a:t>
            </a:r>
            <a:r>
              <a:rPr lang="en-US" dirty="0"/>
              <a:t> at PS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30</a:t>
            </a:r>
            <a:r>
              <a:rPr lang="en-US" baseline="30000" dirty="0"/>
              <a:t>th</a:t>
            </a:r>
            <a:r>
              <a:rPr lang="en-US" dirty="0"/>
              <a:t> January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Thomas Bass | IPP MD Days 23 – Benchmarking RFKO </a:t>
            </a:r>
            <a:r>
              <a:rPr lang="en-US" dirty="0" err="1"/>
              <a:t>SlowEx</a:t>
            </a:r>
            <a:r>
              <a:rPr lang="en-US" dirty="0"/>
              <a:t> at PS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30</a:t>
            </a:r>
            <a:r>
              <a:rPr lang="en-US" baseline="30000" dirty="0"/>
              <a:t>th</a:t>
            </a:r>
            <a:r>
              <a:rPr lang="en-US" dirty="0"/>
              <a:t> January 2023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Thomas Bass | IPP MD Days 23 – Benchmarking RFKO </a:t>
            </a:r>
            <a:r>
              <a:rPr lang="en-US" dirty="0" err="1"/>
              <a:t>SlowEx</a:t>
            </a:r>
            <a:r>
              <a:rPr lang="en-US" dirty="0"/>
              <a:t> at PS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30</a:t>
            </a:r>
            <a:r>
              <a:rPr lang="en-US" baseline="30000" dirty="0"/>
              <a:t>th</a:t>
            </a:r>
            <a:r>
              <a:rPr lang="en-US" dirty="0"/>
              <a:t> January 2023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Thomas Bass | IPP MD Days 23 – Benchmarking RFKO </a:t>
            </a:r>
            <a:r>
              <a:rPr lang="en-US" dirty="0" err="1"/>
              <a:t>SlowEx</a:t>
            </a:r>
            <a:r>
              <a:rPr lang="en-US" dirty="0"/>
              <a:t> at PS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8385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30</a:t>
            </a:r>
            <a:r>
              <a:rPr lang="en-US" baseline="30000" dirty="0"/>
              <a:t>th</a:t>
            </a:r>
            <a:r>
              <a:rPr lang="en-US" dirty="0"/>
              <a:t> January 2023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Thomas Bass | IPP MD Days 23 – Benchmarking RFKO </a:t>
            </a:r>
            <a:r>
              <a:rPr lang="en-US" dirty="0" err="1"/>
              <a:t>SlowEx</a:t>
            </a:r>
            <a:r>
              <a:rPr lang="en-US" dirty="0"/>
              <a:t> at PS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DA80F4C-EB64-7081-E1F0-11E8F40ECCD1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407987" y="1113166"/>
            <a:ext cx="11376025" cy="402483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503EF978-F222-4A6B-570D-491ED201A4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7" y="1676837"/>
            <a:ext cx="11376025" cy="451282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58120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30</a:t>
            </a:r>
            <a:r>
              <a:rPr lang="en-US" baseline="30000" dirty="0"/>
              <a:t>th</a:t>
            </a:r>
            <a:r>
              <a:rPr lang="en-US" dirty="0"/>
              <a:t> January 2023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Thomas Bass | IPP MD Days 23 – Benchmarking RFKO </a:t>
            </a:r>
            <a:r>
              <a:rPr lang="en-US" dirty="0" err="1"/>
              <a:t>SlowEx</a:t>
            </a:r>
            <a:r>
              <a:rPr lang="en-US" dirty="0"/>
              <a:t> at PS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30</a:t>
            </a:r>
            <a:r>
              <a:rPr lang="en-US" baseline="30000" dirty="0"/>
              <a:t>th</a:t>
            </a:r>
            <a:r>
              <a:rPr lang="en-US" dirty="0"/>
              <a:t> January 2023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Thomas Bass | IPP MD Days 23 – Benchmarking RFKO </a:t>
            </a:r>
            <a:r>
              <a:rPr lang="en-US" dirty="0" err="1"/>
              <a:t>SlowEx</a:t>
            </a:r>
            <a:r>
              <a:rPr lang="en-US" dirty="0"/>
              <a:t> at PS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30</a:t>
            </a:r>
            <a:r>
              <a:rPr lang="en-US" baseline="30000" dirty="0"/>
              <a:t>th</a:t>
            </a:r>
            <a:r>
              <a:rPr lang="en-US" dirty="0"/>
              <a:t> January 2023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Thomas Bass | IPP MD Days 23 – Benchmarking RFKO </a:t>
            </a:r>
            <a:r>
              <a:rPr lang="en-US" dirty="0" err="1"/>
              <a:t>SlowEx</a:t>
            </a:r>
            <a:r>
              <a:rPr lang="en-US" dirty="0"/>
              <a:t> at PS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30</a:t>
            </a:r>
            <a:r>
              <a:rPr lang="en-US" baseline="30000" dirty="0"/>
              <a:t>th</a:t>
            </a:r>
            <a:r>
              <a:rPr lang="en-US" dirty="0"/>
              <a:t> January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Thomas Bass | IPP MD Days 23 – Benchmarking RFKO </a:t>
            </a:r>
            <a:r>
              <a:rPr lang="en-US" dirty="0" err="1"/>
              <a:t>SlowEx</a:t>
            </a:r>
            <a:r>
              <a:rPr lang="en-US" dirty="0"/>
              <a:t> at PS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75" r:id="rId6"/>
    <p:sldLayoutId id="2147483668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RFKO by Emittance Blowup</a:t>
            </a:r>
            <a:br>
              <a:rPr lang="en-US" dirty="0"/>
            </a:br>
            <a:r>
              <a:rPr lang="en-US" dirty="0"/>
              <a:t>in CERN Proton Synchrotron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Thomas Bass (SY-ABT-BTP, TECH)</a:t>
            </a:r>
          </a:p>
          <a:p>
            <a:pPr algn="l"/>
            <a:r>
              <a:rPr lang="en-US" sz="1800" dirty="0"/>
              <a:t>30</a:t>
            </a:r>
            <a:r>
              <a:rPr lang="en-US" sz="1800" baseline="30000" dirty="0"/>
              <a:t>th</a:t>
            </a:r>
            <a:r>
              <a:rPr lang="en-US" sz="1800" dirty="0"/>
              <a:t> January 2023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B696E34-19B5-7F77-3C49-7FDBC09886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Masters project as CERN Technical Student (via Royal Holloway Uni. of London)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Studying methods of improving Slow Extraction, especially simulation methods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Specifically looking at using Emittance </a:t>
            </a:r>
            <a:r>
              <a:rPr lang="en-GB" dirty="0" err="1"/>
              <a:t>Blowup</a:t>
            </a:r>
            <a:r>
              <a:rPr lang="en-GB" dirty="0"/>
              <a:t> (e-BU) to drive radio-frequency knock-out (RFKO) slow-extraction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Emittance BU provided by transverse feedback (TFB) systems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MDs required to obtain benchmarking data for simulation 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Objectives similar to beam studies for CHIMERA, capacity to work in parallel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D0C2150-D2EE-1272-C8A5-73DFE95A4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B22A4E-52D9-76F9-9CF9-2A58BE56B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30</a:t>
            </a:r>
            <a:r>
              <a:rPr lang="en-US" baseline="30000" dirty="0"/>
              <a:t>th</a:t>
            </a:r>
            <a:r>
              <a:rPr lang="en-US" dirty="0"/>
              <a:t> January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DFE569-489B-14A3-2DC4-DB346B9DF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Thomas Bass | IPP MD Days 23 – Benchmarking RFKO </a:t>
            </a:r>
            <a:r>
              <a:rPr lang="en-US" dirty="0" err="1"/>
              <a:t>SlowEx</a:t>
            </a:r>
            <a:r>
              <a:rPr lang="en-US" dirty="0"/>
              <a:t> at PS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C62A97-096D-50CD-47C1-F3774E3FD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472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C6E1421-9C82-B0C4-E134-F5A2581D2B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24744"/>
            <a:ext cx="11376024" cy="4608512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Using CPS </a:t>
            </a:r>
            <a:r>
              <a:rPr lang="en-GB" i="1" dirty="0">
                <a:latin typeface="Cascadia Mono SemiBold" panose="020B0609020000020004" pitchFamily="49" charset="0"/>
                <a:ea typeface="Cascadia Mono SemiBold" panose="020B0609020000020004" pitchFamily="49" charset="0"/>
                <a:cs typeface="Cascadia Mono SemiBold" panose="020B0609020000020004" pitchFamily="49" charset="0"/>
              </a:rPr>
              <a:t>MD9044_IEAST_Pb</a:t>
            </a:r>
            <a:r>
              <a:rPr lang="en-GB" i="1" dirty="0">
                <a:latin typeface="Cascadia Mono SemiBold" panose="020B0609020000020004" pitchFamily="49" charset="0"/>
                <a:ea typeface="Cascadia Mono SemiBold" panose="020B0609020000020004" pitchFamily="49" charset="0"/>
                <a:cs typeface="Cascadia Mono SemiBold" panose="020B0609020000020004" pitchFamily="49" charset="0"/>
              </a:rPr>
              <a:t>_750</a:t>
            </a:r>
          </a:p>
          <a:p>
            <a:pPr marL="666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 i="1" dirty="0">
                <a:ea typeface="Cascadia Mono SemiBold" panose="020B0609020000020004" pitchFamily="49" charset="0"/>
                <a:cs typeface="Cascadia Mono SemiBold" panose="020B0609020000020004" pitchFamily="49" charset="0"/>
              </a:rPr>
              <a:t>Lead</a:t>
            </a:r>
            <a:r>
              <a:rPr lang="en-GB" b="1" i="1" baseline="30000" dirty="0">
                <a:ea typeface="Cascadia Mono SemiBold" panose="020B0609020000020004" pitchFamily="49" charset="0"/>
                <a:cs typeface="Cascadia Mono SemiBold" panose="020B0609020000020004" pitchFamily="49" charset="0"/>
              </a:rPr>
              <a:t>+54</a:t>
            </a:r>
            <a:r>
              <a:rPr lang="en-GB" b="1" i="1" dirty="0">
                <a:ea typeface="Cascadia Mono SemiBold" panose="020B0609020000020004" pitchFamily="49" charset="0"/>
                <a:cs typeface="Cascadia Mono SemiBold" panose="020B0609020000020004" pitchFamily="49" charset="0"/>
              </a:rPr>
              <a:t> ions</a:t>
            </a:r>
          </a:p>
          <a:p>
            <a:pPr marL="666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 i="1" dirty="0">
                <a:ea typeface="Cascadia Mono SemiBold" panose="020B0609020000020004" pitchFamily="49" charset="0"/>
                <a:cs typeface="Cascadia Mono SemiBold" panose="020B0609020000020004" pitchFamily="49" charset="0"/>
              </a:rPr>
              <a:t>750</a:t>
            </a:r>
            <a:r>
              <a:rPr lang="en-GB" b="1" i="1" dirty="0">
                <a:ea typeface="Cascadia Mono SemiBold" panose="020B0609020000020004" pitchFamily="49" charset="0"/>
                <a:cs typeface="Cascadia Mono SemiBold" panose="020B0609020000020004" pitchFamily="49" charset="0"/>
              </a:rPr>
              <a:t> MeV E</a:t>
            </a:r>
            <a:r>
              <a:rPr lang="en-GB" b="1" i="1" baseline="-25000" dirty="0">
                <a:ea typeface="Cascadia Mono SemiBold" panose="020B0609020000020004" pitchFamily="49" charset="0"/>
                <a:cs typeface="Cascadia Mono SemiBold" panose="020B0609020000020004" pitchFamily="49" charset="0"/>
              </a:rPr>
              <a:t>k</a:t>
            </a:r>
            <a:r>
              <a:rPr lang="en-GB" b="1" i="1" dirty="0">
                <a:ea typeface="Cascadia Mono SemiBold" panose="020B0609020000020004" pitchFamily="49" charset="0"/>
                <a:cs typeface="Cascadia Mono SemiBold" panose="020B0609020000020004" pitchFamily="49" charset="0"/>
              </a:rPr>
              <a:t>/nucleon at T8 east area -&gt; equivalent to 4.535 GeV E</a:t>
            </a:r>
            <a:r>
              <a:rPr lang="en-GB" b="1" i="1" baseline="-25000" dirty="0">
                <a:ea typeface="Cascadia Mono SemiBold" panose="020B0609020000020004" pitchFamily="49" charset="0"/>
                <a:cs typeface="Cascadia Mono SemiBold" panose="020B0609020000020004" pitchFamily="49" charset="0"/>
              </a:rPr>
              <a:t>k</a:t>
            </a:r>
            <a:r>
              <a:rPr lang="en-GB" b="1" i="1" dirty="0">
                <a:ea typeface="Cascadia Mono SemiBold" panose="020B0609020000020004" pitchFamily="49" charset="0"/>
                <a:cs typeface="Cascadia Mono SemiBold" panose="020B0609020000020004" pitchFamily="49" charset="0"/>
              </a:rPr>
              <a:t> Protons</a:t>
            </a:r>
            <a:endParaRPr lang="en-GB" b="1" i="1" dirty="0">
              <a:solidFill>
                <a:srgbClr val="FF0000"/>
              </a:solidFill>
              <a:highlight>
                <a:srgbClr val="FFFF00"/>
              </a:highlight>
              <a:ea typeface="Cascadia Mono SemiBold" panose="020B0609020000020004" pitchFamily="49" charset="0"/>
              <a:cs typeface="Cascadia Mono SemiBold" panose="020B0609020000020004" pitchFamily="49" charset="0"/>
            </a:endParaRPr>
          </a:p>
          <a:p>
            <a:pPr marL="666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 i="1" dirty="0">
                <a:ea typeface="Cascadia Mono SemiBold" panose="020B0609020000020004" pitchFamily="49" charset="0"/>
                <a:cs typeface="Cascadia Mono SemiBold" panose="020B0609020000020004" pitchFamily="49" charset="0"/>
              </a:rPr>
              <a:t>Extraction to east dump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ea typeface="Cascadia Mono SemiBold" panose="020B0609020000020004" pitchFamily="49" charset="0"/>
                <a:cs typeface="Cascadia Mono SemiBold" panose="020B0609020000020004" pitchFamily="49" charset="0"/>
              </a:rPr>
              <a:t>Use Qmeter2 TFB, repeated sweeps across 1/3</a:t>
            </a:r>
            <a:r>
              <a:rPr lang="en-GB" baseline="30000" dirty="0">
                <a:ea typeface="Cascadia Mono SemiBold" panose="020B0609020000020004" pitchFamily="49" charset="0"/>
                <a:cs typeface="Cascadia Mono SemiBold" panose="020B0609020000020004" pitchFamily="49" charset="0"/>
              </a:rPr>
              <a:t>rd</a:t>
            </a:r>
            <a:r>
              <a:rPr lang="en-GB" dirty="0">
                <a:ea typeface="Cascadia Mono SemiBold" panose="020B0609020000020004" pitchFamily="49" charset="0"/>
                <a:cs typeface="Cascadia Mono SemiBold" panose="020B0609020000020004" pitchFamily="49" charset="0"/>
              </a:rPr>
              <a:t> integer resonance (“chirps”)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ea typeface="Cascadia Mono SemiBold" panose="020B0609020000020004" pitchFamily="49" charset="0"/>
                <a:cs typeface="Cascadia Mono SemiBold" panose="020B0609020000020004" pitchFamily="49" charset="0"/>
              </a:rPr>
              <a:t>Monitoring extracted beam at East F61 with BXSCINT </a:t>
            </a:r>
          </a:p>
          <a:p>
            <a:pPr marL="666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ea typeface="Cascadia Mono SemiBold" panose="020B0609020000020004" pitchFamily="49" charset="0"/>
                <a:cs typeface="Cascadia Mono SemiBold" panose="020B0609020000020004" pitchFamily="49" charset="0"/>
              </a:rPr>
              <a:t>Gas Beam Current Measurement (F61.BCGAA023)</a:t>
            </a:r>
            <a:endParaRPr lang="en-GB" b="1" dirty="0">
              <a:ea typeface="Cascadia Mono SemiBold" panose="020B0609020000020004" pitchFamily="49" charset="0"/>
              <a:cs typeface="Cascadia Mono SemiBold" panose="020B0609020000020004" pitchFamily="49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B7F8159-2872-C2CD-C072-CFD545103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61573"/>
          </a:xfrm>
        </p:spPr>
        <p:txBody>
          <a:bodyPr/>
          <a:lstStyle/>
          <a:p>
            <a:r>
              <a:rPr lang="en-GB" dirty="0"/>
              <a:t>MD Process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2C204B-D6A5-282A-63A0-87FD74676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30</a:t>
            </a:r>
            <a:r>
              <a:rPr lang="en-US" baseline="30000" dirty="0"/>
              <a:t>th</a:t>
            </a:r>
            <a:r>
              <a:rPr lang="en-US" dirty="0"/>
              <a:t> January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64F553-20AC-D41A-7E01-7264D1E77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Thomas Bass | IPP MD Days 23 – Benchmarking RFKO </a:t>
            </a:r>
            <a:r>
              <a:rPr lang="en-US" dirty="0" err="1"/>
              <a:t>SlowEx</a:t>
            </a:r>
            <a:r>
              <a:rPr lang="en-US" dirty="0"/>
              <a:t> at PS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DDC955-F92B-E46D-66BF-861752CDD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Left-up Arrow 6">
            <a:extLst>
              <a:ext uri="{FF2B5EF4-FFF2-40B4-BE49-F238E27FC236}">
                <a16:creationId xmlns:a16="http://schemas.microsoft.com/office/drawing/2014/main" id="{8C47F3CD-76EA-A82A-0DB9-4852CC1E9B0D}"/>
              </a:ext>
            </a:extLst>
          </p:cNvPr>
          <p:cNvSpPr/>
          <p:nvPr/>
        </p:nvSpPr>
        <p:spPr>
          <a:xfrm rot="5400000">
            <a:off x="3112860" y="1339511"/>
            <a:ext cx="2292802" cy="7429727"/>
          </a:xfrm>
          <a:prstGeom prst="leftUpArrow">
            <a:avLst>
              <a:gd name="adj1" fmla="val 4400"/>
              <a:gd name="adj2" fmla="val 7233"/>
              <a:gd name="adj3" fmla="val 10787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Parallelogram 8">
            <a:extLst>
              <a:ext uri="{FF2B5EF4-FFF2-40B4-BE49-F238E27FC236}">
                <a16:creationId xmlns:a16="http://schemas.microsoft.com/office/drawing/2014/main" id="{514D77F4-3898-898F-70AE-73D3C7BFAD5D}"/>
              </a:ext>
            </a:extLst>
          </p:cNvPr>
          <p:cNvSpPr/>
          <p:nvPr/>
        </p:nvSpPr>
        <p:spPr>
          <a:xfrm rot="20222047">
            <a:off x="713086" y="5207955"/>
            <a:ext cx="1192659" cy="62022"/>
          </a:xfrm>
          <a:prstGeom prst="parallelogram">
            <a:avLst>
              <a:gd name="adj" fmla="val 4221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Parallelogram 9">
            <a:extLst>
              <a:ext uri="{FF2B5EF4-FFF2-40B4-BE49-F238E27FC236}">
                <a16:creationId xmlns:a16="http://schemas.microsoft.com/office/drawing/2014/main" id="{5622848F-6FC1-B696-BB49-6C05721F23A8}"/>
              </a:ext>
            </a:extLst>
          </p:cNvPr>
          <p:cNvSpPr/>
          <p:nvPr/>
        </p:nvSpPr>
        <p:spPr>
          <a:xfrm rot="20222047">
            <a:off x="2323129" y="5207956"/>
            <a:ext cx="1192659" cy="62022"/>
          </a:xfrm>
          <a:prstGeom prst="parallelogram">
            <a:avLst>
              <a:gd name="adj" fmla="val 4221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Parallelogram 12">
            <a:extLst>
              <a:ext uri="{FF2B5EF4-FFF2-40B4-BE49-F238E27FC236}">
                <a16:creationId xmlns:a16="http://schemas.microsoft.com/office/drawing/2014/main" id="{43067CED-CA15-84E6-DEF3-C0D18755C906}"/>
              </a:ext>
            </a:extLst>
          </p:cNvPr>
          <p:cNvSpPr/>
          <p:nvPr/>
        </p:nvSpPr>
        <p:spPr>
          <a:xfrm rot="20222047">
            <a:off x="3933173" y="5207956"/>
            <a:ext cx="1192659" cy="62022"/>
          </a:xfrm>
          <a:prstGeom prst="parallelogram">
            <a:avLst>
              <a:gd name="adj" fmla="val 4221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Parallelogram 14">
            <a:extLst>
              <a:ext uri="{FF2B5EF4-FFF2-40B4-BE49-F238E27FC236}">
                <a16:creationId xmlns:a16="http://schemas.microsoft.com/office/drawing/2014/main" id="{F4927DAF-D445-F7CF-AE60-022D81A51545}"/>
              </a:ext>
            </a:extLst>
          </p:cNvPr>
          <p:cNvSpPr/>
          <p:nvPr/>
        </p:nvSpPr>
        <p:spPr>
          <a:xfrm rot="20222047">
            <a:off x="5543215" y="5207955"/>
            <a:ext cx="1192659" cy="62022"/>
          </a:xfrm>
          <a:prstGeom prst="parallelogram">
            <a:avLst>
              <a:gd name="adj" fmla="val 4221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41CD70F-29B4-5A75-14BC-6F784512C48B}"/>
              </a:ext>
            </a:extLst>
          </p:cNvPr>
          <p:cNvCxnSpPr>
            <a:cxnSpLocks/>
          </p:cNvCxnSpPr>
          <p:nvPr/>
        </p:nvCxnSpPr>
        <p:spPr>
          <a:xfrm>
            <a:off x="748252" y="5209231"/>
            <a:ext cx="6291283" cy="0"/>
          </a:xfrm>
          <a:prstGeom prst="line">
            <a:avLst/>
          </a:prstGeom>
          <a:ln w="190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73D7E96-2A6C-D2B6-6388-392C6191A936}"/>
              </a:ext>
            </a:extLst>
          </p:cNvPr>
          <p:cNvSpPr txBox="1"/>
          <p:nvPr/>
        </p:nvSpPr>
        <p:spPr>
          <a:xfrm>
            <a:off x="138280" y="4966163"/>
            <a:ext cx="52734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Q=1/3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326B9F1-5546-55B7-91A8-C7BCF89F7DB3}"/>
              </a:ext>
            </a:extLst>
          </p:cNvPr>
          <p:cNvCxnSpPr/>
          <p:nvPr/>
        </p:nvCxnSpPr>
        <p:spPr>
          <a:xfrm>
            <a:off x="748252" y="4905935"/>
            <a:ext cx="1122327" cy="0"/>
          </a:xfrm>
          <a:prstGeom prst="straightConnector1">
            <a:avLst/>
          </a:prstGeom>
          <a:ln w="38100">
            <a:solidFill>
              <a:schemeClr val="accent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220A758F-4FC2-97F3-3664-EBFC2C72DFD0}"/>
              </a:ext>
            </a:extLst>
          </p:cNvPr>
          <p:cNvSpPr txBox="1"/>
          <p:nvPr/>
        </p:nvSpPr>
        <p:spPr>
          <a:xfrm>
            <a:off x="822551" y="4658452"/>
            <a:ext cx="97372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3"/>
                </a:solidFill>
              </a:rPr>
              <a:t>n turns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6CE5AA3-00CE-6F0C-EBCA-864D02D8D485}"/>
              </a:ext>
            </a:extLst>
          </p:cNvPr>
          <p:cNvCxnSpPr>
            <a:cxnSpLocks/>
          </p:cNvCxnSpPr>
          <p:nvPr/>
        </p:nvCxnSpPr>
        <p:spPr>
          <a:xfrm>
            <a:off x="748250" y="4561889"/>
            <a:ext cx="1610045" cy="0"/>
          </a:xfrm>
          <a:prstGeom prst="straightConnector1">
            <a:avLst/>
          </a:prstGeom>
          <a:ln w="381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C8860B7-ECDF-96CC-11E0-6D0FE782EEA9}"/>
              </a:ext>
            </a:extLst>
          </p:cNvPr>
          <p:cNvSpPr txBox="1"/>
          <p:nvPr/>
        </p:nvSpPr>
        <p:spPr>
          <a:xfrm>
            <a:off x="1066408" y="4305059"/>
            <a:ext cx="97372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2"/>
                </a:solidFill>
              </a:rPr>
              <a:t>t interval</a:t>
            </a:r>
          </a:p>
        </p:txBody>
      </p:sp>
      <p:sp>
        <p:nvSpPr>
          <p:cNvPr id="26" name="Left-up Arrow 25">
            <a:extLst>
              <a:ext uri="{FF2B5EF4-FFF2-40B4-BE49-F238E27FC236}">
                <a16:creationId xmlns:a16="http://schemas.microsoft.com/office/drawing/2014/main" id="{F2F46851-CF9A-9E27-2E70-5BF088D1BD0D}"/>
              </a:ext>
            </a:extLst>
          </p:cNvPr>
          <p:cNvSpPr/>
          <p:nvPr/>
        </p:nvSpPr>
        <p:spPr>
          <a:xfrm rot="5400000">
            <a:off x="8969448" y="3129437"/>
            <a:ext cx="2292802" cy="3875742"/>
          </a:xfrm>
          <a:prstGeom prst="leftUpArrow">
            <a:avLst>
              <a:gd name="adj1" fmla="val 4400"/>
              <a:gd name="adj2" fmla="val 7233"/>
              <a:gd name="adj3" fmla="val 10787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Parallelogram 26">
            <a:extLst>
              <a:ext uri="{FF2B5EF4-FFF2-40B4-BE49-F238E27FC236}">
                <a16:creationId xmlns:a16="http://schemas.microsoft.com/office/drawing/2014/main" id="{A9DEF405-5724-4A72-D139-302CDB1A3FAD}"/>
              </a:ext>
            </a:extLst>
          </p:cNvPr>
          <p:cNvSpPr/>
          <p:nvPr/>
        </p:nvSpPr>
        <p:spPr>
          <a:xfrm rot="20712679">
            <a:off x="8333703" y="4902816"/>
            <a:ext cx="3167620" cy="86149"/>
          </a:xfrm>
          <a:prstGeom prst="parallelogram">
            <a:avLst>
              <a:gd name="adj" fmla="val 4221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79D7EBDC-54AA-B2C3-24DF-35BDB2CE4D7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1404"/>
          <a:stretch/>
        </p:blipFill>
        <p:spPr>
          <a:xfrm>
            <a:off x="8336971" y="4391753"/>
            <a:ext cx="3020407" cy="143500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4FE4F5B6-C315-E833-0CAD-48B29BACC7FA}"/>
              </a:ext>
            </a:extLst>
          </p:cNvPr>
          <p:cNvSpPr txBox="1"/>
          <p:nvPr/>
        </p:nvSpPr>
        <p:spPr>
          <a:xfrm rot="16200000">
            <a:off x="-10671" y="5416612"/>
            <a:ext cx="97372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chemeClr val="tx2"/>
                </a:solidFill>
              </a:rPr>
              <a:t>frequency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EA3F57F-0D46-CB59-413E-A3FEE3CE8C89}"/>
              </a:ext>
            </a:extLst>
          </p:cNvPr>
          <p:cNvSpPr txBox="1"/>
          <p:nvPr/>
        </p:nvSpPr>
        <p:spPr>
          <a:xfrm>
            <a:off x="822550" y="6074929"/>
            <a:ext cx="97372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chemeClr val="tx2"/>
                </a:solidFill>
              </a:rPr>
              <a:t>time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C6FE010-2704-BA65-C502-54AEAB86E161}"/>
              </a:ext>
            </a:extLst>
          </p:cNvPr>
          <p:cNvCxnSpPr/>
          <p:nvPr/>
        </p:nvCxnSpPr>
        <p:spPr>
          <a:xfrm>
            <a:off x="751060" y="4248279"/>
            <a:ext cx="6398865" cy="0"/>
          </a:xfrm>
          <a:prstGeom prst="straightConnector1">
            <a:avLst/>
          </a:prstGeom>
          <a:ln w="41275" cmpd="sng">
            <a:solidFill>
              <a:schemeClr val="accent5"/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E638CC14-5E78-16D4-3742-7BAC234ABBAD}"/>
              </a:ext>
            </a:extLst>
          </p:cNvPr>
          <p:cNvSpPr txBox="1"/>
          <p:nvPr/>
        </p:nvSpPr>
        <p:spPr>
          <a:xfrm>
            <a:off x="3082878" y="4000029"/>
            <a:ext cx="182666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5"/>
                </a:solidFill>
              </a:rPr>
              <a:t>n measurements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FCF7546-CFAE-86FE-DCFC-4C2D77415515}"/>
              </a:ext>
            </a:extLst>
          </p:cNvPr>
          <p:cNvSpPr txBox="1"/>
          <p:nvPr/>
        </p:nvSpPr>
        <p:spPr>
          <a:xfrm>
            <a:off x="8418478" y="6074929"/>
            <a:ext cx="97372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chemeClr val="tx2"/>
                </a:solidFill>
              </a:rPr>
              <a:t>time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4FE32EF-B2C6-FD80-69FE-1E16E6CCEAE2}"/>
              </a:ext>
            </a:extLst>
          </p:cNvPr>
          <p:cNvSpPr txBox="1"/>
          <p:nvPr/>
        </p:nvSpPr>
        <p:spPr>
          <a:xfrm rot="16200000">
            <a:off x="7248880" y="5004184"/>
            <a:ext cx="179286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chemeClr val="accent2"/>
                </a:solidFill>
              </a:rPr>
              <a:t>frequency</a:t>
            </a:r>
            <a:r>
              <a:rPr lang="en-GB" sz="1400" dirty="0">
                <a:solidFill>
                  <a:schemeClr val="tx2"/>
                </a:solidFill>
              </a:rPr>
              <a:t>/amplitude</a:t>
            </a:r>
          </a:p>
        </p:txBody>
      </p:sp>
    </p:spTree>
    <p:extLst>
      <p:ext uri="{BB962C8B-B14F-4D97-AF65-F5344CB8AC3E}">
        <p14:creationId xmlns:p14="http://schemas.microsoft.com/office/powerpoint/2010/main" val="261471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64A95-3C98-FE62-3A28-0F91B8A6C4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6"/>
            <a:ext cx="11380812" cy="655634"/>
          </a:xfrm>
        </p:spPr>
        <p:txBody>
          <a:bodyPr/>
          <a:lstStyle/>
          <a:p>
            <a:r>
              <a:rPr lang="en-GB" dirty="0"/>
              <a:t>MDs completed in 2022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6F4C55-52AC-C031-5AD5-02287A8D93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6" y="1055687"/>
            <a:ext cx="5616575" cy="501650"/>
          </a:xfrm>
        </p:spPr>
        <p:txBody>
          <a:bodyPr/>
          <a:lstStyle/>
          <a:p>
            <a:r>
              <a:rPr lang="en-GB" dirty="0"/>
              <a:t>MD 8923 – 1</a:t>
            </a:r>
            <a:r>
              <a:rPr lang="en-GB" baseline="30000" dirty="0"/>
              <a:t>st</a:t>
            </a:r>
            <a:r>
              <a:rPr lang="en-GB" dirty="0"/>
              <a:t> &amp; 3</a:t>
            </a:r>
            <a:r>
              <a:rPr lang="en-GB" baseline="30000" dirty="0"/>
              <a:t>rd</a:t>
            </a:r>
            <a:r>
              <a:rPr lang="en-GB" dirty="0"/>
              <a:t> Nov 22 – 12h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ED2174-6EC1-2A68-CFAF-397D93E894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7" y="1724022"/>
            <a:ext cx="5616575" cy="4626829"/>
          </a:xfrm>
        </p:spPr>
        <p:txBody>
          <a:bodyPr/>
          <a:lstStyle/>
          <a:p>
            <a:r>
              <a:rPr lang="en-GB" dirty="0"/>
              <a:t>Work completed with </a:t>
            </a:r>
            <a:r>
              <a:rPr lang="en-GB" dirty="0" err="1"/>
              <a:t>Eliott</a:t>
            </a:r>
            <a:r>
              <a:rPr lang="en-GB" dirty="0"/>
              <a:t> Johnson (SY-ABT-BTP)</a:t>
            </a:r>
          </a:p>
          <a:p>
            <a:r>
              <a:rPr lang="en-GB" dirty="0"/>
              <a:t>First attempts at using Qmeter2 TFB to drive slow extraction</a:t>
            </a:r>
          </a:p>
          <a:p>
            <a:r>
              <a:rPr lang="en-GB" dirty="0"/>
              <a:t>Using ions, extracting to East area dump</a:t>
            </a:r>
          </a:p>
          <a:p>
            <a:pPr>
              <a:buFont typeface="Wingdings" pitchFamily="2" charset="2"/>
              <a:buChar char="ü"/>
            </a:pPr>
            <a:r>
              <a:rPr lang="en-GB" dirty="0"/>
              <a:t>Established basic configuration for successful extraction</a:t>
            </a:r>
          </a:p>
          <a:p>
            <a:pPr>
              <a:buFont typeface="Wingdings" pitchFamily="2" charset="2"/>
              <a:buChar char="ü"/>
            </a:pPr>
            <a:r>
              <a:rPr lang="en-GB" dirty="0"/>
              <a:t>Found improvements with data acquisition methods</a:t>
            </a:r>
          </a:p>
          <a:p>
            <a:pPr marL="609900" lvl="2" indent="-285750"/>
            <a:r>
              <a:rPr lang="en-GB" dirty="0"/>
              <a:t>BXSCAL could not provide accurate data</a:t>
            </a:r>
          </a:p>
          <a:p>
            <a:pPr marL="609900" lvl="2" indent="-285750"/>
            <a:r>
              <a:rPr lang="en-GB" dirty="0"/>
              <a:t>BXSCINT was used instead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E88897-E2AF-9C46-9196-FF8FDE18CF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69806" y="1068389"/>
            <a:ext cx="5616600" cy="488948"/>
          </a:xfrm>
        </p:spPr>
        <p:txBody>
          <a:bodyPr/>
          <a:lstStyle/>
          <a:p>
            <a:r>
              <a:rPr lang="en-GB" dirty="0"/>
              <a:t>MD 9044 – 16</a:t>
            </a:r>
            <a:r>
              <a:rPr lang="en-GB" baseline="30000" dirty="0"/>
              <a:t>th</a:t>
            </a:r>
            <a:r>
              <a:rPr lang="en-GB" dirty="0"/>
              <a:t> to 23</a:t>
            </a:r>
            <a:r>
              <a:rPr lang="en-GB" baseline="30000" dirty="0"/>
              <a:t>rd</a:t>
            </a:r>
            <a:r>
              <a:rPr lang="en-GB" dirty="0"/>
              <a:t> Nov 22 – 36h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F7729DD-D42C-B190-2593-C732556C77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724023"/>
            <a:ext cx="5611813" cy="4208944"/>
          </a:xfrm>
        </p:spPr>
        <p:txBody>
          <a:bodyPr/>
          <a:lstStyle/>
          <a:p>
            <a:r>
              <a:rPr lang="en-GB" dirty="0"/>
              <a:t>Worked with Tom </a:t>
            </a:r>
            <a:r>
              <a:rPr lang="en-GB" dirty="0" err="1"/>
              <a:t>Levens</a:t>
            </a:r>
            <a:r>
              <a:rPr lang="en-GB" dirty="0"/>
              <a:t> (SY-BI-IQ) and Gerd </a:t>
            </a:r>
            <a:r>
              <a:rPr lang="en-GB" dirty="0" err="1"/>
              <a:t>Kotzian</a:t>
            </a:r>
            <a:r>
              <a:rPr lang="en-GB" dirty="0"/>
              <a:t> (SY-RF-FB) to implement new TFB signal generator</a:t>
            </a:r>
          </a:p>
          <a:p>
            <a:r>
              <a:rPr lang="en-GB" dirty="0"/>
              <a:t>Enabled chirps with intervals below 1ms</a:t>
            </a:r>
          </a:p>
          <a:p>
            <a:pPr lvl="2"/>
            <a:r>
              <a:rPr lang="en-GB" dirty="0"/>
              <a:t>Qmeter2 has a 1ms interval limitation</a:t>
            </a:r>
          </a:p>
          <a:p>
            <a:pPr lvl="2"/>
            <a:r>
              <a:rPr lang="en-GB" dirty="0"/>
              <a:t>New signal generator installed to create frequency modulated chirps at a sub-1ms interval</a:t>
            </a:r>
          </a:p>
          <a:p>
            <a:pPr>
              <a:buFont typeface="Wingdings" pitchFamily="2" charset="2"/>
              <a:buChar char="ü"/>
            </a:pPr>
            <a:r>
              <a:rPr lang="en-GB" dirty="0"/>
              <a:t>Successfully extracted beam using sub-1ms intervals</a:t>
            </a:r>
          </a:p>
          <a:p>
            <a:pPr>
              <a:buFont typeface="Wingdings" pitchFamily="2" charset="2"/>
              <a:buChar char="ü"/>
            </a:pPr>
            <a:r>
              <a:rPr lang="en-GB" dirty="0"/>
              <a:t>Successfully performed parameter scans to obtain transfer functions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D6ED7D-F18E-A10D-C189-F81DD0FE46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30</a:t>
            </a:r>
            <a:r>
              <a:rPr lang="en-US" baseline="30000" dirty="0"/>
              <a:t>th</a:t>
            </a:r>
            <a:r>
              <a:rPr lang="en-US" dirty="0"/>
              <a:t> January 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903896-805A-6604-9AAD-9E6D6F91E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Thomas Bass | IPP MD Days 23 – Benchmarking RFKO </a:t>
            </a:r>
            <a:r>
              <a:rPr lang="en-US" dirty="0" err="1"/>
              <a:t>SlowEx</a:t>
            </a:r>
            <a:r>
              <a:rPr lang="en-US" dirty="0"/>
              <a:t> at PS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5793E67-1662-F51B-4B9F-A23F3057F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3443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D5D6E-08E1-A7FF-7FAC-171E93BB7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2022 MD Results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A58D20-3BC5-F15E-C05C-BD7468679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30</a:t>
            </a:r>
            <a:r>
              <a:rPr lang="en-US" baseline="30000" dirty="0"/>
              <a:t>th</a:t>
            </a:r>
            <a:r>
              <a:rPr lang="en-US" dirty="0"/>
              <a:t> January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5E4D8C-38D0-5395-C4DF-5B4566308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Thomas Bass | IPP MD Days 23 – Benchmarking RFKO </a:t>
            </a:r>
            <a:r>
              <a:rPr lang="en-US" dirty="0" err="1"/>
              <a:t>SlowEx</a:t>
            </a:r>
            <a:r>
              <a:rPr lang="en-US" dirty="0"/>
              <a:t> at PS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329056-5E74-D389-0CF0-6C09AFED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A58E7F4-57D9-FC0E-D5DD-D99510804079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GB" dirty="0"/>
              <a:t>MD 8923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7075315-DE71-A550-2880-F04CC613EE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7" y="1594692"/>
            <a:ext cx="5479246" cy="4512826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Basic Method Investigation &amp; Verification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A01B19C-934E-7E71-C5AE-7ED3D926CD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2109200"/>
            <a:ext cx="5228725" cy="32978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82CA5CE-0845-75A6-785D-3CF914E888B5}"/>
              </a:ext>
            </a:extLst>
          </p:cNvPr>
          <p:cNvSpPr txBox="1"/>
          <p:nvPr/>
        </p:nvSpPr>
        <p:spPr>
          <a:xfrm>
            <a:off x="407987" y="5438796"/>
            <a:ext cx="522872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i="1" dirty="0">
                <a:solidFill>
                  <a:schemeClr val="tx2"/>
                </a:solidFill>
              </a:rPr>
              <a:t>A smaller chirp interval – at a constant chirp time – produces higher intensity, as more time is spent near resonance</a:t>
            </a:r>
          </a:p>
        </p:txBody>
      </p:sp>
      <p:sp>
        <p:nvSpPr>
          <p:cNvPr id="12" name="Content Placeholder 6">
            <a:extLst>
              <a:ext uri="{FF2B5EF4-FFF2-40B4-BE49-F238E27FC236}">
                <a16:creationId xmlns:a16="http://schemas.microsoft.com/office/drawing/2014/main" id="{9551F135-5728-7500-A7B4-DB51549C1DBC}"/>
              </a:ext>
            </a:extLst>
          </p:cNvPr>
          <p:cNvSpPr txBox="1">
            <a:spLocks/>
          </p:cNvSpPr>
          <p:nvPr/>
        </p:nvSpPr>
        <p:spPr>
          <a:xfrm>
            <a:off x="5968927" y="1594692"/>
            <a:ext cx="5479246" cy="45128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24000" indent="-3240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Chirps between 1ms and 20ms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9811467-552F-3611-D937-DDDA5D8E5B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5512" y="2109200"/>
            <a:ext cx="5442661" cy="364837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C0414E6-7AE1-FFB4-181F-B7A3C01A4C3B}"/>
              </a:ext>
            </a:extLst>
          </p:cNvPr>
          <p:cNvSpPr txBox="1"/>
          <p:nvPr/>
        </p:nvSpPr>
        <p:spPr>
          <a:xfrm>
            <a:off x="6112479" y="5684544"/>
            <a:ext cx="522872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i="1" dirty="0">
                <a:solidFill>
                  <a:schemeClr val="tx2"/>
                </a:solidFill>
              </a:rPr>
              <a:t>Spill signals from BXSCINT Gas Scintillator clearly show presence of driving interval frequency.</a:t>
            </a:r>
          </a:p>
        </p:txBody>
      </p:sp>
    </p:spTree>
    <p:extLst>
      <p:ext uri="{BB962C8B-B14F-4D97-AF65-F5344CB8AC3E}">
        <p14:creationId xmlns:p14="http://schemas.microsoft.com/office/powerpoint/2010/main" val="3170297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D5D6E-08E1-A7FF-7FAC-171E93BB7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2022 MD Results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A58D20-3BC5-F15E-C05C-BD7468679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30</a:t>
            </a:r>
            <a:r>
              <a:rPr lang="en-US" baseline="30000" dirty="0"/>
              <a:t>th</a:t>
            </a:r>
            <a:r>
              <a:rPr lang="en-US" dirty="0"/>
              <a:t> January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5E4D8C-38D0-5395-C4DF-5B4566308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Thomas Bass | IPP MD Days 23 – Benchmarking RFKO </a:t>
            </a:r>
            <a:r>
              <a:rPr lang="en-US" dirty="0" err="1"/>
              <a:t>SlowEx</a:t>
            </a:r>
            <a:r>
              <a:rPr lang="en-US" dirty="0"/>
              <a:t> at PS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329056-5E74-D389-0CF0-6C09AFED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A58E7F4-57D9-FC0E-D5DD-D99510804079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GB" dirty="0"/>
              <a:t>MD 9044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531CDD04-A6CD-B1DC-0C2B-D6CFB13832B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442932" y="663880"/>
            <a:ext cx="7585781" cy="5368734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89F2155E-5F68-5D54-B2B3-D3346EC3D375}"/>
              </a:ext>
            </a:extLst>
          </p:cNvPr>
          <p:cNvSpPr txBox="1">
            <a:spLocks/>
          </p:cNvSpPr>
          <p:nvPr/>
        </p:nvSpPr>
        <p:spPr>
          <a:xfrm>
            <a:off x="407987" y="1724023"/>
            <a:ext cx="4034945" cy="44656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24000" indent="-3240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dirty="0"/>
              <a:t>Parameter scans completed using Qmeter2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en-GB" dirty="0"/>
              <a:t>Successfully shown chirp interval effect on spill quality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en-GB" dirty="0"/>
              <a:t>Fixed-amplitude transfer function obtained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F94083A-553D-808B-77D0-6A3FC806FB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7" y="3732078"/>
            <a:ext cx="4034945" cy="2573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367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F20CBE-137A-82C1-1FD4-E7E37B8621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New Signal Generator</a:t>
            </a:r>
          </a:p>
          <a:p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100" dirty="0"/>
              <a:t>Qmeter2 is limited to 1ms minimum interval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100" dirty="0"/>
              <a:t>New signal generator installed to control TFB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100" dirty="0"/>
              <a:t>Allows for sin-wave frequency modulated by ramp/saw wave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100" dirty="0"/>
              <a:t>Frequency of ramp/saw wave = interval frequency</a:t>
            </a:r>
          </a:p>
          <a:p>
            <a:r>
              <a:rPr lang="en-GB" sz="2100" dirty="0"/>
              <a:t>Implemented by Tom </a:t>
            </a:r>
            <a:r>
              <a:rPr lang="en-GB" sz="2100" dirty="0" err="1"/>
              <a:t>Levens</a:t>
            </a:r>
            <a:r>
              <a:rPr lang="en-GB" sz="2100" dirty="0"/>
              <a:t> and Gerd </a:t>
            </a:r>
            <a:r>
              <a:rPr lang="en-GB" sz="2100" dirty="0" err="1"/>
              <a:t>Kotzian</a:t>
            </a:r>
            <a:r>
              <a:rPr lang="en-GB" sz="2100" dirty="0"/>
              <a:t> with </a:t>
            </a:r>
            <a:r>
              <a:rPr lang="en-GB" sz="2100" dirty="0" err="1"/>
              <a:t>Eliott</a:t>
            </a:r>
            <a:r>
              <a:rPr lang="en-GB" sz="2100" dirty="0"/>
              <a:t> Johnson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560D3D-69FD-650D-7BB2-0B762B7C1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</a:t>
            </a:r>
            <a:r>
              <a:rPr lang="en-US" baseline="30000"/>
              <a:t>th</a:t>
            </a:r>
            <a:r>
              <a:rPr lang="en-US"/>
              <a:t> January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533C56-42A1-1A99-B582-26AA584DB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Thomas Bass | IPP MD Days 23 – Benchmarking RFKO SlowEx at 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59F61D-FFCE-84D7-771A-A3E48467B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3B9CD81-78DE-2F7A-1B82-1F24F33DB8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428" y="1964"/>
            <a:ext cx="7145131" cy="325793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8D712F9-E7DB-36F9-DBE7-AF816AF5EA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429" y="3213372"/>
            <a:ext cx="7145130" cy="3099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9233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D5D6E-08E1-A7FF-7FAC-171E93BB7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2022 MD Results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A58D20-3BC5-F15E-C05C-BD7468679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30</a:t>
            </a:r>
            <a:r>
              <a:rPr lang="en-US" baseline="30000" dirty="0"/>
              <a:t>th</a:t>
            </a:r>
            <a:r>
              <a:rPr lang="en-US" dirty="0"/>
              <a:t> January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5E4D8C-38D0-5395-C4DF-5B4566308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Thomas Bass | IPP MD Days 23 – Benchmarking RFKO </a:t>
            </a:r>
            <a:r>
              <a:rPr lang="en-US" dirty="0" err="1"/>
              <a:t>SlowEx</a:t>
            </a:r>
            <a:r>
              <a:rPr lang="en-US" dirty="0"/>
              <a:t> at PS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329056-5E74-D389-0CF0-6C09AFED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A58E7F4-57D9-FC0E-D5DD-D99510804079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407987" y="1113166"/>
            <a:ext cx="3708401" cy="402483"/>
          </a:xfrm>
        </p:spPr>
        <p:txBody>
          <a:bodyPr/>
          <a:lstStyle/>
          <a:p>
            <a:r>
              <a:rPr lang="en-GB" dirty="0"/>
              <a:t>MD 9044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89F2155E-5F68-5D54-B2B3-D3346EC3D375}"/>
              </a:ext>
            </a:extLst>
          </p:cNvPr>
          <p:cNvSpPr txBox="1">
            <a:spLocks/>
          </p:cNvSpPr>
          <p:nvPr/>
        </p:nvSpPr>
        <p:spPr>
          <a:xfrm>
            <a:off x="407987" y="1724023"/>
            <a:ext cx="3562763" cy="44656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24000" indent="-3240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dirty="0"/>
              <a:t>Parameter scans completed using </a:t>
            </a:r>
            <a:r>
              <a:rPr lang="en-GB" i="1" dirty="0"/>
              <a:t>custom signal generator</a:t>
            </a:r>
            <a:r>
              <a:rPr lang="en-GB" dirty="0"/>
              <a:t> to achieve chirp intervals below 1ms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en-GB" dirty="0"/>
              <a:t>Successfully shown chirp interval effect on spill quality</a:t>
            </a:r>
          </a:p>
        </p:txBody>
      </p:sp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6593894D-9DAE-1A09-8A52-18A91782882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470036" y="136525"/>
            <a:ext cx="7452008" cy="6161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104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584109B-333F-D84D-A9AD-309EE28C2FFE}"/>
              </a:ext>
            </a:extLst>
          </p:cNvPr>
          <p:cNvSpPr/>
          <p:nvPr/>
        </p:nvSpPr>
        <p:spPr>
          <a:xfrm>
            <a:off x="6613451" y="776177"/>
            <a:ext cx="5170563" cy="209611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B0B872-606F-C206-A00D-BDD4794A6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506745"/>
          </a:xfrm>
        </p:spPr>
        <p:txBody>
          <a:bodyPr/>
          <a:lstStyle/>
          <a:p>
            <a:r>
              <a:rPr lang="en-GB" dirty="0"/>
              <a:t>Goals for 2023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A2130E-5AEC-7FD5-D8D1-7CB50989D7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8" y="967013"/>
            <a:ext cx="6311789" cy="530469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Obtain more data when Ions are available in PS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1" dirty="0">
                <a:ea typeface="Cascadia Mono SemiBold" panose="020B0609020000020004" pitchFamily="49" charset="0"/>
                <a:cs typeface="Cascadia Mono SemiBold" panose="020B0609020000020004" pitchFamily="49" charset="0"/>
              </a:rPr>
              <a:t>Parameter scans over wider ranges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1" dirty="0">
                <a:ea typeface="Cascadia Mono SemiBold" panose="020B0609020000020004" pitchFamily="49" charset="0"/>
                <a:cs typeface="Cascadia Mono SemiBold" panose="020B0609020000020004" pitchFamily="49" charset="0"/>
              </a:rPr>
              <a:t>Multiple repeats for higher confidence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ea typeface="Cascadia Mono SemiBold" panose="020B0609020000020004" pitchFamily="49" charset="0"/>
                <a:cs typeface="Cascadia Mono SemiBold" panose="020B0609020000020004" pitchFamily="49" charset="0"/>
              </a:rPr>
              <a:t>Explore faster (sub-1ms) chirp interval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>
                <a:ea typeface="Cascadia Mono SemiBold" panose="020B0609020000020004" pitchFamily="49" charset="0"/>
                <a:cs typeface="Cascadia Mono SemiBold" panose="020B0609020000020004" pitchFamily="49" charset="0"/>
              </a:rPr>
              <a:t>Amplitude-modulated chirp signal to improve spill quality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1" dirty="0">
                <a:ea typeface="Cascadia Mono SemiBold" panose="020B0609020000020004" pitchFamily="49" charset="0"/>
                <a:cs typeface="Cascadia Mono SemiBold" panose="020B0609020000020004" pitchFamily="49" charset="0"/>
              </a:rPr>
              <a:t>Spill shape appears to change with gain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1" dirty="0">
                <a:ea typeface="Cascadia Mono SemiBold" panose="020B0609020000020004" pitchFamily="49" charset="0"/>
                <a:cs typeface="Cascadia Mono SemiBold" panose="020B0609020000020004" pitchFamily="49" charset="0"/>
              </a:rPr>
              <a:t>Higher gain creates higher initial spill, then a decay; Lower gain creates a slow rise to plateau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1" dirty="0">
                <a:ea typeface="Cascadia Mono SemiBold" panose="020B0609020000020004" pitchFamily="49" charset="0"/>
                <a:cs typeface="Cascadia Mono SemiBold" panose="020B0609020000020004" pitchFamily="49" charset="0"/>
              </a:rPr>
              <a:t>Need better results to quantify this, and explore amplitude modulation to achieve constant spill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ea typeface="Cascadia Mono SemiBold" panose="020B0609020000020004" pitchFamily="49" charset="0"/>
                <a:cs typeface="Cascadia Mono SemiBold" panose="020B0609020000020004" pitchFamily="49" charset="0"/>
              </a:rPr>
              <a:t>All with the aim of verifying simulations of Slow Extraction with Xsuite/MAD-X</a:t>
            </a:r>
            <a:endParaRPr lang="en-GB" b="1" dirty="0">
              <a:ea typeface="Cascadia Mono SemiBold" panose="020B0609020000020004" pitchFamily="49" charset="0"/>
              <a:cs typeface="Cascadia Mono SemiBold" panose="020B0609020000020004" pitchFamily="49" charset="0"/>
            </a:endParaRPr>
          </a:p>
          <a:p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86407F-2D77-EF34-9F35-0446BB4063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73567" y="967013"/>
            <a:ext cx="5069024" cy="365125"/>
          </a:xfrm>
        </p:spPr>
        <p:txBody>
          <a:bodyPr/>
          <a:lstStyle/>
          <a:p>
            <a:r>
              <a:rPr lang="en-GB" dirty="0">
                <a:solidFill>
                  <a:schemeClr val="accent3"/>
                </a:solidFill>
              </a:rPr>
              <a:t>MD Requests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0ECEF2-99D6-455D-A939-427E967440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768780" y="1427281"/>
            <a:ext cx="5069024" cy="1347817"/>
          </a:xfrm>
        </p:spPr>
        <p:txBody>
          <a:bodyPr/>
          <a:lstStyle/>
          <a:p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4.53 GeV Protons at PS to East Area</a:t>
            </a:r>
          </a:p>
          <a:p>
            <a:pPr lvl="2"/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Equivalent to 0.75 GeV Pb+54 ions</a:t>
            </a:r>
          </a:p>
          <a:p>
            <a:r>
              <a:rPr lang="en-GB" dirty="0"/>
              <a:t>Four to eight MD slots (projected)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29984A8-1F02-EB85-9AD0-509256A25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</a:t>
            </a:r>
            <a:r>
              <a:rPr lang="en-US" baseline="30000"/>
              <a:t>th</a:t>
            </a:r>
            <a:r>
              <a:rPr lang="en-US"/>
              <a:t> January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7A9BE9-72CD-83B6-85A1-AB19EFA4E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Thomas Bass | IPP MD Days 23 – Benchmarking RFKO SlowEx at PS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CE8E29A-E1A4-1987-E8B0-1BD3F4D2C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9526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7231</TotalTime>
  <Words>702</Words>
  <Application>Microsoft Macintosh PowerPoint</Application>
  <PresentationFormat>Widescreen</PresentationFormat>
  <Paragraphs>102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Cascadia Mono</vt:lpstr>
      <vt:lpstr>Cascadia Mono SemiBold</vt:lpstr>
      <vt:lpstr>Wingdings</vt:lpstr>
      <vt:lpstr>Office Theme</vt:lpstr>
      <vt:lpstr>RFKO by Emittance Blowup in CERN Proton Synchrotron</vt:lpstr>
      <vt:lpstr>Objectives</vt:lpstr>
      <vt:lpstr>MD Process</vt:lpstr>
      <vt:lpstr>MDs completed in 2022</vt:lpstr>
      <vt:lpstr>2022 MD Results</vt:lpstr>
      <vt:lpstr>2022 MD Results</vt:lpstr>
      <vt:lpstr>PowerPoint Presentation</vt:lpstr>
      <vt:lpstr>2022 MD Results</vt:lpstr>
      <vt:lpstr>Goals for 2023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RFKO by Emittance Blowup in PS</dc:title>
  <dc:creator>Thomas Bass</dc:creator>
  <cp:lastModifiedBy>Thomas Bass</cp:lastModifiedBy>
  <cp:revision>20</cp:revision>
  <dcterms:created xsi:type="dcterms:W3CDTF">2023-01-25T12:50:24Z</dcterms:created>
  <dcterms:modified xsi:type="dcterms:W3CDTF">2023-01-30T13:21:26Z</dcterms:modified>
</cp:coreProperties>
</file>