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373" r:id="rId3"/>
    <p:sldId id="374" r:id="rId4"/>
    <p:sldId id="376" r:id="rId5"/>
    <p:sldId id="377" r:id="rId6"/>
    <p:sldId id="378" r:id="rId7"/>
    <p:sldId id="379" r:id="rId8"/>
    <p:sldId id="383" r:id="rId9"/>
    <p:sldId id="384" r:id="rId10"/>
    <p:sldId id="385" r:id="rId11"/>
    <p:sldId id="387" r:id="rId12"/>
    <p:sldId id="3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0AE8575-23A8-4CE8-9B40-4E1CA9C654A2}">
          <p14:sldIdLst>
            <p14:sldId id="256"/>
          </p14:sldIdLst>
        </p14:section>
        <p14:section name="TOF Cycle 2022" id="{9FEEC852-4B9A-4121-BFD3-E34661D82305}">
          <p14:sldIdLst>
            <p14:sldId id="373"/>
            <p14:sldId id="374"/>
            <p14:sldId id="376"/>
            <p14:sldId id="377"/>
            <p14:sldId id="378"/>
          </p14:sldIdLst>
        </p14:section>
        <p14:section name="MTOF" id="{832D3CCE-594B-5341-A1DF-3CD007DBD3EB}">
          <p14:sldIdLst>
            <p14:sldId id="379"/>
            <p14:sldId id="383"/>
            <p14:sldId id="384"/>
            <p14:sldId id="385"/>
            <p14:sldId id="387"/>
          </p14:sldIdLst>
        </p14:section>
        <p14:section name="Conclusion" id="{C399665B-FBFC-4068-B19C-92937312C782}">
          <p14:sldIdLst>
            <p14:sldId id="3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008000"/>
    <a:srgbClr val="FFFFFF"/>
    <a:srgbClr val="CC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93" autoAdjust="0"/>
    <p:restoredTop sz="96755"/>
  </p:normalViewPr>
  <p:slideViewPr>
    <p:cSldViewPr snapToGrid="0">
      <p:cViewPr varScale="1">
        <p:scale>
          <a:sx n="97" d="100"/>
          <a:sy n="97" d="100"/>
        </p:scale>
        <p:origin x="232" y="12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60917-7E22-4A60-9EAE-EAF22F246BB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7BBF7-1E6D-4DD9-9D59-A8EF97A8E1D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74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1BP cycle </a:t>
            </a:r>
            <a:r>
              <a:rPr lang="fr-FR" dirty="0" err="1"/>
              <a:t>length</a:t>
            </a:r>
            <a:endParaRPr lang="fr-FR" dirty="0"/>
          </a:p>
          <a:p>
            <a:r>
              <a:rPr lang="fr-FR" dirty="0" err="1"/>
              <a:t>Inject</a:t>
            </a:r>
            <a:r>
              <a:rPr lang="fr-FR" dirty="0"/>
              <a:t> 1 big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coming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Booster R2 at 850</a:t>
            </a:r>
            <a:r>
              <a:rPr lang="fr-FR" baseline="30000" dirty="0"/>
              <a:t>e</a:t>
            </a:r>
            <a:r>
              <a:rPr lang="fr-FR" dirty="0"/>
              <a:t>10</a:t>
            </a:r>
          </a:p>
          <a:p>
            <a:r>
              <a:rPr lang="fr-FR" dirty="0"/>
              <a:t>Main </a:t>
            </a:r>
            <a:r>
              <a:rPr lang="fr-FR" dirty="0" err="1"/>
              <a:t>losses</a:t>
            </a:r>
            <a:r>
              <a:rPr lang="fr-FR" dirty="0"/>
              <a:t> are </a:t>
            </a:r>
            <a:r>
              <a:rPr lang="fr-FR" dirty="0" err="1"/>
              <a:t>around</a:t>
            </a:r>
            <a:r>
              <a:rPr lang="fr-FR" dirty="0"/>
              <a:t> transition and extraction</a:t>
            </a:r>
          </a:p>
          <a:p>
            <a:r>
              <a:rPr lang="fr-FR" dirty="0"/>
              <a:t>This cycle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pretty</a:t>
            </a:r>
            <a:r>
              <a:rPr lang="fr-FR" dirty="0"/>
              <a:t> simple RF point of </a:t>
            </a:r>
            <a:r>
              <a:rPr lang="fr-FR" dirty="0" err="1"/>
              <a:t>view</a:t>
            </a:r>
            <a:r>
              <a:rPr lang="fr-FR" dirty="0"/>
              <a:t> H8 a </a:t>
            </a:r>
            <a:r>
              <a:rPr lang="fr-FR" dirty="0" err="1"/>
              <a:t>along</a:t>
            </a:r>
            <a:r>
              <a:rPr lang="fr-FR" dirty="0"/>
              <a:t> the cycle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dirty="0" err="1"/>
              <a:t>bunch</a:t>
            </a:r>
            <a:r>
              <a:rPr lang="fr-FR" dirty="0"/>
              <a:t> rotation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extraction </a:t>
            </a:r>
          </a:p>
          <a:p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726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 2022, BI </a:t>
            </a:r>
            <a:r>
              <a:rPr lang="fr-FR" dirty="0" err="1"/>
              <a:t>equipements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compatible </a:t>
            </a:r>
            <a:r>
              <a:rPr lang="fr-FR" dirty="0" err="1"/>
              <a:t>with</a:t>
            </a:r>
            <a:r>
              <a:rPr lang="fr-FR" dirty="0"/>
              <a:t> 1 </a:t>
            </a:r>
            <a:r>
              <a:rPr lang="fr-FR" dirty="0" err="1"/>
              <a:t>ejection</a:t>
            </a:r>
            <a:r>
              <a:rPr lang="fr-FR" dirty="0"/>
              <a:t> (</a:t>
            </a:r>
            <a:r>
              <a:rPr lang="fr-FR" dirty="0" err="1"/>
              <a:t>link</a:t>
            </a:r>
            <a:r>
              <a:rPr lang="fr-FR" dirty="0"/>
              <a:t> to PEX)</a:t>
            </a:r>
          </a:p>
          <a:p>
            <a:r>
              <a:rPr lang="fr-FR" dirty="0" err="1"/>
              <a:t>We</a:t>
            </a:r>
            <a:r>
              <a:rPr lang="fr-FR" dirty="0"/>
              <a:t> made a </a:t>
            </a:r>
            <a:r>
              <a:rPr lang="fr-FR" dirty="0" err="1"/>
              <a:t>request</a:t>
            </a:r>
            <a:r>
              <a:rPr lang="fr-FR" dirty="0"/>
              <a:t> to </a:t>
            </a:r>
            <a:r>
              <a:rPr lang="fr-FR" dirty="0" err="1"/>
              <a:t>adapt</a:t>
            </a:r>
            <a:r>
              <a:rPr lang="fr-FR" dirty="0"/>
              <a:t> BI FESA classes (for </a:t>
            </a:r>
            <a:r>
              <a:rPr lang="fr-FR" dirty="0" err="1"/>
              <a:t>BCTs</a:t>
            </a:r>
            <a:r>
              <a:rPr lang="fr-FR" dirty="0"/>
              <a:t> and </a:t>
            </a:r>
            <a:r>
              <a:rPr lang="fr-FR" dirty="0" err="1"/>
              <a:t>SEMGrids</a:t>
            </a:r>
            <a:r>
              <a:rPr lang="fr-FR" dirty="0"/>
              <a:t>)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get</a:t>
            </a:r>
            <a:r>
              <a:rPr lang="fr-FR" dirty="0"/>
              <a:t> Beam observation for </a:t>
            </a:r>
            <a:r>
              <a:rPr lang="fr-FR" dirty="0" err="1"/>
              <a:t>both</a:t>
            </a:r>
            <a:r>
              <a:rPr lang="fr-FR" dirty="0"/>
              <a:t> extraction.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55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 2022, </a:t>
            </a:r>
            <a:r>
              <a:rPr lang="fr-FR" dirty="0" err="1"/>
              <a:t>we</a:t>
            </a:r>
            <a:r>
              <a:rPr lang="fr-FR" dirty="0"/>
              <a:t> sent the </a:t>
            </a:r>
            <a:r>
              <a:rPr lang="fr-FR" dirty="0" err="1"/>
              <a:t>requested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of Proton on Target 2.45</a:t>
            </a:r>
            <a:r>
              <a:rPr lang="fr-FR" baseline="30000" dirty="0"/>
              <a:t>E</a:t>
            </a:r>
            <a:r>
              <a:rPr lang="fr-FR" dirty="0"/>
              <a:t>19 </a:t>
            </a:r>
            <a:r>
              <a:rPr lang="fr-FR" dirty="0" err="1"/>
              <a:t>with</a:t>
            </a:r>
            <a:r>
              <a:rPr lang="fr-FR" dirty="0"/>
              <a:t> stable </a:t>
            </a:r>
            <a:r>
              <a:rPr lang="fr-FR" dirty="0" err="1"/>
              <a:t>operation</a:t>
            </a:r>
            <a:r>
              <a:rPr lang="fr-FR" dirty="0"/>
              <a:t> a </a:t>
            </a:r>
            <a:r>
              <a:rPr lang="fr-FR" dirty="0" err="1"/>
              <a:t>along</a:t>
            </a:r>
            <a:r>
              <a:rPr lang="fr-FR" dirty="0"/>
              <a:t> the </a:t>
            </a:r>
            <a:r>
              <a:rPr lang="fr-FR" dirty="0" err="1"/>
              <a:t>year</a:t>
            </a:r>
            <a:r>
              <a:rPr lang="fr-FR" dirty="0"/>
              <a:t> and </a:t>
            </a:r>
            <a:r>
              <a:rPr lang="fr-FR" dirty="0" err="1"/>
              <a:t>nice</a:t>
            </a:r>
            <a:r>
              <a:rPr lang="fr-FR" dirty="0"/>
              <a:t> transmission.</a:t>
            </a:r>
          </a:p>
          <a:p>
            <a:r>
              <a:rPr lang="fr-FR" dirty="0"/>
              <a:t>Proton flux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currently</a:t>
            </a:r>
            <a:r>
              <a:rPr lang="fr-FR" dirty="0"/>
              <a:t> </a:t>
            </a:r>
            <a:r>
              <a:rPr lang="fr-FR" dirty="0" err="1"/>
              <a:t>limited</a:t>
            </a:r>
            <a:r>
              <a:rPr lang="fr-FR" dirty="0"/>
              <a:t> to 1.6 e12 pps, in </a:t>
            </a:r>
            <a:r>
              <a:rPr lang="fr-FR" dirty="0" err="1"/>
              <a:t>september</a:t>
            </a:r>
            <a:r>
              <a:rPr lang="fr-FR" dirty="0"/>
              <a:t> 2022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tested</a:t>
            </a:r>
            <a:r>
              <a:rPr lang="fr-FR" dirty="0"/>
              <a:t> </a:t>
            </a:r>
            <a:r>
              <a:rPr lang="fr-FR" dirty="0" err="1"/>
              <a:t>higher</a:t>
            </a:r>
            <a:r>
              <a:rPr lang="fr-FR" dirty="0"/>
              <a:t> proton flux on </a:t>
            </a:r>
            <a:r>
              <a:rPr lang="fr-FR" dirty="0" err="1"/>
              <a:t>target</a:t>
            </a:r>
            <a:r>
              <a:rPr lang="fr-FR" dirty="0"/>
              <a:t> up to 2.2</a:t>
            </a:r>
            <a:r>
              <a:rPr lang="fr-FR" baseline="30000" dirty="0"/>
              <a:t>e</a:t>
            </a:r>
            <a:r>
              <a:rPr lang="fr-FR" dirty="0"/>
              <a:t>12 pps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375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One feedback of the </a:t>
            </a:r>
            <a:r>
              <a:rPr lang="fr-FR" dirty="0" err="1"/>
              <a:t>experiment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the </a:t>
            </a:r>
            <a:r>
              <a:rPr lang="fr-FR" dirty="0" err="1"/>
              <a:t>presence</a:t>
            </a:r>
            <a:r>
              <a:rPr lang="fr-FR" dirty="0"/>
              <a:t> of </a:t>
            </a:r>
            <a:r>
              <a:rPr lang="fr-FR" dirty="0" err="1"/>
              <a:t>pre</a:t>
            </a:r>
            <a:r>
              <a:rPr lang="fr-FR" dirty="0"/>
              <a:t>-pulse (satellite </a:t>
            </a:r>
            <a:r>
              <a:rPr lang="fr-FR" dirty="0" err="1"/>
              <a:t>bunches</a:t>
            </a:r>
            <a:r>
              <a:rPr lang="fr-FR" dirty="0"/>
              <a:t>) in front of the main </a:t>
            </a:r>
            <a:r>
              <a:rPr lang="fr-FR" dirty="0" err="1"/>
              <a:t>bunch</a:t>
            </a:r>
            <a:r>
              <a:rPr lang="fr-FR" dirty="0"/>
              <a:t>.</a:t>
            </a:r>
          </a:p>
          <a:p>
            <a:r>
              <a:rPr lang="fr-FR" dirty="0"/>
              <a:t>This issue </a:t>
            </a:r>
            <a:r>
              <a:rPr lang="fr-FR" dirty="0" err="1"/>
              <a:t>ahs</a:t>
            </a:r>
            <a:r>
              <a:rPr lang="fr-FR" dirty="0"/>
              <a:t> been </a:t>
            </a:r>
            <a:r>
              <a:rPr lang="fr-FR" dirty="0" err="1"/>
              <a:t>solved</a:t>
            </a:r>
            <a:r>
              <a:rPr lang="fr-FR" dirty="0"/>
              <a:t> by </a:t>
            </a:r>
            <a:r>
              <a:rPr lang="fr-FR" dirty="0" err="1"/>
              <a:t>adjusting</a:t>
            </a:r>
            <a:r>
              <a:rPr lang="fr-FR" dirty="0"/>
              <a:t> </a:t>
            </a:r>
            <a:r>
              <a:rPr lang="fr-FR" dirty="0" err="1"/>
              <a:t>bunch</a:t>
            </a:r>
            <a:r>
              <a:rPr lang="fr-FR" dirty="0"/>
              <a:t> rotation and RF voltage at injection. </a:t>
            </a:r>
            <a:r>
              <a:rPr lang="fr-FR" dirty="0" err="1"/>
              <a:t>However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kept</a:t>
            </a:r>
            <a:r>
              <a:rPr lang="fr-FR" dirty="0"/>
              <a:t> a longer 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at 42ns.</a:t>
            </a:r>
          </a:p>
          <a:p>
            <a:r>
              <a:rPr lang="fr-FR" dirty="0"/>
              <a:t> 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011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42ns version </a:t>
            </a:r>
            <a:r>
              <a:rPr lang="fr-FR" dirty="0" err="1"/>
              <a:t>produce</a:t>
            </a:r>
            <a:r>
              <a:rPr lang="fr-FR" dirty="0"/>
              <a:t> </a:t>
            </a:r>
            <a:r>
              <a:rPr lang="fr-FR" dirty="0" err="1"/>
              <a:t>lower</a:t>
            </a:r>
            <a:r>
              <a:rPr lang="fr-FR" dirty="0"/>
              <a:t> </a:t>
            </a:r>
            <a:r>
              <a:rPr lang="fr-FR" dirty="0" err="1"/>
              <a:t>losses</a:t>
            </a:r>
            <a:r>
              <a:rPr lang="fr-FR" dirty="0"/>
              <a:t> at extraction and </a:t>
            </a:r>
            <a:r>
              <a:rPr lang="fr-FR" dirty="0" err="1"/>
              <a:t>easier</a:t>
            </a:r>
            <a:r>
              <a:rPr lang="fr-FR" dirty="0"/>
              <a:t> transition </a:t>
            </a:r>
            <a:r>
              <a:rPr lang="fr-FR" dirty="0" err="1"/>
              <a:t>crossing</a:t>
            </a:r>
            <a:endParaRPr lang="fr-FR" dirty="0"/>
          </a:p>
          <a:p>
            <a:r>
              <a:rPr lang="fr-FR" dirty="0" err="1"/>
              <a:t>Later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investigate</a:t>
            </a:r>
            <a:r>
              <a:rPr lang="fr-FR" dirty="0"/>
              <a:t> the </a:t>
            </a:r>
            <a:r>
              <a:rPr lang="fr-FR" dirty="0" err="1"/>
              <a:t>possibility</a:t>
            </a:r>
            <a:r>
              <a:rPr lang="fr-FR" dirty="0"/>
              <a:t> to switch back to 28ns,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saw</a:t>
            </a:r>
            <a:r>
              <a:rPr lang="fr-FR" dirty="0"/>
              <a:t> </a:t>
            </a:r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losses</a:t>
            </a:r>
            <a:r>
              <a:rPr lang="fr-FR" dirty="0"/>
              <a:t> at extraction.</a:t>
            </a:r>
          </a:p>
          <a:p>
            <a:r>
              <a:rPr lang="fr-FR" dirty="0" err="1"/>
              <a:t>Concerning</a:t>
            </a:r>
            <a:r>
              <a:rPr lang="fr-FR" dirty="0"/>
              <a:t> </a:t>
            </a:r>
            <a:r>
              <a:rPr lang="fr-FR" dirty="0" err="1"/>
              <a:t>transiiton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, the help of ABP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welcome</a:t>
            </a:r>
            <a:r>
              <a:rPr lang="fr-FR" dirty="0"/>
              <a:t>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adjust</a:t>
            </a:r>
            <a:r>
              <a:rPr lang="fr-FR" dirty="0"/>
              <a:t> and </a:t>
            </a:r>
            <a:r>
              <a:rPr lang="fr-FR" dirty="0" err="1"/>
              <a:t>anderstand</a:t>
            </a:r>
            <a:r>
              <a:rPr lang="fr-FR" dirty="0"/>
              <a:t> </a:t>
            </a:r>
            <a:r>
              <a:rPr lang="fr-FR" dirty="0" err="1"/>
              <a:t>transion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03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 2023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restart </a:t>
            </a:r>
            <a:r>
              <a:rPr lang="fr-FR" dirty="0" err="1"/>
              <a:t>with</a:t>
            </a:r>
            <a:r>
              <a:rPr lang="fr-FR" dirty="0"/>
              <a:t> 28ns version </a:t>
            </a:r>
            <a:r>
              <a:rPr lang="fr-FR" dirty="0" err="1"/>
              <a:t>with</a:t>
            </a:r>
            <a:r>
              <a:rPr lang="fr-FR" dirty="0"/>
              <a:t> TPS15 out (</a:t>
            </a:r>
            <a:r>
              <a:rPr lang="fr-FR" dirty="0" err="1"/>
              <a:t>pretty</a:t>
            </a:r>
            <a:r>
              <a:rPr lang="fr-FR" dirty="0"/>
              <a:t> </a:t>
            </a:r>
            <a:r>
              <a:rPr lang="fr-FR" dirty="0" err="1"/>
              <a:t>nice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losses</a:t>
            </a:r>
            <a:r>
              <a:rPr lang="fr-FR" dirty="0"/>
              <a:t> point of </a:t>
            </a:r>
            <a:r>
              <a:rPr lang="fr-FR" dirty="0" err="1"/>
              <a:t>view</a:t>
            </a:r>
            <a:r>
              <a:rPr lang="fr-FR" dirty="0"/>
              <a:t>)</a:t>
            </a:r>
          </a:p>
          <a:p>
            <a:r>
              <a:rPr lang="fr-FR" dirty="0" err="1"/>
              <a:t>Keeping</a:t>
            </a:r>
            <a:r>
              <a:rPr lang="fr-FR" dirty="0"/>
              <a:t> 42 ns as back up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244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Idea</a:t>
            </a:r>
            <a:r>
              <a:rPr lang="fr-FR" dirty="0"/>
              <a:t> of double batch TOF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called</a:t>
            </a:r>
            <a:r>
              <a:rPr lang="fr-FR" dirty="0"/>
              <a:t> MTOF in the </a:t>
            </a:r>
            <a:r>
              <a:rPr lang="fr-FR" dirty="0" err="1"/>
              <a:t>past</a:t>
            </a:r>
            <a:r>
              <a:rPr lang="fr-FR" dirty="0"/>
              <a:t>.</a:t>
            </a:r>
          </a:p>
          <a:p>
            <a:r>
              <a:rPr lang="fr-FR" dirty="0"/>
              <a:t>Most of </a:t>
            </a:r>
            <a:r>
              <a:rPr lang="fr-FR" dirty="0" err="1"/>
              <a:t>you</a:t>
            </a:r>
            <a:r>
              <a:rPr lang="fr-FR" dirty="0"/>
              <a:t>, </a:t>
            </a:r>
            <a:r>
              <a:rPr lang="fr-FR" dirty="0" err="1"/>
              <a:t>already</a:t>
            </a:r>
            <a:r>
              <a:rPr lang="fr-FR" dirty="0"/>
              <a:t> </a:t>
            </a:r>
            <a:r>
              <a:rPr lang="fr-FR" dirty="0" err="1"/>
              <a:t>seen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M </a:t>
            </a:r>
            <a:r>
              <a:rPr lang="fr-FR" dirty="0" err="1"/>
              <a:t>shape</a:t>
            </a:r>
            <a:r>
              <a:rPr lang="fr-FR" dirty="0"/>
              <a:t> of the </a:t>
            </a:r>
            <a:r>
              <a:rPr lang="fr-FR" dirty="0" err="1"/>
              <a:t>magnetique</a:t>
            </a:r>
            <a:r>
              <a:rPr lang="fr-FR" dirty="0"/>
              <a:t> cycle,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anymore</a:t>
            </a:r>
            <a:r>
              <a:rPr lang="fr-FR" dirty="0"/>
              <a:t>. RMS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stays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</a:t>
            </a:r>
            <a:r>
              <a:rPr lang="fr-FR" dirty="0" err="1"/>
              <a:t>trheshold</a:t>
            </a:r>
            <a:r>
              <a:rPr lang="fr-FR" dirty="0"/>
              <a:t> for POPS and figure of 8.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81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Much </a:t>
            </a:r>
            <a:r>
              <a:rPr lang="fr-FR" dirty="0" err="1"/>
              <a:t>better</a:t>
            </a:r>
            <a:r>
              <a:rPr lang="fr-FR" dirty="0"/>
              <a:t> for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stability</a:t>
            </a:r>
            <a:r>
              <a:rPr lang="fr-FR" dirty="0"/>
              <a:t> and POPS ;-)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709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have </a:t>
            </a:r>
            <a:r>
              <a:rPr lang="fr-FR" dirty="0" err="1"/>
              <a:t>some</a:t>
            </a:r>
            <a:r>
              <a:rPr lang="fr-FR" dirty="0"/>
              <a:t> timing </a:t>
            </a:r>
            <a:r>
              <a:rPr lang="fr-FR" dirty="0" err="1"/>
              <a:t>constraints</a:t>
            </a:r>
            <a:r>
              <a:rPr lang="fr-FR" dirty="0"/>
              <a:t>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swapped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01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Timing modification </a:t>
            </a:r>
            <a:r>
              <a:rPr lang="fr-FR" dirty="0" err="1"/>
              <a:t>implemented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Technical</a:t>
            </a:r>
            <a:r>
              <a:rPr lang="fr-FR" dirty="0"/>
              <a:t> Stop 2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make</a:t>
            </a:r>
            <a:r>
              <a:rPr lang="fr-FR" dirty="0"/>
              <a:t> extraction </a:t>
            </a:r>
            <a:r>
              <a:rPr lang="fr-FR" dirty="0" err="1"/>
              <a:t>equipement</a:t>
            </a:r>
            <a:r>
              <a:rPr lang="fr-FR" dirty="0"/>
              <a:t> and TT2 line </a:t>
            </a:r>
            <a:r>
              <a:rPr lang="fr-FR" dirty="0" err="1"/>
              <a:t>pulsing</a:t>
            </a:r>
            <a:r>
              <a:rPr lang="fr-FR" dirty="0"/>
              <a:t> </a:t>
            </a:r>
            <a:r>
              <a:rPr lang="fr-FR" dirty="0" err="1"/>
              <a:t>twice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cycle. </a:t>
            </a:r>
            <a:r>
              <a:rPr lang="fr-FR" dirty="0" err="1"/>
              <a:t>Same</a:t>
            </a:r>
            <a:r>
              <a:rPr lang="fr-FR" dirty="0"/>
              <a:t> modification </a:t>
            </a:r>
            <a:r>
              <a:rPr lang="fr-FR" dirty="0" err="1"/>
              <a:t>ongoing</a:t>
            </a:r>
            <a:r>
              <a:rPr lang="fr-FR" dirty="0"/>
              <a:t> for </a:t>
            </a:r>
            <a:r>
              <a:rPr lang="fr-FR" dirty="0" err="1"/>
              <a:t>nTOF</a:t>
            </a:r>
            <a:r>
              <a:rPr lang="fr-FR" dirty="0"/>
              <a:t> triggers.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7BBF7-1E6D-4DD9-9D59-A8EF97A8E1D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62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00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8355DE2-55AC-45C3-9128-F082244C6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0F5F31D0-63B4-BFE9-F804-8772F86A2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147552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DC7544-72B1-C050-3C15-9239119ADE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503CC0F1-B88E-25AF-EB18-D35552C65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241684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E97E90-C949-1129-D0B2-1404B0C8FF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AE3CB4D3-BA17-FF70-6C8A-673A10EF2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3059685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82F0DAB-3A85-48CB-E532-9B1E1222D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1030520A-C386-A48A-9384-A7E40BFC6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4252792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B488C68-E4D8-4655-60E3-2601A3E173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1BB9A3-D67F-3DEA-06E6-53AC97DD5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1384289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DE6718A-9640-A26F-E511-1C47EECBD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2F0F5697-CE3D-5E38-8154-DEB2483FF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808301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5C87A18-F7EC-9F1A-138A-0960B66983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18C782-3814-F587-A87F-4F431129B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674537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E22F6D0-B0D1-E017-646D-0E8B531E1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13E772-00E9-AE0E-2B92-417F4A24F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257288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2056E-BBBE-4023-4577-9FC70A28D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CFA7FA4-5CC6-E8BC-B010-1E551794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704198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53EB07-F51B-14EE-31BC-3201DA651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E99E854-B87C-A670-D521-EEFD224A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175750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B1B6-B099-4807-8BDA-ACE4588FB6A3}" type="slidenum">
              <a:rPr lang="en-GB" smtClean="0"/>
              <a:t>‹N°›</a:t>
            </a:fld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4685F46-FF80-7AF8-36A6-C2056299E3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3189925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CC8616-00E4-D6FF-7537-CE113D216CBA}"/>
              </a:ext>
            </a:extLst>
          </p:cNvPr>
          <p:cNvSpPr txBox="1">
            <a:spLocks/>
          </p:cNvSpPr>
          <p:nvPr userDrawn="1"/>
        </p:nvSpPr>
        <p:spPr>
          <a:xfrm>
            <a:off x="3508022" y="6374044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31/01/2023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59FEBE4-5115-95D1-415E-0D4DC39B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2298279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3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62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8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7579CBF-83F8-2769-7AF8-DD7E2A0BA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294599CD-0628-EABD-381A-3C60F9725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113032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D295FD-93D5-B704-62DB-13F08A245B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FA1B6422-562B-DCE8-569C-5A22AB83E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420738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B235367-E799-44DA-965E-48E10CDAA7AF}"/>
              </a:ext>
            </a:extLst>
          </p:cNvPr>
          <p:cNvSpPr txBox="1">
            <a:spLocks/>
          </p:cNvSpPr>
          <p:nvPr userDrawn="1"/>
        </p:nvSpPr>
        <p:spPr>
          <a:xfrm>
            <a:off x="3498083" y="6364105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31/01/2023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0647E72-694A-87C3-D326-940843B1B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279883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35E126B-F900-DD4C-2831-A0B7EFDE1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39446DF9-124F-A399-B47F-B49704D27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205492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4C5851-5E1F-A99F-9596-FDC658B293D7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A3B8867E-E26E-BD83-902C-E207399B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125804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6B66681-E97C-394C-B301-7BD6070C8AD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FEFEA5-C966-175F-30AD-2DDDEC42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</a:p>
        </p:txBody>
      </p:sp>
    </p:spTree>
    <p:extLst>
      <p:ext uri="{BB962C8B-B14F-4D97-AF65-F5344CB8AC3E}">
        <p14:creationId xmlns:p14="http://schemas.microsoft.com/office/powerpoint/2010/main" val="4208657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5134" y="635085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31/01/2023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Denis Cotte | IPP MD Days 2023 | Optimization of </a:t>
            </a:r>
            <a:r>
              <a:rPr lang="en-GB" dirty="0" err="1"/>
              <a:t>nTOF</a:t>
            </a:r>
            <a:r>
              <a:rPr lang="en-GB" dirty="0"/>
              <a:t> 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56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browse/INST-484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hyperlink" Target="https://issues.cern.ch/browse/INST-484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4EBEFB-99ED-AB89-4ACA-5DAE827AD1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>
                <a:latin typeface="+mj-lt"/>
              </a:rPr>
              <a:t>Optimization of the operational </a:t>
            </a:r>
            <a:r>
              <a:rPr lang="en-US" sz="5400" dirty="0"/>
              <a:t>c</a:t>
            </a:r>
            <a:r>
              <a:rPr lang="en-US" sz="5400" dirty="0">
                <a:latin typeface="+mj-lt"/>
              </a:rPr>
              <a:t>ycle for the neutron Time-Of-Flight (n-TOF) Beam</a:t>
            </a:r>
            <a:endParaRPr lang="en-GB" dirty="0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26D93A2F-F8F6-D092-61B1-07E649E83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839861"/>
            <a:ext cx="11376025" cy="803275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5600" dirty="0" err="1"/>
              <a:t>D.Cotte</a:t>
            </a:r>
            <a:r>
              <a:rPr lang="EN-US" sz="5600" dirty="0"/>
              <a:t> (</a:t>
            </a:r>
            <a:r>
              <a:rPr lang="en-US" sz="5600" dirty="0"/>
              <a:t>BE</a:t>
            </a:r>
            <a:r>
              <a:rPr lang="EN-US" sz="5600" dirty="0"/>
              <a:t>-</a:t>
            </a:r>
            <a:r>
              <a:rPr lang="en-US" sz="5600" dirty="0"/>
              <a:t>OP</a:t>
            </a:r>
            <a:r>
              <a:rPr lang="EN-US" sz="5600" dirty="0"/>
              <a:t>-</a:t>
            </a:r>
            <a:r>
              <a:rPr lang="en-US" sz="5600" dirty="0"/>
              <a:t>PS</a:t>
            </a:r>
            <a:r>
              <a:rPr lang="EN-US" sz="5600" dirty="0"/>
              <a:t>)</a:t>
            </a:r>
          </a:p>
          <a:p>
            <a:r>
              <a:rPr lang="en-US" sz="5600" dirty="0"/>
              <a:t>On behalf of PS operation and PS coordinators, Heiko </a:t>
            </a:r>
            <a:r>
              <a:rPr lang="en-US" sz="5600" dirty="0" err="1"/>
              <a:t>Damerau</a:t>
            </a:r>
            <a:r>
              <a:rPr lang="en-US" sz="5600" dirty="0"/>
              <a:t>, Yann </a:t>
            </a:r>
            <a:r>
              <a:rPr lang="en-US" sz="5600" dirty="0" err="1"/>
              <a:t>Dutheil</a:t>
            </a:r>
            <a:r>
              <a:rPr lang="en-US" sz="5600" dirty="0"/>
              <a:t>.</a:t>
            </a:r>
            <a:endParaRPr lang="EN-US" sz="5600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605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4FC5CC3-82CF-21A4-93F2-A1383825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batch TOF beam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0029BE-E529-C39E-CAB5-056E859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5C30E70-7F32-C1BB-2280-3B9EBD81B6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9E7186-0F01-C49B-890C-466A27A0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4BB83677-5A76-2A46-DCFB-B2C4B2654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20" y="1156834"/>
            <a:ext cx="11376024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2100" b="1" dirty="0"/>
              <a:t>Timings</a:t>
            </a:r>
            <a:endParaRPr lang="en-US" sz="2100" dirty="0"/>
          </a:p>
          <a:p>
            <a:pPr marL="0" lvl="1" indent="0">
              <a:buNone/>
            </a:pPr>
            <a:r>
              <a:rPr lang="en-US" sz="2100" dirty="0"/>
              <a:t>The extraction equipment must be able to </a:t>
            </a:r>
            <a:r>
              <a:rPr lang="en-US" sz="2100" b="1" dirty="0"/>
              <a:t>pulse twice </a:t>
            </a:r>
            <a:r>
              <a:rPr lang="en-US" sz="2100" dirty="0"/>
              <a:t>in the same cycle just like TT2 and FTN line.</a:t>
            </a:r>
            <a:endParaRPr lang="en-US" sz="2100" b="1" dirty="0"/>
          </a:p>
          <a:p>
            <a:pPr lvl="1"/>
            <a:r>
              <a:rPr lang="en-US" dirty="0"/>
              <a:t>Timing modification performed during </a:t>
            </a:r>
            <a:r>
              <a:rPr lang="en-US" b="1" dirty="0"/>
              <a:t>2022-ITS2</a:t>
            </a:r>
            <a:r>
              <a:rPr lang="en-US" dirty="0"/>
              <a:t>. </a:t>
            </a:r>
            <a:r>
              <a:rPr lang="en-US" sz="1200" i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sz="1200" i="1" dirty="0">
                <a:solidFill>
                  <a:srgbClr val="5F5F5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https://issues.cern.ch/browse/INST-4843</a:t>
            </a:r>
            <a:r>
              <a:rPr lang="en-US" sz="1200" i="1" dirty="0"/>
              <a:t> and </a:t>
            </a:r>
            <a:r>
              <a:rPr lang="en-US" sz="1200" i="1" dirty="0">
                <a:hlinkClick r:id="rId4"/>
              </a:rPr>
              <a:t>https://issues.cern.ch/browse/INST-4844</a:t>
            </a:r>
            <a:r>
              <a:rPr lang="en-US" sz="1200" i="1" dirty="0"/>
              <a:t>]</a:t>
            </a:r>
            <a:endParaRPr lang="en-US" dirty="0"/>
          </a:p>
          <a:p>
            <a:pPr lvl="1"/>
            <a:r>
              <a:rPr lang="en-US" dirty="0"/>
              <a:t>Same modification foreseen on </a:t>
            </a:r>
            <a:r>
              <a:rPr lang="en-US" dirty="0" err="1"/>
              <a:t>nTOF</a:t>
            </a:r>
            <a:r>
              <a:rPr lang="en-US" dirty="0"/>
              <a:t> triggers </a:t>
            </a:r>
            <a:r>
              <a:rPr lang="en-US" b="1" dirty="0"/>
              <a:t>during this YETS </a:t>
            </a:r>
            <a:r>
              <a:rPr lang="en-US" sz="1200" i="1" dirty="0">
                <a:solidFill>
                  <a:srgbClr val="5F5F5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sz="1200" i="1" u="sng" dirty="0">
                <a:solidFill>
                  <a:srgbClr val="5F5F5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https://issues.cern.ch/browse/TIMING-42</a:t>
            </a:r>
            <a:r>
              <a:rPr lang="en-US" sz="1200" i="1" u="sng" dirty="0">
                <a:solidFill>
                  <a:srgbClr val="5F5F5F"/>
                </a:solidFill>
              </a:rPr>
              <a:t>12</a:t>
            </a:r>
            <a:r>
              <a:rPr lang="en-US" sz="1200" i="1" dirty="0">
                <a:solidFill>
                  <a:srgbClr val="5F5F5F"/>
                </a:solidFill>
              </a:rPr>
              <a:t>]</a:t>
            </a:r>
            <a:endParaRPr lang="en-US" sz="1200" dirty="0"/>
          </a:p>
          <a:p>
            <a:endParaRPr lang="fr-FR" dirty="0"/>
          </a:p>
        </p:txBody>
      </p:sp>
      <p:pic>
        <p:nvPicPr>
          <p:cNvPr id="8" name="Picture 2" descr="zoom">
            <a:extLst>
              <a:ext uri="{FF2B5EF4-FFF2-40B4-BE49-F238E27FC236}">
                <a16:creationId xmlns:a16="http://schemas.microsoft.com/office/drawing/2014/main" id="{EF0B2587-48E4-96C4-6EA3-F826DC5B7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72" y="3685150"/>
            <a:ext cx="4742203" cy="213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zoom">
            <a:extLst>
              <a:ext uri="{FF2B5EF4-FFF2-40B4-BE49-F238E27FC236}">
                <a16:creationId xmlns:a16="http://schemas.microsoft.com/office/drawing/2014/main" id="{A62D7A92-86A1-A655-094D-E73D5BA0C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434" y="3359426"/>
            <a:ext cx="3174556" cy="247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E1E2348-FFB1-80D0-A515-76472620FF03}"/>
              </a:ext>
            </a:extLst>
          </p:cNvPr>
          <p:cNvSpPr txBox="1"/>
          <p:nvPr/>
        </p:nvSpPr>
        <p:spPr>
          <a:xfrm>
            <a:off x="2113994" y="5815514"/>
            <a:ext cx="3424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Extraction power supplies </a:t>
            </a:r>
            <a:r>
              <a:rPr lang="fr-FR" sz="1050" i="1" dirty="0" err="1"/>
              <a:t>triggered</a:t>
            </a:r>
            <a:r>
              <a:rPr lang="fr-FR" sz="1050" i="1" dirty="0"/>
              <a:t> by PE2X and PEX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2566F33-BA7C-BF66-0E4E-7D11D5BD2DE5}"/>
              </a:ext>
            </a:extLst>
          </p:cNvPr>
          <p:cNvSpPr txBox="1"/>
          <p:nvPr/>
        </p:nvSpPr>
        <p:spPr>
          <a:xfrm>
            <a:off x="6827282" y="5830136"/>
            <a:ext cx="30636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TT2 power supplies </a:t>
            </a:r>
            <a:r>
              <a:rPr lang="fr-FR" sz="1050" i="1" dirty="0" err="1"/>
              <a:t>triggered</a:t>
            </a:r>
            <a:r>
              <a:rPr lang="fr-FR" sz="1050" i="1" dirty="0"/>
              <a:t> by PE2X and PEX</a:t>
            </a:r>
          </a:p>
        </p:txBody>
      </p:sp>
    </p:spTree>
    <p:extLst>
      <p:ext uri="{BB962C8B-B14F-4D97-AF65-F5344CB8AC3E}">
        <p14:creationId xmlns:p14="http://schemas.microsoft.com/office/powerpoint/2010/main" val="3400391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A7098B1-6534-7289-811F-8F322314C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578" y="1124744"/>
            <a:ext cx="11376024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2100" b="1" dirty="0"/>
              <a:t>Beam observation</a:t>
            </a:r>
            <a:endParaRPr lang="en-US" dirty="0"/>
          </a:p>
          <a:p>
            <a:pPr lvl="1"/>
            <a:r>
              <a:rPr lang="en-US" dirty="0"/>
              <a:t>BI equipment only refreshed on PEX event (2d extraction) – we are </a:t>
            </a:r>
            <a:r>
              <a:rPr lang="en-US" b="1" dirty="0"/>
              <a:t>blind</a:t>
            </a:r>
            <a:r>
              <a:rPr lang="en-US" dirty="0"/>
              <a:t> concerning 1</a:t>
            </a:r>
            <a:r>
              <a:rPr lang="en-US" baseline="30000" dirty="0"/>
              <a:t>st</a:t>
            </a:r>
            <a:r>
              <a:rPr lang="en-US" dirty="0"/>
              <a:t> extraction (only BTVs are available to check the beam)  </a:t>
            </a:r>
          </a:p>
          <a:p>
            <a:pPr lvl="1"/>
            <a:r>
              <a:rPr lang="en-US" b="1" dirty="0"/>
              <a:t>BI equipment </a:t>
            </a:r>
            <a:r>
              <a:rPr lang="en-US" dirty="0"/>
              <a:t>needs to become </a:t>
            </a:r>
            <a:r>
              <a:rPr lang="en-US" b="1" dirty="0"/>
              <a:t>compatible with two extractions </a:t>
            </a:r>
            <a:r>
              <a:rPr lang="en-US" dirty="0"/>
              <a:t>per cycle (at least for BCTs and SEMs)</a:t>
            </a:r>
          </a:p>
          <a:p>
            <a:pPr lvl="2"/>
            <a:r>
              <a:rPr lang="en-US" dirty="0"/>
              <a:t>Followed up by Ana Guerrero (SY-BI-SW)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61197D-024C-8E6B-E486-243CE79F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221994-708B-DEB7-B3B3-95911E0BC4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F79ED6-5887-3FC7-307E-BBA47EB7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7033399E-A816-B891-6F03-DF590165C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Double batch TOF beam</a:t>
            </a:r>
            <a:endParaRPr lang="fr-FR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4486C-2DFC-CC0E-AA5D-B4E13BD9D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78" y="2979963"/>
            <a:ext cx="5337561" cy="300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Vidéo 100">
            <a:hlinkClick r:id="" action="ppaction://media"/>
            <a:extLst>
              <a:ext uri="{FF2B5EF4-FFF2-40B4-BE49-F238E27FC236}">
                <a16:creationId xmlns:a16="http://schemas.microsoft.com/office/drawing/2014/main" id="{DBCAC213-2FD1-E709-BA32-E5B7AA53A1D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4170" y="3114283"/>
            <a:ext cx="5080404" cy="28577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7F9511FE-8DD2-2377-5F9E-B6E0B4F7187D}"/>
              </a:ext>
            </a:extLst>
          </p:cNvPr>
          <p:cNvSpPr txBox="1"/>
          <p:nvPr/>
        </p:nvSpPr>
        <p:spPr>
          <a:xfrm>
            <a:off x="7609161" y="5997466"/>
            <a:ext cx="35702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Last screen of TT2 </a:t>
            </a:r>
            <a:r>
              <a:rPr lang="fr-FR" sz="1050" i="1" dirty="0" err="1"/>
              <a:t>before</a:t>
            </a:r>
            <a:r>
              <a:rPr lang="fr-FR" sz="1050" i="1" dirty="0"/>
              <a:t> D3 Dump </a:t>
            </a:r>
            <a:r>
              <a:rPr lang="fr-FR" sz="1050" i="1" dirty="0" err="1"/>
              <a:t>with</a:t>
            </a:r>
            <a:r>
              <a:rPr lang="fr-FR" sz="1050" i="1" dirty="0"/>
              <a:t> </a:t>
            </a:r>
            <a:r>
              <a:rPr lang="fr-FR" sz="1050" i="1" dirty="0" err="1"/>
              <a:t>both</a:t>
            </a:r>
            <a:r>
              <a:rPr lang="fr-FR" sz="1050" i="1" dirty="0"/>
              <a:t> extraction.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494A72B-1050-FA6D-58FC-D4896E234154}"/>
              </a:ext>
            </a:extLst>
          </p:cNvPr>
          <p:cNvSpPr txBox="1"/>
          <p:nvPr/>
        </p:nvSpPr>
        <p:spPr>
          <a:xfrm>
            <a:off x="1108969" y="5982342"/>
            <a:ext cx="4214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Beam position on </a:t>
            </a:r>
            <a:r>
              <a:rPr lang="fr-FR" sz="1050" i="1" dirty="0" err="1"/>
              <a:t>SEMGrid</a:t>
            </a:r>
            <a:r>
              <a:rPr lang="fr-FR" sz="1050" i="1" dirty="0"/>
              <a:t> </a:t>
            </a:r>
            <a:r>
              <a:rPr lang="fr-FR" sz="1050" i="1" dirty="0" err="1"/>
              <a:t>before</a:t>
            </a:r>
            <a:r>
              <a:rPr lang="fr-FR" sz="1050" i="1" dirty="0"/>
              <a:t> </a:t>
            </a:r>
            <a:r>
              <a:rPr lang="fr-FR" sz="1050" i="1" dirty="0" err="1"/>
              <a:t>nTOF</a:t>
            </a:r>
            <a:r>
              <a:rPr lang="fr-FR" sz="1050" i="1" dirty="0"/>
              <a:t> </a:t>
            </a:r>
            <a:r>
              <a:rPr lang="fr-FR" sz="1050" i="1" dirty="0" err="1"/>
              <a:t>target</a:t>
            </a:r>
            <a:r>
              <a:rPr lang="fr-FR" sz="1050" i="1" dirty="0"/>
              <a:t> (2d extraction </a:t>
            </a:r>
            <a:r>
              <a:rPr lang="fr-FR" sz="1050" i="1" dirty="0" err="1"/>
              <a:t>only</a:t>
            </a:r>
            <a:r>
              <a:rPr lang="fr-FR" sz="1050" i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0846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3BBA699-6649-687E-7AE4-EA842D79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D26076-8E8F-3843-EA67-8DEC33AD0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DAA44E2-677D-E174-6AE9-D0C0EEC16A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13F716-83F4-9F02-65EB-88749F855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947F38-EE94-D060-0EE5-949A95D11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>
            <a:normAutofit/>
          </a:bodyPr>
          <a:lstStyle/>
          <a:p>
            <a:endParaRPr lang="en-US" dirty="0"/>
          </a:p>
          <a:p>
            <a:pPr lvl="1"/>
            <a:r>
              <a:rPr lang="fr-CH" dirty="0"/>
              <a:t>TOF cycle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currently</a:t>
            </a:r>
            <a:r>
              <a:rPr lang="fr-CH" dirty="0"/>
              <a:t> operating up to 850E10 </a:t>
            </a:r>
            <a:r>
              <a:rPr lang="fr-CH" dirty="0" err="1"/>
              <a:t>ppb</a:t>
            </a:r>
            <a:r>
              <a:rPr lang="fr-CH" dirty="0"/>
              <a:t>, “</a:t>
            </a:r>
            <a:r>
              <a:rPr lang="fr-CH" dirty="0" err="1"/>
              <a:t>Ultimate</a:t>
            </a:r>
            <a:r>
              <a:rPr lang="fr-CH" dirty="0"/>
              <a:t>” </a:t>
            </a:r>
            <a:r>
              <a:rPr lang="fr-CH" b="1" dirty="0" err="1"/>
              <a:t>bunch</a:t>
            </a:r>
            <a:r>
              <a:rPr lang="fr-CH" b="1" dirty="0"/>
              <a:t> </a:t>
            </a:r>
            <a:r>
              <a:rPr lang="fr-CH" b="1" dirty="0" err="1"/>
              <a:t>intensity</a:t>
            </a:r>
            <a:r>
              <a:rPr lang="fr-CH" b="1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explored</a:t>
            </a:r>
            <a:r>
              <a:rPr lang="fr-CH" dirty="0"/>
              <a:t>.</a:t>
            </a:r>
          </a:p>
          <a:p>
            <a:pPr lvl="1"/>
            <a:r>
              <a:rPr lang="fr-CH" dirty="0"/>
              <a:t>Flexible adaptation of the SC to exploit </a:t>
            </a:r>
            <a:r>
              <a:rPr lang="fr-CH" b="1" dirty="0"/>
              <a:t>maximum flux </a:t>
            </a:r>
            <a:r>
              <a:rPr lang="fr-CH" dirty="0"/>
              <a:t>of 2.2</a:t>
            </a:r>
            <a:r>
              <a:rPr lang="fr-CH" baseline="30000" dirty="0"/>
              <a:t>e</a:t>
            </a:r>
            <a:r>
              <a:rPr lang="fr-CH" dirty="0"/>
              <a:t>12 pps → </a:t>
            </a:r>
            <a:r>
              <a:rPr lang="fr-CH" b="1" dirty="0" err="1"/>
              <a:t>still</a:t>
            </a:r>
            <a:r>
              <a:rPr lang="fr-CH" b="1" dirty="0"/>
              <a:t> </a:t>
            </a:r>
            <a:r>
              <a:rPr lang="fr-CH" b="1" dirty="0" err="1"/>
              <a:t>waiting</a:t>
            </a:r>
            <a:r>
              <a:rPr lang="fr-CH" b="1" dirty="0"/>
              <a:t> for approbation</a:t>
            </a:r>
            <a:r>
              <a:rPr lang="fr-CH" dirty="0"/>
              <a:t>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Commissioning of ring and transfer line with </a:t>
            </a:r>
            <a:r>
              <a:rPr lang="en-US" b="1" dirty="0"/>
              <a:t>28ns version </a:t>
            </a:r>
            <a:r>
              <a:rPr lang="en-US" dirty="0"/>
              <a:t>at the </a:t>
            </a:r>
            <a:r>
              <a:rPr lang="en-US" b="1" dirty="0"/>
              <a:t>start of 2023</a:t>
            </a:r>
            <a:r>
              <a:rPr lang="en-US" dirty="0"/>
              <a:t>. </a:t>
            </a:r>
            <a:r>
              <a:rPr lang="en-US" b="1" dirty="0"/>
              <a:t>(TPS15 OUT)</a:t>
            </a:r>
          </a:p>
          <a:p>
            <a:pPr lvl="2"/>
            <a:r>
              <a:rPr lang="en-US" dirty="0"/>
              <a:t>Taking care of </a:t>
            </a:r>
            <a:r>
              <a:rPr lang="en-US" b="1" dirty="0"/>
              <a:t>extraction losses </a:t>
            </a:r>
            <a:r>
              <a:rPr lang="en-US" dirty="0"/>
              <a:t>and </a:t>
            </a:r>
            <a:r>
              <a:rPr lang="en-US" b="1" dirty="0"/>
              <a:t>front tail presence</a:t>
            </a:r>
            <a:r>
              <a:rPr lang="en-US" dirty="0"/>
              <a:t>.</a:t>
            </a:r>
          </a:p>
          <a:p>
            <a:pPr lvl="2"/>
            <a:r>
              <a:rPr lang="fr-CH" dirty="0" err="1">
                <a:solidFill>
                  <a:srgbClr val="000000"/>
                </a:solidFill>
                <a:latin typeface="Helvetica" pitchFamily="2" charset="0"/>
              </a:rPr>
              <a:t>Measure</a:t>
            </a:r>
            <a:r>
              <a:rPr lang="fr-CH" dirty="0">
                <a:solidFill>
                  <a:srgbClr val="000000"/>
                </a:solidFill>
                <a:latin typeface="Helvetica" pitchFamily="2" charset="0"/>
              </a:rPr>
              <a:t> and </a:t>
            </a:r>
            <a:r>
              <a:rPr lang="fr-CH" dirty="0" err="1">
                <a:solidFill>
                  <a:srgbClr val="000000"/>
                </a:solidFill>
                <a:latin typeface="Helvetica" pitchFamily="2" charset="0"/>
              </a:rPr>
              <a:t>modify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transfer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line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optics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with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optimised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aperture model.</a:t>
            </a:r>
            <a:endParaRPr lang="en-US" dirty="0"/>
          </a:p>
          <a:p>
            <a:pPr lvl="1"/>
            <a:endParaRPr lang="fr-CH" dirty="0"/>
          </a:p>
          <a:p>
            <a:pPr lvl="1"/>
            <a:r>
              <a:rPr lang="fr-CH" dirty="0" err="1"/>
              <a:t>Additional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r>
              <a:rPr lang="fr-CH" dirty="0"/>
              <a:t> for </a:t>
            </a:r>
            <a:r>
              <a:rPr lang="fr-CH" b="1" dirty="0"/>
              <a:t>double-batch</a:t>
            </a:r>
            <a:r>
              <a:rPr lang="fr-CH" dirty="0"/>
              <a:t> TOF </a:t>
            </a:r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can </a:t>
            </a:r>
            <a:r>
              <a:rPr lang="fr-CH" dirty="0" err="1"/>
              <a:t>become</a:t>
            </a:r>
            <a:r>
              <a:rPr lang="fr-CH" dirty="0"/>
              <a:t> </a:t>
            </a:r>
            <a:r>
              <a:rPr lang="fr-CH" dirty="0" err="1"/>
              <a:t>operational</a:t>
            </a:r>
            <a:r>
              <a:rPr lang="fr-CH" dirty="0"/>
              <a:t>:</a:t>
            </a:r>
          </a:p>
          <a:p>
            <a:pPr lvl="2"/>
            <a:r>
              <a:rPr lang="fr-CH" b="1" dirty="0"/>
              <a:t>BI </a:t>
            </a:r>
            <a:r>
              <a:rPr lang="fr-CH" b="1" dirty="0" err="1"/>
              <a:t>equipment</a:t>
            </a:r>
            <a:r>
              <a:rPr lang="fr-CH" b="1" dirty="0"/>
              <a:t> </a:t>
            </a:r>
            <a:r>
              <a:rPr lang="fr-CH" b="1" dirty="0" err="1"/>
              <a:t>needs</a:t>
            </a:r>
            <a:r>
              <a:rPr lang="fr-CH" b="1" dirty="0"/>
              <a:t> to </a:t>
            </a:r>
            <a:r>
              <a:rPr lang="fr-CH" b="1" dirty="0" err="1"/>
              <a:t>become</a:t>
            </a:r>
            <a:r>
              <a:rPr lang="fr-CH" b="1" dirty="0"/>
              <a:t> compatible </a:t>
            </a:r>
            <a:r>
              <a:rPr lang="fr-CH" b="1" dirty="0" err="1"/>
              <a:t>with</a:t>
            </a:r>
            <a:r>
              <a:rPr lang="fr-CH" b="1" dirty="0"/>
              <a:t> </a:t>
            </a:r>
            <a:r>
              <a:rPr lang="fr-CH" b="1" dirty="0" err="1"/>
              <a:t>two</a:t>
            </a:r>
            <a:r>
              <a:rPr lang="fr-CH" b="1" dirty="0"/>
              <a:t> extractions per cycle.</a:t>
            </a:r>
          </a:p>
          <a:p>
            <a:pPr lvl="2"/>
            <a:r>
              <a:rPr lang="fr-CH" dirty="0" err="1"/>
              <a:t>Performed</a:t>
            </a:r>
            <a:r>
              <a:rPr lang="fr-CH" dirty="0"/>
              <a:t> 28ns modifications and </a:t>
            </a:r>
            <a:r>
              <a:rPr lang="fr-CH" dirty="0" err="1"/>
              <a:t>bunch</a:t>
            </a:r>
            <a:r>
              <a:rPr lang="fr-CH" dirty="0"/>
              <a:t> rotation / anti-rotation / rotation </a:t>
            </a:r>
            <a:r>
              <a:rPr lang="fr-CH" dirty="0" err="1"/>
              <a:t>again</a:t>
            </a:r>
            <a:endParaRPr lang="en-US" dirty="0"/>
          </a:p>
          <a:p>
            <a:pPr marL="357707" lvl="1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3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E559682-2FCB-6059-FC13-B56B26D0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1"/>
                </a:solidFill>
                <a:cs typeface="Arial" pitchFamily="34" charset="0"/>
              </a:rPr>
              <a:t>Operational cycle for </a:t>
            </a:r>
            <a:r>
              <a:rPr lang="en-GB" sz="3600" dirty="0" err="1">
                <a:solidFill>
                  <a:schemeClr val="tx1"/>
                </a:solidFill>
                <a:cs typeface="Arial" pitchFamily="34" charset="0"/>
              </a:rPr>
              <a:t>nToF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5821AE-36EA-B3EF-84F5-65013F42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A7A79B-9309-D0A6-6D3B-62C1BAF80A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86AD77-15BE-7266-4A97-DA761DCDB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7013FF-CCCA-6C06-B21D-2ED90EC2358C}"/>
              </a:ext>
            </a:extLst>
          </p:cNvPr>
          <p:cNvSpPr txBox="1"/>
          <p:nvPr/>
        </p:nvSpPr>
        <p:spPr>
          <a:xfrm>
            <a:off x="8815560" y="1213501"/>
            <a:ext cx="3001897" cy="470898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marL="342891" indent="-342891">
              <a:spcAft>
                <a:spcPts val="600"/>
              </a:spcAft>
              <a:buClr>
                <a:srgbClr val="000099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Beam produced from PSB Ring 2 (R3 can be used as back-up)</a:t>
            </a:r>
          </a:p>
          <a:p>
            <a:pPr marL="342891" indent="-342891">
              <a:spcAft>
                <a:spcPts val="600"/>
              </a:spcAft>
              <a:buClr>
                <a:srgbClr val="000099"/>
              </a:buClr>
              <a:buSzPct val="130000"/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n-lt"/>
            </a:endParaRPr>
          </a:p>
          <a:p>
            <a:pPr marL="342891" indent="-342891">
              <a:spcAft>
                <a:spcPts val="600"/>
              </a:spcAft>
              <a:buClr>
                <a:srgbClr val="000099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Beam intensity ~850 x 10</a:t>
            </a:r>
            <a:r>
              <a:rPr lang="en-US" baseline="30000" dirty="0">
                <a:solidFill>
                  <a:srgbClr val="2F2F2F"/>
                </a:solidFill>
                <a:latin typeface="+mn-lt"/>
              </a:rPr>
              <a:t>10</a:t>
            </a:r>
            <a:r>
              <a:rPr lang="en-US" dirty="0">
                <a:solidFill>
                  <a:srgbClr val="2F2F2F"/>
                </a:solidFill>
                <a:latin typeface="+mn-lt"/>
              </a:rPr>
              <a:t> p per pulse)</a:t>
            </a:r>
          </a:p>
          <a:p>
            <a:pPr>
              <a:spcAft>
                <a:spcPts val="600"/>
              </a:spcAft>
              <a:buClr>
                <a:srgbClr val="000099"/>
              </a:buClr>
              <a:buSzPct val="130000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 </a:t>
            </a:r>
          </a:p>
          <a:p>
            <a:pPr marL="342891" indent="-342891">
              <a:spcAft>
                <a:spcPts val="600"/>
              </a:spcAft>
              <a:buClr>
                <a:srgbClr val="000099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Main losses occur at transition crossing and extraction.</a:t>
            </a:r>
          </a:p>
          <a:p>
            <a:pPr>
              <a:spcAft>
                <a:spcPts val="600"/>
              </a:spcAft>
              <a:buClr>
                <a:srgbClr val="000099"/>
              </a:buClr>
              <a:buSzPct val="130000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 </a:t>
            </a:r>
          </a:p>
          <a:p>
            <a:pPr marL="342891" indent="-342891">
              <a:spcAft>
                <a:spcPts val="600"/>
              </a:spcAft>
              <a:buClr>
                <a:srgbClr val="000099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n-lt"/>
              </a:rPr>
              <a:t>Bunch rotation before extraction in order to reach 40ns or 28ns bunch length</a:t>
            </a:r>
          </a:p>
        </p:txBody>
      </p:sp>
      <p:pic>
        <p:nvPicPr>
          <p:cNvPr id="8" name="Picture 2" descr="zoom">
            <a:extLst>
              <a:ext uri="{FF2B5EF4-FFF2-40B4-BE49-F238E27FC236}">
                <a16:creationId xmlns:a16="http://schemas.microsoft.com/office/drawing/2014/main" id="{C8576A0D-7846-CF14-CBF8-37CA67023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526" y="2082919"/>
            <a:ext cx="5815988" cy="407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7">
            <a:extLst>
              <a:ext uri="{FF2B5EF4-FFF2-40B4-BE49-F238E27FC236}">
                <a16:creationId xmlns:a16="http://schemas.microsoft.com/office/drawing/2014/main" id="{44E4DA46-B5CB-653D-6B4B-F5C4AFA484DA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2988914" y="3395242"/>
            <a:ext cx="2006415" cy="5109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2">
            <a:extLst>
              <a:ext uri="{FF2B5EF4-FFF2-40B4-BE49-F238E27FC236}">
                <a16:creationId xmlns:a16="http://schemas.microsoft.com/office/drawing/2014/main" id="{0C11311F-512F-70F0-8101-77A4C4D18C18}"/>
              </a:ext>
            </a:extLst>
          </p:cNvPr>
          <p:cNvSpPr txBox="1"/>
          <p:nvPr/>
        </p:nvSpPr>
        <p:spPr>
          <a:xfrm>
            <a:off x="4995329" y="3613834"/>
            <a:ext cx="96430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Beam losses</a:t>
            </a:r>
          </a:p>
        </p:txBody>
      </p:sp>
      <p:cxnSp>
        <p:nvCxnSpPr>
          <p:cNvPr id="11" name="Straight Arrow Connector 9">
            <a:extLst>
              <a:ext uri="{FF2B5EF4-FFF2-40B4-BE49-F238E27FC236}">
                <a16:creationId xmlns:a16="http://schemas.microsoft.com/office/drawing/2014/main" id="{D4ADB3D0-3923-89F3-E4B6-5CE8723029B4}"/>
              </a:ext>
            </a:extLst>
          </p:cNvPr>
          <p:cNvCxnSpPr>
            <a:cxnSpLocks/>
          </p:cNvCxnSpPr>
          <p:nvPr/>
        </p:nvCxnSpPr>
        <p:spPr>
          <a:xfrm flipH="1" flipV="1">
            <a:off x="6578987" y="3502206"/>
            <a:ext cx="51602" cy="98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8BCE6D3-5BFF-D53E-AE32-993819DA7DEC}"/>
              </a:ext>
            </a:extLst>
          </p:cNvPr>
          <p:cNvSpPr txBox="1"/>
          <p:nvPr/>
        </p:nvSpPr>
        <p:spPr>
          <a:xfrm>
            <a:off x="5914144" y="2490344"/>
            <a:ext cx="125076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PS magnetic cycle</a:t>
            </a:r>
          </a:p>
        </p:txBody>
      </p:sp>
      <p:cxnSp>
        <p:nvCxnSpPr>
          <p:cNvPr id="13" name="Straight Arrow Connector 15">
            <a:extLst>
              <a:ext uri="{FF2B5EF4-FFF2-40B4-BE49-F238E27FC236}">
                <a16:creationId xmlns:a16="http://schemas.microsoft.com/office/drawing/2014/main" id="{E7FE7541-58D1-E4BE-97A1-D4D57C29B359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135960" y="2045737"/>
            <a:ext cx="841587" cy="643584"/>
          </a:xfrm>
          <a:prstGeom prst="straightConnector1">
            <a:avLst/>
          </a:prstGeom>
          <a:ln>
            <a:solidFill>
              <a:srgbClr val="149FE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6">
            <a:extLst>
              <a:ext uri="{FF2B5EF4-FFF2-40B4-BE49-F238E27FC236}">
                <a16:creationId xmlns:a16="http://schemas.microsoft.com/office/drawing/2014/main" id="{A37E70BD-8AA7-EABC-CF4D-C30136D30D14}"/>
              </a:ext>
            </a:extLst>
          </p:cNvPr>
          <p:cNvSpPr txBox="1"/>
          <p:nvPr/>
        </p:nvSpPr>
        <p:spPr>
          <a:xfrm>
            <a:off x="76328" y="1460962"/>
            <a:ext cx="2119264" cy="584775"/>
          </a:xfrm>
          <a:prstGeom prst="rect">
            <a:avLst/>
          </a:prstGeom>
          <a:solidFill>
            <a:srgbClr val="00B0F0"/>
          </a:solidFill>
          <a:ln>
            <a:solidFill>
              <a:srgbClr val="149FE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2GeV Injection @ C170</a:t>
            </a:r>
          </a:p>
        </p:txBody>
      </p:sp>
      <p:cxnSp>
        <p:nvCxnSpPr>
          <p:cNvPr id="15" name="Straight Arrow Connector 20">
            <a:extLst>
              <a:ext uri="{FF2B5EF4-FFF2-40B4-BE49-F238E27FC236}">
                <a16:creationId xmlns:a16="http://schemas.microsoft.com/office/drawing/2014/main" id="{CC81E40A-4BC3-6370-535A-EADB1870205C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4462670" y="2045737"/>
            <a:ext cx="2135763" cy="541437"/>
          </a:xfrm>
          <a:prstGeom prst="straightConnector1">
            <a:avLst/>
          </a:prstGeom>
          <a:ln>
            <a:solidFill>
              <a:srgbClr val="149FE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21">
            <a:extLst>
              <a:ext uri="{FF2B5EF4-FFF2-40B4-BE49-F238E27FC236}">
                <a16:creationId xmlns:a16="http://schemas.microsoft.com/office/drawing/2014/main" id="{D8BB6827-5F7A-5F5B-6951-740408F7E3CA}"/>
              </a:ext>
            </a:extLst>
          </p:cNvPr>
          <p:cNvSpPr txBox="1"/>
          <p:nvPr/>
        </p:nvSpPr>
        <p:spPr>
          <a:xfrm>
            <a:off x="5392672" y="1460962"/>
            <a:ext cx="2411521" cy="584775"/>
          </a:xfrm>
          <a:prstGeom prst="rect">
            <a:avLst/>
          </a:prstGeom>
          <a:solidFill>
            <a:srgbClr val="00B0F0"/>
          </a:solidFill>
          <a:ln>
            <a:solidFill>
              <a:srgbClr val="149FE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20GeV/c Extraction @ C728</a:t>
            </a:r>
          </a:p>
        </p:txBody>
      </p:sp>
      <p:cxnSp>
        <p:nvCxnSpPr>
          <p:cNvPr id="17" name="Straight Arrow Connector 22">
            <a:extLst>
              <a:ext uri="{FF2B5EF4-FFF2-40B4-BE49-F238E27FC236}">
                <a16:creationId xmlns:a16="http://schemas.microsoft.com/office/drawing/2014/main" id="{1DE2150D-5904-D443-E9CD-048A54E67A25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2988914" y="2032924"/>
            <a:ext cx="855674" cy="44191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23">
            <a:extLst>
              <a:ext uri="{FF2B5EF4-FFF2-40B4-BE49-F238E27FC236}">
                <a16:creationId xmlns:a16="http://schemas.microsoft.com/office/drawing/2014/main" id="{233B12AF-E48C-8AD0-D8D8-8E9D7013DE4B}"/>
              </a:ext>
            </a:extLst>
          </p:cNvPr>
          <p:cNvSpPr txBox="1"/>
          <p:nvPr/>
        </p:nvSpPr>
        <p:spPr>
          <a:xfrm>
            <a:off x="3049532" y="1448149"/>
            <a:ext cx="1590111" cy="5847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Crossing Transition</a:t>
            </a:r>
          </a:p>
        </p:txBody>
      </p:sp>
      <p:cxnSp>
        <p:nvCxnSpPr>
          <p:cNvPr id="19" name="Straight Arrow Connector 7">
            <a:extLst>
              <a:ext uri="{FF2B5EF4-FFF2-40B4-BE49-F238E27FC236}">
                <a16:creationId xmlns:a16="http://schemas.microsoft.com/office/drawing/2014/main" id="{CC340333-5A7A-BB80-756D-242F0C8FF191}"/>
              </a:ext>
            </a:extLst>
          </p:cNvPr>
          <p:cNvCxnSpPr>
            <a:cxnSpLocks/>
          </p:cNvCxnSpPr>
          <p:nvPr/>
        </p:nvCxnSpPr>
        <p:spPr>
          <a:xfrm flipH="1" flipV="1">
            <a:off x="4453979" y="2894269"/>
            <a:ext cx="1023504" cy="7195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2">
            <a:extLst>
              <a:ext uri="{FF2B5EF4-FFF2-40B4-BE49-F238E27FC236}">
                <a16:creationId xmlns:a16="http://schemas.microsoft.com/office/drawing/2014/main" id="{8E04A140-60E3-1600-A03C-C6F078380BD9}"/>
              </a:ext>
            </a:extLst>
          </p:cNvPr>
          <p:cNvSpPr txBox="1"/>
          <p:nvPr/>
        </p:nvSpPr>
        <p:spPr>
          <a:xfrm>
            <a:off x="2315079" y="5520189"/>
            <a:ext cx="3888365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Beam losses per straight section</a:t>
            </a:r>
          </a:p>
        </p:txBody>
      </p:sp>
      <p:cxnSp>
        <p:nvCxnSpPr>
          <p:cNvPr id="29" name="Straight Arrow Connector 9">
            <a:extLst>
              <a:ext uri="{FF2B5EF4-FFF2-40B4-BE49-F238E27FC236}">
                <a16:creationId xmlns:a16="http://schemas.microsoft.com/office/drawing/2014/main" id="{EE2CA300-294D-850A-C721-37C4365A8D6A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5477483" y="2905843"/>
            <a:ext cx="436661" cy="3044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80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6A69F46-C5F9-407C-0950-470FA8888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21" y="89653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Total delivery of 2.45E19 protons (~1E17 protons per day)</a:t>
            </a:r>
          </a:p>
          <a:p>
            <a:endParaRPr lang="fr-FR" dirty="0"/>
          </a:p>
          <a:p>
            <a:endParaRPr lang="fr-FR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Stable operation since March (TOF~850e10ppp / TOF-EAST~400e10ppp) and (~98% transmission)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Maximum proton flux on Target was 1.6e12 proton per second. Tested (with RP and STI) at 2.2e12 </a:t>
            </a:r>
            <a:r>
              <a:rPr lang="en-US" dirty="0" err="1"/>
              <a:t>pps</a:t>
            </a:r>
            <a:r>
              <a:rPr lang="en-US" dirty="0"/>
              <a:t> in September 2022 adding more TOF cycles in Super Cycle. 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DF9C7A-FA4B-4BA9-C2F7-F4AE6FFB5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Delivered intensity in 2022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BE6A13F-E1DC-11DF-D0F1-5D37B1EA2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D520867-839E-F17D-A8ED-F3F54E831D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59DC3A-A494-59D0-310B-06FA73EA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1B695FF2-73C4-D243-5A1A-D824C8921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73" y="1363297"/>
            <a:ext cx="6629380" cy="1739047"/>
          </a:xfrm>
          <a:prstGeom prst="rect">
            <a:avLst/>
          </a:prstGeom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2B881523-E881-C1FB-7D4D-2D9C61847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719" y="3905859"/>
            <a:ext cx="5237437" cy="158006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14D31ED-22CD-F4CE-0713-AB28C0509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4592" y="3799842"/>
            <a:ext cx="5043581" cy="15264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32E420A-79C2-BBBE-4B98-9F9D2AD43C1C}"/>
              </a:ext>
            </a:extLst>
          </p:cNvPr>
          <p:cNvSpPr txBox="1"/>
          <p:nvPr/>
        </p:nvSpPr>
        <p:spPr>
          <a:xfrm>
            <a:off x="6404592" y="538841"/>
            <a:ext cx="20457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http://</a:t>
            </a:r>
            <a:r>
              <a:rPr lang="fr-FR" sz="1050" i="1" dirty="0" err="1"/>
              <a:t>bpt.cern.ch</a:t>
            </a:r>
            <a:r>
              <a:rPr lang="fr-FR" sz="1050" i="1" dirty="0"/>
              <a:t>/</a:t>
            </a:r>
            <a:r>
              <a:rPr lang="fr-FR" sz="1050" i="1" dirty="0" err="1"/>
              <a:t>ps</a:t>
            </a:r>
            <a:r>
              <a:rPr lang="fr-FR" sz="1050" i="1" dirty="0"/>
              <a:t>/TOF/2022/</a:t>
            </a:r>
          </a:p>
        </p:txBody>
      </p:sp>
    </p:spTree>
    <p:extLst>
      <p:ext uri="{BB962C8B-B14F-4D97-AF65-F5344CB8AC3E}">
        <p14:creationId xmlns:p14="http://schemas.microsoft.com/office/powerpoint/2010/main" val="242965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B3D4A6A-62C3-B1A0-B771-8209DAF84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4215"/>
            <a:ext cx="11376024" cy="4608512"/>
          </a:xfrm>
        </p:spPr>
        <p:txBody>
          <a:bodyPr/>
          <a:lstStyle/>
          <a:p>
            <a:r>
              <a:rPr lang="en-US" b="1" dirty="0"/>
              <a:t>Pre-pulses</a:t>
            </a:r>
            <a:r>
              <a:rPr lang="en-US" dirty="0"/>
              <a:t> observed by the experiment at the start of 2022</a:t>
            </a:r>
          </a:p>
          <a:p>
            <a:pPr lvl="1"/>
            <a:r>
              <a:rPr lang="en-US" dirty="0"/>
              <a:t>Caused by </a:t>
            </a:r>
            <a:r>
              <a:rPr lang="en-US" b="1" dirty="0"/>
              <a:t>satellite bunches </a:t>
            </a:r>
            <a:r>
              <a:rPr lang="en-US" dirty="0"/>
              <a:t>on the bucket </a:t>
            </a:r>
            <a:r>
              <a:rPr lang="en-US" b="1" dirty="0"/>
              <a:t>in front of the main bunch </a:t>
            </a:r>
            <a:r>
              <a:rPr lang="en-US" dirty="0"/>
              <a:t>-&gt; solved by adjusting Injection RF voltage + KFA timings.</a:t>
            </a:r>
          </a:p>
          <a:p>
            <a:pPr lvl="1"/>
            <a:r>
              <a:rPr lang="en-US" dirty="0"/>
              <a:t>Careful observation with the BSM (front-tail) and </a:t>
            </a:r>
            <a:r>
              <a:rPr lang="en-US" b="1" dirty="0"/>
              <a:t>adjustment of the bunch rotation</a:t>
            </a:r>
            <a:r>
              <a:rPr lang="en-US" dirty="0"/>
              <a:t> solved the issue. 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49D53D-E45E-7D85-D792-E94FA6F6D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experiments and solutions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71D779-1BC1-6DFB-42D1-D0CB276C0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4EE837-5316-AF6B-B7C2-08309FB5A9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24F221-DBC0-FD18-1692-55995371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E375802-CBD8-9868-E7C0-CE3B8833BCD5}"/>
              </a:ext>
            </a:extLst>
          </p:cNvPr>
          <p:cNvGrpSpPr/>
          <p:nvPr/>
        </p:nvGrpSpPr>
        <p:grpSpPr>
          <a:xfrm>
            <a:off x="1331766" y="2838375"/>
            <a:ext cx="9521757" cy="2616999"/>
            <a:chOff x="321084" y="2000766"/>
            <a:chExt cx="10745032" cy="2897982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8CC9525-6D77-F2C5-1B57-6280F29AA3DF}"/>
                </a:ext>
              </a:extLst>
            </p:cNvPr>
            <p:cNvSpPr txBox="1"/>
            <p:nvPr/>
          </p:nvSpPr>
          <p:spPr>
            <a:xfrm>
              <a:off x="1334240" y="4635163"/>
              <a:ext cx="164339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i="1" dirty="0"/>
                <a:t>Front </a:t>
              </a:r>
              <a:r>
                <a:rPr lang="fr-FR" sz="1050" i="1" dirty="0" err="1"/>
                <a:t>tail</a:t>
              </a:r>
              <a:r>
                <a:rPr lang="fr-FR" sz="1050" i="1" dirty="0"/>
                <a:t> on TOF </a:t>
              </a:r>
              <a:r>
                <a:rPr lang="fr-FR" sz="1050" i="1" dirty="0" err="1"/>
                <a:t>bunch</a:t>
              </a:r>
              <a:r>
                <a:rPr lang="fr-FR" sz="1050" i="1" dirty="0"/>
                <a:t> 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7CBF33B-1A1F-8175-E270-AB392E206E50}"/>
                </a:ext>
              </a:extLst>
            </p:cNvPr>
            <p:cNvSpPr txBox="1"/>
            <p:nvPr/>
          </p:nvSpPr>
          <p:spPr>
            <a:xfrm>
              <a:off x="7970501" y="4617569"/>
              <a:ext cx="2901212" cy="281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i="1" dirty="0"/>
                <a:t>No Front </a:t>
              </a:r>
              <a:r>
                <a:rPr lang="fr-FR" sz="1050" i="1" dirty="0" err="1"/>
                <a:t>tail</a:t>
              </a:r>
              <a:r>
                <a:rPr lang="fr-FR" sz="1050" i="1" dirty="0"/>
                <a:t> and </a:t>
              </a:r>
              <a:r>
                <a:rPr lang="fr-FR" sz="1050" i="1" dirty="0" err="1"/>
                <a:t>steep</a:t>
              </a:r>
              <a:r>
                <a:rPr lang="fr-FR" sz="1050" i="1" dirty="0"/>
                <a:t> </a:t>
              </a:r>
              <a:r>
                <a:rPr lang="fr-FR" sz="1050" i="1" dirty="0" err="1"/>
                <a:t>rising</a:t>
              </a:r>
              <a:r>
                <a:rPr lang="fr-FR" sz="1050" i="1" dirty="0"/>
                <a:t> </a:t>
              </a:r>
              <a:r>
                <a:rPr lang="fr-FR" sz="1050" i="1" dirty="0" err="1"/>
                <a:t>edge</a:t>
              </a:r>
              <a:endParaRPr lang="fr-FR" sz="1050" i="1" dirty="0"/>
            </a:p>
          </p:txBody>
        </p: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A2CD2CB5-17BE-2D18-3DEB-65042DD09F3F}"/>
                </a:ext>
              </a:extLst>
            </p:cNvPr>
            <p:cNvGrpSpPr/>
            <p:nvPr/>
          </p:nvGrpSpPr>
          <p:grpSpPr>
            <a:xfrm>
              <a:off x="321084" y="2000766"/>
              <a:ext cx="10745032" cy="2647188"/>
              <a:chOff x="321084" y="2000766"/>
              <a:chExt cx="10745032" cy="2647188"/>
            </a:xfrm>
          </p:grpSpPr>
          <p:pic>
            <p:nvPicPr>
              <p:cNvPr id="11" name="Picture 2">
                <a:extLst>
                  <a:ext uri="{FF2B5EF4-FFF2-40B4-BE49-F238E27FC236}">
                    <a16:creationId xmlns:a16="http://schemas.microsoft.com/office/drawing/2014/main" id="{FCBCD861-CF25-04E0-6C44-8E1C7E9937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084" y="2000766"/>
                <a:ext cx="3715051" cy="2647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6" descr="zoom">
                <a:extLst>
                  <a:ext uri="{FF2B5EF4-FFF2-40B4-BE49-F238E27FC236}">
                    <a16:creationId xmlns:a16="http://schemas.microsoft.com/office/drawing/2014/main" id="{91C53CC7-4EDA-B08C-900E-DB49DDB82A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7838" y="2009742"/>
                <a:ext cx="3271044" cy="2622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4" descr="zoom">
                <a:extLst>
                  <a:ext uri="{FF2B5EF4-FFF2-40B4-BE49-F238E27FC236}">
                    <a16:creationId xmlns:a16="http://schemas.microsoft.com/office/drawing/2014/main" id="{A599B097-E9AF-98F3-4BEA-8000D18A86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2473" y="2011856"/>
                <a:ext cx="3383643" cy="26146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4" name="Straight Arrow Connector 7">
                <a:extLst>
                  <a:ext uri="{FF2B5EF4-FFF2-40B4-BE49-F238E27FC236}">
                    <a16:creationId xmlns:a16="http://schemas.microsoft.com/office/drawing/2014/main" id="{F24B090F-B523-BE48-B96F-D0FD2DBE3C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8800" y="2952427"/>
                <a:ext cx="271220" cy="26347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7">
                <a:extLst>
                  <a:ext uri="{FF2B5EF4-FFF2-40B4-BE49-F238E27FC236}">
                    <a16:creationId xmlns:a16="http://schemas.microsoft.com/office/drawing/2014/main" id="{1D6E36A2-6DEF-7BA5-C376-72513269C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33177" y="2772263"/>
                <a:ext cx="364210" cy="13948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7">
                <a:extLst>
                  <a:ext uri="{FF2B5EF4-FFF2-40B4-BE49-F238E27FC236}">
                    <a16:creationId xmlns:a16="http://schemas.microsoft.com/office/drawing/2014/main" id="{D62895A8-EA90-8953-8151-DCC9CC6DFF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76047" y="2828780"/>
                <a:ext cx="364210" cy="139485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B18917C2-79F4-3C88-458E-4F094BCBF2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7054" y="5606199"/>
            <a:ext cx="7772400" cy="696647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79B7BE4A-A448-A427-0434-AC59835CA516}"/>
              </a:ext>
            </a:extLst>
          </p:cNvPr>
          <p:cNvSpPr txBox="1"/>
          <p:nvPr/>
        </p:nvSpPr>
        <p:spPr>
          <a:xfrm>
            <a:off x="3597554" y="6108403"/>
            <a:ext cx="81719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err="1"/>
              <a:t>indico.cern.ch</a:t>
            </a:r>
            <a:r>
              <a:rPr lang="fr-FR" sz="800" dirty="0"/>
              <a:t>/</a:t>
            </a:r>
            <a:r>
              <a:rPr lang="fr-FR" sz="800" dirty="0" err="1"/>
              <a:t>event</a:t>
            </a:r>
            <a:r>
              <a:rPr lang="fr-FR" sz="800" dirty="0"/>
              <a:t>/1194548/contributions/5093904/</a:t>
            </a:r>
            <a:r>
              <a:rPr lang="fr-FR" sz="800" dirty="0" err="1"/>
              <a:t>attachments</a:t>
            </a:r>
            <a:r>
              <a:rPr lang="fr-FR" sz="800" dirty="0"/>
              <a:t>/2555875/4413220/JAPW_n_TOF-ISOLDE_2022(2).</a:t>
            </a:r>
            <a:r>
              <a:rPr lang="fr-FR" sz="800" dirty="0" err="1"/>
              <a:t>pdf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94357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B3D4A6A-62C3-B1A0-B771-8209DAF84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4215"/>
            <a:ext cx="11784011" cy="4608512"/>
          </a:xfrm>
        </p:spPr>
        <p:txBody>
          <a:bodyPr/>
          <a:lstStyle/>
          <a:p>
            <a:r>
              <a:rPr lang="en-US" dirty="0"/>
              <a:t>Bunch length at extraction: Bl=28ns requested in 2023</a:t>
            </a:r>
          </a:p>
          <a:p>
            <a:pPr lvl="1"/>
            <a:r>
              <a:rPr lang="en-US" dirty="0"/>
              <a:t>Present setup at </a:t>
            </a:r>
            <a:r>
              <a:rPr lang="en-US" b="1" dirty="0"/>
              <a:t>42ns</a:t>
            </a:r>
            <a:r>
              <a:rPr lang="en-US" dirty="0"/>
              <a:t> with larger longitudinal emittance provides </a:t>
            </a:r>
            <a:r>
              <a:rPr lang="en-US" b="1" dirty="0"/>
              <a:t>reduced losses </a:t>
            </a:r>
            <a:r>
              <a:rPr lang="en-US" dirty="0"/>
              <a:t>at extraction and </a:t>
            </a:r>
            <a:r>
              <a:rPr lang="en-US" b="1" dirty="0"/>
              <a:t>easier transition crossing. </a:t>
            </a:r>
          </a:p>
          <a:p>
            <a:pPr lvl="1"/>
            <a:r>
              <a:rPr lang="en-US" dirty="0"/>
              <a:t>Lower longitudinal emittance, careful adjustment of transition crossing and bunch rotation can provide a </a:t>
            </a:r>
            <a:r>
              <a:rPr lang="en-US" b="1" dirty="0"/>
              <a:t>28ns</a:t>
            </a:r>
            <a:r>
              <a:rPr lang="en-US" dirty="0"/>
              <a:t> with </a:t>
            </a:r>
            <a:r>
              <a:rPr lang="en-US" b="1" dirty="0"/>
              <a:t>higher extraction losses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Concerning transition crossing, </a:t>
            </a:r>
            <a:r>
              <a:rPr lang="en-US" b="1" dirty="0"/>
              <a:t>reloading pre-LS2 functions of the triplet magnets helped, 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but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also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 </a:t>
            </a:r>
            <a:r>
              <a:rPr lang="fr-CH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increase</a:t>
            </a:r>
            <a:r>
              <a:rPr lang="fr-CH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of the doublet and triplet amplitudes. </a:t>
            </a:r>
            <a:r>
              <a:rPr lang="en-US" dirty="0"/>
              <a:t>Input from ABP would be appreciated in order to better optimize transition.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49D53D-E45E-7D85-D792-E94FA6F6D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experiments and solutions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71D779-1BC1-6DFB-42D1-D0CB276C0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4EE837-5316-AF6B-B7C2-08309FB5A9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24F221-DBC0-FD18-1692-55995371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B59D934-365B-1020-24DA-436CB6A4D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1661" y="3815445"/>
            <a:ext cx="3285633" cy="243756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B21BB2C-5A46-0828-9A14-AA9CFC504B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13289" y="3772377"/>
            <a:ext cx="4596926" cy="2437563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1E237C1B-89D4-B580-DAAE-4E339D06E6F2}"/>
              </a:ext>
            </a:extLst>
          </p:cNvPr>
          <p:cNvSpPr txBox="1"/>
          <p:nvPr/>
        </p:nvSpPr>
        <p:spPr>
          <a:xfrm>
            <a:off x="8599890" y="6115263"/>
            <a:ext cx="16305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Front </a:t>
            </a:r>
            <a:r>
              <a:rPr lang="fr-FR" sz="1050" i="1" dirty="0" err="1"/>
              <a:t>tail</a:t>
            </a:r>
            <a:r>
              <a:rPr lang="fr-FR" sz="1050" i="1" dirty="0"/>
              <a:t> (43ns vs 28ns)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4F1CDBE-95CC-8A8C-4301-58C84F1EA542}"/>
              </a:ext>
            </a:extLst>
          </p:cNvPr>
          <p:cNvSpPr txBox="1"/>
          <p:nvPr/>
        </p:nvSpPr>
        <p:spPr>
          <a:xfrm>
            <a:off x="2638607" y="6102219"/>
            <a:ext cx="19688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 err="1"/>
              <a:t>Bunch</a:t>
            </a:r>
            <a:r>
              <a:rPr lang="fr-FR" sz="1050" i="1" dirty="0"/>
              <a:t> </a:t>
            </a:r>
            <a:r>
              <a:rPr lang="fr-FR" sz="1050" i="1" dirty="0" err="1"/>
              <a:t>lenght</a:t>
            </a:r>
            <a:r>
              <a:rPr lang="fr-FR" sz="1050" i="1" dirty="0"/>
              <a:t> (43ns vs 28ns)</a:t>
            </a:r>
          </a:p>
        </p:txBody>
      </p:sp>
    </p:spTree>
    <p:extLst>
      <p:ext uri="{BB962C8B-B14F-4D97-AF65-F5344CB8AC3E}">
        <p14:creationId xmlns:p14="http://schemas.microsoft.com/office/powerpoint/2010/main" val="1780782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B4F23E2-4934-115B-266C-3AED69720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68194"/>
            <a:ext cx="11376024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2100" b="1" dirty="0"/>
              <a:t>Bunch length at extraction : from 42ns to 28ns</a:t>
            </a:r>
          </a:p>
          <a:p>
            <a:pPr lvl="1"/>
            <a:r>
              <a:rPr lang="en-US" dirty="0"/>
              <a:t>28ns compared to 42ns, shows </a:t>
            </a:r>
            <a:r>
              <a:rPr lang="en-US" b="1" dirty="0"/>
              <a:t>~50% larger losses </a:t>
            </a:r>
            <a:r>
              <a:rPr lang="en-US" dirty="0"/>
              <a:t>at extraction but stable transition crossing</a:t>
            </a:r>
          </a:p>
          <a:p>
            <a:pPr lvl="1"/>
            <a:r>
              <a:rPr lang="en-US" dirty="0"/>
              <a:t>Extraction losses benefit strongly from the </a:t>
            </a:r>
            <a:r>
              <a:rPr lang="en-US" b="1" dirty="0"/>
              <a:t>removal</a:t>
            </a:r>
            <a:r>
              <a:rPr lang="en-US" dirty="0"/>
              <a:t> of the </a:t>
            </a:r>
            <a:r>
              <a:rPr lang="en-US" b="1" dirty="0"/>
              <a:t>dummy septum </a:t>
            </a:r>
            <a:r>
              <a:rPr lang="en-US" dirty="0"/>
              <a:t>(needed for MTE without barrier bucket)</a:t>
            </a:r>
          </a:p>
          <a:p>
            <a:pPr lvl="1"/>
            <a:r>
              <a:rPr lang="en-US" dirty="0"/>
              <a:t>2023 : </a:t>
            </a:r>
            <a:r>
              <a:rPr lang="en-US" b="1" dirty="0"/>
              <a:t>recommissioning with 28ns </a:t>
            </a:r>
            <a:r>
              <a:rPr lang="en-US" dirty="0"/>
              <a:t>configuration with </a:t>
            </a:r>
            <a:r>
              <a:rPr lang="en-US" b="1" dirty="0"/>
              <a:t>adjustment of ring and FTN optics </a:t>
            </a:r>
            <a:r>
              <a:rPr lang="en-US" dirty="0"/>
              <a:t>(42 ns version available in case of problems)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8D0489-34D6-39F4-6F72-1FB0AC6E5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52D19A-09CB-E186-12D2-B28D991780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6402A0-CBE7-EB70-5FBD-5305ADA52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CFB8E916-23E1-03AE-8D73-B15DA06AB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 for 2023</a:t>
            </a:r>
            <a:endParaRPr lang="fr-FR" dirty="0"/>
          </a:p>
        </p:txBody>
      </p:sp>
      <p:pic>
        <p:nvPicPr>
          <p:cNvPr id="8" name="Picture 2" descr="zoom">
            <a:extLst>
              <a:ext uri="{FF2B5EF4-FFF2-40B4-BE49-F238E27FC236}">
                <a16:creationId xmlns:a16="http://schemas.microsoft.com/office/drawing/2014/main" id="{8B7CB9CA-F5F2-A1E5-890B-A6DAD0017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27" y="3751201"/>
            <a:ext cx="3187954" cy="223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E58AD41-72F9-97D2-764D-D636554CEF06}"/>
              </a:ext>
            </a:extLst>
          </p:cNvPr>
          <p:cNvSpPr txBox="1"/>
          <p:nvPr/>
        </p:nvSpPr>
        <p:spPr>
          <a:xfrm>
            <a:off x="1265182" y="5946859"/>
            <a:ext cx="21226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28ns TOF </a:t>
            </a:r>
            <a:r>
              <a:rPr lang="fr-FR" sz="1050" i="1" dirty="0" err="1"/>
              <a:t>bunch</a:t>
            </a:r>
            <a:r>
              <a:rPr lang="fr-FR" sz="1050" i="1" dirty="0"/>
              <a:t> </a:t>
            </a:r>
            <a:r>
              <a:rPr lang="fr-FR" sz="1050" i="1" dirty="0" err="1"/>
              <a:t>with</a:t>
            </a:r>
            <a:r>
              <a:rPr lang="fr-FR" sz="1050" i="1" dirty="0"/>
              <a:t> TPS15 IN </a:t>
            </a:r>
          </a:p>
        </p:txBody>
      </p:sp>
      <p:pic>
        <p:nvPicPr>
          <p:cNvPr id="10" name="Picture 6" descr="zoom">
            <a:extLst>
              <a:ext uri="{FF2B5EF4-FFF2-40B4-BE49-F238E27FC236}">
                <a16:creationId xmlns:a16="http://schemas.microsoft.com/office/drawing/2014/main" id="{2E208C91-947A-41CD-634B-2001A7B63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212" y="3751201"/>
            <a:ext cx="3070606" cy="215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19EE8DA-74F0-B958-1265-56CB107B434D}"/>
              </a:ext>
            </a:extLst>
          </p:cNvPr>
          <p:cNvSpPr txBox="1"/>
          <p:nvPr/>
        </p:nvSpPr>
        <p:spPr>
          <a:xfrm>
            <a:off x="8371490" y="5888355"/>
            <a:ext cx="22349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28ns TOF </a:t>
            </a:r>
            <a:r>
              <a:rPr lang="fr-FR" sz="1050" i="1" dirty="0" err="1"/>
              <a:t>bunch</a:t>
            </a:r>
            <a:r>
              <a:rPr lang="fr-FR" sz="1050" i="1" dirty="0"/>
              <a:t> </a:t>
            </a:r>
            <a:r>
              <a:rPr lang="fr-FR" sz="1050" i="1" dirty="0" err="1"/>
              <a:t>with</a:t>
            </a:r>
            <a:r>
              <a:rPr lang="fr-FR" sz="1050" i="1" dirty="0"/>
              <a:t> TPS15 OUT</a:t>
            </a:r>
          </a:p>
        </p:txBody>
      </p:sp>
      <p:pic>
        <p:nvPicPr>
          <p:cNvPr id="12" name="Picture 4" descr="zoom">
            <a:extLst>
              <a:ext uri="{FF2B5EF4-FFF2-40B4-BE49-F238E27FC236}">
                <a16:creationId xmlns:a16="http://schemas.microsoft.com/office/drawing/2014/main" id="{533D7EE9-CB05-B811-376D-C6B3A7753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494" y="3764453"/>
            <a:ext cx="2916023" cy="219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398D03A-EA1F-176B-C9FA-263750BBE45A}"/>
              </a:ext>
            </a:extLst>
          </p:cNvPr>
          <p:cNvSpPr txBox="1"/>
          <p:nvPr/>
        </p:nvSpPr>
        <p:spPr>
          <a:xfrm>
            <a:off x="4926277" y="5974737"/>
            <a:ext cx="2096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/>
              <a:t>High Energy </a:t>
            </a:r>
            <a:r>
              <a:rPr lang="fr-FR" sz="1050" i="1" dirty="0" err="1"/>
              <a:t>Orbit</a:t>
            </a:r>
            <a:r>
              <a:rPr lang="fr-FR" sz="1050" i="1" dirty="0"/>
              <a:t> correction</a:t>
            </a:r>
          </a:p>
        </p:txBody>
      </p:sp>
    </p:spTree>
    <p:extLst>
      <p:ext uri="{BB962C8B-B14F-4D97-AF65-F5344CB8AC3E}">
        <p14:creationId xmlns:p14="http://schemas.microsoft.com/office/powerpoint/2010/main" val="3277388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B0E3629-55A0-2A53-6EFD-EA2CEAEA0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874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Serve the same user with </a:t>
            </a:r>
            <a:r>
              <a:rPr lang="en-GB" dirty="0"/>
              <a:t>multiple extractions</a:t>
            </a:r>
            <a:r>
              <a:rPr lang="en-GB" b="0" dirty="0"/>
              <a:t>, using a </a:t>
            </a:r>
            <a:r>
              <a:rPr lang="en-GB" dirty="0"/>
              <a:t>single injection from the PSB.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 shape is not anymore needed. Much better for the beam stability and for POPS too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1A7C8EF-764B-EF43-7457-66189C11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batch TOF beam (MTOF or BAT_TOF)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596B9E-9E73-3A41-951D-B107964CB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5D249A-6D05-6806-505B-2D7BFC19B3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FA26AD-C337-7061-6EF5-6D0F4C93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pic>
        <p:nvPicPr>
          <p:cNvPr id="7" name="Picture 2" descr="zoom">
            <a:extLst>
              <a:ext uri="{FF2B5EF4-FFF2-40B4-BE49-F238E27FC236}">
                <a16:creationId xmlns:a16="http://schemas.microsoft.com/office/drawing/2014/main" id="{1EF5A5AF-2415-8C35-F576-AF32505F5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74" y="2372138"/>
            <a:ext cx="3321905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zoom">
            <a:extLst>
              <a:ext uri="{FF2B5EF4-FFF2-40B4-BE49-F238E27FC236}">
                <a16:creationId xmlns:a16="http://schemas.microsoft.com/office/drawing/2014/main" id="{F87458FA-68BD-672B-4E4E-BD85C6C42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15" y="2372138"/>
            <a:ext cx="3321906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zoom">
            <a:extLst>
              <a:ext uri="{FF2B5EF4-FFF2-40B4-BE49-F238E27FC236}">
                <a16:creationId xmlns:a16="http://schemas.microsoft.com/office/drawing/2014/main" id="{FF08A6A8-D8C5-7ADA-469A-E0B95F035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753" y="2385390"/>
            <a:ext cx="3321905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862553C-5727-FB26-880A-317A93036BA1}"/>
              </a:ext>
            </a:extLst>
          </p:cNvPr>
          <p:cNvCxnSpPr>
            <a:cxnSpLocks/>
          </p:cNvCxnSpPr>
          <p:nvPr/>
        </p:nvCxnSpPr>
        <p:spPr>
          <a:xfrm flipV="1">
            <a:off x="2046682" y="3224797"/>
            <a:ext cx="2987040" cy="257211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E984991-105C-CE33-21E3-D204EB9CB54A}"/>
              </a:ext>
            </a:extLst>
          </p:cNvPr>
          <p:cNvCxnSpPr>
            <a:cxnSpLocks/>
          </p:cNvCxnSpPr>
          <p:nvPr/>
        </p:nvCxnSpPr>
        <p:spPr>
          <a:xfrm flipV="1">
            <a:off x="5816704" y="2981739"/>
            <a:ext cx="2770705" cy="256033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537EF8A4-B70C-9CAC-C3C8-78E87FBC95CD}"/>
              </a:ext>
            </a:extLst>
          </p:cNvPr>
          <p:cNvSpPr txBox="1"/>
          <p:nvPr/>
        </p:nvSpPr>
        <p:spPr>
          <a:xfrm>
            <a:off x="1054581" y="5601713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2450A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5C84828-D9D4-AF6F-176F-B41042B1F254}"/>
              </a:ext>
            </a:extLst>
          </p:cNvPr>
          <p:cNvSpPr txBox="1"/>
          <p:nvPr/>
        </p:nvSpPr>
        <p:spPr>
          <a:xfrm>
            <a:off x="4514607" y="5597759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2580A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AD28075-EAE4-272C-C06E-991F0F042C3B}"/>
              </a:ext>
            </a:extLst>
          </p:cNvPr>
          <p:cNvSpPr txBox="1"/>
          <p:nvPr/>
        </p:nvSpPr>
        <p:spPr>
          <a:xfrm>
            <a:off x="8305029" y="5597759"/>
            <a:ext cx="18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3114A</a:t>
            </a:r>
          </a:p>
        </p:txBody>
      </p:sp>
    </p:spTree>
    <p:extLst>
      <p:ext uri="{BB962C8B-B14F-4D97-AF65-F5344CB8AC3E}">
        <p14:creationId xmlns:p14="http://schemas.microsoft.com/office/powerpoint/2010/main" val="332094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B0E3629-55A0-2A53-6EFD-EA2CEAEA0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874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Serve the same user with multiple extractions, using a single injection from the PSB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 shape is not anymore needed. Much better for the beam stability and for POPS too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1A7C8EF-764B-EF43-7457-66189C11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batch TOF beam (MTOF or BAT_TOF)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596B9E-9E73-3A41-951D-B107964CB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5D249A-6D05-6806-505B-2D7BFC19B3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FA26AD-C337-7061-6EF5-6D0F4C93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pic>
        <p:nvPicPr>
          <p:cNvPr id="7" name="Picture 2" descr="zoom">
            <a:extLst>
              <a:ext uri="{FF2B5EF4-FFF2-40B4-BE49-F238E27FC236}">
                <a16:creationId xmlns:a16="http://schemas.microsoft.com/office/drawing/2014/main" id="{1EF5A5AF-2415-8C35-F576-AF32505F5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74" y="2372138"/>
            <a:ext cx="3321905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zoom">
            <a:extLst>
              <a:ext uri="{FF2B5EF4-FFF2-40B4-BE49-F238E27FC236}">
                <a16:creationId xmlns:a16="http://schemas.microsoft.com/office/drawing/2014/main" id="{F87458FA-68BD-672B-4E4E-BD85C6C42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15" y="2372138"/>
            <a:ext cx="3321906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zoom">
            <a:extLst>
              <a:ext uri="{FF2B5EF4-FFF2-40B4-BE49-F238E27FC236}">
                <a16:creationId xmlns:a16="http://schemas.microsoft.com/office/drawing/2014/main" id="{FF08A6A8-D8C5-7ADA-469A-E0B95F035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753" y="2385390"/>
            <a:ext cx="3321905" cy="31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862553C-5727-FB26-880A-317A93036BA1}"/>
              </a:ext>
            </a:extLst>
          </p:cNvPr>
          <p:cNvCxnSpPr>
            <a:cxnSpLocks/>
          </p:cNvCxnSpPr>
          <p:nvPr/>
        </p:nvCxnSpPr>
        <p:spPr>
          <a:xfrm flipV="1">
            <a:off x="2046682" y="3224797"/>
            <a:ext cx="2987040" cy="257211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E984991-105C-CE33-21E3-D204EB9CB54A}"/>
              </a:ext>
            </a:extLst>
          </p:cNvPr>
          <p:cNvCxnSpPr>
            <a:cxnSpLocks/>
          </p:cNvCxnSpPr>
          <p:nvPr/>
        </p:nvCxnSpPr>
        <p:spPr>
          <a:xfrm flipV="1">
            <a:off x="5816704" y="2981739"/>
            <a:ext cx="2770705" cy="256033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537EF8A4-B70C-9CAC-C3C8-78E87FBC95CD}"/>
              </a:ext>
            </a:extLst>
          </p:cNvPr>
          <p:cNvSpPr txBox="1"/>
          <p:nvPr/>
        </p:nvSpPr>
        <p:spPr>
          <a:xfrm>
            <a:off x="1054581" y="5601713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2450A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5C84828-D9D4-AF6F-176F-B41042B1F254}"/>
              </a:ext>
            </a:extLst>
          </p:cNvPr>
          <p:cNvSpPr txBox="1"/>
          <p:nvPr/>
        </p:nvSpPr>
        <p:spPr>
          <a:xfrm>
            <a:off x="4514607" y="5597759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2580A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AD28075-EAE4-272C-C06E-991F0F042C3B}"/>
              </a:ext>
            </a:extLst>
          </p:cNvPr>
          <p:cNvSpPr txBox="1"/>
          <p:nvPr/>
        </p:nvSpPr>
        <p:spPr>
          <a:xfrm>
            <a:off x="8305029" y="5597759"/>
            <a:ext cx="18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POPS IRMS = 3114A</a:t>
            </a:r>
          </a:p>
        </p:txBody>
      </p:sp>
      <p:pic>
        <p:nvPicPr>
          <p:cNvPr id="12" name="Picture 8" descr="zoom">
            <a:extLst>
              <a:ext uri="{FF2B5EF4-FFF2-40B4-BE49-F238E27FC236}">
                <a16:creationId xmlns:a16="http://schemas.microsoft.com/office/drawing/2014/main" id="{C3DC1654-5475-59CE-263A-4A0D7B34D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09" y="219900"/>
            <a:ext cx="8606522" cy="603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2D8F7A3-326A-A735-8A0D-BEF05C4E92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761152">
            <a:off x="8586273" y="1224182"/>
            <a:ext cx="2755098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58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4235A90-6A77-04AC-6774-C485B3DF8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pPr lvl="1"/>
            <a:r>
              <a:rPr lang="en-US" dirty="0"/>
              <a:t>Single PS cycle with 2 bunches extracted ~1.2s apart to allow for </a:t>
            </a:r>
            <a:r>
              <a:rPr lang="en-US" b="1" dirty="0"/>
              <a:t>increased flux</a:t>
            </a:r>
          </a:p>
          <a:p>
            <a:pPr lvl="1"/>
            <a:r>
              <a:rPr lang="en-US" dirty="0"/>
              <a:t>Main timing constraints come from :</a:t>
            </a:r>
          </a:p>
          <a:p>
            <a:pPr lvl="2"/>
            <a:r>
              <a:rPr lang="en-US" b="1" dirty="0"/>
              <a:t>SMH16 Interrupts </a:t>
            </a:r>
            <a:r>
              <a:rPr lang="en-US" dirty="0"/>
              <a:t>control/acquisition (POWM1556) –&gt; PEX.MC-CTML and PE2X.MC-CTML swapped</a:t>
            </a:r>
          </a:p>
          <a:p>
            <a:pPr lvl="2"/>
            <a:r>
              <a:rPr lang="en-US" b="1" dirty="0"/>
              <a:t>PE2X.MC-CTML on EAST cycles </a:t>
            </a:r>
            <a:r>
              <a:rPr lang="en-US" dirty="0"/>
              <a:t>-&gt; PE2X.MC-CTML cannot be programed before C800.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81B6270-1785-31E3-FD40-BD1B06B68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batch TOF beam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BFC33B-1F94-047D-66DF-59BA0E66B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25803C-43F0-81AD-33D4-9B82144114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31/01/2023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B0677A-76E9-57D5-A47C-D38A6B45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Denis Cotte | IPP MD Days 2023 | Optimization of nTOF cycle</a:t>
            </a:r>
            <a:endParaRPr lang="en-GB" dirty="0"/>
          </a:p>
        </p:txBody>
      </p:sp>
      <p:pic>
        <p:nvPicPr>
          <p:cNvPr id="7" name="Picture 4" descr="zoom">
            <a:extLst>
              <a:ext uri="{FF2B5EF4-FFF2-40B4-BE49-F238E27FC236}">
                <a16:creationId xmlns:a16="http://schemas.microsoft.com/office/drawing/2014/main" id="{B5F9322A-E255-635A-2EE5-DD04D2E4B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152" y="2997070"/>
            <a:ext cx="3065542" cy="273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553E379-2B9A-BE5B-8F89-FEA71B40FCF4}"/>
              </a:ext>
            </a:extLst>
          </p:cNvPr>
          <p:cNvSpPr txBox="1"/>
          <p:nvPr/>
        </p:nvSpPr>
        <p:spPr>
          <a:xfrm>
            <a:off x="8339083" y="5751545"/>
            <a:ext cx="29915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CPS </a:t>
            </a:r>
            <a:r>
              <a:rPr lang="fr-FR" sz="1050" i="1" dirty="0" err="1"/>
              <a:t>Vistar</a:t>
            </a:r>
            <a:r>
              <a:rPr lang="fr-FR" sz="1050" i="1" dirty="0"/>
              <a:t> </a:t>
            </a:r>
            <a:r>
              <a:rPr lang="fr-FR" sz="1050" i="1" dirty="0" err="1"/>
              <a:t>with</a:t>
            </a:r>
            <a:r>
              <a:rPr lang="fr-FR" sz="1050" i="1" dirty="0"/>
              <a:t> double TOF at 2x700e10 ppp</a:t>
            </a:r>
          </a:p>
        </p:txBody>
      </p:sp>
      <p:pic>
        <p:nvPicPr>
          <p:cNvPr id="9" name="Picture 2" descr="zoom">
            <a:extLst>
              <a:ext uri="{FF2B5EF4-FFF2-40B4-BE49-F238E27FC236}">
                <a16:creationId xmlns:a16="http://schemas.microsoft.com/office/drawing/2014/main" id="{46D3513E-7A6E-D47F-2A61-5527371C7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663" y="2963665"/>
            <a:ext cx="5350517" cy="375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2F182A-A168-559E-9228-6A67F9DFF6D1}"/>
              </a:ext>
            </a:extLst>
          </p:cNvPr>
          <p:cNvCxnSpPr>
            <a:cxnSpLocks/>
          </p:cNvCxnSpPr>
          <p:nvPr/>
        </p:nvCxnSpPr>
        <p:spPr>
          <a:xfrm flipH="1">
            <a:off x="3382889" y="3753741"/>
            <a:ext cx="435616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9">
            <a:extLst>
              <a:ext uri="{FF2B5EF4-FFF2-40B4-BE49-F238E27FC236}">
                <a16:creationId xmlns:a16="http://schemas.microsoft.com/office/drawing/2014/main" id="{2A2314B8-4D28-1F60-A7B8-F7B3511F1E8B}"/>
              </a:ext>
            </a:extLst>
          </p:cNvPr>
          <p:cNvCxnSpPr>
            <a:cxnSpLocks/>
          </p:cNvCxnSpPr>
          <p:nvPr/>
        </p:nvCxnSpPr>
        <p:spPr>
          <a:xfrm>
            <a:off x="4627749" y="3753741"/>
            <a:ext cx="529633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3DFB231-71A7-F4A4-BC95-C78E9ACB6A8D}"/>
              </a:ext>
            </a:extLst>
          </p:cNvPr>
          <p:cNvSpPr txBox="1"/>
          <p:nvPr/>
        </p:nvSpPr>
        <p:spPr>
          <a:xfrm>
            <a:off x="3801639" y="3615241"/>
            <a:ext cx="919260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1128 </a:t>
            </a:r>
            <a:r>
              <a:rPr lang="en-US" sz="1200" b="1" dirty="0" err="1">
                <a:solidFill>
                  <a:schemeClr val="tx1"/>
                </a:solidFill>
              </a:rPr>
              <a:t>ms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F9821AEC-D64E-63F4-3FA8-C30F423154AB}"/>
              </a:ext>
            </a:extLst>
          </p:cNvPr>
          <p:cNvSpPr txBox="1"/>
          <p:nvPr/>
        </p:nvSpPr>
        <p:spPr>
          <a:xfrm>
            <a:off x="2607396" y="2865240"/>
            <a:ext cx="1197859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PE2X = C800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A6A397A2-D300-4669-EAAB-692FAC55AC70}"/>
              </a:ext>
            </a:extLst>
          </p:cNvPr>
          <p:cNvSpPr txBox="1"/>
          <p:nvPr/>
        </p:nvSpPr>
        <p:spPr>
          <a:xfrm>
            <a:off x="4776095" y="2858570"/>
            <a:ext cx="1377448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PEX = C1928</a:t>
            </a:r>
          </a:p>
        </p:txBody>
      </p:sp>
      <p:cxnSp>
        <p:nvCxnSpPr>
          <p:cNvPr id="15" name="Straight Arrow Connector 9">
            <a:extLst>
              <a:ext uri="{FF2B5EF4-FFF2-40B4-BE49-F238E27FC236}">
                <a16:creationId xmlns:a16="http://schemas.microsoft.com/office/drawing/2014/main" id="{C5A632C4-83C1-8FB9-4D95-904D92E50236}"/>
              </a:ext>
            </a:extLst>
          </p:cNvPr>
          <p:cNvCxnSpPr>
            <a:cxnSpLocks/>
          </p:cNvCxnSpPr>
          <p:nvPr/>
        </p:nvCxnSpPr>
        <p:spPr>
          <a:xfrm>
            <a:off x="3154244" y="3115735"/>
            <a:ext cx="35261" cy="20693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9">
            <a:extLst>
              <a:ext uri="{FF2B5EF4-FFF2-40B4-BE49-F238E27FC236}">
                <a16:creationId xmlns:a16="http://schemas.microsoft.com/office/drawing/2014/main" id="{6F306A35-5393-14AA-98FA-DD90BF4010D5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386957" y="3135569"/>
            <a:ext cx="77862" cy="75115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2">
            <a:extLst>
              <a:ext uri="{FF2B5EF4-FFF2-40B4-BE49-F238E27FC236}">
                <a16:creationId xmlns:a16="http://schemas.microsoft.com/office/drawing/2014/main" id="{8B564242-C691-4017-089C-D9BFBB4E93D8}"/>
              </a:ext>
            </a:extLst>
          </p:cNvPr>
          <p:cNvSpPr txBox="1"/>
          <p:nvPr/>
        </p:nvSpPr>
        <p:spPr>
          <a:xfrm>
            <a:off x="3110512" y="4569291"/>
            <a:ext cx="119786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First bunch extraction</a:t>
            </a:r>
          </a:p>
        </p:txBody>
      </p:sp>
      <p:cxnSp>
        <p:nvCxnSpPr>
          <p:cNvPr id="23" name="Straight Arrow Connector 7">
            <a:extLst>
              <a:ext uri="{FF2B5EF4-FFF2-40B4-BE49-F238E27FC236}">
                <a16:creationId xmlns:a16="http://schemas.microsoft.com/office/drawing/2014/main" id="{B75D481B-2649-2059-986E-BF8C1B66685B}"/>
              </a:ext>
            </a:extLst>
          </p:cNvPr>
          <p:cNvCxnSpPr>
            <a:cxnSpLocks/>
          </p:cNvCxnSpPr>
          <p:nvPr/>
        </p:nvCxnSpPr>
        <p:spPr>
          <a:xfrm flipH="1" flipV="1">
            <a:off x="3254667" y="4168406"/>
            <a:ext cx="260611" cy="3958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2">
            <a:extLst>
              <a:ext uri="{FF2B5EF4-FFF2-40B4-BE49-F238E27FC236}">
                <a16:creationId xmlns:a16="http://schemas.microsoft.com/office/drawing/2014/main" id="{DD33FB39-AE96-C346-1906-8A1DB64B3238}"/>
              </a:ext>
            </a:extLst>
          </p:cNvPr>
          <p:cNvSpPr txBox="1"/>
          <p:nvPr/>
        </p:nvSpPr>
        <p:spPr>
          <a:xfrm>
            <a:off x="5392876" y="4601231"/>
            <a:ext cx="137744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Second bunch extraction</a:t>
            </a:r>
          </a:p>
        </p:txBody>
      </p:sp>
      <p:cxnSp>
        <p:nvCxnSpPr>
          <p:cNvPr id="25" name="Straight Arrow Connector 7">
            <a:extLst>
              <a:ext uri="{FF2B5EF4-FFF2-40B4-BE49-F238E27FC236}">
                <a16:creationId xmlns:a16="http://schemas.microsoft.com/office/drawing/2014/main" id="{280EF804-D159-8CC2-F48C-146837D9F23F}"/>
              </a:ext>
            </a:extLst>
          </p:cNvPr>
          <p:cNvCxnSpPr>
            <a:cxnSpLocks/>
          </p:cNvCxnSpPr>
          <p:nvPr/>
        </p:nvCxnSpPr>
        <p:spPr>
          <a:xfrm flipH="1" flipV="1">
            <a:off x="5391257" y="4160589"/>
            <a:ext cx="260611" cy="3958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6">
            <a:extLst>
              <a:ext uri="{FF2B5EF4-FFF2-40B4-BE49-F238E27FC236}">
                <a16:creationId xmlns:a16="http://schemas.microsoft.com/office/drawing/2014/main" id="{4CEC3FA2-C549-F953-90B2-50E735B77BBD}"/>
              </a:ext>
            </a:extLst>
          </p:cNvPr>
          <p:cNvSpPr txBox="1"/>
          <p:nvPr/>
        </p:nvSpPr>
        <p:spPr>
          <a:xfrm>
            <a:off x="139843" y="2772618"/>
            <a:ext cx="1908715" cy="276999"/>
          </a:xfrm>
          <a:prstGeom prst="rect">
            <a:avLst/>
          </a:prstGeom>
          <a:solidFill>
            <a:srgbClr val="00B0F0"/>
          </a:solidFill>
          <a:ln>
            <a:solidFill>
              <a:srgbClr val="149FE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2 bunches from PSB</a:t>
            </a:r>
          </a:p>
        </p:txBody>
      </p:sp>
      <p:cxnSp>
        <p:nvCxnSpPr>
          <p:cNvPr id="27" name="Straight Arrow Connector 15">
            <a:extLst>
              <a:ext uri="{FF2B5EF4-FFF2-40B4-BE49-F238E27FC236}">
                <a16:creationId xmlns:a16="http://schemas.microsoft.com/office/drawing/2014/main" id="{996CEE12-181E-8950-D9B2-B8482841414E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094201" y="3049617"/>
            <a:ext cx="790558" cy="379383"/>
          </a:xfrm>
          <a:prstGeom prst="straightConnector1">
            <a:avLst/>
          </a:prstGeom>
          <a:ln>
            <a:solidFill>
              <a:srgbClr val="149FE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73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4" grpId="0" animBg="1"/>
      <p:bldP spid="22" grpId="0" animBg="1"/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A8834645-17FE-4D8B-B682-0CB89996035C}" vid="{8EF6569E-5489-4145-86E7-35089FEBA7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954</TotalTime>
  <Words>1474</Words>
  <Application>Microsoft Macintosh PowerPoint</Application>
  <PresentationFormat>Grand écran</PresentationFormat>
  <Paragraphs>166</Paragraphs>
  <Slides>12</Slides>
  <Notes>10</Notes>
  <HiddenSlides>0</HiddenSlides>
  <MMClips>1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CERN Corporate</vt:lpstr>
      <vt:lpstr>Optimization of the operational cycle for the neutron Time-Of-Flight (n-TOF) Beam</vt:lpstr>
      <vt:lpstr>Operational cycle for nToF</vt:lpstr>
      <vt:lpstr>Delivered intensity in 2022</vt:lpstr>
      <vt:lpstr>Feedback from experiments and solutions</vt:lpstr>
      <vt:lpstr>Feedback from experiments and solutions</vt:lpstr>
      <vt:lpstr>Prospect for 2023</vt:lpstr>
      <vt:lpstr>Double batch TOF beam (MTOF or BAT_TOF)</vt:lpstr>
      <vt:lpstr>Double batch TOF beam (MTOF or BAT_TOF)</vt:lpstr>
      <vt:lpstr>Double batch TOF beam</vt:lpstr>
      <vt:lpstr>Double batch TOF beam</vt:lpstr>
      <vt:lpstr>Double batch TOF beam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Slow extraction and beam delivery studies for CHIMERA </dc:title>
  <dc:creator>Eliott Philippe Johnson</dc:creator>
  <cp:lastModifiedBy>Denis Gerard Cotte</cp:lastModifiedBy>
  <cp:revision>180</cp:revision>
  <dcterms:created xsi:type="dcterms:W3CDTF">2023-01-26T08:37:21Z</dcterms:created>
  <dcterms:modified xsi:type="dcterms:W3CDTF">2023-01-31T11:08:11Z</dcterms:modified>
</cp:coreProperties>
</file>