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690" r:id="rId3"/>
    <p:sldId id="691" r:id="rId4"/>
    <p:sldId id="356" r:id="rId5"/>
    <p:sldId id="694" r:id="rId6"/>
    <p:sldId id="681" r:id="rId7"/>
    <p:sldId id="365" r:id="rId8"/>
    <p:sldId id="695" r:id="rId9"/>
    <p:sldId id="288" r:id="rId10"/>
  </p:sldIdLst>
  <p:sldSz cx="9144000" cy="5715000" type="screen16x10"/>
  <p:notesSz cx="6858000" cy="9144000"/>
  <p:defaultTextStyle>
    <a:defPPr>
      <a:defRPr lang="en-US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74" autoAdjust="0"/>
    <p:restoredTop sz="94672" autoAdjust="0"/>
  </p:normalViewPr>
  <p:slideViewPr>
    <p:cSldViewPr snapToGrid="0" snapToObjects="1">
      <p:cViewPr>
        <p:scale>
          <a:sx n="147" d="100"/>
          <a:sy n="147" d="100"/>
        </p:scale>
        <p:origin x="96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LDesign\PowerPoint\llrf_talk\Finemet_Measurements_PS-202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15507436570428"/>
          <c:y val="0.15036482141859928"/>
          <c:w val="0.77377559055118883"/>
          <c:h val="0.76837214497123629"/>
        </c:manualLayout>
      </c:layout>
      <c:scatterChart>
        <c:scatterStyle val="lineMarker"/>
        <c:varyColors val="0"/>
        <c:ser>
          <c:idx val="0"/>
          <c:order val="1"/>
          <c:tx>
            <c:strRef>
              <c:f>'[Finemet_Measurements_PS-2021.xlsx]PS Finemet'!$C$1</c:f>
              <c:strCache>
                <c:ptCount val="1"/>
                <c:pt idx="0">
                  <c:v>All CL  [dB]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'[Finemet_Measurements_PS-2021.xlsx]PS Finemet'!$A$2:$A$408</c:f>
              <c:numCache>
                <c:formatCode>General</c:formatCode>
                <c:ptCount val="407"/>
                <c:pt idx="0">
                  <c:v>0.01</c:v>
                </c:pt>
                <c:pt idx="1">
                  <c:v>1.0473700000000001E-2</c:v>
                </c:pt>
                <c:pt idx="2">
                  <c:v>1.0969899999999999E-2</c:v>
                </c:pt>
                <c:pt idx="3">
                  <c:v>1.14895E-2</c:v>
                </c:pt>
                <c:pt idx="4">
                  <c:v>1.2033800000000001E-2</c:v>
                </c:pt>
                <c:pt idx="5">
                  <c:v>1.26038E-2</c:v>
                </c:pt>
                <c:pt idx="6">
                  <c:v>1.32009E-2</c:v>
                </c:pt>
                <c:pt idx="7">
                  <c:v>1.38262E-2</c:v>
                </c:pt>
                <c:pt idx="8">
                  <c:v>1.44812E-2</c:v>
                </c:pt>
                <c:pt idx="9">
                  <c:v>1.51672E-2</c:v>
                </c:pt>
                <c:pt idx="10">
                  <c:v>1.5885699999999999E-2</c:v>
                </c:pt>
                <c:pt idx="11">
                  <c:v>1.6638199999999999E-2</c:v>
                </c:pt>
                <c:pt idx="12">
                  <c:v>1.7426299999999999E-2</c:v>
                </c:pt>
                <c:pt idx="13">
                  <c:v>1.8251799999999999E-2</c:v>
                </c:pt>
                <c:pt idx="14">
                  <c:v>1.9116399999999999E-2</c:v>
                </c:pt>
                <c:pt idx="15">
                  <c:v>2.0022000000000002E-2</c:v>
                </c:pt>
                <c:pt idx="16">
                  <c:v>2.09705E-2</c:v>
                </c:pt>
                <c:pt idx="17">
                  <c:v>2.1963900000000001E-2</c:v>
                </c:pt>
                <c:pt idx="18">
                  <c:v>2.3004299999999998E-2</c:v>
                </c:pt>
                <c:pt idx="19">
                  <c:v>2.4094000000000001E-2</c:v>
                </c:pt>
                <c:pt idx="20">
                  <c:v>2.5235400000000002E-2</c:v>
                </c:pt>
                <c:pt idx="21">
                  <c:v>2.6430800000000001E-2</c:v>
                </c:pt>
                <c:pt idx="22">
                  <c:v>2.76829E-2</c:v>
                </c:pt>
                <c:pt idx="23">
                  <c:v>2.8994200000000001E-2</c:v>
                </c:pt>
                <c:pt idx="24">
                  <c:v>3.0367700000000001E-2</c:v>
                </c:pt>
                <c:pt idx="25">
                  <c:v>3.1806300000000003E-2</c:v>
                </c:pt>
                <c:pt idx="26">
                  <c:v>3.3312899999999999E-2</c:v>
                </c:pt>
                <c:pt idx="27">
                  <c:v>3.4890999999999998E-2</c:v>
                </c:pt>
                <c:pt idx="28">
                  <c:v>3.6543800000000001E-2</c:v>
                </c:pt>
                <c:pt idx="29">
                  <c:v>3.8274900000000001E-2</c:v>
                </c:pt>
                <c:pt idx="30">
                  <c:v>4.0088100000000002E-2</c:v>
                </c:pt>
                <c:pt idx="31">
                  <c:v>4.1987099999999999E-2</c:v>
                </c:pt>
                <c:pt idx="32">
                  <c:v>4.3976000000000001E-2</c:v>
                </c:pt>
                <c:pt idx="33">
                  <c:v>4.6059200000000002E-2</c:v>
                </c:pt>
                <c:pt idx="34">
                  <c:v>4.8241100000000002E-2</c:v>
                </c:pt>
                <c:pt idx="35">
                  <c:v>5.0526300000000003E-2</c:v>
                </c:pt>
                <c:pt idx="36">
                  <c:v>5.2919800000000003E-2</c:v>
                </c:pt>
                <c:pt idx="37">
                  <c:v>5.5426599999999999E-2</c:v>
                </c:pt>
                <c:pt idx="38">
                  <c:v>5.8052300000000001E-2</c:v>
                </c:pt>
                <c:pt idx="39">
                  <c:v>6.0802200000000001E-2</c:v>
                </c:pt>
                <c:pt idx="40">
                  <c:v>6.3682500000000003E-2</c:v>
                </c:pt>
                <c:pt idx="41">
                  <c:v>6.66992E-2</c:v>
                </c:pt>
                <c:pt idx="42">
                  <c:v>6.9858799999999999E-2</c:v>
                </c:pt>
                <c:pt idx="43">
                  <c:v>7.31681E-2</c:v>
                </c:pt>
                <c:pt idx="44">
                  <c:v>7.6634099999999997E-2</c:v>
                </c:pt>
                <c:pt idx="45">
                  <c:v>8.0264299999999997E-2</c:v>
                </c:pt>
                <c:pt idx="46">
                  <c:v>8.4066500000000002E-2</c:v>
                </c:pt>
                <c:pt idx="47">
                  <c:v>8.8048799999999997E-2</c:v>
                </c:pt>
                <c:pt idx="48">
                  <c:v>9.2219800000000005E-2</c:v>
                </c:pt>
                <c:pt idx="49">
                  <c:v>9.6588300000000002E-2</c:v>
                </c:pt>
                <c:pt idx="50">
                  <c:v>0.1011638</c:v>
                </c:pt>
                <c:pt idx="51">
                  <c:v>0.10595599999999999</c:v>
                </c:pt>
                <c:pt idx="52">
                  <c:v>0.1109752</c:v>
                </c:pt>
                <c:pt idx="53">
                  <c:v>0.11623219999999999</c:v>
                </c:pt>
                <c:pt idx="54">
                  <c:v>0.12173829999999999</c:v>
                </c:pt>
                <c:pt idx="55">
                  <c:v>0.12750510000000001</c:v>
                </c:pt>
                <c:pt idx="56">
                  <c:v>0.1335452</c:v>
                </c:pt>
                <c:pt idx="57">
                  <c:v>0.1398713</c:v>
                </c:pt>
                <c:pt idx="58">
                  <c:v>0.14649709999999999</c:v>
                </c:pt>
                <c:pt idx="59">
                  <c:v>0.15343680000000001</c:v>
                </c:pt>
                <c:pt idx="60">
                  <c:v>0.1607053</c:v>
                </c:pt>
                <c:pt idx="61">
                  <c:v>0.168318</c:v>
                </c:pt>
                <c:pt idx="62">
                  <c:v>0.17629139999999999</c:v>
                </c:pt>
                <c:pt idx="63">
                  <c:v>0.18464249999999999</c:v>
                </c:pt>
                <c:pt idx="64">
                  <c:v>0.19338920000000001</c:v>
                </c:pt>
                <c:pt idx="65">
                  <c:v>0.20255020000000001</c:v>
                </c:pt>
                <c:pt idx="66">
                  <c:v>0.21214520000000001</c:v>
                </c:pt>
                <c:pt idx="67">
                  <c:v>0.22219469999999999</c:v>
                </c:pt>
                <c:pt idx="68">
                  <c:v>0.23272019999999999</c:v>
                </c:pt>
                <c:pt idx="69">
                  <c:v>0.2437444</c:v>
                </c:pt>
                <c:pt idx="70">
                  <c:v>0.25529079999999998</c:v>
                </c:pt>
                <c:pt idx="71">
                  <c:v>0.26738420000000002</c:v>
                </c:pt>
                <c:pt idx="72">
                  <c:v>0.28005039999999998</c:v>
                </c:pt>
                <c:pt idx="73">
                  <c:v>0.29331659999999998</c:v>
                </c:pt>
                <c:pt idx="74">
                  <c:v>0.30721130000000002</c:v>
                </c:pt>
                <c:pt idx="75">
                  <c:v>0.3217642</c:v>
                </c:pt>
                <c:pt idx="76">
                  <c:v>0.33700639999999998</c:v>
                </c:pt>
                <c:pt idx="77">
                  <c:v>0.35297070000000003</c:v>
                </c:pt>
                <c:pt idx="78">
                  <c:v>0.3696913</c:v>
                </c:pt>
                <c:pt idx="79">
                  <c:v>0.38720389999999999</c:v>
                </c:pt>
                <c:pt idx="80">
                  <c:v>0.40554610000000002</c:v>
                </c:pt>
                <c:pt idx="81">
                  <c:v>0.4247572</c:v>
                </c:pt>
                <c:pt idx="82">
                  <c:v>0.4448783</c:v>
                </c:pt>
                <c:pt idx="83">
                  <c:v>0.46595259999999999</c:v>
                </c:pt>
                <c:pt idx="84">
                  <c:v>0.48802519999999999</c:v>
                </c:pt>
                <c:pt idx="85">
                  <c:v>0.51114329999999997</c:v>
                </c:pt>
                <c:pt idx="86">
                  <c:v>0.53535670000000002</c:v>
                </c:pt>
                <c:pt idx="87">
                  <c:v>0.56071700000000002</c:v>
                </c:pt>
                <c:pt idx="88">
                  <c:v>0.58727870000000004</c:v>
                </c:pt>
                <c:pt idx="89">
                  <c:v>0.61509860000000005</c:v>
                </c:pt>
                <c:pt idx="90">
                  <c:v>0.64423640000000004</c:v>
                </c:pt>
                <c:pt idx="91">
                  <c:v>0.67475439999999998</c:v>
                </c:pt>
                <c:pt idx="92">
                  <c:v>0.70671810000000002</c:v>
                </c:pt>
                <c:pt idx="93">
                  <c:v>0.74019599999999997</c:v>
                </c:pt>
                <c:pt idx="94">
                  <c:v>0.7752597</c:v>
                </c:pt>
                <c:pt idx="95">
                  <c:v>0.8119845</c:v>
                </c:pt>
                <c:pt idx="96">
                  <c:v>0.85044889999999995</c:v>
                </c:pt>
                <c:pt idx="97">
                  <c:v>0.89073550000000001</c:v>
                </c:pt>
                <c:pt idx="98">
                  <c:v>0.93293040000000005</c:v>
                </c:pt>
                <c:pt idx="99">
                  <c:v>0.9771242</c:v>
                </c:pt>
                <c:pt idx="100">
                  <c:v>1.0234114000000001</c:v>
                </c:pt>
                <c:pt idx="101">
                  <c:v>1.0718913000000001</c:v>
                </c:pt>
                <c:pt idx="102">
                  <c:v>1.1226678000000001</c:v>
                </c:pt>
                <c:pt idx="103">
                  <c:v>1.1758496000000001</c:v>
                </c:pt>
                <c:pt idx="104">
                  <c:v>1.2315506000000001</c:v>
                </c:pt>
                <c:pt idx="105">
                  <c:v>1.2898902999999999</c:v>
                </c:pt>
                <c:pt idx="106">
                  <c:v>1.3509935</c:v>
                </c:pt>
                <c:pt idx="107">
                  <c:v>1.4149913000000001</c:v>
                </c:pt>
                <c:pt idx="108">
                  <c:v>1.4820207000000001</c:v>
                </c:pt>
                <c:pt idx="109">
                  <c:v>1.5522254</c:v>
                </c:pt>
                <c:pt idx="110">
                  <c:v>1.6257557</c:v>
                </c:pt>
                <c:pt idx="111">
                  <c:v>1.7027692000000001</c:v>
                </c:pt>
                <c:pt idx="112">
                  <c:v>1.7834308999999999</c:v>
                </c:pt>
                <c:pt idx="113">
                  <c:v>1.8679136000000001</c:v>
                </c:pt>
                <c:pt idx="114">
                  <c:v>1.9563983</c:v>
                </c:pt>
                <c:pt idx="115">
                  <c:v>2.0490746999999998</c:v>
                </c:pt>
                <c:pt idx="116">
                  <c:v>2.1461412000000002</c:v>
                </c:pt>
                <c:pt idx="117">
                  <c:v>2.2478058000000001</c:v>
                </c:pt>
                <c:pt idx="118">
                  <c:v>2.3542863999999999</c:v>
                </c:pt>
                <c:pt idx="119">
                  <c:v>2.4658110999999998</c:v>
                </c:pt>
                <c:pt idx="120">
                  <c:v>2.5826188000000001</c:v>
                </c:pt>
                <c:pt idx="121">
                  <c:v>2.7049596999999999</c:v>
                </c:pt>
                <c:pt idx="122">
                  <c:v>2.8330961000000001</c:v>
                </c:pt>
                <c:pt idx="123">
                  <c:v>2.9673023999999999</c:v>
                </c:pt>
                <c:pt idx="124">
                  <c:v>3.1078662000000001</c:v>
                </c:pt>
                <c:pt idx="125">
                  <c:v>3.2550886000000001</c:v>
                </c:pt>
                <c:pt idx="126">
                  <c:v>3.4092851</c:v>
                </c:pt>
                <c:pt idx="127">
                  <c:v>3.570786</c:v>
                </c:pt>
                <c:pt idx="128">
                  <c:v>3.7399372999999998</c:v>
                </c:pt>
                <c:pt idx="129">
                  <c:v>3.9171014999999998</c:v>
                </c:pt>
                <c:pt idx="130">
                  <c:v>4.1026581000000002</c:v>
                </c:pt>
                <c:pt idx="131">
                  <c:v>4.2970046999999996</c:v>
                </c:pt>
                <c:pt idx="132">
                  <c:v>4.5005576999999999</c:v>
                </c:pt>
                <c:pt idx="133">
                  <c:v>4.7137530999999999</c:v>
                </c:pt>
                <c:pt idx="134">
                  <c:v>4.9370478999999996</c:v>
                </c:pt>
                <c:pt idx="135">
                  <c:v>5.1709202000000003</c:v>
                </c:pt>
                <c:pt idx="136">
                  <c:v>5.4158714000000003</c:v>
                </c:pt>
                <c:pt idx="137">
                  <c:v>5.6724261</c:v>
                </c:pt>
                <c:pt idx="138">
                  <c:v>5.9411339999999999</c:v>
                </c:pt>
                <c:pt idx="139">
                  <c:v>6.2225707999999997</c:v>
                </c:pt>
                <c:pt idx="140">
                  <c:v>6.5173395999999997</c:v>
                </c:pt>
                <c:pt idx="141">
                  <c:v>6.8260718000000002</c:v>
                </c:pt>
                <c:pt idx="142">
                  <c:v>7.1494289999999996</c:v>
                </c:pt>
                <c:pt idx="143">
                  <c:v>7.4881038999999996</c:v>
                </c:pt>
                <c:pt idx="144">
                  <c:v>7.8428221000000002</c:v>
                </c:pt>
                <c:pt idx="145">
                  <c:v>8.2143435999999994</c:v>
                </c:pt>
                <c:pt idx="146">
                  <c:v>8.6034644</c:v>
                </c:pt>
                <c:pt idx="147">
                  <c:v>9.0110182999999999</c:v>
                </c:pt>
                <c:pt idx="148">
                  <c:v>9.4378782999999995</c:v>
                </c:pt>
                <c:pt idx="149">
                  <c:v>9.8849590000000003</c:v>
                </c:pt>
                <c:pt idx="150">
                  <c:v>10.353218399999999</c:v>
                </c:pt>
                <c:pt idx="151">
                  <c:v>10.8436597</c:v>
                </c:pt>
                <c:pt idx="152">
                  <c:v>11.3573336</c:v>
                </c:pt>
                <c:pt idx="153">
                  <c:v>11.8953407</c:v>
                </c:pt>
                <c:pt idx="154">
                  <c:v>12.4588336</c:v>
                </c:pt>
                <c:pt idx="155">
                  <c:v>13.0490198</c:v>
                </c:pt>
                <c:pt idx="156">
                  <c:v>13.6671636</c:v>
                </c:pt>
                <c:pt idx="157">
                  <c:v>14.314589399999999</c:v>
                </c:pt>
                <c:pt idx="158">
                  <c:v>14.992684300000001</c:v>
                </c:pt>
                <c:pt idx="159">
                  <c:v>15.702901199999999</c:v>
                </c:pt>
                <c:pt idx="160">
                  <c:v>16.446761800000001</c:v>
                </c:pt>
                <c:pt idx="161">
                  <c:v>17.225859700000001</c:v>
                </c:pt>
                <c:pt idx="162">
                  <c:v>18.041864100000002</c:v>
                </c:pt>
                <c:pt idx="163">
                  <c:v>18.8965234</c:v>
                </c:pt>
                <c:pt idx="164">
                  <c:v>19.791668699999999</c:v>
                </c:pt>
                <c:pt idx="165">
                  <c:v>20.729217800000001</c:v>
                </c:pt>
                <c:pt idx="166">
                  <c:v>21.7111795</c:v>
                </c:pt>
                <c:pt idx="167">
                  <c:v>22.7396575</c:v>
                </c:pt>
                <c:pt idx="168">
                  <c:v>23.816855499999999</c:v>
                </c:pt>
                <c:pt idx="169">
                  <c:v>24.945081399999999</c:v>
                </c:pt>
                <c:pt idx="170">
                  <c:v>26.1267523</c:v>
                </c:pt>
                <c:pt idx="171">
                  <c:v>27.3644</c:v>
                </c:pt>
                <c:pt idx="172">
                  <c:v>28.660676200000001</c:v>
                </c:pt>
                <c:pt idx="173">
                  <c:v>30.0183581</c:v>
                </c:pt>
                <c:pt idx="174">
                  <c:v>31.4403547</c:v>
                </c:pt>
                <c:pt idx="175">
                  <c:v>32.929712600000002</c:v>
                </c:pt>
                <c:pt idx="176">
                  <c:v>34.489622599999997</c:v>
                </c:pt>
                <c:pt idx="177">
                  <c:v>36.123427</c:v>
                </c:pt>
                <c:pt idx="178">
                  <c:v>37.834626200000002</c:v>
                </c:pt>
                <c:pt idx="179">
                  <c:v>39.626886399999997</c:v>
                </c:pt>
                <c:pt idx="180">
                  <c:v>41.5040476</c:v>
                </c:pt>
                <c:pt idx="181">
                  <c:v>43.470131600000002</c:v>
                </c:pt>
                <c:pt idx="182">
                  <c:v>45.529350700000002</c:v>
                </c:pt>
                <c:pt idx="183">
                  <c:v>47.686117000000003</c:v>
                </c:pt>
                <c:pt idx="184">
                  <c:v>49.945051200000002</c:v>
                </c:pt>
                <c:pt idx="185">
                  <c:v>52.310993099999997</c:v>
                </c:pt>
                <c:pt idx="186">
                  <c:v>54.789011799999997</c:v>
                </c:pt>
                <c:pt idx="187">
                  <c:v>57.3844165</c:v>
                </c:pt>
                <c:pt idx="188">
                  <c:v>60.102767800000002</c:v>
                </c:pt>
                <c:pt idx="189">
                  <c:v>62.949889900000002</c:v>
                </c:pt>
                <c:pt idx="190">
                  <c:v>65.931882700000003</c:v>
                </c:pt>
                <c:pt idx="191">
                  <c:v>69.055135199999995</c:v>
                </c:pt>
                <c:pt idx="192">
                  <c:v>72.326339000000004</c:v>
                </c:pt>
                <c:pt idx="193">
                  <c:v>75.7525026</c:v>
                </c:pt>
                <c:pt idx="194">
                  <c:v>79.340966699999996</c:v>
                </c:pt>
                <c:pt idx="195">
                  <c:v>83.099419499999996</c:v>
                </c:pt>
                <c:pt idx="196">
                  <c:v>87.035913600000001</c:v>
                </c:pt>
                <c:pt idx="197">
                  <c:v>91.158883000000003</c:v>
                </c:pt>
                <c:pt idx="198">
                  <c:v>95.477161100000004</c:v>
                </c:pt>
                <c:pt idx="199">
                  <c:v>100</c:v>
                </c:pt>
              </c:numCache>
            </c:numRef>
          </c:xVal>
          <c:yVal>
            <c:numRef>
              <c:f>'[Finemet_Measurements_PS-2021.xlsx]PS Finemet'!$C$2:$C$408</c:f>
              <c:numCache>
                <c:formatCode>General</c:formatCode>
                <c:ptCount val="407"/>
                <c:pt idx="0">
                  <c:v>-43.109094399999996</c:v>
                </c:pt>
                <c:pt idx="1">
                  <c:v>-49.534208100000001</c:v>
                </c:pt>
                <c:pt idx="2">
                  <c:v>-50.867302199999997</c:v>
                </c:pt>
                <c:pt idx="3">
                  <c:v>-53.641194499999997</c:v>
                </c:pt>
                <c:pt idx="4">
                  <c:v>-47.989214699999998</c:v>
                </c:pt>
                <c:pt idx="5">
                  <c:v>-49.030353499999997</c:v>
                </c:pt>
                <c:pt idx="6">
                  <c:v>-48.119822900000003</c:v>
                </c:pt>
                <c:pt idx="7">
                  <c:v>-48.657573800000002</c:v>
                </c:pt>
                <c:pt idx="8">
                  <c:v>-51.4303819</c:v>
                </c:pt>
                <c:pt idx="9">
                  <c:v>-45.332518899999997</c:v>
                </c:pt>
                <c:pt idx="10">
                  <c:v>-43.971093500000002</c:v>
                </c:pt>
                <c:pt idx="11">
                  <c:v>-43.6452715</c:v>
                </c:pt>
                <c:pt idx="12">
                  <c:v>-47.791869900000002</c:v>
                </c:pt>
                <c:pt idx="13">
                  <c:v>-61.4697508</c:v>
                </c:pt>
                <c:pt idx="14">
                  <c:v>-44.704268200000001</c:v>
                </c:pt>
                <c:pt idx="15">
                  <c:v>-51.9062123</c:v>
                </c:pt>
                <c:pt idx="16">
                  <c:v>-46.830049099999997</c:v>
                </c:pt>
                <c:pt idx="17">
                  <c:v>-41.043314199999998</c:v>
                </c:pt>
                <c:pt idx="18">
                  <c:v>-39.633184900000003</c:v>
                </c:pt>
                <c:pt idx="19">
                  <c:v>-37.7919263</c:v>
                </c:pt>
                <c:pt idx="20">
                  <c:v>-48.369048599999999</c:v>
                </c:pt>
                <c:pt idx="21">
                  <c:v>-45.9421064</c:v>
                </c:pt>
                <c:pt idx="22">
                  <c:v>-38.698275700000003</c:v>
                </c:pt>
                <c:pt idx="23">
                  <c:v>-43.880417000000001</c:v>
                </c:pt>
                <c:pt idx="24">
                  <c:v>-44.196610200000002</c:v>
                </c:pt>
                <c:pt idx="25">
                  <c:v>-33.946705899999998</c:v>
                </c:pt>
                <c:pt idx="26">
                  <c:v>-47.436190799999999</c:v>
                </c:pt>
                <c:pt idx="27">
                  <c:v>-34.521832699999997</c:v>
                </c:pt>
                <c:pt idx="28">
                  <c:v>-31.550841500000001</c:v>
                </c:pt>
                <c:pt idx="29">
                  <c:v>-34.982296400000003</c:v>
                </c:pt>
                <c:pt idx="30">
                  <c:v>-28.367559</c:v>
                </c:pt>
                <c:pt idx="31">
                  <c:v>-27.2081418</c:v>
                </c:pt>
                <c:pt idx="32">
                  <c:v>-23.8751885</c:v>
                </c:pt>
                <c:pt idx="33">
                  <c:v>-26.330142299999999</c:v>
                </c:pt>
                <c:pt idx="34">
                  <c:v>-24.8624917</c:v>
                </c:pt>
                <c:pt idx="35">
                  <c:v>-23.411187399999999</c:v>
                </c:pt>
                <c:pt idx="36">
                  <c:v>-21.797371699999999</c:v>
                </c:pt>
                <c:pt idx="37">
                  <c:v>-19.249532899999998</c:v>
                </c:pt>
                <c:pt idx="38">
                  <c:v>-18.336953000000001</c:v>
                </c:pt>
                <c:pt idx="39">
                  <c:v>-15.1540444</c:v>
                </c:pt>
                <c:pt idx="40">
                  <c:v>-14.110502800000001</c:v>
                </c:pt>
                <c:pt idx="41">
                  <c:v>-11.654675900000001</c:v>
                </c:pt>
                <c:pt idx="42">
                  <c:v>-11.129840700000001</c:v>
                </c:pt>
                <c:pt idx="43">
                  <c:v>-9.5364845999999996</c:v>
                </c:pt>
                <c:pt idx="44">
                  <c:v>-7.7138171</c:v>
                </c:pt>
                <c:pt idx="45">
                  <c:v>-6.280392</c:v>
                </c:pt>
                <c:pt idx="46">
                  <c:v>-4.6734064999999996</c:v>
                </c:pt>
                <c:pt idx="47">
                  <c:v>-3.0874768000000001</c:v>
                </c:pt>
                <c:pt idx="48">
                  <c:v>-1.9865751</c:v>
                </c:pt>
                <c:pt idx="49">
                  <c:v>-0.4780296</c:v>
                </c:pt>
                <c:pt idx="50">
                  <c:v>1.0885186</c:v>
                </c:pt>
                <c:pt idx="51">
                  <c:v>2.1254824000000001</c:v>
                </c:pt>
                <c:pt idx="52">
                  <c:v>3.3875793999999999</c:v>
                </c:pt>
                <c:pt idx="53">
                  <c:v>4.7840442999999997</c:v>
                </c:pt>
                <c:pt idx="54">
                  <c:v>5.8759332000000004</c:v>
                </c:pt>
                <c:pt idx="55">
                  <c:v>6.8811799000000002</c:v>
                </c:pt>
                <c:pt idx="56">
                  <c:v>7.8771161000000003</c:v>
                </c:pt>
                <c:pt idx="57">
                  <c:v>8.7253485000000008</c:v>
                </c:pt>
                <c:pt idx="58">
                  <c:v>9.4662807999999998</c:v>
                </c:pt>
                <c:pt idx="59">
                  <c:v>10.241688099999999</c:v>
                </c:pt>
                <c:pt idx="60">
                  <c:v>10.8632103</c:v>
                </c:pt>
                <c:pt idx="61">
                  <c:v>11.494110600000001</c:v>
                </c:pt>
                <c:pt idx="62">
                  <c:v>12.0703371</c:v>
                </c:pt>
                <c:pt idx="63">
                  <c:v>12.6037531</c:v>
                </c:pt>
                <c:pt idx="64">
                  <c:v>13.025059600000001</c:v>
                </c:pt>
                <c:pt idx="65">
                  <c:v>13.471299</c:v>
                </c:pt>
                <c:pt idx="66">
                  <c:v>13.832888199999999</c:v>
                </c:pt>
                <c:pt idx="67">
                  <c:v>14.238663499999999</c:v>
                </c:pt>
                <c:pt idx="68">
                  <c:v>14.543703499999999</c:v>
                </c:pt>
                <c:pt idx="69">
                  <c:v>14.867294599999999</c:v>
                </c:pt>
                <c:pt idx="70">
                  <c:v>15.183000099999999</c:v>
                </c:pt>
                <c:pt idx="71">
                  <c:v>15.463438699999999</c:v>
                </c:pt>
                <c:pt idx="72">
                  <c:v>15.7087279</c:v>
                </c:pt>
                <c:pt idx="73">
                  <c:v>15.9454057</c:v>
                </c:pt>
                <c:pt idx="74">
                  <c:v>16.178151499999998</c:v>
                </c:pt>
                <c:pt idx="75">
                  <c:v>16.4078181</c:v>
                </c:pt>
                <c:pt idx="76">
                  <c:v>16.632539699999999</c:v>
                </c:pt>
                <c:pt idx="77">
                  <c:v>16.789498300000002</c:v>
                </c:pt>
                <c:pt idx="78">
                  <c:v>16.957836799999999</c:v>
                </c:pt>
                <c:pt idx="79">
                  <c:v>17.0872061</c:v>
                </c:pt>
                <c:pt idx="80">
                  <c:v>17.2532672</c:v>
                </c:pt>
                <c:pt idx="81">
                  <c:v>17.376205299999999</c:v>
                </c:pt>
                <c:pt idx="82">
                  <c:v>17.5139736</c:v>
                </c:pt>
                <c:pt idx="83">
                  <c:v>17.673355300000001</c:v>
                </c:pt>
                <c:pt idx="84">
                  <c:v>17.7533487</c:v>
                </c:pt>
                <c:pt idx="85">
                  <c:v>17.8648916</c:v>
                </c:pt>
                <c:pt idx="86">
                  <c:v>17.954723300000001</c:v>
                </c:pt>
                <c:pt idx="87">
                  <c:v>18.0503523</c:v>
                </c:pt>
                <c:pt idx="88">
                  <c:v>18.1086806</c:v>
                </c:pt>
                <c:pt idx="89">
                  <c:v>18.1645319</c:v>
                </c:pt>
                <c:pt idx="90">
                  <c:v>18.250051800000001</c:v>
                </c:pt>
                <c:pt idx="91">
                  <c:v>18.299666599999998</c:v>
                </c:pt>
                <c:pt idx="92">
                  <c:v>18.3580124</c:v>
                </c:pt>
                <c:pt idx="93">
                  <c:v>18.4190237</c:v>
                </c:pt>
                <c:pt idx="94">
                  <c:v>18.453737100000001</c:v>
                </c:pt>
                <c:pt idx="95">
                  <c:v>18.498306500000002</c:v>
                </c:pt>
                <c:pt idx="96">
                  <c:v>18.538474799999999</c:v>
                </c:pt>
                <c:pt idx="97">
                  <c:v>18.539955500000001</c:v>
                </c:pt>
                <c:pt idx="98">
                  <c:v>18.586765400000001</c:v>
                </c:pt>
                <c:pt idx="99">
                  <c:v>18.576994200000001</c:v>
                </c:pt>
                <c:pt idx="100">
                  <c:v>18.6039362</c:v>
                </c:pt>
                <c:pt idx="101">
                  <c:v>18.605729199999999</c:v>
                </c:pt>
                <c:pt idx="102">
                  <c:v>18.6126313</c:v>
                </c:pt>
                <c:pt idx="103">
                  <c:v>18.610927700000001</c:v>
                </c:pt>
                <c:pt idx="104">
                  <c:v>18.614322399999999</c:v>
                </c:pt>
                <c:pt idx="105">
                  <c:v>18.607721999999999</c:v>
                </c:pt>
                <c:pt idx="106">
                  <c:v>18.630478400000001</c:v>
                </c:pt>
                <c:pt idx="107">
                  <c:v>18.627913599999999</c:v>
                </c:pt>
                <c:pt idx="108">
                  <c:v>18.649691199999999</c:v>
                </c:pt>
                <c:pt idx="109">
                  <c:v>18.6506705</c:v>
                </c:pt>
                <c:pt idx="110">
                  <c:v>18.650007599999999</c:v>
                </c:pt>
                <c:pt idx="111">
                  <c:v>18.631119900000002</c:v>
                </c:pt>
                <c:pt idx="112">
                  <c:v>18.641102700000001</c:v>
                </c:pt>
                <c:pt idx="113">
                  <c:v>18.626674900000001</c:v>
                </c:pt>
                <c:pt idx="114">
                  <c:v>18.6305786</c:v>
                </c:pt>
                <c:pt idx="115">
                  <c:v>18.626917200000001</c:v>
                </c:pt>
                <c:pt idx="116">
                  <c:v>18.5891637</c:v>
                </c:pt>
                <c:pt idx="117">
                  <c:v>18.535816700000002</c:v>
                </c:pt>
                <c:pt idx="118">
                  <c:v>18.450629599999999</c:v>
                </c:pt>
                <c:pt idx="119">
                  <c:v>18.353755700000001</c:v>
                </c:pt>
                <c:pt idx="120">
                  <c:v>18.286090000000002</c:v>
                </c:pt>
                <c:pt idx="121">
                  <c:v>18.2509996</c:v>
                </c:pt>
                <c:pt idx="122">
                  <c:v>18.179867600000001</c:v>
                </c:pt>
                <c:pt idx="123">
                  <c:v>18.035043600000002</c:v>
                </c:pt>
                <c:pt idx="124">
                  <c:v>17.896925499999998</c:v>
                </c:pt>
                <c:pt idx="125">
                  <c:v>17.744742500000001</c:v>
                </c:pt>
                <c:pt idx="126">
                  <c:v>17.612442000000001</c:v>
                </c:pt>
                <c:pt idx="127">
                  <c:v>17.451933799999999</c:v>
                </c:pt>
                <c:pt idx="128">
                  <c:v>17.2364049</c:v>
                </c:pt>
                <c:pt idx="129">
                  <c:v>17.012033800000001</c:v>
                </c:pt>
                <c:pt idx="130">
                  <c:v>16.8037472</c:v>
                </c:pt>
                <c:pt idx="131">
                  <c:v>16.5248472</c:v>
                </c:pt>
                <c:pt idx="132">
                  <c:v>16.155902000000001</c:v>
                </c:pt>
                <c:pt idx="133">
                  <c:v>15.873390499999999</c:v>
                </c:pt>
                <c:pt idx="134">
                  <c:v>15.567996900000001</c:v>
                </c:pt>
                <c:pt idx="135">
                  <c:v>15.2011688</c:v>
                </c:pt>
                <c:pt idx="136">
                  <c:v>14.847767599999999</c:v>
                </c:pt>
                <c:pt idx="137">
                  <c:v>14.4162287</c:v>
                </c:pt>
                <c:pt idx="138">
                  <c:v>13.933930500000001</c:v>
                </c:pt>
                <c:pt idx="139">
                  <c:v>13.613669099999999</c:v>
                </c:pt>
                <c:pt idx="140">
                  <c:v>13.1871873</c:v>
                </c:pt>
                <c:pt idx="141">
                  <c:v>12.8363864</c:v>
                </c:pt>
                <c:pt idx="142">
                  <c:v>12.4092889</c:v>
                </c:pt>
                <c:pt idx="143">
                  <c:v>11.9815658</c:v>
                </c:pt>
                <c:pt idx="144">
                  <c:v>11.7310043</c:v>
                </c:pt>
                <c:pt idx="145">
                  <c:v>11.3799644</c:v>
                </c:pt>
                <c:pt idx="146">
                  <c:v>11.0394749</c:v>
                </c:pt>
                <c:pt idx="147">
                  <c:v>10.6688467</c:v>
                </c:pt>
                <c:pt idx="148">
                  <c:v>10.196134300000001</c:v>
                </c:pt>
                <c:pt idx="149">
                  <c:v>9.9187835999999994</c:v>
                </c:pt>
                <c:pt idx="150">
                  <c:v>9.2383769999999998</c:v>
                </c:pt>
                <c:pt idx="151">
                  <c:v>8.4271360000000008</c:v>
                </c:pt>
                <c:pt idx="152">
                  <c:v>7.6070311999999998</c:v>
                </c:pt>
                <c:pt idx="153">
                  <c:v>6.3090137999999998</c:v>
                </c:pt>
                <c:pt idx="154">
                  <c:v>4.2414810000000003</c:v>
                </c:pt>
                <c:pt idx="155">
                  <c:v>1.6885743</c:v>
                </c:pt>
                <c:pt idx="156">
                  <c:v>-1.2234423000000001</c:v>
                </c:pt>
                <c:pt idx="157">
                  <c:v>-4.3229886999999998</c:v>
                </c:pt>
                <c:pt idx="158">
                  <c:v>-7.3641443000000004</c:v>
                </c:pt>
                <c:pt idx="159">
                  <c:v>-10.6962606</c:v>
                </c:pt>
                <c:pt idx="160">
                  <c:v>-13.8514616</c:v>
                </c:pt>
                <c:pt idx="161">
                  <c:v>-17.288285500000001</c:v>
                </c:pt>
                <c:pt idx="162">
                  <c:v>-20.500402300000001</c:v>
                </c:pt>
                <c:pt idx="163">
                  <c:v>-24.180233399999999</c:v>
                </c:pt>
                <c:pt idx="164">
                  <c:v>-26.875886300000001</c:v>
                </c:pt>
                <c:pt idx="165">
                  <c:v>-29.8777714</c:v>
                </c:pt>
                <c:pt idx="166">
                  <c:v>-31.1456692</c:v>
                </c:pt>
                <c:pt idx="167">
                  <c:v>-34.686373099999997</c:v>
                </c:pt>
                <c:pt idx="168">
                  <c:v>-38.188669400000002</c:v>
                </c:pt>
                <c:pt idx="169">
                  <c:v>-37.715213900000002</c:v>
                </c:pt>
                <c:pt idx="170">
                  <c:v>-44.562176000000001</c:v>
                </c:pt>
                <c:pt idx="171">
                  <c:v>-45.203644199999999</c:v>
                </c:pt>
                <c:pt idx="172">
                  <c:v>-43.0575744</c:v>
                </c:pt>
                <c:pt idx="173">
                  <c:v>-57.8133689</c:v>
                </c:pt>
                <c:pt idx="174">
                  <c:v>-48.545684000000001</c:v>
                </c:pt>
                <c:pt idx="175">
                  <c:v>-46.693863499999999</c:v>
                </c:pt>
                <c:pt idx="176">
                  <c:v>-47.083024199999997</c:v>
                </c:pt>
                <c:pt idx="177">
                  <c:v>-55.257190999999999</c:v>
                </c:pt>
                <c:pt idx="178">
                  <c:v>-43.239255</c:v>
                </c:pt>
                <c:pt idx="179">
                  <c:v>-42.831858099999998</c:v>
                </c:pt>
                <c:pt idx="180">
                  <c:v>-42.073133400000003</c:v>
                </c:pt>
                <c:pt idx="181">
                  <c:v>-41.854270399999997</c:v>
                </c:pt>
                <c:pt idx="182">
                  <c:v>-38.542398599999999</c:v>
                </c:pt>
                <c:pt idx="183">
                  <c:v>-39.496372399999998</c:v>
                </c:pt>
                <c:pt idx="184">
                  <c:v>-42.202702799999997</c:v>
                </c:pt>
                <c:pt idx="185">
                  <c:v>-41.400255399999999</c:v>
                </c:pt>
                <c:pt idx="186">
                  <c:v>-40.610860899999999</c:v>
                </c:pt>
                <c:pt idx="187">
                  <c:v>-43.261776300000001</c:v>
                </c:pt>
                <c:pt idx="188">
                  <c:v>-43.293331000000002</c:v>
                </c:pt>
                <c:pt idx="189">
                  <c:v>-42.9459023</c:v>
                </c:pt>
                <c:pt idx="190">
                  <c:v>-41.850890499999998</c:v>
                </c:pt>
                <c:pt idx="191">
                  <c:v>-42.583513500000002</c:v>
                </c:pt>
                <c:pt idx="192">
                  <c:v>-41.808247600000001</c:v>
                </c:pt>
                <c:pt idx="193">
                  <c:v>-35.923323799999999</c:v>
                </c:pt>
                <c:pt idx="194">
                  <c:v>-43.924814499999997</c:v>
                </c:pt>
                <c:pt idx="195">
                  <c:v>-53.966538</c:v>
                </c:pt>
                <c:pt idx="196">
                  <c:v>-44.880050900000001</c:v>
                </c:pt>
                <c:pt idx="197">
                  <c:v>-52.296290900000002</c:v>
                </c:pt>
                <c:pt idx="198">
                  <c:v>-62.092415799999998</c:v>
                </c:pt>
                <c:pt idx="199">
                  <c:v>-51.834389299999998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E3D-4EB6-9F87-9568CE34F5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88896"/>
        <c:axId val="48290816"/>
      </c:scatterChart>
      <c:scatterChart>
        <c:scatterStyle val="lineMarker"/>
        <c:varyColors val="0"/>
        <c:ser>
          <c:idx val="3"/>
          <c:order val="0"/>
          <c:tx>
            <c:strRef>
              <c:f>'[Finemet_Measurements_PS-2021.xlsx]PS Finemet'!$E$1</c:f>
              <c:strCache>
                <c:ptCount val="1"/>
                <c:pt idx="0">
                  <c:v>All CL [deg]</c:v>
                </c:pt>
              </c:strCache>
            </c:strRef>
          </c:tx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'[Finemet_Measurements_PS-2021.xlsx]PS Finemet'!$A$2:$A$408</c:f>
              <c:numCache>
                <c:formatCode>General</c:formatCode>
                <c:ptCount val="407"/>
                <c:pt idx="0">
                  <c:v>0.01</c:v>
                </c:pt>
                <c:pt idx="1">
                  <c:v>1.0473700000000001E-2</c:v>
                </c:pt>
                <c:pt idx="2">
                  <c:v>1.0969899999999999E-2</c:v>
                </c:pt>
                <c:pt idx="3">
                  <c:v>1.14895E-2</c:v>
                </c:pt>
                <c:pt idx="4">
                  <c:v>1.2033800000000001E-2</c:v>
                </c:pt>
                <c:pt idx="5">
                  <c:v>1.26038E-2</c:v>
                </c:pt>
                <c:pt idx="6">
                  <c:v>1.32009E-2</c:v>
                </c:pt>
                <c:pt idx="7">
                  <c:v>1.38262E-2</c:v>
                </c:pt>
                <c:pt idx="8">
                  <c:v>1.44812E-2</c:v>
                </c:pt>
                <c:pt idx="9">
                  <c:v>1.51672E-2</c:v>
                </c:pt>
                <c:pt idx="10">
                  <c:v>1.5885699999999999E-2</c:v>
                </c:pt>
                <c:pt idx="11">
                  <c:v>1.6638199999999999E-2</c:v>
                </c:pt>
                <c:pt idx="12">
                  <c:v>1.7426299999999999E-2</c:v>
                </c:pt>
                <c:pt idx="13">
                  <c:v>1.8251799999999999E-2</c:v>
                </c:pt>
                <c:pt idx="14">
                  <c:v>1.9116399999999999E-2</c:v>
                </c:pt>
                <c:pt idx="15">
                  <c:v>2.0022000000000002E-2</c:v>
                </c:pt>
                <c:pt idx="16">
                  <c:v>2.09705E-2</c:v>
                </c:pt>
                <c:pt idx="17">
                  <c:v>2.1963900000000001E-2</c:v>
                </c:pt>
                <c:pt idx="18">
                  <c:v>2.3004299999999998E-2</c:v>
                </c:pt>
                <c:pt idx="19">
                  <c:v>2.4094000000000001E-2</c:v>
                </c:pt>
                <c:pt idx="20">
                  <c:v>2.5235400000000002E-2</c:v>
                </c:pt>
                <c:pt idx="21">
                  <c:v>2.6430800000000001E-2</c:v>
                </c:pt>
                <c:pt idx="22">
                  <c:v>2.76829E-2</c:v>
                </c:pt>
                <c:pt idx="23">
                  <c:v>2.8994200000000001E-2</c:v>
                </c:pt>
                <c:pt idx="24">
                  <c:v>3.0367700000000001E-2</c:v>
                </c:pt>
                <c:pt idx="25">
                  <c:v>3.1806300000000003E-2</c:v>
                </c:pt>
                <c:pt idx="26">
                  <c:v>3.3312899999999999E-2</c:v>
                </c:pt>
                <c:pt idx="27">
                  <c:v>3.4890999999999998E-2</c:v>
                </c:pt>
                <c:pt idx="28">
                  <c:v>3.6543800000000001E-2</c:v>
                </c:pt>
                <c:pt idx="29">
                  <c:v>3.8274900000000001E-2</c:v>
                </c:pt>
                <c:pt idx="30">
                  <c:v>4.0088100000000002E-2</c:v>
                </c:pt>
                <c:pt idx="31">
                  <c:v>4.1987099999999999E-2</c:v>
                </c:pt>
                <c:pt idx="32">
                  <c:v>4.3976000000000001E-2</c:v>
                </c:pt>
                <c:pt idx="33">
                  <c:v>4.6059200000000002E-2</c:v>
                </c:pt>
                <c:pt idx="34">
                  <c:v>4.8241100000000002E-2</c:v>
                </c:pt>
                <c:pt idx="35">
                  <c:v>5.0526300000000003E-2</c:v>
                </c:pt>
                <c:pt idx="36">
                  <c:v>5.2919800000000003E-2</c:v>
                </c:pt>
                <c:pt idx="37">
                  <c:v>5.5426599999999999E-2</c:v>
                </c:pt>
                <c:pt idx="38">
                  <c:v>5.8052300000000001E-2</c:v>
                </c:pt>
                <c:pt idx="39">
                  <c:v>6.0802200000000001E-2</c:v>
                </c:pt>
                <c:pt idx="40">
                  <c:v>6.3682500000000003E-2</c:v>
                </c:pt>
                <c:pt idx="41">
                  <c:v>6.66992E-2</c:v>
                </c:pt>
                <c:pt idx="42">
                  <c:v>6.9858799999999999E-2</c:v>
                </c:pt>
                <c:pt idx="43">
                  <c:v>7.31681E-2</c:v>
                </c:pt>
                <c:pt idx="44">
                  <c:v>7.6634099999999997E-2</c:v>
                </c:pt>
                <c:pt idx="45">
                  <c:v>8.0264299999999997E-2</c:v>
                </c:pt>
                <c:pt idx="46">
                  <c:v>8.4066500000000002E-2</c:v>
                </c:pt>
                <c:pt idx="47">
                  <c:v>8.8048799999999997E-2</c:v>
                </c:pt>
                <c:pt idx="48">
                  <c:v>9.2219800000000005E-2</c:v>
                </c:pt>
                <c:pt idx="49">
                  <c:v>9.6588300000000002E-2</c:v>
                </c:pt>
                <c:pt idx="50">
                  <c:v>0.1011638</c:v>
                </c:pt>
                <c:pt idx="51">
                  <c:v>0.10595599999999999</c:v>
                </c:pt>
                <c:pt idx="52">
                  <c:v>0.1109752</c:v>
                </c:pt>
                <c:pt idx="53">
                  <c:v>0.11623219999999999</c:v>
                </c:pt>
                <c:pt idx="54">
                  <c:v>0.12173829999999999</c:v>
                </c:pt>
                <c:pt idx="55">
                  <c:v>0.12750510000000001</c:v>
                </c:pt>
                <c:pt idx="56">
                  <c:v>0.1335452</c:v>
                </c:pt>
                <c:pt idx="57">
                  <c:v>0.1398713</c:v>
                </c:pt>
                <c:pt idx="58">
                  <c:v>0.14649709999999999</c:v>
                </c:pt>
                <c:pt idx="59">
                  <c:v>0.15343680000000001</c:v>
                </c:pt>
                <c:pt idx="60">
                  <c:v>0.1607053</c:v>
                </c:pt>
                <c:pt idx="61">
                  <c:v>0.168318</c:v>
                </c:pt>
                <c:pt idx="62">
                  <c:v>0.17629139999999999</c:v>
                </c:pt>
                <c:pt idx="63">
                  <c:v>0.18464249999999999</c:v>
                </c:pt>
                <c:pt idx="64">
                  <c:v>0.19338920000000001</c:v>
                </c:pt>
                <c:pt idx="65">
                  <c:v>0.20255020000000001</c:v>
                </c:pt>
                <c:pt idx="66">
                  <c:v>0.21214520000000001</c:v>
                </c:pt>
                <c:pt idx="67">
                  <c:v>0.22219469999999999</c:v>
                </c:pt>
                <c:pt idx="68">
                  <c:v>0.23272019999999999</c:v>
                </c:pt>
                <c:pt idx="69">
                  <c:v>0.2437444</c:v>
                </c:pt>
                <c:pt idx="70">
                  <c:v>0.25529079999999998</c:v>
                </c:pt>
                <c:pt idx="71">
                  <c:v>0.26738420000000002</c:v>
                </c:pt>
                <c:pt idx="72">
                  <c:v>0.28005039999999998</c:v>
                </c:pt>
                <c:pt idx="73">
                  <c:v>0.29331659999999998</c:v>
                </c:pt>
                <c:pt idx="74">
                  <c:v>0.30721130000000002</c:v>
                </c:pt>
                <c:pt idx="75">
                  <c:v>0.3217642</c:v>
                </c:pt>
                <c:pt idx="76">
                  <c:v>0.33700639999999998</c:v>
                </c:pt>
                <c:pt idx="77">
                  <c:v>0.35297070000000003</c:v>
                </c:pt>
                <c:pt idx="78">
                  <c:v>0.3696913</c:v>
                </c:pt>
                <c:pt idx="79">
                  <c:v>0.38720389999999999</c:v>
                </c:pt>
                <c:pt idx="80">
                  <c:v>0.40554610000000002</c:v>
                </c:pt>
                <c:pt idx="81">
                  <c:v>0.4247572</c:v>
                </c:pt>
                <c:pt idx="82">
                  <c:v>0.4448783</c:v>
                </c:pt>
                <c:pt idx="83">
                  <c:v>0.46595259999999999</c:v>
                </c:pt>
                <c:pt idx="84">
                  <c:v>0.48802519999999999</c:v>
                </c:pt>
                <c:pt idx="85">
                  <c:v>0.51114329999999997</c:v>
                </c:pt>
                <c:pt idx="86">
                  <c:v>0.53535670000000002</c:v>
                </c:pt>
                <c:pt idx="87">
                  <c:v>0.56071700000000002</c:v>
                </c:pt>
                <c:pt idx="88">
                  <c:v>0.58727870000000004</c:v>
                </c:pt>
                <c:pt idx="89">
                  <c:v>0.61509860000000005</c:v>
                </c:pt>
                <c:pt idx="90">
                  <c:v>0.64423640000000004</c:v>
                </c:pt>
                <c:pt idx="91">
                  <c:v>0.67475439999999998</c:v>
                </c:pt>
                <c:pt idx="92">
                  <c:v>0.70671810000000002</c:v>
                </c:pt>
                <c:pt idx="93">
                  <c:v>0.74019599999999997</c:v>
                </c:pt>
                <c:pt idx="94">
                  <c:v>0.7752597</c:v>
                </c:pt>
                <c:pt idx="95">
                  <c:v>0.8119845</c:v>
                </c:pt>
                <c:pt idx="96">
                  <c:v>0.85044889999999995</c:v>
                </c:pt>
                <c:pt idx="97">
                  <c:v>0.89073550000000001</c:v>
                </c:pt>
                <c:pt idx="98">
                  <c:v>0.93293040000000005</c:v>
                </c:pt>
                <c:pt idx="99">
                  <c:v>0.9771242</c:v>
                </c:pt>
                <c:pt idx="100">
                  <c:v>1.0234114000000001</c:v>
                </c:pt>
                <c:pt idx="101">
                  <c:v>1.0718913000000001</c:v>
                </c:pt>
                <c:pt idx="102">
                  <c:v>1.1226678000000001</c:v>
                </c:pt>
                <c:pt idx="103">
                  <c:v>1.1758496000000001</c:v>
                </c:pt>
                <c:pt idx="104">
                  <c:v>1.2315506000000001</c:v>
                </c:pt>
                <c:pt idx="105">
                  <c:v>1.2898902999999999</c:v>
                </c:pt>
                <c:pt idx="106">
                  <c:v>1.3509935</c:v>
                </c:pt>
                <c:pt idx="107">
                  <c:v>1.4149913000000001</c:v>
                </c:pt>
                <c:pt idx="108">
                  <c:v>1.4820207000000001</c:v>
                </c:pt>
                <c:pt idx="109">
                  <c:v>1.5522254</c:v>
                </c:pt>
                <c:pt idx="110">
                  <c:v>1.6257557</c:v>
                </c:pt>
                <c:pt idx="111">
                  <c:v>1.7027692000000001</c:v>
                </c:pt>
                <c:pt idx="112">
                  <c:v>1.7834308999999999</c:v>
                </c:pt>
                <c:pt idx="113">
                  <c:v>1.8679136000000001</c:v>
                </c:pt>
                <c:pt idx="114">
                  <c:v>1.9563983</c:v>
                </c:pt>
                <c:pt idx="115">
                  <c:v>2.0490746999999998</c:v>
                </c:pt>
                <c:pt idx="116">
                  <c:v>2.1461412000000002</c:v>
                </c:pt>
                <c:pt idx="117">
                  <c:v>2.2478058000000001</c:v>
                </c:pt>
                <c:pt idx="118">
                  <c:v>2.3542863999999999</c:v>
                </c:pt>
                <c:pt idx="119">
                  <c:v>2.4658110999999998</c:v>
                </c:pt>
                <c:pt idx="120">
                  <c:v>2.5826188000000001</c:v>
                </c:pt>
                <c:pt idx="121">
                  <c:v>2.7049596999999999</c:v>
                </c:pt>
                <c:pt idx="122">
                  <c:v>2.8330961000000001</c:v>
                </c:pt>
                <c:pt idx="123">
                  <c:v>2.9673023999999999</c:v>
                </c:pt>
                <c:pt idx="124">
                  <c:v>3.1078662000000001</c:v>
                </c:pt>
                <c:pt idx="125">
                  <c:v>3.2550886000000001</c:v>
                </c:pt>
                <c:pt idx="126">
                  <c:v>3.4092851</c:v>
                </c:pt>
                <c:pt idx="127">
                  <c:v>3.570786</c:v>
                </c:pt>
                <c:pt idx="128">
                  <c:v>3.7399372999999998</c:v>
                </c:pt>
                <c:pt idx="129">
                  <c:v>3.9171014999999998</c:v>
                </c:pt>
                <c:pt idx="130">
                  <c:v>4.1026581000000002</c:v>
                </c:pt>
                <c:pt idx="131">
                  <c:v>4.2970046999999996</c:v>
                </c:pt>
                <c:pt idx="132">
                  <c:v>4.5005576999999999</c:v>
                </c:pt>
                <c:pt idx="133">
                  <c:v>4.7137530999999999</c:v>
                </c:pt>
                <c:pt idx="134">
                  <c:v>4.9370478999999996</c:v>
                </c:pt>
                <c:pt idx="135">
                  <c:v>5.1709202000000003</c:v>
                </c:pt>
                <c:pt idx="136">
                  <c:v>5.4158714000000003</c:v>
                </c:pt>
                <c:pt idx="137">
                  <c:v>5.6724261</c:v>
                </c:pt>
                <c:pt idx="138">
                  <c:v>5.9411339999999999</c:v>
                </c:pt>
                <c:pt idx="139">
                  <c:v>6.2225707999999997</c:v>
                </c:pt>
                <c:pt idx="140">
                  <c:v>6.5173395999999997</c:v>
                </c:pt>
                <c:pt idx="141">
                  <c:v>6.8260718000000002</c:v>
                </c:pt>
                <c:pt idx="142">
                  <c:v>7.1494289999999996</c:v>
                </c:pt>
                <c:pt idx="143">
                  <c:v>7.4881038999999996</c:v>
                </c:pt>
                <c:pt idx="144">
                  <c:v>7.8428221000000002</c:v>
                </c:pt>
                <c:pt idx="145">
                  <c:v>8.2143435999999994</c:v>
                </c:pt>
                <c:pt idx="146">
                  <c:v>8.6034644</c:v>
                </c:pt>
                <c:pt idx="147">
                  <c:v>9.0110182999999999</c:v>
                </c:pt>
                <c:pt idx="148">
                  <c:v>9.4378782999999995</c:v>
                </c:pt>
                <c:pt idx="149">
                  <c:v>9.8849590000000003</c:v>
                </c:pt>
                <c:pt idx="150">
                  <c:v>10.353218399999999</c:v>
                </c:pt>
                <c:pt idx="151">
                  <c:v>10.8436597</c:v>
                </c:pt>
                <c:pt idx="152">
                  <c:v>11.3573336</c:v>
                </c:pt>
                <c:pt idx="153">
                  <c:v>11.8953407</c:v>
                </c:pt>
                <c:pt idx="154">
                  <c:v>12.4588336</c:v>
                </c:pt>
                <c:pt idx="155">
                  <c:v>13.0490198</c:v>
                </c:pt>
                <c:pt idx="156">
                  <c:v>13.6671636</c:v>
                </c:pt>
                <c:pt idx="157">
                  <c:v>14.314589399999999</c:v>
                </c:pt>
                <c:pt idx="158">
                  <c:v>14.992684300000001</c:v>
                </c:pt>
                <c:pt idx="159">
                  <c:v>15.702901199999999</c:v>
                </c:pt>
                <c:pt idx="160">
                  <c:v>16.446761800000001</c:v>
                </c:pt>
                <c:pt idx="161">
                  <c:v>17.225859700000001</c:v>
                </c:pt>
                <c:pt idx="162">
                  <c:v>18.041864100000002</c:v>
                </c:pt>
                <c:pt idx="163">
                  <c:v>18.8965234</c:v>
                </c:pt>
                <c:pt idx="164">
                  <c:v>19.791668699999999</c:v>
                </c:pt>
                <c:pt idx="165">
                  <c:v>20.729217800000001</c:v>
                </c:pt>
                <c:pt idx="166">
                  <c:v>21.7111795</c:v>
                </c:pt>
                <c:pt idx="167">
                  <c:v>22.7396575</c:v>
                </c:pt>
                <c:pt idx="168">
                  <c:v>23.816855499999999</c:v>
                </c:pt>
                <c:pt idx="169">
                  <c:v>24.945081399999999</c:v>
                </c:pt>
                <c:pt idx="170">
                  <c:v>26.1267523</c:v>
                </c:pt>
                <c:pt idx="171">
                  <c:v>27.3644</c:v>
                </c:pt>
                <c:pt idx="172">
                  <c:v>28.660676200000001</c:v>
                </c:pt>
                <c:pt idx="173">
                  <c:v>30.0183581</c:v>
                </c:pt>
                <c:pt idx="174">
                  <c:v>31.4403547</c:v>
                </c:pt>
                <c:pt idx="175">
                  <c:v>32.929712600000002</c:v>
                </c:pt>
                <c:pt idx="176">
                  <c:v>34.489622599999997</c:v>
                </c:pt>
                <c:pt idx="177">
                  <c:v>36.123427</c:v>
                </c:pt>
                <c:pt idx="178">
                  <c:v>37.834626200000002</c:v>
                </c:pt>
                <c:pt idx="179">
                  <c:v>39.626886399999997</c:v>
                </c:pt>
                <c:pt idx="180">
                  <c:v>41.5040476</c:v>
                </c:pt>
                <c:pt idx="181">
                  <c:v>43.470131600000002</c:v>
                </c:pt>
                <c:pt idx="182">
                  <c:v>45.529350700000002</c:v>
                </c:pt>
                <c:pt idx="183">
                  <c:v>47.686117000000003</c:v>
                </c:pt>
                <c:pt idx="184">
                  <c:v>49.945051200000002</c:v>
                </c:pt>
                <c:pt idx="185">
                  <c:v>52.310993099999997</c:v>
                </c:pt>
                <c:pt idx="186">
                  <c:v>54.789011799999997</c:v>
                </c:pt>
                <c:pt idx="187">
                  <c:v>57.3844165</c:v>
                </c:pt>
                <c:pt idx="188">
                  <c:v>60.102767800000002</c:v>
                </c:pt>
                <c:pt idx="189">
                  <c:v>62.949889900000002</c:v>
                </c:pt>
                <c:pt idx="190">
                  <c:v>65.931882700000003</c:v>
                </c:pt>
                <c:pt idx="191">
                  <c:v>69.055135199999995</c:v>
                </c:pt>
                <c:pt idx="192">
                  <c:v>72.326339000000004</c:v>
                </c:pt>
                <c:pt idx="193">
                  <c:v>75.7525026</c:v>
                </c:pt>
                <c:pt idx="194">
                  <c:v>79.340966699999996</c:v>
                </c:pt>
                <c:pt idx="195">
                  <c:v>83.099419499999996</c:v>
                </c:pt>
                <c:pt idx="196">
                  <c:v>87.035913600000001</c:v>
                </c:pt>
                <c:pt idx="197">
                  <c:v>91.158883000000003</c:v>
                </c:pt>
                <c:pt idx="198">
                  <c:v>95.477161100000004</c:v>
                </c:pt>
                <c:pt idx="199">
                  <c:v>100</c:v>
                </c:pt>
              </c:numCache>
            </c:numRef>
          </c:xVal>
          <c:yVal>
            <c:numRef>
              <c:f>'[Finemet_Measurements_PS-2021.xlsx]PS Finemet'!$E$2:$E$408</c:f>
              <c:numCache>
                <c:formatCode>General</c:formatCode>
                <c:ptCount val="407"/>
                <c:pt idx="0">
                  <c:v>-41.942011999999998</c:v>
                </c:pt>
                <c:pt idx="1">
                  <c:v>-165.81091860000001</c:v>
                </c:pt>
                <c:pt idx="2">
                  <c:v>-61.425967300000003</c:v>
                </c:pt>
                <c:pt idx="3">
                  <c:v>106.1375795</c:v>
                </c:pt>
                <c:pt idx="4">
                  <c:v>-90.196484100000021</c:v>
                </c:pt>
                <c:pt idx="5">
                  <c:v>38.357783999999981</c:v>
                </c:pt>
                <c:pt idx="6">
                  <c:v>43.879974699999991</c:v>
                </c:pt>
                <c:pt idx="7">
                  <c:v>47.317041899999992</c:v>
                </c:pt>
                <c:pt idx="8">
                  <c:v>161.07635670000002</c:v>
                </c:pt>
                <c:pt idx="9">
                  <c:v>41.623043199999984</c:v>
                </c:pt>
                <c:pt idx="10">
                  <c:v>55.871363900000006</c:v>
                </c:pt>
                <c:pt idx="11">
                  <c:v>-106.82024050000001</c:v>
                </c:pt>
                <c:pt idx="12">
                  <c:v>-127.8724952</c:v>
                </c:pt>
                <c:pt idx="13">
                  <c:v>-165.7440296</c:v>
                </c:pt>
                <c:pt idx="14">
                  <c:v>-114.55878799999999</c:v>
                </c:pt>
                <c:pt idx="15">
                  <c:v>87.582062899999997</c:v>
                </c:pt>
                <c:pt idx="16">
                  <c:v>153.8740761</c:v>
                </c:pt>
                <c:pt idx="17">
                  <c:v>-68.901805799999977</c:v>
                </c:pt>
                <c:pt idx="18">
                  <c:v>73.752783399999998</c:v>
                </c:pt>
                <c:pt idx="19">
                  <c:v>-13.130680100000006</c:v>
                </c:pt>
                <c:pt idx="20">
                  <c:v>-84.194381700000008</c:v>
                </c:pt>
                <c:pt idx="21">
                  <c:v>68.591474699999992</c:v>
                </c:pt>
                <c:pt idx="22">
                  <c:v>107.23198609999997</c:v>
                </c:pt>
                <c:pt idx="23">
                  <c:v>-34.747475899999984</c:v>
                </c:pt>
                <c:pt idx="24">
                  <c:v>47.471259400000008</c:v>
                </c:pt>
                <c:pt idx="25">
                  <c:v>-92.271993800000018</c:v>
                </c:pt>
                <c:pt idx="26">
                  <c:v>69.193711000000008</c:v>
                </c:pt>
                <c:pt idx="27">
                  <c:v>82.625737700000002</c:v>
                </c:pt>
                <c:pt idx="28">
                  <c:v>26.631619699999987</c:v>
                </c:pt>
                <c:pt idx="29">
                  <c:v>0.79598929999997381</c:v>
                </c:pt>
                <c:pt idx="30">
                  <c:v>-20.659909200000016</c:v>
                </c:pt>
                <c:pt idx="31">
                  <c:v>104.10362780000003</c:v>
                </c:pt>
                <c:pt idx="32">
                  <c:v>52.697074299999997</c:v>
                </c:pt>
                <c:pt idx="33">
                  <c:v>92.569951800000013</c:v>
                </c:pt>
                <c:pt idx="34">
                  <c:v>56.146319300000016</c:v>
                </c:pt>
                <c:pt idx="35">
                  <c:v>11.767213500000025</c:v>
                </c:pt>
                <c:pt idx="36">
                  <c:v>57.371320400000002</c:v>
                </c:pt>
                <c:pt idx="37">
                  <c:v>66.369122699999991</c:v>
                </c:pt>
                <c:pt idx="38">
                  <c:v>15.082751700000017</c:v>
                </c:pt>
                <c:pt idx="39">
                  <c:v>39.132421399999998</c:v>
                </c:pt>
                <c:pt idx="40">
                  <c:v>24.930152700000008</c:v>
                </c:pt>
                <c:pt idx="41">
                  <c:v>19.929747799999973</c:v>
                </c:pt>
                <c:pt idx="42">
                  <c:v>16.885979799999973</c:v>
                </c:pt>
                <c:pt idx="43">
                  <c:v>3.6132648000000245</c:v>
                </c:pt>
                <c:pt idx="44">
                  <c:v>27.401718800000026</c:v>
                </c:pt>
                <c:pt idx="45">
                  <c:v>28.979010500000015</c:v>
                </c:pt>
                <c:pt idx="46">
                  <c:v>15.272406900000021</c:v>
                </c:pt>
                <c:pt idx="47">
                  <c:v>7.2606433999999922</c:v>
                </c:pt>
                <c:pt idx="48">
                  <c:v>3.4803324000000089</c:v>
                </c:pt>
                <c:pt idx="49">
                  <c:v>0.15325669999998581</c:v>
                </c:pt>
                <c:pt idx="50">
                  <c:v>4.763253700000007</c:v>
                </c:pt>
                <c:pt idx="51">
                  <c:v>-4.8175507000000266</c:v>
                </c:pt>
                <c:pt idx="52">
                  <c:v>-3.0711840000000166</c:v>
                </c:pt>
                <c:pt idx="53">
                  <c:v>-11.453599699999984</c:v>
                </c:pt>
                <c:pt idx="54">
                  <c:v>-9.957988499999999</c:v>
                </c:pt>
                <c:pt idx="55">
                  <c:v>-12.242512299999987</c:v>
                </c:pt>
                <c:pt idx="56">
                  <c:v>-15.943230799999981</c:v>
                </c:pt>
                <c:pt idx="57">
                  <c:v>-20.849348500000019</c:v>
                </c:pt>
                <c:pt idx="58">
                  <c:v>-23.045261700000026</c:v>
                </c:pt>
                <c:pt idx="59">
                  <c:v>-20.88693649999999</c:v>
                </c:pt>
                <c:pt idx="60">
                  <c:v>-27.623211500000025</c:v>
                </c:pt>
                <c:pt idx="61">
                  <c:v>-29.542959300000007</c:v>
                </c:pt>
                <c:pt idx="62">
                  <c:v>-32.117748300000017</c:v>
                </c:pt>
                <c:pt idx="63">
                  <c:v>-33.762346400000013</c:v>
                </c:pt>
                <c:pt idx="64">
                  <c:v>-35.261348800000007</c:v>
                </c:pt>
                <c:pt idx="65">
                  <c:v>-40.114046799999983</c:v>
                </c:pt>
                <c:pt idx="66">
                  <c:v>-39.579987700000004</c:v>
                </c:pt>
                <c:pt idx="67">
                  <c:v>-43.556159200000025</c:v>
                </c:pt>
                <c:pt idx="68">
                  <c:v>-43.528129299999989</c:v>
                </c:pt>
                <c:pt idx="69">
                  <c:v>-48.100668499999983</c:v>
                </c:pt>
                <c:pt idx="70">
                  <c:v>-50.802533499999981</c:v>
                </c:pt>
                <c:pt idx="71">
                  <c:v>-50.784205699999973</c:v>
                </c:pt>
                <c:pt idx="72">
                  <c:v>-54.477207799999974</c:v>
                </c:pt>
                <c:pt idx="73">
                  <c:v>-56.017004400000019</c:v>
                </c:pt>
                <c:pt idx="74">
                  <c:v>-59.544240600000023</c:v>
                </c:pt>
                <c:pt idx="75">
                  <c:v>-60.347936800000014</c:v>
                </c:pt>
                <c:pt idx="76">
                  <c:v>-62.373869200000001</c:v>
                </c:pt>
                <c:pt idx="77">
                  <c:v>-64.047793899999988</c:v>
                </c:pt>
                <c:pt idx="78">
                  <c:v>-65.911545600000011</c:v>
                </c:pt>
                <c:pt idx="79">
                  <c:v>-68.112435000000005</c:v>
                </c:pt>
                <c:pt idx="80">
                  <c:v>-69.447543800000005</c:v>
                </c:pt>
                <c:pt idx="81">
                  <c:v>-71.234409299999982</c:v>
                </c:pt>
                <c:pt idx="82">
                  <c:v>-73.511384000000021</c:v>
                </c:pt>
                <c:pt idx="83">
                  <c:v>-73.552206800000022</c:v>
                </c:pt>
                <c:pt idx="84">
                  <c:v>-76.40726189999998</c:v>
                </c:pt>
                <c:pt idx="85">
                  <c:v>-78.111174800000015</c:v>
                </c:pt>
                <c:pt idx="86">
                  <c:v>-80.207698800000003</c:v>
                </c:pt>
                <c:pt idx="87">
                  <c:v>-80.821752199999992</c:v>
                </c:pt>
                <c:pt idx="88">
                  <c:v>-82.983036299999981</c:v>
                </c:pt>
                <c:pt idx="89">
                  <c:v>-84.715970700000014</c:v>
                </c:pt>
                <c:pt idx="90">
                  <c:v>-85.695816999999977</c:v>
                </c:pt>
                <c:pt idx="91">
                  <c:v>-87.580963100000019</c:v>
                </c:pt>
                <c:pt idx="92">
                  <c:v>-89.026570300000003</c:v>
                </c:pt>
                <c:pt idx="93">
                  <c:v>-90.287584100000004</c:v>
                </c:pt>
                <c:pt idx="94">
                  <c:v>-91.207300499999974</c:v>
                </c:pt>
                <c:pt idx="95">
                  <c:v>-93.623621899999989</c:v>
                </c:pt>
                <c:pt idx="96">
                  <c:v>-94.692291000000012</c:v>
                </c:pt>
                <c:pt idx="97">
                  <c:v>-95.640355100000022</c:v>
                </c:pt>
                <c:pt idx="98">
                  <c:v>-96.840637800000025</c:v>
                </c:pt>
                <c:pt idx="99">
                  <c:v>-98.906797600000004</c:v>
                </c:pt>
                <c:pt idx="100">
                  <c:v>-99.996559999999988</c:v>
                </c:pt>
                <c:pt idx="101">
                  <c:v>-101.11437749999999</c:v>
                </c:pt>
                <c:pt idx="102">
                  <c:v>-102.41273310000003</c:v>
                </c:pt>
                <c:pt idx="103">
                  <c:v>-103.52601499999997</c:v>
                </c:pt>
                <c:pt idx="104">
                  <c:v>-104.4261042</c:v>
                </c:pt>
                <c:pt idx="105">
                  <c:v>-105.63116429999999</c:v>
                </c:pt>
                <c:pt idx="106">
                  <c:v>-106.68728340000001</c:v>
                </c:pt>
                <c:pt idx="107">
                  <c:v>-107.48511450000001</c:v>
                </c:pt>
                <c:pt idx="108">
                  <c:v>-108.2319258</c:v>
                </c:pt>
                <c:pt idx="109">
                  <c:v>-109.97834900000001</c:v>
                </c:pt>
                <c:pt idx="110">
                  <c:v>-110.5547062</c:v>
                </c:pt>
                <c:pt idx="111">
                  <c:v>-112.0964778</c:v>
                </c:pt>
                <c:pt idx="112">
                  <c:v>-113.4923163</c:v>
                </c:pt>
                <c:pt idx="113">
                  <c:v>-115.20135909999999</c:v>
                </c:pt>
                <c:pt idx="114">
                  <c:v>-116.86967519999999</c:v>
                </c:pt>
                <c:pt idx="115">
                  <c:v>-118.93658350000001</c:v>
                </c:pt>
                <c:pt idx="116">
                  <c:v>-121.08120339999999</c:v>
                </c:pt>
                <c:pt idx="117">
                  <c:v>-123.46347069999999</c:v>
                </c:pt>
                <c:pt idx="118">
                  <c:v>-125.43384219999999</c:v>
                </c:pt>
                <c:pt idx="119">
                  <c:v>-127.64460080000001</c:v>
                </c:pt>
                <c:pt idx="120">
                  <c:v>-129.55571459999999</c:v>
                </c:pt>
                <c:pt idx="121">
                  <c:v>-131.32132250000001</c:v>
                </c:pt>
                <c:pt idx="122">
                  <c:v>-132.9226922</c:v>
                </c:pt>
                <c:pt idx="123">
                  <c:v>-134.63102799999999</c:v>
                </c:pt>
                <c:pt idx="124">
                  <c:v>-136.2981092</c:v>
                </c:pt>
                <c:pt idx="125">
                  <c:v>-138.39615140000001</c:v>
                </c:pt>
                <c:pt idx="126">
                  <c:v>-140.24080699999999</c:v>
                </c:pt>
                <c:pt idx="127">
                  <c:v>-142.78555560000001</c:v>
                </c:pt>
                <c:pt idx="128">
                  <c:v>-145.8999254</c:v>
                </c:pt>
                <c:pt idx="129">
                  <c:v>-148.91547729999999</c:v>
                </c:pt>
                <c:pt idx="130">
                  <c:v>-151.65413910000001</c:v>
                </c:pt>
                <c:pt idx="131">
                  <c:v>-154.06450899999999</c:v>
                </c:pt>
                <c:pt idx="132">
                  <c:v>-156.2442648</c:v>
                </c:pt>
                <c:pt idx="133">
                  <c:v>-158.2336809</c:v>
                </c:pt>
                <c:pt idx="134">
                  <c:v>-160.87727630000001</c:v>
                </c:pt>
                <c:pt idx="135">
                  <c:v>-163.69082069999999</c:v>
                </c:pt>
                <c:pt idx="136">
                  <c:v>-167.16675000000001</c:v>
                </c:pt>
                <c:pt idx="137">
                  <c:v>-170.49470719999999</c:v>
                </c:pt>
                <c:pt idx="138">
                  <c:v>-173.34769399999999</c:v>
                </c:pt>
                <c:pt idx="139">
                  <c:v>-175.62074899999999</c:v>
                </c:pt>
                <c:pt idx="140">
                  <c:v>-178.50941570000001</c:v>
                </c:pt>
                <c:pt idx="141">
                  <c:v>178.29944929999999</c:v>
                </c:pt>
                <c:pt idx="142">
                  <c:v>174.58794789999999</c:v>
                </c:pt>
                <c:pt idx="143">
                  <c:v>171.5433415</c:v>
                </c:pt>
                <c:pt idx="144">
                  <c:v>169.07265670000001</c:v>
                </c:pt>
                <c:pt idx="145">
                  <c:v>165.68844490000001</c:v>
                </c:pt>
                <c:pt idx="146">
                  <c:v>161.5666344</c:v>
                </c:pt>
                <c:pt idx="147">
                  <c:v>157.68651700000001</c:v>
                </c:pt>
                <c:pt idx="148">
                  <c:v>154.95410319999999</c:v>
                </c:pt>
                <c:pt idx="149">
                  <c:v>150.97081840000001</c:v>
                </c:pt>
                <c:pt idx="150">
                  <c:v>146.2401112</c:v>
                </c:pt>
                <c:pt idx="151">
                  <c:v>142.45717550000001</c:v>
                </c:pt>
                <c:pt idx="152">
                  <c:v>138.81297079999999</c:v>
                </c:pt>
                <c:pt idx="153">
                  <c:v>133.55703969999999</c:v>
                </c:pt>
                <c:pt idx="154">
                  <c:v>129.4510271</c:v>
                </c:pt>
                <c:pt idx="155">
                  <c:v>125.0659469</c:v>
                </c:pt>
                <c:pt idx="156">
                  <c:v>119.1834399</c:v>
                </c:pt>
                <c:pt idx="157">
                  <c:v>115.96194250000001</c:v>
                </c:pt>
                <c:pt idx="158">
                  <c:v>109.87906599999999</c:v>
                </c:pt>
                <c:pt idx="159">
                  <c:v>104.9213304</c:v>
                </c:pt>
                <c:pt idx="160">
                  <c:v>99.001479900000007</c:v>
                </c:pt>
                <c:pt idx="161">
                  <c:v>93.363479999999996</c:v>
                </c:pt>
                <c:pt idx="162">
                  <c:v>87.200498699999997</c:v>
                </c:pt>
                <c:pt idx="163">
                  <c:v>81.110474999999994</c:v>
                </c:pt>
                <c:pt idx="164">
                  <c:v>74.536277100000007</c:v>
                </c:pt>
                <c:pt idx="165">
                  <c:v>67.868139900000003</c:v>
                </c:pt>
                <c:pt idx="166">
                  <c:v>60.8738472</c:v>
                </c:pt>
                <c:pt idx="167">
                  <c:v>53.818439900000001</c:v>
                </c:pt>
                <c:pt idx="168">
                  <c:v>46.151918500000001</c:v>
                </c:pt>
                <c:pt idx="169">
                  <c:v>38.202465599999996</c:v>
                </c:pt>
                <c:pt idx="170">
                  <c:v>30.330879400000001</c:v>
                </c:pt>
                <c:pt idx="171">
                  <c:v>22.439713000000001</c:v>
                </c:pt>
                <c:pt idx="172">
                  <c:v>13.5524045</c:v>
                </c:pt>
                <c:pt idx="173">
                  <c:v>5.1921182999999997</c:v>
                </c:pt>
                <c:pt idx="174">
                  <c:v>-3.5247166000000001</c:v>
                </c:pt>
                <c:pt idx="175">
                  <c:v>-12.279346500000001</c:v>
                </c:pt>
                <c:pt idx="176">
                  <c:v>-21.357500399999999</c:v>
                </c:pt>
                <c:pt idx="177">
                  <c:v>-30.505999599999999</c:v>
                </c:pt>
                <c:pt idx="178">
                  <c:v>-40.410101099999999</c:v>
                </c:pt>
                <c:pt idx="179">
                  <c:v>-50.880581399999997</c:v>
                </c:pt>
                <c:pt idx="180">
                  <c:v>-61.830730199999998</c:v>
                </c:pt>
                <c:pt idx="181">
                  <c:v>-71.282771199999999</c:v>
                </c:pt>
                <c:pt idx="182">
                  <c:v>-81.698972999999995</c:v>
                </c:pt>
                <c:pt idx="183">
                  <c:v>-94.671617999999995</c:v>
                </c:pt>
                <c:pt idx="184">
                  <c:v>-107.0490693</c:v>
                </c:pt>
                <c:pt idx="185">
                  <c:v>-119.88757769999999</c:v>
                </c:pt>
                <c:pt idx="186">
                  <c:v>-134.71230829999999</c:v>
                </c:pt>
                <c:pt idx="187">
                  <c:v>-151.0424725</c:v>
                </c:pt>
                <c:pt idx="188">
                  <c:v>-167.3254427</c:v>
                </c:pt>
                <c:pt idx="189">
                  <c:v>171.4414012</c:v>
                </c:pt>
                <c:pt idx="190">
                  <c:v>147.98637059999999</c:v>
                </c:pt>
                <c:pt idx="191">
                  <c:v>123.80332179999999</c:v>
                </c:pt>
                <c:pt idx="192">
                  <c:v>98.831529100000012</c:v>
                </c:pt>
                <c:pt idx="193">
                  <c:v>73.748878499999989</c:v>
                </c:pt>
                <c:pt idx="194">
                  <c:v>49.421083800000019</c:v>
                </c:pt>
                <c:pt idx="195">
                  <c:v>26.469956200000013</c:v>
                </c:pt>
                <c:pt idx="196">
                  <c:v>2.7120510999999965</c:v>
                </c:pt>
                <c:pt idx="197">
                  <c:v>-19.751630900000009</c:v>
                </c:pt>
                <c:pt idx="198">
                  <c:v>-45.225114000000019</c:v>
                </c:pt>
                <c:pt idx="199">
                  <c:v>-73.125437799999986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E3D-4EB6-9F87-9568CE34F5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816"/>
        <c:axId val="47776896"/>
      </c:scatterChart>
      <c:valAx>
        <c:axId val="48288896"/>
        <c:scaling>
          <c:logBase val="10"/>
          <c:orientation val="minMax"/>
          <c:max val="100"/>
          <c:min val="1.0000000000000002E-2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MHz</a:t>
                </a:r>
              </a:p>
            </c:rich>
          </c:tx>
          <c:layout>
            <c:manualLayout>
              <c:xMode val="edge"/>
              <c:yMode val="edge"/>
              <c:x val="0.56499503738503476"/>
              <c:y val="0.91811538544058013"/>
            </c:manualLayout>
          </c:layout>
          <c:overlay val="0"/>
          <c:spPr>
            <a:solidFill>
              <a:schemeClr val="bg2"/>
            </a:solidFill>
          </c:spPr>
        </c:title>
        <c:numFmt formatCode="General" sourceLinked="0"/>
        <c:majorTickMark val="out"/>
        <c:minorTickMark val="none"/>
        <c:tickLblPos val="nextTo"/>
        <c:crossAx val="48290816"/>
        <c:crossesAt val="-100"/>
        <c:crossBetween val="midCat"/>
      </c:valAx>
      <c:valAx>
        <c:axId val="4829081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Att [dB]</a:t>
                </a:r>
              </a:p>
            </c:rich>
          </c:tx>
          <c:layout>
            <c:manualLayout>
              <c:xMode val="edge"/>
              <c:yMode val="edge"/>
              <c:x val="3.0411418044315408E-2"/>
              <c:y val="3.9962527233115469E-2"/>
            </c:manualLayout>
          </c:layout>
          <c:overlay val="0"/>
          <c:spPr>
            <a:solidFill>
              <a:schemeClr val="bg1"/>
            </a:solidFill>
          </c:spPr>
        </c:title>
        <c:numFmt formatCode="General" sourceLinked="0"/>
        <c:majorTickMark val="out"/>
        <c:minorTickMark val="none"/>
        <c:tickLblPos val="nextTo"/>
        <c:crossAx val="48288896"/>
        <c:crossesAt val="1.0000000000000005E-2"/>
        <c:crossBetween val="midCat"/>
      </c:valAx>
      <c:valAx>
        <c:axId val="47776896"/>
        <c:scaling>
          <c:orientation val="minMax"/>
          <c:max val="225"/>
          <c:min val="-225"/>
        </c:scaling>
        <c:delete val="0"/>
        <c:axPos val="r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Phase [deg]</a:t>
                </a:r>
              </a:p>
            </c:rich>
          </c:tx>
          <c:layout>
            <c:manualLayout>
              <c:xMode val="edge"/>
              <c:yMode val="edge"/>
              <c:x val="0.800071835222676"/>
              <c:y val="3.3001307189542486E-2"/>
            </c:manualLayout>
          </c:layout>
          <c:overlay val="0"/>
          <c:spPr>
            <a:solidFill>
              <a:schemeClr val="bg1"/>
            </a:solidFill>
          </c:spPr>
        </c:title>
        <c:numFmt formatCode="General" sourceLinked="0"/>
        <c:majorTickMark val="out"/>
        <c:minorTickMark val="none"/>
        <c:tickLblPos val="nextTo"/>
        <c:crossAx val="47778816"/>
        <c:crosses val="max"/>
        <c:crossBetween val="midCat"/>
        <c:majorUnit val="45"/>
      </c:valAx>
      <c:valAx>
        <c:axId val="47778816"/>
        <c:scaling>
          <c:logBase val="10"/>
          <c:orientation val="minMax"/>
        </c:scaling>
        <c:delete val="1"/>
        <c:axPos val="t"/>
        <c:numFmt formatCode="General" sourceLinked="1"/>
        <c:majorTickMark val="out"/>
        <c:minorTickMark val="none"/>
        <c:tickLblPos val="none"/>
        <c:crossAx val="47776896"/>
        <c:crosses val="max"/>
        <c:crossBetween val="midCat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00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70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0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807539"/>
            <a:ext cx="1890000" cy="207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3" y="311328"/>
            <a:ext cx="4212431" cy="8881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2" y="1332216"/>
            <a:ext cx="4212431" cy="384042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52649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11328"/>
            <a:ext cx="8532018" cy="8881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2" y="1332216"/>
            <a:ext cx="4212431" cy="384042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80" y="1326887"/>
            <a:ext cx="4212431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80" y="3308087"/>
            <a:ext cx="4212431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11328"/>
            <a:ext cx="8532018" cy="8881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2" y="1332216"/>
            <a:ext cx="2781301" cy="384042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326887"/>
            <a:ext cx="2781300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2" y="3308087"/>
            <a:ext cx="2744499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326887"/>
            <a:ext cx="2744499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315014"/>
            <a:ext cx="2744499" cy="186002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326886"/>
            <a:ext cx="4212431" cy="556948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337472"/>
            <a:ext cx="4212450" cy="546362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3" y="2017450"/>
            <a:ext cx="4212431" cy="314986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2" y="2017450"/>
            <a:ext cx="4212431" cy="314986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326886"/>
            <a:ext cx="2781301" cy="556948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337472"/>
            <a:ext cx="2784890" cy="546362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017450"/>
            <a:ext cx="2781300" cy="314986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013481"/>
            <a:ext cx="2784890" cy="314986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6" y="1334356"/>
            <a:ext cx="2781301" cy="556948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024920"/>
            <a:ext cx="2781300" cy="314986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334482"/>
            <a:ext cx="2970000" cy="942679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1" y="2277035"/>
            <a:ext cx="2969419" cy="289774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4232105"/>
            <a:ext cx="2970000" cy="942679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9" y="1334480"/>
            <a:ext cx="2969419" cy="289774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4232105"/>
            <a:ext cx="2970000" cy="942679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2" y="1334480"/>
            <a:ext cx="2969419" cy="289774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326886"/>
            <a:ext cx="8532018" cy="2136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578490"/>
            <a:ext cx="2781300" cy="15888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2" y="3578490"/>
            <a:ext cx="2749153" cy="15888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2" y="3578490"/>
            <a:ext cx="2777349" cy="15888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326886"/>
            <a:ext cx="9144000" cy="245489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578490"/>
            <a:ext cx="2781300" cy="1588823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2" y="3578490"/>
            <a:ext cx="2749153" cy="1588823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2" y="3578490"/>
            <a:ext cx="2777349" cy="1588823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1424783"/>
            <a:ext cx="8532019" cy="2377281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3824554"/>
            <a:ext cx="853202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20C1C-0977-A341-4779-9F6A233C4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BDB6C7-33C5-9098-5465-F36F567FA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789A4-F5C9-A7FF-D545-2B7A2FFCA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718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2" y="5163672"/>
            <a:ext cx="8532019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053" dirty="0" err="1"/>
              <a:t>home.cern</a:t>
            </a:r>
            <a:endParaRPr lang="en-US" sz="105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1870720"/>
            <a:ext cx="129614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B2E1A-99D0-43D3-B05C-1ED80325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B1562-B549-4AB8-AB36-25C391E7D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F0D4-F795-4FB7-A09D-45E2EDD92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16C7C-046E-4710-B22A-79FD39D74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AE9DF-D97A-43B9-A0D1-A9B0DABE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0C90-A4F1-4A26-B272-2955CC934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1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91765"/>
            <a:ext cx="1492818" cy="164201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2" y="2857500"/>
            <a:ext cx="8532019" cy="1794388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2" y="4750210"/>
            <a:ext cx="8532020" cy="669823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2994" indent="-242994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5988" indent="-242994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8982" indent="-242994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12" indent="-171446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68" indent="-257168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76" indent="-196449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34" indent="-195258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33" indent="-202401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12" indent="-171446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199887"/>
            <a:ext cx="8532019" cy="396742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4983"/>
            <a:ext cx="9144000" cy="52929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43722"/>
            <a:ext cx="3087290" cy="5309017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2994" indent="-242994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5988" indent="-242994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8982" indent="-242994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12" indent="-171446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2" y="1326887"/>
            <a:ext cx="4212431" cy="3840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26888"/>
            <a:ext cx="4208860" cy="38404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04272"/>
            <a:ext cx="8535609" cy="9035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326886"/>
            <a:ext cx="4212431" cy="556948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2" y="2022739"/>
            <a:ext cx="4212431" cy="3135313"/>
          </a:xfrm>
        </p:spPr>
        <p:txBody>
          <a:bodyPr/>
          <a:lstStyle>
            <a:lvl1pPr marL="242994" indent="-242994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337472"/>
            <a:ext cx="4212450" cy="546362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22739"/>
            <a:ext cx="4208860" cy="3135313"/>
          </a:xfrm>
        </p:spPr>
        <p:txBody>
          <a:bodyPr/>
          <a:lstStyle>
            <a:lvl1pPr marL="242994" indent="-242994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et. al. | Longitudinal aspects of LIU proton beam production in the 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5" userDrawn="1">
          <p15:clr>
            <a:srgbClr val="FBAE40"/>
          </p15:clr>
        </p15:guide>
        <p15:guide id="2" orient="horz" pos="127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2" y="311328"/>
            <a:ext cx="8532019" cy="888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332"/>
            <a:ext cx="9144000" cy="45166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326887"/>
            <a:ext cx="8532018" cy="38404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3921" y="5292377"/>
            <a:ext cx="473370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60" y="5296960"/>
            <a:ext cx="510941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8" y="5296960"/>
            <a:ext cx="492916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Jan Paszkiewicz et. al. | Longitudinal aspects of LIU proton beam production in the 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2" indent="-242994" algn="l" defTabSz="685783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5988" indent="-242994" algn="l" defTabSz="685783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8982" indent="-242994" algn="l" defTabSz="685783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3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67" userDrawn="1">
          <p15:clr>
            <a:srgbClr val="F26B43"/>
          </p15:clr>
        </p15:guide>
        <p15:guide id="4" pos="193" userDrawn="1">
          <p15:clr>
            <a:srgbClr val="F26B43"/>
          </p15:clr>
        </p15:guide>
        <p15:guide id="6" pos="2846" userDrawn="1">
          <p15:clr>
            <a:srgbClr val="F26B43"/>
          </p15:clr>
        </p15:guide>
        <p15:guide id="7" pos="2914" userDrawn="1">
          <p15:clr>
            <a:srgbClr val="F26B43"/>
          </p15:clr>
        </p15:guide>
        <p15:guide id="8" pos="3815" userDrawn="1">
          <p15:clr>
            <a:srgbClr val="F26B43"/>
          </p15:clr>
        </p15:guide>
        <p15:guide id="9" pos="3748" userDrawn="1">
          <p15:clr>
            <a:srgbClr val="F26B43"/>
          </p15:clr>
        </p15:guide>
        <p15:guide id="10" pos="2012" userDrawn="1">
          <p15:clr>
            <a:srgbClr val="F26B43"/>
          </p15:clr>
        </p15:guide>
        <p15:guide id="11" pos="1945" userDrawn="1">
          <p15:clr>
            <a:srgbClr val="F26B43"/>
          </p15:clr>
        </p15:guide>
        <p15:guide id="12" orient="horz" pos="3255" userDrawn="1">
          <p15:clr>
            <a:srgbClr val="F26B43"/>
          </p15:clr>
        </p15:guide>
        <p15:guide id="13" orient="horz" pos="2008" userDrawn="1">
          <p15:clr>
            <a:srgbClr val="F26B43"/>
          </p15:clr>
        </p15:guide>
        <p15:guide id="14" orient="horz" pos="761" userDrawn="1">
          <p15:clr>
            <a:srgbClr val="F26B43"/>
          </p15:clr>
        </p15:guide>
        <p15:guide id="15" orient="horz" pos="836" userDrawn="1">
          <p15:clr>
            <a:srgbClr val="F26B43"/>
          </p15:clr>
        </p15:guide>
        <p15:guide id="16" orient="horz" pos="2083" userDrawn="1">
          <p15:clr>
            <a:srgbClr val="F26B43"/>
          </p15:clr>
        </p15:guide>
        <p15:guide id="17" pos="4734" userDrawn="1">
          <p15:clr>
            <a:srgbClr val="F26B43"/>
          </p15:clr>
        </p15:guide>
        <p15:guide id="18" pos="4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High-intensity LHC beam study campaign in PS (Quadrupolar coupled-bunch feedback)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350" dirty="0"/>
              <a:t>Jan Paszkiewicz, Ben Woolley, Heiko </a:t>
            </a:r>
            <a:r>
              <a:rPr lang="en-US" sz="1350" dirty="0" err="1"/>
              <a:t>Damerau</a:t>
            </a:r>
            <a:r>
              <a:rPr lang="en-US" sz="1350" dirty="0"/>
              <a:t>, Alexandre </a:t>
            </a:r>
            <a:r>
              <a:rPr lang="en-US" sz="1350" dirty="0" err="1"/>
              <a:t>Lasheen</a:t>
            </a:r>
            <a:endParaRPr lang="en-US" sz="1350" dirty="0"/>
          </a:p>
          <a:p>
            <a:pPr algn="l"/>
            <a:r>
              <a:rPr lang="en-US" sz="1350" dirty="0"/>
              <a:t>Injectors Performance Panel MD Days, 31 January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194486"/>
            <a:ext cx="8532019" cy="383765"/>
          </a:xfrm>
        </p:spPr>
        <p:txBody>
          <a:bodyPr/>
          <a:lstStyle/>
          <a:p>
            <a:r>
              <a:rPr lang="en-GB" dirty="0"/>
              <a:t>Coupled-Bunch Feedback 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5292377"/>
            <a:ext cx="473370" cy="304271"/>
          </a:xfrm>
        </p:spPr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5296960"/>
            <a:ext cx="4929166" cy="304271"/>
          </a:xfrm>
        </p:spPr>
        <p:txBody>
          <a:bodyPr/>
          <a:lstStyle/>
          <a:p>
            <a:r>
              <a:rPr lang="en-GB" dirty="0"/>
              <a:t>Jan Paszkiewicz et. al. | High-intensity LHC beam study campaign in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60" y="5296960"/>
            <a:ext cx="510941" cy="304271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D72EDFDB-D6B4-D4E6-C368-D2322CA98699}"/>
              </a:ext>
            </a:extLst>
          </p:cNvPr>
          <p:cNvSpPr txBox="1">
            <a:spLocks/>
          </p:cNvSpPr>
          <p:nvPr/>
        </p:nvSpPr>
        <p:spPr>
          <a:xfrm>
            <a:off x="128992" y="774064"/>
            <a:ext cx="5546979" cy="2111791"/>
          </a:xfrm>
          <a:prstGeom prst="rect">
            <a:avLst/>
          </a:prstGeom>
        </p:spPr>
        <p:txBody>
          <a:bodyPr/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1350"/>
              </a:spcBef>
              <a:spcAft>
                <a:spcPts val="300"/>
              </a:spcAft>
              <a:buFont typeface="Arial"/>
              <a:buNone/>
              <a:tabLst/>
              <a:defRPr sz="1575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42882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charset="0"/>
              <a:buChar char="•"/>
              <a:tabLst/>
              <a:defRPr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85988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panose="020B0604020202020204" pitchFamily="34" charset="0"/>
              <a:buChar char="•"/>
              <a:tabLst/>
              <a:defRPr sz="1275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28982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US" sz="1300" dirty="0">
                <a:solidFill>
                  <a:schemeClr val="bg2">
                    <a:lumMod val="10000"/>
                  </a:schemeClr>
                </a:solidFill>
              </a:rPr>
              <a:t>Dipole-mode feedback necessary for multi-bunch LHC beam.</a:t>
            </a:r>
          </a:p>
          <a:p>
            <a:pPr marL="285750" lvl="1" indent="-285750"/>
            <a:r>
              <a:rPr lang="en-US" sz="1300" dirty="0">
                <a:solidFill>
                  <a:schemeClr val="bg2">
                    <a:lumMod val="10000"/>
                  </a:schemeClr>
                </a:solidFill>
              </a:rPr>
              <a:t>Quadrupole-mode feedback relevant for high intensities: good beam quality with 3.15×10</a:t>
            </a:r>
            <a:r>
              <a:rPr lang="en-US" sz="1300" baseline="30000" dirty="0">
                <a:solidFill>
                  <a:schemeClr val="bg2">
                    <a:lumMod val="10000"/>
                  </a:schemeClr>
                </a:solidFill>
              </a:rPr>
              <a:t>11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</a:rPr>
              <a:t> p/b with LHC25ns beam in the PS (NB: no bunch rotation at this intensity due to large beam loading on 40 &amp; 80 MHz cavities)</a:t>
            </a:r>
          </a:p>
          <a:p>
            <a:pPr marL="285750" lvl="1" indent="-285750"/>
            <a:r>
              <a:rPr lang="en-GB" sz="1300" b="0" dirty="0">
                <a:solidFill>
                  <a:schemeClr val="bg2">
                    <a:lumMod val="10000"/>
                  </a:schemeClr>
                </a:solidFill>
              </a:rPr>
              <a:t>Frequency-domain approach: one channel per f</a:t>
            </a:r>
            <a:r>
              <a:rPr lang="en-GB" sz="1300" b="0" baseline="-25000" dirty="0">
                <a:solidFill>
                  <a:schemeClr val="bg2">
                    <a:lumMod val="10000"/>
                  </a:schemeClr>
                </a:solidFill>
              </a:rPr>
              <a:t>rev</a:t>
            </a:r>
            <a:r>
              <a:rPr lang="en-GB" sz="1300" b="0" dirty="0">
                <a:solidFill>
                  <a:schemeClr val="bg2">
                    <a:lumMod val="10000"/>
                  </a:schemeClr>
                </a:solidFill>
              </a:rPr>
              <a:t> harmonic pair: 10 channels </a:t>
            </a:r>
            <a:r>
              <a:rPr lang="en-GB" sz="1300" b="0">
                <a:solidFill>
                  <a:schemeClr val="bg2">
                    <a:lumMod val="10000"/>
                  </a:schemeClr>
                </a:solidFill>
              </a:rPr>
              <a:t>for h=21 </a:t>
            </a:r>
            <a:r>
              <a:rPr lang="en-GB" sz="1300" b="0" dirty="0">
                <a:solidFill>
                  <a:schemeClr val="bg2">
                    <a:lumMod val="10000"/>
                  </a:schemeClr>
                </a:solidFill>
              </a:rPr>
              <a:t>beam.</a:t>
            </a:r>
          </a:p>
          <a:p>
            <a:pPr marL="285750" lvl="1" indent="-285750"/>
            <a:r>
              <a:rPr lang="en-GB" sz="1300" dirty="0">
                <a:solidFill>
                  <a:schemeClr val="bg2">
                    <a:lumMod val="10000"/>
                  </a:schemeClr>
                </a:solidFill>
              </a:rPr>
              <a:t>4 PS One-Turn Feedback boards with 4 channels each, </a:t>
            </a:r>
            <a:r>
              <a:rPr lang="en-GB" sz="1300" dirty="0" err="1">
                <a:solidFill>
                  <a:schemeClr val="bg2">
                    <a:lumMod val="10000"/>
                  </a:schemeClr>
                </a:solidFill>
              </a:rPr>
              <a:t>Finemet</a:t>
            </a:r>
            <a:r>
              <a:rPr lang="en-GB" sz="1300" dirty="0">
                <a:solidFill>
                  <a:schemeClr val="bg2">
                    <a:lumMod val="10000"/>
                  </a:schemeClr>
                </a:solidFill>
              </a:rPr>
              <a:t> longitudinal kicker.</a:t>
            </a:r>
          </a:p>
          <a:p>
            <a:pPr marL="285750" lvl="1" indent="-285750"/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2" name="Picture 41" descr="Chart, bar chart&#10;&#10;Description automatically generated">
            <a:extLst>
              <a:ext uri="{FF2B5EF4-FFF2-40B4-BE49-F238E27FC236}">
                <a16:creationId xmlns:a16="http://schemas.microsoft.com/office/drawing/2014/main" id="{1888D5A5-DFB5-0D62-BC02-D1D1CA2EA4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911"/>
          <a:stretch/>
        </p:blipFill>
        <p:spPr>
          <a:xfrm>
            <a:off x="3098895" y="3117668"/>
            <a:ext cx="2880000" cy="2119689"/>
          </a:xfrm>
          <a:prstGeom prst="rect">
            <a:avLst/>
          </a:prstGeom>
        </p:spPr>
      </p:pic>
      <p:pic>
        <p:nvPicPr>
          <p:cNvPr id="45" name="Picture 44" descr="Chart, bar chart&#10;&#10;Description automatically generated">
            <a:extLst>
              <a:ext uri="{FF2B5EF4-FFF2-40B4-BE49-F238E27FC236}">
                <a16:creationId xmlns:a16="http://schemas.microsoft.com/office/drawing/2014/main" id="{BA1362B5-E406-0C9C-BB9A-C99F8931AC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685"/>
          <a:stretch/>
        </p:blipFill>
        <p:spPr>
          <a:xfrm>
            <a:off x="6091781" y="3115465"/>
            <a:ext cx="2880000" cy="2121892"/>
          </a:xfrm>
          <a:prstGeom prst="rect">
            <a:avLst/>
          </a:prstGeom>
        </p:spPr>
      </p:pic>
      <p:pic>
        <p:nvPicPr>
          <p:cNvPr id="48" name="Picture 47" descr="Chart&#10;&#10;Description automatically generated">
            <a:extLst>
              <a:ext uri="{FF2B5EF4-FFF2-40B4-BE49-F238E27FC236}">
                <a16:creationId xmlns:a16="http://schemas.microsoft.com/office/drawing/2014/main" id="{394598FF-1E7D-E643-52BF-5651816BED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463"/>
          <a:stretch/>
        </p:blipFill>
        <p:spPr>
          <a:xfrm>
            <a:off x="128991" y="3115809"/>
            <a:ext cx="2880000" cy="212154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718910C3-3B7A-E5B7-594D-A0469BABA0DA}"/>
              </a:ext>
            </a:extLst>
          </p:cNvPr>
          <p:cNvSpPr txBox="1"/>
          <p:nvPr/>
        </p:nvSpPr>
        <p:spPr>
          <a:xfrm>
            <a:off x="961320" y="2893719"/>
            <a:ext cx="1041600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No CBFB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2CD2B93-D54B-8211-ACA0-019BD368A056}"/>
              </a:ext>
            </a:extLst>
          </p:cNvPr>
          <p:cNvSpPr txBox="1"/>
          <p:nvPr/>
        </p:nvSpPr>
        <p:spPr>
          <a:xfrm>
            <a:off x="3148362" y="2893720"/>
            <a:ext cx="2691160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Dipole FB only (no 40 MHz cav.)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0F16349-7304-BD76-796C-28EF3C0884A2}"/>
              </a:ext>
            </a:extLst>
          </p:cNvPr>
          <p:cNvSpPr txBox="1"/>
          <p:nvPr/>
        </p:nvSpPr>
        <p:spPr>
          <a:xfrm>
            <a:off x="6091781" y="2895735"/>
            <a:ext cx="3020746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Dipole &amp; quad FBs (no 40 MHz cav.)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81BC34-51EA-B5FB-2028-80EE53B48625}"/>
              </a:ext>
            </a:extLst>
          </p:cNvPr>
          <p:cNvSpPr txBox="1"/>
          <p:nvPr/>
        </p:nvSpPr>
        <p:spPr>
          <a:xfrm>
            <a:off x="7866802" y="4758083"/>
            <a:ext cx="1179011" cy="43217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3.15e11 p/b equiv.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0F37497-46EB-556E-9681-4B47AB663C6D}"/>
              </a:ext>
            </a:extLst>
          </p:cNvPr>
          <p:cNvGrpSpPr/>
          <p:nvPr/>
        </p:nvGrpSpPr>
        <p:grpSpPr>
          <a:xfrm>
            <a:off x="5772079" y="554055"/>
            <a:ext cx="3273734" cy="2383550"/>
            <a:chOff x="5248304" y="312671"/>
            <a:chExt cx="3860847" cy="2853223"/>
          </a:xfrm>
        </p:grpSpPr>
        <p:pic>
          <p:nvPicPr>
            <p:cNvPr id="6" name="Picture 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A9F0BEDC-C3B3-673F-1043-C10726A964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48304" y="312671"/>
              <a:ext cx="3860847" cy="285322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0DA42A1-CF87-6A64-1B4C-2BCD22F74ECE}"/>
                </a:ext>
              </a:extLst>
            </p:cNvPr>
            <p:cNvSpPr txBox="1"/>
            <p:nvPr/>
          </p:nvSpPr>
          <p:spPr>
            <a:xfrm>
              <a:off x="7259446" y="2195752"/>
              <a:ext cx="770916" cy="216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FF0000"/>
                  </a:solidFill>
                </a:rPr>
                <a:t>Nominal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DDA8CC-E2F0-7BE8-0DCF-96AB84E44D3A}"/>
                </a:ext>
              </a:extLst>
            </p:cNvPr>
            <p:cNvSpPr txBox="1"/>
            <p:nvPr/>
          </p:nvSpPr>
          <p:spPr>
            <a:xfrm>
              <a:off x="7208447" y="1042159"/>
              <a:ext cx="1338589" cy="25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FF0000"/>
                  </a:solidFill>
                </a:rPr>
                <a:t>LIU baseline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589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Acquisition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5292377"/>
            <a:ext cx="473370" cy="304271"/>
          </a:xfrm>
        </p:spPr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5296960"/>
            <a:ext cx="4929166" cy="304271"/>
          </a:xfrm>
        </p:spPr>
        <p:txBody>
          <a:bodyPr/>
          <a:lstStyle/>
          <a:p>
            <a:r>
              <a:rPr lang="en-GB" dirty="0"/>
              <a:t>Jan Paszkiewicz et. al. | High-intensity LHC beam study campaign in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60" y="5296960"/>
            <a:ext cx="510941" cy="304271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D72EDFDB-D6B4-D4E6-C368-D2322CA98699}"/>
              </a:ext>
            </a:extLst>
          </p:cNvPr>
          <p:cNvSpPr txBox="1">
            <a:spLocks/>
          </p:cNvSpPr>
          <p:nvPr/>
        </p:nvSpPr>
        <p:spPr>
          <a:xfrm>
            <a:off x="126380" y="926171"/>
            <a:ext cx="3256157" cy="4173653"/>
          </a:xfrm>
          <a:prstGeom prst="rect">
            <a:avLst/>
          </a:prstGeom>
        </p:spPr>
        <p:txBody>
          <a:bodyPr/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1350"/>
              </a:spcBef>
              <a:spcAft>
                <a:spcPts val="300"/>
              </a:spcAft>
              <a:buFont typeface="Arial"/>
              <a:buNone/>
              <a:tabLst/>
              <a:defRPr sz="1575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42882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charset="0"/>
              <a:buChar char="•"/>
              <a:tabLst/>
              <a:defRPr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85988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panose="020B0604020202020204" pitchFamily="34" charset="0"/>
              <a:buChar char="•"/>
              <a:tabLst/>
              <a:defRPr sz="1275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28982" indent="-242994" algn="l" defTabSz="685783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Record baseband data for each channel 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±2 kHz about each f</a:t>
            </a:r>
            <a:r>
              <a:rPr lang="en-GB" sz="1175" baseline="-25000" dirty="0"/>
              <a:t>rev</a:t>
            </a:r>
            <a:r>
              <a:rPr lang="en-GB" sz="1175" dirty="0"/>
              <a:t> harmonic.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2 modes per channel can be obtained from IQ data.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b="1" dirty="0"/>
              <a:t>Dipole and quadrupole mode data.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Powerful diagnostic tool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80" dirty="0"/>
              <a:t>Example shown here with dipole FB on and quadrupole FB on.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Features such as growing instability, SPS synchro loop kick, start of </a:t>
            </a:r>
            <a:r>
              <a:rPr lang="en-GB" sz="1175" dirty="0" err="1"/>
              <a:t>splittings</a:t>
            </a:r>
            <a:r>
              <a:rPr lang="en-GB" sz="1175" dirty="0"/>
              <a:t> visible.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Good correlation with mode spectra obtained from processing </a:t>
            </a:r>
            <a:r>
              <a:rPr lang="en-GB" sz="1175" dirty="0" err="1"/>
              <a:t>tomoscope</a:t>
            </a:r>
            <a:r>
              <a:rPr lang="en-GB" sz="1175" dirty="0"/>
              <a:t> data.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Can observe the whole cycle for every cycle.</a:t>
            </a:r>
          </a:p>
          <a:p>
            <a:pPr marL="528632" lvl="1" indent="-285750">
              <a:buFont typeface="Arial" panose="020B0604020202020204" pitchFamily="34" charset="0"/>
              <a:buChar char="•"/>
            </a:pPr>
            <a:r>
              <a:rPr lang="en-GB" sz="1175" dirty="0"/>
              <a:t>Data available PPM.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25" dirty="0"/>
          </a:p>
          <a:p>
            <a:endParaRPr lang="en-GB" sz="1400" dirty="0"/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19A4C67-6BE5-7F17-4FE7-41146D8E7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1" t="7195" r="7465" b="3087"/>
          <a:stretch/>
        </p:blipFill>
        <p:spPr>
          <a:xfrm>
            <a:off x="6276904" y="3002573"/>
            <a:ext cx="2862146" cy="21794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C9E559F-8989-9CC9-7FCB-DCE9FF480103}"/>
              </a:ext>
            </a:extLst>
          </p:cNvPr>
          <p:cNvSpPr txBox="1"/>
          <p:nvPr/>
        </p:nvSpPr>
        <p:spPr>
          <a:xfrm>
            <a:off x="6539389" y="2649868"/>
            <a:ext cx="25610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Correlation between internal signal and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tomo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-derived data: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567EF9-7D79-F59D-2F39-7BEB06DB492B}"/>
              </a:ext>
            </a:extLst>
          </p:cNvPr>
          <p:cNvGrpSpPr/>
          <p:nvPr/>
        </p:nvGrpSpPr>
        <p:grpSpPr>
          <a:xfrm>
            <a:off x="3683351" y="77976"/>
            <a:ext cx="2538000" cy="2519666"/>
            <a:chOff x="3521910" y="2711458"/>
            <a:chExt cx="2538000" cy="2519666"/>
          </a:xfrm>
        </p:grpSpPr>
        <p:pic>
          <p:nvPicPr>
            <p:cNvPr id="6" name="Picture 5" descr="Graphical user interface, chart&#10;&#10;Description automatically generated">
              <a:extLst>
                <a:ext uri="{FF2B5EF4-FFF2-40B4-BE49-F238E27FC236}">
                  <a16:creationId xmlns:a16="http://schemas.microsoft.com/office/drawing/2014/main" id="{EDAF98A1-2CD9-3265-ADE7-B7E43DD7EA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351" r="3423" b="4326"/>
            <a:stretch/>
          </p:blipFill>
          <p:spPr>
            <a:xfrm>
              <a:off x="3521910" y="2857500"/>
              <a:ext cx="2538000" cy="237362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486209F-F114-DDD4-3B2B-8E0506C68D5B}"/>
                </a:ext>
              </a:extLst>
            </p:cNvPr>
            <p:cNvSpPr/>
            <p:nvPr/>
          </p:nvSpPr>
          <p:spPr>
            <a:xfrm>
              <a:off x="3966719" y="2711458"/>
              <a:ext cx="1784195" cy="313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B3ED02F-083F-1CB9-F334-48A249DC9218}"/>
              </a:ext>
            </a:extLst>
          </p:cNvPr>
          <p:cNvSpPr txBox="1"/>
          <p:nvPr/>
        </p:nvSpPr>
        <p:spPr>
          <a:xfrm>
            <a:off x="3660288" y="97130"/>
            <a:ext cx="2561063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Dipole mode spectrum vs. time: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563CFD8-2455-7BAB-38B8-9062CFE34A98}"/>
              </a:ext>
            </a:extLst>
          </p:cNvPr>
          <p:cNvGrpSpPr/>
          <p:nvPr/>
        </p:nvGrpSpPr>
        <p:grpSpPr>
          <a:xfrm>
            <a:off x="6539389" y="62668"/>
            <a:ext cx="2538365" cy="2538091"/>
            <a:chOff x="6453235" y="2693376"/>
            <a:chExt cx="2538365" cy="2538091"/>
          </a:xfrm>
        </p:grpSpPr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95EC69A6-C3F0-6218-F5BD-FC0D99A656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318" r="4697" b="4551"/>
            <a:stretch/>
          </p:blipFill>
          <p:spPr>
            <a:xfrm>
              <a:off x="6453235" y="2857500"/>
              <a:ext cx="2538365" cy="2373967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6D1ACDA-BCE7-228C-C141-83C7CA9456BE}"/>
                </a:ext>
              </a:extLst>
            </p:cNvPr>
            <p:cNvSpPr/>
            <p:nvPr/>
          </p:nvSpPr>
          <p:spPr>
            <a:xfrm>
              <a:off x="6876403" y="2693376"/>
              <a:ext cx="1784195" cy="313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8F1F852-23E3-CB74-D061-BC18BA448ECE}"/>
              </a:ext>
            </a:extLst>
          </p:cNvPr>
          <p:cNvSpPr txBox="1"/>
          <p:nvPr/>
        </p:nvSpPr>
        <p:spPr>
          <a:xfrm>
            <a:off x="6574122" y="97130"/>
            <a:ext cx="2561063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Quad. mode spectrum vs. time: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F7AD35B-9DB7-C928-E3A0-6FDF1E0D7938}"/>
              </a:ext>
            </a:extLst>
          </p:cNvPr>
          <p:cNvGrpSpPr/>
          <p:nvPr/>
        </p:nvGrpSpPr>
        <p:grpSpPr>
          <a:xfrm>
            <a:off x="3226890" y="2730138"/>
            <a:ext cx="3141722" cy="2517713"/>
            <a:chOff x="5907309" y="158432"/>
            <a:chExt cx="3141722" cy="2517713"/>
          </a:xfrm>
        </p:grpSpPr>
        <p:pic>
          <p:nvPicPr>
            <p:cNvPr id="10" name="Picture 9" descr="Chart, line chart&#10;&#10;Description automatically generated">
              <a:extLst>
                <a:ext uri="{FF2B5EF4-FFF2-40B4-BE49-F238E27FC236}">
                  <a16:creationId xmlns:a16="http://schemas.microsoft.com/office/drawing/2014/main" id="{BB822B0B-2CA9-C369-AC92-FE1F6633B7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7" t="2060" r="7011" b="3603"/>
            <a:stretch/>
          </p:blipFill>
          <p:spPr>
            <a:xfrm>
              <a:off x="5907309" y="235856"/>
              <a:ext cx="3141722" cy="2440289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5587E23-AB82-FF3A-7C17-06930E1BFAA3}"/>
                </a:ext>
              </a:extLst>
            </p:cNvPr>
            <p:cNvSpPr/>
            <p:nvPr/>
          </p:nvSpPr>
          <p:spPr>
            <a:xfrm>
              <a:off x="6652362" y="158432"/>
              <a:ext cx="2001450" cy="3288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CC98C2-5E59-4C76-29AA-AD81460F6A13}"/>
              </a:ext>
            </a:extLst>
          </p:cNvPr>
          <p:cNvSpPr txBox="1"/>
          <p:nvPr/>
        </p:nvSpPr>
        <p:spPr>
          <a:xfrm>
            <a:off x="3525914" y="2603026"/>
            <a:ext cx="274343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Quadrupole mode spectrum from processing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tomoscope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data:</a:t>
            </a:r>
          </a:p>
        </p:txBody>
      </p:sp>
    </p:spTree>
    <p:extLst>
      <p:ext uri="{BB962C8B-B14F-4D97-AF65-F5344CB8AC3E}">
        <p14:creationId xmlns:p14="http://schemas.microsoft.com/office/powerpoint/2010/main" val="162173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CBFB Architecture (One Module, 4 Channels)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04/10/2022</a:t>
            </a:r>
            <a:endParaRPr lang="en-US" dirty="0"/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High-intensity LHC beam study campaign in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9CD970B-2548-47DC-A555-FF2994004237}"/>
              </a:ext>
            </a:extLst>
          </p:cNvPr>
          <p:cNvSpPr txBox="1"/>
          <p:nvPr/>
        </p:nvSpPr>
        <p:spPr>
          <a:xfrm>
            <a:off x="8711615" y="2457881"/>
            <a:ext cx="34943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Out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87F846A-D7A7-46E8-86C6-1D7BD0C45863}"/>
              </a:ext>
            </a:extLst>
          </p:cNvPr>
          <p:cNvGrpSpPr/>
          <p:nvPr/>
        </p:nvGrpSpPr>
        <p:grpSpPr>
          <a:xfrm>
            <a:off x="2090108" y="1763466"/>
            <a:ext cx="764160" cy="666837"/>
            <a:chOff x="3384061" y="3270887"/>
            <a:chExt cx="1018880" cy="637310"/>
          </a:xfrm>
          <a:gradFill>
            <a:gsLst>
              <a:gs pos="0">
                <a:srgbClr val="00B0F0"/>
              </a:gs>
              <a:gs pos="100000">
                <a:srgbClr val="FFC000"/>
              </a:gs>
            </a:gsLst>
            <a:lin ang="0" scaled="1"/>
          </a:gradFill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3B88C5-D8A4-4599-881F-EB955F407C4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DB8837D-C5A4-414A-98EF-3217F5BB6751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FIR </a:t>
              </a:r>
            </a:p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↓</a:t>
              </a:r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0A94D06-DE7A-44A5-96C5-C89D30954792}"/>
              </a:ext>
            </a:extLst>
          </p:cNvPr>
          <p:cNvSpPr txBox="1"/>
          <p:nvPr/>
        </p:nvSpPr>
        <p:spPr>
          <a:xfrm>
            <a:off x="25627" y="2413502"/>
            <a:ext cx="56207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Beam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76709A-B959-49E9-B07B-3737AFD5C679}"/>
              </a:ext>
            </a:extLst>
          </p:cNvPr>
          <p:cNvGrpSpPr/>
          <p:nvPr/>
        </p:nvGrpSpPr>
        <p:grpSpPr>
          <a:xfrm>
            <a:off x="1060656" y="1763469"/>
            <a:ext cx="723641" cy="666837"/>
            <a:chOff x="3267926" y="2510508"/>
            <a:chExt cx="1065833" cy="637310"/>
          </a:xfrm>
          <a:solidFill>
            <a:schemeClr val="bg1"/>
          </a:solidFill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E1356C0-07F2-48AD-A2B8-774557BB229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97AC300-9636-4A32-A729-87F7772FD8C6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Peak filter</a:t>
              </a:r>
            </a:p>
          </p:txBody>
        </p:sp>
      </p:grp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  <a:endCxn id="73" idx="1"/>
          </p:cNvCxnSpPr>
          <p:nvPr/>
        </p:nvCxnSpPr>
        <p:spPr>
          <a:xfrm>
            <a:off x="760205" y="2096886"/>
            <a:ext cx="300450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BA6BEA12-7C7D-4801-9FC1-A3B4B21AF566}"/>
              </a:ext>
            </a:extLst>
          </p:cNvPr>
          <p:cNvCxnSpPr>
            <a:cxnSpLocks/>
            <a:stCxn id="53" idx="0"/>
          </p:cNvCxnSpPr>
          <p:nvPr/>
        </p:nvCxnSpPr>
        <p:spPr>
          <a:xfrm flipH="1" flipV="1">
            <a:off x="6229504" y="1496832"/>
            <a:ext cx="2204" cy="318285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52A32668-95B6-412C-BDB4-9D6153F35C6D}"/>
              </a:ext>
            </a:extLst>
          </p:cNvPr>
          <p:cNvSpPr txBox="1"/>
          <p:nvPr/>
        </p:nvSpPr>
        <p:spPr>
          <a:xfrm>
            <a:off x="5537337" y="1195932"/>
            <a:ext cx="140450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sin(2</a:t>
            </a:r>
            <a:r>
              <a:rPr lang="el-GR" sz="1500" b="1" dirty="0">
                <a:solidFill>
                  <a:schemeClr val="tx2"/>
                </a:solidFill>
              </a:rPr>
              <a:t>π</a:t>
            </a:r>
            <a:r>
              <a:rPr lang="en-GB" sz="1500" b="1" dirty="0">
                <a:solidFill>
                  <a:schemeClr val="tx2"/>
                </a:solidFill>
              </a:rPr>
              <a:t>f</a:t>
            </a:r>
            <a:r>
              <a:rPr lang="en-GB" sz="1500" b="1" baseline="-25000" dirty="0">
                <a:solidFill>
                  <a:schemeClr val="tx2"/>
                </a:solidFill>
              </a:rPr>
              <a:t>rev</a:t>
            </a:r>
            <a:r>
              <a:rPr lang="en-GB" sz="1500" b="1" dirty="0">
                <a:solidFill>
                  <a:schemeClr val="tx2"/>
                </a:solidFill>
              </a:rPr>
              <a:t>h</a:t>
            </a:r>
            <a:r>
              <a:rPr lang="en-GB" sz="1500" b="1" baseline="-25000" dirty="0">
                <a:solidFill>
                  <a:schemeClr val="tx2"/>
                </a:solidFill>
              </a:rPr>
              <a:t>in</a:t>
            </a:r>
            <a:r>
              <a:rPr lang="en-GB" sz="1500" b="1" dirty="0">
                <a:solidFill>
                  <a:schemeClr val="tx2"/>
                </a:solidFill>
              </a:rPr>
              <a:t>t)</a:t>
            </a:r>
            <a:endParaRPr lang="en-GB" sz="1500" dirty="0">
              <a:solidFill>
                <a:schemeClr val="tx2"/>
              </a:solidFill>
            </a:endParaRP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4AFADAE1-E397-4659-900B-DF2FF589447E}"/>
              </a:ext>
            </a:extLst>
          </p:cNvPr>
          <p:cNvCxnSpPr>
            <a:cxnSpLocks/>
            <a:stCxn id="117" idx="3"/>
          </p:cNvCxnSpPr>
          <p:nvPr/>
        </p:nvCxnSpPr>
        <p:spPr>
          <a:xfrm>
            <a:off x="8349605" y="2585691"/>
            <a:ext cx="319793" cy="1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4A79035-9FCD-3C9E-2CF6-F40A990E059A}"/>
              </a:ext>
            </a:extLst>
          </p:cNvPr>
          <p:cNvGrpSpPr/>
          <p:nvPr/>
        </p:nvGrpSpPr>
        <p:grpSpPr>
          <a:xfrm>
            <a:off x="2090698" y="2720353"/>
            <a:ext cx="764160" cy="666837"/>
            <a:chOff x="3384061" y="3270887"/>
            <a:chExt cx="1018880" cy="637310"/>
          </a:xfrm>
          <a:solidFill>
            <a:schemeClr val="bg1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9CDC60-BA2E-02BF-98A2-2F1280197E0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945F0B-36F9-B065-4CF7-7CD9A1F04399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FIR </a:t>
              </a:r>
            </a:p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↓</a:t>
              </a:r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24289F-C1AE-CFC3-3364-729BD760A184}"/>
              </a:ext>
            </a:extLst>
          </p:cNvPr>
          <p:cNvCxnSpPr>
            <a:cxnSpLocks/>
            <a:stCxn id="73" idx="3"/>
            <a:endCxn id="58" idx="1"/>
          </p:cNvCxnSpPr>
          <p:nvPr/>
        </p:nvCxnSpPr>
        <p:spPr>
          <a:xfrm>
            <a:off x="1784297" y="2096886"/>
            <a:ext cx="305812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CDA29B-AF65-392B-22A2-77F16CABEF6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60206" y="3050489"/>
            <a:ext cx="1330493" cy="328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885470-B2AE-F6E0-6EC1-09B327E95D99}"/>
              </a:ext>
            </a:extLst>
          </p:cNvPr>
          <p:cNvGrpSpPr/>
          <p:nvPr/>
        </p:nvGrpSpPr>
        <p:grpSpPr>
          <a:xfrm>
            <a:off x="3159079" y="1708122"/>
            <a:ext cx="1460828" cy="788652"/>
            <a:chOff x="5071754" y="1999725"/>
            <a:chExt cx="1947771" cy="105153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4746EF7-3A65-414B-9886-67EED0D9D976}"/>
                </a:ext>
              </a:extLst>
            </p:cNvPr>
            <p:cNvGrpSpPr/>
            <p:nvPr/>
          </p:nvGrpSpPr>
          <p:grpSpPr>
            <a:xfrm>
              <a:off x="5071754" y="1999725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9DCFC67-39BC-4E31-BFCA-DCC88AA291E7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49DE8D0-BCD9-3384-DC34-8EFC3A934380}"/>
                </a:ext>
              </a:extLst>
            </p:cNvPr>
            <p:cNvGrpSpPr/>
            <p:nvPr/>
          </p:nvGrpSpPr>
          <p:grpSpPr>
            <a:xfrm>
              <a:off x="5127721" y="2055006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DAE2DDE-35C9-EACA-98EA-4274FE73530B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07653AE-F903-E6A4-EE3B-5CDBB3400314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0498370-DF9C-2B44-F484-1DBA49DB0071}"/>
                </a:ext>
              </a:extLst>
            </p:cNvPr>
            <p:cNvGrpSpPr/>
            <p:nvPr/>
          </p:nvGrpSpPr>
          <p:grpSpPr>
            <a:xfrm>
              <a:off x="5185862" y="2110287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DFCB1CB-B64F-6FC8-3D07-A8E9F63296D9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8B40025-7534-D695-9353-DB18F0559159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E1D37D6-B599-AE60-35CE-2AA67AB58B19}"/>
                </a:ext>
              </a:extLst>
            </p:cNvPr>
            <p:cNvGrpSpPr/>
            <p:nvPr/>
          </p:nvGrpSpPr>
          <p:grpSpPr>
            <a:xfrm>
              <a:off x="5241026" y="2162145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24A7DF7-00D6-91DA-7B71-5C0ACCDA67E5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6F6EB0-DF00-19F4-0020-C0D0AA70E040}"/>
                  </a:ext>
                </a:extLst>
              </p:cNvPr>
              <p:cNvSpPr txBox="1"/>
              <p:nvPr/>
            </p:nvSpPr>
            <p:spPr>
              <a:xfrm>
                <a:off x="3368164" y="2607180"/>
                <a:ext cx="850730" cy="4412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500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B835119-38C4-6B29-0CE8-92743D4D0712}"/>
              </a:ext>
            </a:extLst>
          </p:cNvPr>
          <p:cNvCxnSpPr/>
          <p:nvPr/>
        </p:nvCxnSpPr>
        <p:spPr>
          <a:xfrm flipV="1">
            <a:off x="772571" y="2099171"/>
            <a:ext cx="0" cy="95131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644545-6E07-456B-6F6A-C54325DF01E4}"/>
              </a:ext>
            </a:extLst>
          </p:cNvPr>
          <p:cNvCxnSpPr>
            <a:cxnSpLocks/>
            <a:endCxn id="63" idx="3"/>
          </p:cNvCxnSpPr>
          <p:nvPr/>
        </p:nvCxnSpPr>
        <p:spPr>
          <a:xfrm flipH="1">
            <a:off x="587697" y="2528918"/>
            <a:ext cx="172509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BDFC75B-928C-CA9D-3AA7-1EFF412CD183}"/>
              </a:ext>
            </a:extLst>
          </p:cNvPr>
          <p:cNvGrpSpPr/>
          <p:nvPr/>
        </p:nvGrpSpPr>
        <p:grpSpPr>
          <a:xfrm>
            <a:off x="6757233" y="1745253"/>
            <a:ext cx="723641" cy="666837"/>
            <a:chOff x="3267926" y="2510508"/>
            <a:chExt cx="1065833" cy="637310"/>
          </a:xfrm>
          <a:solidFill>
            <a:schemeClr val="bg1"/>
          </a:solidFill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05DB95-649D-4219-47F8-05E0842CB2DF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C948805-8BB0-7B1F-CA65-7B09F88785E8}"/>
                </a:ext>
              </a:extLst>
            </p:cNvPr>
            <p:cNvSpPr txBox="1"/>
            <p:nvPr/>
          </p:nvSpPr>
          <p:spPr>
            <a:xfrm>
              <a:off x="3340467" y="2616645"/>
              <a:ext cx="92075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Comp. filter</a:t>
              </a: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81A8E00F-66E5-4B0B-DC64-E7FFF5CA188A}"/>
              </a:ext>
            </a:extLst>
          </p:cNvPr>
          <p:cNvSpPr/>
          <p:nvPr/>
        </p:nvSpPr>
        <p:spPr>
          <a:xfrm>
            <a:off x="5959196" y="1815116"/>
            <a:ext cx="545022" cy="54502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53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29F1D03-F6C2-7A53-D68D-BF4185BA9861}"/>
              </a:ext>
            </a:extLst>
          </p:cNvPr>
          <p:cNvCxnSpPr>
            <a:stCxn id="53" idx="3"/>
            <a:endCxn id="53" idx="7"/>
          </p:cNvCxnSpPr>
          <p:nvPr/>
        </p:nvCxnSpPr>
        <p:spPr>
          <a:xfrm flipV="1">
            <a:off x="6039014" y="1894932"/>
            <a:ext cx="385389" cy="38538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45F3F0D-C39A-A213-E176-BF8EF9118D02}"/>
              </a:ext>
            </a:extLst>
          </p:cNvPr>
          <p:cNvCxnSpPr>
            <a:stCxn id="53" idx="1"/>
            <a:endCxn id="53" idx="5"/>
          </p:cNvCxnSpPr>
          <p:nvPr/>
        </p:nvCxnSpPr>
        <p:spPr>
          <a:xfrm>
            <a:off x="6039014" y="1894932"/>
            <a:ext cx="385389" cy="38538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EB600BE-C313-8E64-8369-253629FA0DD8}"/>
              </a:ext>
            </a:extLst>
          </p:cNvPr>
          <p:cNvGrpSpPr/>
          <p:nvPr/>
        </p:nvGrpSpPr>
        <p:grpSpPr>
          <a:xfrm>
            <a:off x="4942022" y="1760180"/>
            <a:ext cx="764160" cy="666837"/>
            <a:chOff x="3384061" y="3270886"/>
            <a:chExt cx="1018880" cy="637310"/>
          </a:xfrm>
          <a:gradFill>
            <a:gsLst>
              <a:gs pos="0">
                <a:srgbClr val="00B0F0"/>
              </a:gs>
              <a:gs pos="100000">
                <a:srgbClr val="FFC000"/>
              </a:gs>
            </a:gsLst>
            <a:lin ang="0" scaled="1"/>
          </a:gradFill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01A11FE-831C-2F09-2AF5-DFCC8FB621CC}"/>
                </a:ext>
              </a:extLst>
            </p:cNvPr>
            <p:cNvSpPr/>
            <p:nvPr/>
          </p:nvSpPr>
          <p:spPr>
            <a:xfrm>
              <a:off x="3384061" y="3270886"/>
              <a:ext cx="1018880" cy="6373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DF1BC12-C935-7AC7-4316-2BF3AD362B50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FIR </a:t>
              </a:r>
            </a:p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↑</a:t>
              </a:r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84B38D1-05A3-F684-AA81-89CC592EE2F6}"/>
              </a:ext>
            </a:extLst>
          </p:cNvPr>
          <p:cNvGrpSpPr/>
          <p:nvPr/>
        </p:nvGrpSpPr>
        <p:grpSpPr>
          <a:xfrm>
            <a:off x="4942613" y="2717068"/>
            <a:ext cx="764160" cy="666837"/>
            <a:chOff x="3384061" y="3270887"/>
            <a:chExt cx="1018880" cy="637310"/>
          </a:xfrm>
          <a:solidFill>
            <a:schemeClr val="bg1"/>
          </a:solidFill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8866460-4457-752B-D531-432EAB3A64A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13344BA-066F-1DC0-85CE-188A31920138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FIR </a:t>
              </a:r>
            </a:p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↑</a:t>
              </a:r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3BF9D549-05FF-3C0A-055D-AB27EF6F4AD4}"/>
              </a:ext>
            </a:extLst>
          </p:cNvPr>
          <p:cNvCxnSpPr>
            <a:cxnSpLocks/>
          </p:cNvCxnSpPr>
          <p:nvPr/>
        </p:nvCxnSpPr>
        <p:spPr>
          <a:xfrm>
            <a:off x="2854859" y="3059164"/>
            <a:ext cx="305812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A067F106-EA75-84A0-C63B-4804C9FD8C1F}"/>
              </a:ext>
            </a:extLst>
          </p:cNvPr>
          <p:cNvCxnSpPr>
            <a:cxnSpLocks/>
          </p:cNvCxnSpPr>
          <p:nvPr/>
        </p:nvCxnSpPr>
        <p:spPr>
          <a:xfrm>
            <a:off x="2854269" y="2100152"/>
            <a:ext cx="305812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9BB120E-E29C-208C-F648-EE8D53D8CF43}"/>
              </a:ext>
            </a:extLst>
          </p:cNvPr>
          <p:cNvCxnSpPr>
            <a:cxnSpLocks/>
          </p:cNvCxnSpPr>
          <p:nvPr/>
        </p:nvCxnSpPr>
        <p:spPr>
          <a:xfrm>
            <a:off x="4620498" y="3059721"/>
            <a:ext cx="305812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73A614E-689A-DECF-EA73-D92D6FF2D116}"/>
              </a:ext>
            </a:extLst>
          </p:cNvPr>
          <p:cNvCxnSpPr>
            <a:cxnSpLocks/>
          </p:cNvCxnSpPr>
          <p:nvPr/>
        </p:nvCxnSpPr>
        <p:spPr>
          <a:xfrm>
            <a:off x="4619907" y="2100708"/>
            <a:ext cx="305812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484721C-82DB-B247-2F88-8C1E6434B930}"/>
              </a:ext>
            </a:extLst>
          </p:cNvPr>
          <p:cNvCxnSpPr>
            <a:cxnSpLocks/>
          </p:cNvCxnSpPr>
          <p:nvPr/>
        </p:nvCxnSpPr>
        <p:spPr>
          <a:xfrm>
            <a:off x="5706184" y="2087140"/>
            <a:ext cx="247135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6536F0B2-76AC-3CAE-D7AC-E0FA200D5A9B}"/>
              </a:ext>
            </a:extLst>
          </p:cNvPr>
          <p:cNvGrpSpPr/>
          <p:nvPr/>
        </p:nvGrpSpPr>
        <p:grpSpPr>
          <a:xfrm>
            <a:off x="7761789" y="1736912"/>
            <a:ext cx="587816" cy="1697558"/>
            <a:chOff x="3384061" y="3270887"/>
            <a:chExt cx="783755" cy="1622392"/>
          </a:xfrm>
          <a:solidFill>
            <a:srgbClr val="FFC000"/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9CACA64-6ED1-C5B4-6009-3E0D63D37417}"/>
                </a:ext>
              </a:extLst>
            </p:cNvPr>
            <p:cNvSpPr/>
            <p:nvPr/>
          </p:nvSpPr>
          <p:spPr>
            <a:xfrm>
              <a:off x="3384061" y="3270887"/>
              <a:ext cx="783755" cy="1622392"/>
            </a:xfrm>
            <a:prstGeom prst="rect">
              <a:avLst/>
            </a:prstGeom>
            <a:solidFill>
              <a:schemeClr val="bg2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140D058-08A3-FFA5-A42E-153D67A224E5}"/>
                </a:ext>
              </a:extLst>
            </p:cNvPr>
            <p:cNvSpPr txBox="1"/>
            <p:nvPr/>
          </p:nvSpPr>
          <p:spPr>
            <a:xfrm>
              <a:off x="3451178" y="3898779"/>
              <a:ext cx="660348" cy="39710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2700" b="1" dirty="0">
                  <a:solidFill>
                    <a:schemeClr val="tx2"/>
                  </a:solidFill>
                </a:rPr>
                <a:t>Σ</a:t>
              </a:r>
              <a:endParaRPr lang="en-GB" sz="2700" b="1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36ADCBAC-6F74-771A-2AB2-41D52808F65D}"/>
              </a:ext>
            </a:extLst>
          </p:cNvPr>
          <p:cNvCxnSpPr>
            <a:cxnSpLocks/>
          </p:cNvCxnSpPr>
          <p:nvPr/>
        </p:nvCxnSpPr>
        <p:spPr>
          <a:xfrm>
            <a:off x="6504220" y="2087140"/>
            <a:ext cx="247135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450AE7E6-A0B4-6C25-A0AD-738D3E2DEA8D}"/>
              </a:ext>
            </a:extLst>
          </p:cNvPr>
          <p:cNvCxnSpPr>
            <a:cxnSpLocks/>
          </p:cNvCxnSpPr>
          <p:nvPr/>
        </p:nvCxnSpPr>
        <p:spPr>
          <a:xfrm>
            <a:off x="7480874" y="2096886"/>
            <a:ext cx="280915" cy="2283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B71C1CA8-849F-2210-53F4-BD34F48385F3}"/>
              </a:ext>
            </a:extLst>
          </p:cNvPr>
          <p:cNvCxnSpPr>
            <a:cxnSpLocks/>
          </p:cNvCxnSpPr>
          <p:nvPr/>
        </p:nvCxnSpPr>
        <p:spPr>
          <a:xfrm>
            <a:off x="5708884" y="3048205"/>
            <a:ext cx="2052905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A4D57AE-D3D8-F59F-549A-AA35F8B19DD3}"/>
              </a:ext>
            </a:extLst>
          </p:cNvPr>
          <p:cNvSpPr txBox="1"/>
          <p:nvPr/>
        </p:nvSpPr>
        <p:spPr>
          <a:xfrm>
            <a:off x="5306672" y="3638052"/>
            <a:ext cx="198019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dirty="0">
                <a:solidFill>
                  <a:srgbClr val="00B0F0"/>
                </a:solidFill>
              </a:rPr>
              <a:t>Dipole-mode feedback</a:t>
            </a:r>
            <a:endParaRPr lang="en-CH" sz="1500" dirty="0">
              <a:solidFill>
                <a:srgbClr val="00B0F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5329F4-85FA-072A-51A1-EDA0E943F9A4}"/>
              </a:ext>
            </a:extLst>
          </p:cNvPr>
          <p:cNvSpPr/>
          <p:nvPr/>
        </p:nvSpPr>
        <p:spPr>
          <a:xfrm>
            <a:off x="1839051" y="2602883"/>
            <a:ext cx="4227839" cy="994766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5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99D097-FC2F-1D65-44E8-46FCE0A8CCBC}"/>
              </a:ext>
            </a:extLst>
          </p:cNvPr>
          <p:cNvSpPr/>
          <p:nvPr/>
        </p:nvSpPr>
        <p:spPr>
          <a:xfrm>
            <a:off x="868612" y="1114621"/>
            <a:ext cx="6735369" cy="143927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53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E05A03-EAE8-AEE2-9825-B1A7E62F863F}"/>
              </a:ext>
            </a:extLst>
          </p:cNvPr>
          <p:cNvSpPr txBox="1"/>
          <p:nvPr/>
        </p:nvSpPr>
        <p:spPr>
          <a:xfrm>
            <a:off x="4988581" y="771725"/>
            <a:ext cx="255562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dirty="0">
                <a:solidFill>
                  <a:srgbClr val="FF0000"/>
                </a:solidFill>
              </a:rPr>
              <a:t>Quadrupole-mode feedback</a:t>
            </a:r>
            <a:endParaRPr lang="en-CH" sz="1500" dirty="0">
              <a:solidFill>
                <a:srgbClr val="FF0000"/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90B4F7-EDE0-9772-221E-9B9D4195CA57}"/>
              </a:ext>
            </a:extLst>
          </p:cNvPr>
          <p:cNvCxnSpPr>
            <a:cxnSpLocks/>
          </p:cNvCxnSpPr>
          <p:nvPr/>
        </p:nvCxnSpPr>
        <p:spPr>
          <a:xfrm flipH="1">
            <a:off x="2299826" y="4110098"/>
            <a:ext cx="962069" cy="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E0F3270-D07C-5970-F55C-40B6D105F99E}"/>
              </a:ext>
            </a:extLst>
          </p:cNvPr>
          <p:cNvGrpSpPr/>
          <p:nvPr/>
        </p:nvGrpSpPr>
        <p:grpSpPr>
          <a:xfrm>
            <a:off x="1390168" y="3895813"/>
            <a:ext cx="983065" cy="836266"/>
            <a:chOff x="1315452" y="3927785"/>
            <a:chExt cx="983065" cy="836266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13AD464-85FB-DEFD-FCEE-FC564B3011F9}"/>
                </a:ext>
              </a:extLst>
            </p:cNvPr>
            <p:cNvSpPr/>
            <p:nvPr/>
          </p:nvSpPr>
          <p:spPr>
            <a:xfrm>
              <a:off x="1315452" y="3927785"/>
              <a:ext cx="983065" cy="83626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3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8BD71C4-C370-F85E-2E45-38CC7F83246C}"/>
                </a:ext>
              </a:extLst>
            </p:cNvPr>
            <p:cNvSpPr txBox="1"/>
            <p:nvPr/>
          </p:nvSpPr>
          <p:spPr>
            <a:xfrm>
              <a:off x="1384968" y="4098243"/>
              <a:ext cx="84753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Internal FGC</a:t>
              </a:r>
            </a:p>
          </p:txBody>
        </p:sp>
      </p:grp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990D7141-A792-9577-DF85-128B1B276F89}"/>
              </a:ext>
            </a:extLst>
          </p:cNvPr>
          <p:cNvCxnSpPr>
            <a:cxnSpLocks/>
            <a:stCxn id="96" idx="2"/>
          </p:cNvCxnSpPr>
          <p:nvPr/>
        </p:nvCxnSpPr>
        <p:spPr>
          <a:xfrm flipH="1" flipV="1">
            <a:off x="2373233" y="4529974"/>
            <a:ext cx="1572147" cy="3324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A75AD7D-2749-9647-4974-30B76445FEAB}"/>
              </a:ext>
            </a:extLst>
          </p:cNvPr>
          <p:cNvGrpSpPr/>
          <p:nvPr/>
        </p:nvGrpSpPr>
        <p:grpSpPr>
          <a:xfrm>
            <a:off x="3243583" y="2478739"/>
            <a:ext cx="585964" cy="1903871"/>
            <a:chOff x="3243583" y="2478739"/>
            <a:chExt cx="585964" cy="1903871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295DADD7-77C5-1F36-605F-D443862E8E06}"/>
                </a:ext>
              </a:extLst>
            </p:cNvPr>
            <p:cNvCxnSpPr>
              <a:cxnSpLocks/>
            </p:cNvCxnSpPr>
            <p:nvPr/>
          </p:nvCxnSpPr>
          <p:spPr>
            <a:xfrm>
              <a:off x="3545671" y="2478739"/>
              <a:ext cx="5441" cy="1405972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4ECB9F5-794F-6B6C-07AF-094A39890FA8}"/>
                </a:ext>
              </a:extLst>
            </p:cNvPr>
            <p:cNvSpPr/>
            <p:nvPr/>
          </p:nvSpPr>
          <p:spPr>
            <a:xfrm>
              <a:off x="3284525" y="3837588"/>
              <a:ext cx="545022" cy="54502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53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43991CC-C47B-DCFD-03E8-A657C3BCD04A}"/>
                </a:ext>
              </a:extLst>
            </p:cNvPr>
            <p:cNvCxnSpPr>
              <a:cxnSpLocks/>
              <a:stCxn id="16" idx="3"/>
              <a:endCxn id="16" idx="7"/>
            </p:cNvCxnSpPr>
            <p:nvPr/>
          </p:nvCxnSpPr>
          <p:spPr>
            <a:xfrm flipV="1">
              <a:off x="3364343" y="3917404"/>
              <a:ext cx="385389" cy="385389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FAC879F-6F65-7C8B-5056-FC4442DE2384}"/>
                </a:ext>
              </a:extLst>
            </p:cNvPr>
            <p:cNvCxnSpPr>
              <a:cxnSpLocks/>
              <a:stCxn id="16" idx="1"/>
              <a:endCxn id="16" idx="5"/>
            </p:cNvCxnSpPr>
            <p:nvPr/>
          </p:nvCxnSpPr>
          <p:spPr>
            <a:xfrm>
              <a:off x="3364343" y="3917404"/>
              <a:ext cx="385389" cy="385389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A979388F-6623-94B7-D5F1-AED66B04EE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3403" y="3636770"/>
              <a:ext cx="147266" cy="144090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F3FD965-7AC1-F616-30BB-DC7AC246BECB}"/>
                </a:ext>
              </a:extLst>
            </p:cNvPr>
            <p:cNvSpPr txBox="1"/>
            <p:nvPr/>
          </p:nvSpPr>
          <p:spPr>
            <a:xfrm>
              <a:off x="3243583" y="3611965"/>
              <a:ext cx="24151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1CAB6D3-2C71-A9AD-AA5D-A023FFA955B2}"/>
              </a:ext>
            </a:extLst>
          </p:cNvPr>
          <p:cNvGrpSpPr/>
          <p:nvPr/>
        </p:nvGrpSpPr>
        <p:grpSpPr>
          <a:xfrm>
            <a:off x="3903226" y="3474479"/>
            <a:ext cx="587176" cy="1331330"/>
            <a:chOff x="3903226" y="3474479"/>
            <a:chExt cx="587176" cy="1331330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09913212-1A15-B818-A177-8C7FCDDF59BA}"/>
                </a:ext>
              </a:extLst>
            </p:cNvPr>
            <p:cNvCxnSpPr>
              <a:cxnSpLocks/>
            </p:cNvCxnSpPr>
            <p:nvPr/>
          </p:nvCxnSpPr>
          <p:spPr>
            <a:xfrm>
              <a:off x="4220165" y="3474479"/>
              <a:ext cx="0" cy="834544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3DF44787-DF4F-1B60-FF0D-75EAEB2C2386}"/>
                </a:ext>
              </a:extLst>
            </p:cNvPr>
            <p:cNvSpPr/>
            <p:nvPr/>
          </p:nvSpPr>
          <p:spPr>
            <a:xfrm>
              <a:off x="3945380" y="4260787"/>
              <a:ext cx="545022" cy="54502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53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B9A5018E-888B-9AD0-DC34-D9B3F6B60DB2}"/>
                </a:ext>
              </a:extLst>
            </p:cNvPr>
            <p:cNvCxnSpPr>
              <a:stCxn id="96" idx="3"/>
              <a:endCxn id="96" idx="7"/>
            </p:cNvCxnSpPr>
            <p:nvPr/>
          </p:nvCxnSpPr>
          <p:spPr>
            <a:xfrm flipV="1">
              <a:off x="4025198" y="4340603"/>
              <a:ext cx="385389" cy="385389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2199458-1DA9-4E46-B1D6-B7A98F4BBCD1}"/>
                </a:ext>
              </a:extLst>
            </p:cNvPr>
            <p:cNvCxnSpPr>
              <a:stCxn id="96" idx="1"/>
              <a:endCxn id="96" idx="5"/>
            </p:cNvCxnSpPr>
            <p:nvPr/>
          </p:nvCxnSpPr>
          <p:spPr>
            <a:xfrm>
              <a:off x="4025198" y="4340603"/>
              <a:ext cx="385389" cy="385389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841FF9A5-F3F3-6C14-C851-D88C650C39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3046" y="3658356"/>
              <a:ext cx="147266" cy="144090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29D9B38F-7827-9C53-3723-88A4F593F547}"/>
                </a:ext>
              </a:extLst>
            </p:cNvPr>
            <p:cNvSpPr txBox="1"/>
            <p:nvPr/>
          </p:nvSpPr>
          <p:spPr>
            <a:xfrm>
              <a:off x="3903226" y="3633551"/>
              <a:ext cx="24151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39E0772-7C01-CE24-6375-6578E11E8EB2}"/>
              </a:ext>
            </a:extLst>
          </p:cNvPr>
          <p:cNvCxnSpPr>
            <a:cxnSpLocks/>
          </p:cNvCxnSpPr>
          <p:nvPr/>
        </p:nvCxnSpPr>
        <p:spPr>
          <a:xfrm>
            <a:off x="3840902" y="4110098"/>
            <a:ext cx="1270505" cy="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B828741-2090-6BB2-119A-121BE5CC45B4}"/>
              </a:ext>
            </a:extLst>
          </p:cNvPr>
          <p:cNvCxnSpPr>
            <a:cxnSpLocks/>
          </p:cNvCxnSpPr>
          <p:nvPr/>
        </p:nvCxnSpPr>
        <p:spPr>
          <a:xfrm>
            <a:off x="4476154" y="4543323"/>
            <a:ext cx="611846" cy="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235D314E-BBD0-2414-DD10-28EC96249873}"/>
              </a:ext>
            </a:extLst>
          </p:cNvPr>
          <p:cNvCxnSpPr>
            <a:cxnSpLocks/>
          </p:cNvCxnSpPr>
          <p:nvPr/>
        </p:nvCxnSpPr>
        <p:spPr>
          <a:xfrm flipV="1">
            <a:off x="4876352" y="4041696"/>
            <a:ext cx="147266" cy="14409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45F683E-0900-76C3-F0D3-0D5F8B074C06}"/>
              </a:ext>
            </a:extLst>
          </p:cNvPr>
          <p:cNvSpPr txBox="1"/>
          <p:nvPr/>
        </p:nvSpPr>
        <p:spPr>
          <a:xfrm>
            <a:off x="4846481" y="4160138"/>
            <a:ext cx="24151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4</a:t>
            </a: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100DEE2C-860F-7FCE-10FC-174A59A86188}"/>
              </a:ext>
            </a:extLst>
          </p:cNvPr>
          <p:cNvCxnSpPr>
            <a:cxnSpLocks/>
          </p:cNvCxnSpPr>
          <p:nvPr/>
        </p:nvCxnSpPr>
        <p:spPr>
          <a:xfrm flipV="1">
            <a:off x="4886977" y="4464377"/>
            <a:ext cx="147266" cy="14409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8D6F44BA-2D75-558D-B7C9-4129E1F9B40F}"/>
              </a:ext>
            </a:extLst>
          </p:cNvPr>
          <p:cNvSpPr txBox="1"/>
          <p:nvPr/>
        </p:nvSpPr>
        <p:spPr>
          <a:xfrm>
            <a:off x="4857106" y="4582819"/>
            <a:ext cx="24151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7856982-233D-F7A2-52E6-65015CA5EFE4}"/>
              </a:ext>
            </a:extLst>
          </p:cNvPr>
          <p:cNvGrpSpPr/>
          <p:nvPr/>
        </p:nvGrpSpPr>
        <p:grpSpPr>
          <a:xfrm>
            <a:off x="3161361" y="2684714"/>
            <a:ext cx="1460828" cy="788652"/>
            <a:chOff x="5071754" y="1999725"/>
            <a:chExt cx="1947771" cy="1051536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9C84A0A-5355-2087-D4E4-F9649BBF41EA}"/>
                </a:ext>
              </a:extLst>
            </p:cNvPr>
            <p:cNvGrpSpPr/>
            <p:nvPr/>
          </p:nvGrpSpPr>
          <p:grpSpPr>
            <a:xfrm>
              <a:off x="5071754" y="1999725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B62472C-7A1F-12C0-5E43-F37361F9998A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3AA6C65-A859-9D44-1184-5CB61F5EEFC1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E053B99-58A6-8B31-A10F-9479EEAFB5ED}"/>
                </a:ext>
              </a:extLst>
            </p:cNvPr>
            <p:cNvGrpSpPr/>
            <p:nvPr/>
          </p:nvGrpSpPr>
          <p:grpSpPr>
            <a:xfrm>
              <a:off x="5127721" y="2055006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D1274E2-BD73-FAAE-9F48-837DFF19E9EA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70EA539-322C-D55B-A2CD-56E8E3E13F4B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9DED155-C1A2-2FEC-A247-0A9AFA5792A3}"/>
                </a:ext>
              </a:extLst>
            </p:cNvPr>
            <p:cNvGrpSpPr/>
            <p:nvPr/>
          </p:nvGrpSpPr>
          <p:grpSpPr>
            <a:xfrm>
              <a:off x="5185862" y="2110287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2A22C2A-5FA7-59FC-DEFC-B91289604907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AB4F62C-208C-64B8-A8BE-364093ED0F30}"/>
                  </a:ext>
                </a:extLst>
              </p:cNvPr>
              <p:cNvSpPr txBox="1"/>
              <p:nvPr/>
            </p:nvSpPr>
            <p:spPr>
              <a:xfrm>
                <a:off x="3368164" y="2630613"/>
                <a:ext cx="850730" cy="3097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53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5A86CB1-2502-7469-B11B-B266757664FD}"/>
                </a:ext>
              </a:extLst>
            </p:cNvPr>
            <p:cNvGrpSpPr/>
            <p:nvPr/>
          </p:nvGrpSpPr>
          <p:grpSpPr>
            <a:xfrm>
              <a:off x="5241026" y="2162145"/>
              <a:ext cx="1778499" cy="889116"/>
              <a:chOff x="3267926" y="2510508"/>
              <a:chExt cx="1065833" cy="637310"/>
            </a:xfrm>
            <a:solidFill>
              <a:srgbClr val="00B0F0"/>
            </a:solidFill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14C0B66-8110-9221-1661-ADA58E75B01A}"/>
                  </a:ext>
                </a:extLst>
              </p:cNvPr>
              <p:cNvSpPr/>
              <p:nvPr/>
            </p:nvSpPr>
            <p:spPr>
              <a:xfrm>
                <a:off x="3267926" y="2510508"/>
                <a:ext cx="1065833" cy="6373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3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891394-07AD-094E-BEA6-EC74E4247B6A}"/>
                  </a:ext>
                </a:extLst>
              </p:cNvPr>
              <p:cNvSpPr txBox="1"/>
              <p:nvPr/>
            </p:nvSpPr>
            <p:spPr>
              <a:xfrm>
                <a:off x="3368164" y="2616906"/>
                <a:ext cx="850730" cy="4412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500" b="1" dirty="0">
                    <a:solidFill>
                      <a:schemeClr val="tx2"/>
                    </a:solidFill>
                  </a:rPr>
                  <a:t>Feedback channels</a:t>
                </a:r>
              </a:p>
            </p:txBody>
          </p:sp>
        </p:grp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146F3541-364F-044C-7A05-A01B5B7C122D}"/>
              </a:ext>
            </a:extLst>
          </p:cNvPr>
          <p:cNvSpPr txBox="1"/>
          <p:nvPr/>
        </p:nvSpPr>
        <p:spPr>
          <a:xfrm>
            <a:off x="5087999" y="4411241"/>
            <a:ext cx="11415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dirty="0">
                <a:solidFill>
                  <a:srgbClr val="000000"/>
                </a:solidFill>
              </a:rPr>
              <a:t>Dipole gains</a:t>
            </a:r>
            <a:endParaRPr lang="en-CH" sz="1500" dirty="0">
              <a:solidFill>
                <a:srgbClr val="000000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23E312E-856B-CE1A-12FE-94A653C632F7}"/>
              </a:ext>
            </a:extLst>
          </p:cNvPr>
          <p:cNvSpPr txBox="1"/>
          <p:nvPr/>
        </p:nvSpPr>
        <p:spPr>
          <a:xfrm>
            <a:off x="5121486" y="3999257"/>
            <a:ext cx="154425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dirty="0">
                <a:solidFill>
                  <a:srgbClr val="000000"/>
                </a:solidFill>
              </a:rPr>
              <a:t>Quadrupole gains</a:t>
            </a:r>
            <a:endParaRPr lang="en-CH" sz="1500" dirty="0">
              <a:solidFill>
                <a:srgbClr val="000000"/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09454A8-A4D1-36C6-2EAA-2D786B1F6F29}"/>
              </a:ext>
            </a:extLst>
          </p:cNvPr>
          <p:cNvSpPr txBox="1"/>
          <p:nvPr/>
        </p:nvSpPr>
        <p:spPr>
          <a:xfrm>
            <a:off x="2468756" y="4631716"/>
            <a:ext cx="126071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500" dirty="0">
                <a:solidFill>
                  <a:srgbClr val="000000"/>
                </a:solidFill>
              </a:rPr>
              <a:t>Gain scaling functions</a:t>
            </a:r>
            <a:endParaRPr lang="en-CH" sz="1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7722" y="5377855"/>
            <a:ext cx="1569758" cy="274175"/>
          </a:xfrm>
        </p:spPr>
        <p:txBody>
          <a:bodyPr/>
          <a:lstStyle/>
          <a:p>
            <a:fld id="{B4BB3C45-6916-4A09-AEE0-4725868A11C8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DEA66A-FCCC-44F8-8B44-92392CDAF82F}"/>
              </a:ext>
            </a:extLst>
          </p:cNvPr>
          <p:cNvSpPr txBox="1">
            <a:spLocks/>
          </p:cNvSpPr>
          <p:nvPr/>
        </p:nvSpPr>
        <p:spPr>
          <a:xfrm>
            <a:off x="252761" y="635624"/>
            <a:ext cx="4683512" cy="2088268"/>
          </a:xfrm>
          <a:prstGeom prst="rect">
            <a:avLst/>
          </a:prstGeom>
        </p:spPr>
        <p:txBody>
          <a:bodyPr vert="horz" lIns="76200" tIns="38100" rIns="76200" bIns="3810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Smooth reduction of feedback gain to zero during splitting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CB oscillations during splitting can cause bunch to bunch charge variation.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Only abrupt stop was possible in previous iterations.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CBFB gain can now be reduced gradually as the h=21 accelerating voltage is reduced during the splitting.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Quadrupole feedback off.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ED5D2A5-4BF4-35B9-85D6-E5917650B697}"/>
              </a:ext>
            </a:extLst>
          </p:cNvPr>
          <p:cNvSpPr txBox="1">
            <a:spLocks/>
          </p:cNvSpPr>
          <p:nvPr/>
        </p:nvSpPr>
        <p:spPr>
          <a:xfrm>
            <a:off x="312372" y="135575"/>
            <a:ext cx="8532019" cy="6107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CBFB During </a:t>
            </a:r>
            <a:r>
              <a:rPr lang="en-US" sz="2800" dirty="0" err="1"/>
              <a:t>Splittings</a:t>
            </a:r>
            <a:endParaRPr lang="en-GB" dirty="0"/>
          </a:p>
        </p:txBody>
      </p:sp>
      <p:sp>
        <p:nvSpPr>
          <p:cNvPr id="40" name="Footer Placeholder 5">
            <a:extLst>
              <a:ext uri="{FF2B5EF4-FFF2-40B4-BE49-F238E27FC236}">
                <a16:creationId xmlns:a16="http://schemas.microsoft.com/office/drawing/2014/main" id="{3B8C42FD-E393-60A5-363C-DC9DB55CB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5296960"/>
            <a:ext cx="4929166" cy="304271"/>
          </a:xfrm>
        </p:spPr>
        <p:txBody>
          <a:bodyPr/>
          <a:lstStyle/>
          <a:p>
            <a:r>
              <a:rPr lang="en-GB" dirty="0"/>
              <a:t>Jan Paszkiewicz | High-intensity LHC beam study campaign in PS</a:t>
            </a:r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6E8C2ED-A66E-BC69-9F6D-ECBE3A9F8226}"/>
              </a:ext>
            </a:extLst>
          </p:cNvPr>
          <p:cNvGrpSpPr/>
          <p:nvPr/>
        </p:nvGrpSpPr>
        <p:grpSpPr>
          <a:xfrm>
            <a:off x="72489" y="2991107"/>
            <a:ext cx="5035856" cy="2022720"/>
            <a:chOff x="232323" y="2695658"/>
            <a:chExt cx="5035856" cy="202272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4C7A221-D52C-1389-6999-ACB3BE841AB9}"/>
                </a:ext>
              </a:extLst>
            </p:cNvPr>
            <p:cNvCxnSpPr/>
            <p:nvPr/>
          </p:nvCxnSpPr>
          <p:spPr>
            <a:xfrm>
              <a:off x="538976" y="4683512"/>
              <a:ext cx="3839736" cy="0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0C350A1-DDF1-CB22-7668-9DB46E38CF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129" y="3114907"/>
              <a:ext cx="0" cy="1568605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CBE5422-1C3D-929C-304F-D6DEB060D488}"/>
                </a:ext>
              </a:extLst>
            </p:cNvPr>
            <p:cNvCxnSpPr/>
            <p:nvPr/>
          </p:nvCxnSpPr>
          <p:spPr>
            <a:xfrm>
              <a:off x="550129" y="3494049"/>
              <a:ext cx="179534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68F2E3B-D3BC-BAAD-A512-C76A20B4AC64}"/>
                </a:ext>
              </a:extLst>
            </p:cNvPr>
            <p:cNvCxnSpPr>
              <a:cxnSpLocks/>
            </p:cNvCxnSpPr>
            <p:nvPr/>
          </p:nvCxnSpPr>
          <p:spPr>
            <a:xfrm>
              <a:off x="2345473" y="3494049"/>
              <a:ext cx="683943" cy="1189463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13C6AFD-5373-3692-3221-AD4E05ED3CC1}"/>
                </a:ext>
              </a:extLst>
            </p:cNvPr>
            <p:cNvCxnSpPr>
              <a:cxnSpLocks/>
            </p:cNvCxnSpPr>
            <p:nvPr/>
          </p:nvCxnSpPr>
          <p:spPr>
            <a:xfrm>
              <a:off x="2336177" y="3494048"/>
              <a:ext cx="9296" cy="1189463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D38919-F501-4DC9-A2A9-70C4D999830E}"/>
                </a:ext>
              </a:extLst>
            </p:cNvPr>
            <p:cNvSpPr txBox="1"/>
            <p:nvPr/>
          </p:nvSpPr>
          <p:spPr>
            <a:xfrm>
              <a:off x="232323" y="2695658"/>
              <a:ext cx="88237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2"/>
                  </a:solidFill>
                </a:rPr>
                <a:t>CBFB gain scaling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C0BFD6-5E01-41A2-44C7-CF0B51EEEB0C}"/>
                </a:ext>
              </a:extLst>
            </p:cNvPr>
            <p:cNvSpPr txBox="1"/>
            <p:nvPr/>
          </p:nvSpPr>
          <p:spPr>
            <a:xfrm>
              <a:off x="4388008" y="4533712"/>
              <a:ext cx="75124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err="1">
                  <a:solidFill>
                    <a:schemeClr val="tx2"/>
                  </a:solidFill>
                </a:rPr>
                <a:t>CTime</a:t>
              </a:r>
              <a:endParaRPr lang="en-GB" sz="1500" b="1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7AC735E-5E1B-B826-1D1F-C22DC1F9DF88}"/>
                </a:ext>
              </a:extLst>
            </p:cNvPr>
            <p:cNvSpPr txBox="1"/>
            <p:nvPr/>
          </p:nvSpPr>
          <p:spPr>
            <a:xfrm>
              <a:off x="1151929" y="2962179"/>
              <a:ext cx="57447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h=21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134FEE9-732F-8207-147E-0E7BE36FD64B}"/>
                </a:ext>
              </a:extLst>
            </p:cNvPr>
            <p:cNvSpPr txBox="1"/>
            <p:nvPr/>
          </p:nvSpPr>
          <p:spPr>
            <a:xfrm>
              <a:off x="3278459" y="2999491"/>
              <a:ext cx="53260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h=42</a:t>
              </a:r>
            </a:p>
          </p:txBody>
        </p: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6D937723-3C64-E64E-A93C-F738A3618472}"/>
                </a:ext>
              </a:extLst>
            </p:cNvPr>
            <p:cNvSpPr/>
            <p:nvPr/>
          </p:nvSpPr>
          <p:spPr>
            <a:xfrm rot="16200000">
              <a:off x="2755378" y="2850564"/>
              <a:ext cx="180094" cy="977582"/>
            </a:xfrm>
            <a:prstGeom prst="rightBrace">
              <a:avLst>
                <a:gd name="adj1" fmla="val 119787"/>
                <a:gd name="adj2" fmla="val 50000"/>
              </a:avLst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537229E-1563-F880-E753-AF43119005EC}"/>
                </a:ext>
              </a:extLst>
            </p:cNvPr>
            <p:cNvSpPr txBox="1"/>
            <p:nvPr/>
          </p:nvSpPr>
          <p:spPr>
            <a:xfrm>
              <a:off x="2091648" y="2933958"/>
              <a:ext cx="1055440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First 2-split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17CA2B9-30F7-99FF-455C-AA957006CCCE}"/>
                </a:ext>
              </a:extLst>
            </p:cNvPr>
            <p:cNvSpPr txBox="1"/>
            <p:nvPr/>
          </p:nvSpPr>
          <p:spPr>
            <a:xfrm>
              <a:off x="3863643" y="2934163"/>
              <a:ext cx="1404536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Second 2-split</a:t>
              </a:r>
            </a:p>
          </p:txBody>
        </p:sp>
        <p:sp>
          <p:nvSpPr>
            <p:cNvPr id="48" name="Right Brace 47">
              <a:extLst>
                <a:ext uri="{FF2B5EF4-FFF2-40B4-BE49-F238E27FC236}">
                  <a16:creationId xmlns:a16="http://schemas.microsoft.com/office/drawing/2014/main" id="{0B773A35-BC78-A1E4-53A2-78A54127489F}"/>
                </a:ext>
              </a:extLst>
            </p:cNvPr>
            <p:cNvSpPr/>
            <p:nvPr/>
          </p:nvSpPr>
          <p:spPr>
            <a:xfrm rot="16200000">
              <a:off x="4108854" y="2873394"/>
              <a:ext cx="180094" cy="977582"/>
            </a:xfrm>
            <a:prstGeom prst="rightBrace">
              <a:avLst>
                <a:gd name="adj1" fmla="val 119787"/>
                <a:gd name="adj2" fmla="val 50000"/>
              </a:avLst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C9A1A1A-B226-6AE4-A91C-A61F87B7E03A}"/>
                </a:ext>
              </a:extLst>
            </p:cNvPr>
            <p:cNvSpPr txBox="1"/>
            <p:nvPr/>
          </p:nvSpPr>
          <p:spPr>
            <a:xfrm>
              <a:off x="673509" y="3563371"/>
              <a:ext cx="1240785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rgbClr val="FF0000"/>
                  </a:solidFill>
                </a:rPr>
                <a:t>Boards 0,1,2</a:t>
              </a:r>
            </a:p>
          </p:txBody>
        </p:sp>
      </p:grpSp>
      <p:pic>
        <p:nvPicPr>
          <p:cNvPr id="53" name="Picture 5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C639FEC-487F-7087-6CE6-6B085433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920" y="794134"/>
            <a:ext cx="3867513" cy="2103757"/>
          </a:xfrm>
          <a:prstGeom prst="rect">
            <a:avLst/>
          </a:prstGeom>
        </p:spPr>
      </p:pic>
      <p:pic>
        <p:nvPicPr>
          <p:cNvPr id="55" name="Picture 5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75084B3-41B1-7B2E-030C-0510BFD39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920" y="3149783"/>
            <a:ext cx="3801002" cy="2067579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B89EA279-7F09-2DD6-2BA0-32CEFC3AA830}"/>
              </a:ext>
            </a:extLst>
          </p:cNvPr>
          <p:cNvSpPr txBox="1"/>
          <p:nvPr/>
        </p:nvSpPr>
        <p:spPr>
          <a:xfrm>
            <a:off x="5935137" y="518807"/>
            <a:ext cx="2101175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Abrupt stop at C2710: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61A9CF-DF72-1A15-2618-290FDA18D898}"/>
              </a:ext>
            </a:extLst>
          </p:cNvPr>
          <p:cNvSpPr txBox="1"/>
          <p:nvPr/>
        </p:nvSpPr>
        <p:spPr>
          <a:xfrm>
            <a:off x="5952013" y="2908332"/>
            <a:ext cx="2101175" cy="216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Smooth taper to zero:</a:t>
            </a:r>
          </a:p>
        </p:txBody>
      </p:sp>
    </p:spTree>
    <p:extLst>
      <p:ext uri="{BB962C8B-B14F-4D97-AF65-F5344CB8AC3E}">
        <p14:creationId xmlns:p14="http://schemas.microsoft.com/office/powerpoint/2010/main" val="2331353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7722" y="5377855"/>
            <a:ext cx="1569758" cy="274175"/>
          </a:xfrm>
        </p:spPr>
        <p:txBody>
          <a:bodyPr/>
          <a:lstStyle/>
          <a:p>
            <a:fld id="{B4BB3C45-6916-4A09-AEE0-4725868A11C8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DEA66A-FCCC-44F8-8B44-92392CDAF82F}"/>
              </a:ext>
            </a:extLst>
          </p:cNvPr>
          <p:cNvSpPr txBox="1">
            <a:spLocks/>
          </p:cNvSpPr>
          <p:nvPr/>
        </p:nvSpPr>
        <p:spPr>
          <a:xfrm>
            <a:off x="252761" y="702527"/>
            <a:ext cx="5222349" cy="2109375"/>
          </a:xfrm>
          <a:prstGeom prst="rect">
            <a:avLst/>
          </a:prstGeom>
        </p:spPr>
        <p:txBody>
          <a:bodyPr vert="horz" lIns="76200" tIns="38100" rIns="76200" bIns="3810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Dipole feedback on h=21 after first double splitting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Coupled-bunch modes during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splittings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 thought to contribute to beam halo, implications on PS-SPS transfer and losses in SPS.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Configure board 3 to stabilize h=42 beam: π-mode at h=42 corresponds to signal at h=21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Possibly extend this to second 2-split (h=84) if sufficient motivation exists.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Might prove more challenging.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Low impedance of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Finemet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 at these frequencies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Decimation to h=64 in firmware will need to be removed.</a:t>
            </a: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ED5D2A5-4BF4-35B9-85D6-E5917650B697}"/>
              </a:ext>
            </a:extLst>
          </p:cNvPr>
          <p:cNvSpPr txBox="1">
            <a:spLocks/>
          </p:cNvSpPr>
          <p:nvPr/>
        </p:nvSpPr>
        <p:spPr>
          <a:xfrm>
            <a:off x="312373" y="135575"/>
            <a:ext cx="5222350" cy="6107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CBFB During </a:t>
            </a:r>
            <a:r>
              <a:rPr lang="en-US" sz="2800" dirty="0" err="1"/>
              <a:t>Splittings</a:t>
            </a:r>
            <a:endParaRPr lang="en-GB" sz="16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4112729-9728-B3D6-454A-6129E0DC1670}"/>
              </a:ext>
            </a:extLst>
          </p:cNvPr>
          <p:cNvGrpSpPr/>
          <p:nvPr/>
        </p:nvGrpSpPr>
        <p:grpSpPr>
          <a:xfrm>
            <a:off x="5445337" y="2669565"/>
            <a:ext cx="3407799" cy="2466951"/>
            <a:chOff x="5170448" y="2623271"/>
            <a:chExt cx="3407799" cy="2466951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A87B73AD-DF0D-0FA2-F3DC-18347B38A66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08785401"/>
                </p:ext>
              </p:extLst>
            </p:nvPr>
          </p:nvGraphicFramePr>
          <p:xfrm>
            <a:off x="5170448" y="2795222"/>
            <a:ext cx="3407799" cy="2295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5B954CF-47B4-879E-A081-CF154F9D6878}"/>
                </a:ext>
              </a:extLst>
            </p:cNvPr>
            <p:cNvSpPr txBox="1"/>
            <p:nvPr/>
          </p:nvSpPr>
          <p:spPr>
            <a:xfrm>
              <a:off x="5371980" y="2623271"/>
              <a:ext cx="297537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2">
                      <a:lumMod val="10000"/>
                    </a:schemeClr>
                  </a:solidFill>
                </a:rPr>
                <a:t>Finemet</a:t>
              </a:r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 kicker S</a:t>
              </a:r>
              <a:r>
                <a:rPr lang="en-GB" sz="1400" baseline="-25000" dirty="0">
                  <a:solidFill>
                    <a:schemeClr val="bg2">
                      <a:lumMod val="10000"/>
                    </a:schemeClr>
                  </a:solidFill>
                </a:rPr>
                <a:t>21</a:t>
              </a:r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 (Matthias </a:t>
              </a:r>
              <a:r>
                <a:rPr lang="en-GB" sz="1400" dirty="0" err="1">
                  <a:solidFill>
                    <a:schemeClr val="bg2">
                      <a:lumMod val="10000"/>
                    </a:schemeClr>
                  </a:solidFill>
                </a:rPr>
                <a:t>Haase</a:t>
              </a:r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B4248EE-E32F-61A4-777C-5AA8BF41896E}"/>
                </a:ext>
              </a:extLst>
            </p:cNvPr>
            <p:cNvSpPr/>
            <p:nvPr/>
          </p:nvSpPr>
          <p:spPr>
            <a:xfrm>
              <a:off x="7378390" y="3105843"/>
              <a:ext cx="301083" cy="1761893"/>
            </a:xfrm>
            <a:prstGeom prst="rect">
              <a:avLst/>
            </a:prstGeom>
            <a:solidFill>
              <a:srgbClr val="FF000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1580DB5A-EA77-78B0-3CCA-A89372911D1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00651" y="96831"/>
            <a:ext cx="3497170" cy="2622878"/>
          </a:xfrm>
          <a:prstGeom prst="rect">
            <a:avLst/>
          </a:prstGeom>
        </p:spPr>
      </p:pic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74B8BDB0-DA28-3038-0164-45773B6D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5296960"/>
            <a:ext cx="4929166" cy="304271"/>
          </a:xfrm>
        </p:spPr>
        <p:txBody>
          <a:bodyPr/>
          <a:lstStyle/>
          <a:p>
            <a:r>
              <a:rPr lang="en-GB" dirty="0"/>
              <a:t>Jan Paszkiewicz et. al. | High-intensity LHC beam study campaign in PS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8C2900-C5D7-6365-336F-AB46128D9AE9}"/>
              </a:ext>
            </a:extLst>
          </p:cNvPr>
          <p:cNvGrpSpPr/>
          <p:nvPr/>
        </p:nvGrpSpPr>
        <p:grpSpPr>
          <a:xfrm>
            <a:off x="72489" y="2991107"/>
            <a:ext cx="5035856" cy="2022720"/>
            <a:chOff x="232323" y="2695658"/>
            <a:chExt cx="5035856" cy="202272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886CB38-F15C-1EF1-E54B-B9018D7B6B66}"/>
                </a:ext>
              </a:extLst>
            </p:cNvPr>
            <p:cNvCxnSpPr/>
            <p:nvPr/>
          </p:nvCxnSpPr>
          <p:spPr>
            <a:xfrm>
              <a:off x="538976" y="4683512"/>
              <a:ext cx="3839736" cy="0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DE230AF-3361-F29B-407B-DC0B4FE01E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129" y="3114907"/>
              <a:ext cx="0" cy="1568605"/>
            </a:xfrm>
            <a:prstGeom prst="straightConnector1">
              <a:avLst/>
            </a:prstGeom>
            <a:ln w="3810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E503858-A45F-7153-9C8D-25A34FD784BF}"/>
                </a:ext>
              </a:extLst>
            </p:cNvPr>
            <p:cNvCxnSpPr/>
            <p:nvPr/>
          </p:nvCxnSpPr>
          <p:spPr>
            <a:xfrm>
              <a:off x="550129" y="3494049"/>
              <a:ext cx="179534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AF78EC-523C-899D-40C5-A6AB7F64D659}"/>
                </a:ext>
              </a:extLst>
            </p:cNvPr>
            <p:cNvCxnSpPr>
              <a:cxnSpLocks/>
            </p:cNvCxnSpPr>
            <p:nvPr/>
          </p:nvCxnSpPr>
          <p:spPr>
            <a:xfrm>
              <a:off x="2345473" y="3494049"/>
              <a:ext cx="683943" cy="1189463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0197CC-3C05-A1E1-5837-08212ADBB6B4}"/>
                </a:ext>
              </a:extLst>
            </p:cNvPr>
            <p:cNvSpPr txBox="1"/>
            <p:nvPr/>
          </p:nvSpPr>
          <p:spPr>
            <a:xfrm>
              <a:off x="232323" y="2695658"/>
              <a:ext cx="88237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2"/>
                  </a:solidFill>
                </a:rPr>
                <a:t>CBFB gain scaling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4884EA-0BC3-BD52-6498-85C43E1997FF}"/>
                </a:ext>
              </a:extLst>
            </p:cNvPr>
            <p:cNvSpPr txBox="1"/>
            <p:nvPr/>
          </p:nvSpPr>
          <p:spPr>
            <a:xfrm>
              <a:off x="4388008" y="4533712"/>
              <a:ext cx="75124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err="1">
                  <a:solidFill>
                    <a:schemeClr val="tx2"/>
                  </a:solidFill>
                </a:rPr>
                <a:t>CTime</a:t>
              </a:r>
              <a:endParaRPr lang="en-GB" sz="15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F91AD98-BACD-F2DA-9DA0-A13DF075F1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5757" y="3469889"/>
              <a:ext cx="180094" cy="1213622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4F9A1A7-8505-961F-7FCE-25695B1417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5147" y="3494048"/>
              <a:ext cx="217365" cy="1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41BA88F-D014-8F85-A74C-916F488ABDC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32512" y="3494049"/>
              <a:ext cx="183569" cy="1189462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D7A4839-6E84-D5D5-5827-2498E4D53EEF}"/>
                </a:ext>
              </a:extLst>
            </p:cNvPr>
            <p:cNvSpPr txBox="1"/>
            <p:nvPr/>
          </p:nvSpPr>
          <p:spPr>
            <a:xfrm>
              <a:off x="1151929" y="2962179"/>
              <a:ext cx="57447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h=21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C2677E-25AF-94C1-040F-066A57DFADAD}"/>
                </a:ext>
              </a:extLst>
            </p:cNvPr>
            <p:cNvSpPr txBox="1"/>
            <p:nvPr/>
          </p:nvSpPr>
          <p:spPr>
            <a:xfrm>
              <a:off x="3278459" y="2999491"/>
              <a:ext cx="532609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h=42</a:t>
              </a:r>
            </a:p>
          </p:txBody>
        </p: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A78A8E20-08AF-6220-9820-646BF317AAF5}"/>
                </a:ext>
              </a:extLst>
            </p:cNvPr>
            <p:cNvSpPr/>
            <p:nvPr/>
          </p:nvSpPr>
          <p:spPr>
            <a:xfrm rot="16200000">
              <a:off x="2755378" y="2850564"/>
              <a:ext cx="180094" cy="977582"/>
            </a:xfrm>
            <a:prstGeom prst="rightBrace">
              <a:avLst>
                <a:gd name="adj1" fmla="val 119787"/>
                <a:gd name="adj2" fmla="val 50000"/>
              </a:avLst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EE3D5A-5589-EF95-C7FB-1E1B21C6C9B5}"/>
                </a:ext>
              </a:extLst>
            </p:cNvPr>
            <p:cNvSpPr txBox="1"/>
            <p:nvPr/>
          </p:nvSpPr>
          <p:spPr>
            <a:xfrm>
              <a:off x="2091648" y="2933958"/>
              <a:ext cx="1055440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First 2-split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4EEE1FC-16FF-A5FC-4DEB-39516A967D30}"/>
                </a:ext>
              </a:extLst>
            </p:cNvPr>
            <p:cNvSpPr txBox="1"/>
            <p:nvPr/>
          </p:nvSpPr>
          <p:spPr>
            <a:xfrm>
              <a:off x="3863643" y="2934163"/>
              <a:ext cx="1404536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/>
                  </a:solidFill>
                </a:rPr>
                <a:t>Second 2-split</a:t>
              </a:r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A7B0E653-AB86-70F9-12C6-074C5D392258}"/>
                </a:ext>
              </a:extLst>
            </p:cNvPr>
            <p:cNvSpPr/>
            <p:nvPr/>
          </p:nvSpPr>
          <p:spPr>
            <a:xfrm rot="16200000">
              <a:off x="4108854" y="2873394"/>
              <a:ext cx="180094" cy="977582"/>
            </a:xfrm>
            <a:prstGeom prst="rightBrace">
              <a:avLst>
                <a:gd name="adj1" fmla="val 119787"/>
                <a:gd name="adj2" fmla="val 50000"/>
              </a:avLst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81849B-315D-2631-75CF-0D455C667345}"/>
                </a:ext>
              </a:extLst>
            </p:cNvPr>
            <p:cNvSpPr txBox="1"/>
            <p:nvPr/>
          </p:nvSpPr>
          <p:spPr>
            <a:xfrm>
              <a:off x="673509" y="3563371"/>
              <a:ext cx="1240785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rgbClr val="FF0000"/>
                  </a:solidFill>
                </a:rPr>
                <a:t>Boards 0,1,2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B466F12-FDF1-4C7B-9556-764FEAC415C5}"/>
                </a:ext>
              </a:extLst>
            </p:cNvPr>
            <p:cNvSpPr txBox="1"/>
            <p:nvPr/>
          </p:nvSpPr>
          <p:spPr>
            <a:xfrm>
              <a:off x="3724296" y="3969648"/>
              <a:ext cx="889580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Board 3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7390F55-D963-6C36-0321-795C36D9E808}"/>
              </a:ext>
            </a:extLst>
          </p:cNvPr>
          <p:cNvSpPr/>
          <p:nvPr/>
        </p:nvSpPr>
        <p:spPr>
          <a:xfrm>
            <a:off x="6138976" y="53110"/>
            <a:ext cx="2212768" cy="35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4FC459-66C5-F049-B4A9-7C1978E36E19}"/>
              </a:ext>
            </a:extLst>
          </p:cNvPr>
          <p:cNvSpPr txBox="1"/>
          <p:nvPr/>
        </p:nvSpPr>
        <p:spPr>
          <a:xfrm>
            <a:off x="5797600" y="92314"/>
            <a:ext cx="27703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Damping of </a:t>
            </a:r>
            <a:r>
              <a:rPr lang="el-GR" sz="1200" dirty="0">
                <a:solidFill>
                  <a:schemeClr val="bg2">
                    <a:lumMod val="10000"/>
                  </a:schemeClr>
                </a:solidFill>
              </a:rPr>
              <a:t>π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-mode after first 2-split </a:t>
            </a:r>
          </a:p>
        </p:txBody>
      </p:sp>
    </p:spTree>
    <p:extLst>
      <p:ext uri="{BB962C8B-B14F-4D97-AF65-F5344CB8AC3E}">
        <p14:creationId xmlns:p14="http://schemas.microsoft.com/office/powerpoint/2010/main" val="32530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3783" y="983856"/>
            <a:ext cx="8566666" cy="3840427"/>
          </a:xfrm>
        </p:spPr>
        <p:txBody>
          <a:bodyPr/>
          <a:lstStyle/>
          <a:p>
            <a:r>
              <a:rPr lang="en-GB" dirty="0"/>
              <a:t>Dipole and quadrupole-mode coupled-bunch feedbacks are now operational.</a:t>
            </a:r>
          </a:p>
          <a:p>
            <a:pPr lvl="1"/>
            <a:r>
              <a:rPr lang="en-GB" dirty="0"/>
              <a:t>Good performance in damping longitudinal CB oscillations at high intensities.</a:t>
            </a:r>
          </a:p>
          <a:p>
            <a:pPr lvl="1"/>
            <a:r>
              <a:rPr lang="en-GB" dirty="0"/>
              <a:t>FESA classes and basic Inspector panel deployed, </a:t>
            </a:r>
            <a:r>
              <a:rPr lang="en-GB" dirty="0" err="1"/>
              <a:t>PyQt</a:t>
            </a:r>
            <a:r>
              <a:rPr lang="en-GB" dirty="0"/>
              <a:t> GUI in development. </a:t>
            </a:r>
          </a:p>
          <a:p>
            <a:pPr lvl="1"/>
            <a:r>
              <a:rPr lang="en-GB" dirty="0"/>
              <a:t>Baseband acquisition: try to find applications as a general diagnostic.</a:t>
            </a:r>
          </a:p>
          <a:p>
            <a:r>
              <a:rPr lang="en-GB" dirty="0"/>
              <a:t>2023 MDs:</a:t>
            </a:r>
          </a:p>
          <a:p>
            <a:pPr lvl="1"/>
            <a:r>
              <a:rPr lang="en-GB" dirty="0"/>
              <a:t>Optimisation of feedback during </a:t>
            </a:r>
            <a:r>
              <a:rPr lang="en-GB" dirty="0" err="1"/>
              <a:t>splittings</a:t>
            </a:r>
            <a:r>
              <a:rPr lang="en-GB" dirty="0"/>
              <a:t>, determine implications on PS-SPS transfer.</a:t>
            </a:r>
          </a:p>
          <a:p>
            <a:pPr lvl="1"/>
            <a:r>
              <a:rPr lang="en-GB" dirty="0"/>
              <a:t>Application of CBFB before transition to MTE beam (next slide).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Find optimal combination of dipole and quadrupole gains.</a:t>
            </a:r>
          </a:p>
          <a:p>
            <a:pPr lvl="1"/>
            <a:r>
              <a:rPr lang="en-GB" dirty="0"/>
              <a:t>Study higher modes (e.g. </a:t>
            </a:r>
            <a:r>
              <a:rPr lang="en-GB" dirty="0" err="1"/>
              <a:t>sextupole</a:t>
            </a:r>
            <a:r>
              <a:rPr lang="en-GB" dirty="0"/>
              <a:t> and octupole) which are seen occasionally.</a:t>
            </a:r>
          </a:p>
          <a:p>
            <a:pPr lvl="1"/>
            <a:r>
              <a:rPr lang="en-GB" dirty="0"/>
              <a:t>Simultaneous </a:t>
            </a:r>
            <a:r>
              <a:rPr lang="en-GB" dirty="0" err="1"/>
              <a:t>Finemet</a:t>
            </a:r>
            <a:r>
              <a:rPr lang="en-GB" dirty="0"/>
              <a:t> cavity feedback and CBFB (Requires firmware change and retuning).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et. al. | High-intensity LHC beam study campaign in 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6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7722" y="5377855"/>
            <a:ext cx="1569758" cy="274175"/>
          </a:xfrm>
        </p:spPr>
        <p:txBody>
          <a:bodyPr/>
          <a:lstStyle/>
          <a:p>
            <a:fld id="{B4BB3C45-6916-4A09-AEE0-4725868A11C8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DEA66A-FCCC-44F8-8B44-92392CDAF82F}"/>
              </a:ext>
            </a:extLst>
          </p:cNvPr>
          <p:cNvSpPr txBox="1">
            <a:spLocks/>
          </p:cNvSpPr>
          <p:nvPr/>
        </p:nvSpPr>
        <p:spPr>
          <a:xfrm>
            <a:off x="252760" y="760203"/>
            <a:ext cx="8408019" cy="1566685"/>
          </a:xfrm>
          <a:prstGeom prst="rect">
            <a:avLst/>
          </a:prstGeom>
        </p:spPr>
        <p:txBody>
          <a:bodyPr vert="horz" lIns="76200" tIns="38100" rIns="76200" bIns="3810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Dipole instabilities seen before transition in h=8 MTE beams.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Applying CBFB not attempted yet but could be set up without firmware modifications.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Input and output harmonics are programmable PPM.</a:t>
            </a:r>
          </a:p>
          <a:p>
            <a:pPr lvl="1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E.g. h=7 → h=1 for MTE beam, h=20 → h=1 for LHC beam.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ED5D2A5-4BF4-35B9-85D6-E5917650B697}"/>
              </a:ext>
            </a:extLst>
          </p:cNvPr>
          <p:cNvSpPr txBox="1">
            <a:spLocks/>
          </p:cNvSpPr>
          <p:nvPr/>
        </p:nvSpPr>
        <p:spPr>
          <a:xfrm>
            <a:off x="312372" y="135575"/>
            <a:ext cx="8532019" cy="6107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Coupled-Bunch Instability Before Transition</a:t>
            </a:r>
            <a:endParaRPr lang="en-GB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4D58B203-F9F2-27D0-4186-224BE1130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522" y="2531559"/>
            <a:ext cx="3755717" cy="26890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D5E373-3996-978F-A094-99721A94F924}"/>
              </a:ext>
            </a:extLst>
          </p:cNvPr>
          <p:cNvSpPr txBox="1"/>
          <p:nvPr/>
        </p:nvSpPr>
        <p:spPr>
          <a:xfrm>
            <a:off x="2489201" y="2275668"/>
            <a:ext cx="4165597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Dipole oscillations in MTE beam (Mihaly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Vadai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301F6AB5-E6D8-8987-EE4B-1D1B5C490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5296960"/>
            <a:ext cx="4929166" cy="304271"/>
          </a:xfrm>
        </p:spPr>
        <p:txBody>
          <a:bodyPr/>
          <a:lstStyle/>
          <a:p>
            <a:r>
              <a:rPr lang="en-GB" dirty="0"/>
              <a:t>Jan Paszkiewicz et. al. | High-intensity LHC beam study campaign in 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85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0</TotalTime>
  <Words>841</Words>
  <Application>Microsoft Office PowerPoint</Application>
  <PresentationFormat>On-screen Show (16:10)</PresentationFormat>
  <Paragraphs>134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High-intensity LHC beam study campaign in PS (Quadrupolar coupled-bunch feedback)</vt:lpstr>
      <vt:lpstr>Coupled-Bunch Feedback Overview</vt:lpstr>
      <vt:lpstr>Internal Acquisition</vt:lpstr>
      <vt:lpstr>CBFB Architecture (One Module, 4 Channels)</vt:lpstr>
      <vt:lpstr>PowerPoint Presentation</vt:lpstr>
      <vt:lpstr>PowerPoint Presentation</vt:lpstr>
      <vt:lpstr>Next Steps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Coupled-Bunch Feedback Signal Processing</dc:title>
  <dc:creator>Jan Paszkiewicz</dc:creator>
  <cp:lastModifiedBy>Peacock, Ruth (Postgraduate Researcher)</cp:lastModifiedBy>
  <cp:revision>463</cp:revision>
  <dcterms:created xsi:type="dcterms:W3CDTF">2020-11-24T12:42:02Z</dcterms:created>
  <dcterms:modified xsi:type="dcterms:W3CDTF">2023-01-31T11:12:42Z</dcterms:modified>
</cp:coreProperties>
</file>