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theme/theme7.xml" ContentType="application/vnd.openxmlformats-officedocument.theme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4"/>
    <p:sldMasterId id="2147483750" r:id="rId5"/>
    <p:sldMasterId id="2147483755" r:id="rId6"/>
    <p:sldMasterId id="2147483769" r:id="rId7"/>
    <p:sldMasterId id="2147483783" r:id="rId8"/>
    <p:sldMasterId id="2147483799" r:id="rId9"/>
    <p:sldMasterId id="2147483827" r:id="rId10"/>
    <p:sldMasterId id="2147483852" r:id="rId11"/>
  </p:sldMasterIdLst>
  <p:notesMasterIdLst>
    <p:notesMasterId r:id="rId96"/>
  </p:notesMasterIdLst>
  <p:handoutMasterIdLst>
    <p:handoutMasterId r:id="rId97"/>
  </p:handoutMasterIdLst>
  <p:sldIdLst>
    <p:sldId id="258" r:id="rId12"/>
    <p:sldId id="414" r:id="rId13"/>
    <p:sldId id="416" r:id="rId14"/>
    <p:sldId id="420" r:id="rId15"/>
    <p:sldId id="417" r:id="rId16"/>
    <p:sldId id="419" r:id="rId17"/>
    <p:sldId id="453" r:id="rId18"/>
    <p:sldId id="461" r:id="rId19"/>
    <p:sldId id="456" r:id="rId20"/>
    <p:sldId id="431" r:id="rId21"/>
    <p:sldId id="415" r:id="rId22"/>
    <p:sldId id="432" r:id="rId23"/>
    <p:sldId id="433" r:id="rId24"/>
    <p:sldId id="401" r:id="rId25"/>
    <p:sldId id="466" r:id="rId26"/>
    <p:sldId id="399" r:id="rId27"/>
    <p:sldId id="400" r:id="rId28"/>
    <p:sldId id="423" r:id="rId29"/>
    <p:sldId id="467" r:id="rId30"/>
    <p:sldId id="434" r:id="rId31"/>
    <p:sldId id="421" r:id="rId32"/>
    <p:sldId id="424" r:id="rId33"/>
    <p:sldId id="422" r:id="rId34"/>
    <p:sldId id="413" r:id="rId35"/>
    <p:sldId id="470" r:id="rId36"/>
    <p:sldId id="469" r:id="rId37"/>
    <p:sldId id="468" r:id="rId38"/>
    <p:sldId id="436" r:id="rId39"/>
    <p:sldId id="471" r:id="rId40"/>
    <p:sldId id="437" r:id="rId41"/>
    <p:sldId id="479" r:id="rId42"/>
    <p:sldId id="473" r:id="rId43"/>
    <p:sldId id="395" r:id="rId44"/>
    <p:sldId id="472" r:id="rId45"/>
    <p:sldId id="405" r:id="rId46"/>
    <p:sldId id="406" r:id="rId47"/>
    <p:sldId id="2939" r:id="rId48"/>
    <p:sldId id="475" r:id="rId49"/>
    <p:sldId id="474" r:id="rId50"/>
    <p:sldId id="499" r:id="rId51"/>
    <p:sldId id="2940" r:id="rId52"/>
    <p:sldId id="478" r:id="rId53"/>
    <p:sldId id="2147196586" r:id="rId54"/>
    <p:sldId id="2147196619" r:id="rId55"/>
    <p:sldId id="2798" r:id="rId56"/>
    <p:sldId id="2893" r:id="rId57"/>
    <p:sldId id="4510" r:id="rId58"/>
    <p:sldId id="3089" r:id="rId59"/>
    <p:sldId id="998" r:id="rId60"/>
    <p:sldId id="4149" r:id="rId61"/>
    <p:sldId id="2147196620" r:id="rId62"/>
    <p:sldId id="1491" r:id="rId63"/>
    <p:sldId id="328" r:id="rId64"/>
    <p:sldId id="429" r:id="rId65"/>
    <p:sldId id="447" r:id="rId66"/>
    <p:sldId id="448" r:id="rId67"/>
    <p:sldId id="449" r:id="rId68"/>
    <p:sldId id="450" r:id="rId69"/>
    <p:sldId id="418" r:id="rId70"/>
    <p:sldId id="451" r:id="rId71"/>
    <p:sldId id="452" r:id="rId72"/>
    <p:sldId id="435" r:id="rId73"/>
    <p:sldId id="454" r:id="rId74"/>
    <p:sldId id="455" r:id="rId75"/>
    <p:sldId id="411" r:id="rId76"/>
    <p:sldId id="412" r:id="rId77"/>
    <p:sldId id="385" r:id="rId78"/>
    <p:sldId id="386" r:id="rId79"/>
    <p:sldId id="382" r:id="rId80"/>
    <p:sldId id="458" r:id="rId81"/>
    <p:sldId id="459" r:id="rId82"/>
    <p:sldId id="460" r:id="rId83"/>
    <p:sldId id="462" r:id="rId84"/>
    <p:sldId id="463" r:id="rId85"/>
    <p:sldId id="464" r:id="rId86"/>
    <p:sldId id="465" r:id="rId87"/>
    <p:sldId id="439" r:id="rId88"/>
    <p:sldId id="440" r:id="rId89"/>
    <p:sldId id="441" r:id="rId90"/>
    <p:sldId id="442" r:id="rId91"/>
    <p:sldId id="443" r:id="rId92"/>
    <p:sldId id="444" r:id="rId93"/>
    <p:sldId id="445" r:id="rId94"/>
    <p:sldId id="446" r:id="rId95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C62A36"/>
    <a:srgbClr val="EEEEEE"/>
    <a:srgbClr val="FFFF00"/>
    <a:srgbClr val="235D81"/>
    <a:srgbClr val="011B35"/>
    <a:srgbClr val="012545"/>
    <a:srgbClr val="EFC951"/>
    <a:srgbClr val="FFC8B4"/>
    <a:srgbClr val="1A72C0"/>
    <a:srgbClr val="7AA5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000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1198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5.xml"/><Relationship Id="rId21" Type="http://schemas.openxmlformats.org/officeDocument/2006/relationships/slide" Target="slides/slide10.xml"/><Relationship Id="rId42" Type="http://schemas.openxmlformats.org/officeDocument/2006/relationships/slide" Target="slides/slide31.xml"/><Relationship Id="rId47" Type="http://schemas.openxmlformats.org/officeDocument/2006/relationships/slide" Target="slides/slide36.xml"/><Relationship Id="rId63" Type="http://schemas.openxmlformats.org/officeDocument/2006/relationships/slide" Target="slides/slide52.xml"/><Relationship Id="rId68" Type="http://schemas.openxmlformats.org/officeDocument/2006/relationships/slide" Target="slides/slide57.xml"/><Relationship Id="rId84" Type="http://schemas.openxmlformats.org/officeDocument/2006/relationships/slide" Target="slides/slide73.xml"/><Relationship Id="rId89" Type="http://schemas.openxmlformats.org/officeDocument/2006/relationships/slide" Target="slides/slide78.xml"/><Relationship Id="rId16" Type="http://schemas.openxmlformats.org/officeDocument/2006/relationships/slide" Target="slides/slide5.xml"/><Relationship Id="rId11" Type="http://schemas.openxmlformats.org/officeDocument/2006/relationships/slideMaster" Target="slideMasters/slideMaster8.xml"/><Relationship Id="rId32" Type="http://schemas.openxmlformats.org/officeDocument/2006/relationships/slide" Target="slides/slide21.xml"/><Relationship Id="rId37" Type="http://schemas.openxmlformats.org/officeDocument/2006/relationships/slide" Target="slides/slide26.xml"/><Relationship Id="rId53" Type="http://schemas.openxmlformats.org/officeDocument/2006/relationships/slide" Target="slides/slide42.xml"/><Relationship Id="rId58" Type="http://schemas.openxmlformats.org/officeDocument/2006/relationships/slide" Target="slides/slide47.xml"/><Relationship Id="rId74" Type="http://schemas.openxmlformats.org/officeDocument/2006/relationships/slide" Target="slides/slide63.xml"/><Relationship Id="rId79" Type="http://schemas.openxmlformats.org/officeDocument/2006/relationships/slide" Target="slides/slide68.xml"/><Relationship Id="rId5" Type="http://schemas.openxmlformats.org/officeDocument/2006/relationships/slideMaster" Target="slideMasters/slideMaster2.xml"/><Relationship Id="rId90" Type="http://schemas.openxmlformats.org/officeDocument/2006/relationships/slide" Target="slides/slide79.xml"/><Relationship Id="rId95" Type="http://schemas.openxmlformats.org/officeDocument/2006/relationships/slide" Target="slides/slide84.xml"/><Relationship Id="rId22" Type="http://schemas.openxmlformats.org/officeDocument/2006/relationships/slide" Target="slides/slide11.xml"/><Relationship Id="rId27" Type="http://schemas.openxmlformats.org/officeDocument/2006/relationships/slide" Target="slides/slide16.xml"/><Relationship Id="rId43" Type="http://schemas.openxmlformats.org/officeDocument/2006/relationships/slide" Target="slides/slide32.xml"/><Relationship Id="rId48" Type="http://schemas.openxmlformats.org/officeDocument/2006/relationships/slide" Target="slides/slide37.xml"/><Relationship Id="rId64" Type="http://schemas.openxmlformats.org/officeDocument/2006/relationships/slide" Target="slides/slide53.xml"/><Relationship Id="rId69" Type="http://schemas.openxmlformats.org/officeDocument/2006/relationships/slide" Target="slides/slide58.xml"/><Relationship Id="rId80" Type="http://schemas.openxmlformats.org/officeDocument/2006/relationships/slide" Target="slides/slide69.xml"/><Relationship Id="rId85" Type="http://schemas.openxmlformats.org/officeDocument/2006/relationships/slide" Target="slides/slide74.xml"/><Relationship Id="rId12" Type="http://schemas.openxmlformats.org/officeDocument/2006/relationships/slide" Target="slides/slide1.xml"/><Relationship Id="rId17" Type="http://schemas.openxmlformats.org/officeDocument/2006/relationships/slide" Target="slides/slide6.xml"/><Relationship Id="rId25" Type="http://schemas.openxmlformats.org/officeDocument/2006/relationships/slide" Target="slides/slide14.xml"/><Relationship Id="rId33" Type="http://schemas.openxmlformats.org/officeDocument/2006/relationships/slide" Target="slides/slide22.xml"/><Relationship Id="rId38" Type="http://schemas.openxmlformats.org/officeDocument/2006/relationships/slide" Target="slides/slide27.xml"/><Relationship Id="rId46" Type="http://schemas.openxmlformats.org/officeDocument/2006/relationships/slide" Target="slides/slide35.xml"/><Relationship Id="rId59" Type="http://schemas.openxmlformats.org/officeDocument/2006/relationships/slide" Target="slides/slide48.xml"/><Relationship Id="rId67" Type="http://schemas.openxmlformats.org/officeDocument/2006/relationships/slide" Target="slides/slide56.xml"/><Relationship Id="rId20" Type="http://schemas.openxmlformats.org/officeDocument/2006/relationships/slide" Target="slides/slide9.xml"/><Relationship Id="rId41" Type="http://schemas.openxmlformats.org/officeDocument/2006/relationships/slide" Target="slides/slide30.xml"/><Relationship Id="rId54" Type="http://schemas.openxmlformats.org/officeDocument/2006/relationships/slide" Target="slides/slide43.xml"/><Relationship Id="rId62" Type="http://schemas.openxmlformats.org/officeDocument/2006/relationships/slide" Target="slides/slide51.xml"/><Relationship Id="rId70" Type="http://schemas.openxmlformats.org/officeDocument/2006/relationships/slide" Target="slides/slide59.xml"/><Relationship Id="rId75" Type="http://schemas.openxmlformats.org/officeDocument/2006/relationships/slide" Target="slides/slide64.xml"/><Relationship Id="rId83" Type="http://schemas.openxmlformats.org/officeDocument/2006/relationships/slide" Target="slides/slide72.xml"/><Relationship Id="rId88" Type="http://schemas.openxmlformats.org/officeDocument/2006/relationships/slide" Target="slides/slide77.xml"/><Relationship Id="rId91" Type="http://schemas.openxmlformats.org/officeDocument/2006/relationships/slide" Target="slides/slide80.xml"/><Relationship Id="rId96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4.xml"/><Relationship Id="rId23" Type="http://schemas.openxmlformats.org/officeDocument/2006/relationships/slide" Target="slides/slide12.xml"/><Relationship Id="rId28" Type="http://schemas.openxmlformats.org/officeDocument/2006/relationships/slide" Target="slides/slide17.xml"/><Relationship Id="rId36" Type="http://schemas.openxmlformats.org/officeDocument/2006/relationships/slide" Target="slides/slide25.xml"/><Relationship Id="rId49" Type="http://schemas.openxmlformats.org/officeDocument/2006/relationships/slide" Target="slides/slide38.xml"/><Relationship Id="rId57" Type="http://schemas.openxmlformats.org/officeDocument/2006/relationships/slide" Target="slides/slide46.xml"/><Relationship Id="rId10" Type="http://schemas.openxmlformats.org/officeDocument/2006/relationships/slideMaster" Target="slideMasters/slideMaster7.xml"/><Relationship Id="rId31" Type="http://schemas.openxmlformats.org/officeDocument/2006/relationships/slide" Target="slides/slide20.xml"/><Relationship Id="rId44" Type="http://schemas.openxmlformats.org/officeDocument/2006/relationships/slide" Target="slides/slide33.xml"/><Relationship Id="rId52" Type="http://schemas.openxmlformats.org/officeDocument/2006/relationships/slide" Target="slides/slide41.xml"/><Relationship Id="rId60" Type="http://schemas.openxmlformats.org/officeDocument/2006/relationships/slide" Target="slides/slide49.xml"/><Relationship Id="rId65" Type="http://schemas.openxmlformats.org/officeDocument/2006/relationships/slide" Target="slides/slide54.xml"/><Relationship Id="rId73" Type="http://schemas.openxmlformats.org/officeDocument/2006/relationships/slide" Target="slides/slide62.xml"/><Relationship Id="rId78" Type="http://schemas.openxmlformats.org/officeDocument/2006/relationships/slide" Target="slides/slide67.xml"/><Relationship Id="rId81" Type="http://schemas.openxmlformats.org/officeDocument/2006/relationships/slide" Target="slides/slide70.xml"/><Relationship Id="rId86" Type="http://schemas.openxmlformats.org/officeDocument/2006/relationships/slide" Target="slides/slide75.xml"/><Relationship Id="rId94" Type="http://schemas.openxmlformats.org/officeDocument/2006/relationships/slide" Target="slides/slide83.xml"/><Relationship Id="rId99" Type="http://schemas.openxmlformats.org/officeDocument/2006/relationships/viewProps" Target="viewProps.xml"/><Relationship Id="rId10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3" Type="http://schemas.openxmlformats.org/officeDocument/2006/relationships/slide" Target="slides/slide2.xml"/><Relationship Id="rId18" Type="http://schemas.openxmlformats.org/officeDocument/2006/relationships/slide" Target="slides/slide7.xml"/><Relationship Id="rId39" Type="http://schemas.openxmlformats.org/officeDocument/2006/relationships/slide" Target="slides/slide28.xml"/><Relationship Id="rId34" Type="http://schemas.openxmlformats.org/officeDocument/2006/relationships/slide" Target="slides/slide23.xml"/><Relationship Id="rId50" Type="http://schemas.openxmlformats.org/officeDocument/2006/relationships/slide" Target="slides/slide39.xml"/><Relationship Id="rId55" Type="http://schemas.openxmlformats.org/officeDocument/2006/relationships/slide" Target="slides/slide44.xml"/><Relationship Id="rId76" Type="http://schemas.openxmlformats.org/officeDocument/2006/relationships/slide" Target="slides/slide65.xml"/><Relationship Id="rId97" Type="http://schemas.openxmlformats.org/officeDocument/2006/relationships/handoutMaster" Target="handoutMasters/handoutMaster1.xml"/><Relationship Id="rId7" Type="http://schemas.openxmlformats.org/officeDocument/2006/relationships/slideMaster" Target="slideMasters/slideMaster4.xml"/><Relationship Id="rId71" Type="http://schemas.openxmlformats.org/officeDocument/2006/relationships/slide" Target="slides/slide60.xml"/><Relationship Id="rId92" Type="http://schemas.openxmlformats.org/officeDocument/2006/relationships/slide" Target="slides/slide81.xml"/><Relationship Id="rId2" Type="http://schemas.openxmlformats.org/officeDocument/2006/relationships/customXml" Target="../customXml/item2.xml"/><Relationship Id="rId29" Type="http://schemas.openxmlformats.org/officeDocument/2006/relationships/slide" Target="slides/slide18.xml"/><Relationship Id="rId24" Type="http://schemas.openxmlformats.org/officeDocument/2006/relationships/slide" Target="slides/slide13.xml"/><Relationship Id="rId40" Type="http://schemas.openxmlformats.org/officeDocument/2006/relationships/slide" Target="slides/slide29.xml"/><Relationship Id="rId45" Type="http://schemas.openxmlformats.org/officeDocument/2006/relationships/slide" Target="slides/slide34.xml"/><Relationship Id="rId66" Type="http://schemas.openxmlformats.org/officeDocument/2006/relationships/slide" Target="slides/slide55.xml"/><Relationship Id="rId87" Type="http://schemas.openxmlformats.org/officeDocument/2006/relationships/slide" Target="slides/slide76.xml"/><Relationship Id="rId61" Type="http://schemas.openxmlformats.org/officeDocument/2006/relationships/slide" Target="slides/slide50.xml"/><Relationship Id="rId82" Type="http://schemas.openxmlformats.org/officeDocument/2006/relationships/slide" Target="slides/slide71.xml"/><Relationship Id="rId19" Type="http://schemas.openxmlformats.org/officeDocument/2006/relationships/slide" Target="slides/slide8.xml"/><Relationship Id="rId14" Type="http://schemas.openxmlformats.org/officeDocument/2006/relationships/slide" Target="slides/slide3.xml"/><Relationship Id="rId30" Type="http://schemas.openxmlformats.org/officeDocument/2006/relationships/slide" Target="slides/slide19.xml"/><Relationship Id="rId35" Type="http://schemas.openxmlformats.org/officeDocument/2006/relationships/slide" Target="slides/slide24.xml"/><Relationship Id="rId56" Type="http://schemas.openxmlformats.org/officeDocument/2006/relationships/slide" Target="slides/slide45.xml"/><Relationship Id="rId77" Type="http://schemas.openxmlformats.org/officeDocument/2006/relationships/slide" Target="slides/slide66.xml"/><Relationship Id="rId100" Type="http://schemas.openxmlformats.org/officeDocument/2006/relationships/theme" Target="theme/theme1.xml"/><Relationship Id="rId8" Type="http://schemas.openxmlformats.org/officeDocument/2006/relationships/slideMaster" Target="slideMasters/slideMaster5.xml"/><Relationship Id="rId51" Type="http://schemas.openxmlformats.org/officeDocument/2006/relationships/slide" Target="slides/slide40.xml"/><Relationship Id="rId72" Type="http://schemas.openxmlformats.org/officeDocument/2006/relationships/slide" Target="slides/slide61.xml"/><Relationship Id="rId93" Type="http://schemas.openxmlformats.org/officeDocument/2006/relationships/slide" Target="slides/slide82.xml"/><Relationship Id="rId98" Type="http://schemas.openxmlformats.org/officeDocument/2006/relationships/presProps" Target="presProps.xml"/><Relationship Id="rId3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F2DA3026-DFE3-0D43-906D-11E2EF175628}" type="datetime1">
              <a:rPr lang="en-US"/>
              <a:pPr>
                <a:defRPr/>
              </a:pPr>
              <a:t>11/30/2023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D71CAD20-510B-704C-AD99-F8A02DBD45F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88442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907"/>
            <a:ext cx="4984962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b="1">
                <a:latin typeface="Arial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5A4206D7-E259-824F-8228-47AC672375D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098065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ＭＳ Ｐゴシック" pitchFamily="1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19" charset="0"/>
        <a:ea typeface="ＭＳ Ｐゴシック" pitchFamily="19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91612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09394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151ADE58-5257-4AA1-A653-2D1F4A01EF30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5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2848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fld id="{D3DD5D3A-5ED9-4326-84FC-92912EEEEA6F}" type="slidenum">
              <a:rPr lang="en-US" sz="1200">
                <a:solidFill>
                  <a:srgbClr val="000000"/>
                </a:solidFill>
                <a:latin typeface="Calibri" pitchFamily="34" charset="0"/>
              </a:rPr>
              <a:pPr/>
              <a:t>6</a:t>
            </a:fld>
            <a:endParaRPr lang="en-US" sz="12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479805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A4206D7-E259-824F-8228-47AC672375DD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86379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">
            <a:extLst>
              <a:ext uri="{FF2B5EF4-FFF2-40B4-BE49-F238E27FC236}">
                <a16:creationId xmlns:a16="http://schemas.microsoft.com/office/drawing/2014/main" id="{5201CB70-4936-4D56-BD85-7A85A016B860}"/>
              </a:ext>
            </a:extLst>
          </p:cNvPr>
          <p:cNvSpPr>
            <a:spLocks noGrp="1" noChangeArrowheads="1"/>
          </p:cNvSpPr>
          <p:nvPr>
            <p:ph type="sldNum" sz="quarter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5pPr>
            <a:lvl6pPr marL="2658184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6pPr>
            <a:lvl7pPr marL="3141490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7pPr>
            <a:lvl8pPr marL="3624796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8pPr>
            <a:lvl9pPr marL="4108102" indent="-241653" defTabSz="483306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 sz="1300">
                <a:solidFill>
                  <a:srgbClr val="000000"/>
                </a:solidFill>
                <a:latin typeface="Times New Roman" panose="02020603050405020304" pitchFamily="18" charset="0"/>
              </a:defRPr>
            </a:lvl9pPr>
          </a:lstStyle>
          <a:p>
            <a:pPr marL="0" marR="0" lvl="0" indent="0" algn="r" defTabSz="966612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Pct val="100000"/>
              <a:buFont typeface="Times New Roman" panose="02020603050405020304" pitchFamily="18" charset="0"/>
              <a:buNone/>
              <a:tabLst>
                <a:tab pos="483306" algn="l"/>
                <a:tab pos="966612" algn="l"/>
                <a:tab pos="1449918" algn="l"/>
                <a:tab pos="1933224" algn="l"/>
                <a:tab pos="2416531" algn="l"/>
                <a:tab pos="2899837" algn="l"/>
              </a:tabLst>
              <a:defRPr/>
            </a:pPr>
            <a:fld id="{66D6A5A0-806E-4E21-A59A-4D6E0AB8A473}" type="slidenum">
              <a:rPr kumimoji="0" lang="en-US" altLang="en-US" sz="13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DejaVu Sans"/>
                <a:cs typeface="DejaVu Sans"/>
              </a:rPr>
              <a:pPr marL="0" marR="0" lvl="0" indent="0" algn="r" defTabSz="966612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Pct val="100000"/>
                <a:buFont typeface="Times New Roman" panose="02020603050405020304" pitchFamily="18" charset="0"/>
                <a:buNone/>
                <a:tabLst>
                  <a:tab pos="483306" algn="l"/>
                  <a:tab pos="966612" algn="l"/>
                  <a:tab pos="1449918" algn="l"/>
                  <a:tab pos="1933224" algn="l"/>
                  <a:tab pos="2416531" algn="l"/>
                  <a:tab pos="2899837" algn="l"/>
                </a:tabLst>
                <a:defRPr/>
              </a:pPr>
              <a:t>45</a:t>
            </a:fld>
            <a:endParaRPr kumimoji="0" lang="en-US" altLang="en-US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DejaVu Sans"/>
              <a:cs typeface="DejaVu Sans"/>
            </a:endParaRPr>
          </a:p>
        </p:txBody>
      </p:sp>
      <p:sp>
        <p:nvSpPr>
          <p:cNvPr id="55299" name="Rectangle 1">
            <a:extLst>
              <a:ext uri="{FF2B5EF4-FFF2-40B4-BE49-F238E27FC236}">
                <a16:creationId xmlns:a16="http://schemas.microsoft.com/office/drawing/2014/main" id="{B4A93988-550D-4E5D-98AD-CF08DFF369C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73050" y="854075"/>
            <a:ext cx="7505700" cy="422275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55300" name="Text Box 2">
            <a:extLst>
              <a:ext uri="{FF2B5EF4-FFF2-40B4-BE49-F238E27FC236}">
                <a16:creationId xmlns:a16="http://schemas.microsoft.com/office/drawing/2014/main" id="{084EA72E-32BD-4BB9-A9BA-E79977EAB02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5785" y="5346520"/>
            <a:ext cx="6441346" cy="5065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6661" tIns="48331" rIns="96661" bIns="48331" anchor="ctr"/>
          <a:lstStyle/>
          <a:p>
            <a:pPr marL="0" marR="0" lvl="0" indent="0" algn="l" defTabSz="966612" rtl="0" eaLnBrk="1" fontAlgn="auto" latinLnBrk="0" hangingPunct="1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Tx/>
              <a:buNone/>
              <a:tabLst/>
              <a:defRPr/>
            </a:pPr>
            <a:endParaRPr kumimoji="0" lang="en-US" altLang="en-US" sz="19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3828C62-F0C2-9645-A5FA-46E4D2B4013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305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27DD5D-0689-774E-8C17-783F37D428A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53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59395" name="Rectangle 7"/>
          <p:cNvSpPr txBox="1">
            <a:spLocks noGrp="1" noChangeArrowheads="1"/>
          </p:cNvSpPr>
          <p:nvPr/>
        </p:nvSpPr>
        <p:spPr bwMode="auto">
          <a:xfrm>
            <a:off x="3852017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63067146-9EED-8349-9667-F0A4C566D693}" type="slidenum">
              <a:rPr lang="en-GB" sz="1200"/>
              <a:pPr algn="r" eaLnBrk="0" hangingPunct="0"/>
              <a:t>53</a:t>
            </a:fld>
            <a:endParaRPr lang="en-GB" sz="1200" dirty="0"/>
          </a:p>
        </p:txBody>
      </p:sp>
      <p:sp>
        <p:nvSpPr>
          <p:cNvPr id="593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9397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923699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70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70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788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71</a:t>
            </a:fld>
            <a:endParaRPr lang="en-GB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71</a:t>
            </a:fld>
            <a:endParaRPr lang="en-GB" sz="120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86870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34175" y="152400"/>
            <a:ext cx="1952625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71538" y="152400"/>
            <a:ext cx="5710237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1866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44100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6196406"/>
            <a:ext cx="85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err="1"/>
              <a:t>home.cern</a:t>
            </a: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42298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2161007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258140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179101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1808703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82770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22883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697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AFA8C01-0A37-2448-9BA5-7289468EE6BE}" type="datetimeFigureOut">
              <a:rPr lang="en-US" smtClean="0"/>
              <a:t>11/30/2023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F73B2E-1C2D-D240-9120-9C4B082A013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697933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725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531817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378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513052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891023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9980082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AE7A82-05A5-43F9-A20B-07A3BA495A6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7C504-4994-4096-9AB6-110CBCAA4D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97635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092AA-C8EC-5E4E-A494-98A796788E39}" type="datetime1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11/30/2023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23EBE-FE0F-5644-BA02-89A4477FD392}" type="slidenum">
              <a:rPr lang="en-GB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4362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8990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41673" y="6565184"/>
            <a:ext cx="39811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L. Rossi @Kick-off Meeting 11 Nov 2013</a:t>
            </a:r>
          </a:p>
        </p:txBody>
      </p:sp>
    </p:spTree>
    <p:extLst>
      <p:ext uri="{BB962C8B-B14F-4D97-AF65-F5344CB8AC3E}">
        <p14:creationId xmlns:p14="http://schemas.microsoft.com/office/powerpoint/2010/main" val="27336078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7333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99338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7865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6844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47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54970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31012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79726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52154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79467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88462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3767524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572455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777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916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2813" y="12954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5213" y="1295400"/>
            <a:ext cx="3811587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90854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23055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6531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4298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714807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36026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10417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399547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prstClr val="black">
                    <a:tint val="75000"/>
                  </a:prstClr>
                </a:solidFill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67581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977776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>
                <a:solidFill>
                  <a:prstClr val="black"/>
                </a:solidFill>
              </a:rPr>
              <a:t>3/9/08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US">
                <a:solidFill>
                  <a:prstClr val="black"/>
                </a:solidFill>
              </a:rPr>
              <a:t>LHC commissioning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30827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0"/>
              <a:ext cx="2208" cy="4320"/>
            </a:xfrm>
            <a:prstGeom prst="rect">
              <a:avLst/>
            </a:prstGeom>
            <a:gradFill rotWithShape="0">
              <a:gsLst>
                <a:gs pos="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1081" y="1065"/>
              <a:ext cx="4679" cy="1596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 dirty="0">
                <a:solidFill>
                  <a:srgbClr val="000000"/>
                </a:solidFill>
                <a:latin typeface="Times New Roman" pitchFamily="18" charset="0"/>
              </a:endParaRPr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672"/>
              <a:ext cx="1806" cy="1989"/>
              <a:chOff x="0" y="672"/>
              <a:chExt cx="1806" cy="1989"/>
            </a:xfrm>
          </p:grpSpPr>
          <p:sp>
            <p:nvSpPr>
              <p:cNvPr id="8" name="Rectangle 6"/>
              <p:cNvSpPr>
                <a:spLocks noChangeArrowheads="1"/>
              </p:cNvSpPr>
              <p:nvPr userDrawn="1"/>
            </p:nvSpPr>
            <p:spPr bwMode="auto">
              <a:xfrm>
                <a:off x="361" y="2257"/>
                <a:ext cx="363" cy="404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 userDrawn="1"/>
            </p:nvSpPr>
            <p:spPr bwMode="auto">
              <a:xfrm>
                <a:off x="1081" y="1065"/>
                <a:ext cx="362" cy="40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 userDrawn="1"/>
            </p:nvSpPr>
            <p:spPr bwMode="auto">
              <a:xfrm>
                <a:off x="1437" y="672"/>
                <a:ext cx="369" cy="400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 userDrawn="1"/>
            </p:nvSpPr>
            <p:spPr bwMode="auto">
              <a:xfrm>
                <a:off x="719" y="2257"/>
                <a:ext cx="368" cy="404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 userDrawn="1"/>
            </p:nvSpPr>
            <p:spPr bwMode="auto">
              <a:xfrm>
                <a:off x="1437" y="1065"/>
                <a:ext cx="369" cy="405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 userDrawn="1"/>
            </p:nvSpPr>
            <p:spPr bwMode="auto">
              <a:xfrm>
                <a:off x="719" y="1464"/>
                <a:ext cx="368" cy="399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 userDrawn="1"/>
            </p:nvSpPr>
            <p:spPr bwMode="auto">
              <a:xfrm>
                <a:off x="0" y="1464"/>
                <a:ext cx="367" cy="399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 userDrawn="1"/>
            </p:nvSpPr>
            <p:spPr bwMode="auto">
              <a:xfrm>
                <a:off x="1081" y="1464"/>
                <a:ext cx="362" cy="399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 userDrawn="1"/>
            </p:nvSpPr>
            <p:spPr bwMode="auto">
              <a:xfrm>
                <a:off x="361" y="1857"/>
                <a:ext cx="363" cy="40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 userDrawn="1"/>
            </p:nvSpPr>
            <p:spPr bwMode="auto">
              <a:xfrm>
                <a:off x="719" y="1857"/>
                <a:ext cx="368" cy="406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 dirty="0">
                  <a:solidFill>
                    <a:srgbClr val="000000"/>
                  </a:solidFill>
                  <a:latin typeface="Times New Roman" pitchFamily="18" charset="0"/>
                </a:endParaRPr>
              </a:p>
            </p:txBody>
          </p:sp>
        </p:grpSp>
      </p:grpSp>
      <p:sp>
        <p:nvSpPr>
          <p:cNvPr id="25619" name="Rectangle 19"/>
          <p:cNvSpPr>
            <a:spLocks noGrp="1" noChangeArrowheads="1"/>
          </p:cNvSpPr>
          <p:nvPr>
            <p:ph type="ctrTitle"/>
          </p:nvPr>
        </p:nvSpPr>
        <p:spPr>
          <a:xfrm>
            <a:off x="2971800" y="1828800"/>
            <a:ext cx="6019800" cy="2209800"/>
          </a:xfrm>
        </p:spPr>
        <p:txBody>
          <a:bodyPr/>
          <a:lstStyle>
            <a:lvl1pPr>
              <a:defRPr sz="38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5620" name="Rectangle 20"/>
          <p:cNvSpPr>
            <a:spLocks noGrp="1" noChangeArrowheads="1"/>
          </p:cNvSpPr>
          <p:nvPr>
            <p:ph type="subTitle" idx="1"/>
          </p:nvPr>
        </p:nvSpPr>
        <p:spPr>
          <a:xfrm>
            <a:off x="2971800" y="4267200"/>
            <a:ext cx="6019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6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14-07-2010</a:t>
            </a:r>
          </a:p>
        </p:txBody>
      </p:sp>
      <p:sp>
        <p:nvSpPr>
          <p:cNvPr id="19" name="Rectangle 1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LHC status</a:t>
            </a:r>
          </a:p>
        </p:txBody>
      </p:sp>
      <p:sp>
        <p:nvSpPr>
          <p:cNvPr id="20" name="Rectangle 1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Arial Black" pitchFamily="34" charset="0"/>
              </a:defRPr>
            </a:lvl1pPr>
          </a:lstStyle>
          <a:p>
            <a:pPr>
              <a:defRPr/>
            </a:pPr>
            <a:fld id="{26E3E824-1D33-4083-932F-B12D7D09EB3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1186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5111750"/>
          </a:xfrm>
        </p:spPr>
        <p:txBody>
          <a:bodyPr/>
          <a:lstStyle>
            <a:lvl3pPr>
              <a:defRPr>
                <a:solidFill>
                  <a:schemeClr val="bg2">
                    <a:lumMod val="40000"/>
                    <a:lumOff val="60000"/>
                  </a:schemeClr>
                </a:solidFill>
              </a:defRPr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12802576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66400390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99926309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F503C1-DF11-4A20-A24B-2DE152F8D07C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5215099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</p:spTree>
    <p:extLst>
      <p:ext uri="{BB962C8B-B14F-4D97-AF65-F5344CB8AC3E}">
        <p14:creationId xmlns:p14="http://schemas.microsoft.com/office/powerpoint/2010/main" val="219721741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DAADED-51EB-4F42-B5F1-2ACE1DF1E144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73916014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84457D-55E5-4A3A-B391-7D7C2479BC6E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1014063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A2502F-1A98-441D-8A55-88868DC7B22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31129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907FC7-9701-4F56-BA21-47F785F44AEB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22873127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25400"/>
            <a:ext cx="2112963" cy="62833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400"/>
            <a:ext cx="6191250" cy="62833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6FE21-7D5A-4944-9B4F-14EE2A8435C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4832569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196975"/>
            <a:ext cx="8229600" cy="511175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143100-3704-4E7F-9742-368FE9AA1696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414628833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F8F70-BBF6-4832-98A0-56CA85B1B772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67195818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96975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829050"/>
            <a:ext cx="4038600" cy="2479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LHC status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A8A3B-17E3-4A11-B239-2716609288BA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8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00007D"/>
                </a:solidFill>
              </a:rPr>
              <a:t>14-07-2010</a:t>
            </a:r>
          </a:p>
        </p:txBody>
      </p:sp>
    </p:spTree>
    <p:extLst>
      <p:ext uri="{BB962C8B-B14F-4D97-AF65-F5344CB8AC3E}">
        <p14:creationId xmlns:p14="http://schemas.microsoft.com/office/powerpoint/2010/main" val="117817013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819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2340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861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316737"/>
            <a:ext cx="8532018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50835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674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8413847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9144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52466"/>
            <a:ext cx="3087290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243657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86417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0357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87853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59226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396970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933833787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592264"/>
            <a:ext cx="27813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396970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59226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978016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11439672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999686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416176"/>
            <a:ext cx="278489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429903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6823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601377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732443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18069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592263"/>
            <a:ext cx="8532018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705872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9144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533464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97274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84754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90867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6196406"/>
            <a:ext cx="85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sz="1800" err="1"/>
              <a:t>home.cern</a:t>
            </a:r>
            <a:endParaRPr lang="en-US" sz="18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2244864"/>
            <a:ext cx="1296144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713346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9524070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635539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HL-LHC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80035" y="6413631"/>
            <a:ext cx="250069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48244805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5558"/>
            <a:ext cx="8229600" cy="898842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199" y="914401"/>
            <a:ext cx="4113645" cy="52117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3156" y="914401"/>
            <a:ext cx="4114800" cy="5211763"/>
          </a:xfrm>
        </p:spPr>
        <p:txBody>
          <a:bodyPr/>
          <a:lstStyle>
            <a:lvl1pPr>
              <a:defRPr sz="1950"/>
            </a:lvl1pPr>
            <a:lvl2pPr>
              <a:defRPr sz="165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FC4CC-83A5-5945-BB56-0701AF6952BE}" type="datetime1">
              <a:rPr lang="en-US" smtClean="0"/>
              <a:t>11/30/2023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7" y="6356352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2561115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501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872798"/>
            <a:ext cx="4023000" cy="283411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2327400"/>
            <a:ext cx="8263350" cy="366300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192" indent="-340192">
              <a:lnSpc>
                <a:spcPts val="1950"/>
              </a:lnSpc>
              <a:defRPr sz="1600"/>
            </a:lvl2pPr>
            <a:lvl3pPr marL="680383" indent="-340192">
              <a:lnSpc>
                <a:spcPts val="1950"/>
              </a:lnSpc>
              <a:defRPr sz="1600"/>
            </a:lvl3pPr>
            <a:lvl4pPr marL="1020575" indent="-340192">
              <a:lnSpc>
                <a:spcPts val="1950"/>
              </a:lnSpc>
              <a:defRPr sz="1600"/>
            </a:lvl4pPr>
            <a:lvl5pPr marL="1360766" indent="-340192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770400"/>
            <a:ext cx="826335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6165000"/>
            <a:ext cx="4023122" cy="45540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4668863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 algn="l">
              <a:defRPr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  <a:endParaRPr/>
          </a:p>
          <a:p>
            <a:pPr lvl="1">
              <a:defRPr/>
            </a:pPr>
            <a:r>
              <a:rPr lang="en-US"/>
              <a:t>Second level</a:t>
            </a:r>
            <a:endParaRPr/>
          </a:p>
          <a:p>
            <a:pPr lvl="2">
              <a:defRPr/>
            </a:pPr>
            <a:r>
              <a:rPr lang="en-US"/>
              <a:t>Third level</a:t>
            </a:r>
            <a:endParaRPr/>
          </a:p>
          <a:p>
            <a:pPr lvl="3">
              <a:defRPr/>
            </a:pPr>
            <a:r>
              <a:rPr lang="en-US"/>
              <a:t>Fourth level</a:t>
            </a:r>
            <a:endParaRPr/>
          </a:p>
          <a:p>
            <a:pPr lvl="4">
              <a:defRPr/>
            </a:pPr>
            <a:r>
              <a:rPr lang="en-US"/>
              <a:t>Fifth level</a:t>
            </a:r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C6E3544B-7700-8B46-8E05-F44FD0A793F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6355397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HL-LHC</a:t>
            </a:r>
            <a:endParaRPr lang="en-FR" dirty="0"/>
          </a:p>
        </p:txBody>
      </p:sp>
      <p:sp>
        <p:nvSpPr>
          <p:cNvPr id="7" name="Slide Number">
            <a:extLst>
              <a:ext uri="{FF2B5EF4-FFF2-40B4-BE49-F238E27FC236}">
                <a16:creationId xmlns:a16="http://schemas.microsoft.com/office/drawing/2014/main" id="{5B6AA577-1A9A-BF47-BEA5-CBA23367635E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5628" y="6408847"/>
            <a:ext cx="250069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2938449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302" y="2169047"/>
            <a:ext cx="189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45250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61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10460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9598" y="710117"/>
            <a:ext cx="1492818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3429001"/>
            <a:ext cx="8532019" cy="2153265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5700253"/>
            <a:ext cx="8532020" cy="803787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6765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5992" y="1316737"/>
            <a:ext cx="8532018" cy="4884039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34881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117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439863"/>
            <a:ext cx="8532019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36750749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9144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52466"/>
            <a:ext cx="3087290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78001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2264"/>
            <a:ext cx="4212431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92265"/>
            <a:ext cx="4208860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031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2427287"/>
            <a:ext cx="4212431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427287"/>
            <a:ext cx="4208860" cy="3762376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345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4212431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29692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421243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59226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3969704"/>
            <a:ext cx="4212431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78661488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373593"/>
            <a:ext cx="8532018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598658"/>
            <a:ext cx="27813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592264"/>
            <a:ext cx="27813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396970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592264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3978016"/>
            <a:ext cx="2744499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028307246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4212431" cy="668337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04966"/>
            <a:ext cx="4212450" cy="655634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2420939"/>
            <a:ext cx="4212431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265374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592264"/>
            <a:ext cx="27813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604966"/>
            <a:ext cx="2784890" cy="655634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2420939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2416176"/>
            <a:ext cx="278489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601228"/>
            <a:ext cx="2781301" cy="668337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2429903"/>
            <a:ext cx="27813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8331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601377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732443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5078525"/>
            <a:ext cx="297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601377"/>
            <a:ext cx="2969419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0613591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592263"/>
            <a:ext cx="8532018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89701169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365126"/>
            <a:ext cx="8535609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9144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4294189"/>
            <a:ext cx="27813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4294189"/>
            <a:ext cx="2749153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2613921" y="6350852"/>
            <a:ext cx="47337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3194447" y="6356351"/>
            <a:ext cx="4929166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HL-LHC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4294189"/>
            <a:ext cx="2777349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20104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709739"/>
            <a:ext cx="8532019" cy="2852737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4589464"/>
            <a:ext cx="853202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lumMod val="40000"/>
                    <a:lumOff val="60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30659" y="6356351"/>
            <a:ext cx="510941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05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42.xml"/><Relationship Id="rId16" Type="http://schemas.openxmlformats.org/officeDocument/2006/relationships/image" Target="../media/image3.gif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theme" Target="../theme/theme6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18" Type="http://schemas.openxmlformats.org/officeDocument/2006/relationships/slideLayout" Target="../slideLayouts/slideLayout99.xml"/><Relationship Id="rId3" Type="http://schemas.openxmlformats.org/officeDocument/2006/relationships/slideLayout" Target="../slideLayouts/slideLayout84.xml"/><Relationship Id="rId21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17" Type="http://schemas.openxmlformats.org/officeDocument/2006/relationships/slideLayout" Target="../slideLayouts/slideLayout98.xml"/><Relationship Id="rId25" Type="http://schemas.openxmlformats.org/officeDocument/2006/relationships/theme" Target="../theme/theme7.xml"/><Relationship Id="rId2" Type="http://schemas.openxmlformats.org/officeDocument/2006/relationships/slideLayout" Target="../slideLayouts/slideLayout83.xml"/><Relationship Id="rId16" Type="http://schemas.openxmlformats.org/officeDocument/2006/relationships/slideLayout" Target="../slideLayouts/slideLayout97.xml"/><Relationship Id="rId20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24" Type="http://schemas.openxmlformats.org/officeDocument/2006/relationships/slideLayout" Target="../slideLayouts/slideLayout105.xml"/><Relationship Id="rId5" Type="http://schemas.openxmlformats.org/officeDocument/2006/relationships/slideLayout" Target="../slideLayouts/slideLayout86.xml"/><Relationship Id="rId15" Type="http://schemas.openxmlformats.org/officeDocument/2006/relationships/slideLayout" Target="../slideLayouts/slideLayout96.xml"/><Relationship Id="rId23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91.xml"/><Relationship Id="rId19" Type="http://schemas.openxmlformats.org/officeDocument/2006/relationships/slideLayout" Target="../slideLayouts/slideLayout100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Relationship Id="rId22" Type="http://schemas.openxmlformats.org/officeDocument/2006/relationships/slideLayout" Target="../slideLayouts/slideLayout103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3.xml"/><Relationship Id="rId3" Type="http://schemas.openxmlformats.org/officeDocument/2006/relationships/slideLayout" Target="../slideLayouts/slideLayout108.xml"/><Relationship Id="rId7" Type="http://schemas.openxmlformats.org/officeDocument/2006/relationships/slideLayout" Target="../slideLayouts/slideLayout112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107.xml"/><Relationship Id="rId1" Type="http://schemas.openxmlformats.org/officeDocument/2006/relationships/slideLayout" Target="../slideLayouts/slideLayout106.xml"/><Relationship Id="rId6" Type="http://schemas.openxmlformats.org/officeDocument/2006/relationships/slideLayout" Target="../slideLayouts/slideLayout111.xml"/><Relationship Id="rId11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0.xml"/><Relationship Id="rId10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09.xml"/><Relationship Id="rId9" Type="http://schemas.openxmlformats.org/officeDocument/2006/relationships/slideLayout" Target="../slideLayouts/slideLayout1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52400"/>
            <a:ext cx="781526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295400"/>
            <a:ext cx="77739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67000" y="6400800"/>
            <a:ext cx="3352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r>
              <a:rPr lang="en-US" dirty="0"/>
              <a:t>CERN / January 2011</a:t>
            </a:r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6324600"/>
            <a:ext cx="5334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066800" y="6324600"/>
            <a:ext cx="7239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dirty="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7018338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dirty="0"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2" name="Picture 11" descr="cern_logo_1.png"/>
          <p:cNvPicPr>
            <a:picLocks noChangeAspect="1"/>
          </p:cNvPicPr>
          <p:nvPr userDrawn="1"/>
        </p:nvPicPr>
        <p:blipFill>
          <a:blip r:embed="rId14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30" y="6285594"/>
            <a:ext cx="493870" cy="4856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98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0B325B45-8C57-A84E-8919-FBAEA10011DD}" type="datetime1">
              <a:rPr lang="en-US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11/30/2023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200">
              <a:defRPr/>
            </a:pPr>
            <a:fld id="{B4A3941A-00CD-4348-87C3-80CD3E56710E}" type="slidenum">
              <a:rPr lang="en-GB">
                <a:solidFill>
                  <a:prstClr val="black">
                    <a:tint val="75000"/>
                  </a:prstClr>
                </a:solidFill>
              </a:rPr>
              <a:pPr defTabSz="457200">
                <a:defRPr/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9923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5" charset="-128"/>
          <a:cs typeface="ＭＳ Ｐゴシック" pitchFamily="-105" charset="-128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5" charset="0"/>
          <a:ea typeface="ＭＳ Ｐゴシック" pitchFamily="-105" charset="-128"/>
          <a:cs typeface="ＭＳ Ｐゴシック" pitchFamily="-105" charset="-128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3200" kern="1200">
          <a:solidFill>
            <a:schemeClr val="tx1"/>
          </a:solidFill>
          <a:latin typeface="+mn-lt"/>
          <a:ea typeface="ＭＳ Ｐゴシック" pitchFamily="-105" charset="-128"/>
          <a:cs typeface="ＭＳ Ｐゴシック" pitchFamily="-105" charset="-128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8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•"/>
        <a:defRPr sz="24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–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itchFamily="-105" charset="0"/>
        <a:buChar char="»"/>
        <a:defRPr sz="2000" kern="1200">
          <a:solidFill>
            <a:schemeClr val="tx1"/>
          </a:solidFill>
          <a:latin typeface="+mn-lt"/>
          <a:ea typeface="ＭＳ Ｐゴシック" pitchFamily="-105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2641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BCBCB">
                <a:lumMod val="92000"/>
              </a:srgbClr>
            </a:gs>
            <a:gs pos="13000">
              <a:schemeClr val="bg1">
                <a:lumMod val="75000"/>
              </a:schemeClr>
            </a:gs>
            <a:gs pos="21001">
              <a:schemeClr val="bg1">
                <a:lumMod val="85000"/>
              </a:schemeClr>
            </a:gs>
            <a:gs pos="63000">
              <a:srgbClr val="FFFFFF"/>
            </a:gs>
            <a:gs pos="68000">
              <a:schemeClr val="bg1">
                <a:lumMod val="74000"/>
              </a:schemeClr>
            </a:gs>
            <a:gs pos="82001">
              <a:schemeClr val="bg1">
                <a:lumMod val="87000"/>
              </a:schemeClr>
            </a:gs>
            <a:gs pos="100000">
              <a:srgbClr val="EAEAEA">
                <a:lumMod val="7000"/>
                <a:lumOff val="93000"/>
              </a:srgb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3/9/08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>
                <a:solidFill>
                  <a:prstClr val="black">
                    <a:tint val="75000"/>
                  </a:prstClr>
                </a:solidFill>
                <a:latin typeface="Calibri"/>
              </a:rPr>
              <a:t>LHC commissioning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8910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  <p:sldLayoutId id="2147483782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2895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 algn="ctr">
              <a:defRPr/>
            </a:pPr>
            <a:r>
              <a:rPr lang="en-US">
                <a:solidFill>
                  <a:srgbClr val="00007D"/>
                </a:solidFill>
              </a:rPr>
              <a:t>Present and Future of the LHC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>
                <a:solidFill>
                  <a:srgbClr val="00007D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7D"/>
              </a:solidFill>
            </a:endParaRPr>
          </a:p>
        </p:txBody>
      </p:sp>
      <p:sp>
        <p:nvSpPr>
          <p:cNvPr id="922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71499" y="25400"/>
            <a:ext cx="727301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22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459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NIKHEF symposium 1/10/2010</a:t>
            </a:r>
          </a:p>
        </p:txBody>
      </p:sp>
      <p:sp>
        <p:nvSpPr>
          <p:cNvPr id="24593" name="Line 17"/>
          <p:cNvSpPr>
            <a:spLocks noChangeShapeType="1"/>
          </p:cNvSpPr>
          <p:nvPr userDrawn="1"/>
        </p:nvSpPr>
        <p:spPr bwMode="auto">
          <a:xfrm>
            <a:off x="684213" y="620713"/>
            <a:ext cx="8280400" cy="0"/>
          </a:xfrm>
          <a:prstGeom prst="line">
            <a:avLst/>
          </a:prstGeom>
          <a:noFill/>
          <a:ln w="25400" cap="sq">
            <a:solidFill>
              <a:schemeClr val="bg2"/>
            </a:solidFill>
            <a:round/>
            <a:headEnd/>
            <a:tailEnd type="none" w="lg" len="lg"/>
          </a:ln>
          <a:effectLst/>
        </p:spPr>
        <p:txBody>
          <a:bodyPr wrap="none" anchor="ctr"/>
          <a:lstStyle/>
          <a:p>
            <a:pPr algn="ctr" eaLnBrk="0" hangingPunct="0">
              <a:spcBef>
                <a:spcPct val="50000"/>
              </a:spcBef>
              <a:defRPr/>
            </a:pPr>
            <a:endParaRPr lang="en-US" sz="2000" dirty="0">
              <a:solidFill>
                <a:srgbClr val="00007D"/>
              </a:solidFill>
            </a:endParaRPr>
          </a:p>
        </p:txBody>
      </p:sp>
      <p:pic>
        <p:nvPicPr>
          <p:cNvPr id="9" name="Picture 8" descr="newlhc logo1.gif"/>
          <p:cNvPicPr>
            <a:picLocks noChangeAspect="1"/>
          </p:cNvPicPr>
          <p:nvPr userDrawn="1"/>
        </p:nvPicPr>
        <p:blipFill>
          <a:blip r:embed="rId16" cstate="print"/>
          <a:stretch>
            <a:fillRect/>
          </a:stretch>
        </p:blipFill>
        <p:spPr>
          <a:xfrm>
            <a:off x="1" y="1"/>
            <a:ext cx="692620" cy="692620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pic>
        <p:nvPicPr>
          <p:cNvPr id="10" name="Picture 18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388530" y="0"/>
            <a:ext cx="792110" cy="792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7031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  <p:sldLayoutId id="2147483795" r:id="rId12"/>
    <p:sldLayoutId id="2147483796" r:id="rId13"/>
    <p:sldLayoutId id="2147483797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2" charset="2"/>
        <a:buChar char="n"/>
        <a:defRPr sz="24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¨"/>
        <a:defRPr sz="2000">
          <a:solidFill>
            <a:srgbClr val="0000F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n"/>
        <a:defRPr>
          <a:solidFill>
            <a:schemeClr val="accent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¨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216152"/>
            <a:ext cx="8532018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1400" y="6357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2871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  <p:sldLayoutId id="2147483813" r:id="rId14"/>
    <p:sldLayoutId id="2147483814" r:id="rId15"/>
    <p:sldLayoutId id="2147483815" r:id="rId16"/>
    <p:sldLayoutId id="2147483816" r:id="rId17"/>
    <p:sldLayoutId id="2147483817" r:id="rId18"/>
    <p:sldLayoutId id="2147483818" r:id="rId19"/>
    <p:sldLayoutId id="2147483819" r:id="rId20"/>
    <p:sldLayoutId id="2147483820" r:id="rId21"/>
    <p:sldLayoutId id="2147483821" r:id="rId22"/>
    <p:sldLayoutId id="2147483822" r:id="rId23"/>
    <p:sldLayoutId id="2147483823" r:id="rId24"/>
    <p:sldLayoutId id="2147483824" r:id="rId25"/>
    <p:sldLayoutId id="2147483825" r:id="rId26"/>
    <p:sldLayoutId id="2147483826" r:id="rId27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216152"/>
            <a:ext cx="8532018" cy="498462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45F2FE8-93CE-924C-A3D1-FA02A63AFA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01400" y="635738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D7BDC2-B36A-8E46-98EE-BD5D8FCA95A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58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  <p:sldLayoutId id="2147483841" r:id="rId14"/>
    <p:sldLayoutId id="2147483842" r:id="rId15"/>
    <p:sldLayoutId id="2147483843" r:id="rId16"/>
    <p:sldLayoutId id="2147483844" r:id="rId17"/>
    <p:sldLayoutId id="2147483845" r:id="rId18"/>
    <p:sldLayoutId id="2147483846" r:id="rId19"/>
    <p:sldLayoutId id="2147483847" r:id="rId20"/>
    <p:sldLayoutId id="2147483848" r:id="rId21"/>
    <p:sldLayoutId id="2147483849" r:id="rId22"/>
    <p:sldLayoutId id="2147483850" r:id="rId23"/>
    <p:sldLayoutId id="2147483851" r:id="rId24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F076E6-A94E-4957-BBC7-5970B5E4D4A4}" type="datetimeFigureOut">
              <a:rPr lang="en-GB" smtClean="0"/>
              <a:t>30/11/2023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D7037B-0BB8-45C5-8146-88985930D0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246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tiff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oleObject" Target="../embeddings/oleObject3.bin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7" Type="http://schemas.openxmlformats.org/officeDocument/2006/relationships/image" Target="../media/image46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0.x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45.emf"/><Relationship Id="rId4" Type="http://schemas.openxmlformats.org/officeDocument/2006/relationships/oleObject" Target="../embeddings/oleObject5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oleObject" Target="../embeddings/oleObject7.bin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jpeg"/><Relationship Id="rId1" Type="http://schemas.openxmlformats.org/officeDocument/2006/relationships/slideLayout" Target="../slideLayouts/slideLayout21.xml"/><Relationship Id="rId4" Type="http://schemas.openxmlformats.org/officeDocument/2006/relationships/image" Target="../media/image7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8.jpeg"/><Relationship Id="rId13" Type="http://schemas.openxmlformats.org/officeDocument/2006/relationships/image" Target="../media/image83.png"/><Relationship Id="rId18" Type="http://schemas.openxmlformats.org/officeDocument/2006/relationships/image" Target="../media/image88.tiff"/><Relationship Id="rId26" Type="http://schemas.openxmlformats.org/officeDocument/2006/relationships/image" Target="../media/image96.png"/><Relationship Id="rId3" Type="http://schemas.openxmlformats.org/officeDocument/2006/relationships/image" Target="../media/image73.jpeg"/><Relationship Id="rId21" Type="http://schemas.openxmlformats.org/officeDocument/2006/relationships/image" Target="../media/image91.tiff"/><Relationship Id="rId7" Type="http://schemas.openxmlformats.org/officeDocument/2006/relationships/image" Target="../media/image77.jpeg"/><Relationship Id="rId12" Type="http://schemas.openxmlformats.org/officeDocument/2006/relationships/image" Target="../media/image82.gif"/><Relationship Id="rId17" Type="http://schemas.openxmlformats.org/officeDocument/2006/relationships/image" Target="../media/image87.png"/><Relationship Id="rId25" Type="http://schemas.openxmlformats.org/officeDocument/2006/relationships/image" Target="../media/image95.jpeg"/><Relationship Id="rId2" Type="http://schemas.openxmlformats.org/officeDocument/2006/relationships/image" Target="../media/image72.jpeg"/><Relationship Id="rId16" Type="http://schemas.openxmlformats.org/officeDocument/2006/relationships/image" Target="../media/image86.png"/><Relationship Id="rId20" Type="http://schemas.openxmlformats.org/officeDocument/2006/relationships/image" Target="../media/image90.tif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76.jpeg"/><Relationship Id="rId11" Type="http://schemas.openxmlformats.org/officeDocument/2006/relationships/image" Target="../media/image81.jpeg"/><Relationship Id="rId24" Type="http://schemas.openxmlformats.org/officeDocument/2006/relationships/image" Target="../media/image94.tiff"/><Relationship Id="rId5" Type="http://schemas.openxmlformats.org/officeDocument/2006/relationships/image" Target="../media/image75.jpeg"/><Relationship Id="rId15" Type="http://schemas.openxmlformats.org/officeDocument/2006/relationships/image" Target="../media/image85.jpeg"/><Relationship Id="rId23" Type="http://schemas.openxmlformats.org/officeDocument/2006/relationships/image" Target="../media/image93.tiff"/><Relationship Id="rId10" Type="http://schemas.openxmlformats.org/officeDocument/2006/relationships/image" Target="../media/image80.jpeg"/><Relationship Id="rId19" Type="http://schemas.openxmlformats.org/officeDocument/2006/relationships/image" Target="../media/image89.tiff"/><Relationship Id="rId4" Type="http://schemas.openxmlformats.org/officeDocument/2006/relationships/image" Target="../media/image74.jpeg"/><Relationship Id="rId9" Type="http://schemas.openxmlformats.org/officeDocument/2006/relationships/image" Target="../media/image79.jpeg"/><Relationship Id="rId14" Type="http://schemas.openxmlformats.org/officeDocument/2006/relationships/image" Target="../media/image84.gif"/><Relationship Id="rId22" Type="http://schemas.openxmlformats.org/officeDocument/2006/relationships/image" Target="../media/image92.tiff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10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4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12.xml"/><Relationship Id="rId4" Type="http://schemas.openxmlformats.org/officeDocument/2006/relationships/image" Target="../media/image105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11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jpe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85.xml"/><Relationship Id="rId4" Type="http://schemas.openxmlformats.org/officeDocument/2006/relationships/image" Target="../media/image112.jpe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7" Type="http://schemas.openxmlformats.org/officeDocument/2006/relationships/image" Target="../media/image118.png"/><Relationship Id="rId2" Type="http://schemas.openxmlformats.org/officeDocument/2006/relationships/image" Target="../media/image113.tiff"/><Relationship Id="rId1" Type="http://schemas.openxmlformats.org/officeDocument/2006/relationships/slideLayout" Target="../slideLayouts/slideLayout81.xml"/><Relationship Id="rId6" Type="http://schemas.openxmlformats.org/officeDocument/2006/relationships/image" Target="../media/image117.png"/><Relationship Id="rId5" Type="http://schemas.openxmlformats.org/officeDocument/2006/relationships/image" Target="../media/image116.png"/><Relationship Id="rId4" Type="http://schemas.openxmlformats.org/officeDocument/2006/relationships/image" Target="../media/image1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04.xml"/><Relationship Id="rId6" Type="http://schemas.openxmlformats.org/officeDocument/2006/relationships/image" Target="../media/image123.png"/><Relationship Id="rId5" Type="http://schemas.openxmlformats.org/officeDocument/2006/relationships/image" Target="../media/image122.png"/><Relationship Id="rId4" Type="http://schemas.openxmlformats.org/officeDocument/2006/relationships/image" Target="../media/image121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05.xml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0.png"/><Relationship Id="rId3" Type="http://schemas.openxmlformats.org/officeDocument/2006/relationships/image" Target="../media/image125.png"/><Relationship Id="rId7" Type="http://schemas.openxmlformats.org/officeDocument/2006/relationships/image" Target="../media/image12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2.jpe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3.jpeg"/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w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9.png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6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png"/><Relationship Id="rId2" Type="http://schemas.openxmlformats.org/officeDocument/2006/relationships/image" Target="../media/image141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43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6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0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9.pn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6.png"/><Relationship Id="rId13" Type="http://schemas.openxmlformats.org/officeDocument/2006/relationships/image" Target="../media/image160.jpeg"/><Relationship Id="rId18" Type="http://schemas.openxmlformats.org/officeDocument/2006/relationships/image" Target="../media/image165.png"/><Relationship Id="rId3" Type="http://schemas.openxmlformats.org/officeDocument/2006/relationships/image" Target="../media/image151.gif"/><Relationship Id="rId21" Type="http://schemas.openxmlformats.org/officeDocument/2006/relationships/image" Target="../media/image168.png"/><Relationship Id="rId7" Type="http://schemas.openxmlformats.org/officeDocument/2006/relationships/image" Target="../media/image155.gif"/><Relationship Id="rId12" Type="http://schemas.openxmlformats.org/officeDocument/2006/relationships/image" Target="../media/image159.png"/><Relationship Id="rId17" Type="http://schemas.openxmlformats.org/officeDocument/2006/relationships/image" Target="../media/image164.png"/><Relationship Id="rId25" Type="http://schemas.openxmlformats.org/officeDocument/2006/relationships/image" Target="../media/image172.jpeg"/><Relationship Id="rId2" Type="http://schemas.openxmlformats.org/officeDocument/2006/relationships/image" Target="../media/image150.jpeg"/><Relationship Id="rId16" Type="http://schemas.openxmlformats.org/officeDocument/2006/relationships/image" Target="../media/image163.jpeg"/><Relationship Id="rId20" Type="http://schemas.openxmlformats.org/officeDocument/2006/relationships/image" Target="../media/image167.gi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54.gif"/><Relationship Id="rId11" Type="http://schemas.openxmlformats.org/officeDocument/2006/relationships/image" Target="../media/image158.png"/><Relationship Id="rId24" Type="http://schemas.openxmlformats.org/officeDocument/2006/relationships/image" Target="../media/image171.png"/><Relationship Id="rId5" Type="http://schemas.openxmlformats.org/officeDocument/2006/relationships/image" Target="../media/image153.gif"/><Relationship Id="rId15" Type="http://schemas.openxmlformats.org/officeDocument/2006/relationships/image" Target="../media/image162.gif"/><Relationship Id="rId23" Type="http://schemas.openxmlformats.org/officeDocument/2006/relationships/image" Target="../media/image170.jpeg"/><Relationship Id="rId10" Type="http://schemas.openxmlformats.org/officeDocument/2006/relationships/image" Target="../media/image157.jpeg"/><Relationship Id="rId19" Type="http://schemas.openxmlformats.org/officeDocument/2006/relationships/image" Target="../media/image166.png"/><Relationship Id="rId4" Type="http://schemas.openxmlformats.org/officeDocument/2006/relationships/image" Target="../media/image152.jpeg"/><Relationship Id="rId9" Type="http://schemas.openxmlformats.org/officeDocument/2006/relationships/hyperlink" Target="http://www.kek.jp/" TargetMode="External"/><Relationship Id="rId14" Type="http://schemas.openxmlformats.org/officeDocument/2006/relationships/image" Target="../media/image161.png"/><Relationship Id="rId22" Type="http://schemas.openxmlformats.org/officeDocument/2006/relationships/image" Target="../media/image169.png"/></Relationships>
</file>

<file path=ppt/slides/_rels/slide6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4.png"/><Relationship Id="rId18" Type="http://schemas.openxmlformats.org/officeDocument/2006/relationships/image" Target="../media/image189.png"/><Relationship Id="rId26" Type="http://schemas.openxmlformats.org/officeDocument/2006/relationships/image" Target="../media/image197.png"/><Relationship Id="rId3" Type="http://schemas.openxmlformats.org/officeDocument/2006/relationships/image" Target="../media/image174.png"/><Relationship Id="rId21" Type="http://schemas.openxmlformats.org/officeDocument/2006/relationships/image" Target="../media/image192.png"/><Relationship Id="rId7" Type="http://schemas.openxmlformats.org/officeDocument/2006/relationships/image" Target="../media/image178.png"/><Relationship Id="rId12" Type="http://schemas.openxmlformats.org/officeDocument/2006/relationships/image" Target="../media/image183.png"/><Relationship Id="rId17" Type="http://schemas.openxmlformats.org/officeDocument/2006/relationships/image" Target="../media/image188.png"/><Relationship Id="rId25" Type="http://schemas.openxmlformats.org/officeDocument/2006/relationships/image" Target="../media/image196.png"/><Relationship Id="rId33" Type="http://schemas.openxmlformats.org/officeDocument/2006/relationships/image" Target="../media/image204.png"/><Relationship Id="rId2" Type="http://schemas.openxmlformats.org/officeDocument/2006/relationships/image" Target="../media/image173.png"/><Relationship Id="rId16" Type="http://schemas.openxmlformats.org/officeDocument/2006/relationships/image" Target="../media/image187.png"/><Relationship Id="rId20" Type="http://schemas.openxmlformats.org/officeDocument/2006/relationships/image" Target="../media/image191.png"/><Relationship Id="rId29" Type="http://schemas.openxmlformats.org/officeDocument/2006/relationships/image" Target="../media/image200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7.png"/><Relationship Id="rId11" Type="http://schemas.openxmlformats.org/officeDocument/2006/relationships/image" Target="../media/image182.png"/><Relationship Id="rId24" Type="http://schemas.openxmlformats.org/officeDocument/2006/relationships/image" Target="../media/image195.png"/><Relationship Id="rId32" Type="http://schemas.openxmlformats.org/officeDocument/2006/relationships/image" Target="../media/image203.png"/><Relationship Id="rId5" Type="http://schemas.openxmlformats.org/officeDocument/2006/relationships/image" Target="../media/image176.png"/><Relationship Id="rId15" Type="http://schemas.openxmlformats.org/officeDocument/2006/relationships/image" Target="../media/image186.png"/><Relationship Id="rId23" Type="http://schemas.openxmlformats.org/officeDocument/2006/relationships/image" Target="../media/image194.png"/><Relationship Id="rId28" Type="http://schemas.openxmlformats.org/officeDocument/2006/relationships/image" Target="../media/image199.png"/><Relationship Id="rId10" Type="http://schemas.openxmlformats.org/officeDocument/2006/relationships/image" Target="../media/image181.png"/><Relationship Id="rId19" Type="http://schemas.openxmlformats.org/officeDocument/2006/relationships/image" Target="../media/image190.png"/><Relationship Id="rId31" Type="http://schemas.openxmlformats.org/officeDocument/2006/relationships/image" Target="../media/image202.png"/><Relationship Id="rId4" Type="http://schemas.openxmlformats.org/officeDocument/2006/relationships/image" Target="../media/image175.png"/><Relationship Id="rId9" Type="http://schemas.openxmlformats.org/officeDocument/2006/relationships/image" Target="../media/image180.png"/><Relationship Id="rId14" Type="http://schemas.openxmlformats.org/officeDocument/2006/relationships/image" Target="../media/image185.png"/><Relationship Id="rId22" Type="http://schemas.openxmlformats.org/officeDocument/2006/relationships/image" Target="../media/image193.png"/><Relationship Id="rId27" Type="http://schemas.openxmlformats.org/officeDocument/2006/relationships/image" Target="../media/image198.png"/><Relationship Id="rId30" Type="http://schemas.openxmlformats.org/officeDocument/2006/relationships/image" Target="../media/image201.png"/><Relationship Id="rId8" Type="http://schemas.openxmlformats.org/officeDocument/2006/relationships/image" Target="../media/image17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5.png"/><Relationship Id="rId7" Type="http://schemas.openxmlformats.org/officeDocument/2006/relationships/image" Target="../media/image20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8.png"/><Relationship Id="rId5" Type="http://schemas.openxmlformats.org/officeDocument/2006/relationships/image" Target="../media/image207.jpeg"/><Relationship Id="rId4" Type="http://schemas.openxmlformats.org/officeDocument/2006/relationships/image" Target="../media/image206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4.png"/><Relationship Id="rId3" Type="http://schemas.openxmlformats.org/officeDocument/2006/relationships/image" Target="../media/image207.jpeg"/><Relationship Id="rId7" Type="http://schemas.openxmlformats.org/officeDocument/2006/relationships/image" Target="../media/image2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2.jpeg"/><Relationship Id="rId5" Type="http://schemas.openxmlformats.org/officeDocument/2006/relationships/image" Target="../media/image211.png"/><Relationship Id="rId10" Type="http://schemas.openxmlformats.org/officeDocument/2006/relationships/image" Target="../media/image209.jpeg"/><Relationship Id="rId4" Type="http://schemas.openxmlformats.org/officeDocument/2006/relationships/image" Target="../media/image210.png"/><Relationship Id="rId9" Type="http://schemas.openxmlformats.org/officeDocument/2006/relationships/image" Target="../media/image215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6.png"/><Relationship Id="rId7" Type="http://schemas.openxmlformats.org/officeDocument/2006/relationships/image" Target="../media/image22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9.jpeg"/><Relationship Id="rId5" Type="http://schemas.openxmlformats.org/officeDocument/2006/relationships/image" Target="../media/image218.png"/><Relationship Id="rId4" Type="http://schemas.openxmlformats.org/officeDocument/2006/relationships/image" Target="../media/image217.png"/></Relationships>
</file>

<file path=ppt/slides/_rels/slide7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6.png"/><Relationship Id="rId3" Type="http://schemas.openxmlformats.org/officeDocument/2006/relationships/image" Target="../media/image221.png"/><Relationship Id="rId7" Type="http://schemas.openxmlformats.org/officeDocument/2006/relationships/image" Target="../media/image225.png"/><Relationship Id="rId2" Type="http://schemas.openxmlformats.org/officeDocument/2006/relationships/hyperlink" Target="http://elogbook.cern.ch/eLogbook/attach_viewer.jsp?attach_id=1025394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24.png"/><Relationship Id="rId11" Type="http://schemas.openxmlformats.org/officeDocument/2006/relationships/image" Target="../media/image229.png"/><Relationship Id="rId5" Type="http://schemas.openxmlformats.org/officeDocument/2006/relationships/image" Target="../media/image223.png"/><Relationship Id="rId10" Type="http://schemas.openxmlformats.org/officeDocument/2006/relationships/image" Target="../media/image228.jpeg"/><Relationship Id="rId4" Type="http://schemas.openxmlformats.org/officeDocument/2006/relationships/image" Target="../media/image222.jpeg"/><Relationship Id="rId9" Type="http://schemas.openxmlformats.org/officeDocument/2006/relationships/image" Target="../media/image227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0.jpe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2.png"/><Relationship Id="rId2" Type="http://schemas.openxmlformats.org/officeDocument/2006/relationships/image" Target="../media/image231.png"/><Relationship Id="rId1" Type="http://schemas.openxmlformats.org/officeDocument/2006/relationships/slideLayout" Target="../slideLayouts/slideLayout11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4.jpeg"/><Relationship Id="rId2" Type="http://schemas.openxmlformats.org/officeDocument/2006/relationships/image" Target="../media/image233.png"/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6.png"/><Relationship Id="rId2" Type="http://schemas.openxmlformats.org/officeDocument/2006/relationships/image" Target="../media/image235.png"/><Relationship Id="rId1" Type="http://schemas.openxmlformats.org/officeDocument/2006/relationships/slideLayout" Target="../slideLayouts/slideLayout42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jpeg"/><Relationship Id="rId2" Type="http://schemas.openxmlformats.org/officeDocument/2006/relationships/image" Target="../media/image237.png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239.jpe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42.xml"/><Relationship Id="rId4" Type="http://schemas.openxmlformats.org/officeDocument/2006/relationships/image" Target="../media/image5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0.emf"/><Relationship Id="rId1" Type="http://schemas.openxmlformats.org/officeDocument/2006/relationships/slideLayout" Target="../slideLayouts/slideLayout4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1.png"/><Relationship Id="rId1" Type="http://schemas.openxmlformats.org/officeDocument/2006/relationships/slideLayout" Target="../slideLayouts/slideLayout4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2.png"/><Relationship Id="rId1" Type="http://schemas.openxmlformats.org/officeDocument/2006/relationships/slideLayout" Target="../slideLayouts/slideLayout4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3.png"/><Relationship Id="rId1" Type="http://schemas.openxmlformats.org/officeDocument/2006/relationships/slideLayout" Target="../slideLayouts/slideLayout4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4.wmf"/><Relationship Id="rId1" Type="http://schemas.openxmlformats.org/officeDocument/2006/relationships/slideLayout" Target="../slideLayouts/slideLayout4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32732"/>
            <a:ext cx="9161277" cy="6870958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972616" y="228600"/>
            <a:ext cx="986509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The LHC: How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does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it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work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?</a:t>
            </a:r>
          </a:p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Dutch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Language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Teacher Programme</a:t>
            </a:r>
          </a:p>
          <a:p>
            <a:pPr algn="r">
              <a:defRPr/>
            </a:pP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30 </a:t>
            </a:r>
            <a:r>
              <a:rPr lang="fr-CH" sz="3600" b="1" i="1" dirty="0" err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November</a:t>
            </a:r>
            <a:r>
              <a:rPr lang="fr-CH" sz="36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2023</a:t>
            </a:r>
            <a:endParaRPr lang="es-ES_tradnl" sz="3600" b="1" i="1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611560" y="5639691"/>
            <a:ext cx="8522041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Accelerating Science and Innovation</a:t>
            </a:r>
            <a:b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</a:b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		Jan Uythoven, CERN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7" name="Picture 6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2090785-8162-4902-A2F6-1C5108E77A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0414" y="2892832"/>
            <a:ext cx="2243172" cy="226880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74154" y="795627"/>
            <a:ext cx="8229600" cy="2489357"/>
          </a:xfrm>
        </p:spPr>
        <p:txBody>
          <a:bodyPr/>
          <a:lstStyle/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 the beam around the circle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Number of dipoles		1232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450 GeV        	0.535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Dipole field at 7 TeV           	8.33 T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Bending radius 			2803.95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Main Dipole Length  		14.3 m</a:t>
            </a:r>
          </a:p>
          <a:p>
            <a:pPr lvl="0">
              <a:defRPr/>
            </a:pPr>
            <a:r>
              <a:rPr lang="en-GB" sz="1800" b="1" dirty="0">
                <a:solidFill>
                  <a:srgbClr val="008000"/>
                </a:solidFill>
              </a:rPr>
              <a:t>Openings (full aperture)		56 mm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Dipole M</a:t>
            </a:r>
            <a:r>
              <a:rPr lang="en-US" dirty="0"/>
              <a:t>agnets</a:t>
            </a:r>
          </a:p>
        </p:txBody>
      </p:sp>
      <p:pic>
        <p:nvPicPr>
          <p:cNvPr id="5" name="Picture 3" descr="9402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4650" y="3273260"/>
            <a:ext cx="4211638" cy="313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8" name="Group 82"/>
          <p:cNvGrpSpPr>
            <a:grpSpLocks/>
          </p:cNvGrpSpPr>
          <p:nvPr/>
        </p:nvGrpSpPr>
        <p:grpSpPr bwMode="auto">
          <a:xfrm>
            <a:off x="616998" y="2994788"/>
            <a:ext cx="3530600" cy="3300412"/>
            <a:chOff x="3270" y="2130"/>
            <a:chExt cx="2224" cy="2079"/>
          </a:xfrm>
        </p:grpSpPr>
        <p:grpSp>
          <p:nvGrpSpPr>
            <p:cNvPr id="9" name="Group 47"/>
            <p:cNvGrpSpPr>
              <a:grpSpLocks/>
            </p:cNvGrpSpPr>
            <p:nvPr/>
          </p:nvGrpSpPr>
          <p:grpSpPr bwMode="auto">
            <a:xfrm>
              <a:off x="3269" y="2131"/>
              <a:ext cx="2223" cy="2080"/>
              <a:chOff x="2152" y="1858"/>
              <a:chExt cx="2517" cy="2462"/>
            </a:xfrm>
          </p:grpSpPr>
          <p:sp>
            <p:nvSpPr>
              <p:cNvPr id="16" name="Arc 48"/>
              <p:cNvSpPr>
                <a:spLocks/>
              </p:cNvSpPr>
              <p:nvPr/>
            </p:nvSpPr>
            <p:spPr bwMode="auto">
              <a:xfrm>
                <a:off x="3797" y="2012"/>
                <a:ext cx="872" cy="1539"/>
              </a:xfrm>
              <a:custGeom>
                <a:avLst/>
                <a:gdLst>
                  <a:gd name="G0" fmla="+- 0 0 0"/>
                  <a:gd name="G1" fmla="+- 17576 0 0"/>
                  <a:gd name="G2" fmla="+- 21600 0 0"/>
                  <a:gd name="T0" fmla="*/ 12555 w 21600"/>
                  <a:gd name="T1" fmla="*/ 0 h 34682"/>
                  <a:gd name="T2" fmla="*/ 13189 w 21600"/>
                  <a:gd name="T3" fmla="*/ 34682 h 34682"/>
                  <a:gd name="T4" fmla="*/ 0 w 21600"/>
                  <a:gd name="T5" fmla="*/ 17576 h 346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4682" fill="none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</a:path>
                  <a:path w="21600" h="34682" stroke="0" extrusionOk="0">
                    <a:moveTo>
                      <a:pt x="12555" y="-1"/>
                    </a:moveTo>
                    <a:cubicBezTo>
                      <a:pt x="18231" y="4054"/>
                      <a:pt x="21600" y="10600"/>
                      <a:pt x="21600" y="17576"/>
                    </a:cubicBezTo>
                    <a:cubicBezTo>
                      <a:pt x="21600" y="24273"/>
                      <a:pt x="18493" y="30592"/>
                      <a:pt x="13188" y="34681"/>
                    </a:cubicBezTo>
                    <a:lnTo>
                      <a:pt x="0" y="17576"/>
                    </a:lnTo>
                    <a:close/>
                  </a:path>
                </a:pathLst>
              </a:custGeom>
              <a:solidFill>
                <a:srgbClr val="F8C7A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eaLnBrk="1" hangingPunct="1"/>
                <a:r>
                  <a:rPr lang="en-GB" sz="1800" b="1" dirty="0">
                    <a:latin typeface="Times New Roman" pitchFamily="18" charset="0"/>
                  </a:rPr>
                  <a:t>I</a:t>
                </a:r>
                <a:endParaRPr lang="en-US" sz="1800" b="1" dirty="0">
                  <a:latin typeface="Times New Roman" pitchFamily="18" charset="0"/>
                </a:endParaRPr>
              </a:p>
            </p:txBody>
          </p:sp>
          <p:pic>
            <p:nvPicPr>
              <p:cNvPr id="17" name="Picture 49" descr="dipsect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152" y="2359"/>
                <a:ext cx="1925" cy="1684"/>
              </a:xfrm>
              <a:prstGeom prst="rect">
                <a:avLst/>
              </a:prstGeom>
              <a:noFill/>
            </p:spPr>
          </p:pic>
          <p:sp>
            <p:nvSpPr>
              <p:cNvPr id="18" name="AutoShape 50"/>
              <p:cNvSpPr>
                <a:spLocks noChangeArrowheads="1"/>
              </p:cNvSpPr>
              <p:nvPr/>
            </p:nvSpPr>
            <p:spPr bwMode="auto">
              <a:xfrm rot="-2034893">
                <a:off x="2888" y="2259"/>
                <a:ext cx="797" cy="268"/>
              </a:xfrm>
              <a:prstGeom prst="parallelogram">
                <a:avLst>
                  <a:gd name="adj" fmla="val 9046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19" name="AutoShape 51"/>
              <p:cNvSpPr>
                <a:spLocks noChangeArrowheads="1"/>
              </p:cNvSpPr>
              <p:nvPr/>
            </p:nvSpPr>
            <p:spPr bwMode="auto">
              <a:xfrm rot="8797440" flipH="1">
                <a:off x="3342" y="2272"/>
                <a:ext cx="825" cy="108"/>
              </a:xfrm>
              <a:prstGeom prst="parallelogram">
                <a:avLst>
                  <a:gd name="adj" fmla="val 68113"/>
                </a:avLst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0" name="AutoShape 52"/>
              <p:cNvSpPr>
                <a:spLocks noChangeArrowheads="1"/>
              </p:cNvSpPr>
              <p:nvPr/>
            </p:nvSpPr>
            <p:spPr bwMode="auto">
              <a:xfrm rot="19584613" flipV="1">
                <a:off x="2577" y="2139"/>
                <a:ext cx="800" cy="270"/>
              </a:xfrm>
              <a:prstGeom prst="parallelogram">
                <a:avLst>
                  <a:gd name="adj" fmla="val 21742"/>
                </a:avLst>
              </a:prstGeom>
              <a:solidFill>
                <a:srgbClr val="F8C7A6"/>
              </a:solidFill>
              <a:ln w="12700" algn="ctr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grpSp>
            <p:nvGrpSpPr>
              <p:cNvPr id="21" name="Group 53"/>
              <p:cNvGrpSpPr>
                <a:grpSpLocks/>
              </p:cNvGrpSpPr>
              <p:nvPr/>
            </p:nvGrpSpPr>
            <p:grpSpPr bwMode="auto">
              <a:xfrm>
                <a:off x="3388" y="2080"/>
                <a:ext cx="716" cy="428"/>
                <a:chOff x="3388" y="2080"/>
                <a:chExt cx="716" cy="428"/>
              </a:xfrm>
            </p:grpSpPr>
            <p:sp>
              <p:nvSpPr>
                <p:cNvPr id="42" name="Line 54"/>
                <p:cNvSpPr>
                  <a:spLocks noChangeShapeType="1"/>
                </p:cNvSpPr>
                <p:nvPr/>
              </p:nvSpPr>
              <p:spPr bwMode="auto">
                <a:xfrm flipV="1">
                  <a:off x="3388" y="2084"/>
                  <a:ext cx="624" cy="424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  <p:sp>
              <p:nvSpPr>
                <p:cNvPr id="43" name="Line 55"/>
                <p:cNvSpPr>
                  <a:spLocks noChangeShapeType="1"/>
                </p:cNvSpPr>
                <p:nvPr/>
              </p:nvSpPr>
              <p:spPr bwMode="auto">
                <a:xfrm>
                  <a:off x="4008" y="2080"/>
                  <a:ext cx="96" cy="56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 dirty="0"/>
                </a:p>
              </p:txBody>
            </p:sp>
          </p:grpSp>
          <p:sp>
            <p:nvSpPr>
              <p:cNvPr id="22" name="Arc 56"/>
              <p:cNvSpPr>
                <a:spLocks/>
              </p:cNvSpPr>
              <p:nvPr/>
            </p:nvSpPr>
            <p:spPr bwMode="auto">
              <a:xfrm>
                <a:off x="3192" y="2423"/>
                <a:ext cx="872" cy="1561"/>
              </a:xfrm>
              <a:custGeom>
                <a:avLst/>
                <a:gdLst>
                  <a:gd name="G0" fmla="+- 0 0 0"/>
                  <a:gd name="G1" fmla="+- 17347 0 0"/>
                  <a:gd name="G2" fmla="+- 21600 0 0"/>
                  <a:gd name="T0" fmla="*/ 12870 w 21600"/>
                  <a:gd name="T1" fmla="*/ 0 h 35107"/>
                  <a:gd name="T2" fmla="*/ 12294 w 21600"/>
                  <a:gd name="T3" fmla="*/ 35107 h 35107"/>
                  <a:gd name="T4" fmla="*/ 0 w 21600"/>
                  <a:gd name="T5" fmla="*/ 17347 h 35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35107" fill="none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</a:path>
                  <a:path w="21600" h="35107" stroke="0" extrusionOk="0">
                    <a:moveTo>
                      <a:pt x="12870" y="-1"/>
                    </a:moveTo>
                    <a:cubicBezTo>
                      <a:pt x="18361" y="4074"/>
                      <a:pt x="21600" y="10508"/>
                      <a:pt x="21600" y="17347"/>
                    </a:cubicBezTo>
                    <a:cubicBezTo>
                      <a:pt x="21600" y="24435"/>
                      <a:pt x="18122" y="31072"/>
                      <a:pt x="12293" y="35106"/>
                    </a:cubicBezTo>
                    <a:lnTo>
                      <a:pt x="0" y="17347"/>
                    </a:lnTo>
                    <a:close/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3" name="Rectangle 57"/>
              <p:cNvSpPr>
                <a:spLocks noChangeArrowheads="1"/>
              </p:cNvSpPr>
              <p:nvPr/>
            </p:nvSpPr>
            <p:spPr bwMode="auto">
              <a:xfrm rot="-2951095">
                <a:off x="3488" y="2480"/>
                <a:ext cx="172" cy="56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4" name="AutoShape 58"/>
              <p:cNvSpPr>
                <a:spLocks noChangeArrowheads="1"/>
              </p:cNvSpPr>
              <p:nvPr/>
            </p:nvSpPr>
            <p:spPr bwMode="auto">
              <a:xfrm rot="3678264">
                <a:off x="2074" y="1979"/>
                <a:ext cx="2406" cy="2164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5" name="AutoShape 59"/>
              <p:cNvSpPr>
                <a:spLocks noChangeArrowheads="1"/>
              </p:cNvSpPr>
              <p:nvPr/>
            </p:nvSpPr>
            <p:spPr bwMode="auto">
              <a:xfrm rot="5400000">
                <a:off x="2375" y="2388"/>
                <a:ext cx="2249" cy="1616"/>
              </a:xfrm>
              <a:custGeom>
                <a:avLst/>
                <a:gdLst>
                  <a:gd name="G0" fmla="+- 7598 0 0"/>
                  <a:gd name="G1" fmla="+- -7335001 0 0"/>
                  <a:gd name="G2" fmla="+- 0 0 -7335001"/>
                  <a:gd name="T0" fmla="*/ 0 256 1"/>
                  <a:gd name="T1" fmla="*/ 180 256 1"/>
                  <a:gd name="G3" fmla="+- -7335001 T0 T1"/>
                  <a:gd name="T2" fmla="*/ 0 256 1"/>
                  <a:gd name="T3" fmla="*/ 90 256 1"/>
                  <a:gd name="G4" fmla="+- -7335001 T2 T3"/>
                  <a:gd name="G5" fmla="*/ G4 2 1"/>
                  <a:gd name="T4" fmla="*/ 90 256 1"/>
                  <a:gd name="T5" fmla="*/ 0 256 1"/>
                  <a:gd name="G6" fmla="+- -7335001 T4 T5"/>
                  <a:gd name="G7" fmla="*/ G6 2 1"/>
                  <a:gd name="G8" fmla="abs -7335001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7598"/>
                  <a:gd name="G18" fmla="*/ 7598 1 2"/>
                  <a:gd name="G19" fmla="+- G18 5400 0"/>
                  <a:gd name="G20" fmla="cos G19 -7335001"/>
                  <a:gd name="G21" fmla="sin G19 -7335001"/>
                  <a:gd name="G22" fmla="+- G20 10800 0"/>
                  <a:gd name="G23" fmla="+- G21 10800 0"/>
                  <a:gd name="G24" fmla="+- 10800 0 G20"/>
                  <a:gd name="G25" fmla="+- 7598 10800 0"/>
                  <a:gd name="G26" fmla="?: G9 G17 G25"/>
                  <a:gd name="G27" fmla="?: G9 0 21600"/>
                  <a:gd name="G28" fmla="cos 10800 -7335001"/>
                  <a:gd name="G29" fmla="sin 10800 -7335001"/>
                  <a:gd name="G30" fmla="sin 7598 -7335001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7335001 G34 0"/>
                  <a:gd name="G36" fmla="?: G6 G35 G31"/>
                  <a:gd name="G37" fmla="+- 21600 0 G36"/>
                  <a:gd name="G38" fmla="?: G4 0 G33"/>
                  <a:gd name="G39" fmla="?: -7335001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7365 w 21600"/>
                  <a:gd name="T15" fmla="*/ 2266 h 21600"/>
                  <a:gd name="T16" fmla="*/ 10800 w 21600"/>
                  <a:gd name="T17" fmla="*/ 3202 h 21600"/>
                  <a:gd name="T18" fmla="*/ 14235 w 21600"/>
                  <a:gd name="T19" fmla="*/ 2266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7963" y="3751"/>
                    </a:moveTo>
                    <a:cubicBezTo>
                      <a:pt x="8864" y="3388"/>
                      <a:pt x="9827" y="3201"/>
                      <a:pt x="10800" y="3202"/>
                    </a:cubicBezTo>
                    <a:cubicBezTo>
                      <a:pt x="11772" y="3202"/>
                      <a:pt x="12735" y="3388"/>
                      <a:pt x="13636" y="3751"/>
                    </a:cubicBezTo>
                    <a:lnTo>
                      <a:pt x="14832" y="781"/>
                    </a:lnTo>
                    <a:cubicBezTo>
                      <a:pt x="13550" y="265"/>
                      <a:pt x="12181" y="-1"/>
                      <a:pt x="10799" y="0"/>
                    </a:cubicBezTo>
                    <a:cubicBezTo>
                      <a:pt x="9418" y="0"/>
                      <a:pt x="8049" y="265"/>
                      <a:pt x="6767" y="781"/>
                    </a:cubicBez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6" name="Rectangle 60"/>
              <p:cNvSpPr>
                <a:spLocks noChangeArrowheads="1"/>
              </p:cNvSpPr>
              <p:nvPr/>
            </p:nvSpPr>
            <p:spPr bwMode="auto">
              <a:xfrm rot="-1986641">
                <a:off x="3721" y="2177"/>
                <a:ext cx="672" cy="163"/>
              </a:xfrm>
              <a:prstGeom prst="rect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7" name="Line 61"/>
              <p:cNvSpPr>
                <a:spLocks noChangeShapeType="1"/>
              </p:cNvSpPr>
              <p:nvPr/>
            </p:nvSpPr>
            <p:spPr bwMode="auto">
              <a:xfrm flipV="1">
                <a:off x="3696" y="2012"/>
                <a:ext cx="604" cy="40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8" name="AutoShape 62"/>
              <p:cNvSpPr>
                <a:spLocks noChangeArrowheads="1"/>
              </p:cNvSpPr>
              <p:nvPr/>
            </p:nvSpPr>
            <p:spPr bwMode="auto">
              <a:xfrm rot="19576837" flipH="1">
                <a:off x="3696" y="3535"/>
                <a:ext cx="637" cy="20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29" name="Line 63"/>
              <p:cNvSpPr>
                <a:spLocks noChangeShapeType="1"/>
              </p:cNvSpPr>
              <p:nvPr/>
            </p:nvSpPr>
            <p:spPr bwMode="auto">
              <a:xfrm flipV="1">
                <a:off x="3700" y="3539"/>
                <a:ext cx="643" cy="4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0" name="AutoShape 64"/>
              <p:cNvSpPr>
                <a:spLocks noChangeArrowheads="1"/>
              </p:cNvSpPr>
              <p:nvPr/>
            </p:nvSpPr>
            <p:spPr bwMode="auto">
              <a:xfrm rot="18892305" flipH="1">
                <a:off x="3750" y="3635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1" name="AutoShape 65"/>
              <p:cNvSpPr>
                <a:spLocks noChangeArrowheads="1"/>
              </p:cNvSpPr>
              <p:nvPr/>
            </p:nvSpPr>
            <p:spPr bwMode="auto">
              <a:xfrm rot="18343118" flipH="1">
                <a:off x="3797" y="3526"/>
                <a:ext cx="395" cy="111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2" name="AutoShape 66"/>
              <p:cNvSpPr>
                <a:spLocks noChangeArrowheads="1"/>
              </p:cNvSpPr>
              <p:nvPr/>
            </p:nvSpPr>
            <p:spPr bwMode="auto">
              <a:xfrm rot="-1848406">
                <a:off x="3729" y="2363"/>
                <a:ext cx="176" cy="97"/>
              </a:xfrm>
              <a:custGeom>
                <a:avLst/>
                <a:gdLst>
                  <a:gd name="G0" fmla="+- 3752 0 0"/>
                  <a:gd name="G1" fmla="+- 21600 0 3752"/>
                  <a:gd name="G2" fmla="*/ 3752 1 2"/>
                  <a:gd name="G3" fmla="+- 21600 0 G2"/>
                  <a:gd name="G4" fmla="+/ 3752 21600 2"/>
                  <a:gd name="G5" fmla="+/ G1 0 2"/>
                  <a:gd name="G6" fmla="*/ 21600 21600 3752"/>
                  <a:gd name="G7" fmla="*/ G6 1 2"/>
                  <a:gd name="G8" fmla="+- 21600 0 G7"/>
                  <a:gd name="G9" fmla="*/ 21600 1 2"/>
                  <a:gd name="G10" fmla="+- 3752 0 G9"/>
                  <a:gd name="G11" fmla="?: G10 G8 0"/>
                  <a:gd name="G12" fmla="?: G10 G7 21600"/>
                  <a:gd name="T0" fmla="*/ 19724 w 21600"/>
                  <a:gd name="T1" fmla="*/ 10800 h 21600"/>
                  <a:gd name="T2" fmla="*/ 10800 w 21600"/>
                  <a:gd name="T3" fmla="*/ 21600 h 21600"/>
                  <a:gd name="T4" fmla="*/ 1876 w 21600"/>
                  <a:gd name="T5" fmla="*/ 10800 h 21600"/>
                  <a:gd name="T6" fmla="*/ 10800 w 21600"/>
                  <a:gd name="T7" fmla="*/ 0 h 21600"/>
                  <a:gd name="T8" fmla="*/ 3676 w 21600"/>
                  <a:gd name="T9" fmla="*/ 3676 h 21600"/>
                  <a:gd name="T10" fmla="*/ 17924 w 21600"/>
                  <a:gd name="T11" fmla="*/ 17924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>
                    <a:moveTo>
                      <a:pt x="0" y="0"/>
                    </a:moveTo>
                    <a:lnTo>
                      <a:pt x="3752" y="21600"/>
                    </a:lnTo>
                    <a:lnTo>
                      <a:pt x="17848" y="21600"/>
                    </a:lnTo>
                    <a:lnTo>
                      <a:pt x="21600" y="0"/>
                    </a:lnTo>
                    <a:close/>
                  </a:path>
                </a:pathLst>
              </a:cu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3" name="Line 67"/>
              <p:cNvSpPr>
                <a:spLocks noChangeShapeType="1"/>
              </p:cNvSpPr>
              <p:nvPr/>
            </p:nvSpPr>
            <p:spPr bwMode="auto">
              <a:xfrm>
                <a:off x="3392" y="2512"/>
                <a:ext cx="156" cy="8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4" name="Line 68"/>
              <p:cNvSpPr>
                <a:spLocks noChangeShapeType="1"/>
              </p:cNvSpPr>
              <p:nvPr/>
            </p:nvSpPr>
            <p:spPr bwMode="auto">
              <a:xfrm flipV="1">
                <a:off x="3544" y="2420"/>
                <a:ext cx="160" cy="172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5" name="AutoShape 69"/>
              <p:cNvSpPr>
                <a:spLocks noChangeArrowheads="1"/>
              </p:cNvSpPr>
              <p:nvPr/>
            </p:nvSpPr>
            <p:spPr bwMode="auto">
              <a:xfrm rot="-2153951">
                <a:off x="3055" y="3595"/>
                <a:ext cx="14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6" name="AutoShape 70"/>
              <p:cNvSpPr>
                <a:spLocks noChangeArrowheads="1"/>
              </p:cNvSpPr>
              <p:nvPr/>
            </p:nvSpPr>
            <p:spPr bwMode="auto">
              <a:xfrm rot="19408951" flipH="1">
                <a:off x="2844" y="3707"/>
                <a:ext cx="252" cy="117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7" name="Line 71"/>
              <p:cNvSpPr>
                <a:spLocks noChangeShapeType="1"/>
              </p:cNvSpPr>
              <p:nvPr/>
            </p:nvSpPr>
            <p:spPr bwMode="auto">
              <a:xfrm flipV="1">
                <a:off x="2904" y="3652"/>
                <a:ext cx="324" cy="23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8" name="AutoShape 72"/>
              <p:cNvSpPr>
                <a:spLocks noChangeArrowheads="1"/>
              </p:cNvSpPr>
              <p:nvPr/>
            </p:nvSpPr>
            <p:spPr bwMode="auto">
              <a:xfrm rot="8048969">
                <a:off x="2573" y="3894"/>
                <a:ext cx="238" cy="48"/>
              </a:xfrm>
              <a:prstGeom prst="rtTriangle">
                <a:avLst/>
              </a:prstGeom>
              <a:solidFill>
                <a:srgbClr val="F8C7A6"/>
              </a:solidFill>
              <a:ln w="9525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39" name="Line 73"/>
              <p:cNvSpPr>
                <a:spLocks noChangeShapeType="1"/>
              </p:cNvSpPr>
              <p:nvPr/>
            </p:nvSpPr>
            <p:spPr bwMode="auto">
              <a:xfrm flipV="1">
                <a:off x="2584" y="3856"/>
                <a:ext cx="208" cy="1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0" name="Line 74"/>
              <p:cNvSpPr>
                <a:spLocks noChangeShapeType="1"/>
              </p:cNvSpPr>
              <p:nvPr/>
            </p:nvSpPr>
            <p:spPr bwMode="auto">
              <a:xfrm>
                <a:off x="3657" y="2292"/>
                <a:ext cx="42" cy="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  <p:sp>
            <p:nvSpPr>
              <p:cNvPr id="41" name="Line 75"/>
              <p:cNvSpPr>
                <a:spLocks noChangeShapeType="1"/>
              </p:cNvSpPr>
              <p:nvPr/>
            </p:nvSpPr>
            <p:spPr bwMode="auto">
              <a:xfrm flipH="1">
                <a:off x="3270" y="2505"/>
                <a:ext cx="123" cy="24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 dirty="0"/>
              </a:p>
            </p:txBody>
          </p:sp>
        </p:grpSp>
        <p:sp>
          <p:nvSpPr>
            <p:cNvPr id="10" name="AutoShape 76"/>
            <p:cNvSpPr>
              <a:spLocks noChangeArrowheads="1"/>
            </p:cNvSpPr>
            <p:nvPr/>
          </p:nvSpPr>
          <p:spPr bwMode="auto">
            <a:xfrm rot="8902329" flipH="1" flipV="1">
              <a:off x="5057" y="2634"/>
              <a:ext cx="339" cy="154"/>
            </a:xfrm>
            <a:prstGeom prst="rightArrow">
              <a:avLst>
                <a:gd name="adj1" fmla="val 48139"/>
                <a:gd name="adj2" fmla="val 89683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1" name="Text Box 77"/>
            <p:cNvSpPr txBox="1">
              <a:spLocks noChangeArrowheads="1"/>
            </p:cNvSpPr>
            <p:nvPr/>
          </p:nvSpPr>
          <p:spPr bwMode="auto">
            <a:xfrm>
              <a:off x="5119" y="2852"/>
              <a:ext cx="15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2" name="AutoShape 78"/>
            <p:cNvSpPr>
              <a:spLocks noChangeArrowheads="1"/>
            </p:cNvSpPr>
            <p:nvPr/>
          </p:nvSpPr>
          <p:spPr bwMode="auto">
            <a:xfrm rot="-2003319" flipH="1" flipV="1">
              <a:off x="3829" y="2420"/>
              <a:ext cx="281" cy="155"/>
            </a:xfrm>
            <a:prstGeom prst="rightArrow">
              <a:avLst>
                <a:gd name="adj1" fmla="val 33806"/>
                <a:gd name="adj2" fmla="val 54102"/>
              </a:avLst>
            </a:prstGeom>
            <a:solidFill>
              <a:srgbClr val="FE00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3" name="Text Box 79"/>
            <p:cNvSpPr txBox="1">
              <a:spLocks noChangeArrowheads="1"/>
            </p:cNvSpPr>
            <p:nvPr/>
          </p:nvSpPr>
          <p:spPr bwMode="auto">
            <a:xfrm>
              <a:off x="4159" y="2406"/>
              <a:ext cx="178" cy="237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FE0000"/>
                  </a:solidFill>
                  <a:latin typeface="Times New Roman" pitchFamily="18" charset="0"/>
                </a:rPr>
                <a:t>I</a:t>
              </a:r>
              <a:endParaRPr lang="en-US" sz="1800" b="1" dirty="0">
                <a:solidFill>
                  <a:srgbClr val="FE0000"/>
                </a:solidFill>
                <a:latin typeface="Times New Roman" pitchFamily="18" charset="0"/>
              </a:endParaRPr>
            </a:p>
          </p:txBody>
        </p:sp>
        <p:sp>
          <p:nvSpPr>
            <p:cNvPr id="14" name="AutoShape 80"/>
            <p:cNvSpPr>
              <a:spLocks noChangeArrowheads="1"/>
            </p:cNvSpPr>
            <p:nvPr/>
          </p:nvSpPr>
          <p:spPr bwMode="auto">
            <a:xfrm>
              <a:off x="4063" y="2953"/>
              <a:ext cx="197" cy="273"/>
            </a:xfrm>
            <a:prstGeom prst="upArrow">
              <a:avLst>
                <a:gd name="adj1" fmla="val 50000"/>
                <a:gd name="adj2" fmla="val 34645"/>
              </a:avLst>
            </a:prstGeom>
            <a:solidFill>
              <a:srgbClr val="6F6F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 dirty="0"/>
            </a:p>
          </p:txBody>
        </p:sp>
        <p:sp>
          <p:nvSpPr>
            <p:cNvPr id="15" name="Text Box 81"/>
            <p:cNvSpPr txBox="1">
              <a:spLocks noChangeArrowheads="1"/>
            </p:cNvSpPr>
            <p:nvPr/>
          </p:nvSpPr>
          <p:spPr bwMode="auto">
            <a:xfrm>
              <a:off x="4072" y="3272"/>
              <a:ext cx="212" cy="231"/>
            </a:xfrm>
            <a:prstGeom prst="rect">
              <a:avLst/>
            </a:prstGeom>
            <a:solidFill>
              <a:schemeClr val="bg1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GB" sz="1800" b="1" dirty="0">
                  <a:solidFill>
                    <a:srgbClr val="6F6FFF"/>
                  </a:solidFill>
                  <a:latin typeface="Times New Roman" pitchFamily="18" charset="0"/>
                </a:rPr>
                <a:t>B</a:t>
              </a:r>
              <a:endParaRPr lang="en-US" sz="1800" b="1" dirty="0">
                <a:solidFill>
                  <a:srgbClr val="6F6FFF"/>
                </a:solidFill>
                <a:latin typeface="Times New Roman" pitchFamily="18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0" y="5941814"/>
            <a:ext cx="4425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</a:rPr>
              <a:t>SUPERCONDUCTING!</a:t>
            </a:r>
            <a:br>
              <a:rPr lang="en-US" sz="1800" b="1" dirty="0">
                <a:solidFill>
                  <a:srgbClr val="FF0000"/>
                </a:solidFill>
              </a:rPr>
            </a:br>
            <a:r>
              <a:rPr lang="en-US" sz="1800" b="1" dirty="0">
                <a:solidFill>
                  <a:srgbClr val="FF0000"/>
                </a:solidFill>
              </a:rPr>
              <a:t>Cooled with superfluid helium at 1.9 K</a:t>
            </a:r>
            <a:endParaRPr lang="en-GB" sz="1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1625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superconductor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11</a:t>
            </a:fld>
            <a:endParaRPr lang="en-US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8751" y="2707426"/>
            <a:ext cx="2133600" cy="212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25751" y="3469426"/>
            <a:ext cx="1138238" cy="156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" name="Group 7"/>
          <p:cNvGrpSpPr>
            <a:grpSpLocks/>
          </p:cNvGrpSpPr>
          <p:nvPr/>
        </p:nvGrpSpPr>
        <p:grpSpPr bwMode="auto">
          <a:xfrm>
            <a:off x="5801751" y="3469426"/>
            <a:ext cx="1600200" cy="1563688"/>
            <a:chOff x="3312" y="2784"/>
            <a:chExt cx="1104" cy="1248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3312" y="2832"/>
              <a:ext cx="192" cy="288"/>
            </a:xfrm>
            <a:prstGeom prst="rect">
              <a:avLst/>
            </a:prstGeom>
            <a:noFill/>
            <a:ln w="254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9"/>
            <p:cNvSpPr>
              <a:spLocks noChangeShapeType="1"/>
            </p:cNvSpPr>
            <p:nvPr/>
          </p:nvSpPr>
          <p:spPr bwMode="auto">
            <a:xfrm flipV="1">
              <a:off x="3504" y="2784"/>
              <a:ext cx="864" cy="48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>
              <a:off x="3312" y="3120"/>
              <a:ext cx="1104" cy="912"/>
            </a:xfrm>
            <a:prstGeom prst="line">
              <a:avLst/>
            </a:prstGeom>
            <a:noFill/>
            <a:ln w="25400">
              <a:solidFill>
                <a:schemeClr val="hlink"/>
              </a:solidFill>
              <a:round/>
              <a:headEnd/>
              <a:tailEnd type="triangle" w="sm" len="lg"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5227893" y="2338185"/>
            <a:ext cx="111125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 dirty="0">
                <a:solidFill>
                  <a:schemeClr val="accent2"/>
                </a:solidFill>
              </a:rPr>
              <a:t>Strand</a:t>
            </a:r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7401951" y="3088426"/>
            <a:ext cx="10541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Filament</a:t>
            </a: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1551" y="3088426"/>
            <a:ext cx="3606800" cy="128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1382151" y="2707426"/>
            <a:ext cx="1524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1600" b="1">
                <a:solidFill>
                  <a:schemeClr val="accent2"/>
                </a:solidFill>
              </a:rPr>
              <a:t>Cable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1115616" y="5655544"/>
            <a:ext cx="6433585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dirty="0">
                <a:solidFill>
                  <a:schemeClr val="tx2"/>
                </a:solidFill>
              </a:rPr>
              <a:t>Used 1200 tonnes/7600 km of cable</a:t>
            </a:r>
            <a:br>
              <a:rPr lang="en-US" sz="2800" dirty="0">
                <a:solidFill>
                  <a:schemeClr val="tx2"/>
                </a:solidFill>
              </a:rPr>
            </a:br>
            <a:r>
              <a:rPr lang="en-US" sz="2800" dirty="0">
                <a:solidFill>
                  <a:schemeClr val="tx2"/>
                </a:solidFill>
              </a:rPr>
              <a:t>Single cable carries current up to 12 kA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587448" y="1211100"/>
            <a:ext cx="6584952" cy="58477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Niobium-titanium Rutherford cable</a:t>
            </a:r>
          </a:p>
        </p:txBody>
      </p:sp>
    </p:spTree>
    <p:extLst>
      <p:ext uri="{BB962C8B-B14F-4D97-AF65-F5344CB8AC3E}">
        <p14:creationId xmlns:p14="http://schemas.microsoft.com/office/powerpoint/2010/main" val="39139444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than just some coils…</a:t>
            </a:r>
          </a:p>
        </p:txBody>
      </p:sp>
      <p:pic>
        <p:nvPicPr>
          <p:cNvPr id="5" name="Picture 3" descr="lhcdipo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142984"/>
            <a:ext cx="7929586" cy="4940848"/>
          </a:xfrm>
          <a:prstGeom prst="rect">
            <a:avLst/>
          </a:prstGeom>
          <a:noFill/>
        </p:spPr>
      </p:pic>
      <p:sp>
        <p:nvSpPr>
          <p:cNvPr id="6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553075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During construction: Dipoles all over</a:t>
            </a:r>
          </a:p>
        </p:txBody>
      </p:sp>
      <p:pic>
        <p:nvPicPr>
          <p:cNvPr id="5" name="Picture 5" descr="0507023_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510" y="1412720"/>
            <a:ext cx="6984970" cy="4581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48678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 the LHC tunnel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14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052736"/>
            <a:ext cx="8280920" cy="5618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1331640" y="3933056"/>
            <a:ext cx="1080120" cy="10081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0970" y="49307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53370" y="50831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05770" y="52355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8170" y="53879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910570" y="554039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?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02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Beam</a:t>
            </a:r>
            <a:r>
              <a:rPr lang="fr-CH" dirty="0"/>
              <a:t> </a:t>
            </a:r>
            <a:r>
              <a:rPr lang="fr-CH" dirty="0" err="1"/>
              <a:t>is</a:t>
            </a:r>
            <a:r>
              <a:rPr lang="fr-CH" dirty="0"/>
              <a:t> divergent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755576" y="1844824"/>
            <a:ext cx="4630013" cy="3166736"/>
            <a:chOff x="532256" y="2523683"/>
            <a:chExt cx="3747795" cy="2315882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496514" y="3701592"/>
              <a:ext cx="2338301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1496514" y="3250525"/>
              <a:ext cx="1554911" cy="451068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1496514" y="3402925"/>
              <a:ext cx="1707311" cy="108744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496514" y="3808425"/>
              <a:ext cx="1707311" cy="3461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496514" y="3618501"/>
              <a:ext cx="1819280" cy="8309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1496514" y="3853993"/>
              <a:ext cx="1554911" cy="597332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532256" y="2523683"/>
              <a:ext cx="3747795" cy="316823"/>
            </a:xfrm>
            <a:prstGeom prst="rect">
              <a:avLst/>
            </a:prstGeom>
            <a:solidFill>
              <a:srgbClr val="C6D9F1"/>
            </a:solidFill>
            <a:ln>
              <a:solidFill>
                <a:schemeClr val="tx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>
                  <a:solidFill>
                    <a:srgbClr val="1F497D"/>
                  </a:solidFill>
                </a:rPr>
                <a:t>Many particles many initial conditions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496514" y="3555325"/>
              <a:ext cx="1707311" cy="599246"/>
            </a:xfrm>
            <a:prstGeom prst="straightConnector1">
              <a:avLst/>
            </a:prstGeom>
            <a:ln w="31750"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 Box 335"/>
            <p:cNvSpPr txBox="1">
              <a:spLocks noChangeArrowheads="1"/>
            </p:cNvSpPr>
            <p:nvPr/>
          </p:nvSpPr>
          <p:spPr bwMode="auto">
            <a:xfrm rot="16200000">
              <a:off x="268887" y="3436222"/>
              <a:ext cx="1584323" cy="7080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Vertical </a:t>
              </a:r>
            </a:p>
            <a:p>
              <a:pPr algn="ctr"/>
              <a:r>
                <a:rPr lang="en-US" sz="2000" dirty="0">
                  <a:latin typeface="+mn-lt"/>
                </a:rPr>
                <a:t>displacement</a:t>
              </a:r>
            </a:p>
          </p:txBody>
        </p:sp>
        <p:sp>
          <p:nvSpPr>
            <p:cNvPr id="14" name="Text Box 335"/>
            <p:cNvSpPr txBox="1">
              <a:spLocks noChangeArrowheads="1"/>
            </p:cNvSpPr>
            <p:nvPr/>
          </p:nvSpPr>
          <p:spPr bwMode="auto">
            <a:xfrm>
              <a:off x="1237012" y="4439455"/>
              <a:ext cx="279862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2000" dirty="0">
                  <a:latin typeface="+mn-lt"/>
                </a:rPr>
                <a:t>Many different angles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351404" y="3675943"/>
              <a:ext cx="6723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ym typeface="Wingdings"/>
                </a:rPr>
                <a:t> </a:t>
              </a:r>
              <a:r>
                <a:rPr lang="en-GB" dirty="0"/>
                <a:t>s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1437772" y="35078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Oval 16"/>
            <p:cNvSpPr/>
            <p:nvPr/>
          </p:nvSpPr>
          <p:spPr>
            <a:xfrm>
              <a:off x="1437772" y="335544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Oval 17"/>
            <p:cNvSpPr/>
            <p:nvPr/>
          </p:nvSpPr>
          <p:spPr>
            <a:xfrm>
              <a:off x="1442284" y="3654111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1442284" y="3806384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1437772" y="4107090"/>
              <a:ext cx="117484" cy="94961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5443" y="1777975"/>
            <a:ext cx="2857380" cy="312780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5995443" y="5011560"/>
            <a:ext cx="30748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Quadrupole</a:t>
            </a:r>
            <a:r>
              <a:rPr lang="fr-CH" dirty="0"/>
              <a:t> </a:t>
            </a:r>
            <a:r>
              <a:rPr lang="fr-CH" dirty="0" err="1"/>
              <a:t>magnet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882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/>
              <a:t>Quadrupole magnets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16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0" y="2419617"/>
            <a:ext cx="4185696" cy="3211445"/>
            <a:chOff x="5638800" y="4303713"/>
            <a:chExt cx="2971800" cy="2554287"/>
          </a:xfrm>
        </p:grpSpPr>
        <p:pic>
          <p:nvPicPr>
            <p:cNvPr id="8" name="Picture 13" descr="Feldlinien_Quad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4953" b="11859"/>
            <a:stretch>
              <a:fillRect/>
            </a:stretch>
          </p:blipFill>
          <p:spPr bwMode="auto">
            <a:xfrm>
              <a:off x="5638800" y="4303713"/>
              <a:ext cx="2971800" cy="2554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Line 14"/>
            <p:cNvSpPr>
              <a:spLocks noChangeShapeType="1"/>
            </p:cNvSpPr>
            <p:nvPr/>
          </p:nvSpPr>
          <p:spPr bwMode="auto">
            <a:xfrm flipH="1">
              <a:off x="7618413" y="5605463"/>
              <a:ext cx="533400" cy="1587"/>
            </a:xfrm>
            <a:prstGeom prst="line">
              <a:avLst/>
            </a:prstGeom>
            <a:noFill/>
            <a:ln w="3810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10" name="Line 15"/>
            <p:cNvSpPr>
              <a:spLocks noChangeShapeType="1"/>
            </p:cNvSpPr>
            <p:nvPr/>
          </p:nvSpPr>
          <p:spPr bwMode="auto">
            <a:xfrm flipV="1">
              <a:off x="7543800" y="4924425"/>
              <a:ext cx="0" cy="60325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</p:grpSp>
      <p:pic>
        <p:nvPicPr>
          <p:cNvPr id="1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3797" y="2437983"/>
            <a:ext cx="4870203" cy="32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391476" y="5845397"/>
            <a:ext cx="85698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A quadrupole magnet will focus in one plane and de-focus in the other.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Convention: a “focusing” </a:t>
            </a:r>
            <a:r>
              <a:rPr lang="en-US" sz="2000" dirty="0" err="1"/>
              <a:t>quadrupole</a:t>
            </a:r>
            <a:r>
              <a:rPr lang="en-US" sz="2000" dirty="0"/>
              <a:t> focuses in the horizontal plane </a:t>
            </a:r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6219" y="270440"/>
            <a:ext cx="1954213" cy="195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Line 14"/>
          <p:cNvSpPr>
            <a:spLocks noChangeShapeType="1"/>
          </p:cNvSpPr>
          <p:nvPr/>
        </p:nvSpPr>
        <p:spPr bwMode="auto">
          <a:xfrm>
            <a:off x="1928560" y="4061096"/>
            <a:ext cx="627925" cy="617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  <p:sp>
        <p:nvSpPr>
          <p:cNvPr id="15" name="Line 15"/>
          <p:cNvSpPr>
            <a:spLocks noChangeShapeType="1"/>
          </p:cNvSpPr>
          <p:nvPr/>
        </p:nvSpPr>
        <p:spPr bwMode="auto">
          <a:xfrm flipH="1">
            <a:off x="2686584" y="4217896"/>
            <a:ext cx="2424" cy="71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squar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07727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9464E-97CD-444E-9EE8-E53275B7B1FE}" type="slidenum">
              <a:rPr lang="en-GB"/>
              <a:pPr/>
              <a:t>17</a:t>
            </a:fld>
            <a:endParaRPr lang="en-GB"/>
          </a:p>
        </p:txBody>
      </p:sp>
      <p:sp>
        <p:nvSpPr>
          <p:cNvPr id="535562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Alternate gradient focusing</a:t>
            </a:r>
            <a:endParaRPr lang="en-US" dirty="0"/>
          </a:p>
        </p:txBody>
      </p:sp>
      <p:sp>
        <p:nvSpPr>
          <p:cNvPr id="535556" name="Text Box 4"/>
          <p:cNvSpPr txBox="1">
            <a:spLocks noChangeArrowheads="1"/>
          </p:cNvSpPr>
          <p:nvPr/>
        </p:nvSpPr>
        <p:spPr bwMode="auto">
          <a:xfrm>
            <a:off x="3941372" y="5091547"/>
            <a:ext cx="396239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/>
            <a:r>
              <a:rPr lang="en-US" dirty="0">
                <a:solidFill>
                  <a:schemeClr val="tx1"/>
                </a:solidFill>
                <a:latin typeface="High Tower Text" pitchFamily="18" charset="0"/>
              </a:rPr>
              <a:t>(and similarly for the vertical plane y)</a:t>
            </a:r>
          </a:p>
        </p:txBody>
      </p:sp>
      <p:sp>
        <p:nvSpPr>
          <p:cNvPr id="535557" name="Text Box 5"/>
          <p:cNvSpPr txBox="1">
            <a:spLocks noChangeArrowheads="1"/>
          </p:cNvSpPr>
          <p:nvPr/>
        </p:nvSpPr>
        <p:spPr bwMode="auto">
          <a:xfrm>
            <a:off x="486027" y="2926646"/>
            <a:ext cx="7666791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The general linear magnet lattice can be parameterized by a </a:t>
            </a:r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‘varying spring constant’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, K=K(s).</a:t>
            </a:r>
          </a:p>
        </p:txBody>
      </p:sp>
      <p:sp>
        <p:nvSpPr>
          <p:cNvPr id="535558" name="Text Box 6"/>
          <p:cNvSpPr txBox="1">
            <a:spLocks noChangeArrowheads="1"/>
          </p:cNvSpPr>
          <p:nvPr/>
        </p:nvSpPr>
        <p:spPr bwMode="auto">
          <a:xfrm>
            <a:off x="552659" y="3730800"/>
            <a:ext cx="78646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rgbClr val="FF0000"/>
                </a:solidFill>
                <a:latin typeface="High Tower Text" pitchFamily="18" charset="0"/>
              </a:rPr>
              <a:t>K(s) describes the distribution of focusing strength along the lattice and is periodic.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 </a:t>
            </a:r>
          </a:p>
        </p:txBody>
      </p:sp>
      <p:sp>
        <p:nvSpPr>
          <p:cNvPr id="535561" name="Text Box 9"/>
          <p:cNvSpPr txBox="1">
            <a:spLocks noChangeArrowheads="1"/>
          </p:cNvSpPr>
          <p:nvPr/>
        </p:nvSpPr>
        <p:spPr bwMode="auto">
          <a:xfrm>
            <a:off x="3172224" y="6137949"/>
            <a:ext cx="2903524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 eaLnBrk="1" hangingPunct="1"/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This is </a:t>
            </a:r>
            <a:r>
              <a:rPr lang="en-US" sz="2000" u="sng" dirty="0">
                <a:solidFill>
                  <a:schemeClr val="tx1"/>
                </a:solidFill>
                <a:latin typeface="High Tower Text" pitchFamily="18" charset="0"/>
              </a:rPr>
              <a:t>Hill’s equation</a:t>
            </a:r>
            <a:r>
              <a:rPr lang="en-US" sz="2000" dirty="0">
                <a:solidFill>
                  <a:schemeClr val="tx1"/>
                </a:solidFill>
                <a:latin typeface="High Tower Text" pitchFamily="18" charset="0"/>
              </a:rPr>
              <a:t>. 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72462" y="976153"/>
            <a:ext cx="7985804" cy="1363983"/>
            <a:chOff x="472462" y="976153"/>
            <a:chExt cx="7985804" cy="1363983"/>
          </a:xfrm>
        </p:grpSpPr>
        <p:cxnSp>
          <p:nvCxnSpPr>
            <p:cNvPr id="21" name="Straight Arrow Connector 20"/>
            <p:cNvCxnSpPr/>
            <p:nvPr/>
          </p:nvCxnSpPr>
          <p:spPr>
            <a:xfrm>
              <a:off x="914466" y="1730536"/>
              <a:ext cx="75438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Freeform 11"/>
            <p:cNvSpPr>
              <a:spLocks/>
            </p:cNvSpPr>
            <p:nvPr/>
          </p:nvSpPr>
          <p:spPr bwMode="auto">
            <a:xfrm rot="16200000">
              <a:off x="707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 rot="16200000">
              <a:off x="1524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Freeform 11"/>
            <p:cNvSpPr>
              <a:spLocks/>
            </p:cNvSpPr>
            <p:nvPr/>
          </p:nvSpPr>
          <p:spPr bwMode="auto">
            <a:xfrm rot="16200000">
              <a:off x="23836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 rot="16200000">
              <a:off x="32004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Freeform 11"/>
            <p:cNvSpPr>
              <a:spLocks/>
            </p:cNvSpPr>
            <p:nvPr/>
          </p:nvSpPr>
          <p:spPr bwMode="auto">
            <a:xfrm rot="16200000">
              <a:off x="41362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Oval 12"/>
            <p:cNvSpPr>
              <a:spLocks noChangeArrowheads="1"/>
            </p:cNvSpPr>
            <p:nvPr/>
          </p:nvSpPr>
          <p:spPr bwMode="auto">
            <a:xfrm rot="16200000">
              <a:off x="49530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Freeform 11"/>
            <p:cNvSpPr>
              <a:spLocks/>
            </p:cNvSpPr>
            <p:nvPr/>
          </p:nvSpPr>
          <p:spPr bwMode="auto">
            <a:xfrm rot="16200000">
              <a:off x="5888897" y="1556705"/>
              <a:ext cx="1081088" cy="361950"/>
            </a:xfrm>
            <a:custGeom>
              <a:avLst/>
              <a:gdLst>
                <a:gd name="T0" fmla="*/ 1 w 681"/>
                <a:gd name="T1" fmla="*/ 19 h 228"/>
                <a:gd name="T2" fmla="*/ 8 w 681"/>
                <a:gd name="T3" fmla="*/ 19 h 228"/>
                <a:gd name="T4" fmla="*/ 46 w 681"/>
                <a:gd name="T5" fmla="*/ 42 h 228"/>
                <a:gd name="T6" fmla="*/ 90 w 681"/>
                <a:gd name="T7" fmla="*/ 55 h 228"/>
                <a:gd name="T8" fmla="*/ 126 w 681"/>
                <a:gd name="T9" fmla="*/ 64 h 228"/>
                <a:gd name="T10" fmla="*/ 166 w 681"/>
                <a:gd name="T11" fmla="*/ 72 h 228"/>
                <a:gd name="T12" fmla="*/ 211 w 681"/>
                <a:gd name="T13" fmla="*/ 72 h 228"/>
                <a:gd name="T14" fmla="*/ 254 w 681"/>
                <a:gd name="T15" fmla="*/ 76 h 228"/>
                <a:gd name="T16" fmla="*/ 295 w 681"/>
                <a:gd name="T17" fmla="*/ 76 h 228"/>
                <a:gd name="T18" fmla="*/ 331 w 681"/>
                <a:gd name="T19" fmla="*/ 74 h 228"/>
                <a:gd name="T20" fmla="*/ 368 w 681"/>
                <a:gd name="T21" fmla="*/ 73 h 228"/>
                <a:gd name="T22" fmla="*/ 403 w 681"/>
                <a:gd name="T23" fmla="*/ 73 h 228"/>
                <a:gd name="T24" fmla="*/ 438 w 681"/>
                <a:gd name="T25" fmla="*/ 71 h 228"/>
                <a:gd name="T26" fmla="*/ 476 w 681"/>
                <a:gd name="T27" fmla="*/ 68 h 228"/>
                <a:gd name="T28" fmla="*/ 502 w 681"/>
                <a:gd name="T29" fmla="*/ 65 h 228"/>
                <a:gd name="T30" fmla="*/ 532 w 681"/>
                <a:gd name="T31" fmla="*/ 61 h 228"/>
                <a:gd name="T32" fmla="*/ 576 w 681"/>
                <a:gd name="T33" fmla="*/ 56 h 228"/>
                <a:gd name="T34" fmla="*/ 617 w 681"/>
                <a:gd name="T35" fmla="*/ 47 h 228"/>
                <a:gd name="T36" fmla="*/ 644 w 681"/>
                <a:gd name="T37" fmla="*/ 40 h 228"/>
                <a:gd name="T38" fmla="*/ 662 w 681"/>
                <a:gd name="T39" fmla="*/ 29 h 228"/>
                <a:gd name="T40" fmla="*/ 680 w 681"/>
                <a:gd name="T41" fmla="*/ 13 h 228"/>
                <a:gd name="T42" fmla="*/ 673 w 681"/>
                <a:gd name="T43" fmla="*/ 211 h 228"/>
                <a:gd name="T44" fmla="*/ 673 w 681"/>
                <a:gd name="T45" fmla="*/ 211 h 228"/>
                <a:gd name="T46" fmla="*/ 647 w 681"/>
                <a:gd name="T47" fmla="*/ 194 h 228"/>
                <a:gd name="T48" fmla="*/ 610 w 681"/>
                <a:gd name="T49" fmla="*/ 178 h 228"/>
                <a:gd name="T50" fmla="*/ 580 w 681"/>
                <a:gd name="T51" fmla="*/ 169 h 228"/>
                <a:gd name="T52" fmla="*/ 547 w 681"/>
                <a:gd name="T53" fmla="*/ 164 h 228"/>
                <a:gd name="T54" fmla="*/ 505 w 681"/>
                <a:gd name="T55" fmla="*/ 156 h 228"/>
                <a:gd name="T56" fmla="*/ 479 w 681"/>
                <a:gd name="T57" fmla="*/ 154 h 228"/>
                <a:gd name="T58" fmla="*/ 433 w 681"/>
                <a:gd name="T59" fmla="*/ 149 h 228"/>
                <a:gd name="T60" fmla="*/ 395 w 681"/>
                <a:gd name="T61" fmla="*/ 146 h 228"/>
                <a:gd name="T62" fmla="*/ 352 w 681"/>
                <a:gd name="T63" fmla="*/ 146 h 228"/>
                <a:gd name="T64" fmla="*/ 322 w 681"/>
                <a:gd name="T65" fmla="*/ 146 h 228"/>
                <a:gd name="T66" fmla="*/ 274 w 681"/>
                <a:gd name="T67" fmla="*/ 148 h 228"/>
                <a:gd name="T68" fmla="*/ 220 w 681"/>
                <a:gd name="T69" fmla="*/ 151 h 228"/>
                <a:gd name="T70" fmla="*/ 188 w 681"/>
                <a:gd name="T71" fmla="*/ 155 h 228"/>
                <a:gd name="T72" fmla="*/ 157 w 681"/>
                <a:gd name="T73" fmla="*/ 156 h 228"/>
                <a:gd name="T74" fmla="*/ 123 w 681"/>
                <a:gd name="T75" fmla="*/ 164 h 228"/>
                <a:gd name="T76" fmla="*/ 96 w 681"/>
                <a:gd name="T77" fmla="*/ 168 h 228"/>
                <a:gd name="T78" fmla="*/ 56 w 681"/>
                <a:gd name="T79" fmla="*/ 175 h 228"/>
                <a:gd name="T80" fmla="*/ 27 w 681"/>
                <a:gd name="T81" fmla="*/ 187 h 228"/>
                <a:gd name="T82" fmla="*/ 1 w 681"/>
                <a:gd name="T83" fmla="*/ 212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1" h="228">
                  <a:moveTo>
                    <a:pt x="1" y="19"/>
                  </a:moveTo>
                  <a:lnTo>
                    <a:pt x="1" y="19"/>
                  </a:lnTo>
                  <a:lnTo>
                    <a:pt x="0" y="0"/>
                  </a:lnTo>
                  <a:lnTo>
                    <a:pt x="8" y="19"/>
                  </a:lnTo>
                  <a:lnTo>
                    <a:pt x="19" y="30"/>
                  </a:lnTo>
                  <a:lnTo>
                    <a:pt x="46" y="42"/>
                  </a:lnTo>
                  <a:lnTo>
                    <a:pt x="68" y="48"/>
                  </a:lnTo>
                  <a:lnTo>
                    <a:pt x="90" y="55"/>
                  </a:lnTo>
                  <a:lnTo>
                    <a:pt x="104" y="59"/>
                  </a:lnTo>
                  <a:lnTo>
                    <a:pt x="126" y="64"/>
                  </a:lnTo>
                  <a:lnTo>
                    <a:pt x="140" y="67"/>
                  </a:lnTo>
                  <a:lnTo>
                    <a:pt x="166" y="72"/>
                  </a:lnTo>
                  <a:lnTo>
                    <a:pt x="188" y="71"/>
                  </a:lnTo>
                  <a:lnTo>
                    <a:pt x="211" y="72"/>
                  </a:lnTo>
                  <a:lnTo>
                    <a:pt x="232" y="74"/>
                  </a:lnTo>
                  <a:lnTo>
                    <a:pt x="254" y="76"/>
                  </a:lnTo>
                  <a:lnTo>
                    <a:pt x="274" y="78"/>
                  </a:lnTo>
                  <a:lnTo>
                    <a:pt x="295" y="76"/>
                  </a:lnTo>
                  <a:lnTo>
                    <a:pt x="312" y="73"/>
                  </a:lnTo>
                  <a:lnTo>
                    <a:pt x="331" y="74"/>
                  </a:lnTo>
                  <a:lnTo>
                    <a:pt x="350" y="73"/>
                  </a:lnTo>
                  <a:lnTo>
                    <a:pt x="368" y="73"/>
                  </a:lnTo>
                  <a:lnTo>
                    <a:pt x="389" y="73"/>
                  </a:lnTo>
                  <a:lnTo>
                    <a:pt x="403" y="73"/>
                  </a:lnTo>
                  <a:lnTo>
                    <a:pt x="420" y="72"/>
                  </a:lnTo>
                  <a:lnTo>
                    <a:pt x="438" y="71"/>
                  </a:lnTo>
                  <a:lnTo>
                    <a:pt x="460" y="71"/>
                  </a:lnTo>
                  <a:lnTo>
                    <a:pt x="476" y="68"/>
                  </a:lnTo>
                  <a:lnTo>
                    <a:pt x="488" y="70"/>
                  </a:lnTo>
                  <a:lnTo>
                    <a:pt x="502" y="65"/>
                  </a:lnTo>
                  <a:lnTo>
                    <a:pt x="516" y="64"/>
                  </a:lnTo>
                  <a:lnTo>
                    <a:pt x="532" y="61"/>
                  </a:lnTo>
                  <a:lnTo>
                    <a:pt x="551" y="58"/>
                  </a:lnTo>
                  <a:lnTo>
                    <a:pt x="576" y="56"/>
                  </a:lnTo>
                  <a:lnTo>
                    <a:pt x="593" y="52"/>
                  </a:lnTo>
                  <a:lnTo>
                    <a:pt x="617" y="47"/>
                  </a:lnTo>
                  <a:lnTo>
                    <a:pt x="635" y="43"/>
                  </a:lnTo>
                  <a:lnTo>
                    <a:pt x="644" y="40"/>
                  </a:lnTo>
                  <a:lnTo>
                    <a:pt x="653" y="34"/>
                  </a:lnTo>
                  <a:lnTo>
                    <a:pt x="662" y="29"/>
                  </a:lnTo>
                  <a:lnTo>
                    <a:pt x="671" y="20"/>
                  </a:lnTo>
                  <a:lnTo>
                    <a:pt x="680" y="13"/>
                  </a:lnTo>
                  <a:lnTo>
                    <a:pt x="680" y="227"/>
                  </a:lnTo>
                  <a:lnTo>
                    <a:pt x="673" y="211"/>
                  </a:lnTo>
                  <a:lnTo>
                    <a:pt x="664" y="206"/>
                  </a:lnTo>
                  <a:lnTo>
                    <a:pt x="673" y="211"/>
                  </a:lnTo>
                  <a:lnTo>
                    <a:pt x="656" y="197"/>
                  </a:lnTo>
                  <a:lnTo>
                    <a:pt x="647" y="194"/>
                  </a:lnTo>
                  <a:lnTo>
                    <a:pt x="636" y="186"/>
                  </a:lnTo>
                  <a:lnTo>
                    <a:pt x="610" y="178"/>
                  </a:lnTo>
                  <a:lnTo>
                    <a:pt x="595" y="172"/>
                  </a:lnTo>
                  <a:lnTo>
                    <a:pt x="580" y="169"/>
                  </a:lnTo>
                  <a:lnTo>
                    <a:pt x="565" y="167"/>
                  </a:lnTo>
                  <a:lnTo>
                    <a:pt x="547" y="164"/>
                  </a:lnTo>
                  <a:lnTo>
                    <a:pt x="526" y="161"/>
                  </a:lnTo>
                  <a:lnTo>
                    <a:pt x="505" y="156"/>
                  </a:lnTo>
                  <a:lnTo>
                    <a:pt x="497" y="156"/>
                  </a:lnTo>
                  <a:lnTo>
                    <a:pt x="479" y="154"/>
                  </a:lnTo>
                  <a:lnTo>
                    <a:pt x="460" y="151"/>
                  </a:lnTo>
                  <a:lnTo>
                    <a:pt x="433" y="149"/>
                  </a:lnTo>
                  <a:lnTo>
                    <a:pt x="418" y="148"/>
                  </a:lnTo>
                  <a:lnTo>
                    <a:pt x="395" y="146"/>
                  </a:lnTo>
                  <a:lnTo>
                    <a:pt x="371" y="146"/>
                  </a:lnTo>
                  <a:lnTo>
                    <a:pt x="352" y="146"/>
                  </a:lnTo>
                  <a:lnTo>
                    <a:pt x="337" y="146"/>
                  </a:lnTo>
                  <a:lnTo>
                    <a:pt x="322" y="146"/>
                  </a:lnTo>
                  <a:lnTo>
                    <a:pt x="303" y="148"/>
                  </a:lnTo>
                  <a:lnTo>
                    <a:pt x="274" y="148"/>
                  </a:lnTo>
                  <a:lnTo>
                    <a:pt x="249" y="151"/>
                  </a:lnTo>
                  <a:lnTo>
                    <a:pt x="220" y="151"/>
                  </a:lnTo>
                  <a:lnTo>
                    <a:pt x="202" y="152"/>
                  </a:lnTo>
                  <a:lnTo>
                    <a:pt x="188" y="155"/>
                  </a:lnTo>
                  <a:lnTo>
                    <a:pt x="176" y="154"/>
                  </a:lnTo>
                  <a:lnTo>
                    <a:pt x="157" y="156"/>
                  </a:lnTo>
                  <a:lnTo>
                    <a:pt x="142" y="157"/>
                  </a:lnTo>
                  <a:lnTo>
                    <a:pt x="123" y="164"/>
                  </a:lnTo>
                  <a:lnTo>
                    <a:pt x="110" y="166"/>
                  </a:lnTo>
                  <a:lnTo>
                    <a:pt x="96" y="168"/>
                  </a:lnTo>
                  <a:lnTo>
                    <a:pt x="74" y="172"/>
                  </a:lnTo>
                  <a:lnTo>
                    <a:pt x="56" y="175"/>
                  </a:lnTo>
                  <a:lnTo>
                    <a:pt x="46" y="178"/>
                  </a:lnTo>
                  <a:lnTo>
                    <a:pt x="27" y="187"/>
                  </a:lnTo>
                  <a:lnTo>
                    <a:pt x="9" y="194"/>
                  </a:lnTo>
                  <a:lnTo>
                    <a:pt x="1" y="212"/>
                  </a:lnTo>
                  <a:lnTo>
                    <a:pt x="1" y="19"/>
                  </a:lnTo>
                </a:path>
              </a:pathLst>
            </a:custGeom>
            <a:solidFill>
              <a:srgbClr val="FF0000"/>
            </a:solidFill>
            <a:ln w="12700" cap="rnd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Oval 12"/>
            <p:cNvSpPr>
              <a:spLocks noChangeArrowheads="1"/>
            </p:cNvSpPr>
            <p:nvPr/>
          </p:nvSpPr>
          <p:spPr bwMode="auto">
            <a:xfrm rot="16200000">
              <a:off x="6705666" y="1654336"/>
              <a:ext cx="1143000" cy="228600"/>
            </a:xfrm>
            <a:prstGeom prst="ellipse">
              <a:avLst/>
            </a:pr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0" name="Straight Connector 29"/>
            <p:cNvCxnSpPr/>
            <p:nvPr/>
          </p:nvCxnSpPr>
          <p:spPr>
            <a:xfrm flipH="1" flipV="1">
              <a:off x="2057466" y="1349536"/>
              <a:ext cx="848006" cy="17322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2905191" y="1520986"/>
              <a:ext cx="892175" cy="1333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H="1" flipV="1">
              <a:off x="3797366" y="1654336"/>
              <a:ext cx="892176" cy="209550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4689546" y="1860714"/>
              <a:ext cx="844545" cy="327022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539042" y="1904428"/>
              <a:ext cx="867686" cy="28306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406549" y="1779382"/>
              <a:ext cx="891132" cy="130664"/>
            </a:xfrm>
            <a:prstGeom prst="line">
              <a:avLst/>
            </a:prstGeom>
            <a:ln w="47625">
              <a:solidFill>
                <a:srgbClr val="008000"/>
              </a:solidFill>
              <a:headEnd type="stealth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7940062" y="1355999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925162" y="976153"/>
              <a:ext cx="0" cy="77156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1266104" y="1348345"/>
              <a:ext cx="801651" cy="127714"/>
            </a:xfrm>
            <a:prstGeom prst="line">
              <a:avLst/>
            </a:prstGeom>
            <a:ln w="47625">
              <a:solidFill>
                <a:srgbClr val="008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472462" y="1238524"/>
              <a:ext cx="3086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x</a:t>
              </a:r>
            </a:p>
          </p:txBody>
        </p:sp>
      </p:grp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40540"/>
              </p:ext>
            </p:extLst>
          </p:nvPr>
        </p:nvGraphicFramePr>
        <p:xfrm>
          <a:off x="1187672" y="4812184"/>
          <a:ext cx="2338966" cy="9127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41400" imgH="406400" progId="Equation.3">
                  <p:embed/>
                </p:oleObj>
              </mc:Choice>
              <mc:Fallback>
                <p:oleObj name="Equation" r:id="rId2" imgW="1041400" imgH="406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187672" y="4812184"/>
                        <a:ext cx="2338966" cy="91276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302834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Squeeze</a:t>
            </a:r>
          </a:p>
        </p:txBody>
      </p:sp>
      <p:pic>
        <p:nvPicPr>
          <p:cNvPr id="87042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30300"/>
            <a:ext cx="9144000" cy="458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ight Arrow 2"/>
          <p:cNvSpPr>
            <a:spLocks noChangeArrowheads="1"/>
          </p:cNvSpPr>
          <p:nvPr/>
        </p:nvSpPr>
        <p:spPr bwMode="auto">
          <a:xfrm>
            <a:off x="7010400" y="1981200"/>
            <a:ext cx="1143000" cy="533400"/>
          </a:xfrm>
          <a:prstGeom prst="right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1</a:t>
            </a:r>
          </a:p>
        </p:txBody>
      </p:sp>
      <p:sp>
        <p:nvSpPr>
          <p:cNvPr id="4" name="Left Arrow 3"/>
          <p:cNvSpPr>
            <a:spLocks noChangeArrowheads="1"/>
          </p:cNvSpPr>
          <p:nvPr/>
        </p:nvSpPr>
        <p:spPr bwMode="auto">
          <a:xfrm>
            <a:off x="7620000" y="3962400"/>
            <a:ext cx="1219200" cy="609600"/>
          </a:xfrm>
          <a:prstGeom prst="lef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</p:spPr>
        <p:txBody>
          <a:bodyPr tIns="0" bIns="9360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prstClr val="white"/>
                </a:solidFill>
                <a:latin typeface="Calibri"/>
                <a:ea typeface="+mn-ea"/>
              </a:rPr>
              <a:t>Beam 2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66800" y="5867400"/>
            <a:ext cx="72390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Focus beam down to very small sizes in the experiments</a:t>
            </a:r>
            <a:br>
              <a:rPr lang="en-US" dirty="0">
                <a:solidFill>
                  <a:prstClr val="black"/>
                </a:solidFill>
                <a:latin typeface="Calibri"/>
                <a:ea typeface="+mn-ea"/>
              </a:rPr>
            </a:br>
            <a:r>
              <a:rPr lang="en-US" dirty="0">
                <a:solidFill>
                  <a:prstClr val="black"/>
                </a:solidFill>
                <a:latin typeface="Calibri"/>
                <a:ea typeface="+mn-ea"/>
              </a:rPr>
              <a:t> using quadrupole magnets </a:t>
            </a:r>
          </a:p>
        </p:txBody>
      </p:sp>
    </p:spTree>
    <p:extLst>
      <p:ext uri="{BB962C8B-B14F-4D97-AF65-F5344CB8AC3E}">
        <p14:creationId xmlns:p14="http://schemas.microsoft.com/office/powerpoint/2010/main" val="2882126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Accelerating</a:t>
            </a:r>
            <a:r>
              <a:rPr lang="fr-CH" dirty="0"/>
              <a:t> the </a:t>
            </a:r>
            <a:r>
              <a:rPr lang="fr-CH" dirty="0" err="1"/>
              <a:t>Particles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1268760"/>
            <a:ext cx="3377438" cy="2754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5013176"/>
            <a:ext cx="63367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dirty="0"/>
              <a:t>LHC: </a:t>
            </a:r>
            <a:r>
              <a:rPr lang="fr-CH" dirty="0" err="1"/>
              <a:t>beams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an energy of 6.8 </a:t>
            </a:r>
            <a:r>
              <a:rPr lang="fr-CH" dirty="0" err="1"/>
              <a:t>TeV</a:t>
            </a:r>
            <a:endParaRPr lang="fr-CH" dirty="0"/>
          </a:p>
          <a:p>
            <a:pPr algn="ctr"/>
            <a:r>
              <a:rPr lang="fr-CH" dirty="0"/>
              <a:t>=</a:t>
            </a:r>
          </a:p>
          <a:p>
            <a:pPr algn="ctr"/>
            <a:r>
              <a:rPr lang="fr-CH" dirty="0"/>
              <a:t>6 800 000 000 000 V</a:t>
            </a:r>
          </a:p>
          <a:p>
            <a:r>
              <a:rPr lang="fr-CH" dirty="0"/>
              <a:t>                       </a:t>
            </a:r>
            <a:r>
              <a:rPr lang="fr-CH" sz="2000" dirty="0" err="1">
                <a:solidFill>
                  <a:srgbClr val="FF0000"/>
                </a:solidFill>
              </a:rPr>
              <a:t>Tera</a:t>
            </a:r>
            <a:r>
              <a:rPr lang="fr-CH" sz="2000" dirty="0">
                <a:solidFill>
                  <a:srgbClr val="FF0000"/>
                </a:solidFill>
              </a:rPr>
              <a:t> Giga </a:t>
            </a:r>
            <a:r>
              <a:rPr lang="fr-CH" sz="2000" dirty="0" err="1">
                <a:solidFill>
                  <a:srgbClr val="FF0000"/>
                </a:solidFill>
              </a:rPr>
              <a:t>Mega</a:t>
            </a:r>
            <a:r>
              <a:rPr lang="fr-CH" sz="2000" dirty="0">
                <a:solidFill>
                  <a:srgbClr val="FF0000"/>
                </a:solidFill>
              </a:rPr>
              <a:t> kilo</a:t>
            </a: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91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0208" y="332656"/>
            <a:ext cx="4392488" cy="4800600"/>
          </a:xfrm>
        </p:spPr>
        <p:txBody>
          <a:bodyPr/>
          <a:lstStyle/>
          <a:p>
            <a:r>
              <a:rPr lang="en-GB" sz="2000" dirty="0">
                <a:solidFill>
                  <a:schemeClr val="accent1"/>
                </a:solidFill>
              </a:rPr>
              <a:t>How does the accelerator work?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Magnets</a:t>
            </a:r>
          </a:p>
          <a:p>
            <a:pPr lvl="1"/>
            <a:r>
              <a:rPr lang="en-GB" sz="1600" dirty="0">
                <a:solidFill>
                  <a:schemeClr val="accent1"/>
                </a:solidFill>
              </a:rPr>
              <a:t>Radio Frequency</a:t>
            </a:r>
          </a:p>
          <a:p>
            <a:pPr lvl="1"/>
            <a:r>
              <a:rPr lang="fr-CH" sz="1600" dirty="0">
                <a:solidFill>
                  <a:schemeClr val="accent1"/>
                </a:solidFill>
              </a:rPr>
              <a:t>…</a:t>
            </a:r>
            <a:endParaRPr lang="en-GB" sz="1600" dirty="0">
              <a:solidFill>
                <a:schemeClr val="accent1"/>
              </a:solidFill>
            </a:endParaRPr>
          </a:p>
          <a:p>
            <a:r>
              <a:rPr lang="en-GB" sz="2000" dirty="0">
                <a:solidFill>
                  <a:schemeClr val="accent1"/>
                </a:solidFill>
              </a:rPr>
              <a:t>Energy in the beam</a:t>
            </a:r>
          </a:p>
          <a:p>
            <a:r>
              <a:rPr lang="en-GB" sz="2000" dirty="0">
                <a:solidFill>
                  <a:schemeClr val="accent1"/>
                </a:solidFill>
              </a:rPr>
              <a:t>The future</a:t>
            </a:r>
          </a:p>
        </p:txBody>
      </p:sp>
      <p:pic>
        <p:nvPicPr>
          <p:cNvPr id="5" name="Picture 4" descr="[IMAGE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230463"/>
            <a:ext cx="4191000" cy="2790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2696"/>
            <a:ext cx="3538378" cy="53285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39552" y="6021288"/>
            <a:ext cx="36724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Compact Muon </a:t>
            </a:r>
            <a:r>
              <a:rPr lang="fr-CH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Solenoid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120" y="6021288"/>
            <a:ext cx="32548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Cern Control Centre</a:t>
            </a:r>
            <a:endParaRPr lang="en-GB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05773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00034" y="1000108"/>
            <a:ext cx="8229600" cy="2174413"/>
          </a:xfrm>
        </p:spPr>
        <p:txBody>
          <a:bodyPr>
            <a:normAutofit/>
          </a:bodyPr>
          <a:lstStyle/>
          <a:p>
            <a:r>
              <a:rPr lang="en-US" sz="2400" dirty="0"/>
              <a:t>RF = Oscillation of field at 400 MHz (Radio Frequency)</a:t>
            </a:r>
          </a:p>
          <a:p>
            <a:r>
              <a:rPr lang="en-US" sz="2400" dirty="0"/>
              <a:t>Use the Electrical Field at each passage</a:t>
            </a:r>
          </a:p>
          <a:p>
            <a:r>
              <a:rPr lang="fr-CH" sz="2400" dirty="0"/>
              <a:t>4 cavities/module - 2 modules/beam - 16 MV (5.5 MV/m)</a:t>
            </a:r>
          </a:p>
          <a:p>
            <a:r>
              <a:rPr lang="en-US" sz="2400" dirty="0"/>
              <a:t>Superconducting to reduce Beam Impedance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Radio Frequency Cavities</a:t>
            </a:r>
          </a:p>
        </p:txBody>
      </p:sp>
      <p:pic>
        <p:nvPicPr>
          <p:cNvPr id="5" name="Picture 7" descr="0007016_06-A4-at-144-dpi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26611" y="2831157"/>
            <a:ext cx="4918494" cy="32220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390845" y="6133382"/>
            <a:ext cx="36058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4 Cavity RF Module</a:t>
            </a:r>
          </a:p>
        </p:txBody>
      </p:sp>
      <p:pic>
        <p:nvPicPr>
          <p:cNvPr id="11" name="Picture 5" descr="SRFBas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2849" y="3276714"/>
            <a:ext cx="3124200" cy="23764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319761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Lots of bunches</a:t>
            </a:r>
          </a:p>
        </p:txBody>
      </p:sp>
      <p:pic>
        <p:nvPicPr>
          <p:cNvPr id="84994" name="Picture 3" descr="be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776"/>
            <a:ext cx="9144000" cy="396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Arrow Connector 3"/>
          <p:cNvCxnSpPr/>
          <p:nvPr/>
        </p:nvCxnSpPr>
        <p:spPr>
          <a:xfrm>
            <a:off x="3779912" y="3717032"/>
            <a:ext cx="1440160" cy="7200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331640" y="3877017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25 ns = 7.5 m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338793" y="4469086"/>
            <a:ext cx="172819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07504" y="1412776"/>
            <a:ext cx="59046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In 2023 the LHC has been operation with up to 2500 bunches per beam, separated by 25 ns</a:t>
            </a:r>
          </a:p>
          <a:p>
            <a:endParaRPr lang="fr-CH" sz="2000" dirty="0"/>
          </a:p>
          <a:p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2132856"/>
            <a:ext cx="224259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Transverse size </a:t>
            </a:r>
            <a:r>
              <a:rPr lang="fr-CH" sz="2000" dirty="0" err="1"/>
              <a:t>typically</a:t>
            </a:r>
            <a:r>
              <a:rPr lang="fr-CH" sz="2000" dirty="0"/>
              <a:t> 1 mm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644540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113" name="Picture 2" descr="bunch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6300" y="203200"/>
            <a:ext cx="7378700" cy="645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59632" y="1412776"/>
            <a:ext cx="1512168" cy="400110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12 micron</a:t>
            </a:r>
            <a:endParaRPr lang="en-US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835696" y="3140968"/>
            <a:ext cx="5904656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2000" dirty="0"/>
              <a:t>Up to 50 collisions per </a:t>
            </a:r>
            <a:r>
              <a:rPr lang="fr-CH" sz="2000" dirty="0" err="1"/>
              <a:t>crossing</a:t>
            </a:r>
            <a:endParaRPr lang="fr-CH" sz="2000" dirty="0"/>
          </a:p>
          <a:p>
            <a:r>
              <a:rPr lang="fr-CH" sz="2000" dirty="0"/>
              <a:t>11’000 </a:t>
            </a:r>
            <a:r>
              <a:rPr lang="fr-CH" sz="2000" dirty="0" err="1"/>
              <a:t>crossings</a:t>
            </a:r>
            <a:r>
              <a:rPr lang="fr-CH" sz="2000" dirty="0"/>
              <a:t> per second</a:t>
            </a:r>
          </a:p>
          <a:p>
            <a:r>
              <a:rPr lang="fr-CH" sz="2000" dirty="0"/>
              <a:t>2200 </a:t>
            </a:r>
            <a:r>
              <a:rPr lang="fr-CH" sz="2000" dirty="0" err="1"/>
              <a:t>bunches</a:t>
            </a:r>
            <a:r>
              <a:rPr lang="fr-CH" sz="2000" dirty="0"/>
              <a:t> per </a:t>
            </a:r>
            <a:r>
              <a:rPr lang="fr-CH" sz="2000" dirty="0" err="1"/>
              <a:t>beam</a:t>
            </a:r>
            <a:r>
              <a:rPr lang="fr-CH" sz="2000" dirty="0"/>
              <a:t> (2016)</a:t>
            </a:r>
          </a:p>
          <a:p>
            <a:r>
              <a:rPr lang="fr-CH" sz="2000" b="1" dirty="0"/>
              <a:t>1 Billion </a:t>
            </a:r>
            <a:r>
              <a:rPr lang="fr-CH" sz="2000" b="1" dirty="0" err="1"/>
              <a:t>Collissions</a:t>
            </a:r>
            <a:r>
              <a:rPr lang="fr-CH" sz="2000" b="1" dirty="0"/>
              <a:t> Per Second </a:t>
            </a:r>
            <a:r>
              <a:rPr lang="fr-CH" sz="2000" b="1" dirty="0">
                <a:sym typeface="Wingdings" panose="05000000000000000000" pitchFamily="2" charset="2"/>
              </a:rPr>
              <a:t> GRID</a:t>
            </a:r>
            <a:r>
              <a:rPr lang="fr-CH" sz="2000" b="1" dirty="0"/>
              <a:t> 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105867330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Luminosity</a:t>
            </a:r>
          </a:p>
        </p:txBody>
      </p:sp>
      <p:graphicFrame>
        <p:nvGraphicFramePr>
          <p:cNvPr id="86018" name="Object 5"/>
          <p:cNvGraphicFramePr>
            <a:graphicFrameLocks noChangeAspect="1"/>
          </p:cNvGraphicFramePr>
          <p:nvPr/>
        </p:nvGraphicFramePr>
        <p:xfrm>
          <a:off x="1179513" y="6019800"/>
          <a:ext cx="6867525" cy="838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225800" imgH="393700" progId="Equation.3">
                  <p:embed/>
                </p:oleObj>
              </mc:Choice>
              <mc:Fallback>
                <p:oleObj name="Equation" r:id="rId2" imgW="3225800" imgH="3937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9513" y="6019800"/>
                        <a:ext cx="6867525" cy="838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7" name="Picture 3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0"/>
            <a:ext cx="9144000" cy="337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pic>
        <p:nvPicPr>
          <p:cNvPr id="86020" name="Picture 2" descr="collisionsv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429000"/>
            <a:ext cx="8139113" cy="265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422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Luminosity</a:t>
            </a:r>
          </a:p>
        </p:txBody>
      </p:sp>
      <p:graphicFrame>
        <p:nvGraphicFramePr>
          <p:cNvPr id="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7842024"/>
              </p:ext>
            </p:extLst>
          </p:nvPr>
        </p:nvGraphicFramePr>
        <p:xfrm>
          <a:off x="1600200" y="1066800"/>
          <a:ext cx="5864225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54560" imgH="447840" progId="Equation.3">
                  <p:embed/>
                </p:oleObj>
              </mc:Choice>
              <mc:Fallback>
                <p:oleObj name="Equation" r:id="rId2" imgW="1654560" imgH="4478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0200" y="1066800"/>
                        <a:ext cx="5864225" cy="1611313"/>
                      </a:xfrm>
                      <a:prstGeom prst="rect">
                        <a:avLst/>
                      </a:prstGeom>
                      <a:solidFill>
                        <a:srgbClr val="FFCC99"/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0890877"/>
              </p:ext>
            </p:extLst>
          </p:nvPr>
        </p:nvGraphicFramePr>
        <p:xfrm>
          <a:off x="76200" y="2895600"/>
          <a:ext cx="5105400" cy="31699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03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50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N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</a:t>
                      </a:r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 of particles per bunch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aseline="0" dirty="0"/>
                        <a:t>k</a:t>
                      </a:r>
                      <a:r>
                        <a:rPr lang="en-US" sz="2000" baseline="-25000" dirty="0"/>
                        <a:t>b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Number of bunches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Revolution frequency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σ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Beam size at interaction point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F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Reduction</a:t>
                      </a:r>
                      <a:r>
                        <a:rPr lang="en-US" sz="2000" baseline="0" dirty="0"/>
                        <a:t> factor due to crossing angle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Emittance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ε</a:t>
                      </a:r>
                      <a:r>
                        <a:rPr lang="de-DE" sz="2000" baseline="-25000" dirty="0"/>
                        <a:t>n</a:t>
                      </a:r>
                      <a:endParaRPr lang="en-US" sz="2000" baseline="-25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baseline="0" dirty="0">
                          <a:solidFill>
                            <a:srgbClr val="FF0000"/>
                          </a:solidFill>
                        </a:rPr>
                        <a:t>Normalized emittance</a:t>
                      </a:r>
                      <a:endParaRPr lang="en-US" sz="20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l-GR" sz="2000" dirty="0"/>
                        <a:t>β</a:t>
                      </a:r>
                      <a:r>
                        <a:rPr lang="de-DE" sz="2000" dirty="0"/>
                        <a:t>*</a:t>
                      </a:r>
                      <a:endParaRPr lang="en-US" sz="2000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>
                          <a:solidFill>
                            <a:srgbClr val="FF0000"/>
                          </a:solidFill>
                        </a:rPr>
                        <a:t>Beta function at IP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1165127"/>
              </p:ext>
            </p:extLst>
          </p:nvPr>
        </p:nvGraphicFramePr>
        <p:xfrm>
          <a:off x="6246029" y="3165404"/>
          <a:ext cx="1728787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685800" imgH="279400" progId="Equation.3">
                  <p:embed/>
                </p:oleObj>
              </mc:Choice>
              <mc:Fallback>
                <p:oleObj name="Equation" r:id="rId4" imgW="685800" imgH="279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246029" y="3165404"/>
                        <a:ext cx="1728787" cy="8080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2216183"/>
              </p:ext>
            </p:extLst>
          </p:nvPr>
        </p:nvGraphicFramePr>
        <p:xfrm>
          <a:off x="5805488" y="4721225"/>
          <a:ext cx="2990850" cy="2019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24000" imgH="1028700" progId="Equation.3">
                  <p:embed/>
                </p:oleObj>
              </mc:Choice>
              <mc:Fallback>
                <p:oleObj name="Equation" r:id="rId6" imgW="1524000" imgH="1028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805488" y="4721225"/>
                        <a:ext cx="2990850" cy="2019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5749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r-CH" sz="3600" dirty="0"/>
              <a:t>It </a:t>
            </a:r>
            <a:r>
              <a:rPr lang="fr-CH" sz="3600" dirty="0" err="1"/>
              <a:t>is</a:t>
            </a:r>
            <a:r>
              <a:rPr lang="fr-CH" sz="3600" dirty="0"/>
              <a:t> all about </a:t>
            </a:r>
            <a:r>
              <a:rPr lang="fr-CH" sz="3600" dirty="0" err="1"/>
              <a:t>Luminosity</a:t>
            </a:r>
            <a:br>
              <a:rPr lang="fr-CH" sz="3600" dirty="0"/>
            </a:b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764704"/>
            <a:ext cx="4211960" cy="285030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5656" y="3861048"/>
            <a:ext cx="2400300" cy="24479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0898" y="764704"/>
            <a:ext cx="4827785" cy="32120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10093" y="4158864"/>
            <a:ext cx="2669393" cy="215185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47864" y="6020794"/>
            <a:ext cx="648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2018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B9326E7-5B1E-1864-F6C3-0F094F6FBCB3}"/>
              </a:ext>
            </a:extLst>
          </p:cNvPr>
          <p:cNvGrpSpPr/>
          <p:nvPr/>
        </p:nvGrpSpPr>
        <p:grpSpPr>
          <a:xfrm>
            <a:off x="0" y="1504686"/>
            <a:ext cx="9144000" cy="3848627"/>
            <a:chOff x="0" y="1504686"/>
            <a:chExt cx="9144000" cy="3848627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CF2AB847-1C52-B7EF-FB1B-5D18C261E8A4}"/>
                </a:ext>
              </a:extLst>
            </p:cNvPr>
            <p:cNvGrpSpPr/>
            <p:nvPr/>
          </p:nvGrpSpPr>
          <p:grpSpPr>
            <a:xfrm>
              <a:off x="0" y="1504686"/>
              <a:ext cx="9144000" cy="3848627"/>
              <a:chOff x="0" y="1504686"/>
              <a:chExt cx="9144000" cy="3848627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0731B93E-D5B8-CDEB-150C-6993EB48C4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1504686"/>
                <a:ext cx="9144000" cy="3848627"/>
              </a:xfrm>
              <a:prstGeom prst="rect">
                <a:avLst/>
              </a:prstGeom>
            </p:spPr>
          </p:pic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79FFE15-A59B-1504-239C-3F00E3B1F0F5}"/>
                  </a:ext>
                </a:extLst>
              </p:cNvPr>
              <p:cNvSpPr txBox="1"/>
              <p:nvPr/>
            </p:nvSpPr>
            <p:spPr>
              <a:xfrm>
                <a:off x="1259631" y="2420888"/>
                <a:ext cx="2885949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CH" dirty="0"/>
                  <a:t>2023: </a:t>
                </a:r>
                <a:r>
                  <a:rPr lang="fr-CH" b="1" i="1" dirty="0"/>
                  <a:t>not</a:t>
                </a:r>
                <a:r>
                  <a:rPr lang="fr-CH" dirty="0"/>
                  <a:t> a record </a:t>
                </a:r>
                <a:r>
                  <a:rPr lang="fr-CH" dirty="0" err="1"/>
                  <a:t>breaking</a:t>
                </a:r>
                <a:r>
                  <a:rPr lang="fr-CH" dirty="0"/>
                  <a:t> </a:t>
                </a:r>
                <a:r>
                  <a:rPr lang="fr-CH" dirty="0" err="1"/>
                  <a:t>year</a:t>
                </a:r>
                <a:endParaRPr lang="en-GB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9267A2F-57C6-1B14-6A7F-C73430623C0E}"/>
                </a:ext>
              </a:extLst>
            </p:cNvPr>
            <p:cNvSpPr txBox="1"/>
            <p:nvPr/>
          </p:nvSpPr>
          <p:spPr>
            <a:xfrm rot="20214434">
              <a:off x="4962021" y="3730981"/>
              <a:ext cx="136815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/>
                <a:t>IT.L8 </a:t>
              </a:r>
              <a:r>
                <a:rPr lang="fr-CH" sz="1600" dirty="0" err="1"/>
                <a:t>leak</a:t>
              </a:r>
              <a:endParaRPr lang="en-GB" sz="16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53CAAFB5-D5C7-5B3A-096E-1E5CDAA6BCF7}"/>
                </a:ext>
              </a:extLst>
            </p:cNvPr>
            <p:cNvSpPr txBox="1"/>
            <p:nvPr/>
          </p:nvSpPr>
          <p:spPr>
            <a:xfrm rot="20063066">
              <a:off x="6482365" y="3607872"/>
              <a:ext cx="109556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1600" dirty="0"/>
                <a:t>Ion </a:t>
              </a:r>
              <a:r>
                <a:rPr lang="fr-CH" sz="1600" dirty="0" err="1"/>
                <a:t>operation</a:t>
              </a:r>
              <a:endParaRPr lang="en-GB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1154069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Energy in the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/>
              <a:t>Electric Energy (RF </a:t>
            </a:r>
            <a:r>
              <a:rPr lang="fr-CH" dirty="0" err="1"/>
              <a:t>cavity</a:t>
            </a:r>
            <a:r>
              <a:rPr lang="fr-CH" dirty="0"/>
              <a:t>) </a:t>
            </a:r>
            <a:r>
              <a:rPr lang="fr-CH" dirty="0">
                <a:sym typeface="Wingdings" panose="05000000000000000000" pitchFamily="2" charset="2"/>
              </a:rPr>
              <a:t> </a:t>
            </a:r>
            <a:r>
              <a:rPr lang="fr-CH" dirty="0" err="1">
                <a:sym typeface="Wingdings" panose="05000000000000000000" pitchFamily="2" charset="2"/>
              </a:rPr>
              <a:t>Kinetic</a:t>
            </a:r>
            <a:r>
              <a:rPr lang="fr-CH" dirty="0">
                <a:sym typeface="Wingdings" panose="05000000000000000000" pitchFamily="2" charset="2"/>
              </a:rPr>
              <a:t> energy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6860670"/>
              </p:ext>
            </p:extLst>
          </p:nvPr>
        </p:nvGraphicFramePr>
        <p:xfrm>
          <a:off x="1403648" y="1959426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E-</a:t>
                      </a:r>
                      <a:r>
                        <a:rPr lang="fr-CH" dirty="0" err="1"/>
                        <a:t>beam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6.5</a:t>
                      </a:r>
                      <a:r>
                        <a:rPr lang="fr-CH" baseline="0" dirty="0"/>
                        <a:t> </a:t>
                      </a:r>
                      <a:r>
                        <a:rPr lang="fr-CH" baseline="0" dirty="0" err="1"/>
                        <a:t>TeV</a:t>
                      </a:r>
                      <a:r>
                        <a:rPr lang="fr-CH" baseline="0" dirty="0"/>
                        <a:t> = 6.5e12 eV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Energy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311 </a:t>
                      </a:r>
                      <a:r>
                        <a:rPr lang="fr-CH" dirty="0" err="1"/>
                        <a:t>MJoules</a:t>
                      </a:r>
                      <a:r>
                        <a:rPr lang="fr-CH" baseline="0" dirty="0"/>
                        <a:t> 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211960" y="5449233"/>
            <a:ext cx="41044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 err="1">
                <a:sym typeface="Wingdings" panose="05000000000000000000" pitchFamily="2" charset="2"/>
              </a:rPr>
              <a:t>What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would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be</a:t>
            </a:r>
            <a:r>
              <a:rPr lang="fr-CH" sz="2000" dirty="0">
                <a:sym typeface="Wingdings" panose="05000000000000000000" pitchFamily="2" charset="2"/>
              </a:rPr>
              <a:t> the speed of a car to have the </a:t>
            </a:r>
            <a:r>
              <a:rPr lang="fr-CH" sz="2000" dirty="0" err="1">
                <a:sym typeface="Wingdings" panose="05000000000000000000" pitchFamily="2" charset="2"/>
              </a:rPr>
              <a:t>same</a:t>
            </a:r>
            <a:r>
              <a:rPr lang="fr-CH" sz="2000" dirty="0">
                <a:sym typeface="Wingdings" panose="05000000000000000000" pitchFamily="2" charset="2"/>
              </a:rPr>
              <a:t> </a:t>
            </a:r>
            <a:r>
              <a:rPr lang="fr-CH" sz="2000" dirty="0" err="1">
                <a:sym typeface="Wingdings" panose="05000000000000000000" pitchFamily="2" charset="2"/>
              </a:rPr>
              <a:t>kinetic</a:t>
            </a:r>
            <a:r>
              <a:rPr lang="fr-CH" sz="2000" dirty="0">
                <a:sym typeface="Wingdings" panose="05000000000000000000" pitchFamily="2" charset="2"/>
              </a:rPr>
              <a:t> energy ?</a:t>
            </a:r>
            <a:endParaRPr lang="fr-CH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1892" y="3813626"/>
            <a:ext cx="2600325" cy="1495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3564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4077071"/>
            <a:ext cx="3188715" cy="19332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Car Versus </a:t>
            </a:r>
            <a:r>
              <a:rPr lang="fr-CH" dirty="0" err="1"/>
              <a:t>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0286366"/>
              </p:ext>
            </p:extLst>
          </p:nvPr>
        </p:nvGraphicFramePr>
        <p:xfrm>
          <a:off x="439134" y="1340768"/>
          <a:ext cx="6096000" cy="185420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E-</a:t>
                      </a:r>
                      <a:r>
                        <a:rPr lang="fr-CH" b="0" dirty="0" err="1"/>
                        <a:t>beam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6.5</a:t>
                      </a:r>
                      <a:r>
                        <a:rPr lang="fr-CH" b="0" baseline="0" dirty="0"/>
                        <a:t> </a:t>
                      </a:r>
                      <a:r>
                        <a:rPr lang="fr-CH" b="0" baseline="0" dirty="0" err="1"/>
                        <a:t>TeV</a:t>
                      </a:r>
                      <a:r>
                        <a:rPr lang="fr-CH" b="0" baseline="0" dirty="0"/>
                        <a:t> = 6.5e12 eV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1</a:t>
                      </a:r>
                      <a:r>
                        <a:rPr lang="fr-CH" baseline="0" dirty="0"/>
                        <a:t> eV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1.6e-19 Joules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baseline="0" dirty="0"/>
                        <a:t> of </a:t>
                      </a:r>
                      <a:r>
                        <a:rPr lang="fr-CH" baseline="0" dirty="0" err="1"/>
                        <a:t>bunches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2300 (for 2016)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err="1"/>
                        <a:t>Number</a:t>
                      </a:r>
                      <a:r>
                        <a:rPr lang="fr-CH" dirty="0"/>
                        <a:t> of protons per </a:t>
                      </a:r>
                      <a:r>
                        <a:rPr lang="fr-CH" dirty="0" err="1"/>
                        <a:t>bunch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1.3</a:t>
                      </a:r>
                      <a:r>
                        <a:rPr lang="fr-CH" baseline="0" dirty="0"/>
                        <a:t>e11 protons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/>
                        <a:t>Energy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311 </a:t>
                      </a:r>
                      <a:r>
                        <a:rPr lang="fr-CH" b="1" dirty="0" err="1"/>
                        <a:t>MJoules</a:t>
                      </a:r>
                      <a:r>
                        <a:rPr lang="fr-CH" b="1" dirty="0"/>
                        <a:t> </a:t>
                      </a:r>
                      <a:r>
                        <a:rPr lang="fr-CH" b="1" baseline="0" dirty="0"/>
                        <a:t> 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23528" y="90872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Electric Energy of the </a:t>
            </a:r>
            <a:r>
              <a:rPr lang="fr-CH" dirty="0" err="1"/>
              <a:t>beam</a:t>
            </a:r>
            <a:r>
              <a:rPr lang="fr-CH" dirty="0"/>
              <a:t> </a:t>
            </a:r>
            <a:r>
              <a:rPr lang="en-GB" dirty="0">
                <a:sym typeface="Wingdings" panose="05000000000000000000" pitchFamily="2" charset="2"/>
              </a:rPr>
              <a:t> Kinetic energy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51955"/>
              </p:ext>
            </p:extLst>
          </p:nvPr>
        </p:nvGraphicFramePr>
        <p:xfrm>
          <a:off x="2892152" y="3858062"/>
          <a:ext cx="6096000" cy="1483360"/>
        </p:xfrm>
        <a:graphic>
          <a:graphicData uri="http://schemas.openxmlformats.org/drawingml/2006/table">
            <a:tbl>
              <a:tblPr firstRow="1" bandRow="1">
                <a:tableStyleId>{16D9F66E-5EB9-4882-86FB-DCBF35E3C3E4}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H" b="0" dirty="0"/>
                        <a:t>Mass</a:t>
                      </a:r>
                      <a:r>
                        <a:rPr lang="fr-CH" b="0" baseline="0" dirty="0"/>
                        <a:t> car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0" dirty="0"/>
                        <a:t>1800</a:t>
                      </a:r>
                      <a:r>
                        <a:rPr lang="fr-CH" b="0" baseline="0" dirty="0"/>
                        <a:t> kg</a:t>
                      </a:r>
                      <a:endParaRPr lang="en-US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 err="1"/>
                        <a:t>Kinetic</a:t>
                      </a:r>
                      <a:r>
                        <a:rPr lang="fr-CH" b="1" dirty="0"/>
                        <a:t> energy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/>
                        <a:t>306 </a:t>
                      </a:r>
                      <a:r>
                        <a:rPr lang="fr-CH" b="1" dirty="0" err="1"/>
                        <a:t>MJoules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/>
                        <a:t>V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/>
                        <a:t>583</a:t>
                      </a:r>
                      <a:r>
                        <a:rPr lang="fr-CH" baseline="0" dirty="0"/>
                        <a:t> m/s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V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b="1" dirty="0">
                          <a:solidFill>
                            <a:srgbClr val="FF0000"/>
                          </a:solidFill>
                        </a:rPr>
                        <a:t>2100</a:t>
                      </a:r>
                      <a:r>
                        <a:rPr lang="fr-CH" b="1" baseline="0" dirty="0">
                          <a:solidFill>
                            <a:srgbClr val="FF0000"/>
                          </a:solidFill>
                        </a:rPr>
                        <a:t> km/h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5148652" y="3396397"/>
            <a:ext cx="35381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 err="1"/>
              <a:t>Kinetic</a:t>
            </a:r>
            <a:r>
              <a:rPr lang="fr-CH" dirty="0"/>
              <a:t> Energy of the car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07976" y="5661466"/>
            <a:ext cx="37444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>
                <a:solidFill>
                  <a:srgbClr val="FF0000"/>
                </a:solidFill>
              </a:rPr>
              <a:t>But at the size </a:t>
            </a:r>
            <a:r>
              <a:rPr lang="fr-CH" b="1" i="1" dirty="0" err="1">
                <a:solidFill>
                  <a:srgbClr val="FF0000"/>
                </a:solidFill>
              </a:rPr>
              <a:t>smaller</a:t>
            </a:r>
            <a:r>
              <a:rPr lang="fr-CH" b="1" i="1" dirty="0">
                <a:solidFill>
                  <a:srgbClr val="FF0000"/>
                </a:solidFill>
              </a:rPr>
              <a:t> </a:t>
            </a:r>
            <a:r>
              <a:rPr lang="fr-CH" b="1" i="1" dirty="0" err="1">
                <a:solidFill>
                  <a:srgbClr val="FF0000"/>
                </a:solidFill>
              </a:rPr>
              <a:t>than</a:t>
            </a:r>
            <a:r>
              <a:rPr lang="fr-CH" b="1" i="1" dirty="0">
                <a:solidFill>
                  <a:srgbClr val="FF0000"/>
                </a:solidFill>
              </a:rPr>
              <a:t> a </a:t>
            </a:r>
            <a:r>
              <a:rPr lang="fr-CH" b="1" i="1" dirty="0" err="1">
                <a:solidFill>
                  <a:srgbClr val="FF0000"/>
                </a:solidFill>
              </a:rPr>
              <a:t>hair</a:t>
            </a:r>
            <a:r>
              <a:rPr lang="fr-CH" b="1" i="1" dirty="0">
                <a:solidFill>
                  <a:srgbClr val="FF0000"/>
                </a:solidFill>
              </a:rPr>
              <a:t> ….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248" y="5404715"/>
            <a:ext cx="1794538" cy="1344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76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Don’t break the machine!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87530" y="1412720"/>
            <a:ext cx="4824412" cy="4383087"/>
            <a:chOff x="1187530" y="1412720"/>
            <a:chExt cx="4824412" cy="4383087"/>
          </a:xfrm>
        </p:grpSpPr>
        <p:graphicFrame>
          <p:nvGraphicFramePr>
            <p:cNvPr id="5" name="Object 3"/>
            <p:cNvGraphicFramePr>
              <a:graphicFrameLocks noGrp="1" noChangeAspect="1"/>
            </p:cNvGraphicFramePr>
            <p:nvPr>
              <p:ph idx="1"/>
            </p:nvPr>
          </p:nvGraphicFramePr>
          <p:xfrm>
            <a:off x="1187530" y="1412720"/>
            <a:ext cx="4824412" cy="43830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2" imgW="7619048" imgH="5714286" progId="">
                    <p:embed/>
                  </p:oleObj>
                </mc:Choice>
                <mc:Fallback>
                  <p:oleObj name="Clip" r:id="rId2" imgW="7619048" imgH="5714286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87530" y="1412720"/>
                          <a:ext cx="4824412" cy="438308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1403560" y="1484730"/>
              <a:ext cx="4465638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GB" sz="2400" dirty="0">
                  <a:solidFill>
                    <a:schemeClr val="accent1">
                      <a:lumMod val="90000"/>
                    </a:schemeClr>
                  </a:solidFill>
                  <a:ea typeface="ＭＳ Ｐゴシック" pitchFamily="1" charset="-128"/>
                </a:rPr>
                <a:t>Energy per beam up to 360 MJ</a:t>
              </a:r>
              <a:endParaRPr lang="en-US" sz="2400" dirty="0">
                <a:solidFill>
                  <a:schemeClr val="accent1">
                    <a:lumMod val="90000"/>
                  </a:schemeClr>
                </a:solidFill>
                <a:ea typeface="ＭＳ Ｐゴシック" pitchFamily="1" charset="-128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331550" y="5085230"/>
              <a:ext cx="4608513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dirty="0">
                  <a:solidFill>
                    <a:schemeClr val="bg1"/>
                  </a:solidFill>
                  <a:ea typeface="ＭＳ Ｐゴシック" pitchFamily="1" charset="-128"/>
                </a:rPr>
                <a:t>British aircraft carrier at 12 knots</a:t>
              </a:r>
            </a:p>
          </p:txBody>
        </p:sp>
      </p:grp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85720" y="5874693"/>
            <a:ext cx="8462993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400" dirty="0">
                <a:solidFill>
                  <a:srgbClr val="000099"/>
                </a:solidFill>
                <a:latin typeface="Helvetica" charset="0"/>
                <a:ea typeface="ＭＳ Ｐゴシック" pitchFamily="1" charset="-128"/>
              </a:rPr>
              <a:t>Thread through a very cold, very dark, very small hole...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2481387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700 mm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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graphite core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  <a:sym typeface="Symbol" charset="2"/>
              </a:rPr>
              <a:t>, with graded density of 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1.1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 and 1.7 g/cm</a:t>
            </a:r>
            <a:r>
              <a:rPr lang="en-US" sz="1800" kern="0" baseline="30000" dirty="0">
                <a:solidFill>
                  <a:srgbClr val="00007D"/>
                </a:solidFill>
                <a:latin typeface="Arial"/>
                <a:cs typeface="+mn-cs"/>
              </a:rPr>
              <a:t>3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12 mm wall, stainless-steel welded pressure vessel, at 1.2 bar of N</a:t>
            </a:r>
            <a:r>
              <a:rPr lang="en-US" sz="1800" kern="0" baseline="-25000" dirty="0">
                <a:solidFill>
                  <a:srgbClr val="00007D"/>
                </a:solidFill>
                <a:latin typeface="Arial"/>
                <a:cs typeface="+mn-cs"/>
              </a:rPr>
              <a:t>2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7D"/>
              </a:buClr>
              <a:buSzPct val="75000"/>
              <a:buFont typeface="Wingdings" pitchFamily="2" charset="2"/>
              <a:buChar char="n"/>
              <a:defRPr/>
            </a:pPr>
            <a:r>
              <a:rPr lang="en-US" sz="1800" kern="0" dirty="0">
                <a:solidFill>
                  <a:srgbClr val="00007D"/>
                </a:solidFill>
                <a:latin typeface="Arial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0.7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</a:rPr>
              <a:t>3.5 m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1.1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1.7 g/cm</a:t>
            </a:r>
            <a:r>
              <a:rPr lang="en-US" sz="800" b="1" baseline="30000" dirty="0">
                <a:solidFill>
                  <a:srgbClr val="000000"/>
                </a:solidFill>
              </a:rPr>
              <a:t>3</a:t>
            </a:r>
            <a:endParaRPr lang="en-GB" sz="800" b="1" dirty="0">
              <a:solidFill>
                <a:srgbClr val="000000"/>
              </a:solidFill>
            </a:endParaRPr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>
                <a:solidFill>
                  <a:srgbClr val="000000"/>
                </a:solidFill>
              </a:rPr>
              <a:t>beam</a:t>
            </a:r>
            <a:endParaRPr lang="en-GB" sz="800" b="1" dirty="0">
              <a:solidFill>
                <a:srgbClr val="000000"/>
              </a:solidFill>
            </a:endParaRPr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cs typeface="+mn-cs"/>
              </a:rPr>
              <a:pPr algn="r">
                <a:defRPr/>
              </a:pPr>
              <a:t>29</a:t>
            </a:fld>
            <a:endParaRPr lang="en-US" sz="1000" dirty="0">
              <a:solidFill>
                <a:srgbClr val="00007D"/>
              </a:solidFill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00"/>
                </a:solidFill>
              </a:rPr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cs typeface="+mn-cs"/>
              </a:rPr>
              <a:pPr>
                <a:defRPr/>
              </a:pPr>
              <a:t>29</a:t>
            </a:fld>
            <a:endParaRPr lang="en-US" dirty="0">
              <a:solidFill>
                <a:srgbClr val="00007D"/>
              </a:solidFill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08333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4488" y="1447800"/>
            <a:ext cx="591502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59356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30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sz="2800" dirty="0">
                <a:ea typeface="ＭＳ Ｐゴシック" charset="-128"/>
                <a:cs typeface="ＭＳ Ｐゴシック" charset="-128"/>
              </a:rPr>
              <a:t>Quench Limit of LHC Super-Conducting Magnets</a:t>
            </a:r>
          </a:p>
        </p:txBody>
      </p:sp>
      <p:pic>
        <p:nvPicPr>
          <p:cNvPr id="7" name="Picture 4"/>
          <p:cNvPicPr>
            <a:picLocks noChangeAspect="1"/>
          </p:cNvPicPr>
          <p:nvPr/>
        </p:nvPicPr>
        <p:blipFill>
          <a:blip r:embed="rId2" cstate="print"/>
          <a:srcRect t="2966"/>
          <a:stretch>
            <a:fillRect/>
          </a:stretch>
        </p:blipFill>
        <p:spPr bwMode="auto">
          <a:xfrm>
            <a:off x="0" y="1077913"/>
            <a:ext cx="9144000" cy="578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54250"/>
            <a:ext cx="394652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374072" y="1316038"/>
            <a:ext cx="933268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Beam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360 MJ</a:t>
            </a:r>
          </a:p>
        </p:txBody>
      </p:sp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100084" y="5589240"/>
            <a:ext cx="2358339" cy="8104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840"/>
              </a:spcBef>
            </a:pPr>
            <a:r>
              <a:rPr lang="en-US" sz="2000" b="1" dirty="0"/>
              <a:t>SC Coil: quench limit</a:t>
            </a:r>
          </a:p>
          <a:p>
            <a:pPr algn="ctr">
              <a:spcBef>
                <a:spcPts val="840"/>
              </a:spcBef>
            </a:pPr>
            <a:r>
              <a:rPr lang="en-US" sz="2000" b="1" dirty="0">
                <a:solidFill>
                  <a:srgbClr val="FF0000"/>
                </a:solidFill>
              </a:rPr>
              <a:t>5-30 mJ/cm</a:t>
            </a:r>
            <a:r>
              <a:rPr lang="en-US" sz="2000" b="1" baseline="30000" dirty="0">
                <a:solidFill>
                  <a:srgbClr val="FF0000"/>
                </a:solidFill>
              </a:rPr>
              <a:t>3</a:t>
            </a:r>
          </a:p>
        </p:txBody>
      </p:sp>
      <p:cxnSp>
        <p:nvCxnSpPr>
          <p:cNvPr id="11" name="Straight Arrow Connector 10"/>
          <p:cNvCxnSpPr>
            <a:stCxn id="9" idx="2"/>
          </p:cNvCxnSpPr>
          <p:nvPr/>
        </p:nvCxnSpPr>
        <p:spPr bwMode="auto">
          <a:xfrm>
            <a:off x="1840706" y="2126516"/>
            <a:ext cx="792953" cy="248675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7440000">
              <a:srgbClr val="FFFFFF">
                <a:alpha val="43000"/>
              </a:srgbClr>
            </a:outerShdw>
          </a:effectLst>
        </p:spPr>
      </p:cxnSp>
      <p:cxnSp>
        <p:nvCxnSpPr>
          <p:cNvPr id="12" name="Straight Arrow Connector 11"/>
          <p:cNvCxnSpPr>
            <a:stCxn id="10" idx="0"/>
          </p:cNvCxnSpPr>
          <p:nvPr/>
        </p:nvCxnSpPr>
        <p:spPr bwMode="auto">
          <a:xfrm flipV="1">
            <a:off x="1279254" y="4865342"/>
            <a:ext cx="1189037" cy="723898"/>
          </a:xfrm>
          <a:prstGeom prst="straightConnector1">
            <a:avLst/>
          </a:prstGeom>
          <a:noFill/>
          <a:ln w="38100" cap="flat" cmpd="sng" algn="ctr">
            <a:solidFill>
              <a:srgbClr val="FFFFFF"/>
            </a:solidFill>
            <a:prstDash val="solid"/>
            <a:round/>
            <a:headEnd type="none" w="med" len="med"/>
            <a:tailEnd type="arrow" w="med" len="med"/>
          </a:ln>
          <a:effectLst>
            <a:outerShdw blurRad="50800" dist="38100" dir="9900000" algn="br">
              <a:srgbClr val="FFFFFF">
                <a:alpha val="43000"/>
              </a:srgbClr>
            </a:outerShdw>
          </a:effectLst>
        </p:spPr>
      </p:cxnSp>
      <p:cxnSp>
        <p:nvCxnSpPr>
          <p:cNvPr id="13" name="Straight Arrow Connector 14"/>
          <p:cNvCxnSpPr>
            <a:cxnSpLocks noChangeShapeType="1"/>
          </p:cNvCxnSpPr>
          <p:nvPr/>
        </p:nvCxnSpPr>
        <p:spPr bwMode="auto">
          <a:xfrm>
            <a:off x="2400300" y="4975225"/>
            <a:ext cx="373063" cy="1588"/>
          </a:xfrm>
          <a:prstGeom prst="straightConnector1">
            <a:avLst/>
          </a:prstGeom>
          <a:noFill/>
          <a:ln w="12700">
            <a:solidFill>
              <a:schemeClr val="tx1"/>
            </a:solidFill>
            <a:round/>
            <a:headEnd type="arrow" w="med" len="med"/>
            <a:tailEnd type="arrow" w="med" len="med"/>
          </a:ln>
        </p:spPr>
      </p:cxnSp>
      <p:sp>
        <p:nvSpPr>
          <p:cNvPr id="14" name="TextBox 13"/>
          <p:cNvSpPr txBox="1"/>
          <p:nvPr/>
        </p:nvSpPr>
        <p:spPr>
          <a:xfrm>
            <a:off x="2214563" y="4951413"/>
            <a:ext cx="752475" cy="307975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dirty="0"/>
              <a:t>56 mm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974209" y="609600"/>
            <a:ext cx="29674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Nominal design at 7 TeV</a:t>
            </a:r>
          </a:p>
        </p:txBody>
      </p:sp>
    </p:spTree>
    <p:extLst>
      <p:ext uri="{BB962C8B-B14F-4D97-AF65-F5344CB8AC3E}">
        <p14:creationId xmlns:p14="http://schemas.microsoft.com/office/powerpoint/2010/main" val="119895728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02450" y="6632575"/>
            <a:ext cx="2133600" cy="252413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  <p:grpSp>
        <p:nvGrpSpPr>
          <p:cNvPr id="5" name="Group 3"/>
          <p:cNvGrpSpPr>
            <a:grpSpLocks/>
          </p:cNvGrpSpPr>
          <p:nvPr/>
        </p:nvGrpSpPr>
        <p:grpSpPr bwMode="auto">
          <a:xfrm>
            <a:off x="457200" y="1295400"/>
            <a:ext cx="4019550" cy="4489450"/>
            <a:chOff x="2" y="525"/>
            <a:chExt cx="3607" cy="3893"/>
          </a:xfrm>
        </p:grpSpPr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2" y="525"/>
              <a:ext cx="3607" cy="3893"/>
              <a:chOff x="1097" y="525"/>
              <a:chExt cx="3607" cy="3893"/>
            </a:xfrm>
          </p:grpSpPr>
          <p:pic>
            <p:nvPicPr>
              <p:cNvPr id="9" name="Picture 5" descr="CIMG0419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097" y="576"/>
                <a:ext cx="3607" cy="35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Line 6"/>
              <p:cNvSpPr>
                <a:spLocks noChangeShapeType="1"/>
              </p:cNvSpPr>
              <p:nvPr/>
            </p:nvSpPr>
            <p:spPr bwMode="auto">
              <a:xfrm flipH="1" flipV="1">
                <a:off x="2876" y="525"/>
                <a:ext cx="16" cy="1250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 type="triangle" w="med" len="med"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" name="Line 7"/>
              <p:cNvSpPr>
                <a:spLocks noChangeShapeType="1"/>
              </p:cNvSpPr>
              <p:nvPr/>
            </p:nvSpPr>
            <p:spPr bwMode="auto">
              <a:xfrm flipH="1" flipV="1">
                <a:off x="2906" y="2589"/>
                <a:ext cx="16" cy="1584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dirty="0">
                  <a:solidFill>
                    <a:sysClr val="windowText" lastClr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" name="Text Box 8"/>
              <p:cNvSpPr txBox="1">
                <a:spLocks noChangeArrowheads="1"/>
              </p:cNvSpPr>
              <p:nvPr/>
            </p:nvSpPr>
            <p:spPr bwMode="auto">
              <a:xfrm>
                <a:off x="2127" y="4123"/>
                <a:ext cx="1503" cy="295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1600" kern="0" dirty="0"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DDDDDD"/>
                      </a:outerShdw>
                    </a:effectLst>
                    <a:latin typeface="+mj-lt"/>
                    <a:cs typeface="ＭＳ Ｐゴシック" charset="-128"/>
                  </a:rPr>
                  <a:t>beam</a:t>
                </a:r>
              </a:p>
            </p:txBody>
          </p:sp>
        </p:grpSp>
        <p:sp>
          <p:nvSpPr>
            <p:cNvPr id="7" name="Line 9"/>
            <p:cNvSpPr>
              <a:spLocks noChangeShapeType="1"/>
            </p:cNvSpPr>
            <p:nvPr/>
          </p:nvSpPr>
          <p:spPr bwMode="auto">
            <a:xfrm flipV="1">
              <a:off x="72" y="606"/>
              <a:ext cx="1033" cy="1181"/>
            </a:xfrm>
            <a:prstGeom prst="line">
              <a:avLst/>
            </a:prstGeom>
            <a:noFill/>
            <a:ln w="28575">
              <a:solidFill>
                <a:srgbClr val="99FF33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dirty="0">
                <a:solidFill>
                  <a:sysClr val="windowText" lastClr="000000"/>
                </a:solidFill>
                <a:latin typeface="Comic Sans MS" pitchFamily="66" charset="0"/>
              </a:endParaRPr>
            </a:p>
          </p:txBody>
        </p:sp>
        <p:sp>
          <p:nvSpPr>
            <p:cNvPr id="8" name="Text Box 10"/>
            <p:cNvSpPr txBox="1">
              <a:spLocks noChangeArrowheads="1"/>
            </p:cNvSpPr>
            <p:nvPr/>
          </p:nvSpPr>
          <p:spPr bwMode="auto">
            <a:xfrm>
              <a:off x="75" y="886"/>
              <a:ext cx="798" cy="2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kern="0" dirty="0">
                  <a:solidFill>
                    <a:srgbClr val="99FF33"/>
                  </a:solidFill>
                  <a:latin typeface="Comic Sans MS" pitchFamily="66" charset="0"/>
                  <a:cs typeface="ＭＳ Ｐゴシック" charset="-128"/>
                </a:rPr>
                <a:t>1.2 m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4605559" y="1682624"/>
            <a:ext cx="4419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/>
              <a:t>Almost 100 collimators and absorbers.</a:t>
            </a:r>
            <a:br>
              <a:rPr lang="en-US" dirty="0"/>
            </a:br>
            <a:endParaRPr lang="en-US" dirty="0"/>
          </a:p>
          <a:p>
            <a:pPr algn="l"/>
            <a:r>
              <a:rPr lang="en-US" dirty="0"/>
              <a:t>Alignment tolerances &lt; 0.1 mm to ensure that over 99.99% of the protons are intercepted.</a:t>
            </a:r>
          </a:p>
          <a:p>
            <a:pPr algn="l"/>
            <a:r>
              <a:rPr lang="en-US" dirty="0"/>
              <a:t>Primary and secondary collimators are made of reinforced graphite – robust.</a:t>
            </a:r>
          </a:p>
          <a:p>
            <a:pPr algn="l"/>
            <a:endParaRPr lang="en-US" dirty="0"/>
          </a:p>
        </p:txBody>
      </p:sp>
      <p:sp>
        <p:nvSpPr>
          <p:cNvPr id="14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5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6877127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16632"/>
            <a:ext cx="8143839" cy="6462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76718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Picture 3" descr="Screen Shot 2013-05-09 at 8.00.52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659"/>
            <a:ext cx="9144000" cy="5120027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1155960" y="1427202"/>
            <a:ext cx="838200" cy="1143000"/>
            <a:chOff x="1371600" y="1295400"/>
            <a:chExt cx="838200" cy="11430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1752600" y="1905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371600" y="1295400"/>
              <a:ext cx="838200" cy="600164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Beam dumps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2362200" y="3733800"/>
            <a:ext cx="609600" cy="914400"/>
            <a:chOff x="2362200" y="3733800"/>
            <a:chExt cx="609600" cy="914400"/>
          </a:xfrm>
        </p:grpSpPr>
        <p:sp>
          <p:nvSpPr>
            <p:cNvPr id="12" name="TextBox 11"/>
            <p:cNvSpPr txBox="1"/>
            <p:nvPr/>
          </p:nvSpPr>
          <p:spPr>
            <a:xfrm>
              <a:off x="2362200" y="3733800"/>
              <a:ext cx="6096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RF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2590800" y="4114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6324600" y="3590625"/>
            <a:ext cx="1295400" cy="914400"/>
            <a:chOff x="6324600" y="3505200"/>
            <a:chExt cx="1295400" cy="914400"/>
          </a:xfrm>
        </p:grpSpPr>
        <p:sp>
          <p:nvSpPr>
            <p:cNvPr id="14" name="TextBox 13"/>
            <p:cNvSpPr txBox="1"/>
            <p:nvPr/>
          </p:nvSpPr>
          <p:spPr>
            <a:xfrm>
              <a:off x="6324600" y="35052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6934200" y="38862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3048000" y="1143000"/>
            <a:ext cx="1295400" cy="914400"/>
            <a:chOff x="3048000" y="1143000"/>
            <a:chExt cx="1295400" cy="914400"/>
          </a:xfrm>
        </p:grpSpPr>
        <p:sp>
          <p:nvSpPr>
            <p:cNvPr id="16" name="TextBox 15"/>
            <p:cNvSpPr txBox="1"/>
            <p:nvPr/>
          </p:nvSpPr>
          <p:spPr>
            <a:xfrm>
              <a:off x="3048000" y="1143000"/>
              <a:ext cx="12954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Collimation</a:t>
              </a:r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36576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457200" y="5257800"/>
            <a:ext cx="3276600" cy="1477328"/>
          </a:xfrm>
          <a:prstGeom prst="rect">
            <a:avLst/>
          </a:prstGeom>
          <a:solidFill>
            <a:schemeClr val="bg2"/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1720 Power converters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&gt; 9000 magnetic elements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7568 Quench detection systems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1088 Beam position monitors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~4000 Beam loss monitors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43400" y="5486400"/>
            <a:ext cx="4495800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  <a:scene3d>
            <a:camera prst="orthographicFront"/>
            <a:lightRig rig="threePt" dir="t"/>
          </a:scene3d>
          <a:sp3d>
            <a:bevelT w="95250"/>
          </a:sp3d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120 </a:t>
            </a:r>
            <a:r>
              <a:rPr lang="en-US" sz="1800" dirty="0" err="1">
                <a:solidFill>
                  <a:prstClr val="black"/>
                </a:solidFill>
                <a:latin typeface="Calibri"/>
              </a:rPr>
              <a:t>tonnes</a:t>
            </a:r>
            <a:r>
              <a:rPr lang="en-US" sz="1800" dirty="0">
                <a:solidFill>
                  <a:prstClr val="black"/>
                </a:solidFill>
                <a:latin typeface="Calibri"/>
              </a:rPr>
              <a:t> of Helium, down to 1.9 K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360 MJ stored beam energy per beam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prstClr val="black"/>
                </a:solidFill>
                <a:latin typeface="Calibri"/>
              </a:rPr>
              <a:t>11 GJ total stored energy in magnetic systems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90800" y="381000"/>
            <a:ext cx="4724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dirty="0">
                <a:solidFill>
                  <a:prstClr val="white"/>
                </a:solidFill>
                <a:latin typeface="Times"/>
                <a:cs typeface="Times"/>
              </a:rPr>
              <a:t>LHC: big, cold, high energy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4495800" y="1219200"/>
            <a:ext cx="1447800" cy="838200"/>
            <a:chOff x="4495800" y="1219200"/>
            <a:chExt cx="1447800" cy="838200"/>
          </a:xfrm>
        </p:grpSpPr>
        <p:sp>
          <p:nvSpPr>
            <p:cNvPr id="19" name="TextBox 18"/>
            <p:cNvSpPr txBox="1"/>
            <p:nvPr/>
          </p:nvSpPr>
          <p:spPr>
            <a:xfrm>
              <a:off x="4495800" y="12192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B2</a:t>
              </a: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5105400" y="15240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 6"/>
          <p:cNvGrpSpPr/>
          <p:nvPr/>
        </p:nvGrpSpPr>
        <p:grpSpPr>
          <a:xfrm>
            <a:off x="7674685" y="2209800"/>
            <a:ext cx="1447800" cy="914400"/>
            <a:chOff x="7674685" y="2209800"/>
            <a:chExt cx="1447800" cy="914400"/>
          </a:xfrm>
        </p:grpSpPr>
        <p:sp>
          <p:nvSpPr>
            <p:cNvPr id="23" name="TextBox 22"/>
            <p:cNvSpPr txBox="1"/>
            <p:nvPr/>
          </p:nvSpPr>
          <p:spPr>
            <a:xfrm>
              <a:off x="7674685" y="2209800"/>
              <a:ext cx="1447800" cy="323165"/>
            </a:xfrm>
            <a:prstGeom prst="rect">
              <a:avLst/>
            </a:prstGeom>
            <a:noFill/>
          </p:spPr>
          <p:txBody>
            <a:bodyPr wrap="square" tIns="0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prstClr val="white"/>
                  </a:solidFill>
                  <a:latin typeface="Times"/>
                  <a:cs typeface="Times"/>
                </a:rPr>
                <a:t>Injection B1</a:t>
              </a: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8305800" y="2590800"/>
              <a:ext cx="0" cy="533400"/>
            </a:xfrm>
            <a:prstGeom prst="line">
              <a:avLst/>
            </a:prstGeom>
            <a:ln>
              <a:solidFill>
                <a:schemeClr val="bg1"/>
              </a:solidFill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84404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Machine Elements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dirty="0"/>
              <a:t>Magnets: guidance and transverse ‘stability’</a:t>
            </a:r>
          </a:p>
          <a:p>
            <a:pPr lvl="1"/>
            <a:r>
              <a:rPr lang="en-GB" dirty="0"/>
              <a:t>Dipoles, Quadrupoles, </a:t>
            </a:r>
            <a:r>
              <a:rPr lang="en-GB" dirty="0" err="1"/>
              <a:t>Sextupoles</a:t>
            </a:r>
            <a:r>
              <a:rPr lang="en-GB" dirty="0"/>
              <a:t>, </a:t>
            </a:r>
            <a:r>
              <a:rPr lang="en-GB" dirty="0" err="1"/>
              <a:t>Octupoles</a:t>
            </a:r>
            <a:endParaRPr lang="en-GB" dirty="0"/>
          </a:p>
          <a:p>
            <a:r>
              <a:rPr lang="en-GB" dirty="0"/>
              <a:t>Radio Frequency – Longitudinal motion</a:t>
            </a:r>
          </a:p>
          <a:p>
            <a:pPr lvl="1"/>
            <a:r>
              <a:rPr lang="en-GB" dirty="0"/>
              <a:t>Acceleration</a:t>
            </a:r>
          </a:p>
          <a:p>
            <a:pPr lvl="1"/>
            <a:r>
              <a:rPr lang="en-GB" dirty="0"/>
              <a:t>Feedback</a:t>
            </a:r>
          </a:p>
          <a:p>
            <a:r>
              <a:rPr lang="en-GB" dirty="0"/>
              <a:t>Injection and Beam Dumping Systems</a:t>
            </a:r>
          </a:p>
          <a:p>
            <a:pPr lvl="1"/>
            <a:r>
              <a:rPr lang="en-GB" dirty="0"/>
              <a:t>Fast Pulsed Magnets (‘Kicker Magnets’)</a:t>
            </a:r>
          </a:p>
          <a:p>
            <a:pPr lvl="1"/>
            <a:r>
              <a:rPr lang="en-GB" dirty="0"/>
              <a:t>Septum Magnets</a:t>
            </a:r>
          </a:p>
          <a:p>
            <a:pPr lvl="1"/>
            <a:r>
              <a:rPr lang="en-GB" dirty="0"/>
              <a:t>Beam dump block</a:t>
            </a:r>
          </a:p>
          <a:p>
            <a:r>
              <a:rPr lang="en-GB" dirty="0"/>
              <a:t>Machine Protection</a:t>
            </a:r>
          </a:p>
          <a:p>
            <a:pPr lvl="1"/>
            <a:r>
              <a:rPr lang="en-GB" dirty="0"/>
              <a:t>Collimation System, other absorbers, Interlock Systems</a:t>
            </a:r>
          </a:p>
          <a:p>
            <a:r>
              <a:rPr lang="en-GB" dirty="0"/>
              <a:t>Beam Diagnostics &amp; Protection</a:t>
            </a:r>
          </a:p>
          <a:p>
            <a:pPr lvl="1"/>
            <a:r>
              <a:rPr lang="en-GB" dirty="0"/>
              <a:t>Beam Position, Beam Loss Monitors, Tune Measurement, Synchrotron Light Measurements, Beam Size Measurements</a:t>
            </a:r>
          </a:p>
          <a:p>
            <a:r>
              <a:rPr lang="en-GB" dirty="0"/>
              <a:t>Cryogenics &amp; Vacuum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29533"/>
            <a:ext cx="936104" cy="93610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962521"/>
            <a:ext cx="936104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6217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8" y="914400"/>
            <a:ext cx="9144000" cy="512195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cycle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533400" y="1386989"/>
            <a:ext cx="1446312" cy="518011"/>
            <a:chOff x="533400" y="1386989"/>
            <a:chExt cx="1446312" cy="518011"/>
          </a:xfrm>
        </p:grpSpPr>
        <p:sp>
          <p:nvSpPr>
            <p:cNvPr id="9" name="Down Arrow 8"/>
            <p:cNvSpPr/>
            <p:nvPr/>
          </p:nvSpPr>
          <p:spPr>
            <a:xfrm>
              <a:off x="1143000" y="1752600"/>
              <a:ext cx="152400" cy="152400"/>
            </a:xfrm>
            <a:prstGeom prst="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33400" y="1386989"/>
              <a:ext cx="1446312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 anchor="ctr" anchorCtr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2"/>
                  </a:solidFill>
                </a:rPr>
                <a:t>Beam dump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1066800" y="3429000"/>
            <a:ext cx="2209056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 down/precycle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6576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8100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39624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267200" y="4648200"/>
            <a:ext cx="0" cy="3048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419600" y="4648200"/>
            <a:ext cx="0" cy="304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429000" y="4191000"/>
            <a:ext cx="12192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Injection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876800" y="3124200"/>
            <a:ext cx="7620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Ramp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791200" y="1524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Squeeze</a:t>
            </a:r>
          </a:p>
        </p:txBody>
      </p:sp>
      <p:sp>
        <p:nvSpPr>
          <p:cNvPr id="24" name="Up Arrow 23"/>
          <p:cNvSpPr/>
          <p:nvPr/>
        </p:nvSpPr>
        <p:spPr>
          <a:xfrm>
            <a:off x="6705600" y="1981200"/>
            <a:ext cx="152400" cy="30480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324600" y="2286000"/>
            <a:ext cx="990600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Collide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6858000" y="1981200"/>
            <a:ext cx="1828800" cy="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162800" y="1524000"/>
            <a:ext cx="1441648" cy="338554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 anchor="ctr" anchorCtr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Stable beams</a:t>
            </a:r>
          </a:p>
        </p:txBody>
      </p:sp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8035458"/>
              </p:ext>
            </p:extLst>
          </p:nvPr>
        </p:nvGraphicFramePr>
        <p:xfrm>
          <a:off x="6095999" y="3352800"/>
          <a:ext cx="2514601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2954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  <a:r>
                        <a:rPr lang="en-US" sz="1600" baseline="0" dirty="0"/>
                        <a:t> down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Injection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~30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Ramp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Squeeze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15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Collide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5</a:t>
                      </a:r>
                      <a:r>
                        <a:rPr lang="en-US" sz="1600" baseline="0" dirty="0"/>
                        <a:t> </a:t>
                      </a:r>
                      <a:r>
                        <a:rPr lang="en-US" sz="1600" dirty="0" err="1"/>
                        <a:t>mins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r>
                        <a:rPr lang="en-US" sz="1600" dirty="0"/>
                        <a:t>Stable beams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 –</a:t>
                      </a:r>
                      <a:r>
                        <a:rPr lang="en-US" sz="1600" baseline="0" dirty="0"/>
                        <a:t> 30 hours</a:t>
                      </a: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23528" y="5991126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Turn around from stable beams to stable beams - 2 to 3 hours on a good day, followed by Stable Beams, average 6 hours.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31708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22136"/>
            <a:ext cx="8957456" cy="6723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44208" y="2132856"/>
            <a:ext cx="1728192" cy="461665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Luminosity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187624" y="2968277"/>
            <a:ext cx="1440160" cy="830997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Beam intensity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36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0" y="-27384"/>
            <a:ext cx="1403648" cy="432048"/>
          </a:xfrm>
          <a:prstGeom prst="ellipse">
            <a:avLst/>
          </a:prstGeom>
          <a:noFill/>
          <a:ln w="254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5272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</p:spTree>
    <p:extLst>
      <p:ext uri="{BB962C8B-B14F-4D97-AF65-F5344CB8AC3E}">
        <p14:creationId xmlns:p14="http://schemas.microsoft.com/office/powerpoint/2010/main" val="31709098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Magnet Training to reach 7 </a:t>
            </a:r>
            <a:r>
              <a:rPr lang="en-GB" dirty="0" err="1"/>
              <a:t>TeV</a:t>
            </a:r>
            <a:r>
              <a:rPr lang="en-GB" dirty="0"/>
              <a:t> Beam Energy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15616" y="5373216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During the training after LS2 (2021) we needed 3x a sector warm-up – delay of about 3 months each time, partly in parallel</a:t>
            </a:r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380312" y="3140351"/>
            <a:ext cx="1306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Present Operation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417980" y="2083162"/>
            <a:ext cx="1234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‘Nominal’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5AC2901-AAD2-48A0-B1B5-4CD97D4F9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310" y="1604708"/>
            <a:ext cx="6857002" cy="3648584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DAA3A76-379F-44C1-9241-AC1F88933F12}"/>
              </a:ext>
            </a:extLst>
          </p:cNvPr>
          <p:cNvCxnSpPr/>
          <p:nvPr/>
        </p:nvCxnSpPr>
        <p:spPr>
          <a:xfrm>
            <a:off x="1043608" y="3573016"/>
            <a:ext cx="5760640" cy="0"/>
          </a:xfrm>
          <a:prstGeom prst="line">
            <a:avLst/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252D41C3-0FF6-4D1C-B028-47CAF96A0824}"/>
              </a:ext>
            </a:extLst>
          </p:cNvPr>
          <p:cNvSpPr txBox="1"/>
          <p:nvPr/>
        </p:nvSpPr>
        <p:spPr>
          <a:xfrm>
            <a:off x="4283968" y="3309629"/>
            <a:ext cx="28803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6.5 </a:t>
            </a:r>
            <a:r>
              <a:rPr lang="en-GB" sz="1400" dirty="0" err="1"/>
              <a:t>TeV</a:t>
            </a:r>
            <a:r>
              <a:rPr lang="en-GB" sz="1400" dirty="0"/>
              <a:t> = Operation &lt;= 2018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11934A-C162-4541-AC82-903D9F1F2D42}"/>
              </a:ext>
            </a:extLst>
          </p:cNvPr>
          <p:cNvSpPr txBox="1"/>
          <p:nvPr/>
        </p:nvSpPr>
        <p:spPr>
          <a:xfrm>
            <a:off x="7408716" y="2607296"/>
            <a:ext cx="1306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/>
              <a:t>6.8 </a:t>
            </a:r>
            <a:r>
              <a:rPr lang="en-GB" sz="1800" b="1" dirty="0" err="1"/>
              <a:t>TeV</a:t>
            </a:r>
            <a:endParaRPr lang="en-GB" sz="1800" b="1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746B4A-7D29-4DCC-B53E-AF69918DF1C0}"/>
              </a:ext>
            </a:extLst>
          </p:cNvPr>
          <p:cNvCxnSpPr/>
          <p:nvPr/>
        </p:nvCxnSpPr>
        <p:spPr>
          <a:xfrm flipV="1">
            <a:off x="6745902" y="0"/>
            <a:ext cx="1714530" cy="692696"/>
          </a:xfrm>
          <a:prstGeom prst="line">
            <a:avLst/>
          </a:prstGeom>
          <a:ln w="57150"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9F01AD5B-12C7-44A1-9D39-9991CF0430FF}"/>
              </a:ext>
            </a:extLst>
          </p:cNvPr>
          <p:cNvSpPr txBox="1">
            <a:spLocks/>
          </p:cNvSpPr>
          <p:nvPr/>
        </p:nvSpPr>
        <p:spPr>
          <a:xfrm>
            <a:off x="6516216" y="415787"/>
            <a:ext cx="2308116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dirty="0"/>
              <a:t>6.8 </a:t>
            </a:r>
            <a:r>
              <a:rPr lang="en-GB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6824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C02D402E-852C-54E7-2D08-88B2FC0F5A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4419"/>
            <a:ext cx="9144000" cy="4129162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What’s Next ?</a:t>
            </a:r>
            <a:br>
              <a:rPr lang="en-GB" dirty="0"/>
            </a:br>
            <a:r>
              <a:rPr lang="en-GB" dirty="0"/>
              <a:t>High-Luminosity LHC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ight Arrow 6"/>
          <p:cNvSpPr/>
          <p:nvPr/>
        </p:nvSpPr>
        <p:spPr>
          <a:xfrm rot="16200000">
            <a:off x="4031940" y="4882676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277546" y="5518648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/>
              <a:t>Injectors</a:t>
            </a:r>
            <a:r>
              <a:rPr lang="fr-CH" dirty="0"/>
              <a:t> upgrade and LHC civil engineering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 rot="16200000">
            <a:off x="6815140" y="4834572"/>
            <a:ext cx="864096" cy="50405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0" bIns="46800" rtlCol="0" anchor="ctr"/>
          <a:lstStyle/>
          <a:p>
            <a:pPr algn="ctr"/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167068" y="5467076"/>
            <a:ext cx="26642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HL-LHC upgrade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52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5" name="Picture 7" descr="Screen shot 2011-09-01 at 10.08.2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5800" y="0"/>
            <a:ext cx="10439400" cy="687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6" name="Title 1"/>
          <p:cNvSpPr>
            <a:spLocks noGrp="1"/>
          </p:cNvSpPr>
          <p:nvPr>
            <p:ph type="title"/>
          </p:nvPr>
        </p:nvSpPr>
        <p:spPr>
          <a:xfrm>
            <a:off x="-30163" y="476250"/>
            <a:ext cx="8229601" cy="865188"/>
          </a:xfrm>
        </p:spPr>
        <p:txBody>
          <a:bodyPr/>
          <a:lstStyle/>
          <a:p>
            <a:pPr eaLnBrk="1" hangingPunct="1"/>
            <a:r>
              <a:rPr lang="en-US" sz="6600">
                <a:solidFill>
                  <a:srgbClr val="FFFFFF"/>
                </a:solidFill>
                <a:ea typeface="ＭＳ Ｐゴシック" pitchFamily="34" charset="-128"/>
              </a:rPr>
              <a:t>The LHC</a:t>
            </a:r>
          </a:p>
        </p:txBody>
      </p:sp>
      <p:sp>
        <p:nvSpPr>
          <p:cNvPr id="67587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229600" cy="2895600"/>
          </a:xfrm>
        </p:spPr>
        <p:txBody>
          <a:bodyPr/>
          <a:lstStyle/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big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cold</a:t>
            </a:r>
          </a:p>
          <a:p>
            <a:pPr marL="0" indent="0" eaLnBrk="1" hangingPunct="1">
              <a:buFont typeface="Arial" pitchFamily="34" charset="0"/>
              <a:buNone/>
            </a:pPr>
            <a:r>
              <a:rPr lang="en-US" sz="4800">
                <a:solidFill>
                  <a:schemeClr val="bg1"/>
                </a:solidFill>
                <a:ea typeface="ＭＳ Ｐゴシック" pitchFamily="34" charset="-128"/>
              </a:rPr>
              <a:t>Very high </a:t>
            </a:r>
            <a:r>
              <a:rPr lang="en-US" sz="4800">
                <a:solidFill>
                  <a:srgbClr val="FFFFFF"/>
                </a:solidFill>
                <a:ea typeface="ＭＳ Ｐゴシック" pitchFamily="34" charset="-128"/>
              </a:rPr>
              <a:t>energy</a:t>
            </a:r>
          </a:p>
        </p:txBody>
      </p:sp>
    </p:spTree>
    <p:extLst>
      <p:ext uri="{BB962C8B-B14F-4D97-AF65-F5344CB8AC3E}">
        <p14:creationId xmlns:p14="http://schemas.microsoft.com/office/powerpoint/2010/main" val="311401321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picture containing bicycle&#10;&#10;Description automatically generated">
            <a:extLst>
              <a:ext uri="{FF2B5EF4-FFF2-40B4-BE49-F238E27FC236}">
                <a16:creationId xmlns:a16="http://schemas.microsoft.com/office/drawing/2014/main" id="{E39AE046-52F0-4A34-BF7A-0E5BC700636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475" y="1431745"/>
            <a:ext cx="8539019" cy="42456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D98AD87-9C67-452E-AF49-A8213ACB66B5}"/>
              </a:ext>
            </a:extLst>
          </p:cNvPr>
          <p:cNvSpPr txBox="1"/>
          <p:nvPr/>
        </p:nvSpPr>
        <p:spPr>
          <a:xfrm rot="20974381">
            <a:off x="3235042" y="4113855"/>
            <a:ext cx="426179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UA57</a:t>
            </a:r>
            <a:endParaRPr lang="fr-FR" sz="7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814DEFE-218C-4209-8205-11502A6E49E6}"/>
              </a:ext>
            </a:extLst>
          </p:cNvPr>
          <p:cNvSpPr txBox="1"/>
          <p:nvPr/>
        </p:nvSpPr>
        <p:spPr>
          <a:xfrm>
            <a:off x="2141730" y="286629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US57</a:t>
            </a:r>
            <a:endParaRPr lang="fr-FR" sz="7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1D0B939-5CCF-4632-BD33-BA8D02C04602}"/>
              </a:ext>
            </a:extLst>
          </p:cNvPr>
          <p:cNvSpPr txBox="1"/>
          <p:nvPr/>
        </p:nvSpPr>
        <p:spPr>
          <a:xfrm rot="20762707">
            <a:off x="8218174" y="1794664"/>
            <a:ext cx="485814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UR55</a:t>
            </a:r>
            <a:endParaRPr lang="fr-FR" sz="7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D36E04F-42D6-4B36-87A9-FDED13338EC0}"/>
              </a:ext>
            </a:extLst>
          </p:cNvPr>
          <p:cNvSpPr txBox="1"/>
          <p:nvPr/>
        </p:nvSpPr>
        <p:spPr>
          <a:xfrm rot="1872273">
            <a:off x="5049276" y="3677697"/>
            <a:ext cx="435257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FCEDF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UL57</a:t>
            </a:r>
            <a:endParaRPr lang="fr-FR" sz="7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AFD8B1-A593-4397-A11C-AAA39339BF6F}"/>
              </a:ext>
            </a:extLst>
          </p:cNvPr>
          <p:cNvSpPr txBox="1"/>
          <p:nvPr/>
        </p:nvSpPr>
        <p:spPr>
          <a:xfrm>
            <a:off x="1497922" y="4651288"/>
            <a:ext cx="494426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101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UPR57</a:t>
            </a:r>
            <a:endParaRPr lang="fr-FR" sz="7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D18F8348-3FDE-488D-8E99-551AA84B584A}"/>
              </a:ext>
            </a:extLst>
          </p:cNvPr>
          <p:cNvGrpSpPr/>
          <p:nvPr/>
        </p:nvGrpSpPr>
        <p:grpSpPr>
          <a:xfrm>
            <a:off x="5506865" y="2938066"/>
            <a:ext cx="368032" cy="381848"/>
            <a:chOff x="6340100" y="2733610"/>
            <a:chExt cx="368032" cy="381848"/>
          </a:xfrm>
        </p:grpSpPr>
        <p:sp>
          <p:nvSpPr>
            <p:cNvPr id="49" name="Rectangle: Rounded Corners 48">
              <a:extLst>
                <a:ext uri="{FF2B5EF4-FFF2-40B4-BE49-F238E27FC236}">
                  <a16:creationId xmlns:a16="http://schemas.microsoft.com/office/drawing/2014/main" id="{81381E44-0293-4F95-8DCD-A0B09236195D}"/>
                </a:ext>
              </a:extLst>
            </p:cNvPr>
            <p:cNvSpPr/>
            <p:nvPr/>
          </p:nvSpPr>
          <p:spPr>
            <a:xfrm>
              <a:off x="6340100" y="2939845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 IT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766ABDC4-CF24-45CE-92B9-7704BEBD9233}"/>
                </a:ext>
              </a:extLst>
            </p:cNvPr>
            <p:cNvCxnSpPr>
              <a:cxnSpLocks/>
              <a:stCxn id="49" idx="0"/>
            </p:cNvCxnSpPr>
            <p:nvPr/>
          </p:nvCxnSpPr>
          <p:spPr>
            <a:xfrm flipH="1" flipV="1">
              <a:off x="6522560" y="2733610"/>
              <a:ext cx="1556" cy="20623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51DE9B0-927C-4E09-9F4A-627E1BE4545B}"/>
              </a:ext>
            </a:extLst>
          </p:cNvPr>
          <p:cNvGrpSpPr/>
          <p:nvPr/>
        </p:nvGrpSpPr>
        <p:grpSpPr>
          <a:xfrm>
            <a:off x="5974997" y="2873530"/>
            <a:ext cx="650058" cy="390619"/>
            <a:chOff x="6499279" y="2713124"/>
            <a:chExt cx="650058" cy="390619"/>
          </a:xfrm>
        </p:grpSpPr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50574D71-A8D5-45A8-AC87-A2B4F2E8446B}"/>
                </a:ext>
              </a:extLst>
            </p:cNvPr>
            <p:cNvSpPr/>
            <p:nvPr/>
          </p:nvSpPr>
          <p:spPr>
            <a:xfrm>
              <a:off x="6499279" y="2928130"/>
              <a:ext cx="650058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PCs IT Trims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E678CA5A-9152-467A-BF70-C0AD5797063B}"/>
                </a:ext>
              </a:extLst>
            </p:cNvPr>
            <p:cNvCxnSpPr>
              <a:cxnSpLocks/>
              <a:stCxn id="57" idx="0"/>
            </p:cNvCxnSpPr>
            <p:nvPr/>
          </p:nvCxnSpPr>
          <p:spPr>
            <a:xfrm flipH="1" flipV="1">
              <a:off x="6562570" y="2713124"/>
              <a:ext cx="261738" cy="21500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96AA214-6A28-4A79-B2CC-CE9B49D965A9}"/>
              </a:ext>
            </a:extLst>
          </p:cNvPr>
          <p:cNvGrpSpPr/>
          <p:nvPr/>
        </p:nvGrpSpPr>
        <p:grpSpPr>
          <a:xfrm>
            <a:off x="5549703" y="4254424"/>
            <a:ext cx="490409" cy="490249"/>
            <a:chOff x="6430650" y="2751004"/>
            <a:chExt cx="490409" cy="490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D479BA23-F9EA-4826-B200-98E2BE6C447F}"/>
                </a:ext>
              </a:extLst>
            </p:cNvPr>
            <p:cNvSpPr/>
            <p:nvPr/>
          </p:nvSpPr>
          <p:spPr>
            <a:xfrm>
              <a:off x="6430650" y="3065640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52758161-1861-45F9-B40E-C6FB7D2DA84E}"/>
                </a:ext>
              </a:extLst>
            </p:cNvPr>
            <p:cNvCxnSpPr>
              <a:cxnSpLocks/>
              <a:stCxn id="77" idx="0"/>
            </p:cNvCxnSpPr>
            <p:nvPr/>
          </p:nvCxnSpPr>
          <p:spPr>
            <a:xfrm flipV="1">
              <a:off x="6614666" y="2751004"/>
              <a:ext cx="306393" cy="314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126ED332-6887-4C14-871B-92352DD0B7D5}"/>
              </a:ext>
            </a:extLst>
          </p:cNvPr>
          <p:cNvGrpSpPr/>
          <p:nvPr/>
        </p:nvGrpSpPr>
        <p:grpSpPr>
          <a:xfrm>
            <a:off x="5917735" y="3465815"/>
            <a:ext cx="421688" cy="320121"/>
            <a:chOff x="6548464" y="2545544"/>
            <a:chExt cx="421688" cy="320121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52F5566D-7471-4CD0-92BA-9877982E7648}"/>
                </a:ext>
              </a:extLst>
            </p:cNvPr>
            <p:cNvSpPr/>
            <p:nvPr/>
          </p:nvSpPr>
          <p:spPr>
            <a:xfrm>
              <a:off x="6602120" y="2545544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DSHX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FA78012A-27A6-45BE-A426-60BB283AAA15}"/>
                </a:ext>
              </a:extLst>
            </p:cNvPr>
            <p:cNvCxnSpPr>
              <a:cxnSpLocks/>
              <a:stCxn id="82" idx="2"/>
            </p:cNvCxnSpPr>
            <p:nvPr/>
          </p:nvCxnSpPr>
          <p:spPr>
            <a:xfrm flipH="1">
              <a:off x="6548464" y="2721157"/>
              <a:ext cx="237672" cy="144508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F998062-48D6-4B63-B444-F4C8A2132CAB}"/>
              </a:ext>
            </a:extLst>
          </p:cNvPr>
          <p:cNvGrpSpPr/>
          <p:nvPr/>
        </p:nvGrpSpPr>
        <p:grpSpPr>
          <a:xfrm>
            <a:off x="4980428" y="2386832"/>
            <a:ext cx="368032" cy="402249"/>
            <a:chOff x="6225257" y="2628881"/>
            <a:chExt cx="368032" cy="402249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E0EE9C46-75EF-4B9E-9D1A-31629DD5A4B7}"/>
                </a:ext>
              </a:extLst>
            </p:cNvPr>
            <p:cNvSpPr/>
            <p:nvPr/>
          </p:nvSpPr>
          <p:spPr>
            <a:xfrm>
              <a:off x="6225257" y="2628881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DFHX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40BC892B-3D8F-4CAD-90F1-3D26E955C306}"/>
                </a:ext>
              </a:extLst>
            </p:cNvPr>
            <p:cNvCxnSpPr>
              <a:cxnSpLocks/>
              <a:stCxn id="86" idx="2"/>
            </p:cNvCxnSpPr>
            <p:nvPr/>
          </p:nvCxnSpPr>
          <p:spPr>
            <a:xfrm>
              <a:off x="6409273" y="2804494"/>
              <a:ext cx="0" cy="226636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667C76D-F2A4-400E-8D37-F6AAFF2D003C}"/>
              </a:ext>
            </a:extLst>
          </p:cNvPr>
          <p:cNvGrpSpPr/>
          <p:nvPr/>
        </p:nvGrpSpPr>
        <p:grpSpPr>
          <a:xfrm>
            <a:off x="5242149" y="2142578"/>
            <a:ext cx="368032" cy="615108"/>
            <a:chOff x="5998348" y="2398890"/>
            <a:chExt cx="368032" cy="615108"/>
          </a:xfrm>
        </p:grpSpPr>
        <p:sp>
          <p:nvSpPr>
            <p:cNvPr id="90" name="Rectangle: Rounded Corners 89">
              <a:extLst>
                <a:ext uri="{FF2B5EF4-FFF2-40B4-BE49-F238E27FC236}">
                  <a16:creationId xmlns:a16="http://schemas.microsoft.com/office/drawing/2014/main" id="{83420B85-4F39-41CF-8754-D51E55A35B59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D795F0D6-0DB7-4A29-BA74-3FFB7D306206}"/>
                </a:ext>
              </a:extLst>
            </p:cNvPr>
            <p:cNvCxnSpPr>
              <a:cxnSpLocks/>
              <a:stCxn id="90" idx="2"/>
            </p:cNvCxnSpPr>
            <p:nvPr/>
          </p:nvCxnSpPr>
          <p:spPr>
            <a:xfrm>
              <a:off x="6182364" y="2574503"/>
              <a:ext cx="0" cy="439495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95F7A7C-EB6B-4B1E-A293-4B296FA2D50D}"/>
              </a:ext>
            </a:extLst>
          </p:cNvPr>
          <p:cNvGrpSpPr/>
          <p:nvPr/>
        </p:nvGrpSpPr>
        <p:grpSpPr>
          <a:xfrm>
            <a:off x="7414783" y="1958073"/>
            <a:ext cx="581804" cy="428758"/>
            <a:chOff x="7302354" y="2909014"/>
            <a:chExt cx="581804" cy="428758"/>
          </a:xfrm>
          <a:solidFill>
            <a:srgbClr val="941651"/>
          </a:solidFill>
        </p:grpSpPr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8A1A0D3B-8C81-441F-8B77-C4678383E543}"/>
                </a:ext>
              </a:extLst>
            </p:cNvPr>
            <p:cNvSpPr/>
            <p:nvPr/>
          </p:nvSpPr>
          <p:spPr>
            <a:xfrm>
              <a:off x="7302354" y="2909014"/>
              <a:ext cx="581804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err="1">
                  <a:solidFill>
                    <a:schemeClr val="bg1"/>
                  </a:solidFill>
                </a:rPr>
                <a:t>PIC,BIS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A908D334-AE4D-464B-A93F-A9A9710EE3D8}"/>
                </a:ext>
              </a:extLst>
            </p:cNvPr>
            <p:cNvCxnSpPr>
              <a:cxnSpLocks/>
              <a:stCxn id="118" idx="2"/>
            </p:cNvCxnSpPr>
            <p:nvPr/>
          </p:nvCxnSpPr>
          <p:spPr>
            <a:xfrm flipH="1">
              <a:off x="7319718" y="3084627"/>
              <a:ext cx="273538" cy="253145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FB85FDB-A6C8-4272-B9F9-9B7FB666B44F}"/>
              </a:ext>
            </a:extLst>
          </p:cNvPr>
          <p:cNvGrpSpPr/>
          <p:nvPr/>
        </p:nvGrpSpPr>
        <p:grpSpPr>
          <a:xfrm>
            <a:off x="7043015" y="1810733"/>
            <a:ext cx="318378" cy="552085"/>
            <a:chOff x="6859184" y="2944699"/>
            <a:chExt cx="318378" cy="552085"/>
          </a:xfrm>
          <a:solidFill>
            <a:srgbClr val="941651"/>
          </a:solidFill>
        </p:grpSpPr>
        <p:sp>
          <p:nvSpPr>
            <p:cNvPr id="123" name="Rectangle: Rounded Corners 122">
              <a:extLst>
                <a:ext uri="{FF2B5EF4-FFF2-40B4-BE49-F238E27FC236}">
                  <a16:creationId xmlns:a16="http://schemas.microsoft.com/office/drawing/2014/main" id="{C518B50B-9EDD-4C4D-B31B-E7D249FF5F96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A1FF1411-2BC9-4040-9D7F-3B9E6BD137E7}"/>
                </a:ext>
              </a:extLst>
            </p:cNvPr>
            <p:cNvCxnSpPr>
              <a:cxnSpLocks/>
              <a:stCxn id="123" idx="2"/>
            </p:cNvCxnSpPr>
            <p:nvPr/>
          </p:nvCxnSpPr>
          <p:spPr>
            <a:xfrm>
              <a:off x="7018373" y="3120312"/>
              <a:ext cx="49466" cy="37647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7FBD49B5-60DB-423C-A83C-EE3394CC0933}"/>
              </a:ext>
            </a:extLst>
          </p:cNvPr>
          <p:cNvGrpSpPr/>
          <p:nvPr/>
        </p:nvGrpSpPr>
        <p:grpSpPr>
          <a:xfrm>
            <a:off x="6703350" y="2009793"/>
            <a:ext cx="318378" cy="456995"/>
            <a:chOff x="6859184" y="2944699"/>
            <a:chExt cx="318378" cy="456995"/>
          </a:xfrm>
          <a:solidFill>
            <a:srgbClr val="941651"/>
          </a:solidFill>
        </p:grpSpPr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2EA74BBA-1A89-40CA-8CD7-5AB581FE6EA5}"/>
                </a:ext>
              </a:extLst>
            </p:cNvPr>
            <p:cNvSpPr/>
            <p:nvPr/>
          </p:nvSpPr>
          <p:spPr>
            <a:xfrm>
              <a:off x="6859184" y="2944699"/>
              <a:ext cx="318378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CLIQ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1" name="Straight Arrow Connector 130">
              <a:extLst>
                <a:ext uri="{FF2B5EF4-FFF2-40B4-BE49-F238E27FC236}">
                  <a16:creationId xmlns:a16="http://schemas.microsoft.com/office/drawing/2014/main" id="{17ABF7EC-F37F-4143-BFF9-4D0FDAA10D55}"/>
                </a:ext>
              </a:extLst>
            </p:cNvPr>
            <p:cNvCxnSpPr>
              <a:cxnSpLocks/>
            </p:cNvCxnSpPr>
            <p:nvPr/>
          </p:nvCxnSpPr>
          <p:spPr>
            <a:xfrm>
              <a:off x="7013753" y="3120312"/>
              <a:ext cx="155393" cy="281382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83EACCEF-C5CA-4DE8-9DB0-0287291B1481}"/>
              </a:ext>
            </a:extLst>
          </p:cNvPr>
          <p:cNvGrpSpPr/>
          <p:nvPr/>
        </p:nvGrpSpPr>
        <p:grpSpPr>
          <a:xfrm>
            <a:off x="5637965" y="1918544"/>
            <a:ext cx="674067" cy="740352"/>
            <a:chOff x="6320545" y="2599650"/>
            <a:chExt cx="674067" cy="740352"/>
          </a:xfrm>
          <a:solidFill>
            <a:srgbClr val="941651"/>
          </a:solidFill>
        </p:grpSpPr>
        <p:sp>
          <p:nvSpPr>
            <p:cNvPr id="135" name="Rectangle: Rounded Corners 134">
              <a:extLst>
                <a:ext uri="{FF2B5EF4-FFF2-40B4-BE49-F238E27FC236}">
                  <a16:creationId xmlns:a16="http://schemas.microsoft.com/office/drawing/2014/main" id="{55E48BBC-4729-459C-A6CD-21B735440AD7}"/>
                </a:ext>
              </a:extLst>
            </p:cNvPr>
            <p:cNvSpPr/>
            <p:nvPr/>
          </p:nvSpPr>
          <p:spPr>
            <a:xfrm>
              <a:off x="6320545" y="2599650"/>
              <a:ext cx="674067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Warm Diodes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6" name="Straight Arrow Connector 135">
              <a:extLst>
                <a:ext uri="{FF2B5EF4-FFF2-40B4-BE49-F238E27FC236}">
                  <a16:creationId xmlns:a16="http://schemas.microsoft.com/office/drawing/2014/main" id="{BF4025A5-67EB-454C-9DB8-0F720C80C389}"/>
                </a:ext>
              </a:extLst>
            </p:cNvPr>
            <p:cNvCxnSpPr>
              <a:cxnSpLocks/>
              <a:stCxn id="135" idx="2"/>
            </p:cNvCxnSpPr>
            <p:nvPr/>
          </p:nvCxnSpPr>
          <p:spPr>
            <a:xfrm>
              <a:off x="6657579" y="2775263"/>
              <a:ext cx="2635" cy="564739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5C69951D-B54E-445D-BA0E-70C95756E97B}"/>
              </a:ext>
            </a:extLst>
          </p:cNvPr>
          <p:cNvSpPr/>
          <p:nvPr/>
        </p:nvSpPr>
        <p:spPr>
          <a:xfrm>
            <a:off x="6215724" y="4446672"/>
            <a:ext cx="288032" cy="14401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DCM</a:t>
            </a:r>
            <a:endParaRPr lang="en-GB" sz="800">
              <a:solidFill>
                <a:schemeClr val="bg1"/>
              </a:solidFill>
            </a:endParaRPr>
          </a:p>
        </p:txBody>
      </p:sp>
      <p:cxnSp>
        <p:nvCxnSpPr>
          <p:cNvPr id="161" name="Straight Arrow Connector 160">
            <a:extLst>
              <a:ext uri="{FF2B5EF4-FFF2-40B4-BE49-F238E27FC236}">
                <a16:creationId xmlns:a16="http://schemas.microsoft.com/office/drawing/2014/main" id="{05AB1912-3BDD-4BB8-AF8A-7ED4C936CAFC}"/>
              </a:ext>
            </a:extLst>
          </p:cNvPr>
          <p:cNvCxnSpPr>
            <a:cxnSpLocks/>
            <a:stCxn id="160" idx="0"/>
          </p:cNvCxnSpPr>
          <p:nvPr/>
        </p:nvCxnSpPr>
        <p:spPr>
          <a:xfrm flipV="1">
            <a:off x="6359739" y="4281456"/>
            <a:ext cx="0" cy="165217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AB1A95CD-0114-4B3E-88C7-92A18247FA38}"/>
              </a:ext>
            </a:extLst>
          </p:cNvPr>
          <p:cNvGrpSpPr/>
          <p:nvPr/>
        </p:nvGrpSpPr>
        <p:grpSpPr>
          <a:xfrm rot="20831218">
            <a:off x="6588393" y="4105883"/>
            <a:ext cx="2110722" cy="153274"/>
            <a:chOff x="6920847" y="3372095"/>
            <a:chExt cx="2205757" cy="160936"/>
          </a:xfrm>
        </p:grpSpPr>
        <p:sp>
          <p:nvSpPr>
            <p:cNvPr id="167" name="Rectangle: Rounded Corners 166">
              <a:extLst>
                <a:ext uri="{FF2B5EF4-FFF2-40B4-BE49-F238E27FC236}">
                  <a16:creationId xmlns:a16="http://schemas.microsoft.com/office/drawing/2014/main" id="{7D3BA8E7-7A34-4678-853D-9F5900DF21E6}"/>
                </a:ext>
              </a:extLst>
            </p:cNvPr>
            <p:cNvSpPr/>
            <p:nvPr/>
          </p:nvSpPr>
          <p:spPr>
            <a:xfrm rot="21600000">
              <a:off x="8838572" y="3381499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Q1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8" name="Rectangle: Rounded Corners 167">
              <a:extLst>
                <a:ext uri="{FF2B5EF4-FFF2-40B4-BE49-F238E27FC236}">
                  <a16:creationId xmlns:a16="http://schemas.microsoft.com/office/drawing/2014/main" id="{2F5C0B07-4C80-4F12-8120-F0B44DEB3004}"/>
                </a:ext>
              </a:extLst>
            </p:cNvPr>
            <p:cNvSpPr/>
            <p:nvPr/>
          </p:nvSpPr>
          <p:spPr>
            <a:xfrm>
              <a:off x="8476019" y="3381177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Q2A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69" name="Rectangle: Rounded Corners 168">
              <a:extLst>
                <a:ext uri="{FF2B5EF4-FFF2-40B4-BE49-F238E27FC236}">
                  <a16:creationId xmlns:a16="http://schemas.microsoft.com/office/drawing/2014/main" id="{BEC4971E-CBF3-429F-8425-371ADFCC5D2B}"/>
                </a:ext>
              </a:extLst>
            </p:cNvPr>
            <p:cNvSpPr/>
            <p:nvPr/>
          </p:nvSpPr>
          <p:spPr>
            <a:xfrm>
              <a:off x="8108312" y="337209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Q2B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0" name="Rectangle: Rounded Corners 169">
              <a:extLst>
                <a:ext uri="{FF2B5EF4-FFF2-40B4-BE49-F238E27FC236}">
                  <a16:creationId xmlns:a16="http://schemas.microsoft.com/office/drawing/2014/main" id="{9563C15D-3FBB-42F3-87EF-C86E3076BDDE}"/>
                </a:ext>
              </a:extLst>
            </p:cNvPr>
            <p:cNvSpPr/>
            <p:nvPr/>
          </p:nvSpPr>
          <p:spPr>
            <a:xfrm>
              <a:off x="7726661" y="3373204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Q3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1" name="Rectangle: Rounded Corners 170">
              <a:extLst>
                <a:ext uri="{FF2B5EF4-FFF2-40B4-BE49-F238E27FC236}">
                  <a16:creationId xmlns:a16="http://schemas.microsoft.com/office/drawing/2014/main" id="{8089278C-4D8E-4436-9D40-66998CC44A5A}"/>
                </a:ext>
              </a:extLst>
            </p:cNvPr>
            <p:cNvSpPr/>
            <p:nvPr/>
          </p:nvSpPr>
          <p:spPr>
            <a:xfrm>
              <a:off x="7332535" y="3381703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CP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sp>
          <p:nvSpPr>
            <p:cNvPr id="172" name="Rectangle: Rounded Corners 171">
              <a:extLst>
                <a:ext uri="{FF2B5EF4-FFF2-40B4-BE49-F238E27FC236}">
                  <a16:creationId xmlns:a16="http://schemas.microsoft.com/office/drawing/2014/main" id="{17639AA0-2177-4297-BE6C-185CC7C5D89F}"/>
                </a:ext>
              </a:extLst>
            </p:cNvPr>
            <p:cNvSpPr/>
            <p:nvPr/>
          </p:nvSpPr>
          <p:spPr>
            <a:xfrm>
              <a:off x="6920847" y="3389015"/>
              <a:ext cx="288032" cy="144016"/>
            </a:xfrm>
            <a:prstGeom prst="roundRect">
              <a:avLst/>
            </a:prstGeom>
            <a:solidFill>
              <a:srgbClr val="FF9300"/>
            </a:solidFill>
            <a:ln>
              <a:solidFill>
                <a:srgbClr val="FF93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D1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65458E4C-0827-471F-98BA-585A726742CE}"/>
              </a:ext>
            </a:extLst>
          </p:cNvPr>
          <p:cNvGrpSpPr/>
          <p:nvPr/>
        </p:nvGrpSpPr>
        <p:grpSpPr>
          <a:xfrm>
            <a:off x="6701085" y="2780696"/>
            <a:ext cx="828976" cy="202420"/>
            <a:chOff x="6870843" y="2928546"/>
            <a:chExt cx="1258332" cy="202420"/>
          </a:xfrm>
        </p:grpSpPr>
        <p:sp>
          <p:nvSpPr>
            <p:cNvPr id="190" name="Rectangle: Rounded Corners 189">
              <a:extLst>
                <a:ext uri="{FF2B5EF4-FFF2-40B4-BE49-F238E27FC236}">
                  <a16:creationId xmlns:a16="http://schemas.microsoft.com/office/drawing/2014/main" id="{CEBBD6E5-9FC7-4F3F-BDD1-96389AAF3EE4}"/>
                </a:ext>
              </a:extLst>
            </p:cNvPr>
            <p:cNvSpPr/>
            <p:nvPr/>
          </p:nvSpPr>
          <p:spPr>
            <a:xfrm>
              <a:off x="7479118" y="2955353"/>
              <a:ext cx="650057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1" name="Straight Arrow Connector 190">
              <a:extLst>
                <a:ext uri="{FF2B5EF4-FFF2-40B4-BE49-F238E27FC236}">
                  <a16:creationId xmlns:a16="http://schemas.microsoft.com/office/drawing/2014/main" id="{D7A16008-EBB9-4EA2-BBE9-81340BC6E3A0}"/>
                </a:ext>
              </a:extLst>
            </p:cNvPr>
            <p:cNvCxnSpPr>
              <a:cxnSpLocks/>
              <a:stCxn id="190" idx="0"/>
            </p:cNvCxnSpPr>
            <p:nvPr/>
          </p:nvCxnSpPr>
          <p:spPr>
            <a:xfrm flipH="1" flipV="1">
              <a:off x="6870843" y="2928546"/>
              <a:ext cx="933304" cy="2680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98699140-CA03-4490-938D-074B8BDF8A4B}"/>
              </a:ext>
            </a:extLst>
          </p:cNvPr>
          <p:cNvGrpSpPr/>
          <p:nvPr/>
        </p:nvGrpSpPr>
        <p:grpSpPr>
          <a:xfrm>
            <a:off x="6285940" y="2869143"/>
            <a:ext cx="697907" cy="187486"/>
            <a:chOff x="6263577" y="2974556"/>
            <a:chExt cx="697907" cy="187486"/>
          </a:xfrm>
        </p:grpSpPr>
        <p:sp>
          <p:nvSpPr>
            <p:cNvPr id="193" name="Rectangle: Rounded Corners 192">
              <a:extLst>
                <a:ext uri="{FF2B5EF4-FFF2-40B4-BE49-F238E27FC236}">
                  <a16:creationId xmlns:a16="http://schemas.microsoft.com/office/drawing/2014/main" id="{C1CFE493-BF36-4FBF-8B8B-DF0F9D5D728C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D1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4" name="Straight Arrow Connector 193">
              <a:extLst>
                <a:ext uri="{FF2B5EF4-FFF2-40B4-BE49-F238E27FC236}">
                  <a16:creationId xmlns:a16="http://schemas.microsoft.com/office/drawing/2014/main" id="{970B0A6E-1862-47D1-A3F3-C1FBBC5BF3AB}"/>
                </a:ext>
              </a:extLst>
            </p:cNvPr>
            <p:cNvCxnSpPr>
              <a:cxnSpLocks/>
              <a:stCxn id="193" idx="1"/>
            </p:cNvCxnSpPr>
            <p:nvPr/>
          </p:nvCxnSpPr>
          <p:spPr>
            <a:xfrm flipH="1" flipV="1">
              <a:off x="6263577" y="2974556"/>
              <a:ext cx="206002" cy="99680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2" name="Rectangle: Rounded Corners 201">
            <a:extLst>
              <a:ext uri="{FF2B5EF4-FFF2-40B4-BE49-F238E27FC236}">
                <a16:creationId xmlns:a16="http://schemas.microsoft.com/office/drawing/2014/main" id="{F3AFAC9E-44BE-41C1-B102-CD9EC8A92919}"/>
              </a:ext>
            </a:extLst>
          </p:cNvPr>
          <p:cNvSpPr/>
          <p:nvPr/>
        </p:nvSpPr>
        <p:spPr>
          <a:xfrm>
            <a:off x="6053570" y="4611882"/>
            <a:ext cx="640080" cy="175613"/>
          </a:xfrm>
          <a:prstGeom prst="round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Cold Diodes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62C9E632-17BD-499A-8B78-A0D7292B7EFC}"/>
              </a:ext>
            </a:extLst>
          </p:cNvPr>
          <p:cNvGrpSpPr/>
          <p:nvPr/>
        </p:nvGrpSpPr>
        <p:grpSpPr>
          <a:xfrm>
            <a:off x="6147785" y="2230385"/>
            <a:ext cx="355971" cy="372286"/>
            <a:chOff x="6810161" y="2715091"/>
            <a:chExt cx="355971" cy="372286"/>
          </a:xfrm>
          <a:solidFill>
            <a:srgbClr val="941651"/>
          </a:solidFill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2B0B5591-3602-464D-9893-B90F1CE5F1CA}"/>
                </a:ext>
              </a:extLst>
            </p:cNvPr>
            <p:cNvSpPr/>
            <p:nvPr/>
          </p:nvSpPr>
          <p:spPr>
            <a:xfrm>
              <a:off x="6810161" y="2715091"/>
              <a:ext cx="355971" cy="175613"/>
            </a:xfrm>
            <a:prstGeom prst="roundRect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OC EE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05" name="Straight Arrow Connector 204">
              <a:extLst>
                <a:ext uri="{FF2B5EF4-FFF2-40B4-BE49-F238E27FC236}">
                  <a16:creationId xmlns:a16="http://schemas.microsoft.com/office/drawing/2014/main" id="{3381D409-6A74-461C-8CB6-4351EDD02384}"/>
                </a:ext>
              </a:extLst>
            </p:cNvPr>
            <p:cNvCxnSpPr>
              <a:cxnSpLocks/>
              <a:stCxn id="204" idx="2"/>
            </p:cNvCxnSpPr>
            <p:nvPr/>
          </p:nvCxnSpPr>
          <p:spPr>
            <a:xfrm>
              <a:off x="6988147" y="2890704"/>
              <a:ext cx="86396" cy="196673"/>
            </a:xfrm>
            <a:prstGeom prst="straightConnector1">
              <a:avLst/>
            </a:prstGeom>
            <a:grpFill/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97762D8B-241D-4CDA-A9B2-0B954775584D}"/>
              </a:ext>
            </a:extLst>
          </p:cNvPr>
          <p:cNvGrpSpPr/>
          <p:nvPr/>
        </p:nvGrpSpPr>
        <p:grpSpPr>
          <a:xfrm>
            <a:off x="5391489" y="3732967"/>
            <a:ext cx="368032" cy="335150"/>
            <a:chOff x="5981929" y="2898599"/>
            <a:chExt cx="368032" cy="3351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8E33F454-593E-4CC0-87E0-7E231941E2FD}"/>
                </a:ext>
              </a:extLst>
            </p:cNvPr>
            <p:cNvSpPr/>
            <p:nvPr/>
          </p:nvSpPr>
          <p:spPr>
            <a:xfrm>
              <a:off x="5981929" y="3058136"/>
              <a:ext cx="368032" cy="175613"/>
            </a:xfrm>
            <a:prstGeom prst="roundRect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 err="1">
                  <a:solidFill>
                    <a:schemeClr val="bg1"/>
                  </a:solidFill>
                </a:rPr>
                <a:t>DSHM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87B6DB66-8266-4FC3-9FED-5BE18DCA26F3}"/>
                </a:ext>
              </a:extLst>
            </p:cNvPr>
            <p:cNvCxnSpPr>
              <a:cxnSpLocks/>
              <a:stCxn id="126" idx="0"/>
            </p:cNvCxnSpPr>
            <p:nvPr/>
          </p:nvCxnSpPr>
          <p:spPr>
            <a:xfrm flipV="1">
              <a:off x="6165945" y="2898599"/>
              <a:ext cx="158214" cy="159537"/>
            </a:xfrm>
            <a:prstGeom prst="straightConnector1">
              <a:avLst/>
            </a:prstGeom>
            <a:grpFill/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5287BFD-734D-4F7B-88CA-70103DAF3087}"/>
              </a:ext>
            </a:extLst>
          </p:cNvPr>
          <p:cNvGrpSpPr/>
          <p:nvPr/>
        </p:nvGrpSpPr>
        <p:grpSpPr>
          <a:xfrm>
            <a:off x="3178819" y="2821977"/>
            <a:ext cx="609924" cy="517540"/>
            <a:chOff x="2645158" y="2640325"/>
            <a:chExt cx="925824" cy="517540"/>
          </a:xfrm>
        </p:grpSpPr>
        <p:sp>
          <p:nvSpPr>
            <p:cNvPr id="137" name="Rectangle: Rounded Corners 136">
              <a:extLst>
                <a:ext uri="{FF2B5EF4-FFF2-40B4-BE49-F238E27FC236}">
                  <a16:creationId xmlns:a16="http://schemas.microsoft.com/office/drawing/2014/main" id="{4F73B2AD-15A8-47CE-85F6-DBE88C04C36E}"/>
                </a:ext>
              </a:extLst>
            </p:cNvPr>
            <p:cNvSpPr/>
            <p:nvPr/>
          </p:nvSpPr>
          <p:spPr>
            <a:xfrm>
              <a:off x="2645158" y="2640325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PC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651621EA-348A-4C9A-BEF8-D1DB426EC1E5}"/>
                </a:ext>
              </a:extLst>
            </p:cNvPr>
            <p:cNvCxnSpPr>
              <a:cxnSpLocks/>
              <a:stCxn id="137" idx="2"/>
            </p:cNvCxnSpPr>
            <p:nvPr/>
          </p:nvCxnSpPr>
          <p:spPr>
            <a:xfrm>
              <a:off x="3084706" y="2815938"/>
              <a:ext cx="486276" cy="341927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B6AC0262-D489-4E8A-90E1-0193BC361F41}"/>
              </a:ext>
            </a:extLst>
          </p:cNvPr>
          <p:cNvGrpSpPr/>
          <p:nvPr/>
        </p:nvGrpSpPr>
        <p:grpSpPr>
          <a:xfrm>
            <a:off x="3718457" y="3300320"/>
            <a:ext cx="517801" cy="474431"/>
            <a:chOff x="6022653" y="2545276"/>
            <a:chExt cx="517801" cy="474431"/>
          </a:xfrm>
        </p:grpSpPr>
        <p:sp>
          <p:nvSpPr>
            <p:cNvPr id="143" name="Rectangle: Rounded Corners 142">
              <a:extLst>
                <a:ext uri="{FF2B5EF4-FFF2-40B4-BE49-F238E27FC236}">
                  <a16:creationId xmlns:a16="http://schemas.microsoft.com/office/drawing/2014/main" id="{D6CADB22-D4A4-46AE-B691-B23EDEF8FE9D}"/>
                </a:ext>
              </a:extLst>
            </p:cNvPr>
            <p:cNvSpPr/>
            <p:nvPr/>
          </p:nvSpPr>
          <p:spPr>
            <a:xfrm>
              <a:off x="6022653" y="2845746"/>
              <a:ext cx="517801" cy="173961"/>
            </a:xfrm>
            <a:prstGeom prst="roundRect">
              <a:avLst/>
            </a:prstGeom>
            <a:solidFill>
              <a:srgbClr val="941651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 dirty="0">
                  <a:solidFill>
                    <a:schemeClr val="bg1"/>
                  </a:solidFill>
                </a:rPr>
                <a:t>D2 OC EE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148" name="Straight Arrow Connector 147">
              <a:extLst>
                <a:ext uri="{FF2B5EF4-FFF2-40B4-BE49-F238E27FC236}">
                  <a16:creationId xmlns:a16="http://schemas.microsoft.com/office/drawing/2014/main" id="{04902B16-6042-4FF1-8369-39BA9B13AEAB}"/>
                </a:ext>
              </a:extLst>
            </p:cNvPr>
            <p:cNvCxnSpPr>
              <a:cxnSpLocks/>
              <a:stCxn id="143" idx="0"/>
            </p:cNvCxnSpPr>
            <p:nvPr/>
          </p:nvCxnSpPr>
          <p:spPr>
            <a:xfrm flipV="1">
              <a:off x="6281554" y="2545276"/>
              <a:ext cx="0" cy="300470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34191587-F68F-4638-82A9-3AED4DCC4BE5}"/>
              </a:ext>
            </a:extLst>
          </p:cNvPr>
          <p:cNvGrpSpPr/>
          <p:nvPr/>
        </p:nvGrpSpPr>
        <p:grpSpPr>
          <a:xfrm>
            <a:off x="2679653" y="3699799"/>
            <a:ext cx="672855" cy="347125"/>
            <a:chOff x="5555959" y="3617162"/>
            <a:chExt cx="672855" cy="347125"/>
          </a:xfrm>
        </p:grpSpPr>
        <p:sp>
          <p:nvSpPr>
            <p:cNvPr id="150" name="Rectangle: Rounded Corners 149">
              <a:extLst>
                <a:ext uri="{FF2B5EF4-FFF2-40B4-BE49-F238E27FC236}">
                  <a16:creationId xmlns:a16="http://schemas.microsoft.com/office/drawing/2014/main" id="{21BA9B01-6FDD-400C-94A1-6D5CBFCE17C8}"/>
                </a:ext>
              </a:extLst>
            </p:cNvPr>
            <p:cNvSpPr/>
            <p:nvPr/>
          </p:nvSpPr>
          <p:spPr>
            <a:xfrm>
              <a:off x="5736909" y="3788674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C</a:t>
              </a:r>
              <a:r>
                <a:rPr lang="en-US" sz="800">
                  <a:solidFill>
                    <a:schemeClr val="bg1"/>
                  </a:solidFill>
                </a:rPr>
                <a:t>old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E8DDFFAE-0AC3-455C-B131-04EE639AE277}"/>
                </a:ext>
              </a:extLst>
            </p:cNvPr>
            <p:cNvCxnSpPr>
              <a:cxnSpLocks/>
              <a:stCxn id="150" idx="0"/>
            </p:cNvCxnSpPr>
            <p:nvPr/>
          </p:nvCxnSpPr>
          <p:spPr>
            <a:xfrm flipH="1" flipV="1">
              <a:off x="5555959" y="3617162"/>
              <a:ext cx="426903" cy="171512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D79B2F47-C43E-4419-9C17-C37CB730920A}"/>
              </a:ext>
            </a:extLst>
          </p:cNvPr>
          <p:cNvGrpSpPr/>
          <p:nvPr/>
        </p:nvGrpSpPr>
        <p:grpSpPr>
          <a:xfrm>
            <a:off x="4125951" y="3281906"/>
            <a:ext cx="523286" cy="334367"/>
            <a:chOff x="5843094" y="2240136"/>
            <a:chExt cx="523286" cy="334367"/>
          </a:xfrm>
        </p:grpSpPr>
        <p:sp>
          <p:nvSpPr>
            <p:cNvPr id="153" name="Rectangle: Rounded Corners 152">
              <a:extLst>
                <a:ext uri="{FF2B5EF4-FFF2-40B4-BE49-F238E27FC236}">
                  <a16:creationId xmlns:a16="http://schemas.microsoft.com/office/drawing/2014/main" id="{AF4C3180-5EB1-4ECE-B359-F846F9E092F1}"/>
                </a:ext>
              </a:extLst>
            </p:cNvPr>
            <p:cNvSpPr/>
            <p:nvPr/>
          </p:nvSpPr>
          <p:spPr>
            <a:xfrm>
              <a:off x="5998348" y="2398890"/>
              <a:ext cx="368032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CDBs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54" name="Straight Arrow Connector 153">
              <a:extLst>
                <a:ext uri="{FF2B5EF4-FFF2-40B4-BE49-F238E27FC236}">
                  <a16:creationId xmlns:a16="http://schemas.microsoft.com/office/drawing/2014/main" id="{D9D5F4E0-0816-403D-A7F2-B18D50EC0167}"/>
                </a:ext>
              </a:extLst>
            </p:cNvPr>
            <p:cNvCxnSpPr>
              <a:cxnSpLocks/>
              <a:stCxn id="153" idx="0"/>
            </p:cNvCxnSpPr>
            <p:nvPr/>
          </p:nvCxnSpPr>
          <p:spPr>
            <a:xfrm flipH="1" flipV="1">
              <a:off x="5843094" y="2240136"/>
              <a:ext cx="339270" cy="158754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C06A1D9-BF12-460A-98B0-3845DD34D1D5}"/>
              </a:ext>
            </a:extLst>
          </p:cNvPr>
          <p:cNvGrpSpPr/>
          <p:nvPr/>
        </p:nvGrpSpPr>
        <p:grpSpPr>
          <a:xfrm>
            <a:off x="4055991" y="2692889"/>
            <a:ext cx="419351" cy="1985769"/>
            <a:chOff x="5163581" y="2410950"/>
            <a:chExt cx="419351" cy="1985769"/>
          </a:xfrm>
          <a:solidFill>
            <a:schemeClr val="accent1">
              <a:lumMod val="40000"/>
              <a:lumOff val="60000"/>
            </a:schemeClr>
          </a:solidFill>
        </p:grpSpPr>
        <p:grpSp>
          <p:nvGrpSpPr>
            <p:cNvPr id="156" name="Group 155">
              <a:extLst>
                <a:ext uri="{FF2B5EF4-FFF2-40B4-BE49-F238E27FC236}">
                  <a16:creationId xmlns:a16="http://schemas.microsoft.com/office/drawing/2014/main" id="{866A94A3-9A03-42EE-B3EC-20CA9FF18E64}"/>
                </a:ext>
              </a:extLst>
            </p:cNvPr>
            <p:cNvGrpSpPr/>
            <p:nvPr/>
          </p:nvGrpSpPr>
          <p:grpSpPr>
            <a:xfrm>
              <a:off x="5163581" y="4068197"/>
              <a:ext cx="368032" cy="328522"/>
              <a:chOff x="6335802" y="3227938"/>
              <a:chExt cx="368032" cy="328522"/>
            </a:xfrm>
            <a:grpFill/>
          </p:grpSpPr>
          <p:sp>
            <p:nvSpPr>
              <p:cNvPr id="179" name="Rectangle: Rounded Corners 178">
                <a:extLst>
                  <a:ext uri="{FF2B5EF4-FFF2-40B4-BE49-F238E27FC236}">
                    <a16:creationId xmlns:a16="http://schemas.microsoft.com/office/drawing/2014/main" id="{2A9DCBFD-F13B-4305-9B0E-5E429BD2F444}"/>
                  </a:ext>
                </a:extLst>
              </p:cNvPr>
              <p:cNvSpPr/>
              <p:nvPr/>
            </p:nvSpPr>
            <p:spPr>
              <a:xfrm>
                <a:off x="6335802" y="3227938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95" name="Straight Arrow Connector 194">
                <a:extLst>
                  <a:ext uri="{FF2B5EF4-FFF2-40B4-BE49-F238E27FC236}">
                    <a16:creationId xmlns:a16="http://schemas.microsoft.com/office/drawing/2014/main" id="{154406ED-CDD4-4272-A94A-A540AB52DFE9}"/>
                  </a:ext>
                </a:extLst>
              </p:cNvPr>
              <p:cNvCxnSpPr>
                <a:cxnSpLocks/>
                <a:stCxn id="179" idx="2"/>
              </p:cNvCxnSpPr>
              <p:nvPr/>
            </p:nvCxnSpPr>
            <p:spPr>
              <a:xfrm flipH="1">
                <a:off x="6464458" y="3403551"/>
                <a:ext cx="55360" cy="152909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D35FACF7-2A06-476D-960F-0D42812E77F6}"/>
                </a:ext>
              </a:extLst>
            </p:cNvPr>
            <p:cNvGrpSpPr/>
            <p:nvPr/>
          </p:nvGrpSpPr>
          <p:grpSpPr>
            <a:xfrm>
              <a:off x="5214900" y="2410950"/>
              <a:ext cx="368032" cy="445557"/>
              <a:chOff x="6477407" y="2559857"/>
              <a:chExt cx="368032" cy="445557"/>
            </a:xfrm>
            <a:grpFill/>
          </p:grpSpPr>
          <p:sp>
            <p:nvSpPr>
              <p:cNvPr id="158" name="Rectangle: Rounded Corners 157">
                <a:extLst>
                  <a:ext uri="{FF2B5EF4-FFF2-40B4-BE49-F238E27FC236}">
                    <a16:creationId xmlns:a16="http://schemas.microsoft.com/office/drawing/2014/main" id="{DD066492-9B71-4B14-AF12-5E9C21073E10}"/>
                  </a:ext>
                </a:extLst>
              </p:cNvPr>
              <p:cNvSpPr/>
              <p:nvPr/>
            </p:nvSpPr>
            <p:spPr>
              <a:xfrm>
                <a:off x="6477407" y="2559857"/>
                <a:ext cx="368032" cy="175613"/>
              </a:xfrm>
              <a:prstGeom prst="roundRect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 anchor="ctr"/>
              <a:lstStyle/>
              <a:p>
                <a:pPr algn="ctr"/>
                <a:r>
                  <a:rPr lang="en-US" sz="800">
                    <a:solidFill>
                      <a:schemeClr val="bg1"/>
                    </a:solidFill>
                  </a:rPr>
                  <a:t>DFHM</a:t>
                </a:r>
                <a:endParaRPr lang="en-GB" sz="80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59" name="Straight Arrow Connector 158">
                <a:extLst>
                  <a:ext uri="{FF2B5EF4-FFF2-40B4-BE49-F238E27FC236}">
                    <a16:creationId xmlns:a16="http://schemas.microsoft.com/office/drawing/2014/main" id="{D855FEA6-12A2-4F6D-88C9-1FE1300D282A}"/>
                  </a:ext>
                </a:extLst>
              </p:cNvPr>
              <p:cNvCxnSpPr>
                <a:cxnSpLocks/>
                <a:stCxn id="158" idx="2"/>
              </p:cNvCxnSpPr>
              <p:nvPr/>
            </p:nvCxnSpPr>
            <p:spPr>
              <a:xfrm flipH="1">
                <a:off x="6651302" y="2735470"/>
                <a:ext cx="10121" cy="269944"/>
              </a:xfrm>
              <a:prstGeom prst="straightConnector1">
                <a:avLst/>
              </a:prstGeom>
              <a:grpFill/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52F06387-E2B0-4181-88E3-CA7E9AEB705D}"/>
              </a:ext>
            </a:extLst>
          </p:cNvPr>
          <p:cNvGrpSpPr/>
          <p:nvPr/>
        </p:nvGrpSpPr>
        <p:grpSpPr>
          <a:xfrm>
            <a:off x="47386" y="5138039"/>
            <a:ext cx="581804" cy="467945"/>
            <a:chOff x="357915" y="4883927"/>
            <a:chExt cx="581804" cy="46794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4BD99641-B73B-41CF-997C-26BD06E31FFE}"/>
                </a:ext>
              </a:extLst>
            </p:cNvPr>
            <p:cNvSpPr/>
            <p:nvPr/>
          </p:nvSpPr>
          <p:spPr>
            <a:xfrm>
              <a:off x="357915" y="4883927"/>
              <a:ext cx="581804" cy="175613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DQHDS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198" name="Straight Arrow Connector 197">
              <a:extLst>
                <a:ext uri="{FF2B5EF4-FFF2-40B4-BE49-F238E27FC236}">
                  <a16:creationId xmlns:a16="http://schemas.microsoft.com/office/drawing/2014/main" id="{F3E3E898-2E6A-4689-8484-981C0B2AFB99}"/>
                </a:ext>
              </a:extLst>
            </p:cNvPr>
            <p:cNvCxnSpPr>
              <a:cxnSpLocks/>
              <a:stCxn id="197" idx="2"/>
            </p:cNvCxnSpPr>
            <p:nvPr/>
          </p:nvCxnSpPr>
          <p:spPr>
            <a:xfrm>
              <a:off x="648817" y="5059540"/>
              <a:ext cx="0" cy="292332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9" name="Rectangle: Rounded Corners 198">
            <a:extLst>
              <a:ext uri="{FF2B5EF4-FFF2-40B4-BE49-F238E27FC236}">
                <a16:creationId xmlns:a16="http://schemas.microsoft.com/office/drawing/2014/main" id="{B815D97F-5A3B-45FF-96BA-E6DBA0E6F2E9}"/>
              </a:ext>
            </a:extLst>
          </p:cNvPr>
          <p:cNvSpPr/>
          <p:nvPr/>
        </p:nvSpPr>
        <p:spPr>
          <a:xfrm rot="20831218">
            <a:off x="3993804" y="4964244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D2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0" name="Rectangle: Rounded Corners 199">
            <a:extLst>
              <a:ext uri="{FF2B5EF4-FFF2-40B4-BE49-F238E27FC236}">
                <a16:creationId xmlns:a16="http://schemas.microsoft.com/office/drawing/2014/main" id="{3ED865BB-47C1-464F-819C-F4FB82B44CE9}"/>
              </a:ext>
            </a:extLst>
          </p:cNvPr>
          <p:cNvSpPr/>
          <p:nvPr/>
        </p:nvSpPr>
        <p:spPr>
          <a:xfrm rot="20831218">
            <a:off x="2664437" y="5260240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>
                <a:solidFill>
                  <a:schemeClr val="bg1"/>
                </a:solidFill>
              </a:rPr>
              <a:t>Q4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1" name="Rectangle: Rounded Corners 200">
            <a:extLst>
              <a:ext uri="{FF2B5EF4-FFF2-40B4-BE49-F238E27FC236}">
                <a16:creationId xmlns:a16="http://schemas.microsoft.com/office/drawing/2014/main" id="{12318EF6-4A9B-4F01-BF96-CB49EE081B63}"/>
              </a:ext>
            </a:extLst>
          </p:cNvPr>
          <p:cNvSpPr/>
          <p:nvPr/>
        </p:nvSpPr>
        <p:spPr>
          <a:xfrm rot="20831218">
            <a:off x="1482670" y="5511330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Q5</a:t>
            </a:r>
            <a:endParaRPr lang="en-GB" sz="800">
              <a:solidFill>
                <a:schemeClr val="bg1"/>
              </a:solidFill>
            </a:endParaRPr>
          </a:p>
        </p:txBody>
      </p:sp>
      <p:sp>
        <p:nvSpPr>
          <p:cNvPr id="207" name="Rectangle: Rounded Corners 206">
            <a:extLst>
              <a:ext uri="{FF2B5EF4-FFF2-40B4-BE49-F238E27FC236}">
                <a16:creationId xmlns:a16="http://schemas.microsoft.com/office/drawing/2014/main" id="{B96ECD14-BC6E-47F9-B191-4E0637B741AC}"/>
              </a:ext>
            </a:extLst>
          </p:cNvPr>
          <p:cNvSpPr/>
          <p:nvPr/>
        </p:nvSpPr>
        <p:spPr>
          <a:xfrm rot="20831218">
            <a:off x="627075" y="5693177"/>
            <a:ext cx="275622" cy="137160"/>
          </a:xfrm>
          <a:prstGeom prst="roundRect">
            <a:avLst/>
          </a:prstGeom>
          <a:solidFill>
            <a:srgbClr val="FF9300"/>
          </a:solidFill>
          <a:ln>
            <a:solidFill>
              <a:srgbClr val="FF93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en-US" sz="800" dirty="0">
                <a:solidFill>
                  <a:schemeClr val="bg1"/>
                </a:solidFill>
              </a:rPr>
              <a:t>Q6</a:t>
            </a:r>
            <a:endParaRPr lang="en-GB" sz="800" dirty="0">
              <a:solidFill>
                <a:schemeClr val="bg1"/>
              </a:solidFill>
            </a:endParaRPr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B3FF559E-B26F-46DF-9BA3-B86071A67A64}"/>
              </a:ext>
            </a:extLst>
          </p:cNvPr>
          <p:cNvGrpSpPr/>
          <p:nvPr/>
        </p:nvGrpSpPr>
        <p:grpSpPr>
          <a:xfrm>
            <a:off x="4336682" y="2342277"/>
            <a:ext cx="491905" cy="749963"/>
            <a:chOff x="6469579" y="2986429"/>
            <a:chExt cx="491905" cy="749963"/>
          </a:xfrm>
        </p:grpSpPr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A307CC1D-2763-46B2-8802-9142D0054280}"/>
                </a:ext>
              </a:extLst>
            </p:cNvPr>
            <p:cNvSpPr/>
            <p:nvPr/>
          </p:nvSpPr>
          <p:spPr>
            <a:xfrm>
              <a:off x="6469579" y="2986429"/>
              <a:ext cx="491905" cy="175613"/>
            </a:xfrm>
            <a:prstGeom prst="roundRect">
              <a:avLst/>
            </a:prstGeom>
            <a:solidFill>
              <a:srgbClr val="C59EE2"/>
            </a:solidFill>
            <a:ln>
              <a:solidFill>
                <a:srgbClr val="7030A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>
                  <a:solidFill>
                    <a:schemeClr val="bg1"/>
                  </a:solidFill>
                </a:rPr>
                <a:t>Valve</a:t>
              </a:r>
              <a:r>
                <a:rPr lang="en-US" sz="800">
                  <a:solidFill>
                    <a:schemeClr val="bg1"/>
                  </a:solidFill>
                </a:rPr>
                <a:t> box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1" name="Straight Arrow Connector 210">
              <a:extLst>
                <a:ext uri="{FF2B5EF4-FFF2-40B4-BE49-F238E27FC236}">
                  <a16:creationId xmlns:a16="http://schemas.microsoft.com/office/drawing/2014/main" id="{A89C63C3-31DF-49E0-96D0-94FA12A89F7D}"/>
                </a:ext>
              </a:extLst>
            </p:cNvPr>
            <p:cNvCxnSpPr>
              <a:cxnSpLocks/>
              <a:stCxn id="210" idx="2"/>
            </p:cNvCxnSpPr>
            <p:nvPr/>
          </p:nvCxnSpPr>
          <p:spPr>
            <a:xfrm>
              <a:off x="6715532" y="3162042"/>
              <a:ext cx="147329" cy="574350"/>
            </a:xfrm>
            <a:prstGeom prst="straightConnector1">
              <a:avLst/>
            </a:prstGeom>
            <a:ln>
              <a:solidFill>
                <a:srgbClr val="7030A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9D862683-DAED-420B-87F3-AE41A0360182}"/>
              </a:ext>
            </a:extLst>
          </p:cNvPr>
          <p:cNvGrpSpPr/>
          <p:nvPr/>
        </p:nvGrpSpPr>
        <p:grpSpPr>
          <a:xfrm>
            <a:off x="3483502" y="2534000"/>
            <a:ext cx="579140" cy="676079"/>
            <a:chOff x="942988" y="1412238"/>
            <a:chExt cx="879096" cy="676079"/>
          </a:xfrm>
        </p:grpSpPr>
        <p:sp>
          <p:nvSpPr>
            <p:cNvPr id="213" name="Rectangle: Rounded Corners 212">
              <a:extLst>
                <a:ext uri="{FF2B5EF4-FFF2-40B4-BE49-F238E27FC236}">
                  <a16:creationId xmlns:a16="http://schemas.microsoft.com/office/drawing/2014/main" id="{6888FBD8-DE05-4DCE-8131-D53858DCFD25}"/>
                </a:ext>
              </a:extLst>
            </p:cNvPr>
            <p:cNvSpPr/>
            <p:nvPr/>
          </p:nvSpPr>
          <p:spPr>
            <a:xfrm>
              <a:off x="942988" y="1412238"/>
              <a:ext cx="879096" cy="175613"/>
            </a:xfrm>
            <a:prstGeom prst="roundRect">
              <a:avLst/>
            </a:prstGeom>
            <a:solidFill>
              <a:srgbClr val="92D050"/>
            </a:solidFill>
            <a:ln>
              <a:solidFill>
                <a:srgbClr val="00642D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en-US" sz="800">
                  <a:solidFill>
                    <a:schemeClr val="bg1"/>
                  </a:solidFill>
                </a:rPr>
                <a:t>D2 OC PCs</a:t>
              </a:r>
              <a:endParaRPr lang="en-GB" sz="800">
                <a:solidFill>
                  <a:schemeClr val="bg1"/>
                </a:solidFill>
              </a:endParaRPr>
            </a:p>
          </p:txBody>
        </p:sp>
        <p:cxnSp>
          <p:nvCxnSpPr>
            <p:cNvPr id="214" name="Straight Arrow Connector 213">
              <a:extLst>
                <a:ext uri="{FF2B5EF4-FFF2-40B4-BE49-F238E27FC236}">
                  <a16:creationId xmlns:a16="http://schemas.microsoft.com/office/drawing/2014/main" id="{E5C5D547-A2DA-43ED-83F5-D9EFA74C397E}"/>
                </a:ext>
              </a:extLst>
            </p:cNvPr>
            <p:cNvCxnSpPr>
              <a:cxnSpLocks/>
              <a:stCxn id="213" idx="2"/>
            </p:cNvCxnSpPr>
            <p:nvPr/>
          </p:nvCxnSpPr>
          <p:spPr>
            <a:xfrm>
              <a:off x="1382536" y="1587851"/>
              <a:ext cx="279435" cy="500466"/>
            </a:xfrm>
            <a:prstGeom prst="straightConnector1">
              <a:avLst/>
            </a:prstGeom>
            <a:ln>
              <a:solidFill>
                <a:srgbClr val="00642D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6" name="Rectangle: Rounded Corners 215">
            <a:extLst>
              <a:ext uri="{FF2B5EF4-FFF2-40B4-BE49-F238E27FC236}">
                <a16:creationId xmlns:a16="http://schemas.microsoft.com/office/drawing/2014/main" id="{5020F9DC-AA39-47AD-BE1D-EE2793FF8485}"/>
              </a:ext>
            </a:extLst>
          </p:cNvPr>
          <p:cNvSpPr/>
          <p:nvPr/>
        </p:nvSpPr>
        <p:spPr>
          <a:xfrm rot="20831218">
            <a:off x="3239236" y="4987823"/>
            <a:ext cx="553012" cy="28487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 anchor="ctr"/>
          <a:lstStyle/>
          <a:p>
            <a:pPr algn="ctr"/>
            <a:r>
              <a:rPr lang="pt-PT" sz="800">
                <a:solidFill>
                  <a:schemeClr val="bg1"/>
                </a:solidFill>
              </a:rPr>
              <a:t>Crab</a:t>
            </a:r>
          </a:p>
          <a:p>
            <a:pPr algn="ctr"/>
            <a:r>
              <a:rPr lang="pt-PT" sz="800">
                <a:solidFill>
                  <a:schemeClr val="bg1"/>
                </a:solidFill>
              </a:rPr>
              <a:t>Cavities</a:t>
            </a:r>
            <a:endParaRPr lang="en-GB" sz="800">
              <a:solidFill>
                <a:schemeClr val="bg1"/>
              </a:solidFill>
            </a:endParaRP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D7456E8F-22C8-43B7-8DFC-39DE95065868}"/>
              </a:ext>
            </a:extLst>
          </p:cNvPr>
          <p:cNvGrpSpPr/>
          <p:nvPr/>
        </p:nvGrpSpPr>
        <p:grpSpPr>
          <a:xfrm>
            <a:off x="1225165" y="4394068"/>
            <a:ext cx="1294607" cy="169058"/>
            <a:chOff x="5500259" y="3788675"/>
            <a:chExt cx="1294607" cy="169058"/>
          </a:xfrm>
          <a:solidFill>
            <a:srgbClr val="941651"/>
          </a:solidFill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C34C9CEA-AD01-44EA-B56A-39073381950B}"/>
                </a:ext>
              </a:extLst>
            </p:cNvPr>
            <p:cNvSpPr/>
            <p:nvPr/>
          </p:nvSpPr>
          <p:spPr>
            <a:xfrm>
              <a:off x="5500259" y="3788675"/>
              <a:ext cx="728556" cy="169058"/>
            </a:xfrm>
            <a:prstGeom prst="round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 anchor="ctr"/>
            <a:lstStyle/>
            <a:p>
              <a:pPr algn="ctr"/>
              <a:r>
                <a:rPr lang="pt-PT" sz="800" dirty="0">
                  <a:solidFill>
                    <a:schemeClr val="bg1"/>
                  </a:solidFill>
                </a:rPr>
                <a:t>RF </a:t>
              </a:r>
              <a:r>
                <a:rPr lang="pt-PT" sz="800" dirty="0" err="1">
                  <a:solidFill>
                    <a:schemeClr val="bg1"/>
                  </a:solidFill>
                </a:rPr>
                <a:t>Powering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cxnSp>
          <p:nvCxnSpPr>
            <p:cNvPr id="219" name="Straight Arrow Connector 218">
              <a:extLst>
                <a:ext uri="{FF2B5EF4-FFF2-40B4-BE49-F238E27FC236}">
                  <a16:creationId xmlns:a16="http://schemas.microsoft.com/office/drawing/2014/main" id="{EA3175D6-253E-4D5F-86DE-D797B75889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28815" y="3810093"/>
              <a:ext cx="566051" cy="79306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0" name="TextBox 219">
            <a:extLst>
              <a:ext uri="{FF2B5EF4-FFF2-40B4-BE49-F238E27FC236}">
                <a16:creationId xmlns:a16="http://schemas.microsoft.com/office/drawing/2014/main" id="{64299BA9-423D-4AEF-9680-58E178F82BEF}"/>
              </a:ext>
            </a:extLst>
          </p:cNvPr>
          <p:cNvSpPr txBox="1"/>
          <p:nvPr/>
        </p:nvSpPr>
        <p:spPr>
          <a:xfrm>
            <a:off x="297911" y="3170323"/>
            <a:ext cx="453051" cy="207749"/>
          </a:xfrm>
          <a:prstGeom prst="rect">
            <a:avLst/>
          </a:prstGeom>
          <a:ln w="12700">
            <a:solidFill>
              <a:schemeClr val="accent1"/>
            </a:solidFill>
          </a:ln>
          <a:effectLst>
            <a:glow rad="228600">
              <a:srgbClr val="B2C3D7">
                <a:alpha val="60000"/>
              </a:srgb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050"/>
            </a:lvl1pPr>
          </a:lstStyle>
          <a:p>
            <a:r>
              <a:rPr lang="en-GB" sz="750"/>
              <a:t>UW57</a:t>
            </a:r>
            <a:endParaRPr lang="fr-FR" sz="7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ED37B2E-B98D-6543-8319-34E2FED5E51F}"/>
              </a:ext>
            </a:extLst>
          </p:cNvPr>
          <p:cNvSpPr txBox="1"/>
          <p:nvPr/>
        </p:nvSpPr>
        <p:spPr>
          <a:xfrm rot="20905595">
            <a:off x="4385842" y="4797752"/>
            <a:ext cx="520037" cy="196208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dk1"/>
            </a:solidFill>
          </a:ln>
          <a:effec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fr-FR"/>
            </a:defPPr>
            <a:lvl1pPr algn="ctr">
              <a:defRPr sz="1100">
                <a:solidFill>
                  <a:srgbClr val="FF0000"/>
                </a:solidFill>
              </a:defRPr>
            </a:lvl1pPr>
          </a:lstStyle>
          <a:p>
            <a:r>
              <a:rPr lang="en-US" sz="675"/>
              <a:t>TAXN</a:t>
            </a:r>
            <a:endParaRPr lang="fr-FR" sz="675"/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7BEC77BE-A4DD-704A-8298-5403A407C01B}"/>
              </a:ext>
            </a:extLst>
          </p:cNvPr>
          <p:cNvSpPr txBox="1"/>
          <p:nvPr/>
        </p:nvSpPr>
        <p:spPr>
          <a:xfrm>
            <a:off x="174215" y="4479068"/>
            <a:ext cx="689806" cy="3231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750" dirty="0">
                <a:solidFill>
                  <a:schemeClr val="bg1"/>
                </a:solidFill>
              </a:rPr>
              <a:t>Cooling and Ventilation</a:t>
            </a:r>
            <a:endParaRPr lang="fr-FR" sz="750" dirty="0">
              <a:solidFill>
                <a:schemeClr val="bg1"/>
              </a:solidFill>
            </a:endParaRPr>
          </a:p>
        </p:txBody>
      </p:sp>
      <p:cxnSp>
        <p:nvCxnSpPr>
          <p:cNvPr id="164" name="Straight Arrow Connector 163">
            <a:extLst>
              <a:ext uri="{FF2B5EF4-FFF2-40B4-BE49-F238E27FC236}">
                <a16:creationId xmlns:a16="http://schemas.microsoft.com/office/drawing/2014/main" id="{181D0B53-9510-F14A-9725-9A32E544E6C2}"/>
              </a:ext>
            </a:extLst>
          </p:cNvPr>
          <p:cNvCxnSpPr/>
          <p:nvPr/>
        </p:nvCxnSpPr>
        <p:spPr>
          <a:xfrm flipV="1">
            <a:off x="826735" y="3992851"/>
            <a:ext cx="72857" cy="462263"/>
          </a:xfrm>
          <a:prstGeom prst="straightConnector1">
            <a:avLst/>
          </a:prstGeom>
          <a:ln w="9525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Slide Number Placeholder 4">
            <a:extLst>
              <a:ext uri="{FF2B5EF4-FFF2-40B4-BE49-F238E27FC236}">
                <a16:creationId xmlns:a16="http://schemas.microsoft.com/office/drawing/2014/main" id="{34A40EF7-CC10-F85D-DF83-345E06DB59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en-US"/>
            </a:defPPr>
            <a:lvl1pPr marL="0" algn="r" defTabSz="685800" rtl="0" eaLnBrk="1" latinLnBrk="0" hangingPunct="1">
              <a:defRPr sz="9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40</a:t>
            </a:fld>
            <a:endParaRPr lang="fr-FR" dirty="0"/>
          </a:p>
        </p:txBody>
      </p:sp>
      <p:sp>
        <p:nvSpPr>
          <p:cNvPr id="3" name="Content Placeholder 4">
            <a:extLst>
              <a:ext uri="{FF2B5EF4-FFF2-40B4-BE49-F238E27FC236}">
                <a16:creationId xmlns:a16="http://schemas.microsoft.com/office/drawing/2014/main" id="{51FB7E79-5848-82B9-DDD7-1B5818FE4BD4}"/>
              </a:ext>
            </a:extLst>
          </p:cNvPr>
          <p:cNvSpPr txBox="1">
            <a:spLocks/>
          </p:cNvSpPr>
          <p:nvPr/>
        </p:nvSpPr>
        <p:spPr>
          <a:xfrm>
            <a:off x="98655" y="1364853"/>
            <a:ext cx="5487581" cy="529643"/>
          </a:xfrm>
          <a:prstGeom prst="rect">
            <a:avLst/>
          </a:prstGeom>
          <a:solidFill>
            <a:schemeClr val="bg1"/>
          </a:solidFill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txBody>
          <a:bodyPr vert="horz" lIns="27000" tIns="27000" rIns="27000" bIns="2700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450"/>
              </a:spcBef>
            </a:pPr>
            <a:r>
              <a:rPr lang="en-US" sz="1350" dirty="0"/>
              <a:t>Prepare the machine for operation beyond </a:t>
            </a:r>
            <a:r>
              <a:rPr lang="en-US" sz="1350" dirty="0">
                <a:solidFill>
                  <a:srgbClr val="FF0000"/>
                </a:solidFill>
              </a:rPr>
              <a:t>2025 and up to ~2041</a:t>
            </a:r>
          </a:p>
          <a:p>
            <a:pPr>
              <a:spcBef>
                <a:spcPts val="450"/>
              </a:spcBef>
            </a:pPr>
            <a:r>
              <a:rPr lang="en-US" sz="1350" dirty="0"/>
              <a:t>Operation scenarios for a total integrated luminosity of </a:t>
            </a:r>
            <a:r>
              <a:rPr lang="en-US" sz="1350" dirty="0">
                <a:solidFill>
                  <a:srgbClr val="FF0000"/>
                </a:solidFill>
              </a:rPr>
              <a:t>3000 fb</a:t>
            </a:r>
            <a:r>
              <a:rPr lang="en-US" sz="1350" baseline="30000" dirty="0">
                <a:solidFill>
                  <a:srgbClr val="FF0000"/>
                </a:solidFill>
              </a:rPr>
              <a:t>-1</a:t>
            </a:r>
            <a:endParaRPr lang="en-US" sz="1350" dirty="0"/>
          </a:p>
        </p:txBody>
      </p:sp>
      <p:sp>
        <p:nvSpPr>
          <p:cNvPr id="4" name="Title 38">
            <a:extLst>
              <a:ext uri="{FF2B5EF4-FFF2-40B4-BE49-F238E27FC236}">
                <a16:creationId xmlns:a16="http://schemas.microsoft.com/office/drawing/2014/main" id="{48D0CC19-F742-F286-0156-685B3DABBF82}"/>
              </a:ext>
            </a:extLst>
          </p:cNvPr>
          <p:cNvSpPr txBox="1">
            <a:spLocks/>
          </p:cNvSpPr>
          <p:nvPr/>
        </p:nvSpPr>
        <p:spPr bwMode="auto">
          <a:xfrm>
            <a:off x="107753" y="979237"/>
            <a:ext cx="3680991" cy="39874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/>
              <a:t>High Luminosity LHC</a:t>
            </a:r>
            <a:endParaRPr lang="en-GB" sz="2700" dirty="0"/>
          </a:p>
        </p:txBody>
      </p:sp>
      <p:pic>
        <p:nvPicPr>
          <p:cNvPr id="8" name="Picture 7" descr="A computer screen shot of a machine&#10;&#10;Description automatically generated">
            <a:extLst>
              <a:ext uri="{FF2B5EF4-FFF2-40B4-BE49-F238E27FC236}">
                <a16:creationId xmlns:a16="http://schemas.microsoft.com/office/drawing/2014/main" id="{31EE6358-4A6C-058C-389C-FEF71CFC97D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469" y="5029239"/>
            <a:ext cx="3610583" cy="82995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887DAC0-18D4-29E2-0600-2A62FB1AA364}"/>
              </a:ext>
            </a:extLst>
          </p:cNvPr>
          <p:cNvCxnSpPr/>
          <p:nvPr/>
        </p:nvCxnSpPr>
        <p:spPr>
          <a:xfrm>
            <a:off x="7705684" y="4411742"/>
            <a:ext cx="0" cy="52364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A cartoon of a flag and a tube&#10;&#10;Description automatically generated with medium confidence">
            <a:extLst>
              <a:ext uri="{FF2B5EF4-FFF2-40B4-BE49-F238E27FC236}">
                <a16:creationId xmlns:a16="http://schemas.microsoft.com/office/drawing/2014/main" id="{9450FFCC-E2E6-2823-B1B9-BE8B417E95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80750" y="5365283"/>
            <a:ext cx="1682877" cy="618248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EBFB452F-0160-37B6-54D4-B5C89E3D6FD9}"/>
              </a:ext>
            </a:extLst>
          </p:cNvPr>
          <p:cNvCxnSpPr>
            <a:cxnSpLocks/>
          </p:cNvCxnSpPr>
          <p:nvPr/>
        </p:nvCxnSpPr>
        <p:spPr>
          <a:xfrm>
            <a:off x="4131615" y="5138039"/>
            <a:ext cx="0" cy="20536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76911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CDB15332-6FBE-BA4B-BFE1-04C4B83C1178}"/>
              </a:ext>
            </a:extLst>
          </p:cNvPr>
          <p:cNvSpPr txBox="1">
            <a:spLocks/>
          </p:cNvSpPr>
          <p:nvPr/>
        </p:nvSpPr>
        <p:spPr>
          <a:xfrm>
            <a:off x="1486930" y="857251"/>
            <a:ext cx="6170141" cy="568902"/>
          </a:xfrm>
          <a:prstGeom prst="rect">
            <a:avLst/>
          </a:prstGeom>
        </p:spPr>
        <p:txBody>
          <a:bodyPr vert="horz" lIns="34290" rIns="34290" anchor="b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1" dirty="0">
                <a:latin typeface="Arial" charset="0"/>
                <a:ea typeface="Arial" charset="0"/>
                <a:cs typeface="Arial" charset="0"/>
              </a:rPr>
              <a:t>HL-LHC: IR magnets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02668DA8-6A56-BE49-A82B-DB8918026C80}"/>
              </a:ext>
            </a:extLst>
          </p:cNvPr>
          <p:cNvGrpSpPr>
            <a:grpSpLocks noChangeAspect="1"/>
          </p:cNvGrpSpPr>
          <p:nvPr/>
        </p:nvGrpSpPr>
        <p:grpSpPr>
          <a:xfrm>
            <a:off x="497336" y="2171700"/>
            <a:ext cx="5397753" cy="3420547"/>
            <a:chOff x="54917" y="1574005"/>
            <a:chExt cx="6995656" cy="4433138"/>
          </a:xfrm>
        </p:grpSpPr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8605DFA0-4896-D443-B2C7-6442C6588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9845" y="2224016"/>
              <a:ext cx="2181535" cy="1686815"/>
            </a:xfrm>
            <a:prstGeom prst="rect">
              <a:avLst/>
            </a:prstGeom>
          </p:spPr>
        </p:pic>
        <p:pic>
          <p:nvPicPr>
            <p:cNvPr id="40" name="Picture 39">
              <a:extLst>
                <a:ext uri="{FF2B5EF4-FFF2-40B4-BE49-F238E27FC236}">
                  <a16:creationId xmlns:a16="http://schemas.microsoft.com/office/drawing/2014/main" id="{33D11FC8-BCEF-334A-9C0C-586D2912946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9561" y="4606585"/>
              <a:ext cx="1717860" cy="1177749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0D181AD4-CCC1-E643-8548-D2726C33B6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51360" y="2016910"/>
              <a:ext cx="2637811" cy="1889332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89206A5B-CA58-5D4D-B65D-10BF60E222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64660" y="2224016"/>
              <a:ext cx="1967025" cy="1608106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70AACCA9-6FBE-424A-B596-7D2B2F3BD19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17697" y="4592534"/>
              <a:ext cx="1503829" cy="1202076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342FBD8-90B9-8F40-A78C-AF6EA289801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25657" y="5180448"/>
              <a:ext cx="895811" cy="824946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8597ADB1-4D5D-1D48-B090-26A07B4255E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75545" y="5199249"/>
              <a:ext cx="877294" cy="807894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657D993-B769-3640-9177-D4E6E83BA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0906" y="4348234"/>
              <a:ext cx="881125" cy="850474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6A2B6D4-E4C5-8A4F-AACF-FFD4C3DC7C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22103" y="4336220"/>
              <a:ext cx="850439" cy="807894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919E57A9-B5C8-8D4A-85A3-04E99BE7124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202135" y="4344904"/>
              <a:ext cx="847097" cy="790522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9A34DE3-DF68-1249-BC6C-C7A91023166C}"/>
                </a:ext>
              </a:extLst>
            </p:cNvPr>
            <p:cNvSpPr txBox="1"/>
            <p:nvPr/>
          </p:nvSpPr>
          <p:spPr>
            <a:xfrm>
              <a:off x="257308" y="1574005"/>
              <a:ext cx="2094578" cy="598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Final focus</a:t>
              </a:r>
            </a:p>
            <a:p>
              <a:pPr algn="ctr"/>
              <a:r>
                <a:rPr lang="en-US" sz="1200" b="1" dirty="0"/>
                <a:t>quadrupole (MQXF)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6A5E356A-A3F3-B84D-A0B8-6B9FD1DFF2EF}"/>
                </a:ext>
              </a:extLst>
            </p:cNvPr>
            <p:cNvSpPr txBox="1"/>
            <p:nvPr/>
          </p:nvSpPr>
          <p:spPr>
            <a:xfrm>
              <a:off x="2825397" y="1728117"/>
              <a:ext cx="4212404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Separation/recombination dipoles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6DF4555D-8F33-0A45-AB44-AC9B653F0FCF}"/>
                </a:ext>
              </a:extLst>
            </p:cNvPr>
            <p:cNvSpPr txBox="1"/>
            <p:nvPr/>
          </p:nvSpPr>
          <p:spPr>
            <a:xfrm>
              <a:off x="54917" y="4190127"/>
              <a:ext cx="3787620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Dipole correctors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9EE96BB-2077-454F-B1BE-17155584694C}"/>
                </a:ext>
              </a:extLst>
            </p:cNvPr>
            <p:cNvSpPr txBox="1"/>
            <p:nvPr/>
          </p:nvSpPr>
          <p:spPr>
            <a:xfrm>
              <a:off x="4056995" y="3952109"/>
              <a:ext cx="2993578" cy="3590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/>
                <a:t>Higher order correctors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C49609E2-FA1C-3F47-8FB1-BDDC9861E4D1}"/>
              </a:ext>
            </a:extLst>
          </p:cNvPr>
          <p:cNvGrpSpPr>
            <a:grpSpLocks noChangeAspect="1"/>
          </p:cNvGrpSpPr>
          <p:nvPr/>
        </p:nvGrpSpPr>
        <p:grpSpPr>
          <a:xfrm>
            <a:off x="7461681" y="1990622"/>
            <a:ext cx="1315411" cy="3535166"/>
            <a:chOff x="7125962" y="907265"/>
            <a:chExt cx="1920923" cy="5162478"/>
          </a:xfrm>
        </p:grpSpPr>
        <p:pic>
          <p:nvPicPr>
            <p:cNvPr id="51" name="Picture 3" descr="\\cern.ch\dfs\Users\e\etodesco\Desktop\keklogo-c.gif">
              <a:extLst>
                <a:ext uri="{FF2B5EF4-FFF2-40B4-BE49-F238E27FC236}">
                  <a16:creationId xmlns:a16="http://schemas.microsoft.com/office/drawing/2014/main" id="{D318E3D9-8010-AB48-B42D-061723C394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0355" y="3299185"/>
              <a:ext cx="863207" cy="4720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2" name="Picture 6" descr="\\cern.ch\dfs\Users\e\etodesco\Desktop\cea.png">
              <a:extLst>
                <a:ext uri="{FF2B5EF4-FFF2-40B4-BE49-F238E27FC236}">
                  <a16:creationId xmlns:a16="http://schemas.microsoft.com/office/drawing/2014/main" id="{1CFC8A05-E5E3-FA45-87FD-A52383D62A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88929" y="2678148"/>
              <a:ext cx="495292" cy="44905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3" name="Picture 4" descr="\\cern.ch\dfs\Users\e\etodesco\Desktop\logo_ciemat.gif">
              <a:extLst>
                <a:ext uri="{FF2B5EF4-FFF2-40B4-BE49-F238E27FC236}">
                  <a16:creationId xmlns:a16="http://schemas.microsoft.com/office/drawing/2014/main" id="{B3C1E46A-FCEE-4946-BDA3-EC7E101F878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19371" y="4746879"/>
              <a:ext cx="910733" cy="46636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15AAA1B6-402F-214D-B78A-89676E891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85761" y="2083979"/>
              <a:ext cx="914786" cy="360542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E741EB1-4D97-0A40-AB23-2BC829B086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26267" y="3974002"/>
              <a:ext cx="1020618" cy="570071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4CA79C9-AC68-7F4C-8EC6-3B8CD6B84749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09983" y="5416048"/>
              <a:ext cx="684497" cy="65369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C2651557-0CE4-F648-8F21-C9B911DA3B3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2048985"/>
              <a:ext cx="810000" cy="425948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BCB7937-F9C2-4844-A50B-EAE8A49FC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2627292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91EA12F-B2D7-5B40-A97F-B9F9AB1D3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3318720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011ABAE3-1AA5-E149-92B0-A78A359C0767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4010148"/>
              <a:ext cx="810000" cy="540000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59" name="Picture 58">
              <a:extLst>
                <a:ext uri="{FF2B5EF4-FFF2-40B4-BE49-F238E27FC236}">
                  <a16:creationId xmlns:a16="http://schemas.microsoft.com/office/drawing/2014/main" id="{6B09DC02-201F-CB4F-895A-318CFA32245D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4702507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0" name="Picture 59">
              <a:extLst>
                <a:ext uri="{FF2B5EF4-FFF2-40B4-BE49-F238E27FC236}">
                  <a16:creationId xmlns:a16="http://schemas.microsoft.com/office/drawing/2014/main" id="{5CABD5EC-C427-E54B-AD1A-4FB7A8F00F3D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25962" y="5393933"/>
              <a:ext cx="810000" cy="539069"/>
            </a:xfrm>
            <a:prstGeom prst="rect">
              <a:avLst/>
            </a:prstGeom>
            <a:ln>
              <a:solidFill>
                <a:schemeClr val="bg1">
                  <a:lumMod val="85000"/>
                </a:schemeClr>
              </a:solidFill>
            </a:ln>
          </p:spPr>
        </p:pic>
        <p:pic>
          <p:nvPicPr>
            <p:cNvPr id="61" name="Picture 60">
              <a:extLst>
                <a:ext uri="{FF2B5EF4-FFF2-40B4-BE49-F238E27FC236}">
                  <a16:creationId xmlns:a16="http://schemas.microsoft.com/office/drawing/2014/main" id="{68093A2C-7389-AB48-991A-1ABA19E74A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5568" y="907265"/>
              <a:ext cx="1016000" cy="1016000"/>
            </a:xfrm>
            <a:prstGeom prst="rect">
              <a:avLst/>
            </a:prstGeom>
          </p:spPr>
        </p:pic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02019515-D40D-D143-ABA1-1051BA49164C}"/>
              </a:ext>
            </a:extLst>
          </p:cNvPr>
          <p:cNvSpPr txBox="1"/>
          <p:nvPr/>
        </p:nvSpPr>
        <p:spPr>
          <a:xfrm>
            <a:off x="1213924" y="1569888"/>
            <a:ext cx="63421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en-US" sz="1800" dirty="0"/>
              <a:t>New wide-aperture </a:t>
            </a:r>
            <a:r>
              <a:rPr lang="en-US" sz="1800" b="1" dirty="0">
                <a:solidFill>
                  <a:srgbClr val="C00000"/>
                </a:solidFill>
              </a:rPr>
              <a:t>superconducting magnets for the interaction regions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32401A8-68E5-B35F-BA07-49AF607D12AE}"/>
              </a:ext>
            </a:extLst>
          </p:cNvPr>
          <p:cNvGrpSpPr/>
          <p:nvPr/>
        </p:nvGrpSpPr>
        <p:grpSpPr>
          <a:xfrm>
            <a:off x="575050" y="1141702"/>
            <a:ext cx="6775097" cy="4006923"/>
            <a:chOff x="1634537" y="482884"/>
            <a:chExt cx="9033463" cy="5342564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D11B52-0B3F-A4D5-B893-2DF69FA801D8}"/>
                </a:ext>
              </a:extLst>
            </p:cNvPr>
            <p:cNvSpPr/>
            <p:nvPr/>
          </p:nvSpPr>
          <p:spPr>
            <a:xfrm>
              <a:off x="4226103" y="482884"/>
              <a:ext cx="6369979" cy="534256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D4CFD1-CE13-B40E-EC9F-E3619E68F30F}"/>
                </a:ext>
              </a:extLst>
            </p:cNvPr>
            <p:cNvSpPr txBox="1"/>
            <p:nvPr/>
          </p:nvSpPr>
          <p:spPr>
            <a:xfrm>
              <a:off x="4267198" y="1144556"/>
              <a:ext cx="6400802" cy="23818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450"/>
                </a:spcAft>
              </a:pPr>
              <a:endParaRPr lang="en-US" sz="1275" b="1" dirty="0"/>
            </a:p>
            <a:p>
              <a:pPr marL="214313" indent="-214313">
                <a:spcAft>
                  <a:spcPts val="45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</a:rPr>
                <a:t>Nb</a:t>
              </a:r>
              <a:r>
                <a:rPr lang="en-GB" sz="1275" b="1" baseline="-25000" dirty="0">
                  <a:solidFill>
                    <a:srgbClr val="C00000"/>
                  </a:solidFill>
                </a:rPr>
                <a:t>3</a:t>
              </a:r>
              <a:r>
                <a:rPr lang="en-GB" sz="1275" b="1" dirty="0">
                  <a:solidFill>
                    <a:srgbClr val="C00000"/>
                  </a:solidFill>
                </a:rPr>
                <a:t>Sn technology </a:t>
              </a:r>
              <a:r>
                <a:rPr lang="en-GB" sz="1275" dirty="0">
                  <a:sym typeface="Wingdings" pitchFamily="2" charset="2"/>
                </a:rPr>
                <a:t> L</a:t>
              </a:r>
              <a:r>
                <a:rPr lang="en-GB" sz="1275" dirty="0"/>
                <a:t>arger operational peak fields (~12 T)</a:t>
              </a:r>
            </a:p>
            <a:p>
              <a:pPr marL="214313" indent="-214313">
                <a:spcAft>
                  <a:spcPts val="450"/>
                </a:spcAft>
                <a:buClr>
                  <a:schemeClr val="tx1"/>
                </a:buClr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</a:rPr>
                <a:t>Large aperture</a:t>
              </a:r>
              <a:r>
                <a:rPr lang="en-GB" sz="1275" dirty="0"/>
                <a:t>:</a:t>
              </a:r>
              <a:r>
                <a:rPr lang="en-GB" sz="1275" dirty="0">
                  <a:sym typeface="Symbol"/>
                </a:rPr>
                <a:t> </a:t>
              </a:r>
              <a:r>
                <a:rPr lang="en-GB" sz="1275" dirty="0"/>
                <a:t>150 mm</a:t>
              </a:r>
            </a:p>
            <a:p>
              <a:pPr marL="557213" lvl="1" indent="-214313">
                <a:spcAft>
                  <a:spcPts val="450"/>
                </a:spcAft>
                <a:buClr>
                  <a:schemeClr val="tx1"/>
                </a:buClr>
                <a:buFont typeface="Wingdings" pitchFamily="2" charset="2"/>
                <a:buChar char="à"/>
              </a:pPr>
              <a:r>
                <a:rPr lang="en-GB" sz="1275" dirty="0">
                  <a:sym typeface="Wingdings" pitchFamily="2" charset="2"/>
                </a:rPr>
                <a:t>Allows for </a:t>
              </a: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smaller beam size </a:t>
              </a:r>
              <a:r>
                <a:rPr lang="en-GB" sz="1275" dirty="0">
                  <a:sym typeface="Wingdings" pitchFamily="2" charset="2"/>
                </a:rPr>
                <a:t>at the experiments</a:t>
              </a:r>
            </a:p>
            <a:p>
              <a:pPr marL="557213" lvl="1" indent="-214313">
                <a:spcAft>
                  <a:spcPts val="450"/>
                </a:spcAft>
                <a:buClr>
                  <a:schemeClr val="tx1"/>
                </a:buClr>
                <a:buFont typeface="Wingdings" pitchFamily="2" charset="2"/>
                <a:buChar char="à"/>
              </a:pPr>
              <a:r>
                <a:rPr lang="en-GB" sz="1275" dirty="0">
                  <a:sym typeface="Wingdings" pitchFamily="2" charset="2"/>
                </a:rPr>
                <a:t>Allows introducing </a:t>
              </a: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tungsten shielding </a:t>
              </a:r>
              <a:r>
                <a:rPr lang="en-GB" sz="1275" dirty="0">
                  <a:sym typeface="Wingdings" pitchFamily="2" charset="2"/>
                </a:rPr>
                <a:t>to protect the magnet from radiation generated by collisions   </a:t>
              </a:r>
            </a:p>
            <a:p>
              <a:pPr marL="214313" indent="-214313">
                <a:spcAft>
                  <a:spcPts val="450"/>
                </a:spcAft>
                <a:buFont typeface="Arial" panose="020B0604020202020204" pitchFamily="34" charset="0"/>
                <a:buChar char="•"/>
              </a:pPr>
              <a:r>
                <a:rPr lang="en-GB" sz="1275" b="1" dirty="0">
                  <a:solidFill>
                    <a:srgbClr val="C00000"/>
                  </a:solidFill>
                  <a:sym typeface="Wingdings" pitchFamily="2" charset="2"/>
                </a:rPr>
                <a:t>Series production in progress</a:t>
              </a:r>
              <a:endParaRPr lang="en-GB" sz="1275" b="1" dirty="0">
                <a:solidFill>
                  <a:srgbClr val="C00000"/>
                </a:solidFill>
              </a:endParaRP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ECDFFBE-653D-0323-3BA2-77951D18DEC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380082" y="3534310"/>
              <a:ext cx="5950673" cy="2088160"/>
              <a:chOff x="2446177" y="3390470"/>
              <a:chExt cx="6360577" cy="2232000"/>
            </a:xfrm>
          </p:grpSpPr>
          <p:pic>
            <p:nvPicPr>
              <p:cNvPr id="16" name="Picture 1" descr="page3image3045280528">
                <a:extLst>
                  <a:ext uri="{FF2B5EF4-FFF2-40B4-BE49-F238E27FC236}">
                    <a16:creationId xmlns:a16="http://schemas.microsoft.com/office/drawing/2014/main" id="{24908526-36F2-08B6-7E58-9D73D4332A1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46177" y="3390470"/>
                <a:ext cx="3136281" cy="2232000"/>
              </a:xfrm>
              <a:prstGeom prst="rect">
                <a:avLst/>
              </a:prstGeom>
              <a:noFill/>
              <a:ln>
                <a:solidFill>
                  <a:schemeClr val="bg1">
                    <a:lumMod val="85000"/>
                  </a:schemeClr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1E1D1889-7CA6-61F2-FAC9-62FFA59491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836722" y="3390552"/>
                <a:ext cx="2970032" cy="2231918"/>
              </a:xfrm>
              <a:prstGeom prst="rect">
                <a:avLst/>
              </a:prstGeom>
              <a:ln>
                <a:solidFill>
                  <a:schemeClr val="bg1">
                    <a:lumMod val="85000"/>
                  </a:schemeClr>
                </a:solidFill>
              </a:ln>
            </p:spPr>
          </p:pic>
        </p:grp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66891DF-398F-47CF-CBFE-B262450FD1C2}"/>
                </a:ext>
              </a:extLst>
            </p:cNvPr>
            <p:cNvSpPr/>
            <p:nvPr/>
          </p:nvSpPr>
          <p:spPr>
            <a:xfrm>
              <a:off x="1634537" y="1869897"/>
              <a:ext cx="2269293" cy="2465798"/>
            </a:xfrm>
            <a:prstGeom prst="rect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180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CDAAB37E-4734-25C9-EE10-50C3C71CCC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2416" y="493161"/>
              <a:ext cx="333962" cy="137673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779F5304-510E-3006-0D3B-964D63E16470}"/>
                </a:ext>
              </a:extLst>
            </p:cNvPr>
            <p:cNvCxnSpPr>
              <a:cxnSpLocks/>
            </p:cNvCxnSpPr>
            <p:nvPr/>
          </p:nvCxnSpPr>
          <p:spPr>
            <a:xfrm>
              <a:off x="3902416" y="4335695"/>
              <a:ext cx="323688" cy="147947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41166A5-099E-5FED-F790-991F40B9F7A9}"/>
                </a:ext>
              </a:extLst>
            </p:cNvPr>
            <p:cNvSpPr txBox="1"/>
            <p:nvPr/>
          </p:nvSpPr>
          <p:spPr>
            <a:xfrm>
              <a:off x="4289328" y="767359"/>
              <a:ext cx="6195316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b="1" dirty="0"/>
                <a:t>Final focus quadrupoles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38478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fr-CH" dirty="0"/>
              <a:t>The Future @ CERN </a:t>
            </a:r>
            <a:br>
              <a:rPr lang="fr-CH" dirty="0"/>
            </a:br>
            <a:r>
              <a:rPr lang="fr-CH" dirty="0" err="1"/>
              <a:t>after</a:t>
            </a:r>
            <a:r>
              <a:rPr lang="fr-CH" dirty="0"/>
              <a:t> the HL-LHC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794556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C7ACDF-919E-CF42-976F-64AE2B5AC5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5991" y="1996014"/>
            <a:ext cx="5875035" cy="2648452"/>
          </a:xfrm>
        </p:spPr>
        <p:txBody>
          <a:bodyPr/>
          <a:lstStyle/>
          <a:p>
            <a:r>
              <a:rPr lang="en-GB" dirty="0"/>
              <a:t>“An electron-positron Higgs factory is the highest-priority next collider.”     </a:t>
            </a:r>
          </a:p>
          <a:p>
            <a:r>
              <a:rPr lang="en-GB" dirty="0"/>
              <a:t>“For the longer term, the European particle physics community has the ambition to operate a proton-proton collider at the highest achievable energy.”</a:t>
            </a:r>
          </a:p>
          <a:p>
            <a:r>
              <a:rPr lang="en-GB" sz="1500" i="1" dirty="0">
                <a:solidFill>
                  <a:srgbClr val="FF0000"/>
                </a:solidFill>
              </a:rPr>
              <a:t>“Europe, together with its international partners, should investigate the technical and financial feasibility of a future hadron collider at CERN with a centre-of-mass energy of at least 100 TeV and with an electron-positron Higgs and electroweak factory as a possible first stage.” </a:t>
            </a:r>
            <a:endParaRPr lang="en-GB" sz="1500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DCCD431-21A3-F2D4-B2A4-FB261E5166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European Strategy for Particle Physics Update 2020  </a:t>
            </a:r>
            <a:br>
              <a:rPr lang="en-GB" dirty="0"/>
            </a:b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576FF1-94A8-D9F9-AE64-CF67C53B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43</a:t>
            </a:fld>
            <a:endParaRPr lang="en-US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F2CAC47-81DB-BBFE-92F6-7A9546660149}"/>
              </a:ext>
            </a:extLst>
          </p:cNvPr>
          <p:cNvSpPr txBox="1"/>
          <p:nvPr/>
        </p:nvSpPr>
        <p:spPr>
          <a:xfrm>
            <a:off x="1185821" y="5053861"/>
            <a:ext cx="37481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GB" sz="1800" dirty="0" err="1">
                <a:solidFill>
                  <a:srgbClr val="0033A0"/>
                </a:solidFill>
                <a:latin typeface="Arial"/>
                <a:ea typeface="+mn-ea"/>
                <a:cs typeface="+mn-cs"/>
              </a:rPr>
              <a:t>e+e</a:t>
            </a:r>
            <a:r>
              <a:rPr lang="en-GB" sz="1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- machine as a Higgs factory </a:t>
            </a:r>
          </a:p>
          <a:p>
            <a:pPr marL="257175" indent="-257175" defTabSz="6858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</a:pPr>
            <a:r>
              <a:rPr lang="en-GB" sz="18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High energy hadron collider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94D762D-F8DC-8D20-F16D-F54D124003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8661" y="1996014"/>
            <a:ext cx="2490860" cy="3663030"/>
          </a:xfrm>
          <a:prstGeom prst="rect">
            <a:avLst/>
          </a:prstGeom>
        </p:spPr>
      </p:pic>
      <p:sp>
        <p:nvSpPr>
          <p:cNvPr id="8" name="Right Arrow 7">
            <a:extLst>
              <a:ext uri="{FF2B5EF4-FFF2-40B4-BE49-F238E27FC236}">
                <a16:creationId xmlns:a16="http://schemas.microsoft.com/office/drawing/2014/main" id="{01E2CC89-DD5C-BCD4-F88B-D1D990048869}"/>
              </a:ext>
            </a:extLst>
          </p:cNvPr>
          <p:cNvSpPr/>
          <p:nvPr/>
        </p:nvSpPr>
        <p:spPr>
          <a:xfrm>
            <a:off x="568549" y="5205244"/>
            <a:ext cx="454937" cy="25123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</a:pPr>
            <a:endParaRPr lang="en-GB" sz="1350">
              <a:solidFill>
                <a:srgbClr val="FFFFF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66673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4367F88-0853-6734-F45B-5CC9B45E9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44</a:t>
            </a:fld>
            <a:endParaRPr lang="en-US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F31EA8C-307E-BAF7-0990-7AF1BFEF65A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44279"/>
            <a:ext cx="8532019" cy="3663553"/>
          </a:xfrm>
        </p:spPr>
        <p:txBody>
          <a:bodyPr/>
          <a:lstStyle/>
          <a:p>
            <a:endParaRPr lang="en-GB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AD78522-5603-5858-0CC2-AAA66A96A6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57250"/>
            <a:ext cx="9144000" cy="51435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3FF18C-B167-53F8-A077-1E89D79E24CF}"/>
              </a:ext>
            </a:extLst>
          </p:cNvPr>
          <p:cNvSpPr txBox="1"/>
          <p:nvPr/>
        </p:nvSpPr>
        <p:spPr>
          <a:xfrm>
            <a:off x="334536" y="981432"/>
            <a:ext cx="7269278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b="1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Really going to have make the case because…</a:t>
            </a:r>
          </a:p>
        </p:txBody>
      </p:sp>
    </p:spTree>
    <p:extLst>
      <p:ext uri="{BB962C8B-B14F-4D97-AF65-F5344CB8AC3E}">
        <p14:creationId xmlns:p14="http://schemas.microsoft.com/office/powerpoint/2010/main" val="2417192312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6E44AE2-2C8D-43F8-0D9A-B5A93961C1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23432" y="2703775"/>
            <a:ext cx="2777318" cy="238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E8B7216B-639E-4B85-9DE7-D4C2EE4469BF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algn="ctr">
              <a:spcBef>
                <a:spcPct val="0"/>
              </a:spcBef>
              <a:buNone/>
              <a:defRPr sz="3600" b="1">
                <a:solidFill>
                  <a:srgbClr val="FFFF00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 fontAlgn="auto">
              <a:spcAft>
                <a:spcPts val="0"/>
              </a:spcAft>
              <a:defRPr/>
            </a:pPr>
            <a:r>
              <a:rPr lang="en-US" sz="2400" kern="0" dirty="0">
                <a:latin typeface="Calibri" panose="020F0502020204030204" pitchFamily="34" charset="0"/>
                <a:cs typeface="Calibri" panose="020F0502020204030204" pitchFamily="34" charset="0"/>
              </a:rPr>
              <a:t> FCC integrated program: inspired by LEP- LHC</a:t>
            </a:r>
          </a:p>
        </p:txBody>
      </p:sp>
      <p:pic>
        <p:nvPicPr>
          <p:cNvPr id="14" name="Picture 13" descr="A picture containing icon&#10;&#10;Description automatically generated">
            <a:extLst>
              <a:ext uri="{FF2B5EF4-FFF2-40B4-BE49-F238E27FC236}">
                <a16:creationId xmlns:a16="http://schemas.microsoft.com/office/drawing/2014/main" id="{9F5200E5-32CA-4E37-8990-34E0C09AF57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7662580A-51D2-D0A2-946B-E55AE11612F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9832" y="2703775"/>
            <a:ext cx="2117300" cy="2358610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92DB9E4-D680-6FA1-A8A4-473DF0931125}"/>
              </a:ext>
            </a:extLst>
          </p:cNvPr>
          <p:cNvSpPr txBox="1">
            <a:spLocks/>
          </p:cNvSpPr>
          <p:nvPr/>
        </p:nvSpPr>
        <p:spPr>
          <a:xfrm>
            <a:off x="4136034" y="3359660"/>
            <a:ext cx="847899" cy="295112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1" indent="0" defTabSz="685783" fontAlgn="auto">
              <a:spcBef>
                <a:spcPts val="750"/>
              </a:spcBef>
              <a:spcAft>
                <a:spcPts val="0"/>
              </a:spcAft>
              <a:buClr>
                <a:srgbClr val="0C377B"/>
              </a:buClr>
              <a:buNone/>
              <a:defRPr/>
            </a:pPr>
            <a:r>
              <a:rPr lang="fr" sz="1500" b="1" dirty="0">
                <a:solidFill>
                  <a:srgbClr val="FF0000"/>
                </a:solidFill>
                <a:latin typeface="Arial"/>
              </a:rPr>
              <a:t>FCC-ee</a:t>
            </a:r>
            <a:endParaRPr lang="fr" sz="1500" dirty="0">
              <a:solidFill>
                <a:srgbClr val="FF0000"/>
              </a:solidFill>
              <a:latin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B5AEE2-A6AF-54F9-F52E-2672F1EFBE3A}"/>
              </a:ext>
            </a:extLst>
          </p:cNvPr>
          <p:cNvSpPr/>
          <p:nvPr/>
        </p:nvSpPr>
        <p:spPr>
          <a:xfrm>
            <a:off x="251520" y="5260543"/>
            <a:ext cx="3240360" cy="216024"/>
          </a:xfrm>
          <a:prstGeom prst="rect">
            <a:avLst/>
          </a:prstGeom>
          <a:gradFill flip="none" rotWithShape="1">
            <a:gsLst>
              <a:gs pos="0">
                <a:srgbClr val="0000FF">
                  <a:lumMod val="5000"/>
                  <a:lumOff val="95000"/>
                </a:srgbClr>
              </a:gs>
              <a:gs pos="50000">
                <a:srgbClr val="0000FF">
                  <a:lumMod val="45000"/>
                  <a:lumOff val="55000"/>
                </a:srgbClr>
              </a:gs>
              <a:gs pos="93000">
                <a:srgbClr val="0000FF">
                  <a:lumMod val="45000"/>
                  <a:lumOff val="55000"/>
                </a:srgbClr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E855E4-8C06-8179-2B8D-E0C22B3F9795}"/>
              </a:ext>
            </a:extLst>
          </p:cNvPr>
          <p:cNvSpPr/>
          <p:nvPr/>
        </p:nvSpPr>
        <p:spPr>
          <a:xfrm>
            <a:off x="3491880" y="5260543"/>
            <a:ext cx="2088232" cy="216024"/>
          </a:xfrm>
          <a:prstGeom prst="rect">
            <a:avLst/>
          </a:prstGeom>
          <a:gradFill flip="none" rotWithShape="1">
            <a:gsLst>
              <a:gs pos="0">
                <a:srgbClr val="FFFFFF"/>
              </a:gs>
              <a:gs pos="27000">
                <a:srgbClr val="FF9900"/>
              </a:gs>
              <a:gs pos="85000">
                <a:srgbClr val="FF9900"/>
              </a:gs>
              <a:gs pos="100000">
                <a:srgbClr val="FFFFFF"/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EA2CCD-5CED-34BC-F294-67B69938070E}"/>
              </a:ext>
            </a:extLst>
          </p:cNvPr>
          <p:cNvSpPr/>
          <p:nvPr/>
        </p:nvSpPr>
        <p:spPr>
          <a:xfrm>
            <a:off x="5580112" y="5260543"/>
            <a:ext cx="3240360" cy="216024"/>
          </a:xfrm>
          <a:prstGeom prst="rect">
            <a:avLst/>
          </a:prstGeom>
          <a:gradFill flip="none" rotWithShape="1">
            <a:gsLst>
              <a:gs pos="6000">
                <a:srgbClr val="0000FF">
                  <a:lumMod val="5000"/>
                  <a:lumOff val="95000"/>
                </a:srgbClr>
              </a:gs>
              <a:gs pos="37000">
                <a:srgbClr val="40C245">
                  <a:lumMod val="75000"/>
                </a:srgbClr>
              </a:gs>
              <a:gs pos="86000">
                <a:srgbClr val="40C245">
                  <a:lumMod val="75000"/>
                </a:srgbClr>
              </a:gs>
              <a:gs pos="100000">
                <a:srgbClr val="40C245">
                  <a:lumMod val="40000"/>
                  <a:lumOff val="60000"/>
                </a:srgbClr>
              </a:gs>
            </a:gsLst>
            <a:lin ang="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685710" fontAlgn="auto">
              <a:spcBef>
                <a:spcPts val="0"/>
              </a:spcBef>
              <a:spcAft>
                <a:spcPts val="0"/>
              </a:spcAft>
              <a:defRPr/>
            </a:pPr>
            <a:endParaRPr lang="en-GB" sz="1350" kern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3DBC0A7-29FA-9BCE-CB6A-BF537F9F1164}"/>
              </a:ext>
            </a:extLst>
          </p:cNvPr>
          <p:cNvSpPr txBox="1"/>
          <p:nvPr/>
        </p:nvSpPr>
        <p:spPr>
          <a:xfrm>
            <a:off x="1259633" y="5223645"/>
            <a:ext cx="141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2020 - 2040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CF91467-89AD-4117-FA80-A16269773AED}"/>
              </a:ext>
            </a:extLst>
          </p:cNvPr>
          <p:cNvSpPr txBox="1"/>
          <p:nvPr/>
        </p:nvSpPr>
        <p:spPr>
          <a:xfrm>
            <a:off x="4032910" y="5230435"/>
            <a:ext cx="1294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2045 - 2063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BFE9794-A28D-9916-65CA-648C937A2357}"/>
              </a:ext>
            </a:extLst>
          </p:cNvPr>
          <p:cNvSpPr txBox="1"/>
          <p:nvPr/>
        </p:nvSpPr>
        <p:spPr>
          <a:xfrm>
            <a:off x="6876256" y="5229274"/>
            <a:ext cx="12379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71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>
                <a:solidFill>
                  <a:srgbClr val="FFFFFF"/>
                </a:solidFill>
                <a:latin typeface="Arial"/>
                <a:ea typeface="+mn-ea"/>
                <a:cs typeface="+mn-cs"/>
              </a:rPr>
              <a:t>2070 - 2095</a:t>
            </a:r>
            <a:endParaRPr lang="en-GB" sz="1400" b="1" kern="0" dirty="0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2" name="Picture 11" descr="Diagram, radar chart&#10;&#10;Description automatically generated">
            <a:extLst>
              <a:ext uri="{FF2B5EF4-FFF2-40B4-BE49-F238E27FC236}">
                <a16:creationId xmlns:a16="http://schemas.microsoft.com/office/drawing/2014/main" id="{CAB6820D-7F89-AA9E-627F-2F076BC02F4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095" y="2773844"/>
            <a:ext cx="2846391" cy="2307885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66B11ACC-554C-4750-AE7A-6884C42941D0}"/>
              </a:ext>
            </a:extLst>
          </p:cNvPr>
          <p:cNvSpPr txBox="1">
            <a:spLocks/>
          </p:cNvSpPr>
          <p:nvPr/>
        </p:nvSpPr>
        <p:spPr>
          <a:xfrm>
            <a:off x="7097145" y="3413231"/>
            <a:ext cx="908382" cy="295861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1" indent="0" defTabSz="685783" fontAlgn="auto">
              <a:spcBef>
                <a:spcPts val="750"/>
              </a:spcBef>
              <a:spcAft>
                <a:spcPts val="0"/>
              </a:spcAft>
              <a:buClr>
                <a:srgbClr val="0C377B"/>
              </a:buClr>
              <a:buNone/>
              <a:defRPr/>
            </a:pPr>
            <a:r>
              <a:rPr lang="fr" sz="1500" b="1" dirty="0">
                <a:solidFill>
                  <a:srgbClr val="FF0000"/>
                </a:solidFill>
                <a:latin typeface="Arial"/>
              </a:rPr>
              <a:t>FCC-hh</a:t>
            </a:r>
            <a:endParaRPr lang="fr" sz="1500" dirty="0">
              <a:solidFill>
                <a:srgbClr val="FF0000"/>
              </a:solidFill>
              <a:latin typeface="Arial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/>
              <p:nvPr/>
            </p:nvSpPr>
            <p:spPr>
              <a:xfrm>
                <a:off x="129593" y="1651977"/>
                <a:ext cx="8964996" cy="7386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GB" sz="1500" b="1" dirty="0">
                    <a:solidFill>
                      <a:srgbClr val="0C377B"/>
                    </a:solidFill>
                    <a:latin typeface="Arial"/>
                    <a:ea typeface="+mn-ea"/>
                    <a:cs typeface="+mn-cs"/>
                  </a:rPr>
                  <a:t>Comprehensive long-term program maximizing physics opportunities:</a:t>
                </a:r>
              </a:p>
              <a:p>
                <a:pPr marL="214313" indent="-214313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Stage 1: </a:t>
                </a:r>
                <a:r>
                  <a:rPr lang="en-GB" sz="1350" b="1" dirty="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FCC-ee</a:t>
                </a: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 (Z, W, H,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1350" b="1" dirty="0">
                        <a:solidFill>
                          <a:srgbClr val="3333FF"/>
                        </a:solidFill>
                        <a:latin typeface="Cambria Math" panose="02040503050406030204" pitchFamily="18" charset="0"/>
                        <a:ea typeface="+mn-ea"/>
                        <a:cs typeface="+mn-cs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1350" b="1" i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m:rPr>
                            <m:nor/>
                          </m:rPr>
                          <a:rPr lang="en-US" sz="1350" b="1" dirty="0">
                            <a:solidFill>
                              <a:srgbClr val="3333FF"/>
                            </a:solidFill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t</m:t>
                        </m:r>
                      </m:e>
                    </m:acc>
                  </m:oMath>
                </a14:m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) as Higgs factory, electroweak &amp; top factory at highest luminosities</a:t>
                </a:r>
              </a:p>
              <a:p>
                <a:pPr marL="214313" indent="-214313" defTabSz="685800" fontAlgn="auto">
                  <a:spcBef>
                    <a:spcPts val="0"/>
                  </a:spcBef>
                  <a:spcAft>
                    <a:spcPts val="0"/>
                  </a:spcAft>
                  <a:buFont typeface="Arial" panose="020B0604020202020204" pitchFamily="34" charset="0"/>
                  <a:buChar char="•"/>
                  <a:defRPr/>
                </a:pP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Stage 2: </a:t>
                </a:r>
                <a:r>
                  <a:rPr lang="en-GB" sz="1350" b="1" dirty="0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FCC-</a:t>
                </a:r>
                <a:r>
                  <a:rPr lang="en-GB" sz="1350" b="1" dirty="0" err="1">
                    <a:solidFill>
                      <a:srgbClr val="FF0000"/>
                    </a:solidFill>
                    <a:latin typeface="Arial"/>
                    <a:ea typeface="+mn-ea"/>
                    <a:cs typeface="+mn-cs"/>
                  </a:rPr>
                  <a:t>hh</a:t>
                </a:r>
                <a:r>
                  <a:rPr lang="en-GB" sz="1350" b="1" dirty="0">
                    <a:solidFill>
                      <a:srgbClr val="3333FF"/>
                    </a:solidFill>
                    <a:latin typeface="Arial"/>
                    <a:ea typeface="+mn-ea"/>
                    <a:cs typeface="+mn-cs"/>
                  </a:rPr>
                  <a:t> (~100 TeV) as natural continuation at energy frontier, with ion and eh options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6059ABD7-9005-204D-B98D-AEDE447ABF1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593" y="1651977"/>
                <a:ext cx="8964996" cy="738664"/>
              </a:xfrm>
              <a:prstGeom prst="rect">
                <a:avLst/>
              </a:prstGeom>
              <a:blipFill>
                <a:blip r:embed="rId7"/>
                <a:stretch>
                  <a:fillRect l="-272" t="-1653" b="-82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E3778690-9B7C-CF5B-1603-623EC6FD8F75}"/>
              </a:ext>
            </a:extLst>
          </p:cNvPr>
          <p:cNvGrpSpPr>
            <a:grpSpLocks noChangeAspect="1"/>
          </p:cNvGrpSpPr>
          <p:nvPr/>
        </p:nvGrpSpPr>
        <p:grpSpPr>
          <a:xfrm>
            <a:off x="4588547" y="1412038"/>
            <a:ext cx="4603845" cy="4587065"/>
            <a:chOff x="4943872" y="426891"/>
            <a:chExt cx="6409846" cy="6386485"/>
          </a:xfrm>
        </p:grpSpPr>
        <p:sp>
          <p:nvSpPr>
            <p:cNvPr id="6" name="Slide Number Placeholder 1">
              <a:extLst>
                <a:ext uri="{FF2B5EF4-FFF2-40B4-BE49-F238E27FC236}">
                  <a16:creationId xmlns:a16="http://schemas.microsoft.com/office/drawing/2014/main" id="{32B507C4-FE40-38C4-A592-160F15BB287E}"/>
                </a:ext>
              </a:extLst>
            </p:cNvPr>
            <p:cNvSpPr txBox="1">
              <a:spLocks/>
            </p:cNvSpPr>
            <p:nvPr/>
          </p:nvSpPr>
          <p:spPr>
            <a:xfrm>
              <a:off x="7706627" y="6284342"/>
              <a:ext cx="2743200" cy="365125"/>
            </a:xfrm>
            <a:prstGeom prst="rect">
              <a:avLst/>
            </a:prstGeom>
          </p:spPr>
          <p:txBody>
            <a:bodyPr vert="horz" lIns="0" tIns="0" rIns="0" bIns="0" rtlCol="0" anchor="ctr"/>
            <a:lstStyle>
              <a:defPPr>
                <a:defRPr lang="en-US"/>
              </a:defPPr>
              <a:lvl1pPr marL="0" algn="r" defTabSz="914400" rtl="0" eaLnBrk="1" latinLnBrk="0" hangingPunct="1">
                <a:defRPr sz="1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685710" fontAlgn="auto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fld id="{88A1DFE4-5FC5-43BD-BB7E-75EAD82B965F}" type="slidenum">
                <a:rPr lang="en-US" sz="800">
                  <a:solidFill>
                    <a:srgbClr val="FFFFFF"/>
                  </a:solidFill>
                  <a:latin typeface="Arial"/>
                </a:rPr>
                <a:pPr defTabSz="685710" fontAlgn="auto">
                  <a:lnSpc>
                    <a:spcPts val="1238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t>46</a:t>
              </a:fld>
              <a:endParaRPr lang="en-US" sz="800" dirty="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9" name="Picture 8" descr="Map&#10;&#10;Description automatically generated">
              <a:extLst>
                <a:ext uri="{FF2B5EF4-FFF2-40B4-BE49-F238E27FC236}">
                  <a16:creationId xmlns:a16="http://schemas.microsoft.com/office/drawing/2014/main" id="{BCBA99D0-3DBF-6212-44AE-C5E817B583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43872" y="426891"/>
              <a:ext cx="6344156" cy="638648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C003D95-F40D-A64C-832D-F6ECCC9EDFFA}"/>
                </a:ext>
              </a:extLst>
            </p:cNvPr>
            <p:cNvSpPr txBox="1"/>
            <p:nvPr/>
          </p:nvSpPr>
          <p:spPr>
            <a:xfrm>
              <a:off x="6453009" y="732505"/>
              <a:ext cx="1560497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PA: Experiment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A91DA8E-9F50-EDAC-EDE1-AB2C7A12E392}"/>
                </a:ext>
              </a:extLst>
            </p:cNvPr>
            <p:cNvSpPr txBox="1"/>
            <p:nvPr/>
          </p:nvSpPr>
          <p:spPr>
            <a:xfrm>
              <a:off x="9653759" y="1193313"/>
              <a:ext cx="1352937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PB: technical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09A09EB-3683-AED0-63E4-5CEA40855296}"/>
                </a:ext>
              </a:extLst>
            </p:cNvPr>
            <p:cNvSpPr txBox="1"/>
            <p:nvPr/>
          </p:nvSpPr>
          <p:spPr>
            <a:xfrm>
              <a:off x="9802149" y="3018438"/>
              <a:ext cx="1551569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PD: experiment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0BCB069-FAA9-B593-C223-1E851E167C52}"/>
                </a:ext>
              </a:extLst>
            </p:cNvPr>
            <p:cNvSpPr txBox="1"/>
            <p:nvPr/>
          </p:nvSpPr>
          <p:spPr>
            <a:xfrm>
              <a:off x="9529142" y="5139854"/>
              <a:ext cx="1341776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PF: technical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C36C721-7248-AD42-A839-E8FDD1D8C66D}"/>
                </a:ext>
              </a:extLst>
            </p:cNvPr>
            <p:cNvSpPr txBox="1"/>
            <p:nvPr/>
          </p:nvSpPr>
          <p:spPr>
            <a:xfrm>
              <a:off x="8677198" y="6435702"/>
              <a:ext cx="1560496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PG: experiment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A18E6B2-2F43-4DF9-4C6B-116AA454C6D3}"/>
                </a:ext>
              </a:extLst>
            </p:cNvPr>
            <p:cNvSpPr txBox="1"/>
            <p:nvPr/>
          </p:nvSpPr>
          <p:spPr>
            <a:xfrm>
              <a:off x="6453009" y="5975924"/>
              <a:ext cx="1364094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PH: technical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81DF8D1-B2B9-921B-09B6-3980AA1768C1}"/>
                </a:ext>
              </a:extLst>
            </p:cNvPr>
            <p:cNvSpPr txBox="1"/>
            <p:nvPr/>
          </p:nvSpPr>
          <p:spPr>
            <a:xfrm>
              <a:off x="5323611" y="4073013"/>
              <a:ext cx="1509164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PJ: experiment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A00A708-0F98-3301-8744-9198B2CCAE39}"/>
                </a:ext>
              </a:extLst>
            </p:cNvPr>
            <p:cNvSpPr txBox="1"/>
            <p:nvPr/>
          </p:nvSpPr>
          <p:spPr>
            <a:xfrm>
              <a:off x="5754954" y="1919717"/>
              <a:ext cx="1332849" cy="353523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none" rtlCol="0">
              <a:spAutoFit/>
            </a:bodyPr>
            <a:lstStyle/>
            <a:p>
              <a:pPr defTabSz="68571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CH" sz="1050" dirty="0">
                  <a:solidFill>
                    <a:srgbClr val="0F124A"/>
                  </a:solidFill>
                  <a:latin typeface="Arial"/>
                  <a:ea typeface="+mn-ea"/>
                  <a:cs typeface="+mn-cs"/>
                </a:rPr>
                <a:t>PL: technical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95DA98CD-BAEE-0C4C-18E3-19391715CE6B}"/>
              </a:ext>
            </a:extLst>
          </p:cNvPr>
          <p:cNvSpPr txBox="1"/>
          <p:nvPr/>
        </p:nvSpPr>
        <p:spPr>
          <a:xfrm>
            <a:off x="97888" y="1430779"/>
            <a:ext cx="4156587" cy="53091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Major achievement: optimization of the ring placement</a:t>
            </a:r>
            <a:endParaRPr lang="en-US" sz="1125" b="1" dirty="0">
              <a:solidFill>
                <a:srgbClr val="008F00"/>
              </a:solidFill>
              <a:latin typeface="Arial"/>
              <a:ea typeface="+mn-ea"/>
              <a:cs typeface="+mn-cs"/>
            </a:endParaRPr>
          </a:p>
          <a:p>
            <a:pPr defTabSz="342900" eaLnBrk="0" hangingPunct="0">
              <a:defRPr/>
            </a:pPr>
            <a:r>
              <a:rPr lang="en-US" sz="1125" dirty="0">
                <a:solidFill>
                  <a:srgbClr val="2F2F2F"/>
                </a:solidFill>
                <a:latin typeface="Arial"/>
                <a:ea typeface="+mn-ea"/>
                <a:cs typeface="+mn-cs"/>
              </a:rPr>
              <a:t>Layout chosen out of 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~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10</a:t>
            </a:r>
            <a:r>
              <a:rPr lang="root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0 initial variants, based on geology and </a:t>
            </a:r>
            <a:endParaRPr lang="en-US" altLang="root" sz="1125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  <a:p>
            <a:pPr defTabSz="342900" eaLnBrk="0" hangingPunct="0">
              <a:defRPr/>
            </a:pP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surface constraints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, </a:t>
            </a:r>
            <a:r>
              <a:rPr lang="en-GB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e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nvironment</a:t>
            </a:r>
            <a:r>
              <a:rPr lang="en-US" altLang="root" sz="1125" dirty="0">
                <a:solidFill>
                  <a:prstClr val="black"/>
                </a:solidFill>
                <a:latin typeface="Arial"/>
                <a:ea typeface="+mn-ea"/>
                <a:cs typeface="+mn-cs"/>
              </a:rPr>
              <a:t>, </a:t>
            </a:r>
            <a:r>
              <a:rPr lang="root" altLang="root" sz="1125">
                <a:solidFill>
                  <a:prstClr val="black"/>
                </a:solidFill>
                <a:latin typeface="Arial"/>
                <a:ea typeface="+mn-ea"/>
                <a:cs typeface="+mn-cs"/>
              </a:rPr>
              <a:t>infrastructure</a:t>
            </a:r>
            <a:r>
              <a:rPr lang="root" altLang="root" sz="1050">
                <a:solidFill>
                  <a:prstClr val="black"/>
                </a:solidFill>
                <a:latin typeface="Arial"/>
                <a:ea typeface="+mn-ea"/>
                <a:cs typeface="+mn-cs"/>
              </a:rPr>
              <a:t>. </a:t>
            </a:r>
            <a:endParaRPr lang="root" altLang="root" sz="1050" dirty="0">
              <a:solidFill>
                <a:prstClr val="black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E66E2-14A5-8198-5273-277F34E124CD}"/>
              </a:ext>
            </a:extLst>
          </p:cNvPr>
          <p:cNvSpPr txBox="1"/>
          <p:nvPr/>
        </p:nvSpPr>
        <p:spPr>
          <a:xfrm>
            <a:off x="97888" y="2177430"/>
            <a:ext cx="4287370" cy="7155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Lowest-risk baseline: 90.7 km ring, 8 surface points, 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4-fold </a:t>
            </a:r>
            <a:r>
              <a:rPr lang="en-US" sz="1200" b="1" dirty="0" err="1">
                <a:solidFill>
                  <a:srgbClr val="008F00"/>
                </a:solidFill>
                <a:latin typeface="Arial"/>
                <a:ea typeface="+mn-ea"/>
                <a:cs typeface="+mn-cs"/>
              </a:rPr>
              <a:t>superperiodicity</a:t>
            </a:r>
            <a:r>
              <a:rPr lang="en-US" sz="1200" b="1" dirty="0">
                <a:solidFill>
                  <a:srgbClr val="008F00"/>
                </a:solidFill>
                <a:latin typeface="Arial"/>
                <a:ea typeface="+mn-ea"/>
                <a:cs typeface="+mn-cs"/>
              </a:rPr>
              <a:t>, possibility of 2 or 4 IPs</a:t>
            </a:r>
          </a:p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25" dirty="0">
                <a:solidFill>
                  <a:srgbClr val="2F2F2F"/>
                </a:solidFill>
                <a:latin typeface="Arial"/>
                <a:ea typeface="+mn-ea"/>
                <a:cs typeface="+mn-cs"/>
              </a:rPr>
              <a:t>Whole project now adapted to this placement</a:t>
            </a:r>
            <a:endParaRPr lang="root" altLang="root" sz="105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+mn-cs"/>
            </a:endParaRPr>
          </a:p>
          <a:p>
            <a:pPr marL="214313" indent="-214313" defTabSz="68580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endParaRPr lang="en-US" sz="1125" dirty="0">
              <a:solidFill>
                <a:srgbClr val="2F2F2F"/>
              </a:solidFill>
              <a:latin typeface="Arial"/>
              <a:ea typeface="+mn-ea"/>
              <a:cs typeface="+mn-cs"/>
            </a:endParaRPr>
          </a:p>
        </p:txBody>
      </p:sp>
      <p:graphicFrame>
        <p:nvGraphicFramePr>
          <p:cNvPr id="35" name="Table 7">
            <a:extLst>
              <a:ext uri="{FF2B5EF4-FFF2-40B4-BE49-F238E27FC236}">
                <a16:creationId xmlns:a16="http://schemas.microsoft.com/office/drawing/2014/main" id="{A0126627-3D2F-1468-82D9-B847F45BFE4A}"/>
              </a:ext>
            </a:extLst>
          </p:cNvPr>
          <p:cNvGraphicFramePr>
            <a:graphicFrameLocks noGrp="1"/>
          </p:cNvGraphicFramePr>
          <p:nvPr/>
        </p:nvGraphicFramePr>
        <p:xfrm>
          <a:off x="5925915" y="3459529"/>
          <a:ext cx="2155385" cy="1665120"/>
        </p:xfrm>
        <a:graphic>
          <a:graphicData uri="http://schemas.openxmlformats.org/drawingml/2006/table">
            <a:tbl>
              <a:tblPr bandRow="1"/>
              <a:tblGrid>
                <a:gridCol w="1584355">
                  <a:extLst>
                    <a:ext uri="{9D8B030D-6E8A-4147-A177-3AD203B41FA5}">
                      <a16:colId xmlns:a16="http://schemas.microsoft.com/office/drawing/2014/main" val="3540313235"/>
                    </a:ext>
                  </a:extLst>
                </a:gridCol>
                <a:gridCol w="571030">
                  <a:extLst>
                    <a:ext uri="{9D8B030D-6E8A-4147-A177-3AD203B41FA5}">
                      <a16:colId xmlns:a16="http://schemas.microsoft.com/office/drawing/2014/main" val="1716970435"/>
                    </a:ext>
                  </a:extLst>
                </a:gridCol>
              </a:tblGrid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Number of surface sites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8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806506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LSS@IP </a:t>
                      </a:r>
                      <a:r>
                        <a:rPr lang="en-CH" sz="1100" b="0" dirty="0"/>
                        <a:t>(PA, PD, PG, PJ)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1400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3831990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LSS@TECH </a:t>
                      </a:r>
                      <a:r>
                        <a:rPr lang="en-CH" sz="1100" b="0" dirty="0"/>
                        <a:t>(PB, PF, PH, PL)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2</a:t>
                      </a:r>
                      <a:r>
                        <a:rPr lang="en-US" sz="1100" dirty="0"/>
                        <a:t>032</a:t>
                      </a:r>
                      <a:r>
                        <a:rPr lang="en-CH" sz="1100" dirty="0"/>
                        <a:t>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780578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Arc length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9.6 km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86502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CH" sz="1100" b="1" dirty="0"/>
                        <a:t>Sum of arc lengths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CH" sz="1100" dirty="0"/>
                        <a:t>76.9 m</a:t>
                      </a:r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5809558"/>
                  </a:ext>
                </a:extLst>
              </a:tr>
              <a:tr h="2140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r>
                        <a:rPr lang="en-US" sz="1100" b="1" dirty="0"/>
                        <a:t>Total length</a:t>
                      </a:r>
                      <a:endParaRPr lang="en-CH" sz="1100" b="1" dirty="0"/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r"/>
                      <a:r>
                        <a:rPr lang="en-US" sz="1100" b="1" dirty="0"/>
                        <a:t>90.7 km</a:t>
                      </a:r>
                      <a:endParaRPr lang="en-CH" sz="1100" b="1" dirty="0"/>
                    </a:p>
                  </a:txBody>
                  <a:tcPr marL="54000" marR="54000" marT="27000" marB="27000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472C4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0398293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>
              <a:defRPr/>
            </a:pPr>
            <a:r>
              <a:rPr lang="fr-CH" sz="2400" dirty="0"/>
              <a:t>                  </a:t>
            </a:r>
            <a:r>
              <a:rPr lang="en-GB" sz="2400" dirty="0"/>
              <a:t>Optimized placement and layout for feasibility study</a:t>
            </a:r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84E45300-1AA7-B8E5-10AB-4DF2AD4E86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958" y="2933700"/>
            <a:ext cx="3569093" cy="3069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245771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2593DB22-9911-2B94-5EBE-680762477236}"/>
              </a:ext>
            </a:extLst>
          </p:cNvPr>
          <p:cNvSpPr txBox="1">
            <a:spLocks/>
          </p:cNvSpPr>
          <p:nvPr/>
        </p:nvSpPr>
        <p:spPr>
          <a:xfrm>
            <a:off x="0" y="857250"/>
            <a:ext cx="9144000" cy="578024"/>
          </a:xfrm>
          <a:prstGeom prst="rect">
            <a:avLst/>
          </a:prstGeom>
          <a:solidFill>
            <a:srgbClr val="0C377B"/>
          </a:solidFill>
        </p:spPr>
        <p:txBody>
          <a:bodyPr tIns="0" bIns="0" anchor="ctr" anchorCtr="0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200" b="1" i="0" u="none" strike="noStrike" cap="none" spc="0" normalizeH="0" baseline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defTabSz="685800">
              <a:defRPr/>
            </a:pPr>
            <a:r>
              <a:rPr lang="fr-CH" sz="2400" dirty="0"/>
              <a:t>               Power </a:t>
            </a:r>
            <a:r>
              <a:rPr lang="fr-CH" sz="2400" dirty="0" err="1"/>
              <a:t>consumption</a:t>
            </a:r>
            <a:r>
              <a:rPr lang="fr-CH" sz="2400" dirty="0"/>
              <a:t> and </a:t>
            </a:r>
            <a:r>
              <a:rPr lang="en-US" sz="2400" dirty="0">
                <a:latin typeface="Calibri" panose="020F0502020204030204"/>
              </a:rPr>
              <a:t>electrical grid infrastructure</a:t>
            </a:r>
            <a:endParaRPr lang="en-US" sz="2400" dirty="0"/>
          </a:p>
        </p:txBody>
      </p:sp>
      <p:pic>
        <p:nvPicPr>
          <p:cNvPr id="7" name="Picture 6" descr="A picture containing icon&#10;&#10;Description automatically generated">
            <a:extLst>
              <a:ext uri="{FF2B5EF4-FFF2-40B4-BE49-F238E27FC236}">
                <a16:creationId xmlns:a16="http://schemas.microsoft.com/office/drawing/2014/main" id="{CC9A83FC-1927-C43E-8D5A-2044711D844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47" y="900902"/>
            <a:ext cx="1451540" cy="490719"/>
          </a:xfrm>
          <a:prstGeom prst="rect">
            <a:avLst/>
          </a:prstGeom>
        </p:spPr>
      </p:pic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B367E7F-FD0C-ECE2-CE28-D711CFF29B44}"/>
              </a:ext>
            </a:extLst>
          </p:cNvPr>
          <p:cNvSpPr txBox="1">
            <a:spLocks/>
          </p:cNvSpPr>
          <p:nvPr/>
        </p:nvSpPr>
        <p:spPr>
          <a:xfrm>
            <a:off x="287512" y="2743524"/>
            <a:ext cx="5076437" cy="4251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r>
              <a:rPr lang="en-GB" sz="1350" dirty="0">
                <a:solidFill>
                  <a:srgbClr val="0C377B"/>
                </a:solidFill>
                <a:latin typeface="Arial"/>
              </a:rPr>
              <a:t>Powering concept and max power load by sub-stations:</a:t>
            </a:r>
          </a:p>
        </p:txBody>
      </p:sp>
      <p:sp>
        <p:nvSpPr>
          <p:cNvPr id="26" name="Text Placeholder 3">
            <a:extLst>
              <a:ext uri="{FF2B5EF4-FFF2-40B4-BE49-F238E27FC236}">
                <a16:creationId xmlns:a16="http://schemas.microsoft.com/office/drawing/2014/main" id="{80DF172B-A3E8-9552-7535-C1F48768F313}"/>
              </a:ext>
            </a:extLst>
          </p:cNvPr>
          <p:cNvSpPr txBox="1">
            <a:spLocks/>
          </p:cNvSpPr>
          <p:nvPr/>
        </p:nvSpPr>
        <p:spPr>
          <a:xfrm>
            <a:off x="287511" y="3207119"/>
            <a:ext cx="4819263" cy="1383914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64800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Blip>
                <a:blip r:embed="rId3"/>
              </a:buBlip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371600" fontAlgn="auto">
              <a:lnSpc>
                <a:spcPct val="120000"/>
              </a:lnSpc>
              <a:spcAft>
                <a:spcPts val="0"/>
              </a:spcAft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The loads could be charged on the three sub-stations (optimum connections to existing regional HV grid):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rgbClr val="0C377B"/>
                </a:solidFill>
                <a:latin typeface="Arial"/>
              </a:rPr>
              <a:t>Point D, with a new sub-station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covering PB – PD – PF – PG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b="1" dirty="0">
                <a:solidFill>
                  <a:srgbClr val="0C377B"/>
                </a:solidFill>
                <a:latin typeface="Arial"/>
              </a:rPr>
              <a:t>Point H with a new dedicated sub-station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for collider RF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rgbClr val="0C377B"/>
                </a:solidFill>
                <a:latin typeface="Arial"/>
              </a:rPr>
              <a:t>Point L, with a sub-station covering PJ – PL – PA</a:t>
            </a:r>
          </a:p>
          <a:p>
            <a:pPr marL="342900" indent="-342900" defTabSz="1371600" fontAlgn="auto">
              <a:lnSpc>
                <a:spcPct val="12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 Alternative to new </a:t>
            </a:r>
            <a:r>
              <a:rPr lang="en-US" sz="1200" dirty="0">
                <a:solidFill>
                  <a:srgbClr val="0C377B"/>
                </a:solidFill>
                <a:latin typeface="Arial"/>
              </a:rPr>
              <a:t>sub-station</a:t>
            </a: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at Point L is </a:t>
            </a:r>
            <a:r>
              <a:rPr lang="en-US" sz="1200" b="1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reusing the existing CERN </a:t>
            </a:r>
            <a:r>
              <a:rPr lang="en-US" sz="1200" b="1" dirty="0" err="1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Prevession</a:t>
            </a:r>
            <a:r>
              <a:rPr lang="en-US" sz="1200" b="1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station to PA</a:t>
            </a:r>
            <a:r>
              <a:rPr lang="en-US" sz="1200" dirty="0">
                <a:solidFill>
                  <a:srgbClr val="0C377B"/>
                </a:solidFill>
                <a:latin typeface="Arial"/>
                <a:sym typeface="Wingdings" panose="05000000000000000000" pitchFamily="2" charset="2"/>
              </a:rPr>
              <a:t> </a:t>
            </a:r>
            <a:endParaRPr lang="en-US" sz="1200" dirty="0">
              <a:solidFill>
                <a:srgbClr val="0C377B"/>
              </a:solidFill>
              <a:latin typeface="Arial"/>
            </a:endParaRP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r>
              <a:rPr lang="en-US" sz="1350" dirty="0">
                <a:solidFill>
                  <a:srgbClr val="0C377B"/>
                </a:solidFill>
                <a:latin typeface="Arial"/>
              </a:rPr>
              <a:t> </a:t>
            </a: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endParaRPr lang="en-US" sz="1350" dirty="0">
              <a:solidFill>
                <a:srgbClr val="0C377B"/>
              </a:solidFill>
              <a:latin typeface="Arial"/>
            </a:endParaRPr>
          </a:p>
          <a:p>
            <a:pPr defTabSz="1371600" fontAlgn="auto">
              <a:lnSpc>
                <a:spcPts val="2775"/>
              </a:lnSpc>
              <a:spcAft>
                <a:spcPts val="0"/>
              </a:spcAft>
              <a:defRPr/>
            </a:pPr>
            <a:endParaRPr lang="en-US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31" name="Text Placeholder 2">
            <a:extLst>
              <a:ext uri="{FF2B5EF4-FFF2-40B4-BE49-F238E27FC236}">
                <a16:creationId xmlns:a16="http://schemas.microsoft.com/office/drawing/2014/main" id="{29D33955-FD09-2423-0989-189B1890D2E6}"/>
              </a:ext>
            </a:extLst>
          </p:cNvPr>
          <p:cNvSpPr txBox="1">
            <a:spLocks/>
          </p:cNvSpPr>
          <p:nvPr/>
        </p:nvSpPr>
        <p:spPr>
          <a:xfrm>
            <a:off x="281389" y="4982579"/>
            <a:ext cx="4962137" cy="425117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 typeface="Arial" panose="020B0604020202020204" pitchFamily="34" charset="0"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1828800" rtl="0" eaLnBrk="1" latinLnBrk="0" hangingPunct="1">
              <a:lnSpc>
                <a:spcPts val="3700"/>
              </a:lnSpc>
              <a:spcBef>
                <a:spcPts val="0"/>
              </a:spcBef>
              <a:buSzPct val="120000"/>
              <a:buFontTx/>
              <a:buNone/>
              <a:defRPr sz="3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92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36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80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2400" indent="-457200" algn="l" defTabSz="18288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14313" indent="-214313" defTabSz="1371600" fontAlgn="auto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350" dirty="0">
                <a:solidFill>
                  <a:srgbClr val="0000CC"/>
                </a:solidFill>
                <a:latin typeface="Arial"/>
              </a:rPr>
              <a:t>All options pursued with RTE</a:t>
            </a:r>
          </a:p>
          <a:p>
            <a:pPr marL="214313" indent="-214313" defTabSz="1371600" fontAlgn="auto">
              <a:lnSpc>
                <a:spcPct val="100000"/>
              </a:lnSpc>
              <a:spcAft>
                <a:spcPts val="450"/>
              </a:spcAft>
              <a:buFont typeface="Arial" panose="020B0604020202020204" pitchFamily="34" charset="0"/>
              <a:buChar char="•"/>
              <a:defRPr/>
            </a:pPr>
            <a:r>
              <a:rPr lang="en-GB" sz="1350" dirty="0">
                <a:solidFill>
                  <a:srgbClr val="0000CC"/>
                </a:solidFill>
                <a:latin typeface="Arial"/>
              </a:rPr>
              <a:t>Powering concept and max. power rating of the              three sub-stations compatible FCC-</a:t>
            </a:r>
            <a:r>
              <a:rPr lang="en-GB" sz="1350" dirty="0" err="1">
                <a:solidFill>
                  <a:srgbClr val="0000CC"/>
                </a:solidFill>
                <a:latin typeface="Arial"/>
              </a:rPr>
              <a:t>hh</a:t>
            </a:r>
            <a:r>
              <a:rPr lang="en-GB" sz="1350" dirty="0">
                <a:solidFill>
                  <a:srgbClr val="0000CC"/>
                </a:solidFill>
                <a:latin typeface="Arial"/>
              </a:rPr>
              <a:t>.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DAC79EB3-5F57-79FF-190C-E16A294D07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1648" y="1506930"/>
            <a:ext cx="5461909" cy="1158515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DE81C88B-24CA-2F7A-3267-90C03477F17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23556" y="2960265"/>
            <a:ext cx="3323544" cy="302432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0AB4E782-01BE-70A3-0E86-DFFABD06783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3500" y="1435273"/>
            <a:ext cx="2730500" cy="1559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64337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B13FC8-94B8-2145-BB76-35FD94D924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2618" y="988358"/>
            <a:ext cx="5029200" cy="398747"/>
          </a:xfrm>
        </p:spPr>
        <p:txBody>
          <a:bodyPr/>
          <a:lstStyle/>
          <a:p>
            <a:pPr algn="ctr"/>
            <a:r>
              <a:rPr lang="en-GB" sz="1800" dirty="0"/>
              <a:t>Integration of environmental challenges in future accelerators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B90121-E98F-4440-8C6A-62476BC330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36B5EA5A-BC32-A742-B11B-8E7414D5B535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48</a:t>
            </a:fld>
            <a:endParaRPr lang="en-US" dirty="0">
              <a:solidFill>
                <a:srgbClr val="0033A0">
                  <a:tint val="75000"/>
                </a:srgbClr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7B9F420-3DCE-144F-9673-74C1A1246A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01" y="1989527"/>
            <a:ext cx="6133187" cy="3880116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Future machines – full lifecycle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Starts with choice of fundamental design and technology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Least resource-heavy designs compatible with the long-term scientific goals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Footprint given by full lifecycle, civil engineering, construction…</a:t>
            </a:r>
          </a:p>
          <a:p>
            <a:pPr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Technology – energy efficiency 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SRF, klystrons, magnets (SC, HTS, permanent) etc. etc.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Technical infrastructure: efficiency, heat recovery…</a:t>
            </a:r>
          </a:p>
          <a:p>
            <a:pPr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Operations</a:t>
            </a:r>
          </a:p>
          <a:p>
            <a:pPr marL="500175" lvl="1" indent="-257175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Source renewable power</a:t>
            </a:r>
          </a:p>
          <a:p>
            <a:pPr marL="500175" lvl="1" indent="-257175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Dynamically follow renewable power availability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Innovative technology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Power/energy distribution (HTS, smart grids, hydrogen…)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Energy storage (SC magnets, </a:t>
            </a:r>
            <a:r>
              <a:rPr lang="en-GB" sz="1200" b="1" dirty="0">
                <a:solidFill>
                  <a:srgbClr val="FF0000"/>
                </a:solidFill>
              </a:rPr>
              <a:t>hydrogen</a:t>
            </a:r>
            <a:r>
              <a:rPr lang="en-GB" sz="1200" dirty="0"/>
              <a:t>…)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Support to alternatives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Fusion – ITER</a:t>
            </a:r>
          </a:p>
          <a:p>
            <a:pPr lvl="2"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ADS, thorium – </a:t>
            </a:r>
            <a:r>
              <a:rPr lang="en-GB" sz="1200" b="1" dirty="0">
                <a:solidFill>
                  <a:srgbClr val="FF0000"/>
                </a:solidFill>
              </a:rPr>
              <a:t>MYRHHA</a:t>
            </a:r>
          </a:p>
          <a:p>
            <a:pPr>
              <a:lnSpc>
                <a:spcPct val="100000"/>
              </a:lnSpc>
              <a:spcBef>
                <a:spcPts val="75"/>
              </a:spcBef>
              <a:spcAft>
                <a:spcPts val="75"/>
              </a:spcAft>
            </a:pPr>
            <a:r>
              <a:rPr lang="en-GB" sz="1200" dirty="0"/>
              <a:t>Procurement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r>
              <a:rPr lang="en-GB" sz="1200" dirty="0"/>
              <a:t>Energy use considered in system design, specifications, arbitration</a:t>
            </a:r>
          </a:p>
          <a:p>
            <a:pPr marL="457313" lvl="1" indent="-214313">
              <a:spcBef>
                <a:spcPts val="75"/>
              </a:spcBef>
              <a:spcAft>
                <a:spcPts val="75"/>
              </a:spcAft>
              <a:buFont typeface="Arial" panose="020B0604020202020204" pitchFamily="34" charset="0"/>
              <a:buChar char="•"/>
            </a:pPr>
            <a:endParaRPr lang="en-GB" sz="1200" dirty="0"/>
          </a:p>
          <a:p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8544D45-394B-744E-884D-57B25336CD9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466" y="2551474"/>
            <a:ext cx="2524559" cy="1673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786AD15-2220-6041-B364-4EB8B84BCED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5466" y="859957"/>
            <a:ext cx="2495244" cy="1670963"/>
          </a:xfrm>
          <a:prstGeom prst="rect">
            <a:avLst/>
          </a:prstGeom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106313A9-9F5E-CB45-B0E6-F7E8CEC43A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5466" y="4245393"/>
            <a:ext cx="2524559" cy="1755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92CE32-E952-FE1B-A746-5AAC71ECF1A5}"/>
              </a:ext>
            </a:extLst>
          </p:cNvPr>
          <p:cNvSpPr txBox="1"/>
          <p:nvPr/>
        </p:nvSpPr>
        <p:spPr>
          <a:xfrm>
            <a:off x="2008909" y="1591563"/>
            <a:ext cx="2348345" cy="20774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350" b="1" dirty="0">
                <a:solidFill>
                  <a:srgbClr val="FF0000"/>
                </a:solidFill>
                <a:latin typeface="Arial"/>
                <a:ea typeface="+mn-ea"/>
                <a:cs typeface="+mn-cs"/>
              </a:rPr>
              <a:t>Very much work in progress</a:t>
            </a:r>
          </a:p>
        </p:txBody>
      </p:sp>
    </p:spTree>
    <p:extLst>
      <p:ext uri="{BB962C8B-B14F-4D97-AF65-F5344CB8AC3E}">
        <p14:creationId xmlns:p14="http://schemas.microsoft.com/office/powerpoint/2010/main" val="91236648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1536" y="933676"/>
            <a:ext cx="6166355" cy="452558"/>
          </a:xfrm>
        </p:spPr>
        <p:txBody>
          <a:bodyPr>
            <a:normAutofit/>
          </a:bodyPr>
          <a:lstStyle/>
          <a:p>
            <a:r>
              <a:rPr lang="en-US" dirty="0"/>
              <a:t>Muon Collider</a:t>
            </a:r>
            <a:endParaRPr lang="en-US" i="1" dirty="0"/>
          </a:p>
        </p:txBody>
      </p:sp>
      <p:pic>
        <p:nvPicPr>
          <p:cNvPr id="4" name="Picture 3" descr="p4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0107"/>
          <a:stretch>
            <a:fillRect/>
          </a:stretch>
        </p:blipFill>
        <p:spPr>
          <a:xfrm>
            <a:off x="1142421" y="2814837"/>
            <a:ext cx="6851506" cy="1694788"/>
          </a:xfrm>
          <a:prstGeom prst="rect">
            <a:avLst/>
          </a:prstGeom>
        </p:spPr>
      </p:pic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A48F8FE-630B-3BCF-834F-13EA9FD783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139032" y="5624513"/>
            <a:ext cx="376068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r" defTabSz="685800" rtl="0" eaLnBrk="1" latinLnBrk="0" hangingPunct="1">
              <a:defRPr sz="675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7918391-D411-FE40-AAD7-861AE5233E0E}" type="slidenum">
              <a:rPr lang="en-US">
                <a:solidFill>
                  <a:srgbClr val="0033A0">
                    <a:tint val="75000"/>
                  </a:srgbClr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49</a:t>
            </a:fld>
            <a:endParaRPr lang="en-US" dirty="0">
              <a:solidFill>
                <a:srgbClr val="0033A0">
                  <a:tint val="75000"/>
                </a:srgbClr>
              </a:solidFill>
              <a:latin typeface="Arial"/>
            </a:endParaRP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76FA7BAB-F01B-8769-0F3D-FD41DEC240D3}"/>
              </a:ext>
            </a:extLst>
          </p:cNvPr>
          <p:cNvGrpSpPr/>
          <p:nvPr/>
        </p:nvGrpSpPr>
        <p:grpSpPr>
          <a:xfrm>
            <a:off x="1572250" y="3121143"/>
            <a:ext cx="3625312" cy="2896209"/>
            <a:chOff x="572332" y="3018524"/>
            <a:chExt cx="4833749" cy="3861612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ACD897B-C87F-82E7-70E2-F9E9B3A2F55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6200000">
              <a:off x="1046079" y="4528103"/>
              <a:ext cx="1878286" cy="282577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49A4F8E-FF78-C56A-B0CC-98E65F5A11C3}"/>
                </a:ext>
              </a:extLst>
            </p:cNvPr>
            <p:cNvSpPr txBox="1"/>
            <p:nvPr/>
          </p:nvSpPr>
          <p:spPr>
            <a:xfrm>
              <a:off x="913672" y="4845763"/>
              <a:ext cx="1549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&gt; 40 T, 60 mm</a:t>
              </a:r>
            </a:p>
          </p:txBody>
        </p:sp>
        <p:sp>
          <p:nvSpPr>
            <p:cNvPr id="32" name="Rounded Rectangle 31">
              <a:extLst>
                <a:ext uri="{FF2B5EF4-FFF2-40B4-BE49-F238E27FC236}">
                  <a16:creationId xmlns:a16="http://schemas.microsoft.com/office/drawing/2014/main" id="{A3C874C2-8550-BF64-1AB4-5EF3E8CA076C}"/>
                </a:ext>
              </a:extLst>
            </p:cNvPr>
            <p:cNvSpPr/>
            <p:nvPr/>
          </p:nvSpPr>
          <p:spPr>
            <a:xfrm>
              <a:off x="4979147" y="3018524"/>
              <a:ext cx="42693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E272A51A-E3FA-B651-7B72-80AAD31E1381}"/>
              </a:ext>
            </a:extLst>
          </p:cNvPr>
          <p:cNvSpPr txBox="1"/>
          <p:nvPr/>
        </p:nvSpPr>
        <p:spPr>
          <a:xfrm>
            <a:off x="6195166" y="3528090"/>
            <a:ext cx="42832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CH" sz="900" dirty="0">
                <a:solidFill>
                  <a:srgbClr val="1C446A">
                    <a:lumMod val="50000"/>
                  </a:srgb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RCS</a:t>
            </a: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541A2FA8-D117-D4CE-2CC5-9F10AE6F67A6}"/>
              </a:ext>
            </a:extLst>
          </p:cNvPr>
          <p:cNvGrpSpPr/>
          <p:nvPr/>
        </p:nvGrpSpPr>
        <p:grpSpPr>
          <a:xfrm>
            <a:off x="1312102" y="1297631"/>
            <a:ext cx="2391932" cy="3227078"/>
            <a:chOff x="225469" y="587173"/>
            <a:chExt cx="3189242" cy="4302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5915EDD-2AF8-1143-B6A9-83AA571C50B1}"/>
                </a:ext>
              </a:extLst>
            </p:cNvPr>
            <p:cNvSpPr txBox="1"/>
            <p:nvPr/>
          </p:nvSpPr>
          <p:spPr>
            <a:xfrm>
              <a:off x="280948" y="587173"/>
              <a:ext cx="3133763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20 T, 200 mm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heat load ≈ 5…10 kW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dose: 80 </a:t>
              </a:r>
              <a:r>
                <a:rPr lang="en-US" sz="1200" dirty="0" err="1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MGy</a:t>
              </a:r>
              <a:endParaRPr lang="en-US" sz="1200" dirty="0">
                <a:solidFill>
                  <a:srgbClr val="FF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Rounded Rectangle 33">
              <a:extLst>
                <a:ext uri="{FF2B5EF4-FFF2-40B4-BE49-F238E27FC236}">
                  <a16:creationId xmlns:a16="http://schemas.microsoft.com/office/drawing/2014/main" id="{E30D8E3E-C209-C27D-4B36-45EB06F8DF0B}"/>
                </a:ext>
              </a:extLst>
            </p:cNvPr>
            <p:cNvSpPr/>
            <p:nvPr/>
          </p:nvSpPr>
          <p:spPr>
            <a:xfrm>
              <a:off x="2168611" y="3180722"/>
              <a:ext cx="626824" cy="1709222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38" name="Content Placeholder 7" descr="Graphical user interface, diagram&#10;&#10;Description automatically generated with medium confidence">
              <a:extLst>
                <a:ext uri="{FF2B5EF4-FFF2-40B4-BE49-F238E27FC236}">
                  <a16:creationId xmlns:a16="http://schemas.microsoft.com/office/drawing/2014/main" id="{6D3EAB1D-30E2-E7CC-0292-A0E7FE077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5469" y="1332404"/>
              <a:ext cx="2619342" cy="1439199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CC2F0C-E829-1469-601F-1D0D62C40569}"/>
              </a:ext>
            </a:extLst>
          </p:cNvPr>
          <p:cNvGrpSpPr/>
          <p:nvPr/>
        </p:nvGrpSpPr>
        <p:grpSpPr>
          <a:xfrm>
            <a:off x="3646566" y="1243883"/>
            <a:ext cx="4347361" cy="2896832"/>
            <a:chOff x="3338087" y="515509"/>
            <a:chExt cx="5796481" cy="3862443"/>
          </a:xfrm>
        </p:grpSpPr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CCD8A491-4421-C0DA-0AFA-8EF8A495372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8087" y="1113549"/>
              <a:ext cx="1981445" cy="108933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7EE40EA-6607-4399-A520-8A3E467E785E}"/>
                </a:ext>
              </a:extLst>
            </p:cNvPr>
            <p:cNvSpPr txBox="1"/>
            <p:nvPr/>
          </p:nvSpPr>
          <p:spPr>
            <a:xfrm>
              <a:off x="5192614" y="515509"/>
              <a:ext cx="2098079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NC ±1.8 T, 400 Hz 100 mm x 30 mm</a:t>
              </a:r>
            </a:p>
          </p:txBody>
        </p:sp>
        <p:sp>
          <p:nvSpPr>
            <p:cNvPr id="33" name="Rounded Rectangle 32">
              <a:extLst>
                <a:ext uri="{FF2B5EF4-FFF2-40B4-BE49-F238E27FC236}">
                  <a16:creationId xmlns:a16="http://schemas.microsoft.com/office/drawing/2014/main" id="{8B586E80-5FD6-105B-CC02-9D4805F1E393}"/>
                </a:ext>
              </a:extLst>
            </p:cNvPr>
            <p:cNvSpPr/>
            <p:nvPr/>
          </p:nvSpPr>
          <p:spPr>
            <a:xfrm>
              <a:off x="6307370" y="3018524"/>
              <a:ext cx="1366176" cy="1359428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46" name="Picture 45" descr="Diagram, schematic&#10;&#10;Description automatically generated with medium confidence">
              <a:extLst>
                <a:ext uri="{FF2B5EF4-FFF2-40B4-BE49-F238E27FC236}">
                  <a16:creationId xmlns:a16="http://schemas.microsoft.com/office/drawing/2014/main" id="{69FB0CBF-36B2-8BF6-CB63-EEAA9ED8A6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486701" y="1113083"/>
              <a:ext cx="1504912" cy="1090268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92F739C5-28A5-46E9-DDB1-536033025BB9}"/>
                </a:ext>
              </a:extLst>
            </p:cNvPr>
            <p:cNvSpPr txBox="1"/>
            <p:nvPr/>
          </p:nvSpPr>
          <p:spPr>
            <a:xfrm>
              <a:off x="7155516" y="515509"/>
              <a:ext cx="1979052" cy="61555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SC &lt; 10T</a:t>
              </a:r>
            </a:p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100 mm x 30 mm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35D43A39-587E-3772-4E05-8E33C2712D31}"/>
                </a:ext>
              </a:extLst>
            </p:cNvPr>
            <p:cNvSpPr/>
            <p:nvPr/>
          </p:nvSpPr>
          <p:spPr>
            <a:xfrm>
              <a:off x="3698809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SC dipole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62EF0D57-8AEE-51FE-F36E-190FD3E2556A}"/>
                </a:ext>
              </a:extLst>
            </p:cNvPr>
            <p:cNvSpPr/>
            <p:nvPr/>
          </p:nvSpPr>
          <p:spPr>
            <a:xfrm>
              <a:off x="4984331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NC dipole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5B3E8452-5875-CA0F-6A3A-27BECB890709}"/>
                </a:ext>
              </a:extLst>
            </p:cNvPr>
            <p:cNvSpPr/>
            <p:nvPr/>
          </p:nvSpPr>
          <p:spPr>
            <a:xfrm>
              <a:off x="6269853" y="2288373"/>
              <a:ext cx="1260000" cy="19801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NC dipole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4B9CC6F-1703-94B2-81E7-B2E45E58B9CB}"/>
                </a:ext>
              </a:extLst>
            </p:cNvPr>
            <p:cNvSpPr/>
            <p:nvPr/>
          </p:nvSpPr>
          <p:spPr>
            <a:xfrm>
              <a:off x="7555376" y="2288373"/>
              <a:ext cx="1260000" cy="19801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accent1">
                  <a:shade val="60000"/>
                  <a:satMod val="300000"/>
                </a:schemeClr>
              </a:solidFill>
            </a:ln>
            <a:effectLst>
              <a:glow rad="70000">
                <a:schemeClr val="accent1">
                  <a:tint val="30000"/>
                  <a:shade val="95000"/>
                  <a:satMod val="300000"/>
                  <a:alpha val="50000"/>
                </a:schemeClr>
              </a:glow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CH" sz="750" dirty="0">
                  <a:solidFill>
                    <a:srgbClr val="FFFFFF"/>
                  </a:solidFill>
                  <a:latin typeface="Arial"/>
                </a:rPr>
                <a:t>SC dipole</a:t>
              </a:r>
            </a:p>
          </p:txBody>
        </p:sp>
        <p:pic>
          <p:nvPicPr>
            <p:cNvPr id="53" name="Picture 52" descr="Diagram&#10;&#10;Description automatically generated">
              <a:extLst>
                <a:ext uri="{FF2B5EF4-FFF2-40B4-BE49-F238E27FC236}">
                  <a16:creationId xmlns:a16="http://schemas.microsoft.com/office/drawing/2014/main" id="{973402C0-5394-72BA-CB89-018B416D8E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53123" y="1113549"/>
              <a:ext cx="1981445" cy="1089336"/>
            </a:xfrm>
            <a:prstGeom prst="rect">
              <a:avLst/>
            </a:prstGeom>
          </p:spPr>
        </p:pic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6A02423-BFC5-0FE4-2F78-4E51C62A4E67}"/>
              </a:ext>
            </a:extLst>
          </p:cNvPr>
          <p:cNvGrpSpPr/>
          <p:nvPr/>
        </p:nvGrpSpPr>
        <p:grpSpPr>
          <a:xfrm>
            <a:off x="3732806" y="2799752"/>
            <a:ext cx="4206797" cy="3028180"/>
            <a:chOff x="3453073" y="2590001"/>
            <a:chExt cx="5609063" cy="4037573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DF9F298-CC2C-2027-AA19-8D0F19711AFB}"/>
                </a:ext>
              </a:extLst>
            </p:cNvPr>
            <p:cNvSpPr txBox="1"/>
            <p:nvPr/>
          </p:nvSpPr>
          <p:spPr>
            <a:xfrm>
              <a:off x="3453073" y="5215095"/>
              <a:ext cx="2986288" cy="861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16 T peak, 160 mm</a:t>
              </a:r>
            </a:p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heat load ≈ 5 W/m</a:t>
              </a:r>
            </a:p>
            <a:p>
              <a:pPr algn="r" defTabSz="685800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Radiation dose ≈ 20…40 </a:t>
              </a:r>
              <a:r>
                <a:rPr lang="en-US" sz="1200" dirty="0" err="1">
                  <a:solidFill>
                    <a:srgbClr val="FF0000"/>
                  </a:solidFill>
                  <a:latin typeface="Arial"/>
                  <a:ea typeface="+mn-ea"/>
                  <a:cs typeface="+mn-cs"/>
                </a:rPr>
                <a:t>MGy</a:t>
              </a:r>
              <a:endParaRPr lang="en-US" sz="1200" dirty="0">
                <a:solidFill>
                  <a:srgbClr val="FF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Rounded Rectangle 35">
              <a:extLst>
                <a:ext uri="{FF2B5EF4-FFF2-40B4-BE49-F238E27FC236}">
                  <a16:creationId xmlns:a16="http://schemas.microsoft.com/office/drawing/2014/main" id="{C82EBF49-B544-EF82-84B3-C4A3B49D8516}"/>
                </a:ext>
              </a:extLst>
            </p:cNvPr>
            <p:cNvSpPr/>
            <p:nvPr/>
          </p:nvSpPr>
          <p:spPr>
            <a:xfrm>
              <a:off x="7824731" y="2590001"/>
              <a:ext cx="1159572" cy="1926393"/>
            </a:xfrm>
            <a:prstGeom prst="roundRect">
              <a:avLst>
                <a:gd name="adj" fmla="val 9740"/>
              </a:avLst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85800" fontAlgn="auto">
                <a:spcBef>
                  <a:spcPts val="0"/>
                </a:spcBef>
                <a:spcAft>
                  <a:spcPts val="0"/>
                </a:spcAft>
              </a:pPr>
              <a:endParaRPr lang="en-CH" sz="900">
                <a:solidFill>
                  <a:srgbClr val="FFFFFF"/>
                </a:solidFill>
                <a:latin typeface="Arial"/>
              </a:endParaRPr>
            </a:p>
          </p:txBody>
        </p:sp>
        <p:pic>
          <p:nvPicPr>
            <p:cNvPr id="56" name="Picture 55" descr="Chart, sunburst chart&#10;&#10;Description automatically generated">
              <a:extLst>
                <a:ext uri="{FF2B5EF4-FFF2-40B4-BE49-F238E27FC236}">
                  <a16:creationId xmlns:a16="http://schemas.microsoft.com/office/drawing/2014/main" id="{720CE19B-67CF-1721-D130-E6802663AD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429994" y="4989983"/>
              <a:ext cx="2632142" cy="1637591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48398B50-0FD1-EDE6-65BE-EDE000A356CD}"/>
              </a:ext>
            </a:extLst>
          </p:cNvPr>
          <p:cNvSpPr txBox="1"/>
          <p:nvPr/>
        </p:nvSpPr>
        <p:spPr>
          <a:xfrm>
            <a:off x="86361" y="5761435"/>
            <a:ext cx="1056061" cy="1615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0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Luca </a:t>
            </a:r>
            <a:r>
              <a:rPr lang="en-GB" sz="1050" dirty="0" err="1">
                <a:solidFill>
                  <a:srgbClr val="0033A0"/>
                </a:solidFill>
                <a:latin typeface="Arial"/>
                <a:ea typeface="+mn-ea"/>
                <a:cs typeface="+mn-cs"/>
              </a:rPr>
              <a:t>Bottura</a:t>
            </a:r>
            <a:endParaRPr lang="en-GB" sz="105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494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Picture 5" descr="aerial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33600"/>
            <a:ext cx="36576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6" name="Picture 6" descr="aerial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2514600"/>
            <a:ext cx="3657600" cy="247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347" name="Picture 7" descr="tunne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188" y="2895600"/>
            <a:ext cx="3833812" cy="249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8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34" charset="-128"/>
              </a:rPr>
              <a:t>The LHC</a:t>
            </a:r>
            <a:endParaRPr lang="en-US" dirty="0">
              <a:ea typeface="ＭＳ Ｐゴシック" pitchFamily="34" charset="-128"/>
            </a:endParaRP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611559" y="1124744"/>
            <a:ext cx="783907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Two beams of trillions of protons race around the 27 km ring at 0.999999991 times the speed of light in opposite directions…</a:t>
            </a:r>
            <a:r>
              <a:rPr lang="en-GB" sz="20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itchFamily="34" charset="0"/>
              </a:rPr>
              <a:t> </a:t>
            </a:r>
            <a:endParaRPr lang="en-GB" sz="2000" dirty="0">
              <a:solidFill>
                <a:schemeClr val="tx2">
                  <a:lumMod val="20000"/>
                  <a:lumOff val="80000"/>
                </a:schemeClr>
              </a:solidFill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059832" y="5805264"/>
            <a:ext cx="5390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FFFF00"/>
                </a:solidFill>
              </a:rPr>
              <a:t>So a </a:t>
            </a:r>
            <a:r>
              <a:rPr lang="fr-CH" dirty="0" err="1">
                <a:solidFill>
                  <a:srgbClr val="FFFF00"/>
                </a:solidFill>
              </a:rPr>
              <a:t>particle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goes</a:t>
            </a:r>
            <a:r>
              <a:rPr lang="fr-CH" dirty="0">
                <a:solidFill>
                  <a:srgbClr val="FFFF00"/>
                </a:solidFill>
              </a:rPr>
              <a:t> </a:t>
            </a:r>
            <a:r>
              <a:rPr lang="fr-CH" dirty="0" err="1">
                <a:solidFill>
                  <a:srgbClr val="FFFF00"/>
                </a:solidFill>
              </a:rPr>
              <a:t>around</a:t>
            </a:r>
            <a:r>
              <a:rPr lang="fr-CH" dirty="0">
                <a:solidFill>
                  <a:srgbClr val="FFFF00"/>
                </a:solidFill>
              </a:rPr>
              <a:t> the LHC 11’000 times per second !</a:t>
            </a:r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8221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100"/>
          <p:cNvSpPr/>
          <p:nvPr/>
        </p:nvSpPr>
        <p:spPr>
          <a:xfrm>
            <a:off x="0" y="857250"/>
            <a:ext cx="9144000" cy="5143500"/>
          </a:xfrm>
          <a:custGeom>
            <a:avLst/>
            <a:gdLst/>
            <a:ahLst/>
            <a:cxnLst/>
            <a:rect l="0" t="0" r="0" b="0"/>
            <a:pathLst>
              <a:path w="12192000" h="6858000">
                <a:moveTo>
                  <a:pt x="0" y="6858000"/>
                </a:moveTo>
                <a:lnTo>
                  <a:pt x="12192000" y="6858000"/>
                </a:lnTo>
                <a:lnTo>
                  <a:pt x="12192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FFFFFF">
              <a:alpha val="100000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857251"/>
            <a:ext cx="9144000" cy="5038725"/>
          </a:xfrm>
          <a:prstGeom prst="rect">
            <a:avLst/>
          </a:prstGeom>
          <a:noFill/>
        </p:spPr>
      </p:pic>
      <p:pic>
        <p:nvPicPr>
          <p:cNvPr id="102" name="Picture 10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16977" y="1667222"/>
            <a:ext cx="256304" cy="316551"/>
          </a:xfrm>
          <a:prstGeom prst="rect">
            <a:avLst/>
          </a:prstGeom>
          <a:noFill/>
        </p:spPr>
      </p:pic>
      <p:pic>
        <p:nvPicPr>
          <p:cNvPr id="103" name="Picture 10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681663" y="1226611"/>
            <a:ext cx="324041" cy="435692"/>
          </a:xfrm>
          <a:prstGeom prst="rect">
            <a:avLst/>
          </a:prstGeom>
          <a:noFill/>
        </p:spPr>
      </p:pic>
      <p:pic>
        <p:nvPicPr>
          <p:cNvPr id="104" name="Picture 10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989470" y="3026488"/>
            <a:ext cx="509027" cy="177722"/>
          </a:xfrm>
          <a:prstGeom prst="rect">
            <a:avLst/>
          </a:prstGeom>
          <a:noFill/>
        </p:spPr>
      </p:pic>
      <p:sp>
        <p:nvSpPr>
          <p:cNvPr id="105" name="Freeform 105"/>
          <p:cNvSpPr/>
          <p:nvPr/>
        </p:nvSpPr>
        <p:spPr>
          <a:xfrm>
            <a:off x="3227834" y="2261998"/>
            <a:ext cx="3621023" cy="3535298"/>
          </a:xfrm>
          <a:custGeom>
            <a:avLst/>
            <a:gdLst/>
            <a:ahLst/>
            <a:cxnLst/>
            <a:rect l="0" t="0" r="0" b="0"/>
            <a:pathLst>
              <a:path w="4828031" h="4713731">
                <a:moveTo>
                  <a:pt x="0" y="2356865"/>
                </a:moveTo>
                <a:cubicBezTo>
                  <a:pt x="0" y="1055243"/>
                  <a:pt x="1080770" y="0"/>
                  <a:pt x="2414016" y="0"/>
                </a:cubicBezTo>
                <a:cubicBezTo>
                  <a:pt x="3747262" y="0"/>
                  <a:pt x="4828031" y="1055243"/>
                  <a:pt x="4828031" y="2356865"/>
                </a:cubicBezTo>
                <a:cubicBezTo>
                  <a:pt x="4828031" y="3658489"/>
                  <a:pt x="3747262" y="4713731"/>
                  <a:pt x="2414016" y="4713731"/>
                </a:cubicBezTo>
                <a:cubicBezTo>
                  <a:pt x="1080770" y="4713731"/>
                  <a:pt x="0" y="3658489"/>
                  <a:pt x="0" y="2356865"/>
                </a:cubicBezTo>
                <a:close/>
                <a:moveTo>
                  <a:pt x="-1675638" y="4985003"/>
                </a:moveTo>
              </a:path>
            </a:pathLst>
          </a:custGeom>
          <a:noFill/>
          <a:ln w="57150" cap="flat" cmpd="sng">
            <a:solidFill>
              <a:srgbClr val="00B0F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6" name="Freeform 106"/>
          <p:cNvSpPr/>
          <p:nvPr/>
        </p:nvSpPr>
        <p:spPr>
          <a:xfrm>
            <a:off x="7557516" y="860681"/>
            <a:ext cx="1517904" cy="1093851"/>
          </a:xfrm>
          <a:custGeom>
            <a:avLst/>
            <a:gdLst/>
            <a:ahLst/>
            <a:cxnLst/>
            <a:rect l="0" t="0" r="0" b="0"/>
            <a:pathLst>
              <a:path w="2023872" h="1458468">
                <a:moveTo>
                  <a:pt x="0" y="1458468"/>
                </a:moveTo>
                <a:lnTo>
                  <a:pt x="2023872" y="1458468"/>
                </a:lnTo>
                <a:lnTo>
                  <a:pt x="2023872" y="0"/>
                </a:lnTo>
                <a:lnTo>
                  <a:pt x="0" y="0"/>
                </a:lnTo>
                <a:lnTo>
                  <a:pt x="0" y="1458468"/>
                </a:lnTo>
                <a:close/>
              </a:path>
            </a:pathLst>
          </a:custGeom>
          <a:solidFill>
            <a:srgbClr val="D0CECE">
              <a:alpha val="76077"/>
            </a:srgbClr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7" name="Freeform 107"/>
          <p:cNvSpPr/>
          <p:nvPr/>
        </p:nvSpPr>
        <p:spPr>
          <a:xfrm>
            <a:off x="7627812" y="1328739"/>
            <a:ext cx="134873" cy="133732"/>
          </a:xfrm>
          <a:custGeom>
            <a:avLst/>
            <a:gdLst/>
            <a:ahLst/>
            <a:cxnLst/>
            <a:rect l="0" t="0" r="0" b="0"/>
            <a:pathLst>
              <a:path w="179831" h="178309">
                <a:moveTo>
                  <a:pt x="0" y="89154"/>
                </a:moveTo>
                <a:cubicBezTo>
                  <a:pt x="0" y="39879"/>
                  <a:pt x="40258" y="0"/>
                  <a:pt x="89916" y="0"/>
                </a:cubicBezTo>
                <a:cubicBezTo>
                  <a:pt x="139572" y="0"/>
                  <a:pt x="179831" y="39879"/>
                  <a:pt x="179831" y="89154"/>
                </a:cubicBezTo>
                <a:cubicBezTo>
                  <a:pt x="179831" y="138430"/>
                  <a:pt x="139572" y="178309"/>
                  <a:pt x="89916" y="178309"/>
                </a:cubicBezTo>
                <a:cubicBezTo>
                  <a:pt x="40258" y="178309"/>
                  <a:pt x="0" y="138430"/>
                  <a:pt x="0" y="89154"/>
                </a:cubicBezTo>
                <a:close/>
                <a:moveTo>
                  <a:pt x="-4030218" y="6229350"/>
                </a:moveTo>
              </a:path>
            </a:pathLst>
          </a:custGeom>
          <a:noFill/>
          <a:ln w="38100" cap="flat" cmpd="sng">
            <a:solidFill>
              <a:srgbClr val="00B0F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Freeform 108"/>
          <p:cNvSpPr/>
          <p:nvPr/>
        </p:nvSpPr>
        <p:spPr>
          <a:xfrm>
            <a:off x="3433573" y="2739772"/>
            <a:ext cx="1377314" cy="1365884"/>
          </a:xfrm>
          <a:custGeom>
            <a:avLst/>
            <a:gdLst/>
            <a:ahLst/>
            <a:cxnLst/>
            <a:rect l="0" t="0" r="0" b="0"/>
            <a:pathLst>
              <a:path w="1836419" h="1821179">
                <a:moveTo>
                  <a:pt x="0" y="910589"/>
                </a:moveTo>
                <a:cubicBezTo>
                  <a:pt x="0" y="407669"/>
                  <a:pt x="411099" y="0"/>
                  <a:pt x="918209" y="0"/>
                </a:cubicBezTo>
                <a:cubicBezTo>
                  <a:pt x="1425320" y="0"/>
                  <a:pt x="1836419" y="407669"/>
                  <a:pt x="1836419" y="910589"/>
                </a:cubicBezTo>
                <a:cubicBezTo>
                  <a:pt x="1836419" y="1413510"/>
                  <a:pt x="1425320" y="1821179"/>
                  <a:pt x="918209" y="1821179"/>
                </a:cubicBezTo>
                <a:cubicBezTo>
                  <a:pt x="411099" y="1821179"/>
                  <a:pt x="0" y="1413510"/>
                  <a:pt x="0" y="910589"/>
                </a:cubicBezTo>
                <a:close/>
                <a:moveTo>
                  <a:pt x="-1140714" y="4347971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9" name="Freeform 109"/>
          <p:cNvSpPr/>
          <p:nvPr/>
        </p:nvSpPr>
        <p:spPr>
          <a:xfrm>
            <a:off x="3600450" y="2764917"/>
            <a:ext cx="1005840" cy="874396"/>
          </a:xfrm>
          <a:custGeom>
            <a:avLst/>
            <a:gdLst/>
            <a:ahLst/>
            <a:cxnLst/>
            <a:rect l="0" t="0" r="0" b="0"/>
            <a:pathLst>
              <a:path w="1341120" h="1165861">
                <a:moveTo>
                  <a:pt x="0" y="582930"/>
                </a:moveTo>
                <a:cubicBezTo>
                  <a:pt x="0" y="260985"/>
                  <a:pt x="300228" y="0"/>
                  <a:pt x="670559" y="0"/>
                </a:cubicBezTo>
                <a:cubicBezTo>
                  <a:pt x="1040891" y="0"/>
                  <a:pt x="1341120" y="260985"/>
                  <a:pt x="1341120" y="582930"/>
                </a:cubicBezTo>
                <a:cubicBezTo>
                  <a:pt x="1341120" y="904875"/>
                  <a:pt x="1040891" y="1165861"/>
                  <a:pt x="670559" y="1165861"/>
                </a:cubicBezTo>
                <a:cubicBezTo>
                  <a:pt x="300228" y="1165861"/>
                  <a:pt x="0" y="904875"/>
                  <a:pt x="0" y="582930"/>
                </a:cubicBezTo>
                <a:close/>
                <a:moveTo>
                  <a:pt x="-1069086" y="4314444"/>
                </a:moveTo>
              </a:path>
            </a:pathLst>
          </a:custGeom>
          <a:noFill/>
          <a:ln w="76200" cap="flat" cmpd="sng">
            <a:solidFill>
              <a:srgbClr val="FF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0" name="Freeform 110"/>
          <p:cNvSpPr/>
          <p:nvPr/>
        </p:nvSpPr>
        <p:spPr>
          <a:xfrm>
            <a:off x="4451984" y="3530727"/>
            <a:ext cx="1235583" cy="230886"/>
          </a:xfrm>
          <a:custGeom>
            <a:avLst/>
            <a:gdLst/>
            <a:ahLst/>
            <a:cxnLst/>
            <a:rect l="0" t="0" r="0" b="0"/>
            <a:pathLst>
              <a:path w="1647444" h="307848">
                <a:moveTo>
                  <a:pt x="0" y="307848"/>
                </a:moveTo>
                <a:lnTo>
                  <a:pt x="1647444" y="307848"/>
                </a:lnTo>
                <a:lnTo>
                  <a:pt x="1647444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1" name="Freeform 111"/>
          <p:cNvSpPr/>
          <p:nvPr/>
        </p:nvSpPr>
        <p:spPr>
          <a:xfrm>
            <a:off x="7627811" y="1536764"/>
            <a:ext cx="130302" cy="142875"/>
          </a:xfrm>
          <a:custGeom>
            <a:avLst/>
            <a:gdLst/>
            <a:ahLst/>
            <a:cxnLst/>
            <a:rect l="0" t="0" r="0" b="0"/>
            <a:pathLst>
              <a:path w="173736" h="190500">
                <a:moveTo>
                  <a:pt x="0" y="95250"/>
                </a:moveTo>
                <a:cubicBezTo>
                  <a:pt x="0" y="42673"/>
                  <a:pt x="38862" y="0"/>
                  <a:pt x="86867" y="0"/>
                </a:cubicBezTo>
                <a:cubicBezTo>
                  <a:pt x="134874" y="0"/>
                  <a:pt x="173736" y="42673"/>
                  <a:pt x="173736" y="95250"/>
                </a:cubicBezTo>
                <a:cubicBezTo>
                  <a:pt x="173736" y="147829"/>
                  <a:pt x="134874" y="190500"/>
                  <a:pt x="86867" y="190500"/>
                </a:cubicBezTo>
                <a:cubicBezTo>
                  <a:pt x="38862" y="190500"/>
                  <a:pt x="0" y="147829"/>
                  <a:pt x="0" y="95250"/>
                </a:cubicBezTo>
                <a:close/>
                <a:moveTo>
                  <a:pt x="-4313682" y="5951982"/>
                </a:moveTo>
              </a:path>
            </a:pathLst>
          </a:custGeom>
          <a:noFill/>
          <a:ln w="38100" cap="flat" cmpd="sng">
            <a:solidFill>
              <a:srgbClr val="FF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2" name="Freeform 112"/>
          <p:cNvSpPr/>
          <p:nvPr/>
        </p:nvSpPr>
        <p:spPr>
          <a:xfrm>
            <a:off x="3703320" y="1407035"/>
            <a:ext cx="1153288" cy="1138427"/>
          </a:xfrm>
          <a:custGeom>
            <a:avLst/>
            <a:gdLst/>
            <a:ahLst/>
            <a:cxnLst/>
            <a:rect l="0" t="0" r="0" b="0"/>
            <a:pathLst>
              <a:path w="1537717" h="1517903">
                <a:moveTo>
                  <a:pt x="0" y="758952"/>
                </a:moveTo>
                <a:cubicBezTo>
                  <a:pt x="0" y="339852"/>
                  <a:pt x="344170" y="0"/>
                  <a:pt x="768858" y="0"/>
                </a:cubicBezTo>
                <a:cubicBezTo>
                  <a:pt x="1193546" y="0"/>
                  <a:pt x="1537717" y="339852"/>
                  <a:pt x="1537717" y="758952"/>
                </a:cubicBezTo>
                <a:cubicBezTo>
                  <a:pt x="1537717" y="1178052"/>
                  <a:pt x="1193546" y="1517903"/>
                  <a:pt x="768858" y="1517903"/>
                </a:cubicBezTo>
                <a:cubicBezTo>
                  <a:pt x="344170" y="1517903"/>
                  <a:pt x="0" y="1178052"/>
                  <a:pt x="0" y="758952"/>
                </a:cubicBezTo>
                <a:close/>
                <a:moveTo>
                  <a:pt x="428244" y="6124955"/>
                </a:moveTo>
              </a:path>
            </a:pathLst>
          </a:custGeom>
          <a:noFill/>
          <a:ln w="76200" cap="flat" cmpd="sng">
            <a:solidFill>
              <a:srgbClr val="000000">
                <a:alpha val="100000"/>
              </a:srgbClr>
            </a:solidFill>
            <a:custDash>
              <a:ds d="3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3" name="Freeform 113"/>
          <p:cNvSpPr/>
          <p:nvPr/>
        </p:nvSpPr>
        <p:spPr>
          <a:xfrm>
            <a:off x="3523868" y="1185292"/>
            <a:ext cx="433197" cy="276606"/>
          </a:xfrm>
          <a:custGeom>
            <a:avLst/>
            <a:gdLst/>
            <a:ahLst/>
            <a:cxnLst/>
            <a:rect l="0" t="0" r="0" b="0"/>
            <a:pathLst>
              <a:path w="577596" h="368808">
                <a:moveTo>
                  <a:pt x="0" y="368808"/>
                </a:moveTo>
                <a:lnTo>
                  <a:pt x="577596" y="368808"/>
                </a:lnTo>
                <a:lnTo>
                  <a:pt x="577596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4" name="Freeform 114"/>
          <p:cNvSpPr/>
          <p:nvPr/>
        </p:nvSpPr>
        <p:spPr>
          <a:xfrm>
            <a:off x="7632383" y="1086422"/>
            <a:ext cx="134875" cy="144018"/>
          </a:xfrm>
          <a:custGeom>
            <a:avLst/>
            <a:gdLst/>
            <a:ahLst/>
            <a:cxnLst/>
            <a:rect l="0" t="0" r="0" b="0"/>
            <a:pathLst>
              <a:path w="179833" h="192024">
                <a:moveTo>
                  <a:pt x="0" y="96012"/>
                </a:moveTo>
                <a:cubicBezTo>
                  <a:pt x="0" y="42927"/>
                  <a:pt x="40259" y="0"/>
                  <a:pt x="89917" y="0"/>
                </a:cubicBezTo>
                <a:cubicBezTo>
                  <a:pt x="139573" y="0"/>
                  <a:pt x="179833" y="42927"/>
                  <a:pt x="179833" y="96012"/>
                </a:cubicBezTo>
                <a:cubicBezTo>
                  <a:pt x="179833" y="149098"/>
                  <a:pt x="139573" y="192024"/>
                  <a:pt x="89917" y="192024"/>
                </a:cubicBezTo>
                <a:cubicBezTo>
                  <a:pt x="40259" y="192024"/>
                  <a:pt x="0" y="149098"/>
                  <a:pt x="0" y="96012"/>
                </a:cubicBezTo>
                <a:close/>
                <a:moveTo>
                  <a:pt x="-3720083" y="6552438"/>
                </a:moveTo>
              </a:path>
            </a:pathLst>
          </a:custGeom>
          <a:noFill/>
          <a:ln w="38100" cap="flat" cmpd="sng">
            <a:solidFill>
              <a:srgbClr val="000000">
                <a:alpha val="100000"/>
              </a:srgbClr>
            </a:solidFill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15" name="Picture 11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7624" y="857250"/>
            <a:ext cx="3211241" cy="3278136"/>
          </a:xfrm>
          <a:prstGeom prst="rect">
            <a:avLst/>
          </a:prstGeom>
          <a:noFill/>
        </p:spPr>
      </p:pic>
      <p:sp>
        <p:nvSpPr>
          <p:cNvPr id="116" name="Freeform 116"/>
          <p:cNvSpPr/>
          <p:nvPr/>
        </p:nvSpPr>
        <p:spPr>
          <a:xfrm>
            <a:off x="7605521" y="1811656"/>
            <a:ext cx="142875" cy="0"/>
          </a:xfrm>
          <a:custGeom>
            <a:avLst/>
            <a:gdLst/>
            <a:ahLst/>
            <a:cxnLst/>
            <a:rect l="0" t="0" r="0" b="0"/>
            <a:pathLst>
              <a:path w="190500">
                <a:moveTo>
                  <a:pt x="0" y="0"/>
                </a:moveTo>
                <a:lnTo>
                  <a:pt x="190500" y="0"/>
                </a:lnTo>
              </a:path>
            </a:pathLst>
          </a:custGeom>
          <a:noFill/>
          <a:ln w="57150" cap="flat" cmpd="sng">
            <a:solidFill>
              <a:srgbClr val="00FF00">
                <a:alpha val="100000"/>
              </a:srgbClr>
            </a:solidFill>
            <a:custDash>
              <a:ds d="100000" sp="100000"/>
            </a:custDash>
            <a:miter lim="127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7" name="Freeform 117"/>
          <p:cNvSpPr/>
          <p:nvPr/>
        </p:nvSpPr>
        <p:spPr>
          <a:xfrm>
            <a:off x="1875662" y="3507868"/>
            <a:ext cx="585216" cy="276606"/>
          </a:xfrm>
          <a:custGeom>
            <a:avLst/>
            <a:gdLst/>
            <a:ahLst/>
            <a:cxnLst/>
            <a:rect l="0" t="0" r="0" b="0"/>
            <a:pathLst>
              <a:path w="780288" h="368808">
                <a:moveTo>
                  <a:pt x="0" y="368808"/>
                </a:moveTo>
                <a:lnTo>
                  <a:pt x="780288" y="368808"/>
                </a:lnTo>
                <a:lnTo>
                  <a:pt x="78028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8" name="Freeform 118"/>
          <p:cNvSpPr/>
          <p:nvPr/>
        </p:nvSpPr>
        <p:spPr>
          <a:xfrm>
            <a:off x="5836157" y="2410587"/>
            <a:ext cx="448056" cy="276606"/>
          </a:xfrm>
          <a:custGeom>
            <a:avLst/>
            <a:gdLst/>
            <a:ahLst/>
            <a:cxnLst/>
            <a:rect l="0" t="0" r="0" b="0"/>
            <a:pathLst>
              <a:path w="597408" h="368808">
                <a:moveTo>
                  <a:pt x="0" y="368808"/>
                </a:moveTo>
                <a:lnTo>
                  <a:pt x="597408" y="368808"/>
                </a:lnTo>
                <a:lnTo>
                  <a:pt x="597408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solidFill>
            <a:srgbClr val="FFFF00">
              <a:alpha val="67058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19" name="Freeform 119"/>
          <p:cNvSpPr/>
          <p:nvPr/>
        </p:nvSpPr>
        <p:spPr>
          <a:xfrm>
            <a:off x="3922775" y="4131945"/>
            <a:ext cx="1496187" cy="230886"/>
          </a:xfrm>
          <a:custGeom>
            <a:avLst/>
            <a:gdLst/>
            <a:ahLst/>
            <a:cxnLst/>
            <a:rect l="0" t="0" r="0" b="0"/>
            <a:pathLst>
              <a:path w="1994916" h="307848">
                <a:moveTo>
                  <a:pt x="0" y="307848"/>
                </a:moveTo>
                <a:lnTo>
                  <a:pt x="1994916" y="307848"/>
                </a:lnTo>
                <a:lnTo>
                  <a:pt x="1994916" y="0"/>
                </a:lnTo>
                <a:lnTo>
                  <a:pt x="0" y="0"/>
                </a:lnTo>
                <a:lnTo>
                  <a:pt x="0" y="307848"/>
                </a:lnTo>
                <a:close/>
              </a:path>
            </a:pathLst>
          </a:custGeom>
          <a:solidFill>
            <a:srgbClr val="FFFF00">
              <a:alpha val="58824"/>
            </a:srgb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20" name="Rectangle 120"/>
          <p:cNvSpPr/>
          <p:nvPr/>
        </p:nvSpPr>
        <p:spPr>
          <a:xfrm>
            <a:off x="7597999" y="842964"/>
            <a:ext cx="571823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L</a:t>
            </a:r>
            <a:r>
              <a:rPr lang="en-US" sz="1350" b="1" spc="-2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E</a:t>
            </a: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GEND</a:t>
            </a:r>
          </a:p>
        </p:txBody>
      </p:sp>
      <p:sp>
        <p:nvSpPr>
          <p:cNvPr id="122" name="Rectangle 122"/>
          <p:cNvSpPr/>
          <p:nvPr/>
        </p:nvSpPr>
        <p:spPr>
          <a:xfrm>
            <a:off x="7825645" y="1288067"/>
            <a:ext cx="26353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spc="-8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F</a:t>
            </a: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CC</a:t>
            </a:r>
          </a:p>
        </p:txBody>
      </p:sp>
      <p:sp>
        <p:nvSpPr>
          <p:cNvPr id="124" name="Rectangle 124"/>
          <p:cNvSpPr/>
          <p:nvPr/>
        </p:nvSpPr>
        <p:spPr>
          <a:xfrm>
            <a:off x="4520756" y="3563295"/>
            <a:ext cx="1042145" cy="16235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Muon</a:t>
            </a:r>
            <a:r>
              <a:rPr lang="en-US" sz="1055" b="1" spc="-1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Collider</a:t>
            </a:r>
            <a:r>
              <a:rPr lang="en-US" sz="1055" b="1" spc="-2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5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ring</a:t>
            </a:r>
          </a:p>
        </p:txBody>
      </p:sp>
      <p:sp>
        <p:nvSpPr>
          <p:cNvPr id="125" name="Rectangle 125"/>
          <p:cNvSpPr/>
          <p:nvPr/>
        </p:nvSpPr>
        <p:spPr>
          <a:xfrm>
            <a:off x="7817644" y="1498570"/>
            <a:ext cx="1003480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Muon Collider</a:t>
            </a:r>
          </a:p>
        </p:txBody>
      </p:sp>
      <p:sp>
        <p:nvSpPr>
          <p:cNvPr id="126" name="Rectangle 126"/>
          <p:cNvSpPr/>
          <p:nvPr/>
        </p:nvSpPr>
        <p:spPr>
          <a:xfrm>
            <a:off x="3593403" y="1216535"/>
            <a:ext cx="27411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LHC</a:t>
            </a:r>
          </a:p>
        </p:txBody>
      </p:sp>
      <p:sp>
        <p:nvSpPr>
          <p:cNvPr id="127" name="Rectangle 127"/>
          <p:cNvSpPr/>
          <p:nvPr/>
        </p:nvSpPr>
        <p:spPr>
          <a:xfrm>
            <a:off x="7813740" y="1055371"/>
            <a:ext cx="1230465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CERN Exi</a:t>
            </a:r>
            <a:r>
              <a:rPr lang="en-US" sz="1350" spc="-15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s</a:t>
            </a:r>
            <a:r>
              <a:rPr lang="en-US" sz="1350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tingLHC</a:t>
            </a:r>
          </a:p>
        </p:txBody>
      </p:sp>
      <p:sp>
        <p:nvSpPr>
          <p:cNvPr id="128" name="Rectangle 128"/>
          <p:cNvSpPr/>
          <p:nvPr/>
        </p:nvSpPr>
        <p:spPr>
          <a:xfrm>
            <a:off x="7825645" y="1714855"/>
            <a:ext cx="301365" cy="208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2" dirty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CLIC</a:t>
            </a:r>
          </a:p>
        </p:txBody>
      </p:sp>
      <p:sp>
        <p:nvSpPr>
          <p:cNvPr id="129" name="Rectangle 129"/>
          <p:cNvSpPr/>
          <p:nvPr/>
        </p:nvSpPr>
        <p:spPr>
          <a:xfrm>
            <a:off x="1944719" y="3539749"/>
            <a:ext cx="302968" cy="20807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CLIC</a:t>
            </a:r>
          </a:p>
        </p:txBody>
      </p:sp>
      <p:sp>
        <p:nvSpPr>
          <p:cNvPr id="130" name="Rectangle 130"/>
          <p:cNvSpPr/>
          <p:nvPr/>
        </p:nvSpPr>
        <p:spPr>
          <a:xfrm>
            <a:off x="5905882" y="2442497"/>
            <a:ext cx="260584" cy="20774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350" b="1" spc="-8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F</a:t>
            </a:r>
            <a:r>
              <a:rPr lang="en-US" sz="1350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CC</a:t>
            </a:r>
          </a:p>
        </p:txBody>
      </p:sp>
      <p:sp>
        <p:nvSpPr>
          <p:cNvPr id="131" name="Rectangle 131"/>
          <p:cNvSpPr/>
          <p:nvPr/>
        </p:nvSpPr>
        <p:spPr>
          <a:xfrm>
            <a:off x="3992309" y="4164446"/>
            <a:ext cx="1307602" cy="16190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Muon</a:t>
            </a:r>
            <a:r>
              <a:rPr lang="en-US" sz="1052" b="1" spc="-12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Accele</a:t>
            </a:r>
            <a:r>
              <a:rPr lang="en-US" sz="1052" b="1" spc="-23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ation</a:t>
            </a:r>
            <a:r>
              <a:rPr lang="en-US" sz="1052" b="1" spc="-3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 </a:t>
            </a:r>
            <a:r>
              <a:rPr lang="en-US" sz="1052" b="1" dirty="0">
                <a:solidFill>
                  <a:srgbClr val="000000"/>
                </a:solidFill>
                <a:latin typeface="Calibri-Bold"/>
                <a:ea typeface="+mn-ea"/>
                <a:cs typeface="+mn-cs"/>
              </a:rPr>
              <a:t>ring</a:t>
            </a: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2F24A24F-EF17-6FB4-DEE8-8497B06E5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991" y="373594"/>
            <a:ext cx="8532019" cy="531663"/>
          </a:xfrm>
        </p:spPr>
        <p:txBody>
          <a:bodyPr/>
          <a:lstStyle/>
          <a:p>
            <a:r>
              <a:rPr lang="en-US" dirty="0"/>
              <a:t>Compare FCC to the LHC timeline …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F03924D-4DB9-3410-8E51-A65A170C9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83" y="924631"/>
            <a:ext cx="9985108" cy="561662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5164621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1143000" y="4053482"/>
            <a:ext cx="6858000" cy="2286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350" dirty="0">
              <a:solidFill>
                <a:prstClr val="white"/>
              </a:solidFill>
              <a:latin typeface="Calibri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23431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6004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08635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3144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2009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24574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2010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8290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2011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20065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2012</a:t>
            </a:r>
          </a:p>
        </p:txBody>
      </p:sp>
      <p:cxnSp>
        <p:nvCxnSpPr>
          <p:cNvPr id="54" name="Straight Connector 53"/>
          <p:cNvCxnSpPr/>
          <p:nvPr/>
        </p:nvCxnSpPr>
        <p:spPr>
          <a:xfrm>
            <a:off x="6400800" y="4057650"/>
            <a:ext cx="0" cy="2286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629400" y="4057651"/>
            <a:ext cx="77072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dirty="0">
                <a:solidFill>
                  <a:prstClr val="white">
                    <a:lumMod val="85000"/>
                  </a:prstClr>
                </a:solidFill>
                <a:latin typeface="Calibri"/>
                <a:ea typeface="+mn-ea"/>
                <a:cs typeface="+mn-cs"/>
              </a:rPr>
              <a:t>2013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1774492" y="857250"/>
            <a:ext cx="2715903" cy="3189092"/>
            <a:chOff x="381000" y="1"/>
            <a:chExt cx="3621204" cy="4252122"/>
          </a:xfrm>
        </p:grpSpPr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3411" y="1"/>
              <a:ext cx="3548793" cy="2362200"/>
            </a:xfrm>
            <a:prstGeom prst="rect">
              <a:avLst/>
            </a:prstGeom>
          </p:spPr>
        </p:pic>
        <p:cxnSp>
          <p:nvCxnSpPr>
            <p:cNvPr id="41" name="Straight Connector 40"/>
            <p:cNvCxnSpPr/>
            <p:nvPr/>
          </p:nvCxnSpPr>
          <p:spPr>
            <a:xfrm>
              <a:off x="381000" y="2438400"/>
              <a:ext cx="0" cy="1813723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57199" y="2362201"/>
              <a:ext cx="3501411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Trial/descent in the underworld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828800" y="3028951"/>
            <a:ext cx="3200400" cy="1038418"/>
            <a:chOff x="914400" y="2895600"/>
            <a:chExt cx="4267200" cy="1384557"/>
          </a:xfrm>
        </p:grpSpPr>
        <p:sp>
          <p:nvSpPr>
            <p:cNvPr id="42" name="TextBox 41"/>
            <p:cNvSpPr txBox="1"/>
            <p:nvPr/>
          </p:nvSpPr>
          <p:spPr>
            <a:xfrm>
              <a:off x="2514600" y="3429000"/>
              <a:ext cx="26670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825" b="1" dirty="0">
                  <a:solidFill>
                    <a:prstClr val="black"/>
                  </a:solidFill>
                  <a:latin typeface="Calibri"/>
                  <a:ea typeface="+mn-ea"/>
                  <a:cs typeface="+mn-cs"/>
                </a:rPr>
                <a:t>November 29,  2009</a:t>
              </a:r>
            </a:p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Resurrection and rebirth</a:t>
              </a:r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28956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4" name="Straight Connector 33"/>
            <p:cNvCxnSpPr/>
            <p:nvPr/>
          </p:nvCxnSpPr>
          <p:spPr>
            <a:xfrm>
              <a:off x="1447800" y="4038600"/>
              <a:ext cx="0" cy="2415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1714500" y="4286251"/>
            <a:ext cx="3248247" cy="1688411"/>
            <a:chOff x="762000" y="4572000"/>
            <a:chExt cx="4330996" cy="2251215"/>
          </a:xfrm>
        </p:grpSpPr>
        <p:grpSp>
          <p:nvGrpSpPr>
            <p:cNvPr id="14" name="Group 13"/>
            <p:cNvGrpSpPr/>
            <p:nvPr/>
          </p:nvGrpSpPr>
          <p:grpSpPr>
            <a:xfrm>
              <a:off x="762000" y="4572000"/>
              <a:ext cx="1539955" cy="2120900"/>
              <a:chOff x="3657600" y="4572000"/>
              <a:chExt cx="1539955" cy="2120900"/>
            </a:xfrm>
          </p:grpSpPr>
          <p:cxnSp>
            <p:nvCxnSpPr>
              <p:cNvPr id="59" name="Straight Connector 58"/>
              <p:cNvCxnSpPr/>
              <p:nvPr/>
            </p:nvCxnSpPr>
            <p:spPr>
              <a:xfrm>
                <a:off x="5172727" y="4572000"/>
                <a:ext cx="0" cy="714375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TextBox 59"/>
              <p:cNvSpPr txBox="1"/>
              <p:nvPr/>
            </p:nvSpPr>
            <p:spPr>
              <a:xfrm>
                <a:off x="3657600" y="4953000"/>
                <a:ext cx="1467874" cy="6001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825" b="1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March 30, 2010</a:t>
                </a:r>
              </a:p>
              <a:p>
                <a:pPr defTabSz="685800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750" dirty="0">
                    <a:solidFill>
                      <a:prstClr val="black"/>
                    </a:solidFill>
                    <a:latin typeface="Calibri"/>
                    <a:ea typeface="+mn-ea"/>
                    <a:cs typeface="+mn-cs"/>
                  </a:rPr>
                  <a:t>First collisions at 3.5 TeV</a:t>
                </a:r>
              </a:p>
            </p:txBody>
          </p:sp>
          <p:pic>
            <p:nvPicPr>
              <p:cNvPr id="13" name="Picture 12" descr="Screen shot 2011-09-01 at 10.12.37 AM.pn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657600" y="5410200"/>
                <a:ext cx="1539955" cy="1282700"/>
              </a:xfrm>
              <a:prstGeom prst="rect">
                <a:avLst/>
              </a:prstGeom>
            </p:spPr>
          </p:pic>
        </p:grpSp>
        <p:sp>
          <p:nvSpPr>
            <p:cNvPr id="3" name="TextBox 2"/>
            <p:cNvSpPr txBox="1"/>
            <p:nvPr/>
          </p:nvSpPr>
          <p:spPr>
            <a:xfrm>
              <a:off x="2667000" y="4648200"/>
              <a:ext cx="12954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Ascension</a:t>
              </a:r>
            </a:p>
          </p:txBody>
        </p:sp>
        <p:pic>
          <p:nvPicPr>
            <p:cNvPr id="16" name="Picture 15" descr="Screen Shot 2014-05-31 at 6.54.05 PM.png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667000" y="5054259"/>
              <a:ext cx="2425996" cy="1768956"/>
            </a:xfrm>
            <a:prstGeom prst="rect">
              <a:avLst/>
            </a:prstGeom>
          </p:spPr>
        </p:pic>
        <p:cxnSp>
          <p:nvCxnSpPr>
            <p:cNvPr id="44" name="Straight Connector 43"/>
            <p:cNvCxnSpPr/>
            <p:nvPr/>
          </p:nvCxnSpPr>
          <p:spPr>
            <a:xfrm>
              <a:off x="42672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>
            <a:off x="4629151" y="1200150"/>
            <a:ext cx="2525147" cy="2857500"/>
            <a:chOff x="4648200" y="457200"/>
            <a:chExt cx="3366863" cy="3810000"/>
          </a:xfrm>
        </p:grpSpPr>
        <p:sp>
          <p:nvSpPr>
            <p:cNvPr id="6" name="TextBox 5"/>
            <p:cNvSpPr txBox="1"/>
            <p:nvPr/>
          </p:nvSpPr>
          <p:spPr>
            <a:xfrm>
              <a:off x="4648200" y="457200"/>
              <a:ext cx="28194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Apotheosis and atonement</a:t>
              </a:r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4800600" y="914400"/>
              <a:ext cx="3214463" cy="3352800"/>
              <a:chOff x="4800600" y="914400"/>
              <a:chExt cx="3214463" cy="3352800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6136597" y="2840995"/>
                <a:ext cx="1087087" cy="1426205"/>
                <a:chOff x="7965397" y="2840995"/>
                <a:chExt cx="1087087" cy="1426205"/>
              </a:xfrm>
            </p:grpSpPr>
            <p:cxnSp>
              <p:nvCxnSpPr>
                <p:cNvPr id="81" name="Straight Connector 80"/>
                <p:cNvCxnSpPr/>
                <p:nvPr/>
              </p:nvCxnSpPr>
              <p:spPr>
                <a:xfrm>
                  <a:off x="8245482" y="3187443"/>
                  <a:ext cx="0" cy="1079757"/>
                </a:xfrm>
                <a:prstGeom prst="line">
                  <a:avLst/>
                </a:prstGeom>
                <a:ln w="15875">
                  <a:solidFill>
                    <a:schemeClr val="tx1">
                      <a:lumMod val="85000"/>
                      <a:lumOff val="15000"/>
                    </a:schemeClr>
                  </a:solidFill>
                  <a:headEnd type="oval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2" name="TextBox 81"/>
                <p:cNvSpPr txBox="1"/>
                <p:nvPr/>
              </p:nvSpPr>
              <p:spPr>
                <a:xfrm>
                  <a:off x="7965397" y="2840995"/>
                  <a:ext cx="1087087" cy="2923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defTabSz="685800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825" b="1" dirty="0">
                      <a:solidFill>
                        <a:prstClr val="black"/>
                      </a:solidFill>
                      <a:latin typeface="Calibri"/>
                      <a:ea typeface="+mn-ea"/>
                      <a:cs typeface="+mn-cs"/>
                    </a:rPr>
                    <a:t>4 July, 2012</a:t>
                  </a:r>
                </a:p>
              </p:txBody>
            </p:sp>
          </p:grpSp>
          <p:pic>
            <p:nvPicPr>
              <p:cNvPr id="39" name="Picture 3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800600" y="914400"/>
                <a:ext cx="3214463" cy="19050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6572250" y="4286250"/>
            <a:ext cx="1428750" cy="1428750"/>
            <a:chOff x="7239000" y="4572000"/>
            <a:chExt cx="1905000" cy="1905000"/>
          </a:xfrm>
        </p:grpSpPr>
        <p:grpSp>
          <p:nvGrpSpPr>
            <p:cNvPr id="19" name="Group 18"/>
            <p:cNvGrpSpPr/>
            <p:nvPr/>
          </p:nvGrpSpPr>
          <p:grpSpPr>
            <a:xfrm>
              <a:off x="7239000" y="4572000"/>
              <a:ext cx="1371600" cy="1905000"/>
              <a:chOff x="7239000" y="4572000"/>
              <a:chExt cx="1371600" cy="1905000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239000" y="5105400"/>
                <a:ext cx="1371600" cy="1371600"/>
              </a:xfrm>
              <a:prstGeom prst="rect">
                <a:avLst/>
              </a:prstGeom>
            </p:spPr>
          </p:pic>
          <p:cxnSp>
            <p:nvCxnSpPr>
              <p:cNvPr id="37" name="Straight Connector 36"/>
              <p:cNvCxnSpPr/>
              <p:nvPr/>
            </p:nvCxnSpPr>
            <p:spPr>
              <a:xfrm>
                <a:off x="7315200" y="4572000"/>
                <a:ext cx="0" cy="457200"/>
              </a:xfrm>
              <a:prstGeom prst="line">
                <a:avLst/>
              </a:prstGeom>
              <a:ln w="15875">
                <a:solidFill>
                  <a:schemeClr val="tx1">
                    <a:lumMod val="85000"/>
                    <a:lumOff val="15000"/>
                  </a:schemeClr>
                </a:solidFill>
                <a:tail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3" name="TextBox 42"/>
            <p:cNvSpPr txBox="1"/>
            <p:nvPr/>
          </p:nvSpPr>
          <p:spPr>
            <a:xfrm>
              <a:off x="7391400" y="4648200"/>
              <a:ext cx="175260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350" b="1" dirty="0">
                  <a:solidFill>
                    <a:srgbClr val="FF0000"/>
                  </a:solidFill>
                  <a:latin typeface="Calibri"/>
                  <a:ea typeface="+mn-ea"/>
                  <a:cs typeface="+mn-cs"/>
                </a:rPr>
                <a:t>Heroic subplot</a:t>
              </a:r>
            </a:p>
          </p:txBody>
        </p:sp>
      </p:grpSp>
      <p:sp>
        <p:nvSpPr>
          <p:cNvPr id="17" name="Title 1">
            <a:extLst>
              <a:ext uri="{FF2B5EF4-FFF2-40B4-BE49-F238E27FC236}">
                <a16:creationId xmlns:a16="http://schemas.microsoft.com/office/drawing/2014/main" id="{DFB8CF35-2C9E-1274-D984-AFEC335306DB}"/>
              </a:ext>
            </a:extLst>
          </p:cNvPr>
          <p:cNvSpPr txBox="1">
            <a:spLocks/>
          </p:cNvSpPr>
          <p:nvPr/>
        </p:nvSpPr>
        <p:spPr>
          <a:xfrm>
            <a:off x="305990" y="216685"/>
            <a:ext cx="8532019" cy="531663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7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7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Nobel Price and HL-LHC for years to come …</a:t>
            </a:r>
          </a:p>
        </p:txBody>
      </p:sp>
    </p:spTree>
    <p:extLst>
      <p:ext uri="{BB962C8B-B14F-4D97-AF65-F5344CB8AC3E}">
        <p14:creationId xmlns:p14="http://schemas.microsoft.com/office/powerpoint/2010/main" val="1772253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-76200" y="-99392"/>
            <a:ext cx="9347200" cy="7010400"/>
          </a:xfrm>
          <a:prstGeom prst="rect">
            <a:avLst/>
          </a:prstGeom>
        </p:spPr>
      </p:pic>
      <p:sp>
        <p:nvSpPr>
          <p:cNvPr id="5125" name="Text Box 18"/>
          <p:cNvSpPr txBox="1">
            <a:spLocks noChangeArrowheads="1"/>
          </p:cNvSpPr>
          <p:nvPr/>
        </p:nvSpPr>
        <p:spPr bwMode="auto">
          <a:xfrm>
            <a:off x="-203200" y="3456080"/>
            <a:ext cx="93472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Bedankt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voor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jullie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</a:t>
            </a:r>
            <a:r>
              <a:rPr lang="fr-CH" sz="3200" dirty="0" err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aandacht</a:t>
            </a:r>
            <a: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  <a:t> ! </a:t>
            </a:r>
            <a:br>
              <a:rPr lang="fr-CH" sz="320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</a:rPr>
            </a:br>
            <a:endParaRPr lang="es-ES_tradnl" sz="280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" name="Picture 3" descr="cern_logo_1.png"/>
          <p:cNvPicPr>
            <a:picLocks noChangeAspect="1"/>
          </p:cNvPicPr>
          <p:nvPr/>
        </p:nvPicPr>
        <p:blipFill>
          <a:blip r:embed="rId4">
            <a:lum bright="100000" contrast="-100000"/>
          </a:blip>
          <a:stretch>
            <a:fillRect/>
          </a:stretch>
        </p:blipFill>
        <p:spPr>
          <a:xfrm>
            <a:off x="971600" y="5640705"/>
            <a:ext cx="1019176" cy="1002190"/>
          </a:xfrm>
          <a:prstGeom prst="rect">
            <a:avLst/>
          </a:prstGeom>
          <a:effectLst>
            <a:outerShdw blurRad="38100" dist="38100" dir="2700000" algn="tl" rotWithShape="0">
              <a:prstClr val="black"/>
            </a:outerShdw>
          </a:effec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587758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Accelerating Science and Innovation</a:t>
            </a:r>
            <a:endParaRPr lang="en-GB" sz="2800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</p:spTree>
  </p:cSld>
  <p:clrMapOvr>
    <a:masterClrMapping/>
  </p:clrMapOvr>
  <p:transition advTm="15000"/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SPARE SLIDES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868991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CMS: </a:t>
            </a:r>
            <a:r>
              <a:rPr lang="fr-FR" dirty="0" err="1">
                <a:solidFill>
                  <a:schemeClr val="bg1"/>
                </a:solidFill>
              </a:rPr>
              <a:t>heavier</a:t>
            </a:r>
            <a:r>
              <a:rPr lang="fr-FR" dirty="0">
                <a:solidFill>
                  <a:schemeClr val="bg1"/>
                </a:solidFill>
              </a:rPr>
              <a:t> </a:t>
            </a:r>
            <a:r>
              <a:rPr lang="fr-FR" dirty="0" err="1">
                <a:solidFill>
                  <a:schemeClr val="bg1"/>
                </a:solidFill>
              </a:rPr>
              <a:t>than</a:t>
            </a:r>
            <a:r>
              <a:rPr lang="fr-FR" dirty="0">
                <a:solidFill>
                  <a:schemeClr val="bg1"/>
                </a:solidFill>
              </a:rPr>
              <a:t> the Eifel </a:t>
            </a:r>
            <a:r>
              <a:rPr lang="fr-FR" dirty="0" err="1">
                <a:solidFill>
                  <a:schemeClr val="bg1"/>
                </a:solidFill>
              </a:rPr>
              <a:t>tower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4038" name="Picture 5" descr="CM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0040" y="1052736"/>
            <a:ext cx="7772400" cy="518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6332863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3" name="Rectangle 2"/>
          <p:cNvSpPr>
            <a:spLocks noGrp="1" noChangeArrowheads="1"/>
          </p:cNvSpPr>
          <p:nvPr>
            <p:ph type="title"/>
          </p:nvPr>
        </p:nvSpPr>
        <p:spPr>
          <a:xfrm>
            <a:off x="1219200" y="228600"/>
            <a:ext cx="7024688" cy="762000"/>
          </a:xfrm>
        </p:spPr>
        <p:txBody>
          <a:bodyPr/>
          <a:lstStyle/>
          <a:p>
            <a:r>
              <a:rPr lang="fr-FR" sz="3200" dirty="0">
                <a:solidFill>
                  <a:schemeClr val="bg1"/>
                </a:solidFill>
              </a:rPr>
              <a:t>ATLAS: large as a building of 5 </a:t>
            </a:r>
            <a:r>
              <a:rPr lang="fr-FR" sz="3200" dirty="0" err="1">
                <a:solidFill>
                  <a:schemeClr val="bg1"/>
                </a:solidFill>
              </a:rPr>
              <a:t>floors</a:t>
            </a:r>
            <a:endParaRPr lang="en-GB" sz="2000" b="0" dirty="0">
              <a:solidFill>
                <a:schemeClr val="bg1"/>
              </a:solidFill>
            </a:endParaRPr>
          </a:p>
        </p:txBody>
      </p:sp>
      <p:pic>
        <p:nvPicPr>
          <p:cNvPr id="43014" name="Picture 6" descr="ATLA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772400" cy="506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1039540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1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506760"/>
            <a:ext cx="7815262" cy="762000"/>
          </a:xfrm>
        </p:spPr>
        <p:txBody>
          <a:bodyPr/>
          <a:lstStyle/>
          <a:p>
            <a:r>
              <a:rPr lang="fr-FR" dirty="0">
                <a:solidFill>
                  <a:schemeClr val="bg1"/>
                </a:solidFill>
              </a:rPr>
              <a:t>ALICE: </a:t>
            </a:r>
            <a:r>
              <a:rPr lang="fr-FR" b="0" dirty="0" err="1">
                <a:solidFill>
                  <a:schemeClr val="bg1"/>
                </a:solidFill>
              </a:rPr>
              <a:t>very</a:t>
            </a:r>
            <a:r>
              <a:rPr lang="fr-FR" b="0" dirty="0">
                <a:solidFill>
                  <a:schemeClr val="bg1"/>
                </a:solidFill>
              </a:rPr>
              <a:t> sensitive, </a:t>
            </a:r>
            <a:r>
              <a:rPr lang="fr-FR" b="0" dirty="0" err="1">
                <a:solidFill>
                  <a:schemeClr val="bg1"/>
                </a:solidFill>
              </a:rPr>
              <a:t>optimised</a:t>
            </a:r>
            <a:r>
              <a:rPr lang="fr-FR" b="0" dirty="0">
                <a:solidFill>
                  <a:schemeClr val="bg1"/>
                </a:solidFill>
              </a:rPr>
              <a:t> for ion collisions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5062" name="Picture 8" descr="http://mediaarchive.cern.ch/MediaArchive/Photo/Public/2008/0801022/0801022_01/0801022_01-A4-at-144-dp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1557040"/>
            <a:ext cx="6715125" cy="504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287938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7924800" y="6400800"/>
            <a:ext cx="990600" cy="457200"/>
          </a:xfrm>
          <a:prstGeom prst="rect">
            <a:avLst/>
          </a:prstGeom>
          <a:noFill/>
        </p:spPr>
        <p:txBody>
          <a:bodyPr/>
          <a:lstStyle/>
          <a:p>
            <a:fld id="{E69BC445-C973-4893-824D-146E251A7D49}" type="slidenum">
              <a:rPr lang="de-DE" smtClean="0"/>
              <a:pPr/>
              <a:t>58</a:t>
            </a:fld>
            <a:endParaRPr lang="de-DE"/>
          </a:p>
        </p:txBody>
      </p:sp>
      <p:sp>
        <p:nvSpPr>
          <p:cNvPr id="460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>
                <a:solidFill>
                  <a:schemeClr val="bg1"/>
                </a:solidFill>
              </a:rPr>
              <a:t>LHCb</a:t>
            </a:r>
            <a:r>
              <a:rPr lang="en-GB" dirty="0">
                <a:solidFill>
                  <a:schemeClr val="bg1"/>
                </a:solidFill>
              </a:rPr>
              <a:t>: asymmetric, B-physics</a:t>
            </a:r>
            <a:endParaRPr lang="en-GB" b="0" dirty="0">
              <a:solidFill>
                <a:schemeClr val="bg1"/>
              </a:solidFill>
            </a:endParaRPr>
          </a:p>
        </p:txBody>
      </p:sp>
      <p:pic>
        <p:nvPicPr>
          <p:cNvPr id="46086" name="Picture 10" descr="http://sundh99.cern.ch/cgi-bin/jpeg.getimg.sh?i=/archive/electronic/cern/others/PHO/photo-bul//bul-pho-2008-019.jpg&amp;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268413"/>
            <a:ext cx="7589837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14576725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Aim of the game</a:t>
            </a:r>
          </a:p>
        </p:txBody>
      </p:sp>
      <p:sp>
        <p:nvSpPr>
          <p:cNvPr id="561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071563"/>
            <a:ext cx="8229600" cy="3160712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  <a:t>We want to deliver maximum number of collisions at the maximum beam energy for maximum physics reach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+mn-ea"/>
                <a:cs typeface="+mn-cs"/>
              </a:rPr>
            </a:br>
            <a:r>
              <a:rPr lang="en-US" dirty="0">
                <a:ea typeface="+mn-ea"/>
                <a:cs typeface="+mn-cs"/>
              </a:rPr>
              <a:t> 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n-US" dirty="0">
              <a:ea typeface="+mn-ea"/>
              <a:cs typeface="+mn-cs"/>
            </a:endParaRPr>
          </a:p>
        </p:txBody>
      </p:sp>
      <p:pic>
        <p:nvPicPr>
          <p:cNvPr id="5939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24" y="3212976"/>
            <a:ext cx="2644775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12976"/>
            <a:ext cx="2693987" cy="2397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3379" y="5665738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E = m </a:t>
            </a:r>
            <a:r>
              <a:rPr lang="fr-CH" dirty="0">
                <a:solidFill>
                  <a:schemeClr val="bg1"/>
                </a:solidFill>
                <a:sym typeface="Symbol"/>
              </a:rPr>
              <a:t></a:t>
            </a:r>
            <a:r>
              <a:rPr lang="fr-CH" dirty="0">
                <a:solidFill>
                  <a:schemeClr val="bg1"/>
                </a:solidFill>
              </a:rPr>
              <a:t>c </a:t>
            </a:r>
            <a:r>
              <a:rPr lang="fr-CH" baseline="30000" dirty="0">
                <a:solidFill>
                  <a:schemeClr val="bg1"/>
                </a:solidFill>
              </a:rPr>
              <a:t>2</a:t>
            </a:r>
            <a:endParaRPr lang="en-GB" baseline="30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727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solidFill>
                  <a:schemeClr val="bg1"/>
                </a:solidFill>
                <a:ea typeface="ＭＳ Ｐゴシック" pitchFamily="34" charset="-128"/>
              </a:rPr>
              <a:t>LHC tunnel</a:t>
            </a:r>
          </a:p>
        </p:txBody>
      </p:sp>
      <p:pic>
        <p:nvPicPr>
          <p:cNvPr id="64514" name="Picture 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" t="1636" r="2158" b="12648"/>
          <a:stretch>
            <a:fillRect/>
          </a:stretch>
        </p:blipFill>
        <p:spPr bwMode="auto">
          <a:xfrm>
            <a:off x="609600" y="977900"/>
            <a:ext cx="8116888" cy="586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5" name="Rectangle 3"/>
          <p:cNvSpPr>
            <a:spLocks/>
          </p:cNvSpPr>
          <p:nvPr/>
        </p:nvSpPr>
        <p:spPr bwMode="auto">
          <a:xfrm>
            <a:off x="609600" y="1447800"/>
            <a:ext cx="3733800" cy="1062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Circumference	= 26.7 km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Depth	= 70-140 m</a:t>
            </a:r>
          </a:p>
          <a:p>
            <a:pPr eaLnBrk="1" hangingPunct="1">
              <a:tabLst>
                <a:tab pos="2193925" algn="l"/>
              </a:tabLst>
            </a:pPr>
            <a:r>
              <a:rPr lang="en-US" sz="2300" b="1">
                <a:solidFill>
                  <a:srgbClr val="000000"/>
                </a:solidFill>
                <a:latin typeface="Helvetica" charset="0"/>
                <a:sym typeface="Helvetica" charset="0"/>
              </a:rPr>
              <a:t>Slope	= 1.4 %</a:t>
            </a:r>
          </a:p>
        </p:txBody>
      </p:sp>
    </p:spTree>
    <p:extLst>
      <p:ext uri="{BB962C8B-B14F-4D97-AF65-F5344CB8AC3E}">
        <p14:creationId xmlns:p14="http://schemas.microsoft.com/office/powerpoint/2010/main" val="988923323"/>
      </p:ext>
    </p:extLst>
  </p:cSld>
  <p:clrMapOvr>
    <a:masterClrMapping/>
  </p:clrMapOvr>
  <p:transition spd="slow"/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932040" y="47667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4608512" cy="2378968"/>
          </a:xfrm>
        </p:spPr>
        <p:txBody>
          <a:bodyPr/>
          <a:lstStyle/>
          <a:p>
            <a:r>
              <a:rPr lang="fr-CH" dirty="0">
                <a:solidFill>
                  <a:schemeClr val="accent5"/>
                </a:solidFill>
              </a:rPr>
              <a:t>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field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gives</a:t>
            </a:r>
            <a:r>
              <a:rPr lang="fr-CH" dirty="0">
                <a:solidFill>
                  <a:schemeClr val="accent5"/>
                </a:solidFill>
              </a:rPr>
              <a:t> mass to </a:t>
            </a:r>
            <a:r>
              <a:rPr lang="fr-CH" dirty="0" err="1">
                <a:solidFill>
                  <a:schemeClr val="accent5"/>
                </a:solidFill>
              </a:rPr>
              <a:t>other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particles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417987"/>
            <a:ext cx="5076825" cy="275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3193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>
                <a:solidFill>
                  <a:schemeClr val="accent5"/>
                </a:solidFill>
              </a:rPr>
              <a:t>Why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is</a:t>
            </a:r>
            <a:r>
              <a:rPr lang="fr-CH" dirty="0">
                <a:solidFill>
                  <a:schemeClr val="accent5"/>
                </a:solidFill>
              </a:rPr>
              <a:t> the </a:t>
            </a:r>
            <a:r>
              <a:rPr lang="fr-CH" dirty="0" err="1">
                <a:solidFill>
                  <a:schemeClr val="accent5"/>
                </a:solidFill>
              </a:rPr>
              <a:t>Higgs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so</a:t>
            </a:r>
            <a:r>
              <a:rPr lang="fr-CH" dirty="0">
                <a:solidFill>
                  <a:schemeClr val="accent5"/>
                </a:solidFill>
              </a:rPr>
              <a:t> </a:t>
            </a:r>
            <a:r>
              <a:rPr lang="fr-CH" dirty="0" err="1">
                <a:solidFill>
                  <a:schemeClr val="accent5"/>
                </a:solidFill>
              </a:rPr>
              <a:t>special</a:t>
            </a:r>
            <a:r>
              <a:rPr lang="fr-CH" dirty="0">
                <a:solidFill>
                  <a:schemeClr val="accent5"/>
                </a:solidFill>
              </a:rPr>
              <a:t>?</a:t>
            </a:r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39" y="1097868"/>
            <a:ext cx="6834906" cy="5145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6156176" y="908720"/>
            <a:ext cx="1152128" cy="158417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9554069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8553470" cy="51971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1144417" y="6237390"/>
            <a:ext cx="668163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</a:t>
            </a:r>
            <a:r>
              <a:rPr lang="en-US" baseline="30000" dirty="0"/>
              <a:t>th</a:t>
            </a:r>
            <a:r>
              <a:rPr lang="en-US" dirty="0"/>
              <a:t> September 2008: First circulating beams – all smiles</a:t>
            </a:r>
          </a:p>
        </p:txBody>
      </p:sp>
    </p:spTree>
    <p:extLst>
      <p:ext uri="{BB962C8B-B14F-4D97-AF65-F5344CB8AC3E}">
        <p14:creationId xmlns:p14="http://schemas.microsoft.com/office/powerpoint/2010/main" val="337227139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25240" y="-19292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725186"/>
            <a:ext cx="6192176" cy="4071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0" y="3336872"/>
            <a:ext cx="4860040" cy="275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00490" y="6165380"/>
            <a:ext cx="554350" cy="5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itle 1"/>
          <p:cNvSpPr txBox="1">
            <a:spLocks/>
          </p:cNvSpPr>
          <p:nvPr/>
        </p:nvSpPr>
        <p:spPr bwMode="auto">
          <a:xfrm>
            <a:off x="251400" y="6165380"/>
            <a:ext cx="82296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19</a:t>
            </a:r>
            <a:r>
              <a:rPr lang="en-US" sz="2000" kern="0" baseline="3000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th </a:t>
            </a:r>
            <a:r>
              <a:rPr lang="en-US" sz="2000" kern="0" dirty="0">
                <a:solidFill>
                  <a:srgbClr val="00007D"/>
                </a:solidFill>
                <a:latin typeface="Arial"/>
                <a:ea typeface="+mj-ea"/>
                <a:cs typeface="+mj-cs"/>
              </a:rPr>
              <a:t>September 2008: electrical arc ruptured bus-bar interconnection during tests without beam – violent He blow-off</a:t>
            </a:r>
            <a:endParaRPr lang="en-GB" sz="2000" kern="0" dirty="0">
              <a:solidFill>
                <a:srgbClr val="00007D"/>
              </a:solidFill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7455806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1165" y="-31649"/>
            <a:ext cx="8229600" cy="868362"/>
          </a:xfrm>
        </p:spPr>
        <p:txBody>
          <a:bodyPr/>
          <a:lstStyle/>
          <a:p>
            <a:r>
              <a:rPr lang="en-US" dirty="0"/>
              <a:t>Reduced energy – the history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420" y="692620"/>
            <a:ext cx="410527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50" y="1124680"/>
            <a:ext cx="4777430" cy="3595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4716016" y="5013176"/>
            <a:ext cx="42733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i="1" dirty="0"/>
              <a:t>Major damage over a few </a:t>
            </a:r>
            <a:r>
              <a:rPr lang="fr-CH" b="1" i="1" dirty="0" err="1"/>
              <a:t>hundred</a:t>
            </a:r>
            <a:r>
              <a:rPr lang="fr-CH" b="1" i="1" dirty="0"/>
              <a:t> </a:t>
            </a:r>
            <a:r>
              <a:rPr lang="fr-CH" b="1" i="1" dirty="0" err="1"/>
              <a:t>meters</a:t>
            </a:r>
            <a:r>
              <a:rPr lang="fr-CH" b="1" i="1" dirty="0"/>
              <a:t>. Back in </a:t>
            </a:r>
            <a:r>
              <a:rPr lang="fr-CH" b="1" i="1" dirty="0" err="1"/>
              <a:t>operation</a:t>
            </a:r>
            <a:r>
              <a:rPr lang="fr-CH" b="1" i="1" dirty="0"/>
              <a:t> 1 </a:t>
            </a:r>
            <a:r>
              <a:rPr lang="fr-CH" b="1" i="1" dirty="0" err="1"/>
              <a:t>year</a:t>
            </a:r>
            <a:r>
              <a:rPr lang="fr-CH" b="1" i="1" dirty="0"/>
              <a:t> </a:t>
            </a:r>
            <a:r>
              <a:rPr lang="fr-CH" b="1" i="1" dirty="0" err="1"/>
              <a:t>later</a:t>
            </a:r>
            <a:r>
              <a:rPr lang="fr-CH" b="1" i="1" dirty="0"/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517687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90" y="764984"/>
            <a:ext cx="9144000" cy="6085332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101" y="948155"/>
            <a:ext cx="6539899" cy="10656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116632"/>
            <a:ext cx="6912768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2013 – 2014: Long Shutdown to repair defective connections between superconducting magnets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5436096" y="2009193"/>
            <a:ext cx="3708166" cy="830997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soft" dir="t"/>
          </a:scene3d>
          <a:sp3d>
            <a:bevelT w="114300"/>
            <a:bevelB w="127000"/>
          </a:sp3d>
        </p:spPr>
        <p:txBody>
          <a:bodyPr wrap="square" rtlCol="0">
            <a:spAutoFit/>
          </a:bodyPr>
          <a:lstStyle/>
          <a:p>
            <a:r>
              <a:rPr lang="en-US" dirty="0"/>
              <a:t>2015: Restart with beam energy of 6.5 </a:t>
            </a:r>
            <a:r>
              <a:rPr lang="en-US" dirty="0" err="1"/>
              <a:t>TeV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6747662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10 years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66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219200"/>
            <a:ext cx="7962900" cy="4140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794" y="6021288"/>
            <a:ext cx="5453558" cy="461665"/>
          </a:xfrm>
          <a:prstGeom prst="rect">
            <a:avLst/>
          </a:prstGeom>
          <a:gradFill>
            <a:gsLst>
              <a:gs pos="0">
                <a:srgbClr val="FFEFD1"/>
              </a:gs>
              <a:gs pos="30000">
                <a:srgbClr val="F0EBD5"/>
              </a:gs>
              <a:gs pos="100000">
                <a:srgbClr val="D1C39F"/>
              </a:gs>
            </a:gsLst>
            <a:lin ang="5400000" scaled="0"/>
          </a:gradFill>
          <a:scene3d>
            <a:camera prst="orthographicFront"/>
            <a:lightRig rig="threePt" dir="t"/>
          </a:scene3d>
          <a:sp3d prstMaterial="metal">
            <a:bevelT w="63500"/>
          </a:sp3d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The LHC has a long future ahead ….</a:t>
            </a:r>
            <a:endParaRPr lang="en-GB" b="1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600" y="5359400"/>
            <a:ext cx="79629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235D81"/>
                </a:solidFill>
                <a:latin typeface="+mj-lt"/>
              </a:rPr>
              <a:t>Followed by many years of HL-LHC running</a:t>
            </a:r>
            <a:endParaRPr lang="en-GB" dirty="0">
              <a:solidFill>
                <a:srgbClr val="235D8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12050611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563" y="1207970"/>
            <a:ext cx="5263933" cy="3779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181" y="260648"/>
            <a:ext cx="5983869" cy="70609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HL-LHC Project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5589306" y="1594559"/>
            <a:ext cx="3452843" cy="362484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600" dirty="0"/>
              <a:t>New IR-quads Nb</a:t>
            </a:r>
            <a:r>
              <a:rPr lang="en-GB" sz="2600" baseline="-25000" dirty="0"/>
              <a:t>3</a:t>
            </a:r>
            <a:r>
              <a:rPr lang="en-GB" sz="2600" dirty="0"/>
              <a:t>Sn (inner triplets)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New 11 T Nb</a:t>
            </a:r>
            <a:r>
              <a:rPr lang="en-GB" sz="2600" baseline="-25000" dirty="0"/>
              <a:t>3</a:t>
            </a:r>
            <a:r>
              <a:rPr lang="en-GB" sz="2600" dirty="0"/>
              <a:t>Sn (short) dipoles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Collimation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Cryogenics upgrade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Crab Cavities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Cold powering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Machine protection</a:t>
            </a:r>
          </a:p>
          <a:p>
            <a:pPr marL="342900" lvl="1" indent="-342900">
              <a:buFont typeface="Arial"/>
              <a:buChar char="•"/>
            </a:pPr>
            <a:r>
              <a:rPr lang="en-GB" sz="2600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1899295" y="2225318"/>
            <a:ext cx="2330424" cy="664101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406912" y="5420011"/>
            <a:ext cx="8180402" cy="45726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b="1" dirty="0">
                <a:solidFill>
                  <a:schemeClr val="bg1"/>
                </a:solidFill>
                <a:sym typeface="Wingdings"/>
              </a:rPr>
              <a:t>Major intervention on more than 1.2 km of the LHC </a:t>
            </a:r>
            <a:endParaRPr lang="en-GB" sz="1800" b="1" dirty="0">
              <a:solidFill>
                <a:schemeClr val="bg1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212929963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data:image/jpeg;base64,/9j/4AAQSkZJRgABAQAAAQABAAD/2wCEAAkGBhQSERAQEhQVFBUVFxcXFhgUFBoSGRcYFhQVFxQYGRUXGyYeGRojGRUXHy8gIycpLC0tFR42NTAqNSYrLCkBCQoKDgwOGg8PGiwkHyQqLTYqMDUsLCo1LCwvLCwsLC0sLCwyLCwsLCosKSwtLyw0LCwsLCwsLC4sNSwsLCwsLP/AABEIAMIBAwMBIgACEQEDEQH/xAAbAAEAAQUBAAAAAAAAAAAAAAAABgECBAUHA//EADoQAAIBAgQEBQMCBAQHAQAAAAABAgMRBBIhMQUGQVETImFxgTKRobHRBxTB8GJysuEWJDNCQ5LxFf/EABoBAQADAQEBAAAAAAAAAAAAAAADBAUCAQb/xAAyEQACAQMDAwEFCAIDAAAAAAAAAQIDBBESITETQVEFFCJhcaEjMoGxwdHh8BVSQkOR/9oADAMBAAIRAxEAPwDuIAAAAAAAAAAAAAAAAAAAAAAAAAAAAAAAAAAAAAAAAAAAABrKvLtKUpSfi3bbdsRWSu3d2SnZL0WhsweptcDBj4bAxpxUI5rK/wBU5Terb+qTbe4MgDIAAPAAAAAAAAAAAAAAAAAAAAAAAAAAAAAAAAAAAAAAAAAAAAAAAAAAAAAAAADXcT49ToNRlmcnraK2Xdt2SOoxcniKOZSUVmRsQaOnzIpucY5U0rwbldStrLb/AO+hquL8a8ak4aJp3zQlezWq6aJr109SeFtNvD2IJXEEsrck1XitGLalUgmujkkYdTmzDL/yX9oyf5sc5q3v5tP6mT/+TNUlXmmoN6L6X7tq+hoew0Y41Se/yKHt1WWdMVt8zo2H43RnHPGpG23meT/VYYrjdGmnKU1pbRPM9b20Xez+xy9NPa33vYusSL0uDedTI36nNbaUTmpz3QTaUajXdJJP4buZvDOZqNd5YtqXaSt+Vp+Tm7iIQbaS3bS+7JKnptHTtlEdP1Grq3wzrsZJ7alTX8E4YqNKMU79X0NgYEkk9jfi21uAR3mbjFahKLglkf8Ahu7631+V06FeXsTiZu9SV4WtaSSf4WpL0Ho15RD1lr0YZISjZScbpra/bT8mFT4fJXTm5RfSTcv1Ikl3ZK2+yM5O5U1dKEKckpVVe+icrvWyta+m3Y2glHAjLIB5108rs7Po+33IxT4vVwztUnGpCUtPNmklre1vXud06Tqfd58HFSqqf3uPJKwY2E4lTq3UJxk1uk9UZJG04vDJE1JZQAuDw9AAAAAAAAAABi8UzeDUypN5XZNtL11Wp7FZeDxvCyYeL5ow9ObpynqnZ2i5Wa6NpHpS5kw0tq0Pl5f9Vjmklq/3v+SqRvf4yk0t39D59+qVVJ7L6nUq/E6UI5pTila61TuvS25D+YcVUqVs9J56eVNWakkreZtP1I8kVimmmnb9fv0OqVjGk9SeX8jyp6g6q0tYXzNjgeJwjOMpwVr6tXT9bfrYux//AFJNWyzacZJaWd1tv3NbGEZa6P8AJkSqNpJvRK3wiZ0VqyiBXHu6X+HYsxdHwpNPSz07PtbuSrg3MlOpCNGsktkna8Xtv2ZouFUp1qlJP6U9HJPVXu+n6npzDKHiXppxtvdbtN9E9itNRqtU5c45RahKdKLqx4zwyV8W4JSlRm1CKai2mtLWV9+xz/KTzlmvVqUn4uqtaL7qxD8fQcKk4vdN/wC34OLCTjKVNvJ16glKMaiWMmE4mRwbCeJXpxeivfbsZfCOXauJtL6Kbf1X1aXbsb6vhKfD0pwpupfeUpO62t0fqT17uLzThu2RW9pJYq1NkvxJPGNkkVMDgvE3XpKo45X2/a5nnz8k4vDPoItSWUedeEWrztZa69DX/wDEGHUsviRu3bRafdaGj5s5gjJeFTaaX1yvp7Lv6kXp3e6t29unsadvYqcc1G1nhGVceoOEsU0njlnV4yTV1qjTc1YmcaNqd9XaTT1S+O5EOF8Uq0b5ZeV3Vru3vbo/X0PWpxetK15y0VtHvpa7e7fqz2FjKM8pppHlT1CEqeGmm/BJMBgaVKi6snmcY5pJd+1u9+54Ueclkd42mnay1XX+liNSrSbzOTbta99bdvY8o0ur79NOlidWcX995K8r+X/WsLBlcQ4rUr5XNp22SVl9jCcT2ylriX4pRWEZ85OTyxw7Fzoz8SLu+zWlu1iR4bnRuos8VGDsn1s+rvv8EaaLGiOpb06u8luS07qrS2i9iUca5jozUZU3LxINqOltHpJ3d1ayPXhvMuHcs0r05KKTbWjt0010Ig0WNEfsNJx07kv+QqqWrY6hhOKUqizQnFq9t7a+z1L/AOdhdxU4trVpNN9/pWpylxE5v6tW++79PUrv0uP+30LK9Wl/r9TrVKqpJNde6s/sy8iPL3Hq6lTo1qbtLaTVn6Xez/UlxkVaTpywbFKqqkcgAERKDzxFLNGUXs1Z+z3L2UcbnqPHuc94jyzOM3Gk8yfVLb5ejsbOjyGst/EkpO3S6+zJdGklrYvLkr2q0kmU42NGLbxyc04nwidCWWeqe0lszFynSOK8NVaGV+tvsc9rYeUJShJWaZq2l11o4lyjGvbToy1R4Z5RhbbbtYvhTTcc6eW6ckuq6oqkIws2+5alusFOLw8k+4fXoTgvDy+VaK1mvghE4pVHmSlaTuuj1LMJidc0el/lf1TRSei79kU6NuqblvlMvV7p1VHbDX8Ez5a4mqkHBpKUe3VdC7jPLkK7zXcZbNrqvUiGDdWLjWUcsYvWSd/jp+ToODxKqQjOLumjNuI9Keum/wCDVtpdanoqrf8AP4jB4ZU4Rpx2irHpOCejV/cuBSyXzxxFVU4SlbSKvZaGveJ/mcLNw0cotWvs+10Xcf4bKtCKi7ZXm9yH4Ti1Wh4kINavfezW7Sa0fQu29DqRzB+8mZ9zcdKWJr3Wn/f0NdCjJyjHKm3JJLfaXX9jJ4rCMqsnFtLVNLRX2fr9jz8WV27u7d97FEjc0PVqZgOolHTFdykY/wB+pekEXI6ZGiqRWwRU5OilijRcWzWmn7gFjRa0XRhZW/v1KM7RyzyySlKMILNOWiX9X6G3fJmIt9UNul/6mvw2LlSmpw0k/L73v+m/wdGwlVzpxk1q1qZ15cVaUlpexqWNvSrRepbnOsNwmFWrGjSbvZ+aTvd/90kui7En4byPThLPUbqNbX0S+D25f5b8GpOrJ3b0j6IkBSuLpt6YN4NC2tVFaqkVqPKVFadkeoBQL4AAAAAAAAAIJzTH/mZ+0bf+pOzRcz8HdWKqQ+qK1XdFyzqqnVy+5SvqMqtLEeVuQ2JeiyD+PcrKaW7S93Y3z5lLsVcL7663XS2i++p6YPBzrzVKm/8APO2kVrp7nj/Mpp5fM9rLq7pfq9yc8t8MdGksySnJuUreutilc1ulH3eWaVpQdaXvcIpwjgPhRak81+6NrTpKKslZehcDDlNyeWb8YKKwgADk6NXzBxSVCmpxUW3JLzXelm3s12IVKNTE12qcYqUtZb5Uvvu2SvnCtFUVGSu5Py62s0t/77kNwuIlTvklKN97Npv3ZtWVN9LVFYfkwr+rFVtM3mPg9JcLqRavd3VlpZNq/wBmY6Sk8jzKN1naVnbdpPv+5IuBcUpvSvLzK+WUtbrezl7ipPCVYzWaVK7vrHVP0auS9WpFuMov5oh6NGSU4SSfh/qaepSpJXp5k29VLXTpqmKWDhklUSvNS8zeuklp7L09SytSjGUoxk5xT0k9L/Ap1bJxT00uk+210T6Nlj6lbqYk8pcY2FKna+7u29ddy7Ir3std/wCgTK3JMEWSpRi5a2AUkzw/mE1eOvZd7uy+G+p7SN7geG+JhYThrODb2tt0Iq1XpJMnoUes2vBi0OAVKUPGq5VJ2jCP1JOW79XoTDh8ZZIuejtstjQ/yOIxFSE5u0Ivbb7Lv6koSMW4qOWMvLN62pqOcLC7fuVABULgAAAAAAAABRyKlGioADAAIdx3gDp56sfpvf2v/v8AqY3LXD4Va7dSKllhpfXd6k3rUVOLjLVNWZF8RyjOLcqNSy7PR+2ZGjTuVKm6c3jwzMqWrhVVWms+UZuLw9GdNOlFPLLeCStZ677m1weMjOKafpro7rfRkb5crzo1Xh6kLZrvXpb12sbSvHDRmoynGMk/a1+jfQhqU8PRu/HfYnp1MrW8Ls+25uQeVCtGS8slJLTRp/oepVawW08go2VLZ7P2PD05zxbiTrVJSbdrvKuy6f7mFcpVum09Gm7+/UszH1sIqMUlwfFVJOUm5cnpcqpHlmKqR2cHtCNlp3f7/Yu0s+jfVbnnTrJKSfVfnozM4RweeJnluoRX1O6crP0W36lacowTcy3ShKpJaOX/AH+T2wXBa1WHiwcHFX01T03W9jEudEwGBjRpxpwWiIfzbhXCs3GyzpNdr7fsUba6c5uMuOxoXdmqdNSjz3NRKuk1Hq+i1+fYuciZ8E5bhRpu/nnNeaT66EU4xw10JuD1TV07aWd9GT0bqNSbj/4V69lOlBS58/AwqdTO0qcXNvbKtPl7JE65XwDpUcsvqbbl7s8OUcjpOaSTWjttp1Mvg2IlepTm7tSbXXRttfrt7FC6rSqZj4NKzoQpYkv+SNqADONMAAAAAAAAAAAAAAAAAAAFGgDA4vg6coupU0yJu/ojns612337nQ+OYWVTD1acd2tPhp2/BzGU7Np7rR/Btenbxe5heqZUo7bGxwfE50nmpys/un8Mm3L3G1iIa2zrRpdfVI5s6pWGJcWpRbTWzTs/ui1cWsay8PyU7a7lQfleDrwIfydzDUqTdGo3NJXUnq17vqTAwK1J0p6WfR0ayrQU0RTmXleVSfi0bXe6enyaqnyTiGm24K20Vd3+ToAJ4XlWEVFPggnY0ZycmuTkNVOMpRlvFtPrqnZlPENtzpw5Ua+aO1ROXzfzfrf5I+6h9BSmqkFJdz5mtTdOo4PsZfjdehL+RsBLz15JpPSKel11diNctYKFbEU4T+lXdu9tkdShBJJJWSMz1Cvj7NGv6bbp/av8C4wOL8JjXik9HF3i+zM8GPGTi8o25RUlhllGLUUnq7ET4jxL/mVTqwWvkl2lF/RJX2a1v7kvNHzNwV1YxqU9KkHdevoT0JRUve7/AEILiMnHMe31MLivHqWGj/L0EsyaTVvLHXW/d+nqZuEgnWjXVRWkknHNms2m/jRfgjlXhqxFXNPPSlZOeZJxk1o7SW3zY3nA+HuMHTlNSerVnfy7bO/qixUjCMPd57/HJWpyqSm3Ljt8MfD8SRgg3GcVisE4yhNypapKSUlvfV79e99Dd8F5jeIgpxhqvrV+vpfZddX+5BK3koqaaaJ4XMXNwaaf94N8CynUUldF5WLQAAAAAAAAAAAAAAAAAAOfc68C8KTxEX5Zy1XaTvt9joJDf4nYi1CjHvUv9oS/cuWUpKsku5SvoRlRbl24IL4xR1jC8YlfJPLccS5VKqeWOy2TZ9BWqxpR1SPnaNGVaemJKeQ8Co4fxHG0ptu/W3QkxZRoqEVGKsloi8+XqT1ycvJ9ZThogorsAARnZzj+I0JrEQk/pcEo+lm8y/KZE/FOk/xF4b4mF8Vb0Xm907Jr+vwcxwlGVSShBNtux9JZVU6Cz2PmL6i1XeO5KOWMBOKnjdFClGbV9btJ9F0uSPkjidWu69Wo7pte17JWS6I23BeBxpYZUGrqUfMnre61MrhXCYYeHh01ZXuZVe5VTVtu3t8jYoWrp6cPZLf5mYmVAKBfAAALJUk+iIdzFzbDDVJUqMU5pNSlfSMsvkt3tfX7Hp/EnH1adCl4cpRjKTU3HS/luldarqcxdU17G0U11J8eDGv7yUH04LD8/sTHDc5ylh8RCtPNUsnTbit7rTRe71Jry5Wp1aUcRCKi5K0ku66HF3VJX/D3jzpV/Af0VfxJLR/KVvsWLu0XTcofMr2d5LqKNTdcf38jqWVK7S+3USqJK/8AepSvSzJatWaaadti+xgn0BVMAHh6AAAAAAAAAAAAAAADmf8AFfGvxsPS6KDl8ylb9I/k6Yce/iRiXV4h4ST8qjFK1r31eut99/xprf8AT1mtnwmUPUH9jjy0eHK/LdTFTi3F+HfzPY6/w7h8aNONOCskYvL2AjRoU6cdPKn6mzI7q4lWl8CS1t40Y7cgAFQtgAAFtSmpJxaunuYuG4TSpu8KcU+6RmA9y0eYQAB4egAAAAAGh504RLE4WVOnbNmjJX9Hrb1sQ/hf8Makta0lFdludOBZp3VSnDRFlapa06k9clk41zZyhPB+dPNTbsn2uuv2/QpyDw51sVCXSn5mdgxWEjUi4TSlF7pmn5Y4M6CqqUY3zSyyjFRvG/lul1tv63Lnt8pUXGXJT9gjGspR48G+PB4yKqKk9JNZo3t5lezt6q6v/mRdi8VGnCdSbtGCcpOzeiV3otWQ/h0ZcQxEMW04U6Um6N1aSi1FPN/ibTfpfr0z6dPUnJ8L8zQnPS1Fc/oTUAERKAAAAAAAAAAAAAAACKcxclqtiKeKpyyVItN6JqVu6fpoSsHcKkoPMTicIzWJHhTw6vGTSzJWvZXt2v2PcA5ydlCoB4AAAAAAAAAAAAAAAAAAAAAC2cE009noyzD4aMFlikl6HqBkAAAAAAAAAAAAAAAAAAAAAAAAAAAAAAAAAAAAAAAAAAAAAAAAAAAAAAAAAAAAAAAAAAAAAAAAAAAAAAAAAAAAAAAAAAAAAAAAAAAAAAAAAAAAH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28" name="Picture 4" descr="blank world ma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696"/>
            <a:ext cx="9191744" cy="6889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82354" y="109081"/>
            <a:ext cx="795414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b">
            <a:spAutoFit/>
          </a:bodyPr>
          <a:lstStyle/>
          <a:p>
            <a:pPr algn="ctr"/>
            <a:br>
              <a:rPr lang="en-GB" sz="1000" dirty="0"/>
            </a:br>
            <a:r>
              <a:rPr lang="en-GB" sz="3200" dirty="0"/>
              <a:t>High Luminosity LHC Participants</a:t>
            </a:r>
          </a:p>
          <a:p>
            <a:endParaRPr lang="en-GB" dirty="0"/>
          </a:p>
        </p:txBody>
      </p:sp>
      <p:pic>
        <p:nvPicPr>
          <p:cNvPr id="17" name="Picture 40" descr="SLAC logo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589" y="2636736"/>
            <a:ext cx="731091" cy="26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2" descr="BNL logo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2557" y="2616523"/>
            <a:ext cx="835307" cy="308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8" descr="ODU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8283" y="3140968"/>
            <a:ext cx="691927" cy="431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6" descr="LBNL log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354" y="2996952"/>
            <a:ext cx="609326" cy="370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4" descr="http://hilumilhc.web.cern.ch/HiLumiLHC/images/partners_logos/FNAL-logo.gif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924944"/>
            <a:ext cx="1022226" cy="196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12" descr="BINP logo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348880"/>
            <a:ext cx="656545" cy="360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IGH ENERGY ACCELERATOR RESEARCH ORGANIZATION. KEK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6371" y="3024628"/>
            <a:ext cx="1583725" cy="28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6" name="Picture 6" descr="\\cern.ch\dfs\Users\j\jdouble\Desktop\mapeurope.png"/>
          <p:cNvPicPr>
            <a:picLocks noChangeAspect="1" noChangeArrowheads="1"/>
          </p:cNvPicPr>
          <p:nvPr/>
        </p:nvPicPr>
        <p:blipFill rotWithShape="1"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" t="8630" r="45693" b="902"/>
          <a:stretch/>
        </p:blipFill>
        <p:spPr bwMode="auto">
          <a:xfrm>
            <a:off x="3406422" y="2920752"/>
            <a:ext cx="3622669" cy="3572580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2914650" y="3486150"/>
            <a:ext cx="2899939" cy="2775133"/>
            <a:chOff x="3523449" y="3630477"/>
            <a:chExt cx="2764413" cy="2493338"/>
          </a:xfrm>
        </p:grpSpPr>
        <p:pic>
          <p:nvPicPr>
            <p:cNvPr id="67" name="Picture 69"/>
            <p:cNvPicPr>
              <a:picLocks noChangeAspect="1" noChangeArrowheads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5796313"/>
              <a:ext cx="649209" cy="327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9" name="Picture 4" descr="CEA logo"/>
            <p:cNvPicPr>
              <a:picLocks noChangeAspect="1" noChangeArrowheads="1"/>
            </p:cNvPicPr>
            <p:nvPr/>
          </p:nvPicPr>
          <p:blipFill>
            <a:blip r:embed="rId1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90085" y="4972174"/>
              <a:ext cx="325432" cy="3254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2" name="Picture 20"/>
            <p:cNvPicPr>
              <a:picLocks noChangeAspect="1" noChangeArrowheads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38579" y="5434862"/>
              <a:ext cx="882441" cy="303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5" name="Picture 10" descr="DESY logo"/>
            <p:cNvPicPr>
              <a:picLocks noChangeAspect="1" noChangeArrowheads="1"/>
            </p:cNvPicPr>
            <p:nvPr/>
          </p:nvPicPr>
          <p:blipFill>
            <a:blip r:embed="rId1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6773" y="4418542"/>
              <a:ext cx="382968" cy="375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8" name="Picture 16" descr="EPFL logo"/>
            <p:cNvPicPr>
              <a:picLocks noChangeAspect="1" noChangeArrowheads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3560" y="5020764"/>
              <a:ext cx="624302" cy="32824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1" name="Picture 8" descr="INFN logo"/>
            <p:cNvPicPr>
              <a:picLocks noChangeAspect="1" noChangeArrowheads="1"/>
            </p:cNvPicPr>
            <p:nvPr/>
          </p:nvPicPr>
          <p:blipFill>
            <a:blip r:embed="rId1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93937" y="5434863"/>
              <a:ext cx="566980" cy="3614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4" name="Picture 28"/>
            <p:cNvPicPr>
              <a:picLocks noChangeAspect="1" noChangeArrowheads="1"/>
            </p:cNvPicPr>
            <p:nvPr/>
          </p:nvPicPr>
          <p:blipFill>
            <a:blip r:embed="rId1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29198" y="4936680"/>
              <a:ext cx="364739" cy="3647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8" name="Picture 20" descr="SOTON logo"/>
            <p:cNvPicPr>
              <a:picLocks noChangeAspect="1" noChangeArrowheads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40816" y="4525952"/>
              <a:ext cx="757335" cy="1950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1" name="Picture 28" descr="UNIMAN logo"/>
            <p:cNvPicPr>
              <a:picLocks noChangeAspect="1" noChangeArrowheads="1"/>
            </p:cNvPicPr>
            <p:nvPr/>
          </p:nvPicPr>
          <p:blipFill>
            <a:blip r:embed="rId20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23449" y="4165911"/>
              <a:ext cx="866132" cy="29542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7" name="Picture 13" descr="Royal Holloway, University of London logo"/>
            <p:cNvPicPr>
              <a:picLocks noChangeAspect="1" noChangeArrowheads="1"/>
            </p:cNvPicPr>
            <p:nvPr/>
          </p:nvPicPr>
          <p:blipFill>
            <a:blip r:embed="rId21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89581" y="4165912"/>
              <a:ext cx="608266" cy="30413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9" name="Picture 21"/>
            <p:cNvPicPr>
              <a:picLocks noChangeAspect="1" noChangeArrowheads="1"/>
            </p:cNvPicPr>
            <p:nvPr/>
          </p:nvPicPr>
          <p:blipFill>
            <a:blip r:embed="rId2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8983" y="3937100"/>
              <a:ext cx="988630" cy="2141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2" name="Picture 4" descr="STFClogosmall.jpg"/>
            <p:cNvPicPr>
              <a:picLocks noChangeAspect="1" noChangeArrowheads="1"/>
            </p:cNvPicPr>
            <p:nvPr/>
          </p:nvPicPr>
          <p:blipFill>
            <a:blip r:embed="rId2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71946" y="3630477"/>
              <a:ext cx="1237715" cy="319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4" name="Picture 2" descr="Lancaster University"/>
            <p:cNvPicPr>
              <a:picLocks noChangeAspect="1" noChangeArrowheads="1"/>
            </p:cNvPicPr>
            <p:nvPr/>
          </p:nvPicPr>
          <p:blipFill>
            <a:blip r:embed="rId2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8151" y="3843696"/>
              <a:ext cx="699542" cy="4282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7" name="Picture 11" descr="\\cern.ch\dfs\Users\j\jdouble\Desktop\HiLumi-small-180px.jpg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1601905" cy="773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844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6"/>
          <p:cNvSpPr>
            <a:spLocks noChangeArrowheads="1"/>
          </p:cNvSpPr>
          <p:nvPr/>
        </p:nvSpPr>
        <p:spPr bwMode="auto">
          <a:xfrm>
            <a:off x="0" y="819150"/>
            <a:ext cx="9144000" cy="6038850"/>
          </a:xfrm>
          <a:prstGeom prst="rect">
            <a:avLst/>
          </a:prstGeom>
          <a:solidFill>
            <a:srgbClr val="00187E"/>
          </a:soli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defTabSz="456697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411" name="Image 1" descr="CLIC-CollabMap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28" b="7321"/>
          <a:stretch>
            <a:fillRect/>
          </a:stretch>
        </p:blipFill>
        <p:spPr bwMode="auto">
          <a:xfrm>
            <a:off x="-146050" y="820738"/>
            <a:ext cx="9461500" cy="426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2" name="Oval 33"/>
          <p:cNvSpPr>
            <a:spLocks noChangeAspect="1" noChangeArrowheads="1"/>
          </p:cNvSpPr>
          <p:nvPr/>
        </p:nvSpPr>
        <p:spPr bwMode="auto">
          <a:xfrm>
            <a:off x="228917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3" name="Oval 33"/>
          <p:cNvSpPr>
            <a:spLocks noChangeAspect="1" noChangeArrowheads="1"/>
          </p:cNvSpPr>
          <p:nvPr/>
        </p:nvSpPr>
        <p:spPr bwMode="auto">
          <a:xfrm>
            <a:off x="2211388" y="2260600"/>
            <a:ext cx="152400" cy="1524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4" name="Oval 33"/>
          <p:cNvSpPr>
            <a:spLocks noChangeAspect="1" noChangeArrowheads="1"/>
          </p:cNvSpPr>
          <p:nvPr/>
        </p:nvSpPr>
        <p:spPr bwMode="auto">
          <a:xfrm>
            <a:off x="2371725" y="22526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5" name="Oval 33"/>
          <p:cNvSpPr>
            <a:spLocks noChangeAspect="1" noChangeArrowheads="1"/>
          </p:cNvSpPr>
          <p:nvPr/>
        </p:nvSpPr>
        <p:spPr bwMode="auto">
          <a:xfrm>
            <a:off x="2463800" y="2370138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6" name="Oval 33"/>
          <p:cNvSpPr>
            <a:spLocks noChangeAspect="1" noChangeArrowheads="1"/>
          </p:cNvSpPr>
          <p:nvPr/>
        </p:nvSpPr>
        <p:spPr bwMode="auto">
          <a:xfrm>
            <a:off x="1524000" y="23669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7" name="Oval 33"/>
          <p:cNvSpPr>
            <a:spLocks noChangeAspect="1" noChangeArrowheads="1"/>
          </p:cNvSpPr>
          <p:nvPr/>
        </p:nvSpPr>
        <p:spPr bwMode="auto">
          <a:xfrm>
            <a:off x="1600200" y="2519363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8" name="Oval 33"/>
          <p:cNvSpPr>
            <a:spLocks noChangeAspect="1" noChangeArrowheads="1"/>
          </p:cNvSpPr>
          <p:nvPr/>
        </p:nvSpPr>
        <p:spPr bwMode="auto">
          <a:xfrm>
            <a:off x="42672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19" name="Oval 33"/>
          <p:cNvSpPr>
            <a:spLocks noChangeAspect="1" noChangeArrowheads="1"/>
          </p:cNvSpPr>
          <p:nvPr/>
        </p:nvSpPr>
        <p:spPr bwMode="auto">
          <a:xfrm>
            <a:off x="4222750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0" name="Oval 33"/>
          <p:cNvSpPr>
            <a:spLocks noChangeAspect="1" noChangeArrowheads="1"/>
          </p:cNvSpPr>
          <p:nvPr/>
        </p:nvSpPr>
        <p:spPr bwMode="auto">
          <a:xfrm>
            <a:off x="4267200" y="20970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1" name="Oval 33"/>
          <p:cNvSpPr>
            <a:spLocks noChangeAspect="1" noChangeArrowheads="1"/>
          </p:cNvSpPr>
          <p:nvPr/>
        </p:nvSpPr>
        <p:spPr bwMode="auto">
          <a:xfrm>
            <a:off x="4203700" y="21066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2" name="Oval 33"/>
          <p:cNvSpPr>
            <a:spLocks noChangeAspect="1" noChangeArrowheads="1"/>
          </p:cNvSpPr>
          <p:nvPr/>
        </p:nvSpPr>
        <p:spPr bwMode="auto">
          <a:xfrm>
            <a:off x="4343400" y="2214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3" name="Oval 33"/>
          <p:cNvSpPr>
            <a:spLocks noChangeAspect="1" noChangeArrowheads="1"/>
          </p:cNvSpPr>
          <p:nvPr/>
        </p:nvSpPr>
        <p:spPr bwMode="auto">
          <a:xfrm>
            <a:off x="4343400" y="2290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4" name="Oval 33"/>
          <p:cNvSpPr>
            <a:spLocks noChangeAspect="1" noChangeArrowheads="1"/>
          </p:cNvSpPr>
          <p:nvPr/>
        </p:nvSpPr>
        <p:spPr bwMode="auto">
          <a:xfrm>
            <a:off x="4194175" y="2309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5" name="Oval 33"/>
          <p:cNvSpPr>
            <a:spLocks noChangeAspect="1" noChangeArrowheads="1"/>
          </p:cNvSpPr>
          <p:nvPr/>
        </p:nvSpPr>
        <p:spPr bwMode="auto">
          <a:xfrm>
            <a:off x="427355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6" name="Oval 33"/>
          <p:cNvSpPr>
            <a:spLocks noChangeAspect="1" noChangeArrowheads="1"/>
          </p:cNvSpPr>
          <p:nvPr/>
        </p:nvSpPr>
        <p:spPr bwMode="auto">
          <a:xfrm>
            <a:off x="4178300" y="2392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7" name="Oval 33"/>
          <p:cNvSpPr>
            <a:spLocks noChangeAspect="1" noChangeArrowheads="1"/>
          </p:cNvSpPr>
          <p:nvPr/>
        </p:nvSpPr>
        <p:spPr bwMode="auto">
          <a:xfrm>
            <a:off x="4572000" y="2366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8" name="Oval 18"/>
          <p:cNvSpPr>
            <a:spLocks noChangeAspect="1" noChangeArrowheads="1"/>
          </p:cNvSpPr>
          <p:nvPr/>
        </p:nvSpPr>
        <p:spPr bwMode="auto">
          <a:xfrm>
            <a:off x="4492625" y="20367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29" name="Oval 33"/>
          <p:cNvSpPr>
            <a:spLocks noChangeAspect="1" noChangeArrowheads="1"/>
          </p:cNvSpPr>
          <p:nvPr/>
        </p:nvSpPr>
        <p:spPr bwMode="auto">
          <a:xfrm>
            <a:off x="5159375" y="1995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0" name="Oval 33"/>
          <p:cNvSpPr>
            <a:spLocks noChangeAspect="1" noChangeArrowheads="1"/>
          </p:cNvSpPr>
          <p:nvPr/>
        </p:nvSpPr>
        <p:spPr bwMode="auto">
          <a:xfrm>
            <a:off x="4521200" y="19732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1" name="Oval 33"/>
          <p:cNvSpPr>
            <a:spLocks noChangeAspect="1" noChangeArrowheads="1"/>
          </p:cNvSpPr>
          <p:nvPr/>
        </p:nvSpPr>
        <p:spPr bwMode="auto">
          <a:xfrm>
            <a:off x="4454525" y="1897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2" name="Oval 33"/>
          <p:cNvSpPr>
            <a:spLocks noChangeAspect="1" noChangeArrowheads="1"/>
          </p:cNvSpPr>
          <p:nvPr/>
        </p:nvSpPr>
        <p:spPr bwMode="auto">
          <a:xfrm>
            <a:off x="5232400" y="20621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3" name="Oval 33"/>
          <p:cNvSpPr>
            <a:spLocks noChangeAspect="1" noChangeArrowheads="1"/>
          </p:cNvSpPr>
          <p:nvPr/>
        </p:nvSpPr>
        <p:spPr bwMode="auto">
          <a:xfrm>
            <a:off x="4854575" y="1846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4" name="Oval 33"/>
          <p:cNvSpPr>
            <a:spLocks noChangeAspect="1" noChangeArrowheads="1"/>
          </p:cNvSpPr>
          <p:nvPr/>
        </p:nvSpPr>
        <p:spPr bwMode="auto">
          <a:xfrm>
            <a:off x="6169025" y="20526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5" name="Oval 33"/>
          <p:cNvSpPr>
            <a:spLocks noChangeAspect="1" noChangeArrowheads="1"/>
          </p:cNvSpPr>
          <p:nvPr/>
        </p:nvSpPr>
        <p:spPr bwMode="auto">
          <a:xfrm>
            <a:off x="7432675" y="24495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6" name="Oval 33"/>
          <p:cNvSpPr>
            <a:spLocks noChangeAspect="1" noChangeArrowheads="1"/>
          </p:cNvSpPr>
          <p:nvPr/>
        </p:nvSpPr>
        <p:spPr bwMode="auto">
          <a:xfrm>
            <a:off x="7004050" y="23479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7" name="Oval 33"/>
          <p:cNvSpPr>
            <a:spLocks noChangeAspect="1" noChangeArrowheads="1"/>
          </p:cNvSpPr>
          <p:nvPr/>
        </p:nvSpPr>
        <p:spPr bwMode="auto">
          <a:xfrm>
            <a:off x="6915150" y="24050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8" name="Oval 33"/>
          <p:cNvSpPr>
            <a:spLocks noChangeAspect="1" noChangeArrowheads="1"/>
          </p:cNvSpPr>
          <p:nvPr/>
        </p:nvSpPr>
        <p:spPr bwMode="auto">
          <a:xfrm>
            <a:off x="7581900" y="414496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39" name="Oval 33"/>
          <p:cNvSpPr>
            <a:spLocks noChangeAspect="1" noChangeArrowheads="1"/>
          </p:cNvSpPr>
          <p:nvPr/>
        </p:nvSpPr>
        <p:spPr bwMode="auto">
          <a:xfrm>
            <a:off x="5883275" y="28114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0" name="Oval 33"/>
          <p:cNvSpPr>
            <a:spLocks noChangeAspect="1" noChangeArrowheads="1"/>
          </p:cNvSpPr>
          <p:nvPr/>
        </p:nvSpPr>
        <p:spPr bwMode="auto">
          <a:xfrm>
            <a:off x="5803900" y="26241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1" name="Oval 33"/>
          <p:cNvSpPr>
            <a:spLocks noChangeAspect="1" noChangeArrowheads="1"/>
          </p:cNvSpPr>
          <p:nvPr/>
        </p:nvSpPr>
        <p:spPr bwMode="auto">
          <a:xfrm>
            <a:off x="4416425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2" name="Oval 33"/>
          <p:cNvSpPr>
            <a:spLocks noChangeAspect="1" noChangeArrowheads="1"/>
          </p:cNvSpPr>
          <p:nvPr/>
        </p:nvSpPr>
        <p:spPr bwMode="auto">
          <a:xfrm>
            <a:off x="4495800" y="21193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3" name="Oval 33"/>
          <p:cNvSpPr>
            <a:spLocks noChangeAspect="1" noChangeArrowheads="1"/>
          </p:cNvSpPr>
          <p:nvPr/>
        </p:nvSpPr>
        <p:spPr bwMode="auto">
          <a:xfrm>
            <a:off x="4489450" y="21828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4" name="Oval 33"/>
          <p:cNvSpPr>
            <a:spLocks noChangeAspect="1" noChangeArrowheads="1"/>
          </p:cNvSpPr>
          <p:nvPr/>
        </p:nvSpPr>
        <p:spPr bwMode="auto">
          <a:xfrm>
            <a:off x="4425950" y="21986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5" name="Oval 33"/>
          <p:cNvSpPr>
            <a:spLocks noChangeAspect="1" noChangeArrowheads="1"/>
          </p:cNvSpPr>
          <p:nvPr/>
        </p:nvSpPr>
        <p:spPr bwMode="auto">
          <a:xfrm>
            <a:off x="4470400" y="22399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6" name="Oval 33"/>
          <p:cNvSpPr>
            <a:spLocks noChangeAspect="1" noChangeArrowheads="1"/>
          </p:cNvSpPr>
          <p:nvPr/>
        </p:nvSpPr>
        <p:spPr bwMode="auto">
          <a:xfrm>
            <a:off x="4902200" y="2081213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7" name="Oval 33"/>
          <p:cNvSpPr>
            <a:spLocks noChangeAspect="1" noChangeArrowheads="1"/>
          </p:cNvSpPr>
          <p:nvPr/>
        </p:nvSpPr>
        <p:spPr bwMode="auto">
          <a:xfrm>
            <a:off x="4724400" y="23828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8" name="Oval 33"/>
          <p:cNvSpPr>
            <a:spLocks noChangeAspect="1" noChangeArrowheads="1"/>
          </p:cNvSpPr>
          <p:nvPr/>
        </p:nvSpPr>
        <p:spPr bwMode="auto">
          <a:xfrm>
            <a:off x="4787900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49" name="Oval 33"/>
          <p:cNvSpPr>
            <a:spLocks noChangeAspect="1" noChangeArrowheads="1"/>
          </p:cNvSpPr>
          <p:nvPr/>
        </p:nvSpPr>
        <p:spPr bwMode="auto">
          <a:xfrm>
            <a:off x="4848225" y="23796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0" name="Oval 33"/>
          <p:cNvSpPr>
            <a:spLocks noChangeAspect="1" noChangeArrowheads="1"/>
          </p:cNvSpPr>
          <p:nvPr/>
        </p:nvSpPr>
        <p:spPr bwMode="auto">
          <a:xfrm>
            <a:off x="4959350" y="23860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1" name="Oval 33"/>
          <p:cNvSpPr>
            <a:spLocks noChangeAspect="1" noChangeArrowheads="1"/>
          </p:cNvSpPr>
          <p:nvPr/>
        </p:nvSpPr>
        <p:spPr bwMode="auto">
          <a:xfrm>
            <a:off x="5048250" y="241141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52" name="Rectangle 62"/>
          <p:cNvSpPr>
            <a:spLocks noChangeArrowheads="1"/>
          </p:cNvSpPr>
          <p:nvPr/>
        </p:nvSpPr>
        <p:spPr bwMode="auto">
          <a:xfrm>
            <a:off x="190500" y="765175"/>
            <a:ext cx="8953500" cy="59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bIns="0" anchor="ctr"/>
          <a:lstStyle/>
          <a:p>
            <a:pPr algn="ctr" defTabSz="456697" eaLnBrk="0" hangingPunct="0"/>
            <a:r>
              <a:rPr lang="en-US">
                <a:solidFill>
                  <a:srgbClr val="FFFFFF"/>
                </a:solidFill>
                <a:latin typeface="Calibri" pitchFamily="34" charset="0"/>
              </a:rPr>
              <a:t>29 Countries – over 70 Institutes</a:t>
            </a:r>
          </a:p>
        </p:txBody>
      </p:sp>
      <p:pic>
        <p:nvPicPr>
          <p:cNvPr id="17453" name="Image 66" descr="Australia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263" y="5083175"/>
            <a:ext cx="627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4" name="Image 67" descr="China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68513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5" name="Image 68" descr="Denmark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6300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6" name="Image 72" descr="France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99100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7" name="Image 73" descr="Germany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690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8" name="Image 74" descr="Greece.pn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59588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59" name="Image 75" descr="India.png"/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15225" y="50419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0" name="Image 76" descr="Italy.png"/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263" y="56515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1" name="Image 77" descr="Japan.png"/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41922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2" name="Image 78" descr="Netherlands.png"/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060575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3" name="Image 79" descr="Pakistan.png"/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416300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4" name="Image 80" descr="Norway.pn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767013" y="5637213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5" name="Image 81" descr="Russia.pn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499100" y="5634038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6" name="Image 82" descr="Spain.png"/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515225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7" name="Image 83" descr="Sweden.png"/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210550" y="56102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8" name="Image 85" descr="United-States.png"/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2767013" y="621982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69" name="Image 86" descr="Turkey.png"/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604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0" name="Image 87" descr="United-Kindom.png"/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419225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1" name="Image 88" descr="Ukraine.png"/>
          <p:cNvPicPr>
            <a:picLocks noChangeAspect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06851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2" name="Image 90" descr="Switzerland-apo.png"/>
          <p:cNvPicPr>
            <a:picLocks noChangeAspect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8263" y="6213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3" name="Image 89" descr="Cern.png"/>
          <p:cNvPicPr>
            <a:picLocks noChangeAspect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419225" y="5070475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4" name="Image 93" descr="Belarus.png"/>
          <p:cNvPicPr>
            <a:picLocks noChangeAspect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750888" y="5070475"/>
            <a:ext cx="620712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75" name="Oval 33"/>
          <p:cNvSpPr>
            <a:spLocks noChangeAspect="1" noChangeArrowheads="1"/>
          </p:cNvSpPr>
          <p:nvPr/>
        </p:nvSpPr>
        <p:spPr bwMode="auto">
          <a:xfrm>
            <a:off x="4838700" y="19732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7476" name="Picture 66"/>
          <p:cNvPicPr>
            <a:picLocks noChangeAspect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4773613" y="5041900"/>
            <a:ext cx="620712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7" name="Picture 67"/>
          <p:cNvPicPr>
            <a:picLocks noChangeAspect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6184900" y="5716588"/>
            <a:ext cx="593725" cy="42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8" name="Image 4"/>
          <p:cNvPicPr>
            <a:picLocks noChangeAspect="1" noChangeArrowheads="1"/>
          </p:cNvPicPr>
          <p:nvPr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2751138" y="5070475"/>
            <a:ext cx="6143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79" name="Image 6"/>
          <p:cNvPicPr>
            <a:picLocks noChangeAspect="1" noChangeArrowheads="1"/>
          </p:cNvPicPr>
          <p:nvPr/>
        </p:nvPicPr>
        <p:blipFill>
          <a:blip r:embed="rId28" cstate="print"/>
          <a:srcRect/>
          <a:stretch>
            <a:fillRect/>
          </a:stretch>
        </p:blipFill>
        <p:spPr bwMode="auto">
          <a:xfrm>
            <a:off x="4094163" y="5041900"/>
            <a:ext cx="6000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0" name="Image 36"/>
          <p:cNvPicPr>
            <a:picLocks noChangeAspect="1" noChangeArrowheads="1"/>
          </p:cNvPicPr>
          <p:nvPr/>
        </p:nvPicPr>
        <p:blipFill>
          <a:blip r:embed="rId29" cstate="print"/>
          <a:srcRect/>
          <a:stretch>
            <a:fillRect/>
          </a:stretch>
        </p:blipFill>
        <p:spPr bwMode="auto">
          <a:xfrm>
            <a:off x="8210550" y="5010150"/>
            <a:ext cx="652463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1" name="Image 28"/>
          <p:cNvPicPr>
            <a:picLocks noChangeAspect="1" noChangeArrowheads="1"/>
          </p:cNvPicPr>
          <p:nvPr/>
        </p:nvPicPr>
        <p:blipFill>
          <a:blip r:embed="rId30" cstate="print"/>
          <a:srcRect/>
          <a:stretch>
            <a:fillRect/>
          </a:stretch>
        </p:blipFill>
        <p:spPr bwMode="auto">
          <a:xfrm>
            <a:off x="750888" y="5637213"/>
            <a:ext cx="611187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2" name="Image 18"/>
          <p:cNvPicPr>
            <a:picLocks noChangeAspect="1" noChangeArrowheads="1"/>
          </p:cNvPicPr>
          <p:nvPr/>
        </p:nvPicPr>
        <p:blipFill>
          <a:blip r:embed="rId31" cstate="print"/>
          <a:srcRect/>
          <a:stretch>
            <a:fillRect/>
          </a:stretch>
        </p:blipFill>
        <p:spPr bwMode="auto">
          <a:xfrm>
            <a:off x="4094163" y="5634038"/>
            <a:ext cx="611187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3" name="Image 19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4768850" y="5637213"/>
            <a:ext cx="612775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84" name="Image 29"/>
          <p:cNvPicPr>
            <a:picLocks noChangeAspect="1" noChangeArrowheads="1"/>
          </p:cNvPicPr>
          <p:nvPr/>
        </p:nvPicPr>
        <p:blipFill>
          <a:blip r:embed="rId33" cstate="print"/>
          <a:srcRect/>
          <a:stretch>
            <a:fillRect/>
          </a:stretch>
        </p:blipFill>
        <p:spPr bwMode="auto">
          <a:xfrm>
            <a:off x="6853238" y="5622925"/>
            <a:ext cx="612775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85" name="Oval 33"/>
          <p:cNvSpPr>
            <a:spLocks noChangeAspect="1" noChangeArrowheads="1"/>
          </p:cNvSpPr>
          <p:nvPr/>
        </p:nvSpPr>
        <p:spPr bwMode="auto">
          <a:xfrm flipH="1" flipV="1">
            <a:off x="7004050" y="2455863"/>
            <a:ext cx="127000" cy="1143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6" name="Oval 33"/>
          <p:cNvSpPr>
            <a:spLocks noChangeAspect="1" noChangeArrowheads="1"/>
          </p:cNvSpPr>
          <p:nvPr/>
        </p:nvSpPr>
        <p:spPr bwMode="auto">
          <a:xfrm>
            <a:off x="4686300" y="20875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7" name="Oval 33"/>
          <p:cNvSpPr>
            <a:spLocks noChangeAspect="1" noChangeArrowheads="1"/>
          </p:cNvSpPr>
          <p:nvPr/>
        </p:nvSpPr>
        <p:spPr bwMode="auto">
          <a:xfrm>
            <a:off x="4610100" y="21447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8" name="Oval 33"/>
          <p:cNvSpPr>
            <a:spLocks noChangeAspect="1" noChangeArrowheads="1"/>
          </p:cNvSpPr>
          <p:nvPr/>
        </p:nvSpPr>
        <p:spPr bwMode="auto">
          <a:xfrm>
            <a:off x="4737100" y="210026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89" name="Oval 33"/>
          <p:cNvSpPr>
            <a:spLocks noChangeAspect="1" noChangeArrowheads="1"/>
          </p:cNvSpPr>
          <p:nvPr/>
        </p:nvSpPr>
        <p:spPr bwMode="auto">
          <a:xfrm>
            <a:off x="4460875" y="2132013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0" name="Oval 33"/>
          <p:cNvSpPr>
            <a:spLocks noChangeAspect="1" noChangeArrowheads="1"/>
          </p:cNvSpPr>
          <p:nvPr/>
        </p:nvSpPr>
        <p:spPr bwMode="auto">
          <a:xfrm>
            <a:off x="5080000" y="253523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1" name="Oval 33"/>
          <p:cNvSpPr>
            <a:spLocks noChangeAspect="1" noChangeArrowheads="1"/>
          </p:cNvSpPr>
          <p:nvPr/>
        </p:nvSpPr>
        <p:spPr bwMode="auto">
          <a:xfrm>
            <a:off x="5073650" y="259238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2" name="Oval 33"/>
          <p:cNvSpPr>
            <a:spLocks noChangeAspect="1" noChangeArrowheads="1"/>
          </p:cNvSpPr>
          <p:nvPr/>
        </p:nvSpPr>
        <p:spPr bwMode="auto">
          <a:xfrm>
            <a:off x="4806950" y="2222500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3" name="Oval 33"/>
          <p:cNvSpPr>
            <a:spLocks noChangeAspect="1" noChangeArrowheads="1"/>
          </p:cNvSpPr>
          <p:nvPr/>
        </p:nvSpPr>
        <p:spPr bwMode="auto">
          <a:xfrm>
            <a:off x="5640388" y="2630488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4" name="Oval 33"/>
          <p:cNvSpPr>
            <a:spLocks noChangeAspect="1" noChangeArrowheads="1"/>
          </p:cNvSpPr>
          <p:nvPr/>
        </p:nvSpPr>
        <p:spPr bwMode="auto">
          <a:xfrm>
            <a:off x="4724400" y="2260600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5" name="Oval 33"/>
          <p:cNvSpPr>
            <a:spLocks noChangeAspect="1" noChangeArrowheads="1"/>
          </p:cNvSpPr>
          <p:nvPr/>
        </p:nvSpPr>
        <p:spPr bwMode="auto">
          <a:xfrm>
            <a:off x="4918075" y="2138363"/>
            <a:ext cx="127000" cy="1270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6" name="Oval 33"/>
          <p:cNvSpPr>
            <a:spLocks noChangeAspect="1" noChangeArrowheads="1"/>
          </p:cNvSpPr>
          <p:nvPr/>
        </p:nvSpPr>
        <p:spPr bwMode="auto">
          <a:xfrm>
            <a:off x="4248150" y="2065338"/>
            <a:ext cx="127000" cy="127000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7" name="Oval 33"/>
          <p:cNvSpPr>
            <a:spLocks noChangeAspect="1" noChangeArrowheads="1"/>
          </p:cNvSpPr>
          <p:nvPr/>
        </p:nvSpPr>
        <p:spPr bwMode="auto">
          <a:xfrm>
            <a:off x="4241800" y="2097088"/>
            <a:ext cx="127000" cy="127000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8" name="Oval 33"/>
          <p:cNvSpPr>
            <a:spLocks noChangeAspect="1" noChangeArrowheads="1"/>
          </p:cNvSpPr>
          <p:nvPr/>
        </p:nvSpPr>
        <p:spPr bwMode="auto">
          <a:xfrm>
            <a:off x="2327275" y="2279650"/>
            <a:ext cx="152400" cy="152400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499" name="Oval 33"/>
          <p:cNvSpPr>
            <a:spLocks noChangeAspect="1" noChangeArrowheads="1"/>
          </p:cNvSpPr>
          <p:nvPr/>
        </p:nvSpPr>
        <p:spPr bwMode="auto">
          <a:xfrm>
            <a:off x="339725" y="3432175"/>
            <a:ext cx="180975" cy="180975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0" name="Oval 33"/>
          <p:cNvSpPr>
            <a:spLocks noChangeAspect="1" noChangeArrowheads="1"/>
          </p:cNvSpPr>
          <p:nvPr/>
        </p:nvSpPr>
        <p:spPr bwMode="auto">
          <a:xfrm>
            <a:off x="339725" y="4789488"/>
            <a:ext cx="180975" cy="179387"/>
          </a:xfrm>
          <a:prstGeom prst="ellipse">
            <a:avLst/>
          </a:prstGeom>
          <a:solidFill>
            <a:srgbClr val="FFFF00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1" name="Oval 33"/>
          <p:cNvSpPr>
            <a:spLocks noChangeAspect="1" noChangeArrowheads="1"/>
          </p:cNvSpPr>
          <p:nvPr/>
        </p:nvSpPr>
        <p:spPr bwMode="auto">
          <a:xfrm flipH="1" flipV="1">
            <a:off x="334963" y="4160838"/>
            <a:ext cx="179387" cy="180975"/>
          </a:xfrm>
          <a:prstGeom prst="ellipse">
            <a:avLst/>
          </a:prstGeom>
          <a:solidFill>
            <a:srgbClr val="66FFFF"/>
          </a:solidFill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defTabSz="456697" eaLnBrk="0" hangingPunct="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502" name="TextBox 92"/>
          <p:cNvSpPr txBox="1">
            <a:spLocks noChangeArrowheads="1"/>
          </p:cNvSpPr>
          <p:nvPr/>
        </p:nvSpPr>
        <p:spPr bwMode="auto">
          <a:xfrm>
            <a:off x="658813" y="3189288"/>
            <a:ext cx="14255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3" name="TextBox 93"/>
          <p:cNvSpPr txBox="1">
            <a:spLocks noChangeArrowheads="1"/>
          </p:cNvSpPr>
          <p:nvPr/>
        </p:nvSpPr>
        <p:spPr bwMode="auto">
          <a:xfrm>
            <a:off x="658813" y="3933825"/>
            <a:ext cx="14255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Detector</a:t>
            </a:r>
            <a:br>
              <a:rPr lang="en-US">
                <a:solidFill>
                  <a:prstClr val="white"/>
                </a:solidFill>
                <a:latin typeface="Calibri"/>
              </a:rPr>
            </a:br>
            <a:r>
              <a:rPr lang="en-US">
                <a:solidFill>
                  <a:prstClr val="white"/>
                </a:solidFill>
                <a:latin typeface="Calibri"/>
              </a:rPr>
              <a:t>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7504" name="TextBox 94"/>
          <p:cNvSpPr txBox="1">
            <a:spLocks noChangeArrowheads="1"/>
          </p:cNvSpPr>
          <p:nvPr/>
        </p:nvSpPr>
        <p:spPr bwMode="auto">
          <a:xfrm>
            <a:off x="638175" y="4668838"/>
            <a:ext cx="35845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456697"/>
            <a:r>
              <a:rPr lang="en-US">
                <a:solidFill>
                  <a:prstClr val="white"/>
                </a:solidFill>
                <a:latin typeface="Calibri"/>
              </a:rPr>
              <a:t>Accelerator + Detector collaboration</a:t>
            </a:r>
            <a:endParaRPr lang="en-US" sz="16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6" name="Rectangle 43"/>
          <p:cNvSpPr>
            <a:spLocks noChangeArrowheads="1"/>
          </p:cNvSpPr>
          <p:nvPr/>
        </p:nvSpPr>
        <p:spPr bwMode="auto">
          <a:xfrm>
            <a:off x="658813" y="-6350"/>
            <a:ext cx="7443827" cy="7715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defTabSz="456697"/>
            <a:r>
              <a:rPr lang="en-GB" sz="3600" dirty="0">
                <a:solidFill>
                  <a:prstClr val="black"/>
                </a:solidFill>
                <a:latin typeface="Calibri" pitchFamily="34" charset="0"/>
              </a:rPr>
              <a:t>CLIC Collaboration</a:t>
            </a:r>
            <a:endParaRPr lang="en-US" sz="3600" dirty="0">
              <a:solidFill>
                <a:prstClr val="black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5821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9592" y="0"/>
            <a:ext cx="7815262" cy="762000"/>
          </a:xfrm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LHC Injector Chain</a:t>
            </a:r>
          </a:p>
        </p:txBody>
      </p:sp>
      <p:pic>
        <p:nvPicPr>
          <p:cNvPr id="5" name="Picture 5" descr="Cern-complex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364" y="714356"/>
            <a:ext cx="4857784" cy="581480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51891" y="1286412"/>
            <a:ext cx="3534134" cy="1752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45192" y="3657600"/>
            <a:ext cx="3191774" cy="1323439"/>
          </a:xfrm>
          <a:prstGeom prst="rect">
            <a:avLst/>
          </a:prstGeom>
          <a:solidFill>
            <a:srgbClr val="FFFFCC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/>
              <a:t>Normal operation with protons, but every year few weeks of operation with heavy ions (Pb</a:t>
            </a:r>
            <a:r>
              <a:rPr lang="en-US" sz="2000" baseline="30000" dirty="0"/>
              <a:t>82+</a:t>
            </a:r>
            <a:r>
              <a:rPr lang="en-US" sz="2000" dirty="0"/>
              <a:t>)</a:t>
            </a:r>
          </a:p>
        </p:txBody>
      </p:sp>
      <p:sp>
        <p:nvSpPr>
          <p:cNvPr id="13" name="Rectangle 2"/>
          <p:cNvSpPr>
            <a:spLocks noGrp="1" noChangeArrowheads="1"/>
          </p:cNvSpPr>
          <p:nvPr>
            <p:ph type="ftr" sz="quarter" idx="4294967295"/>
          </p:nvPr>
        </p:nvSpPr>
        <p:spPr bwMode="auto">
          <a:xfrm>
            <a:off x="3124200" y="6632575"/>
            <a:ext cx="4398034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Jan Uythoven, The LHC: Acceleration within limits</a:t>
            </a: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4294967295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FYSICA  2011, 15 April 2011</a:t>
            </a:r>
          </a:p>
        </p:txBody>
      </p:sp>
      <p:sp>
        <p:nvSpPr>
          <p:cNvPr id="2" name="Oval Callout 1"/>
          <p:cNvSpPr/>
          <p:nvPr/>
        </p:nvSpPr>
        <p:spPr bwMode="auto">
          <a:xfrm>
            <a:off x="5922814" y="237478"/>
            <a:ext cx="2592288" cy="953756"/>
          </a:xfrm>
          <a:prstGeom prst="wedgeEllipseCallout">
            <a:avLst>
              <a:gd name="adj1" fmla="val -21024"/>
              <a:gd name="adj2" fmla="val 124847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New Linac4 in 2020: H</a:t>
            </a:r>
            <a:r>
              <a:rPr kumimoji="0" lang="en-GB" sz="20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-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7740352" y="1810267"/>
            <a:ext cx="648072" cy="352222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0.16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7764928" y="2098697"/>
            <a:ext cx="540568" cy="301571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rPr>
              <a:t>2.0</a:t>
            </a:r>
          </a:p>
        </p:txBody>
      </p:sp>
    </p:spTree>
    <p:extLst>
      <p:ext uri="{BB962C8B-B14F-4D97-AF65-F5344CB8AC3E}">
        <p14:creationId xmlns:p14="http://schemas.microsoft.com/office/powerpoint/2010/main" val="20590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11" grpId="0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1752600" y="228600"/>
            <a:ext cx="7391400" cy="685800"/>
          </a:xfrm>
          <a:effectLst>
            <a:outerShdw blurRad="38100" dist="38100" dir="2700000" algn="tl" rotWithShape="0">
              <a:prstClr val="black"/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en-GB" sz="3200" dirty="0">
                <a:solidFill>
                  <a:schemeClr val="accent1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+mj-ea"/>
                <a:cs typeface="+mj-cs"/>
              </a:rPr>
              <a:t>CERN: Particle Physics and Innovation</a:t>
            </a: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533400" y="1524000"/>
            <a:ext cx="8458200" cy="914400"/>
          </a:xfrm>
        </p:spPr>
        <p:txBody>
          <a:bodyPr/>
          <a:lstStyle/>
          <a:p>
            <a:pPr>
              <a:spcAft>
                <a:spcPts val="1200"/>
              </a:spcAft>
              <a:buClr>
                <a:srgbClr val="FFFF00"/>
              </a:buClr>
              <a:buFont typeface="Wingdings" charset="2"/>
              <a:buChar char="q"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I</a:t>
            </a: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nterfacing</a:t>
            </a:r>
            <a:r>
              <a:rPr lang="en-US" sz="2400" dirty="0">
                <a:solidFill>
                  <a:schemeClr val="bg2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ea typeface="ＭＳ Ｐゴシック" charset="-128"/>
                <a:cs typeface="ＭＳ Ｐゴシック" charset="-128"/>
              </a:rPr>
              <a:t> between fundamental science and key technological developments</a:t>
            </a:r>
          </a:p>
        </p:txBody>
      </p:sp>
      <p:grpSp>
        <p:nvGrpSpPr>
          <p:cNvPr id="2" name="Group 15"/>
          <p:cNvGrpSpPr/>
          <p:nvPr/>
        </p:nvGrpSpPr>
        <p:grpSpPr>
          <a:xfrm>
            <a:off x="0" y="0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" name="Picture 6" descr="Screen shot 2011-04-17 at 17.36.46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0064" y="2416769"/>
            <a:ext cx="5208336" cy="936031"/>
          </a:xfrm>
          <a:prstGeom prst="rect">
            <a:avLst/>
          </a:prstGeom>
          <a:effectLst>
            <a:outerShdw blurRad="38100" dist="38100" dir="2700000">
              <a:srgbClr val="000000"/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57200" y="3849469"/>
            <a:ext cx="8686800" cy="2627531"/>
            <a:chOff x="457200" y="3849469"/>
            <a:chExt cx="8686800" cy="2627531"/>
          </a:xfrm>
        </p:grpSpPr>
        <p:grpSp>
          <p:nvGrpSpPr>
            <p:cNvPr id="19" name="Group 18"/>
            <p:cNvGrpSpPr/>
            <p:nvPr/>
          </p:nvGrpSpPr>
          <p:grpSpPr>
            <a:xfrm>
              <a:off x="457200" y="3849469"/>
              <a:ext cx="8686800" cy="2627531"/>
              <a:chOff x="457200" y="3849469"/>
              <a:chExt cx="8686800" cy="2627531"/>
            </a:xfrm>
          </p:grpSpPr>
          <p:sp>
            <p:nvSpPr>
              <p:cNvPr id="14" name="Rectangle 1028"/>
              <p:cNvSpPr txBox="1">
                <a:spLocks noChangeArrowheads="1"/>
              </p:cNvSpPr>
              <p:nvPr/>
            </p:nvSpPr>
            <p:spPr bwMode="auto">
              <a:xfrm>
                <a:off x="457200" y="3849469"/>
                <a:ext cx="8686800" cy="762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342900" marR="0" lvl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ts val="1200"/>
                  </a:spcAft>
                  <a:buClr>
                    <a:srgbClr val="FFFF00"/>
                  </a:buClr>
                  <a:buSzPct val="75000"/>
                  <a:buFont typeface="Wingdings" charset="2"/>
                  <a:buChar char="q"/>
                  <a:tabLst/>
                  <a:defRPr/>
                </a:pPr>
                <a:r>
                  <a:rPr kumimoji="0" lang="en-US" sz="2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  <a:uLnTx/>
                    <a:uFillTx/>
                    <a:latin typeface="+mn-lt"/>
                    <a:ea typeface="ＭＳ Ｐゴシック" charset="-128"/>
                    <a:cs typeface="ＭＳ Ｐゴシック" charset="-128"/>
                  </a:rPr>
                  <a:t>CERN Technologies and Innovation</a:t>
                </a:r>
                <a:endParaRPr kumimoji="0" 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  <a:uLnTx/>
                  <a:uFillTx/>
                  <a:latin typeface="+mn-lt"/>
                  <a:ea typeface="ＭＳ Ｐゴシック" charset="-128"/>
                  <a:cs typeface="ＭＳ Ｐゴシック" charset="-128"/>
                </a:endParaRPr>
              </a:p>
            </p:txBody>
          </p:sp>
          <p:pic>
            <p:nvPicPr>
              <p:cNvPr id="15" name="Picture 2" descr="Capture-003924web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14400" y="4382869"/>
                <a:ext cx="2138192" cy="146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18" name="TextBox 17"/>
              <p:cNvSpPr txBox="1"/>
              <p:nvPr/>
            </p:nvSpPr>
            <p:spPr>
              <a:xfrm>
                <a:off x="3707882" y="5877272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</a:t>
                </a: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62000" y="5830669"/>
                <a:ext cx="24384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Accelerating particle beams</a:t>
                </a:r>
              </a:p>
            </p:txBody>
          </p:sp>
          <p:pic>
            <p:nvPicPr>
              <p:cNvPr id="21" name="Picture 1033" descr="Grid_globe_V1"/>
              <p:cNvPicPr>
                <a:picLocks noChangeAspect="1" noChangeArrowheads="1"/>
              </p:cNvPicPr>
              <p:nvPr/>
            </p:nvPicPr>
            <p:blipFill>
              <a:blip r:embed="rId6"/>
              <a:srcRect/>
              <a:stretch>
                <a:fillRect/>
              </a:stretch>
            </p:blipFill>
            <p:spPr bwMode="auto">
              <a:xfrm>
                <a:off x="6858000" y="4395827"/>
                <a:ext cx="1716921" cy="1447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38100" dist="38100" dir="2700000" algn="tl" rotWithShape="0">
                  <a:prstClr val="black"/>
                </a:outerShdw>
              </a:effectLst>
            </p:spPr>
          </p:pic>
          <p:sp>
            <p:nvSpPr>
              <p:cNvPr id="22" name="TextBox 21"/>
              <p:cNvSpPr txBox="1"/>
              <p:nvPr/>
            </p:nvSpPr>
            <p:spPr>
              <a:xfrm>
                <a:off x="6705600" y="5830669"/>
                <a:ext cx="1981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Large-scale computing (Grid)</a:t>
                </a:r>
              </a:p>
            </p:txBody>
          </p:sp>
          <p:sp>
            <p:nvSpPr>
              <p:cNvPr id="24" name="Left-Right Arrow 23"/>
              <p:cNvSpPr/>
              <p:nvPr/>
            </p:nvSpPr>
            <p:spPr bwMode="auto">
              <a:xfrm>
                <a:off x="6012160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25" name="Left-Right Arrow 24"/>
              <p:cNvSpPr/>
              <p:nvPr/>
            </p:nvSpPr>
            <p:spPr bwMode="auto">
              <a:xfrm>
                <a:off x="3265128" y="4916269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0">
                    <a:schemeClr val="accent3"/>
                  </a:gs>
                  <a:gs pos="100000">
                    <a:schemeClr val="tx2">
                      <a:lumMod val="20000"/>
                      <a:lumOff val="80000"/>
                    </a:schemeClr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</p:grpSp>
        <p:pic>
          <p:nvPicPr>
            <p:cNvPr id="23" name="Picture 22" descr="cms_event.jpe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67944" y="4328703"/>
              <a:ext cx="1662621" cy="1582047"/>
            </a:xfrm>
            <a:prstGeom prst="rect">
              <a:avLst/>
            </a:prstGeom>
            <a:effectLst>
              <a:outerShdw blurRad="38100" dist="38100" dir="2700000" algn="tl" rotWithShape="0">
                <a:prstClr val="black"/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1633449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76200"/>
            <a:ext cx="9144000" cy="904528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marL="342900" indent="-342900" algn="ctr">
              <a:spcBef>
                <a:spcPct val="20000"/>
              </a:spcBef>
              <a:spcAft>
                <a:spcPts val="1200"/>
              </a:spcAft>
              <a:defRPr/>
            </a:pPr>
            <a:r>
              <a:rPr lang="en-US" sz="2400" dirty="0">
                <a:solidFill>
                  <a:srgbClr val="FFFF00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sym typeface="Wingdings"/>
              </a:rPr>
              <a:t>Medical Application as an Example of Particle Physics Spin-off</a:t>
            </a:r>
            <a:endParaRPr lang="en-US" sz="2400" dirty="0">
              <a:solidFill>
                <a:srgbClr val="FFFF00"/>
              </a:solidFill>
              <a:effectLst>
                <a:outerShdw blurRad="38100" dist="38100" dir="2700000" algn="tl" rotWithShape="0">
                  <a:prstClr val="black"/>
                </a:outerShdw>
              </a:effectLst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764704"/>
            <a:ext cx="71096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chemeClr val="accent5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Combining Physics, ICT, Biology and Medicine to fight cancer</a:t>
            </a:r>
          </a:p>
        </p:txBody>
      </p:sp>
      <p:grpSp>
        <p:nvGrpSpPr>
          <p:cNvPr id="2" name="Group 45"/>
          <p:cNvGrpSpPr/>
          <p:nvPr/>
        </p:nvGrpSpPr>
        <p:grpSpPr>
          <a:xfrm>
            <a:off x="0" y="1811477"/>
            <a:ext cx="9144000" cy="2303323"/>
            <a:chOff x="0" y="1811477"/>
            <a:chExt cx="9144000" cy="2303323"/>
          </a:xfrm>
        </p:grpSpPr>
        <p:pic>
          <p:nvPicPr>
            <p:cNvPr id="15" name="Picture 2" descr="Capture-003924web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57200" y="1828800"/>
              <a:ext cx="2138192" cy="14693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0" y="3276600"/>
              <a:ext cx="3276600" cy="800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Accelerating particle beams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~30’000 accelerators worldwide</a:t>
              </a:r>
            </a:p>
            <a:p>
              <a:pPr algn="ctr"/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~17’000 used for medicine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268700" y="1811477"/>
              <a:ext cx="277286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Hadron Therapy</a:t>
              </a:r>
            </a:p>
          </p:txBody>
        </p:sp>
        <p:pic>
          <p:nvPicPr>
            <p:cNvPr id="42" name="Picture 41" descr="Screen shot 2011-04-17 at 23.47.5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81600" y="2438401"/>
              <a:ext cx="1178821" cy="1143000"/>
            </a:xfrm>
            <a:prstGeom prst="rect">
              <a:avLst/>
            </a:prstGeom>
          </p:spPr>
        </p:pic>
        <p:pic>
          <p:nvPicPr>
            <p:cNvPr id="43" name="Picture 42" descr="Screen shot 2011-04-17 at 23.48.11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400799" y="2438400"/>
              <a:ext cx="1136633" cy="1143000"/>
            </a:xfrm>
            <a:prstGeom prst="rect">
              <a:avLst/>
            </a:prstGeom>
          </p:spPr>
        </p:pic>
        <p:sp>
          <p:nvSpPr>
            <p:cNvPr id="23" name="TextBox 22"/>
            <p:cNvSpPr txBox="1"/>
            <p:nvPr/>
          </p:nvSpPr>
          <p:spPr>
            <a:xfrm>
              <a:off x="7620000" y="2438400"/>
              <a:ext cx="1524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Leadership in Ion Beam Therapy now in Europe and Japan</a:t>
              </a:r>
              <a:endParaRPr lang="en-GB" sz="1200" dirty="0">
                <a:solidFill>
                  <a:srgbClr val="FFFFFF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endParaRPr>
            </a:p>
          </p:txBody>
        </p:sp>
        <p:sp>
          <p:nvSpPr>
            <p:cNvPr id="25" name="Left-Right Arrow 24"/>
            <p:cNvSpPr/>
            <p:nvPr/>
          </p:nvSpPr>
          <p:spPr bwMode="auto">
            <a:xfrm>
              <a:off x="2627784" y="1890000"/>
              <a:ext cx="658800" cy="396000"/>
            </a:xfrm>
            <a:prstGeom prst="leftRightArrow">
              <a:avLst/>
            </a:prstGeom>
            <a:gradFill flip="none" rotWithShape="1">
              <a:gsLst>
                <a:gs pos="21000">
                  <a:schemeClr val="tx2">
                    <a:lumMod val="20000"/>
                    <a:lumOff val="80000"/>
                  </a:schemeClr>
                </a:gs>
                <a:gs pos="100000">
                  <a:srgbClr val="FFFF00"/>
                </a:gs>
              </a:gsLst>
              <a:lin ang="0" scaled="1"/>
              <a:tileRect/>
            </a:gra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>
                <a:srgbClr val="000000">
                  <a:alpha val="43000"/>
                </a:srgbClr>
              </a:outerShdw>
            </a:effec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grpSp>
          <p:nvGrpSpPr>
            <p:cNvPr id="3" name="Group 31"/>
            <p:cNvGrpSpPr/>
            <p:nvPr/>
          </p:nvGrpSpPr>
          <p:grpSpPr>
            <a:xfrm>
              <a:off x="3423998" y="2438400"/>
              <a:ext cx="1630315" cy="1219200"/>
              <a:chOff x="3347798" y="2438400"/>
              <a:chExt cx="1630315" cy="1219200"/>
            </a:xfrm>
          </p:grpSpPr>
          <p:grpSp>
            <p:nvGrpSpPr>
              <p:cNvPr id="4" name="Group 43"/>
              <p:cNvGrpSpPr/>
              <p:nvPr/>
            </p:nvGrpSpPr>
            <p:grpSpPr>
              <a:xfrm>
                <a:off x="3352800" y="2438400"/>
                <a:ext cx="1625313" cy="1219200"/>
                <a:chOff x="6705600" y="2209518"/>
                <a:chExt cx="1625313" cy="1219200"/>
              </a:xfrm>
            </p:grpSpPr>
            <p:pic>
              <p:nvPicPr>
                <p:cNvPr id="39" name="Picture 8" descr="single_spot"/>
                <p:cNvPicPr>
                  <a:picLocks noChangeAspect="1" noChangeArrowheads="1"/>
                </p:cNvPicPr>
                <p:nvPr/>
              </p:nvPicPr>
              <p:blipFill>
                <a:blip r:embed="rId6"/>
                <a:srcRect/>
                <a:stretch>
                  <a:fillRect/>
                </a:stretch>
              </p:blipFill>
              <p:spPr bwMode="auto">
                <a:xfrm>
                  <a:off x="6705600" y="2209518"/>
                  <a:ext cx="1625313" cy="12192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1" name="Rectangle 40"/>
                <p:cNvSpPr/>
                <p:nvPr/>
              </p:nvSpPr>
              <p:spPr>
                <a:xfrm>
                  <a:off x="7315200" y="2209518"/>
                  <a:ext cx="990600" cy="52322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algn="ctr" eaLnBrk="1" hangingPunct="1"/>
                  <a:r>
                    <a:rPr lang="en-GB" sz="1400" dirty="0">
                      <a:solidFill>
                        <a:srgbClr val="FFFF00"/>
                      </a:solidFill>
                      <a:effectLst>
                        <a:outerShdw blurRad="38100" dist="38100" dir="2700000" algn="tl" rotWithShape="0">
                          <a:prstClr val="black"/>
                        </a:outerShdw>
                      </a:effectLst>
                    </a:rPr>
                    <a:t>Tumour Target</a:t>
                  </a:r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3347798" y="3048000"/>
                <a:ext cx="6908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Protons</a:t>
                </a:r>
              </a:p>
              <a:p>
                <a:r>
                  <a:rPr lang="en-GB" sz="1000" dirty="0">
                    <a:solidFill>
                      <a:schemeClr val="accent1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light ions</a:t>
                </a:r>
              </a:p>
            </p:txBody>
          </p:sp>
        </p:grpSp>
        <p:sp>
          <p:nvSpPr>
            <p:cNvPr id="35" name="TextBox 34"/>
            <p:cNvSpPr txBox="1"/>
            <p:nvPr/>
          </p:nvSpPr>
          <p:spPr>
            <a:xfrm>
              <a:off x="3352800" y="3591580"/>
              <a:ext cx="4267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&gt;70’000 patients treated worldwide  (30 facilities)</a:t>
              </a:r>
            </a:p>
            <a:p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rPr>
                <a:t>&gt;21’000 patients treated in Europe  (9 facilities)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486400" y="3352800"/>
              <a:ext cx="5523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X-ray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17248" y="3380601"/>
              <a:ext cx="697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protons</a:t>
              </a:r>
            </a:p>
          </p:txBody>
        </p:sp>
      </p:grpSp>
      <p:grpSp>
        <p:nvGrpSpPr>
          <p:cNvPr id="5" name="Group 2"/>
          <p:cNvGrpSpPr/>
          <p:nvPr/>
        </p:nvGrpSpPr>
        <p:grpSpPr>
          <a:xfrm>
            <a:off x="395536" y="4293096"/>
            <a:ext cx="8596064" cy="2374684"/>
            <a:chOff x="395536" y="4293096"/>
            <a:chExt cx="8596064" cy="2374684"/>
          </a:xfrm>
        </p:grpSpPr>
        <p:grpSp>
          <p:nvGrpSpPr>
            <p:cNvPr id="6" name="Group 46"/>
            <p:cNvGrpSpPr/>
            <p:nvPr/>
          </p:nvGrpSpPr>
          <p:grpSpPr>
            <a:xfrm>
              <a:off x="395536" y="4707578"/>
              <a:ext cx="8596064" cy="1960202"/>
              <a:chOff x="395536" y="4707578"/>
              <a:chExt cx="8596064" cy="1960202"/>
            </a:xfrm>
          </p:grpSpPr>
          <p:sp>
            <p:nvSpPr>
              <p:cNvPr id="29" name="TextBox 28"/>
              <p:cNvSpPr txBox="1"/>
              <p:nvPr/>
            </p:nvSpPr>
            <p:spPr>
              <a:xfrm>
                <a:off x="395536" y="6183868"/>
                <a:ext cx="2438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8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Detecting particles 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 bwMode="auto">
              <a:xfrm>
                <a:off x="2819400" y="4800600"/>
                <a:ext cx="658800" cy="396000"/>
              </a:xfrm>
              <a:prstGeom prst="leftRightArrow">
                <a:avLst/>
              </a:prstGeom>
              <a:gradFill flip="none" rotWithShape="1">
                <a:gsLst>
                  <a:gs pos="21000">
                    <a:schemeClr val="tx2">
                      <a:lumMod val="20000"/>
                      <a:lumOff val="80000"/>
                    </a:schemeClr>
                  </a:gs>
                  <a:gs pos="100000">
                    <a:srgbClr val="FFFF00"/>
                  </a:gs>
                </a:gsLst>
                <a:lin ang="0" scaled="1"/>
                <a:tileRect/>
              </a:gradFill>
              <a:ln w="9525" cap="flat" cmpd="sng" algn="ctr">
                <a:solidFill>
                  <a:schemeClr val="bg2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506220" y="4707578"/>
                <a:ext cx="1462109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800" dirty="0">
                    <a:solidFill>
                      <a:srgbClr val="FFFF00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Imaging</a:t>
                </a:r>
              </a:p>
            </p:txBody>
          </p:sp>
          <p:pic>
            <p:nvPicPr>
              <p:cNvPr id="33" name="Picture 32" descr="Screen shot 2011-04-17 at 23.19.02.png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tretch>
                <a:fillRect/>
              </a:stretch>
            </p:blipFill>
            <p:spPr>
              <a:xfrm>
                <a:off x="5486400" y="5323253"/>
                <a:ext cx="1101946" cy="1153747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/>
              <p:nvPr/>
            </p:nvSpPr>
            <p:spPr>
              <a:xfrm>
                <a:off x="5224964" y="4876800"/>
                <a:ext cx="15568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800" dirty="0">
                    <a:solidFill>
                      <a:srgbClr val="CCFFCC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PET Scanner</a:t>
                </a:r>
              </a:p>
            </p:txBody>
          </p:sp>
          <p:pic>
            <p:nvPicPr>
              <p:cNvPr id="38" name="Picture 1032" descr="PET_Alzheimer"/>
              <p:cNvPicPr>
                <a:picLocks noChangeAspect="1" noChangeArrowheads="1"/>
              </p:cNvPicPr>
              <p:nvPr/>
            </p:nvPicPr>
            <p:blipFill>
              <a:blip r:embed="rId8"/>
              <a:srcRect/>
              <a:stretch>
                <a:fillRect/>
              </a:stretch>
            </p:blipFill>
            <p:spPr bwMode="auto">
              <a:xfrm>
                <a:off x="6756400" y="4953000"/>
                <a:ext cx="2235200" cy="1676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63500" dist="38099" dir="2700000" algn="ctr" rotWithShape="0">
                  <a:srgbClr val="000000">
                    <a:alpha val="74997"/>
                  </a:srgbClr>
                </a:outerShdw>
              </a:effec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581400" y="5257800"/>
                <a:ext cx="19050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FFFFFF"/>
                    </a:solidFill>
                    <a:effectLst>
                      <a:outerShdw blurRad="38100" dist="38100" dir="2700000" algn="tl" rotWithShape="0">
                        <a:prstClr val="black"/>
                      </a:outerShdw>
                    </a:effectLst>
                  </a:rPr>
                  <a:t>Clinical trial in Portugal for new breast imaging system (ClearPEM)</a:t>
                </a:r>
                <a:endParaRPr lang="en-GB" sz="1200" dirty="0">
                  <a:solidFill>
                    <a:srgbClr val="FFFFFF"/>
                  </a:solidFill>
                  <a:effectLst>
                    <a:outerShdw blurRad="38100" dist="38100" dir="2700000" algn="tl" rotWithShape="0">
                      <a:prstClr val="black"/>
                    </a:outerShdw>
                  </a:effectLst>
                </a:endParaRPr>
              </a:p>
            </p:txBody>
          </p:sp>
          <p:pic>
            <p:nvPicPr>
              <p:cNvPr id="37" name="Picture 36" descr="Screen shot 2011-04-18 at 11.02.26.png"/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810000" y="5943599"/>
                <a:ext cx="1371600" cy="724181"/>
              </a:xfrm>
              <a:prstGeom prst="rect">
                <a:avLst/>
              </a:prstGeom>
            </p:spPr>
          </p:pic>
        </p:grpSp>
        <p:pic>
          <p:nvPicPr>
            <p:cNvPr id="48" name="Picture 47" descr="cms_event.jpe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4293096"/>
              <a:ext cx="1944216" cy="184999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7429197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91" name="TextBox 4"/>
          <p:cNvSpPr txBox="1">
            <a:spLocks noChangeArrowheads="1"/>
          </p:cNvSpPr>
          <p:nvPr/>
        </p:nvSpPr>
        <p:spPr bwMode="auto">
          <a:xfrm>
            <a:off x="1475656" y="136525"/>
            <a:ext cx="62001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0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</a:rPr>
              <a:t>CERN Education Activities</a:t>
            </a:r>
          </a:p>
        </p:txBody>
      </p:sp>
      <p:cxnSp>
        <p:nvCxnSpPr>
          <p:cNvPr id="46084" name="Straight Connector 42"/>
          <p:cNvCxnSpPr>
            <a:cxnSpLocks noChangeShapeType="1"/>
          </p:cNvCxnSpPr>
          <p:nvPr/>
        </p:nvCxnSpPr>
        <p:spPr bwMode="auto">
          <a:xfrm rot="16200000" flipH="1">
            <a:off x="2800350" y="1352550"/>
            <a:ext cx="685800" cy="25527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2" name="TextBox 28"/>
          <p:cNvSpPr txBox="1">
            <a:spLocks noChangeArrowheads="1"/>
          </p:cNvSpPr>
          <p:nvPr/>
        </p:nvSpPr>
        <p:spPr bwMode="auto">
          <a:xfrm>
            <a:off x="228600" y="1600200"/>
            <a:ext cx="2984500" cy="701675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Scientists at CERN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Academic Training Programme</a:t>
            </a:r>
          </a:p>
        </p:txBody>
      </p:sp>
      <p:cxnSp>
        <p:nvCxnSpPr>
          <p:cNvPr id="46083" name="Straight Connector 48"/>
          <p:cNvCxnSpPr>
            <a:cxnSpLocks noChangeShapeType="1"/>
          </p:cNvCxnSpPr>
          <p:nvPr/>
        </p:nvCxnSpPr>
        <p:spPr bwMode="auto">
          <a:xfrm rot="10800000" flipV="1">
            <a:off x="2667000" y="4114800"/>
            <a:ext cx="1752600" cy="1371600"/>
          </a:xfrm>
          <a:prstGeom prst="line">
            <a:avLst/>
          </a:prstGeom>
          <a:noFill/>
          <a:ln w="38100">
            <a:solidFill>
              <a:srgbClr val="FFFFFF"/>
            </a:solidFill>
            <a:round/>
            <a:headEnd/>
            <a:tailEnd/>
          </a:ln>
        </p:spPr>
      </p:cxnSp>
      <p:sp>
        <p:nvSpPr>
          <p:cNvPr id="46093" name="TextBox 29"/>
          <p:cNvSpPr txBox="1">
            <a:spLocks noChangeArrowheads="1"/>
          </p:cNvSpPr>
          <p:nvPr/>
        </p:nvSpPr>
        <p:spPr bwMode="auto">
          <a:xfrm>
            <a:off x="2895600" y="2971800"/>
            <a:ext cx="3594100" cy="1190625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Young Researchers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High Energy Physics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School of  Computing</a:t>
            </a:r>
          </a:p>
          <a:p>
            <a:r>
              <a:rPr lang="en-US" sz="1600" dirty="0">
                <a:solidFill>
                  <a:srgbClr val="F3F3F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Accelerator School</a:t>
            </a:r>
          </a:p>
        </p:txBody>
      </p:sp>
      <p:cxnSp>
        <p:nvCxnSpPr>
          <p:cNvPr id="46082" name="Straight Connector 53"/>
          <p:cNvCxnSpPr>
            <a:cxnSpLocks noChangeShapeType="1"/>
          </p:cNvCxnSpPr>
          <p:nvPr/>
        </p:nvCxnSpPr>
        <p:spPr bwMode="auto">
          <a:xfrm rot="10800000">
            <a:off x="2438400" y="5713413"/>
            <a:ext cx="3200400" cy="77787"/>
          </a:xfrm>
          <a:prstGeom prst="line">
            <a:avLst/>
          </a:prstGeom>
          <a:noFill/>
          <a:ln w="38100">
            <a:solidFill>
              <a:schemeClr val="accent1"/>
            </a:solidFill>
            <a:round/>
            <a:headEnd/>
            <a:tailEnd/>
          </a:ln>
        </p:spPr>
      </p:cxnSp>
      <p:sp>
        <p:nvSpPr>
          <p:cNvPr id="46094" name="TextBox 30"/>
          <p:cNvSpPr txBox="1">
            <a:spLocks noChangeArrowheads="1"/>
          </p:cNvSpPr>
          <p:nvPr/>
        </p:nvSpPr>
        <p:spPr bwMode="auto">
          <a:xfrm>
            <a:off x="144462" y="5029200"/>
            <a:ext cx="2545438" cy="954107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Physics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Summer Students</a:t>
            </a:r>
          </a:p>
          <a:p>
            <a:r>
              <a:rPr lang="en-US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Programme</a:t>
            </a:r>
          </a:p>
        </p:txBody>
      </p:sp>
      <p:pic>
        <p:nvPicPr>
          <p:cNvPr id="31" name="Picture 30" descr="Screen shot 2010-08-28 at 15.40.3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3460967"/>
            <a:ext cx="2765523" cy="1492033"/>
          </a:xfrm>
          <a:prstGeom prst="rect">
            <a:avLst/>
          </a:prstGeom>
          <a:effectLst>
            <a:outerShdw blurRad="50800" dist="38100" dir="2700000">
              <a:srgbClr val="000000"/>
            </a:outerShdw>
          </a:effectLst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57600" y="4897438"/>
            <a:ext cx="1981200" cy="133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rotWithShape="0">
              <a:srgbClr val="000000">
                <a:alpha val="42999"/>
              </a:srgbClr>
            </a:outerShdw>
          </a:effectLst>
        </p:spPr>
      </p:pic>
      <p:sp>
        <p:nvSpPr>
          <p:cNvPr id="46095" name="TextBox 31"/>
          <p:cNvSpPr txBox="1">
            <a:spLocks noChangeArrowheads="1"/>
          </p:cNvSpPr>
          <p:nvPr/>
        </p:nvSpPr>
        <p:spPr bwMode="auto">
          <a:xfrm>
            <a:off x="5715000" y="5181600"/>
            <a:ext cx="3429000" cy="94615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CERN Teacher Schools</a:t>
            </a:r>
          </a:p>
          <a:p>
            <a:r>
              <a:rPr lang="en-US" sz="1600" dirty="0">
                <a:solidFill>
                  <a:schemeClr val="accent3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International and National Programmes</a:t>
            </a:r>
          </a:p>
        </p:txBody>
      </p:sp>
      <p:grpSp>
        <p:nvGrpSpPr>
          <p:cNvPr id="2" name="Group 22"/>
          <p:cNvGrpSpPr/>
          <p:nvPr/>
        </p:nvGrpSpPr>
        <p:grpSpPr>
          <a:xfrm>
            <a:off x="6553200" y="1066800"/>
            <a:ext cx="2362200" cy="1439426"/>
            <a:chOff x="4828685" y="1151374"/>
            <a:chExt cx="2600815" cy="1676400"/>
          </a:xfrm>
        </p:grpSpPr>
        <p:pic>
          <p:nvPicPr>
            <p:cNvPr id="21" name="Picture 20" descr="Screen shot 2011-06-01 at 00.05.34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828685" y="1151374"/>
              <a:ext cx="2600815" cy="1676400"/>
            </a:xfrm>
            <a:prstGeom prst="rect">
              <a:avLst/>
            </a:prstGeom>
            <a:effectLst>
              <a:outerShdw blurRad="38100" dist="38100" dir="2700000">
                <a:srgbClr val="000000"/>
              </a:outerShdw>
            </a:effectLst>
          </p:spPr>
        </p:pic>
        <p:sp>
          <p:nvSpPr>
            <p:cNvPr id="22" name="TextBox 21"/>
            <p:cNvSpPr txBox="1"/>
            <p:nvPr/>
          </p:nvSpPr>
          <p:spPr>
            <a:xfrm>
              <a:off x="4838700" y="1151374"/>
              <a:ext cx="2590800" cy="860271"/>
            </a:xfrm>
            <a:prstGeom prst="rect">
              <a:avLst/>
            </a:prstGeom>
            <a:noFill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Latin American School</a:t>
              </a:r>
            </a:p>
            <a:p>
              <a:pPr algn="r" eaLnBrk="1" hangingPunct="1">
                <a:defRPr/>
              </a:pP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Natal, Brazil, 2011</a:t>
              </a:r>
              <a:b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</a:b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Arequipa, 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</a:rPr>
                <a:t>P</a:t>
              </a:r>
              <a:r>
                <a:rPr lang="en-US" sz="1400" dirty="0">
                  <a:solidFill>
                    <a:srgbClr val="FFFFFF"/>
                  </a:solidFill>
                  <a:effectLst>
                    <a:outerShdw blurRad="38100" dist="38100" dir="2700000">
                      <a:srgbClr val="000000"/>
                    </a:outerShdw>
                  </a:effectLst>
                  <a:latin typeface="Arial" charset="0"/>
                  <a:ea typeface="ＭＳ Ｐゴシック" charset="-128"/>
                </a:rPr>
                <a:t>eru, 2013</a:t>
              </a:r>
              <a:endParaRPr lang="en-US" sz="14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endParaRPr>
            </a:p>
          </p:txBody>
        </p:sp>
      </p:grpSp>
      <p:pic>
        <p:nvPicPr>
          <p:cNvPr id="27" name="Picture 26" descr="kashii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006" y="1066800"/>
            <a:ext cx="2057401" cy="1371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27984" y="1340768"/>
            <a:ext cx="2133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4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NEW: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Asia-Europe-Pacific </a:t>
            </a:r>
            <a:r>
              <a:rPr lang="en-US" sz="120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School of High-Energy Physics 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 charset="0"/>
                <a:ea typeface="ＭＳ Ｐゴシック" charset="-128"/>
              </a:rPr>
              <a:t>Fukuoka, Oct 2012</a:t>
            </a:r>
          </a:p>
          <a:p>
            <a:pPr eaLnBrk="1" hangingPunct="1"/>
            <a:r>
              <a:rPr lang="en-US" sz="12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India, 2014</a:t>
            </a:r>
            <a:endParaRPr lang="en-US" sz="1200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Arial" charset="0"/>
              <a:ea typeface="ＭＳ Ｐゴシック" charset="-128"/>
            </a:endParaRPr>
          </a:p>
        </p:txBody>
      </p:sp>
      <p:pic>
        <p:nvPicPr>
          <p:cNvPr id="19" name="Picture 2" descr="http://physicschool.web.cern.ch/PhysicSchool/ESHEP/ESHEP2013/Images/PosterESHEP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2749988"/>
            <a:ext cx="1609725" cy="2277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3551872"/>
            <a:ext cx="1944216" cy="738664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eaLnBrk="1" hangingPunct="1"/>
            <a: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  <a:t>CERN School of Physics </a:t>
            </a:r>
            <a:br>
              <a:rPr lang="en-US" sz="1350" dirty="0">
                <a:solidFill>
                  <a:srgbClr val="FFFFFF"/>
                </a:solidFill>
                <a:effectLst>
                  <a:outerShdw blurRad="50800" dist="38100" dir="2700000">
                    <a:srgbClr val="000000"/>
                  </a:outerShdw>
                </a:effectLst>
              </a:rPr>
            </a:br>
            <a:r>
              <a:rPr lang="en-US" sz="135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Hungary, June 2013</a:t>
            </a:r>
          </a:p>
        </p:txBody>
      </p:sp>
    </p:spTree>
    <p:extLst>
      <p:ext uri="{BB962C8B-B14F-4D97-AF65-F5344CB8AC3E}">
        <p14:creationId xmlns:p14="http://schemas.microsoft.com/office/powerpoint/2010/main" val="1828970702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0" y="4261642"/>
            <a:ext cx="9144000" cy="3048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16002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32766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52578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28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2008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17526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2009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35814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2010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410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2011</a:t>
            </a:r>
          </a:p>
        </p:txBody>
      </p:sp>
      <p:sp>
        <p:nvSpPr>
          <p:cNvPr id="62" name="Title 51"/>
          <p:cNvSpPr txBox="1">
            <a:spLocks/>
          </p:cNvSpPr>
          <p:nvPr/>
        </p:nvSpPr>
        <p:spPr>
          <a:xfrm>
            <a:off x="4876800" y="6118696"/>
            <a:ext cx="3810000" cy="764779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 fontAlgn="auto">
              <a:spcAft>
                <a:spcPts val="0"/>
              </a:spcAft>
            </a:pPr>
            <a:r>
              <a:rPr lang="en-US" dirty="0">
                <a:solidFill>
                  <a:prstClr val="black"/>
                </a:solidFill>
              </a:rPr>
              <a:t>LHC Timeline</a:t>
            </a:r>
          </a:p>
        </p:txBody>
      </p:sp>
      <p:grpSp>
        <p:nvGrpSpPr>
          <p:cNvPr id="78" name="Group 77"/>
          <p:cNvGrpSpPr/>
          <p:nvPr/>
        </p:nvGrpSpPr>
        <p:grpSpPr>
          <a:xfrm>
            <a:off x="762000" y="1676400"/>
            <a:ext cx="2246232" cy="2571750"/>
            <a:chOff x="762000" y="1676400"/>
            <a:chExt cx="2246232" cy="2571750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83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/>
            <p:cNvSpPr txBox="1"/>
            <p:nvPr/>
          </p:nvSpPr>
          <p:spPr>
            <a:xfrm>
              <a:off x="1219200" y="2696523"/>
              <a:ext cx="1524000" cy="4462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b="1" dirty="0">
                  <a:solidFill>
                    <a:prstClr val="black"/>
                  </a:solidFill>
                  <a:latin typeface="Calibri"/>
                </a:rPr>
                <a:t>September 10,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First beams around </a:t>
              </a:r>
            </a:p>
          </p:txBody>
        </p:sp>
        <p:pic>
          <p:nvPicPr>
            <p:cNvPr id="67" name="Picture 7" descr="attach_reader?attach_id=1025394&amp;height=150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2000" y="1676400"/>
              <a:ext cx="2246232" cy="850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" name="Group 15"/>
          <p:cNvGrpSpPr/>
          <p:nvPr/>
        </p:nvGrpSpPr>
        <p:grpSpPr>
          <a:xfrm>
            <a:off x="152400" y="4572000"/>
            <a:ext cx="2438400" cy="2132350"/>
            <a:chOff x="152400" y="4572000"/>
            <a:chExt cx="2438400" cy="2132350"/>
          </a:xfrm>
        </p:grpSpPr>
        <p:cxnSp>
          <p:nvCxnSpPr>
            <p:cNvPr id="44" name="Straight Connector 43"/>
            <p:cNvCxnSpPr/>
            <p:nvPr/>
          </p:nvCxnSpPr>
          <p:spPr>
            <a:xfrm>
              <a:off x="9906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219200" y="5257800"/>
              <a:ext cx="13716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solidFill>
                    <a:srgbClr val="FF0000"/>
                  </a:solidFill>
                  <a:latin typeface="Calibri"/>
                </a:rPr>
                <a:t>September 19, 2008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Calibri"/>
                </a:rPr>
                <a:t>Disaster </a:t>
              </a:r>
              <a:br>
                <a:rPr lang="en-US" sz="1200" dirty="0">
                  <a:solidFill>
                    <a:srgbClr val="FF0000"/>
                  </a:solidFill>
                  <a:latin typeface="Calibri"/>
                </a:rPr>
              </a:br>
              <a:r>
                <a:rPr lang="en-GB" sz="1200" dirty="0">
                  <a:solidFill>
                    <a:prstClr val="black"/>
                  </a:solidFill>
                  <a:latin typeface="Calibri"/>
                </a:rPr>
                <a:t>Accidental release of 600 MJ stored in one sector of LHC dipole magnets</a:t>
              </a:r>
              <a:endParaRPr lang="en-US" sz="1200" dirty="0">
                <a:solidFill>
                  <a:srgbClr val="FF0000"/>
                </a:solidFill>
                <a:latin typeface="Calibri"/>
              </a:endParaRPr>
            </a:p>
          </p:txBody>
        </p:sp>
        <p:pic>
          <p:nvPicPr>
            <p:cNvPr id="71" name="Picture 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5105400"/>
              <a:ext cx="1070713" cy="14303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0" name="Group 79"/>
          <p:cNvGrpSpPr/>
          <p:nvPr/>
        </p:nvGrpSpPr>
        <p:grpSpPr>
          <a:xfrm>
            <a:off x="381000" y="34970"/>
            <a:ext cx="3168650" cy="4231046"/>
            <a:chOff x="381000" y="34970"/>
            <a:chExt cx="3168650" cy="4231046"/>
          </a:xfrm>
        </p:grpSpPr>
        <p:cxnSp>
          <p:nvCxnSpPr>
            <p:cNvPr id="33" name="Straight Connector 32"/>
            <p:cNvCxnSpPr/>
            <p:nvPr/>
          </p:nvCxnSpPr>
          <p:spPr>
            <a:xfrm>
              <a:off x="381000" y="685800"/>
              <a:ext cx="0" cy="3580216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609600" y="34970"/>
              <a:ext cx="2940050" cy="1219200"/>
              <a:chOff x="609600" y="34970"/>
              <a:chExt cx="2940050" cy="1219200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609600" y="304800"/>
                <a:ext cx="1351894" cy="4154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100" b="1" dirty="0">
                    <a:solidFill>
                      <a:prstClr val="black"/>
                    </a:solidFill>
                    <a:latin typeface="Calibri"/>
                  </a:rPr>
                  <a:t>August 2008</a:t>
                </a: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000" dirty="0">
                    <a:solidFill>
                      <a:prstClr val="black"/>
                    </a:solidFill>
                    <a:latin typeface="Calibri"/>
                  </a:rPr>
                  <a:t>First injection test</a:t>
                </a:r>
              </a:p>
            </p:txBody>
          </p:sp>
          <p:pic>
            <p:nvPicPr>
              <p:cNvPr id="74" name="Picture 73" descr="Screen shot 2009-11-25 at 9.20.42 PM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1752600" y="34970"/>
                <a:ext cx="1797050" cy="1219200"/>
              </a:xfrm>
              <a:prstGeom prst="rect">
                <a:avLst/>
              </a:prstGeom>
            </p:spPr>
          </p:pic>
        </p:grpSp>
      </p:grpSp>
      <p:grpSp>
        <p:nvGrpSpPr>
          <p:cNvPr id="22" name="Group 21"/>
          <p:cNvGrpSpPr/>
          <p:nvPr/>
        </p:nvGrpSpPr>
        <p:grpSpPr>
          <a:xfrm>
            <a:off x="5562600" y="685800"/>
            <a:ext cx="1699598" cy="3562350"/>
            <a:chOff x="7444402" y="685800"/>
            <a:chExt cx="1699598" cy="3562350"/>
          </a:xfrm>
        </p:grpSpPr>
        <p:cxnSp>
          <p:nvCxnSpPr>
            <p:cNvPr id="55" name="Straight Connector 54"/>
            <p:cNvCxnSpPr/>
            <p:nvPr/>
          </p:nvCxnSpPr>
          <p:spPr>
            <a:xfrm>
              <a:off x="8458200" y="2819400"/>
              <a:ext cx="0" cy="142875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077200" y="1981200"/>
              <a:ext cx="990600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August,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2.3e33, 2.6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44402" y="685800"/>
              <a:ext cx="1699598" cy="1308100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4114800" y="1981200"/>
            <a:ext cx="1151599" cy="2290375"/>
            <a:chOff x="5638800" y="1981200"/>
            <a:chExt cx="1151599" cy="2290375"/>
          </a:xfrm>
        </p:grpSpPr>
        <p:cxnSp>
          <p:nvCxnSpPr>
            <p:cNvPr id="43" name="Straight Connector 42"/>
            <p:cNvCxnSpPr/>
            <p:nvPr/>
          </p:nvCxnSpPr>
          <p:spPr>
            <a:xfrm>
              <a:off x="6477000" y="3352800"/>
              <a:ext cx="0" cy="9187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/>
            <p:cNvSpPr txBox="1"/>
            <p:nvPr/>
          </p:nvSpPr>
          <p:spPr>
            <a:xfrm>
              <a:off x="5638800" y="2971800"/>
              <a:ext cx="1143000" cy="7232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October 14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1e32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248 bunches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en-US" sz="1000" dirty="0">
                <a:solidFill>
                  <a:prstClr val="black"/>
                </a:solidFill>
                <a:latin typeface="Calibri"/>
              </a:endParaRPr>
            </a:p>
          </p:txBody>
        </p:sp>
        <p:pic>
          <p:nvPicPr>
            <p:cNvPr id="10" name="Picture 9" descr="Screen shot 2011-09-01 at 8.24.05 AM.pn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1981200"/>
              <a:ext cx="999199" cy="992974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5029200" y="4572000"/>
            <a:ext cx="1654629" cy="1562100"/>
            <a:chOff x="6858000" y="4572000"/>
            <a:chExt cx="1654629" cy="1562100"/>
          </a:xfrm>
        </p:grpSpPr>
        <p:cxnSp>
          <p:nvCxnSpPr>
            <p:cNvPr id="63" name="Straight Connector 62"/>
            <p:cNvCxnSpPr/>
            <p:nvPr/>
          </p:nvCxnSpPr>
          <p:spPr>
            <a:xfrm>
              <a:off x="6858000" y="4572000"/>
              <a:ext cx="0" cy="457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6934200" y="4648200"/>
              <a:ext cx="12954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dirty="0">
                  <a:solidFill>
                    <a:prstClr val="black"/>
                  </a:solidFill>
                  <a:latin typeface="Calibri"/>
                </a:rPr>
                <a:t>Ions</a:t>
              </a: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934200" y="5029200"/>
              <a:ext cx="1578429" cy="1104900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2590800" y="4572000"/>
            <a:ext cx="1544074" cy="2120900"/>
            <a:chOff x="3657600" y="4572000"/>
            <a:chExt cx="1544074" cy="2120900"/>
          </a:xfrm>
        </p:grpSpPr>
        <p:cxnSp>
          <p:nvCxnSpPr>
            <p:cNvPr id="59" name="Straight Connector 58"/>
            <p:cNvCxnSpPr/>
            <p:nvPr/>
          </p:nvCxnSpPr>
          <p:spPr>
            <a:xfrm>
              <a:off x="5172727" y="4572000"/>
              <a:ext cx="0" cy="7143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4038600" y="4876800"/>
              <a:ext cx="1163074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March 30, 2010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First collisions at 3.5 TeV</a:t>
              </a:r>
            </a:p>
          </p:txBody>
        </p:sp>
        <p:pic>
          <p:nvPicPr>
            <p:cNvPr id="13" name="Picture 12" descr="Screen shot 2011-09-01 at 10.12.37 AM.png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7600" y="5410200"/>
              <a:ext cx="1539955" cy="1282700"/>
            </a:xfrm>
            <a:prstGeom prst="rect">
              <a:avLst/>
            </a:prstGeom>
          </p:spPr>
        </p:pic>
      </p:grpSp>
      <p:grpSp>
        <p:nvGrpSpPr>
          <p:cNvPr id="21" name="Group 20"/>
          <p:cNvGrpSpPr/>
          <p:nvPr/>
        </p:nvGrpSpPr>
        <p:grpSpPr>
          <a:xfrm>
            <a:off x="5410200" y="2819400"/>
            <a:ext cx="1143000" cy="1452175"/>
            <a:chOff x="7086600" y="2819400"/>
            <a:chExt cx="1143000" cy="1452175"/>
          </a:xfrm>
        </p:grpSpPr>
        <p:sp>
          <p:nvSpPr>
            <p:cNvPr id="15" name="Rectangle 14"/>
            <p:cNvSpPr/>
            <p:nvPr/>
          </p:nvSpPr>
          <p:spPr>
            <a:xfrm>
              <a:off x="7162800" y="3276600"/>
              <a:ext cx="990600" cy="30480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800" dirty="0">
                  <a:solidFill>
                    <a:srgbClr val="1F497D"/>
                  </a:solidFill>
                </a:rPr>
                <a:t>1380</a:t>
              </a: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7848600" y="3657600"/>
              <a:ext cx="0" cy="613975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7086600" y="2819400"/>
              <a:ext cx="1143000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June 28 2011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1380 bunches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895600" y="914400"/>
            <a:ext cx="1650117" cy="3333750"/>
            <a:chOff x="4038600" y="914400"/>
            <a:chExt cx="1650117" cy="3333750"/>
          </a:xfrm>
        </p:grpSpPr>
        <p:cxnSp>
          <p:nvCxnSpPr>
            <p:cNvPr id="41" name="Straight Connector 40"/>
            <p:cNvCxnSpPr>
              <a:stCxn id="42" idx="1"/>
            </p:cNvCxnSpPr>
            <p:nvPr/>
          </p:nvCxnSpPr>
          <p:spPr>
            <a:xfrm>
              <a:off x="4267200" y="2265149"/>
              <a:ext cx="0" cy="1983001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4267200" y="2057400"/>
              <a:ext cx="137097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November 29,  2009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Beam back</a:t>
              </a:r>
            </a:p>
          </p:txBody>
        </p:sp>
        <p:pic>
          <p:nvPicPr>
            <p:cNvPr id="73" name="Picture 2" descr="http://mediaarchive.cern.ch/MediaArchive/Photo/Public/2009/0911187/0911187_94/0911187_94-A4-at-144-dpi.jpg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914400"/>
              <a:ext cx="1650117" cy="1098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4" name="Straight Connector 53"/>
          <p:cNvCxnSpPr/>
          <p:nvPr/>
        </p:nvCxnSpPr>
        <p:spPr>
          <a:xfrm>
            <a:off x="7010400" y="4267200"/>
            <a:ext cx="0" cy="304800"/>
          </a:xfrm>
          <a:prstGeom prst="line">
            <a:avLst/>
          </a:prstGeom>
          <a:ln w="15875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315200" y="4267200"/>
            <a:ext cx="10276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prstClr val="white">
                    <a:lumMod val="85000"/>
                  </a:prstClr>
                </a:solidFill>
                <a:latin typeface="Calibri"/>
              </a:rPr>
              <a:t>2012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162800" y="4572000"/>
            <a:ext cx="1196002" cy="1483787"/>
            <a:chOff x="7162800" y="4572000"/>
            <a:chExt cx="1196002" cy="1483787"/>
          </a:xfrm>
        </p:grpSpPr>
        <p:cxnSp>
          <p:nvCxnSpPr>
            <p:cNvPr id="70" name="Straight Connector 69"/>
            <p:cNvCxnSpPr/>
            <p:nvPr/>
          </p:nvCxnSpPr>
          <p:spPr>
            <a:xfrm flipV="1">
              <a:off x="7620000" y="4572000"/>
              <a:ext cx="0" cy="8382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7162800" y="5486400"/>
              <a:ext cx="1196002" cy="5693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18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6.6 fb</a:t>
              </a:r>
              <a:r>
                <a:rPr lang="en-US" sz="1000" baseline="30000" dirty="0">
                  <a:solidFill>
                    <a:prstClr val="black"/>
                  </a:solidFill>
                  <a:latin typeface="Calibri"/>
                </a:rPr>
                <a:t>-1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to ATLAS &amp; CMS</a:t>
              </a: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6781800" y="3276600"/>
            <a:ext cx="1196002" cy="990600"/>
            <a:chOff x="6781800" y="3276600"/>
            <a:chExt cx="1196002" cy="990600"/>
          </a:xfrm>
        </p:grpSpPr>
        <p:cxnSp>
          <p:nvCxnSpPr>
            <p:cNvPr id="76" name="Straight Connector 75"/>
            <p:cNvCxnSpPr/>
            <p:nvPr/>
          </p:nvCxnSpPr>
          <p:spPr>
            <a:xfrm>
              <a:off x="7467600" y="3657600"/>
              <a:ext cx="0" cy="609600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/>
            <p:cNvSpPr txBox="1"/>
            <p:nvPr/>
          </p:nvSpPr>
          <p:spPr>
            <a:xfrm>
              <a:off x="6781800" y="3276600"/>
              <a:ext cx="119600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6 June, 2012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>
                  <a:solidFill>
                    <a:prstClr val="black"/>
                  </a:solidFill>
                  <a:latin typeface="Calibri"/>
                </a:rPr>
                <a:t>6.8e33</a:t>
              </a:r>
              <a:endParaRPr lang="en-US" sz="1000" baseline="30000" dirty="0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663267" y="961831"/>
            <a:ext cx="2480733" cy="3305369"/>
            <a:chOff x="6663267" y="961831"/>
            <a:chExt cx="2480733" cy="3305369"/>
          </a:xfrm>
        </p:grpSpPr>
        <p:pic>
          <p:nvPicPr>
            <p:cNvPr id="9" name="Picture 8" descr="Screen shot 2012-11-09 at 7.00.21 PM.pn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3267" y="961831"/>
              <a:ext cx="2480733" cy="1857569"/>
            </a:xfrm>
            <a:prstGeom prst="rect">
              <a:avLst/>
            </a:prstGeom>
          </p:spPr>
        </p:pic>
        <p:cxnSp>
          <p:nvCxnSpPr>
            <p:cNvPr id="81" name="Straight Connector 80"/>
            <p:cNvCxnSpPr/>
            <p:nvPr/>
          </p:nvCxnSpPr>
          <p:spPr>
            <a:xfrm>
              <a:off x="8245482" y="3187443"/>
              <a:ext cx="0" cy="1079757"/>
            </a:xfrm>
            <a:prstGeom prst="line">
              <a:avLst/>
            </a:prstGeom>
            <a:ln w="15875">
              <a:solidFill>
                <a:schemeClr val="tx1">
                  <a:lumMod val="85000"/>
                  <a:lumOff val="15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TextBox 81"/>
            <p:cNvSpPr txBox="1"/>
            <p:nvPr/>
          </p:nvSpPr>
          <p:spPr>
            <a:xfrm>
              <a:off x="7965397" y="2840995"/>
              <a:ext cx="108708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100" b="1" dirty="0">
                  <a:solidFill>
                    <a:prstClr val="black"/>
                  </a:solidFill>
                  <a:latin typeface="Calibri"/>
                </a:rPr>
                <a:t>4 July, 2012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226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5616" y="138698"/>
            <a:ext cx="8280920" cy="553998"/>
          </a:xfrm>
          <a:prstGeom prst="rect">
            <a:avLst/>
          </a:prstGeom>
          <a:noFill/>
          <a:ln>
            <a:noFill/>
          </a:ln>
          <a:effectLst>
            <a:outerShdw blurRad="38100" dist="38100" dir="2700000" algn="tl" rotWithShape="0">
              <a:prstClr val="black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kern="0" dirty="0"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+mj-lt"/>
                <a:cs typeface="Arial"/>
              </a:rPr>
              <a:t>The highlight of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a remarkable year</a:t>
            </a:r>
            <a:r>
              <a:rPr kumimoji="0" lang="en-US" sz="3000" i="0" u="none" strike="noStrike" kern="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 </a:t>
            </a:r>
            <a:r>
              <a:rPr kumimoji="0" lang="en-US" sz="3000" i="0" u="none" strike="noStrike" kern="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uLnTx/>
                <a:uFillTx/>
                <a:latin typeface="+mj-lt"/>
                <a:cs typeface="Arial"/>
              </a:rPr>
              <a:t>2012</a:t>
            </a:r>
          </a:p>
        </p:txBody>
      </p:sp>
      <p:pic>
        <p:nvPicPr>
          <p:cNvPr id="5" name="Content Placeholder 3"/>
          <p:cNvPicPr preferRelativeResize="0"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" b="871"/>
          <a:stretch>
            <a:fillRect/>
          </a:stretch>
        </p:blipFill>
        <p:spPr>
          <a:xfrm>
            <a:off x="461392" y="836712"/>
            <a:ext cx="4038600" cy="5334000"/>
          </a:xfrm>
          <a:prstGeom prst="rect">
            <a:avLst/>
          </a:prstGeom>
          <a:ln>
            <a:solidFill>
              <a:schemeClr val="tx1"/>
            </a:solidFill>
            <a:miter lim="800000"/>
            <a:headEnd/>
            <a:tailEnd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 descr="economist p1.jpg"/>
          <p:cNvPicPr>
            <a:picLocks noChangeAspect="1"/>
          </p:cNvPicPr>
          <p:nvPr/>
        </p:nvPicPr>
        <p:blipFill rotWithShape="1">
          <a:blip r:embed="rId3"/>
          <a:srcRect t="3979" r="3195"/>
          <a:stretch/>
        </p:blipFill>
        <p:spPr>
          <a:xfrm>
            <a:off x="4716016" y="836712"/>
            <a:ext cx="4142234" cy="5328591"/>
          </a:xfrm>
          <a:prstGeom prst="rect">
            <a:avLst/>
          </a:prstGeom>
          <a:ln>
            <a:solidFill>
              <a:srgbClr val="0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233305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5061" r="8784" b="30569"/>
          <a:stretch/>
        </p:blipFill>
        <p:spPr>
          <a:xfrm>
            <a:off x="611560" y="703389"/>
            <a:ext cx="7878073" cy="42377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7504" y="44624"/>
            <a:ext cx="892899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accent1"/>
                </a:solidFill>
                <a:latin typeface="+mj-lt"/>
              </a:rPr>
              <a:t>Nobel Prize in Physics 2013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83568" y="4987041"/>
            <a:ext cx="7704856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800" dirty="0">
                <a:solidFill>
                  <a:schemeClr val="accent1"/>
                </a:solidFill>
                <a:latin typeface="+mn-lt"/>
              </a:rPr>
              <a:t>The Nobel Prize in Physics 2013 was awarded jointly to François </a:t>
            </a:r>
            <a:r>
              <a:rPr lang="en-US" sz="1800" dirty="0" err="1">
                <a:solidFill>
                  <a:schemeClr val="accent1"/>
                </a:solidFill>
                <a:latin typeface="+mn-lt"/>
              </a:rPr>
              <a:t>Englert</a:t>
            </a:r>
            <a:r>
              <a:rPr lang="en-US" sz="1800" dirty="0">
                <a:solidFill>
                  <a:schemeClr val="accent1"/>
                </a:solidFill>
                <a:latin typeface="+mn-lt"/>
              </a:rPr>
              <a:t> and Peter W. Higgs </a:t>
            </a:r>
            <a:r>
              <a:rPr lang="en-US" sz="1800" i="1" dirty="0">
                <a:solidFill>
                  <a:schemeClr val="accent1"/>
                </a:solidFill>
                <a:latin typeface="+mn-lt"/>
              </a:rPr>
              <a:t>"for the theoretical discovery of a mechanism that contributes to our understanding of the origin of mass of subatomic particles, and which recently was </a:t>
            </a:r>
            <a:r>
              <a:rPr lang="en-US" sz="1800" i="1" dirty="0">
                <a:solidFill>
                  <a:srgbClr val="00FF00"/>
                </a:solidFill>
                <a:latin typeface="+mn-lt"/>
              </a:rPr>
              <a:t>confirmed through the discovery of the predicted fundamental particle, by the ATLAS and CMS experiments at CERN's Large Hadron Collider”.</a:t>
            </a:r>
            <a:endParaRPr lang="en-US" sz="1800" dirty="0">
              <a:solidFill>
                <a:srgbClr val="00FF00"/>
              </a:solidFill>
              <a:latin typeface="+mn-lt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8304" y="116632"/>
            <a:ext cx="1772816" cy="1772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74195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2-12-11 at 11.55.5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571500"/>
            <a:ext cx="4944699" cy="5046099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208655" cy="1143000"/>
          </a:xfrm>
          <a:prstGeom prst="rect">
            <a:avLst/>
          </a:prstGeom>
        </p:spPr>
        <p:txBody>
          <a:bodyPr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auto">
              <a:spcAft>
                <a:spcPts val="0"/>
              </a:spcAft>
            </a:pPr>
            <a:r>
              <a:rPr lang="en-US" sz="3200" dirty="0">
                <a:solidFill>
                  <a:schemeClr val="accent1"/>
                </a:solidFill>
                <a:effectLst>
                  <a:outerShdw blurRad="38100" dist="38100" dir="2700000" algn="tl" rotWithShape="0">
                    <a:prstClr val="black"/>
                  </a:outerShdw>
                </a:effectLst>
                <a:latin typeface="Arial"/>
              </a:rPr>
              <a:t>The Worldwide LHC Computing Grid</a:t>
            </a:r>
          </a:p>
        </p:txBody>
      </p:sp>
      <p:sp>
        <p:nvSpPr>
          <p:cNvPr id="4" name="Oval 3"/>
          <p:cNvSpPr/>
          <p:nvPr/>
        </p:nvSpPr>
        <p:spPr>
          <a:xfrm>
            <a:off x="2067272" y="620687"/>
            <a:ext cx="5025008" cy="4996912"/>
          </a:xfrm>
          <a:prstGeom prst="ellipse">
            <a:avLst/>
          </a:prstGeom>
          <a:blipFill>
            <a:blip r:embed="rId3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sz="1800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177800" y="1676399"/>
            <a:ext cx="8947860" cy="3480376"/>
            <a:chOff x="177800" y="1676399"/>
            <a:chExt cx="9388877" cy="3480376"/>
          </a:xfrm>
          <a:effectLst>
            <a:outerShdw blurRad="38100" dist="38100" dir="2700000" algn="tl" rotWithShape="0">
              <a:prstClr val="black"/>
            </a:outerShdw>
          </a:effectLst>
        </p:grpSpPr>
        <p:sp>
          <p:nvSpPr>
            <p:cNvPr id="5" name="TextBox 4"/>
            <p:cNvSpPr txBox="1"/>
            <p:nvPr/>
          </p:nvSpPr>
          <p:spPr>
            <a:xfrm>
              <a:off x="177800" y="3124200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Tier-1: permanent storage, re-processing,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analysis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06152" y="1676399"/>
              <a:ext cx="21336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Tier-0 (CERN): data recording, reconstruction and distribution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0891" y="4572000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Tier-2: Simulation,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end-user analysis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281963" y="3955197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&gt; 2 million jobs/day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7188404" y="2502716"/>
              <a:ext cx="2133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~250’000 cores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508634" y="3162454"/>
              <a:ext cx="19026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173 PB of storage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7433077" y="1694749"/>
              <a:ext cx="21336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nearly 160 sites, </a:t>
              </a:r>
              <a:b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</a:b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35 countries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7735305" y="4710499"/>
              <a:ext cx="14245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>
                  <a:solidFill>
                    <a:prstClr val="white"/>
                  </a:solidFill>
                  <a:latin typeface="+mn-lt"/>
                  <a:ea typeface="+mn-ea"/>
                  <a:cs typeface="+mn-cs"/>
                </a:rPr>
                <a:t>10 Gb links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125403" y="5633953"/>
            <a:ext cx="7695069" cy="1323439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An International collaboration to distribute and analyse LHC data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GB" sz="1700" dirty="0">
                <a:solidFill>
                  <a:srgbClr val="FFFF00"/>
                </a:solidFill>
                <a:latin typeface="Arial"/>
                <a:ea typeface="+mn-ea"/>
                <a:cs typeface="+mn-cs"/>
              </a:rPr>
              <a:t>Integrates computer centres worldwide that provide computing and storage resource into a single infrastructure accessible by all LHC physicists</a:t>
            </a:r>
          </a:p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endParaRPr lang="en-GB" sz="1700" dirty="0">
              <a:solidFill>
                <a:srgbClr val="FFFF00"/>
              </a:solidFill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7994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770030" y="807161"/>
            <a:ext cx="4373970" cy="2548435"/>
          </a:xfrm>
        </p:spPr>
        <p:txBody>
          <a:bodyPr/>
          <a:lstStyle/>
          <a:p>
            <a:r>
              <a:rPr lang="en-US" dirty="0"/>
              <a:t>Switch off the RF</a:t>
            </a:r>
          </a:p>
          <a:p>
            <a:pPr lvl="1"/>
            <a:r>
              <a:rPr lang="en-US" dirty="0"/>
              <a:t>Debunching fills the abort gap</a:t>
            </a:r>
          </a:p>
          <a:p>
            <a:r>
              <a:rPr lang="en-US" dirty="0"/>
              <a:t>Dump Beam</a:t>
            </a:r>
          </a:p>
          <a:p>
            <a:pPr lvl="1"/>
            <a:r>
              <a:rPr lang="en-US" dirty="0"/>
              <a:t>Loss in point 6 on absorber elements</a:t>
            </a:r>
          </a:p>
          <a:p>
            <a:pPr lvl="1"/>
            <a:r>
              <a:rPr lang="en-US" dirty="0"/>
              <a:t>Some losses collimation</a:t>
            </a:r>
          </a:p>
          <a:p>
            <a:pPr lvl="1"/>
            <a:r>
              <a:rPr lang="en-US" dirty="0"/>
              <a:t>Clean at experiments:</a:t>
            </a:r>
            <a:br>
              <a:rPr lang="en-US" dirty="0"/>
            </a:br>
            <a:r>
              <a:rPr lang="en-US" dirty="0"/>
              <a:t>factor 1 : 10 000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Verification of Dump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</a:rPr>
              <a:pPr>
                <a:defRPr/>
              </a:pPr>
              <a:t>77</a:t>
            </a:fld>
            <a:endParaRPr lang="en-US" dirty="0">
              <a:solidFill>
                <a:srgbClr val="00007D"/>
              </a:solidFill>
            </a:endParaRPr>
          </a:p>
        </p:txBody>
      </p:sp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558" y="4006464"/>
            <a:ext cx="8793622" cy="21193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523" y="679508"/>
            <a:ext cx="3986475" cy="319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712903" y="6274965"/>
            <a:ext cx="10570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Dump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45415" y="6325299"/>
            <a:ext cx="18036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Collimation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64066" y="6316910"/>
            <a:ext cx="46642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dirty="0">
                <a:solidFill>
                  <a:srgbClr val="00007D"/>
                </a:solidFill>
              </a:rPr>
              <a:t>Rest of the machine is clean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rot="16200000" flipV="1">
            <a:off x="7210340" y="6002324"/>
            <a:ext cx="503338" cy="343947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1837188" y="3934437"/>
            <a:ext cx="5234732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Measured Beam losses around the whole Machine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008076" y="597016"/>
            <a:ext cx="3178030" cy="338554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600" dirty="0">
                <a:solidFill>
                  <a:srgbClr val="FF0000"/>
                </a:solidFill>
              </a:rPr>
              <a:t>Image of the dumped beam</a:t>
            </a:r>
          </a:p>
        </p:txBody>
      </p:sp>
      <p:sp>
        <p:nvSpPr>
          <p:cNvPr id="13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r">
              <a:defRPr/>
            </a:pPr>
            <a:fld id="{69CF8F24-2345-4359-A23A-40838D5E6DC1}" type="slidenum">
              <a:rPr lang="en-US" sz="1000" smtClean="0">
                <a:solidFill>
                  <a:srgbClr val="00007D"/>
                </a:solidFill>
                <a:ea typeface="+mn-ea"/>
                <a:cs typeface="+mn-cs"/>
              </a:rPr>
              <a:pPr algn="r">
                <a:defRPr/>
              </a:pPr>
              <a:t>77</a:t>
            </a:fld>
            <a:endParaRPr lang="en-US" sz="1000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14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The Large Hadron Collider, Jan Uythoven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>
              <a:defRPr/>
            </a:pPr>
            <a:fld id="{69CF8F24-2345-4359-A23A-40838D5E6DC1}" type="slidenum">
              <a:rPr lang="en-US" smtClean="0">
                <a:solidFill>
                  <a:srgbClr val="00007D"/>
                </a:solidFill>
                <a:ea typeface="+mn-ea"/>
                <a:cs typeface="+mn-cs"/>
              </a:rPr>
              <a:pPr>
                <a:defRPr/>
              </a:pPr>
              <a:t>77</a:t>
            </a:fld>
            <a:endParaRPr lang="en-US" dirty="0">
              <a:solidFill>
                <a:srgbClr val="00007D"/>
              </a:solidFill>
              <a:ea typeface="+mn-ea"/>
              <a:cs typeface="+mn-cs"/>
            </a:endParaRPr>
          </a:p>
        </p:txBody>
      </p:sp>
      <p:sp>
        <p:nvSpPr>
          <p:cNvPr id="2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>
                <a:solidFill>
                  <a:srgbClr val="00007D"/>
                </a:solidFill>
              </a:rPr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712101864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83461" y="25400"/>
            <a:ext cx="7777079" cy="523875"/>
          </a:xfrm>
        </p:spPr>
        <p:txBody>
          <a:bodyPr/>
          <a:lstStyle/>
          <a:p>
            <a:r>
              <a:rPr lang="en-US" dirty="0"/>
              <a:t>Only one way to safely get rid of the beam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78</a:t>
            </a:fld>
            <a:endParaRPr lang="en-US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395420" y="548600"/>
            <a:ext cx="7772400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LHC Beam Dumping System</a:t>
            </a:r>
          </a:p>
        </p:txBody>
      </p:sp>
      <p:grpSp>
        <p:nvGrpSpPr>
          <p:cNvPr id="7" name="Group 4"/>
          <p:cNvGrpSpPr>
            <a:grpSpLocks/>
          </p:cNvGrpSpPr>
          <p:nvPr/>
        </p:nvGrpSpPr>
        <p:grpSpPr bwMode="auto">
          <a:xfrm>
            <a:off x="2481263" y="1095375"/>
            <a:ext cx="4478337" cy="3211513"/>
            <a:chOff x="1546" y="589"/>
            <a:chExt cx="2821" cy="2023"/>
          </a:xfrm>
        </p:grpSpPr>
        <p:pic>
          <p:nvPicPr>
            <p:cNvPr id="8" name="Picture 5" descr="Picture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46" y="589"/>
              <a:ext cx="2821" cy="2023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</p:spPr>
        </p:pic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3144" y="1662"/>
              <a:ext cx="252" cy="234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07380" y="2924930"/>
            <a:ext cx="2411700" cy="707886"/>
          </a:xfrm>
          <a:prstGeom prst="rect">
            <a:avLst/>
          </a:prstGeom>
          <a:solidFill>
            <a:srgbClr val="CCFFFF"/>
          </a:solidFill>
          <a:ln w="254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dirty="0">
                <a:latin typeface="Book Antiqua" pitchFamily="18" charset="0"/>
              </a:rPr>
              <a:t>Extraction Kickers</a:t>
            </a:r>
            <a:br>
              <a:rPr lang="en-US" dirty="0">
                <a:latin typeface="Book Antiqua" pitchFamily="18" charset="0"/>
              </a:rPr>
            </a:br>
            <a:r>
              <a:rPr lang="en-US" dirty="0">
                <a:latin typeface="Book Antiqua" pitchFamily="18" charset="0"/>
              </a:rPr>
              <a:t>2 x 15 Systems</a:t>
            </a: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 flipH="1">
            <a:off x="2835275" y="3140075"/>
            <a:ext cx="236538" cy="5270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3" name="Line 14"/>
          <p:cNvSpPr>
            <a:spLocks noChangeShapeType="1"/>
          </p:cNvSpPr>
          <p:nvPr/>
        </p:nvSpPr>
        <p:spPr bwMode="auto">
          <a:xfrm flipH="1">
            <a:off x="2976563" y="4860925"/>
            <a:ext cx="871537" cy="3238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807" y="3983356"/>
            <a:ext cx="3993974" cy="24003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6" descr="PICT024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96560" y="4006088"/>
            <a:ext cx="3355975" cy="251656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3529584" y="2660904"/>
            <a:ext cx="53035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TCDQ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4526280" y="3700272"/>
            <a:ext cx="576072" cy="230832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rgbClr val="0041C4"/>
                </a:solidFill>
                <a:latin typeface="+mn-lt"/>
              </a:rPr>
              <a:t>TCDS</a:t>
            </a:r>
          </a:p>
        </p:txBody>
      </p:sp>
      <p:cxnSp>
        <p:nvCxnSpPr>
          <p:cNvPr id="21" name="Straight Connector 20"/>
          <p:cNvCxnSpPr>
            <a:endCxn id="20" idx="0"/>
          </p:cNvCxnSpPr>
          <p:nvPr/>
        </p:nvCxnSpPr>
        <p:spPr bwMode="auto">
          <a:xfrm rot="16200000" flipH="1">
            <a:off x="4525518" y="3411474"/>
            <a:ext cx="472440" cy="105156"/>
          </a:xfrm>
          <a:prstGeom prst="line">
            <a:avLst/>
          </a:prstGeom>
          <a:solidFill>
            <a:schemeClr val="accent1"/>
          </a:solidFill>
          <a:ln w="12700" cap="sq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2" name="TextBox 21"/>
          <p:cNvSpPr txBox="1"/>
          <p:nvPr/>
        </p:nvSpPr>
        <p:spPr>
          <a:xfrm>
            <a:off x="7308380" y="3284980"/>
            <a:ext cx="144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10 Dilution kickers MKB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23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5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4249491064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79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US" dirty="0"/>
              <a:t>Beam dump block (TDE)</a:t>
            </a:r>
            <a:endParaRPr lang="en-GB" dirty="0"/>
          </a:p>
        </p:txBody>
      </p:sp>
      <p:sp>
        <p:nvSpPr>
          <p:cNvPr id="6" name="Rectangle 7"/>
          <p:cNvSpPr txBox="1">
            <a:spLocks noChangeArrowheads="1"/>
          </p:cNvSpPr>
          <p:nvPr/>
        </p:nvSpPr>
        <p:spPr bwMode="auto">
          <a:xfrm>
            <a:off x="381000" y="9906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700 mm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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graphite core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, with graded density of 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1.1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1.7 g/cm</a:t>
            </a:r>
            <a:r>
              <a:rPr kumimoji="0" lang="en-US" sz="1800" b="0" i="0" u="none" strike="noStrike" kern="0" cap="none" spc="0" normalizeH="0" baseline="30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12 mm wall, stainless-steel welded pressure vessel, at 1.2 bar of N</a:t>
            </a:r>
            <a:r>
              <a:rPr kumimoji="0" lang="en-US" sz="1800" b="0" i="0" u="none" strike="noStrike" kern="0" cap="none" spc="0" normalizeH="0" baseline="-2500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Surrounded by ~1000 tonnes of concrete/steel radiation shielding blocks </a:t>
            </a:r>
          </a:p>
        </p:txBody>
      </p:sp>
      <p:sp>
        <p:nvSpPr>
          <p:cNvPr id="7" name="Rectangle 9" descr="Dark upward diagonal"/>
          <p:cNvSpPr>
            <a:spLocks noChangeArrowheads="1"/>
          </p:cNvSpPr>
          <p:nvPr/>
        </p:nvSpPr>
        <p:spPr bwMode="auto">
          <a:xfrm>
            <a:off x="1371600" y="2514600"/>
            <a:ext cx="6096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8" name="Rectangle 10" descr="Light upward diagonal"/>
          <p:cNvSpPr>
            <a:spLocks noChangeArrowheads="1"/>
          </p:cNvSpPr>
          <p:nvPr/>
        </p:nvSpPr>
        <p:spPr bwMode="auto">
          <a:xfrm>
            <a:off x="1981200" y="2514600"/>
            <a:ext cx="3048000" cy="457200"/>
          </a:xfrm>
          <a:prstGeom prst="rect">
            <a:avLst/>
          </a:prstGeom>
          <a:pattFill prst="ltUpDiag">
            <a:fgClr>
              <a:schemeClr val="bg2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9" name="Rectangle 19" descr="Dark upward diagonal"/>
          <p:cNvSpPr>
            <a:spLocks noChangeArrowheads="1"/>
          </p:cNvSpPr>
          <p:nvPr/>
        </p:nvSpPr>
        <p:spPr bwMode="auto">
          <a:xfrm>
            <a:off x="5029200" y="2514600"/>
            <a:ext cx="3048000" cy="457200"/>
          </a:xfrm>
          <a:prstGeom prst="rect">
            <a:avLst/>
          </a:prstGeom>
          <a:pattFill prst="dkUpDiag">
            <a:fgClr>
              <a:srgbClr val="000000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1371600" y="2438400"/>
            <a:ext cx="60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1" name="Line 21"/>
          <p:cNvSpPr>
            <a:spLocks noChangeShapeType="1"/>
          </p:cNvSpPr>
          <p:nvPr/>
        </p:nvSpPr>
        <p:spPr bwMode="auto">
          <a:xfrm>
            <a:off x="1981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2" name="Line 22"/>
          <p:cNvSpPr>
            <a:spLocks noChangeShapeType="1"/>
          </p:cNvSpPr>
          <p:nvPr/>
        </p:nvSpPr>
        <p:spPr bwMode="auto">
          <a:xfrm>
            <a:off x="5029200" y="2438400"/>
            <a:ext cx="3048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3" name="Text Box 23"/>
          <p:cNvSpPr txBox="1">
            <a:spLocks noChangeArrowheads="1"/>
          </p:cNvSpPr>
          <p:nvPr/>
        </p:nvSpPr>
        <p:spPr bwMode="auto">
          <a:xfrm>
            <a:off x="14478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0.7 m</a:t>
            </a:r>
            <a:endParaRPr lang="en-GB" sz="1000" dirty="0"/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32004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6096000" y="2209800"/>
            <a:ext cx="5000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000" dirty="0"/>
              <a:t>3.5 m</a:t>
            </a:r>
            <a:endParaRPr lang="en-GB" sz="1000" dirty="0"/>
          </a:p>
        </p:txBody>
      </p:sp>
      <p:sp>
        <p:nvSpPr>
          <p:cNvPr id="16" name="Text Box 26"/>
          <p:cNvSpPr txBox="1">
            <a:spLocks noChangeArrowheads="1"/>
          </p:cNvSpPr>
          <p:nvPr/>
        </p:nvSpPr>
        <p:spPr bwMode="auto">
          <a:xfrm>
            <a:off x="13716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7" name="Text Box 27"/>
          <p:cNvSpPr txBox="1">
            <a:spLocks noChangeArrowheads="1"/>
          </p:cNvSpPr>
          <p:nvPr/>
        </p:nvSpPr>
        <p:spPr bwMode="auto">
          <a:xfrm>
            <a:off x="31242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1.1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8" name="Text Box 28"/>
          <p:cNvSpPr txBox="1">
            <a:spLocks noChangeArrowheads="1"/>
          </p:cNvSpPr>
          <p:nvPr/>
        </p:nvSpPr>
        <p:spPr bwMode="auto">
          <a:xfrm>
            <a:off x="6019800" y="2971800"/>
            <a:ext cx="6286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1.7 g/cm</a:t>
            </a:r>
            <a:r>
              <a:rPr lang="en-US" sz="800" b="1" baseline="30000" dirty="0"/>
              <a:t>3</a:t>
            </a:r>
            <a:endParaRPr lang="en-GB" sz="800" b="1" dirty="0"/>
          </a:p>
        </p:txBody>
      </p:sp>
      <p:sp>
        <p:nvSpPr>
          <p:cNvPr id="19" name="Line 31"/>
          <p:cNvSpPr>
            <a:spLocks noChangeShapeType="1"/>
          </p:cNvSpPr>
          <p:nvPr/>
        </p:nvSpPr>
        <p:spPr bwMode="auto">
          <a:xfrm>
            <a:off x="1219200" y="29718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0" name="Line 32"/>
          <p:cNvSpPr>
            <a:spLocks noChangeShapeType="1"/>
          </p:cNvSpPr>
          <p:nvPr/>
        </p:nvSpPr>
        <p:spPr bwMode="auto">
          <a:xfrm>
            <a:off x="1219200" y="2514600"/>
            <a:ext cx="6934200" cy="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1" name="Line 33"/>
          <p:cNvSpPr>
            <a:spLocks noChangeShapeType="1"/>
          </p:cNvSpPr>
          <p:nvPr/>
        </p:nvSpPr>
        <p:spPr bwMode="auto">
          <a:xfrm>
            <a:off x="8153400" y="2514600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2" name="Line 34"/>
          <p:cNvSpPr>
            <a:spLocks noChangeShapeType="1"/>
          </p:cNvSpPr>
          <p:nvPr/>
        </p:nvSpPr>
        <p:spPr bwMode="auto">
          <a:xfrm>
            <a:off x="8137525" y="2516188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3" name="Line 35"/>
          <p:cNvSpPr>
            <a:spLocks noChangeShapeType="1"/>
          </p:cNvSpPr>
          <p:nvPr/>
        </p:nvSpPr>
        <p:spPr bwMode="auto">
          <a:xfrm>
            <a:off x="590550" y="2743200"/>
            <a:ext cx="676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4" name="Text Box 36"/>
          <p:cNvSpPr txBox="1">
            <a:spLocks noChangeArrowheads="1"/>
          </p:cNvSpPr>
          <p:nvPr/>
        </p:nvSpPr>
        <p:spPr bwMode="auto">
          <a:xfrm>
            <a:off x="688975" y="2524125"/>
            <a:ext cx="450850" cy="21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800" b="1" dirty="0"/>
              <a:t>beam</a:t>
            </a:r>
            <a:endParaRPr lang="en-GB" sz="800" b="1" dirty="0"/>
          </a:p>
        </p:txBody>
      </p:sp>
      <p:pic>
        <p:nvPicPr>
          <p:cNvPr id="25" name="Picture 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4124325"/>
            <a:ext cx="36576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" name="Picture 81" descr="DSCN0318"/>
          <p:cNvPicPr>
            <a:picLocks noChangeAspect="1" noChangeArrowheads="1"/>
          </p:cNvPicPr>
          <p:nvPr/>
        </p:nvPicPr>
        <p:blipFill>
          <a:blip r:embed="rId3" cstate="print"/>
          <a:srcRect b="4156"/>
          <a:stretch>
            <a:fillRect/>
          </a:stretch>
        </p:blipFill>
        <p:spPr bwMode="auto">
          <a:xfrm>
            <a:off x="3086100" y="3435350"/>
            <a:ext cx="2320925" cy="2965450"/>
          </a:xfrm>
          <a:prstGeom prst="rect">
            <a:avLst/>
          </a:prstGeom>
          <a:noFill/>
        </p:spPr>
      </p:pic>
      <p:pic>
        <p:nvPicPr>
          <p:cNvPr id="27" name="Picture 82" descr="Pose noyau dans berceau UD62 amont"/>
          <p:cNvPicPr>
            <a:picLocks noChangeAspect="1" noChangeArrowheads="1"/>
          </p:cNvPicPr>
          <p:nvPr/>
        </p:nvPicPr>
        <p:blipFill>
          <a:blip r:embed="rId4" cstate="print"/>
          <a:srcRect l="2188" r="1563"/>
          <a:stretch>
            <a:fillRect/>
          </a:stretch>
        </p:blipFill>
        <p:spPr bwMode="auto">
          <a:xfrm>
            <a:off x="61913" y="4119563"/>
            <a:ext cx="2933700" cy="2287587"/>
          </a:xfrm>
          <a:prstGeom prst="rect">
            <a:avLst/>
          </a:prstGeom>
          <a:noFill/>
        </p:spPr>
      </p:pic>
      <p:sp>
        <p:nvSpPr>
          <p:cNvPr id="28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9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30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32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1060685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83568" y="152400"/>
            <a:ext cx="8003232" cy="762000"/>
          </a:xfrm>
        </p:spPr>
        <p:txBody>
          <a:bodyPr/>
          <a:lstStyle/>
          <a:p>
            <a:r>
              <a:rPr lang="fr-CH" dirty="0" err="1">
                <a:solidFill>
                  <a:schemeClr val="accent1"/>
                </a:solidFill>
              </a:rPr>
              <a:t>Where</a:t>
            </a:r>
            <a:r>
              <a:rPr lang="fr-CH" dirty="0">
                <a:solidFill>
                  <a:schemeClr val="accent1"/>
                </a:solidFill>
              </a:rPr>
              <a:t> do the Protons come </a:t>
            </a:r>
            <a:r>
              <a:rPr lang="fr-CH" dirty="0" err="1">
                <a:solidFill>
                  <a:schemeClr val="accent1"/>
                </a:solidFill>
              </a:rPr>
              <a:t>from</a:t>
            </a:r>
            <a:r>
              <a:rPr lang="fr-CH" dirty="0">
                <a:solidFill>
                  <a:schemeClr val="accent1"/>
                </a:solidFill>
              </a:rPr>
              <a:t>?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792" y="1412776"/>
            <a:ext cx="3619500" cy="4848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5986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Extraction kicker – Abort Gap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80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53" t="3682" r="1306" b="2548"/>
          <a:stretch>
            <a:fillRect/>
          </a:stretch>
        </p:blipFill>
        <p:spPr bwMode="auto">
          <a:xfrm>
            <a:off x="467430" y="2132820"/>
            <a:ext cx="8288338" cy="319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11950" y="1772770"/>
            <a:ext cx="1202573" cy="461665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Synchronised</a:t>
            </a:r>
            <a:br>
              <a:rPr lang="en-US" sz="1200" b="1" dirty="0">
                <a:solidFill>
                  <a:schemeClr val="tx1"/>
                </a:solidFill>
              </a:rPr>
            </a:br>
            <a:r>
              <a:rPr lang="en-US" sz="1200" b="1" dirty="0">
                <a:solidFill>
                  <a:schemeClr val="tx1"/>
                </a:solidFill>
              </a:rPr>
              <a:t>dump trigger</a:t>
            </a: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4715580" y="220584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" name="Line 6"/>
          <p:cNvSpPr>
            <a:spLocks noChangeShapeType="1"/>
          </p:cNvSpPr>
          <p:nvPr/>
        </p:nvSpPr>
        <p:spPr bwMode="auto">
          <a:xfrm>
            <a:off x="4715580" y="4187045"/>
            <a:ext cx="1066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823530" y="3523470"/>
            <a:ext cx="912813" cy="639763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0" r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3.0 </a:t>
            </a:r>
            <a:r>
              <a:rPr lang="en-US" sz="1200" b="1" dirty="0">
                <a:solidFill>
                  <a:schemeClr val="tx1"/>
                </a:solidFill>
                <a:latin typeface="Symbol" charset="2"/>
              </a:rPr>
              <a:t>m</a:t>
            </a:r>
            <a:r>
              <a:rPr lang="en-US" sz="1200" b="1" dirty="0">
                <a:solidFill>
                  <a:schemeClr val="tx1"/>
                </a:solidFill>
              </a:rPr>
              <a:t>s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particle-free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abort gap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41055" y="1926445"/>
            <a:ext cx="2562225" cy="274638"/>
          </a:xfrm>
          <a:prstGeom prst="rect">
            <a:avLst/>
          </a:prstGeom>
          <a:solidFill>
            <a:schemeClr val="bg1">
              <a:alpha val="60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rgbClr val="FF0000"/>
                </a:solidFill>
              </a:rPr>
              <a:t>Extraction kicker MKD deflection</a:t>
            </a: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>
            <a:off x="981780" y="25868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>
            <a:off x="981780" y="2434445"/>
            <a:ext cx="7467600" cy="0"/>
          </a:xfrm>
          <a:prstGeom prst="lin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3" name="Line 12"/>
          <p:cNvSpPr>
            <a:spLocks noChangeShapeType="1"/>
          </p:cNvSpPr>
          <p:nvPr/>
        </p:nvSpPr>
        <p:spPr bwMode="auto">
          <a:xfrm>
            <a:off x="5629980" y="2205845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293055" y="2783695"/>
            <a:ext cx="596900" cy="457200"/>
          </a:xfrm>
          <a:prstGeom prst="rect">
            <a:avLst/>
          </a:prstGeom>
          <a:solidFill>
            <a:schemeClr val="bg1">
              <a:alpha val="7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LHC </a:t>
            </a:r>
          </a:p>
          <a:p>
            <a:pPr>
              <a:spcBef>
                <a:spcPct val="0"/>
              </a:spcBef>
            </a:pPr>
            <a:r>
              <a:rPr lang="en-US" sz="1200" b="1" dirty="0">
                <a:solidFill>
                  <a:schemeClr val="tx1"/>
                </a:solidFill>
              </a:rPr>
              <a:t>Beam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67680" y="980660"/>
            <a:ext cx="55447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Within 3 turns of dump request</a:t>
            </a:r>
          </a:p>
        </p:txBody>
      </p:sp>
      <p:sp>
        <p:nvSpPr>
          <p:cNvPr id="16" name="Down Arrow 15"/>
          <p:cNvSpPr/>
          <p:nvPr/>
        </p:nvSpPr>
        <p:spPr bwMode="auto">
          <a:xfrm flipH="1">
            <a:off x="4716020" y="1340710"/>
            <a:ext cx="98301" cy="423327"/>
          </a:xfrm>
          <a:prstGeom prst="downArrow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2"/>
              </a:solidFill>
              <a:effectLst/>
              <a:latin typeface="Arial" charset="0"/>
            </a:endParaRP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791997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1499" y="25400"/>
            <a:ext cx="7489041" cy="523875"/>
          </a:xfrm>
        </p:spPr>
        <p:txBody>
          <a:bodyPr/>
          <a:lstStyle/>
          <a:p>
            <a:r>
              <a:rPr lang="en-US" sz="2800" dirty="0">
                <a:solidFill>
                  <a:srgbClr val="FF0000"/>
                </a:solidFill>
              </a:rPr>
              <a:t>At every dump: </a:t>
            </a:r>
            <a:r>
              <a:rPr lang="en-US" sz="2800" dirty="0"/>
              <a:t>Check the Extraction Kickers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81</a:t>
            </a:fld>
            <a:endParaRPr lang="en-US" dirty="0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881831" cy="594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5076070" y="5805330"/>
            <a:ext cx="216030" cy="1588"/>
          </a:xfrm>
          <a:prstGeom prst="straightConnector1">
            <a:avLst/>
          </a:prstGeom>
          <a:solidFill>
            <a:schemeClr val="accent1"/>
          </a:solidFill>
          <a:ln w="12700" cap="sq" cmpd="sng" algn="ctr">
            <a:solidFill>
              <a:schemeClr val="bg2"/>
            </a:solidFill>
            <a:prstDash val="solid"/>
            <a:round/>
            <a:headEnd type="stealth" w="med" len="med"/>
            <a:tailEnd type="triangle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292100" y="5652028"/>
            <a:ext cx="3312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3 µs ‘Abort Gap’ without beam</a:t>
            </a: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1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3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1524658456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1" y="2540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Dump Pattern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82</a:t>
            </a:fld>
            <a:endParaRPr lang="en-US" dirty="0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90" y="692620"/>
            <a:ext cx="8725680" cy="5865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246577708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55470" y="116540"/>
            <a:ext cx="7633060" cy="523875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At every dump: </a:t>
            </a:r>
            <a:r>
              <a:rPr lang="en-US" dirty="0"/>
              <a:t>Check the Beam Losses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83</a:t>
            </a:fld>
            <a:endParaRPr lang="en-US" dirty="0"/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00" y="980660"/>
            <a:ext cx="8802022" cy="547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2622761550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743200"/>
            <a:ext cx="7772400" cy="371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69CF8F24-2345-4359-A23A-40838D5E6DC1}" type="slidenum">
              <a:rPr lang="en-US" smtClean="0"/>
              <a:pPr>
                <a:defRPr/>
              </a:pPr>
              <a:t>84</a:t>
            </a:fld>
            <a:endParaRPr lang="en-US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00"/>
            <a:ext cx="8229600" cy="523875"/>
          </a:xfrm>
        </p:spPr>
        <p:txBody>
          <a:bodyPr/>
          <a:lstStyle/>
          <a:p>
            <a:r>
              <a:rPr lang="en-GB" dirty="0"/>
              <a:t>Protection against ‘Kicker Sweep’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81000" y="9144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2000" b="0" i="0" u="none" strike="noStrike" kern="0" cap="none" spc="0" normalizeH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the Abort Gap</a:t>
            </a: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Asynchronous beam dump </a:t>
            </a: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 quench or damage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Several failures possible (synchronisation, MKD erratic)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2" charset="2"/>
              <a:buChar char="n"/>
              <a:tabLst/>
              <a:defRPr/>
            </a:pPr>
            <a:r>
              <a: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Precautionary measures include: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TCDS (fixed) – 6 m long diluter protects extraction septum</a:t>
            </a:r>
          </a:p>
          <a:p>
            <a:pPr marL="742950" marR="0" lvl="1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¨"/>
              <a:tabLst/>
              <a:defRPr/>
            </a:pP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TCDQ/TCS (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mobile</a:t>
            </a:r>
            <a:r>
              <a: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</a:rPr>
              <a:t>) – 7 m long diluter kept at about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7-8 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Symbol" charset="2"/>
              </a:rPr>
              <a:t>s</a:t>
            </a: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</a:rPr>
              <a:t> from the beam at all times</a:t>
            </a:r>
          </a:p>
        </p:txBody>
      </p:sp>
      <p:sp>
        <p:nvSpPr>
          <p:cNvPr id="8" name="Rectangle 7"/>
          <p:cNvSpPr/>
          <p:nvPr/>
        </p:nvSpPr>
        <p:spPr>
          <a:xfrm>
            <a:off x="721452" y="3933070"/>
            <a:ext cx="494951" cy="1326827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788565" y="3305262"/>
            <a:ext cx="377996" cy="214298"/>
          </a:xfrm>
          <a:prstGeom prst="rect">
            <a:avLst/>
          </a:prstGeom>
          <a:noFill/>
          <a:ln w="3492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/>
          </a:p>
        </p:txBody>
      </p:sp>
      <p:sp>
        <p:nvSpPr>
          <p:cNvPr id="10" name="Slide Number Placeholder 3"/>
          <p:cNvSpPr txBox="1">
            <a:spLocks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1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32575"/>
            <a:ext cx="368011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The Large Hadron Collider, Jan Uythoven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6902450" y="6632575"/>
            <a:ext cx="21336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0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F8F24-2345-4359-A23A-40838D5E6DC1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4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924" y="6616700"/>
            <a:ext cx="244878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dirty="0"/>
            </a:lvl1pPr>
          </a:lstStyle>
          <a:p>
            <a:pPr>
              <a:defRPr/>
            </a:pPr>
            <a:r>
              <a:rPr lang="en-US" dirty="0"/>
              <a:t>Lustrum V/d Waals, 5/10/2010</a:t>
            </a:r>
          </a:p>
        </p:txBody>
      </p:sp>
    </p:spTree>
    <p:extLst>
      <p:ext uri="{BB962C8B-B14F-4D97-AF65-F5344CB8AC3E}">
        <p14:creationId xmlns:p14="http://schemas.microsoft.com/office/powerpoint/2010/main" val="31213905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/>
              <a:t>Basic </a:t>
            </a:r>
            <a:r>
              <a:rPr lang="fr-CH" dirty="0" err="1"/>
              <a:t>ingredients</a:t>
            </a:r>
            <a:r>
              <a:rPr lang="fr-CH" dirty="0"/>
              <a:t> of a </a:t>
            </a:r>
            <a:r>
              <a:rPr lang="fr-CH" dirty="0" err="1"/>
              <a:t>particle</a:t>
            </a:r>
            <a:r>
              <a:rPr lang="fr-CH" dirty="0"/>
              <a:t> </a:t>
            </a:r>
            <a:r>
              <a:rPr lang="fr-CH" dirty="0" err="1"/>
              <a:t>accelerator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2752403"/>
          </a:xfrm>
        </p:spPr>
        <p:txBody>
          <a:bodyPr>
            <a:normAutofit fontScale="92500" lnSpcReduction="20000"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Magnetic field </a:t>
            </a:r>
            <a:r>
              <a:rPr lang="en-GB" dirty="0"/>
              <a:t>to </a:t>
            </a:r>
          </a:p>
          <a:p>
            <a:pPr lvl="1"/>
            <a:r>
              <a:rPr lang="en-GB" dirty="0"/>
              <a:t>Bend the beam around the circle (dipole magnets)</a:t>
            </a:r>
          </a:p>
          <a:p>
            <a:pPr lvl="1"/>
            <a:r>
              <a:rPr lang="en-GB" dirty="0"/>
              <a:t>Keep the particles together (quadrupole magnets = lenses)</a:t>
            </a:r>
          </a:p>
          <a:p>
            <a:r>
              <a:rPr lang="en-GB" b="1" dirty="0">
                <a:solidFill>
                  <a:srgbClr val="FF0000"/>
                </a:solidFill>
              </a:rPr>
              <a:t>Electric field </a:t>
            </a:r>
            <a:r>
              <a:rPr lang="en-GB" dirty="0"/>
              <a:t>to accelerate the particles</a:t>
            </a:r>
          </a:p>
          <a:p>
            <a:pPr lvl="1"/>
            <a:r>
              <a:rPr lang="en-GB" dirty="0"/>
              <a:t>Very fast varying electric fields = Radio Frequency cavities</a:t>
            </a:r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3472412"/>
              </p:ext>
            </p:extLst>
          </p:nvPr>
        </p:nvGraphicFramePr>
        <p:xfrm>
          <a:off x="2267744" y="1628800"/>
          <a:ext cx="3886200" cy="906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016000" imgH="241300" progId="Equation.DSMT4">
                  <p:embed/>
                </p:oleObj>
              </mc:Choice>
              <mc:Fallback>
                <p:oleObj name="Equation" r:id="rId2" imgW="1016000" imgH="2413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7744" y="1628800"/>
                        <a:ext cx="3886200" cy="906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3678653"/>
      </p:ext>
    </p:extLst>
  </p:cSld>
  <p:clrMapOvr>
    <a:masterClrMapping/>
  </p:clrMapOvr>
</p:sld>
</file>

<file path=ppt/theme/theme1.xml><?xml version="1.0" encoding="utf-8"?>
<a:theme xmlns:a="http://schemas.openxmlformats.org/drawingml/2006/main" name="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tailEnd type="stealth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3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7.xml><?xml version="1.0" encoding="utf-8"?>
<a:theme xmlns:a="http://schemas.openxmlformats.org/drawingml/2006/main" name="4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8.xml><?xml version="1.0" encoding="utf-8"?>
<a:theme xmlns:a="http://schemas.openxmlformats.org/drawingml/2006/main" name="5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Form" ma:contentTypeID="0x010101009A768AF0BF125148AC37FE31C8D7ADE1" ma:contentTypeVersion="9" ma:contentTypeDescription="Fill out this form." ma:contentTypeScope="" ma:versionID="197f2317e5810d14bb4f7240e95a6118">
  <xsd:schema xmlns:xsd="http://www.w3.org/2001/XMLSchema" xmlns:p="http://schemas.microsoft.com/office/2006/metadata/properties" xmlns:ns1="9d6bd219-ebbf-484d-aa26-3d98f6a666ba" xmlns:ns2="http://schemas.microsoft.com/sharepoint/v3" xmlns:ns3="http://schemas.microsoft.com/sharepoint/v3/fields" targetNamespace="http://schemas.microsoft.com/office/2006/metadata/properties" ma:root="true" ma:fieldsID="b4592234b301f5c14a6f6c0d3e6a9ef9" ns1:_="" ns2:_="" ns3:_="">
    <xsd:import namespace="9d6bd219-ebbf-484d-aa26-3d98f6a666ba"/>
    <xsd:import namespace="http://schemas.microsoft.com/sharepoint/v3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1:Country"/>
                <xsd:element ref="ns3:_DCDateModified" minOccurs="0"/>
                <xsd:element ref="ns2:EmailSender" minOccurs="0"/>
                <xsd:element ref="ns2:EmailTo" minOccurs="0"/>
                <xsd:element ref="ns2:EmailCc" minOccurs="0"/>
                <xsd:element ref="ns2:EmailFrom" minOccurs="0"/>
                <xsd:element ref="ns2:EmailSubject" minOccurs="0"/>
                <xsd:element ref="ns2:TemplateUrl" minOccurs="0"/>
                <xsd:element ref="ns2:xd_ProgID" minOccurs="0"/>
                <xsd:element ref="ns2:ShowRepairView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9d6bd219-ebbf-484d-aa26-3d98f6a666ba" elementFormDefault="qualified">
    <xsd:import namespace="http://schemas.microsoft.com/office/2006/documentManagement/types"/>
    <xsd:element name="Country" ma:index="0" ma:displayName="Country" ma:default="" ma:internalName="Country">
      <xsd:simpleType>
        <xsd:restriction base="dms:Text">
          <xsd:maxLength value="255"/>
        </xsd:restriction>
      </xsd:simple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4" nillable="true" ma:displayName="E-Mail Sender" ma:hidden="true" ma:internalName="EmailSender">
      <xsd:simpleType>
        <xsd:restriction base="dms:Note"/>
      </xsd:simpleType>
    </xsd:element>
    <xsd:element name="EmailTo" ma:index="5" nillable="true" ma:displayName="E-Mail To" ma:hidden="true" ma:internalName="EmailTo">
      <xsd:simpleType>
        <xsd:restriction base="dms:Note"/>
      </xsd:simpleType>
    </xsd:element>
    <xsd:element name="EmailCc" ma:index="6" nillable="true" ma:displayName="E-Mail Cc" ma:hidden="true" ma:internalName="EmailCc">
      <xsd:simpleType>
        <xsd:restriction base="dms:Note"/>
      </xsd:simpleType>
    </xsd:element>
    <xsd:element name="EmailFrom" ma:index="7" nillable="true" ma:displayName="E-Mail From" ma:hidden="true" ma:internalName="EmailFrom">
      <xsd:simpleType>
        <xsd:restriction base="dms:Text"/>
      </xsd:simpleType>
    </xsd:element>
    <xsd:element name="EmailSubject" ma:index="8" nillable="true" ma:displayName="E-Mail Subject" ma:hidden="true" ma:internalName="EmailSubject">
      <xsd:simpleType>
        <xsd:restriction base="dms:Text"/>
      </xsd:simpleType>
    </xsd:element>
    <xsd:element name="TemplateUrl" ma:index="11" nillable="true" ma:displayName="Template Link" ma:hidden="true" ma:internalName="TemplateUrl">
      <xsd:simpleType>
        <xsd:restriction base="dms:Text"/>
      </xsd:simpleType>
    </xsd:element>
    <xsd:element name="xd_ProgID" ma:index="12" nillable="true" ma:displayName="Html File Link" ma:hidden="true" ma:internalName="xd_ProgID">
      <xsd:simpleType>
        <xsd:restriction base="dms:Text"/>
      </xsd:simpleType>
    </xsd:element>
    <xsd:element name="ShowRepairView" ma:index="13" nillable="true" ma:displayName="Show Repair View" ma:hidden="true" ma:internalName="ShowRepairView">
      <xsd:simpleType>
        <xsd:restriction base="dms:Text"/>
      </xsd:simpleType>
    </xsd:element>
  </xsd:schema>
  <xsd:schema xmlns:xsd="http://www.w3.org/2001/XMLSchema" xmlns:dms="http://schemas.microsoft.com/office/2006/documentManagement/types" targetNamespace="http://schemas.microsoft.com/sharepoint/v3/fields" elementFormDefault="qualified">
    <xsd:import namespace="http://schemas.microsoft.com/office/2006/documentManagement/types"/>
    <xsd:element name="_DCDateModified" ma:index="3" nillable="true" ma:displayName="Date Modified" ma:description="The date on which this resource was last modified" ma:format="DateTime" ma:internalName="_DCDateModified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2" ma:displayName="Author"/>
        <xsd:element ref="dcterms:created" minOccurs="0" maxOccurs="1"/>
        <xsd:element ref="dc:identifier" minOccurs="0" maxOccurs="1"/>
        <xsd:element name="contentType" minOccurs="0" maxOccurs="1" type="xsd:string" ma:index="14" ma:displayName="Content Type" ma:readOnly="true"/>
        <xsd:element ref="dc:title" minOccurs="0" maxOccurs="1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emplateUrl xmlns="http://schemas.microsoft.com/sharepoint/v3" xsi:nil="true"/>
    <_DCDateModified xmlns="http://schemas.microsoft.com/sharepoint/v3/fields">2009-09-21T22:00:00+00:00</_DCDateModified>
    <EmailTo xmlns="http://schemas.microsoft.com/sharepoint/v3" xsi:nil="true"/>
    <ShowRepairView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Country xmlns="9d6bd219-ebbf-484d-aa26-3d98f6a666ba">UK</Country>
    <xd_ProgID xmlns="http://schemas.microsoft.com/sharepoint/v3" xsi:nil="true"/>
    <EmailCc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E0EFABB9-AC01-4593-9784-C7021F4B56A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d6bd219-ebbf-484d-aa26-3d98f6a666ba"/>
    <ds:schemaRef ds:uri="http://schemas.microsoft.com/sharepoint/v3"/>
    <ds:schemaRef ds:uri="http://schemas.microsoft.com/sharepoint/v3/fields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750CD5AE-2D2C-4236-8210-6F20EEA27EF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B02099A-FEB1-446F-85F6-FDE16BA75F4B}">
  <ds:schemaRefs>
    <ds:schemaRef ds:uri="http://purl.org/dc/elements/1.1/"/>
    <ds:schemaRef ds:uri="http://schemas.microsoft.com/office/2006/metadata/properties"/>
    <ds:schemaRef ds:uri="9d6bd219-ebbf-484d-aa26-3d98f6a666ba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sharepoint/v3/fields"/>
    <ds:schemaRef ds:uri="http://schemas.microsoft.com/sharepoint/v3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5450</TotalTime>
  <Words>3294</Words>
  <Application>Microsoft Office PowerPoint</Application>
  <PresentationFormat>On-screen Show (4:3)</PresentationFormat>
  <Paragraphs>726</Paragraphs>
  <Slides>84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15</vt:i4>
      </vt:variant>
      <vt:variant>
        <vt:lpstr>Theme</vt:lpstr>
      </vt:variant>
      <vt:variant>
        <vt:i4>8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84</vt:i4>
      </vt:variant>
    </vt:vector>
  </HeadingPairs>
  <TitlesOfParts>
    <vt:vector size="109" baseType="lpstr">
      <vt:lpstr>Arial</vt:lpstr>
      <vt:lpstr>Arial Black</vt:lpstr>
      <vt:lpstr>Book Antiqua</vt:lpstr>
      <vt:lpstr>Calibri</vt:lpstr>
      <vt:lpstr>Calibri Light</vt:lpstr>
      <vt:lpstr>Calibri-Bold</vt:lpstr>
      <vt:lpstr>Cambria Math</vt:lpstr>
      <vt:lpstr>Comic Sans MS</vt:lpstr>
      <vt:lpstr>Franklin Gothic Heavy</vt:lpstr>
      <vt:lpstr>Helvetica</vt:lpstr>
      <vt:lpstr>High Tower Text</vt:lpstr>
      <vt:lpstr>Symbol</vt:lpstr>
      <vt:lpstr>Times</vt:lpstr>
      <vt:lpstr>Times New Roman</vt:lpstr>
      <vt:lpstr>Wingdings</vt:lpstr>
      <vt:lpstr>Bold Stripes</vt:lpstr>
      <vt:lpstr>Office Theme</vt:lpstr>
      <vt:lpstr>1_Office Theme</vt:lpstr>
      <vt:lpstr>2_Office Theme</vt:lpstr>
      <vt:lpstr>Pixel</vt:lpstr>
      <vt:lpstr>3_Office Theme</vt:lpstr>
      <vt:lpstr>4_Office Theme</vt:lpstr>
      <vt:lpstr>5_Office Theme</vt:lpstr>
      <vt:lpstr>Equation</vt:lpstr>
      <vt:lpstr>Clip</vt:lpstr>
      <vt:lpstr>PowerPoint Presentation</vt:lpstr>
      <vt:lpstr>PowerPoint Presentation</vt:lpstr>
      <vt:lpstr>PowerPoint Presentation</vt:lpstr>
      <vt:lpstr>The LHC</vt:lpstr>
      <vt:lpstr>The LHC</vt:lpstr>
      <vt:lpstr>LHC tunnel</vt:lpstr>
      <vt:lpstr>LHC Injector Chain</vt:lpstr>
      <vt:lpstr>Where do the Protons come from?</vt:lpstr>
      <vt:lpstr>Basic ingredients of a particle accelerator</vt:lpstr>
      <vt:lpstr>Dipole Magnets</vt:lpstr>
      <vt:lpstr>The superconductor</vt:lpstr>
      <vt:lpstr>More than just some coils…</vt:lpstr>
      <vt:lpstr>During construction: Dipoles all over</vt:lpstr>
      <vt:lpstr>In the LHC tunnel</vt:lpstr>
      <vt:lpstr>Beam is divergent</vt:lpstr>
      <vt:lpstr>Quadrupole magnets</vt:lpstr>
      <vt:lpstr>Alternate gradient focusing</vt:lpstr>
      <vt:lpstr>Squeeze</vt:lpstr>
      <vt:lpstr>Accelerating the Particles</vt:lpstr>
      <vt:lpstr>Radio Frequency Cavities</vt:lpstr>
      <vt:lpstr>Lots of bunches</vt:lpstr>
      <vt:lpstr>PowerPoint Presentation</vt:lpstr>
      <vt:lpstr>Luminosity</vt:lpstr>
      <vt:lpstr>Luminosity</vt:lpstr>
      <vt:lpstr>It is all about Luminosity </vt:lpstr>
      <vt:lpstr>Energy in the Beam</vt:lpstr>
      <vt:lpstr>Car Versus Beam</vt:lpstr>
      <vt:lpstr>Don’t break the machine!</vt:lpstr>
      <vt:lpstr>Beam dump block (TDE)</vt:lpstr>
      <vt:lpstr>Quench Limit of LHC Super-Conducting Magnets</vt:lpstr>
      <vt:lpstr>Collimation</vt:lpstr>
      <vt:lpstr>PowerPoint Presentation</vt:lpstr>
      <vt:lpstr>PowerPoint Presentation</vt:lpstr>
      <vt:lpstr>Machine Elements</vt:lpstr>
      <vt:lpstr>Operational cycle</vt:lpstr>
      <vt:lpstr>PowerPoint Presentation</vt:lpstr>
      <vt:lpstr>Magnet Training to reach 7 TeV Beam Energy</vt:lpstr>
      <vt:lpstr>Magnet Training to reach 7 TeV Beam Energy</vt:lpstr>
      <vt:lpstr>What’s Next ? High-Luminosity LHC</vt:lpstr>
      <vt:lpstr>PowerPoint Presentation</vt:lpstr>
      <vt:lpstr>PowerPoint Presentation</vt:lpstr>
      <vt:lpstr>The Future @ CERN  after the HL-LHC</vt:lpstr>
      <vt:lpstr>European Strategy for Particle Physics Update 2020   </vt:lpstr>
      <vt:lpstr>PowerPoint Presentation</vt:lpstr>
      <vt:lpstr>PowerPoint Presentation</vt:lpstr>
      <vt:lpstr>PowerPoint Presentation</vt:lpstr>
      <vt:lpstr>PowerPoint Presentation</vt:lpstr>
      <vt:lpstr>Integration of environmental challenges in future accelerators</vt:lpstr>
      <vt:lpstr>Muon Collider</vt:lpstr>
      <vt:lpstr>PowerPoint Presentation</vt:lpstr>
      <vt:lpstr>Compare FCC to the LHC timeline …</vt:lpstr>
      <vt:lpstr>PowerPoint Presentation</vt:lpstr>
      <vt:lpstr>PowerPoint Presentation</vt:lpstr>
      <vt:lpstr>SPARE SLIDES</vt:lpstr>
      <vt:lpstr>CMS: heavier than the Eifel tower</vt:lpstr>
      <vt:lpstr>ATLAS: large as a building of 5 floors</vt:lpstr>
      <vt:lpstr>ALICE: very sensitive, optimised for ion collisions</vt:lpstr>
      <vt:lpstr>LHCb: asymmetric, B-physics</vt:lpstr>
      <vt:lpstr>Aim of the game</vt:lpstr>
      <vt:lpstr>The Higgs field gives mass to other particles</vt:lpstr>
      <vt:lpstr>Why is the Higgs so special?</vt:lpstr>
      <vt:lpstr>Reduced Energy – the history</vt:lpstr>
      <vt:lpstr>Reduced energy – the history</vt:lpstr>
      <vt:lpstr>Reduced energy – the history</vt:lpstr>
      <vt:lpstr>PowerPoint Presentation</vt:lpstr>
      <vt:lpstr>Next 10 years</vt:lpstr>
      <vt:lpstr>The HL-LHC Project</vt:lpstr>
      <vt:lpstr>PowerPoint Presentation</vt:lpstr>
      <vt:lpstr>PowerPoint Presentation</vt:lpstr>
      <vt:lpstr>CERN: Particle Physics and Innovation</vt:lpstr>
      <vt:lpstr>Medical Application as an Example of Particle Physics Spin-off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Verification of Dump Protection</vt:lpstr>
      <vt:lpstr>Only one way to safely get rid of the beam</vt:lpstr>
      <vt:lpstr>Beam dump block (TDE)</vt:lpstr>
      <vt:lpstr>Extraction kicker – Abort Gap</vt:lpstr>
      <vt:lpstr>At every dump: Check the Extraction Kickers</vt:lpstr>
      <vt:lpstr>At every dump: Check the Dump Pattern</vt:lpstr>
      <vt:lpstr>At every dump: Check the Beam Losses</vt:lpstr>
      <vt:lpstr>Protection against ‘Kicker Sweep’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Marie-Cecile Preux</dc:creator>
  <cp:lastModifiedBy>Jan Uythoven</cp:lastModifiedBy>
  <cp:revision>394</cp:revision>
  <cp:lastPrinted>2012-04-13T11:04:29Z</cp:lastPrinted>
  <dcterms:created xsi:type="dcterms:W3CDTF">2012-01-25T12:11:40Z</dcterms:created>
  <dcterms:modified xsi:type="dcterms:W3CDTF">2023-11-30T10:08:24Z</dcterms:modified>
</cp:coreProperties>
</file>