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</p:sldMasterIdLst>
  <p:notesMasterIdLst>
    <p:notesMasterId r:id="rId17"/>
  </p:notesMasterIdLst>
  <p:sldIdLst>
    <p:sldId id="256" r:id="rId3"/>
    <p:sldId id="928" r:id="rId4"/>
    <p:sldId id="931" r:id="rId5"/>
    <p:sldId id="925" r:id="rId6"/>
    <p:sldId id="922" r:id="rId7"/>
    <p:sldId id="938" r:id="rId8"/>
    <p:sldId id="257" r:id="rId9"/>
    <p:sldId id="923" r:id="rId10"/>
    <p:sldId id="924" r:id="rId11"/>
    <p:sldId id="939" r:id="rId12"/>
    <p:sldId id="940" r:id="rId13"/>
    <p:sldId id="921" r:id="rId14"/>
    <p:sldId id="930" r:id="rId15"/>
    <p:sldId id="927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>
      <p:cViewPr varScale="1">
        <p:scale>
          <a:sx n="63" d="100"/>
          <a:sy n="63" d="100"/>
        </p:scale>
        <p:origin x="783" y="5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970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48CC89-0B63-4AF7-8903-968161064ED8}" type="datetimeFigureOut">
              <a:rPr lang="en-IE" smtClean="0"/>
              <a:t>02/02/2023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C8CE38-B7BC-4120-ADF0-6723C9C7A4EE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6665519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BC8CE38-B7BC-4120-ADF0-6723C9C7A4EE}" type="slidenum">
              <a:rPr lang="en-IE" smtClean="0"/>
              <a:t>12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7458888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FA82D6-8C7F-4092-A8F9-0E03EF5243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4A0AB37-27C9-4EC0-8F66-604AE6E87A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E164FD-28DB-4EC7-A575-A46A70543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66770-56EF-41B1-8E54-AD7C066309BF}" type="datetimeFigureOut">
              <a:rPr lang="en-US" smtClean="0"/>
              <a:t>2/2/2023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4BAECE-6593-49EE-9F06-CA334B128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56FCB1-B8A3-438B-84FD-11ED8310DF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DC857-614E-4491-BEC4-89C21F01ED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617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FFCF1F-2D2E-47E5-8457-E3B2A81A19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A6E291A-5473-43A4-AF38-3B7414BB08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2E82B8-70FC-4278-B543-41CE701A75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66770-56EF-41B1-8E54-AD7C066309BF}" type="datetimeFigureOut">
              <a:rPr lang="en-US" smtClean="0"/>
              <a:t>2/2/2023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A70A48-8E0B-4DE2-AA65-F6A91164A8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B53221-822B-495B-B6D5-E66D6376E9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DC857-614E-4491-BEC4-89C21F01ED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98266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5614645-C8EE-4308-B097-15DC3E7C566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82A4653-CC8E-4316-8018-5B3F02095A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317000-F113-46A4-97A1-5B4D66D920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66770-56EF-41B1-8E54-AD7C066309BF}" type="datetimeFigureOut">
              <a:rPr lang="en-US" smtClean="0"/>
              <a:t>2/2/2023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DCBCFB-FC8F-4BE7-996D-7F5F213C93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3AC64C-5E81-45B2-A18E-7831993756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DC857-614E-4491-BEC4-89C21F01ED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0995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738D56-8C6E-2665-51F2-A56998F8BF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931BB91-6374-4DE6-BD98-9D16A112B62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F07087-5FF4-C9FF-BEA3-C02A99BF55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CE878-B490-A846-8E89-FB98969DF7A8}" type="datetimeFigureOut">
              <a:rPr lang="en-CH" smtClean="0"/>
              <a:t>02/02/2023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CF2AD4-4091-EC78-1780-58A11231B5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8E0119-2820-D996-0580-458476EAB1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C4B43-1029-EF49-B514-884B28B655E1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4215371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3F2958-233F-A4F2-E371-DD4C91C232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61FC65-587A-B7F2-00AB-FF03D8B4ED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12B15B-72A3-8A63-9D69-228F7565FD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CE878-B490-A846-8E89-FB98969DF7A8}" type="datetimeFigureOut">
              <a:rPr lang="en-CH" smtClean="0"/>
              <a:t>02/02/2023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F6BD9D-E90E-3525-C903-831644E1AA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239E93-DA66-FA20-2068-9A2EE7903F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C4B43-1029-EF49-B514-884B28B655E1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8426860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4699EE-254B-9569-A756-042F6FE9A8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F6786A-9683-12C9-750D-7D67F28AFE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CCC412-1A2A-A9BA-5CF6-AC86DFDF4E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CE878-B490-A846-8E89-FB98969DF7A8}" type="datetimeFigureOut">
              <a:rPr lang="en-CH" smtClean="0"/>
              <a:t>02/02/2023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F8556E-9FB8-5F26-5031-70D590DB42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89EB2F-8EC9-930E-7E64-26249FF075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C4B43-1029-EF49-B514-884B28B655E1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7381600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A7798F-0792-2508-3086-F6CD8E143E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99598D-8E7B-8C2B-60EF-655F15ABC6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203644D-74C6-68F0-E8A4-AA4580DE04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AE04B6-B96F-4528-6D9C-316F93A01A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CE878-B490-A846-8E89-FB98969DF7A8}" type="datetimeFigureOut">
              <a:rPr lang="en-CH" smtClean="0"/>
              <a:t>02/02/2023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04B3B5-AAEF-1992-006E-D65825AA08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A7C2F64-D173-8D0F-EB97-59FF517764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C4B43-1029-EF49-B514-884B28B655E1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5860576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354BFF-15C8-9D85-FB47-E8EB4A96AB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B4FA58-C7CB-D394-757A-6BECAD1168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0F5BACD-4F8C-BF3F-5CDA-359286EA8A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A0CEB0B-A68F-DDA5-263A-54661CA3DF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5A572A6-D96D-CE9D-27B9-51583124796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5EE1E7A-FA3D-0CFD-5D6A-2CA88D4431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CE878-B490-A846-8E89-FB98969DF7A8}" type="datetimeFigureOut">
              <a:rPr lang="en-CH" smtClean="0"/>
              <a:t>02/02/2023</a:t>
            </a:fld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C11EBEC-AE20-F2D5-BC2D-41C843E09A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AD9F8AC-9A99-3602-65BA-CEC035E55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C4B43-1029-EF49-B514-884B28B655E1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2715034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230B59-42B3-9AD4-8F84-39AF3D2353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BD721B4-C79F-FE71-2B35-B4C37ACCF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CE878-B490-A846-8E89-FB98969DF7A8}" type="datetimeFigureOut">
              <a:rPr lang="en-CH" smtClean="0"/>
              <a:t>02/02/2023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A835EFE-EC04-6858-F75D-306510ABF7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788B98-4287-F3C6-A1C1-F4D74E4670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C4B43-1029-EF49-B514-884B28B655E1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8902505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AC38EC-1F06-1BAF-BE92-31B6C8EDE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CE878-B490-A846-8E89-FB98969DF7A8}" type="datetimeFigureOut">
              <a:rPr lang="en-CH" smtClean="0"/>
              <a:t>02/02/2023</a:t>
            </a:fld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C6B2A7C-2FD9-F13D-5043-612394514E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7BC1C1-4F17-C842-B132-AA59B0F97A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C4B43-1029-EF49-B514-884B28B655E1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1936547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E637C3-39FB-B370-32F2-2A5334C3CE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225E1E-467A-12B5-1694-F4A6617BA9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2BC0CD9-F475-9549-E495-BEC1420496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4311A2E-570B-9D05-496A-614E211397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CE878-B490-A846-8E89-FB98969DF7A8}" type="datetimeFigureOut">
              <a:rPr lang="en-CH" smtClean="0"/>
              <a:t>02/02/2023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5DBF48-FE7C-FFFA-B1DC-6A3923A9E5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89DCEE-A22D-531B-62C6-732C0D5D32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C4B43-1029-EF49-B514-884B28B655E1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006221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9C266A-EADC-4C2B-AD2D-88A12204FB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D41762-297E-4C28-9AAE-4AE1CABDAE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DD53BA-611F-47CB-9F54-2B55EDA5AE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66770-56EF-41B1-8E54-AD7C066309BF}" type="datetimeFigureOut">
              <a:rPr lang="en-US" smtClean="0"/>
              <a:t>2/2/2023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AE510E-D455-4D9B-B79A-037FAB4AFE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FDCEE4-4273-4557-9CE3-CF5E65E5EF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DC857-614E-4491-BEC4-89C21F01ED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84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DB8308-B049-731A-D09F-309B10666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911524A-6AF6-FAAA-7C7B-6BA55CCD368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AB77D06-FBF6-6119-03E0-AE0E01669B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91F310-2C93-E653-86DE-DF0B584D64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CE878-B490-A846-8E89-FB98969DF7A8}" type="datetimeFigureOut">
              <a:rPr lang="en-CH" smtClean="0"/>
              <a:t>02/02/2023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F53D184-52CF-EB4F-4EB9-71A1ED9548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877CA0-7539-7087-AB70-2F87FC143E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C4B43-1029-EF49-B514-884B28B655E1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1495466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317367-B36D-CB3F-3046-CD34D274FB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94E5ED4-AE7A-2D29-CB0C-21534F2FE7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F31F12-6125-1931-36DB-FFB645B20E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CE878-B490-A846-8E89-FB98969DF7A8}" type="datetimeFigureOut">
              <a:rPr lang="en-CH" smtClean="0"/>
              <a:t>02/02/2023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2687D7-194D-6363-1F20-CB2942AD84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DEEF31-5AA9-6D72-3A79-8C2E9DFC19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C4B43-1029-EF49-B514-884B28B655E1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5573927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E40CD40-458C-7CBC-2F47-4487CB8124B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B5C5796-BD23-D198-BE1B-421ECF63E3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AF3C77-55C3-CB56-91E4-252976BC56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CE878-B490-A846-8E89-FB98969DF7A8}" type="datetimeFigureOut">
              <a:rPr lang="en-CH" smtClean="0"/>
              <a:t>02/02/2023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4188D7-4AB8-02C3-08B8-D10D745035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6604B4-FC2E-98F7-32D9-9972988BA1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C4B43-1029-EF49-B514-884B28B655E1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1363159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725DC5-4261-4644-9644-B66E2938DB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26FC8F-0103-4BC3-AADE-66BB4C2DC2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7D230C-7CF3-4579-9365-6C452E322D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66770-56EF-41B1-8E54-AD7C066309BF}" type="datetimeFigureOut">
              <a:rPr lang="en-US" smtClean="0"/>
              <a:t>2/2/2023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7C85D9-14F5-4CDD-9A81-F80C8C5080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B8CC23-B729-4B2B-8CC9-338EE19F84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DC857-614E-4491-BEC4-89C21F01ED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9888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6C6EAE-AF04-4F0B-B4D0-AA7A91B7FC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90CC93-77D0-41DB-9111-67B48F35F21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53A0151-C03D-47BC-B165-947640EF62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25D73C-B99E-43E3-A0B8-B0A8D36C7B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66770-56EF-41B1-8E54-AD7C066309BF}" type="datetimeFigureOut">
              <a:rPr lang="en-US" smtClean="0"/>
              <a:t>2/2/2023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9F19F89-E7B2-434F-B113-A4FE0B4665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3A09DD-8006-47E4-974A-A057E2C08E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DC857-614E-4491-BEC4-89C21F01ED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5028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7BA83C-3741-447E-86C9-69C46246AC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B1E93A-92FE-4F25-B96F-8F01F0513A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84371E5-EA73-49FB-A3BB-D9E095824C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90B0EA5-7BB0-4F06-BCB9-A3F9A412DA5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4A8571D-A351-43AD-84F2-7F22CEE9293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F287566-50B2-451B-89A2-360D72B436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66770-56EF-41B1-8E54-AD7C066309BF}" type="datetimeFigureOut">
              <a:rPr lang="en-US" smtClean="0"/>
              <a:t>2/2/2023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CCCE15-42E2-45B5-9306-EF44530E9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C6809E5-A27A-4674-A47F-38EA77ED27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DC857-614E-4491-BEC4-89C21F01ED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5774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DE5C48-C178-4817-B479-0605D08CE3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9A60EC2-74E4-4860-8B7F-AC727CD63C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66770-56EF-41B1-8E54-AD7C066309BF}" type="datetimeFigureOut">
              <a:rPr lang="en-US" smtClean="0"/>
              <a:t>2/2/2023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C0CC8F3-05D2-4002-95EF-1E96B7C48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33CFC33-2030-4BC9-853F-FEF366896D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DC857-614E-4491-BEC4-89C21F01ED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3510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808C03F-AD47-4713-B47E-02017DBCA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66770-56EF-41B1-8E54-AD7C066309BF}" type="datetimeFigureOut">
              <a:rPr lang="en-US" smtClean="0"/>
              <a:t>2/2/2023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952E72F-4A4F-4AB2-ABCB-C5FD774449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250020-52CE-4357-A3FC-3A16FA7D60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DC857-614E-4491-BEC4-89C21F01ED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11824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D11E03-F3BB-4D74-98C7-E1DBEE3468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54BACC-E099-430F-986E-3818BB32E9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C9E33B5-8E9F-4514-AA3D-0BB5C1209A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7600CF-8ABA-4373-8CC1-E945966CA1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66770-56EF-41B1-8E54-AD7C066309BF}" type="datetimeFigureOut">
              <a:rPr lang="en-US" smtClean="0"/>
              <a:t>2/2/2023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CE082B-52F1-4D3D-8F01-80D5C430FD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2A0423B-5275-42D4-9D98-73E52C121D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DC857-614E-4491-BEC4-89C21F01ED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3714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CBC1D4-BD6F-446B-9F70-D3A51A2F97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9D743B0-DF0E-4660-BDC7-57173120EE8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FD4FA78-7F07-4FF2-9681-95122B9BC8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636048D-1A61-42C7-858E-2221D81979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66770-56EF-41B1-8E54-AD7C066309BF}" type="datetimeFigureOut">
              <a:rPr lang="en-US" smtClean="0"/>
              <a:t>2/2/2023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553166-F252-406A-9A21-25D9A16B62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AC2CB97-A1AA-470E-8F2D-A0997257BF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DC857-614E-4491-BEC4-89C21F01ED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83785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3734389-6AE5-4FC3-9804-DBF6C31EEC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0A9B34-B4C0-42E4-9860-2576B63DC0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E1000F-583B-4D1C-95F2-93D3CCF0DEE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D66770-56EF-41B1-8E54-AD7C066309BF}" type="datetimeFigureOut">
              <a:rPr lang="en-US" smtClean="0"/>
              <a:t>2/2/2023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C46EE1-F5EA-4115-B87F-07B18E3A67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94A5A7-A0BB-43D6-BE01-DE39C3D26C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EDC857-614E-4491-BEC4-89C21F01ED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99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B1D4BCB-FBE2-6B8B-449B-1264E7B40C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895F2E-2099-CEED-A1A6-4FB945262C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C2BC7E-97CF-5BDF-17FC-EAE12B964F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DCE878-B490-A846-8E89-FB98969DF7A8}" type="datetimeFigureOut">
              <a:rPr lang="en-CH" smtClean="0"/>
              <a:t>02/02/2023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FCD5E2-50B0-0AC6-3634-9BA0B5CB28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71FC76-BADB-2B46-E2FD-846A1A1453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6C4B43-1029-EF49-B514-884B28B655E1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6194858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147941/" TargetMode="Externa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BFC6CC-64AE-41EC-A60B-FF89305BD1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36914" y="2056266"/>
            <a:ext cx="9144000" cy="1372734"/>
          </a:xfrm>
        </p:spPr>
        <p:txBody>
          <a:bodyPr>
            <a:normAutofit fontScale="90000"/>
          </a:bodyPr>
          <a:lstStyle/>
          <a:p>
            <a:r>
              <a:rPr lang="es-ES" sz="4400" b="1" dirty="0" err="1"/>
              <a:t>An</a:t>
            </a:r>
            <a:r>
              <a:rPr lang="es-ES" sz="4400" b="1" dirty="0"/>
              <a:t> </a:t>
            </a:r>
            <a:r>
              <a:rPr lang="es-ES" sz="4400" b="1" i="1" dirty="0" err="1"/>
              <a:t>updated</a:t>
            </a:r>
            <a:r>
              <a:rPr lang="es-ES" sz="4400" b="1" dirty="0"/>
              <a:t> </a:t>
            </a:r>
            <a:r>
              <a:rPr lang="es-ES" sz="4400" b="1" dirty="0" err="1"/>
              <a:t>preliminary</a:t>
            </a:r>
            <a:r>
              <a:rPr lang="es-ES" sz="4400" b="1" dirty="0"/>
              <a:t> </a:t>
            </a:r>
            <a:r>
              <a:rPr lang="es-ES" sz="4400" b="1" dirty="0" err="1"/>
              <a:t>study</a:t>
            </a:r>
            <a:r>
              <a:rPr lang="es-ES" sz="4400" b="1" dirty="0"/>
              <a:t> </a:t>
            </a:r>
            <a:r>
              <a:rPr lang="es-ES" sz="4400" b="1" dirty="0" err="1"/>
              <a:t>of</a:t>
            </a:r>
            <a:r>
              <a:rPr lang="es-ES" sz="4400" b="1" dirty="0"/>
              <a:t> </a:t>
            </a:r>
            <a:r>
              <a:rPr lang="es-ES" sz="4400" b="1" dirty="0" err="1"/>
              <a:t>the</a:t>
            </a:r>
            <a:r>
              <a:rPr lang="es-ES" sz="4400" b="1" dirty="0"/>
              <a:t> target and capture </a:t>
            </a:r>
            <a:r>
              <a:rPr lang="es-ES" sz="4400" b="1" dirty="0" err="1"/>
              <a:t>channel</a:t>
            </a:r>
            <a:r>
              <a:rPr lang="es-ES" sz="4400" b="1" dirty="0"/>
              <a:t>  </a:t>
            </a:r>
            <a:r>
              <a:rPr lang="es-ES" sz="4400" b="1" dirty="0" err="1"/>
              <a:t>for</a:t>
            </a:r>
            <a:r>
              <a:rPr lang="es-ES" sz="4400" b="1" dirty="0"/>
              <a:t> </a:t>
            </a:r>
            <a:r>
              <a:rPr lang="es-ES" sz="4400" b="1" dirty="0" err="1"/>
              <a:t>the</a:t>
            </a:r>
            <a:r>
              <a:rPr lang="es-ES" sz="4400" b="1" dirty="0"/>
              <a:t> Muon </a:t>
            </a:r>
            <a:r>
              <a:rPr lang="es-ES" sz="4400" b="1" dirty="0" err="1"/>
              <a:t>Collider</a:t>
            </a:r>
            <a:endParaRPr lang="en-US" sz="4400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C604C59-5E1E-4DFE-A849-04831A5184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372733"/>
          </a:xfrm>
        </p:spPr>
        <p:txBody>
          <a:bodyPr>
            <a:normAutofit/>
          </a:bodyPr>
          <a:lstStyle/>
          <a:p>
            <a:r>
              <a:rPr lang="es-ES" dirty="0"/>
              <a:t>A. Portone, J. Lorenzo, P. </a:t>
            </a:r>
            <a:r>
              <a:rPr lang="es-ES" dirty="0" err="1"/>
              <a:t>Testoni</a:t>
            </a:r>
            <a:r>
              <a:rPr lang="es-ES" dirty="0"/>
              <a:t> (F4E Barcelona)</a:t>
            </a:r>
          </a:p>
          <a:p>
            <a:r>
              <a:rPr lang="es-ES" dirty="0"/>
              <a:t>L. </a:t>
            </a:r>
            <a:r>
              <a:rPr lang="es-ES" dirty="0" err="1"/>
              <a:t>Bottura</a:t>
            </a:r>
            <a:r>
              <a:rPr lang="es-ES" dirty="0"/>
              <a:t>, A. </a:t>
            </a:r>
            <a:r>
              <a:rPr lang="es-ES" dirty="0" err="1"/>
              <a:t>Kohlemainen</a:t>
            </a:r>
            <a:r>
              <a:rPr lang="es-ES" dirty="0"/>
              <a:t> (CERN)</a:t>
            </a:r>
          </a:p>
          <a:p>
            <a:r>
              <a:rPr lang="es-ES" dirty="0"/>
              <a:t>02/02/2023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32234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6AE154A4-5FF9-4AC3-8092-39D6972282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0" y="720000"/>
            <a:ext cx="4307997" cy="3240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405C21B-AED5-4E37-AA0E-CDC922E3DE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526"/>
            <a:ext cx="12192000" cy="571500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pPr algn="ctr"/>
            <a:r>
              <a:rPr lang="en-US" b="1" dirty="0"/>
              <a:t>COILS STRESSES</a:t>
            </a:r>
            <a:endParaRPr lang="en-IE" b="1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FBD8E2D-8A27-4997-AB0E-DA90B0E499E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4000" y="720000"/>
            <a:ext cx="4307997" cy="3240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C06BB0F-E38D-4EA0-9A5F-A077D3323B0E}"/>
              </a:ext>
            </a:extLst>
          </p:cNvPr>
          <p:cNvSpPr txBox="1"/>
          <p:nvPr/>
        </p:nvSpPr>
        <p:spPr>
          <a:xfrm>
            <a:off x="5863758" y="3059668"/>
            <a:ext cx="1283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Hoop stress</a:t>
            </a:r>
            <a:endParaRPr lang="en-IE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DC2F3D8-F807-4B96-884E-522BEB430A6B}"/>
              </a:ext>
            </a:extLst>
          </p:cNvPr>
          <p:cNvSpPr txBox="1"/>
          <p:nvPr/>
        </p:nvSpPr>
        <p:spPr>
          <a:xfrm>
            <a:off x="2023609" y="3060249"/>
            <a:ext cx="1222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Axial stress</a:t>
            </a:r>
            <a:endParaRPr lang="en-IE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9B5887D-3E95-489B-B89C-9E057A3ACB1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000" y="720000"/>
            <a:ext cx="4308000" cy="32400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32752C1-6F5D-48B4-B090-3069602BD5B7}"/>
              </a:ext>
            </a:extLst>
          </p:cNvPr>
          <p:cNvSpPr txBox="1"/>
          <p:nvPr/>
        </p:nvSpPr>
        <p:spPr>
          <a:xfrm>
            <a:off x="10452986" y="3059668"/>
            <a:ext cx="1360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Tresca</a:t>
            </a:r>
            <a:r>
              <a:rPr lang="en-US" dirty="0"/>
              <a:t> stress</a:t>
            </a:r>
            <a:endParaRPr lang="en-IE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4513F991-3A04-4AEE-80AB-18A04F8BE8A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4003" y="3780000"/>
            <a:ext cx="4308000" cy="3240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3E4B9831-7AC0-4F75-AF20-7C83FB440C7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0" y="3780000"/>
            <a:ext cx="4308000" cy="32400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0D1ED574-58B3-48AA-829C-DADB8CEC29F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000" y="3780000"/>
            <a:ext cx="4308000" cy="324000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C8F7CCAF-00DF-498D-A91E-FA2BAE761387}"/>
              </a:ext>
            </a:extLst>
          </p:cNvPr>
          <p:cNvSpPr txBox="1"/>
          <p:nvPr/>
        </p:nvSpPr>
        <p:spPr>
          <a:xfrm>
            <a:off x="144000" y="792000"/>
            <a:ext cx="13258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Coil#3</a:t>
            </a:r>
            <a:endParaRPr lang="en-IE" sz="2000" b="1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D37EC40-7302-4042-B24B-5C9A513F23EB}"/>
              </a:ext>
            </a:extLst>
          </p:cNvPr>
          <p:cNvSpPr txBox="1"/>
          <p:nvPr/>
        </p:nvSpPr>
        <p:spPr>
          <a:xfrm>
            <a:off x="4068000" y="792000"/>
            <a:ext cx="13258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Coil#3</a:t>
            </a:r>
            <a:endParaRPr lang="en-IE" sz="2000" b="1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2AD9E3A-2D99-4A06-8026-05BE4D257B1F}"/>
              </a:ext>
            </a:extLst>
          </p:cNvPr>
          <p:cNvSpPr txBox="1"/>
          <p:nvPr/>
        </p:nvSpPr>
        <p:spPr>
          <a:xfrm>
            <a:off x="8764387" y="832814"/>
            <a:ext cx="13258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Coil#3</a:t>
            </a:r>
            <a:endParaRPr lang="en-IE" sz="2000" b="1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20539DC-AE80-4671-98E6-00A4C00DEB59}"/>
              </a:ext>
            </a:extLst>
          </p:cNvPr>
          <p:cNvSpPr txBox="1"/>
          <p:nvPr/>
        </p:nvSpPr>
        <p:spPr>
          <a:xfrm>
            <a:off x="8764388" y="3819085"/>
            <a:ext cx="13258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Coil#2</a:t>
            </a:r>
            <a:endParaRPr lang="en-IE" sz="2000" b="1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90918B0-FD22-4F5B-9228-A2DACCA3E84F}"/>
              </a:ext>
            </a:extLst>
          </p:cNvPr>
          <p:cNvSpPr txBox="1"/>
          <p:nvPr/>
        </p:nvSpPr>
        <p:spPr>
          <a:xfrm>
            <a:off x="4177448" y="3856312"/>
            <a:ext cx="13258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Coil#2</a:t>
            </a:r>
            <a:endParaRPr lang="en-IE" sz="2000" b="1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B91D412-0D68-40CD-B950-22F7E61EB964}"/>
              </a:ext>
            </a:extLst>
          </p:cNvPr>
          <p:cNvSpPr txBox="1"/>
          <p:nvPr/>
        </p:nvSpPr>
        <p:spPr>
          <a:xfrm>
            <a:off x="144000" y="3816000"/>
            <a:ext cx="13258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Coil#2</a:t>
            </a:r>
            <a:endParaRPr lang="en-IE" sz="2000" b="1" dirty="0"/>
          </a:p>
        </p:txBody>
      </p:sp>
    </p:spTree>
    <p:extLst>
      <p:ext uri="{BB962C8B-B14F-4D97-AF65-F5344CB8AC3E}">
        <p14:creationId xmlns:p14="http://schemas.microsoft.com/office/powerpoint/2010/main" val="41724714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05C21B-AED5-4E37-AA0E-CDC922E3DE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526"/>
            <a:ext cx="12192000" cy="571500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pPr algn="ctr"/>
            <a:r>
              <a:rPr lang="en-US" b="1" dirty="0"/>
              <a:t>TRESCA MEMBRANE, BENDING, PEAKS STRESS</a:t>
            </a:r>
            <a:endParaRPr lang="en-IE" b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307D1A8-3B5F-409C-83B3-3DE329A3276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63" t="-1" r="16121" b="7111"/>
          <a:stretch/>
        </p:blipFill>
        <p:spPr>
          <a:xfrm>
            <a:off x="2344262" y="796290"/>
            <a:ext cx="7104538" cy="5265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27213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0E80124-8201-1187-DFBA-DB84586C343A}"/>
              </a:ext>
            </a:extLst>
          </p:cNvPr>
          <p:cNvSpPr txBox="1"/>
          <p:nvPr/>
        </p:nvSpPr>
        <p:spPr>
          <a:xfrm>
            <a:off x="0" y="2197704"/>
            <a:ext cx="20154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FF0000"/>
                </a:solidFill>
              </a:rPr>
              <a:t>C</a:t>
            </a:r>
            <a:r>
              <a:rPr lang="en-CH" sz="2800" b="1" dirty="0">
                <a:solidFill>
                  <a:srgbClr val="FF0000"/>
                </a:solidFill>
              </a:rPr>
              <a:t>oil</a:t>
            </a:r>
            <a:r>
              <a:rPr lang="en-US" sz="2800" b="1" dirty="0">
                <a:solidFill>
                  <a:srgbClr val="FF0000"/>
                </a:solidFill>
              </a:rPr>
              <a:t>s total</a:t>
            </a:r>
            <a:r>
              <a:rPr lang="en-CH" sz="2800" b="1" dirty="0">
                <a:solidFill>
                  <a:srgbClr val="FF0000"/>
                </a:solidFill>
              </a:rPr>
              <a:t> mass </a:t>
            </a:r>
            <a:endParaRPr lang="en-US" sz="2800" b="1" dirty="0">
              <a:solidFill>
                <a:srgbClr val="FF0000"/>
              </a:solidFill>
            </a:endParaRPr>
          </a:p>
          <a:p>
            <a:pPr algn="ctr"/>
            <a:r>
              <a:rPr lang="en-US" sz="2800" b="1" dirty="0">
                <a:solidFill>
                  <a:srgbClr val="FF0000"/>
                </a:solidFill>
              </a:rPr>
              <a:t>95.6 </a:t>
            </a:r>
            <a:r>
              <a:rPr lang="en-CH" sz="2800" b="1" dirty="0">
                <a:solidFill>
                  <a:srgbClr val="FF0000"/>
                </a:solidFill>
              </a:rPr>
              <a:t>t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BD79766E-5B9E-46BA-8A09-B3D84AC61CC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5053564"/>
              </p:ext>
            </p:extLst>
          </p:nvPr>
        </p:nvGraphicFramePr>
        <p:xfrm>
          <a:off x="2015488" y="681329"/>
          <a:ext cx="8343904" cy="582167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42988">
                  <a:extLst>
                    <a:ext uri="{9D8B030D-6E8A-4147-A177-3AD203B41FA5}">
                      <a16:colId xmlns:a16="http://schemas.microsoft.com/office/drawing/2014/main" val="2135480891"/>
                    </a:ext>
                  </a:extLst>
                </a:gridCol>
                <a:gridCol w="1042988">
                  <a:extLst>
                    <a:ext uri="{9D8B030D-6E8A-4147-A177-3AD203B41FA5}">
                      <a16:colId xmlns:a16="http://schemas.microsoft.com/office/drawing/2014/main" val="2361389915"/>
                    </a:ext>
                  </a:extLst>
                </a:gridCol>
                <a:gridCol w="1042988">
                  <a:extLst>
                    <a:ext uri="{9D8B030D-6E8A-4147-A177-3AD203B41FA5}">
                      <a16:colId xmlns:a16="http://schemas.microsoft.com/office/drawing/2014/main" val="1375697791"/>
                    </a:ext>
                  </a:extLst>
                </a:gridCol>
                <a:gridCol w="1042988">
                  <a:extLst>
                    <a:ext uri="{9D8B030D-6E8A-4147-A177-3AD203B41FA5}">
                      <a16:colId xmlns:a16="http://schemas.microsoft.com/office/drawing/2014/main" val="2686900616"/>
                    </a:ext>
                  </a:extLst>
                </a:gridCol>
                <a:gridCol w="1042988">
                  <a:extLst>
                    <a:ext uri="{9D8B030D-6E8A-4147-A177-3AD203B41FA5}">
                      <a16:colId xmlns:a16="http://schemas.microsoft.com/office/drawing/2014/main" val="3145307191"/>
                    </a:ext>
                  </a:extLst>
                </a:gridCol>
                <a:gridCol w="1042988">
                  <a:extLst>
                    <a:ext uri="{9D8B030D-6E8A-4147-A177-3AD203B41FA5}">
                      <a16:colId xmlns:a16="http://schemas.microsoft.com/office/drawing/2014/main" val="854848385"/>
                    </a:ext>
                  </a:extLst>
                </a:gridCol>
                <a:gridCol w="1042988">
                  <a:extLst>
                    <a:ext uri="{9D8B030D-6E8A-4147-A177-3AD203B41FA5}">
                      <a16:colId xmlns:a16="http://schemas.microsoft.com/office/drawing/2014/main" val="1950362437"/>
                    </a:ext>
                  </a:extLst>
                </a:gridCol>
                <a:gridCol w="1042988">
                  <a:extLst>
                    <a:ext uri="{9D8B030D-6E8A-4147-A177-3AD203B41FA5}">
                      <a16:colId xmlns:a16="http://schemas.microsoft.com/office/drawing/2014/main" val="2932361449"/>
                    </a:ext>
                  </a:extLst>
                </a:gridCol>
              </a:tblGrid>
              <a:tr h="304875"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 dirty="0">
                          <a:effectLst/>
                        </a:rPr>
                        <a:t>Coil #</a:t>
                      </a:r>
                      <a:endParaRPr lang="en-IE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IE" sz="1600" b="1" u="none" strike="noStrike">
                          <a:effectLst/>
                        </a:rPr>
                        <a:t>Rc(m)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IE" sz="1600" b="1" u="none" strike="noStrike" dirty="0" err="1">
                          <a:effectLst/>
                        </a:rPr>
                        <a:t>Zc</a:t>
                      </a:r>
                      <a:r>
                        <a:rPr lang="en-IE" sz="1600" b="1" u="none" strike="noStrike" dirty="0">
                          <a:effectLst/>
                        </a:rPr>
                        <a:t>(m)</a:t>
                      </a:r>
                      <a:endParaRPr lang="en-IE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IE" sz="1600" b="1" u="none" strike="noStrike">
                          <a:effectLst/>
                        </a:rPr>
                        <a:t>DR(m)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IE" sz="1600" b="1" u="none" strike="noStrike">
                          <a:effectLst/>
                        </a:rPr>
                        <a:t>DZ(m)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IE" sz="1600" b="1" u="none" strike="noStrike">
                          <a:effectLst/>
                        </a:rPr>
                        <a:t>NR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IE" sz="1600" b="1" u="none" strike="noStrike" dirty="0">
                          <a:effectLst/>
                        </a:rPr>
                        <a:t>NZ</a:t>
                      </a:r>
                      <a:endParaRPr lang="en-IE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I(A)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extLst>
                  <a:ext uri="{0D108BD9-81ED-4DB2-BD59-A6C34878D82A}">
                    <a16:rowId xmlns:a16="http://schemas.microsoft.com/office/drawing/2014/main" val="934821660"/>
                  </a:ext>
                </a:extLst>
              </a:tr>
              <a:tr h="275840"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 dirty="0">
                          <a:effectLst/>
                        </a:rPr>
                        <a:t>1</a:t>
                      </a:r>
                      <a:endParaRPr lang="en-IE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 dirty="0">
                          <a:effectLst/>
                        </a:rPr>
                        <a:t>0.820</a:t>
                      </a:r>
                      <a:endParaRPr lang="en-IE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-0.200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0.440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0.800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11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20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60563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extLst>
                  <a:ext uri="{0D108BD9-81ED-4DB2-BD59-A6C34878D82A}">
                    <a16:rowId xmlns:a16="http://schemas.microsoft.com/office/drawing/2014/main" val="2353123361"/>
                  </a:ext>
                </a:extLst>
              </a:tr>
              <a:tr h="275840"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2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 dirty="0">
                          <a:effectLst/>
                        </a:rPr>
                        <a:t>0.840</a:t>
                      </a:r>
                      <a:endParaRPr lang="en-IE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0.600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0.480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0.800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12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20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60706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extLst>
                  <a:ext uri="{0D108BD9-81ED-4DB2-BD59-A6C34878D82A}">
                    <a16:rowId xmlns:a16="http://schemas.microsoft.com/office/drawing/2014/main" val="3272916144"/>
                  </a:ext>
                </a:extLst>
              </a:tr>
              <a:tr h="275840"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3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0.840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1.400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0.480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0.800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12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20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62848</a:t>
                      </a:r>
                      <a:endParaRPr lang="en-IE" sz="16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extLst>
                  <a:ext uri="{0D108BD9-81ED-4DB2-BD59-A6C34878D82A}">
                    <a16:rowId xmlns:a16="http://schemas.microsoft.com/office/drawing/2014/main" val="2896671832"/>
                  </a:ext>
                </a:extLst>
              </a:tr>
              <a:tr h="275840"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4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0.780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 dirty="0">
                          <a:effectLst/>
                        </a:rPr>
                        <a:t>2.200</a:t>
                      </a:r>
                      <a:endParaRPr lang="en-IE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0.360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0.800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9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20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58407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extLst>
                  <a:ext uri="{0D108BD9-81ED-4DB2-BD59-A6C34878D82A}">
                    <a16:rowId xmlns:a16="http://schemas.microsoft.com/office/drawing/2014/main" val="1445487157"/>
                  </a:ext>
                </a:extLst>
              </a:tr>
              <a:tr h="275840"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5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0.740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3.000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0.280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0.800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7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20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54433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extLst>
                  <a:ext uri="{0D108BD9-81ED-4DB2-BD59-A6C34878D82A}">
                    <a16:rowId xmlns:a16="http://schemas.microsoft.com/office/drawing/2014/main" val="4052501098"/>
                  </a:ext>
                </a:extLst>
              </a:tr>
              <a:tr h="275840"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6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0.700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3.800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 dirty="0">
                          <a:effectLst/>
                        </a:rPr>
                        <a:t>0.200</a:t>
                      </a:r>
                      <a:endParaRPr lang="en-IE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0.800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5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20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54360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extLst>
                  <a:ext uri="{0D108BD9-81ED-4DB2-BD59-A6C34878D82A}">
                    <a16:rowId xmlns:a16="http://schemas.microsoft.com/office/drawing/2014/main" val="1814084809"/>
                  </a:ext>
                </a:extLst>
              </a:tr>
              <a:tr h="275840"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7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0.680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4.600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0.160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0.800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4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20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52688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extLst>
                  <a:ext uri="{0D108BD9-81ED-4DB2-BD59-A6C34878D82A}">
                    <a16:rowId xmlns:a16="http://schemas.microsoft.com/office/drawing/2014/main" val="1267671996"/>
                  </a:ext>
                </a:extLst>
              </a:tr>
              <a:tr h="275840"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8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0.660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5.400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 dirty="0">
                          <a:effectLst/>
                        </a:rPr>
                        <a:t>0.120</a:t>
                      </a:r>
                      <a:endParaRPr lang="en-IE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0.800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3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20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54305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extLst>
                  <a:ext uri="{0D108BD9-81ED-4DB2-BD59-A6C34878D82A}">
                    <a16:rowId xmlns:a16="http://schemas.microsoft.com/office/drawing/2014/main" val="3678866430"/>
                  </a:ext>
                </a:extLst>
              </a:tr>
              <a:tr h="275840"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9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0.660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6.200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 dirty="0">
                          <a:effectLst/>
                        </a:rPr>
                        <a:t>0.120</a:t>
                      </a:r>
                      <a:endParaRPr lang="en-IE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0.800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3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20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45720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extLst>
                  <a:ext uri="{0D108BD9-81ED-4DB2-BD59-A6C34878D82A}">
                    <a16:rowId xmlns:a16="http://schemas.microsoft.com/office/drawing/2014/main" val="742974925"/>
                  </a:ext>
                </a:extLst>
              </a:tr>
              <a:tr h="275840"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10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0.640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7.000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0.080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0.800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2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20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54713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extLst>
                  <a:ext uri="{0D108BD9-81ED-4DB2-BD59-A6C34878D82A}">
                    <a16:rowId xmlns:a16="http://schemas.microsoft.com/office/drawing/2014/main" val="2331176755"/>
                  </a:ext>
                </a:extLst>
              </a:tr>
              <a:tr h="275840"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11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0.640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7.800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0.080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0.800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2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20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49427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extLst>
                  <a:ext uri="{0D108BD9-81ED-4DB2-BD59-A6C34878D82A}">
                    <a16:rowId xmlns:a16="http://schemas.microsoft.com/office/drawing/2014/main" val="1684372386"/>
                  </a:ext>
                </a:extLst>
              </a:tr>
              <a:tr h="275840"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12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0.640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8.400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0.080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 dirty="0">
                          <a:effectLst/>
                        </a:rPr>
                        <a:t>0.400</a:t>
                      </a:r>
                      <a:endParaRPr lang="en-IE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2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10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30671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extLst>
                  <a:ext uri="{0D108BD9-81ED-4DB2-BD59-A6C34878D82A}">
                    <a16:rowId xmlns:a16="http://schemas.microsoft.com/office/drawing/2014/main" val="392550690"/>
                  </a:ext>
                </a:extLst>
              </a:tr>
              <a:tr h="275840"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13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0.660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8.800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0.120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 dirty="0">
                          <a:effectLst/>
                        </a:rPr>
                        <a:t>0.400</a:t>
                      </a:r>
                      <a:endParaRPr lang="en-IE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3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10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44273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extLst>
                  <a:ext uri="{0D108BD9-81ED-4DB2-BD59-A6C34878D82A}">
                    <a16:rowId xmlns:a16="http://schemas.microsoft.com/office/drawing/2014/main" val="272422057"/>
                  </a:ext>
                </a:extLst>
              </a:tr>
              <a:tr h="275840"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14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0.640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9.500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0.080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0.400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2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10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57945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extLst>
                  <a:ext uri="{0D108BD9-81ED-4DB2-BD59-A6C34878D82A}">
                    <a16:rowId xmlns:a16="http://schemas.microsoft.com/office/drawing/2014/main" val="3907304219"/>
                  </a:ext>
                </a:extLst>
              </a:tr>
              <a:tr h="275840"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15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0.620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9.900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0.040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0.400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 dirty="0">
                          <a:effectLst/>
                        </a:rPr>
                        <a:t>1</a:t>
                      </a:r>
                      <a:endParaRPr lang="en-IE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10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47690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extLst>
                  <a:ext uri="{0D108BD9-81ED-4DB2-BD59-A6C34878D82A}">
                    <a16:rowId xmlns:a16="http://schemas.microsoft.com/office/drawing/2014/main" val="1295542692"/>
                  </a:ext>
                </a:extLst>
              </a:tr>
              <a:tr h="275840"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16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0.640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10.500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0.080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0.800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2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20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34741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extLst>
                  <a:ext uri="{0D108BD9-81ED-4DB2-BD59-A6C34878D82A}">
                    <a16:rowId xmlns:a16="http://schemas.microsoft.com/office/drawing/2014/main" val="928215751"/>
                  </a:ext>
                </a:extLst>
              </a:tr>
              <a:tr h="275840"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17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0.620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11.700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0.040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1.600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 dirty="0">
                          <a:effectLst/>
                        </a:rPr>
                        <a:t>1</a:t>
                      </a:r>
                      <a:endParaRPr lang="en-IE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40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56598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extLst>
                  <a:ext uri="{0D108BD9-81ED-4DB2-BD59-A6C34878D82A}">
                    <a16:rowId xmlns:a16="http://schemas.microsoft.com/office/drawing/2014/main" val="3257124987"/>
                  </a:ext>
                </a:extLst>
              </a:tr>
              <a:tr h="275840"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18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0.620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13.300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0.040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1.600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1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 dirty="0">
                          <a:effectLst/>
                        </a:rPr>
                        <a:t>40</a:t>
                      </a:r>
                      <a:endParaRPr lang="en-IE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50989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extLst>
                  <a:ext uri="{0D108BD9-81ED-4DB2-BD59-A6C34878D82A}">
                    <a16:rowId xmlns:a16="http://schemas.microsoft.com/office/drawing/2014/main" val="4132785318"/>
                  </a:ext>
                </a:extLst>
              </a:tr>
              <a:tr h="275840"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19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0.620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14.900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0.040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1.600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1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 dirty="0">
                          <a:effectLst/>
                        </a:rPr>
                        <a:t>40</a:t>
                      </a:r>
                      <a:endParaRPr lang="en-IE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48182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extLst>
                  <a:ext uri="{0D108BD9-81ED-4DB2-BD59-A6C34878D82A}">
                    <a16:rowId xmlns:a16="http://schemas.microsoft.com/office/drawing/2014/main" val="1163693234"/>
                  </a:ext>
                </a:extLst>
              </a:tr>
              <a:tr h="275840"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20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0.620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16.500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0.040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1.600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1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>
                          <a:effectLst/>
                        </a:rPr>
                        <a:t>40</a:t>
                      </a:r>
                      <a:endParaRPr lang="en-IE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1" u="none" strike="noStrike" dirty="0">
                          <a:effectLst/>
                        </a:rPr>
                        <a:t>50161</a:t>
                      </a:r>
                      <a:endParaRPr lang="en-IE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extLst>
                  <a:ext uri="{0D108BD9-81ED-4DB2-BD59-A6C34878D82A}">
                    <a16:rowId xmlns:a16="http://schemas.microsoft.com/office/drawing/2014/main" val="633656721"/>
                  </a:ext>
                </a:extLst>
              </a:tr>
            </a:tbl>
          </a:graphicData>
        </a:graphic>
      </p:graphicFrame>
      <p:sp>
        <p:nvSpPr>
          <p:cNvPr id="9" name="Title 1">
            <a:extLst>
              <a:ext uri="{FF2B5EF4-FFF2-40B4-BE49-F238E27FC236}">
                <a16:creationId xmlns:a16="http://schemas.microsoft.com/office/drawing/2014/main" id="{A253B802-E763-4076-914C-798CFBE508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526"/>
            <a:ext cx="12192000" cy="571500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pPr algn="ctr"/>
            <a:r>
              <a:rPr lang="en-US" b="1" dirty="0"/>
              <a:t>COILS WINDING </a:t>
            </a:r>
            <a:endParaRPr lang="en-IE" b="1" dirty="0"/>
          </a:p>
        </p:txBody>
      </p:sp>
    </p:spTree>
    <p:extLst>
      <p:ext uri="{BB962C8B-B14F-4D97-AF65-F5344CB8AC3E}">
        <p14:creationId xmlns:p14="http://schemas.microsoft.com/office/powerpoint/2010/main" val="38012245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04AD8C-CC64-0895-516E-79685F597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763324"/>
          </a:xfrm>
        </p:spPr>
        <p:txBody>
          <a:bodyPr>
            <a:normAutofit/>
          </a:bodyPr>
          <a:lstStyle/>
          <a:p>
            <a:pPr algn="ctr"/>
            <a:r>
              <a:rPr lang="en-CH" sz="4000" b="1" cap="all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EC9D29-0ADA-2326-0003-F67653FDD3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513" y="985961"/>
            <a:ext cx="12112487" cy="5402911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dirty="0"/>
              <a:t>Different magnetic configurations can provide a suitable </a:t>
            </a:r>
            <a:r>
              <a:rPr lang="en-US" dirty="0" err="1"/>
              <a:t>B</a:t>
            </a:r>
            <a:r>
              <a:rPr lang="en-US" baseline="-25000" dirty="0" err="1"/>
              <a:t>z</a:t>
            </a:r>
            <a:r>
              <a:rPr lang="en-US" dirty="0"/>
              <a:t> profile in the target and capture section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dirty="0"/>
              <a:t>We explored one choice by optimally fitting </a:t>
            </a:r>
            <a:r>
              <a:rPr lang="en-US" sz="2800" dirty="0"/>
              <a:t>Sayed-Berg profile[4] with</a:t>
            </a:r>
            <a:r>
              <a:rPr lang="en-US" dirty="0"/>
              <a:t>: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Constant bore aperture (1.2 m diameter clear bore)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VIPER-type cable (with steel jacket)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HTS to provide desired field, no resistive insert, and operating at T&gt;4.2 K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dirty="0"/>
              <a:t>This updated magnetic configuration features: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20 solenoids whose total length L=17.6 m, divided in 2 sections (</a:t>
            </a:r>
            <a:r>
              <a:rPr lang="en-US" dirty="0">
                <a:sym typeface="Symbol" panose="05050102010706020507" pitchFamily="18" charset="2"/>
              </a:rPr>
              <a:t></a:t>
            </a:r>
            <a:r>
              <a:rPr lang="en-US" dirty="0"/>
              <a:t> 10 m and </a:t>
            </a:r>
            <a:r>
              <a:rPr lang="en-US" dirty="0">
                <a:sym typeface="Symbol" panose="05050102010706020507" pitchFamily="18" charset="2"/>
              </a:rPr>
              <a:t> </a:t>
            </a:r>
            <a:r>
              <a:rPr lang="en-US" dirty="0"/>
              <a:t>8 m respectively)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Peak field </a:t>
            </a:r>
            <a:r>
              <a:rPr lang="en-US" dirty="0">
                <a:sym typeface="Symbol" panose="05050102010706020507" pitchFamily="18" charset="2"/>
              </a:rPr>
              <a:t></a:t>
            </a:r>
            <a:r>
              <a:rPr lang="en-US" dirty="0"/>
              <a:t> 20.5 T, cable current </a:t>
            </a:r>
            <a:r>
              <a:rPr lang="en-US" dirty="0">
                <a:sym typeface="Symbol" panose="05050102010706020507" pitchFamily="18" charset="2"/>
              </a:rPr>
              <a:t>60 kA</a:t>
            </a:r>
            <a:endParaRPr lang="en-US" dirty="0"/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Reduced turns number to homogenized cable current in each coil (</a:t>
            </a:r>
            <a:r>
              <a:rPr lang="en-US" dirty="0">
                <a:sym typeface="Symbol" panose="05050102010706020507" pitchFamily="18" charset="2"/>
              </a:rPr>
              <a:t>&lt;  60 kA)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dirty="0">
                <a:sym typeface="Symbol" panose="05050102010706020507" pitchFamily="18" charset="2"/>
              </a:rPr>
              <a:t>Reduced </a:t>
            </a:r>
            <a:r>
              <a:rPr lang="en-US" dirty="0"/>
              <a:t>conductor length/weight/cost (L</a:t>
            </a:r>
            <a:r>
              <a:rPr lang="en-US" dirty="0">
                <a:sym typeface="Symbol" panose="05050102010706020507" pitchFamily="18" charset="2"/>
              </a:rPr>
              <a:t>=7.9 km, </a:t>
            </a:r>
            <a:r>
              <a:rPr lang="en-US" dirty="0" err="1">
                <a:sym typeface="Symbol" panose="05050102010706020507" pitchFamily="18" charset="2"/>
              </a:rPr>
              <a:t>M</a:t>
            </a:r>
            <a:r>
              <a:rPr lang="en-US" baseline="-25000" dirty="0" err="1">
                <a:sym typeface="Symbol" panose="05050102010706020507" pitchFamily="18" charset="2"/>
              </a:rPr>
              <a:t>cable</a:t>
            </a:r>
            <a:r>
              <a:rPr lang="en-US" dirty="0">
                <a:sym typeface="Symbol" panose="05050102010706020507" pitchFamily="18" charset="2"/>
              </a:rPr>
              <a:t>=20.4 t)</a:t>
            </a:r>
            <a:endParaRPr lang="en-US" dirty="0"/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dirty="0"/>
              <a:t>Further improvements can be obtained by optimizing: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Number of sections (here 2 are considered) vs size/weights/access to coils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Inter-section gaps location and sizes for structural supports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Actual field requirements (how much/where can we deviate from analytical profile?)</a:t>
            </a:r>
          </a:p>
        </p:txBody>
      </p:sp>
    </p:spTree>
    <p:extLst>
      <p:ext uri="{BB962C8B-B14F-4D97-AF65-F5344CB8AC3E}">
        <p14:creationId xmlns:p14="http://schemas.microsoft.com/office/powerpoint/2010/main" val="21977328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05C21B-AED5-4E37-AA0E-CDC922E3DE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526"/>
            <a:ext cx="12192000" cy="571500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pPr algn="ctr"/>
            <a:r>
              <a:rPr lang="en-US" b="1" dirty="0"/>
              <a:t>COMPARE FIELD ON AXIS</a:t>
            </a:r>
            <a:endParaRPr lang="en-IE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19A919E-5AFB-43DA-84D0-F9D05739EB5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53" t="6057" r="7984" b="3011"/>
          <a:stretch/>
        </p:blipFill>
        <p:spPr>
          <a:xfrm>
            <a:off x="53788" y="514830"/>
            <a:ext cx="12138211" cy="634317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5EF2BC6-955D-4629-8DF0-EA1B26DF0FCE}"/>
              </a:ext>
            </a:extLst>
          </p:cNvPr>
          <p:cNvSpPr txBox="1"/>
          <p:nvPr/>
        </p:nvSpPr>
        <p:spPr>
          <a:xfrm>
            <a:off x="4907280" y="2164080"/>
            <a:ext cx="159268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Blue = US-MAP</a:t>
            </a:r>
          </a:p>
          <a:p>
            <a:r>
              <a:rPr lang="en-US" dirty="0"/>
              <a:t>Red = OPT. FIT</a:t>
            </a:r>
          </a:p>
        </p:txBody>
      </p:sp>
    </p:spTree>
    <p:extLst>
      <p:ext uri="{BB962C8B-B14F-4D97-AF65-F5344CB8AC3E}">
        <p14:creationId xmlns:p14="http://schemas.microsoft.com/office/powerpoint/2010/main" val="38729550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CD2466-278F-439A-8142-0DEB4198D0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806823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/>
              <a:t>SUMMARY</a:t>
            </a:r>
            <a:endParaRPr lang="en-IE" sz="4000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503F973-0201-488A-A65C-FE36AFEDC11B}"/>
              </a:ext>
            </a:extLst>
          </p:cNvPr>
          <p:cNvSpPr txBox="1"/>
          <p:nvPr/>
        </p:nvSpPr>
        <p:spPr>
          <a:xfrm>
            <a:off x="0" y="1098817"/>
            <a:ext cx="12117721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We develop an (updated) alternative solution to the hybrid US-MAP [1-3] (5 resistive coils and 19 SC coils, 2.4 m bore) made of HTS (20 SC coils, 1.2 m bore)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Design highlights: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dirty="0"/>
              <a:t>Field on axis within 2-3% accuracy Sayed-Berg formula over 16 m channel length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dirty="0"/>
              <a:t>VIPER-like cable (HTS tapes, central cooling hole, steel jacket) </a:t>
            </a:r>
            <a:r>
              <a:rPr lang="en-US" sz="2400" dirty="0">
                <a:solidFill>
                  <a:srgbClr val="FF0000"/>
                </a:solidFill>
              </a:rPr>
              <a:t>with I</a:t>
            </a:r>
            <a:r>
              <a:rPr lang="en-US" sz="2400" baseline="-25000" dirty="0">
                <a:solidFill>
                  <a:srgbClr val="FF0000"/>
                </a:solidFill>
              </a:rPr>
              <a:t>max</a:t>
            </a:r>
            <a:r>
              <a:rPr lang="en-US" sz="2400" dirty="0">
                <a:solidFill>
                  <a:srgbClr val="FF0000"/>
                </a:solidFill>
                <a:sym typeface="Symbol" panose="05050102010706020507" pitchFamily="18" charset="2"/>
              </a:rPr>
              <a:t></a:t>
            </a:r>
            <a:r>
              <a:rPr lang="en-US" sz="2400" dirty="0">
                <a:solidFill>
                  <a:srgbClr val="FF0000"/>
                </a:solidFill>
              </a:rPr>
              <a:t>60 kA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dirty="0"/>
              <a:t>Set of </a:t>
            </a:r>
            <a:r>
              <a:rPr lang="en-US" sz="2400" dirty="0">
                <a:solidFill>
                  <a:srgbClr val="FF0000"/>
                </a:solidFill>
              </a:rPr>
              <a:t>20 coils </a:t>
            </a:r>
            <a:r>
              <a:rPr lang="en-US" sz="2400" dirty="0"/>
              <a:t>(solenoid) whose axial length and turn numbers is minimized: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sz="2400" dirty="0"/>
              <a:t>Peak field on coil </a:t>
            </a:r>
            <a:r>
              <a:rPr lang="en-US" sz="2400" dirty="0">
                <a:solidFill>
                  <a:srgbClr val="FF0000"/>
                </a:solidFill>
                <a:sym typeface="Symbol" panose="05050102010706020507" pitchFamily="18" charset="2"/>
              </a:rPr>
              <a:t></a:t>
            </a:r>
            <a:r>
              <a:rPr lang="en-US" sz="2400" dirty="0">
                <a:solidFill>
                  <a:srgbClr val="FF0000"/>
                </a:solidFill>
              </a:rPr>
              <a:t>20 T</a:t>
            </a:r>
            <a:endParaRPr lang="en-US" sz="2400" dirty="0"/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sz="2400" dirty="0"/>
              <a:t>Magnetic energy </a:t>
            </a:r>
            <a:r>
              <a:rPr lang="en-US" sz="2400" dirty="0">
                <a:solidFill>
                  <a:srgbClr val="FF0000"/>
                </a:solidFill>
                <a:sym typeface="Symbol" panose="05050102010706020507" pitchFamily="18" charset="2"/>
              </a:rPr>
              <a:t></a:t>
            </a:r>
            <a:r>
              <a:rPr lang="en-US" sz="2400" dirty="0">
                <a:solidFill>
                  <a:srgbClr val="FF0000"/>
                </a:solidFill>
              </a:rPr>
              <a:t> 1 GJ</a:t>
            </a:r>
            <a:endParaRPr lang="en-US" sz="2400" dirty="0"/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sz="2400" dirty="0"/>
              <a:t>Cable length </a:t>
            </a:r>
            <a:r>
              <a:rPr lang="en-US" sz="2400" dirty="0">
                <a:solidFill>
                  <a:srgbClr val="FF0000"/>
                </a:solidFill>
                <a:sym typeface="Symbol" panose="05050102010706020507" pitchFamily="18" charset="2"/>
              </a:rPr>
              <a:t></a:t>
            </a:r>
            <a:r>
              <a:rPr lang="en-US" sz="2400" dirty="0">
                <a:solidFill>
                  <a:srgbClr val="FF0000"/>
                </a:solidFill>
              </a:rPr>
              <a:t> 8 km</a:t>
            </a:r>
            <a:endParaRPr lang="en-US" sz="2400" dirty="0"/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sz="2400" dirty="0"/>
              <a:t>Winding mass </a:t>
            </a:r>
            <a:r>
              <a:rPr lang="en-US" sz="2400" dirty="0">
                <a:solidFill>
                  <a:srgbClr val="FF0000"/>
                </a:solidFill>
                <a:sym typeface="Symbol" panose="05050102010706020507" pitchFamily="18" charset="2"/>
              </a:rPr>
              <a:t> 100 t</a:t>
            </a:r>
            <a:endParaRPr lang="en-US" sz="2400" dirty="0">
              <a:solidFill>
                <a:srgbClr val="FF0000"/>
              </a:solidFill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dirty="0"/>
              <a:t>Stresses are within 316 LN structural limits (</a:t>
            </a:r>
            <a:r>
              <a:rPr lang="en-US" sz="2400" dirty="0" err="1">
                <a:latin typeface="Symbol" panose="05050102010706020507" pitchFamily="18" charset="2"/>
              </a:rPr>
              <a:t>s</a:t>
            </a:r>
            <a:r>
              <a:rPr lang="en-US" sz="2400" baseline="-25000" dirty="0" err="1"/>
              <a:t>Y</a:t>
            </a:r>
            <a:r>
              <a:rPr lang="en-US" sz="2400" baseline="-25000" dirty="0">
                <a:sym typeface="Symbol" panose="05050102010706020507" pitchFamily="18" charset="2"/>
              </a:rPr>
              <a:t> </a:t>
            </a:r>
            <a:r>
              <a:rPr lang="en-US" sz="2400" dirty="0">
                <a:sym typeface="Symbol" panose="05050102010706020507" pitchFamily="18" charset="2"/>
              </a:rPr>
              <a:t></a:t>
            </a:r>
            <a:r>
              <a:rPr lang="en-US" sz="2400" dirty="0"/>
              <a:t>1000 MPa, </a:t>
            </a:r>
            <a:r>
              <a:rPr lang="en-US" sz="2400" dirty="0" err="1">
                <a:latin typeface="Symbol" panose="05050102010706020507" pitchFamily="18" charset="2"/>
              </a:rPr>
              <a:t>s</a:t>
            </a:r>
            <a:r>
              <a:rPr lang="en-US" sz="2400" baseline="-25000" dirty="0" err="1"/>
              <a:t>M</a:t>
            </a:r>
            <a:r>
              <a:rPr lang="en-US" sz="2400" baseline="-25000" dirty="0">
                <a:sym typeface="Symbol" panose="05050102010706020507" pitchFamily="18" charset="2"/>
              </a:rPr>
              <a:t> </a:t>
            </a:r>
            <a:r>
              <a:rPr lang="en-US" sz="2400" dirty="0">
                <a:sym typeface="Symbol" panose="05050102010706020507" pitchFamily="18" charset="2"/>
              </a:rPr>
              <a:t>&lt;</a:t>
            </a:r>
            <a:r>
              <a:rPr lang="en-US" sz="2400" dirty="0"/>
              <a:t>2/3 </a:t>
            </a:r>
            <a:r>
              <a:rPr lang="en-US" sz="2400" dirty="0" err="1">
                <a:latin typeface="Symbol" panose="05050102010706020507" pitchFamily="18" charset="2"/>
              </a:rPr>
              <a:t>s</a:t>
            </a:r>
            <a:r>
              <a:rPr lang="en-US" sz="2400" baseline="-25000" dirty="0" err="1"/>
              <a:t>Y</a:t>
            </a:r>
            <a:r>
              <a:rPr lang="en-US" sz="2400" baseline="-25000" dirty="0">
                <a:sym typeface="Symbol" panose="05050102010706020507" pitchFamily="18" charset="2"/>
              </a:rPr>
              <a:t> </a:t>
            </a:r>
            <a:r>
              <a:rPr lang="en-US" sz="2400" dirty="0"/>
              <a:t>, …)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dirty="0"/>
              <a:t>Whole winding split in 2 sections with 30 cm gap in between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971550" lvl="1" indent="-514350">
              <a:buFont typeface="Arial" panose="020B0604020202020204" pitchFamily="34" charset="0"/>
              <a:buChar char="•"/>
            </a:pPr>
            <a:endParaRPr lang="en-IE" sz="2800" dirty="0"/>
          </a:p>
        </p:txBody>
      </p:sp>
    </p:spTree>
    <p:extLst>
      <p:ext uri="{BB962C8B-B14F-4D97-AF65-F5344CB8AC3E}">
        <p14:creationId xmlns:p14="http://schemas.microsoft.com/office/powerpoint/2010/main" val="9609277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CD2466-278F-439A-8142-0DEB4198D0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806823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/>
              <a:t>REFERENCES</a:t>
            </a:r>
            <a:endParaRPr lang="en-IE" sz="4000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503F973-0201-488A-A65C-FE36AFEDC11B}"/>
              </a:ext>
            </a:extLst>
          </p:cNvPr>
          <p:cNvSpPr txBox="1"/>
          <p:nvPr/>
        </p:nvSpPr>
        <p:spPr>
          <a:xfrm>
            <a:off x="0" y="1098817"/>
            <a:ext cx="12117721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IE" sz="2000" dirty="0"/>
              <a:t>R.J. </a:t>
            </a:r>
            <a:r>
              <a:rPr lang="en-IE" sz="2000" dirty="0" err="1"/>
              <a:t>Weggel</a:t>
            </a:r>
            <a:r>
              <a:rPr lang="en-IE" sz="2000" dirty="0"/>
              <a:t>, N. </a:t>
            </a:r>
            <a:r>
              <a:rPr lang="en-IE" sz="2000" dirty="0" err="1"/>
              <a:t>Souchlas</a:t>
            </a:r>
            <a:r>
              <a:rPr lang="en-IE" sz="2000" dirty="0"/>
              <a:t>, H.G. Kirk, </a:t>
            </a:r>
            <a:r>
              <a:rPr lang="en-US" sz="2000" dirty="0"/>
              <a:t>V.B. Graves, </a:t>
            </a:r>
            <a:r>
              <a:rPr lang="en-IE" sz="2000" dirty="0"/>
              <a:t>K.T. McDonald, A </a:t>
            </a:r>
            <a:r>
              <a:rPr lang="en-IE" sz="2000" i="0" u="none" strike="noStrike" baseline="0" dirty="0"/>
              <a:t>TARGET MAGNET SYSTEM </a:t>
            </a:r>
            <a:r>
              <a:rPr lang="en-US" sz="2000" i="0" u="none" strike="noStrike" baseline="0" dirty="0"/>
              <a:t>FOR A MUON COLLIDER AND NEUTRINO FACTORY,</a:t>
            </a:r>
            <a:r>
              <a:rPr lang="en-US" sz="2000" i="0" u="none" strike="noStrike" baseline="0" dirty="0">
                <a:solidFill>
                  <a:srgbClr val="3333FF"/>
                </a:solidFill>
              </a:rPr>
              <a:t> </a:t>
            </a:r>
            <a:r>
              <a:rPr lang="en-US" sz="2000" i="0" u="none" strike="noStrike" baseline="0" dirty="0"/>
              <a:t>TUPS053 Proceedings of IPAC2011, San Sebastián, Spain</a:t>
            </a:r>
          </a:p>
          <a:p>
            <a:pPr marL="342900" indent="-342900">
              <a:buFont typeface="+mj-lt"/>
              <a:buAutoNum type="arabicPeriod"/>
            </a:pPr>
            <a:r>
              <a:rPr lang="en-IE" sz="2000" dirty="0"/>
              <a:t>R.J. </a:t>
            </a:r>
            <a:r>
              <a:rPr lang="en-IE" sz="2000" dirty="0" err="1"/>
              <a:t>Weggel</a:t>
            </a:r>
            <a:r>
              <a:rPr lang="en-IE" sz="2000" dirty="0"/>
              <a:t>, N. </a:t>
            </a:r>
            <a:r>
              <a:rPr lang="en-IE" sz="2000" dirty="0" err="1"/>
              <a:t>Souchlas</a:t>
            </a:r>
            <a:r>
              <a:rPr lang="en-IE" sz="2000" dirty="0"/>
              <a:t>, H.K. Sayed, J.S. Berg, H.G. Kirk, </a:t>
            </a:r>
            <a:r>
              <a:rPr lang="es-ES" sz="2000" dirty="0"/>
              <a:t>X. </a:t>
            </a:r>
            <a:r>
              <a:rPr lang="es-ES" sz="2000" dirty="0" err="1"/>
              <a:t>Ding</a:t>
            </a:r>
            <a:r>
              <a:rPr lang="es-ES" sz="2000" dirty="0"/>
              <a:t>, </a:t>
            </a:r>
            <a:r>
              <a:rPr lang="en-US" sz="2000" dirty="0"/>
              <a:t>V.B. Graves, </a:t>
            </a:r>
            <a:r>
              <a:rPr lang="en-IE" sz="2000" dirty="0"/>
              <a:t>K.T. McDonald, </a:t>
            </a:r>
            <a:r>
              <a:rPr lang="en-US" sz="2000" i="0" u="none" strike="noStrike" baseline="0" dirty="0"/>
              <a:t>DESIGN OF MAGNETS FOR THE TARGET AND DECAY REGION OF A MUON COLLIDER/NEUTRINO FACTORY TARGET TUPFI073 Proceedings of IPAC2013, Shanghai, China</a:t>
            </a:r>
            <a:endParaRPr lang="en-IE" sz="2000" dirty="0"/>
          </a:p>
          <a:p>
            <a:pPr marL="342900" indent="-342900" algn="l">
              <a:buFont typeface="+mj-lt"/>
              <a:buAutoNum type="arabicPeriod"/>
            </a:pPr>
            <a:r>
              <a:rPr lang="en-IE" sz="2000" dirty="0">
                <a:effectLst/>
                <a:ea typeface="Calibri" panose="020F0502020204030204" pitchFamily="34" charset="0"/>
              </a:rPr>
              <a:t>C. Rogers, Overview of target, capture and cooling complex, </a:t>
            </a:r>
            <a:r>
              <a:rPr lang="en-IE" sz="2000" u="sng" dirty="0">
                <a:solidFill>
                  <a:srgbClr val="0000FF"/>
                </a:solidFill>
                <a:effectLst/>
                <a:ea typeface="Calibri" panose="020F0502020204030204" pitchFamily="34" charset="0"/>
                <a:hlinkClick r:id="rId2"/>
              </a:rPr>
              <a:t>https://indico.cern.ch/event/1147941/</a:t>
            </a:r>
            <a:endParaRPr lang="en-IE" sz="2000" u="sng" dirty="0">
              <a:ea typeface="Calibri" panose="020F0502020204030204" pitchFamily="34" charset="0"/>
            </a:endParaRPr>
          </a:p>
          <a:p>
            <a:pPr marL="342900" indent="-342900" algn="l">
              <a:buFont typeface="+mj-lt"/>
              <a:buAutoNum type="arabicPeriod"/>
            </a:pPr>
            <a:r>
              <a:rPr lang="en-US" sz="2000" dirty="0">
                <a:solidFill>
                  <a:srgbClr val="231F20"/>
                </a:solidFill>
              </a:rPr>
              <a:t>H.K. Sayed and J. S. Berg, Optimized capture section for a muon accelerator front end, PHYSICAL REVIEW SPECIAL TOPICS - ACCELERATORS AND BEAMS 17, 070102 (2014)</a:t>
            </a:r>
          </a:p>
          <a:p>
            <a:endParaRPr lang="en-US" sz="2400" dirty="0"/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971550" lvl="1" indent="-514350">
              <a:buFont typeface="Arial" panose="020B0604020202020204" pitchFamily="34" charset="0"/>
              <a:buChar char="•"/>
            </a:pPr>
            <a:endParaRPr lang="en-IE" sz="2800" dirty="0"/>
          </a:p>
        </p:txBody>
      </p:sp>
    </p:spTree>
    <p:extLst>
      <p:ext uri="{BB962C8B-B14F-4D97-AF65-F5344CB8AC3E}">
        <p14:creationId xmlns:p14="http://schemas.microsoft.com/office/powerpoint/2010/main" val="35219412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B247DC04-1706-4F9B-8E52-9B957A5DCEC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13" t="2262" r="8250" b="3181"/>
          <a:stretch/>
        </p:blipFill>
        <p:spPr>
          <a:xfrm>
            <a:off x="328384" y="581026"/>
            <a:ext cx="11535232" cy="626744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405C21B-AED5-4E37-AA0E-CDC922E3DE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526"/>
            <a:ext cx="12192000" cy="571500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pPr algn="ctr"/>
            <a:r>
              <a:rPr lang="en-US" b="1" dirty="0"/>
              <a:t>OPTIMAL FIT OF FIELD ON AXIS</a:t>
            </a:r>
            <a:endParaRPr lang="en-IE" b="1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C2AEF5C-5422-46D4-9EBD-ADEFA38AB90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3" r="18502"/>
          <a:stretch/>
        </p:blipFill>
        <p:spPr>
          <a:xfrm>
            <a:off x="5853112" y="2232660"/>
            <a:ext cx="3625161" cy="78390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C59DE5F-3AF1-4686-8E05-D0BC659F3FD9}"/>
              </a:ext>
            </a:extLst>
          </p:cNvPr>
          <p:cNvSpPr txBox="1"/>
          <p:nvPr/>
        </p:nvSpPr>
        <p:spPr>
          <a:xfrm>
            <a:off x="5913120" y="1788080"/>
            <a:ext cx="3936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Reference field formula (S</a:t>
            </a:r>
            <a:r>
              <a:rPr lang="en-US" sz="1800" b="0" i="0" u="none" strike="noStrike" baseline="0" dirty="0">
                <a:solidFill>
                  <a:srgbClr val="231F20"/>
                </a:solidFill>
                <a:latin typeface="AdvOT483a8203"/>
              </a:rPr>
              <a:t>ayed</a:t>
            </a:r>
            <a:r>
              <a:rPr lang="en-US" sz="1800" b="0" i="0" u="none" strike="noStrike" baseline="0" dirty="0">
                <a:solidFill>
                  <a:srgbClr val="2E3093"/>
                </a:solidFill>
                <a:latin typeface="AdvOT483a8203"/>
              </a:rPr>
              <a:t>-</a:t>
            </a:r>
            <a:r>
              <a:rPr lang="en-US" sz="1800" b="0" i="0" u="none" strike="noStrike" baseline="0" dirty="0">
                <a:solidFill>
                  <a:srgbClr val="231F20"/>
                </a:solidFill>
                <a:latin typeface="AdvOT483a8203"/>
              </a:rPr>
              <a:t>Berg [4])</a:t>
            </a:r>
            <a:endParaRPr lang="en-IE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584B189-8E3F-4850-B44E-468F2E88A9A6}"/>
              </a:ext>
            </a:extLst>
          </p:cNvPr>
          <p:cNvSpPr txBox="1"/>
          <p:nvPr/>
        </p:nvSpPr>
        <p:spPr>
          <a:xfrm>
            <a:off x="5760720" y="3091815"/>
            <a:ext cx="40309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With B</a:t>
            </a:r>
            <a:r>
              <a:rPr lang="en-US" baseline="-25000" dirty="0"/>
              <a:t>i</a:t>
            </a:r>
            <a:r>
              <a:rPr lang="en-US" dirty="0"/>
              <a:t>=20 T, B</a:t>
            </a:r>
            <a:r>
              <a:rPr lang="en-US" baseline="-25000" dirty="0"/>
              <a:t>f</a:t>
            </a:r>
            <a:r>
              <a:rPr lang="en-US" dirty="0"/>
              <a:t>=1.5 T, L</a:t>
            </a:r>
            <a:r>
              <a:rPr lang="en-US" baseline="-25000" dirty="0"/>
              <a:t>t</a:t>
            </a:r>
            <a:r>
              <a:rPr lang="en-US" dirty="0"/>
              <a:t>=15 m</a:t>
            </a:r>
          </a:p>
          <a:p>
            <a:pPr algn="ctr"/>
            <a:r>
              <a:rPr lang="en-US" dirty="0"/>
              <a:t>-1&lt;z(m)&lt;15</a:t>
            </a:r>
            <a:endParaRPr lang="en-IE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F6FB57C-E86C-4A46-8C7A-338E076C3720}"/>
              </a:ext>
            </a:extLst>
          </p:cNvPr>
          <p:cNvSpPr/>
          <p:nvPr/>
        </p:nvSpPr>
        <p:spPr>
          <a:xfrm>
            <a:off x="5463540" y="1516380"/>
            <a:ext cx="4823460" cy="2560320"/>
          </a:xfrm>
          <a:prstGeom prst="rect">
            <a:avLst/>
          </a:prstGeom>
          <a:noFill/>
          <a:ln w="444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24EF896D-C522-4B6C-9C84-CC225C3C42D5}"/>
              </a:ext>
            </a:extLst>
          </p:cNvPr>
          <p:cNvSpPr/>
          <p:nvPr/>
        </p:nvSpPr>
        <p:spPr>
          <a:xfrm>
            <a:off x="6400800" y="5008246"/>
            <a:ext cx="1493520" cy="1265871"/>
          </a:xfrm>
          <a:prstGeom prst="ellipse">
            <a:avLst/>
          </a:prstGeom>
          <a:noFill/>
          <a:ln w="6032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8626007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05C21B-AED5-4E37-AA0E-CDC922E3DE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526"/>
            <a:ext cx="12192000" cy="571500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pPr algn="ctr"/>
            <a:r>
              <a:rPr lang="en-US" b="1" dirty="0"/>
              <a:t>WINDING</a:t>
            </a:r>
            <a:endParaRPr lang="en-IE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3A8121E-A7DA-4B2C-A81D-18B814F845C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37" t="4754" r="21875" b="3180"/>
          <a:stretch/>
        </p:blipFill>
        <p:spPr>
          <a:xfrm>
            <a:off x="2015490" y="845820"/>
            <a:ext cx="8279130" cy="6012180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386749B0-F98E-4A57-92C4-045E131CAE73}"/>
              </a:ext>
            </a:extLst>
          </p:cNvPr>
          <p:cNvCxnSpPr>
            <a:cxnSpLocks/>
          </p:cNvCxnSpPr>
          <p:nvPr/>
        </p:nvCxnSpPr>
        <p:spPr>
          <a:xfrm>
            <a:off x="6686550" y="2377440"/>
            <a:ext cx="0" cy="1760220"/>
          </a:xfrm>
          <a:prstGeom prst="straightConnector1">
            <a:avLst/>
          </a:prstGeom>
          <a:ln w="666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id="{FBF6D383-DF5B-41B6-878C-B87C602DC521}"/>
              </a:ext>
            </a:extLst>
          </p:cNvPr>
          <p:cNvSpPr/>
          <p:nvPr/>
        </p:nvSpPr>
        <p:spPr>
          <a:xfrm>
            <a:off x="5836919" y="1979294"/>
            <a:ext cx="1783079" cy="39814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3544A22D-FD9C-4FE5-A56C-C172E5368F57}"/>
              </a:ext>
            </a:extLst>
          </p:cNvPr>
          <p:cNvCxnSpPr/>
          <p:nvPr/>
        </p:nvCxnSpPr>
        <p:spPr>
          <a:xfrm>
            <a:off x="2644140" y="1714500"/>
            <a:ext cx="7383780" cy="0"/>
          </a:xfrm>
          <a:prstGeom prst="straightConnector1">
            <a:avLst/>
          </a:prstGeom>
          <a:ln w="34925">
            <a:prstDash val="solid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9C3D403C-112E-4839-B61F-44B60C34DFE3}"/>
              </a:ext>
            </a:extLst>
          </p:cNvPr>
          <p:cNvSpPr txBox="1"/>
          <p:nvPr/>
        </p:nvSpPr>
        <p:spPr>
          <a:xfrm>
            <a:off x="3169920" y="1265040"/>
            <a:ext cx="5103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Overall coils length L = 17.6 m (excluding 0.3 m gap)</a:t>
            </a:r>
            <a:endParaRPr lang="en-IE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13213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BA8E265-9A6C-4135-ACAC-985A340FA14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00" t="984" r="7625" b="3443"/>
          <a:stretch/>
        </p:blipFill>
        <p:spPr>
          <a:xfrm>
            <a:off x="430530" y="629288"/>
            <a:ext cx="11330940" cy="618997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405C21B-AED5-4E37-AA0E-CDC922E3DE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526"/>
            <a:ext cx="12192000" cy="571500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pPr algn="ctr"/>
            <a:r>
              <a:rPr lang="en-US" b="1" dirty="0"/>
              <a:t>OPTIMAL FIT OF FIELD ON AXIS</a:t>
            </a:r>
            <a:endParaRPr lang="en-IE" b="1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EC7B8A94-7E20-4C61-804B-4A844A3ED71F}"/>
              </a:ext>
            </a:extLst>
          </p:cNvPr>
          <p:cNvGrpSpPr/>
          <p:nvPr/>
        </p:nvGrpSpPr>
        <p:grpSpPr>
          <a:xfrm>
            <a:off x="1539240" y="4130040"/>
            <a:ext cx="4652010" cy="2098672"/>
            <a:chOff x="1367790" y="3668392"/>
            <a:chExt cx="4823460" cy="256032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3C2AEF5C-5422-46D4-9EBD-ADEFA38AB90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43" r="18502"/>
            <a:stretch/>
          </p:blipFill>
          <p:spPr>
            <a:xfrm>
              <a:off x="1791652" y="4434840"/>
              <a:ext cx="3625161" cy="783907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AC59DE5F-3AF1-4686-8E05-D0BC659F3FD9}"/>
                </a:ext>
              </a:extLst>
            </p:cNvPr>
            <p:cNvSpPr txBox="1"/>
            <p:nvPr/>
          </p:nvSpPr>
          <p:spPr>
            <a:xfrm>
              <a:off x="1851660" y="3990260"/>
              <a:ext cx="39361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Reference field formula (S</a:t>
              </a:r>
              <a:r>
                <a:rPr lang="en-US" sz="1800" b="0" i="0" u="none" strike="noStrike" baseline="0" dirty="0">
                  <a:solidFill>
                    <a:srgbClr val="231F20"/>
                  </a:solidFill>
                  <a:latin typeface="AdvOT483a8203"/>
                </a:rPr>
                <a:t>ayed</a:t>
              </a:r>
              <a:r>
                <a:rPr lang="en-US" sz="1800" b="0" i="0" u="none" strike="noStrike" baseline="0" dirty="0">
                  <a:solidFill>
                    <a:srgbClr val="2E3093"/>
                  </a:solidFill>
                  <a:latin typeface="AdvOT483a8203"/>
                </a:rPr>
                <a:t>-</a:t>
              </a:r>
              <a:r>
                <a:rPr lang="en-US" sz="1800" b="0" i="0" u="none" strike="noStrike" baseline="0" dirty="0">
                  <a:solidFill>
                    <a:srgbClr val="231F20"/>
                  </a:solidFill>
                  <a:latin typeface="AdvOT483a8203"/>
                </a:rPr>
                <a:t>Berg [4])</a:t>
              </a:r>
              <a:endParaRPr lang="en-IE" dirty="0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3584B189-8E3F-4850-B44E-468F2E88A9A6}"/>
                </a:ext>
              </a:extLst>
            </p:cNvPr>
            <p:cNvSpPr txBox="1"/>
            <p:nvPr/>
          </p:nvSpPr>
          <p:spPr>
            <a:xfrm>
              <a:off x="2214005" y="5293995"/>
              <a:ext cx="308353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With B</a:t>
              </a:r>
              <a:r>
                <a:rPr lang="en-US" baseline="-25000" dirty="0"/>
                <a:t>i</a:t>
              </a:r>
              <a:r>
                <a:rPr lang="en-US" dirty="0"/>
                <a:t>=20 T, B</a:t>
              </a:r>
              <a:r>
                <a:rPr lang="en-US" baseline="-25000" dirty="0"/>
                <a:t>f</a:t>
              </a:r>
              <a:r>
                <a:rPr lang="en-US" dirty="0"/>
                <a:t>=1.5 T, L</a:t>
              </a:r>
              <a:r>
                <a:rPr lang="en-US" baseline="-25000" dirty="0"/>
                <a:t>t</a:t>
              </a:r>
              <a:r>
                <a:rPr lang="en-US" dirty="0"/>
                <a:t>=15 m</a:t>
              </a:r>
            </a:p>
            <a:p>
              <a:pPr algn="ctr"/>
              <a:r>
                <a:rPr lang="en-US" dirty="0"/>
                <a:t>-1&lt;z(m)&lt;15</a:t>
              </a:r>
              <a:endParaRPr lang="en-IE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F6FB57C-E86C-4A46-8C7A-338E076C3720}"/>
                </a:ext>
              </a:extLst>
            </p:cNvPr>
            <p:cNvSpPr/>
            <p:nvPr/>
          </p:nvSpPr>
          <p:spPr>
            <a:xfrm>
              <a:off x="1367790" y="3668392"/>
              <a:ext cx="4823460" cy="2560320"/>
            </a:xfrm>
            <a:prstGeom prst="rect">
              <a:avLst/>
            </a:prstGeom>
            <a:noFill/>
            <a:ln w="444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</p:grpSp>
    </p:spTree>
    <p:extLst>
      <p:ext uri="{BB962C8B-B14F-4D97-AF65-F5344CB8AC3E}">
        <p14:creationId xmlns:p14="http://schemas.microsoft.com/office/powerpoint/2010/main" val="18177073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B50F83EF-F2DC-A16F-FB2D-39A7B48AC8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0329709"/>
              </p:ext>
            </p:extLst>
          </p:nvPr>
        </p:nvGraphicFramePr>
        <p:xfrm>
          <a:off x="6628097" y="83820"/>
          <a:ext cx="5563902" cy="587170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673994">
                  <a:extLst>
                    <a:ext uri="{9D8B030D-6E8A-4147-A177-3AD203B41FA5}">
                      <a16:colId xmlns:a16="http://schemas.microsoft.com/office/drawing/2014/main" val="3388436240"/>
                    </a:ext>
                  </a:extLst>
                </a:gridCol>
                <a:gridCol w="1444954">
                  <a:extLst>
                    <a:ext uri="{9D8B030D-6E8A-4147-A177-3AD203B41FA5}">
                      <a16:colId xmlns:a16="http://schemas.microsoft.com/office/drawing/2014/main" val="3783961021"/>
                    </a:ext>
                  </a:extLst>
                </a:gridCol>
                <a:gridCol w="1444954">
                  <a:extLst>
                    <a:ext uri="{9D8B030D-6E8A-4147-A177-3AD203B41FA5}">
                      <a16:colId xmlns:a16="http://schemas.microsoft.com/office/drawing/2014/main" val="2940944319"/>
                    </a:ext>
                  </a:extLst>
                </a:gridCol>
              </a:tblGrid>
              <a:tr h="237241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MUCOL TARGET SOLENOID CABLE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b"/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CH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2005905377"/>
                  </a:ext>
                </a:extLst>
              </a:tr>
              <a:tr h="321061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Copper diameter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2000" u="none" strike="noStrike" dirty="0">
                          <a:effectLst/>
                        </a:rPr>
                        <a:t>2</a:t>
                      </a:r>
                      <a:r>
                        <a:rPr lang="en-US" sz="2000" u="none" strike="noStrike" dirty="0">
                          <a:effectLst/>
                        </a:rPr>
                        <a:t>0</a:t>
                      </a:r>
                      <a:endParaRPr lang="en-CH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(mm)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2536038415"/>
                  </a:ext>
                </a:extLst>
              </a:tr>
              <a:tr h="321061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Hole diameter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2000" u="none" strike="noStrike" dirty="0">
                          <a:effectLst/>
                        </a:rPr>
                        <a:t>6</a:t>
                      </a:r>
                      <a:endParaRPr lang="en-CH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(mm)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4197905242"/>
                  </a:ext>
                </a:extLst>
              </a:tr>
              <a:tr h="321061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Jacket outer dimension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2000" u="none" strike="noStrike" dirty="0">
                          <a:effectLst/>
                        </a:rPr>
                        <a:t>3</a:t>
                      </a:r>
                      <a:r>
                        <a:rPr lang="en-US" sz="2000" u="none" strike="noStrike" dirty="0">
                          <a:effectLst/>
                        </a:rPr>
                        <a:t>8</a:t>
                      </a:r>
                      <a:endParaRPr lang="en-CH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(mm)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4094616980"/>
                  </a:ext>
                </a:extLst>
              </a:tr>
              <a:tr h="321061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HTS stack width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2000" u="none" strike="noStrike" dirty="0">
                          <a:effectLst/>
                        </a:rPr>
                        <a:t>6</a:t>
                      </a:r>
                      <a:endParaRPr lang="en-CH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(mm)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2949459166"/>
                  </a:ext>
                </a:extLst>
              </a:tr>
              <a:tr h="321061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HTS stack thickness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2000" u="none" strike="noStrike" dirty="0">
                          <a:effectLst/>
                        </a:rPr>
                        <a:t>6</a:t>
                      </a:r>
                      <a:endParaRPr lang="en-CH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(mm)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2561990163"/>
                  </a:ext>
                </a:extLst>
              </a:tr>
              <a:tr h="321061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number of stacks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2000" u="none" strike="noStrike" dirty="0">
                          <a:effectLst/>
                        </a:rPr>
                        <a:t>4</a:t>
                      </a:r>
                      <a:endParaRPr lang="en-CH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H" sz="2000" u="none" strike="noStrike">
                          <a:effectLst/>
                        </a:rPr>
                        <a:t>(-)</a:t>
                      </a:r>
                      <a:endParaRPr lang="en-CH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2313303600"/>
                  </a:ext>
                </a:extLst>
              </a:tr>
              <a:tr h="321061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Insulation thickness</a:t>
                      </a:r>
                      <a:endParaRPr lang="en-CH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n-CH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(mm)</a:t>
                      </a:r>
                      <a:endParaRPr lang="en-CH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1620299257"/>
                  </a:ext>
                </a:extLst>
              </a:tr>
              <a:tr h="333536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A non-Cu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2000" u="none" strike="noStrike" dirty="0">
                          <a:effectLst/>
                        </a:rPr>
                        <a:t>144</a:t>
                      </a:r>
                      <a:endParaRPr lang="en-CH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(mm</a:t>
                      </a:r>
                      <a:r>
                        <a:rPr lang="en-US" sz="2000" u="none" strike="noStrike" baseline="30000" dirty="0">
                          <a:effectLst/>
                        </a:rPr>
                        <a:t>2</a:t>
                      </a:r>
                      <a:r>
                        <a:rPr lang="en-US" sz="2000" u="none" strike="noStrike" dirty="0">
                          <a:effectLst/>
                        </a:rPr>
                        <a:t>)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2626125351"/>
                  </a:ext>
                </a:extLst>
              </a:tr>
              <a:tr h="333536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A hole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2000" u="none" strike="noStrike" dirty="0">
                          <a:effectLst/>
                        </a:rPr>
                        <a:t>28</a:t>
                      </a:r>
                      <a:endParaRPr lang="en-CH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(mm</a:t>
                      </a:r>
                      <a:r>
                        <a:rPr lang="en-US" sz="2000" u="none" strike="noStrike" baseline="30000" dirty="0">
                          <a:effectLst/>
                        </a:rPr>
                        <a:t>2</a:t>
                      </a:r>
                      <a:r>
                        <a:rPr lang="en-US" sz="2000" u="none" strike="noStrike" dirty="0">
                          <a:effectLst/>
                        </a:rPr>
                        <a:t>)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3563816114"/>
                  </a:ext>
                </a:extLst>
              </a:tr>
              <a:tr h="333536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A Cu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2000" u="none" strike="noStrike" dirty="0">
                          <a:effectLst/>
                        </a:rPr>
                        <a:t>142</a:t>
                      </a:r>
                      <a:endParaRPr lang="en-CH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(mm</a:t>
                      </a:r>
                      <a:r>
                        <a:rPr lang="en-US" sz="2000" u="none" strike="noStrike" baseline="30000" dirty="0">
                          <a:effectLst/>
                        </a:rPr>
                        <a:t>2</a:t>
                      </a:r>
                      <a:r>
                        <a:rPr lang="en-US" sz="2000" u="none" strike="noStrike" dirty="0">
                          <a:effectLst/>
                        </a:rPr>
                        <a:t>)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3007154909"/>
                  </a:ext>
                </a:extLst>
              </a:tr>
              <a:tr h="333536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A Jacket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>
                          <a:effectLst/>
                        </a:rPr>
                        <a:t>1130</a:t>
                      </a:r>
                      <a:endParaRPr lang="en-CH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(mm</a:t>
                      </a:r>
                      <a:r>
                        <a:rPr lang="en-US" sz="2000" u="none" strike="noStrike" baseline="30000" dirty="0">
                          <a:effectLst/>
                        </a:rPr>
                        <a:t>2</a:t>
                      </a:r>
                      <a:r>
                        <a:rPr lang="en-US" sz="2000" u="none" strike="noStrike" dirty="0">
                          <a:effectLst/>
                        </a:rPr>
                        <a:t>)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2657493104"/>
                  </a:ext>
                </a:extLst>
              </a:tr>
              <a:tr h="333536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A cable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2000" u="none" strike="noStrike" dirty="0">
                          <a:effectLst/>
                        </a:rPr>
                        <a:t>1225</a:t>
                      </a:r>
                      <a:endParaRPr lang="en-CH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(mm</a:t>
                      </a:r>
                      <a:r>
                        <a:rPr lang="en-US" sz="2000" u="none" strike="noStrike" baseline="30000" dirty="0">
                          <a:effectLst/>
                        </a:rPr>
                        <a:t>2</a:t>
                      </a:r>
                      <a:r>
                        <a:rPr lang="en-US" sz="2000" u="none" strike="noStrike" dirty="0">
                          <a:effectLst/>
                        </a:rPr>
                        <a:t>)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1305248244"/>
                  </a:ext>
                </a:extLst>
              </a:tr>
              <a:tr h="321061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 insulation</a:t>
                      </a:r>
                      <a:endParaRPr lang="en-CH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>
                          <a:effectLst/>
                        </a:rPr>
                        <a:t>160</a:t>
                      </a:r>
                      <a:endParaRPr lang="en-CH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(mm</a:t>
                      </a:r>
                      <a:r>
                        <a:rPr lang="en-US" sz="2000" u="none" strike="noStrike" baseline="30000" dirty="0">
                          <a:effectLst/>
                        </a:rPr>
                        <a:t>2</a:t>
                      </a:r>
                      <a:r>
                        <a:rPr lang="en-US" sz="2000" u="none" strike="noStrike" dirty="0">
                          <a:effectLst/>
                        </a:rPr>
                        <a:t>)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932172805"/>
                  </a:ext>
                </a:extLst>
              </a:tr>
              <a:tr h="321061">
                <a:tc>
                  <a:txBody>
                    <a:bodyPr/>
                    <a:lstStyle/>
                    <a:p>
                      <a:pPr algn="l" fontAlgn="b"/>
                      <a:endParaRPr lang="en-CH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H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H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3197717739"/>
                  </a:ext>
                </a:extLst>
              </a:tr>
              <a:tr h="333536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JE non-Cu (20 K 20 T)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2000" u="none" strike="noStrike">
                          <a:effectLst/>
                        </a:rPr>
                        <a:t>400</a:t>
                      </a:r>
                      <a:endParaRPr lang="en-CH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(A/mm</a:t>
                      </a:r>
                      <a:r>
                        <a:rPr lang="en-US" sz="2000" u="none" strike="noStrike" baseline="30000">
                          <a:effectLst/>
                        </a:rPr>
                        <a:t>1</a:t>
                      </a:r>
                      <a:r>
                        <a:rPr lang="en-US" sz="2000" u="none" strike="noStrike">
                          <a:effectLst/>
                        </a:rPr>
                        <a:t>)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438905056"/>
                  </a:ext>
                </a:extLst>
              </a:tr>
              <a:tr h="333536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JE cable (20 K, 20 T)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2000" u="none" strike="noStrike">
                          <a:effectLst/>
                        </a:rPr>
                        <a:t>47</a:t>
                      </a:r>
                      <a:endParaRPr lang="en-CH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(A/mm</a:t>
                      </a:r>
                      <a:r>
                        <a:rPr lang="en-US" sz="2000" u="none" strike="noStrike" baseline="30000" dirty="0">
                          <a:effectLst/>
                        </a:rPr>
                        <a:t>1</a:t>
                      </a:r>
                      <a:r>
                        <a:rPr lang="en-US" sz="2000" u="none" strike="noStrike" dirty="0">
                          <a:effectLst/>
                        </a:rPr>
                        <a:t>)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3088858136"/>
                  </a:ext>
                </a:extLst>
              </a:tr>
              <a:tr h="333536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JE Cu (20 K, 20 T)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2000" u="none" strike="noStrike">
                          <a:effectLst/>
                        </a:rPr>
                        <a:t>406</a:t>
                      </a:r>
                      <a:endParaRPr lang="en-CH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(A/mm</a:t>
                      </a:r>
                      <a:r>
                        <a:rPr lang="en-US" sz="2000" u="none" strike="noStrike" baseline="30000" dirty="0">
                          <a:effectLst/>
                        </a:rPr>
                        <a:t>1</a:t>
                      </a:r>
                      <a:r>
                        <a:rPr lang="en-US" sz="2000" u="none" strike="noStrike" dirty="0">
                          <a:effectLst/>
                        </a:rPr>
                        <a:t>)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1402924155"/>
                  </a:ext>
                </a:extLst>
              </a:tr>
            </a:tbl>
          </a:graphicData>
        </a:graphic>
      </p:graphicFrame>
      <p:grpSp>
        <p:nvGrpSpPr>
          <p:cNvPr id="85" name="Group 84">
            <a:extLst>
              <a:ext uri="{FF2B5EF4-FFF2-40B4-BE49-F238E27FC236}">
                <a16:creationId xmlns:a16="http://schemas.microsoft.com/office/drawing/2014/main" id="{9054C9E4-5AB8-13B0-1C36-7AEC037E5373}"/>
              </a:ext>
            </a:extLst>
          </p:cNvPr>
          <p:cNvGrpSpPr/>
          <p:nvPr/>
        </p:nvGrpSpPr>
        <p:grpSpPr>
          <a:xfrm>
            <a:off x="722122" y="3074711"/>
            <a:ext cx="5812014" cy="3501431"/>
            <a:chOff x="1571208" y="138548"/>
            <a:chExt cx="5812014" cy="3501431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B973D1B8-1CE0-65D7-D45B-22B198FBC9E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71208" y="138548"/>
              <a:ext cx="2520000" cy="252000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982F6F1E-9565-1423-6BF0-FB2F33D3421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895209" y="451512"/>
              <a:ext cx="1872000" cy="187200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D89E72B9-8DEA-AA2B-8AB3-FFC53B4AD27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021209" y="577512"/>
              <a:ext cx="1620000" cy="1620000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69AD2671-247B-F172-6E2E-1F0EE983126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615209" y="1171512"/>
              <a:ext cx="432000" cy="432000"/>
            </a:xfrm>
            <a:prstGeom prst="ellipse">
              <a:avLst/>
            </a:prstGeom>
            <a:solidFill>
              <a:schemeClr val="bg1"/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0E70ED73-79F3-C1B0-BD28-DF9F94FBE49A}"/>
                </a:ext>
              </a:extLst>
            </p:cNvPr>
            <p:cNvGrpSpPr/>
            <p:nvPr/>
          </p:nvGrpSpPr>
          <p:grpSpPr>
            <a:xfrm>
              <a:off x="3247509" y="1146883"/>
              <a:ext cx="393700" cy="480341"/>
              <a:chOff x="6670143" y="1917335"/>
              <a:chExt cx="393700" cy="480341"/>
            </a:xfrm>
          </p:grpSpPr>
          <p:sp>
            <p:nvSpPr>
              <p:cNvPr id="13" name="Freeform 12">
                <a:extLst>
                  <a:ext uri="{FF2B5EF4-FFF2-40B4-BE49-F238E27FC236}">
                    <a16:creationId xmlns:a16="http://schemas.microsoft.com/office/drawing/2014/main" id="{D4B6282B-0079-C002-DEE6-AEF4E65BDC6C}"/>
                  </a:ext>
                </a:extLst>
              </p:cNvPr>
              <p:cNvSpPr/>
              <p:nvPr/>
            </p:nvSpPr>
            <p:spPr>
              <a:xfrm>
                <a:off x="6670143" y="1917335"/>
                <a:ext cx="393700" cy="480341"/>
              </a:xfrm>
              <a:custGeom>
                <a:avLst/>
                <a:gdLst>
                  <a:gd name="connsiteX0" fmla="*/ 0 w 393700"/>
                  <a:gd name="connsiteY0" fmla="*/ 0 h 479425"/>
                  <a:gd name="connsiteX1" fmla="*/ 3175 w 393700"/>
                  <a:gd name="connsiteY1" fmla="*/ 479425 h 479425"/>
                  <a:gd name="connsiteX2" fmla="*/ 361950 w 393700"/>
                  <a:gd name="connsiteY2" fmla="*/ 476250 h 479425"/>
                  <a:gd name="connsiteX3" fmla="*/ 384175 w 393700"/>
                  <a:gd name="connsiteY3" fmla="*/ 390525 h 479425"/>
                  <a:gd name="connsiteX4" fmla="*/ 393700 w 393700"/>
                  <a:gd name="connsiteY4" fmla="*/ 298450 h 479425"/>
                  <a:gd name="connsiteX5" fmla="*/ 393700 w 393700"/>
                  <a:gd name="connsiteY5" fmla="*/ 219075 h 479425"/>
                  <a:gd name="connsiteX6" fmla="*/ 387350 w 393700"/>
                  <a:gd name="connsiteY6" fmla="*/ 127000 h 479425"/>
                  <a:gd name="connsiteX7" fmla="*/ 371475 w 393700"/>
                  <a:gd name="connsiteY7" fmla="*/ 60325 h 479425"/>
                  <a:gd name="connsiteX8" fmla="*/ 355600 w 393700"/>
                  <a:gd name="connsiteY8" fmla="*/ 9525 h 479425"/>
                  <a:gd name="connsiteX9" fmla="*/ 0 w 393700"/>
                  <a:gd name="connsiteY9" fmla="*/ 0 h 479425"/>
                  <a:gd name="connsiteX0" fmla="*/ 0 w 393700"/>
                  <a:gd name="connsiteY0" fmla="*/ 916 h 480341"/>
                  <a:gd name="connsiteX1" fmla="*/ 3175 w 393700"/>
                  <a:gd name="connsiteY1" fmla="*/ 480341 h 480341"/>
                  <a:gd name="connsiteX2" fmla="*/ 361950 w 393700"/>
                  <a:gd name="connsiteY2" fmla="*/ 477166 h 480341"/>
                  <a:gd name="connsiteX3" fmla="*/ 384175 w 393700"/>
                  <a:gd name="connsiteY3" fmla="*/ 391441 h 480341"/>
                  <a:gd name="connsiteX4" fmla="*/ 393700 w 393700"/>
                  <a:gd name="connsiteY4" fmla="*/ 299366 h 480341"/>
                  <a:gd name="connsiteX5" fmla="*/ 393700 w 393700"/>
                  <a:gd name="connsiteY5" fmla="*/ 219991 h 480341"/>
                  <a:gd name="connsiteX6" fmla="*/ 387350 w 393700"/>
                  <a:gd name="connsiteY6" fmla="*/ 127916 h 480341"/>
                  <a:gd name="connsiteX7" fmla="*/ 371475 w 393700"/>
                  <a:gd name="connsiteY7" fmla="*/ 61241 h 480341"/>
                  <a:gd name="connsiteX8" fmla="*/ 352425 w 393700"/>
                  <a:gd name="connsiteY8" fmla="*/ 916 h 480341"/>
                  <a:gd name="connsiteX9" fmla="*/ 0 w 393700"/>
                  <a:gd name="connsiteY9" fmla="*/ 916 h 4803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93700" h="480341">
                    <a:moveTo>
                      <a:pt x="0" y="916"/>
                    </a:moveTo>
                    <a:cubicBezTo>
                      <a:pt x="1058" y="160724"/>
                      <a:pt x="2117" y="320533"/>
                      <a:pt x="3175" y="480341"/>
                    </a:cubicBezTo>
                    <a:lnTo>
                      <a:pt x="361950" y="477166"/>
                    </a:lnTo>
                    <a:lnTo>
                      <a:pt x="384175" y="391441"/>
                    </a:lnTo>
                    <a:lnTo>
                      <a:pt x="393700" y="299366"/>
                    </a:lnTo>
                    <a:lnTo>
                      <a:pt x="393700" y="219991"/>
                    </a:lnTo>
                    <a:lnTo>
                      <a:pt x="387350" y="127916"/>
                    </a:lnTo>
                    <a:lnTo>
                      <a:pt x="371475" y="61241"/>
                    </a:lnTo>
                    <a:lnTo>
                      <a:pt x="352425" y="916"/>
                    </a:lnTo>
                    <a:cubicBezTo>
                      <a:pt x="233892" y="-2259"/>
                      <a:pt x="118533" y="4091"/>
                      <a:pt x="0" y="916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CH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grpSp>
            <p:nvGrpSpPr>
              <p:cNvPr id="28" name="Group 27">
                <a:extLst>
                  <a:ext uri="{FF2B5EF4-FFF2-40B4-BE49-F238E27FC236}">
                    <a16:creationId xmlns:a16="http://schemas.microsoft.com/office/drawing/2014/main" id="{F0DED3DE-985E-5E89-CB53-FFC90F64FD9E}"/>
                  </a:ext>
                </a:extLst>
              </p:cNvPr>
              <p:cNvGrpSpPr/>
              <p:nvPr/>
            </p:nvGrpSpPr>
            <p:grpSpPr>
              <a:xfrm>
                <a:off x="6699250" y="1941331"/>
                <a:ext cx="310618" cy="432349"/>
                <a:chOff x="6692900" y="1915625"/>
                <a:chExt cx="310618" cy="482049"/>
              </a:xfrm>
            </p:grpSpPr>
            <p:cxnSp>
              <p:nvCxnSpPr>
                <p:cNvPr id="16" name="Straight Connector 15">
                  <a:extLst>
                    <a:ext uri="{FF2B5EF4-FFF2-40B4-BE49-F238E27FC236}">
                      <a16:creationId xmlns:a16="http://schemas.microsoft.com/office/drawing/2014/main" id="{5547C31F-6D26-E44D-CC76-70098FD2C78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692900" y="1915625"/>
                  <a:ext cx="0" cy="482049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Straight Connector 16">
                  <a:extLst>
                    <a:ext uri="{FF2B5EF4-FFF2-40B4-BE49-F238E27FC236}">
                      <a16:creationId xmlns:a16="http://schemas.microsoft.com/office/drawing/2014/main" id="{2AE04A0B-E9B4-DC36-45D0-13961546EA7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721138" y="1915625"/>
                  <a:ext cx="0" cy="482049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Straight Connector 17">
                  <a:extLst>
                    <a:ext uri="{FF2B5EF4-FFF2-40B4-BE49-F238E27FC236}">
                      <a16:creationId xmlns:a16="http://schemas.microsoft.com/office/drawing/2014/main" id="{F8B93729-0222-99C8-6215-B1119C12205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749376" y="1915625"/>
                  <a:ext cx="0" cy="482049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Straight Connector 18">
                  <a:extLst>
                    <a:ext uri="{FF2B5EF4-FFF2-40B4-BE49-F238E27FC236}">
                      <a16:creationId xmlns:a16="http://schemas.microsoft.com/office/drawing/2014/main" id="{8BD811C3-47FF-1F42-DA12-EFE724BA643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777614" y="1915625"/>
                  <a:ext cx="0" cy="482049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Straight Connector 19">
                  <a:extLst>
                    <a:ext uri="{FF2B5EF4-FFF2-40B4-BE49-F238E27FC236}">
                      <a16:creationId xmlns:a16="http://schemas.microsoft.com/office/drawing/2014/main" id="{7836DCA4-9C51-4721-500C-BB2D4CBA42E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805852" y="1915625"/>
                  <a:ext cx="0" cy="482049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Straight Connector 20">
                  <a:extLst>
                    <a:ext uri="{FF2B5EF4-FFF2-40B4-BE49-F238E27FC236}">
                      <a16:creationId xmlns:a16="http://schemas.microsoft.com/office/drawing/2014/main" id="{7D9CC39C-A0DF-1207-B276-18E22B2BDE5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890566" y="1915625"/>
                  <a:ext cx="0" cy="482049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Connector 21">
                  <a:extLst>
                    <a:ext uri="{FF2B5EF4-FFF2-40B4-BE49-F238E27FC236}">
                      <a16:creationId xmlns:a16="http://schemas.microsoft.com/office/drawing/2014/main" id="{6D0147FD-C4F8-21EA-0B1D-E8CA94832E8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918804" y="1915625"/>
                  <a:ext cx="0" cy="482049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Connector 22">
                  <a:extLst>
                    <a:ext uri="{FF2B5EF4-FFF2-40B4-BE49-F238E27FC236}">
                      <a16:creationId xmlns:a16="http://schemas.microsoft.com/office/drawing/2014/main" id="{C0D9D01E-2E74-900A-205D-EDF32A0717C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947042" y="1915625"/>
                  <a:ext cx="0" cy="482049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Connector 23">
                  <a:extLst>
                    <a:ext uri="{FF2B5EF4-FFF2-40B4-BE49-F238E27FC236}">
                      <a16:creationId xmlns:a16="http://schemas.microsoft.com/office/drawing/2014/main" id="{F1D2898B-69B1-DACD-EB67-40E6B8D9E29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975280" y="1915625"/>
                  <a:ext cx="0" cy="482049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Connector 24">
                  <a:extLst>
                    <a:ext uri="{FF2B5EF4-FFF2-40B4-BE49-F238E27FC236}">
                      <a16:creationId xmlns:a16="http://schemas.microsoft.com/office/drawing/2014/main" id="{98D2FA54-27CC-AC50-9583-00ECE3D6860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7003518" y="1915625"/>
                  <a:ext cx="0" cy="482049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Connector 25">
                  <a:extLst>
                    <a:ext uri="{FF2B5EF4-FFF2-40B4-BE49-F238E27FC236}">
                      <a16:creationId xmlns:a16="http://schemas.microsoft.com/office/drawing/2014/main" id="{C1C9B02D-7CD3-4200-852C-2A885373CAA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834090" y="1915625"/>
                  <a:ext cx="0" cy="482049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Connector 26">
                  <a:extLst>
                    <a:ext uri="{FF2B5EF4-FFF2-40B4-BE49-F238E27FC236}">
                      <a16:creationId xmlns:a16="http://schemas.microsoft.com/office/drawing/2014/main" id="{36F7F0C7-8DE2-53A0-7DE4-0EDB7030CB0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862328" y="1915625"/>
                  <a:ext cx="0" cy="482049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3E05E84C-1453-513D-C3C3-EAAA0A949170}"/>
                </a:ext>
              </a:extLst>
            </p:cNvPr>
            <p:cNvGrpSpPr/>
            <p:nvPr/>
          </p:nvGrpSpPr>
          <p:grpSpPr>
            <a:xfrm rot="5400000">
              <a:off x="2634358" y="1760492"/>
              <a:ext cx="393700" cy="480341"/>
              <a:chOff x="6670143" y="1917335"/>
              <a:chExt cx="393700" cy="480341"/>
            </a:xfrm>
          </p:grpSpPr>
          <p:sp>
            <p:nvSpPr>
              <p:cNvPr id="31" name="Freeform 30">
                <a:extLst>
                  <a:ext uri="{FF2B5EF4-FFF2-40B4-BE49-F238E27FC236}">
                    <a16:creationId xmlns:a16="http://schemas.microsoft.com/office/drawing/2014/main" id="{6D0FB906-818B-A1AD-DA90-9172561E97A6}"/>
                  </a:ext>
                </a:extLst>
              </p:cNvPr>
              <p:cNvSpPr/>
              <p:nvPr/>
            </p:nvSpPr>
            <p:spPr>
              <a:xfrm>
                <a:off x="6670143" y="1917335"/>
                <a:ext cx="393700" cy="480341"/>
              </a:xfrm>
              <a:custGeom>
                <a:avLst/>
                <a:gdLst>
                  <a:gd name="connsiteX0" fmla="*/ 0 w 393700"/>
                  <a:gd name="connsiteY0" fmla="*/ 0 h 479425"/>
                  <a:gd name="connsiteX1" fmla="*/ 3175 w 393700"/>
                  <a:gd name="connsiteY1" fmla="*/ 479425 h 479425"/>
                  <a:gd name="connsiteX2" fmla="*/ 361950 w 393700"/>
                  <a:gd name="connsiteY2" fmla="*/ 476250 h 479425"/>
                  <a:gd name="connsiteX3" fmla="*/ 384175 w 393700"/>
                  <a:gd name="connsiteY3" fmla="*/ 390525 h 479425"/>
                  <a:gd name="connsiteX4" fmla="*/ 393700 w 393700"/>
                  <a:gd name="connsiteY4" fmla="*/ 298450 h 479425"/>
                  <a:gd name="connsiteX5" fmla="*/ 393700 w 393700"/>
                  <a:gd name="connsiteY5" fmla="*/ 219075 h 479425"/>
                  <a:gd name="connsiteX6" fmla="*/ 387350 w 393700"/>
                  <a:gd name="connsiteY6" fmla="*/ 127000 h 479425"/>
                  <a:gd name="connsiteX7" fmla="*/ 371475 w 393700"/>
                  <a:gd name="connsiteY7" fmla="*/ 60325 h 479425"/>
                  <a:gd name="connsiteX8" fmla="*/ 355600 w 393700"/>
                  <a:gd name="connsiteY8" fmla="*/ 9525 h 479425"/>
                  <a:gd name="connsiteX9" fmla="*/ 0 w 393700"/>
                  <a:gd name="connsiteY9" fmla="*/ 0 h 479425"/>
                  <a:gd name="connsiteX0" fmla="*/ 0 w 393700"/>
                  <a:gd name="connsiteY0" fmla="*/ 916 h 480341"/>
                  <a:gd name="connsiteX1" fmla="*/ 3175 w 393700"/>
                  <a:gd name="connsiteY1" fmla="*/ 480341 h 480341"/>
                  <a:gd name="connsiteX2" fmla="*/ 361950 w 393700"/>
                  <a:gd name="connsiteY2" fmla="*/ 477166 h 480341"/>
                  <a:gd name="connsiteX3" fmla="*/ 384175 w 393700"/>
                  <a:gd name="connsiteY3" fmla="*/ 391441 h 480341"/>
                  <a:gd name="connsiteX4" fmla="*/ 393700 w 393700"/>
                  <a:gd name="connsiteY4" fmla="*/ 299366 h 480341"/>
                  <a:gd name="connsiteX5" fmla="*/ 393700 w 393700"/>
                  <a:gd name="connsiteY5" fmla="*/ 219991 h 480341"/>
                  <a:gd name="connsiteX6" fmla="*/ 387350 w 393700"/>
                  <a:gd name="connsiteY6" fmla="*/ 127916 h 480341"/>
                  <a:gd name="connsiteX7" fmla="*/ 371475 w 393700"/>
                  <a:gd name="connsiteY7" fmla="*/ 61241 h 480341"/>
                  <a:gd name="connsiteX8" fmla="*/ 352425 w 393700"/>
                  <a:gd name="connsiteY8" fmla="*/ 916 h 480341"/>
                  <a:gd name="connsiteX9" fmla="*/ 0 w 393700"/>
                  <a:gd name="connsiteY9" fmla="*/ 916 h 4803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93700" h="480341">
                    <a:moveTo>
                      <a:pt x="0" y="916"/>
                    </a:moveTo>
                    <a:cubicBezTo>
                      <a:pt x="1058" y="160724"/>
                      <a:pt x="2117" y="320533"/>
                      <a:pt x="3175" y="480341"/>
                    </a:cubicBezTo>
                    <a:lnTo>
                      <a:pt x="361950" y="477166"/>
                    </a:lnTo>
                    <a:lnTo>
                      <a:pt x="384175" y="391441"/>
                    </a:lnTo>
                    <a:lnTo>
                      <a:pt x="393700" y="299366"/>
                    </a:lnTo>
                    <a:lnTo>
                      <a:pt x="393700" y="219991"/>
                    </a:lnTo>
                    <a:lnTo>
                      <a:pt x="387350" y="127916"/>
                    </a:lnTo>
                    <a:lnTo>
                      <a:pt x="371475" y="61241"/>
                    </a:lnTo>
                    <a:lnTo>
                      <a:pt x="352425" y="916"/>
                    </a:lnTo>
                    <a:cubicBezTo>
                      <a:pt x="233892" y="-2259"/>
                      <a:pt x="118533" y="4091"/>
                      <a:pt x="0" y="916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CH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grpSp>
            <p:nvGrpSpPr>
              <p:cNvPr id="32" name="Group 31">
                <a:extLst>
                  <a:ext uri="{FF2B5EF4-FFF2-40B4-BE49-F238E27FC236}">
                    <a16:creationId xmlns:a16="http://schemas.microsoft.com/office/drawing/2014/main" id="{8B01FA52-C467-8197-A604-380B95D4F5CA}"/>
                  </a:ext>
                </a:extLst>
              </p:cNvPr>
              <p:cNvGrpSpPr/>
              <p:nvPr/>
            </p:nvGrpSpPr>
            <p:grpSpPr>
              <a:xfrm>
                <a:off x="6699250" y="1941331"/>
                <a:ext cx="310618" cy="432349"/>
                <a:chOff x="6692900" y="1915625"/>
                <a:chExt cx="310618" cy="482049"/>
              </a:xfrm>
            </p:grpSpPr>
            <p:cxnSp>
              <p:nvCxnSpPr>
                <p:cNvPr id="33" name="Straight Connector 32">
                  <a:extLst>
                    <a:ext uri="{FF2B5EF4-FFF2-40B4-BE49-F238E27FC236}">
                      <a16:creationId xmlns:a16="http://schemas.microsoft.com/office/drawing/2014/main" id="{4C894DD4-9029-3228-C289-5AFCA12E00B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692900" y="1915625"/>
                  <a:ext cx="0" cy="482049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Connector 33">
                  <a:extLst>
                    <a:ext uri="{FF2B5EF4-FFF2-40B4-BE49-F238E27FC236}">
                      <a16:creationId xmlns:a16="http://schemas.microsoft.com/office/drawing/2014/main" id="{06C3E4CE-BA37-B266-074E-2FD216A5CF4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721138" y="1915625"/>
                  <a:ext cx="0" cy="482049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Connector 34">
                  <a:extLst>
                    <a:ext uri="{FF2B5EF4-FFF2-40B4-BE49-F238E27FC236}">
                      <a16:creationId xmlns:a16="http://schemas.microsoft.com/office/drawing/2014/main" id="{2CF14DBC-9FE1-54BD-6098-B6EFDD5EA61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749376" y="1915625"/>
                  <a:ext cx="0" cy="482049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>
                  <a:extLst>
                    <a:ext uri="{FF2B5EF4-FFF2-40B4-BE49-F238E27FC236}">
                      <a16:creationId xmlns:a16="http://schemas.microsoft.com/office/drawing/2014/main" id="{F62F86FF-BC4B-DD4D-3283-EAD77F6E89D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777614" y="1915625"/>
                  <a:ext cx="0" cy="482049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Connector 36">
                  <a:extLst>
                    <a:ext uri="{FF2B5EF4-FFF2-40B4-BE49-F238E27FC236}">
                      <a16:creationId xmlns:a16="http://schemas.microsoft.com/office/drawing/2014/main" id="{48081FE7-8F8C-B38B-61E9-2DA525E5305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805852" y="1915625"/>
                  <a:ext cx="0" cy="482049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>
                  <a:extLst>
                    <a:ext uri="{FF2B5EF4-FFF2-40B4-BE49-F238E27FC236}">
                      <a16:creationId xmlns:a16="http://schemas.microsoft.com/office/drawing/2014/main" id="{BA4E6D5F-FF80-B362-473C-15B2D0645E2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890566" y="1915625"/>
                  <a:ext cx="0" cy="482049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>
                  <a:extLst>
                    <a:ext uri="{FF2B5EF4-FFF2-40B4-BE49-F238E27FC236}">
                      <a16:creationId xmlns:a16="http://schemas.microsoft.com/office/drawing/2014/main" id="{BEAF3C24-316C-D45A-35C7-A73095DA642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918804" y="1915625"/>
                  <a:ext cx="0" cy="482049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>
                  <a:extLst>
                    <a:ext uri="{FF2B5EF4-FFF2-40B4-BE49-F238E27FC236}">
                      <a16:creationId xmlns:a16="http://schemas.microsoft.com/office/drawing/2014/main" id="{C9C4BEB6-BACF-052C-72E6-AE0A656022A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947042" y="1915625"/>
                  <a:ext cx="0" cy="482049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>
                  <a:extLst>
                    <a:ext uri="{FF2B5EF4-FFF2-40B4-BE49-F238E27FC236}">
                      <a16:creationId xmlns:a16="http://schemas.microsoft.com/office/drawing/2014/main" id="{6B7CB1E3-5AA1-B4CE-D90B-A574AA4C532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975280" y="1915625"/>
                  <a:ext cx="0" cy="482049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>
                  <a:extLst>
                    <a:ext uri="{FF2B5EF4-FFF2-40B4-BE49-F238E27FC236}">
                      <a16:creationId xmlns:a16="http://schemas.microsoft.com/office/drawing/2014/main" id="{467F938A-F42F-CBCA-6B26-94723443D13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7003518" y="1915625"/>
                  <a:ext cx="0" cy="482049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Connector 42">
                  <a:extLst>
                    <a:ext uri="{FF2B5EF4-FFF2-40B4-BE49-F238E27FC236}">
                      <a16:creationId xmlns:a16="http://schemas.microsoft.com/office/drawing/2014/main" id="{A515FED9-4379-0512-56EE-07A7CC97D67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834090" y="1915625"/>
                  <a:ext cx="0" cy="482049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Connector 43">
                  <a:extLst>
                    <a:ext uri="{FF2B5EF4-FFF2-40B4-BE49-F238E27FC236}">
                      <a16:creationId xmlns:a16="http://schemas.microsoft.com/office/drawing/2014/main" id="{A470E6F1-7BF5-E770-127D-1AF09608468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862328" y="1915625"/>
                  <a:ext cx="0" cy="482049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7BB0190C-53D1-AA92-2519-29EF077D4355}"/>
                </a:ext>
              </a:extLst>
            </p:cNvPr>
            <p:cNvGrpSpPr/>
            <p:nvPr/>
          </p:nvGrpSpPr>
          <p:grpSpPr>
            <a:xfrm rot="16200000" flipV="1">
              <a:off x="2634360" y="534191"/>
              <a:ext cx="393700" cy="480341"/>
              <a:chOff x="6670143" y="1917335"/>
              <a:chExt cx="393700" cy="480341"/>
            </a:xfrm>
          </p:grpSpPr>
          <p:sp>
            <p:nvSpPr>
              <p:cNvPr id="46" name="Freeform 45">
                <a:extLst>
                  <a:ext uri="{FF2B5EF4-FFF2-40B4-BE49-F238E27FC236}">
                    <a16:creationId xmlns:a16="http://schemas.microsoft.com/office/drawing/2014/main" id="{F3804935-9B17-21E4-1D7D-583E40D27E0A}"/>
                  </a:ext>
                </a:extLst>
              </p:cNvPr>
              <p:cNvSpPr/>
              <p:nvPr/>
            </p:nvSpPr>
            <p:spPr>
              <a:xfrm>
                <a:off x="6670143" y="1917335"/>
                <a:ext cx="393700" cy="480341"/>
              </a:xfrm>
              <a:custGeom>
                <a:avLst/>
                <a:gdLst>
                  <a:gd name="connsiteX0" fmla="*/ 0 w 393700"/>
                  <a:gd name="connsiteY0" fmla="*/ 0 h 479425"/>
                  <a:gd name="connsiteX1" fmla="*/ 3175 w 393700"/>
                  <a:gd name="connsiteY1" fmla="*/ 479425 h 479425"/>
                  <a:gd name="connsiteX2" fmla="*/ 361950 w 393700"/>
                  <a:gd name="connsiteY2" fmla="*/ 476250 h 479425"/>
                  <a:gd name="connsiteX3" fmla="*/ 384175 w 393700"/>
                  <a:gd name="connsiteY3" fmla="*/ 390525 h 479425"/>
                  <a:gd name="connsiteX4" fmla="*/ 393700 w 393700"/>
                  <a:gd name="connsiteY4" fmla="*/ 298450 h 479425"/>
                  <a:gd name="connsiteX5" fmla="*/ 393700 w 393700"/>
                  <a:gd name="connsiteY5" fmla="*/ 219075 h 479425"/>
                  <a:gd name="connsiteX6" fmla="*/ 387350 w 393700"/>
                  <a:gd name="connsiteY6" fmla="*/ 127000 h 479425"/>
                  <a:gd name="connsiteX7" fmla="*/ 371475 w 393700"/>
                  <a:gd name="connsiteY7" fmla="*/ 60325 h 479425"/>
                  <a:gd name="connsiteX8" fmla="*/ 355600 w 393700"/>
                  <a:gd name="connsiteY8" fmla="*/ 9525 h 479425"/>
                  <a:gd name="connsiteX9" fmla="*/ 0 w 393700"/>
                  <a:gd name="connsiteY9" fmla="*/ 0 h 479425"/>
                  <a:gd name="connsiteX0" fmla="*/ 0 w 393700"/>
                  <a:gd name="connsiteY0" fmla="*/ 916 h 480341"/>
                  <a:gd name="connsiteX1" fmla="*/ 3175 w 393700"/>
                  <a:gd name="connsiteY1" fmla="*/ 480341 h 480341"/>
                  <a:gd name="connsiteX2" fmla="*/ 361950 w 393700"/>
                  <a:gd name="connsiteY2" fmla="*/ 477166 h 480341"/>
                  <a:gd name="connsiteX3" fmla="*/ 384175 w 393700"/>
                  <a:gd name="connsiteY3" fmla="*/ 391441 h 480341"/>
                  <a:gd name="connsiteX4" fmla="*/ 393700 w 393700"/>
                  <a:gd name="connsiteY4" fmla="*/ 299366 h 480341"/>
                  <a:gd name="connsiteX5" fmla="*/ 393700 w 393700"/>
                  <a:gd name="connsiteY5" fmla="*/ 219991 h 480341"/>
                  <a:gd name="connsiteX6" fmla="*/ 387350 w 393700"/>
                  <a:gd name="connsiteY6" fmla="*/ 127916 h 480341"/>
                  <a:gd name="connsiteX7" fmla="*/ 371475 w 393700"/>
                  <a:gd name="connsiteY7" fmla="*/ 61241 h 480341"/>
                  <a:gd name="connsiteX8" fmla="*/ 352425 w 393700"/>
                  <a:gd name="connsiteY8" fmla="*/ 916 h 480341"/>
                  <a:gd name="connsiteX9" fmla="*/ 0 w 393700"/>
                  <a:gd name="connsiteY9" fmla="*/ 916 h 4803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93700" h="480341">
                    <a:moveTo>
                      <a:pt x="0" y="916"/>
                    </a:moveTo>
                    <a:cubicBezTo>
                      <a:pt x="1058" y="160724"/>
                      <a:pt x="2117" y="320533"/>
                      <a:pt x="3175" y="480341"/>
                    </a:cubicBezTo>
                    <a:lnTo>
                      <a:pt x="361950" y="477166"/>
                    </a:lnTo>
                    <a:lnTo>
                      <a:pt x="384175" y="391441"/>
                    </a:lnTo>
                    <a:lnTo>
                      <a:pt x="393700" y="299366"/>
                    </a:lnTo>
                    <a:lnTo>
                      <a:pt x="393700" y="219991"/>
                    </a:lnTo>
                    <a:lnTo>
                      <a:pt x="387350" y="127916"/>
                    </a:lnTo>
                    <a:lnTo>
                      <a:pt x="371475" y="61241"/>
                    </a:lnTo>
                    <a:lnTo>
                      <a:pt x="352425" y="916"/>
                    </a:lnTo>
                    <a:cubicBezTo>
                      <a:pt x="233892" y="-2259"/>
                      <a:pt x="118533" y="4091"/>
                      <a:pt x="0" y="916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CH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grpSp>
            <p:nvGrpSpPr>
              <p:cNvPr id="47" name="Group 46">
                <a:extLst>
                  <a:ext uri="{FF2B5EF4-FFF2-40B4-BE49-F238E27FC236}">
                    <a16:creationId xmlns:a16="http://schemas.microsoft.com/office/drawing/2014/main" id="{25778A4E-F6B7-60EB-171C-63B9BB9414E0}"/>
                  </a:ext>
                </a:extLst>
              </p:cNvPr>
              <p:cNvGrpSpPr/>
              <p:nvPr/>
            </p:nvGrpSpPr>
            <p:grpSpPr>
              <a:xfrm>
                <a:off x="6699250" y="1941331"/>
                <a:ext cx="310618" cy="432349"/>
                <a:chOff x="6692900" y="1915625"/>
                <a:chExt cx="310618" cy="482049"/>
              </a:xfrm>
            </p:grpSpPr>
            <p:cxnSp>
              <p:nvCxnSpPr>
                <p:cNvPr id="48" name="Straight Connector 47">
                  <a:extLst>
                    <a:ext uri="{FF2B5EF4-FFF2-40B4-BE49-F238E27FC236}">
                      <a16:creationId xmlns:a16="http://schemas.microsoft.com/office/drawing/2014/main" id="{810CC8FA-A2D6-22F8-4B51-D795C3F7711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692900" y="1915625"/>
                  <a:ext cx="0" cy="482049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Straight Connector 48">
                  <a:extLst>
                    <a:ext uri="{FF2B5EF4-FFF2-40B4-BE49-F238E27FC236}">
                      <a16:creationId xmlns:a16="http://schemas.microsoft.com/office/drawing/2014/main" id="{4F2AD005-98E3-C32D-6A19-6554D7EDC3B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721138" y="1915625"/>
                  <a:ext cx="0" cy="482049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Straight Connector 49">
                  <a:extLst>
                    <a:ext uri="{FF2B5EF4-FFF2-40B4-BE49-F238E27FC236}">
                      <a16:creationId xmlns:a16="http://schemas.microsoft.com/office/drawing/2014/main" id="{7EE9FD00-587B-65F0-7D7C-DF3970C01B3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749376" y="1915625"/>
                  <a:ext cx="0" cy="482049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Straight Connector 50">
                  <a:extLst>
                    <a:ext uri="{FF2B5EF4-FFF2-40B4-BE49-F238E27FC236}">
                      <a16:creationId xmlns:a16="http://schemas.microsoft.com/office/drawing/2014/main" id="{97B15299-A135-7FFB-DCCA-C7E85CE5C5E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777614" y="1915625"/>
                  <a:ext cx="0" cy="482049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Straight Connector 51">
                  <a:extLst>
                    <a:ext uri="{FF2B5EF4-FFF2-40B4-BE49-F238E27FC236}">
                      <a16:creationId xmlns:a16="http://schemas.microsoft.com/office/drawing/2014/main" id="{BA75DC54-3EEF-3C97-01CA-2D9CAD928B5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805852" y="1915625"/>
                  <a:ext cx="0" cy="482049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Straight Connector 52">
                  <a:extLst>
                    <a:ext uri="{FF2B5EF4-FFF2-40B4-BE49-F238E27FC236}">
                      <a16:creationId xmlns:a16="http://schemas.microsoft.com/office/drawing/2014/main" id="{E6A75D00-E5DA-5DC1-29F2-952F449ED21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890566" y="1915625"/>
                  <a:ext cx="0" cy="482049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Straight Connector 53">
                  <a:extLst>
                    <a:ext uri="{FF2B5EF4-FFF2-40B4-BE49-F238E27FC236}">
                      <a16:creationId xmlns:a16="http://schemas.microsoft.com/office/drawing/2014/main" id="{E8170ADD-10F6-EA8D-A5D5-8D0ABBADDB7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918804" y="1915625"/>
                  <a:ext cx="0" cy="482049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>
                  <a:extLst>
                    <a:ext uri="{FF2B5EF4-FFF2-40B4-BE49-F238E27FC236}">
                      <a16:creationId xmlns:a16="http://schemas.microsoft.com/office/drawing/2014/main" id="{8804385D-E5CA-9ABB-6D97-2EC5302E12D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947042" y="1915625"/>
                  <a:ext cx="0" cy="482049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>
                  <a:extLst>
                    <a:ext uri="{FF2B5EF4-FFF2-40B4-BE49-F238E27FC236}">
                      <a16:creationId xmlns:a16="http://schemas.microsoft.com/office/drawing/2014/main" id="{4736F089-5218-9F4F-6E1C-B5AC5BEAB2E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975280" y="1915625"/>
                  <a:ext cx="0" cy="482049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>
                  <a:extLst>
                    <a:ext uri="{FF2B5EF4-FFF2-40B4-BE49-F238E27FC236}">
                      <a16:creationId xmlns:a16="http://schemas.microsoft.com/office/drawing/2014/main" id="{10F3EC3B-9AEB-F825-4061-2FD88E83D7F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7003518" y="1915625"/>
                  <a:ext cx="0" cy="482049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Connector 57">
                  <a:extLst>
                    <a:ext uri="{FF2B5EF4-FFF2-40B4-BE49-F238E27FC236}">
                      <a16:creationId xmlns:a16="http://schemas.microsoft.com/office/drawing/2014/main" id="{6AA846AA-A87E-CD56-ED9F-E1AC4FD5887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834090" y="1915625"/>
                  <a:ext cx="0" cy="482049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Straight Connector 58">
                  <a:extLst>
                    <a:ext uri="{FF2B5EF4-FFF2-40B4-BE49-F238E27FC236}">
                      <a16:creationId xmlns:a16="http://schemas.microsoft.com/office/drawing/2014/main" id="{0C58AB70-9813-320B-EF2E-32C0461FA73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862328" y="1915625"/>
                  <a:ext cx="0" cy="482049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FBC2CB0A-2A9E-F577-96E3-069EFC369C3E}"/>
                </a:ext>
              </a:extLst>
            </p:cNvPr>
            <p:cNvGrpSpPr/>
            <p:nvPr/>
          </p:nvGrpSpPr>
          <p:grpSpPr>
            <a:xfrm flipH="1">
              <a:off x="2017921" y="1146883"/>
              <a:ext cx="393700" cy="480341"/>
              <a:chOff x="6670143" y="1917335"/>
              <a:chExt cx="393700" cy="480341"/>
            </a:xfrm>
          </p:grpSpPr>
          <p:sp>
            <p:nvSpPr>
              <p:cNvPr id="61" name="Freeform 60">
                <a:extLst>
                  <a:ext uri="{FF2B5EF4-FFF2-40B4-BE49-F238E27FC236}">
                    <a16:creationId xmlns:a16="http://schemas.microsoft.com/office/drawing/2014/main" id="{677107A5-F8FA-9D51-1E49-2FAC20DED5E4}"/>
                  </a:ext>
                </a:extLst>
              </p:cNvPr>
              <p:cNvSpPr/>
              <p:nvPr/>
            </p:nvSpPr>
            <p:spPr>
              <a:xfrm>
                <a:off x="6670143" y="1917335"/>
                <a:ext cx="393700" cy="480341"/>
              </a:xfrm>
              <a:custGeom>
                <a:avLst/>
                <a:gdLst>
                  <a:gd name="connsiteX0" fmla="*/ 0 w 393700"/>
                  <a:gd name="connsiteY0" fmla="*/ 0 h 479425"/>
                  <a:gd name="connsiteX1" fmla="*/ 3175 w 393700"/>
                  <a:gd name="connsiteY1" fmla="*/ 479425 h 479425"/>
                  <a:gd name="connsiteX2" fmla="*/ 361950 w 393700"/>
                  <a:gd name="connsiteY2" fmla="*/ 476250 h 479425"/>
                  <a:gd name="connsiteX3" fmla="*/ 384175 w 393700"/>
                  <a:gd name="connsiteY3" fmla="*/ 390525 h 479425"/>
                  <a:gd name="connsiteX4" fmla="*/ 393700 w 393700"/>
                  <a:gd name="connsiteY4" fmla="*/ 298450 h 479425"/>
                  <a:gd name="connsiteX5" fmla="*/ 393700 w 393700"/>
                  <a:gd name="connsiteY5" fmla="*/ 219075 h 479425"/>
                  <a:gd name="connsiteX6" fmla="*/ 387350 w 393700"/>
                  <a:gd name="connsiteY6" fmla="*/ 127000 h 479425"/>
                  <a:gd name="connsiteX7" fmla="*/ 371475 w 393700"/>
                  <a:gd name="connsiteY7" fmla="*/ 60325 h 479425"/>
                  <a:gd name="connsiteX8" fmla="*/ 355600 w 393700"/>
                  <a:gd name="connsiteY8" fmla="*/ 9525 h 479425"/>
                  <a:gd name="connsiteX9" fmla="*/ 0 w 393700"/>
                  <a:gd name="connsiteY9" fmla="*/ 0 h 479425"/>
                  <a:gd name="connsiteX0" fmla="*/ 0 w 393700"/>
                  <a:gd name="connsiteY0" fmla="*/ 916 h 480341"/>
                  <a:gd name="connsiteX1" fmla="*/ 3175 w 393700"/>
                  <a:gd name="connsiteY1" fmla="*/ 480341 h 480341"/>
                  <a:gd name="connsiteX2" fmla="*/ 361950 w 393700"/>
                  <a:gd name="connsiteY2" fmla="*/ 477166 h 480341"/>
                  <a:gd name="connsiteX3" fmla="*/ 384175 w 393700"/>
                  <a:gd name="connsiteY3" fmla="*/ 391441 h 480341"/>
                  <a:gd name="connsiteX4" fmla="*/ 393700 w 393700"/>
                  <a:gd name="connsiteY4" fmla="*/ 299366 h 480341"/>
                  <a:gd name="connsiteX5" fmla="*/ 393700 w 393700"/>
                  <a:gd name="connsiteY5" fmla="*/ 219991 h 480341"/>
                  <a:gd name="connsiteX6" fmla="*/ 387350 w 393700"/>
                  <a:gd name="connsiteY6" fmla="*/ 127916 h 480341"/>
                  <a:gd name="connsiteX7" fmla="*/ 371475 w 393700"/>
                  <a:gd name="connsiteY7" fmla="*/ 61241 h 480341"/>
                  <a:gd name="connsiteX8" fmla="*/ 352425 w 393700"/>
                  <a:gd name="connsiteY8" fmla="*/ 916 h 480341"/>
                  <a:gd name="connsiteX9" fmla="*/ 0 w 393700"/>
                  <a:gd name="connsiteY9" fmla="*/ 916 h 4803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93700" h="480341">
                    <a:moveTo>
                      <a:pt x="0" y="916"/>
                    </a:moveTo>
                    <a:cubicBezTo>
                      <a:pt x="1058" y="160724"/>
                      <a:pt x="2117" y="320533"/>
                      <a:pt x="3175" y="480341"/>
                    </a:cubicBezTo>
                    <a:lnTo>
                      <a:pt x="361950" y="477166"/>
                    </a:lnTo>
                    <a:lnTo>
                      <a:pt x="384175" y="391441"/>
                    </a:lnTo>
                    <a:lnTo>
                      <a:pt x="393700" y="299366"/>
                    </a:lnTo>
                    <a:lnTo>
                      <a:pt x="393700" y="219991"/>
                    </a:lnTo>
                    <a:lnTo>
                      <a:pt x="387350" y="127916"/>
                    </a:lnTo>
                    <a:lnTo>
                      <a:pt x="371475" y="61241"/>
                    </a:lnTo>
                    <a:lnTo>
                      <a:pt x="352425" y="916"/>
                    </a:lnTo>
                    <a:cubicBezTo>
                      <a:pt x="233892" y="-2259"/>
                      <a:pt x="118533" y="4091"/>
                      <a:pt x="0" y="916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CH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grpSp>
            <p:nvGrpSpPr>
              <p:cNvPr id="62" name="Group 61">
                <a:extLst>
                  <a:ext uri="{FF2B5EF4-FFF2-40B4-BE49-F238E27FC236}">
                    <a16:creationId xmlns:a16="http://schemas.microsoft.com/office/drawing/2014/main" id="{7D812017-4BC6-C518-492D-E62C44ECE872}"/>
                  </a:ext>
                </a:extLst>
              </p:cNvPr>
              <p:cNvGrpSpPr/>
              <p:nvPr/>
            </p:nvGrpSpPr>
            <p:grpSpPr>
              <a:xfrm>
                <a:off x="6699250" y="1941331"/>
                <a:ext cx="310618" cy="432349"/>
                <a:chOff x="6692900" y="1915625"/>
                <a:chExt cx="310618" cy="482049"/>
              </a:xfrm>
            </p:grpSpPr>
            <p:cxnSp>
              <p:nvCxnSpPr>
                <p:cNvPr id="63" name="Straight Connector 62">
                  <a:extLst>
                    <a:ext uri="{FF2B5EF4-FFF2-40B4-BE49-F238E27FC236}">
                      <a16:creationId xmlns:a16="http://schemas.microsoft.com/office/drawing/2014/main" id="{0ACF5260-DAEA-6FBE-CC4D-C50F601E2AA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692900" y="1915625"/>
                  <a:ext cx="0" cy="482049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Straight Connector 63">
                  <a:extLst>
                    <a:ext uri="{FF2B5EF4-FFF2-40B4-BE49-F238E27FC236}">
                      <a16:creationId xmlns:a16="http://schemas.microsoft.com/office/drawing/2014/main" id="{A3E418A4-1238-60AE-8C05-0F3617969E0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721138" y="1915625"/>
                  <a:ext cx="0" cy="482049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" name="Straight Connector 64">
                  <a:extLst>
                    <a:ext uri="{FF2B5EF4-FFF2-40B4-BE49-F238E27FC236}">
                      <a16:creationId xmlns:a16="http://schemas.microsoft.com/office/drawing/2014/main" id="{91BD6031-0840-111B-B521-9220EFF02F6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749376" y="1915625"/>
                  <a:ext cx="0" cy="482049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Straight Connector 65">
                  <a:extLst>
                    <a:ext uri="{FF2B5EF4-FFF2-40B4-BE49-F238E27FC236}">
                      <a16:creationId xmlns:a16="http://schemas.microsoft.com/office/drawing/2014/main" id="{B6627966-5F1C-67E8-6A20-B2FCC5C7B0F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777614" y="1915625"/>
                  <a:ext cx="0" cy="482049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7" name="Straight Connector 66">
                  <a:extLst>
                    <a:ext uri="{FF2B5EF4-FFF2-40B4-BE49-F238E27FC236}">
                      <a16:creationId xmlns:a16="http://schemas.microsoft.com/office/drawing/2014/main" id="{9BC326EF-F5E7-2B9B-42A5-717303103EE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805852" y="1915625"/>
                  <a:ext cx="0" cy="482049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" name="Straight Connector 67">
                  <a:extLst>
                    <a:ext uri="{FF2B5EF4-FFF2-40B4-BE49-F238E27FC236}">
                      <a16:creationId xmlns:a16="http://schemas.microsoft.com/office/drawing/2014/main" id="{2C332B86-42CC-F347-D60F-DD50498612A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890566" y="1915625"/>
                  <a:ext cx="0" cy="482049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" name="Straight Connector 68">
                  <a:extLst>
                    <a:ext uri="{FF2B5EF4-FFF2-40B4-BE49-F238E27FC236}">
                      <a16:creationId xmlns:a16="http://schemas.microsoft.com/office/drawing/2014/main" id="{7EDA65C8-AF21-90E7-A451-236EDB719C7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918804" y="1915625"/>
                  <a:ext cx="0" cy="482049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0" name="Straight Connector 69">
                  <a:extLst>
                    <a:ext uri="{FF2B5EF4-FFF2-40B4-BE49-F238E27FC236}">
                      <a16:creationId xmlns:a16="http://schemas.microsoft.com/office/drawing/2014/main" id="{01E84752-8FBF-0882-6BBA-AB4D0118F4D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947042" y="1915625"/>
                  <a:ext cx="0" cy="482049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" name="Straight Connector 70">
                  <a:extLst>
                    <a:ext uri="{FF2B5EF4-FFF2-40B4-BE49-F238E27FC236}">
                      <a16:creationId xmlns:a16="http://schemas.microsoft.com/office/drawing/2014/main" id="{0C451953-025D-4F32-CEF5-6BC3A70C7CB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975280" y="1915625"/>
                  <a:ext cx="0" cy="482049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" name="Straight Connector 71">
                  <a:extLst>
                    <a:ext uri="{FF2B5EF4-FFF2-40B4-BE49-F238E27FC236}">
                      <a16:creationId xmlns:a16="http://schemas.microsoft.com/office/drawing/2014/main" id="{3853244C-8F52-B7D5-B51B-510AD40D512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7003518" y="1915625"/>
                  <a:ext cx="0" cy="482049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" name="Straight Connector 72">
                  <a:extLst>
                    <a:ext uri="{FF2B5EF4-FFF2-40B4-BE49-F238E27FC236}">
                      <a16:creationId xmlns:a16="http://schemas.microsoft.com/office/drawing/2014/main" id="{0C2B5706-614D-0251-7544-C94EAF461E6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834090" y="1915625"/>
                  <a:ext cx="0" cy="482049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" name="Straight Connector 73">
                  <a:extLst>
                    <a:ext uri="{FF2B5EF4-FFF2-40B4-BE49-F238E27FC236}">
                      <a16:creationId xmlns:a16="http://schemas.microsoft.com/office/drawing/2014/main" id="{6E369A3C-3EF3-2635-2E21-F3227BB3DC5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862328" y="1915625"/>
                  <a:ext cx="0" cy="482049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468A997B-0350-93ED-648C-86E358FDA863}"/>
                </a:ext>
              </a:extLst>
            </p:cNvPr>
            <p:cNvSpPr txBox="1"/>
            <p:nvPr/>
          </p:nvSpPr>
          <p:spPr>
            <a:xfrm>
              <a:off x="4477097" y="1037132"/>
              <a:ext cx="22824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SOLDERED HTS STACK</a:t>
              </a: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718B6A11-BC66-ECA3-BC63-292345AFB8DF}"/>
                </a:ext>
              </a:extLst>
            </p:cNvPr>
            <p:cNvSpPr txBox="1"/>
            <p:nvPr/>
          </p:nvSpPr>
          <p:spPr>
            <a:xfrm>
              <a:off x="4477097" y="742536"/>
              <a:ext cx="188624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COPPER FORMER</a:t>
              </a: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3FD9440A-761B-3984-30A4-CF5065319239}"/>
                </a:ext>
              </a:extLst>
            </p:cNvPr>
            <p:cNvSpPr txBox="1"/>
            <p:nvPr/>
          </p:nvSpPr>
          <p:spPr>
            <a:xfrm>
              <a:off x="4477097" y="1331726"/>
              <a:ext cx="20845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COOLING CHANNEL</a:t>
              </a:r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30385F8E-C42E-1CB3-4990-F050BBDF1ED3}"/>
                </a:ext>
              </a:extLst>
            </p:cNvPr>
            <p:cNvSpPr txBox="1"/>
            <p:nvPr/>
          </p:nvSpPr>
          <p:spPr>
            <a:xfrm>
              <a:off x="4477097" y="447940"/>
              <a:ext cx="198784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COPPER SLEEVE</a:t>
              </a: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25BD40BA-02B5-804F-EB93-F512143864FE}"/>
                </a:ext>
              </a:extLst>
            </p:cNvPr>
            <p:cNvSpPr txBox="1"/>
            <p:nvPr/>
          </p:nvSpPr>
          <p:spPr>
            <a:xfrm>
              <a:off x="4477097" y="153344"/>
              <a:ext cx="2520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STAINLESS STEEL JACKET</a:t>
              </a:r>
            </a:p>
          </p:txBody>
        </p:sp>
        <p:cxnSp>
          <p:nvCxnSpPr>
            <p:cNvPr id="107" name="Straight Connector 106">
              <a:extLst>
                <a:ext uri="{FF2B5EF4-FFF2-40B4-BE49-F238E27FC236}">
                  <a16:creationId xmlns:a16="http://schemas.microsoft.com/office/drawing/2014/main" id="{25403D75-C864-DE27-ABB9-683CD7355D39}"/>
                </a:ext>
              </a:extLst>
            </p:cNvPr>
            <p:cNvCxnSpPr>
              <a:cxnSpLocks/>
              <a:endCxn id="79" idx="1"/>
            </p:cNvCxnSpPr>
            <p:nvPr/>
          </p:nvCxnSpPr>
          <p:spPr>
            <a:xfrm>
              <a:off x="3791205" y="338010"/>
              <a:ext cx="685892" cy="0"/>
            </a:xfrm>
            <a:prstGeom prst="line">
              <a:avLst/>
            </a:prstGeom>
            <a:ln>
              <a:solidFill>
                <a:schemeClr val="tx1"/>
              </a:solidFill>
              <a:headEnd type="triangle" w="med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>
              <a:extLst>
                <a:ext uri="{FF2B5EF4-FFF2-40B4-BE49-F238E27FC236}">
                  <a16:creationId xmlns:a16="http://schemas.microsoft.com/office/drawing/2014/main" id="{C04976B7-4F6B-AABA-5507-64D0392E5C7C}"/>
                </a:ext>
              </a:extLst>
            </p:cNvPr>
            <p:cNvCxnSpPr>
              <a:cxnSpLocks/>
              <a:endCxn id="78" idx="1"/>
            </p:cNvCxnSpPr>
            <p:nvPr/>
          </p:nvCxnSpPr>
          <p:spPr>
            <a:xfrm>
              <a:off x="3206680" y="632605"/>
              <a:ext cx="1270417" cy="1"/>
            </a:xfrm>
            <a:prstGeom prst="line">
              <a:avLst/>
            </a:prstGeom>
            <a:ln>
              <a:solidFill>
                <a:schemeClr val="tx1"/>
              </a:solidFill>
              <a:headEnd type="triangle" w="med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Connector 113">
              <a:extLst>
                <a:ext uri="{FF2B5EF4-FFF2-40B4-BE49-F238E27FC236}">
                  <a16:creationId xmlns:a16="http://schemas.microsoft.com/office/drawing/2014/main" id="{64E86D3F-86CE-4278-80AE-B9B061D04AE9}"/>
                </a:ext>
              </a:extLst>
            </p:cNvPr>
            <p:cNvCxnSpPr>
              <a:cxnSpLocks/>
              <a:endCxn id="76" idx="1"/>
            </p:cNvCxnSpPr>
            <p:nvPr/>
          </p:nvCxnSpPr>
          <p:spPr>
            <a:xfrm>
              <a:off x="3193086" y="927200"/>
              <a:ext cx="1284011" cy="2"/>
            </a:xfrm>
            <a:prstGeom prst="line">
              <a:avLst/>
            </a:prstGeom>
            <a:ln>
              <a:solidFill>
                <a:schemeClr val="tx1"/>
              </a:solidFill>
              <a:headEnd type="triangle" w="med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Connector 116">
              <a:extLst>
                <a:ext uri="{FF2B5EF4-FFF2-40B4-BE49-F238E27FC236}">
                  <a16:creationId xmlns:a16="http://schemas.microsoft.com/office/drawing/2014/main" id="{7D8098CD-7609-F004-081A-EB1E93AFBB94}"/>
                </a:ext>
              </a:extLst>
            </p:cNvPr>
            <p:cNvCxnSpPr>
              <a:cxnSpLocks/>
              <a:endCxn id="75" idx="1"/>
            </p:cNvCxnSpPr>
            <p:nvPr/>
          </p:nvCxnSpPr>
          <p:spPr>
            <a:xfrm flipV="1">
              <a:off x="3463938" y="1221798"/>
              <a:ext cx="1013159" cy="0"/>
            </a:xfrm>
            <a:prstGeom prst="line">
              <a:avLst/>
            </a:prstGeom>
            <a:ln>
              <a:solidFill>
                <a:schemeClr val="tx1"/>
              </a:solidFill>
              <a:headEnd type="triangle" w="med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Connector 121">
              <a:extLst>
                <a:ext uri="{FF2B5EF4-FFF2-40B4-BE49-F238E27FC236}">
                  <a16:creationId xmlns:a16="http://schemas.microsoft.com/office/drawing/2014/main" id="{9E284E8B-4550-3901-2B1D-47079265955A}"/>
                </a:ext>
              </a:extLst>
            </p:cNvPr>
            <p:cNvCxnSpPr>
              <a:cxnSpLocks/>
            </p:cNvCxnSpPr>
            <p:nvPr/>
          </p:nvCxnSpPr>
          <p:spPr>
            <a:xfrm>
              <a:off x="2829563" y="1504727"/>
              <a:ext cx="1647534" cy="0"/>
            </a:xfrm>
            <a:prstGeom prst="line">
              <a:avLst/>
            </a:prstGeom>
            <a:ln>
              <a:solidFill>
                <a:schemeClr val="tx1"/>
              </a:solidFill>
              <a:headEnd type="triangle" w="med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99A13EA1-40D6-7C13-494F-BBC19D219E22}"/>
                </a:ext>
              </a:extLst>
            </p:cNvPr>
            <p:cNvGrpSpPr/>
            <p:nvPr/>
          </p:nvGrpSpPr>
          <p:grpSpPr>
            <a:xfrm>
              <a:off x="1571208" y="2703979"/>
              <a:ext cx="2520000" cy="936000"/>
              <a:chOff x="1571208" y="2747523"/>
              <a:chExt cx="2520000" cy="1551007"/>
            </a:xfrm>
          </p:grpSpPr>
          <p:cxnSp>
            <p:nvCxnSpPr>
              <p:cNvPr id="3" name="Straight Connector 2">
                <a:extLst>
                  <a:ext uri="{FF2B5EF4-FFF2-40B4-BE49-F238E27FC236}">
                    <a16:creationId xmlns:a16="http://schemas.microsoft.com/office/drawing/2014/main" id="{6C2B4397-8B91-97B8-A53F-F4633A5C5CD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71208" y="2747523"/>
                <a:ext cx="0" cy="155100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Straight Connector 6">
                <a:extLst>
                  <a:ext uri="{FF2B5EF4-FFF2-40B4-BE49-F238E27FC236}">
                    <a16:creationId xmlns:a16="http://schemas.microsoft.com/office/drawing/2014/main" id="{4ED16BC2-8792-AAD5-2756-3970060AB1D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91208" y="2747523"/>
                <a:ext cx="0" cy="155100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C9C91FC8-E5DC-9FFB-1394-22AC1DE0DD49}"/>
                </a:ext>
              </a:extLst>
            </p:cNvPr>
            <p:cNvCxnSpPr>
              <a:cxnSpLocks/>
            </p:cNvCxnSpPr>
            <p:nvPr/>
          </p:nvCxnSpPr>
          <p:spPr>
            <a:xfrm>
              <a:off x="1571208" y="3473693"/>
              <a:ext cx="2520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3F73DE9-B777-D41C-615E-CEA6EBF49C68}"/>
                </a:ext>
              </a:extLst>
            </p:cNvPr>
            <p:cNvSpPr txBox="1"/>
            <p:nvPr/>
          </p:nvSpPr>
          <p:spPr>
            <a:xfrm>
              <a:off x="2615033" y="3117672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3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8</a:t>
              </a:r>
              <a:endParaRPr kumimoji="0" lang="en-CH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50BD617B-9DCC-CC8E-2016-C670BFB95C60}"/>
                </a:ext>
              </a:extLst>
            </p:cNvPr>
            <p:cNvGrpSpPr/>
            <p:nvPr/>
          </p:nvGrpSpPr>
          <p:grpSpPr>
            <a:xfrm>
              <a:off x="1895209" y="1477968"/>
              <a:ext cx="1872000" cy="1764000"/>
              <a:chOff x="1895209" y="1477968"/>
              <a:chExt cx="1872000" cy="2081036"/>
            </a:xfrm>
          </p:grpSpPr>
          <p:cxnSp>
            <p:nvCxnSpPr>
              <p:cNvPr id="2" name="Straight Connector 1">
                <a:extLst>
                  <a:ext uri="{FF2B5EF4-FFF2-40B4-BE49-F238E27FC236}">
                    <a16:creationId xmlns:a16="http://schemas.microsoft.com/office/drawing/2014/main" id="{DC869854-05BA-DDAE-56FB-7B59BDCE60E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95209" y="1477968"/>
                <a:ext cx="0" cy="208103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2887D750-8E45-3095-90ED-C3CB882750A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67209" y="1477968"/>
                <a:ext cx="0" cy="208103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3DD9F503-45B6-0EAC-E1C4-2DAC3394741C}"/>
                </a:ext>
              </a:extLst>
            </p:cNvPr>
            <p:cNvCxnSpPr>
              <a:cxnSpLocks/>
            </p:cNvCxnSpPr>
            <p:nvPr/>
          </p:nvCxnSpPr>
          <p:spPr>
            <a:xfrm>
              <a:off x="1919044" y="3096226"/>
              <a:ext cx="1836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7CA1A7C7-A859-E30D-4A6B-67FDD07A74E5}"/>
                </a:ext>
              </a:extLst>
            </p:cNvPr>
            <p:cNvSpPr txBox="1"/>
            <p:nvPr/>
          </p:nvSpPr>
          <p:spPr>
            <a:xfrm>
              <a:off x="2636520" y="2737780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20</a:t>
              </a: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F00E6FA9-BB6E-215A-F41F-1288F2A149FA}"/>
                </a:ext>
              </a:extLst>
            </p:cNvPr>
            <p:cNvSpPr txBox="1"/>
            <p:nvPr/>
          </p:nvSpPr>
          <p:spPr>
            <a:xfrm>
              <a:off x="4502305" y="1868049"/>
              <a:ext cx="2880917" cy="14773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Operating current: 60 kA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Operating field: 20 T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Operating temperature: 20 K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Jacket fraction: 74 %</a:t>
              </a:r>
            </a:p>
          </p:txBody>
        </p:sp>
      </p:grpSp>
      <p:pic>
        <p:nvPicPr>
          <p:cNvPr id="87" name="Picture 86">
            <a:extLst>
              <a:ext uri="{FF2B5EF4-FFF2-40B4-BE49-F238E27FC236}">
                <a16:creationId xmlns:a16="http://schemas.microsoft.com/office/drawing/2014/main" id="{67A8BE75-0304-86CE-E1E9-7E45F8C9DA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3369" y="31816"/>
            <a:ext cx="5168900" cy="2933700"/>
          </a:xfrm>
          <a:prstGeom prst="rect">
            <a:avLst/>
          </a:prstGeom>
        </p:spPr>
      </p:pic>
      <p:sp>
        <p:nvSpPr>
          <p:cNvPr id="81" name="Rectangle 80">
            <a:extLst>
              <a:ext uri="{FF2B5EF4-FFF2-40B4-BE49-F238E27FC236}">
                <a16:creationId xmlns:a16="http://schemas.microsoft.com/office/drawing/2014/main" id="{D603FDAF-B80C-416D-A593-E37DCCCBD060}"/>
              </a:ext>
            </a:extLst>
          </p:cNvPr>
          <p:cNvSpPr/>
          <p:nvPr/>
        </p:nvSpPr>
        <p:spPr>
          <a:xfrm>
            <a:off x="659632" y="2986961"/>
            <a:ext cx="2655066" cy="2686982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F78AEEA3-36F1-4752-B5DC-3785168502A4}"/>
              </a:ext>
            </a:extLst>
          </p:cNvPr>
          <p:cNvCxnSpPr/>
          <p:nvPr/>
        </p:nvCxnSpPr>
        <p:spPr>
          <a:xfrm>
            <a:off x="659632" y="5079700"/>
            <a:ext cx="0" cy="1664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0EB055CC-4220-4674-95E9-FBE1CBA11311}"/>
              </a:ext>
            </a:extLst>
          </p:cNvPr>
          <p:cNvCxnSpPr/>
          <p:nvPr/>
        </p:nvCxnSpPr>
        <p:spPr>
          <a:xfrm>
            <a:off x="3311392" y="5171140"/>
            <a:ext cx="0" cy="1664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DB3EB3DC-6A8C-4343-9F38-BDCF11390781}"/>
              </a:ext>
            </a:extLst>
          </p:cNvPr>
          <p:cNvCxnSpPr>
            <a:cxnSpLocks/>
          </p:cNvCxnSpPr>
          <p:nvPr/>
        </p:nvCxnSpPr>
        <p:spPr>
          <a:xfrm>
            <a:off x="668782" y="6699416"/>
            <a:ext cx="26426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>
            <a:extLst>
              <a:ext uri="{FF2B5EF4-FFF2-40B4-BE49-F238E27FC236}">
                <a16:creationId xmlns:a16="http://schemas.microsoft.com/office/drawing/2014/main" id="{0A556A6A-880D-41B8-B607-1E03821ED61E}"/>
              </a:ext>
            </a:extLst>
          </p:cNvPr>
          <p:cNvSpPr txBox="1"/>
          <p:nvPr/>
        </p:nvSpPr>
        <p:spPr>
          <a:xfrm>
            <a:off x="1765947" y="6404355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40</a:t>
            </a:r>
            <a:endParaRPr kumimoji="0" lang="en-CH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610425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05C21B-AED5-4E37-AA0E-CDC922E3DE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526"/>
            <a:ext cx="12192000" cy="571500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pPr algn="ctr"/>
            <a:r>
              <a:rPr lang="en-US" b="1" dirty="0"/>
              <a:t>CURRENTS, FIELD AND AXIAL FORCES</a:t>
            </a:r>
            <a:endParaRPr lang="en-IE" b="1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DBF9BEF-B3DA-4CAA-AB70-17B21DD2212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86" t="3051" r="8126" b="4098"/>
          <a:stretch/>
        </p:blipFill>
        <p:spPr>
          <a:xfrm>
            <a:off x="392430" y="581026"/>
            <a:ext cx="11498580" cy="6190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43460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05C21B-AED5-4E37-AA0E-CDC922E3DE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526"/>
            <a:ext cx="12192000" cy="571500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pPr algn="ctr"/>
            <a:r>
              <a:rPr lang="en-US" b="1" dirty="0"/>
              <a:t>TOTAL MAGNETIC FIELD</a:t>
            </a:r>
            <a:endParaRPr lang="en-IE" b="1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8F7CCAF-00DF-498D-A91E-FA2BAE761387}"/>
              </a:ext>
            </a:extLst>
          </p:cNvPr>
          <p:cNvSpPr txBox="1"/>
          <p:nvPr/>
        </p:nvSpPr>
        <p:spPr>
          <a:xfrm>
            <a:off x="9351610" y="662658"/>
            <a:ext cx="13258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Coil#3</a:t>
            </a:r>
            <a:endParaRPr lang="en-IE" sz="2000" b="1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B91D412-0D68-40CD-B950-22F7E61EB964}"/>
              </a:ext>
            </a:extLst>
          </p:cNvPr>
          <p:cNvSpPr txBox="1"/>
          <p:nvPr/>
        </p:nvSpPr>
        <p:spPr>
          <a:xfrm>
            <a:off x="1074302" y="662658"/>
            <a:ext cx="13258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Coil#2</a:t>
            </a:r>
            <a:endParaRPr lang="en-IE" sz="2000" b="1" dirty="0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CCD9C657-A93A-4CF5-9E38-9A36CCF991D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66"/>
          <a:stretch/>
        </p:blipFill>
        <p:spPr>
          <a:xfrm>
            <a:off x="27830" y="1152000"/>
            <a:ext cx="6264671" cy="56880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7E28E7F9-3A49-48FC-85C9-412F2AE5AEF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41"/>
          <a:stretch/>
        </p:blipFill>
        <p:spPr>
          <a:xfrm>
            <a:off x="5831559" y="1152000"/>
            <a:ext cx="6334666" cy="56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28488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1199</TotalTime>
  <Words>1060</Words>
  <Application>Microsoft Office PowerPoint</Application>
  <PresentationFormat>Widescreen</PresentationFormat>
  <Paragraphs>301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AdvOT483a8203</vt:lpstr>
      <vt:lpstr>Arial</vt:lpstr>
      <vt:lpstr>Calibri</vt:lpstr>
      <vt:lpstr>Calibri Light</vt:lpstr>
      <vt:lpstr>Symbol</vt:lpstr>
      <vt:lpstr>Office Theme</vt:lpstr>
      <vt:lpstr>2_Office Theme</vt:lpstr>
      <vt:lpstr>An updated preliminary study of the target and capture channel  for the Muon Collider</vt:lpstr>
      <vt:lpstr>SUMMARY</vt:lpstr>
      <vt:lpstr>REFERENCES</vt:lpstr>
      <vt:lpstr>OPTIMAL FIT OF FIELD ON AXIS</vt:lpstr>
      <vt:lpstr>WINDING</vt:lpstr>
      <vt:lpstr>OPTIMAL FIT OF FIELD ON AXIS</vt:lpstr>
      <vt:lpstr>PowerPoint Presentation</vt:lpstr>
      <vt:lpstr>CURRENTS, FIELD AND AXIAL FORCES</vt:lpstr>
      <vt:lpstr>TOTAL MAGNETIC FIELD</vt:lpstr>
      <vt:lpstr>COILS STRESSES</vt:lpstr>
      <vt:lpstr>TRESCA MEMBRANE, BENDING, PEAKS STRESS</vt:lpstr>
      <vt:lpstr>COILS WINDING </vt:lpstr>
      <vt:lpstr>Conclusions</vt:lpstr>
      <vt:lpstr>COMPARE FIELD ON AXIS</vt:lpstr>
    </vt:vector>
  </TitlesOfParts>
  <Company>Fusion For Energy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CERN coils</dc:title>
  <dc:creator>Testoni Pietro (F4E)</dc:creator>
  <cp:lastModifiedBy>Portone Alfredo (F4E)</cp:lastModifiedBy>
  <cp:revision>107</cp:revision>
  <dcterms:created xsi:type="dcterms:W3CDTF">2022-09-16T16:16:35Z</dcterms:created>
  <dcterms:modified xsi:type="dcterms:W3CDTF">2023-02-02T14:07:54Z</dcterms:modified>
</cp:coreProperties>
</file>