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59" r:id="rId2"/>
    <p:sldId id="322" r:id="rId3"/>
    <p:sldId id="306" r:id="rId4"/>
    <p:sldId id="308" r:id="rId5"/>
    <p:sldId id="309" r:id="rId6"/>
    <p:sldId id="307" r:id="rId7"/>
    <p:sldId id="310" r:id="rId8"/>
    <p:sldId id="311" r:id="rId9"/>
    <p:sldId id="321" r:id="rId10"/>
    <p:sldId id="315" r:id="rId11"/>
    <p:sldId id="316" r:id="rId12"/>
    <p:sldId id="317" r:id="rId13"/>
    <p:sldId id="314" r:id="rId14"/>
    <p:sldId id="318" r:id="rId15"/>
    <p:sldId id="319" r:id="rId16"/>
    <p:sldId id="320" r:id="rId17"/>
    <p:sldId id="323" r:id="rId18"/>
    <p:sldId id="288" r:id="rId19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Ana Godinho" initials="AG" lastIdx="1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F2F2F"/>
    <a:srgbClr val="30303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8EC20E35-A176-4012-BC5E-935CFFF8708E}"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Light Style 3 - Accent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7292A2E-F333-43FB-9621-5CBBE7FDCDCB}" styleName="Light Style 2 - Accent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25" autoAdjust="0"/>
    <p:restoredTop sz="94686"/>
  </p:normalViewPr>
  <p:slideViewPr>
    <p:cSldViewPr snapToObjects="1">
      <p:cViewPr varScale="1">
        <p:scale>
          <a:sx n="78" d="100"/>
          <a:sy n="78" d="100"/>
        </p:scale>
        <p:origin x="120" y="672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145" d="100"/>
          <a:sy n="145" d="100"/>
        </p:scale>
        <p:origin x="3872" y="17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64CB0CAB-A528-CD45-8F12-922B94DEC186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47AD8C8-453F-104C-B81F-526301CF4027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BB72EAA-2733-D14F-950A-8F4240385864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4EBBD38-63DF-604F-9396-6BB85612513B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5D48731-E0D0-B242-9967-4E9E135D8D32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C59750F-00B8-E148-9878-D197EE9CB8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130047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DD062E-52F7-A14D-A443-1F3854784447}" type="datetimeFigureOut">
              <a:rPr lang="en-US" smtClean="0"/>
              <a:t>2/2/2023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CB0EE9E-52B8-AA4F-8DD5-ED0FB4E5CB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429463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5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510538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73488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7808615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 userDrawn="1">
          <p15:clr>
            <a:srgbClr val="FBAE40"/>
          </p15:clr>
        </p15:guide>
        <p15:guide id="2" orient="horz" pos="1525" userDrawn="1">
          <p15:clr>
            <a:srgbClr val="FBAE40"/>
          </p15:clr>
        </p15:guide>
      </p15:sldGuideLst>
    </p:ext>
  </p:extLs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2117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2071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8717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03672467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40705033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EC9037A8-3728-274F-ADAC-4D3957FCBA46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84583181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183538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355020737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6568551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783906186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63233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44425160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70887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043718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 userDrawn="1"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dirty="0" err="1"/>
              <a:t>home.cern</a:t>
            </a:r>
            <a:endParaRPr lang="en-US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8B92C1EF-B18C-45A8-86B5-D8072DB68F76}"/>
              </a:ext>
            </a:extLst>
          </p:cNvPr>
          <p:cNvGrpSpPr/>
          <p:nvPr userDrawn="1"/>
        </p:nvGrpSpPr>
        <p:grpSpPr>
          <a:xfrm>
            <a:off x="3308104" y="2315864"/>
            <a:ext cx="5575792" cy="1728192"/>
            <a:chOff x="2279576" y="2315864"/>
            <a:chExt cx="5575792" cy="1728192"/>
          </a:xfrm>
        </p:grpSpPr>
        <p:pic>
          <p:nvPicPr>
            <p:cNvPr id="5" name="Picture 4">
              <a:extLst>
                <a:ext uri="{FF2B5EF4-FFF2-40B4-BE49-F238E27FC236}">
                  <a16:creationId xmlns:a16="http://schemas.microsoft.com/office/drawing/2014/main" id="{155196E8-CA32-8449-8B2F-F83D475BC17D}"/>
                </a:ext>
              </a:extLst>
            </p:cNvPr>
            <p:cNvPicPr>
              <a:picLocks noChangeAspect="1"/>
            </p:cNvPicPr>
            <p:nvPr userDrawn="1"/>
          </p:nvPicPr>
          <p:blipFill>
            <a:blip r:embed="rId2"/>
            <a:stretch>
              <a:fillRect/>
            </a:stretch>
          </p:blipFill>
          <p:spPr>
            <a:xfrm>
              <a:off x="2279576" y="2315864"/>
              <a:ext cx="1728192" cy="1728192"/>
            </a:xfrm>
            <a:prstGeom prst="rect">
              <a:avLst/>
            </a:prstGeom>
          </p:spPr>
        </p:pic>
        <p:pic>
          <p:nvPicPr>
            <p:cNvPr id="6" name="Picture 5">
              <a:extLst>
                <a:ext uri="{FF2B5EF4-FFF2-40B4-BE49-F238E27FC236}">
                  <a16:creationId xmlns:a16="http://schemas.microsoft.com/office/drawing/2014/main" id="{4CC54C32-F50E-42D2-841F-7B2F0AB75DC4}"/>
                </a:ext>
              </a:extLst>
            </p:cNvPr>
            <p:cNvPicPr>
              <a:picLocks noChangeAspect="1"/>
            </p:cNvPicPr>
            <p:nvPr userDrawn="1"/>
          </p:nvPicPr>
          <p:blipFill rotWithShape="1">
            <a:blip r:embed="rId3"/>
            <a:srcRect b="44750"/>
            <a:stretch/>
          </p:blipFill>
          <p:spPr bwMode="auto">
            <a:xfrm>
              <a:off x="4336631" y="2493903"/>
              <a:ext cx="3518737" cy="137211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10158736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br>
              <a:rPr lang="en-US" dirty="0"/>
            </a:br>
            <a:endParaRPr lang="en-US" dirty="0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5189429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3AD9047-491C-4CB9-AE49-11B94B8E19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5BFD15-A1BC-4352-AB14-5B5A4925D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303B7F1-83DF-4B44-9D13-622BDD70D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2367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0"/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427E3D5-2194-4AE8-80D4-1FCE73F4D6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655122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9133203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Full page colour or pictur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C10B6E0-915E-6A4B-BE3D-83464DDCC0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73F185B5-CF74-D44D-A9E3-83166F096FD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AD60124-268E-2640-B552-632FCB92FCF3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E7D4B92-ED84-1D4C-81AB-7D7F79EF892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en-US"/>
              <a:t>antti.juhani.kolehmainen@cern.ch</a:t>
            </a:r>
            <a:endParaRPr lang="en-US" dirty="0"/>
          </a:p>
        </p:txBody>
      </p: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F1E223B3-FDCC-6949-9C0B-F052B97037C1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3" name="Picture 12">
            <a:extLst>
              <a:ext uri="{FF2B5EF4-FFF2-40B4-BE49-F238E27FC236}">
                <a16:creationId xmlns:a16="http://schemas.microsoft.com/office/drawing/2014/main" id="{D5082788-0C78-F842-A18F-84667EAC7E6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407988" y="6364800"/>
            <a:ext cx="495300" cy="393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19355803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23075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 dirty="0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48846"/>
            <a:ext cx="4116387" cy="6249621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88053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722205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image" Target="../media/image1.emf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287688" y="6378349"/>
            <a:ext cx="828700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83848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36B5EA5A-BC32-A742-B11B-8E7414D5B53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83848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/>
                </a:solidFill>
              </a:defRPr>
            </a:lvl1pPr>
          </a:lstStyle>
          <a:p>
            <a:r>
              <a:rPr lang="en-US"/>
              <a:t>antti.juhani.kolehmainen@cern.ch</a:t>
            </a:r>
            <a:endParaRPr lang="en-US" dirty="0"/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BD9C6532-AEDE-354E-83AD-7F67D706DF38}"/>
              </a:ext>
            </a:extLst>
          </p:cNvPr>
          <p:cNvCxnSpPr/>
          <p:nvPr userDrawn="1"/>
        </p:nvCxnSpPr>
        <p:spPr>
          <a:xfrm>
            <a:off x="407987" y="6266608"/>
            <a:ext cx="11376025" cy="0"/>
          </a:xfrm>
          <a:prstGeom prst="line">
            <a:avLst/>
          </a:prstGeom>
          <a:ln w="952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8" name="Picture 17">
            <a:extLst>
              <a:ext uri="{FF2B5EF4-FFF2-40B4-BE49-F238E27FC236}">
                <a16:creationId xmlns:a16="http://schemas.microsoft.com/office/drawing/2014/main" id="{426E9AC2-DB3F-3043-BAF1-FDB172EA2CD8}"/>
              </a:ext>
            </a:extLst>
          </p:cNvPr>
          <p:cNvPicPr>
            <a:picLocks noChangeAspect="1"/>
          </p:cNvPicPr>
          <p:nvPr userDrawn="1"/>
        </p:nvPicPr>
        <p:blipFill>
          <a:blip r:embed="rId24"/>
          <a:stretch>
            <a:fillRect/>
          </a:stretch>
        </p:blipFill>
        <p:spPr>
          <a:xfrm>
            <a:off x="407988" y="6364599"/>
            <a:ext cx="495300" cy="393700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1846A544-82A8-478C-8DA1-1A49D694F9D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5"/>
          <a:srcRect r="58573" b="44750"/>
          <a:stretch/>
        </p:blipFill>
        <p:spPr bwMode="auto">
          <a:xfrm>
            <a:off x="981918" y="6364599"/>
            <a:ext cx="418257" cy="393699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9960323C-FCE7-4F74-A687-BE4805310B87}"/>
              </a:ext>
            </a:extLst>
          </p:cNvPr>
          <p:cNvSpPr txBox="1"/>
          <p:nvPr/>
        </p:nvSpPr>
        <p:spPr bwMode="auto">
          <a:xfrm>
            <a:off x="1318085" y="6395580"/>
            <a:ext cx="86409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900" b="1" dirty="0"/>
              <a:t>E</a:t>
            </a:r>
            <a:r>
              <a:rPr lang="fr-CH" sz="700" b="1" dirty="0"/>
              <a:t>NGINEERING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32872DB-D95D-41FB-8620-43080C482AB9}"/>
              </a:ext>
            </a:extLst>
          </p:cNvPr>
          <p:cNvSpPr txBox="1"/>
          <p:nvPr/>
        </p:nvSpPr>
        <p:spPr bwMode="auto">
          <a:xfrm>
            <a:off x="1318085" y="6510996"/>
            <a:ext cx="1080120" cy="230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 lvl="0" indent="0" algn="l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CH" sz="9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D</a:t>
            </a:r>
            <a:r>
              <a:rPr lang="fr-CH" sz="700" b="1" kern="1200" noProof="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EPARTMENT</a:t>
            </a:r>
            <a:endParaRPr lang="fr-FR" sz="900" b="1" kern="1200" noProof="0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5988699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49" r:id="rId2"/>
    <p:sldLayoutId id="2147483662" r:id="rId3"/>
    <p:sldLayoutId id="2147483650" r:id="rId4"/>
    <p:sldLayoutId id="2147483665" r:id="rId5"/>
    <p:sldLayoutId id="2147483668" r:id="rId6"/>
    <p:sldLayoutId id="2147483677" r:id="rId7"/>
    <p:sldLayoutId id="2147483674" r:id="rId8"/>
    <p:sldLayoutId id="2147483652" r:id="rId9"/>
    <p:sldLayoutId id="2147483653" r:id="rId10"/>
    <p:sldLayoutId id="2147483661" r:id="rId11"/>
    <p:sldLayoutId id="2147483666" r:id="rId12"/>
    <p:sldLayoutId id="2147483667" r:id="rId13"/>
    <p:sldLayoutId id="2147483658" r:id="rId14"/>
    <p:sldLayoutId id="2147483659" r:id="rId15"/>
    <p:sldLayoutId id="2147483673" r:id="rId16"/>
    <p:sldLayoutId id="2147483660" r:id="rId17"/>
    <p:sldLayoutId id="2147483671" r:id="rId18"/>
    <p:sldLayoutId id="2147483651" r:id="rId19"/>
    <p:sldLayoutId id="2147483654" r:id="rId20"/>
    <p:sldLayoutId id="2147483669" r:id="rId21"/>
    <p:sldLayoutId id="2147483655" r:id="rId22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 userDrawn="1">
          <p15:clr>
            <a:srgbClr val="F26B43"/>
          </p15:clr>
        </p15:guide>
        <p15:guide id="2" pos="3840" userDrawn="1">
          <p15:clr>
            <a:srgbClr val="F26B43"/>
          </p15:clr>
        </p15:guide>
        <p15:guide id="3" pos="7423" userDrawn="1">
          <p15:clr>
            <a:srgbClr val="F26B43"/>
          </p15:clr>
        </p15:guide>
        <p15:guide id="4" pos="257" userDrawn="1">
          <p15:clr>
            <a:srgbClr val="F26B43"/>
          </p15:clr>
        </p15:guide>
        <p15:guide id="6" pos="3795" userDrawn="1">
          <p15:clr>
            <a:srgbClr val="F26B43"/>
          </p15:clr>
        </p15:guide>
        <p15:guide id="7" pos="3885" userDrawn="1">
          <p15:clr>
            <a:srgbClr val="F26B43"/>
          </p15:clr>
        </p15:guide>
        <p15:guide id="8" pos="5087" userDrawn="1">
          <p15:clr>
            <a:srgbClr val="F26B43"/>
          </p15:clr>
        </p15:guide>
        <p15:guide id="9" pos="4997" userDrawn="1">
          <p15:clr>
            <a:srgbClr val="F26B43"/>
          </p15:clr>
        </p15:guide>
        <p15:guide id="10" pos="2683" userDrawn="1">
          <p15:clr>
            <a:srgbClr val="F26B43"/>
          </p15:clr>
        </p15:guide>
        <p15:guide id="11" pos="2593" userDrawn="1">
          <p15:clr>
            <a:srgbClr val="F26B43"/>
          </p15:clr>
        </p15:guide>
        <p15:guide id="12" orient="horz" pos="3906" userDrawn="1">
          <p15:clr>
            <a:srgbClr val="F26B43"/>
          </p15:clr>
        </p15:guide>
        <p15:guide id="13" orient="horz" pos="2409" userDrawn="1">
          <p15:clr>
            <a:srgbClr val="F26B43"/>
          </p15:clr>
        </p15:guide>
        <p15:guide id="14" orient="horz" pos="913" userDrawn="1">
          <p15:clr>
            <a:srgbClr val="F26B43"/>
          </p15:clr>
        </p15:guide>
        <p15:guide id="15" orient="horz" pos="1003" userDrawn="1">
          <p15:clr>
            <a:srgbClr val="F26B43"/>
          </p15:clr>
        </p15:guide>
        <p15:guide id="16" orient="horz" pos="2500" userDrawn="1">
          <p15:clr>
            <a:srgbClr val="F26B43"/>
          </p15:clr>
        </p15:guide>
        <p15:guide id="17" pos="6312" userDrawn="1">
          <p15:clr>
            <a:srgbClr val="F26B43"/>
          </p15:clr>
        </p15:guide>
        <p15:guide id="18" pos="62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g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4.JP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6E51C5-3272-6249-822A-715EFFE0DFFD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MUON Collider target and capture lay-out considerations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B999459-0238-C64F-8F4D-7EA35945354F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l"/>
            <a:r>
              <a:rPr lang="en-US" sz="1800" dirty="0"/>
              <a:t>Antti Kolehmainen</a:t>
            </a:r>
          </a:p>
          <a:p>
            <a:pPr algn="l"/>
            <a:r>
              <a:rPr lang="en-US" sz="1800" dirty="0"/>
              <a:t>2023-2-2						Muon Magnets Working Group</a:t>
            </a:r>
          </a:p>
        </p:txBody>
      </p:sp>
    </p:spTree>
    <p:extLst>
      <p:ext uri="{BB962C8B-B14F-4D97-AF65-F5344CB8AC3E}">
        <p14:creationId xmlns:p14="http://schemas.microsoft.com/office/powerpoint/2010/main" val="215994394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FB3504-FD8F-46AF-CCEF-EF0A9BBCBA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04060"/>
            <a:ext cx="4391868" cy="535127"/>
          </a:xfrm>
        </p:spPr>
        <p:txBody>
          <a:bodyPr/>
          <a:lstStyle/>
          <a:p>
            <a:r>
              <a:rPr lang="fi-FI" dirty="0"/>
              <a:t>TUNGSTEN SHIELD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C254EB7E-1867-4EE4-C237-B2E8A91F6300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410222" y="972857"/>
            <a:ext cx="11037951" cy="231457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9B83FDE-ED66-A454-8AB9-43E17BE9BA4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DF6EDF0-486B-5F18-9D79-7EC7819CC22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2625EA-341B-BF87-FC6E-AD766291EC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1" name="Picture 10" descr="Text&#10;&#10;Description automatically generated">
            <a:extLst>
              <a:ext uri="{FF2B5EF4-FFF2-40B4-BE49-F238E27FC236}">
                <a16:creationId xmlns:a16="http://schemas.microsoft.com/office/drawing/2014/main" id="{43FA1033-72BA-C561-DE72-F6A6135833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264550" y="3246716"/>
            <a:ext cx="3524250" cy="1219200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2BB21068-F3A1-33D3-087C-88D7DB4F78BA}"/>
              </a:ext>
            </a:extLst>
          </p:cNvPr>
          <p:cNvSpPr txBox="1"/>
          <p:nvPr/>
        </p:nvSpPr>
        <p:spPr>
          <a:xfrm>
            <a:off x="332552" y="3429000"/>
            <a:ext cx="6699551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Inner radius defined by formula by Chris Rogers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If this is indeed for beam envelope, the shield must be updated if a beam pipe is required</a:t>
            </a:r>
          </a:p>
          <a:p>
            <a:pPr algn="l"/>
            <a:r>
              <a:rPr lang="en-GB" sz="1600" dirty="0"/>
              <a:t>Outer radius estimated from the surrounding coils assembly with thermal shielding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Resulting shield thickness to be studied(currently 258 mm </a:t>
            </a:r>
            <a:r>
              <a:rPr lang="de-CH" sz="1600" dirty="0"/>
              <a:t>– 158 mm)</a:t>
            </a:r>
            <a:endParaRPr lang="en-GB" sz="1600" dirty="0"/>
          </a:p>
          <a:p>
            <a:pPr algn="l"/>
            <a:r>
              <a:rPr lang="en-GB" sz="1600" dirty="0"/>
              <a:t>Simplified model weights 160 T 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Initial plan to use beads – filling ratio ≈ 63-74%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Tungsten price &gt; 100 CHF/kg</a:t>
            </a:r>
          </a:p>
          <a:p>
            <a:pPr algn="l"/>
            <a:r>
              <a:rPr lang="en-GB" sz="1600" dirty="0"/>
              <a:t>Cool beads with water or He gas?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0F3CFF98-50EF-4256-BEC9-10D67939B950}"/>
              </a:ext>
            </a:extLst>
          </p:cNvPr>
          <p:cNvCxnSpPr>
            <a:cxnSpLocks/>
          </p:cNvCxnSpPr>
          <p:nvPr/>
        </p:nvCxnSpPr>
        <p:spPr>
          <a:xfrm>
            <a:off x="4943872" y="3571267"/>
            <a:ext cx="3320678" cy="16288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609501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CC042C5-489A-3733-A4AA-03297889C1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28774"/>
            <a:ext cx="4535884" cy="535127"/>
          </a:xfrm>
        </p:spPr>
        <p:txBody>
          <a:bodyPr/>
          <a:lstStyle/>
          <a:p>
            <a:r>
              <a:rPr lang="en-GB" dirty="0"/>
              <a:t>TUNGSTEN SHIELD</a:t>
            </a:r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E464466D-0835-87D7-6473-A87202940A5F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5596620" y="109027"/>
            <a:ext cx="4305300" cy="606742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379532-23F8-67C6-A26A-DAA0C45976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2C66C08-FD18-BB00-B5B0-CC29743984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37C4AE1-DF7D-8166-82C1-C3FF380A05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51E4ED8-C4C3-B349-0077-BD63E13D5F42}"/>
              </a:ext>
            </a:extLst>
          </p:cNvPr>
          <p:cNvSpPr txBox="1"/>
          <p:nvPr/>
        </p:nvSpPr>
        <p:spPr>
          <a:xfrm>
            <a:off x="122243" y="1233591"/>
            <a:ext cx="5119464" cy="3939540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Split into three sections of 50 T supported through the warm structure at the bottom of the vacuum vessel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Conical interface to avoid gaps for radiation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Align </a:t>
            </a:r>
            <a:r>
              <a:rPr lang="en-GB" sz="1600" dirty="0" err="1"/>
              <a:t>w.r.t.</a:t>
            </a:r>
            <a:r>
              <a:rPr lang="en-GB" sz="1600" dirty="0"/>
              <a:t> the magnets to guarantee fit during the final assembly of the target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Cooling of cone ends?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The temperature in operation?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If increased, the supports system must cope with it = complication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Which material for the bead envelope?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Cost and manufacturability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Mechanical behaviour = deformation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Split all three main sections into several longitudinal sections for easier manipulation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Should target for service free life – can this be achieved?</a:t>
            </a:r>
          </a:p>
        </p:txBody>
      </p:sp>
    </p:spTree>
    <p:extLst>
      <p:ext uri="{BB962C8B-B14F-4D97-AF65-F5344CB8AC3E}">
        <p14:creationId xmlns:p14="http://schemas.microsoft.com/office/powerpoint/2010/main" val="31603974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5BB3AA-78A6-5F5A-6839-7934DD9D43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22097"/>
            <a:ext cx="6696124" cy="535127"/>
          </a:xfrm>
        </p:spPr>
        <p:txBody>
          <a:bodyPr/>
          <a:lstStyle/>
          <a:p>
            <a:r>
              <a:rPr lang="fi-FI" dirty="0"/>
              <a:t>TARGET AND BEAM VACUUM</a:t>
            </a:r>
            <a:endParaRPr lang="en-GB" dirty="0"/>
          </a:p>
        </p:txBody>
      </p:sp>
      <p:pic>
        <p:nvPicPr>
          <p:cNvPr id="9" name="Content Placeholder 8">
            <a:extLst>
              <a:ext uri="{FF2B5EF4-FFF2-40B4-BE49-F238E27FC236}">
                <a16:creationId xmlns:a16="http://schemas.microsoft.com/office/drawing/2014/main" id="{3872A1AB-0B26-5343-1D07-F8688AA2F4DE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4116388" y="1469444"/>
            <a:ext cx="7592473" cy="3604355"/>
          </a:xfrm>
        </p:spPr>
      </p:pic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CBE9BD0-4B48-CC29-070D-46098EBCD4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F06A96E-0473-43DF-5BEE-3FB7065EAC8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3AD454-D131-4ACD-AC3A-E6835A5A68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12</a:t>
            </a:fld>
            <a:endParaRPr lang="en-US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9EB1BE-C21E-8D5E-DB2D-1F74D14543C7}"/>
              </a:ext>
            </a:extLst>
          </p:cNvPr>
          <p:cNvSpPr txBox="1"/>
          <p:nvPr/>
        </p:nvSpPr>
        <p:spPr>
          <a:xfrm>
            <a:off x="8509354" y="5303315"/>
            <a:ext cx="259819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Conical chamber downstream from the target</a:t>
            </a:r>
            <a:endParaRPr lang="en-GB" sz="1600" dirty="0"/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C2C15E88-222A-F9CB-230F-79FAF08847E6}"/>
              </a:ext>
            </a:extLst>
          </p:cNvPr>
          <p:cNvCxnSpPr>
            <a:cxnSpLocks/>
            <a:stCxn id="10" idx="0"/>
          </p:cNvCxnSpPr>
          <p:nvPr/>
        </p:nvCxnSpPr>
        <p:spPr>
          <a:xfrm flipV="1">
            <a:off x="9808450" y="2852936"/>
            <a:ext cx="1299096" cy="2450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6270D065-A8E7-A57B-BEB5-74AFE1C44362}"/>
              </a:ext>
            </a:extLst>
          </p:cNvPr>
          <p:cNvSpPr txBox="1"/>
          <p:nvPr/>
        </p:nvSpPr>
        <p:spPr>
          <a:xfrm>
            <a:off x="138302" y="994892"/>
            <a:ext cx="3738140" cy="5170646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One conical chamber downstream from the target – </a:t>
            </a:r>
            <a:r>
              <a:rPr lang="fi-FI" sz="1600" u="sng" dirty="0"/>
              <a:t>IF</a:t>
            </a:r>
            <a:r>
              <a:rPr lang="fi-FI" sz="1600" dirty="0"/>
              <a:t> dedicated beam vacuum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Insert from downstream side, 15 m clearance required downstream from magnets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Installation order &amp; minimized service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Move assembly upstream to allow target service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Must be with robot due to radiation?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Upstream equipment might have to removed for service. Septa style supports?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Enough clearance between vacuum chamber and tungsten shield required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Support system must allow this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Beam instrumentation?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Vacuum system bake-out required?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664366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3A3AEDF-5C4A-E4E9-8F7B-54EC3540AC1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799857" y="1644737"/>
            <a:ext cx="7054215" cy="3348829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D222147D-F719-EF80-01BF-2C279B2045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22098"/>
            <a:ext cx="5111948" cy="535127"/>
          </a:xfrm>
        </p:spPr>
        <p:txBody>
          <a:bodyPr/>
          <a:lstStyle/>
          <a:p>
            <a:r>
              <a:rPr lang="fi-FI" dirty="0"/>
              <a:t>MAGNETIC SHIELDING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7C3599-A0FD-9079-4F65-0FDFC2EADE4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D6EBC2D-9297-3FA5-67C6-FC3E71D8A5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43DD9E-864A-C552-10C0-8E11322E8D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12A0E6C0-CDB7-6BE8-3B31-9D1D08281854}"/>
              </a:ext>
            </a:extLst>
          </p:cNvPr>
          <p:cNvSpPr txBox="1"/>
          <p:nvPr/>
        </p:nvSpPr>
        <p:spPr>
          <a:xfrm>
            <a:off x="119337" y="1261805"/>
            <a:ext cx="4680520" cy="246221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Is a magnetic shield required?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If yes: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What would be the size if made from iron?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Coils for magnetic shielding – size and place?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Instrumentation in the magnetic field?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Vacuum pumps and other equipment, if any, in the magnetic field?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ITER solutions?</a:t>
            </a:r>
          </a:p>
        </p:txBody>
      </p:sp>
    </p:spTree>
    <p:extLst>
      <p:ext uri="{BB962C8B-B14F-4D97-AF65-F5344CB8AC3E}">
        <p14:creationId xmlns:p14="http://schemas.microsoft.com/office/powerpoint/2010/main" val="2908473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B7275A2A-91CD-D7B6-7218-9C2C7A58F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4131877" y="886490"/>
            <a:ext cx="7905750" cy="4869942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E0A0ADF-11D4-5163-5494-12C0549469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5111948" cy="535127"/>
          </a:xfrm>
        </p:spPr>
        <p:txBody>
          <a:bodyPr/>
          <a:lstStyle/>
          <a:p>
            <a:r>
              <a:rPr lang="fi-FI" dirty="0"/>
              <a:t>CRYOSTAT ASSEMBLY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1B75CF9-4347-9C7A-5A34-6E7F20899E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B21C75-2933-A6DE-D839-40E64D2B8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6B40B93-AB22-313E-4C40-557B2A8DD3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3839379-3CAA-DCF4-11A8-8F3CB68E3E47}"/>
              </a:ext>
            </a:extLst>
          </p:cNvPr>
          <p:cNvSpPr txBox="1"/>
          <p:nvPr/>
        </p:nvSpPr>
        <p:spPr>
          <a:xfrm>
            <a:off x="407989" y="1484784"/>
            <a:ext cx="3959819" cy="443198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Maximum diameter as shown 3.2 m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fi-FI" sz="1600" dirty="0"/>
              <a:t>Still very preliminary!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Study buckling support structure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Study supporting interfaces</a:t>
            </a:r>
          </a:p>
          <a:p>
            <a:endParaRPr lang="fi-FI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Add current leads, operating current 60 kA for the first section, scale mid and small sections per current requirement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Add vacuum pumps, instrumentation and safety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If bellows for section connections, the large bellow(r = 1500 mm) would mean a vacuum force of appr. 707 kN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fi-FI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fi-FI" sz="1600" dirty="0"/>
              <a:t>Opening L = 480 mm, limited space to assemble thermal shielding and intercoil supports – see slide 6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32621315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C7801D44-4FB4-F1D4-F9E4-95F708E9F7D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3275785" y="1058313"/>
            <a:ext cx="8282464" cy="393873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E3453377-7D1C-8202-441B-B218AED2B6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7989" y="373593"/>
            <a:ext cx="2519660" cy="535127"/>
          </a:xfrm>
        </p:spPr>
        <p:txBody>
          <a:bodyPr/>
          <a:lstStyle/>
          <a:p>
            <a:r>
              <a:rPr lang="fi-FI" dirty="0"/>
              <a:t>HANDLING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704E8B-9F17-F1D5-28B6-5CACBDE7A5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B376A9-296D-4F1E-4065-28ED8F9C64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A235C76-49DE-7E86-EBCB-924B3FB5AD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15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4D16CF4-1D4D-C080-F5A5-B977A98F8E75}"/>
              </a:ext>
            </a:extLst>
          </p:cNvPr>
          <p:cNvSpPr txBox="1"/>
          <p:nvPr/>
        </p:nvSpPr>
        <p:spPr>
          <a:xfrm>
            <a:off x="168192" y="3015922"/>
            <a:ext cx="7896392" cy="270843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Full assembly: L ≈ 20 m, m ≈ 350 – 400 T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600" dirty="0"/>
              <a:t>Divide into three subassemblies per set of physically similar coils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L ≈ 7 m, m ≈ 200 T max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Transport as three subassemblies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Install front section on supports first 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GB" sz="1600" dirty="0"/>
              <a:t>Either on rails or movable platform or a 200 T overhead crane is required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Second and third section to be on rails or movable assembly platform for installation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Service during lifetime, if activated? Only with robot?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sz="1600" dirty="0"/>
              <a:t>Disposal at the end of the lifetime due to radiation?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31933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D0690DF8-5833-F87B-473E-9061BE51DE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8" y="908720"/>
            <a:ext cx="11376024" cy="4968552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Muon collider target and capture assembly is 20 m long and 350-400 T cryostat which could be divided into three sections, max 200 T, for handling and installation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Cold masses up to 100 T requiring robust cold supports allowing also thermal contraction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Coils are protected by a &gt; 100 T tungsten shield requiring active cooling and room temperature supports inside the cryostat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Beam vacuum system may include a 15 m chamber requiring large space for assembly, target service would also need a significant space 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Very high magnetic field may lead into issues with cryostat instrumentation and equipment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fi-FI" dirty="0"/>
              <a:t>What is the radiation level? How to service sub-systems during the lifetime? Disposal at the end of the life?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CD97F9B9-A94B-3CF6-C125-28307CE97D9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35360" y="142033"/>
            <a:ext cx="2447652" cy="463119"/>
          </a:xfrm>
        </p:spPr>
        <p:txBody>
          <a:bodyPr/>
          <a:lstStyle/>
          <a:p>
            <a:r>
              <a:rPr lang="fi-FI" dirty="0"/>
              <a:t>SUMMARY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ED87B8D-F478-11AF-4747-F5AF0D302D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1D8CE7-25B1-6AD8-7EFD-3594179A79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2CCE8C-2510-FE74-5BAF-FCBEA6A390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599591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8DCC8DAE-20D2-4F01-BE56-E7753DD780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263352" y="4509120"/>
            <a:ext cx="11376025" cy="1065742"/>
          </a:xfrm>
        </p:spPr>
        <p:txBody>
          <a:bodyPr/>
          <a:lstStyle/>
          <a:p>
            <a:pPr algn="ctr"/>
            <a:r>
              <a:rPr lang="de-CH" dirty="0"/>
              <a:t>Thank you for your attention!</a:t>
            </a:r>
            <a:br>
              <a:rPr lang="de-CH" dirty="0"/>
            </a:br>
            <a:r>
              <a:rPr lang="de-CH" dirty="0"/>
              <a:t>Your questions please?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B8BE2-83DB-90ED-EFDA-690482EA10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F212EDF-2F0F-EA2B-84AC-0B394943D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0590DB-FA1A-6884-96F9-7B0E91692E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20893832-4F22-A64A-0FCF-47E084CE645B}"/>
              </a:ext>
            </a:extLst>
          </p:cNvPr>
          <p:cNvSpPr txBox="1"/>
          <p:nvPr/>
        </p:nvSpPr>
        <p:spPr>
          <a:xfrm>
            <a:off x="4349162" y="1556792"/>
            <a:ext cx="3204403" cy="230832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5000" dirty="0"/>
              <a:t>! / ?</a:t>
            </a:r>
            <a:endParaRPr lang="en-GB" sz="15000" dirty="0"/>
          </a:p>
        </p:txBody>
      </p:sp>
    </p:spTree>
    <p:extLst>
      <p:ext uri="{BB962C8B-B14F-4D97-AF65-F5344CB8AC3E}">
        <p14:creationId xmlns:p14="http://schemas.microsoft.com/office/powerpoint/2010/main" val="172181747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426366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C325569E-4F84-FC05-3E9A-CF919EB5D5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30901" y="980728"/>
            <a:ext cx="11376024" cy="5184576"/>
          </a:xfrm>
        </p:spPr>
        <p:txBody>
          <a:bodyPr/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First concept lay-out study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de-CH" dirty="0"/>
              <a:t>Inspiration: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US MAP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ITER main solenoid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Many related presentations!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Discussions with CERN colleagues</a:t>
            </a:r>
          </a:p>
          <a:p>
            <a:pPr marL="666900" lvl="1" indent="-342900">
              <a:buFont typeface="Arial" panose="020B0604020202020204" pitchFamily="34" charset="0"/>
              <a:buChar char="•"/>
            </a:pPr>
            <a:r>
              <a:rPr lang="de-CH" dirty="0"/>
              <a:t>Many magnet and cryostat designs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Support concept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Cryostat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Tungsten shield &amp; target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dirty="0"/>
              <a:t>And more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de-CH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4DC1C4-87A5-B853-6729-B92845D5E84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30901" y="260648"/>
            <a:ext cx="3599780" cy="535127"/>
          </a:xfrm>
        </p:spPr>
        <p:txBody>
          <a:bodyPr/>
          <a:lstStyle/>
          <a:p>
            <a:r>
              <a:rPr lang="de-CH" dirty="0"/>
              <a:t>INTRODUCTION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5080E50-4175-0CD7-6736-9AE6D925D8F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137BD9-AB05-4C41-DC49-553C7BE5A7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91268A7-5618-F3C9-0FDC-228BF1D892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691261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 descr="A picture containing device&#10;&#10;Description automatically generated">
            <a:extLst>
              <a:ext uri="{FF2B5EF4-FFF2-40B4-BE49-F238E27FC236}">
                <a16:creationId xmlns:a16="http://schemas.microsoft.com/office/drawing/2014/main" id="{486DE3D9-8A55-CACA-7038-C7DB6E387E5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365" r="2" b="2"/>
          <a:stretch/>
        </p:blipFill>
        <p:spPr>
          <a:xfrm>
            <a:off x="745715" y="64814"/>
            <a:ext cx="11047412" cy="6129337"/>
          </a:xfr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9DE06914-E11C-A1DC-1C09-85415EEB3D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2023-2-2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AF610D6-1864-3D94-EBD5-81977DE184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antti.juhani.kolehmainen@cern.ch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2F244352-F288-FDE7-DD82-B06473550A1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3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E7253B33-604B-874D-43A7-269DF2562F92}"/>
              </a:ext>
            </a:extLst>
          </p:cNvPr>
          <p:cNvSpPr/>
          <p:nvPr/>
        </p:nvSpPr>
        <p:spPr>
          <a:xfrm>
            <a:off x="983432" y="908720"/>
            <a:ext cx="3888432" cy="453650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6964C80-2639-8909-9330-7AB029260C5A}"/>
              </a:ext>
            </a:extLst>
          </p:cNvPr>
          <p:cNvSpPr/>
          <p:nvPr/>
        </p:nvSpPr>
        <p:spPr>
          <a:xfrm>
            <a:off x="4871864" y="908720"/>
            <a:ext cx="3312368" cy="453650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CBE01A67-B4FF-85E2-BCE7-EBD2DA778047}"/>
              </a:ext>
            </a:extLst>
          </p:cNvPr>
          <p:cNvSpPr/>
          <p:nvPr/>
        </p:nvSpPr>
        <p:spPr>
          <a:xfrm>
            <a:off x="8184232" y="908720"/>
            <a:ext cx="3528392" cy="4536504"/>
          </a:xfrm>
          <a:prstGeom prst="rect">
            <a:avLst/>
          </a:prstGeom>
          <a:noFill/>
          <a:ln w="1905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534A2DB-E5E7-E9AB-2A7F-76AD637288E1}"/>
              </a:ext>
            </a:extLst>
          </p:cNvPr>
          <p:cNvSpPr txBox="1"/>
          <p:nvPr/>
        </p:nvSpPr>
        <p:spPr>
          <a:xfrm>
            <a:off x="1140191" y="1124744"/>
            <a:ext cx="3591905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fi-FI" sz="1400" dirty="0"/>
              <a:t>Coldmass</a:t>
            </a:r>
            <a:r>
              <a:rPr lang="en-US" sz="1400" dirty="0"/>
              <a:t> = 100000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Tungsten shield = 54000 kg(as solid)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Vacuum vessel + support structure = 20000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Total assembly = 174 T</a:t>
            </a:r>
            <a:endParaRPr lang="en-GB" sz="140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4A780C3-B05D-AB37-F187-4D36BEE19070}"/>
              </a:ext>
            </a:extLst>
          </p:cNvPr>
          <p:cNvSpPr txBox="1"/>
          <p:nvPr/>
        </p:nvSpPr>
        <p:spPr>
          <a:xfrm>
            <a:off x="4923929" y="1099662"/>
            <a:ext cx="3223326" cy="107721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err="1"/>
              <a:t>Coldmass</a:t>
            </a:r>
            <a:r>
              <a:rPr lang="en-US" sz="1400" dirty="0"/>
              <a:t> = 30000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Tungsten shiels = 54000 kg(as solid)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Vacuum vessel + supports = 10000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Total assembly = 95 T</a:t>
            </a:r>
            <a:endParaRPr lang="en-GB" sz="1400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597360F-0E5C-71AA-4C11-31E83D3742EE}"/>
              </a:ext>
            </a:extLst>
          </p:cNvPr>
          <p:cNvSpPr txBox="1"/>
          <p:nvPr/>
        </p:nvSpPr>
        <p:spPr>
          <a:xfrm>
            <a:off x="8328248" y="1124744"/>
            <a:ext cx="3319307" cy="86177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 err="1"/>
              <a:t>Coldmass</a:t>
            </a:r>
            <a:r>
              <a:rPr lang="en-US" sz="1400" dirty="0"/>
              <a:t> = 12000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Tungsten shield = 54000 kg(as solid)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Vacuum vessel + supports = 10000 kg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Total assembly = 76 T</a:t>
            </a:r>
            <a:endParaRPr lang="en-GB" sz="14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208BBF-7D90-93FB-49A0-EEE81DD5943B}"/>
              </a:ext>
            </a:extLst>
          </p:cNvPr>
          <p:cNvSpPr txBox="1"/>
          <p:nvPr/>
        </p:nvSpPr>
        <p:spPr>
          <a:xfrm>
            <a:off x="5440372" y="5538137"/>
            <a:ext cx="1311256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Length ≈ 20 m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EA3C7887-EDAF-D57C-EE2C-7ADBB6348B1E}"/>
              </a:ext>
            </a:extLst>
          </p:cNvPr>
          <p:cNvSpPr txBox="1"/>
          <p:nvPr/>
        </p:nvSpPr>
        <p:spPr>
          <a:xfrm>
            <a:off x="141943" y="3573016"/>
            <a:ext cx="674865" cy="246221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600" dirty="0"/>
              <a:t>Ø3.2 m</a:t>
            </a:r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E7FF506-695B-2116-39E3-A6495FEA62BE}"/>
              </a:ext>
            </a:extLst>
          </p:cNvPr>
          <p:cNvCxnSpPr/>
          <p:nvPr/>
        </p:nvCxnSpPr>
        <p:spPr>
          <a:xfrm flipH="1">
            <a:off x="479375" y="2924944"/>
            <a:ext cx="792089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36596287-A8B6-211F-F4B3-CD8234776C43}"/>
              </a:ext>
            </a:extLst>
          </p:cNvPr>
          <p:cNvCxnSpPr/>
          <p:nvPr/>
        </p:nvCxnSpPr>
        <p:spPr>
          <a:xfrm flipH="1">
            <a:off x="479375" y="4581128"/>
            <a:ext cx="86409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9F72A88D-098A-E394-642B-BCD39C61A2D1}"/>
              </a:ext>
            </a:extLst>
          </p:cNvPr>
          <p:cNvCxnSpPr/>
          <p:nvPr/>
        </p:nvCxnSpPr>
        <p:spPr>
          <a:xfrm flipV="1">
            <a:off x="745715" y="2924944"/>
            <a:ext cx="0" cy="4320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12187FA2-8B7A-4818-CE9C-250DA7ADE45A}"/>
              </a:ext>
            </a:extLst>
          </p:cNvPr>
          <p:cNvCxnSpPr/>
          <p:nvPr/>
        </p:nvCxnSpPr>
        <p:spPr>
          <a:xfrm>
            <a:off x="745715" y="4005064"/>
            <a:ext cx="0" cy="57606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FC36ADE-2208-467C-93F9-0090DAC04E98}"/>
              </a:ext>
            </a:extLst>
          </p:cNvPr>
          <p:cNvSpPr txBox="1"/>
          <p:nvPr/>
        </p:nvSpPr>
        <p:spPr>
          <a:xfrm>
            <a:off x="3863752" y="5918567"/>
            <a:ext cx="4495141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/>
              <a:t>-&gt;  SPLIT INTO THREE SUBASSEMBLIES!</a:t>
            </a:r>
            <a:endParaRPr lang="en-GB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DD93DD4-2DD4-6D90-E645-272BA1371BCB}"/>
              </a:ext>
            </a:extLst>
          </p:cNvPr>
          <p:cNvSpPr txBox="1"/>
          <p:nvPr/>
        </p:nvSpPr>
        <p:spPr>
          <a:xfrm>
            <a:off x="156406" y="170566"/>
            <a:ext cx="2479525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3600" b="1" dirty="0"/>
              <a:t>OVERVIEW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19292218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/>
      <p:bldP spid="13" grpId="0"/>
      <p:bldP spid="14" grpId="0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A picture containing graphical user interface&#10;&#10;Description automatically generated">
            <a:extLst>
              <a:ext uri="{FF2B5EF4-FFF2-40B4-BE49-F238E27FC236}">
                <a16:creationId xmlns:a16="http://schemas.microsoft.com/office/drawing/2014/main" id="{7C79151D-7A39-3B84-CDD9-5E648B6773B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9932" b="6425"/>
          <a:stretch/>
        </p:blipFill>
        <p:spPr>
          <a:xfrm>
            <a:off x="4137" y="16901"/>
            <a:ext cx="12191980" cy="6857990"/>
          </a:xfrm>
          <a:noFill/>
        </p:spPr>
      </p:pic>
      <p:sp>
        <p:nvSpPr>
          <p:cNvPr id="6" name="Date Placeholder 5" hidden="1">
            <a:extLst>
              <a:ext uri="{FF2B5EF4-FFF2-40B4-BE49-F238E27FC236}">
                <a16:creationId xmlns:a16="http://schemas.microsoft.com/office/drawing/2014/main" id="{ED5376EF-90B4-4C0F-A2D9-8EF50E059181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2023-2-2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6E9E4A5-D9EE-4764-B97A-BA936F4AE2F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antti.juhani.kolehmainen@cern.ch</a:t>
            </a:r>
          </a:p>
        </p:txBody>
      </p:sp>
      <p:sp>
        <p:nvSpPr>
          <p:cNvPr id="7" name="Slide Number Placeholder 6" hidden="1">
            <a:extLst>
              <a:ext uri="{FF2B5EF4-FFF2-40B4-BE49-F238E27FC236}">
                <a16:creationId xmlns:a16="http://schemas.microsoft.com/office/drawing/2014/main" id="{77F5EDB0-4596-4A1B-B42E-2D997757ED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4</a:t>
            </a:fld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A94880E-8F8D-BC4A-6B19-0528DE339607}"/>
              </a:ext>
            </a:extLst>
          </p:cNvPr>
          <p:cNvSpPr/>
          <p:nvPr/>
        </p:nvSpPr>
        <p:spPr>
          <a:xfrm>
            <a:off x="2279576" y="5133734"/>
            <a:ext cx="7992888" cy="74135"/>
          </a:xfrm>
          <a:prstGeom prst="rect">
            <a:avLst/>
          </a:prstGeom>
          <a:noFill/>
          <a:ln w="381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D609977-3FAC-299C-B36E-275BC687FDE5}"/>
              </a:ext>
            </a:extLst>
          </p:cNvPr>
          <p:cNvSpPr/>
          <p:nvPr/>
        </p:nvSpPr>
        <p:spPr>
          <a:xfrm>
            <a:off x="2279576" y="5795762"/>
            <a:ext cx="7776864" cy="81509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3F8B0395-E246-448F-F39F-2CC4793EFAEA}"/>
              </a:ext>
            </a:extLst>
          </p:cNvPr>
          <p:cNvCxnSpPr>
            <a:cxnSpLocks/>
          </p:cNvCxnSpPr>
          <p:nvPr/>
        </p:nvCxnSpPr>
        <p:spPr>
          <a:xfrm flipV="1">
            <a:off x="3151959" y="5650735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0BF150F2-440A-6115-A713-B28D1F368110}"/>
              </a:ext>
            </a:extLst>
          </p:cNvPr>
          <p:cNvCxnSpPr>
            <a:cxnSpLocks/>
          </p:cNvCxnSpPr>
          <p:nvPr/>
        </p:nvCxnSpPr>
        <p:spPr>
          <a:xfrm flipV="1">
            <a:off x="2854675" y="5644249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CD0A6CAE-92D0-3824-D2A0-1DCE3B9AC417}"/>
              </a:ext>
            </a:extLst>
          </p:cNvPr>
          <p:cNvCxnSpPr>
            <a:cxnSpLocks/>
          </p:cNvCxnSpPr>
          <p:nvPr/>
        </p:nvCxnSpPr>
        <p:spPr>
          <a:xfrm flipV="1">
            <a:off x="2601633" y="5654362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04FC1503-90A7-E123-9220-82F5CBD9E365}"/>
              </a:ext>
            </a:extLst>
          </p:cNvPr>
          <p:cNvCxnSpPr>
            <a:cxnSpLocks/>
          </p:cNvCxnSpPr>
          <p:nvPr/>
        </p:nvCxnSpPr>
        <p:spPr>
          <a:xfrm>
            <a:off x="2638651" y="5644249"/>
            <a:ext cx="707985" cy="10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Connector 27">
            <a:extLst>
              <a:ext uri="{FF2B5EF4-FFF2-40B4-BE49-F238E27FC236}">
                <a16:creationId xmlns:a16="http://schemas.microsoft.com/office/drawing/2014/main" id="{489E83D2-BBBF-84F9-6EA5-79AD5885E149}"/>
              </a:ext>
            </a:extLst>
          </p:cNvPr>
          <p:cNvCxnSpPr>
            <a:cxnSpLocks/>
          </p:cNvCxnSpPr>
          <p:nvPr/>
        </p:nvCxnSpPr>
        <p:spPr>
          <a:xfrm flipV="1">
            <a:off x="2998691" y="5207869"/>
            <a:ext cx="6047" cy="43638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7504E13A-B9A5-0072-8E6D-265D212BFFCB}"/>
              </a:ext>
            </a:extLst>
          </p:cNvPr>
          <p:cNvCxnSpPr>
            <a:cxnSpLocks/>
          </p:cNvCxnSpPr>
          <p:nvPr/>
        </p:nvCxnSpPr>
        <p:spPr>
          <a:xfrm>
            <a:off x="2791051" y="5796649"/>
            <a:ext cx="657324" cy="648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" name="Oval 101">
            <a:extLst>
              <a:ext uri="{FF2B5EF4-FFF2-40B4-BE49-F238E27FC236}">
                <a16:creationId xmlns:a16="http://schemas.microsoft.com/office/drawing/2014/main" id="{951565DA-C591-6796-2E8A-B8C4E95C1ECA}"/>
              </a:ext>
            </a:extLst>
          </p:cNvPr>
          <p:cNvSpPr/>
          <p:nvPr/>
        </p:nvSpPr>
        <p:spPr>
          <a:xfrm>
            <a:off x="8512091" y="5547248"/>
            <a:ext cx="216024" cy="2160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CE73739E-7AF7-21A6-5974-83751C81EC23}"/>
              </a:ext>
            </a:extLst>
          </p:cNvPr>
          <p:cNvSpPr/>
          <p:nvPr/>
        </p:nvSpPr>
        <p:spPr>
          <a:xfrm>
            <a:off x="8951535" y="5536237"/>
            <a:ext cx="216024" cy="2160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E97222A-3C1E-ACF2-B9CE-DAB246AD22E4}"/>
              </a:ext>
            </a:extLst>
          </p:cNvPr>
          <p:cNvSpPr/>
          <p:nvPr/>
        </p:nvSpPr>
        <p:spPr>
          <a:xfrm>
            <a:off x="8731813" y="5536237"/>
            <a:ext cx="216024" cy="216024"/>
          </a:xfrm>
          <a:prstGeom prst="ellipse">
            <a:avLst/>
          </a:prstGeom>
          <a:noFill/>
          <a:ln w="28575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05" name="Straight Connector 104">
            <a:extLst>
              <a:ext uri="{FF2B5EF4-FFF2-40B4-BE49-F238E27FC236}">
                <a16:creationId xmlns:a16="http://schemas.microsoft.com/office/drawing/2014/main" id="{5BAA9703-764B-D345-8D01-6B970CA4A081}"/>
              </a:ext>
            </a:extLst>
          </p:cNvPr>
          <p:cNvCxnSpPr>
            <a:cxnSpLocks/>
          </p:cNvCxnSpPr>
          <p:nvPr/>
        </p:nvCxnSpPr>
        <p:spPr>
          <a:xfrm>
            <a:off x="8515789" y="5536237"/>
            <a:ext cx="655468" cy="0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Connector 105">
            <a:extLst>
              <a:ext uri="{FF2B5EF4-FFF2-40B4-BE49-F238E27FC236}">
                <a16:creationId xmlns:a16="http://schemas.microsoft.com/office/drawing/2014/main" id="{041C2C8D-C58E-E8F0-B991-529C49B72065}"/>
              </a:ext>
            </a:extLst>
          </p:cNvPr>
          <p:cNvCxnSpPr>
            <a:cxnSpLocks/>
          </p:cNvCxnSpPr>
          <p:nvPr/>
        </p:nvCxnSpPr>
        <p:spPr>
          <a:xfrm flipV="1">
            <a:off x="8844428" y="5207869"/>
            <a:ext cx="0" cy="328368"/>
          </a:xfrm>
          <a:prstGeom prst="line">
            <a:avLst/>
          </a:prstGeom>
          <a:ln w="28575"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7" name="Straight Connector 116">
            <a:extLst>
              <a:ext uri="{FF2B5EF4-FFF2-40B4-BE49-F238E27FC236}">
                <a16:creationId xmlns:a16="http://schemas.microsoft.com/office/drawing/2014/main" id="{5D2C35CF-2600-AE09-3DDF-BDA484773E16}"/>
              </a:ext>
            </a:extLst>
          </p:cNvPr>
          <p:cNvCxnSpPr>
            <a:cxnSpLocks/>
          </p:cNvCxnSpPr>
          <p:nvPr/>
        </p:nvCxnSpPr>
        <p:spPr>
          <a:xfrm flipV="1">
            <a:off x="3158006" y="6468871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8" name="Straight Connector 117">
            <a:extLst>
              <a:ext uri="{FF2B5EF4-FFF2-40B4-BE49-F238E27FC236}">
                <a16:creationId xmlns:a16="http://schemas.microsoft.com/office/drawing/2014/main" id="{F11957D8-F051-3C62-DF0C-CA1A6271677C}"/>
              </a:ext>
            </a:extLst>
          </p:cNvPr>
          <p:cNvCxnSpPr>
            <a:cxnSpLocks/>
          </p:cNvCxnSpPr>
          <p:nvPr/>
        </p:nvCxnSpPr>
        <p:spPr>
          <a:xfrm flipV="1">
            <a:off x="2860722" y="6462385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19" name="Straight Connector 118">
            <a:extLst>
              <a:ext uri="{FF2B5EF4-FFF2-40B4-BE49-F238E27FC236}">
                <a16:creationId xmlns:a16="http://schemas.microsoft.com/office/drawing/2014/main" id="{3DB3EC61-01AF-982F-3200-CB88645AA7D2}"/>
              </a:ext>
            </a:extLst>
          </p:cNvPr>
          <p:cNvCxnSpPr>
            <a:cxnSpLocks/>
          </p:cNvCxnSpPr>
          <p:nvPr/>
        </p:nvCxnSpPr>
        <p:spPr>
          <a:xfrm flipV="1">
            <a:off x="2607680" y="6472498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0" name="Straight Connector 119">
            <a:extLst>
              <a:ext uri="{FF2B5EF4-FFF2-40B4-BE49-F238E27FC236}">
                <a16:creationId xmlns:a16="http://schemas.microsoft.com/office/drawing/2014/main" id="{627A948A-E7D3-21C4-23A2-7D5AC505BABC}"/>
              </a:ext>
            </a:extLst>
          </p:cNvPr>
          <p:cNvCxnSpPr>
            <a:cxnSpLocks/>
          </p:cNvCxnSpPr>
          <p:nvPr/>
        </p:nvCxnSpPr>
        <p:spPr>
          <a:xfrm>
            <a:off x="2644698" y="6462385"/>
            <a:ext cx="707985" cy="10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E923D228-1BF4-E077-38F0-33B3636215A3}"/>
              </a:ext>
            </a:extLst>
          </p:cNvPr>
          <p:cNvCxnSpPr>
            <a:cxnSpLocks/>
          </p:cNvCxnSpPr>
          <p:nvPr/>
        </p:nvCxnSpPr>
        <p:spPr>
          <a:xfrm flipV="1">
            <a:off x="3004738" y="5903776"/>
            <a:ext cx="0" cy="55860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2" name="Straight Connector 121">
            <a:extLst>
              <a:ext uri="{FF2B5EF4-FFF2-40B4-BE49-F238E27FC236}">
                <a16:creationId xmlns:a16="http://schemas.microsoft.com/office/drawing/2014/main" id="{21B0AE02-13D0-026B-EBE6-8E63420E52B4}"/>
              </a:ext>
            </a:extLst>
          </p:cNvPr>
          <p:cNvCxnSpPr>
            <a:cxnSpLocks/>
          </p:cNvCxnSpPr>
          <p:nvPr/>
        </p:nvCxnSpPr>
        <p:spPr>
          <a:xfrm flipV="1">
            <a:off x="9751866" y="6390334"/>
            <a:ext cx="160687" cy="161354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FD0785EC-81B1-5F4A-2102-E362F2FBAD90}"/>
              </a:ext>
            </a:extLst>
          </p:cNvPr>
          <p:cNvCxnSpPr>
            <a:cxnSpLocks/>
          </p:cNvCxnSpPr>
          <p:nvPr/>
        </p:nvCxnSpPr>
        <p:spPr>
          <a:xfrm flipV="1">
            <a:off x="9471253" y="6383848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4" name="Straight Connector 123">
            <a:extLst>
              <a:ext uri="{FF2B5EF4-FFF2-40B4-BE49-F238E27FC236}">
                <a16:creationId xmlns:a16="http://schemas.microsoft.com/office/drawing/2014/main" id="{403FA590-02AD-1902-3D98-B65DEC624328}"/>
              </a:ext>
            </a:extLst>
          </p:cNvPr>
          <p:cNvCxnSpPr>
            <a:cxnSpLocks/>
          </p:cNvCxnSpPr>
          <p:nvPr/>
        </p:nvCxnSpPr>
        <p:spPr>
          <a:xfrm flipV="1">
            <a:off x="9218211" y="6393961"/>
            <a:ext cx="144016" cy="14401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486DCBC1-CF88-1CDA-99AD-01FC2EDFE7CE}"/>
              </a:ext>
            </a:extLst>
          </p:cNvPr>
          <p:cNvCxnSpPr>
            <a:cxnSpLocks/>
          </p:cNvCxnSpPr>
          <p:nvPr/>
        </p:nvCxnSpPr>
        <p:spPr>
          <a:xfrm>
            <a:off x="9255229" y="6383848"/>
            <a:ext cx="707985" cy="10113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6" name="Straight Connector 125">
            <a:extLst>
              <a:ext uri="{FF2B5EF4-FFF2-40B4-BE49-F238E27FC236}">
                <a16:creationId xmlns:a16="http://schemas.microsoft.com/office/drawing/2014/main" id="{9448AD09-A0CF-6517-2A7C-FD8C71974638}"/>
              </a:ext>
            </a:extLst>
          </p:cNvPr>
          <p:cNvCxnSpPr>
            <a:cxnSpLocks/>
          </p:cNvCxnSpPr>
          <p:nvPr/>
        </p:nvCxnSpPr>
        <p:spPr>
          <a:xfrm flipV="1">
            <a:off x="9615269" y="5903776"/>
            <a:ext cx="9123" cy="480072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CBDCD9FA-FDD4-1DD5-B0A0-8ECEE7C6D5D3}"/>
              </a:ext>
            </a:extLst>
          </p:cNvPr>
          <p:cNvCxnSpPr>
            <a:cxnSpLocks/>
          </p:cNvCxnSpPr>
          <p:nvPr/>
        </p:nvCxnSpPr>
        <p:spPr>
          <a:xfrm>
            <a:off x="10344472" y="4077072"/>
            <a:ext cx="0" cy="1800199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FE7BABE-A682-363B-8260-A17048ECE70E}"/>
              </a:ext>
            </a:extLst>
          </p:cNvPr>
          <p:cNvCxnSpPr>
            <a:cxnSpLocks/>
            <a:stCxn id="10" idx="3"/>
          </p:cNvCxnSpPr>
          <p:nvPr/>
        </p:nvCxnSpPr>
        <p:spPr>
          <a:xfrm>
            <a:off x="10056440" y="5836517"/>
            <a:ext cx="288032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Connector 25">
            <a:extLst>
              <a:ext uri="{FF2B5EF4-FFF2-40B4-BE49-F238E27FC236}">
                <a16:creationId xmlns:a16="http://schemas.microsoft.com/office/drawing/2014/main" id="{B45DB4B8-E3F6-6C8A-F6EB-02A72DA530DA}"/>
              </a:ext>
            </a:extLst>
          </p:cNvPr>
          <p:cNvCxnSpPr/>
          <p:nvPr/>
        </p:nvCxnSpPr>
        <p:spPr>
          <a:xfrm flipH="1">
            <a:off x="1991544" y="4077072"/>
            <a:ext cx="432048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5496C661-A65F-26E0-1EA4-51EAC7817D78}"/>
              </a:ext>
            </a:extLst>
          </p:cNvPr>
          <p:cNvCxnSpPr/>
          <p:nvPr/>
        </p:nvCxnSpPr>
        <p:spPr>
          <a:xfrm>
            <a:off x="1991544" y="4077072"/>
            <a:ext cx="0" cy="1726063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Connector 32">
            <a:extLst>
              <a:ext uri="{FF2B5EF4-FFF2-40B4-BE49-F238E27FC236}">
                <a16:creationId xmlns:a16="http://schemas.microsoft.com/office/drawing/2014/main" id="{9C4C01E6-C0EA-3F7B-D6BA-13A6501F9FCA}"/>
              </a:ext>
            </a:extLst>
          </p:cNvPr>
          <p:cNvCxnSpPr>
            <a:endCxn id="10" idx="1"/>
          </p:cNvCxnSpPr>
          <p:nvPr/>
        </p:nvCxnSpPr>
        <p:spPr>
          <a:xfrm>
            <a:off x="1991544" y="5803135"/>
            <a:ext cx="288032" cy="33382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>
            <a:extLst>
              <a:ext uri="{FF2B5EF4-FFF2-40B4-BE49-F238E27FC236}">
                <a16:creationId xmlns:a16="http://schemas.microsoft.com/office/drawing/2014/main" id="{44A1E51A-3400-B0DE-C621-CAB3BC548204}"/>
              </a:ext>
            </a:extLst>
          </p:cNvPr>
          <p:cNvSpPr txBox="1"/>
          <p:nvPr/>
        </p:nvSpPr>
        <p:spPr>
          <a:xfrm>
            <a:off x="3237857" y="856881"/>
            <a:ext cx="4873129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Support tungsten shield trough vacuum vessel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US" sz="1400" dirty="0"/>
              <a:t>Sliding support may be required due to thermal expansion</a:t>
            </a:r>
            <a:endParaRPr lang="en-GB" sz="1400" dirty="0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C004A49F-9782-4140-FF02-9DFEFF5D3335}"/>
              </a:ext>
            </a:extLst>
          </p:cNvPr>
          <p:cNvCxnSpPr>
            <a:stCxn id="34" idx="2"/>
          </p:cNvCxnSpPr>
          <p:nvPr/>
        </p:nvCxnSpPr>
        <p:spPr>
          <a:xfrm>
            <a:off x="5674422" y="1287768"/>
            <a:ext cx="4655683" cy="343144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A1F0BE23-AAC0-3E88-522D-D273320DF794}"/>
              </a:ext>
            </a:extLst>
          </p:cNvPr>
          <p:cNvCxnSpPr/>
          <p:nvPr/>
        </p:nvCxnSpPr>
        <p:spPr>
          <a:xfrm flipH="1">
            <a:off x="1941680" y="1294254"/>
            <a:ext cx="3697245" cy="34120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TextBox 38">
            <a:extLst>
              <a:ext uri="{FF2B5EF4-FFF2-40B4-BE49-F238E27FC236}">
                <a16:creationId xmlns:a16="http://schemas.microsoft.com/office/drawing/2014/main" id="{819CB979-990C-A27E-06E3-C50CB1FDD1D3}"/>
              </a:ext>
            </a:extLst>
          </p:cNvPr>
          <p:cNvSpPr txBox="1"/>
          <p:nvPr/>
        </p:nvSpPr>
        <p:spPr>
          <a:xfrm>
            <a:off x="5015880" y="6031328"/>
            <a:ext cx="16052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Charge = 174 T</a:t>
            </a:r>
          </a:p>
        </p:txBody>
      </p: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5BBA7E82-C28F-35CD-603D-075811D55F11}"/>
              </a:ext>
            </a:extLst>
          </p:cNvPr>
          <p:cNvCxnSpPr>
            <a:stCxn id="39" idx="3"/>
          </p:cNvCxnSpPr>
          <p:nvPr/>
        </p:nvCxnSpPr>
        <p:spPr>
          <a:xfrm>
            <a:off x="6621128" y="6169828"/>
            <a:ext cx="2546431" cy="769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F1F3F504-7360-9F9A-6778-1435A68AC8CD}"/>
              </a:ext>
            </a:extLst>
          </p:cNvPr>
          <p:cNvCxnSpPr>
            <a:stCxn id="39" idx="1"/>
          </p:cNvCxnSpPr>
          <p:nvPr/>
        </p:nvCxnSpPr>
        <p:spPr>
          <a:xfrm flipH="1">
            <a:off x="3158006" y="6169828"/>
            <a:ext cx="1857874" cy="10002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D85AD35-A4DC-66B0-F35C-77706E5B801D}"/>
              </a:ext>
            </a:extLst>
          </p:cNvPr>
          <p:cNvSpPr txBox="1"/>
          <p:nvPr/>
        </p:nvSpPr>
        <p:spPr>
          <a:xfrm>
            <a:off x="4735090" y="5268250"/>
            <a:ext cx="1605248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Charge = 100 T</a:t>
            </a:r>
          </a:p>
        </p:txBody>
      </p: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A94ED62E-E1E3-C08E-C130-6BCCA7DDC0FC}"/>
              </a:ext>
            </a:extLst>
          </p:cNvPr>
          <p:cNvCxnSpPr>
            <a:cxnSpLocks/>
            <a:stCxn id="45" idx="3"/>
          </p:cNvCxnSpPr>
          <p:nvPr/>
        </p:nvCxnSpPr>
        <p:spPr>
          <a:xfrm>
            <a:off x="6340338" y="5406750"/>
            <a:ext cx="2504090" cy="60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>
            <a:extLst>
              <a:ext uri="{FF2B5EF4-FFF2-40B4-BE49-F238E27FC236}">
                <a16:creationId xmlns:a16="http://schemas.microsoft.com/office/drawing/2014/main" id="{F7CC4D60-E7A8-BB2D-BD91-D6B1EA4F8CF3}"/>
              </a:ext>
            </a:extLst>
          </p:cNvPr>
          <p:cNvCxnSpPr>
            <a:cxnSpLocks/>
            <a:stCxn id="45" idx="1"/>
          </p:cNvCxnSpPr>
          <p:nvPr/>
        </p:nvCxnSpPr>
        <p:spPr>
          <a:xfrm flipH="1">
            <a:off x="3054615" y="5406750"/>
            <a:ext cx="1680475" cy="8992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4AAAAC35-F5B9-93EF-2D73-534CFF2EB0BB}"/>
              </a:ext>
            </a:extLst>
          </p:cNvPr>
          <p:cNvSpPr txBox="1"/>
          <p:nvPr/>
        </p:nvSpPr>
        <p:spPr>
          <a:xfrm>
            <a:off x="10088677" y="6104707"/>
            <a:ext cx="2063895" cy="553998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Sliding support required if He leak can create ∆T on the vessel</a:t>
            </a: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AC05F6C9-2EE6-EC39-005C-4CB5DDF83E79}"/>
              </a:ext>
            </a:extLst>
          </p:cNvPr>
          <p:cNvCxnSpPr/>
          <p:nvPr/>
        </p:nvCxnSpPr>
        <p:spPr>
          <a:xfrm flipH="1" flipV="1">
            <a:off x="9751866" y="6104707"/>
            <a:ext cx="336811" cy="2736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D47996E5-B6BB-F403-9D90-9387EBFA4F6C}"/>
              </a:ext>
            </a:extLst>
          </p:cNvPr>
          <p:cNvSpPr txBox="1"/>
          <p:nvPr/>
        </p:nvSpPr>
        <p:spPr>
          <a:xfrm>
            <a:off x="373775" y="6381744"/>
            <a:ext cx="1784146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200" dirty="0"/>
              <a:t>Warm backbone in the vacuum vessel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63892FF7-5B0E-E347-97D5-9B6B99D6667C}"/>
              </a:ext>
            </a:extLst>
          </p:cNvPr>
          <p:cNvCxnSpPr>
            <a:stCxn id="12" idx="3"/>
          </p:cNvCxnSpPr>
          <p:nvPr/>
        </p:nvCxnSpPr>
        <p:spPr>
          <a:xfrm flipV="1">
            <a:off x="2157921" y="5877271"/>
            <a:ext cx="449759" cy="68913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53D8371C-4CE6-4CE0-2D98-24D66D7168FC}"/>
              </a:ext>
            </a:extLst>
          </p:cNvPr>
          <p:cNvSpPr txBox="1"/>
          <p:nvPr/>
        </p:nvSpPr>
        <p:spPr>
          <a:xfrm>
            <a:off x="4933774" y="4949068"/>
            <a:ext cx="1510029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Cold support structure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F96B0E79-EB03-C299-2ED3-AC2A8FCC25B6}"/>
              </a:ext>
            </a:extLst>
          </p:cNvPr>
          <p:cNvSpPr txBox="1"/>
          <p:nvPr/>
        </p:nvSpPr>
        <p:spPr>
          <a:xfrm>
            <a:off x="3800771" y="5572114"/>
            <a:ext cx="3435236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200" dirty="0"/>
              <a:t>Fixed and sliding cold supports – may be swopped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97E0BC9-1EFE-01F9-2C35-34524CB613E7}"/>
              </a:ext>
            </a:extLst>
          </p:cNvPr>
          <p:cNvSpPr txBox="1"/>
          <p:nvPr/>
        </p:nvSpPr>
        <p:spPr>
          <a:xfrm>
            <a:off x="243790" y="1077673"/>
            <a:ext cx="136815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Fix point for all 18 coils</a:t>
            </a:r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DC231BE9-E5F6-DF6F-C358-88A044B45C5E}"/>
              </a:ext>
            </a:extLst>
          </p:cNvPr>
          <p:cNvCxnSpPr>
            <a:cxnSpLocks/>
            <a:stCxn id="17" idx="2"/>
          </p:cNvCxnSpPr>
          <p:nvPr/>
        </p:nvCxnSpPr>
        <p:spPr>
          <a:xfrm>
            <a:off x="927866" y="1570116"/>
            <a:ext cx="1963719" cy="40333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>
            <a:extLst>
              <a:ext uri="{FF2B5EF4-FFF2-40B4-BE49-F238E27FC236}">
                <a16:creationId xmlns:a16="http://schemas.microsoft.com/office/drawing/2014/main" id="{4A156A53-F863-A014-2DC1-E3EA279F7907}"/>
              </a:ext>
            </a:extLst>
          </p:cNvPr>
          <p:cNvSpPr txBox="1"/>
          <p:nvPr/>
        </p:nvSpPr>
        <p:spPr>
          <a:xfrm>
            <a:off x="9912553" y="278628"/>
            <a:ext cx="2096437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Compression bars for electromagnetic force between the coils 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1E1F8E76-5A5C-05DF-188A-3A72F38840C7}"/>
              </a:ext>
            </a:extLst>
          </p:cNvPr>
          <p:cNvCxnSpPr>
            <a:stCxn id="29" idx="2"/>
          </p:cNvCxnSpPr>
          <p:nvPr/>
        </p:nvCxnSpPr>
        <p:spPr>
          <a:xfrm flipH="1">
            <a:off x="10416480" y="1017292"/>
            <a:ext cx="544292" cy="133158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7F28FA8A-1C6C-9330-7CE3-AEE310A4195E}"/>
              </a:ext>
            </a:extLst>
          </p:cNvPr>
          <p:cNvSpPr txBox="1"/>
          <p:nvPr/>
        </p:nvSpPr>
        <p:spPr>
          <a:xfrm>
            <a:off x="183010" y="118616"/>
            <a:ext cx="50013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3600" b="1" dirty="0"/>
              <a:t>SUPPORT CONCEPT 1</a:t>
            </a:r>
            <a:endParaRPr lang="en-GB" sz="3600" b="1" dirty="0"/>
          </a:p>
        </p:txBody>
      </p:sp>
    </p:spTree>
    <p:extLst>
      <p:ext uri="{BB962C8B-B14F-4D97-AF65-F5344CB8AC3E}">
        <p14:creationId xmlns:p14="http://schemas.microsoft.com/office/powerpoint/2010/main" val="266675034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Content Placeholder 2" descr="Diagram&#10;&#10;Description automatically generated">
            <a:extLst>
              <a:ext uri="{FF2B5EF4-FFF2-40B4-BE49-F238E27FC236}">
                <a16:creationId xmlns:a16="http://schemas.microsoft.com/office/drawing/2014/main" id="{7F74E50B-CE8F-CE37-8D73-2947CB98C3A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/>
          <a:srcRect t="16357"/>
          <a:stretch/>
        </p:blipFill>
        <p:spPr>
          <a:xfrm>
            <a:off x="20" y="10"/>
            <a:ext cx="12191980" cy="6857990"/>
          </a:xfrm>
          <a:noFill/>
        </p:spPr>
      </p:pic>
      <p:sp>
        <p:nvSpPr>
          <p:cNvPr id="4" name="Date Placeholder 3" hidden="1">
            <a:extLst>
              <a:ext uri="{FF2B5EF4-FFF2-40B4-BE49-F238E27FC236}">
                <a16:creationId xmlns:a16="http://schemas.microsoft.com/office/drawing/2014/main" id="{C38D7E7D-5397-440A-B8F1-969C672EA1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2023-2-2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F549D6-C48E-4873-B9F4-C63090C7D23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r>
              <a:rPr lang="en-US"/>
              <a:t>antti.juhani.kolehmainen@cern.ch</a:t>
            </a:r>
          </a:p>
        </p:txBody>
      </p:sp>
      <p:sp>
        <p:nvSpPr>
          <p:cNvPr id="6" name="Slide Number Placeholder 5" hidden="1">
            <a:extLst>
              <a:ext uri="{FF2B5EF4-FFF2-40B4-BE49-F238E27FC236}">
                <a16:creationId xmlns:a16="http://schemas.microsoft.com/office/drawing/2014/main" id="{9C1808C9-EA5D-41DE-BAD3-BECB536014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5</a:t>
            </a:fld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7B9FDBB-D84B-42AD-4EF5-9168991FD802}"/>
              </a:ext>
            </a:extLst>
          </p:cNvPr>
          <p:cNvSpPr txBox="1"/>
          <p:nvPr/>
        </p:nvSpPr>
        <p:spPr>
          <a:xfrm>
            <a:off x="3287688" y="1628800"/>
            <a:ext cx="1452321" cy="215444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400" dirty="0"/>
              <a:t>Compression bars</a:t>
            </a:r>
            <a:endParaRPr lang="en-GB" sz="1400" dirty="0"/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8D8D3A19-3BDC-70C4-A964-C4C23E31966B}"/>
              </a:ext>
            </a:extLst>
          </p:cNvPr>
          <p:cNvCxnSpPr>
            <a:stCxn id="9" idx="2"/>
          </p:cNvCxnSpPr>
          <p:nvPr/>
        </p:nvCxnSpPr>
        <p:spPr>
          <a:xfrm flipH="1">
            <a:off x="3719736" y="1844244"/>
            <a:ext cx="294113" cy="936684"/>
          </a:xfrm>
          <a:prstGeom prst="straightConnector1">
            <a:avLst/>
          </a:prstGeom>
          <a:ln>
            <a:tailEnd type="triangle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2" name="Rectangle 11">
            <a:extLst>
              <a:ext uri="{FF2B5EF4-FFF2-40B4-BE49-F238E27FC236}">
                <a16:creationId xmlns:a16="http://schemas.microsoft.com/office/drawing/2014/main" id="{277B3E1D-7B8C-1D2B-D781-70CFCD918BEC}"/>
              </a:ext>
            </a:extLst>
          </p:cNvPr>
          <p:cNvSpPr/>
          <p:nvPr/>
        </p:nvSpPr>
        <p:spPr>
          <a:xfrm>
            <a:off x="0" y="5229200"/>
            <a:ext cx="3503712" cy="1440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053F7655-93AC-4A36-83E8-CBE7B3A0096C}"/>
              </a:ext>
            </a:extLst>
          </p:cNvPr>
          <p:cNvSpPr/>
          <p:nvPr/>
        </p:nvSpPr>
        <p:spPr>
          <a:xfrm>
            <a:off x="3866792" y="5229200"/>
            <a:ext cx="7773824" cy="144016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9CF8C4C9-4193-CA0B-BF2E-C118AD54266F}"/>
              </a:ext>
            </a:extLst>
          </p:cNvPr>
          <p:cNvSpPr/>
          <p:nvPr/>
        </p:nvSpPr>
        <p:spPr>
          <a:xfrm>
            <a:off x="4258720" y="4987069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C9857AC-94A8-7797-2FAB-DDF1B562436E}"/>
              </a:ext>
            </a:extLst>
          </p:cNvPr>
          <p:cNvSpPr/>
          <p:nvPr/>
        </p:nvSpPr>
        <p:spPr>
          <a:xfrm>
            <a:off x="4474744" y="4987069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25663DBA-0440-0014-A271-E5CBFEDC360F}"/>
              </a:ext>
            </a:extLst>
          </p:cNvPr>
          <p:cNvSpPr/>
          <p:nvPr/>
        </p:nvSpPr>
        <p:spPr>
          <a:xfrm>
            <a:off x="4699064" y="4999645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58FC21A0-6F93-7A14-CA77-15EC525C0A4E}"/>
              </a:ext>
            </a:extLst>
          </p:cNvPr>
          <p:cNvCxnSpPr/>
          <p:nvPr/>
        </p:nvCxnSpPr>
        <p:spPr>
          <a:xfrm>
            <a:off x="4258720" y="4987069"/>
            <a:ext cx="656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D7971BFE-9192-73DD-5E13-933F764CF890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4582756" y="4364089"/>
            <a:ext cx="0" cy="622980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6" name="Oval 25">
            <a:extLst>
              <a:ext uri="{FF2B5EF4-FFF2-40B4-BE49-F238E27FC236}">
                <a16:creationId xmlns:a16="http://schemas.microsoft.com/office/drawing/2014/main" id="{9447897B-A6D3-0B48-2833-840247FA434D}"/>
              </a:ext>
            </a:extLst>
          </p:cNvPr>
          <p:cNvSpPr/>
          <p:nvPr/>
        </p:nvSpPr>
        <p:spPr>
          <a:xfrm>
            <a:off x="2390888" y="5012161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B8A0885-84C7-5DE2-431B-7D991D9AEB33}"/>
              </a:ext>
            </a:extLst>
          </p:cNvPr>
          <p:cNvSpPr/>
          <p:nvPr/>
        </p:nvSpPr>
        <p:spPr>
          <a:xfrm>
            <a:off x="2606912" y="5012161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103F17E7-DE82-3897-9717-5067190A9A99}"/>
              </a:ext>
            </a:extLst>
          </p:cNvPr>
          <p:cNvSpPr/>
          <p:nvPr/>
        </p:nvSpPr>
        <p:spPr>
          <a:xfrm>
            <a:off x="2831232" y="5024737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43CBF5E1-691A-610E-DA9C-B1250AF79B4C}"/>
              </a:ext>
            </a:extLst>
          </p:cNvPr>
          <p:cNvCxnSpPr/>
          <p:nvPr/>
        </p:nvCxnSpPr>
        <p:spPr>
          <a:xfrm>
            <a:off x="2390888" y="5012161"/>
            <a:ext cx="656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12BBD41-F85B-DAB6-6091-BABE3A2D651F}"/>
              </a:ext>
            </a:extLst>
          </p:cNvPr>
          <p:cNvCxnSpPr>
            <a:cxnSpLocks/>
            <a:stCxn id="27" idx="0"/>
          </p:cNvCxnSpPr>
          <p:nvPr/>
        </p:nvCxnSpPr>
        <p:spPr>
          <a:xfrm flipV="1">
            <a:off x="2714924" y="4581128"/>
            <a:ext cx="0" cy="431033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1" name="Oval 30">
            <a:extLst>
              <a:ext uri="{FF2B5EF4-FFF2-40B4-BE49-F238E27FC236}">
                <a16:creationId xmlns:a16="http://schemas.microsoft.com/office/drawing/2014/main" id="{450B1D9D-5C2F-8FF9-69AE-B903110CBC99}"/>
              </a:ext>
            </a:extLst>
          </p:cNvPr>
          <p:cNvSpPr/>
          <p:nvPr/>
        </p:nvSpPr>
        <p:spPr>
          <a:xfrm>
            <a:off x="10399435" y="5012161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F1AE81E6-1E6C-4C9E-166F-50C78F885F79}"/>
              </a:ext>
            </a:extLst>
          </p:cNvPr>
          <p:cNvSpPr/>
          <p:nvPr/>
        </p:nvSpPr>
        <p:spPr>
          <a:xfrm>
            <a:off x="10615459" y="5012161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4C155C0B-BC51-46C6-D14F-89B2BFD75965}"/>
              </a:ext>
            </a:extLst>
          </p:cNvPr>
          <p:cNvSpPr/>
          <p:nvPr/>
        </p:nvSpPr>
        <p:spPr>
          <a:xfrm>
            <a:off x="10839779" y="5024737"/>
            <a:ext cx="216024" cy="216024"/>
          </a:xfrm>
          <a:prstGeom prst="ellipse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34" name="Straight Connector 33">
            <a:extLst>
              <a:ext uri="{FF2B5EF4-FFF2-40B4-BE49-F238E27FC236}">
                <a16:creationId xmlns:a16="http://schemas.microsoft.com/office/drawing/2014/main" id="{78A6FAE5-83E7-EF81-693B-50C2AED8FF88}"/>
              </a:ext>
            </a:extLst>
          </p:cNvPr>
          <p:cNvCxnSpPr/>
          <p:nvPr/>
        </p:nvCxnSpPr>
        <p:spPr>
          <a:xfrm>
            <a:off x="10399435" y="5012161"/>
            <a:ext cx="656368" cy="0"/>
          </a:xfrm>
          <a:prstGeom prst="lin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>
            <a:extLst>
              <a:ext uri="{FF2B5EF4-FFF2-40B4-BE49-F238E27FC236}">
                <a16:creationId xmlns:a16="http://schemas.microsoft.com/office/drawing/2014/main" id="{F2D95DAD-6C76-B5D9-1B92-D01B2C3BD0F1}"/>
              </a:ext>
            </a:extLst>
          </p:cNvPr>
          <p:cNvCxnSpPr>
            <a:stCxn id="32" idx="0"/>
          </p:cNvCxnSpPr>
          <p:nvPr/>
        </p:nvCxnSpPr>
        <p:spPr>
          <a:xfrm flipV="1">
            <a:off x="10723471" y="4364089"/>
            <a:ext cx="0" cy="648072"/>
          </a:xfrm>
          <a:prstGeom prst="line">
            <a:avLst/>
          </a:prstGeom>
          <a:ln w="28575"/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5B13C860-6660-8B66-24FE-19051EBAA7E5}"/>
              </a:ext>
            </a:extLst>
          </p:cNvPr>
          <p:cNvCxnSpPr/>
          <p:nvPr/>
        </p:nvCxnSpPr>
        <p:spPr>
          <a:xfrm flipV="1">
            <a:off x="11788800" y="332656"/>
            <a:ext cx="0" cy="2448272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>
            <a:extLst>
              <a:ext uri="{FF2B5EF4-FFF2-40B4-BE49-F238E27FC236}">
                <a16:creationId xmlns:a16="http://schemas.microsoft.com/office/drawing/2014/main" id="{8D6A2C9A-400C-1B39-12C8-4BC3BA83A278}"/>
              </a:ext>
            </a:extLst>
          </p:cNvPr>
          <p:cNvCxnSpPr>
            <a:cxnSpLocks/>
          </p:cNvCxnSpPr>
          <p:nvPr/>
        </p:nvCxnSpPr>
        <p:spPr>
          <a:xfrm>
            <a:off x="3701772" y="4186748"/>
            <a:ext cx="0" cy="610404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Connector 43">
            <a:extLst>
              <a:ext uri="{FF2B5EF4-FFF2-40B4-BE49-F238E27FC236}">
                <a16:creationId xmlns:a16="http://schemas.microsoft.com/office/drawing/2014/main" id="{F74D7C80-6F08-351F-C346-C0BA9D072F5B}"/>
              </a:ext>
            </a:extLst>
          </p:cNvPr>
          <p:cNvCxnSpPr/>
          <p:nvPr/>
        </p:nvCxnSpPr>
        <p:spPr>
          <a:xfrm>
            <a:off x="3287688" y="4797152"/>
            <a:ext cx="726161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AA03E41-EF17-FF1B-FD90-8AC162239432}"/>
              </a:ext>
            </a:extLst>
          </p:cNvPr>
          <p:cNvCxnSpPr/>
          <p:nvPr/>
        </p:nvCxnSpPr>
        <p:spPr>
          <a:xfrm>
            <a:off x="3287688" y="4797152"/>
            <a:ext cx="0" cy="431033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Connector 47">
            <a:extLst>
              <a:ext uri="{FF2B5EF4-FFF2-40B4-BE49-F238E27FC236}">
                <a16:creationId xmlns:a16="http://schemas.microsoft.com/office/drawing/2014/main" id="{1463A4EF-75EE-D5CA-57F8-375910152202}"/>
              </a:ext>
            </a:extLst>
          </p:cNvPr>
          <p:cNvCxnSpPr/>
          <p:nvPr/>
        </p:nvCxnSpPr>
        <p:spPr>
          <a:xfrm>
            <a:off x="4013849" y="4797152"/>
            <a:ext cx="0" cy="431033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>
            <a:extLst>
              <a:ext uri="{FF2B5EF4-FFF2-40B4-BE49-F238E27FC236}">
                <a16:creationId xmlns:a16="http://schemas.microsoft.com/office/drawing/2014/main" id="{3E5FB8E7-1F32-4D74-1967-06EB5A519602}"/>
              </a:ext>
            </a:extLst>
          </p:cNvPr>
          <p:cNvSpPr txBox="1"/>
          <p:nvPr/>
        </p:nvSpPr>
        <p:spPr>
          <a:xfrm>
            <a:off x="7446213" y="5219727"/>
            <a:ext cx="865622" cy="153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Vacuum vessel</a:t>
            </a:r>
            <a:endParaRPr lang="en-GB" sz="1000" dirty="0"/>
          </a:p>
        </p:txBody>
      </p:sp>
      <p:cxnSp>
        <p:nvCxnSpPr>
          <p:cNvPr id="56" name="Straight Arrow Connector 55">
            <a:extLst>
              <a:ext uri="{FF2B5EF4-FFF2-40B4-BE49-F238E27FC236}">
                <a16:creationId xmlns:a16="http://schemas.microsoft.com/office/drawing/2014/main" id="{3C67A5AB-4FD4-87F7-3164-2D146C457E64}"/>
              </a:ext>
            </a:extLst>
          </p:cNvPr>
          <p:cNvCxnSpPr/>
          <p:nvPr/>
        </p:nvCxnSpPr>
        <p:spPr>
          <a:xfrm flipH="1">
            <a:off x="9793214" y="620688"/>
            <a:ext cx="1995586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>
            <a:extLst>
              <a:ext uri="{FF2B5EF4-FFF2-40B4-BE49-F238E27FC236}">
                <a16:creationId xmlns:a16="http://schemas.microsoft.com/office/drawing/2014/main" id="{EE35136E-A2A5-57D5-358B-8FC09E162965}"/>
              </a:ext>
            </a:extLst>
          </p:cNvPr>
          <p:cNvSpPr txBox="1"/>
          <p:nvPr/>
        </p:nvSpPr>
        <p:spPr>
          <a:xfrm>
            <a:off x="9079582" y="838453"/>
            <a:ext cx="2376264" cy="646331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US" sz="1400" dirty="0"/>
              <a:t>Thermal contraction</a:t>
            </a:r>
            <a:r>
              <a:rPr lang="fi-FI" sz="1400" dirty="0"/>
              <a:t>:</a:t>
            </a:r>
          </a:p>
          <a:p>
            <a:pPr algn="l"/>
            <a:r>
              <a:rPr lang="fi-FI" sz="1400" dirty="0"/>
              <a:t> 35 – 50 mm depending on the fix point for the large coils</a:t>
            </a:r>
            <a:endParaRPr lang="en-GB" sz="1400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795527E3-90A4-3D34-D2E6-F56E91F17307}"/>
              </a:ext>
            </a:extLst>
          </p:cNvPr>
          <p:cNvCxnSpPr>
            <a:cxnSpLocks/>
          </p:cNvCxnSpPr>
          <p:nvPr/>
        </p:nvCxnSpPr>
        <p:spPr>
          <a:xfrm>
            <a:off x="2746337" y="5373215"/>
            <a:ext cx="0" cy="43204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5D3AC62-D992-1612-5AE4-B737B706AE89}"/>
              </a:ext>
            </a:extLst>
          </p:cNvPr>
          <p:cNvCxnSpPr>
            <a:cxnSpLocks/>
          </p:cNvCxnSpPr>
          <p:nvPr/>
        </p:nvCxnSpPr>
        <p:spPr>
          <a:xfrm>
            <a:off x="2238981" y="5805263"/>
            <a:ext cx="10081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5467C157-9E57-E4B4-98A5-CA27444F469D}"/>
              </a:ext>
            </a:extLst>
          </p:cNvPr>
          <p:cNvCxnSpPr/>
          <p:nvPr/>
        </p:nvCxnSpPr>
        <p:spPr>
          <a:xfrm flipH="1">
            <a:off x="2166973" y="5805263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Connector 35">
            <a:extLst>
              <a:ext uri="{FF2B5EF4-FFF2-40B4-BE49-F238E27FC236}">
                <a16:creationId xmlns:a16="http://schemas.microsoft.com/office/drawing/2014/main" id="{97AA3B0C-467A-8E19-62D7-CC14A4609C7C}"/>
              </a:ext>
            </a:extLst>
          </p:cNvPr>
          <p:cNvCxnSpPr/>
          <p:nvPr/>
        </p:nvCxnSpPr>
        <p:spPr>
          <a:xfrm flipH="1">
            <a:off x="3175085" y="5805263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11CAB49E-F9AD-8B08-69B7-AE5A4BB1A390}"/>
              </a:ext>
            </a:extLst>
          </p:cNvPr>
          <p:cNvCxnSpPr/>
          <p:nvPr/>
        </p:nvCxnSpPr>
        <p:spPr>
          <a:xfrm flipH="1">
            <a:off x="2638325" y="5805263"/>
            <a:ext cx="108012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Connector 39">
            <a:extLst>
              <a:ext uri="{FF2B5EF4-FFF2-40B4-BE49-F238E27FC236}">
                <a16:creationId xmlns:a16="http://schemas.microsoft.com/office/drawing/2014/main" id="{9987C3CB-4746-0A69-4804-A711D2B9D84D}"/>
              </a:ext>
            </a:extLst>
          </p:cNvPr>
          <p:cNvCxnSpPr>
            <a:cxnSpLocks/>
          </p:cNvCxnSpPr>
          <p:nvPr/>
        </p:nvCxnSpPr>
        <p:spPr>
          <a:xfrm>
            <a:off x="4609154" y="5362967"/>
            <a:ext cx="0" cy="43204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Connector 41">
            <a:extLst>
              <a:ext uri="{FF2B5EF4-FFF2-40B4-BE49-F238E27FC236}">
                <a16:creationId xmlns:a16="http://schemas.microsoft.com/office/drawing/2014/main" id="{B8B108F4-C50C-7AA0-793D-A0E99C6542BB}"/>
              </a:ext>
            </a:extLst>
          </p:cNvPr>
          <p:cNvCxnSpPr>
            <a:cxnSpLocks/>
          </p:cNvCxnSpPr>
          <p:nvPr/>
        </p:nvCxnSpPr>
        <p:spPr>
          <a:xfrm>
            <a:off x="4101798" y="5795015"/>
            <a:ext cx="10081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3D6058F5-F904-999A-9DA7-9F58B92FDBAC}"/>
              </a:ext>
            </a:extLst>
          </p:cNvPr>
          <p:cNvCxnSpPr/>
          <p:nvPr/>
        </p:nvCxnSpPr>
        <p:spPr>
          <a:xfrm flipH="1">
            <a:off x="4029790" y="5795015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Connector 44">
            <a:extLst>
              <a:ext uri="{FF2B5EF4-FFF2-40B4-BE49-F238E27FC236}">
                <a16:creationId xmlns:a16="http://schemas.microsoft.com/office/drawing/2014/main" id="{23D2F247-ECB4-8281-3D7A-0C1B51B3C5FA}"/>
              </a:ext>
            </a:extLst>
          </p:cNvPr>
          <p:cNvCxnSpPr/>
          <p:nvPr/>
        </p:nvCxnSpPr>
        <p:spPr>
          <a:xfrm flipH="1">
            <a:off x="5037902" y="5795015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7" name="Straight Connector 46">
            <a:extLst>
              <a:ext uri="{FF2B5EF4-FFF2-40B4-BE49-F238E27FC236}">
                <a16:creationId xmlns:a16="http://schemas.microsoft.com/office/drawing/2014/main" id="{2DEA4FA8-79DE-83F2-017E-9D4A6F75D513}"/>
              </a:ext>
            </a:extLst>
          </p:cNvPr>
          <p:cNvCxnSpPr/>
          <p:nvPr/>
        </p:nvCxnSpPr>
        <p:spPr>
          <a:xfrm flipH="1">
            <a:off x="4501142" y="5795015"/>
            <a:ext cx="108012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>
            <a:extLst>
              <a:ext uri="{FF2B5EF4-FFF2-40B4-BE49-F238E27FC236}">
                <a16:creationId xmlns:a16="http://schemas.microsoft.com/office/drawing/2014/main" id="{1BC13EC9-39E5-B9D8-64CA-E3912D1A58CA}"/>
              </a:ext>
            </a:extLst>
          </p:cNvPr>
          <p:cNvCxnSpPr>
            <a:cxnSpLocks/>
          </p:cNvCxnSpPr>
          <p:nvPr/>
        </p:nvCxnSpPr>
        <p:spPr>
          <a:xfrm>
            <a:off x="10723471" y="5362967"/>
            <a:ext cx="0" cy="432048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Connector 52">
            <a:extLst>
              <a:ext uri="{FF2B5EF4-FFF2-40B4-BE49-F238E27FC236}">
                <a16:creationId xmlns:a16="http://schemas.microsoft.com/office/drawing/2014/main" id="{B4856DCB-C912-CA04-F591-7B1FC3211003}"/>
              </a:ext>
            </a:extLst>
          </p:cNvPr>
          <p:cNvCxnSpPr>
            <a:cxnSpLocks/>
          </p:cNvCxnSpPr>
          <p:nvPr/>
        </p:nvCxnSpPr>
        <p:spPr>
          <a:xfrm>
            <a:off x="10216115" y="5795015"/>
            <a:ext cx="1008112" cy="0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>
            <a:extLst>
              <a:ext uri="{FF2B5EF4-FFF2-40B4-BE49-F238E27FC236}">
                <a16:creationId xmlns:a16="http://schemas.microsoft.com/office/drawing/2014/main" id="{BBBC8CDB-C3E0-FF6B-2B51-7CFB499AC84D}"/>
              </a:ext>
            </a:extLst>
          </p:cNvPr>
          <p:cNvCxnSpPr/>
          <p:nvPr/>
        </p:nvCxnSpPr>
        <p:spPr>
          <a:xfrm flipH="1">
            <a:off x="10144107" y="5795015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Straight Connector 57">
            <a:extLst>
              <a:ext uri="{FF2B5EF4-FFF2-40B4-BE49-F238E27FC236}">
                <a16:creationId xmlns:a16="http://schemas.microsoft.com/office/drawing/2014/main" id="{1B2F6AD6-35EF-CD12-988A-214A5C21DFE2}"/>
              </a:ext>
            </a:extLst>
          </p:cNvPr>
          <p:cNvCxnSpPr/>
          <p:nvPr/>
        </p:nvCxnSpPr>
        <p:spPr>
          <a:xfrm flipH="1">
            <a:off x="11152219" y="5795015"/>
            <a:ext cx="72008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>
            <a:extLst>
              <a:ext uri="{FF2B5EF4-FFF2-40B4-BE49-F238E27FC236}">
                <a16:creationId xmlns:a16="http://schemas.microsoft.com/office/drawing/2014/main" id="{918D5058-326B-C95B-A566-3356B0732CAD}"/>
              </a:ext>
            </a:extLst>
          </p:cNvPr>
          <p:cNvCxnSpPr/>
          <p:nvPr/>
        </p:nvCxnSpPr>
        <p:spPr>
          <a:xfrm flipH="1">
            <a:off x="10615459" y="5795015"/>
            <a:ext cx="108012" cy="288032"/>
          </a:xfrm>
          <a:prstGeom prst="line">
            <a:avLst/>
          </a:prstGeom>
          <a:ln w="762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BB11697A-0682-2358-C0E8-893CD7A7131C}"/>
              </a:ext>
            </a:extLst>
          </p:cNvPr>
          <p:cNvSpPr txBox="1"/>
          <p:nvPr/>
        </p:nvSpPr>
        <p:spPr>
          <a:xfrm>
            <a:off x="6779364" y="5656515"/>
            <a:ext cx="1278235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Charge 76 T</a:t>
            </a:r>
          </a:p>
        </p:txBody>
      </p: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D4C3BF62-CC1F-8A1C-B596-FAD4068776B3}"/>
              </a:ext>
            </a:extLst>
          </p:cNvPr>
          <p:cNvCxnSpPr/>
          <p:nvPr/>
        </p:nvCxnSpPr>
        <p:spPr>
          <a:xfrm>
            <a:off x="8113062" y="5795015"/>
            <a:ext cx="1943550" cy="13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E059B3A9-A085-7E5B-59AD-57EB8112D9A8}"/>
              </a:ext>
            </a:extLst>
          </p:cNvPr>
          <p:cNvCxnSpPr>
            <a:stCxn id="60" idx="1"/>
          </p:cNvCxnSpPr>
          <p:nvPr/>
        </p:nvCxnSpPr>
        <p:spPr>
          <a:xfrm flipH="1">
            <a:off x="5207240" y="5795015"/>
            <a:ext cx="1572124" cy="13849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>
            <a:extLst>
              <a:ext uri="{FF2B5EF4-FFF2-40B4-BE49-F238E27FC236}">
                <a16:creationId xmlns:a16="http://schemas.microsoft.com/office/drawing/2014/main" id="{AA20BC64-26B0-7425-9630-160C6B5D3151}"/>
              </a:ext>
            </a:extLst>
          </p:cNvPr>
          <p:cNvSpPr txBox="1"/>
          <p:nvPr/>
        </p:nvSpPr>
        <p:spPr>
          <a:xfrm>
            <a:off x="136172" y="5552564"/>
            <a:ext cx="1278235" cy="43088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Charge 95 T</a:t>
            </a:r>
          </a:p>
          <a:p>
            <a:pPr algn="l"/>
            <a:r>
              <a:rPr lang="en-GB" sz="1000" dirty="0"/>
              <a:t>(On two supports)</a:t>
            </a:r>
          </a:p>
        </p:txBody>
      </p: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213EE862-BA20-9D7A-0E78-DE1545555CF6}"/>
              </a:ext>
            </a:extLst>
          </p:cNvPr>
          <p:cNvCxnSpPr>
            <a:stCxn id="65" idx="3"/>
          </p:cNvCxnSpPr>
          <p:nvPr/>
        </p:nvCxnSpPr>
        <p:spPr>
          <a:xfrm>
            <a:off x="1414407" y="5768008"/>
            <a:ext cx="752566" cy="165506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>
            <a:extLst>
              <a:ext uri="{FF2B5EF4-FFF2-40B4-BE49-F238E27FC236}">
                <a16:creationId xmlns:a16="http://schemas.microsoft.com/office/drawing/2014/main" id="{7F94FC07-6C2F-8341-7FB1-5CA7C1C205A4}"/>
              </a:ext>
            </a:extLst>
          </p:cNvPr>
          <p:cNvSpPr txBox="1"/>
          <p:nvPr/>
        </p:nvSpPr>
        <p:spPr>
          <a:xfrm>
            <a:off x="6018253" y="4648312"/>
            <a:ext cx="2774477" cy="276999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Cold supports charge 12 T 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07BACF28-B64B-32AB-6AF9-65D5DAD00769}"/>
              </a:ext>
            </a:extLst>
          </p:cNvPr>
          <p:cNvSpPr txBox="1"/>
          <p:nvPr/>
        </p:nvSpPr>
        <p:spPr>
          <a:xfrm>
            <a:off x="611849" y="5225270"/>
            <a:ext cx="865622" cy="153888"/>
          </a:xfrm>
          <a:prstGeom prst="rect">
            <a:avLst/>
          </a:prstGeom>
          <a:noFill/>
          <a:ln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sz="1000" dirty="0"/>
              <a:t>Vacuum vessel</a:t>
            </a:r>
            <a:endParaRPr lang="en-GB" sz="1000" dirty="0"/>
          </a:p>
        </p:txBody>
      </p:sp>
      <p:cxnSp>
        <p:nvCxnSpPr>
          <p:cNvPr id="71" name="Straight Arrow Connector 70">
            <a:extLst>
              <a:ext uri="{FF2B5EF4-FFF2-40B4-BE49-F238E27FC236}">
                <a16:creationId xmlns:a16="http://schemas.microsoft.com/office/drawing/2014/main" id="{C5D66962-3D6F-0E6D-A91C-370CC360BDDA}"/>
              </a:ext>
            </a:extLst>
          </p:cNvPr>
          <p:cNvCxnSpPr/>
          <p:nvPr/>
        </p:nvCxnSpPr>
        <p:spPr>
          <a:xfrm>
            <a:off x="8855639" y="4807401"/>
            <a:ext cx="1651808" cy="4866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E8A8925-856C-1830-4FD9-82045FC04BA9}"/>
              </a:ext>
            </a:extLst>
          </p:cNvPr>
          <p:cNvCxnSpPr>
            <a:stCxn id="68" idx="1"/>
          </p:cNvCxnSpPr>
          <p:nvPr/>
        </p:nvCxnSpPr>
        <p:spPr>
          <a:xfrm flipH="1">
            <a:off x="4723185" y="4786812"/>
            <a:ext cx="1295068" cy="6924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4" name="TextBox 73">
            <a:extLst>
              <a:ext uri="{FF2B5EF4-FFF2-40B4-BE49-F238E27FC236}">
                <a16:creationId xmlns:a16="http://schemas.microsoft.com/office/drawing/2014/main" id="{781193D0-E27A-064C-B4C2-EA6C3790BA59}"/>
              </a:ext>
            </a:extLst>
          </p:cNvPr>
          <p:cNvSpPr txBox="1"/>
          <p:nvPr/>
        </p:nvSpPr>
        <p:spPr>
          <a:xfrm>
            <a:off x="105641" y="4613845"/>
            <a:ext cx="1942640" cy="553998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dirty="0"/>
              <a:t>Cold supports charge 30 T</a:t>
            </a:r>
          </a:p>
        </p:txBody>
      </p:sp>
      <p:cxnSp>
        <p:nvCxnSpPr>
          <p:cNvPr id="76" name="Straight Arrow Connector 75">
            <a:extLst>
              <a:ext uri="{FF2B5EF4-FFF2-40B4-BE49-F238E27FC236}">
                <a16:creationId xmlns:a16="http://schemas.microsoft.com/office/drawing/2014/main" id="{230FFC5F-743B-77B4-B319-AB224ADCFCAF}"/>
              </a:ext>
            </a:extLst>
          </p:cNvPr>
          <p:cNvCxnSpPr>
            <a:stCxn id="74" idx="3"/>
          </p:cNvCxnSpPr>
          <p:nvPr/>
        </p:nvCxnSpPr>
        <p:spPr>
          <a:xfrm flipV="1">
            <a:off x="2048281" y="4786811"/>
            <a:ext cx="590044" cy="10403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83355882-7B06-31F8-026B-8F66B88E09FC}"/>
              </a:ext>
            </a:extLst>
          </p:cNvPr>
          <p:cNvCxnSpPr/>
          <p:nvPr/>
        </p:nvCxnSpPr>
        <p:spPr>
          <a:xfrm>
            <a:off x="11224227" y="4077072"/>
            <a:ext cx="776429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9FA856B-40A8-E04A-C76D-630CC58DA59F}"/>
              </a:ext>
            </a:extLst>
          </p:cNvPr>
          <p:cNvCxnSpPr/>
          <p:nvPr/>
        </p:nvCxnSpPr>
        <p:spPr>
          <a:xfrm>
            <a:off x="12000656" y="4077072"/>
            <a:ext cx="0" cy="1090771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4CB7063-D443-345B-D5B3-A5A2E30026FD}"/>
              </a:ext>
            </a:extLst>
          </p:cNvPr>
          <p:cNvCxnSpPr/>
          <p:nvPr/>
        </p:nvCxnSpPr>
        <p:spPr>
          <a:xfrm flipH="1">
            <a:off x="11496600" y="5167843"/>
            <a:ext cx="504056" cy="0"/>
          </a:xfrm>
          <a:prstGeom prst="line">
            <a:avLst/>
          </a:prstGeom>
          <a:ln w="76200"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C19FF461-7B3B-3318-314C-EFE43246B599}"/>
              </a:ext>
            </a:extLst>
          </p:cNvPr>
          <p:cNvSpPr txBox="1"/>
          <p:nvPr/>
        </p:nvSpPr>
        <p:spPr>
          <a:xfrm>
            <a:off x="5879976" y="1844244"/>
            <a:ext cx="208823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Warm supports for the tungsten shield</a:t>
            </a:r>
          </a:p>
        </p:txBody>
      </p: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E2FAABDF-9D82-C37F-6F51-62C0A613732D}"/>
              </a:ext>
            </a:extLst>
          </p:cNvPr>
          <p:cNvCxnSpPr>
            <a:stCxn id="18" idx="2"/>
          </p:cNvCxnSpPr>
          <p:nvPr/>
        </p:nvCxnSpPr>
        <p:spPr>
          <a:xfrm flipH="1">
            <a:off x="3866792" y="2336687"/>
            <a:ext cx="3057300" cy="23116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Arrow Connector 50">
            <a:extLst>
              <a:ext uri="{FF2B5EF4-FFF2-40B4-BE49-F238E27FC236}">
                <a16:creationId xmlns:a16="http://schemas.microsoft.com/office/drawing/2014/main" id="{85A1FD50-A40E-457B-B91D-1C4457028E9A}"/>
              </a:ext>
            </a:extLst>
          </p:cNvPr>
          <p:cNvCxnSpPr>
            <a:stCxn id="18" idx="2"/>
          </p:cNvCxnSpPr>
          <p:nvPr/>
        </p:nvCxnSpPr>
        <p:spPr>
          <a:xfrm>
            <a:off x="6924092" y="2336687"/>
            <a:ext cx="4932548" cy="251937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19FB29E1-19D5-135F-1505-44727835078F}"/>
              </a:ext>
            </a:extLst>
          </p:cNvPr>
          <p:cNvSpPr txBox="1"/>
          <p:nvPr/>
        </p:nvSpPr>
        <p:spPr>
          <a:xfrm>
            <a:off x="156094" y="118994"/>
            <a:ext cx="5001369" cy="553998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3600" b="1" dirty="0"/>
              <a:t>SUPPORT CONCEPT 2</a:t>
            </a:r>
            <a:endParaRPr lang="en-GB" sz="3600" b="1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A04F9D71-69C1-0205-42C6-8CC2E472319C}"/>
              </a:ext>
            </a:extLst>
          </p:cNvPr>
          <p:cNvSpPr txBox="1"/>
          <p:nvPr/>
        </p:nvSpPr>
        <p:spPr>
          <a:xfrm>
            <a:off x="1123696" y="3329018"/>
            <a:ext cx="9259458" cy="553998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3600" dirty="0">
                <a:solidFill>
                  <a:srgbClr val="FF0000"/>
                </a:solidFill>
              </a:rPr>
              <a:t>MECHANICAL LAY-OUT IN DEVELOPMENT</a:t>
            </a:r>
            <a:endParaRPr lang="en-GB" sz="3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08794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9C6547EE-01E8-26D8-B4F8-A00FA917063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1517926" y="366492"/>
            <a:ext cx="6027446" cy="5746901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446148B-4D6E-716B-65CD-3C52C830434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06029"/>
            <a:ext cx="2303636" cy="535127"/>
          </a:xfrm>
        </p:spPr>
        <p:txBody>
          <a:bodyPr/>
          <a:lstStyle/>
          <a:p>
            <a:r>
              <a:rPr lang="en-GB" dirty="0"/>
              <a:t>COIL GAP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4EDC5F8-B6D5-F09F-F120-5DFF25FD48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F736AA-35DA-FA33-4E96-3773D1342F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3E4CCE6-6E1B-921A-C80B-ACE6A8D520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6</a:t>
            </a:fld>
            <a:endParaRPr lang="en-US" dirty="0"/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A519629E-340A-CCC5-58E1-013C5358B5B8}"/>
              </a:ext>
            </a:extLst>
          </p:cNvPr>
          <p:cNvCxnSpPr>
            <a:cxnSpLocks/>
          </p:cNvCxnSpPr>
          <p:nvPr/>
        </p:nvCxnSpPr>
        <p:spPr>
          <a:xfrm flipV="1">
            <a:off x="4636757" y="487216"/>
            <a:ext cx="1" cy="129614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00A81333-510E-A351-AE49-B3A9A72DCC30}"/>
              </a:ext>
            </a:extLst>
          </p:cNvPr>
          <p:cNvCxnSpPr>
            <a:cxnSpLocks/>
          </p:cNvCxnSpPr>
          <p:nvPr/>
        </p:nvCxnSpPr>
        <p:spPr>
          <a:xfrm flipV="1">
            <a:off x="4239990" y="487216"/>
            <a:ext cx="0" cy="7920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AE5143FA-03C0-87B7-61F9-11BD0295BD74}"/>
              </a:ext>
            </a:extLst>
          </p:cNvPr>
          <p:cNvCxnSpPr>
            <a:cxnSpLocks/>
          </p:cNvCxnSpPr>
          <p:nvPr/>
        </p:nvCxnSpPr>
        <p:spPr>
          <a:xfrm>
            <a:off x="4116388" y="641156"/>
            <a:ext cx="2736304" cy="1598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D03BF235-5127-56B5-EF9B-18F3D660A6A2}"/>
              </a:ext>
            </a:extLst>
          </p:cNvPr>
          <p:cNvSpPr txBox="1"/>
          <p:nvPr/>
        </p:nvSpPr>
        <p:spPr>
          <a:xfrm>
            <a:off x="4941913" y="363180"/>
            <a:ext cx="1910779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300 mm coil to coil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EE460D2A-4ACD-C282-C31D-005810A9F6D4}"/>
              </a:ext>
            </a:extLst>
          </p:cNvPr>
          <p:cNvSpPr txBox="1"/>
          <p:nvPr/>
        </p:nvSpPr>
        <p:spPr>
          <a:xfrm>
            <a:off x="7684339" y="3982156"/>
            <a:ext cx="3583832" cy="172354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9x Ø168 bars for coil attraction force 40 MN(w/ zero gap) max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Thermal shielding required</a:t>
            </a:r>
          </a:p>
          <a:p>
            <a:pPr marL="285750" indent="-285750" algn="l">
              <a:buFont typeface="Arial" panose="020B0604020202020204" pitchFamily="34" charset="0"/>
              <a:buChar char="•"/>
            </a:pPr>
            <a:r>
              <a:rPr lang="en-GB" sz="1600" dirty="0"/>
              <a:t>Must be attached to the coil assemblies for thermal contraction w/o electromagnetic force – </a:t>
            </a:r>
            <a:r>
              <a:rPr lang="en-GB" sz="1600" u="sng" dirty="0"/>
              <a:t>may lead into hyperstatic supporting!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3380CAAA-6A01-1DAF-DE1C-9E450C6A9707}"/>
              </a:ext>
            </a:extLst>
          </p:cNvPr>
          <p:cNvCxnSpPr>
            <a:cxnSpLocks/>
            <a:stCxn id="2" idx="1"/>
          </p:cNvCxnSpPr>
          <p:nvPr/>
        </p:nvCxnSpPr>
        <p:spPr>
          <a:xfrm flipH="1" flipV="1">
            <a:off x="4469366" y="1666606"/>
            <a:ext cx="3214973" cy="31773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3542041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3D75B835-0CB7-C952-3EE9-8896999CC02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rcRect/>
          <a:stretch/>
        </p:blipFill>
        <p:spPr>
          <a:xfrm>
            <a:off x="6988814" y="1879812"/>
            <a:ext cx="4086285" cy="3378675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F84FC5BB-C98F-2981-558D-52EB4477A8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09027"/>
            <a:ext cx="4391868" cy="607135"/>
          </a:xfrm>
        </p:spPr>
        <p:txBody>
          <a:bodyPr/>
          <a:lstStyle/>
          <a:p>
            <a:r>
              <a:rPr lang="en-US" dirty="0"/>
              <a:t>COIL GAP ACCESS</a:t>
            </a:r>
            <a:endParaRPr lang="en-GB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BCE53F-85D7-2EB8-847C-D00F6F11847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2AA7B15-B957-E5FF-EE61-C111E62C98C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97ADDB-ED79-E285-EA27-EBFFEA36024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15C5F8A1-FF33-B90E-0673-876388EBE152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705216" y="998589"/>
            <a:ext cx="4137184" cy="5141119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1AA4EC2A-0FA1-4F6C-965F-D942939EF41C}"/>
              </a:ext>
            </a:extLst>
          </p:cNvPr>
          <p:cNvSpPr txBox="1"/>
          <p:nvPr/>
        </p:nvSpPr>
        <p:spPr>
          <a:xfrm>
            <a:off x="8044384" y="431715"/>
            <a:ext cx="374441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The tungsten shielding and anything within it remains out of reach in the first opening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BF2A3927-AE13-B799-1666-4A39DE62A2D4}"/>
              </a:ext>
            </a:extLst>
          </p:cNvPr>
          <p:cNvCxnSpPr>
            <a:cxnSpLocks/>
            <a:stCxn id="11" idx="2"/>
          </p:cNvCxnSpPr>
          <p:nvPr/>
        </p:nvCxnSpPr>
        <p:spPr>
          <a:xfrm flipH="1">
            <a:off x="9031956" y="1170379"/>
            <a:ext cx="884636" cy="153854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ABB07CDA-5401-658F-C561-6B4E7B1E2301}"/>
              </a:ext>
            </a:extLst>
          </p:cNvPr>
          <p:cNvSpPr txBox="1"/>
          <p:nvPr/>
        </p:nvSpPr>
        <p:spPr>
          <a:xfrm>
            <a:off x="4952578" y="5441886"/>
            <a:ext cx="3761184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fi-FI" sz="1600" dirty="0"/>
              <a:t>Gap = 480 mm, cannot be extended as the coldmass and tungsten shield are supported at vacuum vessel extremities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86925860-8F1F-CF65-FE07-9F3C884FCD07}"/>
              </a:ext>
            </a:extLst>
          </p:cNvPr>
          <p:cNvCxnSpPr>
            <a:cxnSpLocks/>
            <a:stCxn id="2" idx="0"/>
          </p:cNvCxnSpPr>
          <p:nvPr/>
        </p:nvCxnSpPr>
        <p:spPr>
          <a:xfrm flipH="1" flipV="1">
            <a:off x="2999656" y="3140968"/>
            <a:ext cx="3833514" cy="230091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450595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itle 1">
            <a:extLst>
              <a:ext uri="{FF2B5EF4-FFF2-40B4-BE49-F238E27FC236}">
                <a16:creationId xmlns:a16="http://schemas.microsoft.com/office/drawing/2014/main" id="{1AD144D9-67C9-A07A-8804-8CA747D0F67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1344" y="131502"/>
            <a:ext cx="3851273" cy="535127"/>
          </a:xfrm>
        </p:spPr>
        <p:txBody>
          <a:bodyPr/>
          <a:lstStyle/>
          <a:p>
            <a:r>
              <a:rPr lang="en-US" dirty="0"/>
              <a:t>COIL ASSEMBLY</a:t>
            </a:r>
          </a:p>
        </p:txBody>
      </p:sp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8CBC31EC-6868-2AE0-E324-EED616957962}"/>
              </a:ext>
            </a:extLst>
          </p:cNvPr>
          <p:cNvPicPr>
            <a:picLocks noGrp="1" noChangeAspect="1"/>
          </p:cNvPicPr>
          <p:nvPr>
            <p:ph sz="half" idx="1"/>
          </p:nvPr>
        </p:nvPicPr>
        <p:blipFill>
          <a:blip r:embed="rId2"/>
          <a:srcRect/>
          <a:stretch/>
        </p:blipFill>
        <p:spPr>
          <a:xfrm>
            <a:off x="36830" y="980728"/>
            <a:ext cx="4551390" cy="3956209"/>
          </a:xfrm>
          <a:noFill/>
        </p:spPr>
      </p:pic>
      <p:pic>
        <p:nvPicPr>
          <p:cNvPr id="10" name="Content Placeholder 9">
            <a:extLst>
              <a:ext uri="{FF2B5EF4-FFF2-40B4-BE49-F238E27FC236}">
                <a16:creationId xmlns:a16="http://schemas.microsoft.com/office/drawing/2014/main" id="{10E0439B-1C3B-EF3B-069F-485734AD80E5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3"/>
          <a:srcRect/>
          <a:stretch/>
        </p:blipFill>
        <p:spPr>
          <a:xfrm>
            <a:off x="6975945" y="249329"/>
            <a:ext cx="4377690" cy="2295931"/>
          </a:xfrm>
        </p:spPr>
      </p:pic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4EB651A-803F-EE3D-61AC-863CDBAD8A4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3287688" y="6378349"/>
            <a:ext cx="828700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2023-2-2</a:t>
            </a:r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6A2F2D4-0087-9DDF-58D0-89BD354EDA5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259262" y="6383848"/>
            <a:ext cx="6572221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r>
              <a:rPr lang="en-US"/>
              <a:t>antti.juhani.kolehmainen@cern.ch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44375F-C0CA-4DC6-B935-E390553F47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11107546" y="6383848"/>
            <a:ext cx="681254" cy="365125"/>
          </a:xfrm>
        </p:spPr>
        <p:txBody>
          <a:bodyPr anchor="ctr">
            <a:normAutofit/>
          </a:bodyPr>
          <a:lstStyle/>
          <a:p>
            <a:pPr>
              <a:spcAft>
                <a:spcPts val="600"/>
              </a:spcAft>
            </a:pPr>
            <a:fld id="{36B5EA5A-BC32-A742-B11B-8E7414D5B535}" type="slidenum">
              <a:rPr lang="en-US" smtClean="0"/>
              <a:pPr>
                <a:spcAft>
                  <a:spcPts val="600"/>
                </a:spcAft>
              </a:pPr>
              <a:t>8</a:t>
            </a:fld>
            <a:endParaRPr lang="en-US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446186F9-54A8-B5AA-EE61-F67B81A3EEF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7036359" y="2824755"/>
            <a:ext cx="4760595" cy="3001032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7108E7C3-C817-4086-478D-A03F91DB01C5}"/>
              </a:ext>
            </a:extLst>
          </p:cNvPr>
          <p:cNvSpPr txBox="1"/>
          <p:nvPr/>
        </p:nvSpPr>
        <p:spPr>
          <a:xfrm>
            <a:off x="183734" y="5251036"/>
            <a:ext cx="4760595" cy="98488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2x/9x Ø60 rods/flat bars for clamp load to keep coils together until electromagnetic forces are created</a:t>
            </a:r>
          </a:p>
          <a:p>
            <a:pPr algn="l"/>
            <a:r>
              <a:rPr lang="en-GB" sz="1600" dirty="0"/>
              <a:t>Supports might need active cooling or another solution to guarantee the clamp load at all times</a:t>
            </a:r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81190538-4093-77D6-8484-83CE4198733A}"/>
              </a:ext>
            </a:extLst>
          </p:cNvPr>
          <p:cNvCxnSpPr>
            <a:cxnSpLocks/>
            <a:stCxn id="14" idx="0"/>
          </p:cNvCxnSpPr>
          <p:nvPr/>
        </p:nvCxnSpPr>
        <p:spPr>
          <a:xfrm flipV="1">
            <a:off x="2564032" y="3772813"/>
            <a:ext cx="423207" cy="147822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>
            <a:extLst>
              <a:ext uri="{FF2B5EF4-FFF2-40B4-BE49-F238E27FC236}">
                <a16:creationId xmlns:a16="http://schemas.microsoft.com/office/drawing/2014/main" id="{862886A4-F2CA-7390-470F-B6B255A5CBEF}"/>
              </a:ext>
            </a:extLst>
          </p:cNvPr>
          <p:cNvSpPr txBox="1"/>
          <p:nvPr/>
        </p:nvSpPr>
        <p:spPr>
          <a:xfrm>
            <a:off x="3796132" y="3864010"/>
            <a:ext cx="302433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Coil shims and end plates with shoulders on external diameter for coil-to-coil centring</a:t>
            </a:r>
            <a:endParaRPr lang="en-GB" sz="1600" u="sng" dirty="0"/>
          </a:p>
        </p:txBody>
      </p: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A55630B4-E53B-3AD5-3971-0C0C59CAFEB0}"/>
              </a:ext>
            </a:extLst>
          </p:cNvPr>
          <p:cNvCxnSpPr>
            <a:cxnSpLocks/>
            <a:stCxn id="18" idx="3"/>
          </p:cNvCxnSpPr>
          <p:nvPr/>
        </p:nvCxnSpPr>
        <p:spPr>
          <a:xfrm>
            <a:off x="6820468" y="4233342"/>
            <a:ext cx="643684" cy="42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TextBox 20">
            <a:extLst>
              <a:ext uri="{FF2B5EF4-FFF2-40B4-BE49-F238E27FC236}">
                <a16:creationId xmlns:a16="http://schemas.microsoft.com/office/drawing/2014/main" id="{50A90FC0-AD33-BACE-5200-DE0DFD3ABA88}"/>
              </a:ext>
            </a:extLst>
          </p:cNvPr>
          <p:cNvSpPr txBox="1"/>
          <p:nvPr/>
        </p:nvSpPr>
        <p:spPr>
          <a:xfrm>
            <a:off x="5308167" y="1406905"/>
            <a:ext cx="1728192" cy="492443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Beam for support interface</a:t>
            </a:r>
          </a:p>
        </p:txBody>
      </p: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3AFB86D8-0571-D3A9-EE01-7FEC33C96066}"/>
              </a:ext>
            </a:extLst>
          </p:cNvPr>
          <p:cNvCxnSpPr>
            <a:cxnSpLocks/>
          </p:cNvCxnSpPr>
          <p:nvPr/>
        </p:nvCxnSpPr>
        <p:spPr>
          <a:xfrm flipV="1">
            <a:off x="7036359" y="1550157"/>
            <a:ext cx="787833" cy="1556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Box 2">
            <a:extLst>
              <a:ext uri="{FF2B5EF4-FFF2-40B4-BE49-F238E27FC236}">
                <a16:creationId xmlns:a16="http://schemas.microsoft.com/office/drawing/2014/main" id="{DE4CB2FC-D442-0FE4-E3E8-D2C28043189A}"/>
              </a:ext>
            </a:extLst>
          </p:cNvPr>
          <p:cNvSpPr txBox="1"/>
          <p:nvPr/>
        </p:nvSpPr>
        <p:spPr>
          <a:xfrm>
            <a:off x="6600056" y="5877272"/>
            <a:ext cx="5301131" cy="24622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fi-FI" sz="1600" dirty="0"/>
              <a:t>End plates and rod tensioning probably needs more space</a:t>
            </a:r>
            <a:endParaRPr lang="en-GB" sz="1600" dirty="0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0C632FF8-5574-7D3D-10CF-C67A0AAF8A00}"/>
              </a:ext>
            </a:extLst>
          </p:cNvPr>
          <p:cNvCxnSpPr>
            <a:cxnSpLocks/>
          </p:cNvCxnSpPr>
          <p:nvPr/>
        </p:nvCxnSpPr>
        <p:spPr>
          <a:xfrm flipH="1" flipV="1">
            <a:off x="11496600" y="4936937"/>
            <a:ext cx="216024" cy="94033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B7BC579E-2DCE-CE52-C6C4-5ACD4557420A}"/>
              </a:ext>
            </a:extLst>
          </p:cNvPr>
          <p:cNvCxnSpPr>
            <a:stCxn id="18" idx="3"/>
          </p:cNvCxnSpPr>
          <p:nvPr/>
        </p:nvCxnSpPr>
        <p:spPr>
          <a:xfrm>
            <a:off x="6820468" y="4233342"/>
            <a:ext cx="4287078" cy="42081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TextBox 21">
            <a:extLst>
              <a:ext uri="{FF2B5EF4-FFF2-40B4-BE49-F238E27FC236}">
                <a16:creationId xmlns:a16="http://schemas.microsoft.com/office/drawing/2014/main" id="{6FA5A315-12B0-1D47-7F84-23422254DEA8}"/>
              </a:ext>
            </a:extLst>
          </p:cNvPr>
          <p:cNvSpPr txBox="1"/>
          <p:nvPr/>
        </p:nvSpPr>
        <p:spPr>
          <a:xfrm>
            <a:off x="1313421" y="2342383"/>
            <a:ext cx="8391721" cy="430887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0800" dist="38100" algn="l" rotWithShape="0">
              <a:prstClr val="black">
                <a:alpha val="40000"/>
              </a:prstClr>
            </a:outerShdw>
          </a:effectLst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2800" dirty="0">
                <a:solidFill>
                  <a:srgbClr val="FF0000"/>
                </a:solidFill>
              </a:rPr>
              <a:t>MANY MECHANICAL CALCULATIONS REQUIRED!</a:t>
            </a:r>
            <a:endParaRPr lang="en-GB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35702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21" grpId="0" animBg="1"/>
      <p:bldP spid="3" grpId="0" animBg="1"/>
      <p:bldP spid="2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Picture 20" descr="A picture containing LEGO, toy&#10;&#10;Description automatically generated">
            <a:extLst>
              <a:ext uri="{FF2B5EF4-FFF2-40B4-BE49-F238E27FC236}">
                <a16:creationId xmlns:a16="http://schemas.microsoft.com/office/drawing/2014/main" id="{7D5010A5-96EA-15F7-D9FF-2B863B2B8DF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184881" y="3429000"/>
            <a:ext cx="1962150" cy="2795588"/>
          </a:xfrm>
          <a:prstGeom prst="rect">
            <a:avLst/>
          </a:prstGeom>
        </p:spPr>
      </p:pic>
      <p:pic>
        <p:nvPicPr>
          <p:cNvPr id="8" name="Content Placeholder 7">
            <a:extLst>
              <a:ext uri="{FF2B5EF4-FFF2-40B4-BE49-F238E27FC236}">
                <a16:creationId xmlns:a16="http://schemas.microsoft.com/office/drawing/2014/main" id="{F60F093A-B5A3-66AC-BFCA-C351AF73F5F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/>
          <a:srcRect/>
          <a:stretch/>
        </p:blipFill>
        <p:spPr>
          <a:xfrm>
            <a:off x="400335" y="1983782"/>
            <a:ext cx="7976098" cy="1828596"/>
          </a:xfrm>
        </p:spPr>
      </p:pic>
      <p:sp>
        <p:nvSpPr>
          <p:cNvPr id="3" name="Title 2">
            <a:extLst>
              <a:ext uri="{FF2B5EF4-FFF2-40B4-BE49-F238E27FC236}">
                <a16:creationId xmlns:a16="http://schemas.microsoft.com/office/drawing/2014/main" id="{580C903B-1B21-FEDB-8D2F-A3CA7A3B0B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9336" y="142033"/>
            <a:ext cx="7416824" cy="463119"/>
          </a:xfrm>
        </p:spPr>
        <p:txBody>
          <a:bodyPr/>
          <a:lstStyle/>
          <a:p>
            <a:r>
              <a:rPr lang="en-GB" dirty="0"/>
              <a:t>COIL ASSEMBLY SUPPORTING 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D34534-AB0C-C318-CF79-DF79E1FA3E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/>
              <a:t>2023-2-2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E94A0F0-4D4D-2B99-3C5E-1EB2B49ABD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antti.juhani.kolehmainen@cern.ch</a:t>
            </a:r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FA92FD1-BD48-3567-CCBD-31F9ABE721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B5EA5A-BC32-A742-B11B-8E7414D5B535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211E6D2-FADE-00E0-3C23-477B648872F6}"/>
              </a:ext>
            </a:extLst>
          </p:cNvPr>
          <p:cNvSpPr txBox="1"/>
          <p:nvPr/>
        </p:nvSpPr>
        <p:spPr>
          <a:xfrm>
            <a:off x="767408" y="3921588"/>
            <a:ext cx="1397819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Fixed support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D401710-9BFE-8D7D-EA90-1C21FA104734}"/>
              </a:ext>
            </a:extLst>
          </p:cNvPr>
          <p:cNvSpPr txBox="1"/>
          <p:nvPr/>
        </p:nvSpPr>
        <p:spPr>
          <a:xfrm>
            <a:off x="2829120" y="3921588"/>
            <a:ext cx="1628651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dirty="0"/>
              <a:t>Flexible support</a:t>
            </a:r>
          </a:p>
        </p:txBody>
      </p:sp>
      <p:sp>
        <p:nvSpPr>
          <p:cNvPr id="11" name="Arrow: Left-Right 10">
            <a:extLst>
              <a:ext uri="{FF2B5EF4-FFF2-40B4-BE49-F238E27FC236}">
                <a16:creationId xmlns:a16="http://schemas.microsoft.com/office/drawing/2014/main" id="{F0B2E926-147D-EDC2-F1E4-153D7A6C5596}"/>
              </a:ext>
            </a:extLst>
          </p:cNvPr>
          <p:cNvSpPr/>
          <p:nvPr/>
        </p:nvSpPr>
        <p:spPr>
          <a:xfrm>
            <a:off x="1404704" y="4489480"/>
            <a:ext cx="2042939" cy="276999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5BB7C3B1-4289-C0DB-F917-BFD4F0CD35CA}"/>
              </a:ext>
            </a:extLst>
          </p:cNvPr>
          <p:cNvSpPr txBox="1"/>
          <p:nvPr/>
        </p:nvSpPr>
        <p:spPr>
          <a:xfrm>
            <a:off x="1804086" y="4798745"/>
            <a:ext cx="1352934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dirty="0"/>
              <a:t>May be swopped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679816-8C26-D811-5BC3-48E375FA64D6}"/>
              </a:ext>
            </a:extLst>
          </p:cNvPr>
          <p:cNvSpPr txBox="1"/>
          <p:nvPr/>
        </p:nvSpPr>
        <p:spPr>
          <a:xfrm>
            <a:off x="4338754" y="1401259"/>
            <a:ext cx="3719736" cy="73866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en-GB" sz="1600" dirty="0"/>
              <a:t>Support structure to transfer cold mass and tungsten shield load to cryostat supporting</a:t>
            </a:r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BFF30BA7-682C-3E21-AC55-9F1ADB890988}"/>
              </a:ext>
            </a:extLst>
          </p:cNvPr>
          <p:cNvCxnSpPr>
            <a:stCxn id="9" idx="0"/>
          </p:cNvCxnSpPr>
          <p:nvPr/>
        </p:nvCxnSpPr>
        <p:spPr>
          <a:xfrm flipH="1" flipV="1">
            <a:off x="1314906" y="3355909"/>
            <a:ext cx="151412" cy="565679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8CA33974-D73C-213D-6641-0012C2917702}"/>
              </a:ext>
            </a:extLst>
          </p:cNvPr>
          <p:cNvCxnSpPr>
            <a:cxnSpLocks/>
            <a:stCxn id="10" idx="0"/>
          </p:cNvCxnSpPr>
          <p:nvPr/>
        </p:nvCxnSpPr>
        <p:spPr>
          <a:xfrm flipH="1" flipV="1">
            <a:off x="2976786" y="3272433"/>
            <a:ext cx="666660" cy="64915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85365326-479A-F1DB-F8CE-51EC69FAC303}"/>
              </a:ext>
            </a:extLst>
          </p:cNvPr>
          <p:cNvSpPr txBox="1"/>
          <p:nvPr/>
        </p:nvSpPr>
        <p:spPr>
          <a:xfrm>
            <a:off x="1466317" y="5327618"/>
            <a:ext cx="5227398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dirty="0"/>
              <a:t>Sliding supports = GFRE supports on spherical bearing, shim the height = LHC dipole concept(similar mass)</a:t>
            </a:r>
            <a:endParaRPr lang="en-GB" dirty="0"/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E0FC05D-2E0B-7C17-9ED9-000C7A69A6ED}"/>
              </a:ext>
            </a:extLst>
          </p:cNvPr>
          <p:cNvSpPr txBox="1"/>
          <p:nvPr/>
        </p:nvSpPr>
        <p:spPr>
          <a:xfrm>
            <a:off x="767408" y="4238458"/>
            <a:ext cx="8500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Charge 50 T</a:t>
            </a:r>
            <a:endParaRPr lang="en-GB" sz="1200" dirty="0"/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7FB4CE87-788D-4E9E-A60C-45BC3432E22D}"/>
              </a:ext>
            </a:extLst>
          </p:cNvPr>
          <p:cNvSpPr txBox="1"/>
          <p:nvPr/>
        </p:nvSpPr>
        <p:spPr>
          <a:xfrm>
            <a:off x="3368004" y="4225079"/>
            <a:ext cx="850041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Charge 50 T</a:t>
            </a:r>
            <a:endParaRPr lang="en-GB" sz="1200" dirty="0"/>
          </a:p>
        </p:txBody>
      </p:sp>
      <p:pic>
        <p:nvPicPr>
          <p:cNvPr id="19" name="Picture 18" descr="Diagram, engineering drawing&#10;&#10;Description automatically generated">
            <a:extLst>
              <a:ext uri="{FF2B5EF4-FFF2-40B4-BE49-F238E27FC236}">
                <a16:creationId xmlns:a16="http://schemas.microsoft.com/office/drawing/2014/main" id="{2D3C97A9-8DB2-9135-A351-B205B30C142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426566" y="785461"/>
            <a:ext cx="3516630" cy="2301240"/>
          </a:xfrm>
          <a:prstGeom prst="rect">
            <a:avLst/>
          </a:prstGeom>
        </p:spPr>
      </p:pic>
      <p:sp>
        <p:nvSpPr>
          <p:cNvPr id="22" name="TextBox 21">
            <a:extLst>
              <a:ext uri="{FF2B5EF4-FFF2-40B4-BE49-F238E27FC236}">
                <a16:creationId xmlns:a16="http://schemas.microsoft.com/office/drawing/2014/main" id="{39EC2F68-1EF8-C1D6-7E9B-C8D4168C9825}"/>
              </a:ext>
            </a:extLst>
          </p:cNvPr>
          <p:cNvSpPr txBox="1"/>
          <p:nvPr/>
        </p:nvSpPr>
        <p:spPr>
          <a:xfrm>
            <a:off x="5098946" y="3921587"/>
            <a:ext cx="1641475" cy="27699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dirty="0"/>
              <a:t>Sliding supports</a:t>
            </a:r>
            <a:endParaRPr lang="en-GB" dirty="0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706C163-0F44-7919-052E-8A2865C1B328}"/>
              </a:ext>
            </a:extLst>
          </p:cNvPr>
          <p:cNvSpPr txBox="1"/>
          <p:nvPr/>
        </p:nvSpPr>
        <p:spPr>
          <a:xfrm>
            <a:off x="8132063" y="4007625"/>
            <a:ext cx="2215203" cy="83099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pPr algn="l"/>
            <a:r>
              <a:rPr lang="de-CH" dirty="0"/>
              <a:t>ITER inspired flexible support = several plates together</a:t>
            </a:r>
            <a:endParaRPr lang="en-GB" dirty="0"/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4C05E922-FE03-DA93-38EF-6A7CACEAAD29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3827748" y="3189233"/>
            <a:ext cx="2091936" cy="73235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639E3668-4A41-9FEB-AA06-0D7F7A15CC20}"/>
              </a:ext>
            </a:extLst>
          </p:cNvPr>
          <p:cNvCxnSpPr>
            <a:cxnSpLocks/>
            <a:stCxn id="22" idx="0"/>
          </p:cNvCxnSpPr>
          <p:nvPr/>
        </p:nvCxnSpPr>
        <p:spPr>
          <a:xfrm flipH="1" flipV="1">
            <a:off x="5269330" y="3203582"/>
            <a:ext cx="650354" cy="718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F705877D-A2C8-5B33-CBEB-F3F2BCCB4047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5919684" y="3203582"/>
            <a:ext cx="185253" cy="7180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7C4465DE-D401-7701-55D2-CEF0CE1CC041}"/>
              </a:ext>
            </a:extLst>
          </p:cNvPr>
          <p:cNvCxnSpPr>
            <a:cxnSpLocks/>
            <a:stCxn id="22" idx="0"/>
          </p:cNvCxnSpPr>
          <p:nvPr/>
        </p:nvCxnSpPr>
        <p:spPr>
          <a:xfrm flipV="1">
            <a:off x="5919684" y="3176622"/>
            <a:ext cx="1550136" cy="74496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05E3A110-1462-AF2B-EFA9-067C53C1F9EE}"/>
              </a:ext>
            </a:extLst>
          </p:cNvPr>
          <p:cNvCxnSpPr>
            <a:stCxn id="13" idx="3"/>
          </p:cNvCxnSpPr>
          <p:nvPr/>
        </p:nvCxnSpPr>
        <p:spPr>
          <a:xfrm>
            <a:off x="8058490" y="1770591"/>
            <a:ext cx="845822" cy="72230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66C31507-DD44-EB57-F538-4F9180D5BDF0}"/>
              </a:ext>
            </a:extLst>
          </p:cNvPr>
          <p:cNvCxnSpPr>
            <a:stCxn id="13" idx="2"/>
          </p:cNvCxnSpPr>
          <p:nvPr/>
        </p:nvCxnSpPr>
        <p:spPr>
          <a:xfrm flipH="1">
            <a:off x="4655840" y="2139923"/>
            <a:ext cx="1542782" cy="111826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2D8E7859-3387-C3A6-64B1-9C54F326FA32}"/>
              </a:ext>
            </a:extLst>
          </p:cNvPr>
          <p:cNvSpPr txBox="1"/>
          <p:nvPr/>
        </p:nvSpPr>
        <p:spPr>
          <a:xfrm>
            <a:off x="1087885" y="4850039"/>
            <a:ext cx="9848850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  <a:effectLst>
            <a:innerShdw blurRad="63500" dist="50800" dir="18900000">
              <a:prstClr val="black">
                <a:alpha val="50000"/>
              </a:prstClr>
            </a:innerShdw>
          </a:effectLst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3600" b="1" dirty="0">
                <a:solidFill>
                  <a:srgbClr val="FF0000"/>
                </a:solidFill>
              </a:rPr>
              <a:t>DEVELOPMENT OF DIFFERENT CONCEPTS</a:t>
            </a:r>
            <a:r>
              <a:rPr lang="en-GB" sz="3600" b="1" dirty="0">
                <a:solidFill>
                  <a:srgbClr val="FF0000"/>
                </a:solidFill>
              </a:rPr>
              <a:t>!</a:t>
            </a:r>
            <a:endParaRPr lang="de-CH" sz="3600" b="1" dirty="0">
              <a:solidFill>
                <a:srgbClr val="FF0000"/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401A436C-FD05-D2D8-B613-A633CB7C90C4}"/>
              </a:ext>
            </a:extLst>
          </p:cNvPr>
          <p:cNvSpPr txBox="1"/>
          <p:nvPr/>
        </p:nvSpPr>
        <p:spPr>
          <a:xfrm>
            <a:off x="5308714" y="4249880"/>
            <a:ext cx="1149802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dirty="0"/>
              <a:t>Charge 15 – 6 T</a:t>
            </a:r>
            <a:endParaRPr lang="en-GB" sz="1200" dirty="0"/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ECC3B282-A281-C8CE-B622-6143F95F9464}"/>
              </a:ext>
            </a:extLst>
          </p:cNvPr>
          <p:cNvSpPr txBox="1"/>
          <p:nvPr/>
        </p:nvSpPr>
        <p:spPr>
          <a:xfrm>
            <a:off x="8976806" y="5801609"/>
            <a:ext cx="1748877" cy="184666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de-CH" sz="1200" i="1" dirty="0"/>
              <a:t>Courtesy of Jose Lorenzo</a:t>
            </a:r>
            <a:endParaRPr lang="en-GB" sz="1200" i="1" dirty="0"/>
          </a:p>
        </p:txBody>
      </p:sp>
    </p:spTree>
    <p:extLst>
      <p:ext uri="{BB962C8B-B14F-4D97-AF65-F5344CB8AC3E}">
        <p14:creationId xmlns:p14="http://schemas.microsoft.com/office/powerpoint/2010/main" val="3475635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3" grpId="0"/>
      <p:bldP spid="45" grpId="0" animBg="1"/>
      <p:bldP spid="47" grpId="0"/>
    </p:bldLst>
  </p:timing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Presentation1" id="{0A22DD23-9704-4E03-A13F-CF67C670CC02}" vid="{0604311A-A1EF-46B6-8E1A-47A72DCF208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Template-EN-2021</Template>
  <TotalTime>22694</TotalTime>
  <Words>1333</Words>
  <Application>Microsoft Office PowerPoint</Application>
  <PresentationFormat>Widescreen</PresentationFormat>
  <Paragraphs>205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1" baseType="lpstr">
      <vt:lpstr>Arial</vt:lpstr>
      <vt:lpstr>Calibri</vt:lpstr>
      <vt:lpstr>Office Theme</vt:lpstr>
      <vt:lpstr>MUON Collider target and capture lay-out considerations</vt:lpstr>
      <vt:lpstr>INTRODUCTION</vt:lpstr>
      <vt:lpstr>PowerPoint Presentation</vt:lpstr>
      <vt:lpstr>PowerPoint Presentation</vt:lpstr>
      <vt:lpstr>PowerPoint Presentation</vt:lpstr>
      <vt:lpstr>COIL GAP</vt:lpstr>
      <vt:lpstr>COIL GAP ACCESS</vt:lpstr>
      <vt:lpstr>COIL ASSEMBLY</vt:lpstr>
      <vt:lpstr>COIL ASSEMBLY SUPPORTING </vt:lpstr>
      <vt:lpstr>TUNGSTEN SHIELD</vt:lpstr>
      <vt:lpstr>TUNGSTEN SHIELD</vt:lpstr>
      <vt:lpstr>TARGET AND BEAM VACUUM</vt:lpstr>
      <vt:lpstr>MAGNETIC SHIELDING</vt:lpstr>
      <vt:lpstr>CRYOSTAT ASSEMBLY</vt:lpstr>
      <vt:lpstr>HANDLING</vt:lpstr>
      <vt:lpstr>SUMMARY</vt:lpstr>
      <vt:lpstr>Thank you for your attention! Your questions please?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</dc:title>
  <dc:creator>Antti Kolehmainen</dc:creator>
  <cp:lastModifiedBy>Antti Kolehmainen</cp:lastModifiedBy>
  <cp:revision>80</cp:revision>
  <cp:lastPrinted>2020-01-30T13:49:18Z</cp:lastPrinted>
  <dcterms:created xsi:type="dcterms:W3CDTF">2022-04-11T15:15:52Z</dcterms:created>
  <dcterms:modified xsi:type="dcterms:W3CDTF">2023-02-02T15:53:46Z</dcterms:modified>
</cp:coreProperties>
</file>